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34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9" autoAdjust="0"/>
    <p:restoredTop sz="86372" autoAdjust="0"/>
  </p:normalViewPr>
  <p:slideViewPr>
    <p:cSldViewPr>
      <p:cViewPr varScale="1">
        <p:scale>
          <a:sx n="61" d="100"/>
          <a:sy n="61" d="100"/>
        </p:scale>
        <p:origin x="-8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5F605BD-EB18-4FE9-80AC-C13884C551F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32431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104ED6-D19B-48E1-A7DC-89FAAB66E7BD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59ABD5-9F6A-4735-B269-D74E2DC1EA95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040BFD-D50A-443D-9E53-65E8FFC20746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1673F-6A2C-482A-A171-F8BE0B310C7C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0775B8-1873-4BE4-B978-EADFB8A71D6A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0AC279-02BF-4E5A-96D7-A9563B6FC13A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005972-DD66-49E5-A558-634B1609615D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C1A312-FA63-4B45-AE1E-1E782B089BC9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220307-CBFE-49BD-B8AF-EAE520E19415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315176-B009-4A5B-8BAA-1AA5CBD6C5D7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3EAA7C-7CDE-4B6B-981B-A55DBEC6748B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C46844-6CD2-47CC-8FC6-E305AF0B4736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0C35E3-CD6E-4F9C-BBEF-D40750CFC3B9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D5D326-97C5-4267-B803-2B25C4EC1972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C47811-C7C4-4BAD-B5E8-1AC8585135E2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8BC092-D843-4739-A68C-680A4D2C8E42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6D076A-7E97-42FD-B075-D6A4807F866C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E182C3-53B7-4A31-9A36-ADC417A7BDD7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84632A-1762-4A55-8278-9267463D3FB9}" type="slidenum">
              <a:rPr lang="en-US" altLang="zh-CN"/>
              <a:pPr/>
              <a:t>20</a:t>
            </a:fld>
            <a:endParaRPr lang="en-US" altLang="zh-CN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06E2FC-184E-4643-9EAB-BDA395BD9CBC}" type="slidenum">
              <a:rPr lang="en-US" altLang="zh-CN"/>
              <a:pPr/>
              <a:t>21</a:t>
            </a:fld>
            <a:endParaRPr lang="en-US" altLang="zh-CN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3275E7-5C33-4A76-974F-7E59F9D74402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0D45D5-1556-4377-8817-67D563ACEBC9}" type="slidenum">
              <a:rPr lang="en-US" altLang="zh-CN"/>
              <a:pPr/>
              <a:t>23</a:t>
            </a:fld>
            <a:endParaRPr lang="en-US" altLang="zh-CN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2020E5-013C-44D2-9891-FBBD3E48B3D4}" type="slidenum">
              <a:rPr lang="en-US" altLang="zh-CN"/>
              <a:pPr/>
              <a:t>24</a:t>
            </a:fld>
            <a:endParaRPr lang="en-US" altLang="zh-CN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FF456D-4B92-4774-BB1A-C51908BCAC14}" type="slidenum">
              <a:rPr lang="en-US" altLang="zh-CN"/>
              <a:pPr/>
              <a:t>25</a:t>
            </a:fld>
            <a:endParaRPr lang="en-US" altLang="zh-CN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F564B2-165B-46B0-B976-019F95EA0C4A}" type="slidenum">
              <a:rPr lang="en-US" altLang="zh-CN"/>
              <a:pPr/>
              <a:t>26</a:t>
            </a:fld>
            <a:endParaRPr lang="en-US" altLang="zh-CN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77CAED-1C85-4402-B9AD-929953012231}" type="slidenum">
              <a:rPr lang="en-US" altLang="zh-CN"/>
              <a:pPr/>
              <a:t>27</a:t>
            </a:fld>
            <a:endParaRPr lang="en-US" altLang="zh-CN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004CFF-E9FA-46E9-A1E7-A3B054D0DE21}" type="slidenum">
              <a:rPr lang="en-US" altLang="zh-CN"/>
              <a:pPr/>
              <a:t>28</a:t>
            </a:fld>
            <a:endParaRPr lang="en-US" altLang="zh-CN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0B1283-55DB-4037-BF71-24C693E2DDD7}" type="slidenum">
              <a:rPr lang="en-US" altLang="zh-CN"/>
              <a:pPr/>
              <a:t>29</a:t>
            </a:fld>
            <a:endParaRPr lang="en-US" altLang="zh-CN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FA8DB7-210E-4792-93DC-D72A561BE6FA}" type="slidenum">
              <a:rPr lang="en-US" altLang="zh-CN"/>
              <a:pPr/>
              <a:t>30</a:t>
            </a:fld>
            <a:endParaRPr lang="en-US" altLang="zh-CN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3F6AA7-806F-43C5-966D-48A5DEDB83EC}" type="slidenum">
              <a:rPr lang="en-US" altLang="zh-CN"/>
              <a:pPr/>
              <a:t>31</a:t>
            </a:fld>
            <a:endParaRPr lang="en-US" altLang="zh-CN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3F8F27-A547-42BE-93D8-8E8186256A53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8C63F0-7F65-4590-B88B-6CB08EB6BA82}" type="slidenum">
              <a:rPr lang="en-US" altLang="zh-CN"/>
              <a:pPr/>
              <a:t>33</a:t>
            </a:fld>
            <a:endParaRPr lang="en-US" altLang="zh-CN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76B64C-06EE-4C0A-89C8-801B6E78DC07}" type="slidenum">
              <a:rPr lang="en-US" altLang="zh-CN"/>
              <a:pPr/>
              <a:t>34</a:t>
            </a:fld>
            <a:endParaRPr lang="en-US" altLang="zh-CN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2A4AA2-0632-4F02-A133-9F27936BF415}" type="slidenum">
              <a:rPr lang="en-US" altLang="zh-CN"/>
              <a:pPr/>
              <a:t>35</a:t>
            </a:fld>
            <a:endParaRPr lang="en-US" altLang="zh-CN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6A2B5C-345F-44ED-ADBF-6DCC9CB54C59}" type="slidenum">
              <a:rPr lang="en-US" altLang="zh-CN"/>
              <a:pPr/>
              <a:t>36</a:t>
            </a:fld>
            <a:endParaRPr lang="en-US" altLang="zh-CN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61258E-6281-4828-ACA2-D03E86C5B0B8}" type="slidenum">
              <a:rPr lang="en-US" altLang="zh-CN"/>
              <a:pPr/>
              <a:t>37</a:t>
            </a:fld>
            <a:endParaRPr lang="en-US" altLang="zh-CN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FD5D46-8A23-42CF-95D0-154506EC94DE}" type="slidenum">
              <a:rPr lang="en-US" altLang="zh-CN"/>
              <a:pPr/>
              <a:t>38</a:t>
            </a:fld>
            <a:endParaRPr lang="en-US" altLang="zh-CN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8195A1-8BE2-4A72-9D31-4B98A508C7E9}" type="slidenum">
              <a:rPr lang="en-US" altLang="zh-CN"/>
              <a:pPr/>
              <a:t>39</a:t>
            </a:fld>
            <a:endParaRPr lang="en-US" altLang="zh-CN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B3691D-2C84-492F-8102-A746B56380D1}" type="slidenum">
              <a:rPr lang="en-US" altLang="zh-CN"/>
              <a:pPr/>
              <a:t>40</a:t>
            </a:fld>
            <a:endParaRPr lang="en-US" altLang="zh-CN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ADC0AB-623A-4989-9BA7-8C5B10E78A77}" type="slidenum">
              <a:rPr lang="en-US" altLang="zh-CN"/>
              <a:pPr/>
              <a:t>41</a:t>
            </a:fld>
            <a:endParaRPr lang="en-US" altLang="zh-CN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1A2CA6-FB4C-424C-8640-DB158DF7C756}" type="slidenum">
              <a:rPr lang="en-US" altLang="zh-CN"/>
              <a:pPr/>
              <a:t>42</a:t>
            </a:fld>
            <a:endParaRPr lang="en-US" altLang="zh-CN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0A94EE-56CC-4E39-822E-705957953071}" type="slidenum">
              <a:rPr lang="en-US" altLang="zh-CN"/>
              <a:pPr/>
              <a:t>43</a:t>
            </a:fld>
            <a:endParaRPr lang="en-US" altLang="zh-CN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AFFA1B-1467-4B5A-8941-06DBCF72587B}" type="slidenum">
              <a:rPr lang="en-US" altLang="zh-CN"/>
              <a:pPr/>
              <a:t>44</a:t>
            </a:fld>
            <a:endParaRPr lang="en-US" altLang="zh-CN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E3D3A-4C7D-4473-9CB5-02544451DFB6}" type="slidenum">
              <a:rPr lang="en-US" altLang="zh-CN"/>
              <a:pPr/>
              <a:t>45</a:t>
            </a:fld>
            <a:endParaRPr lang="en-US" altLang="zh-CN"/>
          </a:p>
        </p:txBody>
      </p:sp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AEF116-5681-4434-BF46-5EFE3136FF21}" type="slidenum">
              <a:rPr lang="en-US" altLang="zh-CN"/>
              <a:pPr/>
              <a:t>46</a:t>
            </a:fld>
            <a:endParaRPr lang="en-US" altLang="zh-CN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26F149-A5DC-4BF2-92CC-26C75CD6D27B}" type="slidenum">
              <a:rPr lang="en-US" altLang="zh-CN"/>
              <a:pPr/>
              <a:t>47</a:t>
            </a:fld>
            <a:endParaRPr lang="en-US" altLang="zh-CN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6AA398-CF35-496E-9E47-7778F9129811}" type="slidenum">
              <a:rPr lang="en-US" altLang="zh-CN"/>
              <a:pPr/>
              <a:t>48</a:t>
            </a:fld>
            <a:endParaRPr lang="en-US" altLang="zh-CN"/>
          </a:p>
        </p:txBody>
      </p:sp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4BFBB0-5BC5-4BCD-A3C9-1D3235FD27CB}" type="slidenum">
              <a:rPr lang="en-US" altLang="zh-CN"/>
              <a:pPr/>
              <a:t>49</a:t>
            </a:fld>
            <a:endParaRPr lang="en-US" altLang="zh-CN"/>
          </a:p>
        </p:txBody>
      </p:sp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8D7231-66B8-409D-8B00-B2EA2F15BCC5}" type="slidenum">
              <a:rPr lang="en-US" altLang="zh-CN"/>
              <a:pPr/>
              <a:t>50</a:t>
            </a:fld>
            <a:endParaRPr lang="en-US" altLang="zh-CN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A52BBC-D95D-4A4A-87B6-23791B3D12B6}" type="slidenum">
              <a:rPr lang="en-US" altLang="zh-CN"/>
              <a:pPr/>
              <a:t>51</a:t>
            </a:fld>
            <a:endParaRPr lang="en-US" altLang="zh-CN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5BCAC9-5216-4984-8649-39D0C1BCE7ED}" type="slidenum">
              <a:rPr lang="en-US" altLang="zh-CN"/>
              <a:pPr/>
              <a:t>52</a:t>
            </a:fld>
            <a:endParaRPr lang="en-US" altLang="zh-CN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022BEE-3DE6-4339-90E1-582612FB991B}" type="slidenum">
              <a:rPr lang="en-US" altLang="zh-CN"/>
              <a:pPr/>
              <a:t>53</a:t>
            </a:fld>
            <a:endParaRPr lang="en-US" altLang="zh-CN"/>
          </a:p>
        </p:txBody>
      </p:sp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BADDC2-A092-411F-B019-4ABDBEC092FC}" type="slidenum">
              <a:rPr lang="en-US" altLang="zh-CN"/>
              <a:pPr/>
              <a:t>54</a:t>
            </a:fld>
            <a:endParaRPr lang="en-US" altLang="zh-CN"/>
          </a:p>
        </p:txBody>
      </p:sp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00FABF-0964-4931-ADE8-DDAC76800A54}" type="slidenum">
              <a:rPr lang="en-US" altLang="zh-CN"/>
              <a:pPr/>
              <a:t>55</a:t>
            </a:fld>
            <a:endParaRPr lang="en-US" altLang="zh-CN"/>
          </a:p>
        </p:txBody>
      </p:sp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D8E3E4-DD46-488A-9F1B-F4FC5F71E090}" type="slidenum">
              <a:rPr lang="en-US" altLang="zh-CN"/>
              <a:pPr/>
              <a:t>56</a:t>
            </a:fld>
            <a:endParaRPr lang="en-US" altLang="zh-CN"/>
          </a:p>
        </p:txBody>
      </p:sp>
      <p:sp>
        <p:nvSpPr>
          <p:cNvPr id="115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285AEB-D7B0-4C1E-A8FB-5E5147F6943E}" type="slidenum">
              <a:rPr lang="en-US" altLang="zh-CN"/>
              <a:pPr/>
              <a:t>57</a:t>
            </a:fld>
            <a:endParaRPr lang="en-US" altLang="zh-CN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F94BF7-97C2-455C-A4AB-996D64F7A2F6}" type="slidenum">
              <a:rPr lang="en-US" altLang="zh-CN"/>
              <a:pPr/>
              <a:t>58</a:t>
            </a:fld>
            <a:endParaRPr lang="en-US" altLang="zh-CN"/>
          </a:p>
        </p:txBody>
      </p:sp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8D653C-0847-4F7C-B291-7569EBE36CA1}" type="slidenum">
              <a:rPr lang="en-US" altLang="zh-CN"/>
              <a:pPr/>
              <a:t>59</a:t>
            </a:fld>
            <a:endParaRPr lang="en-US" altLang="zh-CN"/>
          </a:p>
        </p:txBody>
      </p:sp>
      <p:sp>
        <p:nvSpPr>
          <p:cNvPr id="121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2C119F-57ED-42FB-BBA6-E8612558DB57}" type="slidenum">
              <a:rPr lang="en-US" altLang="zh-CN"/>
              <a:pPr/>
              <a:t>60</a:t>
            </a:fld>
            <a:endParaRPr lang="en-US" altLang="zh-CN"/>
          </a:p>
        </p:txBody>
      </p:sp>
      <p:sp>
        <p:nvSpPr>
          <p:cNvPr id="123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656E4F-9BC5-455F-9056-CF26E45DF47B}" type="slidenum">
              <a:rPr lang="en-US" altLang="zh-CN"/>
              <a:pPr/>
              <a:t>61</a:t>
            </a:fld>
            <a:endParaRPr lang="en-US" altLang="zh-CN"/>
          </a:p>
        </p:txBody>
      </p:sp>
      <p:sp>
        <p:nvSpPr>
          <p:cNvPr id="1259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FF8DC6-B7AA-4866-BD5A-06FC3C53BB47}" type="slidenum">
              <a:rPr lang="en-US" altLang="zh-CN"/>
              <a:pPr/>
              <a:t>62</a:t>
            </a:fld>
            <a:endParaRPr lang="en-US" altLang="zh-CN"/>
          </a:p>
        </p:txBody>
      </p:sp>
      <p:sp>
        <p:nvSpPr>
          <p:cNvPr id="1280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95F5DA-0AAE-48A0-94D9-0F1BF31424C8}" type="slidenum">
              <a:rPr lang="en-US" altLang="zh-CN"/>
              <a:pPr/>
              <a:t>63</a:t>
            </a:fld>
            <a:endParaRPr lang="en-US" altLang="zh-CN"/>
          </a:p>
        </p:txBody>
      </p:sp>
      <p:sp>
        <p:nvSpPr>
          <p:cNvPr id="1300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08DFE7-92EB-4869-8920-C57CCB849153}" type="slidenum">
              <a:rPr lang="en-US" altLang="zh-CN"/>
              <a:pPr/>
              <a:t>64</a:t>
            </a:fld>
            <a:endParaRPr lang="en-US" altLang="zh-CN"/>
          </a:p>
        </p:txBody>
      </p:sp>
      <p:sp>
        <p:nvSpPr>
          <p:cNvPr id="132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AF8D12-C0F5-4FE3-A460-957060B56A50}" type="slidenum">
              <a:rPr lang="en-US" altLang="zh-CN"/>
              <a:pPr/>
              <a:t>65</a:t>
            </a:fld>
            <a:endParaRPr lang="en-US" altLang="zh-CN"/>
          </a:p>
        </p:txBody>
      </p:sp>
      <p:sp>
        <p:nvSpPr>
          <p:cNvPr id="134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B770F2-B587-499A-8662-F18F57A0E6A9}" type="slidenum">
              <a:rPr lang="en-US" altLang="zh-CN"/>
              <a:pPr/>
              <a:t>66</a:t>
            </a:fld>
            <a:endParaRPr lang="en-US" altLang="zh-CN"/>
          </a:p>
        </p:txBody>
      </p:sp>
      <p:sp>
        <p:nvSpPr>
          <p:cNvPr id="136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8F9C62-48CC-42D2-824C-9CC25DB5D0A8}" type="slidenum">
              <a:rPr lang="en-US" altLang="zh-CN"/>
              <a:pPr/>
              <a:t>67</a:t>
            </a:fld>
            <a:endParaRPr lang="en-US" altLang="zh-CN"/>
          </a:p>
        </p:txBody>
      </p:sp>
      <p:sp>
        <p:nvSpPr>
          <p:cNvPr id="138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62D62F-CA79-44F7-8F43-A90BBF9DCD5C}" type="slidenum">
              <a:rPr lang="en-US" altLang="zh-CN"/>
              <a:pPr/>
              <a:t>68</a:t>
            </a:fld>
            <a:endParaRPr lang="en-US" altLang="zh-CN"/>
          </a:p>
        </p:txBody>
      </p:sp>
      <p:sp>
        <p:nvSpPr>
          <p:cNvPr id="140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A1A941-273E-41A3-8ED0-E66B8ED3A0DD}" type="slidenum">
              <a:rPr lang="en-US" altLang="zh-CN"/>
              <a:pPr/>
              <a:t>69</a:t>
            </a:fld>
            <a:endParaRPr lang="en-US" altLang="zh-CN"/>
          </a:p>
        </p:txBody>
      </p:sp>
      <p:sp>
        <p:nvSpPr>
          <p:cNvPr id="142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0299D6-880D-4689-A885-641D5BB57F5F}" type="slidenum">
              <a:rPr lang="en-US" altLang="zh-CN"/>
              <a:pPr/>
              <a:t>70</a:t>
            </a:fld>
            <a:endParaRPr lang="en-US" altLang="zh-CN"/>
          </a:p>
        </p:txBody>
      </p:sp>
      <p:sp>
        <p:nvSpPr>
          <p:cNvPr id="144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36DB8C-8616-415B-8148-EC6DB585E7A6}" type="slidenum">
              <a:rPr lang="en-US" altLang="zh-CN"/>
              <a:pPr/>
              <a:t>71</a:t>
            </a:fld>
            <a:endParaRPr lang="en-US" altLang="zh-CN"/>
          </a:p>
        </p:txBody>
      </p:sp>
      <p:sp>
        <p:nvSpPr>
          <p:cNvPr id="146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33A666-0884-4657-ADA3-C47112074BCD}" type="slidenum">
              <a:rPr lang="en-US" altLang="zh-CN"/>
              <a:pPr/>
              <a:t>72</a:t>
            </a:fld>
            <a:endParaRPr lang="en-US" altLang="zh-CN"/>
          </a:p>
        </p:txBody>
      </p:sp>
      <p:sp>
        <p:nvSpPr>
          <p:cNvPr id="148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17C07C-4FB0-4E1F-BBEC-1749ACB813C2}" type="slidenum">
              <a:rPr lang="en-US" altLang="zh-CN"/>
              <a:pPr/>
              <a:t>73</a:t>
            </a:fld>
            <a:endParaRPr lang="en-US" altLang="zh-CN"/>
          </a:p>
        </p:txBody>
      </p:sp>
      <p:sp>
        <p:nvSpPr>
          <p:cNvPr id="150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AA761D-C58B-4E49-9D16-10A7FA36EDCA}" type="slidenum">
              <a:rPr lang="en-US" altLang="zh-CN"/>
              <a:pPr/>
              <a:t>74</a:t>
            </a:fld>
            <a:endParaRPr lang="en-US" altLang="zh-CN"/>
          </a:p>
        </p:txBody>
      </p:sp>
      <p:sp>
        <p:nvSpPr>
          <p:cNvPr id="152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FC0E79-60A4-4948-BD09-AC6DA5530EE7}" type="slidenum">
              <a:rPr lang="en-US" altLang="zh-CN"/>
              <a:pPr/>
              <a:t>75</a:t>
            </a:fld>
            <a:endParaRPr lang="en-US" altLang="zh-CN"/>
          </a:p>
        </p:txBody>
      </p:sp>
      <p:sp>
        <p:nvSpPr>
          <p:cNvPr id="154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B1A008-343C-48DA-98AE-37C416A918F2}" type="slidenum">
              <a:rPr lang="en-US" altLang="zh-CN"/>
              <a:pPr/>
              <a:t>76</a:t>
            </a:fld>
            <a:endParaRPr lang="en-US" altLang="zh-CN"/>
          </a:p>
        </p:txBody>
      </p:sp>
      <p:sp>
        <p:nvSpPr>
          <p:cNvPr id="156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F1C10C-F74C-42DF-9355-A488B25777E6}" type="slidenum">
              <a:rPr lang="en-US" altLang="zh-CN"/>
              <a:pPr/>
              <a:t>77</a:t>
            </a:fld>
            <a:endParaRPr lang="en-US" altLang="zh-CN"/>
          </a:p>
        </p:txBody>
      </p:sp>
      <p:sp>
        <p:nvSpPr>
          <p:cNvPr id="158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3D1D47-C0B4-4F8B-8115-9A95389B5A78}" type="slidenum">
              <a:rPr lang="en-US" altLang="zh-CN"/>
              <a:pPr/>
              <a:t>78</a:t>
            </a:fld>
            <a:endParaRPr lang="en-US" altLang="zh-CN"/>
          </a:p>
        </p:txBody>
      </p:sp>
      <p:sp>
        <p:nvSpPr>
          <p:cNvPr id="160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F0BDE6-669F-453E-9BB7-8FE378A36A35}" type="slidenum">
              <a:rPr lang="en-US" altLang="zh-CN"/>
              <a:pPr/>
              <a:t>79</a:t>
            </a:fld>
            <a:endParaRPr lang="en-US" altLang="zh-CN"/>
          </a:p>
        </p:txBody>
      </p:sp>
      <p:sp>
        <p:nvSpPr>
          <p:cNvPr id="162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6D2FBD-A3D8-4456-8739-42D753BD822B}" type="slidenum">
              <a:rPr lang="en-US" altLang="zh-CN"/>
              <a:pPr/>
              <a:t>80</a:t>
            </a:fld>
            <a:endParaRPr lang="en-US" altLang="zh-CN"/>
          </a:p>
        </p:txBody>
      </p:sp>
      <p:sp>
        <p:nvSpPr>
          <p:cNvPr id="164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7C4C37-8901-4254-8D55-DAFEF8AFF915}" type="slidenum">
              <a:rPr lang="en-US" altLang="zh-CN"/>
              <a:pPr/>
              <a:t>81</a:t>
            </a:fld>
            <a:endParaRPr lang="en-US" altLang="zh-CN"/>
          </a:p>
        </p:txBody>
      </p:sp>
      <p:sp>
        <p:nvSpPr>
          <p:cNvPr id="166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239A6B-E1E0-4C36-A073-23FF325DFCD3}" type="slidenum">
              <a:rPr lang="en-US" altLang="zh-CN"/>
              <a:pPr/>
              <a:t>82</a:t>
            </a:fld>
            <a:endParaRPr lang="en-US" altLang="zh-CN"/>
          </a:p>
        </p:txBody>
      </p:sp>
      <p:sp>
        <p:nvSpPr>
          <p:cNvPr id="168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F3A389-C1AA-4CA8-BA97-5906C5092795}" type="slidenum">
              <a:rPr lang="en-US" altLang="zh-CN"/>
              <a:pPr/>
              <a:t>83</a:t>
            </a:fld>
            <a:endParaRPr lang="en-US" altLang="zh-CN"/>
          </a:p>
        </p:txBody>
      </p:sp>
      <p:sp>
        <p:nvSpPr>
          <p:cNvPr id="171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3F9A0B-4788-41D2-8742-118A28D669EC}" type="slidenum">
              <a:rPr lang="en-US" altLang="zh-CN"/>
              <a:pPr/>
              <a:t>84</a:t>
            </a:fld>
            <a:endParaRPr lang="en-US" altLang="zh-CN"/>
          </a:p>
        </p:txBody>
      </p:sp>
      <p:sp>
        <p:nvSpPr>
          <p:cNvPr id="173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D89D16-68D5-4A95-810C-DE4BD33BE2D2}" type="slidenum">
              <a:rPr lang="en-US" altLang="zh-CN"/>
              <a:pPr/>
              <a:t>85</a:t>
            </a:fld>
            <a:endParaRPr lang="en-US" altLang="zh-CN"/>
          </a:p>
        </p:txBody>
      </p:sp>
      <p:sp>
        <p:nvSpPr>
          <p:cNvPr id="175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66D28E-3F14-4AD1-846B-61F484F5B1DB}" type="slidenum">
              <a:rPr lang="en-US" altLang="zh-CN"/>
              <a:pPr/>
              <a:t>86</a:t>
            </a:fld>
            <a:endParaRPr lang="en-US" altLang="zh-CN"/>
          </a:p>
        </p:txBody>
      </p:sp>
      <p:sp>
        <p:nvSpPr>
          <p:cNvPr id="177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5DF7C4-8F6F-4EE1-857E-C1EBFAF3EC17}" type="slidenum">
              <a:rPr lang="en-US" altLang="zh-CN"/>
              <a:pPr/>
              <a:t>87</a:t>
            </a:fld>
            <a:endParaRPr lang="en-US" altLang="zh-CN"/>
          </a:p>
        </p:txBody>
      </p:sp>
      <p:sp>
        <p:nvSpPr>
          <p:cNvPr id="179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DB5039-5E17-4678-828D-15717E0392A0}" type="slidenum">
              <a:rPr lang="en-US" altLang="zh-CN"/>
              <a:pPr/>
              <a:t>88</a:t>
            </a:fld>
            <a:endParaRPr lang="en-US" altLang="zh-CN"/>
          </a:p>
        </p:txBody>
      </p:sp>
      <p:sp>
        <p:nvSpPr>
          <p:cNvPr id="181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AB0DB8-EDCF-4551-840B-A7565DBE5BB1}" type="slidenum">
              <a:rPr lang="en-US" altLang="zh-CN"/>
              <a:pPr/>
              <a:t>89</a:t>
            </a:fld>
            <a:endParaRPr lang="en-US" altLang="zh-CN"/>
          </a:p>
        </p:txBody>
      </p:sp>
      <p:sp>
        <p:nvSpPr>
          <p:cNvPr id="183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09F39-E320-45A8-BF22-B28A3BFC290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0093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C1418-4151-44C7-91C2-B95D8F076B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977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984A7-F095-47B1-BBCD-A6FE666DBFC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689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40C26-7454-40BD-8379-0D8A3E7F3BA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369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68912-D7EE-4A74-876C-981792561AD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6775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F8163-970C-43BD-BCDA-64263AFC293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1422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51791-B21F-4880-B0CC-D230D6A1A4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9555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EEB2B-6185-440C-B1CB-7E3DC611B5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225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1C190-BFCF-4C08-97A5-1779BECD251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446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D9586-5CD0-47B0-AB62-21B7DEEF7D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9220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09300-8961-41B3-87BC-4667FF17AAF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203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EB3C5D-C812-4220-9C63-8DADD2EB8AC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344768" y="1340768"/>
            <a:ext cx="6434819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54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n-US" altLang="zh-CN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C</a:t>
            </a:r>
            <a:r>
              <a:rPr lang="zh-CN" altLang="en-US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语言程序设计</a:t>
            </a:r>
            <a:endParaRPr lang="zh-CN" altLang="en-US" sz="4800" kern="10" dirty="0">
              <a:ln w="9525">
                <a:miter lim="800000"/>
                <a:headEnd/>
                <a:tailEnd/>
              </a:ln>
              <a:gradFill rotWithShape="0">
                <a:gsLst>
                  <a:gs pos="0">
                    <a:srgbClr val="FF3399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atin typeface="华文彩云"/>
              <a:ea typeface="华文彩云"/>
            </a:endParaRP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33378" y="5170488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  <p:extLst>
      <p:ext uri="{BB962C8B-B14F-4D97-AF65-F5344CB8AC3E}">
        <p14:creationId xmlns:p14="http://schemas.microsoft.com/office/powerpoint/2010/main" val="396187634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563938" y="260350"/>
            <a:ext cx="1714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40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指  针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57200" y="1143000"/>
            <a:ext cx="79406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>
                <a:latin typeface="Symbol" pitchFamily="18" charset="2"/>
                <a:ea typeface="金山简准圆" pitchFamily="49" charset="-122"/>
              </a:rPr>
              <a:t>指针是</a:t>
            </a:r>
            <a:r>
              <a:rPr kumimoji="1" lang="en-US" altLang="zh-CN" sz="2800"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>
                <a:latin typeface="Symbol" pitchFamily="18" charset="2"/>
                <a:ea typeface="金山简准圆" pitchFamily="49" charset="-122"/>
              </a:rPr>
              <a:t>语言最具特色的语言成分。也是</a:t>
            </a:r>
            <a:r>
              <a:rPr kumimoji="1" lang="en-US" altLang="zh-CN" sz="2800"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>
                <a:latin typeface="Symbol" pitchFamily="18" charset="2"/>
                <a:ea typeface="金山简准圆" pitchFamily="49" charset="-122"/>
              </a:rPr>
              <a:t>语言最具争论的语言成分。本章介绍指针的使用。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28600" y="2514600"/>
            <a:ext cx="3051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§1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指针的概念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914400" y="3352800"/>
            <a:ext cx="437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宋体" pitchFamily="2" charset="-122"/>
              </a:rPr>
              <a:t>简单地说，指针就是地址。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68313" y="4038600"/>
            <a:ext cx="84248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楷体" pitchFamily="2" charset="-122"/>
              </a:rPr>
              <a:t>地址是计算机内存管理中的重要概念。计算机内存中的变量，指令的存取均是通过地址来进行的。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11188" y="5084763"/>
            <a:ext cx="80930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楷体" pitchFamily="2" charset="-122"/>
              </a:rPr>
              <a:t>例如，在程序中对变量的访问是通过变量名进行的，而实际上系统是通过变量的地址来访问变量的。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28600" y="152400"/>
            <a:ext cx="3297238" cy="344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设有程序如下：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i,j,k;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a[10];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scanf(“%d”,&amp;i);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J=6;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K=i+j;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…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 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562600" y="166688"/>
            <a:ext cx="2628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内存用户数据区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28600" y="3657600"/>
            <a:ext cx="3028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宋体" pitchFamily="2" charset="-122"/>
              </a:rPr>
              <a:t>程序的执行过程：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28600" y="4191000"/>
            <a:ext cx="4740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98438" indent="-198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编译时给变量及数组分配存储空间，变量名消失，代之以地址；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8600" y="5035550"/>
            <a:ext cx="5043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 </a:t>
            </a:r>
            <a:r>
              <a:rPr kumimoji="1" lang="zh-CN" altLang="en-US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将输入的数据放入变量所在地址；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8600" y="5562600"/>
            <a:ext cx="42068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98438" indent="-198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两变量相加，是从相应地址中取出内容相加，此种方式称为直接访问变量；</a:t>
            </a:r>
          </a:p>
        </p:txBody>
      </p: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4616450" y="838200"/>
            <a:ext cx="4467225" cy="5729288"/>
            <a:chOff x="2908" y="528"/>
            <a:chExt cx="2814" cy="3609"/>
          </a:xfrm>
        </p:grpSpPr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3984" y="3811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800"/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3984" y="3485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</a:rPr>
                <a:t>2004</a:t>
              </a:r>
            </a:p>
          </p:txBody>
        </p:sp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>
              <a:off x="3984" y="3159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800"/>
            </a:p>
          </p:txBody>
        </p:sp>
        <p:sp>
          <p:nvSpPr>
            <p:cNvPr id="6156" name="Rectangle 12"/>
            <p:cNvSpPr>
              <a:spLocks noChangeArrowheads="1"/>
            </p:cNvSpPr>
            <p:nvPr/>
          </p:nvSpPr>
          <p:spPr bwMode="auto">
            <a:xfrm>
              <a:off x="3984" y="2833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  <a:cs typeface="Times New Roman" pitchFamily="18" charset="0"/>
                </a:rPr>
                <a:t>…</a:t>
              </a:r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3984" y="2507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</a:rPr>
                <a:t>50</a:t>
              </a:r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3984" y="2181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</a:rPr>
                <a:t>80</a:t>
              </a:r>
            </a:p>
          </p:txBody>
        </p:sp>
        <p:sp>
          <p:nvSpPr>
            <p:cNvPr id="6159" name="Rectangle 15"/>
            <p:cNvSpPr>
              <a:spLocks noChangeArrowheads="1"/>
            </p:cNvSpPr>
            <p:nvPr/>
          </p:nvSpPr>
          <p:spPr bwMode="auto">
            <a:xfrm>
              <a:off x="3984" y="1855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</a:rPr>
                <a:t>100</a:t>
              </a:r>
            </a:p>
          </p:txBody>
        </p:sp>
        <p:sp>
          <p:nvSpPr>
            <p:cNvPr id="6160" name="Rectangle 16"/>
            <p:cNvSpPr>
              <a:spLocks noChangeArrowheads="1"/>
            </p:cNvSpPr>
            <p:nvPr/>
          </p:nvSpPr>
          <p:spPr bwMode="auto">
            <a:xfrm>
              <a:off x="3984" y="1529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</a:rPr>
                <a:t>9</a:t>
              </a:r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3984" y="1203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</a:rPr>
                <a:t>6</a:t>
              </a:r>
            </a:p>
          </p:txBody>
        </p:sp>
        <p:sp>
          <p:nvSpPr>
            <p:cNvPr id="6162" name="Rectangle 18"/>
            <p:cNvSpPr>
              <a:spLocks noChangeArrowheads="1"/>
            </p:cNvSpPr>
            <p:nvPr/>
          </p:nvSpPr>
          <p:spPr bwMode="auto">
            <a:xfrm>
              <a:off x="3984" y="916"/>
              <a:ext cx="768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zh-CN" altLang="en-US" sz="2400" b="1">
                  <a:latin typeface="Verdana" pitchFamily="34" charset="0"/>
                </a:rPr>
                <a:t>输入值</a:t>
              </a:r>
            </a:p>
          </p:txBody>
        </p:sp>
        <p:sp>
          <p:nvSpPr>
            <p:cNvPr id="6163" name="Rectangle 19"/>
            <p:cNvSpPr>
              <a:spLocks noChangeArrowheads="1"/>
            </p:cNvSpPr>
            <p:nvPr/>
          </p:nvSpPr>
          <p:spPr bwMode="auto">
            <a:xfrm>
              <a:off x="3984" y="590"/>
              <a:ext cx="76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latin typeface="Verdana" pitchFamily="34" charset="0"/>
                  <a:cs typeface="Times New Roman" pitchFamily="18" charset="0"/>
                </a:rPr>
                <a:t>…</a:t>
              </a:r>
              <a:endParaRPr lang="en-US" altLang="zh-CN" sz="2800" b="1">
                <a:latin typeface="Verdana" pitchFamily="34" charset="0"/>
              </a:endParaRPr>
            </a:p>
          </p:txBody>
        </p:sp>
        <p:sp>
          <p:nvSpPr>
            <p:cNvPr id="6164" name="Line 20"/>
            <p:cNvSpPr>
              <a:spLocks noChangeShapeType="1"/>
            </p:cNvSpPr>
            <p:nvPr/>
          </p:nvSpPr>
          <p:spPr bwMode="auto">
            <a:xfrm>
              <a:off x="3984" y="590"/>
              <a:ext cx="76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5" name="Line 21"/>
            <p:cNvSpPr>
              <a:spLocks noChangeShapeType="1"/>
            </p:cNvSpPr>
            <p:nvPr/>
          </p:nvSpPr>
          <p:spPr bwMode="auto">
            <a:xfrm>
              <a:off x="3984" y="916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6" name="Line 22"/>
            <p:cNvSpPr>
              <a:spLocks noChangeShapeType="1"/>
            </p:cNvSpPr>
            <p:nvPr/>
          </p:nvSpPr>
          <p:spPr bwMode="auto">
            <a:xfrm>
              <a:off x="3984" y="1203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7" name="Line 23"/>
            <p:cNvSpPr>
              <a:spLocks noChangeShapeType="1"/>
            </p:cNvSpPr>
            <p:nvPr/>
          </p:nvSpPr>
          <p:spPr bwMode="auto">
            <a:xfrm>
              <a:off x="3984" y="1529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8" name="Line 24"/>
            <p:cNvSpPr>
              <a:spLocks noChangeShapeType="1"/>
            </p:cNvSpPr>
            <p:nvPr/>
          </p:nvSpPr>
          <p:spPr bwMode="auto">
            <a:xfrm>
              <a:off x="3984" y="1855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9" name="Line 25"/>
            <p:cNvSpPr>
              <a:spLocks noChangeShapeType="1"/>
            </p:cNvSpPr>
            <p:nvPr/>
          </p:nvSpPr>
          <p:spPr bwMode="auto">
            <a:xfrm>
              <a:off x="3984" y="2181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0" name="Line 26"/>
            <p:cNvSpPr>
              <a:spLocks noChangeShapeType="1"/>
            </p:cNvSpPr>
            <p:nvPr/>
          </p:nvSpPr>
          <p:spPr bwMode="auto">
            <a:xfrm>
              <a:off x="3984" y="2507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1" name="Line 27"/>
            <p:cNvSpPr>
              <a:spLocks noChangeShapeType="1"/>
            </p:cNvSpPr>
            <p:nvPr/>
          </p:nvSpPr>
          <p:spPr bwMode="auto">
            <a:xfrm>
              <a:off x="3984" y="2833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Line 28"/>
            <p:cNvSpPr>
              <a:spLocks noChangeShapeType="1"/>
            </p:cNvSpPr>
            <p:nvPr/>
          </p:nvSpPr>
          <p:spPr bwMode="auto">
            <a:xfrm>
              <a:off x="3984" y="3159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Line 29"/>
            <p:cNvSpPr>
              <a:spLocks noChangeShapeType="1"/>
            </p:cNvSpPr>
            <p:nvPr/>
          </p:nvSpPr>
          <p:spPr bwMode="auto">
            <a:xfrm>
              <a:off x="3984" y="3485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Line 30"/>
            <p:cNvSpPr>
              <a:spLocks noChangeShapeType="1"/>
            </p:cNvSpPr>
            <p:nvPr/>
          </p:nvSpPr>
          <p:spPr bwMode="auto">
            <a:xfrm>
              <a:off x="3984" y="3811"/>
              <a:ext cx="7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Line 31"/>
            <p:cNvSpPr>
              <a:spLocks noChangeShapeType="1"/>
            </p:cNvSpPr>
            <p:nvPr/>
          </p:nvSpPr>
          <p:spPr bwMode="auto">
            <a:xfrm>
              <a:off x="3984" y="4137"/>
              <a:ext cx="76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Line 32"/>
            <p:cNvSpPr>
              <a:spLocks noChangeShapeType="1"/>
            </p:cNvSpPr>
            <p:nvPr/>
          </p:nvSpPr>
          <p:spPr bwMode="auto">
            <a:xfrm>
              <a:off x="3984" y="590"/>
              <a:ext cx="0" cy="3547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7" name="Line 33"/>
            <p:cNvSpPr>
              <a:spLocks noChangeShapeType="1"/>
            </p:cNvSpPr>
            <p:nvPr/>
          </p:nvSpPr>
          <p:spPr bwMode="auto">
            <a:xfrm>
              <a:off x="4752" y="590"/>
              <a:ext cx="0" cy="3547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Text Box 34"/>
            <p:cNvSpPr txBox="1">
              <a:spLocks noChangeArrowheads="1"/>
            </p:cNvSpPr>
            <p:nvPr/>
          </p:nvSpPr>
          <p:spPr bwMode="auto">
            <a:xfrm>
              <a:off x="4838" y="871"/>
              <a:ext cx="5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变量</a:t>
              </a: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i</a:t>
              </a:r>
            </a:p>
          </p:txBody>
        </p:sp>
        <p:sp>
          <p:nvSpPr>
            <p:cNvPr id="6179" name="Text Box 35"/>
            <p:cNvSpPr txBox="1">
              <a:spLocks noChangeArrowheads="1"/>
            </p:cNvSpPr>
            <p:nvPr/>
          </p:nvSpPr>
          <p:spPr bwMode="auto">
            <a:xfrm>
              <a:off x="4848" y="1207"/>
              <a:ext cx="57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变量</a:t>
              </a: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j</a:t>
              </a:r>
            </a:p>
          </p:txBody>
        </p:sp>
        <p:sp>
          <p:nvSpPr>
            <p:cNvPr id="6180" name="Text Box 36"/>
            <p:cNvSpPr txBox="1">
              <a:spLocks noChangeArrowheads="1"/>
            </p:cNvSpPr>
            <p:nvPr/>
          </p:nvSpPr>
          <p:spPr bwMode="auto">
            <a:xfrm>
              <a:off x="4848" y="1591"/>
              <a:ext cx="62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变量</a:t>
              </a: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k</a:t>
              </a:r>
            </a:p>
          </p:txBody>
        </p:sp>
        <p:sp>
          <p:nvSpPr>
            <p:cNvPr id="6181" name="Text Box 37"/>
            <p:cNvSpPr txBox="1">
              <a:spLocks noChangeArrowheads="1"/>
            </p:cNvSpPr>
            <p:nvPr/>
          </p:nvSpPr>
          <p:spPr bwMode="auto">
            <a:xfrm>
              <a:off x="2908" y="528"/>
              <a:ext cx="10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变量的地址</a:t>
              </a:r>
            </a:p>
          </p:txBody>
        </p:sp>
        <p:sp>
          <p:nvSpPr>
            <p:cNvPr id="6182" name="Text Box 38"/>
            <p:cNvSpPr txBox="1">
              <a:spLocks noChangeArrowheads="1"/>
            </p:cNvSpPr>
            <p:nvPr/>
          </p:nvSpPr>
          <p:spPr bwMode="auto">
            <a:xfrm>
              <a:off x="3340" y="912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2000</a:t>
              </a:r>
            </a:p>
          </p:txBody>
        </p:sp>
        <p:sp>
          <p:nvSpPr>
            <p:cNvPr id="6183" name="Text Box 39"/>
            <p:cNvSpPr txBox="1">
              <a:spLocks noChangeArrowheads="1"/>
            </p:cNvSpPr>
            <p:nvPr/>
          </p:nvSpPr>
          <p:spPr bwMode="auto">
            <a:xfrm>
              <a:off x="3360" y="1248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2004</a:t>
              </a:r>
            </a:p>
          </p:txBody>
        </p:sp>
        <p:sp>
          <p:nvSpPr>
            <p:cNvPr id="6184" name="Text Box 40"/>
            <p:cNvSpPr txBox="1">
              <a:spLocks noChangeArrowheads="1"/>
            </p:cNvSpPr>
            <p:nvPr/>
          </p:nvSpPr>
          <p:spPr bwMode="auto">
            <a:xfrm>
              <a:off x="3360" y="1584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2008</a:t>
              </a:r>
            </a:p>
          </p:txBody>
        </p:sp>
        <p:sp>
          <p:nvSpPr>
            <p:cNvPr id="6185" name="Text Box 41"/>
            <p:cNvSpPr txBox="1">
              <a:spLocks noChangeArrowheads="1"/>
            </p:cNvSpPr>
            <p:nvPr/>
          </p:nvSpPr>
          <p:spPr bwMode="auto">
            <a:xfrm>
              <a:off x="4886" y="1940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a[0]</a:t>
              </a:r>
            </a:p>
          </p:txBody>
        </p:sp>
        <p:sp>
          <p:nvSpPr>
            <p:cNvPr id="6186" name="Text Box 42"/>
            <p:cNvSpPr txBox="1">
              <a:spLocks noChangeArrowheads="1"/>
            </p:cNvSpPr>
            <p:nvPr/>
          </p:nvSpPr>
          <p:spPr bwMode="auto">
            <a:xfrm>
              <a:off x="4896" y="2208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a[1]</a:t>
              </a:r>
            </a:p>
          </p:txBody>
        </p:sp>
        <p:sp>
          <p:nvSpPr>
            <p:cNvPr id="6187" name="Text Box 43"/>
            <p:cNvSpPr txBox="1">
              <a:spLocks noChangeArrowheads="1"/>
            </p:cNvSpPr>
            <p:nvPr/>
          </p:nvSpPr>
          <p:spPr bwMode="auto">
            <a:xfrm>
              <a:off x="4896" y="2496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a[2]</a:t>
              </a:r>
            </a:p>
          </p:txBody>
        </p:sp>
        <p:sp>
          <p:nvSpPr>
            <p:cNvPr id="6188" name="Text Box 44"/>
            <p:cNvSpPr txBox="1">
              <a:spLocks noChangeArrowheads="1"/>
            </p:cNvSpPr>
            <p:nvPr/>
          </p:nvSpPr>
          <p:spPr bwMode="auto">
            <a:xfrm>
              <a:off x="3360" y="1872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2012</a:t>
              </a:r>
            </a:p>
          </p:txBody>
        </p:sp>
        <p:sp>
          <p:nvSpPr>
            <p:cNvPr id="6189" name="Text Box 45"/>
            <p:cNvSpPr txBox="1">
              <a:spLocks noChangeArrowheads="1"/>
            </p:cNvSpPr>
            <p:nvPr/>
          </p:nvSpPr>
          <p:spPr bwMode="auto">
            <a:xfrm>
              <a:off x="3360" y="2208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2016</a:t>
              </a:r>
            </a:p>
          </p:txBody>
        </p:sp>
        <p:sp>
          <p:nvSpPr>
            <p:cNvPr id="6190" name="Text Box 46"/>
            <p:cNvSpPr txBox="1">
              <a:spLocks noChangeArrowheads="1"/>
            </p:cNvSpPr>
            <p:nvPr/>
          </p:nvSpPr>
          <p:spPr bwMode="auto">
            <a:xfrm>
              <a:off x="3360" y="2544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2020</a:t>
              </a:r>
            </a:p>
          </p:txBody>
        </p:sp>
        <p:sp>
          <p:nvSpPr>
            <p:cNvPr id="6191" name="Text Box 47"/>
            <p:cNvSpPr txBox="1">
              <a:spLocks noChangeArrowheads="1"/>
            </p:cNvSpPr>
            <p:nvPr/>
          </p:nvSpPr>
          <p:spPr bwMode="auto">
            <a:xfrm>
              <a:off x="4704" y="3524"/>
              <a:ext cx="101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指针变量</a:t>
              </a:r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p</a:t>
              </a:r>
            </a:p>
          </p:txBody>
        </p:sp>
        <p:sp>
          <p:nvSpPr>
            <p:cNvPr id="6192" name="Text Box 48"/>
            <p:cNvSpPr txBox="1">
              <a:spLocks noChangeArrowheads="1"/>
            </p:cNvSpPr>
            <p:nvPr/>
          </p:nvSpPr>
          <p:spPr bwMode="auto">
            <a:xfrm>
              <a:off x="3388" y="3504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3020</a:t>
              </a:r>
            </a:p>
          </p:txBody>
        </p:sp>
        <p:sp>
          <p:nvSpPr>
            <p:cNvPr id="6193" name="Text Box 49"/>
            <p:cNvSpPr txBox="1">
              <a:spLocks noChangeArrowheads="1"/>
            </p:cNvSpPr>
            <p:nvPr/>
          </p:nvSpPr>
          <p:spPr bwMode="auto">
            <a:xfrm>
              <a:off x="4080" y="931"/>
              <a:ext cx="624" cy="2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3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149" grpId="0" autoUpdateAnimBg="0"/>
      <p:bldP spid="6150" grpId="0" autoUpdateAnimBg="0"/>
      <p:bldP spid="615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Group 2"/>
          <p:cNvGraphicFramePr>
            <a:graphicFrameLocks noGrp="1"/>
          </p:cNvGraphicFramePr>
          <p:nvPr/>
        </p:nvGraphicFramePr>
        <p:xfrm>
          <a:off x="6324600" y="936625"/>
          <a:ext cx="1219200" cy="5638800"/>
        </p:xfrm>
        <a:graphic>
          <a:graphicData uri="http://schemas.openxmlformats.org/drawingml/2006/table">
            <a:tbl>
              <a:tblPr/>
              <a:tblGrid>
                <a:gridCol w="1219200"/>
              </a:tblGrid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  <a:cs typeface="Times New Roman" pitchFamily="18" charset="0"/>
                        </a:rPr>
                        <a:t>…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100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80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  <a:cs typeface="Times New Roman" pitchFamily="18" charset="0"/>
                        </a:rPr>
                        <a:t>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7680325" y="1382713"/>
            <a:ext cx="898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7696200" y="1916113"/>
            <a:ext cx="915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j</a:t>
            </a:r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7696200" y="2525713"/>
            <a:ext cx="998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k</a:t>
            </a:r>
          </a:p>
        </p:txBody>
      </p:sp>
      <p:sp>
        <p:nvSpPr>
          <p:cNvPr id="8223" name="Text Box 31"/>
          <p:cNvSpPr txBox="1">
            <a:spLocks noChangeArrowheads="1"/>
          </p:cNvSpPr>
          <p:nvPr/>
        </p:nvSpPr>
        <p:spPr bwMode="auto">
          <a:xfrm>
            <a:off x="4267200" y="8382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变量的地址</a:t>
            </a:r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4768850" y="1447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2000</a:t>
            </a: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4800600" y="19812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2004</a:t>
            </a:r>
          </a:p>
        </p:txBody>
      </p:sp>
      <p:sp>
        <p:nvSpPr>
          <p:cNvPr id="8226" name="Text Box 34"/>
          <p:cNvSpPr txBox="1">
            <a:spLocks noChangeArrowheads="1"/>
          </p:cNvSpPr>
          <p:nvPr/>
        </p:nvSpPr>
        <p:spPr bwMode="auto">
          <a:xfrm>
            <a:off x="4800600" y="25146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2008</a:t>
            </a:r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7756525" y="3079750"/>
            <a:ext cx="935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a[0]</a:t>
            </a: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7772400" y="3505200"/>
            <a:ext cx="935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a[1]</a:t>
            </a:r>
          </a:p>
        </p:txBody>
      </p:sp>
      <p:sp>
        <p:nvSpPr>
          <p:cNvPr id="8229" name="Text Box 37"/>
          <p:cNvSpPr txBox="1">
            <a:spLocks noChangeArrowheads="1"/>
          </p:cNvSpPr>
          <p:nvPr/>
        </p:nvSpPr>
        <p:spPr bwMode="auto">
          <a:xfrm>
            <a:off x="7772400" y="3962400"/>
            <a:ext cx="935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a[2]</a:t>
            </a:r>
          </a:p>
        </p:txBody>
      </p:sp>
      <p:sp>
        <p:nvSpPr>
          <p:cNvPr id="8230" name="Text Box 38"/>
          <p:cNvSpPr txBox="1">
            <a:spLocks noChangeArrowheads="1"/>
          </p:cNvSpPr>
          <p:nvPr/>
        </p:nvSpPr>
        <p:spPr bwMode="auto">
          <a:xfrm>
            <a:off x="4800600" y="2971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2012</a:t>
            </a: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4800600" y="35052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2016</a:t>
            </a:r>
          </a:p>
        </p:txBody>
      </p:sp>
      <p:sp>
        <p:nvSpPr>
          <p:cNvPr id="8232" name="Text Box 40"/>
          <p:cNvSpPr txBox="1">
            <a:spLocks noChangeArrowheads="1"/>
          </p:cNvSpPr>
          <p:nvPr/>
        </p:nvSpPr>
        <p:spPr bwMode="auto">
          <a:xfrm>
            <a:off x="4800600" y="40386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2020</a:t>
            </a:r>
          </a:p>
        </p:txBody>
      </p:sp>
      <p:sp>
        <p:nvSpPr>
          <p:cNvPr id="8233" name="Text Box 41"/>
          <p:cNvSpPr txBox="1">
            <a:spLocks noChangeArrowheads="1"/>
          </p:cNvSpPr>
          <p:nvPr/>
        </p:nvSpPr>
        <p:spPr bwMode="auto">
          <a:xfrm>
            <a:off x="7467600" y="5594350"/>
            <a:ext cx="1616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</a:p>
        </p:txBody>
      </p:sp>
      <p:sp>
        <p:nvSpPr>
          <p:cNvPr id="8234" name="Text Box 42"/>
          <p:cNvSpPr txBox="1">
            <a:spLocks noChangeArrowheads="1"/>
          </p:cNvSpPr>
          <p:nvPr/>
        </p:nvSpPr>
        <p:spPr bwMode="auto">
          <a:xfrm>
            <a:off x="5562600" y="166688"/>
            <a:ext cx="2628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内存用户数据区</a:t>
            </a:r>
          </a:p>
        </p:txBody>
      </p:sp>
      <p:sp>
        <p:nvSpPr>
          <p:cNvPr id="8235" name="Text Box 43"/>
          <p:cNvSpPr txBox="1">
            <a:spLocks noChangeArrowheads="1"/>
          </p:cNvSpPr>
          <p:nvPr/>
        </p:nvSpPr>
        <p:spPr bwMode="auto">
          <a:xfrm>
            <a:off x="4845050" y="55626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3020</a:t>
            </a:r>
          </a:p>
        </p:txBody>
      </p:sp>
      <p:sp>
        <p:nvSpPr>
          <p:cNvPr id="8236" name="Text Box 44"/>
          <p:cNvSpPr txBox="1">
            <a:spLocks noChangeArrowheads="1"/>
          </p:cNvSpPr>
          <p:nvPr/>
        </p:nvSpPr>
        <p:spPr bwMode="auto">
          <a:xfrm>
            <a:off x="304800" y="946150"/>
            <a:ext cx="35052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8925" indent="-288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79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还有另外一种访问变量的方式，如将变量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的地址放入另外一个变量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中，则通过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也可以访问变量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。此种方式称为间接访问。</a:t>
            </a:r>
          </a:p>
        </p:txBody>
      </p:sp>
      <p:sp>
        <p:nvSpPr>
          <p:cNvPr id="8237" name="Line 45"/>
          <p:cNvSpPr>
            <a:spLocks noChangeShapeType="1"/>
          </p:cNvSpPr>
          <p:nvPr/>
        </p:nvSpPr>
        <p:spPr bwMode="auto">
          <a:xfrm flipH="1">
            <a:off x="5943600" y="5791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38" name="Line 46"/>
          <p:cNvSpPr>
            <a:spLocks noChangeShapeType="1"/>
          </p:cNvSpPr>
          <p:nvPr/>
        </p:nvSpPr>
        <p:spPr bwMode="auto">
          <a:xfrm>
            <a:off x="5943600" y="5715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39" name="Line 47"/>
          <p:cNvSpPr>
            <a:spLocks noChangeShapeType="1"/>
          </p:cNvSpPr>
          <p:nvPr/>
        </p:nvSpPr>
        <p:spPr bwMode="auto">
          <a:xfrm flipV="1">
            <a:off x="5943600" y="1676400"/>
            <a:ext cx="0" cy="411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40" name="Line 48"/>
          <p:cNvSpPr>
            <a:spLocks noChangeShapeType="1"/>
          </p:cNvSpPr>
          <p:nvPr/>
        </p:nvSpPr>
        <p:spPr bwMode="auto">
          <a:xfrm>
            <a:off x="5943600" y="16764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41" name="Text Box 49"/>
          <p:cNvSpPr txBox="1">
            <a:spLocks noChangeArrowheads="1"/>
          </p:cNvSpPr>
          <p:nvPr/>
        </p:nvSpPr>
        <p:spPr bwMode="auto">
          <a:xfrm>
            <a:off x="228600" y="3660775"/>
            <a:ext cx="44958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相应的程序段为</a:t>
            </a:r>
          </a:p>
          <a:p>
            <a:pPr eaLnBrk="0" hangingPunct="0"/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 *p; 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定义指针变量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p=&amp;i;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将变量的地址存入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指针变量中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k=*p+j;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用指针访问变量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7" grpId="0" animBg="1"/>
      <p:bldP spid="8239" grpId="0" animBg="1"/>
      <p:bldP spid="8240" grpId="0" animBg="1"/>
      <p:bldP spid="824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93725" y="965200"/>
            <a:ext cx="8016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从上面可以看到，用指针来访问变量比直接访问变量更麻烦，但为什么要用指针呢？理由有三：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17525" y="2681288"/>
            <a:ext cx="75628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指针的使用为函数修改其调用参数提供方便；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17525" y="3900488"/>
            <a:ext cx="71834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语言中的动态分配例程需要指针的支持；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65150" y="4967288"/>
            <a:ext cx="6140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使用指针可以提高某些程序的效率。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46125" y="501650"/>
            <a:ext cx="4095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使用指针也在很多问题：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69925" y="1524000"/>
            <a:ext cx="81692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81000" indent="-381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指针可能包含任何地址，即所谓指针可能指向内存中的任何地方，如果一旦指针指向发生错误，如指向系统指令区，将会导致许多不可预知的错误发生；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69925" y="3657600"/>
            <a:ext cx="7967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指针是间接调用数据，发生错误时检查更困难；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85800" y="4572000"/>
            <a:ext cx="81692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81000" indent="-381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3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指针使用复杂，灵活，难于掌握，也容易发生错误。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93725" y="5791200"/>
            <a:ext cx="8321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854075" indent="-854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044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35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425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结论：指针是一个好坏参半的东西，用好了，是个好东西，用不好，就是一个坏东西。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85800" y="304800"/>
            <a:ext cx="5895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§2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指针变量的说明及指针运算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7200" y="1143000"/>
            <a:ext cx="3498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一、 指针变量的说明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09600" y="1828800"/>
            <a:ext cx="7712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象其它类型的变量一样，指针变量在使用前也必须加以说明。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62000" y="2895600"/>
            <a:ext cx="51069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语法：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data type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*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symbol;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62000" y="3505200"/>
            <a:ext cx="78644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43000" indent="-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333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524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905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362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819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276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733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说明：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data type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为合法的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语言数据类型，可以是整型、浮点型、字符型，也可以是数组、结构等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828800" y="4953000"/>
            <a:ext cx="6492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Symbol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为合法的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标识符，此处为指针变量的名字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889125" y="6003925"/>
            <a:ext cx="3917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号为指针变量的标识。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  <p:bldP spid="14341" grpId="0" autoUpdateAnimBg="0"/>
      <p:bldP spid="14342" grpId="0" autoUpdateAnimBg="0"/>
      <p:bldP spid="14343" grpId="0" autoUpdateAnimBg="0"/>
      <p:bldP spid="1434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69925" y="1504950"/>
            <a:ext cx="2711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    int *pi;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09600" y="3519488"/>
            <a:ext cx="3111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黑体" pitchFamily="49" charset="-122"/>
              </a:rPr>
              <a:t>2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float *pf;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69925" y="5500688"/>
            <a:ext cx="32527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黑体" pitchFamily="49" charset="-122"/>
              </a:rPr>
              <a:t>3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 *pc;</a:t>
            </a:r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4038600" y="0"/>
            <a:ext cx="4191000" cy="1752600"/>
          </a:xfrm>
          <a:prstGeom prst="cloudCallout">
            <a:avLst>
              <a:gd name="adj1" fmla="val -63560"/>
              <a:gd name="adj2" fmla="val 54347"/>
            </a:avLst>
          </a:prstGeom>
          <a:solidFill>
            <a:srgbClr val="0080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pi</a:t>
            </a:r>
            <a:r>
              <a:rPr kumimoji="1"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是一个指向整型数据的指针。</a:t>
            </a:r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4038600" y="1828800"/>
            <a:ext cx="4419600" cy="1676400"/>
          </a:xfrm>
          <a:prstGeom prst="cloudCallout">
            <a:avLst>
              <a:gd name="adj1" fmla="val -61676"/>
              <a:gd name="adj2" fmla="val 50000"/>
            </a:avLst>
          </a:prstGeom>
          <a:solidFill>
            <a:srgbClr val="0080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pf</a:t>
            </a:r>
            <a:r>
              <a:rPr kumimoji="1"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是一个指向单精度数的指针</a:t>
            </a:r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4495800" y="3886200"/>
            <a:ext cx="3886200" cy="1143000"/>
          </a:xfrm>
          <a:prstGeom prst="wedgeEllipseCallout">
            <a:avLst>
              <a:gd name="adj1" fmla="val -64912"/>
              <a:gd name="adj2" fmla="val 96667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pc</a:t>
            </a:r>
            <a:r>
              <a:rPr kumimoji="1"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是一个指向字符的指针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41325" y="296863"/>
            <a:ext cx="2673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二、指针运算符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822325" y="990600"/>
            <a:ext cx="72024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*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--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指针运算符（操作指针所指地址的内容）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85800" y="1600200"/>
            <a:ext cx="6985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&amp;--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取址运算符（返回操作数的内存地址）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762000" y="2438400"/>
            <a:ext cx="5183188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float x,y,*p;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y=4.5;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p=&amp;x;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*p=3;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printf(“x=%f,y=%f”,*p,y);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517525" y="5924550"/>
            <a:ext cx="4443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运行结果：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x=3.0,y=4.5</a:t>
            </a:r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3429000" y="2133600"/>
            <a:ext cx="3048000" cy="990600"/>
          </a:xfrm>
          <a:prstGeom prst="wedgeRoundRectCallout">
            <a:avLst>
              <a:gd name="adj1" fmla="val -84532"/>
              <a:gd name="adj2" fmla="val 153046"/>
              <a:gd name="adj3" fmla="val 16667"/>
            </a:avLst>
          </a:prstGeom>
          <a:solidFill>
            <a:srgbClr val="339966"/>
          </a:solidFill>
          <a:ln w="9525">
            <a:solidFill>
              <a:srgbClr val="33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将变量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x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的地址存入指针变量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中</a:t>
            </a:r>
          </a:p>
        </p:txBody>
      </p:sp>
      <p:sp>
        <p:nvSpPr>
          <p:cNvPr id="18440" name="AutoShape 8"/>
          <p:cNvSpPr>
            <a:spLocks noChangeArrowheads="1"/>
          </p:cNvSpPr>
          <p:nvPr/>
        </p:nvSpPr>
        <p:spPr bwMode="auto">
          <a:xfrm>
            <a:off x="6172200" y="5105400"/>
            <a:ext cx="2743200" cy="1447800"/>
          </a:xfrm>
          <a:prstGeom prst="wedgeEllipseCallout">
            <a:avLst>
              <a:gd name="adj1" fmla="val -85593"/>
              <a:gd name="adj2" fmla="val -25875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将指针所指地址中的内容取出</a:t>
            </a:r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>
            <a:off x="4343400" y="3200400"/>
            <a:ext cx="3581400" cy="1600200"/>
          </a:xfrm>
          <a:prstGeom prst="cloudCallout">
            <a:avLst>
              <a:gd name="adj1" fmla="val -102037"/>
              <a:gd name="adj2" fmla="val 30954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将数字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存入指针所指的地址</a:t>
            </a:r>
          </a:p>
          <a:p>
            <a:pPr algn="ctr" eaLnBrk="0" hangingPunct="0"/>
            <a:endParaRPr kumimoji="1" lang="en-US" altLang="zh-CN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utoUpdateAnimBg="0"/>
      <p:bldP spid="18438" grpId="0" autoUpdateAnimBg="0"/>
      <p:bldP spid="18439" grpId="0" animBg="1" autoUpdateAnimBg="0"/>
      <p:bldP spid="18440" grpId="0" animBg="1" autoUpdateAnimBg="0"/>
      <p:bldP spid="1844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8229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43000" indent="-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425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616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806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997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4542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114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36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25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注意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：在使用指针时一定要注意指针类型的配匹，否则，后果极为严重。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81000" y="1524000"/>
            <a:ext cx="5267325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float x,y;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x=3.0;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y=4.5;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p=&amp;x;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printf(“x=%f,y=%f”,*p,y);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printf(“x=%d,y=%f”,*p,y);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2438400" y="1981200"/>
            <a:ext cx="4267200" cy="914400"/>
          </a:xfrm>
          <a:prstGeom prst="wedgeRectCallout">
            <a:avLst>
              <a:gd name="adj1" fmla="val -60231"/>
              <a:gd name="adj2" fmla="val 166495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将单精度数的地址赋给指向整数的指针变量，结果不可知。</a:t>
            </a:r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2971800" y="3429000"/>
            <a:ext cx="3733800" cy="1295400"/>
          </a:xfrm>
          <a:prstGeom prst="wedgeRoundRectCallout">
            <a:avLst>
              <a:gd name="adj1" fmla="val -77421"/>
              <a:gd name="adj2" fmla="val 2536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如果用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编译器，只给出警告，用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c++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编译器会给出错误提示。</a:t>
            </a:r>
          </a:p>
          <a:p>
            <a:pPr algn="ctr" eaLnBrk="0" hangingPunct="0"/>
            <a:endParaRPr kumimoji="1" lang="en-US" altLang="zh-CN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7086600" y="3657600"/>
            <a:ext cx="1828800" cy="2286000"/>
          </a:xfrm>
          <a:prstGeom prst="cloudCallout">
            <a:avLst>
              <a:gd name="adj1" fmla="val -173176"/>
              <a:gd name="adj2" fmla="val 18056"/>
            </a:avLst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输出结果不可知。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4" grpId="0" animBg="1" autoUpdateAnimBg="0"/>
      <p:bldP spid="20485" grpId="0" animBg="1" autoUpdateAnimBg="0"/>
      <p:bldP spid="20486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57200" y="487363"/>
            <a:ext cx="3040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四、指针表达式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33388" y="1295400"/>
            <a:ext cx="19415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1 </a:t>
            </a:r>
            <a:r>
              <a:rPr kumimoji="1" lang="zh-CN" alt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指针赋值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85800" y="1905000"/>
            <a:ext cx="5518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指针可以象一般的变量一样赋值。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974725" y="2514600"/>
            <a:ext cx="5191125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 a,b,*p1,*p2;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p1=&amp;a;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p2=&amp;b;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*p1=4;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b=5;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p2=p1;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printf(“%d,%d”,*p1,*p2);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974725" y="6232525"/>
            <a:ext cx="312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输出结果：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5257800" y="2895600"/>
            <a:ext cx="3352800" cy="1905000"/>
          </a:xfrm>
          <a:prstGeom prst="cloudCallout">
            <a:avLst>
              <a:gd name="adj1" fmla="val -112690"/>
              <a:gd name="adj2" fmla="val 74833"/>
            </a:avLst>
          </a:prstGeom>
          <a:solidFill>
            <a:srgbClr val="0033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使指针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p2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和指针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p1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指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向同一个整型变量的地址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utoUpdateAnimBg="0"/>
      <p:bldP spid="2253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04800" y="471488"/>
            <a:ext cx="3008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 </a:t>
            </a:r>
            <a:r>
              <a:rPr kumimoji="1" lang="zh-CN" alt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指针的算术运算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69925" y="1295400"/>
            <a:ext cx="6151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指针的算术运算符：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+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、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-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、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++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、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--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746125" y="1889125"/>
            <a:ext cx="5873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两个指针相加或相减都是不允许的。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93725" y="2362200"/>
            <a:ext cx="586740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x=1,y=5,*pi;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a[10],*pc;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pi=&amp;x; 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变量的地址放入指针中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pi--;      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pc=a; 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将数组的首地址赋给指针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gets(a);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printf(“%d,%c”,*pi,*(++pc));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    </a:t>
            </a: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4648200" y="533400"/>
            <a:ext cx="3810000" cy="2286000"/>
          </a:xfrm>
          <a:prstGeom prst="cloudCallout">
            <a:avLst>
              <a:gd name="adj1" fmla="val -120167"/>
              <a:gd name="adj2" fmla="val 103958"/>
            </a:avLst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指针减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，即指针指向下一个数据，指针所指地址移动多少依数据的类型而定。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09600" y="5881688"/>
            <a:ext cx="4610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输入：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abcd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输出</a:t>
            </a:r>
            <a:r>
              <a:rPr kumimoji="1" lang="zh-CN" alt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：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5</a:t>
            </a:r>
            <a:r>
              <a:rPr kumimoji="1" lang="zh-CN" alt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b</a:t>
            </a: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6172200" y="3048000"/>
            <a:ext cx="2971800" cy="1219200"/>
          </a:xfrm>
          <a:prstGeom prst="cloudCallout">
            <a:avLst>
              <a:gd name="adj1" fmla="val -69764"/>
              <a:gd name="adj2" fmla="val 98699"/>
            </a:avLst>
          </a:prstGeom>
          <a:solidFill>
            <a:srgbClr val="00808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指向字符串的第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个元素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utoUpdateAnimBg="0"/>
      <p:bldP spid="24582" grpId="0" animBg="1" autoUpdateAnimBg="0"/>
      <p:bldP spid="24583" grpId="0" autoUpdateAnimBg="0"/>
      <p:bldP spid="2458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17525" y="373063"/>
            <a:ext cx="2297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zh-CN" alt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指针的比较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09600" y="1143000"/>
            <a:ext cx="8077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通常，两个或多个指针同时指向一个目标时，才能使用指针比较。否则，比较无意义。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413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在队列，栈等数据结构中，经常用到指针比较。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65125" y="3268663"/>
            <a:ext cx="5853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4 </a:t>
            </a:r>
            <a:r>
              <a:rPr kumimoji="1" lang="zh-CN" alt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指针运算符与单目运算符的优先级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85800" y="4175125"/>
            <a:ext cx="8982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与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++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- -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优先级相同，但结合性为自右至左。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685800" y="4987925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p++  </a:t>
            </a:r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1768475" y="5105400"/>
            <a:ext cx="762000" cy="304800"/>
          </a:xfrm>
          <a:prstGeom prst="leftRightArrow">
            <a:avLst>
              <a:gd name="adj1" fmla="val 39583"/>
              <a:gd name="adj2" fmla="val 50000"/>
            </a:avLst>
          </a:prstGeom>
          <a:solidFill>
            <a:srgbClr val="008080"/>
          </a:solidFill>
          <a:ln w="2540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2606675" y="4937125"/>
            <a:ext cx="6562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先取出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所指的地址的值，然后指针加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720725" y="5791200"/>
            <a:ext cx="79692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后单目运算符总是在计算完表达式的值然后加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utoUpdateAnimBg="0"/>
      <p:bldP spid="26628" grpId="0" autoUpdateAnimBg="0"/>
      <p:bldP spid="26629" grpId="0" autoUpdateAnimBg="0"/>
      <p:bldP spid="26630" grpId="0" autoUpdateAnimBg="0"/>
      <p:bldP spid="26631" grpId="0" autoUpdateAnimBg="0"/>
      <p:bldP spid="26632" grpId="0" animBg="1"/>
      <p:bldP spid="26633" grpId="0" autoUpdateAnimBg="0"/>
      <p:bldP spid="2663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85800" y="457200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p++  </a:t>
            </a:r>
          </a:p>
        </p:txBody>
      </p:sp>
      <p:sp>
        <p:nvSpPr>
          <p:cNvPr id="28675" name="AutoShape 3"/>
          <p:cNvSpPr>
            <a:spLocks noChangeArrowheads="1"/>
          </p:cNvSpPr>
          <p:nvPr/>
        </p:nvSpPr>
        <p:spPr bwMode="auto">
          <a:xfrm>
            <a:off x="1768475" y="574675"/>
            <a:ext cx="762000" cy="304800"/>
          </a:xfrm>
          <a:prstGeom prst="leftRightArrow">
            <a:avLst>
              <a:gd name="adj1" fmla="val 39583"/>
              <a:gd name="adj2" fmla="val 50000"/>
            </a:avLst>
          </a:prstGeom>
          <a:solidFill>
            <a:srgbClr val="339966"/>
          </a:solidFill>
          <a:ln w="2540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597150" y="457200"/>
            <a:ext cx="1679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(p++)  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742950" y="1309688"/>
            <a:ext cx="7658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(p++)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与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(++p)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不同，相差一个元素。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685800" y="2147888"/>
            <a:ext cx="87106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*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p)++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为所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指地址的内容加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，不是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本身加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。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0" y="3200400"/>
            <a:ext cx="4565650" cy="3378200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int a[4],i,*pi;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pi=a;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for(i=0;i&lt;4;i++)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scanf(“%d,”,pi++);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pi=a;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for(i=0;i&lt;4;i++)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printf(“%d,”,*pi++);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4495800" y="3581400"/>
            <a:ext cx="499427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a[4]={1,3,7,8},i,*p;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p=a;   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printf(“%d,”,*p++);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printf(“%d,”,*(p+2));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printf(“%d”,(*p)++);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4937125" y="5791200"/>
            <a:ext cx="3557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输出结果：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8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utoUpdateAnimBg="0"/>
      <p:bldP spid="28678" grpId="0" autoUpdateAnimBg="0"/>
      <p:bldP spid="28679" grpId="0" animBg="1" autoUpdateAnimBg="0"/>
      <p:bldP spid="28680" grpId="0" autoUpdateAnimBg="0"/>
      <p:bldP spid="2868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69925" y="1058863"/>
            <a:ext cx="46942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5 C</a:t>
            </a:r>
            <a:r>
              <a:rPr kumimoji="1" lang="zh-CN" alt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语言的内存动态分配函数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762000" y="1962150"/>
            <a:ext cx="2595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malloc()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函数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85800" y="2895600"/>
            <a:ext cx="8362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作用：内存分配函数，在程序运行期间动态分配空间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85800" y="5653088"/>
            <a:ext cx="60309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头文件：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stdlib.h  and  malloc.h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746125" y="3790950"/>
            <a:ext cx="65405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用法：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 *malloc(size_t size);</a:t>
            </a:r>
          </a:p>
          <a:p>
            <a:pPr eaLnBrk="0" hangingPunct="0"/>
            <a:endParaRPr kumimoji="1"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size—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需要分配的字节数。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685800" y="685800"/>
            <a:ext cx="81692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341438" indent="-1341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531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722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912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03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606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178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9322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返回值：成功时，返回新分配块的首地址，如果没有足够的空间，返回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NULL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。分配完成后，块内容不变，如分配零个字节，则返回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NULL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。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93725" y="2635250"/>
            <a:ext cx="8093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说明：返回的指针指向空类型，在使用时要强制转换为相应类型。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381000" y="4211638"/>
            <a:ext cx="815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注意：由于堆不是无限大，不能保证每次申请分配内存都能成功，故每次使用新分配的地址时，首先要检查首地址是否为空。使用空地址肯定会导致程序的崩溃。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609600" y="547688"/>
            <a:ext cx="2082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free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函数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()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577850" y="1219200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作用：释放已分配的内存块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87363" y="2006600"/>
            <a:ext cx="58372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用法：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free(void *block);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87375" y="2819400"/>
            <a:ext cx="5051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头文件：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stdlib.h, malloc.h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685800" y="3733800"/>
            <a:ext cx="8077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说明：释放由调用函数或其它内存分配函所分配的内存块。使用前，指向内存块首地址的指针必须强制转换为指向空类型的指针。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66713" y="1143000"/>
            <a:ext cx="3348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：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栈程序的例。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81000" y="1995488"/>
            <a:ext cx="85661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栈是一种常用的数据结构，在编译程序、解释程序、电子报表等与系统有关的软件中经常使用。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457200" y="3214688"/>
            <a:ext cx="82613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栈的特点是数据先进后出，用栈来存放数据，就象平常堆盘子，最后放上去的盘子最先拿走。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533400" y="4662488"/>
            <a:ext cx="6229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为了理解程序，在此先对栈作一介绍。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栈的结构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81000" y="838200"/>
            <a:ext cx="44196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栈是线性结构，有栈底和栈顶，用二个指针指向栈底和栈顶，栈中数据指针是浮动的。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5638800" y="449263"/>
            <a:ext cx="2317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整数栈示意图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81000" y="3048000"/>
            <a:ext cx="4267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9438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当数据指针等于栈顶指针时，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  <a:hlinkClick r:id="" action="ppaction://noaction"/>
              </a:rPr>
              <a:t>栈空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，小于栈顶指针，则栈下溢。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228600" y="4676775"/>
            <a:ext cx="4572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当数据指针等于栈底指针，栈满，大于栈底指针，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  <a:hlinkClick r:id="" action="ppaction://noaction"/>
              </a:rPr>
              <a:t>栈上溢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。（一般情况下，栈底的地址比栈顶高）</a:t>
            </a:r>
          </a:p>
        </p:txBody>
      </p:sp>
      <p:grpSp>
        <p:nvGrpSpPr>
          <p:cNvPr id="38919" name="Group 7"/>
          <p:cNvGrpSpPr>
            <a:grpSpLocks/>
          </p:cNvGrpSpPr>
          <p:nvPr/>
        </p:nvGrpSpPr>
        <p:grpSpPr bwMode="auto">
          <a:xfrm>
            <a:off x="7747000" y="3124200"/>
            <a:ext cx="1016000" cy="2590800"/>
            <a:chOff x="4848" y="1968"/>
            <a:chExt cx="640" cy="1632"/>
          </a:xfrm>
        </p:grpSpPr>
        <p:sp>
          <p:nvSpPr>
            <p:cNvPr id="38920" name="AutoShape 8"/>
            <p:cNvSpPr>
              <a:spLocks/>
            </p:cNvSpPr>
            <p:nvPr/>
          </p:nvSpPr>
          <p:spPr bwMode="auto">
            <a:xfrm>
              <a:off x="4848" y="1968"/>
              <a:ext cx="96" cy="1632"/>
            </a:xfrm>
            <a:prstGeom prst="rightBrace">
              <a:avLst>
                <a:gd name="adj1" fmla="val 14166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21" name="Text Box 9"/>
            <p:cNvSpPr txBox="1">
              <a:spLocks noChangeArrowheads="1"/>
            </p:cNvSpPr>
            <p:nvPr/>
          </p:nvSpPr>
          <p:spPr bwMode="auto">
            <a:xfrm>
              <a:off x="5142" y="2350"/>
              <a:ext cx="346" cy="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algn="ctr"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栈中数据</a:t>
              </a:r>
            </a:p>
          </p:txBody>
        </p:sp>
      </p:grpSp>
      <p:grpSp>
        <p:nvGrpSpPr>
          <p:cNvPr id="38922" name="Group 10"/>
          <p:cNvGrpSpPr>
            <a:grpSpLocks/>
          </p:cNvGrpSpPr>
          <p:nvPr/>
        </p:nvGrpSpPr>
        <p:grpSpPr bwMode="auto">
          <a:xfrm>
            <a:off x="4984750" y="1139825"/>
            <a:ext cx="3622675" cy="4879975"/>
            <a:chOff x="3140" y="718"/>
            <a:chExt cx="2282" cy="3074"/>
          </a:xfrm>
        </p:grpSpPr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4052" y="2145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/>
                <a:t>23</a:t>
              </a:r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4052" y="1819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/>
                <a:t>3089</a:t>
              </a:r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4052" y="1167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cs typeface="Times New Roman" pitchFamily="18" charset="0"/>
                </a:rPr>
                <a:t>…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endParaRPr>
            </a:p>
          </p:txBody>
        </p:sp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4052" y="3449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/>
                <a:t>15</a:t>
              </a:r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4052" y="3123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/>
                <a:t>30</a:t>
              </a:r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052" y="2797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/>
                <a:t>120</a:t>
              </a:r>
            </a:p>
          </p:txBody>
        </p:sp>
        <p:sp>
          <p:nvSpPr>
            <p:cNvPr id="38929" name="Rectangle 17"/>
            <p:cNvSpPr>
              <a:spLocks noChangeArrowheads="1"/>
            </p:cNvSpPr>
            <p:nvPr/>
          </p:nvSpPr>
          <p:spPr bwMode="auto">
            <a:xfrm>
              <a:off x="4052" y="2471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800"/>
                <a:t>-45</a:t>
              </a:r>
            </a:p>
          </p:txBody>
        </p:sp>
        <p:sp>
          <p:nvSpPr>
            <p:cNvPr id="38930" name="Rectangle 18"/>
            <p:cNvSpPr>
              <a:spLocks noChangeArrowheads="1"/>
            </p:cNvSpPr>
            <p:nvPr/>
          </p:nvSpPr>
          <p:spPr bwMode="auto">
            <a:xfrm>
              <a:off x="4052" y="1493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800"/>
            </a:p>
          </p:txBody>
        </p:sp>
        <p:sp>
          <p:nvSpPr>
            <p:cNvPr id="38931" name="Rectangle 19"/>
            <p:cNvSpPr>
              <a:spLocks noChangeArrowheads="1"/>
            </p:cNvSpPr>
            <p:nvPr/>
          </p:nvSpPr>
          <p:spPr bwMode="auto">
            <a:xfrm>
              <a:off x="4052" y="880"/>
              <a:ext cx="624" cy="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endParaRPr lang="zh-CN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endParaRPr>
            </a:p>
          </p:txBody>
        </p:sp>
        <p:sp>
          <p:nvSpPr>
            <p:cNvPr id="38932" name="Line 20"/>
            <p:cNvSpPr>
              <a:spLocks noChangeShapeType="1"/>
            </p:cNvSpPr>
            <p:nvPr/>
          </p:nvSpPr>
          <p:spPr bwMode="auto">
            <a:xfrm>
              <a:off x="4052" y="880"/>
              <a:ext cx="62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3" name="Line 21"/>
            <p:cNvSpPr>
              <a:spLocks noChangeShapeType="1"/>
            </p:cNvSpPr>
            <p:nvPr/>
          </p:nvSpPr>
          <p:spPr bwMode="auto">
            <a:xfrm>
              <a:off x="4052" y="1493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4" name="Line 22"/>
            <p:cNvSpPr>
              <a:spLocks noChangeShapeType="1"/>
            </p:cNvSpPr>
            <p:nvPr/>
          </p:nvSpPr>
          <p:spPr bwMode="auto">
            <a:xfrm>
              <a:off x="4052" y="2471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5" name="Line 23"/>
            <p:cNvSpPr>
              <a:spLocks noChangeShapeType="1"/>
            </p:cNvSpPr>
            <p:nvPr/>
          </p:nvSpPr>
          <p:spPr bwMode="auto">
            <a:xfrm>
              <a:off x="4052" y="2797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6" name="Line 24"/>
            <p:cNvSpPr>
              <a:spLocks noChangeShapeType="1"/>
            </p:cNvSpPr>
            <p:nvPr/>
          </p:nvSpPr>
          <p:spPr bwMode="auto">
            <a:xfrm>
              <a:off x="4052" y="3123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7" name="Line 25"/>
            <p:cNvSpPr>
              <a:spLocks noChangeShapeType="1"/>
            </p:cNvSpPr>
            <p:nvPr/>
          </p:nvSpPr>
          <p:spPr bwMode="auto">
            <a:xfrm>
              <a:off x="4052" y="3449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8" name="Line 26"/>
            <p:cNvSpPr>
              <a:spLocks noChangeShapeType="1"/>
            </p:cNvSpPr>
            <p:nvPr/>
          </p:nvSpPr>
          <p:spPr bwMode="auto">
            <a:xfrm>
              <a:off x="4052" y="3775"/>
              <a:ext cx="624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9" name="Line 27"/>
            <p:cNvSpPr>
              <a:spLocks noChangeShapeType="1"/>
            </p:cNvSpPr>
            <p:nvPr/>
          </p:nvSpPr>
          <p:spPr bwMode="auto">
            <a:xfrm>
              <a:off x="4052" y="880"/>
              <a:ext cx="0" cy="2895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0" name="Line 28"/>
            <p:cNvSpPr>
              <a:spLocks noChangeShapeType="1"/>
            </p:cNvSpPr>
            <p:nvPr/>
          </p:nvSpPr>
          <p:spPr bwMode="auto">
            <a:xfrm>
              <a:off x="4676" y="880"/>
              <a:ext cx="0" cy="2895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1" name="Line 29"/>
            <p:cNvSpPr>
              <a:spLocks noChangeShapeType="1"/>
            </p:cNvSpPr>
            <p:nvPr/>
          </p:nvSpPr>
          <p:spPr bwMode="auto">
            <a:xfrm>
              <a:off x="4052" y="1167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2" name="Line 30"/>
            <p:cNvSpPr>
              <a:spLocks noChangeShapeType="1"/>
            </p:cNvSpPr>
            <p:nvPr/>
          </p:nvSpPr>
          <p:spPr bwMode="auto">
            <a:xfrm>
              <a:off x="4052" y="1819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3" name="Line 31"/>
            <p:cNvSpPr>
              <a:spLocks noChangeShapeType="1"/>
            </p:cNvSpPr>
            <p:nvPr/>
          </p:nvSpPr>
          <p:spPr bwMode="auto">
            <a:xfrm>
              <a:off x="4052" y="2145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4" name="Text Box 32"/>
            <p:cNvSpPr txBox="1">
              <a:spLocks noChangeArrowheads="1"/>
            </p:cNvSpPr>
            <p:nvPr/>
          </p:nvSpPr>
          <p:spPr bwMode="auto">
            <a:xfrm>
              <a:off x="4922" y="3504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栈顶</a:t>
              </a:r>
              <a:endPara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endParaRPr>
            </a:p>
          </p:txBody>
        </p:sp>
        <p:sp>
          <p:nvSpPr>
            <p:cNvPr id="38945" name="Line 33"/>
            <p:cNvSpPr>
              <a:spLocks noChangeShapeType="1"/>
            </p:cNvSpPr>
            <p:nvPr/>
          </p:nvSpPr>
          <p:spPr bwMode="auto">
            <a:xfrm>
              <a:off x="3572" y="3696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6" name="Line 34"/>
            <p:cNvSpPr>
              <a:spLocks noChangeShapeType="1"/>
            </p:cNvSpPr>
            <p:nvPr/>
          </p:nvSpPr>
          <p:spPr bwMode="auto">
            <a:xfrm>
              <a:off x="3572" y="1680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7" name="Text Box 35"/>
            <p:cNvSpPr txBox="1">
              <a:spLocks noChangeArrowheads="1"/>
            </p:cNvSpPr>
            <p:nvPr/>
          </p:nvSpPr>
          <p:spPr bwMode="auto">
            <a:xfrm>
              <a:off x="4916" y="864"/>
              <a:ext cx="5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栈底</a:t>
              </a:r>
              <a:endPara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endParaRPr>
            </a:p>
          </p:txBody>
        </p:sp>
        <p:sp>
          <p:nvSpPr>
            <p:cNvPr id="38948" name="Text Box 36"/>
            <p:cNvSpPr txBox="1">
              <a:spLocks noChangeArrowheads="1"/>
            </p:cNvSpPr>
            <p:nvPr/>
          </p:nvSpPr>
          <p:spPr bwMode="auto">
            <a:xfrm>
              <a:off x="3140" y="1728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kumimoji="1" lang="zh-CN" altLang="en-US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Symbol" pitchFamily="18" charset="2"/>
                  <a:ea typeface="金山简准圆" pitchFamily="49" charset="-122"/>
                </a:rPr>
                <a:t>数据指针</a:t>
              </a:r>
            </a:p>
          </p:txBody>
        </p:sp>
        <p:sp>
          <p:nvSpPr>
            <p:cNvPr id="38949" name="Text Box 37"/>
            <p:cNvSpPr txBox="1">
              <a:spLocks noChangeArrowheads="1"/>
            </p:cNvSpPr>
            <p:nvPr/>
          </p:nvSpPr>
          <p:spPr bwMode="auto">
            <a:xfrm>
              <a:off x="3591" y="1296"/>
              <a:ext cx="25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p</a:t>
              </a:r>
            </a:p>
          </p:txBody>
        </p:sp>
        <p:sp>
          <p:nvSpPr>
            <p:cNvPr id="38950" name="Rectangle 38"/>
            <p:cNvSpPr>
              <a:spLocks noChangeArrowheads="1"/>
            </p:cNvSpPr>
            <p:nvPr/>
          </p:nvSpPr>
          <p:spPr bwMode="auto">
            <a:xfrm>
              <a:off x="3439" y="3358"/>
              <a:ext cx="4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tos</a:t>
              </a:r>
            </a:p>
          </p:txBody>
        </p:sp>
        <p:sp>
          <p:nvSpPr>
            <p:cNvPr id="38951" name="Line 39"/>
            <p:cNvSpPr>
              <a:spLocks noChangeShapeType="1"/>
            </p:cNvSpPr>
            <p:nvPr/>
          </p:nvSpPr>
          <p:spPr bwMode="auto">
            <a:xfrm>
              <a:off x="3544" y="1056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52" name="Rectangle 40"/>
            <p:cNvSpPr>
              <a:spLocks noChangeArrowheads="1"/>
            </p:cNvSpPr>
            <p:nvPr/>
          </p:nvSpPr>
          <p:spPr bwMode="auto">
            <a:xfrm>
              <a:off x="3388" y="718"/>
              <a:ext cx="4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kumimoji="1" lang="en-US" altLang="zh-CN" sz="2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金山简准圆" pitchFamily="49" charset="-122"/>
                </a:rPr>
                <a:t>bos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autoUpdateAnimBg="0"/>
      <p:bldP spid="3891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76250" y="22860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栈的</a:t>
            </a:r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操作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：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04800" y="762000"/>
            <a:ext cx="86106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栈的操作只有两种，将数据放入栈中和从栈中取出数据，分别称为进栈和出栈，或压入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(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push)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或弹出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(pop)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。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33400" y="2057400"/>
            <a:ext cx="8077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栈中的数据，要放入时，最能放在最上面，取数据时，也最能从最上面取出。栈是不允许从栈的中间取数据的。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572000" y="3616325"/>
            <a:ext cx="449580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数据出栈函数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pop(){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if(p==tos){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printf("underflow");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p--;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return 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76200" y="3505200"/>
            <a:ext cx="4267200" cy="33782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数据压栈函数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void push(i){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if(p&gt;bos){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printf("stack full");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return;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*p=i;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p++;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utoUpdateAnimBg="0"/>
      <p:bldP spid="40965" grpId="0" autoUpdateAnimBg="0"/>
      <p:bldP spid="40966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533400" y="117475"/>
            <a:ext cx="7696200" cy="666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//exam81.c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push(int);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*p,*tos,*bos;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value;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p=(int *)malloc(50*sizeof(int));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if(!p){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printf("allocation failure!\n");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return;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tos=p;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bos=p+50;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do{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scanf("%d",&amp;value);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if(value!=0) push(value);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else printf("this is it %d\n",pop());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}while(value!=-1);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533400" y="304800"/>
            <a:ext cx="792480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push(int i){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if(p==bos){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printf("stack overflow");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exit(1);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*p=i;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p++;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pop(){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if(p==tos){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printf("stack underflow\n");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exit(1);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p--;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return 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71450" y="914400"/>
            <a:ext cx="7832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en-US" altLang="zh-CN" sz="2800" b="1">
                <a:latin typeface="Symbol" pitchFamily="18" charset="2"/>
                <a:ea typeface="华文中宋" pitchFamily="2" charset="-122"/>
              </a:rPr>
              <a:t>  </a:t>
            </a:r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利用栈来编写一个简单的表达式计算程序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46050" y="2178050"/>
            <a:ext cx="7296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为了使用程序简单，表达式采用后缀表示式。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741363" y="3244850"/>
            <a:ext cx="57356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表达式的中缀表示法 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3+4</a:t>
            </a:r>
          </a:p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表达式的后缀表示法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( 3,4)+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685800" y="4814888"/>
            <a:ext cx="54848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现有中缀表达式：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3*(2+4)-6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641350" y="5424488"/>
            <a:ext cx="75358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相应的后缀表达式：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((3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(2,4)+)*,6)-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autoUpdateAnimBg="0"/>
      <p:bldP spid="4711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Group 2"/>
          <p:cNvGraphicFramePr>
            <a:graphicFrameLocks noGrp="1"/>
          </p:cNvGraphicFramePr>
          <p:nvPr/>
        </p:nvGraphicFramePr>
        <p:xfrm>
          <a:off x="6934200" y="1939925"/>
          <a:ext cx="1143000" cy="3622675"/>
        </p:xfrm>
        <a:graphic>
          <a:graphicData uri="http://schemas.openxmlformats.org/drawingml/2006/table">
            <a:tbl>
              <a:tblPr/>
              <a:tblGrid>
                <a:gridCol w="1143000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72" name="Text Box 20"/>
          <p:cNvSpPr txBox="1">
            <a:spLocks noChangeArrowheads="1"/>
          </p:cNvSpPr>
          <p:nvPr/>
        </p:nvSpPr>
        <p:spPr bwMode="auto">
          <a:xfrm>
            <a:off x="381000" y="1752600"/>
            <a:ext cx="3930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输入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3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4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，并进栈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7223125" y="5094288"/>
            <a:ext cx="549275" cy="427037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kumimoji="1"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</a:p>
        </p:txBody>
      </p:sp>
      <p:sp>
        <p:nvSpPr>
          <p:cNvPr id="49174" name="Text Box 22"/>
          <p:cNvSpPr txBox="1">
            <a:spLocks noChangeArrowheads="1"/>
          </p:cNvSpPr>
          <p:nvPr/>
        </p:nvSpPr>
        <p:spPr bwMode="auto">
          <a:xfrm>
            <a:off x="7223125" y="46069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kumimoji="1"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7239000" y="40735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381000" y="2362200"/>
            <a:ext cx="6450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输入运算符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+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，弹出两个数据运算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2+4</a:t>
            </a:r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7223125" y="40735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endParaRPr lang="zh-CN" alt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7223125" y="46069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endParaRPr lang="zh-CN" alt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381000" y="3048000"/>
            <a:ext cx="3346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运算结果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6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压入栈中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7239000" y="46069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6</a:t>
            </a:r>
          </a:p>
        </p:txBody>
      </p:sp>
      <p:sp>
        <p:nvSpPr>
          <p:cNvPr id="49181" name="Text Box 29"/>
          <p:cNvSpPr txBox="1">
            <a:spLocks noChangeArrowheads="1"/>
          </p:cNvSpPr>
          <p:nvPr/>
        </p:nvSpPr>
        <p:spPr bwMode="auto">
          <a:xfrm>
            <a:off x="349250" y="3657600"/>
            <a:ext cx="6227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输入运算符*，弹出两个数据运算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3*6</a:t>
            </a:r>
          </a:p>
        </p:txBody>
      </p:sp>
      <p:sp>
        <p:nvSpPr>
          <p:cNvPr id="49182" name="Text Box 30"/>
          <p:cNvSpPr txBox="1">
            <a:spLocks noChangeArrowheads="1"/>
          </p:cNvSpPr>
          <p:nvPr/>
        </p:nvSpPr>
        <p:spPr bwMode="auto">
          <a:xfrm>
            <a:off x="7223125" y="46069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endParaRPr lang="zh-CN" alt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49183" name="Text Box 31"/>
          <p:cNvSpPr txBox="1">
            <a:spLocks noChangeArrowheads="1"/>
          </p:cNvSpPr>
          <p:nvPr/>
        </p:nvSpPr>
        <p:spPr bwMode="auto">
          <a:xfrm>
            <a:off x="7239000" y="50641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endParaRPr lang="zh-CN" alt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49184" name="Text Box 32"/>
          <p:cNvSpPr txBox="1">
            <a:spLocks noChangeArrowheads="1"/>
          </p:cNvSpPr>
          <p:nvPr/>
        </p:nvSpPr>
        <p:spPr bwMode="auto">
          <a:xfrm>
            <a:off x="304800" y="4267200"/>
            <a:ext cx="3663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运算结果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18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压入栈中</a:t>
            </a:r>
          </a:p>
        </p:txBody>
      </p:sp>
      <p:sp>
        <p:nvSpPr>
          <p:cNvPr id="49185" name="Text Box 33"/>
          <p:cNvSpPr txBox="1">
            <a:spLocks noChangeArrowheads="1"/>
          </p:cNvSpPr>
          <p:nvPr/>
        </p:nvSpPr>
        <p:spPr bwMode="auto">
          <a:xfrm>
            <a:off x="7239000" y="5064125"/>
            <a:ext cx="549275" cy="8540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18</a:t>
            </a:r>
          </a:p>
        </p:txBody>
      </p:sp>
      <p:sp>
        <p:nvSpPr>
          <p:cNvPr id="49186" name="Text Box 34"/>
          <p:cNvSpPr txBox="1">
            <a:spLocks noChangeArrowheads="1"/>
          </p:cNvSpPr>
          <p:nvPr/>
        </p:nvSpPr>
        <p:spPr bwMode="auto">
          <a:xfrm>
            <a:off x="234950" y="4826000"/>
            <a:ext cx="3346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输入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6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，并压入栈中</a:t>
            </a:r>
          </a:p>
        </p:txBody>
      </p:sp>
      <p:sp>
        <p:nvSpPr>
          <p:cNvPr id="49187" name="Text Box 35"/>
          <p:cNvSpPr txBox="1">
            <a:spLocks noChangeArrowheads="1"/>
          </p:cNvSpPr>
          <p:nvPr/>
        </p:nvSpPr>
        <p:spPr bwMode="auto">
          <a:xfrm>
            <a:off x="7239000" y="46069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6</a:t>
            </a:r>
          </a:p>
        </p:txBody>
      </p:sp>
      <p:sp>
        <p:nvSpPr>
          <p:cNvPr id="49188" name="Text Box 36"/>
          <p:cNvSpPr txBox="1">
            <a:spLocks noChangeArrowheads="1"/>
          </p:cNvSpPr>
          <p:nvPr/>
        </p:nvSpPr>
        <p:spPr bwMode="auto">
          <a:xfrm>
            <a:off x="60325" y="5424488"/>
            <a:ext cx="6613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输入运算符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-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，弹出两个数据运算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18-6</a:t>
            </a:r>
          </a:p>
        </p:txBody>
      </p:sp>
      <p:sp>
        <p:nvSpPr>
          <p:cNvPr id="49189" name="Text Box 37"/>
          <p:cNvSpPr txBox="1">
            <a:spLocks noChangeArrowheads="1"/>
          </p:cNvSpPr>
          <p:nvPr/>
        </p:nvSpPr>
        <p:spPr bwMode="auto">
          <a:xfrm>
            <a:off x="7223125" y="46069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endParaRPr lang="zh-CN" alt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49190" name="Text Box 38"/>
          <p:cNvSpPr txBox="1">
            <a:spLocks noChangeArrowheads="1"/>
          </p:cNvSpPr>
          <p:nvPr/>
        </p:nvSpPr>
        <p:spPr bwMode="auto">
          <a:xfrm>
            <a:off x="7223125" y="5064125"/>
            <a:ext cx="549275" cy="4270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endParaRPr lang="zh-CN" alt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49191" name="Text Box 39"/>
          <p:cNvSpPr txBox="1">
            <a:spLocks noChangeArrowheads="1"/>
          </p:cNvSpPr>
          <p:nvPr/>
        </p:nvSpPr>
        <p:spPr bwMode="auto">
          <a:xfrm>
            <a:off x="269875" y="6034088"/>
            <a:ext cx="2884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结果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12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压入栈中</a:t>
            </a:r>
          </a:p>
        </p:txBody>
      </p:sp>
      <p:sp>
        <p:nvSpPr>
          <p:cNvPr id="49192" name="Text Box 40"/>
          <p:cNvSpPr txBox="1">
            <a:spLocks noChangeArrowheads="1"/>
          </p:cNvSpPr>
          <p:nvPr/>
        </p:nvSpPr>
        <p:spPr bwMode="auto">
          <a:xfrm>
            <a:off x="7223125" y="5064125"/>
            <a:ext cx="549275" cy="8540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algn="ctr" eaLnBrk="0" hangingPunct="0"/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12</a:t>
            </a:r>
          </a:p>
        </p:txBody>
      </p:sp>
      <p:sp>
        <p:nvSpPr>
          <p:cNvPr id="49193" name="Text Box 41"/>
          <p:cNvSpPr txBox="1">
            <a:spLocks noChangeArrowheads="1"/>
          </p:cNvSpPr>
          <p:nvPr/>
        </p:nvSpPr>
        <p:spPr bwMode="auto">
          <a:xfrm>
            <a:off x="6445250" y="1254125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栈的运行过程</a:t>
            </a:r>
          </a:p>
        </p:txBody>
      </p:sp>
      <p:sp>
        <p:nvSpPr>
          <p:cNvPr id="49194" name="Text Box 42"/>
          <p:cNvSpPr txBox="1">
            <a:spLocks noChangeArrowheads="1"/>
          </p:cNvSpPr>
          <p:nvPr/>
        </p:nvSpPr>
        <p:spPr bwMode="auto">
          <a:xfrm>
            <a:off x="8121650" y="508476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栈顶</a:t>
            </a:r>
          </a:p>
        </p:txBody>
      </p:sp>
      <p:sp>
        <p:nvSpPr>
          <p:cNvPr id="49195" name="Text Box 43"/>
          <p:cNvSpPr txBox="1">
            <a:spLocks noChangeArrowheads="1"/>
          </p:cNvSpPr>
          <p:nvPr/>
        </p:nvSpPr>
        <p:spPr bwMode="auto">
          <a:xfrm>
            <a:off x="8121650" y="188436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栈底</a:t>
            </a:r>
          </a:p>
        </p:txBody>
      </p:sp>
      <p:sp>
        <p:nvSpPr>
          <p:cNvPr id="49196" name="Rectangle 44"/>
          <p:cNvSpPr>
            <a:spLocks noChangeArrowheads="1"/>
          </p:cNvSpPr>
          <p:nvPr/>
        </p:nvSpPr>
        <p:spPr bwMode="auto">
          <a:xfrm>
            <a:off x="533400" y="381000"/>
            <a:ext cx="5410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利用栈计算后缀表达式过程：  后缀表达式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((3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(2,4)+)*,6)-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6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9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9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9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9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9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9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9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0" dur="500"/>
                                        <p:tgtEl>
                                          <p:spTgt spid="4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9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9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9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49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8" dur="500"/>
                                        <p:tgtEl>
                                          <p:spTgt spid="49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9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9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1" dur="500"/>
                                        <p:tgtEl>
                                          <p:spTgt spid="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9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9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4" dur="500"/>
                                        <p:tgtEl>
                                          <p:spTgt spid="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9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9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9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5" dur="500"/>
                                        <p:tgtEl>
                                          <p:spTgt spid="49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9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9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9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9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2" grpId="0" autoUpdateAnimBg="0"/>
      <p:bldP spid="49173" grpId="0" animBg="1" autoUpdateAnimBg="0"/>
      <p:bldP spid="49174" grpId="0" animBg="1" autoUpdateAnimBg="0"/>
      <p:bldP spid="49175" grpId="0" animBg="1" autoUpdateAnimBg="0"/>
      <p:bldP spid="49176" grpId="0" autoUpdateAnimBg="0"/>
      <p:bldP spid="49177" grpId="0" animBg="1" autoUpdateAnimBg="0"/>
      <p:bldP spid="49178" grpId="0" animBg="1" autoUpdateAnimBg="0"/>
      <p:bldP spid="49179" grpId="0" autoUpdateAnimBg="0"/>
      <p:bldP spid="49180" grpId="0" animBg="1" autoUpdateAnimBg="0"/>
      <p:bldP spid="49181" grpId="0" autoUpdateAnimBg="0"/>
      <p:bldP spid="49182" grpId="0" animBg="1" autoUpdateAnimBg="0"/>
      <p:bldP spid="49183" grpId="0" animBg="1" autoUpdateAnimBg="0"/>
      <p:bldP spid="49184" grpId="0" autoUpdateAnimBg="0"/>
      <p:bldP spid="49185" grpId="0" animBg="1" autoUpdateAnimBg="0"/>
      <p:bldP spid="49186" grpId="0" autoUpdateAnimBg="0"/>
      <p:bldP spid="49187" grpId="0" animBg="1" autoUpdateAnimBg="0"/>
      <p:bldP spid="49188" grpId="0" autoUpdateAnimBg="0"/>
      <p:bldP spid="49189" grpId="0" animBg="1" autoUpdateAnimBg="0"/>
      <p:bldP spid="49190" grpId="0" animBg="1" autoUpdateAnimBg="0"/>
      <p:bldP spid="49191" grpId="0" autoUpdateAnimBg="0"/>
      <p:bldP spid="49192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76200" y="701675"/>
            <a:ext cx="3048000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//exam82.c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#include&lt;stdlib.h&gt;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#include&lt;malloc.h&gt;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#define MAX 100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*p;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*tos;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*bos;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push(int);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a,b;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s[8];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p=(int*)malloc(400);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if(!p){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printf("allocation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failure\n");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exit(1);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tos=p;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bos=p+MAX-1;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printf("four function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calculator\n");</a:t>
            </a:r>
          </a:p>
          <a:p>
            <a:pPr eaLnBrk="0" hangingPunct="0"/>
            <a:r>
              <a:rPr kumimoji="1" lang="en-US" altLang="zh-CN" sz="16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endParaRPr kumimoji="1" lang="en-US" altLang="zh-CN" sz="16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048000" y="358775"/>
            <a:ext cx="3200400" cy="604202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printf(": ");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gets(s);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switch(*s){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case '+':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a=pop();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b=pop();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printf("%d\n",a+b);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push(a+b);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break;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case '-':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a=pop();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b=pop();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printf("%d\n",b-a);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push(b-a);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break;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case '*':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a=pop();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b=pop();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printf("%d\n",b*a);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push(b*a);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break;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172200" y="304800"/>
            <a:ext cx="3276600" cy="4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case '/':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a=pop();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b=pop();  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if(a==0){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printf("divide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by 0\n");	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break;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printf("%d\n",b/a);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push(b/a);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break;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default: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push(atoi(s));  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}while(*s!='q');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free(tos);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87313" y="136525"/>
            <a:ext cx="2740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0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计算后缀表达式的程序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685800" y="390525"/>
            <a:ext cx="762000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push(i){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数据入栈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if(p&gt;bos){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printf("stack full\n");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return;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*p=i;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p++;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pop(){ 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数据出栈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if(p==tos){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printf("stack underflow\n");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p--;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return 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8" name="Group 2"/>
          <p:cNvGraphicFramePr>
            <a:graphicFrameLocks noGrp="1"/>
          </p:cNvGraphicFramePr>
          <p:nvPr/>
        </p:nvGraphicFramePr>
        <p:xfrm>
          <a:off x="1384300" y="1397000"/>
          <a:ext cx="990600" cy="4657725"/>
        </p:xfrm>
        <a:graphic>
          <a:graphicData uri="http://schemas.openxmlformats.org/drawingml/2006/table">
            <a:tbl>
              <a:tblPr/>
              <a:tblGrid>
                <a:gridCol w="990600"/>
              </a:tblGrid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bos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320" name="Text Box 24"/>
          <p:cNvSpPr txBox="1">
            <a:spLocks noChangeArrowheads="1"/>
          </p:cNvSpPr>
          <p:nvPr/>
        </p:nvSpPr>
        <p:spPr bwMode="auto">
          <a:xfrm>
            <a:off x="2743200" y="55626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栈顶</a:t>
            </a:r>
          </a:p>
        </p:txBody>
      </p:sp>
      <p:sp>
        <p:nvSpPr>
          <p:cNvPr id="55321" name="Line 25"/>
          <p:cNvSpPr>
            <a:spLocks noChangeShapeType="1"/>
          </p:cNvSpPr>
          <p:nvPr/>
        </p:nvSpPr>
        <p:spPr bwMode="auto">
          <a:xfrm>
            <a:off x="622300" y="57150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22" name="Line 26"/>
          <p:cNvSpPr>
            <a:spLocks noChangeShapeType="1"/>
          </p:cNvSpPr>
          <p:nvPr/>
        </p:nvSpPr>
        <p:spPr bwMode="auto">
          <a:xfrm>
            <a:off x="622300" y="58674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23" name="Text Box 27"/>
          <p:cNvSpPr txBox="1">
            <a:spLocks noChangeArrowheads="1"/>
          </p:cNvSpPr>
          <p:nvPr/>
        </p:nvSpPr>
        <p:spPr bwMode="auto">
          <a:xfrm>
            <a:off x="2755900" y="13716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栈底</a:t>
            </a:r>
          </a:p>
        </p:txBody>
      </p:sp>
      <p:sp>
        <p:nvSpPr>
          <p:cNvPr id="55324" name="Text Box 28"/>
          <p:cNvSpPr txBox="1">
            <a:spLocks noChangeArrowheads="1"/>
          </p:cNvSpPr>
          <p:nvPr/>
        </p:nvSpPr>
        <p:spPr bwMode="auto">
          <a:xfrm>
            <a:off x="612775" y="725488"/>
            <a:ext cx="2425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栈空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p=tos</a:t>
            </a:r>
          </a:p>
        </p:txBody>
      </p:sp>
      <p:sp>
        <p:nvSpPr>
          <p:cNvPr id="55326" name="Text Box 30"/>
          <p:cNvSpPr txBox="1">
            <a:spLocks noChangeArrowheads="1"/>
          </p:cNvSpPr>
          <p:nvPr/>
        </p:nvSpPr>
        <p:spPr bwMode="auto">
          <a:xfrm>
            <a:off x="500063" y="5060950"/>
            <a:ext cx="396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</a:p>
        </p:txBody>
      </p:sp>
      <p:sp>
        <p:nvSpPr>
          <p:cNvPr id="55327" name="Text Box 31"/>
          <p:cNvSpPr txBox="1">
            <a:spLocks noChangeArrowheads="1"/>
          </p:cNvSpPr>
          <p:nvPr/>
        </p:nvSpPr>
        <p:spPr bwMode="auto">
          <a:xfrm>
            <a:off x="417513" y="5822950"/>
            <a:ext cx="712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tos</a:t>
            </a:r>
          </a:p>
        </p:txBody>
      </p:sp>
      <p:graphicFrame>
        <p:nvGraphicFramePr>
          <p:cNvPr id="55328" name="Group 32"/>
          <p:cNvGraphicFramePr>
            <a:graphicFrameLocks noGrp="1"/>
          </p:cNvGraphicFramePr>
          <p:nvPr/>
        </p:nvGraphicFramePr>
        <p:xfrm>
          <a:off x="5257800" y="1441450"/>
          <a:ext cx="990600" cy="4657725"/>
        </p:xfrm>
        <a:graphic>
          <a:graphicData uri="http://schemas.openxmlformats.org/drawingml/2006/table">
            <a:tbl>
              <a:tblPr/>
              <a:tblGrid>
                <a:gridCol w="990600"/>
              </a:tblGrid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bos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350" name="Text Box 54"/>
          <p:cNvSpPr txBox="1">
            <a:spLocks noChangeArrowheads="1"/>
          </p:cNvSpPr>
          <p:nvPr/>
        </p:nvSpPr>
        <p:spPr bwMode="auto">
          <a:xfrm>
            <a:off x="6324600" y="1447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栈底</a:t>
            </a:r>
          </a:p>
        </p:txBody>
      </p:sp>
      <p:sp>
        <p:nvSpPr>
          <p:cNvPr id="55351" name="Text Box 55"/>
          <p:cNvSpPr txBox="1">
            <a:spLocks noChangeArrowheads="1"/>
          </p:cNvSpPr>
          <p:nvPr/>
        </p:nvSpPr>
        <p:spPr bwMode="auto">
          <a:xfrm>
            <a:off x="6477000" y="560705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栈顶</a:t>
            </a:r>
          </a:p>
        </p:txBody>
      </p:sp>
      <p:sp>
        <p:nvSpPr>
          <p:cNvPr id="55352" name="Line 56"/>
          <p:cNvSpPr>
            <a:spLocks noChangeShapeType="1"/>
          </p:cNvSpPr>
          <p:nvPr/>
        </p:nvSpPr>
        <p:spPr bwMode="auto">
          <a:xfrm>
            <a:off x="4495800" y="64008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53" name="Line 57"/>
          <p:cNvSpPr>
            <a:spLocks noChangeShapeType="1"/>
          </p:cNvSpPr>
          <p:nvPr/>
        </p:nvSpPr>
        <p:spPr bwMode="auto">
          <a:xfrm>
            <a:off x="4495800" y="591185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54" name="Text Box 58"/>
          <p:cNvSpPr txBox="1">
            <a:spLocks noChangeArrowheads="1"/>
          </p:cNvSpPr>
          <p:nvPr/>
        </p:nvSpPr>
        <p:spPr bwMode="auto">
          <a:xfrm>
            <a:off x="4306888" y="769938"/>
            <a:ext cx="2781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栈下溢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p&lt;tos</a:t>
            </a:r>
          </a:p>
        </p:txBody>
      </p:sp>
      <p:sp>
        <p:nvSpPr>
          <p:cNvPr id="55355" name="Text Box 59"/>
          <p:cNvSpPr txBox="1">
            <a:spLocks noChangeArrowheads="1"/>
          </p:cNvSpPr>
          <p:nvPr/>
        </p:nvSpPr>
        <p:spPr bwMode="auto">
          <a:xfrm>
            <a:off x="4479925" y="5943600"/>
            <a:ext cx="396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</a:p>
        </p:txBody>
      </p:sp>
      <p:sp>
        <p:nvSpPr>
          <p:cNvPr id="55356" name="Text Box 60"/>
          <p:cNvSpPr txBox="1">
            <a:spLocks noChangeArrowheads="1"/>
          </p:cNvSpPr>
          <p:nvPr/>
        </p:nvSpPr>
        <p:spPr bwMode="auto">
          <a:xfrm>
            <a:off x="4291013" y="5410200"/>
            <a:ext cx="712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Group 2"/>
          <p:cNvGraphicFramePr>
            <a:graphicFrameLocks noGrp="1"/>
          </p:cNvGraphicFramePr>
          <p:nvPr/>
        </p:nvGraphicFramePr>
        <p:xfrm>
          <a:off x="2241550" y="1397000"/>
          <a:ext cx="990600" cy="4657725"/>
        </p:xfrm>
        <a:graphic>
          <a:graphicData uri="http://schemas.openxmlformats.org/drawingml/2006/table">
            <a:tbl>
              <a:tblPr/>
              <a:tblGrid>
                <a:gridCol w="990600"/>
              </a:tblGrid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68" name="Text Box 24"/>
          <p:cNvSpPr txBox="1">
            <a:spLocks noChangeArrowheads="1"/>
          </p:cNvSpPr>
          <p:nvPr/>
        </p:nvSpPr>
        <p:spPr bwMode="auto">
          <a:xfrm>
            <a:off x="3308350" y="55626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栈顶</a:t>
            </a:r>
          </a:p>
        </p:txBody>
      </p:sp>
      <p:sp>
        <p:nvSpPr>
          <p:cNvPr id="57369" name="Text Box 25"/>
          <p:cNvSpPr txBox="1">
            <a:spLocks noChangeArrowheads="1"/>
          </p:cNvSpPr>
          <p:nvPr/>
        </p:nvSpPr>
        <p:spPr bwMode="auto">
          <a:xfrm>
            <a:off x="3352800" y="1447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栈顶</a:t>
            </a:r>
          </a:p>
        </p:txBody>
      </p:sp>
      <p:sp>
        <p:nvSpPr>
          <p:cNvPr id="57370" name="Line 26"/>
          <p:cNvSpPr>
            <a:spLocks noChangeShapeType="1"/>
          </p:cNvSpPr>
          <p:nvPr/>
        </p:nvSpPr>
        <p:spPr bwMode="auto">
          <a:xfrm>
            <a:off x="1403350" y="57150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71" name="Line 27"/>
          <p:cNvSpPr>
            <a:spLocks noChangeShapeType="1"/>
          </p:cNvSpPr>
          <p:nvPr/>
        </p:nvSpPr>
        <p:spPr bwMode="auto">
          <a:xfrm>
            <a:off x="1479550" y="16002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72" name="Text Box 28"/>
          <p:cNvSpPr txBox="1">
            <a:spLocks noChangeArrowheads="1"/>
          </p:cNvSpPr>
          <p:nvPr/>
        </p:nvSpPr>
        <p:spPr bwMode="auto">
          <a:xfrm>
            <a:off x="2286000" y="547688"/>
            <a:ext cx="895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栈满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graphicFrame>
        <p:nvGraphicFramePr>
          <p:cNvPr id="57374" name="Group 30"/>
          <p:cNvGraphicFramePr>
            <a:graphicFrameLocks noGrp="1"/>
          </p:cNvGraphicFramePr>
          <p:nvPr/>
        </p:nvGraphicFramePr>
        <p:xfrm>
          <a:off x="5835650" y="1549400"/>
          <a:ext cx="990600" cy="4657725"/>
        </p:xfrm>
        <a:graphic>
          <a:graphicData uri="http://schemas.openxmlformats.org/drawingml/2006/table">
            <a:tbl>
              <a:tblPr/>
              <a:tblGrid>
                <a:gridCol w="990600"/>
              </a:tblGrid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bos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96" name="Text Box 52"/>
          <p:cNvSpPr txBox="1">
            <a:spLocks noChangeArrowheads="1"/>
          </p:cNvSpPr>
          <p:nvPr/>
        </p:nvSpPr>
        <p:spPr bwMode="auto">
          <a:xfrm>
            <a:off x="6902450" y="57150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栈顶</a:t>
            </a:r>
          </a:p>
        </p:txBody>
      </p:sp>
      <p:sp>
        <p:nvSpPr>
          <p:cNvPr id="57397" name="Text Box 53"/>
          <p:cNvSpPr txBox="1">
            <a:spLocks noChangeArrowheads="1"/>
          </p:cNvSpPr>
          <p:nvPr/>
        </p:nvSpPr>
        <p:spPr bwMode="auto">
          <a:xfrm>
            <a:off x="7131050" y="16002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栈底</a:t>
            </a:r>
          </a:p>
        </p:txBody>
      </p:sp>
      <p:sp>
        <p:nvSpPr>
          <p:cNvPr id="57398" name="Line 54"/>
          <p:cNvSpPr>
            <a:spLocks noChangeShapeType="1"/>
          </p:cNvSpPr>
          <p:nvPr/>
        </p:nvSpPr>
        <p:spPr bwMode="auto">
          <a:xfrm>
            <a:off x="4997450" y="58674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99" name="Line 55"/>
          <p:cNvSpPr>
            <a:spLocks noChangeShapeType="1"/>
          </p:cNvSpPr>
          <p:nvPr/>
        </p:nvSpPr>
        <p:spPr bwMode="auto">
          <a:xfrm>
            <a:off x="5073650" y="13716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400" name="Text Box 56"/>
          <p:cNvSpPr txBox="1">
            <a:spLocks noChangeArrowheads="1"/>
          </p:cNvSpPr>
          <p:nvPr/>
        </p:nvSpPr>
        <p:spPr bwMode="auto">
          <a:xfrm>
            <a:off x="4808538" y="6030913"/>
            <a:ext cx="712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tos</a:t>
            </a:r>
          </a:p>
        </p:txBody>
      </p:sp>
      <p:sp>
        <p:nvSpPr>
          <p:cNvPr id="57401" name="Rectangle 57"/>
          <p:cNvSpPr>
            <a:spLocks noChangeArrowheads="1"/>
          </p:cNvSpPr>
          <p:nvPr/>
        </p:nvSpPr>
        <p:spPr bwMode="auto">
          <a:xfrm>
            <a:off x="1447800" y="5791200"/>
            <a:ext cx="609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tos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57402" name="Rectangle 58"/>
          <p:cNvSpPr>
            <a:spLocks noChangeArrowheads="1"/>
          </p:cNvSpPr>
          <p:nvPr/>
        </p:nvSpPr>
        <p:spPr bwMode="auto">
          <a:xfrm>
            <a:off x="2362200" y="1447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eaLnBrk="0" hangingPunct="0"/>
            <a:r>
              <a:rPr kumimoji="1" lang="en-US" altLang="zh-CN" sz="2800" b="1">
                <a:latin typeface="Verdana" pitchFamily="34" charset="0"/>
              </a:rPr>
              <a:t>bos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57403" name="Text Box 59"/>
          <p:cNvSpPr txBox="1">
            <a:spLocks noChangeArrowheads="1"/>
          </p:cNvSpPr>
          <p:nvPr/>
        </p:nvSpPr>
        <p:spPr bwMode="auto">
          <a:xfrm>
            <a:off x="1630363" y="1022350"/>
            <a:ext cx="396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</a:p>
        </p:txBody>
      </p:sp>
      <p:sp>
        <p:nvSpPr>
          <p:cNvPr id="57404" name="Text Box 60"/>
          <p:cNvSpPr txBox="1">
            <a:spLocks noChangeArrowheads="1"/>
          </p:cNvSpPr>
          <p:nvPr/>
        </p:nvSpPr>
        <p:spPr bwMode="auto">
          <a:xfrm>
            <a:off x="5165725" y="838200"/>
            <a:ext cx="396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</a:p>
        </p:txBody>
      </p:sp>
      <p:sp>
        <p:nvSpPr>
          <p:cNvPr id="57405" name="Text Box 61"/>
          <p:cNvSpPr txBox="1">
            <a:spLocks noChangeArrowheads="1"/>
          </p:cNvSpPr>
          <p:nvPr/>
        </p:nvSpPr>
        <p:spPr bwMode="auto">
          <a:xfrm>
            <a:off x="4778375" y="492125"/>
            <a:ext cx="2484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栈上溢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p&gt;bos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381000" y="471488"/>
            <a:ext cx="37195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5 </a:t>
            </a:r>
            <a:r>
              <a:rPr kumimoji="1" lang="zh-CN" alt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指针作为参数的作用</a:t>
            </a: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228600" y="1371600"/>
            <a:ext cx="8534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在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语言中，变量作为参数传给函数，当参数在函数内部被修改时，结果不能传回调用它的过程。但用指针作为参数时，在函数中修改的结果可以传回。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609600" y="2851150"/>
            <a:ext cx="3748088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a=10;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f(a);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printf(“a=%d”,a);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f(int i){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i=100;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512763" y="6324600"/>
            <a:ext cx="26114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输出结果：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a=10</a:t>
            </a: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4938713" y="2819400"/>
            <a:ext cx="3748087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a=10;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f(&amp;a);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printf(“a=%d”,a);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f(int *i){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*i=100;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4733925" y="6292850"/>
            <a:ext cx="282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输出结果：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a=100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304800" y="3263900"/>
            <a:ext cx="8686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为什么能将在函数中修改的参数值传回？这是因为指针实际上就是地址。将指针作为参数传给函数，就是将指针所指地址传给了函数，函数将指针所指地址的内容修改后，在主函中得到的还是原来的变量地址，但地址中内容被修改了，主函数也就得到了修改后的内容。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28600" y="1327150"/>
            <a:ext cx="8915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在上例中，左边的程序不能将函数中修改的参数值传回，而右边的函却可以。这是因为左边程序用的参数是变量，右边用的参数是地址，即指针。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85800" y="304800"/>
            <a:ext cx="3051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§3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指针与数组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12725" y="990600"/>
            <a:ext cx="8702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latin typeface="Symbol" pitchFamily="18" charset="2"/>
                <a:ea typeface="金山简准圆" pitchFamily="49" charset="-122"/>
              </a:rPr>
              <a:t>指针与数组的关系十分密切，但使用也比较复杂，使用中要特别注意。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36525" y="1981200"/>
            <a:ext cx="4470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一、利用指针访问数组元素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593725" y="2606675"/>
            <a:ext cx="8245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latin typeface="Symbol" pitchFamily="18" charset="2"/>
                <a:ea typeface="金山简准圆" pitchFamily="49" charset="-122"/>
              </a:rPr>
              <a:t>数组名就是数组的首地址，也就是指针。其实，在用数组下标访问数组时，隐含使用指针访问。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593725" y="3632200"/>
            <a:ext cx="3163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例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 a[10];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90513" y="4114800"/>
            <a:ext cx="862488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在访问数组的元素时，如访问第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个元素，用数组名，访问第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个元素，用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(a+2)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来访问，访问数组的第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个元素，用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a+i)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访问。 这也是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中为什么数组元素从零开始的原因。</a:t>
            </a: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609600" y="5562600"/>
            <a:ext cx="8534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9438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 a+i)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是指针，因为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是指针。但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是不能改变的指针，所以象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a++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这样的操作是不能执行的。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utoUpdateAnimBg="0"/>
      <p:bldP spid="63493" grpId="0" autoUpdateAnimBg="0"/>
      <p:bldP spid="63494" grpId="0" autoUpdateAnimBg="0"/>
      <p:bldP spid="63495" grpId="0" autoUpdateAnimBg="0"/>
      <p:bldP spid="6349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98450" y="425450"/>
            <a:ext cx="8007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在某些情况下，用指针访问数组比用下标更快些。</a:t>
            </a: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2444750" y="1676400"/>
            <a:ext cx="45656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i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a[10],*p;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p=a;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for(i=0,i&lt;10;i++)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scanf(“%d,”,&amp;a[i]);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for(i=0;i&lt;10;i++)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printf(“%d,”,*p++);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76200" y="1143000"/>
            <a:ext cx="2743200" cy="1219200"/>
          </a:xfrm>
          <a:prstGeom prst="wedgeEllipseCallout">
            <a:avLst>
              <a:gd name="adj1" fmla="val 45662"/>
              <a:gd name="adj2" fmla="val 10260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将数组的首地址赋给指针</a:t>
            </a: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6172200" y="1066800"/>
            <a:ext cx="2438400" cy="1676400"/>
          </a:xfrm>
          <a:prstGeom prst="wedgeRectCallout">
            <a:avLst>
              <a:gd name="adj1" fmla="val -77606"/>
              <a:gd name="adj2" fmla="val 48389"/>
            </a:avLst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>
                <a:solidFill>
                  <a:schemeClr val="bg1"/>
                </a:solidFill>
                <a:latin typeface="Symbol" pitchFamily="18" charset="2"/>
                <a:ea typeface="金山简准圆" pitchFamily="49" charset="-122"/>
              </a:rPr>
              <a:t>用指针访问数组时，即要定义数组，还要定义类型相同的指针。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88925" y="5562600"/>
            <a:ext cx="8169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latin typeface="Symbol" pitchFamily="18" charset="2"/>
                <a:ea typeface="金山简准圆" pitchFamily="49" charset="-122"/>
              </a:rPr>
              <a:t>用下标访问时，每次要计算</a:t>
            </a:r>
            <a:r>
              <a:rPr kumimoji="1" lang="en-US" altLang="zh-CN" sz="2400" b="1">
                <a:latin typeface="Verdana" pitchFamily="34" charset="0"/>
                <a:ea typeface="金山简准圆" pitchFamily="49" charset="-122"/>
              </a:rPr>
              <a:t>(a+i)</a:t>
            </a:r>
            <a:r>
              <a:rPr kumimoji="1" lang="en-US" altLang="zh-CN" sz="2400" b="1">
                <a:latin typeface="Symbol" pitchFamily="18" charset="2"/>
                <a:ea typeface="金山简准圆" pitchFamily="49" charset="-122"/>
              </a:rPr>
              <a:t> </a:t>
            </a:r>
            <a:r>
              <a:rPr kumimoji="1" lang="zh-CN" altLang="en-US" sz="2400" b="1">
                <a:latin typeface="Symbol" pitchFamily="18" charset="2"/>
                <a:ea typeface="金山简准圆" pitchFamily="49" charset="-122"/>
              </a:rPr>
              <a:t>的值，用指针访问时，只需计算</a:t>
            </a:r>
            <a:r>
              <a:rPr kumimoji="1" lang="en-US" altLang="zh-CN" sz="2400" b="1"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en-US" altLang="zh-CN" sz="2400" b="1">
                <a:latin typeface="Symbol" pitchFamily="18" charset="2"/>
                <a:ea typeface="金山简准圆" pitchFamily="49" charset="-122"/>
              </a:rPr>
              <a:t>++</a:t>
            </a:r>
            <a:r>
              <a:rPr kumimoji="1" lang="zh-CN" altLang="en-US" sz="2400" b="1">
                <a:latin typeface="Symbol" pitchFamily="18" charset="2"/>
                <a:ea typeface="金山简准圆" pitchFamily="49" charset="-122"/>
              </a:rPr>
              <a:t>。单目加法比赋值加法快得多。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 autoUpdateAnimBg="0"/>
      <p:bldP spid="65541" grpId="0" animBg="1" autoUpdateAnimBg="0"/>
      <p:bldP spid="65542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593725" y="425450"/>
            <a:ext cx="7651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但用指针来访问数组，比下标访问更容易出错。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1911350" y="1295400"/>
            <a:ext cx="4565650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i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a[10],*p;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p=a;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for(i=0,i&lt;10;i++)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scanf(“%d,”,p++);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for(i=0;i&lt;10;i++)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printf(“%d,”,*p++);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501650" y="5486400"/>
            <a:ext cx="7499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此例与上例相同，只是将输入改为指针，但结果出错。</a:t>
            </a:r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auto">
          <a:xfrm>
            <a:off x="6096000" y="1905000"/>
            <a:ext cx="3048000" cy="1905000"/>
          </a:xfrm>
          <a:prstGeom prst="wedgeRoundRectCallout">
            <a:avLst>
              <a:gd name="adj1" fmla="val -64324"/>
              <a:gd name="adj2" fmla="val 80417"/>
              <a:gd name="adj3" fmla="val 16667"/>
            </a:avLst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/>
          <a:lstStyle/>
          <a:p>
            <a:pPr eaLnBrk="0" hangingPunct="0"/>
            <a:r>
              <a:rPr kumimoji="1" lang="zh-CN" altLang="en-US" sz="2400">
                <a:solidFill>
                  <a:schemeClr val="bg1"/>
                </a:solidFill>
                <a:latin typeface="Symbol" pitchFamily="18" charset="2"/>
                <a:ea typeface="华文楷体" pitchFamily="2" charset="-122"/>
              </a:rPr>
              <a:t>执行完输入后，指针已指向数组的最后。当用指针将数组输出时，指针所指内容不是数组内容。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2127250" y="3765550"/>
            <a:ext cx="130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p=a;  </a:t>
            </a:r>
          </a:p>
        </p:txBody>
      </p:sp>
      <p:sp>
        <p:nvSpPr>
          <p:cNvPr id="67591" name="AutoShape 7"/>
          <p:cNvSpPr>
            <a:spLocks noChangeArrowheads="1"/>
          </p:cNvSpPr>
          <p:nvPr/>
        </p:nvSpPr>
        <p:spPr bwMode="auto">
          <a:xfrm>
            <a:off x="-76200" y="2286000"/>
            <a:ext cx="2362200" cy="1905000"/>
          </a:xfrm>
          <a:prstGeom prst="wedgeEllipseCallout">
            <a:avLst>
              <a:gd name="adj1" fmla="val 48120"/>
              <a:gd name="adj2" fmla="val 44333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latin typeface="Symbol" pitchFamily="18" charset="2"/>
                <a:ea typeface="华文楷体" pitchFamily="2" charset="-122"/>
              </a:rPr>
              <a:t>增加一条语句，使指针重新指向数组的首地址</a:t>
            </a: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1295400" y="6096000"/>
            <a:ext cx="567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为什么？怎样修改程序使之能正确运行？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utoUpdateAnimBg="0"/>
      <p:bldP spid="67589" grpId="0" animBg="1" autoUpdateAnimBg="0"/>
      <p:bldP spid="67590" grpId="0" autoUpdateAnimBg="0"/>
      <p:bldP spid="67591" grpId="0" animBg="1" autoUpdateAnimBg="0"/>
      <p:bldP spid="67592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79388" y="457200"/>
            <a:ext cx="8888412" cy="192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35075" indent="-1235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812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003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93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511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10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65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227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黑体" pitchFamily="49" charset="-122"/>
              </a:rPr>
              <a:t>例 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宋体" pitchFamily="2" charset="-122"/>
              </a:rPr>
              <a:t>编写一函数，由实参传来一个字符串，统计此字符串中的字母、数字、空格和其它字符的个数，在主函数中输入字符串以及输出上述结果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。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441325" y="2286000"/>
            <a:ext cx="8397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分析：对于此类问题，一般用数组和指针来处理比较方便。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49250" y="3505200"/>
            <a:ext cx="8718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算法：由于问题比较简单，只要顺序从字符串中取出字符，将进行相应的判断，并将结果存入变量中。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304800" y="4953000"/>
            <a:ext cx="85661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22438" indent="-1722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912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2103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293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484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9416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3988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856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3132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数据结构：要存放字符串，需要一个字符数组，存入字母等的多少，可用一个整型数组，对字符数组进行操作，可用字符指针。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/>
      <p:bldP spid="69636" grpId="0" autoUpdateAnimBg="0"/>
      <p:bldP spid="69637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76200" y="1143000"/>
            <a:ext cx="4343400" cy="441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//exam83.c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#include&lt;ctype.h&gt;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sum(char*,int*);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char s[100];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a[4]={0,0,0,0};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gets(s);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sum(s,a);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printf(</a:t>
            </a:r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"%d,%d,%d,%d",</a:t>
            </a:r>
          </a:p>
          <a:p>
            <a:pPr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a[0],a[1],a[2],a[3]);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4419600" y="685800"/>
            <a:ext cx="4495800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sum(char *s,int *a){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do{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if(isalpha(*s))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(*a)++;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else if(isdigit(*s))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(*(a+1))++;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else if(isspace(*s))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(*(a+2))++;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else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(*(a+3))++;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}while(*s++);</a:t>
            </a:r>
          </a:p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71684" name="AutoShape 4"/>
          <p:cNvSpPr>
            <a:spLocks noChangeArrowheads="1"/>
          </p:cNvSpPr>
          <p:nvPr/>
        </p:nvSpPr>
        <p:spPr bwMode="auto">
          <a:xfrm>
            <a:off x="5334000" y="5257800"/>
            <a:ext cx="2514600" cy="1143000"/>
          </a:xfrm>
          <a:prstGeom prst="wedgeRoundRectCallout">
            <a:avLst>
              <a:gd name="adj1" fmla="val 53282"/>
              <a:gd name="adj2" fmla="val -119306"/>
              <a:gd name="adj3" fmla="val 16667"/>
            </a:avLst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取出指针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(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a+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3)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所指地址内容，并将该内容加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609600" y="457200"/>
            <a:ext cx="8305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431925" indent="-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812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003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93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511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10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65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227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 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写一函数，输入一行字符，将此字符串中最长的单词输出。</a:t>
            </a: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381000" y="2133600"/>
            <a:ext cx="8763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>
                <a:latin typeface="Symbol" pitchFamily="18" charset="2"/>
                <a:ea typeface="华文中宋" pitchFamily="2" charset="-122"/>
              </a:rPr>
              <a:t>前面我们已用字符数组编写过该程序。现在用字符数组和指针来编写，注意比较两者的差别。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577850" y="3581400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仍用两种方式来编写程序。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228600" y="4343400"/>
            <a:ext cx="8915400" cy="19272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  <a:hlinkClick r:id="" action="ppaction://noaction"/>
              </a:rPr>
              <a:t>方式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  <a:hlinkClick r:id="" action="ppaction://noaction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：用两个字符数组来处理。数组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word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保存目前找到的最长的单词，数组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wordtemp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存放每次取出的单词。如果取出的单词比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word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里的单词长，将用它替换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word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中已有的单词，即将它拷贝到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word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中。当字符串查找完毕， 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word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中保存的是最长的单词。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utoUpdateAnimBg="0"/>
      <p:bldP spid="73732" grpId="0" autoUpdateAnimBg="0"/>
      <p:bldP spid="73733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1219200" y="1295400"/>
            <a:ext cx="6705600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将一行字符中的最长的单词输出。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//exam84.c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#include&lt;string.h&gt;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#include&lt;ctype.h&gt;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sum(char *,char *);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char s[100],word[20]={'\0'};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gets(s);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sum(s,word);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puts(word);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228600" y="381000"/>
            <a:ext cx="861060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void sum(char *s,char *word){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wordtemp[20]={'\0'};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*p,*temp;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p=word;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temp=wordtemp;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do{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if(isalpha(*s))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*temp++=*s;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else{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*temp=‘\0’;//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便于数组能用串函数处理</a:t>
            </a:r>
          </a:p>
          <a:p>
            <a:pPr eaLnBrk="0" hangingPunct="0"/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if(strlen(wordtemp)&gt;strlen(word))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    strcpy(word,wordtemp);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temp=wordtemp; 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取下一单词从头开始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}while(*s++);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228600" y="471488"/>
            <a:ext cx="3740150" cy="519112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用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  <a:hlinkClick r:id="" action="ppaction://noaction"/>
              </a:rPr>
              <a:t>第二种方式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编写程序</a:t>
            </a: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187450" y="1341438"/>
            <a:ext cx="632460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将一行字符中的最长的单词输出。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//exam85.c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#include&lt;string.h&gt;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char s[100];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int len=0,posi=0,i;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gets(s);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sum(s,&amp;len,&amp;posi);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for(i=posi;i&lt;posi+len;i++)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putchar(s[i]);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putchar('\n');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533400" y="330200"/>
            <a:ext cx="777240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sum(char *s, int *len, int *posi){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int i=0,templen=0,temposi=0;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do{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if(isalpha(*s))		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templen++;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else{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if(templen&gt;*len){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	*len=templen;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	*posi=temposi;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templen=0;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temposi=i+1;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i++;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}while(*s++);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88925" y="411163"/>
            <a:ext cx="38417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二、指向数组的指针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425450" y="1295400"/>
            <a:ext cx="84899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前面介绍的指针都是指向某一个类型的数据，有时候使用不是很方便。在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语言中引进了指向数组的指针，简称数组指针。</a:t>
            </a: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222250" y="309245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定义方式：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14363" y="3867150"/>
            <a:ext cx="7642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Type data (*symbol) [num][num1]…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517525" y="4908550"/>
            <a:ext cx="8397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说明：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symbol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为指针标识符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,type data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为数组元素的类型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,num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为数组元素的个数。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228600" y="762000"/>
            <a:ext cx="8858250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数组指针使用的例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//exam86.c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bx[10]={1,2,3,4},i;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name[4][9]={{“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吴一”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张三”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     {"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李四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"},{"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王五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"}};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(*p)[9]; 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定义数组指针，指针向有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9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个元素的一维字符数组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p=name;        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将二维数组的首地址赋给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p,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建立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与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name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联系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for(i=0;i&lt;4;i++)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printf("bx=%d,name=%s\n",bx[i],(p+i));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886200" y="228600"/>
            <a:ext cx="5045075" cy="19177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上面的程序中，数组指针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指向有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9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个元素的一维字符数组，它正好是二维数组的一行元素。用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可以很方便地操作二维数组的每行。当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加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时，指针指向二维数组的下一行。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942975" y="5365750"/>
            <a:ext cx="6296025" cy="4572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对于二维数组，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name[i]              *(p+i)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682750" y="5943600"/>
            <a:ext cx="5553075" cy="4572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对于一维数组，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a[i]              *(p+i)</a:t>
            </a:r>
          </a:p>
        </p:txBody>
      </p:sp>
      <p:sp>
        <p:nvSpPr>
          <p:cNvPr id="86022" name="AutoShape 6"/>
          <p:cNvSpPr>
            <a:spLocks noChangeArrowheads="1"/>
          </p:cNvSpPr>
          <p:nvPr/>
        </p:nvSpPr>
        <p:spPr bwMode="auto">
          <a:xfrm>
            <a:off x="4873625" y="5410200"/>
            <a:ext cx="914400" cy="381000"/>
          </a:xfrm>
          <a:prstGeom prst="leftRightArrow">
            <a:avLst>
              <a:gd name="adj1" fmla="val 50000"/>
              <a:gd name="adj2" fmla="val 48000"/>
            </a:avLst>
          </a:prstGeom>
          <a:solidFill>
            <a:srgbClr val="0000FF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6023" name="AutoShape 7"/>
          <p:cNvSpPr>
            <a:spLocks noChangeArrowheads="1"/>
          </p:cNvSpPr>
          <p:nvPr/>
        </p:nvSpPr>
        <p:spPr bwMode="auto">
          <a:xfrm>
            <a:off x="4873625" y="5943600"/>
            <a:ext cx="914400" cy="381000"/>
          </a:xfrm>
          <a:prstGeom prst="leftRightArrow">
            <a:avLst>
              <a:gd name="adj1" fmla="val 50000"/>
              <a:gd name="adj2" fmla="val 48000"/>
            </a:avLst>
          </a:prstGeom>
          <a:solidFill>
            <a:srgbClr val="008000"/>
          </a:solidFill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animBg="1" autoUpdateAnimBg="0"/>
      <p:bldP spid="86020" grpId="0" animBg="1" autoUpdateAnimBg="0"/>
      <p:bldP spid="86021" grpId="0" animBg="1" autoUpdateAnimBg="0"/>
      <p:bldP spid="86022" grpId="0" animBg="1"/>
      <p:bldP spid="8602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381000" y="76200"/>
            <a:ext cx="5486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//exam87.c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#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include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&lt;stdio.h&gt;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int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t,i,j;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char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*pt;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pt=(char*)malloc(100*80);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text(pt);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text(char *pt){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</a:t>
            </a:r>
            <a:r>
              <a:rPr kumimoji="1"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char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(*p)[80];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</a:t>
            </a:r>
            <a:r>
              <a:rPr kumimoji="1"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int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i,t=0;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p=pt;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do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	printf("%d:",t++);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	gets(p);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}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while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(**p++);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p=pt;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</a:t>
            </a:r>
            <a:r>
              <a:rPr kumimoji="1" lang="en-US" altLang="zh-CN" sz="20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for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(i=1;i&lt;=t;i++){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	printf("%d:",i);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	puts(p++);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}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 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4953000" y="4346575"/>
            <a:ext cx="396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    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105400" y="471488"/>
            <a:ext cx="2317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文本编辑程序</a:t>
            </a:r>
          </a:p>
        </p:txBody>
      </p:sp>
      <p:sp>
        <p:nvSpPr>
          <p:cNvPr id="88069" name="AutoShape 5"/>
          <p:cNvSpPr>
            <a:spLocks noChangeArrowheads="1"/>
          </p:cNvSpPr>
          <p:nvPr/>
        </p:nvSpPr>
        <p:spPr bwMode="auto">
          <a:xfrm>
            <a:off x="4191000" y="1981200"/>
            <a:ext cx="4876800" cy="2438400"/>
          </a:xfrm>
          <a:prstGeom prst="wedgeEllipseCallout">
            <a:avLst>
              <a:gd name="adj1" fmla="val -68977"/>
              <a:gd name="adj2" fmla="val 66278"/>
            </a:avLst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indent="381000"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是指向数组的指针，*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是指向一维数组首地址的指针，故**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是一维数组第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0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个元素的内容。所以，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是指针的指针。</a:t>
            </a:r>
          </a:p>
        </p:txBody>
      </p:sp>
      <p:sp>
        <p:nvSpPr>
          <p:cNvPr id="88070" name="AutoShape 6"/>
          <p:cNvSpPr>
            <a:spLocks noChangeArrowheads="1"/>
          </p:cNvSpPr>
          <p:nvPr/>
        </p:nvSpPr>
        <p:spPr bwMode="auto">
          <a:xfrm>
            <a:off x="4648200" y="5181600"/>
            <a:ext cx="3352800" cy="838200"/>
          </a:xfrm>
          <a:prstGeom prst="cloudCallout">
            <a:avLst>
              <a:gd name="adj1" fmla="val -81912"/>
              <a:gd name="adj2" fmla="val -75380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空行结束输入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 autoUpdateAnimBg="0"/>
      <p:bldP spid="88070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152400" y="815975"/>
            <a:ext cx="89154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include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include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&lt;string.h&gt;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int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bx[10]={7,8,1,2,10,9,3,4,5,6},i;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name[10][9]={{“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钱七”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周八”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吴一”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郑二”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洪十”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},{“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陈九”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},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{"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张三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"},{"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李四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"},{"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王五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"},{"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赵六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"}};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sort(bx,10,name);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search(bx,6,10,name);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for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(i=0;i&lt;10;i++)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printf("\nbx=%d,name=%s",bx[i],name[i]);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609600"/>
            <a:ext cx="7772400" cy="1143000"/>
          </a:xfrm>
          <a:noFill/>
          <a:ln/>
        </p:spPr>
        <p:txBody>
          <a:bodyPr/>
          <a:lstStyle/>
          <a:p>
            <a:r>
              <a:rPr lang="en-US" altLang="zh-CN"/>
              <a:t> 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152400" y="1395413"/>
            <a:ext cx="4114800" cy="5310187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/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利用数组指针排序的函数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sort(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bx[],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n,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char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name[]){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i,j,x,k;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char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c[9],(*p)[9];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p=name;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for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(i=1;i&lt;n;i++){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x=bx[i];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strcpy(c,(p+i));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j=i-1;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</a:t>
            </a:r>
            <a:r>
              <a:rPr kumimoji="1" lang="en-US" altLang="zh-CN" b="1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while</a:t>
            </a:r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(j&gt;=0 &amp;&amp; bx[j]&gt;x){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	bx[j+1]=bx[j];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	strcpy((p+j+1),(p+j));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	j--;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}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bx[j+1]=x;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strcpy((p+j+1),c);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}</a:t>
            </a:r>
          </a:p>
          <a:p>
            <a:pPr eaLnBrk="0" hangingPunct="0"/>
            <a:r>
              <a:rPr kumimoji="1"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36525" y="212725"/>
            <a:ext cx="3902075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两函数基本一样，只是处理每行姓名字符串用的方法不一样，显然，用数组指针更方便。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4114800" y="1944688"/>
            <a:ext cx="5105400" cy="476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不用数组指针的排序函数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sort(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bx[],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n,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name[]){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i,j,x,k;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c[9];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for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(i=1;i&lt;n;i++){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x=bx[i];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strcpy(c,name[i]);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j=i-1;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while</a:t>
            </a: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(j&gt;=0 &amp;&amp; bx[j]&gt;x){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bx[j+1]=bx[j];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strcpy(name[j+1],name[j]);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    j--;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bx[j+1]=x;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strcpy(name[j+1],c);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animBg="1" autoUpdateAnimBg="0"/>
      <p:bldP spid="92164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381000" y="619125"/>
            <a:ext cx="8458200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search(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bx[],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bxs,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max,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name[]){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min=0,mid,k;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mid=(max+min)/2;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while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(1){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if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(bxs==bx[mid])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break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if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(bxs&gt;bx[mid])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min=mid;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else if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(bxs&lt;bx[mid])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	max=mid;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mid=(max+min)/2;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for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(k=0;name[mid*9+k];k++)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	putchar(name[mid*9+k]);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425450" y="401638"/>
            <a:ext cx="26225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华文中宋" pitchFamily="2" charset="-122"/>
              </a:rPr>
              <a:t>三、指针数组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365125" y="1468438"/>
            <a:ext cx="85502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指针可以象任何数据类型一样说明为数组，即数组中存放的元素为指针。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527050" y="3032125"/>
            <a:ext cx="64214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定义方式：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type *symbol[num];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808038" y="4281488"/>
            <a:ext cx="3687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例：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 *error[];</a:t>
            </a: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898525" y="5149850"/>
            <a:ext cx="7635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说明：定义了一个指针数组，数组的每个元素都是指向字符的指针。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533400" y="152400"/>
            <a:ext cx="4997450" cy="666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//exam89.c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int i;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for(i=0;i&lt;4;i++)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serror(i);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putchar(‘\n’);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serror(int num){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*error[]={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“cann’t  open file\n”,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“read error\n”,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“write error\n”,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“media failure\n”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printf(“%s”,error[num]);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3810000" y="1295400"/>
            <a:ext cx="2971800" cy="1905000"/>
          </a:xfrm>
          <a:prstGeom prst="wedgeEllipseCallout">
            <a:avLst>
              <a:gd name="adj1" fmla="val -62231"/>
              <a:gd name="adj2" fmla="val 81917"/>
            </a:avLst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指针数组，每个指针指向相应字符串的首地址</a:t>
            </a:r>
          </a:p>
        </p:txBody>
      </p:sp>
      <p:sp>
        <p:nvSpPr>
          <p:cNvPr id="98308" name="AutoShape 4"/>
          <p:cNvSpPr>
            <a:spLocks noChangeArrowheads="1"/>
          </p:cNvSpPr>
          <p:nvPr/>
        </p:nvSpPr>
        <p:spPr bwMode="auto">
          <a:xfrm>
            <a:off x="5486400" y="3429000"/>
            <a:ext cx="3276600" cy="1752600"/>
          </a:xfrm>
          <a:prstGeom prst="cloudCallout">
            <a:avLst>
              <a:gd name="adj1" fmla="val -97528"/>
              <a:gd name="adj2" fmla="val -2998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en-US" altLang="zh-CN" sz="2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error</a:t>
            </a:r>
            <a:r>
              <a:rPr kumimoji="1" lang="zh-CN" altLang="en-US" sz="2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也是指针的指针，**</a:t>
            </a:r>
            <a:r>
              <a:rPr kumimoji="1" lang="en-US" altLang="zh-CN" sz="2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error</a:t>
            </a:r>
          </a:p>
          <a:p>
            <a:pPr algn="ctr" eaLnBrk="0" hangingPunct="0"/>
            <a:r>
              <a:rPr kumimoji="1" lang="zh-CN" altLang="en-US" sz="2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为字母</a:t>
            </a:r>
            <a:r>
              <a:rPr kumimoji="1" lang="en-US" altLang="zh-CN" sz="2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animBg="1" autoUpdateAnimBg="0"/>
      <p:bldP spid="98308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AutoShape 2"/>
          <p:cNvSpPr>
            <a:spLocks noChangeArrowheads="1"/>
          </p:cNvSpPr>
          <p:nvPr/>
        </p:nvSpPr>
        <p:spPr bwMode="auto">
          <a:xfrm>
            <a:off x="914400" y="2590800"/>
            <a:ext cx="4038600" cy="1447800"/>
          </a:xfrm>
          <a:prstGeom prst="wedgeEllipseCallout">
            <a:avLst>
              <a:gd name="adj1" fmla="val 13130"/>
              <a:gd name="adj2" fmla="val 105704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将字符串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“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 love china!”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的首地址赋给指针，不是将字符串本身赋给指针。</a:t>
            </a: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381000" y="554038"/>
            <a:ext cx="4248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华文中宋" pitchFamily="2" charset="-122"/>
              </a:rPr>
              <a:t>四、字符指针与字符串</a:t>
            </a:r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609600" y="1352550"/>
            <a:ext cx="8101013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在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语言中，字符数组常常用指针来操作。对于字符串，一般都是严格的顺序存取方式，故指针是明显的选择。</a:t>
            </a:r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76200" y="3889375"/>
            <a:ext cx="44323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例：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char 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p=“I love china!”;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puts(p);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650875" y="5791200"/>
            <a:ext cx="3844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输出  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 love china!</a:t>
            </a: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4495800" y="4419600"/>
            <a:ext cx="442277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例：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char a[14];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a=“I love china!”;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puts(a);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00360" name="AutoShape 8"/>
          <p:cNvSpPr>
            <a:spLocks noChangeArrowheads="1"/>
          </p:cNvSpPr>
          <p:nvPr/>
        </p:nvSpPr>
        <p:spPr bwMode="auto">
          <a:xfrm>
            <a:off x="5181600" y="3048000"/>
            <a:ext cx="3962400" cy="1371600"/>
          </a:xfrm>
          <a:prstGeom prst="wedgeRoundRectCallout">
            <a:avLst>
              <a:gd name="adj1" fmla="val 20273"/>
              <a:gd name="adj2" fmla="val 105556"/>
              <a:gd name="adj3" fmla="val 16667"/>
            </a:avLst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编译出错。在定义数组时系统给数组分配了地址，在定义字符串时系统同样给字符串分配了另一个地址。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 animBg="1" autoUpdateAnimBg="0"/>
      <p:bldP spid="100357" grpId="0" autoUpdateAnimBg="0"/>
      <p:bldP spid="100358" grpId="0" autoUpdateAnimBg="0"/>
      <p:bldP spid="100359" grpId="0" autoUpdateAnimBg="0"/>
      <p:bldP spid="100360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76200" y="457200"/>
            <a:ext cx="495300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//exam811.c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 *is_in(char,char *);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char c,*p;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c='o';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p="peopleol";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p=is_in(c,p);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if(p){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a=*p;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printf("a:%c\n",a);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p=is_in(c,p);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if(p)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printf("*p=%c\n",*p);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4724400" y="3521075"/>
            <a:ext cx="4343400" cy="22352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char *is_in(char ch,char *s)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while(*s)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if(*s++==ch)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return 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	return 0;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4937125" y="5959475"/>
            <a:ext cx="2555875" cy="822325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solidFill>
                  <a:schemeClr val="bg1"/>
                </a:solidFill>
                <a:latin typeface="Symbol" pitchFamily="18" charset="2"/>
                <a:ea typeface="华文中宋" pitchFamily="2" charset="-122"/>
              </a:rPr>
              <a:t>输出结果：</a:t>
            </a:r>
            <a:r>
              <a:rPr kumimoji="1" lang="en-US" altLang="zh-CN" sz="2400" b="1">
                <a:solidFill>
                  <a:schemeClr val="bg1"/>
                </a:solidFill>
                <a:latin typeface="Verdana" pitchFamily="34" charset="0"/>
                <a:ea typeface="华文中宋" pitchFamily="2" charset="-122"/>
              </a:rPr>
              <a:t>a=p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latin typeface="Verdana" pitchFamily="34" charset="0"/>
                <a:ea typeface="华文中宋" pitchFamily="2" charset="-122"/>
              </a:rPr>
              <a:t>               *p=l</a:t>
            </a:r>
          </a:p>
        </p:txBody>
      </p:sp>
      <p:sp>
        <p:nvSpPr>
          <p:cNvPr id="102405" name="AutoShape 5"/>
          <p:cNvSpPr>
            <a:spLocks noChangeArrowheads="1"/>
          </p:cNvSpPr>
          <p:nvPr/>
        </p:nvSpPr>
        <p:spPr bwMode="auto">
          <a:xfrm>
            <a:off x="4572000" y="685800"/>
            <a:ext cx="4572000" cy="1905000"/>
          </a:xfrm>
          <a:prstGeom prst="wedgeEllipseCallout">
            <a:avLst>
              <a:gd name="adj1" fmla="val -21250"/>
              <a:gd name="adj2" fmla="val 86083"/>
            </a:avLst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0" rIns="18000" bIns="0"/>
          <a:lstStyle/>
          <a:p>
            <a:pPr algn="ctr"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ch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中的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字符如果包含在串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s 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中，返回指向该字符下一个字符的指针，如果没发现相匹配的字符，返回空指针。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nimBg="1" autoUpdateAnimBg="0"/>
      <p:bldP spid="102405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681038" y="533400"/>
            <a:ext cx="2644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§4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函数指针</a:t>
            </a: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746125" y="1468438"/>
            <a:ext cx="809307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函数指针所指的数据不是一般的类型，而是函数。虽然函数不是变量，但函数在存储器内占有实际的地址，这个地址可以用来赋给指针。赋给指针的地址是函数的入口地址。所谓入口地址，是程序在编译后，系统分配给函数的开始地址。</a:t>
            </a:r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517525" y="3505200"/>
            <a:ext cx="8245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473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3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利用函数指针，可用其调用函数，也可用来使函数作为参数传递给其它函数。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822325" y="4572000"/>
            <a:ext cx="5867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定义：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data type (*symbol)();</a:t>
            </a:r>
            <a:endParaRPr kumimoji="1"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609600" y="5486400"/>
            <a:ext cx="2144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 (*f)()</a:t>
            </a: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2895600" y="5613400"/>
            <a:ext cx="61039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是一个指向函数的指针，该函数返回整型值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 autoUpdateAnimBg="0"/>
      <p:bldP spid="104453" grpId="0" autoUpdateAnimBg="0"/>
      <p:bldP spid="104454" grpId="0" autoUpdateAnimBg="0"/>
      <p:bldP spid="104455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381000" y="0"/>
            <a:ext cx="5715000" cy="695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//exam810.c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#include&lt;conio.h&gt;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#include&lt;math.h&gt;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double quad_poly(double);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double x;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const double delta=1.0;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const double first=0.0;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const double last=10.0;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double (*fx[3])();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int i;    char ch;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fx[0]=quad_poly;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fx[1]=sqrt;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fx[2]=log;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for(i=0;i&lt;3;i++){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x=first;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while(x&lt;=last){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printf("f(%lf)=%lf\n",x,fx[i](x));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x+=delta;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printf("press any key to continue");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	ch=getch();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06499" name="Rectangle 3"/>
          <p:cNvSpPr>
            <a:spLocks noChangeArrowheads="1"/>
          </p:cNvSpPr>
          <p:nvPr/>
        </p:nvSpPr>
        <p:spPr bwMode="auto">
          <a:xfrm>
            <a:off x="4419600" y="152400"/>
            <a:ext cx="45720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double quad_poly(double x){</a:t>
            </a:r>
          </a:p>
          <a:p>
            <a:pPr eaLnBrk="0" hangingPunct="0">
              <a:spcBef>
                <a:spcPct val="50000"/>
              </a:spcBef>
            </a:pP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double a=1.0,b=-3.0,c=5.0;</a:t>
            </a:r>
          </a:p>
          <a:p>
            <a:pPr eaLnBrk="0" hangingPunct="0">
              <a:spcBef>
                <a:spcPct val="50000"/>
              </a:spcBef>
            </a:pP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return((x*a)*x+b)*x+c;</a:t>
            </a:r>
          </a:p>
          <a:p>
            <a:pPr eaLnBrk="0" hangingPunct="0">
              <a:spcBef>
                <a:spcPct val="50000"/>
              </a:spcBef>
            </a:pPr>
            <a:r>
              <a:rPr kumimoji="1"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>
              <a:spcBef>
                <a:spcPct val="50000"/>
              </a:spcBef>
            </a:pPr>
            <a:endParaRPr kumimoji="1" lang="en-US" altLang="zh-CN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106500" name="AutoShape 4"/>
          <p:cNvSpPr>
            <a:spLocks noChangeArrowheads="1"/>
          </p:cNvSpPr>
          <p:nvPr/>
        </p:nvSpPr>
        <p:spPr bwMode="auto">
          <a:xfrm>
            <a:off x="4114800" y="1905000"/>
            <a:ext cx="4648200" cy="3124200"/>
          </a:xfrm>
          <a:prstGeom prst="wedgeEllipseCallout">
            <a:avLst>
              <a:gd name="adj1" fmla="val -70014"/>
              <a:gd name="adj2" fmla="val -17380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fx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是一个数组，该数组的元素是指针，指针指向函数，函数的返回值是双精度。故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fx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是一个指向返回值为双精度的函数的指针数组。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 animBg="1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457200" y="381000"/>
            <a:ext cx="3051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§5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指针的指针</a:t>
            </a: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304800" y="1143000"/>
            <a:ext cx="36576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指针的指针，是指指针指向的内容是另一个指针的地址。</a:t>
            </a:r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762000" y="3338513"/>
            <a:ext cx="923925" cy="5476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地址</a:t>
            </a:r>
          </a:p>
        </p:txBody>
      </p:sp>
      <p:sp>
        <p:nvSpPr>
          <p:cNvPr id="108549" name="Line 5"/>
          <p:cNvSpPr>
            <a:spLocks noChangeShapeType="1"/>
          </p:cNvSpPr>
          <p:nvPr/>
        </p:nvSpPr>
        <p:spPr bwMode="auto">
          <a:xfrm>
            <a:off x="1692275" y="357505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2454275" y="3338513"/>
            <a:ext cx="568325" cy="5476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值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685800" y="5070475"/>
            <a:ext cx="923925" cy="5476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地址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2374900" y="5070475"/>
            <a:ext cx="923925" cy="5476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地址</a:t>
            </a:r>
          </a:p>
        </p:txBody>
      </p:sp>
      <p:sp>
        <p:nvSpPr>
          <p:cNvPr id="108553" name="Line 9"/>
          <p:cNvSpPr>
            <a:spLocks noChangeShapeType="1"/>
          </p:cNvSpPr>
          <p:nvPr/>
        </p:nvSpPr>
        <p:spPr bwMode="auto">
          <a:xfrm>
            <a:off x="3365500" y="5403850"/>
            <a:ext cx="685800" cy="6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554" name="Text Box 10"/>
          <p:cNvSpPr txBox="1">
            <a:spLocks noChangeArrowheads="1"/>
          </p:cNvSpPr>
          <p:nvPr/>
        </p:nvSpPr>
        <p:spPr bwMode="auto">
          <a:xfrm>
            <a:off x="4175125" y="5091113"/>
            <a:ext cx="568325" cy="5476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值</a:t>
            </a:r>
          </a:p>
        </p:txBody>
      </p:sp>
      <p:sp>
        <p:nvSpPr>
          <p:cNvPr id="108555" name="Text Box 11"/>
          <p:cNvSpPr txBox="1">
            <a:spLocks noChangeArrowheads="1"/>
          </p:cNvSpPr>
          <p:nvPr/>
        </p:nvSpPr>
        <p:spPr bwMode="auto">
          <a:xfrm>
            <a:off x="822325" y="273685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</a:t>
            </a: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2301875" y="275748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</a:p>
        </p:txBody>
      </p:sp>
      <p:sp>
        <p:nvSpPr>
          <p:cNvPr id="108557" name="Text Box 13"/>
          <p:cNvSpPr txBox="1">
            <a:spLocks noChangeArrowheads="1"/>
          </p:cNvSpPr>
          <p:nvPr/>
        </p:nvSpPr>
        <p:spPr bwMode="auto">
          <a:xfrm>
            <a:off x="698500" y="4495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</a:t>
            </a:r>
          </a:p>
        </p:txBody>
      </p:sp>
      <p:sp>
        <p:nvSpPr>
          <p:cNvPr id="108558" name="Text Box 14"/>
          <p:cNvSpPr txBox="1">
            <a:spLocks noChangeArrowheads="1"/>
          </p:cNvSpPr>
          <p:nvPr/>
        </p:nvSpPr>
        <p:spPr bwMode="auto">
          <a:xfrm>
            <a:off x="2463800" y="45164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</a:t>
            </a:r>
          </a:p>
        </p:txBody>
      </p:sp>
      <p:sp>
        <p:nvSpPr>
          <p:cNvPr id="108559" name="Text Box 15"/>
          <p:cNvSpPr txBox="1">
            <a:spLocks noChangeArrowheads="1"/>
          </p:cNvSpPr>
          <p:nvPr/>
        </p:nvSpPr>
        <p:spPr bwMode="auto">
          <a:xfrm>
            <a:off x="4051300" y="4495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</a:p>
        </p:txBody>
      </p:sp>
      <p:sp>
        <p:nvSpPr>
          <p:cNvPr id="108560" name="Line 16"/>
          <p:cNvSpPr>
            <a:spLocks noChangeShapeType="1"/>
          </p:cNvSpPr>
          <p:nvPr/>
        </p:nvSpPr>
        <p:spPr bwMode="auto">
          <a:xfrm>
            <a:off x="1612900" y="54102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08561" name="Group 17"/>
          <p:cNvGraphicFramePr>
            <a:graphicFrameLocks noGrp="1"/>
          </p:cNvGraphicFramePr>
          <p:nvPr/>
        </p:nvGraphicFramePr>
        <p:xfrm>
          <a:off x="6324600" y="936625"/>
          <a:ext cx="1219200" cy="5630863"/>
        </p:xfrm>
        <a:graphic>
          <a:graphicData uri="http://schemas.openxmlformats.org/drawingml/2006/table">
            <a:tbl>
              <a:tblPr/>
              <a:tblGrid>
                <a:gridCol w="1219200"/>
              </a:tblGrid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  <a:cs typeface="Times New Roman" pitchFamily="18" charset="0"/>
                        </a:rPr>
                        <a:t>…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00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80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  <a:cs typeface="Times New Roman" pitchFamily="18" charset="0"/>
                        </a:rPr>
                        <a:t>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2012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8587" name="Text Box 43"/>
          <p:cNvSpPr txBox="1">
            <a:spLocks noChangeArrowheads="1"/>
          </p:cNvSpPr>
          <p:nvPr/>
        </p:nvSpPr>
        <p:spPr bwMode="auto">
          <a:xfrm>
            <a:off x="7680325" y="1382713"/>
            <a:ext cx="898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08588" name="Text Box 44"/>
          <p:cNvSpPr txBox="1">
            <a:spLocks noChangeArrowheads="1"/>
          </p:cNvSpPr>
          <p:nvPr/>
        </p:nvSpPr>
        <p:spPr bwMode="auto">
          <a:xfrm>
            <a:off x="7696200" y="1916113"/>
            <a:ext cx="915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j</a:t>
            </a:r>
          </a:p>
        </p:txBody>
      </p:sp>
      <p:sp>
        <p:nvSpPr>
          <p:cNvPr id="108589" name="Text Box 45"/>
          <p:cNvSpPr txBox="1">
            <a:spLocks noChangeArrowheads="1"/>
          </p:cNvSpPr>
          <p:nvPr/>
        </p:nvSpPr>
        <p:spPr bwMode="auto">
          <a:xfrm>
            <a:off x="7696200" y="2525713"/>
            <a:ext cx="998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k</a:t>
            </a:r>
          </a:p>
        </p:txBody>
      </p:sp>
      <p:sp>
        <p:nvSpPr>
          <p:cNvPr id="108590" name="Text Box 46"/>
          <p:cNvSpPr txBox="1">
            <a:spLocks noChangeArrowheads="1"/>
          </p:cNvSpPr>
          <p:nvPr/>
        </p:nvSpPr>
        <p:spPr bwMode="auto">
          <a:xfrm>
            <a:off x="4267200" y="8382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变量的地址</a:t>
            </a:r>
          </a:p>
        </p:txBody>
      </p:sp>
      <p:sp>
        <p:nvSpPr>
          <p:cNvPr id="108591" name="Text Box 47"/>
          <p:cNvSpPr txBox="1">
            <a:spLocks noChangeArrowheads="1"/>
          </p:cNvSpPr>
          <p:nvPr/>
        </p:nvSpPr>
        <p:spPr bwMode="auto">
          <a:xfrm>
            <a:off x="4953000" y="1447800"/>
            <a:ext cx="103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2000</a:t>
            </a:r>
          </a:p>
        </p:txBody>
      </p:sp>
      <p:sp>
        <p:nvSpPr>
          <p:cNvPr id="108592" name="Text Box 48"/>
          <p:cNvSpPr txBox="1">
            <a:spLocks noChangeArrowheads="1"/>
          </p:cNvSpPr>
          <p:nvPr/>
        </p:nvSpPr>
        <p:spPr bwMode="auto">
          <a:xfrm>
            <a:off x="4953000" y="1981200"/>
            <a:ext cx="116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2004</a:t>
            </a:r>
          </a:p>
        </p:txBody>
      </p:sp>
      <p:sp>
        <p:nvSpPr>
          <p:cNvPr id="108593" name="Text Box 49"/>
          <p:cNvSpPr txBox="1">
            <a:spLocks noChangeArrowheads="1"/>
          </p:cNvSpPr>
          <p:nvPr/>
        </p:nvSpPr>
        <p:spPr bwMode="auto">
          <a:xfrm>
            <a:off x="4953000" y="2514600"/>
            <a:ext cx="10937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2008</a:t>
            </a:r>
          </a:p>
        </p:txBody>
      </p:sp>
      <p:sp>
        <p:nvSpPr>
          <p:cNvPr id="108594" name="Text Box 50"/>
          <p:cNvSpPr txBox="1">
            <a:spLocks noChangeArrowheads="1"/>
          </p:cNvSpPr>
          <p:nvPr/>
        </p:nvSpPr>
        <p:spPr bwMode="auto">
          <a:xfrm>
            <a:off x="7615238" y="3079750"/>
            <a:ext cx="12239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p2</a:t>
            </a:r>
          </a:p>
        </p:txBody>
      </p:sp>
      <p:sp>
        <p:nvSpPr>
          <p:cNvPr id="108595" name="Text Box 51"/>
          <p:cNvSpPr txBox="1">
            <a:spLocks noChangeArrowheads="1"/>
          </p:cNvSpPr>
          <p:nvPr/>
        </p:nvSpPr>
        <p:spPr bwMode="auto">
          <a:xfrm>
            <a:off x="4953000" y="2971800"/>
            <a:ext cx="10937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2012</a:t>
            </a:r>
          </a:p>
        </p:txBody>
      </p:sp>
      <p:sp>
        <p:nvSpPr>
          <p:cNvPr id="108596" name="Text Box 52"/>
          <p:cNvSpPr txBox="1">
            <a:spLocks noChangeArrowheads="1"/>
          </p:cNvSpPr>
          <p:nvPr/>
        </p:nvSpPr>
        <p:spPr bwMode="auto">
          <a:xfrm>
            <a:off x="4953000" y="3505200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2016</a:t>
            </a:r>
          </a:p>
        </p:txBody>
      </p:sp>
      <p:sp>
        <p:nvSpPr>
          <p:cNvPr id="108597" name="Text Box 53"/>
          <p:cNvSpPr txBox="1">
            <a:spLocks noChangeArrowheads="1"/>
          </p:cNvSpPr>
          <p:nvPr/>
        </p:nvSpPr>
        <p:spPr bwMode="auto">
          <a:xfrm>
            <a:off x="4953000" y="4038600"/>
            <a:ext cx="103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2020</a:t>
            </a:r>
          </a:p>
        </p:txBody>
      </p:sp>
      <p:sp>
        <p:nvSpPr>
          <p:cNvPr id="108598" name="Text Box 54"/>
          <p:cNvSpPr txBox="1">
            <a:spLocks noChangeArrowheads="1"/>
          </p:cNvSpPr>
          <p:nvPr/>
        </p:nvSpPr>
        <p:spPr bwMode="auto">
          <a:xfrm>
            <a:off x="7543800" y="5583238"/>
            <a:ext cx="1708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指针的指针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p1</a:t>
            </a:r>
          </a:p>
        </p:txBody>
      </p:sp>
      <p:sp>
        <p:nvSpPr>
          <p:cNvPr id="108599" name="Text Box 55"/>
          <p:cNvSpPr txBox="1">
            <a:spLocks noChangeArrowheads="1"/>
          </p:cNvSpPr>
          <p:nvPr/>
        </p:nvSpPr>
        <p:spPr bwMode="auto">
          <a:xfrm>
            <a:off x="5562600" y="166688"/>
            <a:ext cx="2673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内存用户数据区</a:t>
            </a:r>
          </a:p>
        </p:txBody>
      </p:sp>
      <p:sp>
        <p:nvSpPr>
          <p:cNvPr id="108600" name="Text Box 56"/>
          <p:cNvSpPr txBox="1">
            <a:spLocks noChangeArrowheads="1"/>
          </p:cNvSpPr>
          <p:nvPr/>
        </p:nvSpPr>
        <p:spPr bwMode="auto">
          <a:xfrm>
            <a:off x="4997450" y="5562600"/>
            <a:ext cx="103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3020</a:t>
            </a:r>
          </a:p>
        </p:txBody>
      </p:sp>
      <p:sp>
        <p:nvSpPr>
          <p:cNvPr id="108601" name="Line 57"/>
          <p:cNvSpPr>
            <a:spLocks noChangeShapeType="1"/>
          </p:cNvSpPr>
          <p:nvPr/>
        </p:nvSpPr>
        <p:spPr bwMode="auto">
          <a:xfrm flipH="1">
            <a:off x="5943600" y="5791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2" name="Line 58"/>
          <p:cNvSpPr>
            <a:spLocks noChangeShapeType="1"/>
          </p:cNvSpPr>
          <p:nvPr/>
        </p:nvSpPr>
        <p:spPr bwMode="auto">
          <a:xfrm>
            <a:off x="5943600" y="5715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3" name="Line 59"/>
          <p:cNvSpPr>
            <a:spLocks noChangeShapeType="1"/>
          </p:cNvSpPr>
          <p:nvPr/>
        </p:nvSpPr>
        <p:spPr bwMode="auto">
          <a:xfrm flipV="1">
            <a:off x="5943600" y="3200400"/>
            <a:ext cx="0" cy="2590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4" name="Line 60"/>
          <p:cNvSpPr>
            <a:spLocks noChangeShapeType="1"/>
          </p:cNvSpPr>
          <p:nvPr/>
        </p:nvSpPr>
        <p:spPr bwMode="auto">
          <a:xfrm>
            <a:off x="5943600" y="32004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5" name="Line 61"/>
          <p:cNvSpPr>
            <a:spLocks noChangeShapeType="1"/>
          </p:cNvSpPr>
          <p:nvPr/>
        </p:nvSpPr>
        <p:spPr bwMode="auto">
          <a:xfrm flipH="1">
            <a:off x="5943600" y="3124200"/>
            <a:ext cx="381000" cy="0"/>
          </a:xfrm>
          <a:prstGeom prst="line">
            <a:avLst/>
          </a:prstGeom>
          <a:noFill/>
          <a:ln w="28575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6" name="Line 62"/>
          <p:cNvSpPr>
            <a:spLocks noChangeShapeType="1"/>
          </p:cNvSpPr>
          <p:nvPr/>
        </p:nvSpPr>
        <p:spPr bwMode="auto">
          <a:xfrm>
            <a:off x="5943600" y="3048000"/>
            <a:ext cx="0" cy="0"/>
          </a:xfrm>
          <a:prstGeom prst="line">
            <a:avLst/>
          </a:prstGeom>
          <a:noFill/>
          <a:ln w="9525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7" name="Line 63"/>
          <p:cNvSpPr>
            <a:spLocks noChangeShapeType="1"/>
          </p:cNvSpPr>
          <p:nvPr/>
        </p:nvSpPr>
        <p:spPr bwMode="auto">
          <a:xfrm flipV="1">
            <a:off x="5943600" y="1600200"/>
            <a:ext cx="0" cy="1524000"/>
          </a:xfrm>
          <a:prstGeom prst="line">
            <a:avLst/>
          </a:prstGeom>
          <a:noFill/>
          <a:ln w="28575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8" name="Line 64"/>
          <p:cNvSpPr>
            <a:spLocks noChangeShapeType="1"/>
          </p:cNvSpPr>
          <p:nvPr/>
        </p:nvSpPr>
        <p:spPr bwMode="auto">
          <a:xfrm>
            <a:off x="5943600" y="1600200"/>
            <a:ext cx="381000" cy="0"/>
          </a:xfrm>
          <a:prstGeom prst="line">
            <a:avLst/>
          </a:prstGeom>
          <a:noFill/>
          <a:ln w="28575">
            <a:solidFill>
              <a:srgbClr val="FF33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8609" name="Rectangle 65"/>
          <p:cNvSpPr>
            <a:spLocks noChangeArrowheads="1"/>
          </p:cNvSpPr>
          <p:nvPr/>
        </p:nvSpPr>
        <p:spPr bwMode="auto">
          <a:xfrm>
            <a:off x="762000" y="5638800"/>
            <a:ext cx="614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p1</a:t>
            </a:r>
          </a:p>
        </p:txBody>
      </p:sp>
      <p:sp>
        <p:nvSpPr>
          <p:cNvPr id="108610" name="Rectangle 66"/>
          <p:cNvSpPr>
            <a:spLocks noChangeArrowheads="1"/>
          </p:cNvSpPr>
          <p:nvPr/>
        </p:nvSpPr>
        <p:spPr bwMode="auto">
          <a:xfrm>
            <a:off x="2438400" y="5638800"/>
            <a:ext cx="614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p2</a:t>
            </a:r>
          </a:p>
        </p:txBody>
      </p:sp>
      <p:sp>
        <p:nvSpPr>
          <p:cNvPr id="108611" name="Rectangle 67"/>
          <p:cNvSpPr>
            <a:spLocks noChangeArrowheads="1"/>
          </p:cNvSpPr>
          <p:nvPr/>
        </p:nvSpPr>
        <p:spPr bwMode="auto">
          <a:xfrm>
            <a:off x="4267200" y="563880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8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8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8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8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8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8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8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8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8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8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8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9" dur="500"/>
                                        <p:tgtEl>
                                          <p:spTgt spid="108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1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5" dur="500"/>
                                        <p:tgtEl>
                                          <p:spTgt spid="10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9" dur="5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3" dur="500"/>
                                        <p:tgtEl>
                                          <p:spTgt spid="108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7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1" dur="500"/>
                                        <p:tgtEl>
                                          <p:spTgt spid="10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1" grpId="0" animBg="1" autoUpdateAnimBg="0"/>
      <p:bldP spid="108552" grpId="0" animBg="1" autoUpdateAnimBg="0"/>
      <p:bldP spid="108553" grpId="0" animBg="1"/>
      <p:bldP spid="108554" grpId="0" animBg="1" autoUpdateAnimBg="0"/>
      <p:bldP spid="108557" grpId="0" autoUpdateAnimBg="0"/>
      <p:bldP spid="108558" grpId="0" autoUpdateAnimBg="0"/>
      <p:bldP spid="108559" grpId="0" autoUpdateAnimBg="0"/>
      <p:bldP spid="108560" grpId="0" animBg="1"/>
      <p:bldP spid="108601" grpId="0" animBg="1"/>
      <p:bldP spid="108603" grpId="0" animBg="1"/>
      <p:bldP spid="108604" grpId="0" animBg="1"/>
      <p:bldP spid="108605" grpId="0" animBg="1"/>
      <p:bldP spid="108607" grpId="0" animBg="1"/>
      <p:bldP spid="108608" grpId="0" animBg="1"/>
      <p:bldP spid="108609" grpId="0" autoUpdateAnimBg="0"/>
      <p:bldP spid="108610" grpId="0" autoUpdateAnimBg="0"/>
      <p:bldP spid="108611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228600" y="488950"/>
            <a:ext cx="8839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不能直接指向变量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，要先指向另一个指针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p2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，然后通过指针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p2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指向变量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，故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p1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是指针的指针。</a:t>
            </a: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533400" y="1827213"/>
            <a:ext cx="81692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一般来说，很少有超过指针的指针这种情况。因为指针级数过多，会使程序的跟踪发生困难，且易发生概念错误。</a:t>
            </a:r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593725" y="3581400"/>
            <a:ext cx="5168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定义方式：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type  **symbol;</a:t>
            </a: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1201738" y="4343400"/>
            <a:ext cx="4360862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例：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 **p,*x,y;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x=&amp;y;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p=&amp;x;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**p=5;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printf(“%d\n”,**p);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</a:t>
            </a:r>
          </a:p>
        </p:txBody>
      </p:sp>
      <p:sp>
        <p:nvSpPr>
          <p:cNvPr id="110598" name="AutoShape 6"/>
          <p:cNvSpPr>
            <a:spLocks noChangeArrowheads="1"/>
          </p:cNvSpPr>
          <p:nvPr/>
        </p:nvSpPr>
        <p:spPr bwMode="auto">
          <a:xfrm>
            <a:off x="4724400" y="4038600"/>
            <a:ext cx="3352800" cy="1828800"/>
          </a:xfrm>
          <a:prstGeom prst="wedgeEllipseCallout">
            <a:avLst>
              <a:gd name="adj1" fmla="val -83856"/>
              <a:gd name="adj2" fmla="val 16667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中保存的是另外一个指针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x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的地址，故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是指针的指针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7" grpId="0" autoUpdateAnimBg="0"/>
      <p:bldP spid="110598" grpId="0" animBg="1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457200" y="868363"/>
            <a:ext cx="3863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§6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itchFamily="2" charset="-122"/>
                <a:ea typeface="华文细黑" pitchFamily="2" charset="-122"/>
              </a:rPr>
              <a:t>复杂指针的说明</a:t>
            </a:r>
          </a:p>
        </p:txBody>
      </p:sp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822325" y="2025650"/>
            <a:ext cx="8016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473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3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在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语言中，指针的说明有时很复杂，这时，要弄清楚指针的含义必须要很小心。</a:t>
            </a:r>
          </a:p>
        </p:txBody>
      </p:sp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533400" y="3609975"/>
            <a:ext cx="82454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在分析时，以被说明对象为中心，比较对象两边运算符的优先级，在只剩下一边或只有一边有运算符的情况下依次完成运算符的说明。优先级相同时，则依结合性决定。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 Box 2"/>
          <p:cNvSpPr txBox="1">
            <a:spLocks noChangeArrowheads="1"/>
          </p:cNvSpPr>
          <p:nvPr/>
        </p:nvSpPr>
        <p:spPr bwMode="auto">
          <a:xfrm>
            <a:off x="974725" y="488950"/>
            <a:ext cx="340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例：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char *(*p[])();</a:t>
            </a:r>
          </a:p>
        </p:txBody>
      </p:sp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1050925" y="1555750"/>
            <a:ext cx="7723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是一个数组，因为数组运算符的优先级比指针运算符高</a:t>
            </a:r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1050925" y="2306638"/>
            <a:ext cx="353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该数组的每个元素为指针</a:t>
            </a: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1127125" y="3221038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指针指向函数</a:t>
            </a: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1143000" y="4059238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函数返回一个指针</a:t>
            </a:r>
          </a:p>
        </p:txBody>
      </p:sp>
      <p:sp>
        <p:nvSpPr>
          <p:cNvPr id="114695" name="Text Box 7"/>
          <p:cNvSpPr txBox="1">
            <a:spLocks noChangeArrowheads="1"/>
          </p:cNvSpPr>
          <p:nvPr/>
        </p:nvSpPr>
        <p:spPr bwMode="auto">
          <a:xfrm>
            <a:off x="1143000" y="4973638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返回的指针指向字符型数据</a:t>
            </a:r>
          </a:p>
        </p:txBody>
      </p:sp>
      <p:sp>
        <p:nvSpPr>
          <p:cNvPr id="114696" name="Text Box 8"/>
          <p:cNvSpPr txBox="1">
            <a:spLocks noChangeArrowheads="1"/>
          </p:cNvSpPr>
          <p:nvPr/>
        </p:nvSpPr>
        <p:spPr bwMode="auto">
          <a:xfrm>
            <a:off x="1066800" y="5805488"/>
            <a:ext cx="75453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华文中宋" pitchFamily="2" charset="-122"/>
              </a:rPr>
              <a:t>是一个指向返回字符指针的函数的指针数组。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1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4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autoUpdateAnimBg="0"/>
      <p:bldP spid="114692" grpId="0" autoUpdateAnimBg="0"/>
      <p:bldP spid="114693" grpId="0" autoUpdateAnimBg="0"/>
      <p:bldP spid="114694" grpId="0" autoUpdateAnimBg="0"/>
      <p:bldP spid="114695" grpId="0" autoUpdateAnimBg="0"/>
      <p:bldP spid="114696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898525" y="1157288"/>
            <a:ext cx="4705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int (*(*(*p())[])())[];</a:t>
            </a:r>
          </a:p>
        </p:txBody>
      </p:sp>
      <p:sp>
        <p:nvSpPr>
          <p:cNvPr id="116739" name="Text Box 3"/>
          <p:cNvSpPr txBox="1">
            <a:spLocks noChangeArrowheads="1"/>
          </p:cNvSpPr>
          <p:nvPr/>
        </p:nvSpPr>
        <p:spPr bwMode="auto">
          <a:xfrm>
            <a:off x="898525" y="261778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是一个函数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898525" y="3367088"/>
            <a:ext cx="5162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该函数返回一个指向数组的指针</a:t>
            </a: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822325" y="4281488"/>
            <a:ext cx="4806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该数组为指向函数的指针数组</a:t>
            </a:r>
          </a:p>
        </p:txBody>
      </p:sp>
      <p:sp>
        <p:nvSpPr>
          <p:cNvPr id="116742" name="Text Box 6"/>
          <p:cNvSpPr txBox="1">
            <a:spLocks noChangeArrowheads="1"/>
          </p:cNvSpPr>
          <p:nvPr/>
        </p:nvSpPr>
        <p:spPr bwMode="auto">
          <a:xfrm>
            <a:off x="898525" y="5272088"/>
            <a:ext cx="5873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该函数返回一个指向整型数组的指针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utoUpdateAnimBg="0"/>
      <p:bldP spid="116740" grpId="0" autoUpdateAnimBg="0"/>
      <p:bldP spid="116741" grpId="0" autoUpdateAnimBg="0"/>
      <p:bldP spid="116742" grpId="0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ext Box 2"/>
          <p:cNvSpPr txBox="1">
            <a:spLocks noChangeArrowheads="1"/>
          </p:cNvSpPr>
          <p:nvPr/>
        </p:nvSpPr>
        <p:spPr bwMode="auto">
          <a:xfrm>
            <a:off x="762000" y="609600"/>
            <a:ext cx="3028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latin typeface="Symbol" pitchFamily="18" charset="2"/>
                <a:ea typeface="华文中宋" pitchFamily="2" charset="-122"/>
              </a:rPr>
              <a:t>存取命令行参数</a:t>
            </a:r>
          </a:p>
        </p:txBody>
      </p:sp>
      <p:sp>
        <p:nvSpPr>
          <p:cNvPr id="118787" name="Text Box 3"/>
          <p:cNvSpPr txBox="1">
            <a:spLocks noChangeArrowheads="1"/>
          </p:cNvSpPr>
          <p:nvPr/>
        </p:nvSpPr>
        <p:spPr bwMode="auto">
          <a:xfrm>
            <a:off x="533400" y="1600200"/>
            <a:ext cx="81692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所谓存取命令行参数，就是程序名后所带的参数。比如在格式化磁盘时的命令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format a:,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其中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format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是命令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,a: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是参数。</a:t>
            </a:r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746125" y="3397250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命令行参数的一般格式如下</a:t>
            </a:r>
          </a:p>
        </p:txBody>
      </p:sp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822325" y="4403725"/>
            <a:ext cx="6300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程序名 参数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参数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 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  <a:sym typeface="Symbol" pitchFamily="18" charset="2"/>
              </a:rPr>
              <a:t>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  <a:sym typeface="Symbol" pitchFamily="18" charset="2"/>
              </a:rPr>
              <a:t>参数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  <a:sym typeface="Symbol" pitchFamily="18" charset="2"/>
              </a:rPr>
              <a:t>n</a:t>
            </a:r>
            <a:endParaRPr kumimoji="1"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8" grpId="0" autoUpdateAnimBg="0"/>
      <p:bldP spid="118789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Text Box 2"/>
          <p:cNvSpPr txBox="1">
            <a:spLocks noChangeArrowheads="1"/>
          </p:cNvSpPr>
          <p:nvPr/>
        </p:nvSpPr>
        <p:spPr bwMode="auto">
          <a:xfrm>
            <a:off x="1050925" y="666750"/>
            <a:ext cx="435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在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语言中，实现方式为：</a:t>
            </a:r>
          </a:p>
        </p:txBody>
      </p:sp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1143000" y="1828800"/>
            <a:ext cx="6264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main(int argc,char *argv[]){}</a:t>
            </a: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609600" y="4265613"/>
            <a:ext cx="83058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 argc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返回命令行参数的数目，其数目包含程序名</a:t>
            </a:r>
          </a:p>
          <a:p>
            <a:pPr eaLnBrk="0" hangingPunct="0"/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2 argv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是存取这些参数的一个字符指针数组。</a:t>
            </a: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304800" y="3117850"/>
            <a:ext cx="1403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其中：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 autoUpdateAnimBg="0"/>
      <p:bldP spid="120837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ext Box 2"/>
          <p:cNvSpPr txBox="1">
            <a:spLocks noChangeArrowheads="1"/>
          </p:cNvSpPr>
          <p:nvPr/>
        </p:nvSpPr>
        <p:spPr bwMode="auto">
          <a:xfrm>
            <a:off x="1279525" y="1295400"/>
            <a:ext cx="5078413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                      argv[i]</a:t>
            </a:r>
          </a:p>
          <a:p>
            <a:pPr eaLnBrk="0" hangingPunct="0"/>
            <a:endParaRPr kumimoji="1"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0                 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程序名</a:t>
            </a: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                 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参数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2                 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参数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2</a:t>
            </a: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…</a:t>
            </a:r>
          </a:p>
          <a:p>
            <a:pPr eaLnBrk="0" hangingPunct="0"/>
            <a:endParaRPr kumimoji="1"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argc-1         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参数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argc-1</a:t>
            </a:r>
          </a:p>
        </p:txBody>
      </p:sp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1136650" y="5410200"/>
            <a:ext cx="3740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参数之间要用空格隔开</a:t>
            </a:r>
          </a:p>
        </p:txBody>
      </p:sp>
    </p:spTree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7712075" cy="350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341438" indent="-1341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531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722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912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03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606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178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9322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12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编一程序，该程序的功能类似于四则运算器，设程序名为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exam812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，则该程序的运行语法为：</a:t>
            </a:r>
          </a:p>
          <a:p>
            <a:pPr eaLnBrk="0" hangingPunct="0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exam812 &lt;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操作数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1&gt; &lt;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操作符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&gt;  &lt;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操作数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2&gt;</a:t>
            </a:r>
          </a:p>
          <a:p>
            <a:pPr eaLnBrk="0" hangingPunct="0"/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运行后给出计算结果。</a:t>
            </a: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1127125" y="5351463"/>
            <a:ext cx="4276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例  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exma812 5 + 4</a:t>
            </a:r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1203325" y="6110288"/>
            <a:ext cx="33289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结果为：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result=9</a:t>
            </a:r>
            <a:endParaRPr kumimoji="1" lang="en-US" altLang="zh-CN" sz="28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24933" name="AutoShape 5"/>
          <p:cNvSpPr>
            <a:spLocks noChangeArrowheads="1"/>
          </p:cNvSpPr>
          <p:nvPr/>
        </p:nvSpPr>
        <p:spPr bwMode="auto">
          <a:xfrm>
            <a:off x="2667000" y="4267200"/>
            <a:ext cx="2286000" cy="762000"/>
          </a:xfrm>
          <a:prstGeom prst="wedgeEllipseCallout">
            <a:avLst>
              <a:gd name="adj1" fmla="val 2292"/>
              <a:gd name="adj2" fmla="val 99792"/>
            </a:avLst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操作数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24934" name="AutoShape 6"/>
          <p:cNvSpPr>
            <a:spLocks noChangeArrowheads="1"/>
          </p:cNvSpPr>
          <p:nvPr/>
        </p:nvSpPr>
        <p:spPr bwMode="auto">
          <a:xfrm>
            <a:off x="4953000" y="4419600"/>
            <a:ext cx="2057400" cy="762000"/>
          </a:xfrm>
          <a:prstGeom prst="wedgeEllipseCallout">
            <a:avLst>
              <a:gd name="adj1" fmla="val -54088"/>
              <a:gd name="adj2" fmla="val 96250"/>
            </a:avLst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操作数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24935" name="AutoShape 7"/>
          <p:cNvSpPr>
            <a:spLocks noChangeArrowheads="1"/>
          </p:cNvSpPr>
          <p:nvPr/>
        </p:nvSpPr>
        <p:spPr bwMode="auto">
          <a:xfrm>
            <a:off x="5410200" y="5791200"/>
            <a:ext cx="3429000" cy="609600"/>
          </a:xfrm>
          <a:prstGeom prst="cloudCallout">
            <a:avLst>
              <a:gd name="adj1" fmla="val -79306"/>
              <a:gd name="adj2" fmla="val -47394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操作符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autoUpdateAnimBg="0"/>
      <p:bldP spid="124932" grpId="0" autoUpdateAnimBg="0"/>
      <p:bldP spid="124933" grpId="0" animBg="1" autoUpdateAnimBg="0"/>
      <p:bldP spid="124934" grpId="0" animBg="1" autoUpdateAnimBg="0"/>
      <p:bldP spid="124935" grpId="0" animBg="1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4419600" cy="67976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//exam812.c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#include&lt;stdlib.h&gt;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#include&lt;math.h&gt;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main(int argc,char *argv[]){       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char opr;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int error1,error2,error3;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char strng[81];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double result,first,second;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if(argc&lt;4){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	printf(“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参数错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");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	exit(1);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first=atof(argv[1]);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second=atof(argv[3]);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strcpy(strng,argv[2]);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opr=strng[0];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if(opr!='+' &amp;&amp; opr!='-'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&amp;&amp; opr!='*' &amp;&amp; opr!='/')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error2=1;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error2=0;</a:t>
            </a:r>
          </a:p>
        </p:txBody>
      </p:sp>
      <p:sp>
        <p:nvSpPr>
          <p:cNvPr id="126979" name="Rectangle 3"/>
          <p:cNvSpPr>
            <a:spLocks noChangeArrowheads="1"/>
          </p:cNvSpPr>
          <p:nvPr/>
        </p:nvSpPr>
        <p:spPr bwMode="auto">
          <a:xfrm>
            <a:off x="4648200" y="-76200"/>
            <a:ext cx="4343400" cy="710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if(first==0.0 || error2==1 || 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second==0.0){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printf("bad number(s) or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operator\n\n");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exit(1);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switch(opr){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case '+':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result=first+second;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break;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case '-':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result=first-second;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break;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case '*':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result=first*second;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break;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case '/':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result=first/second;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break;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printf("result=%lf\n\n",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result);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26980" name="AutoShape 4"/>
          <p:cNvSpPr>
            <a:spLocks noChangeArrowheads="1"/>
          </p:cNvSpPr>
          <p:nvPr/>
        </p:nvSpPr>
        <p:spPr bwMode="auto">
          <a:xfrm>
            <a:off x="3048000" y="990600"/>
            <a:ext cx="5791200" cy="3581400"/>
          </a:xfrm>
          <a:prstGeom prst="cloudCallout">
            <a:avLst>
              <a:gd name="adj1" fmla="val -45148"/>
              <a:gd name="adj2" fmla="val 69991"/>
            </a:avLst>
          </a:prstGeom>
          <a:solidFill>
            <a:srgbClr val="96969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indent="669925" eaLnBrk="0" hangingPunct="0"/>
            <a:r>
              <a:rPr kumimoji="1"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我们以这一例题结束本章的内容。</a:t>
            </a:r>
          </a:p>
          <a:p>
            <a:pPr indent="669925" eaLnBrk="0" hangingPunct="0"/>
            <a:r>
              <a:rPr kumimoji="1"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指针是比较难掌握的，但只要多实践，注意总结经验，就能很好地掌握指针。</a:t>
            </a:r>
          </a:p>
        </p:txBody>
      </p:sp>
      <p:sp>
        <p:nvSpPr>
          <p:cNvPr id="126981" name="Text Box 5"/>
          <p:cNvSpPr txBox="1">
            <a:spLocks noChangeArrowheads="1"/>
          </p:cNvSpPr>
          <p:nvPr/>
        </p:nvSpPr>
        <p:spPr bwMode="auto">
          <a:xfrm>
            <a:off x="8077200" y="6477000"/>
            <a:ext cx="1098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u="sng">
                <a:solidFill>
                  <a:srgbClr val="FF3399"/>
                </a:solidFill>
                <a:latin typeface="Times New Roman" pitchFamily="18" charset="0"/>
                <a:hlinkClick r:id="rId3" action="ppaction://hlinksldjump"/>
              </a:rPr>
              <a:t>返回目录</a:t>
            </a:r>
            <a:endParaRPr kumimoji="1" lang="zh-CN" altLang="en-US" u="sng">
              <a:solidFill>
                <a:srgbClr val="FF339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0" grpId="0" animBg="1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26" name="Group 2"/>
          <p:cNvGraphicFramePr>
            <a:graphicFrameLocks noGrp="1"/>
          </p:cNvGraphicFramePr>
          <p:nvPr/>
        </p:nvGraphicFramePr>
        <p:xfrm>
          <a:off x="914400" y="701675"/>
          <a:ext cx="7086600" cy="517525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9054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29055" name="Group 31"/>
          <p:cNvGraphicFramePr>
            <a:graphicFrameLocks noGrp="1"/>
          </p:cNvGraphicFramePr>
          <p:nvPr/>
        </p:nvGraphicFramePr>
        <p:xfrm>
          <a:off x="838200" y="4724400"/>
          <a:ext cx="4038600" cy="584200"/>
        </p:xfrm>
        <a:graphic>
          <a:graphicData uri="http://schemas.openxmlformats.org/drawingml/2006/table">
            <a:tbl>
              <a:tblPr/>
              <a:tblGrid>
                <a:gridCol w="608013"/>
                <a:gridCol w="606425"/>
                <a:gridCol w="609600"/>
                <a:gridCol w="606425"/>
                <a:gridCol w="609600"/>
                <a:gridCol w="606425"/>
                <a:gridCol w="3921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9073" name="Group 49"/>
          <p:cNvGraphicFramePr>
            <a:graphicFrameLocks noGrp="1"/>
          </p:cNvGraphicFramePr>
          <p:nvPr/>
        </p:nvGraphicFramePr>
        <p:xfrm>
          <a:off x="990600" y="2514600"/>
          <a:ext cx="3733800" cy="584200"/>
        </p:xfrm>
        <a:graphic>
          <a:graphicData uri="http://schemas.openxmlformats.org/drawingml/2006/table">
            <a:tbl>
              <a:tblPr/>
              <a:tblGrid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9091" name="Text Box 67"/>
          <p:cNvSpPr txBox="1">
            <a:spLocks noChangeArrowheads="1"/>
          </p:cNvSpPr>
          <p:nvPr/>
        </p:nvSpPr>
        <p:spPr bwMode="auto">
          <a:xfrm>
            <a:off x="762000" y="4267200"/>
            <a:ext cx="1055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29092" name="Text Box 68"/>
          <p:cNvSpPr txBox="1">
            <a:spLocks noChangeArrowheads="1"/>
          </p:cNvSpPr>
          <p:nvPr/>
        </p:nvSpPr>
        <p:spPr bwMode="auto">
          <a:xfrm>
            <a:off x="914400" y="2057400"/>
            <a:ext cx="1273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word1</a:t>
            </a:r>
          </a:p>
        </p:txBody>
      </p:sp>
      <p:sp>
        <p:nvSpPr>
          <p:cNvPr id="129093" name="Line 69"/>
          <p:cNvSpPr>
            <a:spLocks noChangeShapeType="1"/>
          </p:cNvSpPr>
          <p:nvPr/>
        </p:nvSpPr>
        <p:spPr bwMode="auto">
          <a:xfrm>
            <a:off x="1295400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9094" name="Text Box 70"/>
          <p:cNvSpPr txBox="1">
            <a:spLocks noChangeArrowheads="1"/>
          </p:cNvSpPr>
          <p:nvPr/>
        </p:nvSpPr>
        <p:spPr bwMode="auto">
          <a:xfrm>
            <a:off x="838200" y="3200400"/>
            <a:ext cx="411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j</a:t>
            </a:r>
          </a:p>
        </p:txBody>
      </p:sp>
      <p:sp>
        <p:nvSpPr>
          <p:cNvPr id="129095" name="Line 71"/>
          <p:cNvSpPr>
            <a:spLocks noChangeShapeType="1"/>
          </p:cNvSpPr>
          <p:nvPr/>
        </p:nvSpPr>
        <p:spPr bwMode="auto">
          <a:xfrm>
            <a:off x="1143000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9096" name="Text Box 72"/>
          <p:cNvSpPr txBox="1">
            <a:spLocks noChangeArrowheads="1"/>
          </p:cNvSpPr>
          <p:nvPr/>
        </p:nvSpPr>
        <p:spPr bwMode="auto">
          <a:xfrm>
            <a:off x="990600" y="1676400"/>
            <a:ext cx="36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29097" name="Rectangle 73"/>
          <p:cNvSpPr>
            <a:spLocks noChangeArrowheads="1"/>
          </p:cNvSpPr>
          <p:nvPr/>
        </p:nvSpPr>
        <p:spPr bwMode="auto">
          <a:xfrm>
            <a:off x="5029200" y="2057400"/>
            <a:ext cx="411480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if(isalpha(s[i]))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word1[j++]=s[i];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word1[j]=‘\0’;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if(word1&gt;word)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(word      word1);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j=0;     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}while(s[i++]);</a:t>
            </a:r>
          </a:p>
        </p:txBody>
      </p:sp>
      <p:sp>
        <p:nvSpPr>
          <p:cNvPr id="129098" name="AutoShape 74"/>
          <p:cNvSpPr>
            <a:spLocks noChangeArrowheads="1"/>
          </p:cNvSpPr>
          <p:nvPr/>
        </p:nvSpPr>
        <p:spPr bwMode="auto">
          <a:xfrm>
            <a:off x="7239000" y="40386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9099" name="Text Box 75"/>
          <p:cNvSpPr txBox="1">
            <a:spLocks noChangeArrowheads="1"/>
          </p:cNvSpPr>
          <p:nvPr/>
        </p:nvSpPr>
        <p:spPr bwMode="auto">
          <a:xfrm>
            <a:off x="746125" y="5659438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当程序开始执行时，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2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2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2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12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93" grpId="0" animBg="1"/>
      <p:bldP spid="129094" grpId="0" autoUpdateAnimBg="0"/>
      <p:bldP spid="129095" grpId="0" animBg="1"/>
      <p:bldP spid="129096" grpId="0" autoUpdateAnimBg="0"/>
      <p:bldP spid="129097" grpId="0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074" name="Group 2"/>
          <p:cNvGraphicFramePr>
            <a:graphicFrameLocks noGrp="1"/>
          </p:cNvGraphicFramePr>
          <p:nvPr/>
        </p:nvGraphicFramePr>
        <p:xfrm>
          <a:off x="3810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1102" name="Text Box 30"/>
          <p:cNvSpPr txBox="1">
            <a:spLocks noChangeArrowheads="1"/>
          </p:cNvSpPr>
          <p:nvPr/>
        </p:nvSpPr>
        <p:spPr bwMode="auto">
          <a:xfrm>
            <a:off x="381000" y="201613"/>
            <a:ext cx="178704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31103" name="Group 31"/>
          <p:cNvGraphicFramePr>
            <a:graphicFrameLocks noGrp="1"/>
          </p:cNvGraphicFramePr>
          <p:nvPr/>
        </p:nvGraphicFramePr>
        <p:xfrm>
          <a:off x="423863" y="4724400"/>
          <a:ext cx="4071937" cy="584200"/>
        </p:xfrm>
        <a:graphic>
          <a:graphicData uri="http://schemas.openxmlformats.org/drawingml/2006/table">
            <a:tbl>
              <a:tblPr/>
              <a:tblGrid>
                <a:gridCol w="582612"/>
                <a:gridCol w="796925"/>
                <a:gridCol w="484188"/>
                <a:gridCol w="461962"/>
                <a:gridCol w="582613"/>
                <a:gridCol w="581025"/>
                <a:gridCol w="5826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1121" name="Group 49"/>
          <p:cNvGraphicFramePr>
            <a:graphicFrameLocks noGrp="1"/>
          </p:cNvGraphicFramePr>
          <p:nvPr/>
        </p:nvGraphicFramePr>
        <p:xfrm>
          <a:off x="423863" y="2514600"/>
          <a:ext cx="4148137" cy="584200"/>
        </p:xfrm>
        <a:graphic>
          <a:graphicData uri="http://schemas.openxmlformats.org/drawingml/2006/table">
            <a:tbl>
              <a:tblPr/>
              <a:tblGrid>
                <a:gridCol w="588962"/>
                <a:gridCol w="587375"/>
                <a:gridCol w="588963"/>
                <a:gridCol w="587375"/>
                <a:gridCol w="857250"/>
                <a:gridCol w="419100"/>
                <a:gridCol w="5191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1139" name="Text Box 67"/>
          <p:cNvSpPr txBox="1">
            <a:spLocks noChangeArrowheads="1"/>
          </p:cNvSpPr>
          <p:nvPr/>
        </p:nvSpPr>
        <p:spPr bwMode="auto">
          <a:xfrm>
            <a:off x="347663" y="4098925"/>
            <a:ext cx="912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31140" name="Text Box 68"/>
          <p:cNvSpPr txBox="1">
            <a:spLocks noChangeArrowheads="1"/>
          </p:cNvSpPr>
          <p:nvPr/>
        </p:nvSpPr>
        <p:spPr bwMode="auto">
          <a:xfrm>
            <a:off x="427038" y="1905000"/>
            <a:ext cx="10937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word1</a:t>
            </a:r>
          </a:p>
        </p:txBody>
      </p:sp>
      <p:sp>
        <p:nvSpPr>
          <p:cNvPr id="131141" name="Line 69"/>
          <p:cNvSpPr>
            <a:spLocks noChangeShapeType="1"/>
          </p:cNvSpPr>
          <p:nvPr/>
        </p:nvSpPr>
        <p:spPr bwMode="auto">
          <a:xfrm>
            <a:off x="3203575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1142" name="Text Box 70"/>
          <p:cNvSpPr txBox="1">
            <a:spLocks noChangeArrowheads="1"/>
          </p:cNvSpPr>
          <p:nvPr/>
        </p:nvSpPr>
        <p:spPr bwMode="auto">
          <a:xfrm>
            <a:off x="3133725" y="3606800"/>
            <a:ext cx="2857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j</a:t>
            </a:r>
          </a:p>
        </p:txBody>
      </p:sp>
      <p:sp>
        <p:nvSpPr>
          <p:cNvPr id="131143" name="Line 71"/>
          <p:cNvSpPr>
            <a:spLocks noChangeShapeType="1"/>
          </p:cNvSpPr>
          <p:nvPr/>
        </p:nvSpPr>
        <p:spPr bwMode="auto">
          <a:xfrm>
            <a:off x="4054475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1144" name="Text Box 72"/>
          <p:cNvSpPr txBox="1">
            <a:spLocks noChangeArrowheads="1"/>
          </p:cNvSpPr>
          <p:nvPr/>
        </p:nvSpPr>
        <p:spPr bwMode="auto">
          <a:xfrm>
            <a:off x="3886200" y="17272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31145" name="Rectangle 73"/>
          <p:cNvSpPr>
            <a:spLocks noChangeArrowheads="1"/>
          </p:cNvSpPr>
          <p:nvPr/>
        </p:nvSpPr>
        <p:spPr bwMode="auto">
          <a:xfrm>
            <a:off x="4800600" y="2193925"/>
            <a:ext cx="41148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if(isalpha(s[i]))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word1[j++]=s[i];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word1[j]=‘\0’;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if(word1&gt;word)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(word      word1);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     j=0;     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}while(s[i++]);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131146" name="AutoShape 74"/>
          <p:cNvSpPr>
            <a:spLocks noChangeArrowheads="1"/>
          </p:cNvSpPr>
          <p:nvPr/>
        </p:nvSpPr>
        <p:spPr bwMode="auto">
          <a:xfrm>
            <a:off x="7010400" y="41910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1147" name="Text Box 75"/>
          <p:cNvSpPr txBox="1">
            <a:spLocks noChangeArrowheads="1"/>
          </p:cNvSpPr>
          <p:nvPr/>
        </p:nvSpPr>
        <p:spPr bwMode="auto">
          <a:xfrm>
            <a:off x="7985125" y="61166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  <a:hlinkClick r:id="" action="ppaction://noaction"/>
              </a:rPr>
              <a:t>返回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4953000" y="2270125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33123" name="Group 3"/>
          <p:cNvGraphicFramePr>
            <a:graphicFrameLocks noGrp="1"/>
          </p:cNvGraphicFramePr>
          <p:nvPr/>
        </p:nvGraphicFramePr>
        <p:xfrm>
          <a:off x="914400" y="701675"/>
          <a:ext cx="7086600" cy="517525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51" name="Text Box 31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33152" name="Group 32"/>
          <p:cNvGraphicFramePr>
            <a:graphicFrameLocks noGrp="1"/>
          </p:cNvGraphicFramePr>
          <p:nvPr/>
        </p:nvGraphicFramePr>
        <p:xfrm>
          <a:off x="838200" y="4724400"/>
          <a:ext cx="4038600" cy="584200"/>
        </p:xfrm>
        <a:graphic>
          <a:graphicData uri="http://schemas.openxmlformats.org/drawingml/2006/table">
            <a:tbl>
              <a:tblPr/>
              <a:tblGrid>
                <a:gridCol w="608013"/>
                <a:gridCol w="606425"/>
                <a:gridCol w="609600"/>
                <a:gridCol w="606425"/>
                <a:gridCol w="609600"/>
                <a:gridCol w="606425"/>
                <a:gridCol w="3921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marL="19050" marR="190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3170" name="Group 50"/>
          <p:cNvGraphicFramePr>
            <a:graphicFrameLocks noGrp="1"/>
          </p:cNvGraphicFramePr>
          <p:nvPr/>
        </p:nvGraphicFramePr>
        <p:xfrm>
          <a:off x="990600" y="2514600"/>
          <a:ext cx="3733800" cy="584200"/>
        </p:xfrm>
        <a:graphic>
          <a:graphicData uri="http://schemas.openxmlformats.org/drawingml/2006/table">
            <a:tbl>
              <a:tblPr/>
              <a:tblGrid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88" name="Text Box 68"/>
          <p:cNvSpPr txBox="1">
            <a:spLocks noChangeArrowheads="1"/>
          </p:cNvSpPr>
          <p:nvPr/>
        </p:nvSpPr>
        <p:spPr bwMode="auto">
          <a:xfrm>
            <a:off x="762000" y="4267200"/>
            <a:ext cx="1055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33189" name="Text Box 69"/>
          <p:cNvSpPr txBox="1">
            <a:spLocks noChangeArrowheads="1"/>
          </p:cNvSpPr>
          <p:nvPr/>
        </p:nvSpPr>
        <p:spPr bwMode="auto">
          <a:xfrm>
            <a:off x="585788" y="2057400"/>
            <a:ext cx="1931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33190" name="Line 70"/>
          <p:cNvSpPr>
            <a:spLocks noChangeShapeType="1"/>
          </p:cNvSpPr>
          <p:nvPr/>
        </p:nvSpPr>
        <p:spPr bwMode="auto">
          <a:xfrm>
            <a:off x="1295400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1" name="Text Box 71"/>
          <p:cNvSpPr txBox="1">
            <a:spLocks noChangeArrowheads="1"/>
          </p:cNvSpPr>
          <p:nvPr/>
        </p:nvSpPr>
        <p:spPr bwMode="auto">
          <a:xfrm>
            <a:off x="768350" y="3581400"/>
            <a:ext cx="106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33192" name="Line 72"/>
          <p:cNvSpPr>
            <a:spLocks noChangeShapeType="1"/>
          </p:cNvSpPr>
          <p:nvPr/>
        </p:nvSpPr>
        <p:spPr bwMode="auto">
          <a:xfrm>
            <a:off x="1143000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3" name="Text Box 73"/>
          <p:cNvSpPr txBox="1">
            <a:spLocks noChangeArrowheads="1"/>
          </p:cNvSpPr>
          <p:nvPr/>
        </p:nvSpPr>
        <p:spPr bwMode="auto">
          <a:xfrm>
            <a:off x="990600" y="1676400"/>
            <a:ext cx="36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33194" name="AutoShape 74"/>
          <p:cNvSpPr>
            <a:spLocks noChangeArrowheads="1"/>
          </p:cNvSpPr>
          <p:nvPr/>
        </p:nvSpPr>
        <p:spPr bwMode="auto">
          <a:xfrm>
            <a:off x="7696200" y="42672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95" name="Text Box 75"/>
          <p:cNvSpPr txBox="1">
            <a:spLocks noChangeArrowheads="1"/>
          </p:cNvSpPr>
          <p:nvPr/>
        </p:nvSpPr>
        <p:spPr bwMode="auto">
          <a:xfrm>
            <a:off x="457200" y="5791200"/>
            <a:ext cx="8661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当程序开始执行时，指针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和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分别指向串和数组的开始。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3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3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13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3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3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animBg="1" autoUpdateAnimBg="0"/>
      <p:bldP spid="133190" grpId="0" animBg="1"/>
      <p:bldP spid="133191" grpId="0" autoUpdateAnimBg="0"/>
      <p:bldP spid="133192" grpId="0" animBg="1"/>
      <p:bldP spid="133193" grpId="0" autoUpdateAnimBg="0"/>
      <p:bldP spid="133194" grpId="0" animBg="1"/>
      <p:bldP spid="133195" grpId="0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4953000" y="1981200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35171" name="Group 3"/>
          <p:cNvGraphicFramePr>
            <a:graphicFrameLocks noGrp="1"/>
          </p:cNvGraphicFramePr>
          <p:nvPr/>
        </p:nvGraphicFramePr>
        <p:xfrm>
          <a:off x="914400" y="701675"/>
          <a:ext cx="7086600" cy="517525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5199" name="Text Box 31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35200" name="Group 32"/>
          <p:cNvGraphicFramePr>
            <a:graphicFrameLocks noGrp="1"/>
          </p:cNvGraphicFramePr>
          <p:nvPr/>
        </p:nvGraphicFramePr>
        <p:xfrm>
          <a:off x="838200" y="4724400"/>
          <a:ext cx="4038600" cy="584200"/>
        </p:xfrm>
        <a:graphic>
          <a:graphicData uri="http://schemas.openxmlformats.org/drawingml/2006/table">
            <a:tbl>
              <a:tblPr/>
              <a:tblGrid>
                <a:gridCol w="608013"/>
                <a:gridCol w="606425"/>
                <a:gridCol w="609600"/>
                <a:gridCol w="606425"/>
                <a:gridCol w="609600"/>
                <a:gridCol w="606425"/>
                <a:gridCol w="3921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marL="19050" marR="190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5218" name="Group 50"/>
          <p:cNvGraphicFramePr>
            <a:graphicFrameLocks noGrp="1"/>
          </p:cNvGraphicFramePr>
          <p:nvPr/>
        </p:nvGraphicFramePr>
        <p:xfrm>
          <a:off x="990600" y="2514600"/>
          <a:ext cx="3733800" cy="584200"/>
        </p:xfrm>
        <a:graphic>
          <a:graphicData uri="http://schemas.openxmlformats.org/drawingml/2006/table">
            <a:tbl>
              <a:tblPr/>
              <a:tblGrid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5236" name="Text Box 68"/>
          <p:cNvSpPr txBox="1">
            <a:spLocks noChangeArrowheads="1"/>
          </p:cNvSpPr>
          <p:nvPr/>
        </p:nvSpPr>
        <p:spPr bwMode="auto">
          <a:xfrm>
            <a:off x="762000" y="4267200"/>
            <a:ext cx="1055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35237" name="Text Box 69"/>
          <p:cNvSpPr txBox="1">
            <a:spLocks noChangeArrowheads="1"/>
          </p:cNvSpPr>
          <p:nvPr/>
        </p:nvSpPr>
        <p:spPr bwMode="auto">
          <a:xfrm>
            <a:off x="585788" y="2057400"/>
            <a:ext cx="1931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35238" name="Line 70"/>
          <p:cNvSpPr>
            <a:spLocks noChangeShapeType="1"/>
          </p:cNvSpPr>
          <p:nvPr/>
        </p:nvSpPr>
        <p:spPr bwMode="auto">
          <a:xfrm>
            <a:off x="1752600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239" name="Text Box 71"/>
          <p:cNvSpPr txBox="1">
            <a:spLocks noChangeArrowheads="1"/>
          </p:cNvSpPr>
          <p:nvPr/>
        </p:nvSpPr>
        <p:spPr bwMode="auto">
          <a:xfrm>
            <a:off x="1225550" y="3581400"/>
            <a:ext cx="106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35240" name="Line 72"/>
          <p:cNvSpPr>
            <a:spLocks noChangeShapeType="1"/>
          </p:cNvSpPr>
          <p:nvPr/>
        </p:nvSpPr>
        <p:spPr bwMode="auto">
          <a:xfrm>
            <a:off x="1692275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241" name="Text Box 73"/>
          <p:cNvSpPr txBox="1">
            <a:spLocks noChangeArrowheads="1"/>
          </p:cNvSpPr>
          <p:nvPr/>
        </p:nvSpPr>
        <p:spPr bwMode="auto">
          <a:xfrm>
            <a:off x="1539875" y="1676400"/>
            <a:ext cx="36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35242" name="Text Box 74"/>
          <p:cNvSpPr txBox="1">
            <a:spLocks noChangeArrowheads="1"/>
          </p:cNvSpPr>
          <p:nvPr/>
        </p:nvSpPr>
        <p:spPr bwMode="auto">
          <a:xfrm>
            <a:off x="457200" y="5791200"/>
            <a:ext cx="8878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当循环执行一遍时，指针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和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分别指向串和数组的第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列。</a:t>
            </a:r>
          </a:p>
        </p:txBody>
      </p:sp>
      <p:sp>
        <p:nvSpPr>
          <p:cNvPr id="135243" name="AutoShape 75"/>
          <p:cNvSpPr>
            <a:spLocks noChangeArrowheads="1"/>
          </p:cNvSpPr>
          <p:nvPr/>
        </p:nvSpPr>
        <p:spPr bwMode="auto">
          <a:xfrm>
            <a:off x="7696200" y="40386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242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4800600" y="1600200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37219" name="Group 3"/>
          <p:cNvGraphicFramePr>
            <a:graphicFrameLocks noGrp="1"/>
          </p:cNvGraphicFramePr>
          <p:nvPr/>
        </p:nvGraphicFramePr>
        <p:xfrm>
          <a:off x="722313" y="701675"/>
          <a:ext cx="7086600" cy="517525"/>
        </p:xfrm>
        <a:graphic>
          <a:graphicData uri="http://schemas.openxmlformats.org/drawingml/2006/table">
            <a:tbl>
              <a:tblPr/>
              <a:tblGrid>
                <a:gridCol w="576262"/>
                <a:gridCol w="576263"/>
                <a:gridCol w="576262"/>
                <a:gridCol w="576263"/>
                <a:gridCol w="576262"/>
                <a:gridCol w="574675"/>
                <a:gridCol w="577850"/>
                <a:gridCol w="574675"/>
                <a:gridCol w="577850"/>
                <a:gridCol w="574675"/>
                <a:gridCol w="461963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47" name="Text Box 31"/>
          <p:cNvSpPr txBox="1">
            <a:spLocks noChangeArrowheads="1"/>
          </p:cNvSpPr>
          <p:nvPr/>
        </p:nvSpPr>
        <p:spPr bwMode="auto">
          <a:xfrm>
            <a:off x="722313" y="152400"/>
            <a:ext cx="178292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37248" name="Group 32"/>
          <p:cNvGraphicFramePr>
            <a:graphicFrameLocks noGrp="1"/>
          </p:cNvGraphicFramePr>
          <p:nvPr/>
        </p:nvGraphicFramePr>
        <p:xfrm>
          <a:off x="646113" y="4495800"/>
          <a:ext cx="4038600" cy="584200"/>
        </p:xfrm>
        <a:graphic>
          <a:graphicData uri="http://schemas.openxmlformats.org/drawingml/2006/table">
            <a:tbl>
              <a:tblPr/>
              <a:tblGrid>
                <a:gridCol w="725487"/>
                <a:gridCol w="488950"/>
                <a:gridCol w="609600"/>
                <a:gridCol w="606425"/>
                <a:gridCol w="609600"/>
                <a:gridCol w="606425"/>
                <a:gridCol w="392113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marL="0" marR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0" mar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0" mar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0" mar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0" mar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0" mar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0" mar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7266" name="Group 50"/>
          <p:cNvGraphicFramePr>
            <a:graphicFrameLocks noGrp="1"/>
          </p:cNvGraphicFramePr>
          <p:nvPr/>
        </p:nvGraphicFramePr>
        <p:xfrm>
          <a:off x="798513" y="2514600"/>
          <a:ext cx="3733800" cy="584200"/>
        </p:xfrm>
        <a:graphic>
          <a:graphicData uri="http://schemas.openxmlformats.org/drawingml/2006/table">
            <a:tbl>
              <a:tblPr/>
              <a:tblGrid>
                <a:gridCol w="533400"/>
                <a:gridCol w="801687"/>
                <a:gridCol w="381000"/>
                <a:gridCol w="417513"/>
                <a:gridCol w="533400"/>
                <a:gridCol w="533400"/>
                <a:gridCol w="53340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84" name="Text Box 68"/>
          <p:cNvSpPr txBox="1">
            <a:spLocks noChangeArrowheads="1"/>
          </p:cNvSpPr>
          <p:nvPr/>
        </p:nvSpPr>
        <p:spPr bwMode="auto">
          <a:xfrm>
            <a:off x="569913" y="4038600"/>
            <a:ext cx="1055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37285" name="Text Box 69"/>
          <p:cNvSpPr txBox="1">
            <a:spLocks noChangeArrowheads="1"/>
          </p:cNvSpPr>
          <p:nvPr/>
        </p:nvSpPr>
        <p:spPr bwMode="auto">
          <a:xfrm>
            <a:off x="393700" y="2057400"/>
            <a:ext cx="1931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37286" name="Line 70"/>
          <p:cNvSpPr>
            <a:spLocks noChangeShapeType="1"/>
          </p:cNvSpPr>
          <p:nvPr/>
        </p:nvSpPr>
        <p:spPr bwMode="auto">
          <a:xfrm>
            <a:off x="1560513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7287" name="Text Box 71"/>
          <p:cNvSpPr txBox="1">
            <a:spLocks noChangeArrowheads="1"/>
          </p:cNvSpPr>
          <p:nvPr/>
        </p:nvSpPr>
        <p:spPr bwMode="auto">
          <a:xfrm>
            <a:off x="1033463" y="3581400"/>
            <a:ext cx="106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37288" name="Line 72"/>
          <p:cNvSpPr>
            <a:spLocks noChangeShapeType="1"/>
          </p:cNvSpPr>
          <p:nvPr/>
        </p:nvSpPr>
        <p:spPr bwMode="auto">
          <a:xfrm>
            <a:off x="1500188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7289" name="Text Box 73"/>
          <p:cNvSpPr txBox="1">
            <a:spLocks noChangeArrowheads="1"/>
          </p:cNvSpPr>
          <p:nvPr/>
        </p:nvSpPr>
        <p:spPr bwMode="auto">
          <a:xfrm>
            <a:off x="1347788" y="1676400"/>
            <a:ext cx="36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37290" name="Text Box 74"/>
          <p:cNvSpPr txBox="1">
            <a:spLocks noChangeArrowheads="1"/>
          </p:cNvSpPr>
          <p:nvPr/>
        </p:nvSpPr>
        <p:spPr bwMode="auto">
          <a:xfrm>
            <a:off x="265113" y="5502275"/>
            <a:ext cx="88788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当循环执行第二遍时，指针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指向的不是字符，执行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else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语句，指针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指向的内容赋串结束符。</a:t>
            </a:r>
          </a:p>
        </p:txBody>
      </p:sp>
      <p:sp>
        <p:nvSpPr>
          <p:cNvPr id="137291" name="AutoShape 75"/>
          <p:cNvSpPr>
            <a:spLocks noChangeArrowheads="1"/>
          </p:cNvSpPr>
          <p:nvPr/>
        </p:nvSpPr>
        <p:spPr bwMode="auto">
          <a:xfrm>
            <a:off x="7543800" y="36576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7292" name="Rectangle 76"/>
          <p:cNvSpPr>
            <a:spLocks noChangeArrowheads="1"/>
          </p:cNvSpPr>
          <p:nvPr/>
        </p:nvSpPr>
        <p:spPr bwMode="auto">
          <a:xfrm>
            <a:off x="1371600" y="2514600"/>
            <a:ext cx="762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>
                <a:latin typeface="Verdana" pitchFamily="34" charset="0"/>
              </a:rPr>
              <a:t>’\0’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7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7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90" grpId="0" autoUpdateAnimBg="0"/>
      <p:bldP spid="137292" grpId="0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4876800" y="1676400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39267" name="Group 3"/>
          <p:cNvGraphicFramePr>
            <a:graphicFrameLocks noGrp="1"/>
          </p:cNvGraphicFramePr>
          <p:nvPr/>
        </p:nvGraphicFramePr>
        <p:xfrm>
          <a:off x="722313" y="701675"/>
          <a:ext cx="7086600" cy="517525"/>
        </p:xfrm>
        <a:graphic>
          <a:graphicData uri="http://schemas.openxmlformats.org/drawingml/2006/table">
            <a:tbl>
              <a:tblPr/>
              <a:tblGrid>
                <a:gridCol w="576262"/>
                <a:gridCol w="576263"/>
                <a:gridCol w="576262"/>
                <a:gridCol w="576263"/>
                <a:gridCol w="576262"/>
                <a:gridCol w="574675"/>
                <a:gridCol w="577850"/>
                <a:gridCol w="574675"/>
                <a:gridCol w="577850"/>
                <a:gridCol w="574675"/>
                <a:gridCol w="461963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9295" name="Text Box 31"/>
          <p:cNvSpPr txBox="1">
            <a:spLocks noChangeArrowheads="1"/>
          </p:cNvSpPr>
          <p:nvPr/>
        </p:nvSpPr>
        <p:spPr bwMode="auto">
          <a:xfrm>
            <a:off x="722313" y="152400"/>
            <a:ext cx="178292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39296" name="Group 32"/>
          <p:cNvGraphicFramePr>
            <a:graphicFrameLocks noGrp="1"/>
          </p:cNvGraphicFramePr>
          <p:nvPr/>
        </p:nvGraphicFramePr>
        <p:xfrm>
          <a:off x="609600" y="4495800"/>
          <a:ext cx="4075113" cy="584200"/>
        </p:xfrm>
        <a:graphic>
          <a:graphicData uri="http://schemas.openxmlformats.org/drawingml/2006/table">
            <a:tbl>
              <a:tblPr/>
              <a:tblGrid>
                <a:gridCol w="673100"/>
                <a:gridCol w="596900"/>
                <a:gridCol w="569913"/>
                <a:gridCol w="612775"/>
                <a:gridCol w="614362"/>
                <a:gridCol w="612775"/>
                <a:gridCol w="395288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’\0’</a:t>
                      </a:r>
                    </a:p>
                  </a:txBody>
                  <a:tcPr marL="0" marR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9314" name="Group 50"/>
          <p:cNvGraphicFramePr>
            <a:graphicFrameLocks noGrp="1"/>
          </p:cNvGraphicFramePr>
          <p:nvPr/>
        </p:nvGraphicFramePr>
        <p:xfrm>
          <a:off x="798513" y="2514600"/>
          <a:ext cx="3733800" cy="584200"/>
        </p:xfrm>
        <a:graphic>
          <a:graphicData uri="http://schemas.openxmlformats.org/drawingml/2006/table">
            <a:tbl>
              <a:tblPr/>
              <a:tblGrid>
                <a:gridCol w="533400"/>
                <a:gridCol w="801687"/>
                <a:gridCol w="381000"/>
                <a:gridCol w="417513"/>
                <a:gridCol w="533400"/>
                <a:gridCol w="533400"/>
                <a:gridCol w="53340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’\0’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9332" name="Text Box 68"/>
          <p:cNvSpPr txBox="1">
            <a:spLocks noChangeArrowheads="1"/>
          </p:cNvSpPr>
          <p:nvPr/>
        </p:nvSpPr>
        <p:spPr bwMode="auto">
          <a:xfrm>
            <a:off x="569913" y="4038600"/>
            <a:ext cx="1055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39333" name="Text Box 69"/>
          <p:cNvSpPr txBox="1">
            <a:spLocks noChangeArrowheads="1"/>
          </p:cNvSpPr>
          <p:nvPr/>
        </p:nvSpPr>
        <p:spPr bwMode="auto">
          <a:xfrm>
            <a:off x="393700" y="2057400"/>
            <a:ext cx="1931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39334" name="Line 70"/>
          <p:cNvSpPr>
            <a:spLocks noChangeShapeType="1"/>
          </p:cNvSpPr>
          <p:nvPr/>
        </p:nvSpPr>
        <p:spPr bwMode="auto">
          <a:xfrm>
            <a:off x="1676400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335" name="Text Box 71"/>
          <p:cNvSpPr txBox="1">
            <a:spLocks noChangeArrowheads="1"/>
          </p:cNvSpPr>
          <p:nvPr/>
        </p:nvSpPr>
        <p:spPr bwMode="auto">
          <a:xfrm>
            <a:off x="1149350" y="3581400"/>
            <a:ext cx="106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39336" name="Line 72"/>
          <p:cNvSpPr>
            <a:spLocks noChangeShapeType="1"/>
          </p:cNvSpPr>
          <p:nvPr/>
        </p:nvSpPr>
        <p:spPr bwMode="auto">
          <a:xfrm>
            <a:off x="1600200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337" name="Text Box 73"/>
          <p:cNvSpPr txBox="1">
            <a:spLocks noChangeArrowheads="1"/>
          </p:cNvSpPr>
          <p:nvPr/>
        </p:nvSpPr>
        <p:spPr bwMode="auto">
          <a:xfrm>
            <a:off x="1371600" y="1676400"/>
            <a:ext cx="36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39338" name="Text Box 74"/>
          <p:cNvSpPr txBox="1">
            <a:spLocks noChangeArrowheads="1"/>
          </p:cNvSpPr>
          <p:nvPr/>
        </p:nvSpPr>
        <p:spPr bwMode="auto">
          <a:xfrm>
            <a:off x="265113" y="5241925"/>
            <a:ext cx="88788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如果数组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中的串比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中的长，将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中的串复制到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中。</a:t>
            </a:r>
          </a:p>
        </p:txBody>
      </p:sp>
      <p:sp>
        <p:nvSpPr>
          <p:cNvPr id="139339" name="AutoShape 75"/>
          <p:cNvSpPr>
            <a:spLocks noChangeArrowheads="1"/>
          </p:cNvSpPr>
          <p:nvPr/>
        </p:nvSpPr>
        <p:spPr bwMode="auto">
          <a:xfrm>
            <a:off x="7620000" y="37338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9340" name="Text Box 76"/>
          <p:cNvSpPr txBox="1">
            <a:spLocks noChangeArrowheads="1"/>
          </p:cNvSpPr>
          <p:nvPr/>
        </p:nvSpPr>
        <p:spPr bwMode="auto">
          <a:xfrm>
            <a:off x="-92075" y="24590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kumimoji="1" lang="zh-CN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39341" name="Rectangle 77"/>
          <p:cNvSpPr>
            <a:spLocks noChangeArrowheads="1"/>
          </p:cNvSpPr>
          <p:nvPr/>
        </p:nvSpPr>
        <p:spPr bwMode="auto">
          <a:xfrm>
            <a:off x="609600" y="4510088"/>
            <a:ext cx="609600" cy="519112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62000" rIns="162000"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chemeClr val="bg1"/>
                </a:solidFill>
                <a:latin typeface="Verdana" pitchFamily="34" charset="0"/>
              </a:rPr>
              <a:t>a </a:t>
            </a:r>
          </a:p>
        </p:txBody>
      </p:sp>
      <p:sp>
        <p:nvSpPr>
          <p:cNvPr id="139342" name="Rectangle 78"/>
          <p:cNvSpPr>
            <a:spLocks noChangeArrowheads="1"/>
          </p:cNvSpPr>
          <p:nvPr/>
        </p:nvSpPr>
        <p:spPr bwMode="auto">
          <a:xfrm>
            <a:off x="1327150" y="4510088"/>
            <a:ext cx="577850" cy="519112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>
            <a:spAutoFit/>
          </a:bodyPr>
          <a:lstStyle/>
          <a:p>
            <a:pPr eaLnBrk="0" hangingPunct="0"/>
            <a:r>
              <a:rPr kumimoji="1" lang="en-US" altLang="zh-CN" sz="2800">
                <a:solidFill>
                  <a:schemeClr val="bg1"/>
                </a:solidFill>
                <a:latin typeface="Verdana" pitchFamily="34" charset="0"/>
              </a:rPr>
              <a:t>’\0’</a:t>
            </a:r>
          </a:p>
        </p:txBody>
      </p:sp>
      <p:sp>
        <p:nvSpPr>
          <p:cNvPr id="139343" name="Rectangle 79"/>
          <p:cNvSpPr>
            <a:spLocks noChangeArrowheads="1"/>
          </p:cNvSpPr>
          <p:nvPr/>
        </p:nvSpPr>
        <p:spPr bwMode="auto">
          <a:xfrm>
            <a:off x="228600" y="6003925"/>
            <a:ext cx="8204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9438"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然后，指针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又重新指向数组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的开始，而指针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下移一个位置。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3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13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338" grpId="0" autoUpdateAnimBg="0"/>
      <p:bldP spid="139341" grpId="0" animBg="1" autoUpdateAnimBg="0"/>
      <p:bldP spid="139342" grpId="0" animBg="1" autoUpdateAnimBg="0"/>
      <p:bldP spid="139343" grpId="0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4968875" y="1676400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41315" name="Group 3"/>
          <p:cNvGraphicFramePr>
            <a:graphicFrameLocks noGrp="1"/>
          </p:cNvGraphicFramePr>
          <p:nvPr/>
        </p:nvGraphicFramePr>
        <p:xfrm>
          <a:off x="814388" y="701675"/>
          <a:ext cx="7086600" cy="517525"/>
        </p:xfrm>
        <a:graphic>
          <a:graphicData uri="http://schemas.openxmlformats.org/drawingml/2006/table">
            <a:tbl>
              <a:tblPr/>
              <a:tblGrid>
                <a:gridCol w="576262"/>
                <a:gridCol w="576263"/>
                <a:gridCol w="576262"/>
                <a:gridCol w="576263"/>
                <a:gridCol w="576262"/>
                <a:gridCol w="574675"/>
                <a:gridCol w="577850"/>
                <a:gridCol w="574675"/>
                <a:gridCol w="577850"/>
                <a:gridCol w="574675"/>
                <a:gridCol w="461963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1343" name="Text Box 31"/>
          <p:cNvSpPr txBox="1">
            <a:spLocks noChangeArrowheads="1"/>
          </p:cNvSpPr>
          <p:nvPr/>
        </p:nvSpPr>
        <p:spPr bwMode="auto">
          <a:xfrm>
            <a:off x="814388" y="152400"/>
            <a:ext cx="178292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41344" name="Group 32"/>
          <p:cNvGraphicFramePr>
            <a:graphicFrameLocks noGrp="1"/>
          </p:cNvGraphicFramePr>
          <p:nvPr/>
        </p:nvGraphicFramePr>
        <p:xfrm>
          <a:off x="738188" y="4495800"/>
          <a:ext cx="4038600" cy="584200"/>
        </p:xfrm>
        <a:graphic>
          <a:graphicData uri="http://schemas.openxmlformats.org/drawingml/2006/table">
            <a:tbl>
              <a:tblPr/>
              <a:tblGrid>
                <a:gridCol w="496887"/>
                <a:gridCol w="762000"/>
                <a:gridCol w="565150"/>
                <a:gridCol w="606425"/>
                <a:gridCol w="609600"/>
                <a:gridCol w="606425"/>
                <a:gridCol w="392113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’\0’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1362" name="Group 50"/>
          <p:cNvGraphicFramePr>
            <a:graphicFrameLocks noGrp="1"/>
          </p:cNvGraphicFramePr>
          <p:nvPr/>
        </p:nvGraphicFramePr>
        <p:xfrm>
          <a:off x="890588" y="2514600"/>
          <a:ext cx="3733800" cy="584200"/>
        </p:xfrm>
        <a:graphic>
          <a:graphicData uri="http://schemas.openxmlformats.org/drawingml/2006/table">
            <a:tbl>
              <a:tblPr/>
              <a:tblGrid>
                <a:gridCol w="533400"/>
                <a:gridCol w="801687"/>
                <a:gridCol w="381000"/>
                <a:gridCol w="417513"/>
                <a:gridCol w="533400"/>
                <a:gridCol w="533400"/>
                <a:gridCol w="53340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’\0’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1380" name="Text Box 68"/>
          <p:cNvSpPr txBox="1">
            <a:spLocks noChangeArrowheads="1"/>
          </p:cNvSpPr>
          <p:nvPr/>
        </p:nvSpPr>
        <p:spPr bwMode="auto">
          <a:xfrm>
            <a:off x="661988" y="4038600"/>
            <a:ext cx="1055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41381" name="Text Box 69"/>
          <p:cNvSpPr txBox="1">
            <a:spLocks noChangeArrowheads="1"/>
          </p:cNvSpPr>
          <p:nvPr/>
        </p:nvSpPr>
        <p:spPr bwMode="auto">
          <a:xfrm>
            <a:off x="485775" y="2057400"/>
            <a:ext cx="1931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41382" name="Line 70"/>
          <p:cNvSpPr>
            <a:spLocks noChangeShapeType="1"/>
          </p:cNvSpPr>
          <p:nvPr/>
        </p:nvSpPr>
        <p:spPr bwMode="auto">
          <a:xfrm>
            <a:off x="1076325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1383" name="Text Box 71"/>
          <p:cNvSpPr txBox="1">
            <a:spLocks noChangeArrowheads="1"/>
          </p:cNvSpPr>
          <p:nvPr/>
        </p:nvSpPr>
        <p:spPr bwMode="auto">
          <a:xfrm>
            <a:off x="549275" y="3581400"/>
            <a:ext cx="106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41384" name="Line 72"/>
          <p:cNvSpPr>
            <a:spLocks noChangeShapeType="1"/>
          </p:cNvSpPr>
          <p:nvPr/>
        </p:nvSpPr>
        <p:spPr bwMode="auto">
          <a:xfrm>
            <a:off x="2241550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1385" name="Text Box 73"/>
          <p:cNvSpPr txBox="1">
            <a:spLocks noChangeArrowheads="1"/>
          </p:cNvSpPr>
          <p:nvPr/>
        </p:nvSpPr>
        <p:spPr bwMode="auto">
          <a:xfrm>
            <a:off x="2089150" y="1676400"/>
            <a:ext cx="36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41386" name="AutoShape 74"/>
          <p:cNvSpPr>
            <a:spLocks noChangeArrowheads="1"/>
          </p:cNvSpPr>
          <p:nvPr/>
        </p:nvSpPr>
        <p:spPr bwMode="auto">
          <a:xfrm>
            <a:off x="7712075" y="3733800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1387" name="Text Box 75"/>
          <p:cNvSpPr txBox="1">
            <a:spLocks noChangeArrowheads="1"/>
          </p:cNvSpPr>
          <p:nvPr/>
        </p:nvSpPr>
        <p:spPr bwMode="auto">
          <a:xfrm>
            <a:off x="0" y="24590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kumimoji="1" lang="zh-CN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41388" name="Rectangle 76"/>
          <p:cNvSpPr>
            <a:spLocks noChangeArrowheads="1"/>
          </p:cNvSpPr>
          <p:nvPr/>
        </p:nvSpPr>
        <p:spPr bwMode="auto">
          <a:xfrm>
            <a:off x="320675" y="5715000"/>
            <a:ext cx="8442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9438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又重新指向数组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的开始，而指针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下移一个位置。</a:t>
            </a:r>
          </a:p>
        </p:txBody>
      </p:sp>
    </p:spTree>
  </p:cSld>
  <p:clrMapOvr>
    <a:masterClrMapping/>
  </p:clrMapOvr>
  <p:transition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4800600" y="2193925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43363" name="Group 3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391" name="Text Box 31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43392" name="Group 32"/>
          <p:cNvGraphicFramePr>
            <a:graphicFrameLocks noGrp="1"/>
          </p:cNvGraphicFramePr>
          <p:nvPr/>
        </p:nvGraphicFramePr>
        <p:xfrm>
          <a:off x="423863" y="4724400"/>
          <a:ext cx="4071937" cy="584200"/>
        </p:xfrm>
        <a:graphic>
          <a:graphicData uri="http://schemas.openxmlformats.org/drawingml/2006/table">
            <a:tbl>
              <a:tblPr/>
              <a:tblGrid>
                <a:gridCol w="582612"/>
                <a:gridCol w="796925"/>
                <a:gridCol w="484188"/>
                <a:gridCol w="461962"/>
                <a:gridCol w="582613"/>
                <a:gridCol w="581025"/>
                <a:gridCol w="5826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3410" name="Group 50"/>
          <p:cNvGraphicFramePr>
            <a:graphicFrameLocks noGrp="1"/>
          </p:cNvGraphicFramePr>
          <p:nvPr/>
        </p:nvGraphicFramePr>
        <p:xfrm>
          <a:off x="423863" y="2514600"/>
          <a:ext cx="4148137" cy="584200"/>
        </p:xfrm>
        <a:graphic>
          <a:graphicData uri="http://schemas.openxmlformats.org/drawingml/2006/table">
            <a:tbl>
              <a:tblPr/>
              <a:tblGrid>
                <a:gridCol w="588962"/>
                <a:gridCol w="587375"/>
                <a:gridCol w="588963"/>
                <a:gridCol w="587375"/>
                <a:gridCol w="857250"/>
                <a:gridCol w="419100"/>
                <a:gridCol w="5191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428" name="Text Box 68"/>
          <p:cNvSpPr txBox="1">
            <a:spLocks noChangeArrowheads="1"/>
          </p:cNvSpPr>
          <p:nvPr/>
        </p:nvSpPr>
        <p:spPr bwMode="auto">
          <a:xfrm>
            <a:off x="347663" y="4098925"/>
            <a:ext cx="912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43429" name="Text Box 69"/>
          <p:cNvSpPr txBox="1">
            <a:spLocks noChangeArrowheads="1"/>
          </p:cNvSpPr>
          <p:nvPr/>
        </p:nvSpPr>
        <p:spPr bwMode="auto">
          <a:xfrm>
            <a:off x="152400" y="1905000"/>
            <a:ext cx="1643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43430" name="Line 70"/>
          <p:cNvSpPr>
            <a:spLocks noChangeShapeType="1"/>
          </p:cNvSpPr>
          <p:nvPr/>
        </p:nvSpPr>
        <p:spPr bwMode="auto">
          <a:xfrm>
            <a:off x="3203575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1" name="Text Box 71"/>
          <p:cNvSpPr txBox="1">
            <a:spLocks noChangeArrowheads="1"/>
          </p:cNvSpPr>
          <p:nvPr/>
        </p:nvSpPr>
        <p:spPr bwMode="auto">
          <a:xfrm>
            <a:off x="2819400" y="3606800"/>
            <a:ext cx="914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43432" name="Line 72"/>
          <p:cNvSpPr>
            <a:spLocks noChangeShapeType="1"/>
          </p:cNvSpPr>
          <p:nvPr/>
        </p:nvSpPr>
        <p:spPr bwMode="auto">
          <a:xfrm>
            <a:off x="4587875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3" name="Text Box 73"/>
          <p:cNvSpPr txBox="1">
            <a:spLocks noChangeArrowheads="1"/>
          </p:cNvSpPr>
          <p:nvPr/>
        </p:nvSpPr>
        <p:spPr bwMode="auto">
          <a:xfrm>
            <a:off x="4419600" y="17272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43434" name="AutoShape 74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35" name="Text Box 75"/>
          <p:cNvSpPr txBox="1">
            <a:spLocks noChangeArrowheads="1"/>
          </p:cNvSpPr>
          <p:nvPr/>
        </p:nvSpPr>
        <p:spPr bwMode="auto">
          <a:xfrm>
            <a:off x="381000" y="5715000"/>
            <a:ext cx="85502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遇到下一个非字母字符时，又重复前面相同的过程。比较两数组中的串长，复制串，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指针指向数组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的开始，指针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下移一个字符。</a:t>
            </a:r>
          </a:p>
        </p:txBody>
      </p:sp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ChangeArrowheads="1"/>
          </p:cNvSpPr>
          <p:nvPr/>
        </p:nvSpPr>
        <p:spPr bwMode="auto">
          <a:xfrm>
            <a:off x="4800600" y="2193925"/>
            <a:ext cx="4114800" cy="34448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*temp++=*s;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*temp=‘\0’;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 wordtemp&gt;word)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wordtemp     word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temp=wordtemp; 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  <a:p>
            <a:pPr eaLnBrk="0" hangingPunct="0"/>
            <a:endParaRPr kumimoji="1"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graphicFrame>
        <p:nvGraphicFramePr>
          <p:cNvPr id="145411" name="Group 3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5439" name="Text Box 31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graphicFrame>
        <p:nvGraphicFramePr>
          <p:cNvPr id="145440" name="Group 32"/>
          <p:cNvGraphicFramePr>
            <a:graphicFrameLocks noGrp="1"/>
          </p:cNvGraphicFramePr>
          <p:nvPr/>
        </p:nvGraphicFramePr>
        <p:xfrm>
          <a:off x="423863" y="2514600"/>
          <a:ext cx="4148137" cy="584200"/>
        </p:xfrm>
        <a:graphic>
          <a:graphicData uri="http://schemas.openxmlformats.org/drawingml/2006/table">
            <a:tbl>
              <a:tblPr/>
              <a:tblGrid>
                <a:gridCol w="588962"/>
                <a:gridCol w="587375"/>
                <a:gridCol w="588963"/>
                <a:gridCol w="587375"/>
                <a:gridCol w="857250"/>
                <a:gridCol w="419100"/>
                <a:gridCol w="5191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5458" name="Text Box 50"/>
          <p:cNvSpPr txBox="1">
            <a:spLocks noChangeArrowheads="1"/>
          </p:cNvSpPr>
          <p:nvPr/>
        </p:nvSpPr>
        <p:spPr bwMode="auto">
          <a:xfrm>
            <a:off x="347663" y="4098925"/>
            <a:ext cx="912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</a:p>
        </p:txBody>
      </p:sp>
      <p:sp>
        <p:nvSpPr>
          <p:cNvPr id="145459" name="Text Box 51"/>
          <p:cNvSpPr txBox="1">
            <a:spLocks noChangeArrowheads="1"/>
          </p:cNvSpPr>
          <p:nvPr/>
        </p:nvSpPr>
        <p:spPr bwMode="auto">
          <a:xfrm>
            <a:off x="152400" y="1905000"/>
            <a:ext cx="1643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</a:p>
        </p:txBody>
      </p:sp>
      <p:sp>
        <p:nvSpPr>
          <p:cNvPr id="145460" name="Line 52"/>
          <p:cNvSpPr>
            <a:spLocks noChangeShapeType="1"/>
          </p:cNvSpPr>
          <p:nvPr/>
        </p:nvSpPr>
        <p:spPr bwMode="auto">
          <a:xfrm>
            <a:off x="688975" y="309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5461" name="Text Box 53"/>
          <p:cNvSpPr txBox="1">
            <a:spLocks noChangeArrowheads="1"/>
          </p:cNvSpPr>
          <p:nvPr/>
        </p:nvSpPr>
        <p:spPr bwMode="auto">
          <a:xfrm>
            <a:off x="304800" y="3606800"/>
            <a:ext cx="914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</a:p>
        </p:txBody>
      </p:sp>
      <p:sp>
        <p:nvSpPr>
          <p:cNvPr id="145462" name="Line 54"/>
          <p:cNvSpPr>
            <a:spLocks noChangeShapeType="1"/>
          </p:cNvSpPr>
          <p:nvPr/>
        </p:nvSpPr>
        <p:spPr bwMode="auto">
          <a:xfrm>
            <a:off x="5243513" y="121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5463" name="Text Box 55"/>
          <p:cNvSpPr txBox="1">
            <a:spLocks noChangeArrowheads="1"/>
          </p:cNvSpPr>
          <p:nvPr/>
        </p:nvSpPr>
        <p:spPr bwMode="auto">
          <a:xfrm>
            <a:off x="5075238" y="17272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45464" name="AutoShape 56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5465" name="Text Box 57"/>
          <p:cNvSpPr txBox="1">
            <a:spLocks noChangeArrowheads="1"/>
          </p:cNvSpPr>
          <p:nvPr/>
        </p:nvSpPr>
        <p:spPr bwMode="auto">
          <a:xfrm>
            <a:off x="8274050" y="64008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  <a:hlinkClick r:id="" action="ppaction://noaction"/>
              </a:rPr>
              <a:t>返回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45466" name="Text Box 58"/>
          <p:cNvSpPr txBox="1">
            <a:spLocks noChangeArrowheads="1"/>
          </p:cNvSpPr>
          <p:nvPr/>
        </p:nvSpPr>
        <p:spPr bwMode="auto">
          <a:xfrm>
            <a:off x="381000" y="5775325"/>
            <a:ext cx="8550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指针指向数组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wordtemp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的开始，指针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下移一个字符。</a:t>
            </a:r>
          </a:p>
        </p:txBody>
      </p:sp>
      <p:graphicFrame>
        <p:nvGraphicFramePr>
          <p:cNvPr id="145467" name="Group 59"/>
          <p:cNvGraphicFramePr>
            <a:graphicFrameLocks noGrp="1"/>
          </p:cNvGraphicFramePr>
          <p:nvPr/>
        </p:nvGraphicFramePr>
        <p:xfrm>
          <a:off x="381000" y="4673600"/>
          <a:ext cx="4148138" cy="584200"/>
        </p:xfrm>
        <a:graphic>
          <a:graphicData uri="http://schemas.openxmlformats.org/drawingml/2006/table">
            <a:tbl>
              <a:tblPr/>
              <a:tblGrid>
                <a:gridCol w="588963"/>
                <a:gridCol w="587375"/>
                <a:gridCol w="588962"/>
                <a:gridCol w="587375"/>
                <a:gridCol w="857250"/>
                <a:gridCol w="419100"/>
                <a:gridCol w="519113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458" name="Group 2"/>
          <p:cNvGraphicFramePr>
            <a:graphicFrameLocks noGrp="1"/>
          </p:cNvGraphicFramePr>
          <p:nvPr/>
        </p:nvGraphicFramePr>
        <p:xfrm>
          <a:off x="914400" y="1358900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7486" name="Text Box 30"/>
          <p:cNvSpPr txBox="1">
            <a:spLocks noChangeArrowheads="1"/>
          </p:cNvSpPr>
          <p:nvPr/>
        </p:nvSpPr>
        <p:spPr bwMode="auto">
          <a:xfrm>
            <a:off x="914400" y="809625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47487" name="Line 31"/>
          <p:cNvSpPr>
            <a:spLocks noChangeShapeType="1"/>
          </p:cNvSpPr>
          <p:nvPr/>
        </p:nvSpPr>
        <p:spPr bwMode="auto">
          <a:xfrm>
            <a:off x="917575" y="503555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7488" name="Text Box 32"/>
          <p:cNvSpPr txBox="1">
            <a:spLocks noChangeArrowheads="1"/>
          </p:cNvSpPr>
          <p:nvPr/>
        </p:nvSpPr>
        <p:spPr bwMode="auto">
          <a:xfrm>
            <a:off x="609600" y="5518150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47489" name="Line 33"/>
          <p:cNvSpPr>
            <a:spLocks noChangeShapeType="1"/>
          </p:cNvSpPr>
          <p:nvPr/>
        </p:nvSpPr>
        <p:spPr bwMode="auto">
          <a:xfrm>
            <a:off x="1158875" y="18002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7490" name="Text Box 34"/>
          <p:cNvSpPr txBox="1">
            <a:spLocks noChangeArrowheads="1"/>
          </p:cNvSpPr>
          <p:nvPr/>
        </p:nvSpPr>
        <p:spPr bwMode="auto">
          <a:xfrm>
            <a:off x="990600" y="2308225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47491" name="Text Box 35"/>
          <p:cNvSpPr txBox="1">
            <a:spLocks noChangeArrowheads="1"/>
          </p:cNvSpPr>
          <p:nvPr/>
        </p:nvSpPr>
        <p:spPr bwMode="auto">
          <a:xfrm>
            <a:off x="873125" y="2867025"/>
            <a:ext cx="8032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</a:p>
        </p:txBody>
      </p:sp>
      <p:sp>
        <p:nvSpPr>
          <p:cNvPr id="147492" name="Text Box 36"/>
          <p:cNvSpPr txBox="1">
            <a:spLocks noChangeArrowheads="1"/>
          </p:cNvSpPr>
          <p:nvPr/>
        </p:nvSpPr>
        <p:spPr bwMode="auto">
          <a:xfrm>
            <a:off x="457200" y="3594100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47493" name="Text Box 37"/>
          <p:cNvSpPr txBox="1">
            <a:spLocks noChangeArrowheads="1"/>
          </p:cNvSpPr>
          <p:nvPr/>
        </p:nvSpPr>
        <p:spPr bwMode="auto">
          <a:xfrm>
            <a:off x="2651125" y="2857500"/>
            <a:ext cx="8032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</a:p>
        </p:txBody>
      </p:sp>
      <p:sp>
        <p:nvSpPr>
          <p:cNvPr id="147494" name="Text Box 38"/>
          <p:cNvSpPr txBox="1">
            <a:spLocks noChangeArrowheads="1"/>
          </p:cNvSpPr>
          <p:nvPr/>
        </p:nvSpPr>
        <p:spPr bwMode="auto">
          <a:xfrm>
            <a:off x="2286000" y="362902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47495" name="Text Box 39"/>
          <p:cNvSpPr txBox="1">
            <a:spLocks noChangeArrowheads="1"/>
          </p:cNvSpPr>
          <p:nvPr/>
        </p:nvSpPr>
        <p:spPr bwMode="auto">
          <a:xfrm>
            <a:off x="746125" y="4425950"/>
            <a:ext cx="8032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</a:p>
        </p:txBody>
      </p:sp>
      <p:sp>
        <p:nvSpPr>
          <p:cNvPr id="147496" name="Line 40"/>
          <p:cNvSpPr>
            <a:spLocks noChangeShapeType="1"/>
          </p:cNvSpPr>
          <p:nvPr/>
        </p:nvSpPr>
        <p:spPr bwMode="auto">
          <a:xfrm>
            <a:off x="3040063" y="50768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7497" name="Text Box 41"/>
          <p:cNvSpPr txBox="1">
            <a:spLocks noChangeArrowheads="1"/>
          </p:cNvSpPr>
          <p:nvPr/>
        </p:nvSpPr>
        <p:spPr bwMode="auto">
          <a:xfrm>
            <a:off x="2655888" y="5559425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47498" name="Text Box 42"/>
          <p:cNvSpPr txBox="1">
            <a:spLocks noChangeArrowheads="1"/>
          </p:cNvSpPr>
          <p:nvPr/>
        </p:nvSpPr>
        <p:spPr bwMode="auto">
          <a:xfrm>
            <a:off x="2868613" y="4467225"/>
            <a:ext cx="8032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</a:p>
        </p:txBody>
      </p:sp>
      <p:sp>
        <p:nvSpPr>
          <p:cNvPr id="147499" name="Text Box 43"/>
          <p:cNvSpPr txBox="1">
            <a:spLocks noChangeArrowheads="1"/>
          </p:cNvSpPr>
          <p:nvPr/>
        </p:nvSpPr>
        <p:spPr bwMode="auto">
          <a:xfrm>
            <a:off x="4327525" y="2857500"/>
            <a:ext cx="8032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</a:p>
        </p:txBody>
      </p:sp>
      <p:sp>
        <p:nvSpPr>
          <p:cNvPr id="147500" name="Text Box 44"/>
          <p:cNvSpPr txBox="1">
            <a:spLocks noChangeArrowheads="1"/>
          </p:cNvSpPr>
          <p:nvPr/>
        </p:nvSpPr>
        <p:spPr bwMode="auto">
          <a:xfrm>
            <a:off x="4403725" y="3660775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47501" name="Text Box 45"/>
          <p:cNvSpPr txBox="1">
            <a:spLocks noChangeArrowheads="1"/>
          </p:cNvSpPr>
          <p:nvPr/>
        </p:nvSpPr>
        <p:spPr bwMode="auto">
          <a:xfrm>
            <a:off x="5257800" y="2441575"/>
            <a:ext cx="367347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变量 </a:t>
            </a:r>
            <a:r>
              <a:rPr kumimoji="1" lang="en-US" altLang="zh-CN" sz="2400" b="1">
                <a:latin typeface="Verdana" pitchFamily="34" charset="0"/>
                <a:ea typeface="金山简准圆" pitchFamily="49" charset="-122"/>
              </a:rPr>
              <a:t>templen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记录当前单词的长度，变量</a:t>
            </a:r>
            <a:r>
              <a:rPr kumimoji="1" lang="en-US" altLang="zh-CN" sz="2400" b="1">
                <a:latin typeface="Verdana" pitchFamily="34" charset="0"/>
                <a:ea typeface="金山简准圆" pitchFamily="49" charset="-122"/>
              </a:rPr>
              <a:t>temposi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记录当前单词在串中的起始位置，变量  </a:t>
            </a:r>
            <a:r>
              <a:rPr kumimoji="1" lang="en-US" altLang="zh-CN" sz="2400" b="1"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记录指针</a:t>
            </a:r>
            <a:r>
              <a:rPr kumimoji="1" lang="en-US" altLang="zh-CN" sz="2400" b="1">
                <a:latin typeface="Verdana" pitchFamily="34" charset="0"/>
                <a:ea typeface="金山简准圆" pitchFamily="49" charset="-122"/>
              </a:rPr>
              <a:t>s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当前的位置。</a:t>
            </a:r>
          </a:p>
        </p:txBody>
      </p:sp>
      <p:sp>
        <p:nvSpPr>
          <p:cNvPr id="147502" name="Rectangle 46"/>
          <p:cNvSpPr>
            <a:spLocks noChangeArrowheads="1"/>
          </p:cNvSpPr>
          <p:nvPr/>
        </p:nvSpPr>
        <p:spPr bwMode="auto">
          <a:xfrm>
            <a:off x="5257800" y="4924425"/>
            <a:ext cx="35814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指针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保存目前为止最长的单词的长度，指针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相应保存该单词的起始位置。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06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9534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49535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9536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49537" name="Line 33"/>
          <p:cNvSpPr>
            <a:spLocks noChangeShapeType="1"/>
          </p:cNvSpPr>
          <p:nvPr/>
        </p:nvSpPr>
        <p:spPr bwMode="auto">
          <a:xfrm>
            <a:off x="1158875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9538" name="Text Box 34"/>
          <p:cNvSpPr txBox="1">
            <a:spLocks noChangeArrowheads="1"/>
          </p:cNvSpPr>
          <p:nvPr/>
        </p:nvSpPr>
        <p:spPr bwMode="auto">
          <a:xfrm>
            <a:off x="990600" y="16510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49539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9540" name="Text Box 36"/>
          <p:cNvSpPr txBox="1">
            <a:spLocks noChangeArrowheads="1"/>
          </p:cNvSpPr>
          <p:nvPr/>
        </p:nvSpPr>
        <p:spPr bwMode="auto">
          <a:xfrm>
            <a:off x="381000" y="5638800"/>
            <a:ext cx="85502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程序开始时，串指针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 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指向串的开始。保存当前单词长度和起始位置的变量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 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和 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为零。保存到目前为止最长的单词的长度和起始位置的指针  </a:t>
            </a:r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  posi </a:t>
            </a:r>
            <a:r>
              <a:rPr kumimoji="1"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指向的内容为零。</a:t>
            </a:r>
          </a:p>
        </p:txBody>
      </p:sp>
      <p:sp>
        <p:nvSpPr>
          <p:cNvPr id="149541" name="Rectangle 37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49542" name="Text Box 38"/>
          <p:cNvSpPr txBox="1">
            <a:spLocks noChangeArrowheads="1"/>
          </p:cNvSpPr>
          <p:nvPr/>
        </p:nvSpPr>
        <p:spPr bwMode="auto">
          <a:xfrm>
            <a:off x="873125" y="2209800"/>
            <a:ext cx="1016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0 </a:t>
            </a:r>
          </a:p>
        </p:txBody>
      </p:sp>
      <p:sp>
        <p:nvSpPr>
          <p:cNvPr id="149543" name="Text Box 39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49544" name="Text Box 40"/>
          <p:cNvSpPr txBox="1">
            <a:spLocks noChangeArrowheads="1"/>
          </p:cNvSpPr>
          <p:nvPr/>
        </p:nvSpPr>
        <p:spPr bwMode="auto">
          <a:xfrm>
            <a:off x="2651125" y="2133600"/>
            <a:ext cx="1016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0 </a:t>
            </a:r>
          </a:p>
        </p:txBody>
      </p:sp>
      <p:sp>
        <p:nvSpPr>
          <p:cNvPr id="149545" name="Text Box 41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49546" name="Text Box 42"/>
          <p:cNvSpPr txBox="1">
            <a:spLocks noChangeArrowheads="1"/>
          </p:cNvSpPr>
          <p:nvPr/>
        </p:nvSpPr>
        <p:spPr bwMode="auto">
          <a:xfrm>
            <a:off x="746125" y="3768725"/>
            <a:ext cx="1016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0 </a:t>
            </a:r>
          </a:p>
        </p:txBody>
      </p:sp>
      <p:sp>
        <p:nvSpPr>
          <p:cNvPr id="149547" name="Line 43"/>
          <p:cNvSpPr>
            <a:spLocks noChangeShapeType="1"/>
          </p:cNvSpPr>
          <p:nvPr/>
        </p:nvSpPr>
        <p:spPr bwMode="auto">
          <a:xfrm>
            <a:off x="3040063" y="43434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9548" name="Text Box 44"/>
          <p:cNvSpPr txBox="1">
            <a:spLocks noChangeArrowheads="1"/>
          </p:cNvSpPr>
          <p:nvPr/>
        </p:nvSpPr>
        <p:spPr bwMode="auto">
          <a:xfrm>
            <a:off x="2655888" y="48260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49549" name="Text Box 45"/>
          <p:cNvSpPr txBox="1">
            <a:spLocks noChangeArrowheads="1"/>
          </p:cNvSpPr>
          <p:nvPr/>
        </p:nvSpPr>
        <p:spPr bwMode="auto">
          <a:xfrm>
            <a:off x="2868613" y="3733800"/>
            <a:ext cx="1016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0 </a:t>
            </a:r>
          </a:p>
        </p:txBody>
      </p:sp>
      <p:sp>
        <p:nvSpPr>
          <p:cNvPr id="149550" name="Text Box 46"/>
          <p:cNvSpPr txBox="1">
            <a:spLocks noChangeArrowheads="1"/>
          </p:cNvSpPr>
          <p:nvPr/>
        </p:nvSpPr>
        <p:spPr bwMode="auto">
          <a:xfrm>
            <a:off x="4327525" y="2124075"/>
            <a:ext cx="1016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 0 </a:t>
            </a:r>
          </a:p>
        </p:txBody>
      </p:sp>
      <p:sp>
        <p:nvSpPr>
          <p:cNvPr id="149551" name="Text Box 47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49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49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40" grpId="0" autoUpdateAnimBg="0"/>
      <p:bldP spid="149541" grpId="0" animBg="1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554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1582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51583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1584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51585" name="Line 33"/>
          <p:cNvSpPr>
            <a:spLocks noChangeShapeType="1"/>
          </p:cNvSpPr>
          <p:nvPr/>
        </p:nvSpPr>
        <p:spPr bwMode="auto">
          <a:xfrm>
            <a:off x="1143000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1586" name="Text Box 34"/>
          <p:cNvSpPr txBox="1">
            <a:spLocks noChangeArrowheads="1"/>
          </p:cNvSpPr>
          <p:nvPr/>
        </p:nvSpPr>
        <p:spPr bwMode="auto">
          <a:xfrm>
            <a:off x="990600" y="16510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51587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1588" name="Text Box 36"/>
          <p:cNvSpPr txBox="1">
            <a:spLocks noChangeArrowheads="1"/>
          </p:cNvSpPr>
          <p:nvPr/>
        </p:nvSpPr>
        <p:spPr bwMode="auto">
          <a:xfrm>
            <a:off x="381000" y="5638800"/>
            <a:ext cx="855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循环执行第一遍时，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值为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的值也为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。</a:t>
            </a:r>
          </a:p>
        </p:txBody>
      </p:sp>
      <p:sp>
        <p:nvSpPr>
          <p:cNvPr id="151589" name="Rectangle 37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lang="en-US" altLang="zh-CN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51590" name="Text Box 38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1591" name="Text Box 39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51592" name="Text Box 40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1593" name="Text Box 41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51594" name="Text Box 42"/>
          <p:cNvSpPr txBox="1">
            <a:spLocks noChangeArrowheads="1"/>
          </p:cNvSpPr>
          <p:nvPr/>
        </p:nvSpPr>
        <p:spPr bwMode="auto">
          <a:xfrm>
            <a:off x="746125" y="376872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1595" name="Line 43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1596" name="Text Box 44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51597" name="Text Box 45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1598" name="Text Box 46"/>
          <p:cNvSpPr txBox="1">
            <a:spLocks noChangeArrowheads="1"/>
          </p:cNvSpPr>
          <p:nvPr/>
        </p:nvSpPr>
        <p:spPr bwMode="auto">
          <a:xfrm>
            <a:off x="43275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1599" name="Text Box 47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51600" name="Rectangle 48"/>
          <p:cNvSpPr>
            <a:spLocks noChangeArrowheads="1"/>
          </p:cNvSpPr>
          <p:nvPr/>
        </p:nvSpPr>
        <p:spPr bwMode="auto">
          <a:xfrm>
            <a:off x="457200" y="6172200"/>
            <a:ext cx="807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当在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while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语句进行判断时，指针指向串中的下一个字符</a:t>
            </a:r>
            <a:endParaRPr kumimoji="1" lang="zh-CN" altLang="en-US" sz="2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600" grpId="0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02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630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53631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32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53633" name="Line 33"/>
          <p:cNvSpPr>
            <a:spLocks noChangeShapeType="1"/>
          </p:cNvSpPr>
          <p:nvPr/>
        </p:nvSpPr>
        <p:spPr bwMode="auto">
          <a:xfrm>
            <a:off x="1158875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34" name="Text Box 34"/>
          <p:cNvSpPr txBox="1">
            <a:spLocks noChangeArrowheads="1"/>
          </p:cNvSpPr>
          <p:nvPr/>
        </p:nvSpPr>
        <p:spPr bwMode="auto">
          <a:xfrm>
            <a:off x="990600" y="16510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53635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36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</a:t>
            </a:r>
            <a:r>
              <a:rPr lang="en-US" altLang="zh-CN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53637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65138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3638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53639" name="Text Box 39"/>
          <p:cNvSpPr txBox="1">
            <a:spLocks noChangeArrowheads="1"/>
          </p:cNvSpPr>
          <p:nvPr/>
        </p:nvSpPr>
        <p:spPr bwMode="auto">
          <a:xfrm>
            <a:off x="2651125" y="21336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3640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53641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3642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3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53644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3645" name="Text Box 45"/>
          <p:cNvSpPr txBox="1">
            <a:spLocks noChangeArrowheads="1"/>
          </p:cNvSpPr>
          <p:nvPr/>
        </p:nvSpPr>
        <p:spPr bwMode="auto">
          <a:xfrm>
            <a:off x="4327525" y="209232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3646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53647" name="Text Box 47"/>
          <p:cNvSpPr txBox="1">
            <a:spLocks noChangeArrowheads="1"/>
          </p:cNvSpPr>
          <p:nvPr/>
        </p:nvSpPr>
        <p:spPr bwMode="auto">
          <a:xfrm>
            <a:off x="822325" y="5826125"/>
            <a:ext cx="4354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执行了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templen++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650" name="Group 2"/>
          <p:cNvGraphicFramePr>
            <a:graphicFrameLocks noGrp="1"/>
          </p:cNvGraphicFramePr>
          <p:nvPr/>
        </p:nvGraphicFramePr>
        <p:xfrm>
          <a:off x="914400" y="9302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914400" y="3810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55679" name="Line 31"/>
          <p:cNvSpPr>
            <a:spLocks noChangeShapeType="1"/>
          </p:cNvSpPr>
          <p:nvPr/>
        </p:nvSpPr>
        <p:spPr bwMode="auto">
          <a:xfrm>
            <a:off x="917575" y="46069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5680" name="Text Box 32"/>
          <p:cNvSpPr txBox="1">
            <a:spLocks noChangeArrowheads="1"/>
          </p:cNvSpPr>
          <p:nvPr/>
        </p:nvSpPr>
        <p:spPr bwMode="auto">
          <a:xfrm>
            <a:off x="609600" y="50895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55681" name="Line 33"/>
          <p:cNvSpPr>
            <a:spLocks noChangeShapeType="1"/>
          </p:cNvSpPr>
          <p:nvPr/>
        </p:nvSpPr>
        <p:spPr bwMode="auto">
          <a:xfrm>
            <a:off x="1158875" y="137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5682" name="Text Box 34"/>
          <p:cNvSpPr txBox="1">
            <a:spLocks noChangeArrowheads="1"/>
          </p:cNvSpPr>
          <p:nvPr/>
        </p:nvSpPr>
        <p:spPr bwMode="auto">
          <a:xfrm>
            <a:off x="990600" y="18796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55683" name="AutoShape 35"/>
          <p:cNvSpPr>
            <a:spLocks noChangeArrowheads="1"/>
          </p:cNvSpPr>
          <p:nvPr/>
        </p:nvSpPr>
        <p:spPr bwMode="auto">
          <a:xfrm>
            <a:off x="7543800" y="44037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5684" name="Text Box 36"/>
          <p:cNvSpPr txBox="1">
            <a:spLocks noChangeArrowheads="1"/>
          </p:cNvSpPr>
          <p:nvPr/>
        </p:nvSpPr>
        <p:spPr bwMode="auto">
          <a:xfrm>
            <a:off x="381000" y="6019800"/>
            <a:ext cx="855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执行了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i++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语句</a:t>
            </a:r>
            <a:endParaRPr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5562600" y="1600200"/>
            <a:ext cx="3352800" cy="42418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55686" name="Text Box 38"/>
          <p:cNvSpPr txBox="1">
            <a:spLocks noChangeArrowheads="1"/>
          </p:cNvSpPr>
          <p:nvPr/>
        </p:nvSpPr>
        <p:spPr bwMode="auto">
          <a:xfrm>
            <a:off x="873125" y="2438400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5687" name="Text Box 39"/>
          <p:cNvSpPr txBox="1">
            <a:spLocks noChangeArrowheads="1"/>
          </p:cNvSpPr>
          <p:nvPr/>
        </p:nvSpPr>
        <p:spPr bwMode="auto">
          <a:xfrm>
            <a:off x="457200" y="31654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55688" name="Text Box 40"/>
          <p:cNvSpPr txBox="1">
            <a:spLocks noChangeArrowheads="1"/>
          </p:cNvSpPr>
          <p:nvPr/>
        </p:nvSpPr>
        <p:spPr bwMode="auto">
          <a:xfrm>
            <a:off x="2651125" y="23622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5689" name="Text Box 41"/>
          <p:cNvSpPr txBox="1">
            <a:spLocks noChangeArrowheads="1"/>
          </p:cNvSpPr>
          <p:nvPr/>
        </p:nvSpPr>
        <p:spPr bwMode="auto">
          <a:xfrm>
            <a:off x="2286000" y="32416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55690" name="Text Box 42"/>
          <p:cNvSpPr txBox="1">
            <a:spLocks noChangeArrowheads="1"/>
          </p:cNvSpPr>
          <p:nvPr/>
        </p:nvSpPr>
        <p:spPr bwMode="auto">
          <a:xfrm>
            <a:off x="746125" y="399732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5691" name="Line 43"/>
          <p:cNvSpPr>
            <a:spLocks noChangeShapeType="1"/>
          </p:cNvSpPr>
          <p:nvPr/>
        </p:nvSpPr>
        <p:spPr bwMode="auto">
          <a:xfrm>
            <a:off x="3040063" y="4648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5692" name="Text Box 44"/>
          <p:cNvSpPr txBox="1">
            <a:spLocks noChangeArrowheads="1"/>
          </p:cNvSpPr>
          <p:nvPr/>
        </p:nvSpPr>
        <p:spPr bwMode="auto">
          <a:xfrm>
            <a:off x="2655888" y="51308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55693" name="Text Box 45"/>
          <p:cNvSpPr txBox="1">
            <a:spLocks noChangeArrowheads="1"/>
          </p:cNvSpPr>
          <p:nvPr/>
        </p:nvSpPr>
        <p:spPr bwMode="auto">
          <a:xfrm>
            <a:off x="2868613" y="40386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5694" name="Text Box 46"/>
          <p:cNvSpPr txBox="1">
            <a:spLocks noChangeArrowheads="1"/>
          </p:cNvSpPr>
          <p:nvPr/>
        </p:nvSpPr>
        <p:spPr bwMode="auto">
          <a:xfrm>
            <a:off x="4327525" y="2320925"/>
            <a:ext cx="465138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5695" name="Text Box 47"/>
          <p:cNvSpPr txBox="1">
            <a:spLocks noChangeArrowheads="1"/>
          </p:cNvSpPr>
          <p:nvPr/>
        </p:nvSpPr>
        <p:spPr bwMode="auto">
          <a:xfrm>
            <a:off x="4403725" y="32321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7698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7726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57727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7728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57729" name="Line 33"/>
          <p:cNvSpPr>
            <a:spLocks noChangeShapeType="1"/>
          </p:cNvSpPr>
          <p:nvPr/>
        </p:nvSpPr>
        <p:spPr bwMode="auto">
          <a:xfrm>
            <a:off x="1738313" y="1143000"/>
            <a:ext cx="0" cy="533400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7730" name="Text Box 34"/>
          <p:cNvSpPr txBox="1">
            <a:spLocks noChangeArrowheads="1"/>
          </p:cNvSpPr>
          <p:nvPr/>
        </p:nvSpPr>
        <p:spPr bwMode="auto">
          <a:xfrm>
            <a:off x="15700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57731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732" name="Text Box 36"/>
          <p:cNvSpPr txBox="1">
            <a:spLocks noChangeArrowheads="1"/>
          </p:cNvSpPr>
          <p:nvPr/>
        </p:nvSpPr>
        <p:spPr bwMode="auto">
          <a:xfrm>
            <a:off x="533400" y="5867400"/>
            <a:ext cx="556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执行了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while(*s++)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语句</a:t>
            </a:r>
          </a:p>
        </p:txBody>
      </p:sp>
      <p:sp>
        <p:nvSpPr>
          <p:cNvPr id="157733" name="Rectangle 37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  <a:r>
              <a:rPr lang="en-US" altLang="zh-CN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while(*s++);</a:t>
            </a:r>
          </a:p>
        </p:txBody>
      </p:sp>
      <p:sp>
        <p:nvSpPr>
          <p:cNvPr id="157734" name="Text Box 38"/>
          <p:cNvSpPr txBox="1">
            <a:spLocks noChangeArrowheads="1"/>
          </p:cNvSpPr>
          <p:nvPr/>
        </p:nvSpPr>
        <p:spPr bwMode="auto">
          <a:xfrm>
            <a:off x="873125" y="2209800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7735" name="Text Box 39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57736" name="Text Box 40"/>
          <p:cNvSpPr txBox="1">
            <a:spLocks noChangeArrowheads="1"/>
          </p:cNvSpPr>
          <p:nvPr/>
        </p:nvSpPr>
        <p:spPr bwMode="auto">
          <a:xfrm>
            <a:off x="2651125" y="21336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7737" name="Text Box 41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57738" name="Text Box 42"/>
          <p:cNvSpPr txBox="1">
            <a:spLocks noChangeArrowheads="1"/>
          </p:cNvSpPr>
          <p:nvPr/>
        </p:nvSpPr>
        <p:spPr bwMode="auto">
          <a:xfrm>
            <a:off x="746125" y="376872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7739" name="Line 43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7740" name="Text Box 44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57741" name="Text Box 45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7742" name="Text Box 46"/>
          <p:cNvSpPr txBox="1">
            <a:spLocks noChangeArrowheads="1"/>
          </p:cNvSpPr>
          <p:nvPr/>
        </p:nvSpPr>
        <p:spPr bwMode="auto">
          <a:xfrm>
            <a:off x="4327525" y="20923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7743" name="Text Box 47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9746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9774" name="Text Box 30"/>
          <p:cNvSpPr txBox="1">
            <a:spLocks noChangeArrowheads="1"/>
          </p:cNvSpPr>
          <p:nvPr/>
        </p:nvSpPr>
        <p:spPr bwMode="auto">
          <a:xfrm>
            <a:off x="914400" y="179388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59775" name="Line 31"/>
          <p:cNvSpPr>
            <a:spLocks noChangeShapeType="1"/>
          </p:cNvSpPr>
          <p:nvPr/>
        </p:nvSpPr>
        <p:spPr bwMode="auto">
          <a:xfrm>
            <a:off x="982663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9776" name="Text Box 32"/>
          <p:cNvSpPr txBox="1">
            <a:spLocks noChangeArrowheads="1"/>
          </p:cNvSpPr>
          <p:nvPr/>
        </p:nvSpPr>
        <p:spPr bwMode="auto">
          <a:xfrm>
            <a:off x="674688" y="4860925"/>
            <a:ext cx="6207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59777" name="Line 33"/>
          <p:cNvSpPr>
            <a:spLocks noChangeShapeType="1"/>
          </p:cNvSpPr>
          <p:nvPr/>
        </p:nvSpPr>
        <p:spPr bwMode="auto">
          <a:xfrm>
            <a:off x="17224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9778" name="Text Box 34"/>
          <p:cNvSpPr txBox="1">
            <a:spLocks noChangeArrowheads="1"/>
          </p:cNvSpPr>
          <p:nvPr/>
        </p:nvSpPr>
        <p:spPr bwMode="auto">
          <a:xfrm>
            <a:off x="15700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59779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9780" name="Text Box 36"/>
          <p:cNvSpPr txBox="1">
            <a:spLocks noChangeArrowheads="1"/>
          </p:cNvSpPr>
          <p:nvPr/>
        </p:nvSpPr>
        <p:spPr bwMode="auto">
          <a:xfrm>
            <a:off x="593725" y="5410200"/>
            <a:ext cx="855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由于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指向的字符不是字母，执行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else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后的语句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块。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159781" name="Rectangle 37"/>
          <p:cNvSpPr>
            <a:spLocks noChangeArrowheads="1"/>
          </p:cNvSpPr>
          <p:nvPr/>
        </p:nvSpPr>
        <p:spPr bwMode="auto">
          <a:xfrm>
            <a:off x="5562600" y="1219200"/>
            <a:ext cx="3352800" cy="42418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</a:t>
            </a:r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*len=templen;</a:t>
            </a:r>
          </a:p>
          <a:p>
            <a:pPr eaLnBrk="0" hangingPunct="0"/>
            <a:r>
              <a:rPr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</a:t>
            </a:r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59782" name="Text Box 38"/>
          <p:cNvSpPr txBox="1">
            <a:spLocks noChangeArrowheads="1"/>
          </p:cNvSpPr>
          <p:nvPr/>
        </p:nvSpPr>
        <p:spPr bwMode="auto">
          <a:xfrm>
            <a:off x="873125" y="2209800"/>
            <a:ext cx="465138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9783" name="Text Box 39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59784" name="Text Box 40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9785" name="Text Box 41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59786" name="Text Box 42"/>
          <p:cNvSpPr txBox="1">
            <a:spLocks noChangeArrowheads="1"/>
          </p:cNvSpPr>
          <p:nvPr/>
        </p:nvSpPr>
        <p:spPr bwMode="auto">
          <a:xfrm>
            <a:off x="811213" y="3768725"/>
            <a:ext cx="465137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9787" name="Line 43"/>
          <p:cNvSpPr>
            <a:spLocks noChangeShapeType="1"/>
          </p:cNvSpPr>
          <p:nvPr/>
        </p:nvSpPr>
        <p:spPr bwMode="auto">
          <a:xfrm>
            <a:off x="2898775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9788" name="Text Box 44"/>
          <p:cNvSpPr txBox="1">
            <a:spLocks noChangeArrowheads="1"/>
          </p:cNvSpPr>
          <p:nvPr/>
        </p:nvSpPr>
        <p:spPr bwMode="auto">
          <a:xfrm>
            <a:off x="2514600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59789" name="Text Box 45"/>
          <p:cNvSpPr txBox="1">
            <a:spLocks noChangeArrowheads="1"/>
          </p:cNvSpPr>
          <p:nvPr/>
        </p:nvSpPr>
        <p:spPr bwMode="auto">
          <a:xfrm>
            <a:off x="2727325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59790" name="Text Box 46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59791" name="Text Box 47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59792" name="Text Box 48"/>
          <p:cNvSpPr txBox="1">
            <a:spLocks noChangeArrowheads="1"/>
          </p:cNvSpPr>
          <p:nvPr/>
        </p:nvSpPr>
        <p:spPr bwMode="auto">
          <a:xfrm>
            <a:off x="533400" y="6019800"/>
            <a:ext cx="4832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执行了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*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len=templen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9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92" grpId="0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1794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1822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61823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1824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61825" name="Line 33"/>
          <p:cNvSpPr>
            <a:spLocks noChangeShapeType="1"/>
          </p:cNvSpPr>
          <p:nvPr/>
        </p:nvSpPr>
        <p:spPr bwMode="auto">
          <a:xfrm>
            <a:off x="17224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1826" name="Text Box 34"/>
          <p:cNvSpPr txBox="1">
            <a:spLocks noChangeArrowheads="1"/>
          </p:cNvSpPr>
          <p:nvPr/>
        </p:nvSpPr>
        <p:spPr bwMode="auto">
          <a:xfrm>
            <a:off x="15700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61827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1828" name="Rectangle 36"/>
          <p:cNvSpPr>
            <a:spLocks noChangeArrowheads="1"/>
          </p:cNvSpPr>
          <p:nvPr/>
        </p:nvSpPr>
        <p:spPr bwMode="auto">
          <a:xfrm>
            <a:off x="5562600" y="1219200"/>
            <a:ext cx="3581400" cy="4271963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</a:t>
            </a:r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*posi=temposi;</a:t>
            </a:r>
          </a:p>
          <a:p>
            <a:pPr eaLnBrk="0" hangingPunct="0"/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</a:t>
            </a:r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61829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1830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61831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1832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61833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1834" name="Line 42"/>
          <p:cNvSpPr>
            <a:spLocks noChangeShapeType="1"/>
          </p:cNvSpPr>
          <p:nvPr/>
        </p:nvSpPr>
        <p:spPr bwMode="auto">
          <a:xfrm>
            <a:off x="2822575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1835" name="Text Box 43"/>
          <p:cNvSpPr txBox="1">
            <a:spLocks noChangeArrowheads="1"/>
          </p:cNvSpPr>
          <p:nvPr/>
        </p:nvSpPr>
        <p:spPr bwMode="auto">
          <a:xfrm>
            <a:off x="2438400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61836" name="Text Box 44"/>
          <p:cNvSpPr txBox="1">
            <a:spLocks noChangeArrowheads="1"/>
          </p:cNvSpPr>
          <p:nvPr/>
        </p:nvSpPr>
        <p:spPr bwMode="auto">
          <a:xfrm>
            <a:off x="2651125" y="3810000"/>
            <a:ext cx="406400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1837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1838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61839" name="Text Box 47"/>
          <p:cNvSpPr txBox="1">
            <a:spLocks noChangeArrowheads="1"/>
          </p:cNvSpPr>
          <p:nvPr/>
        </p:nvSpPr>
        <p:spPr bwMode="auto">
          <a:xfrm>
            <a:off x="730250" y="5715000"/>
            <a:ext cx="4984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执行了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*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posi=temposi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1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39" grpId="0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42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3870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63871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72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63873" name="Line 33"/>
          <p:cNvSpPr>
            <a:spLocks noChangeShapeType="1"/>
          </p:cNvSpPr>
          <p:nvPr/>
        </p:nvSpPr>
        <p:spPr bwMode="auto">
          <a:xfrm>
            <a:off x="17224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74" name="Text Box 34"/>
          <p:cNvSpPr txBox="1">
            <a:spLocks noChangeArrowheads="1"/>
          </p:cNvSpPr>
          <p:nvPr/>
        </p:nvSpPr>
        <p:spPr bwMode="auto">
          <a:xfrm>
            <a:off x="15700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63875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76" name="Rectangle 36"/>
          <p:cNvSpPr>
            <a:spLocks noChangeArrowheads="1"/>
          </p:cNvSpPr>
          <p:nvPr/>
        </p:nvSpPr>
        <p:spPr bwMode="auto">
          <a:xfrm>
            <a:off x="5562600" y="1219200"/>
            <a:ext cx="3352800" cy="42418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</a:t>
            </a:r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templen=0;</a:t>
            </a:r>
          </a:p>
          <a:p>
            <a:pPr eaLnBrk="0" hangingPunct="0"/>
            <a:r>
              <a:rPr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</a:t>
            </a:r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63877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3878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63879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3880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63881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3882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83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63884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3885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3886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63887" name="Text Box 47"/>
          <p:cNvSpPr txBox="1">
            <a:spLocks noChangeArrowheads="1"/>
          </p:cNvSpPr>
          <p:nvPr/>
        </p:nvSpPr>
        <p:spPr bwMode="auto">
          <a:xfrm>
            <a:off x="533400" y="5791200"/>
            <a:ext cx="4306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执行了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templen=0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7" grpId="0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0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5918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65919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5920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65921" name="Line 33"/>
          <p:cNvSpPr>
            <a:spLocks noChangeShapeType="1"/>
          </p:cNvSpPr>
          <p:nvPr/>
        </p:nvSpPr>
        <p:spPr bwMode="auto">
          <a:xfrm>
            <a:off x="17224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5922" name="Text Box 34"/>
          <p:cNvSpPr txBox="1">
            <a:spLocks noChangeArrowheads="1"/>
          </p:cNvSpPr>
          <p:nvPr/>
        </p:nvSpPr>
        <p:spPr bwMode="auto">
          <a:xfrm>
            <a:off x="15700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65923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5562600" y="1219200"/>
            <a:ext cx="3352800" cy="42418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65925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5926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65927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5928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65929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5930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5931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65932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5933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65934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65935" name="Text Box 47"/>
          <p:cNvSpPr txBox="1">
            <a:spLocks noChangeArrowheads="1"/>
          </p:cNvSpPr>
          <p:nvPr/>
        </p:nvSpPr>
        <p:spPr bwMode="auto">
          <a:xfrm>
            <a:off x="1133475" y="6019800"/>
            <a:ext cx="3057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执行了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i++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语句。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35" grpId="0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8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7966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67967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7968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67969" name="Line 33"/>
          <p:cNvSpPr>
            <a:spLocks noChangeShapeType="1"/>
          </p:cNvSpPr>
          <p:nvPr/>
        </p:nvSpPr>
        <p:spPr bwMode="auto">
          <a:xfrm>
            <a:off x="2332038" y="1143000"/>
            <a:ext cx="0" cy="533400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7970" name="Text Box 34"/>
          <p:cNvSpPr txBox="1">
            <a:spLocks noChangeArrowheads="1"/>
          </p:cNvSpPr>
          <p:nvPr/>
        </p:nvSpPr>
        <p:spPr bwMode="auto">
          <a:xfrm>
            <a:off x="21796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67971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7972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4180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  <a:r>
              <a:rPr lang="en-US" altLang="zh-CN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while(*s++);</a:t>
            </a:r>
          </a:p>
        </p:txBody>
      </p:sp>
      <p:sp>
        <p:nvSpPr>
          <p:cNvPr id="167973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7974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67975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67976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67977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67978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7979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67980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67981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67982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67983" name="Text Box 47"/>
          <p:cNvSpPr txBox="1">
            <a:spLocks noChangeArrowheads="1"/>
          </p:cNvSpPr>
          <p:nvPr/>
        </p:nvSpPr>
        <p:spPr bwMode="auto">
          <a:xfrm>
            <a:off x="457200" y="6172200"/>
            <a:ext cx="8397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当循环扫过单词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word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时，又要执行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else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后的语句块。</a:t>
            </a:r>
          </a:p>
        </p:txBody>
      </p:sp>
      <p:sp>
        <p:nvSpPr>
          <p:cNvPr id="167984" name="Text Box 48"/>
          <p:cNvSpPr txBox="1">
            <a:spLocks noChangeArrowheads="1"/>
          </p:cNvSpPr>
          <p:nvPr/>
        </p:nvSpPr>
        <p:spPr bwMode="auto">
          <a:xfrm>
            <a:off x="593725" y="5518150"/>
            <a:ext cx="4410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执行了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while(*s++)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语句。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7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7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67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83" grpId="0" autoUpdateAnimBg="0"/>
      <p:bldP spid="167984" grpId="0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9986" name="Group 2"/>
          <p:cNvGraphicFramePr>
            <a:graphicFrameLocks noGrp="1"/>
          </p:cNvGraphicFramePr>
          <p:nvPr/>
        </p:nvGraphicFramePr>
        <p:xfrm>
          <a:off x="914400" y="1366838"/>
          <a:ext cx="7086600" cy="395287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0014" name="Text Box 30"/>
          <p:cNvSpPr txBox="1">
            <a:spLocks noChangeArrowheads="1"/>
          </p:cNvSpPr>
          <p:nvPr/>
        </p:nvSpPr>
        <p:spPr bwMode="auto">
          <a:xfrm>
            <a:off x="914400" y="817563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70015" name="Line 31"/>
          <p:cNvSpPr>
            <a:spLocks noChangeShapeType="1"/>
          </p:cNvSpPr>
          <p:nvPr/>
        </p:nvSpPr>
        <p:spPr bwMode="auto">
          <a:xfrm>
            <a:off x="917575" y="5043488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0016" name="Text Box 32"/>
          <p:cNvSpPr txBox="1">
            <a:spLocks noChangeArrowheads="1"/>
          </p:cNvSpPr>
          <p:nvPr/>
        </p:nvSpPr>
        <p:spPr bwMode="auto">
          <a:xfrm>
            <a:off x="609600" y="5526088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70017" name="Line 33"/>
          <p:cNvSpPr>
            <a:spLocks noChangeShapeType="1"/>
          </p:cNvSpPr>
          <p:nvPr/>
        </p:nvSpPr>
        <p:spPr bwMode="auto">
          <a:xfrm>
            <a:off x="2941638" y="1808163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0018" name="Text Box 34"/>
          <p:cNvSpPr txBox="1">
            <a:spLocks noChangeArrowheads="1"/>
          </p:cNvSpPr>
          <p:nvPr/>
        </p:nvSpPr>
        <p:spPr bwMode="auto">
          <a:xfrm>
            <a:off x="2789238" y="2316163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70019" name="AutoShape 35"/>
          <p:cNvSpPr>
            <a:spLocks noChangeArrowheads="1"/>
          </p:cNvSpPr>
          <p:nvPr/>
        </p:nvSpPr>
        <p:spPr bwMode="auto">
          <a:xfrm>
            <a:off x="7543800" y="4840288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0020" name="Rectangle 36"/>
          <p:cNvSpPr>
            <a:spLocks noChangeArrowheads="1"/>
          </p:cNvSpPr>
          <p:nvPr/>
        </p:nvSpPr>
        <p:spPr bwMode="auto">
          <a:xfrm>
            <a:off x="5562600" y="2036763"/>
            <a:ext cx="3352800" cy="4211637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</a:t>
            </a:r>
            <a:r>
              <a:rPr lang="en-US" altLang="zh-CN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70021" name="Text Box 37"/>
          <p:cNvSpPr txBox="1">
            <a:spLocks noChangeArrowheads="1"/>
          </p:cNvSpPr>
          <p:nvPr/>
        </p:nvSpPr>
        <p:spPr bwMode="auto">
          <a:xfrm>
            <a:off x="873125" y="2874963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70022" name="Text Box 38"/>
          <p:cNvSpPr txBox="1">
            <a:spLocks noChangeArrowheads="1"/>
          </p:cNvSpPr>
          <p:nvPr/>
        </p:nvSpPr>
        <p:spPr bwMode="auto">
          <a:xfrm>
            <a:off x="457200" y="3602038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70023" name="Text Box 39"/>
          <p:cNvSpPr txBox="1">
            <a:spLocks noChangeArrowheads="1"/>
          </p:cNvSpPr>
          <p:nvPr/>
        </p:nvSpPr>
        <p:spPr bwMode="auto">
          <a:xfrm>
            <a:off x="2651125" y="2865438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0024" name="Text Box 40"/>
          <p:cNvSpPr txBox="1">
            <a:spLocks noChangeArrowheads="1"/>
          </p:cNvSpPr>
          <p:nvPr/>
        </p:nvSpPr>
        <p:spPr bwMode="auto">
          <a:xfrm>
            <a:off x="2286000" y="3678238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70025" name="Text Box 41"/>
          <p:cNvSpPr txBox="1">
            <a:spLocks noChangeArrowheads="1"/>
          </p:cNvSpPr>
          <p:nvPr/>
        </p:nvSpPr>
        <p:spPr bwMode="auto">
          <a:xfrm>
            <a:off x="746125" y="4433888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70026" name="Line 42"/>
          <p:cNvSpPr>
            <a:spLocks noChangeShapeType="1"/>
          </p:cNvSpPr>
          <p:nvPr/>
        </p:nvSpPr>
        <p:spPr bwMode="auto">
          <a:xfrm>
            <a:off x="3040063" y="5084763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0027" name="Text Box 43"/>
          <p:cNvSpPr txBox="1">
            <a:spLocks noChangeArrowheads="1"/>
          </p:cNvSpPr>
          <p:nvPr/>
        </p:nvSpPr>
        <p:spPr bwMode="auto">
          <a:xfrm>
            <a:off x="2655888" y="5567363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70028" name="Text Box 44"/>
          <p:cNvSpPr txBox="1">
            <a:spLocks noChangeArrowheads="1"/>
          </p:cNvSpPr>
          <p:nvPr/>
        </p:nvSpPr>
        <p:spPr bwMode="auto">
          <a:xfrm>
            <a:off x="2868613" y="4475163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70029" name="Text Box 45"/>
          <p:cNvSpPr txBox="1">
            <a:spLocks noChangeArrowheads="1"/>
          </p:cNvSpPr>
          <p:nvPr/>
        </p:nvSpPr>
        <p:spPr bwMode="auto">
          <a:xfrm>
            <a:off x="4327525" y="2865438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</a:p>
        </p:txBody>
      </p:sp>
      <p:sp>
        <p:nvSpPr>
          <p:cNvPr id="170030" name="Text Box 46"/>
          <p:cNvSpPr txBox="1">
            <a:spLocks noChangeArrowheads="1"/>
          </p:cNvSpPr>
          <p:nvPr/>
        </p:nvSpPr>
        <p:spPr bwMode="auto">
          <a:xfrm>
            <a:off x="4403725" y="3668713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2034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2062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72063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64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72065" name="Line 33"/>
          <p:cNvSpPr>
            <a:spLocks noChangeShapeType="1"/>
          </p:cNvSpPr>
          <p:nvPr/>
        </p:nvSpPr>
        <p:spPr bwMode="auto">
          <a:xfrm>
            <a:off x="34750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66" name="Text Box 34"/>
          <p:cNvSpPr txBox="1">
            <a:spLocks noChangeArrowheads="1"/>
          </p:cNvSpPr>
          <p:nvPr/>
        </p:nvSpPr>
        <p:spPr bwMode="auto">
          <a:xfrm>
            <a:off x="33226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72067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68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72069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2070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72071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2072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72073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72074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75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72076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72077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53975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172078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82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110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74111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2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74113" name="Line 33"/>
          <p:cNvSpPr>
            <a:spLocks noChangeShapeType="1"/>
          </p:cNvSpPr>
          <p:nvPr/>
        </p:nvSpPr>
        <p:spPr bwMode="auto">
          <a:xfrm>
            <a:off x="40846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4" name="Text Box 34"/>
          <p:cNvSpPr txBox="1">
            <a:spLocks noChangeArrowheads="1"/>
          </p:cNvSpPr>
          <p:nvPr/>
        </p:nvSpPr>
        <p:spPr bwMode="auto">
          <a:xfrm>
            <a:off x="39322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74115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16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74117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</a:p>
        </p:txBody>
      </p:sp>
      <p:sp>
        <p:nvSpPr>
          <p:cNvPr id="174118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74119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4120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74121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74122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3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74124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74125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5286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5</a:t>
            </a:r>
          </a:p>
        </p:txBody>
      </p:sp>
      <p:sp>
        <p:nvSpPr>
          <p:cNvPr id="174126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6130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6158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81340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0        1      2     3     4      5      6    7      8      9     10    11</a:t>
            </a:r>
          </a:p>
        </p:txBody>
      </p:sp>
      <p:sp>
        <p:nvSpPr>
          <p:cNvPr id="176159" name="Line 31"/>
          <p:cNvSpPr>
            <a:spLocks noChangeShapeType="1"/>
          </p:cNvSpPr>
          <p:nvPr/>
        </p:nvSpPr>
        <p:spPr bwMode="auto">
          <a:xfrm>
            <a:off x="982663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6160" name="Text Box 32"/>
          <p:cNvSpPr txBox="1">
            <a:spLocks noChangeArrowheads="1"/>
          </p:cNvSpPr>
          <p:nvPr/>
        </p:nvSpPr>
        <p:spPr bwMode="auto">
          <a:xfrm>
            <a:off x="674688" y="4860925"/>
            <a:ext cx="6207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76161" name="Line 33"/>
          <p:cNvSpPr>
            <a:spLocks noChangeShapeType="1"/>
          </p:cNvSpPr>
          <p:nvPr/>
        </p:nvSpPr>
        <p:spPr bwMode="auto">
          <a:xfrm>
            <a:off x="46180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6162" name="Text Box 34"/>
          <p:cNvSpPr txBox="1">
            <a:spLocks noChangeArrowheads="1"/>
          </p:cNvSpPr>
          <p:nvPr/>
        </p:nvSpPr>
        <p:spPr bwMode="auto">
          <a:xfrm>
            <a:off x="44656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76163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6164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76165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53975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176166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76167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6168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76169" name="Text Box 41"/>
          <p:cNvSpPr txBox="1">
            <a:spLocks noChangeArrowheads="1"/>
          </p:cNvSpPr>
          <p:nvPr/>
        </p:nvSpPr>
        <p:spPr bwMode="auto">
          <a:xfrm>
            <a:off x="811213" y="3768725"/>
            <a:ext cx="465137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176170" name="Line 42"/>
          <p:cNvSpPr>
            <a:spLocks noChangeShapeType="1"/>
          </p:cNvSpPr>
          <p:nvPr/>
        </p:nvSpPr>
        <p:spPr bwMode="auto">
          <a:xfrm>
            <a:off x="2898775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6171" name="Text Box 43"/>
          <p:cNvSpPr txBox="1">
            <a:spLocks noChangeArrowheads="1"/>
          </p:cNvSpPr>
          <p:nvPr/>
        </p:nvSpPr>
        <p:spPr bwMode="auto">
          <a:xfrm>
            <a:off x="2514600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76172" name="Text Box 44"/>
          <p:cNvSpPr txBox="1">
            <a:spLocks noChangeArrowheads="1"/>
          </p:cNvSpPr>
          <p:nvPr/>
        </p:nvSpPr>
        <p:spPr bwMode="auto">
          <a:xfrm>
            <a:off x="2727325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76173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6</a:t>
            </a:r>
          </a:p>
        </p:txBody>
      </p:sp>
      <p:sp>
        <p:nvSpPr>
          <p:cNvPr id="176174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76175" name="Text Box 47"/>
          <p:cNvSpPr txBox="1">
            <a:spLocks noChangeArrowheads="1"/>
          </p:cNvSpPr>
          <p:nvPr/>
        </p:nvSpPr>
        <p:spPr bwMode="auto">
          <a:xfrm>
            <a:off x="746125" y="5811838"/>
            <a:ext cx="8093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当前单词的长度更长，需将有关数据保存到指针中，并为取下一单词作准备。</a:t>
            </a:r>
          </a:p>
        </p:txBody>
      </p:sp>
      <p:sp>
        <p:nvSpPr>
          <p:cNvPr id="176176" name="AutoShape 48"/>
          <p:cNvSpPr>
            <a:spLocks noChangeArrowheads="1"/>
          </p:cNvSpPr>
          <p:nvPr/>
        </p:nvSpPr>
        <p:spPr bwMode="auto">
          <a:xfrm>
            <a:off x="914400" y="2819400"/>
            <a:ext cx="152400" cy="838200"/>
          </a:xfrm>
          <a:prstGeom prst="downArrow">
            <a:avLst>
              <a:gd name="adj1" fmla="val 50000"/>
              <a:gd name="adj2" fmla="val 13750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76177" name="AutoShape 49"/>
          <p:cNvSpPr>
            <a:spLocks noChangeArrowheads="1"/>
          </p:cNvSpPr>
          <p:nvPr/>
        </p:nvSpPr>
        <p:spPr bwMode="auto">
          <a:xfrm>
            <a:off x="2743200" y="2819400"/>
            <a:ext cx="152400" cy="838200"/>
          </a:xfrm>
          <a:prstGeom prst="downArrow">
            <a:avLst>
              <a:gd name="adj1" fmla="val 50000"/>
              <a:gd name="adj2" fmla="val 13750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6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6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6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6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6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6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6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6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75" grpId="0" autoUpdateAnimBg="0"/>
      <p:bldP spid="176176" grpId="0" animBg="1"/>
      <p:bldP spid="176177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8178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8206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78207" name="Line 31"/>
          <p:cNvSpPr>
            <a:spLocks noChangeShapeType="1"/>
          </p:cNvSpPr>
          <p:nvPr/>
        </p:nvSpPr>
        <p:spPr bwMode="auto">
          <a:xfrm>
            <a:off x="982663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8208" name="Text Box 32"/>
          <p:cNvSpPr txBox="1">
            <a:spLocks noChangeArrowheads="1"/>
          </p:cNvSpPr>
          <p:nvPr/>
        </p:nvSpPr>
        <p:spPr bwMode="auto">
          <a:xfrm>
            <a:off x="674688" y="4860925"/>
            <a:ext cx="6207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78209" name="Line 33"/>
          <p:cNvSpPr>
            <a:spLocks noChangeShapeType="1"/>
          </p:cNvSpPr>
          <p:nvPr/>
        </p:nvSpPr>
        <p:spPr bwMode="auto">
          <a:xfrm>
            <a:off x="4648200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8210" name="Text Box 34"/>
          <p:cNvSpPr txBox="1">
            <a:spLocks noChangeArrowheads="1"/>
          </p:cNvSpPr>
          <p:nvPr/>
        </p:nvSpPr>
        <p:spPr bwMode="auto">
          <a:xfrm>
            <a:off x="4495800" y="16510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78211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8212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78213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53975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178214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78215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8216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78217" name="Text Box 41"/>
          <p:cNvSpPr txBox="1">
            <a:spLocks noChangeArrowheads="1"/>
          </p:cNvSpPr>
          <p:nvPr/>
        </p:nvSpPr>
        <p:spPr bwMode="auto">
          <a:xfrm>
            <a:off x="811213" y="3768725"/>
            <a:ext cx="53975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178218" name="Line 42"/>
          <p:cNvSpPr>
            <a:spLocks noChangeShapeType="1"/>
          </p:cNvSpPr>
          <p:nvPr/>
        </p:nvSpPr>
        <p:spPr bwMode="auto">
          <a:xfrm>
            <a:off x="2898775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8219" name="Text Box 43"/>
          <p:cNvSpPr txBox="1">
            <a:spLocks noChangeArrowheads="1"/>
          </p:cNvSpPr>
          <p:nvPr/>
        </p:nvSpPr>
        <p:spPr bwMode="auto">
          <a:xfrm>
            <a:off x="2514600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78220" name="Text Box 44"/>
          <p:cNvSpPr txBox="1">
            <a:spLocks noChangeArrowheads="1"/>
          </p:cNvSpPr>
          <p:nvPr/>
        </p:nvSpPr>
        <p:spPr bwMode="auto">
          <a:xfrm>
            <a:off x="2727325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78221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6</a:t>
            </a:r>
          </a:p>
        </p:txBody>
      </p:sp>
      <p:sp>
        <p:nvSpPr>
          <p:cNvPr id="178222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78223" name="Text Box 47"/>
          <p:cNvSpPr txBox="1">
            <a:spLocks noChangeArrowheads="1"/>
          </p:cNvSpPr>
          <p:nvPr/>
        </p:nvSpPr>
        <p:spPr bwMode="auto">
          <a:xfrm>
            <a:off x="746125" y="5888038"/>
            <a:ext cx="536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保存变量中的数据到指针所指内容中。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0226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0254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80255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0256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80257" name="Line 33"/>
          <p:cNvSpPr>
            <a:spLocks noChangeShapeType="1"/>
          </p:cNvSpPr>
          <p:nvPr/>
        </p:nvSpPr>
        <p:spPr bwMode="auto">
          <a:xfrm>
            <a:off x="4648200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0258" name="Text Box 34"/>
          <p:cNvSpPr txBox="1">
            <a:spLocks noChangeArrowheads="1"/>
          </p:cNvSpPr>
          <p:nvPr/>
        </p:nvSpPr>
        <p:spPr bwMode="auto">
          <a:xfrm>
            <a:off x="4495800" y="1651000"/>
            <a:ext cx="334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80259" name="AutoShape 35"/>
          <p:cNvSpPr>
            <a:spLocks noChangeArrowheads="1"/>
          </p:cNvSpPr>
          <p:nvPr/>
        </p:nvSpPr>
        <p:spPr bwMode="auto">
          <a:xfrm>
            <a:off x="7543800" y="4175125"/>
            <a:ext cx="304800" cy="762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0260" name="Rectangle 36"/>
          <p:cNvSpPr>
            <a:spLocks noChangeArrowheads="1"/>
          </p:cNvSpPr>
          <p:nvPr/>
        </p:nvSpPr>
        <p:spPr bwMode="auto">
          <a:xfrm>
            <a:off x="5562600" y="1371600"/>
            <a:ext cx="3352800" cy="421163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  <p:sp>
        <p:nvSpPr>
          <p:cNvPr id="180261" name="Text Box 37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80262" name="Text Box 38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80263" name="Text Box 39"/>
          <p:cNvSpPr txBox="1">
            <a:spLocks noChangeArrowheads="1"/>
          </p:cNvSpPr>
          <p:nvPr/>
        </p:nvSpPr>
        <p:spPr bwMode="auto">
          <a:xfrm>
            <a:off x="2651125" y="2200275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80264" name="Text Box 40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80265" name="Text Box 41"/>
          <p:cNvSpPr txBox="1">
            <a:spLocks noChangeArrowheads="1"/>
          </p:cNvSpPr>
          <p:nvPr/>
        </p:nvSpPr>
        <p:spPr bwMode="auto">
          <a:xfrm>
            <a:off x="746125" y="3768725"/>
            <a:ext cx="53975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180266" name="Line 42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0267" name="Text Box 43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80268" name="Text Box 44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80269" name="Text Box 45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6</a:t>
            </a:r>
          </a:p>
        </p:txBody>
      </p:sp>
      <p:sp>
        <p:nvSpPr>
          <p:cNvPr id="180270" name="Text Box 46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80271" name="Text Box 47"/>
          <p:cNvSpPr txBox="1">
            <a:spLocks noChangeArrowheads="1"/>
          </p:cNvSpPr>
          <p:nvPr/>
        </p:nvSpPr>
        <p:spPr bwMode="auto">
          <a:xfrm>
            <a:off x="746125" y="5899150"/>
            <a:ext cx="4024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变量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初始化为零。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2274" name="Group 2"/>
          <p:cNvGraphicFramePr>
            <a:graphicFrameLocks noGrp="1"/>
          </p:cNvGraphicFramePr>
          <p:nvPr/>
        </p:nvGraphicFramePr>
        <p:xfrm>
          <a:off x="914400" y="701675"/>
          <a:ext cx="7086600" cy="395288"/>
        </p:xfrm>
        <a:graphic>
          <a:graphicData uri="http://schemas.openxmlformats.org/drawingml/2006/table">
            <a:tbl>
              <a:tblPr/>
              <a:tblGrid>
                <a:gridCol w="576263"/>
                <a:gridCol w="576262"/>
                <a:gridCol w="576263"/>
                <a:gridCol w="576262"/>
                <a:gridCol w="576263"/>
                <a:gridCol w="574675"/>
                <a:gridCol w="577850"/>
                <a:gridCol w="574675"/>
                <a:gridCol w="577850"/>
                <a:gridCol w="574675"/>
                <a:gridCol w="461962"/>
                <a:gridCol w="8636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  <a:ea typeface="宋体" pitchFamily="2" charset="-122"/>
                        </a:rPr>
                        <a:t>‘\0’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2302" name="Text Box 30"/>
          <p:cNvSpPr txBox="1">
            <a:spLocks noChangeArrowheads="1"/>
          </p:cNvSpPr>
          <p:nvPr/>
        </p:nvSpPr>
        <p:spPr bwMode="auto">
          <a:xfrm>
            <a:off x="914400" y="152400"/>
            <a:ext cx="17829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0       1      2     3     4      5      6    7      8      9     10    11</a:t>
            </a:r>
          </a:p>
        </p:txBody>
      </p:sp>
      <p:sp>
        <p:nvSpPr>
          <p:cNvPr id="182303" name="Line 31"/>
          <p:cNvSpPr>
            <a:spLocks noChangeShapeType="1"/>
          </p:cNvSpPr>
          <p:nvPr/>
        </p:nvSpPr>
        <p:spPr bwMode="auto">
          <a:xfrm>
            <a:off x="917575" y="437832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2304" name="Text Box 32"/>
          <p:cNvSpPr txBox="1">
            <a:spLocks noChangeArrowheads="1"/>
          </p:cNvSpPr>
          <p:nvPr/>
        </p:nvSpPr>
        <p:spPr bwMode="auto">
          <a:xfrm>
            <a:off x="609600" y="4860925"/>
            <a:ext cx="62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len</a:t>
            </a:r>
          </a:p>
        </p:txBody>
      </p:sp>
      <p:sp>
        <p:nvSpPr>
          <p:cNvPr id="182305" name="Line 33"/>
          <p:cNvSpPr>
            <a:spLocks noChangeShapeType="1"/>
          </p:cNvSpPr>
          <p:nvPr/>
        </p:nvSpPr>
        <p:spPr bwMode="auto">
          <a:xfrm>
            <a:off x="5227638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2306" name="Text Box 34"/>
          <p:cNvSpPr txBox="1">
            <a:spLocks noChangeArrowheads="1"/>
          </p:cNvSpPr>
          <p:nvPr/>
        </p:nvSpPr>
        <p:spPr bwMode="auto">
          <a:xfrm>
            <a:off x="5075238" y="1651000"/>
            <a:ext cx="334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s</a:t>
            </a:r>
          </a:p>
        </p:txBody>
      </p:sp>
      <p:sp>
        <p:nvSpPr>
          <p:cNvPr id="182307" name="Text Box 35"/>
          <p:cNvSpPr txBox="1">
            <a:spLocks noChangeArrowheads="1"/>
          </p:cNvSpPr>
          <p:nvPr/>
        </p:nvSpPr>
        <p:spPr bwMode="auto">
          <a:xfrm>
            <a:off x="873125" y="22098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  <p:sp>
        <p:nvSpPr>
          <p:cNvPr id="182308" name="Text Box 36"/>
          <p:cNvSpPr txBox="1">
            <a:spLocks noChangeArrowheads="1"/>
          </p:cNvSpPr>
          <p:nvPr/>
        </p:nvSpPr>
        <p:spPr bwMode="auto">
          <a:xfrm>
            <a:off x="457200" y="2936875"/>
            <a:ext cx="1585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templen</a:t>
            </a:r>
          </a:p>
        </p:txBody>
      </p:sp>
      <p:sp>
        <p:nvSpPr>
          <p:cNvPr id="182309" name="Text Box 37"/>
          <p:cNvSpPr txBox="1">
            <a:spLocks noChangeArrowheads="1"/>
          </p:cNvSpPr>
          <p:nvPr/>
        </p:nvSpPr>
        <p:spPr bwMode="auto">
          <a:xfrm>
            <a:off x="26511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7</a:t>
            </a:r>
          </a:p>
        </p:txBody>
      </p:sp>
      <p:sp>
        <p:nvSpPr>
          <p:cNvPr id="182310" name="Text Box 38"/>
          <p:cNvSpPr txBox="1">
            <a:spLocks noChangeArrowheads="1"/>
          </p:cNvSpPr>
          <p:nvPr/>
        </p:nvSpPr>
        <p:spPr bwMode="auto">
          <a:xfrm>
            <a:off x="2286000" y="3013075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temposi</a:t>
            </a:r>
          </a:p>
        </p:txBody>
      </p:sp>
      <p:sp>
        <p:nvSpPr>
          <p:cNvPr id="182311" name="Text Box 39"/>
          <p:cNvSpPr txBox="1">
            <a:spLocks noChangeArrowheads="1"/>
          </p:cNvSpPr>
          <p:nvPr/>
        </p:nvSpPr>
        <p:spPr bwMode="auto">
          <a:xfrm>
            <a:off x="746125" y="3768725"/>
            <a:ext cx="53975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182312" name="Line 40"/>
          <p:cNvSpPr>
            <a:spLocks noChangeShapeType="1"/>
          </p:cNvSpPr>
          <p:nvPr/>
        </p:nvSpPr>
        <p:spPr bwMode="auto">
          <a:xfrm>
            <a:off x="3040063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2313" name="Text Box 41"/>
          <p:cNvSpPr txBox="1">
            <a:spLocks noChangeArrowheads="1"/>
          </p:cNvSpPr>
          <p:nvPr/>
        </p:nvSpPr>
        <p:spPr bwMode="auto">
          <a:xfrm>
            <a:off x="2655888" y="4902200"/>
            <a:ext cx="774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posi</a:t>
            </a:r>
          </a:p>
        </p:txBody>
      </p:sp>
      <p:sp>
        <p:nvSpPr>
          <p:cNvPr id="182314" name="Text Box 42"/>
          <p:cNvSpPr txBox="1">
            <a:spLocks noChangeArrowheads="1"/>
          </p:cNvSpPr>
          <p:nvPr/>
        </p:nvSpPr>
        <p:spPr bwMode="auto">
          <a:xfrm>
            <a:off x="2868613" y="3810000"/>
            <a:ext cx="406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182315" name="Text Box 43"/>
          <p:cNvSpPr txBox="1">
            <a:spLocks noChangeArrowheads="1"/>
          </p:cNvSpPr>
          <p:nvPr/>
        </p:nvSpPr>
        <p:spPr bwMode="auto">
          <a:xfrm>
            <a:off x="4327525" y="2200275"/>
            <a:ext cx="4651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7</a:t>
            </a:r>
          </a:p>
        </p:txBody>
      </p:sp>
      <p:sp>
        <p:nvSpPr>
          <p:cNvPr id="182316" name="Text Box 44"/>
          <p:cNvSpPr txBox="1">
            <a:spLocks noChangeArrowheads="1"/>
          </p:cNvSpPr>
          <p:nvPr/>
        </p:nvSpPr>
        <p:spPr bwMode="auto">
          <a:xfrm>
            <a:off x="4403725" y="30035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金山简准圆" pitchFamily="49" charset="-122"/>
              </a:rPr>
              <a:t>i</a:t>
            </a:r>
          </a:p>
        </p:txBody>
      </p:sp>
      <p:sp>
        <p:nvSpPr>
          <p:cNvPr id="182317" name="Text Box 45"/>
          <p:cNvSpPr txBox="1">
            <a:spLocks noChangeArrowheads="1"/>
          </p:cNvSpPr>
          <p:nvPr/>
        </p:nvSpPr>
        <p:spPr bwMode="auto">
          <a:xfrm>
            <a:off x="669925" y="5964238"/>
            <a:ext cx="4451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  <a:ea typeface="金山简准圆" pitchFamily="49" charset="-122"/>
              </a:rPr>
              <a:t>又要取下一个单词的相关参数。</a:t>
            </a:r>
          </a:p>
        </p:txBody>
      </p:sp>
      <p:sp>
        <p:nvSpPr>
          <p:cNvPr id="182319" name="Rectangle 47"/>
          <p:cNvSpPr>
            <a:spLocks noChangeArrowheads="1"/>
          </p:cNvSpPr>
          <p:nvPr/>
        </p:nvSpPr>
        <p:spPr bwMode="auto">
          <a:xfrm>
            <a:off x="5562600" y="1731963"/>
            <a:ext cx="3352800" cy="4211637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i=0,templen=0;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int temposi=0;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do{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if(isalpha(*s))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else{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if(templen&gt;*len){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*len=templen;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*posi=temposi;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templen=0;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temposi=i+1;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i++;</a:t>
            </a:r>
          </a:p>
          <a:p>
            <a:pPr eaLnBrk="0" hangingPunct="0"/>
            <a:r>
              <a:rPr lang="en-US" altLang="zh-CN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}while(*s++);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2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2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317" grpId="0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7846</Words>
  <Application>Microsoft Office PowerPoint</Application>
  <PresentationFormat>全屏显示(4:3)</PresentationFormat>
  <Paragraphs>1989</Paragraphs>
  <Slides>89</Slides>
  <Notes>88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89</vt:i4>
      </vt:variant>
    </vt:vector>
  </HeadingPairs>
  <TitlesOfParts>
    <vt:vector size="102" baseType="lpstr">
      <vt:lpstr>Arial</vt:lpstr>
      <vt:lpstr>宋体</vt:lpstr>
      <vt:lpstr>黑体</vt:lpstr>
      <vt:lpstr>Symbol</vt:lpstr>
      <vt:lpstr>Times New Roman</vt:lpstr>
      <vt:lpstr>金山简准圆</vt:lpstr>
      <vt:lpstr>Verdana</vt:lpstr>
      <vt:lpstr>华文细黑</vt:lpstr>
      <vt:lpstr>华文宋体</vt:lpstr>
      <vt:lpstr>华文楷体</vt:lpstr>
      <vt:lpstr>华文中宋</vt:lpstr>
      <vt:lpstr>幼圆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4</cp:revision>
  <dcterms:created xsi:type="dcterms:W3CDTF">2009-07-10T00:42:56Z</dcterms:created>
  <dcterms:modified xsi:type="dcterms:W3CDTF">2022-08-31T12:50:32Z</dcterms:modified>
</cp:coreProperties>
</file>