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258" r:id="rId3"/>
    <p:sldId id="295" r:id="rId4"/>
    <p:sldId id="313" r:id="rId5"/>
    <p:sldId id="347" r:id="rId6"/>
    <p:sldId id="348" r:id="rId7"/>
    <p:sldId id="349" r:id="rId8"/>
    <p:sldId id="397" r:id="rId9"/>
    <p:sldId id="398" r:id="rId10"/>
    <p:sldId id="399" r:id="rId11"/>
    <p:sldId id="355" r:id="rId12"/>
    <p:sldId id="353" r:id="rId13"/>
    <p:sldId id="343" r:id="rId14"/>
    <p:sldId id="357" r:id="rId15"/>
    <p:sldId id="358" r:id="rId16"/>
    <p:sldId id="359" r:id="rId17"/>
    <p:sldId id="400" r:id="rId18"/>
    <p:sldId id="401" r:id="rId19"/>
    <p:sldId id="366" r:id="rId20"/>
    <p:sldId id="344" r:id="rId21"/>
    <p:sldId id="367" r:id="rId22"/>
    <p:sldId id="368" r:id="rId23"/>
    <p:sldId id="376" r:id="rId24"/>
    <p:sldId id="345" r:id="rId25"/>
    <p:sldId id="377" r:id="rId26"/>
    <p:sldId id="378" r:id="rId27"/>
    <p:sldId id="379" r:id="rId28"/>
    <p:sldId id="384" r:id="rId29"/>
    <p:sldId id="402" r:id="rId30"/>
    <p:sldId id="403" r:id="rId31"/>
    <p:sldId id="404" r:id="rId32"/>
    <p:sldId id="386" r:id="rId33"/>
    <p:sldId id="346" r:id="rId34"/>
    <p:sldId id="387" r:id="rId35"/>
    <p:sldId id="388" r:id="rId36"/>
    <p:sldId id="389" r:id="rId37"/>
    <p:sldId id="391" r:id="rId38"/>
    <p:sldId id="390" r:id="rId39"/>
    <p:sldId id="392" r:id="rId40"/>
    <p:sldId id="393" r:id="rId41"/>
    <p:sldId id="396" r:id="rId42"/>
    <p:sldId id="285" r:id="rId4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E2EB"/>
    <a:srgbClr val="215968"/>
    <a:srgbClr val="63ADB1"/>
    <a:srgbClr val="34B7E0"/>
    <a:srgbClr val="61C6E5"/>
    <a:srgbClr val="83C5ED"/>
    <a:srgbClr val="2EB7E2"/>
    <a:srgbClr val="DCEFF4"/>
    <a:srgbClr val="F6F3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83" autoAdjust="0"/>
    <p:restoredTop sz="94660"/>
  </p:normalViewPr>
  <p:slideViewPr>
    <p:cSldViewPr>
      <p:cViewPr varScale="1">
        <p:scale>
          <a:sx n="91" d="100"/>
          <a:sy n="91" d="100"/>
        </p:scale>
        <p:origin x="807" y="4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7716D7E-988C-4F90-82B8-45761F042F4C}" type="datetimeFigureOut">
              <a:rPr lang="zh-CN" altLang="en-US" smtClean="0"/>
              <a:pPr/>
              <a:t>2016/8/1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EC0433-51E9-4DCB-B0C2-C7931942FF46}" type="slidenum">
              <a:rPr lang="zh-CN" altLang="en-US" smtClean="0"/>
              <a:pPr/>
              <a:t>‹#›</a:t>
            </a:fld>
            <a:endParaRPr lang="zh-CN" altLang="en-US"/>
          </a:p>
        </p:txBody>
      </p:sp>
    </p:spTree>
    <p:extLst>
      <p:ext uri="{BB962C8B-B14F-4D97-AF65-F5344CB8AC3E}">
        <p14:creationId xmlns:p14="http://schemas.microsoft.com/office/powerpoint/2010/main" val="446292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矩形 6"/>
          <p:cNvSpPr/>
          <p:nvPr userDrawn="1"/>
        </p:nvSpPr>
        <p:spPr>
          <a:xfrm>
            <a:off x="0" y="0"/>
            <a:ext cx="9144000" cy="6858000"/>
          </a:xfrm>
          <a:prstGeom prst="rect">
            <a:avLst/>
          </a:prstGeom>
          <a:solidFill>
            <a:srgbClr val="F6F3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898846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矩形 6"/>
          <p:cNvSpPr/>
          <p:nvPr userDrawn="1"/>
        </p:nvSpPr>
        <p:spPr>
          <a:xfrm>
            <a:off x="0" y="0"/>
            <a:ext cx="9144000" cy="6858000"/>
          </a:xfrm>
          <a:prstGeom prst="rect">
            <a:avLst/>
          </a:prstGeom>
          <a:solidFill>
            <a:srgbClr val="F6F3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0" y="6021288"/>
            <a:ext cx="9144000" cy="83671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7"/>
          <p:cNvSpPr txBox="1"/>
          <p:nvPr userDrawn="1"/>
        </p:nvSpPr>
        <p:spPr>
          <a:xfrm>
            <a:off x="7336067" y="6237312"/>
            <a:ext cx="1448463" cy="483337"/>
          </a:xfrm>
          <a:prstGeom prst="rect">
            <a:avLst/>
          </a:prstGeom>
          <a:noFill/>
        </p:spPr>
        <p:txBody>
          <a:bodyPr wrap="square" rtlCol="0">
            <a:spAutoFit/>
          </a:bodyPr>
          <a:lstStyle/>
          <a:p>
            <a:pPr>
              <a:lnSpc>
                <a:spcPct val="150000"/>
              </a:lnSpc>
            </a:pPr>
            <a:r>
              <a:rPr lang="zh-CN" altLang="en-US" sz="900" spc="80" dirty="0" smtClean="0">
                <a:ln w="3175">
                  <a:noFill/>
                </a:ln>
                <a:solidFill>
                  <a:schemeClr val="tx1">
                    <a:lumMod val="50000"/>
                    <a:lumOff val="50000"/>
                  </a:schemeClr>
                </a:solidFill>
                <a:effectLst/>
                <a:latin typeface="微软雅黑" pitchFamily="34" charset="-122"/>
                <a:ea typeface="微软雅黑" pitchFamily="34" charset="-122"/>
                <a:cs typeface="Times New Roman" pitchFamily="18" charset="0"/>
              </a:rPr>
              <a:t>高等教育出版社出版    主编：张巍</a:t>
            </a:r>
            <a:r>
              <a:rPr lang="zh-CN" altLang="en-US" sz="900" spc="80" baseline="0" dirty="0" smtClean="0">
                <a:ln w="3175">
                  <a:noFill/>
                </a:ln>
                <a:solidFill>
                  <a:schemeClr val="tx1">
                    <a:lumMod val="50000"/>
                    <a:lumOff val="50000"/>
                  </a:schemeClr>
                </a:solidFill>
                <a:effectLst/>
                <a:latin typeface="微软雅黑" pitchFamily="34" charset="-122"/>
                <a:ea typeface="微软雅黑" pitchFamily="34" charset="-122"/>
                <a:cs typeface="Times New Roman" pitchFamily="18" charset="0"/>
              </a:rPr>
              <a:t>    </a:t>
            </a:r>
            <a:endParaRPr lang="zh-CN" altLang="en-US" sz="900" spc="80" dirty="0">
              <a:ln w="3175">
                <a:noFill/>
              </a:ln>
              <a:solidFill>
                <a:schemeClr val="tx1">
                  <a:lumMod val="50000"/>
                  <a:lumOff val="50000"/>
                </a:schemeClr>
              </a:solidFill>
              <a:effectLst/>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377505100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2697845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6" name="页脚占位符 5"/>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233311989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8" name="页脚占位符 7"/>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45923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4" name="页脚占位符 3"/>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3748399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3" name="页脚占位符 2"/>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182537517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6" name="页脚占位符 5"/>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589328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6" name="页脚占位符 5"/>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1651257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945952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3462743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矩形 2"/>
          <p:cNvSpPr/>
          <p:nvPr userDrawn="1"/>
        </p:nvSpPr>
        <p:spPr>
          <a:xfrm>
            <a:off x="0" y="6021288"/>
            <a:ext cx="9144000" cy="83671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7"/>
          <p:cNvSpPr txBox="1"/>
          <p:nvPr userDrawn="1"/>
        </p:nvSpPr>
        <p:spPr>
          <a:xfrm>
            <a:off x="7336067" y="6237312"/>
            <a:ext cx="1448463" cy="483337"/>
          </a:xfrm>
          <a:prstGeom prst="rect">
            <a:avLst/>
          </a:prstGeom>
          <a:noFill/>
        </p:spPr>
        <p:txBody>
          <a:bodyPr wrap="square" rtlCol="0">
            <a:spAutoFit/>
          </a:bodyPr>
          <a:lstStyle/>
          <a:p>
            <a:pPr>
              <a:lnSpc>
                <a:spcPct val="150000"/>
              </a:lnSpc>
            </a:pPr>
            <a:r>
              <a:rPr lang="zh-CN" altLang="en-US" sz="900" spc="80" dirty="0" smtClean="0">
                <a:ln w="3175">
                  <a:noFill/>
                </a:ln>
                <a:solidFill>
                  <a:schemeClr val="tx1">
                    <a:lumMod val="50000"/>
                    <a:lumOff val="50000"/>
                  </a:schemeClr>
                </a:solidFill>
                <a:effectLst/>
                <a:latin typeface="微软雅黑" pitchFamily="34" charset="-122"/>
                <a:ea typeface="微软雅黑" pitchFamily="34" charset="-122"/>
                <a:cs typeface="Times New Roman" pitchFamily="18" charset="0"/>
              </a:rPr>
              <a:t>高等教育出版社出版    主编：张巍</a:t>
            </a:r>
            <a:r>
              <a:rPr lang="zh-CN" altLang="en-US" sz="900" spc="80" baseline="0" dirty="0" smtClean="0">
                <a:ln w="3175">
                  <a:noFill/>
                </a:ln>
                <a:solidFill>
                  <a:schemeClr val="tx1">
                    <a:lumMod val="50000"/>
                    <a:lumOff val="50000"/>
                  </a:schemeClr>
                </a:solidFill>
                <a:effectLst/>
                <a:latin typeface="微软雅黑" pitchFamily="34" charset="-122"/>
                <a:ea typeface="微软雅黑" pitchFamily="34" charset="-122"/>
                <a:cs typeface="Times New Roman" pitchFamily="18" charset="0"/>
              </a:rPr>
              <a:t>    </a:t>
            </a:r>
            <a:endParaRPr lang="zh-CN" altLang="en-US" sz="900" spc="80" dirty="0">
              <a:ln w="3175">
                <a:noFill/>
              </a:ln>
              <a:solidFill>
                <a:schemeClr val="tx1">
                  <a:lumMod val="50000"/>
                  <a:lumOff val="50000"/>
                </a:schemeClr>
              </a:solidFill>
              <a:effectLst/>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26839471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579476" y="1726309"/>
            <a:ext cx="8064896" cy="4427621"/>
          </a:xfrm>
          <a:custGeom>
            <a:avLst/>
            <a:gdLst/>
            <a:ahLst/>
            <a:cxnLst/>
            <a:rect l="l" t="t" r="r" b="b"/>
            <a:pathLst>
              <a:path w="8064896" h="4427621">
                <a:moveTo>
                  <a:pt x="309092" y="0"/>
                </a:moveTo>
                <a:lnTo>
                  <a:pt x="2862274" y="0"/>
                </a:lnTo>
                <a:cubicBezTo>
                  <a:pt x="2862274" y="646269"/>
                  <a:pt x="3386179" y="1170174"/>
                  <a:pt x="4032448" y="1170174"/>
                </a:cubicBezTo>
                <a:cubicBezTo>
                  <a:pt x="4678717" y="1170174"/>
                  <a:pt x="5202622" y="646269"/>
                  <a:pt x="5202622" y="0"/>
                </a:cubicBezTo>
                <a:lnTo>
                  <a:pt x="7755804" y="0"/>
                </a:lnTo>
                <a:cubicBezTo>
                  <a:pt x="7926511" y="0"/>
                  <a:pt x="8064896" y="138385"/>
                  <a:pt x="8064896" y="309092"/>
                </a:cubicBezTo>
                <a:lnTo>
                  <a:pt x="8064896" y="4118529"/>
                </a:lnTo>
                <a:cubicBezTo>
                  <a:pt x="8064896" y="4289236"/>
                  <a:pt x="7926511" y="4427621"/>
                  <a:pt x="7755804" y="4427621"/>
                </a:cubicBezTo>
                <a:lnTo>
                  <a:pt x="309092" y="4427621"/>
                </a:lnTo>
                <a:cubicBezTo>
                  <a:pt x="138385" y="4427621"/>
                  <a:pt x="0" y="4289236"/>
                  <a:pt x="0" y="4118529"/>
                </a:cubicBezTo>
                <a:lnTo>
                  <a:pt x="0" y="309092"/>
                </a:lnTo>
                <a:cubicBezTo>
                  <a:pt x="0" y="138385"/>
                  <a:pt x="138385" y="0"/>
                  <a:pt x="309092"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1775289" y="3104522"/>
            <a:ext cx="5570756" cy="1015663"/>
          </a:xfrm>
          <a:prstGeom prst="rect">
            <a:avLst/>
          </a:prstGeom>
          <a:noFill/>
          <a:ln>
            <a:noFill/>
          </a:ln>
        </p:spPr>
        <p:txBody>
          <a:bodyPr wrap="none">
            <a:spAutoFit/>
          </a:bodyPr>
          <a:lstStyle>
            <a:defPPr>
              <a:defRPr lang="en-US"/>
            </a:defPPr>
            <a:lvl1pPr fontAlgn="auto">
              <a:spcBef>
                <a:spcPts val="0"/>
              </a:spcBef>
              <a:spcAft>
                <a:spcPts val="0"/>
              </a:spcAft>
              <a:defRPr sz="4400">
                <a:ln w="12700">
                  <a:solidFill>
                    <a:schemeClr val="bg1"/>
                  </a:solidFill>
                </a:ln>
                <a:gradFill>
                  <a:gsLst>
                    <a:gs pos="0">
                      <a:srgbClr val="FFC000"/>
                    </a:gs>
                    <a:gs pos="21001">
                      <a:srgbClr val="FF8F8F"/>
                    </a:gs>
                    <a:gs pos="39000">
                      <a:schemeClr val="bg1"/>
                    </a:gs>
                    <a:gs pos="52000">
                      <a:srgbClr val="FFFF00"/>
                    </a:gs>
                    <a:gs pos="73000">
                      <a:srgbClr val="EE3F17"/>
                    </a:gs>
                    <a:gs pos="88000">
                      <a:srgbClr val="580000"/>
                    </a:gs>
                    <a:gs pos="100000">
                      <a:srgbClr val="510153"/>
                    </a:gs>
                  </a:gsLst>
                  <a:lin ang="5400000" scaled="0"/>
                </a:gradFill>
                <a:effectLst>
                  <a:glow rad="50800">
                    <a:schemeClr val="tx1">
                      <a:alpha val="32000"/>
                    </a:schemeClr>
                  </a:glow>
                  <a:outerShdw blurRad="38100" dist="38100" dir="2700000" algn="tl">
                    <a:srgbClr val="000000">
                      <a:alpha val="43137"/>
                    </a:srgbClr>
                  </a:outerShdw>
                </a:effectLst>
                <a:latin typeface="叶根友刀锋黑草" pitchFamily="2" charset="-122"/>
                <a:ea typeface="叶根友刀锋黑草" pitchFamily="2" charset="-122"/>
              </a:defRPr>
            </a:lvl1pPr>
            <a:lvl2pPr marL="742950" indent="-285750" eaLnBrk="0" fontAlgn="base" hangingPunct="0">
              <a:spcBef>
                <a:spcPct val="0"/>
              </a:spcBef>
              <a:spcAft>
                <a:spcPct val="0"/>
              </a:spcAft>
              <a:defRPr>
                <a:latin typeface="Calibri" pitchFamily="34" charset="0"/>
                <a:ea typeface="宋体" charset="-122"/>
              </a:defRPr>
            </a:lvl2pPr>
            <a:lvl3pPr marL="1143000" indent="-228600" eaLnBrk="0" fontAlgn="base" hangingPunct="0">
              <a:spcBef>
                <a:spcPct val="0"/>
              </a:spcBef>
              <a:spcAft>
                <a:spcPct val="0"/>
              </a:spcAft>
              <a:defRPr>
                <a:latin typeface="Calibri" pitchFamily="34" charset="0"/>
                <a:ea typeface="宋体" charset="-122"/>
              </a:defRPr>
            </a:lvl3pPr>
            <a:lvl4pPr marL="1600200" indent="-228600" eaLnBrk="0" fontAlgn="base" hangingPunct="0">
              <a:spcBef>
                <a:spcPct val="0"/>
              </a:spcBef>
              <a:spcAft>
                <a:spcPct val="0"/>
              </a:spcAft>
              <a:defRPr>
                <a:latin typeface="Calibri" pitchFamily="34" charset="0"/>
                <a:ea typeface="宋体" charset="-122"/>
              </a:defRPr>
            </a:lvl4pPr>
            <a:lvl5pPr marL="2057400" indent="-228600" eaLnBrk="0" fontAlgn="base" hangingPunct="0">
              <a:spcBef>
                <a:spcPct val="0"/>
              </a:spcBef>
              <a:spcAft>
                <a:spcPct val="0"/>
              </a:spcAft>
              <a:defRPr>
                <a:latin typeface="Calibri" pitchFamily="34" charset="0"/>
                <a:ea typeface="宋体" charset="-122"/>
              </a:defRPr>
            </a:lvl5pPr>
            <a:lvl6pPr marL="2514600" indent="-228600" eaLnBrk="0" fontAlgn="base" hangingPunct="0">
              <a:spcBef>
                <a:spcPct val="0"/>
              </a:spcBef>
              <a:spcAft>
                <a:spcPct val="0"/>
              </a:spcAft>
              <a:defRPr>
                <a:latin typeface="Calibri" pitchFamily="34" charset="0"/>
                <a:ea typeface="宋体" charset="-122"/>
              </a:defRPr>
            </a:lvl6pPr>
            <a:lvl7pPr marL="2971800" indent="-228600" eaLnBrk="0" fontAlgn="base" hangingPunct="0">
              <a:spcBef>
                <a:spcPct val="0"/>
              </a:spcBef>
              <a:spcAft>
                <a:spcPct val="0"/>
              </a:spcAft>
              <a:defRPr>
                <a:latin typeface="Calibri" pitchFamily="34" charset="0"/>
                <a:ea typeface="宋体" charset="-122"/>
              </a:defRPr>
            </a:lvl7pPr>
            <a:lvl8pPr marL="3429000" indent="-228600" eaLnBrk="0" fontAlgn="base" hangingPunct="0">
              <a:spcBef>
                <a:spcPct val="0"/>
              </a:spcBef>
              <a:spcAft>
                <a:spcPct val="0"/>
              </a:spcAft>
              <a:defRPr>
                <a:latin typeface="Calibri" pitchFamily="34" charset="0"/>
                <a:ea typeface="宋体" charset="-122"/>
              </a:defRPr>
            </a:lvl8pPr>
            <a:lvl9pPr marL="3886200" indent="-228600" eaLnBrk="0" fontAlgn="base" hangingPunct="0">
              <a:spcBef>
                <a:spcPct val="0"/>
              </a:spcBef>
              <a:spcAft>
                <a:spcPct val="0"/>
              </a:spcAft>
              <a:defRPr>
                <a:latin typeface="Calibri" pitchFamily="34" charset="0"/>
                <a:ea typeface="宋体" charset="-122"/>
              </a:defRPr>
            </a:lvl9pPr>
          </a:lstStyle>
          <a:p>
            <a:r>
              <a:rPr lang="zh-CN" altLang="en-US" sz="6000" dirty="0" smtClean="0">
                <a:ln w="6350">
                  <a:noFill/>
                </a:ln>
                <a:solidFill>
                  <a:schemeClr val="tx1"/>
                </a:solidFill>
                <a:effectLst/>
                <a:latin typeface="黑体" panose="02010609060101010101" pitchFamily="49" charset="-122"/>
                <a:ea typeface="黑体" panose="02010609060101010101" pitchFamily="49" charset="-122"/>
              </a:rPr>
              <a:t>计算机应用基础</a:t>
            </a:r>
            <a:endParaRPr lang="zh-CN" altLang="en-US" sz="6000" dirty="0">
              <a:ln w="6350">
                <a:noFill/>
              </a:ln>
              <a:solidFill>
                <a:schemeClr val="tx1"/>
              </a:solidFill>
              <a:effectLst/>
              <a:latin typeface="黑体" panose="02010609060101010101" pitchFamily="49" charset="-122"/>
              <a:ea typeface="黑体" panose="02010609060101010101" pitchFamily="49" charset="-122"/>
            </a:endParaRPr>
          </a:p>
        </p:txBody>
      </p:sp>
      <p:sp>
        <p:nvSpPr>
          <p:cNvPr id="6" name="TextBox 5"/>
          <p:cNvSpPr txBox="1"/>
          <p:nvPr/>
        </p:nvSpPr>
        <p:spPr>
          <a:xfrm>
            <a:off x="2915816" y="4365104"/>
            <a:ext cx="3404999" cy="307777"/>
          </a:xfrm>
          <a:prstGeom prst="rect">
            <a:avLst/>
          </a:prstGeom>
          <a:noFill/>
        </p:spPr>
        <p:txBody>
          <a:bodyPr wrap="square" rtlCol="0">
            <a:spAutoFit/>
          </a:bodyPr>
          <a:lstStyle/>
          <a:p>
            <a:r>
              <a:rPr lang="zh-CN" altLang="en-US" sz="1400" dirty="0" smtClean="0">
                <a:ln w="3175">
                  <a:noFill/>
                </a:ln>
                <a:effectLst/>
                <a:latin typeface="Arial" pitchFamily="34" charset="0"/>
                <a:ea typeface="微软雅黑" pitchFamily="34" charset="-122"/>
                <a:cs typeface="Arial" pitchFamily="34" charset="0"/>
              </a:rPr>
              <a:t>中等职业教育课程改革国家规划新教材</a:t>
            </a:r>
            <a:endParaRPr lang="zh-CN" altLang="en-US" sz="1400" dirty="0">
              <a:ln w="3175">
                <a:noFill/>
              </a:ln>
              <a:effectLst/>
              <a:latin typeface="Arial" pitchFamily="34" charset="0"/>
              <a:ea typeface="微软雅黑" pitchFamily="34" charset="-122"/>
              <a:cs typeface="Arial" pitchFamily="34" charset="0"/>
            </a:endParaRPr>
          </a:p>
        </p:txBody>
      </p:sp>
      <p:sp>
        <p:nvSpPr>
          <p:cNvPr id="24" name="圆角矩形 23"/>
          <p:cNvSpPr/>
          <p:nvPr/>
        </p:nvSpPr>
        <p:spPr>
          <a:xfrm>
            <a:off x="1458220" y="2210267"/>
            <a:ext cx="1271020" cy="61975"/>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6521287" y="2210267"/>
            <a:ext cx="1271020" cy="61975"/>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579476" y="4966650"/>
            <a:ext cx="8064896" cy="1210587"/>
            <a:chOff x="579476" y="4966650"/>
            <a:chExt cx="8064896" cy="1210587"/>
          </a:xfrm>
        </p:grpSpPr>
        <p:sp>
          <p:nvSpPr>
            <p:cNvPr id="16" name="矩形 15"/>
            <p:cNvSpPr/>
            <p:nvPr/>
          </p:nvSpPr>
          <p:spPr>
            <a:xfrm>
              <a:off x="579476" y="4966650"/>
              <a:ext cx="8064896" cy="1210587"/>
            </a:xfrm>
            <a:custGeom>
              <a:avLst/>
              <a:gdLst/>
              <a:ahLst/>
              <a:cxnLst/>
              <a:rect l="l" t="t" r="r" b="b"/>
              <a:pathLst>
                <a:path w="8064896" h="1512168">
                  <a:moveTo>
                    <a:pt x="0" y="0"/>
                  </a:moveTo>
                  <a:lnTo>
                    <a:pt x="8064896" y="0"/>
                  </a:lnTo>
                  <a:lnTo>
                    <a:pt x="8064896" y="1203076"/>
                  </a:lnTo>
                  <a:cubicBezTo>
                    <a:pt x="8064896" y="1373783"/>
                    <a:pt x="7926511" y="1512168"/>
                    <a:pt x="7755804" y="1512168"/>
                  </a:cubicBezTo>
                  <a:lnTo>
                    <a:pt x="309092" y="1512168"/>
                  </a:lnTo>
                  <a:cubicBezTo>
                    <a:pt x="138385" y="1512168"/>
                    <a:pt x="0" y="1373783"/>
                    <a:pt x="0" y="1203076"/>
                  </a:cubicBezTo>
                  <a:close/>
                </a:path>
              </a:pathLst>
            </a:cu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5436096" y="5373216"/>
              <a:ext cx="1702800" cy="307777"/>
            </a:xfrm>
            <a:prstGeom prst="rect">
              <a:avLst/>
            </a:prstGeom>
            <a:noFill/>
          </p:spPr>
          <p:txBody>
            <a:bodyPr wrap="square" rtlCol="0">
              <a:spAutoFit/>
            </a:bodyPr>
            <a:lstStyle/>
            <a:p>
              <a:r>
                <a:rPr lang="zh-CN" altLang="en-US" sz="1400" spc="80" dirty="0" smtClean="0">
                  <a:ln w="3175">
                    <a:noFill/>
                  </a:ln>
                  <a:solidFill>
                    <a:schemeClr val="tx1">
                      <a:lumMod val="85000"/>
                      <a:lumOff val="15000"/>
                    </a:schemeClr>
                  </a:solidFill>
                  <a:effectLst/>
                  <a:latin typeface="微软雅黑" pitchFamily="34" charset="-122"/>
                  <a:ea typeface="微软雅黑" pitchFamily="34" charset="-122"/>
                  <a:cs typeface="Times New Roman" pitchFamily="18" charset="0"/>
                </a:rPr>
                <a:t>高等教育出版社</a:t>
              </a:r>
              <a:endParaRPr lang="zh-CN" altLang="en-US" sz="1400" spc="80" dirty="0">
                <a:ln w="3175">
                  <a:noFill/>
                </a:ln>
                <a:solidFill>
                  <a:schemeClr val="tx1">
                    <a:lumMod val="85000"/>
                    <a:lumOff val="15000"/>
                  </a:schemeClr>
                </a:solidFill>
                <a:effectLst/>
                <a:latin typeface="微软雅黑" pitchFamily="34" charset="-122"/>
                <a:ea typeface="微软雅黑" pitchFamily="34" charset="-122"/>
                <a:cs typeface="Times New Roman" pitchFamily="18" charset="0"/>
              </a:endParaRPr>
            </a:p>
          </p:txBody>
        </p:sp>
        <p:cxnSp>
          <p:nvCxnSpPr>
            <p:cNvPr id="33" name="直接连接符 32"/>
            <p:cNvCxnSpPr/>
            <p:nvPr/>
          </p:nvCxnSpPr>
          <p:spPr>
            <a:xfrm>
              <a:off x="4560554" y="5336381"/>
              <a:ext cx="0" cy="448469"/>
            </a:xfrm>
            <a:prstGeom prst="line">
              <a:avLst/>
            </a:prstGeom>
            <a:solidFill>
              <a:schemeClr val="accent5">
                <a:lumMod val="60000"/>
                <a:lumOff val="40000"/>
              </a:schemeClr>
            </a:solidFill>
            <a:ln w="19050">
              <a:solidFill>
                <a:srgbClr val="63ADB1"/>
              </a:solidFill>
            </a:ln>
          </p:spPr>
          <p:style>
            <a:lnRef idx="2">
              <a:schemeClr val="accent1">
                <a:shade val="50000"/>
              </a:schemeClr>
            </a:lnRef>
            <a:fillRef idx="1">
              <a:schemeClr val="accent1"/>
            </a:fillRef>
            <a:effectRef idx="0">
              <a:schemeClr val="accent1"/>
            </a:effectRef>
            <a:fontRef idx="minor">
              <a:schemeClr val="lt1"/>
            </a:fontRef>
          </p:style>
        </p:cxnSp>
      </p:grpSp>
      <p:sp>
        <p:nvSpPr>
          <p:cNvPr id="2" name="矩形 1"/>
          <p:cNvSpPr/>
          <p:nvPr/>
        </p:nvSpPr>
        <p:spPr>
          <a:xfrm>
            <a:off x="1619672" y="0"/>
            <a:ext cx="936104" cy="2204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688978" y="0"/>
            <a:ext cx="936104" cy="2204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20"/>
          <p:cNvSpPr txBox="1"/>
          <p:nvPr/>
        </p:nvSpPr>
        <p:spPr>
          <a:xfrm>
            <a:off x="2123728" y="5373216"/>
            <a:ext cx="1702800" cy="307777"/>
          </a:xfrm>
          <a:prstGeom prst="rect">
            <a:avLst/>
          </a:prstGeom>
          <a:noFill/>
        </p:spPr>
        <p:txBody>
          <a:bodyPr wrap="square" rtlCol="0">
            <a:spAutoFit/>
          </a:bodyPr>
          <a:lstStyle/>
          <a:p>
            <a:r>
              <a:rPr lang="zh-CN" altLang="en-US" sz="1400" spc="80" dirty="0" smtClean="0">
                <a:ln w="3175">
                  <a:noFill/>
                </a:ln>
                <a:solidFill>
                  <a:schemeClr val="tx1">
                    <a:lumMod val="85000"/>
                    <a:lumOff val="15000"/>
                  </a:schemeClr>
                </a:solidFill>
                <a:effectLst/>
                <a:latin typeface="微软雅黑" pitchFamily="34" charset="-122"/>
                <a:ea typeface="微软雅黑" pitchFamily="34" charset="-122"/>
                <a:cs typeface="Times New Roman" pitchFamily="18" charset="0"/>
              </a:rPr>
              <a:t>主编：张巍</a:t>
            </a:r>
            <a:endParaRPr lang="zh-CN" altLang="en-US" sz="1400" spc="80" dirty="0">
              <a:ln w="3175">
                <a:noFill/>
              </a:ln>
              <a:solidFill>
                <a:schemeClr val="tx1">
                  <a:lumMod val="85000"/>
                  <a:lumOff val="15000"/>
                </a:schemeClr>
              </a:solidFill>
              <a:effectLst/>
              <a:latin typeface="微软雅黑" pitchFamily="34" charset="-122"/>
              <a:ea typeface="微软雅黑" pitchFamily="34" charset="-122"/>
              <a:cs typeface="Times New Roman" pitchFamily="18" charset="0"/>
            </a:endParaRPr>
          </a:p>
        </p:txBody>
      </p:sp>
      <p:grpSp>
        <p:nvGrpSpPr>
          <p:cNvPr id="17" name="组合 16"/>
          <p:cNvGrpSpPr/>
          <p:nvPr/>
        </p:nvGrpSpPr>
        <p:grpSpPr>
          <a:xfrm>
            <a:off x="3604098" y="709900"/>
            <a:ext cx="2015652" cy="2015652"/>
            <a:chOff x="3604098" y="709900"/>
            <a:chExt cx="2015652" cy="2015652"/>
          </a:xfrm>
        </p:grpSpPr>
        <p:sp>
          <p:nvSpPr>
            <p:cNvPr id="18" name="椭圆 17"/>
            <p:cNvSpPr/>
            <p:nvPr/>
          </p:nvSpPr>
          <p:spPr>
            <a:xfrm>
              <a:off x="3604098" y="709900"/>
              <a:ext cx="2015652" cy="2015652"/>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pic>
          <p:nvPicPr>
            <p:cNvPr id="19" name="图片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77562" y="895559"/>
              <a:ext cx="1678676" cy="1614886"/>
            </a:xfrm>
            <a:prstGeom prst="rect">
              <a:avLst/>
            </a:prstGeom>
          </p:spPr>
        </p:pic>
      </p:grpSp>
    </p:spTree>
    <p:extLst>
      <p:ext uri="{BB962C8B-B14F-4D97-AF65-F5344CB8AC3E}">
        <p14:creationId xmlns:p14="http://schemas.microsoft.com/office/powerpoint/2010/main" val="844666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set>
                                      <p:cBhvr>
                                        <p:cTn id="7" dur="455" fill="hold">
                                          <p:stCondLst>
                                            <p:cond delay="0"/>
                                          </p:stCondLst>
                                        </p:cTn>
                                        <p:tgtEl>
                                          <p:spTgt spid="4"/>
                                        </p:tgtEl>
                                        <p:attrNameLst>
                                          <p:attrName>style.rotation</p:attrName>
                                        </p:attrNameLst>
                                      </p:cBhvr>
                                      <p:to>
                                        <p:strVal val="-45.0"/>
                                      </p:to>
                                    </p:set>
                                    <p:anim calcmode="lin" valueType="num">
                                      <p:cBhvr>
                                        <p:cTn id="8"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par>
                                <p:cTn id="12" presetID="12" presetClass="entr" presetSubtype="2" fill="hold" grpId="0" nodeType="withEffect">
                                  <p:stCondLst>
                                    <p:cond delay="105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p:tgtEl>
                                          <p:spTgt spid="6"/>
                                        </p:tgtEl>
                                        <p:attrNameLst>
                                          <p:attrName>ppt_x</p:attrName>
                                        </p:attrNameLst>
                                      </p:cBhvr>
                                      <p:tavLst>
                                        <p:tav tm="0">
                                          <p:val>
                                            <p:strVal val="#ppt_x+#ppt_w*1.125000"/>
                                          </p:val>
                                        </p:tav>
                                        <p:tav tm="100000">
                                          <p:val>
                                            <p:strVal val="#ppt_x"/>
                                          </p:val>
                                        </p:tav>
                                      </p:tavLst>
                                    </p:anim>
                                    <p:animEffect transition="in" filter="wipe(left)">
                                      <p:cBhvr>
                                        <p:cTn id="15" dur="500"/>
                                        <p:tgtEl>
                                          <p:spTgt spid="6"/>
                                        </p:tgtEl>
                                      </p:cBhvr>
                                    </p:animEffect>
                                  </p:childTnLst>
                                </p:cTn>
                              </p:par>
                              <p:par>
                                <p:cTn id="16" presetID="5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Scale>
                                      <p:cBhvr>
                                        <p:cTn id="18"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9"/>
                                        </p:tgtEl>
                                        <p:attrNameLst>
                                          <p:attrName>ppt_x</p:attrName>
                                          <p:attrName>ppt_y</p:attrName>
                                        </p:attrNameLst>
                                      </p:cBhvr>
                                    </p:animMotion>
                                    <p:animEffect transition="in" filter="fade">
                                      <p:cBhvr>
                                        <p:cTn id="20" dur="1000"/>
                                        <p:tgtEl>
                                          <p:spTgt spid="9"/>
                                        </p:tgtEl>
                                      </p:cBhvr>
                                    </p:animEffect>
                                  </p:childTnLst>
                                </p:cTn>
                              </p:par>
                              <p:par>
                                <p:cTn id="21" presetID="23" presetClass="entr" presetSubtype="16" fill="hold" nodeType="withEffect">
                                  <p:stCondLst>
                                    <p:cond delay="9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childTnLst>
                                </p:cTn>
                              </p:par>
                              <p:par>
                                <p:cTn id="25" presetID="8" presetClass="emph" presetSubtype="0" fill="hold" nodeType="withEffect">
                                  <p:stCondLst>
                                    <p:cond delay="900"/>
                                  </p:stCondLst>
                                  <p:childTnLst>
                                    <p:animRot by="21600000">
                                      <p:cBhvr>
                                        <p:cTn id="26" dur="500" fill="hold"/>
                                        <p:tgtEl>
                                          <p:spTgt spid="17"/>
                                        </p:tgtEl>
                                        <p:attrNameLst>
                                          <p:attrName>r</p:attrName>
                                        </p:attrNameLst>
                                      </p:cBhvr>
                                    </p:animRot>
                                  </p:childTnLst>
                                </p:cTn>
                              </p:par>
                              <p:par>
                                <p:cTn id="27" presetID="12" presetClass="entr" presetSubtype="1" fill="hold" nodeType="withEffect">
                                  <p:stCondLst>
                                    <p:cond delay="130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p:tgtEl>
                                          <p:spTgt spid="3"/>
                                        </p:tgtEl>
                                        <p:attrNameLst>
                                          <p:attrName>ppt_y</p:attrName>
                                        </p:attrNameLst>
                                      </p:cBhvr>
                                      <p:tavLst>
                                        <p:tav tm="0">
                                          <p:val>
                                            <p:strVal val="#ppt_y-#ppt_h*1.125000"/>
                                          </p:val>
                                        </p:tav>
                                        <p:tav tm="100000">
                                          <p:val>
                                            <p:strVal val="#ppt_y"/>
                                          </p:val>
                                        </p:tav>
                                      </p:tavLst>
                                    </p:anim>
                                    <p:animEffect transition="in" filter="wipe(down)">
                                      <p:cBhvr>
                                        <p:cTn id="30" dur="500"/>
                                        <p:tgtEl>
                                          <p:spTgt spid="3"/>
                                        </p:tgtEl>
                                      </p:cBhvr>
                                    </p:animEffect>
                                  </p:childTnLst>
                                </p:cTn>
                              </p:par>
                              <p:par>
                                <p:cTn id="31" presetID="12" presetClass="entr" presetSubtype="1" fill="hold" grpId="0" nodeType="withEffect">
                                  <p:stCondLst>
                                    <p:cond delay="130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p:tgtEl>
                                          <p:spTgt spid="21"/>
                                        </p:tgtEl>
                                        <p:attrNameLst>
                                          <p:attrName>ppt_y</p:attrName>
                                        </p:attrNameLst>
                                      </p:cBhvr>
                                      <p:tavLst>
                                        <p:tav tm="0">
                                          <p:val>
                                            <p:strVal val="#ppt_y-#ppt_h*1.125000"/>
                                          </p:val>
                                        </p:tav>
                                        <p:tav tm="100000">
                                          <p:val>
                                            <p:strVal val="#ppt_y"/>
                                          </p:val>
                                        </p:tav>
                                      </p:tavLst>
                                    </p:anim>
                                    <p:animEffect transition="in" filter="wipe(down)">
                                      <p:cBhvr>
                                        <p:cTn id="34" dur="500"/>
                                        <p:tgtEl>
                                          <p:spTgt spid="21"/>
                                        </p:tgtEl>
                                      </p:cBhvr>
                                    </p:animEffect>
                                  </p:childTnLst>
                                </p:cTn>
                              </p:par>
                              <p:par>
                                <p:cTn id="35" presetID="16" presetClass="entr" presetSubtype="21" fill="hold" grpId="0" nodeType="withEffect">
                                  <p:stCondLst>
                                    <p:cond delay="1750"/>
                                  </p:stCondLst>
                                  <p:childTnLst>
                                    <p:set>
                                      <p:cBhvr>
                                        <p:cTn id="36" dur="1" fill="hold">
                                          <p:stCondLst>
                                            <p:cond delay="0"/>
                                          </p:stCondLst>
                                        </p:cTn>
                                        <p:tgtEl>
                                          <p:spTgt spid="24"/>
                                        </p:tgtEl>
                                        <p:attrNameLst>
                                          <p:attrName>style.visibility</p:attrName>
                                        </p:attrNameLst>
                                      </p:cBhvr>
                                      <p:to>
                                        <p:strVal val="visible"/>
                                      </p:to>
                                    </p:set>
                                    <p:animEffect transition="in" filter="barn(inVertical)">
                                      <p:cBhvr>
                                        <p:cTn id="37" dur="500"/>
                                        <p:tgtEl>
                                          <p:spTgt spid="24"/>
                                        </p:tgtEl>
                                      </p:cBhvr>
                                    </p:animEffect>
                                  </p:childTnLst>
                                </p:cTn>
                              </p:par>
                              <p:par>
                                <p:cTn id="38" presetID="16" presetClass="entr" presetSubtype="21" fill="hold" grpId="0" nodeType="withEffect">
                                  <p:stCondLst>
                                    <p:cond delay="1750"/>
                                  </p:stCondLst>
                                  <p:childTnLst>
                                    <p:set>
                                      <p:cBhvr>
                                        <p:cTn id="39" dur="1" fill="hold">
                                          <p:stCondLst>
                                            <p:cond delay="0"/>
                                          </p:stCondLst>
                                        </p:cTn>
                                        <p:tgtEl>
                                          <p:spTgt spid="26"/>
                                        </p:tgtEl>
                                        <p:attrNameLst>
                                          <p:attrName>style.visibility</p:attrName>
                                        </p:attrNameLst>
                                      </p:cBhvr>
                                      <p:to>
                                        <p:strVal val="visible"/>
                                      </p:to>
                                    </p:set>
                                    <p:animEffect transition="in" filter="barn(inVertical)">
                                      <p:cBhvr>
                                        <p:cTn id="40" dur="500"/>
                                        <p:tgtEl>
                                          <p:spTgt spid="26"/>
                                        </p:tgtEl>
                                      </p:cBhvr>
                                    </p:animEffect>
                                  </p:childTnLst>
                                </p:cTn>
                              </p:par>
                              <p:par>
                                <p:cTn id="41" presetID="22" presetClass="entr" presetSubtype="4" fill="hold" grpId="0" nodeType="withEffect">
                                  <p:stCondLst>
                                    <p:cond delay="225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500"/>
                                        <p:tgtEl>
                                          <p:spTgt spid="20"/>
                                        </p:tgtEl>
                                      </p:cBhvr>
                                    </p:animEffect>
                                  </p:childTnLst>
                                </p:cTn>
                              </p:par>
                              <p:par>
                                <p:cTn id="44" presetID="22" presetClass="entr" presetSubtype="4" fill="hold" grpId="0" nodeType="withEffect">
                                  <p:stCondLst>
                                    <p:cond delay="2250"/>
                                  </p:stCondLst>
                                  <p:childTnLst>
                                    <p:set>
                                      <p:cBhvr>
                                        <p:cTn id="45" dur="1" fill="hold">
                                          <p:stCondLst>
                                            <p:cond delay="0"/>
                                          </p:stCondLst>
                                        </p:cTn>
                                        <p:tgtEl>
                                          <p:spTgt spid="2"/>
                                        </p:tgtEl>
                                        <p:attrNameLst>
                                          <p:attrName>style.visibility</p:attrName>
                                        </p:attrNameLst>
                                      </p:cBhvr>
                                      <p:to>
                                        <p:strVal val="visible"/>
                                      </p:to>
                                    </p:set>
                                    <p:animEffect transition="in" filter="wipe(down)">
                                      <p:cBhvr>
                                        <p:cTn id="4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6" grpId="0"/>
      <p:bldP spid="24" grpId="0" animBg="1"/>
      <p:bldP spid="26" grpId="0" animBg="1"/>
      <p:bldP spid="2" grpId="0" animBg="1"/>
      <p:bldP spid="20" grpId="0" animBg="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242088"/>
            <a:ext cx="9144000" cy="313112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TextBox 3"/>
          <p:cNvSpPr txBox="1"/>
          <p:nvPr/>
        </p:nvSpPr>
        <p:spPr>
          <a:xfrm>
            <a:off x="367248" y="548680"/>
            <a:ext cx="1668404" cy="769441"/>
          </a:xfrm>
          <a:prstGeom prst="rect">
            <a:avLst/>
          </a:prstGeom>
          <a:noFill/>
        </p:spPr>
        <p:txBody>
          <a:bodyPr wrap="square" rtlCol="0">
            <a:spAutoFit/>
          </a:bodyPr>
          <a:lstStyle/>
          <a:p>
            <a:r>
              <a:rPr lang="zh-CN" altLang="en-US" sz="4400" b="1" dirty="0" smtClean="0">
                <a:solidFill>
                  <a:schemeClr val="tx1">
                    <a:lumMod val="65000"/>
                    <a:lumOff val="35000"/>
                  </a:schemeClr>
                </a:solidFill>
                <a:latin typeface="微软雅黑" panose="020B0503020204020204" pitchFamily="34" charset="-122"/>
                <a:ea typeface="微软雅黑" panose="020B0503020204020204" pitchFamily="34" charset="-122"/>
              </a:rPr>
              <a:t>目录</a:t>
            </a:r>
            <a:endParaRPr lang="zh-CN" altLang="en-US" sz="4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40" name="组合 39"/>
          <p:cNvGrpSpPr/>
          <p:nvPr/>
        </p:nvGrpSpPr>
        <p:grpSpPr>
          <a:xfrm>
            <a:off x="6444208" y="2008004"/>
            <a:ext cx="2829559" cy="2708392"/>
            <a:chOff x="2171701" y="843949"/>
            <a:chExt cx="2829559" cy="2708392"/>
          </a:xfrm>
          <a:solidFill>
            <a:srgbClr val="215968"/>
          </a:solidFill>
        </p:grpSpPr>
        <p:grpSp>
          <p:nvGrpSpPr>
            <p:cNvPr id="41" name="组合 40"/>
            <p:cNvGrpSpPr/>
            <p:nvPr/>
          </p:nvGrpSpPr>
          <p:grpSpPr>
            <a:xfrm>
              <a:off x="2171701" y="939799"/>
              <a:ext cx="2829559" cy="2612542"/>
              <a:chOff x="2171701" y="939799"/>
              <a:chExt cx="2829559" cy="2612542"/>
            </a:xfrm>
            <a:grpFill/>
          </p:grpSpPr>
          <p:sp>
            <p:nvSpPr>
              <p:cNvPr id="43" name="任意多边形 4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p:cNvSpPr/>
            <p:nvPr/>
          </p:nvSpPr>
          <p:spPr>
            <a:xfrm rot="3329058">
              <a:off x="2306479" y="1883497"/>
              <a:ext cx="2417650" cy="338554"/>
            </a:xfrm>
            <a:prstGeom prst="rect">
              <a:avLst/>
            </a:prstGeom>
            <a:grp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7 </a:t>
              </a:r>
              <a:r>
                <a:rPr lang="zh-CN" altLang="en-US" sz="1600" kern="0" dirty="0">
                  <a:solidFill>
                    <a:schemeClr val="bg1"/>
                  </a:solidFill>
                  <a:latin typeface="微软雅黑" pitchFamily="34" charset="-122"/>
                  <a:ea typeface="微软雅黑" pitchFamily="34" charset="-122"/>
                </a:rPr>
                <a:t>演示文稿软件应用</a:t>
              </a:r>
              <a:endParaRPr lang="zh-CN" altLang="en-US" sz="1600" dirty="0">
                <a:solidFill>
                  <a:schemeClr val="bg1"/>
                </a:solidFill>
              </a:endParaRPr>
            </a:p>
          </p:txBody>
        </p:sp>
      </p:grpSp>
      <p:grpSp>
        <p:nvGrpSpPr>
          <p:cNvPr id="45" name="组合 44"/>
          <p:cNvGrpSpPr/>
          <p:nvPr/>
        </p:nvGrpSpPr>
        <p:grpSpPr>
          <a:xfrm>
            <a:off x="5393602" y="2085610"/>
            <a:ext cx="2829559" cy="2631581"/>
            <a:chOff x="2171701" y="920760"/>
            <a:chExt cx="2829559" cy="2631581"/>
          </a:xfrm>
          <a:solidFill>
            <a:srgbClr val="215968"/>
          </a:solidFill>
        </p:grpSpPr>
        <p:grpSp>
          <p:nvGrpSpPr>
            <p:cNvPr id="46" name="组合 45"/>
            <p:cNvGrpSpPr/>
            <p:nvPr/>
          </p:nvGrpSpPr>
          <p:grpSpPr>
            <a:xfrm>
              <a:off x="2171701" y="939799"/>
              <a:ext cx="2829559" cy="2612542"/>
              <a:chOff x="2171701" y="939799"/>
              <a:chExt cx="2829559" cy="2612542"/>
            </a:xfrm>
            <a:grpFill/>
          </p:grpSpPr>
          <p:sp>
            <p:nvSpPr>
              <p:cNvPr id="48" name="任意多边形 47"/>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 name="矩形 46"/>
            <p:cNvSpPr/>
            <p:nvPr/>
          </p:nvSpPr>
          <p:spPr>
            <a:xfrm rot="3329058">
              <a:off x="2399866" y="1857716"/>
              <a:ext cx="2212465" cy="338554"/>
            </a:xfrm>
            <a:prstGeom prst="rect">
              <a:avLst/>
            </a:prstGeom>
            <a:grp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6 </a:t>
              </a:r>
              <a:r>
                <a:rPr lang="zh-CN" altLang="en-US" sz="1600" kern="0" dirty="0">
                  <a:solidFill>
                    <a:schemeClr val="bg1"/>
                  </a:solidFill>
                  <a:latin typeface="微软雅黑" pitchFamily="34" charset="-122"/>
                  <a:ea typeface="微软雅黑" pitchFamily="34" charset="-122"/>
                </a:rPr>
                <a:t>多媒体软件应用</a:t>
              </a:r>
              <a:endParaRPr lang="zh-CN" altLang="en-US" sz="1600" dirty="0">
                <a:solidFill>
                  <a:schemeClr val="bg1"/>
                </a:solidFill>
              </a:endParaRPr>
            </a:p>
          </p:txBody>
        </p:sp>
      </p:grpSp>
      <p:grpSp>
        <p:nvGrpSpPr>
          <p:cNvPr id="50" name="组合 49"/>
          <p:cNvGrpSpPr/>
          <p:nvPr/>
        </p:nvGrpSpPr>
        <p:grpSpPr>
          <a:xfrm>
            <a:off x="4334729" y="2000275"/>
            <a:ext cx="2829559" cy="2828018"/>
            <a:chOff x="2171701" y="835425"/>
            <a:chExt cx="2829559" cy="2828018"/>
          </a:xfrm>
          <a:solidFill>
            <a:srgbClr val="215968"/>
          </a:solidFill>
        </p:grpSpPr>
        <p:grpSp>
          <p:nvGrpSpPr>
            <p:cNvPr id="51" name="组合 50"/>
            <p:cNvGrpSpPr/>
            <p:nvPr/>
          </p:nvGrpSpPr>
          <p:grpSpPr>
            <a:xfrm>
              <a:off x="2171701" y="939799"/>
              <a:ext cx="2829559" cy="2612542"/>
              <a:chOff x="2171701" y="939799"/>
              <a:chExt cx="2829559" cy="2612542"/>
            </a:xfrm>
            <a:grpFill/>
          </p:grpSpPr>
          <p:sp>
            <p:nvSpPr>
              <p:cNvPr id="53" name="任意多边形 5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2" name="矩形 51"/>
            <p:cNvSpPr/>
            <p:nvPr/>
          </p:nvSpPr>
          <p:spPr>
            <a:xfrm rot="3217331">
              <a:off x="2231016" y="2080157"/>
              <a:ext cx="2828018" cy="338554"/>
            </a:xfrm>
            <a:prstGeom prst="rect">
              <a:avLst/>
            </a:prstGeom>
            <a:grp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5 </a:t>
              </a:r>
              <a:r>
                <a:rPr lang="zh-CN" altLang="en-US" sz="1600" kern="0" dirty="0">
                  <a:solidFill>
                    <a:schemeClr val="bg1"/>
                  </a:solidFill>
                  <a:latin typeface="微软雅黑" pitchFamily="34" charset="-122"/>
                  <a:ea typeface="微软雅黑" pitchFamily="34" charset="-122"/>
                </a:rPr>
                <a:t>电子表格处理软件应用</a:t>
              </a:r>
              <a:endParaRPr lang="zh-CN" altLang="en-US" sz="1600" dirty="0">
                <a:solidFill>
                  <a:schemeClr val="bg1"/>
                </a:solidFill>
              </a:endParaRPr>
            </a:p>
          </p:txBody>
        </p:sp>
      </p:grpSp>
      <p:grpSp>
        <p:nvGrpSpPr>
          <p:cNvPr id="60" name="组合 59"/>
          <p:cNvGrpSpPr/>
          <p:nvPr/>
        </p:nvGrpSpPr>
        <p:grpSpPr>
          <a:xfrm>
            <a:off x="3254609" y="2040260"/>
            <a:ext cx="2829559" cy="2665496"/>
            <a:chOff x="2171701" y="886845"/>
            <a:chExt cx="2829559" cy="2665496"/>
          </a:xfrm>
          <a:solidFill>
            <a:srgbClr val="215968"/>
          </a:solidFill>
        </p:grpSpPr>
        <p:grpSp>
          <p:nvGrpSpPr>
            <p:cNvPr id="61" name="组合 60"/>
            <p:cNvGrpSpPr/>
            <p:nvPr/>
          </p:nvGrpSpPr>
          <p:grpSpPr>
            <a:xfrm>
              <a:off x="2171701" y="939799"/>
              <a:ext cx="2829559" cy="2612542"/>
              <a:chOff x="2171701" y="939799"/>
              <a:chExt cx="2829559" cy="2612542"/>
            </a:xfrm>
            <a:grpFill/>
          </p:grpSpPr>
          <p:sp>
            <p:nvSpPr>
              <p:cNvPr id="63" name="任意多边形 6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矩形 61"/>
            <p:cNvSpPr/>
            <p:nvPr/>
          </p:nvSpPr>
          <p:spPr>
            <a:xfrm rot="3217331">
              <a:off x="2335891" y="1926393"/>
              <a:ext cx="2417650" cy="338554"/>
            </a:xfrm>
            <a:prstGeom prst="rect">
              <a:avLst/>
            </a:prstGeom>
            <a:grp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4 </a:t>
              </a:r>
              <a:r>
                <a:rPr lang="zh-CN" altLang="en-US" sz="1600" kern="0" dirty="0">
                  <a:solidFill>
                    <a:schemeClr val="bg1"/>
                  </a:solidFill>
                  <a:latin typeface="微软雅黑" pitchFamily="34" charset="-122"/>
                  <a:ea typeface="微软雅黑" pitchFamily="34" charset="-122"/>
                </a:rPr>
                <a:t>文字处理软件应用</a:t>
              </a:r>
              <a:endParaRPr lang="zh-CN" altLang="en-US" sz="1600" dirty="0">
                <a:solidFill>
                  <a:schemeClr val="bg1"/>
                </a:solidFill>
              </a:endParaRPr>
            </a:p>
          </p:txBody>
        </p:sp>
      </p:grpSp>
      <p:grpSp>
        <p:nvGrpSpPr>
          <p:cNvPr id="65" name="组合 64"/>
          <p:cNvGrpSpPr/>
          <p:nvPr/>
        </p:nvGrpSpPr>
        <p:grpSpPr>
          <a:xfrm>
            <a:off x="2195736" y="2118986"/>
            <a:ext cx="2829559" cy="2612542"/>
            <a:chOff x="2171701" y="939799"/>
            <a:chExt cx="2829559" cy="2612542"/>
          </a:xfrm>
          <a:solidFill>
            <a:srgbClr val="215968"/>
          </a:solidFill>
        </p:grpSpPr>
        <p:grpSp>
          <p:nvGrpSpPr>
            <p:cNvPr id="66" name="组合 65"/>
            <p:cNvGrpSpPr/>
            <p:nvPr/>
          </p:nvGrpSpPr>
          <p:grpSpPr>
            <a:xfrm>
              <a:off x="2171701" y="939799"/>
              <a:ext cx="2829559" cy="2612542"/>
              <a:chOff x="2171701" y="939799"/>
              <a:chExt cx="2829559" cy="2612542"/>
            </a:xfrm>
            <a:grpFill/>
          </p:grpSpPr>
          <p:sp>
            <p:nvSpPr>
              <p:cNvPr id="68" name="任意多边形 67"/>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矩形 66"/>
            <p:cNvSpPr/>
            <p:nvPr/>
          </p:nvSpPr>
          <p:spPr>
            <a:xfrm rot="3217331">
              <a:off x="2454185" y="1676943"/>
              <a:ext cx="1802096" cy="338554"/>
            </a:xfrm>
            <a:prstGeom prst="rect">
              <a:avLst/>
            </a:prstGeom>
            <a:grp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3 </a:t>
              </a:r>
              <a:r>
                <a:rPr lang="zh-CN" altLang="en-US" sz="1600" kern="0" dirty="0">
                  <a:solidFill>
                    <a:schemeClr val="bg1"/>
                  </a:solidFill>
                  <a:latin typeface="微软雅黑" pitchFamily="34" charset="-122"/>
                  <a:ea typeface="微软雅黑" pitchFamily="34" charset="-122"/>
                </a:rPr>
                <a:t>因特网应用</a:t>
              </a:r>
              <a:endParaRPr lang="zh-CN" altLang="en-US" sz="1600" dirty="0">
                <a:solidFill>
                  <a:schemeClr val="bg1"/>
                </a:solidFill>
              </a:endParaRPr>
            </a:p>
          </p:txBody>
        </p:sp>
      </p:grpSp>
      <p:grpSp>
        <p:nvGrpSpPr>
          <p:cNvPr id="70" name="组合 69"/>
          <p:cNvGrpSpPr/>
          <p:nvPr/>
        </p:nvGrpSpPr>
        <p:grpSpPr>
          <a:xfrm>
            <a:off x="1115616" y="2101840"/>
            <a:ext cx="2829559" cy="2623304"/>
            <a:chOff x="2171701" y="929037"/>
            <a:chExt cx="2829559" cy="2623304"/>
          </a:xfrm>
          <a:solidFill>
            <a:srgbClr val="215968"/>
          </a:solidFill>
        </p:grpSpPr>
        <p:grpSp>
          <p:nvGrpSpPr>
            <p:cNvPr id="71" name="组合 70"/>
            <p:cNvGrpSpPr/>
            <p:nvPr/>
          </p:nvGrpSpPr>
          <p:grpSpPr>
            <a:xfrm>
              <a:off x="2171701" y="939799"/>
              <a:ext cx="2829559" cy="2612542"/>
              <a:chOff x="2171701" y="939799"/>
              <a:chExt cx="2829559" cy="2612542"/>
            </a:xfrm>
            <a:grpFill/>
          </p:grpSpPr>
          <p:sp>
            <p:nvSpPr>
              <p:cNvPr id="73" name="任意多边形 7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矩形 71"/>
            <p:cNvSpPr/>
            <p:nvPr/>
          </p:nvSpPr>
          <p:spPr>
            <a:xfrm rot="3217331">
              <a:off x="2378800" y="1865993"/>
              <a:ext cx="2212465" cy="338554"/>
            </a:xfrm>
            <a:prstGeom prst="rect">
              <a:avLst/>
            </a:prstGeom>
            <a:grp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2 </a:t>
              </a:r>
              <a:r>
                <a:rPr lang="zh-CN" altLang="en-US" sz="1600" kern="0" dirty="0">
                  <a:solidFill>
                    <a:schemeClr val="bg1"/>
                  </a:solidFill>
                  <a:latin typeface="微软雅黑" pitchFamily="34" charset="-122"/>
                  <a:ea typeface="微软雅黑" pitchFamily="34" charset="-122"/>
                </a:rPr>
                <a:t>操作系统的使用</a:t>
              </a:r>
              <a:endParaRPr lang="zh-CN" altLang="en-US" sz="1600" dirty="0">
                <a:solidFill>
                  <a:schemeClr val="bg1"/>
                </a:solidFill>
              </a:endParaRPr>
            </a:p>
          </p:txBody>
        </p:sp>
      </p:grpSp>
      <p:grpSp>
        <p:nvGrpSpPr>
          <p:cNvPr id="75" name="组合 74"/>
          <p:cNvGrpSpPr/>
          <p:nvPr/>
        </p:nvGrpSpPr>
        <p:grpSpPr>
          <a:xfrm>
            <a:off x="56704" y="2086248"/>
            <a:ext cx="2829559" cy="2622087"/>
            <a:chOff x="2171701" y="930254"/>
            <a:chExt cx="2829559" cy="2622087"/>
          </a:xfrm>
          <a:solidFill>
            <a:srgbClr val="215968"/>
          </a:solidFill>
        </p:grpSpPr>
        <p:grpSp>
          <p:nvGrpSpPr>
            <p:cNvPr id="76" name="组合 75"/>
            <p:cNvGrpSpPr/>
            <p:nvPr/>
          </p:nvGrpSpPr>
          <p:grpSpPr>
            <a:xfrm>
              <a:off x="2171701" y="939799"/>
              <a:ext cx="2829559" cy="2612542"/>
              <a:chOff x="2171701" y="939799"/>
              <a:chExt cx="2829559" cy="2612542"/>
            </a:xfrm>
            <a:grpFill/>
          </p:grpSpPr>
          <p:sp>
            <p:nvSpPr>
              <p:cNvPr id="78" name="任意多边形 77"/>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任意多边形 78"/>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矩形 76"/>
            <p:cNvSpPr/>
            <p:nvPr/>
          </p:nvSpPr>
          <p:spPr>
            <a:xfrm rot="3217331">
              <a:off x="2375996" y="1867210"/>
              <a:ext cx="2212465" cy="338554"/>
            </a:xfrm>
            <a:prstGeom prst="rect">
              <a:avLst/>
            </a:prstGeom>
            <a:grpFill/>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单元</a:t>
              </a:r>
              <a:r>
                <a:rPr lang="en-US" altLang="zh-CN" sz="1600" dirty="0">
                  <a:solidFill>
                    <a:schemeClr val="bg1"/>
                  </a:solidFill>
                  <a:latin typeface="微软雅黑" panose="020B0503020204020204" pitchFamily="34" charset="-122"/>
                  <a:ea typeface="微软雅黑" panose="020B0503020204020204" pitchFamily="34" charset="-122"/>
                </a:rPr>
                <a:t>1 </a:t>
              </a:r>
              <a:r>
                <a:rPr lang="zh-CN" altLang="en-US" sz="1600" dirty="0">
                  <a:solidFill>
                    <a:schemeClr val="bg1"/>
                  </a:solidFill>
                  <a:latin typeface="微软雅黑" panose="020B0503020204020204" pitchFamily="34" charset="-122"/>
                  <a:ea typeface="微软雅黑" panose="020B0503020204020204" pitchFamily="34" charset="-122"/>
                </a:rPr>
                <a:t>计算机基础知识</a:t>
              </a:r>
            </a:p>
          </p:txBody>
        </p:sp>
      </p:grpSp>
    </p:spTree>
    <p:extLst>
      <p:ext uri="{BB962C8B-B14F-4D97-AF65-F5344CB8AC3E}">
        <p14:creationId xmlns:p14="http://schemas.microsoft.com/office/powerpoint/2010/main" val="40306635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750"/>
                                        <p:tgtEl>
                                          <p:spTgt spid="2"/>
                                        </p:tgtEl>
                                      </p:cBhvr>
                                    </p:animEffect>
                                  </p:childTnLst>
                                </p:cTn>
                              </p:par>
                              <p:par>
                                <p:cTn id="8" presetID="12" presetClass="entr" presetSubtype="1" fill="hold" grpId="0" nodeType="withEffect">
                                  <p:stCondLst>
                                    <p:cond delay="75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
                                        <p:tgtEl>
                                          <p:spTgt spid="4"/>
                                        </p:tgtEl>
                                        <p:attrNameLst>
                                          <p:attrName>ppt_y</p:attrName>
                                        </p:attrNameLst>
                                      </p:cBhvr>
                                      <p:tavLst>
                                        <p:tav tm="0">
                                          <p:val>
                                            <p:strVal val="#ppt_y-#ppt_h*1.125000"/>
                                          </p:val>
                                        </p:tav>
                                        <p:tav tm="100000">
                                          <p:val>
                                            <p:strVal val="#ppt_y"/>
                                          </p:val>
                                        </p:tav>
                                      </p:tavLst>
                                    </p:anim>
                                    <p:animEffect transition="in" filter="wipe(down)">
                                      <p:cBhvr>
                                        <p:cTn id="11" dur="500"/>
                                        <p:tgtEl>
                                          <p:spTgt spid="4"/>
                                        </p:tgtEl>
                                      </p:cBhvr>
                                    </p:animEffect>
                                  </p:childTnLst>
                                </p:cTn>
                              </p:par>
                              <p:par>
                                <p:cTn id="12" presetID="2" presetClass="entr" presetSubtype="8" fill="hold" nodeType="withEffect">
                                  <p:stCondLst>
                                    <p:cond delay="120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1400"/>
                                  </p:stCondLst>
                                  <p:childTnLst>
                                    <p:set>
                                      <p:cBhvr>
                                        <p:cTn id="17" dur="1" fill="hold">
                                          <p:stCondLst>
                                            <p:cond delay="0"/>
                                          </p:stCondLst>
                                        </p:cTn>
                                        <p:tgtEl>
                                          <p:spTgt spid="45"/>
                                        </p:tgtEl>
                                        <p:attrNameLst>
                                          <p:attrName>style.visibility</p:attrName>
                                        </p:attrNameLst>
                                      </p:cBhvr>
                                      <p:to>
                                        <p:strVal val="visible"/>
                                      </p:to>
                                    </p:set>
                                    <p:anim calcmode="lin" valueType="num">
                                      <p:cBhvr additive="base">
                                        <p:cTn id="18" dur="500" fill="hold"/>
                                        <p:tgtEl>
                                          <p:spTgt spid="45"/>
                                        </p:tgtEl>
                                        <p:attrNameLst>
                                          <p:attrName>ppt_x</p:attrName>
                                        </p:attrNameLst>
                                      </p:cBhvr>
                                      <p:tavLst>
                                        <p:tav tm="0">
                                          <p:val>
                                            <p:strVal val="0-#ppt_w/2"/>
                                          </p:val>
                                        </p:tav>
                                        <p:tav tm="100000">
                                          <p:val>
                                            <p:strVal val="#ppt_x"/>
                                          </p:val>
                                        </p:tav>
                                      </p:tavLst>
                                    </p:anim>
                                    <p:anim calcmode="lin" valueType="num">
                                      <p:cBhvr additive="base">
                                        <p:cTn id="19" dur="500" fill="hold"/>
                                        <p:tgtEl>
                                          <p:spTgt spid="4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1600"/>
                                  </p:stCondLst>
                                  <p:childTnLst>
                                    <p:set>
                                      <p:cBhvr>
                                        <p:cTn id="21" dur="1" fill="hold">
                                          <p:stCondLst>
                                            <p:cond delay="0"/>
                                          </p:stCondLst>
                                        </p:cTn>
                                        <p:tgtEl>
                                          <p:spTgt spid="50"/>
                                        </p:tgtEl>
                                        <p:attrNameLst>
                                          <p:attrName>style.visibility</p:attrName>
                                        </p:attrNameLst>
                                      </p:cBhvr>
                                      <p:to>
                                        <p:strVal val="visible"/>
                                      </p:to>
                                    </p:set>
                                    <p:anim calcmode="lin" valueType="num">
                                      <p:cBhvr additive="base">
                                        <p:cTn id="22" dur="500" fill="hold"/>
                                        <p:tgtEl>
                                          <p:spTgt spid="50"/>
                                        </p:tgtEl>
                                        <p:attrNameLst>
                                          <p:attrName>ppt_x</p:attrName>
                                        </p:attrNameLst>
                                      </p:cBhvr>
                                      <p:tavLst>
                                        <p:tav tm="0">
                                          <p:val>
                                            <p:strVal val="0-#ppt_w/2"/>
                                          </p:val>
                                        </p:tav>
                                        <p:tav tm="100000">
                                          <p:val>
                                            <p:strVal val="#ppt_x"/>
                                          </p:val>
                                        </p:tav>
                                      </p:tavLst>
                                    </p:anim>
                                    <p:anim calcmode="lin" valueType="num">
                                      <p:cBhvr additive="base">
                                        <p:cTn id="23" dur="500" fill="hold"/>
                                        <p:tgtEl>
                                          <p:spTgt spid="5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1800"/>
                                  </p:stCondLst>
                                  <p:childTnLst>
                                    <p:set>
                                      <p:cBhvr>
                                        <p:cTn id="25" dur="1" fill="hold">
                                          <p:stCondLst>
                                            <p:cond delay="0"/>
                                          </p:stCondLst>
                                        </p:cTn>
                                        <p:tgtEl>
                                          <p:spTgt spid="60"/>
                                        </p:tgtEl>
                                        <p:attrNameLst>
                                          <p:attrName>style.visibility</p:attrName>
                                        </p:attrNameLst>
                                      </p:cBhvr>
                                      <p:to>
                                        <p:strVal val="visible"/>
                                      </p:to>
                                    </p:set>
                                    <p:anim calcmode="lin" valueType="num">
                                      <p:cBhvr additive="base">
                                        <p:cTn id="26" dur="500" fill="hold"/>
                                        <p:tgtEl>
                                          <p:spTgt spid="60"/>
                                        </p:tgtEl>
                                        <p:attrNameLst>
                                          <p:attrName>ppt_x</p:attrName>
                                        </p:attrNameLst>
                                      </p:cBhvr>
                                      <p:tavLst>
                                        <p:tav tm="0">
                                          <p:val>
                                            <p:strVal val="0-#ppt_w/2"/>
                                          </p:val>
                                        </p:tav>
                                        <p:tav tm="100000">
                                          <p:val>
                                            <p:strVal val="#ppt_x"/>
                                          </p:val>
                                        </p:tav>
                                      </p:tavLst>
                                    </p:anim>
                                    <p:anim calcmode="lin" valueType="num">
                                      <p:cBhvr additive="base">
                                        <p:cTn id="27" dur="500" fill="hold"/>
                                        <p:tgtEl>
                                          <p:spTgt spid="60"/>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2000"/>
                                  </p:stCondLst>
                                  <p:childTnLst>
                                    <p:set>
                                      <p:cBhvr>
                                        <p:cTn id="29" dur="1" fill="hold">
                                          <p:stCondLst>
                                            <p:cond delay="0"/>
                                          </p:stCondLst>
                                        </p:cTn>
                                        <p:tgtEl>
                                          <p:spTgt spid="65"/>
                                        </p:tgtEl>
                                        <p:attrNameLst>
                                          <p:attrName>style.visibility</p:attrName>
                                        </p:attrNameLst>
                                      </p:cBhvr>
                                      <p:to>
                                        <p:strVal val="visible"/>
                                      </p:to>
                                    </p:set>
                                    <p:anim calcmode="lin" valueType="num">
                                      <p:cBhvr additive="base">
                                        <p:cTn id="30" dur="500" fill="hold"/>
                                        <p:tgtEl>
                                          <p:spTgt spid="65"/>
                                        </p:tgtEl>
                                        <p:attrNameLst>
                                          <p:attrName>ppt_x</p:attrName>
                                        </p:attrNameLst>
                                      </p:cBhvr>
                                      <p:tavLst>
                                        <p:tav tm="0">
                                          <p:val>
                                            <p:strVal val="0-#ppt_w/2"/>
                                          </p:val>
                                        </p:tav>
                                        <p:tav tm="100000">
                                          <p:val>
                                            <p:strVal val="#ppt_x"/>
                                          </p:val>
                                        </p:tav>
                                      </p:tavLst>
                                    </p:anim>
                                    <p:anim calcmode="lin" valueType="num">
                                      <p:cBhvr additive="base">
                                        <p:cTn id="31" dur="500" fill="hold"/>
                                        <p:tgtEl>
                                          <p:spTgt spid="65"/>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2200"/>
                                  </p:stCondLst>
                                  <p:childTnLst>
                                    <p:set>
                                      <p:cBhvr>
                                        <p:cTn id="33" dur="1" fill="hold">
                                          <p:stCondLst>
                                            <p:cond delay="0"/>
                                          </p:stCondLst>
                                        </p:cTn>
                                        <p:tgtEl>
                                          <p:spTgt spid="70"/>
                                        </p:tgtEl>
                                        <p:attrNameLst>
                                          <p:attrName>style.visibility</p:attrName>
                                        </p:attrNameLst>
                                      </p:cBhvr>
                                      <p:to>
                                        <p:strVal val="visible"/>
                                      </p:to>
                                    </p:set>
                                    <p:anim calcmode="lin" valueType="num">
                                      <p:cBhvr additive="base">
                                        <p:cTn id="34" dur="500" fill="hold"/>
                                        <p:tgtEl>
                                          <p:spTgt spid="70"/>
                                        </p:tgtEl>
                                        <p:attrNameLst>
                                          <p:attrName>ppt_x</p:attrName>
                                        </p:attrNameLst>
                                      </p:cBhvr>
                                      <p:tavLst>
                                        <p:tav tm="0">
                                          <p:val>
                                            <p:strVal val="0-#ppt_w/2"/>
                                          </p:val>
                                        </p:tav>
                                        <p:tav tm="100000">
                                          <p:val>
                                            <p:strVal val="#ppt_x"/>
                                          </p:val>
                                        </p:tav>
                                      </p:tavLst>
                                    </p:anim>
                                    <p:anim calcmode="lin" valueType="num">
                                      <p:cBhvr additive="base">
                                        <p:cTn id="35" dur="500" fill="hold"/>
                                        <p:tgtEl>
                                          <p:spTgt spid="70"/>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2400"/>
                                  </p:stCondLst>
                                  <p:childTnLst>
                                    <p:set>
                                      <p:cBhvr>
                                        <p:cTn id="37" dur="1" fill="hold">
                                          <p:stCondLst>
                                            <p:cond delay="0"/>
                                          </p:stCondLst>
                                        </p:cTn>
                                        <p:tgtEl>
                                          <p:spTgt spid="75"/>
                                        </p:tgtEl>
                                        <p:attrNameLst>
                                          <p:attrName>style.visibility</p:attrName>
                                        </p:attrNameLst>
                                      </p:cBhvr>
                                      <p:to>
                                        <p:strVal val="visible"/>
                                      </p:to>
                                    </p:set>
                                    <p:anim calcmode="lin" valueType="num">
                                      <p:cBhvr additive="base">
                                        <p:cTn id="38" dur="500" fill="hold"/>
                                        <p:tgtEl>
                                          <p:spTgt spid="75"/>
                                        </p:tgtEl>
                                        <p:attrNameLst>
                                          <p:attrName>ppt_x</p:attrName>
                                        </p:attrNameLst>
                                      </p:cBhvr>
                                      <p:tavLst>
                                        <p:tav tm="0">
                                          <p:val>
                                            <p:strVal val="0-#ppt_w/2"/>
                                          </p:val>
                                        </p:tav>
                                        <p:tav tm="100000">
                                          <p:val>
                                            <p:strVal val="#ppt_x"/>
                                          </p:val>
                                        </p:tav>
                                      </p:tavLst>
                                    </p:anim>
                                    <p:anim calcmode="lin" valueType="num">
                                      <p:cBhvr additive="base">
                                        <p:cTn id="39" dur="50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242088"/>
            <a:ext cx="9144000" cy="313112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TextBox 3"/>
          <p:cNvSpPr txBox="1"/>
          <p:nvPr/>
        </p:nvSpPr>
        <p:spPr>
          <a:xfrm>
            <a:off x="367248" y="548680"/>
            <a:ext cx="1668404" cy="769441"/>
          </a:xfrm>
          <a:prstGeom prst="rect">
            <a:avLst/>
          </a:prstGeom>
          <a:noFill/>
        </p:spPr>
        <p:txBody>
          <a:bodyPr wrap="square" rtlCol="0">
            <a:spAutoFit/>
          </a:bodyPr>
          <a:lstStyle/>
          <a:p>
            <a:r>
              <a:rPr lang="zh-CN" altLang="en-US" sz="4400" b="1" dirty="0" smtClean="0">
                <a:solidFill>
                  <a:schemeClr val="tx1">
                    <a:lumMod val="65000"/>
                    <a:lumOff val="35000"/>
                  </a:schemeClr>
                </a:solidFill>
                <a:latin typeface="微软雅黑" panose="020B0503020204020204" pitchFamily="34" charset="-122"/>
                <a:ea typeface="微软雅黑" panose="020B0503020204020204" pitchFamily="34" charset="-122"/>
              </a:rPr>
              <a:t>目录</a:t>
            </a:r>
            <a:endParaRPr lang="zh-CN" altLang="en-US" sz="4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41" name="组合 40"/>
          <p:cNvGrpSpPr/>
          <p:nvPr/>
        </p:nvGrpSpPr>
        <p:grpSpPr>
          <a:xfrm>
            <a:off x="6444208" y="2103854"/>
            <a:ext cx="2829559" cy="2612542"/>
            <a:chOff x="2171701" y="939799"/>
            <a:chExt cx="2829559" cy="2612542"/>
          </a:xfrm>
          <a:solidFill>
            <a:srgbClr val="215968"/>
          </a:solidFill>
        </p:grpSpPr>
        <p:sp>
          <p:nvSpPr>
            <p:cNvPr id="43" name="任意多边形 4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p:cNvSpPr/>
          <p:nvPr/>
        </p:nvSpPr>
        <p:spPr>
          <a:xfrm rot="3329058">
            <a:off x="6578986" y="3047552"/>
            <a:ext cx="2417650" cy="338554"/>
          </a:xfrm>
          <a:prstGeom prst="rect">
            <a:avLst/>
          </a:prstGeom>
          <a:solidFill>
            <a:srgbClr val="215968"/>
          </a:solid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7 </a:t>
            </a:r>
            <a:r>
              <a:rPr lang="zh-CN" altLang="en-US" sz="1600" kern="0" dirty="0">
                <a:solidFill>
                  <a:schemeClr val="bg1"/>
                </a:solidFill>
                <a:latin typeface="微软雅黑" pitchFamily="34" charset="-122"/>
                <a:ea typeface="微软雅黑" pitchFamily="34" charset="-122"/>
              </a:rPr>
              <a:t>演示文稿软件应用</a:t>
            </a:r>
            <a:endParaRPr lang="zh-CN" altLang="en-US" sz="1600" dirty="0">
              <a:solidFill>
                <a:schemeClr val="bg1"/>
              </a:solidFill>
            </a:endParaRPr>
          </a:p>
        </p:txBody>
      </p:sp>
      <p:grpSp>
        <p:nvGrpSpPr>
          <p:cNvPr id="46" name="组合 45"/>
          <p:cNvGrpSpPr/>
          <p:nvPr/>
        </p:nvGrpSpPr>
        <p:grpSpPr>
          <a:xfrm>
            <a:off x="5393602" y="2104649"/>
            <a:ext cx="2829559" cy="2612542"/>
            <a:chOff x="2171701" y="939799"/>
            <a:chExt cx="2829559" cy="2612542"/>
          </a:xfrm>
          <a:solidFill>
            <a:srgbClr val="215968"/>
          </a:solidFill>
        </p:grpSpPr>
        <p:sp>
          <p:nvSpPr>
            <p:cNvPr id="48" name="任意多边形 47"/>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 name="矩形 46"/>
          <p:cNvSpPr/>
          <p:nvPr/>
        </p:nvSpPr>
        <p:spPr>
          <a:xfrm rot="3329058">
            <a:off x="5621767" y="3022566"/>
            <a:ext cx="2212465" cy="338554"/>
          </a:xfrm>
          <a:prstGeom prst="rect">
            <a:avLst/>
          </a:prstGeom>
          <a:solidFill>
            <a:srgbClr val="215968"/>
          </a:solid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6 </a:t>
            </a:r>
            <a:r>
              <a:rPr lang="zh-CN" altLang="en-US" sz="1600" kern="0" dirty="0">
                <a:solidFill>
                  <a:schemeClr val="bg1"/>
                </a:solidFill>
                <a:latin typeface="微软雅黑" pitchFamily="34" charset="-122"/>
                <a:ea typeface="微软雅黑" pitchFamily="34" charset="-122"/>
              </a:rPr>
              <a:t>多媒体软件应用</a:t>
            </a:r>
            <a:endParaRPr lang="zh-CN" altLang="en-US" sz="1600" dirty="0">
              <a:solidFill>
                <a:schemeClr val="bg1"/>
              </a:solidFill>
            </a:endParaRPr>
          </a:p>
        </p:txBody>
      </p:sp>
      <p:grpSp>
        <p:nvGrpSpPr>
          <p:cNvPr id="51" name="组合 50"/>
          <p:cNvGrpSpPr/>
          <p:nvPr/>
        </p:nvGrpSpPr>
        <p:grpSpPr>
          <a:xfrm>
            <a:off x="4334729" y="2104649"/>
            <a:ext cx="2829559" cy="2612542"/>
            <a:chOff x="2171701" y="939799"/>
            <a:chExt cx="2829559" cy="2612542"/>
          </a:xfrm>
          <a:solidFill>
            <a:srgbClr val="215968"/>
          </a:solidFill>
        </p:grpSpPr>
        <p:sp>
          <p:nvSpPr>
            <p:cNvPr id="53" name="任意多边形 5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2" name="矩形 51"/>
          <p:cNvSpPr/>
          <p:nvPr/>
        </p:nvSpPr>
        <p:spPr>
          <a:xfrm rot="3217331">
            <a:off x="4394044" y="3245007"/>
            <a:ext cx="2828018" cy="338554"/>
          </a:xfrm>
          <a:prstGeom prst="rect">
            <a:avLst/>
          </a:prstGeom>
          <a:solidFill>
            <a:srgbClr val="215968"/>
          </a:solid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5 </a:t>
            </a:r>
            <a:r>
              <a:rPr lang="zh-CN" altLang="en-US" sz="1600" kern="0" dirty="0">
                <a:solidFill>
                  <a:schemeClr val="bg1"/>
                </a:solidFill>
                <a:latin typeface="微软雅黑" pitchFamily="34" charset="-122"/>
                <a:ea typeface="微软雅黑" pitchFamily="34" charset="-122"/>
              </a:rPr>
              <a:t>电子表格处理软件应用</a:t>
            </a:r>
            <a:endParaRPr lang="zh-CN" altLang="en-US" sz="1600" dirty="0">
              <a:solidFill>
                <a:schemeClr val="bg1"/>
              </a:solidFill>
            </a:endParaRPr>
          </a:p>
        </p:txBody>
      </p:sp>
      <p:grpSp>
        <p:nvGrpSpPr>
          <p:cNvPr id="61" name="组合 60"/>
          <p:cNvGrpSpPr/>
          <p:nvPr/>
        </p:nvGrpSpPr>
        <p:grpSpPr>
          <a:xfrm>
            <a:off x="3254609" y="2093214"/>
            <a:ext cx="2829559" cy="2612542"/>
            <a:chOff x="2171701" y="939799"/>
            <a:chExt cx="2829559" cy="2612542"/>
          </a:xfrm>
          <a:solidFill>
            <a:srgbClr val="215968"/>
          </a:solidFill>
        </p:grpSpPr>
        <p:sp>
          <p:nvSpPr>
            <p:cNvPr id="63" name="任意多边形 6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矩形 61"/>
          <p:cNvSpPr/>
          <p:nvPr/>
        </p:nvSpPr>
        <p:spPr>
          <a:xfrm rot="3217331">
            <a:off x="3355476" y="3129390"/>
            <a:ext cx="2696572" cy="369332"/>
          </a:xfrm>
          <a:prstGeom prst="rect">
            <a:avLst/>
          </a:prstGeom>
          <a:solidFill>
            <a:srgbClr val="215968"/>
          </a:solidFill>
        </p:spPr>
        <p:txBody>
          <a:bodyPr wrap="none">
            <a:spAutoFit/>
          </a:bodyPr>
          <a:lstStyle/>
          <a:p>
            <a:r>
              <a:rPr lang="zh-CN" altLang="en-US" b="1" kern="0" dirty="0">
                <a:solidFill>
                  <a:srgbClr val="FFFF00"/>
                </a:solidFill>
                <a:latin typeface="微软雅黑" pitchFamily="34" charset="-122"/>
                <a:ea typeface="微软雅黑" pitchFamily="34" charset="-122"/>
              </a:rPr>
              <a:t>单元</a:t>
            </a:r>
            <a:r>
              <a:rPr lang="en-US" altLang="zh-CN" b="1" kern="0" dirty="0">
                <a:solidFill>
                  <a:srgbClr val="FFFF00"/>
                </a:solidFill>
                <a:latin typeface="微软雅黑" pitchFamily="34" charset="-122"/>
                <a:ea typeface="微软雅黑" pitchFamily="34" charset="-122"/>
              </a:rPr>
              <a:t>4 </a:t>
            </a:r>
            <a:r>
              <a:rPr lang="zh-CN" altLang="en-US" b="1" kern="0" dirty="0">
                <a:solidFill>
                  <a:srgbClr val="FFFF00"/>
                </a:solidFill>
                <a:latin typeface="微软雅黑" pitchFamily="34" charset="-122"/>
                <a:ea typeface="微软雅黑" pitchFamily="34" charset="-122"/>
              </a:rPr>
              <a:t>文字处理软件应用</a:t>
            </a:r>
            <a:endParaRPr lang="zh-CN" altLang="en-US" b="1" dirty="0">
              <a:solidFill>
                <a:srgbClr val="FFFF00"/>
              </a:solidFill>
            </a:endParaRPr>
          </a:p>
        </p:txBody>
      </p:sp>
      <p:grpSp>
        <p:nvGrpSpPr>
          <p:cNvPr id="66" name="组合 65"/>
          <p:cNvGrpSpPr/>
          <p:nvPr/>
        </p:nvGrpSpPr>
        <p:grpSpPr>
          <a:xfrm>
            <a:off x="2195736" y="2118986"/>
            <a:ext cx="2829559" cy="2612542"/>
            <a:chOff x="2171701" y="939799"/>
            <a:chExt cx="2829559" cy="2612542"/>
          </a:xfrm>
          <a:solidFill>
            <a:srgbClr val="215968"/>
          </a:solidFill>
        </p:grpSpPr>
        <p:sp>
          <p:nvSpPr>
            <p:cNvPr id="68" name="任意多边形 67"/>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矩形 66"/>
          <p:cNvSpPr/>
          <p:nvPr/>
        </p:nvSpPr>
        <p:spPr>
          <a:xfrm rot="3217331">
            <a:off x="2478220" y="2856130"/>
            <a:ext cx="1802096" cy="338554"/>
          </a:xfrm>
          <a:prstGeom prst="rect">
            <a:avLst/>
          </a:prstGeom>
          <a:solidFill>
            <a:srgbClr val="215968"/>
          </a:solid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3 </a:t>
            </a:r>
            <a:r>
              <a:rPr lang="zh-CN" altLang="en-US" sz="1600" kern="0" dirty="0">
                <a:solidFill>
                  <a:schemeClr val="bg1"/>
                </a:solidFill>
                <a:latin typeface="微软雅黑" pitchFamily="34" charset="-122"/>
                <a:ea typeface="微软雅黑" pitchFamily="34" charset="-122"/>
              </a:rPr>
              <a:t>因特网应用</a:t>
            </a:r>
            <a:endParaRPr lang="zh-CN" altLang="en-US" sz="1600" dirty="0">
              <a:solidFill>
                <a:schemeClr val="bg1"/>
              </a:solidFill>
            </a:endParaRPr>
          </a:p>
        </p:txBody>
      </p:sp>
      <p:grpSp>
        <p:nvGrpSpPr>
          <p:cNvPr id="71" name="组合 70"/>
          <p:cNvGrpSpPr/>
          <p:nvPr/>
        </p:nvGrpSpPr>
        <p:grpSpPr>
          <a:xfrm>
            <a:off x="1115616" y="2112602"/>
            <a:ext cx="2829559" cy="2612542"/>
            <a:chOff x="2171701" y="939799"/>
            <a:chExt cx="2829559" cy="2612542"/>
          </a:xfrm>
          <a:solidFill>
            <a:srgbClr val="215968"/>
          </a:solidFill>
        </p:grpSpPr>
        <p:sp>
          <p:nvSpPr>
            <p:cNvPr id="73" name="任意多边形 7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矩形 71"/>
          <p:cNvSpPr/>
          <p:nvPr/>
        </p:nvSpPr>
        <p:spPr>
          <a:xfrm rot="3217331">
            <a:off x="1322715" y="3038796"/>
            <a:ext cx="2212465" cy="338554"/>
          </a:xfrm>
          <a:prstGeom prst="rect">
            <a:avLst/>
          </a:prstGeom>
          <a:solidFill>
            <a:srgbClr val="215968"/>
          </a:solid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2 </a:t>
            </a:r>
            <a:r>
              <a:rPr lang="zh-CN" altLang="en-US" sz="1600" kern="0" dirty="0">
                <a:solidFill>
                  <a:schemeClr val="bg1"/>
                </a:solidFill>
                <a:latin typeface="微软雅黑" pitchFamily="34" charset="-122"/>
                <a:ea typeface="微软雅黑" pitchFamily="34" charset="-122"/>
              </a:rPr>
              <a:t>操作系统的使用</a:t>
            </a:r>
            <a:endParaRPr lang="zh-CN" altLang="en-US" sz="1600" dirty="0">
              <a:solidFill>
                <a:schemeClr val="bg1"/>
              </a:solidFill>
            </a:endParaRPr>
          </a:p>
        </p:txBody>
      </p:sp>
      <p:grpSp>
        <p:nvGrpSpPr>
          <p:cNvPr id="76" name="组合 75"/>
          <p:cNvGrpSpPr/>
          <p:nvPr/>
        </p:nvGrpSpPr>
        <p:grpSpPr>
          <a:xfrm>
            <a:off x="56704" y="2095793"/>
            <a:ext cx="2829559" cy="2612542"/>
            <a:chOff x="2171701" y="939799"/>
            <a:chExt cx="2829559" cy="2612542"/>
          </a:xfrm>
          <a:solidFill>
            <a:srgbClr val="215968"/>
          </a:solidFill>
        </p:grpSpPr>
        <p:sp>
          <p:nvSpPr>
            <p:cNvPr id="78" name="任意多边形 77"/>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任意多边形 78"/>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矩形 76"/>
          <p:cNvSpPr/>
          <p:nvPr/>
        </p:nvSpPr>
        <p:spPr>
          <a:xfrm rot="3217331">
            <a:off x="260999" y="3023204"/>
            <a:ext cx="2212465" cy="338554"/>
          </a:xfrm>
          <a:prstGeom prst="rect">
            <a:avLst/>
          </a:prstGeom>
          <a:solidFill>
            <a:srgbClr val="215968"/>
          </a:solidFill>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单元</a:t>
            </a:r>
            <a:r>
              <a:rPr lang="en-US" altLang="zh-CN" sz="1600" dirty="0">
                <a:solidFill>
                  <a:schemeClr val="bg1"/>
                </a:solidFill>
                <a:latin typeface="微软雅黑" panose="020B0503020204020204" pitchFamily="34" charset="-122"/>
                <a:ea typeface="微软雅黑" panose="020B0503020204020204" pitchFamily="34" charset="-122"/>
              </a:rPr>
              <a:t>1 </a:t>
            </a:r>
            <a:r>
              <a:rPr lang="zh-CN" altLang="en-US" sz="1600" dirty="0">
                <a:solidFill>
                  <a:schemeClr val="bg1"/>
                </a:solidFill>
                <a:latin typeface="微软雅黑" panose="020B0503020204020204" pitchFamily="34" charset="-122"/>
                <a:ea typeface="微软雅黑" panose="020B0503020204020204" pitchFamily="34" charset="-122"/>
              </a:rPr>
              <a:t>计算机基础知识</a:t>
            </a:r>
          </a:p>
        </p:txBody>
      </p:sp>
    </p:spTree>
    <p:extLst>
      <p:ext uri="{BB962C8B-B14F-4D97-AF65-F5344CB8AC3E}">
        <p14:creationId xmlns:p14="http://schemas.microsoft.com/office/powerpoint/2010/main" val="110678802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mph" presetSubtype="0" grpId="0" nodeType="withEffect">
                                  <p:stCondLst>
                                    <p:cond delay="0"/>
                                  </p:stCondLst>
                                  <p:iterate type="lt">
                                    <p:tmAbs val="25"/>
                                  </p:iterate>
                                  <p:childTnLst>
                                    <p:set>
                                      <p:cBhvr override="childStyle">
                                        <p:cTn id="6" dur="indefinite"/>
                                        <p:tgtEl>
                                          <p:spTgt spid="62"/>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97"/>
          <p:cNvSpPr txBox="1">
            <a:spLocks noChangeArrowheads="1"/>
          </p:cNvSpPr>
          <p:nvPr/>
        </p:nvSpPr>
        <p:spPr bwMode="auto">
          <a:xfrm>
            <a:off x="1691682" y="824716"/>
            <a:ext cx="6363909" cy="929017"/>
          </a:xfrm>
          <a:prstGeom prst="rect">
            <a:avLst/>
          </a:prstGeom>
          <a:solidFill>
            <a:schemeClr val="accent1">
              <a:lumMod val="75000"/>
              <a:alpha val="75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dirty="0" smtClean="0">
                <a:solidFill>
                  <a:prstClr val="white"/>
                </a:solidFill>
                <a:latin typeface="方正粗倩简体" panose="03000509000000000000" pitchFamily="65" charset="-122"/>
                <a:ea typeface="方正粗倩简体" panose="03000509000000000000" pitchFamily="65" charset="-122"/>
              </a:rPr>
              <a:t>任务</a:t>
            </a:r>
            <a:r>
              <a:rPr lang="en-US" altLang="zh-CN" sz="3200" dirty="0" smtClean="0">
                <a:solidFill>
                  <a:prstClr val="white"/>
                </a:solidFill>
                <a:latin typeface="方正粗倩简体" panose="03000509000000000000" pitchFamily="65" charset="-122"/>
                <a:ea typeface="方正粗倩简体" panose="03000509000000000000" pitchFamily="65" charset="-122"/>
              </a:rPr>
              <a:t>4.1 </a:t>
            </a:r>
            <a:r>
              <a:rPr lang="zh-CN" altLang="en-US" sz="3200" dirty="0" smtClean="0">
                <a:solidFill>
                  <a:prstClr val="white"/>
                </a:solidFill>
                <a:latin typeface="方正粗倩简体" panose="03000509000000000000" pitchFamily="65" charset="-122"/>
                <a:ea typeface="方正粗倩简体" panose="03000509000000000000" pitchFamily="65" charset="-122"/>
              </a:rPr>
              <a:t>录入和编辑文档</a:t>
            </a:r>
            <a:endParaRPr lang="zh-CN" altLang="en-US" sz="3200" dirty="0">
              <a:solidFill>
                <a:prstClr val="white"/>
              </a:solidFill>
              <a:latin typeface="方正粗倩简体" panose="03000509000000000000" pitchFamily="65" charset="-122"/>
              <a:ea typeface="方正粗倩简体" panose="03000509000000000000" pitchFamily="65" charset="-122"/>
            </a:endParaRPr>
          </a:p>
        </p:txBody>
      </p:sp>
      <p:sp>
        <p:nvSpPr>
          <p:cNvPr id="3" name="TextBox 97"/>
          <p:cNvSpPr txBox="1">
            <a:spLocks noChangeArrowheads="1"/>
          </p:cNvSpPr>
          <p:nvPr/>
        </p:nvSpPr>
        <p:spPr bwMode="auto">
          <a:xfrm>
            <a:off x="1691680" y="1935305"/>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4.2 </a:t>
            </a:r>
            <a:r>
              <a:rPr lang="zh-CN" altLang="en-US" dirty="0" smtClean="0">
                <a:latin typeface="方正粗倩简体" panose="03000509000000000000" pitchFamily="65" charset="-122"/>
                <a:ea typeface="方正粗倩简体" panose="03000509000000000000" pitchFamily="65" charset="-122"/>
              </a:rPr>
              <a:t>设置文档格式</a:t>
            </a:r>
            <a:endParaRPr lang="zh-CN" altLang="en-US" dirty="0">
              <a:latin typeface="方正粗倩简体" panose="03000509000000000000" pitchFamily="65" charset="-122"/>
              <a:ea typeface="方正粗倩简体" panose="03000509000000000000" pitchFamily="65" charset="-122"/>
            </a:endParaRPr>
          </a:p>
        </p:txBody>
      </p:sp>
      <p:sp>
        <p:nvSpPr>
          <p:cNvPr id="4" name="TextBox 97"/>
          <p:cNvSpPr txBox="1">
            <a:spLocks noChangeArrowheads="1"/>
          </p:cNvSpPr>
          <p:nvPr/>
        </p:nvSpPr>
        <p:spPr bwMode="auto">
          <a:xfrm>
            <a:off x="1691680" y="3045894"/>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4.3 </a:t>
            </a:r>
            <a:r>
              <a:rPr lang="zh-CN" altLang="en-US" dirty="0" smtClean="0">
                <a:latin typeface="方正粗倩简体" panose="03000509000000000000" pitchFamily="65" charset="-122"/>
                <a:ea typeface="方正粗倩简体" panose="03000509000000000000" pitchFamily="65" charset="-122"/>
              </a:rPr>
              <a:t>使用表格</a:t>
            </a:r>
            <a:endParaRPr lang="en-US" altLang="zh-CN" dirty="0" smtClean="0">
              <a:latin typeface="方正粗倩简体" panose="03000509000000000000" pitchFamily="65" charset="-122"/>
              <a:ea typeface="方正粗倩简体" panose="03000509000000000000" pitchFamily="65" charset="-122"/>
            </a:endParaRPr>
          </a:p>
        </p:txBody>
      </p:sp>
      <p:sp>
        <p:nvSpPr>
          <p:cNvPr id="5" name="TextBox 97"/>
          <p:cNvSpPr txBox="1">
            <a:spLocks noChangeArrowheads="1"/>
          </p:cNvSpPr>
          <p:nvPr/>
        </p:nvSpPr>
        <p:spPr bwMode="auto">
          <a:xfrm>
            <a:off x="1691680" y="4156483"/>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4.4 </a:t>
            </a:r>
            <a:r>
              <a:rPr lang="zh-CN" altLang="en-US" dirty="0" smtClean="0">
                <a:latin typeface="方正粗倩简体" panose="03000509000000000000" pitchFamily="65" charset="-122"/>
                <a:ea typeface="方正粗倩简体" panose="03000509000000000000" pitchFamily="65" charset="-122"/>
              </a:rPr>
              <a:t>使用图文混排</a:t>
            </a:r>
            <a:endParaRPr lang="zh-CN" altLang="en-US" dirty="0">
              <a:latin typeface="方正粗倩简体" panose="03000509000000000000" pitchFamily="65" charset="-122"/>
              <a:ea typeface="方正粗倩简体" panose="03000509000000000000" pitchFamily="65" charset="-122"/>
            </a:endParaRPr>
          </a:p>
        </p:txBody>
      </p:sp>
      <p:sp>
        <p:nvSpPr>
          <p:cNvPr id="6" name="TextBox 97"/>
          <p:cNvSpPr txBox="1">
            <a:spLocks noChangeArrowheads="1"/>
          </p:cNvSpPr>
          <p:nvPr/>
        </p:nvSpPr>
        <p:spPr bwMode="auto">
          <a:xfrm>
            <a:off x="1691681" y="5267071"/>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4.5 </a:t>
            </a:r>
            <a:r>
              <a:rPr lang="zh-CN" altLang="en-US" dirty="0" smtClean="0">
                <a:latin typeface="方正粗倩简体" panose="03000509000000000000" pitchFamily="65" charset="-122"/>
                <a:ea typeface="方正粗倩简体" panose="03000509000000000000" pitchFamily="65" charset="-122"/>
              </a:rPr>
              <a:t>合理布局页面</a:t>
            </a:r>
            <a:endParaRPr lang="zh-CN" altLang="en-US" dirty="0">
              <a:latin typeface="方正粗倩简体" panose="03000509000000000000" pitchFamily="65" charset="-122"/>
              <a:ea typeface="方正粗倩简体" panose="03000509000000000000" pitchFamily="65" charset="-122"/>
            </a:endParaRPr>
          </a:p>
        </p:txBody>
      </p:sp>
      <p:sp>
        <p:nvSpPr>
          <p:cNvPr id="39" name="TextBox 97"/>
          <p:cNvSpPr txBox="1">
            <a:spLocks noChangeArrowheads="1"/>
          </p:cNvSpPr>
          <p:nvPr/>
        </p:nvSpPr>
        <p:spPr bwMode="auto">
          <a:xfrm>
            <a:off x="1691680" y="824715"/>
            <a:ext cx="6363907" cy="929017"/>
          </a:xfrm>
          <a:prstGeom prst="rect">
            <a:avLst/>
          </a:prstGeom>
          <a:solidFill>
            <a:schemeClr val="bg1">
              <a:alpha val="50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dirty="0">
              <a:solidFill>
                <a:prstClr val="white"/>
              </a:solidFill>
              <a:latin typeface="方正粗倩简体" panose="03000509000000000000" pitchFamily="65" charset="-122"/>
              <a:ea typeface="方正粗倩简体" panose="03000509000000000000" pitchFamily="65" charset="-122"/>
            </a:endParaRPr>
          </a:p>
        </p:txBody>
      </p:sp>
    </p:spTree>
    <p:extLst>
      <p:ext uri="{BB962C8B-B14F-4D97-AF65-F5344CB8AC3E}">
        <p14:creationId xmlns:p14="http://schemas.microsoft.com/office/powerpoint/2010/main" val="79838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par>
                                <p:cTn id="9" presetID="12" presetClass="entr" presetSubtype="4" fill="hold" grpId="0"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par>
                                <p:cTn id="13" presetID="12" presetClass="entr" presetSubtype="4"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2" presetClass="entr" presetSubtype="4" fill="hold" grpId="0" nodeType="withEffect">
                                  <p:stCondLst>
                                    <p:cond delay="6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p:tgtEl>
                                          <p:spTgt spid="5"/>
                                        </p:tgtEl>
                                        <p:attrNameLst>
                                          <p:attrName>ppt_y</p:attrName>
                                        </p:attrNameLst>
                                      </p:cBhvr>
                                      <p:tavLst>
                                        <p:tav tm="0">
                                          <p:val>
                                            <p:strVal val="#ppt_y+#ppt_h*1.125000"/>
                                          </p:val>
                                        </p:tav>
                                        <p:tav tm="100000">
                                          <p:val>
                                            <p:strVal val="#ppt_y"/>
                                          </p:val>
                                        </p:tav>
                                      </p:tavLst>
                                    </p:anim>
                                    <p:animEffect transition="in" filter="wipe(up)">
                                      <p:cBhvr>
                                        <p:cTn id="20" dur="500"/>
                                        <p:tgtEl>
                                          <p:spTgt spid="5"/>
                                        </p:tgtEl>
                                      </p:cBhvr>
                                    </p:animEffect>
                                  </p:childTnLst>
                                </p:cTn>
                              </p:par>
                              <p:par>
                                <p:cTn id="21" presetID="12" presetClass="entr" presetSubtype="4" fill="hold" grpId="0" nodeType="withEffect">
                                  <p:stCondLst>
                                    <p:cond delay="8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p:tgtEl>
                                          <p:spTgt spid="6"/>
                                        </p:tgtEl>
                                        <p:attrNameLst>
                                          <p:attrName>ppt_y</p:attrName>
                                        </p:attrNameLst>
                                      </p:cBhvr>
                                      <p:tavLst>
                                        <p:tav tm="0">
                                          <p:val>
                                            <p:strVal val="#ppt_y+#ppt_h*1.125000"/>
                                          </p:val>
                                        </p:tav>
                                        <p:tav tm="100000">
                                          <p:val>
                                            <p:strVal val="#ppt_y"/>
                                          </p:val>
                                        </p:tav>
                                      </p:tavLst>
                                    </p:anim>
                                    <p:animEffect transition="in" filter="wipe(up)">
                                      <p:cBhvr>
                                        <p:cTn id="24" dur="500"/>
                                        <p:tgtEl>
                                          <p:spTgt spid="6"/>
                                        </p:tgtEl>
                                      </p:cBhvr>
                                    </p:animEffect>
                                  </p:childTnLst>
                                </p:cTn>
                              </p:par>
                              <p:par>
                                <p:cTn id="25" presetID="16" presetClass="entr" presetSubtype="37" fill="hold" grpId="0" nodeType="withEffect">
                                  <p:stCondLst>
                                    <p:cond delay="1000"/>
                                  </p:stCondLst>
                                  <p:childTnLst>
                                    <p:set>
                                      <p:cBhvr>
                                        <p:cTn id="26" dur="1" fill="hold">
                                          <p:stCondLst>
                                            <p:cond delay="0"/>
                                          </p:stCondLst>
                                        </p:cTn>
                                        <p:tgtEl>
                                          <p:spTgt spid="39"/>
                                        </p:tgtEl>
                                        <p:attrNameLst>
                                          <p:attrName>style.visibility</p:attrName>
                                        </p:attrNameLst>
                                      </p:cBhvr>
                                      <p:to>
                                        <p:strVal val="visible"/>
                                      </p:to>
                                    </p:set>
                                    <p:animEffect transition="in" filter="barn(outVertical)">
                                      <p:cBhvr>
                                        <p:cTn id="27" dur="500"/>
                                        <p:tgtEl>
                                          <p:spTgt spid="39"/>
                                        </p:tgtEl>
                                      </p:cBhvr>
                                    </p:animEffect>
                                  </p:childTnLst>
                                </p:cTn>
                              </p:par>
                            </p:childTnLst>
                          </p:cTn>
                        </p:par>
                        <p:par>
                          <p:cTn id="28" fill="hold">
                            <p:stCondLst>
                              <p:cond delay="1500"/>
                            </p:stCondLst>
                            <p:childTnLst>
                              <p:par>
                                <p:cTn id="29" presetID="26" presetClass="emph" presetSubtype="0" repeatCount="indefinite" fill="hold" grpId="1" nodeType="afterEffect">
                                  <p:stCondLst>
                                    <p:cond delay="0"/>
                                  </p:stCondLst>
                                  <p:endCondLst>
                                    <p:cond evt="onNext" delay="0">
                                      <p:tgtEl>
                                        <p:sldTgt/>
                                      </p:tgtEl>
                                    </p:cond>
                                  </p:endCondLst>
                                  <p:childTnLst>
                                    <p:animEffect transition="out" filter="fade">
                                      <p:cBhvr>
                                        <p:cTn id="30" dur="1000" tmFilter="0, 0; .2, .5; .8, .5; 1, 0"/>
                                        <p:tgtEl>
                                          <p:spTgt spid="39"/>
                                        </p:tgtEl>
                                      </p:cBhvr>
                                    </p:animEffect>
                                    <p:animScale>
                                      <p:cBhvr>
                                        <p:cTn id="31" dur="500" autoRev="1" fill="hold"/>
                                        <p:tgtEl>
                                          <p:spTgt spid="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39" grpId="0" animBg="1"/>
      <p:bldP spid="39"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00028" y="2650577"/>
            <a:ext cx="5933624" cy="1354488"/>
            <a:chOff x="726608" y="1628799"/>
            <a:chExt cx="5933624" cy="2099695"/>
          </a:xfrm>
        </p:grpSpPr>
        <p:sp>
          <p:nvSpPr>
            <p:cNvPr id="3" name="矩形 2"/>
            <p:cNvSpPr/>
            <p:nvPr/>
          </p:nvSpPr>
          <p:spPr>
            <a:xfrm>
              <a:off x="726608" y="1628799"/>
              <a:ext cx="5933624" cy="209969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a:spLocks noChangeArrowheads="1"/>
            </p:cNvSpPr>
            <p:nvPr/>
          </p:nvSpPr>
          <p:spPr bwMode="auto">
            <a:xfrm>
              <a:off x="870624" y="1688478"/>
              <a:ext cx="5688632" cy="121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457200">
                <a:lnSpc>
                  <a:spcPct val="150000"/>
                </a:lnSpc>
              </a:pPr>
              <a:r>
                <a:rPr lang="zh-CN" altLang="en-US" sz="1600" b="1" dirty="0">
                  <a:latin typeface="Arial" charset="0"/>
                </a:rPr>
                <a:t>文字处理软件是使用最为广泛的计算机用应用软件。那么大家了解的文字处理软件都有哪些呢？ </a:t>
              </a:r>
            </a:p>
          </p:txBody>
        </p:sp>
      </p:grpSp>
      <p:grpSp>
        <p:nvGrpSpPr>
          <p:cNvPr id="6" name="组合 5"/>
          <p:cNvGrpSpPr/>
          <p:nvPr/>
        </p:nvGrpSpPr>
        <p:grpSpPr>
          <a:xfrm>
            <a:off x="296863" y="2640485"/>
            <a:ext cx="825500" cy="2109787"/>
            <a:chOff x="296863" y="1549401"/>
            <a:chExt cx="825500" cy="2109787"/>
          </a:xfrm>
          <a:solidFill>
            <a:schemeClr val="tx1">
              <a:lumMod val="75000"/>
              <a:lumOff val="25000"/>
            </a:schemeClr>
          </a:solidFill>
        </p:grpSpPr>
        <p:sp>
          <p:nvSpPr>
            <p:cNvPr id="8" name="Freeform 6"/>
            <p:cNvSpPr>
              <a:spLocks/>
            </p:cNvSpPr>
            <p:nvPr/>
          </p:nvSpPr>
          <p:spPr bwMode="auto">
            <a:xfrm>
              <a:off x="296863"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p:cNvSpPr>
              <a:spLocks noChangeArrowheads="1"/>
            </p:cNvSpPr>
            <p:nvPr/>
          </p:nvSpPr>
          <p:spPr bwMode="auto">
            <a:xfrm>
              <a:off x="546101" y="1549401"/>
              <a:ext cx="32702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1238252" y="2640485"/>
            <a:ext cx="825500" cy="2109787"/>
            <a:chOff x="1238251" y="1549401"/>
            <a:chExt cx="825500" cy="2109787"/>
          </a:xfrm>
          <a:solidFill>
            <a:srgbClr val="729A95"/>
          </a:solidFill>
        </p:grpSpPr>
        <p:sp>
          <p:nvSpPr>
            <p:cNvPr id="13" name="Freeform 8"/>
            <p:cNvSpPr>
              <a:spLocks/>
            </p:cNvSpPr>
            <p:nvPr/>
          </p:nvSpPr>
          <p:spPr bwMode="auto">
            <a:xfrm>
              <a:off x="1238251"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2"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9"/>
            <p:cNvSpPr>
              <a:spLocks noChangeArrowheads="1"/>
            </p:cNvSpPr>
            <p:nvPr/>
          </p:nvSpPr>
          <p:spPr bwMode="auto">
            <a:xfrm>
              <a:off x="1468438"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6" name="组合 15"/>
          <p:cNvGrpSpPr/>
          <p:nvPr/>
        </p:nvGrpSpPr>
        <p:grpSpPr>
          <a:xfrm>
            <a:off x="2160590" y="2640485"/>
            <a:ext cx="844550" cy="2109787"/>
            <a:chOff x="2160588" y="1549401"/>
            <a:chExt cx="844550" cy="2109787"/>
          </a:xfrm>
          <a:solidFill>
            <a:srgbClr val="CABD6C"/>
          </a:solidFill>
        </p:grpSpPr>
        <p:sp>
          <p:nvSpPr>
            <p:cNvPr id="18" name="Freeform 10"/>
            <p:cNvSpPr>
              <a:spLocks/>
            </p:cNvSpPr>
            <p:nvPr/>
          </p:nvSpPr>
          <p:spPr bwMode="auto">
            <a:xfrm>
              <a:off x="2160588" y="1912938"/>
              <a:ext cx="844550" cy="1746250"/>
            </a:xfrm>
            <a:custGeom>
              <a:avLst/>
              <a:gdLst>
                <a:gd name="T0" fmla="*/ 33 w 44"/>
                <a:gd name="T1" fmla="*/ 0 h 91"/>
                <a:gd name="T2" fmla="*/ 11 w 44"/>
                <a:gd name="T3" fmla="*/ 0 h 91"/>
                <a:gd name="T4" fmla="*/ 0 w 44"/>
                <a:gd name="T5" fmla="*/ 9 h 91"/>
                <a:gd name="T6" fmla="*/ 0 w 44"/>
                <a:gd name="T7" fmla="*/ 9 h 91"/>
                <a:gd name="T8" fmla="*/ 0 w 44"/>
                <a:gd name="T9" fmla="*/ 10 h 91"/>
                <a:gd name="T10" fmla="*/ 0 w 44"/>
                <a:gd name="T11" fmla="*/ 41 h 91"/>
                <a:gd name="T12" fmla="*/ 4 w 44"/>
                <a:gd name="T13" fmla="*/ 44 h 91"/>
                <a:gd name="T14" fmla="*/ 8 w 44"/>
                <a:gd name="T15" fmla="*/ 41 h 91"/>
                <a:gd name="T16" fmla="*/ 8 w 44"/>
                <a:gd name="T17" fmla="*/ 14 h 91"/>
                <a:gd name="T18" fmla="*/ 11 w 44"/>
                <a:gd name="T19" fmla="*/ 14 h 91"/>
                <a:gd name="T20" fmla="*/ 11 w 44"/>
                <a:gd name="T21" fmla="*/ 40 h 91"/>
                <a:gd name="T22" fmla="*/ 11 w 44"/>
                <a:gd name="T23" fmla="*/ 41 h 91"/>
                <a:gd name="T24" fmla="*/ 11 w 44"/>
                <a:gd name="T25" fmla="*/ 86 h 91"/>
                <a:gd name="T26" fmla="*/ 16 w 44"/>
                <a:gd name="T27" fmla="*/ 91 h 91"/>
                <a:gd name="T28" fmla="*/ 21 w 44"/>
                <a:gd name="T29" fmla="*/ 86 h 91"/>
                <a:gd name="T30" fmla="*/ 21 w 44"/>
                <a:gd name="T31" fmla="*/ 46 h 91"/>
                <a:gd name="T32" fmla="*/ 23 w 44"/>
                <a:gd name="T33" fmla="*/ 46 h 91"/>
                <a:gd name="T34" fmla="*/ 23 w 44"/>
                <a:gd name="T35" fmla="*/ 86 h 91"/>
                <a:gd name="T36" fmla="*/ 28 w 44"/>
                <a:gd name="T37" fmla="*/ 91 h 91"/>
                <a:gd name="T38" fmla="*/ 33 w 44"/>
                <a:gd name="T39" fmla="*/ 86 h 91"/>
                <a:gd name="T40" fmla="*/ 33 w 44"/>
                <a:gd name="T41" fmla="*/ 40 h 91"/>
                <a:gd name="T42" fmla="*/ 33 w 44"/>
                <a:gd name="T43" fmla="*/ 39 h 91"/>
                <a:gd name="T44" fmla="*/ 33 w 44"/>
                <a:gd name="T45" fmla="*/ 14 h 91"/>
                <a:gd name="T46" fmla="*/ 36 w 44"/>
                <a:gd name="T47" fmla="*/ 14 h 91"/>
                <a:gd name="T48" fmla="*/ 36 w 44"/>
                <a:gd name="T49" fmla="*/ 41 h 91"/>
                <a:gd name="T50" fmla="*/ 40 w 44"/>
                <a:gd name="T51" fmla="*/ 44 h 91"/>
                <a:gd name="T52" fmla="*/ 44 w 44"/>
                <a:gd name="T53" fmla="*/ 41 h 91"/>
                <a:gd name="T54" fmla="*/ 44 w 44"/>
                <a:gd name="T55" fmla="*/ 10 h 91"/>
                <a:gd name="T56" fmla="*/ 44 w 44"/>
                <a:gd name="T57" fmla="*/ 9 h 91"/>
                <a:gd name="T58" fmla="*/ 44 w 44"/>
                <a:gd name="T59" fmla="*/ 8 h 91"/>
                <a:gd name="T60" fmla="*/ 33 w 44"/>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91">
                  <a:moveTo>
                    <a:pt x="33"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2" y="44"/>
                    <a:pt x="4" y="44"/>
                  </a:cubicBezTo>
                  <a:cubicBezTo>
                    <a:pt x="6" y="44"/>
                    <a:pt x="8" y="43"/>
                    <a:pt x="8" y="41"/>
                  </a:cubicBezTo>
                  <a:cubicBezTo>
                    <a:pt x="8" y="14"/>
                    <a:pt x="8" y="14"/>
                    <a:pt x="8" y="14"/>
                  </a:cubicBezTo>
                  <a:cubicBezTo>
                    <a:pt x="11" y="14"/>
                    <a:pt x="11" y="14"/>
                    <a:pt x="11" y="14"/>
                  </a:cubicBezTo>
                  <a:cubicBezTo>
                    <a:pt x="11" y="40"/>
                    <a:pt x="11" y="40"/>
                    <a:pt x="11" y="40"/>
                  </a:cubicBezTo>
                  <a:cubicBezTo>
                    <a:pt x="11" y="40"/>
                    <a:pt x="11" y="40"/>
                    <a:pt x="11" y="41"/>
                  </a:cubicBezTo>
                  <a:cubicBezTo>
                    <a:pt x="11" y="86"/>
                    <a:pt x="11" y="86"/>
                    <a:pt x="11" y="86"/>
                  </a:cubicBezTo>
                  <a:cubicBezTo>
                    <a:pt x="11" y="89"/>
                    <a:pt x="13" y="91"/>
                    <a:pt x="16" y="91"/>
                  </a:cubicBezTo>
                  <a:cubicBezTo>
                    <a:pt x="18" y="91"/>
                    <a:pt x="21" y="89"/>
                    <a:pt x="21" y="86"/>
                  </a:cubicBezTo>
                  <a:cubicBezTo>
                    <a:pt x="21" y="46"/>
                    <a:pt x="21" y="46"/>
                    <a:pt x="21" y="46"/>
                  </a:cubicBezTo>
                  <a:cubicBezTo>
                    <a:pt x="23" y="46"/>
                    <a:pt x="23" y="46"/>
                    <a:pt x="23" y="46"/>
                  </a:cubicBezTo>
                  <a:cubicBezTo>
                    <a:pt x="23" y="86"/>
                    <a:pt x="23" y="86"/>
                    <a:pt x="23" y="86"/>
                  </a:cubicBezTo>
                  <a:cubicBezTo>
                    <a:pt x="23" y="89"/>
                    <a:pt x="25" y="91"/>
                    <a:pt x="28" y="91"/>
                  </a:cubicBezTo>
                  <a:cubicBezTo>
                    <a:pt x="31" y="91"/>
                    <a:pt x="33" y="89"/>
                    <a:pt x="33" y="86"/>
                  </a:cubicBezTo>
                  <a:cubicBezTo>
                    <a:pt x="33" y="40"/>
                    <a:pt x="33" y="40"/>
                    <a:pt x="33" y="40"/>
                  </a:cubicBezTo>
                  <a:cubicBezTo>
                    <a:pt x="33" y="39"/>
                    <a:pt x="33" y="39"/>
                    <a:pt x="33" y="39"/>
                  </a:cubicBezTo>
                  <a:cubicBezTo>
                    <a:pt x="33" y="14"/>
                    <a:pt x="33" y="14"/>
                    <a:pt x="33" y="14"/>
                  </a:cubicBezTo>
                  <a:cubicBezTo>
                    <a:pt x="36" y="14"/>
                    <a:pt x="36" y="14"/>
                    <a:pt x="36" y="14"/>
                  </a:cubicBezTo>
                  <a:cubicBezTo>
                    <a:pt x="36" y="41"/>
                    <a:pt x="36" y="41"/>
                    <a:pt x="36" y="41"/>
                  </a:cubicBezTo>
                  <a:cubicBezTo>
                    <a:pt x="36" y="43"/>
                    <a:pt x="38" y="44"/>
                    <a:pt x="40" y="44"/>
                  </a:cubicBezTo>
                  <a:cubicBezTo>
                    <a:pt x="42" y="44"/>
                    <a:pt x="44" y="43"/>
                    <a:pt x="44" y="41"/>
                  </a:cubicBezTo>
                  <a:cubicBezTo>
                    <a:pt x="44" y="10"/>
                    <a:pt x="44" y="10"/>
                    <a:pt x="44" y="10"/>
                  </a:cubicBezTo>
                  <a:cubicBezTo>
                    <a:pt x="44" y="9"/>
                    <a:pt x="44" y="9"/>
                    <a:pt x="44" y="9"/>
                  </a:cubicBezTo>
                  <a:cubicBezTo>
                    <a:pt x="44" y="8"/>
                    <a:pt x="44" y="8"/>
                    <a:pt x="44" y="8"/>
                  </a:cubicBezTo>
                  <a:cubicBezTo>
                    <a:pt x="44" y="5"/>
                    <a:pt x="40" y="0"/>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11"/>
            <p:cNvSpPr>
              <a:spLocks noChangeArrowheads="1"/>
            </p:cNvSpPr>
            <p:nvPr/>
          </p:nvSpPr>
          <p:spPr bwMode="auto">
            <a:xfrm>
              <a:off x="2409826"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36512" y="332656"/>
            <a:ext cx="3888432" cy="650475"/>
            <a:chOff x="-33010" y="588691"/>
            <a:chExt cx="7360383" cy="449319"/>
          </a:xfrm>
        </p:grpSpPr>
        <p:sp>
          <p:nvSpPr>
            <p:cNvPr id="27" name="矩形 1"/>
            <p:cNvSpPr/>
            <p:nvPr/>
          </p:nvSpPr>
          <p:spPr>
            <a:xfrm>
              <a:off x="-1" y="588691"/>
              <a:ext cx="7327374"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8" name="矩形 27"/>
            <p:cNvSpPr/>
            <p:nvPr/>
          </p:nvSpPr>
          <p:spPr>
            <a:xfrm>
              <a:off x="-33010" y="658342"/>
              <a:ext cx="6158688" cy="276378"/>
            </a:xfrm>
            <a:prstGeom prst="rect">
              <a:avLst/>
            </a:prstGeom>
          </p:spPr>
          <p:txBody>
            <a:bodyPr wrap="squar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任务目标：录入和编辑文档</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692741224"/>
      </p:ext>
    </p:extLst>
  </p:cSld>
  <p:clrMapOvr>
    <a:masterClrMapping/>
  </p:clrMapOvr>
  <mc:AlternateContent xmlns:mc="http://schemas.openxmlformats.org/markup-compatibility/2006" xmlns:p14="http://schemas.microsoft.com/office/powerpoint/2010/main">
    <mc:Choice Requires="p14">
      <p:transition p14:dur="250" advTm="35565">
        <p:fade/>
      </p:transition>
    </mc:Choice>
    <mc:Fallback xmlns="">
      <p:transition advTm="355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strVal val="#ppt_x"/>
                                          </p:val>
                                        </p:tav>
                                        <p:tav tm="100000">
                                          <p:val>
                                            <p:strVal val="#ppt_x"/>
                                          </p:val>
                                        </p:tav>
                                      </p:tavLst>
                                    </p:anim>
                                    <p:anim calcmode="lin" valueType="num">
                                      <p:cBhvr>
                                        <p:cTn id="18" dur="500" fill="hold"/>
                                        <p:tgtEl>
                                          <p:spTgt spid="11"/>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strVal val="#ppt_x"/>
                                          </p:val>
                                        </p:tav>
                                        <p:tav tm="100000">
                                          <p:val>
                                            <p:strVal val="#ppt_x"/>
                                          </p:val>
                                        </p:tav>
                                      </p:tavLst>
                                    </p:anim>
                                    <p:anim calcmode="lin" valueType="num">
                                      <p:cBhvr>
                                        <p:cTn id="23" dur="500" fill="hold"/>
                                        <p:tgtEl>
                                          <p:spTgt spid="16"/>
                                        </p:tgtEl>
                                        <p:attrNameLst>
                                          <p:attrName>ppt_y</p:attrName>
                                        </p:attrNameLst>
                                      </p:cBhvr>
                                      <p:tavLst>
                                        <p:tav tm="0">
                                          <p:val>
                                            <p:strVal val="#ppt_y+.1"/>
                                          </p:val>
                                        </p:tav>
                                        <p:tav tm="100000">
                                          <p:val>
                                            <p:strVal val="#ppt_y"/>
                                          </p:val>
                                        </p:tav>
                                      </p:tavLst>
                                    </p:anim>
                                  </p:childTnLst>
                                </p:cTn>
                              </p:par>
                              <p:par>
                                <p:cTn id="24" presetID="22" presetClass="entr" presetSubtype="8"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43608" y="1490515"/>
            <a:ext cx="695222" cy="3306637"/>
            <a:chOff x="654993" y="1901757"/>
            <a:chExt cx="695222" cy="1527334"/>
          </a:xfrm>
        </p:grpSpPr>
        <p:sp>
          <p:nvSpPr>
            <p:cNvPr id="3" name="TextBox 2"/>
            <p:cNvSpPr txBox="1"/>
            <p:nvPr/>
          </p:nvSpPr>
          <p:spPr>
            <a:xfrm rot="5400000">
              <a:off x="673682" y="2031806"/>
              <a:ext cx="799068"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技能学习</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36512" y="404664"/>
            <a:ext cx="3816424" cy="650475"/>
            <a:chOff x="-33010" y="588691"/>
            <a:chExt cx="3118622" cy="449319"/>
          </a:xfrm>
        </p:grpSpPr>
        <p:sp>
          <p:nvSpPr>
            <p:cNvPr id="22" name="矩形 1"/>
            <p:cNvSpPr/>
            <p:nvPr/>
          </p:nvSpPr>
          <p:spPr>
            <a:xfrm>
              <a:off x="-1" y="588691"/>
              <a:ext cx="3085613"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3" name="矩形 22"/>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4.1</a:t>
              </a:r>
              <a:r>
                <a:rPr lang="zh-CN" altLang="en-US" sz="2200" b="1" dirty="0" smtClean="0">
                  <a:solidFill>
                    <a:schemeClr val="bg1"/>
                  </a:solidFill>
                  <a:latin typeface="微软雅黑" panose="020B0503020204020204" pitchFamily="34" charset="-122"/>
                  <a:ea typeface="微软雅黑" panose="020B0503020204020204" pitchFamily="34" charset="-122"/>
                </a:rPr>
                <a:t>：录入和编辑文档</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1780067" y="1511293"/>
            <a:ext cx="5654468" cy="2524999"/>
            <a:chOff x="1780067" y="1511293"/>
            <a:chExt cx="5654468" cy="2524999"/>
          </a:xfrm>
        </p:grpSpPr>
        <p:grpSp>
          <p:nvGrpSpPr>
            <p:cNvPr id="30" name="组合 29"/>
            <p:cNvGrpSpPr/>
            <p:nvPr/>
          </p:nvGrpSpPr>
          <p:grpSpPr>
            <a:xfrm>
              <a:off x="1780067" y="1511293"/>
              <a:ext cx="5654468" cy="1890921"/>
              <a:chOff x="1797852" y="1706540"/>
              <a:chExt cx="5654468" cy="1890921"/>
            </a:xfrm>
          </p:grpSpPr>
          <p:grpSp>
            <p:nvGrpSpPr>
              <p:cNvPr id="31" name="组合 30"/>
              <p:cNvGrpSpPr/>
              <p:nvPr/>
            </p:nvGrpSpPr>
            <p:grpSpPr>
              <a:xfrm>
                <a:off x="1797852" y="1706540"/>
                <a:ext cx="5654468" cy="1201502"/>
                <a:chOff x="1391452" y="719645"/>
                <a:chExt cx="5654468" cy="1201501"/>
              </a:xfrm>
            </p:grpSpPr>
            <p:grpSp>
              <p:nvGrpSpPr>
                <p:cNvPr id="37" name="组合 36"/>
                <p:cNvGrpSpPr/>
                <p:nvPr/>
              </p:nvGrpSpPr>
              <p:grpSpPr>
                <a:xfrm>
                  <a:off x="1391452" y="719645"/>
                  <a:ext cx="5654468" cy="1201501"/>
                  <a:chOff x="1391452" y="719645"/>
                  <a:chExt cx="5654468" cy="1201501"/>
                </a:xfrm>
              </p:grpSpPr>
              <p:sp>
                <p:nvSpPr>
                  <p:cNvPr id="40"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42" name="TextBox 10"/>
                  <p:cNvSpPr txBox="1"/>
                  <p:nvPr/>
                </p:nvSpPr>
                <p:spPr>
                  <a:xfrm>
                    <a:off x="1391452" y="1336488"/>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43" name="矩形 42"/>
                  <p:cNvSpPr/>
                  <p:nvPr/>
                </p:nvSpPr>
                <p:spPr>
                  <a:xfrm>
                    <a:off x="1971344" y="720713"/>
                    <a:ext cx="5074576"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1971633" y="1357507"/>
                    <a:ext cx="5074287" cy="56363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2072755" y="762358"/>
                  <a:ext cx="2284600" cy="497957"/>
                </a:xfrm>
                <a:prstGeom prst="rect">
                  <a:avLst/>
                </a:prstGeom>
              </p:spPr>
              <p:txBody>
                <a:bodyPr wrap="none">
                  <a:spAutoFit/>
                </a:bodyPr>
                <a:lstStyle/>
                <a:p>
                  <a:pPr defTabSz="185738">
                    <a:lnSpc>
                      <a:spcPct val="120000"/>
                    </a:lnSpc>
                  </a:pPr>
                  <a:r>
                    <a:rPr lang="en-US" altLang="zh-CN" sz="2400" b="1" kern="0" dirty="0" smtClean="0">
                      <a:solidFill>
                        <a:schemeClr val="tx1">
                          <a:lumMod val="75000"/>
                          <a:lumOff val="25000"/>
                        </a:schemeClr>
                      </a:solidFill>
                      <a:latin typeface="微软雅黑" pitchFamily="34" charset="-122"/>
                      <a:ea typeface="微软雅黑" pitchFamily="34" charset="-122"/>
                    </a:rPr>
                    <a:t>Word</a:t>
                  </a:r>
                  <a:r>
                    <a:rPr lang="zh-CN" altLang="en-US" sz="2400" b="1" kern="0" dirty="0">
                      <a:solidFill>
                        <a:schemeClr val="tx1">
                          <a:lumMod val="75000"/>
                          <a:lumOff val="25000"/>
                        </a:schemeClr>
                      </a:solidFill>
                      <a:latin typeface="微软雅黑" pitchFamily="34" charset="-122"/>
                      <a:ea typeface="微软雅黑" pitchFamily="34" charset="-122"/>
                    </a:rPr>
                    <a:t>基本操作</a:t>
                  </a:r>
                </a:p>
              </p:txBody>
            </p:sp>
            <p:sp>
              <p:nvSpPr>
                <p:cNvPr id="39" name="矩形 38"/>
                <p:cNvSpPr/>
                <p:nvPr/>
              </p:nvSpPr>
              <p:spPr>
                <a:xfrm>
                  <a:off x="2101157" y="1408495"/>
                  <a:ext cx="2031325"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编</a:t>
                  </a:r>
                  <a:r>
                    <a:rPr lang="zh-CN" altLang="en-US" sz="2400" b="1" kern="0" dirty="0">
                      <a:solidFill>
                        <a:schemeClr val="tx1">
                          <a:lumMod val="75000"/>
                          <a:lumOff val="25000"/>
                        </a:schemeClr>
                      </a:solidFill>
                      <a:latin typeface="微软雅黑" pitchFamily="34" charset="-122"/>
                      <a:ea typeface="微软雅黑" pitchFamily="34" charset="-122"/>
                    </a:rPr>
                    <a:t>辑操作初步</a:t>
                  </a:r>
                </a:p>
              </p:txBody>
            </p:sp>
          </p:grpSp>
          <p:grpSp>
            <p:nvGrpSpPr>
              <p:cNvPr id="32" name="组合 31"/>
              <p:cNvGrpSpPr/>
              <p:nvPr/>
            </p:nvGrpSpPr>
            <p:grpSpPr>
              <a:xfrm>
                <a:off x="1797852" y="3006678"/>
                <a:ext cx="5654468" cy="590783"/>
                <a:chOff x="1391452" y="-143713"/>
                <a:chExt cx="5654468" cy="590783"/>
              </a:xfrm>
            </p:grpSpPr>
            <p:grpSp>
              <p:nvGrpSpPr>
                <p:cNvPr id="33" name="组合 32"/>
                <p:cNvGrpSpPr/>
                <p:nvPr/>
              </p:nvGrpSpPr>
              <p:grpSpPr>
                <a:xfrm>
                  <a:off x="1391452" y="-143713"/>
                  <a:ext cx="5654468" cy="590783"/>
                  <a:chOff x="1391452" y="-143713"/>
                  <a:chExt cx="5654468" cy="590783"/>
                </a:xfrm>
              </p:grpSpPr>
              <p:sp>
                <p:nvSpPr>
                  <p:cNvPr id="35" name="TextBox 25"/>
                  <p:cNvSpPr txBox="1"/>
                  <p:nvPr/>
                </p:nvSpPr>
                <p:spPr>
                  <a:xfrm>
                    <a:off x="1391452" y="-106928"/>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36" name="矩形 35"/>
                  <p:cNvSpPr/>
                  <p:nvPr/>
                </p:nvSpPr>
                <p:spPr>
                  <a:xfrm>
                    <a:off x="1971344" y="-143713"/>
                    <a:ext cx="5074576" cy="56996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矩形 33"/>
                <p:cNvSpPr/>
                <p:nvPr/>
              </p:nvSpPr>
              <p:spPr>
                <a:xfrm>
                  <a:off x="2055662" y="-106928"/>
                  <a:ext cx="1415772"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保</a:t>
                  </a:r>
                  <a:r>
                    <a:rPr lang="zh-CN" altLang="en-US" sz="2400" b="1" kern="0" dirty="0">
                      <a:solidFill>
                        <a:schemeClr val="tx1">
                          <a:lumMod val="75000"/>
                          <a:lumOff val="25000"/>
                        </a:schemeClr>
                      </a:solidFill>
                      <a:latin typeface="微软雅黑" pitchFamily="34" charset="-122"/>
                      <a:ea typeface="微软雅黑" pitchFamily="34" charset="-122"/>
                    </a:rPr>
                    <a:t>护文档</a:t>
                  </a:r>
                </a:p>
              </p:txBody>
            </p:sp>
          </p:grpSp>
        </p:grpSp>
        <p:grpSp>
          <p:nvGrpSpPr>
            <p:cNvPr id="46" name="组合 45"/>
            <p:cNvGrpSpPr/>
            <p:nvPr/>
          </p:nvGrpSpPr>
          <p:grpSpPr>
            <a:xfrm>
              <a:off x="1796729" y="3482294"/>
              <a:ext cx="5637806" cy="553998"/>
              <a:chOff x="1408114" y="719645"/>
              <a:chExt cx="5637806" cy="553998"/>
            </a:xfrm>
          </p:grpSpPr>
          <p:grpSp>
            <p:nvGrpSpPr>
              <p:cNvPr id="59" name="组合 58"/>
              <p:cNvGrpSpPr/>
              <p:nvPr/>
            </p:nvGrpSpPr>
            <p:grpSpPr>
              <a:xfrm>
                <a:off x="1408114" y="719645"/>
                <a:ext cx="5637806" cy="553998"/>
                <a:chOff x="1408114" y="719645"/>
                <a:chExt cx="5637806" cy="553998"/>
              </a:xfrm>
            </p:grpSpPr>
            <p:sp>
              <p:nvSpPr>
                <p:cNvPr id="62"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64" name="矩形 63"/>
                <p:cNvSpPr/>
                <p:nvPr/>
              </p:nvSpPr>
              <p:spPr>
                <a:xfrm>
                  <a:off x="1971344" y="720713"/>
                  <a:ext cx="5074576"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矩形 59"/>
              <p:cNvSpPr/>
              <p:nvPr/>
            </p:nvSpPr>
            <p:spPr>
              <a:xfrm>
                <a:off x="2072755" y="762358"/>
                <a:ext cx="3262432"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检</a:t>
                </a:r>
                <a:r>
                  <a:rPr lang="zh-CN" altLang="en-US" sz="2400" b="1" kern="0" dirty="0">
                    <a:solidFill>
                      <a:schemeClr val="tx1">
                        <a:lumMod val="75000"/>
                        <a:lumOff val="25000"/>
                      </a:schemeClr>
                    </a:solidFill>
                    <a:latin typeface="微软雅黑" pitchFamily="34" charset="-122"/>
                    <a:ea typeface="微软雅黑" pitchFamily="34" charset="-122"/>
                  </a:rPr>
                  <a:t>查文字的拼写和语法</a:t>
                </a:r>
              </a:p>
            </p:txBody>
          </p:sp>
        </p:grpSp>
      </p:grpSp>
    </p:spTree>
    <p:extLst>
      <p:ext uri="{BB962C8B-B14F-4D97-AF65-F5344CB8AC3E}">
        <p14:creationId xmlns:p14="http://schemas.microsoft.com/office/powerpoint/2010/main" val="163926087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ppt_w</p:attrName>
                                        </p:attrNameLst>
                                      </p:cBhvr>
                                      <p:tavLst>
                                        <p:tav tm="0" fmla="#ppt_w*sin(2.5*pi*$)">
                                          <p:val>
                                            <p:fltVal val="0"/>
                                          </p:val>
                                        </p:tav>
                                        <p:tav tm="100000">
                                          <p:val>
                                            <p:fltVal val="1"/>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706539"/>
            <a:ext cx="695223" cy="3306637"/>
            <a:chOff x="654993" y="1901757"/>
            <a:chExt cx="695223" cy="1527334"/>
          </a:xfrm>
        </p:grpSpPr>
        <p:sp>
          <p:nvSpPr>
            <p:cNvPr id="3" name="TextBox 2"/>
            <p:cNvSpPr txBox="1"/>
            <p:nvPr/>
          </p:nvSpPr>
          <p:spPr>
            <a:xfrm rot="5400000">
              <a:off x="675164" y="2031806"/>
              <a:ext cx="796106"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知识归纳</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1814514" y="1706540"/>
            <a:ext cx="5655576" cy="3302322"/>
            <a:chOff x="1814514" y="1706540"/>
            <a:chExt cx="5655576" cy="3302322"/>
          </a:xfrm>
        </p:grpSpPr>
        <p:grpSp>
          <p:nvGrpSpPr>
            <p:cNvPr id="5" name="组合 4"/>
            <p:cNvGrpSpPr/>
            <p:nvPr/>
          </p:nvGrpSpPr>
          <p:grpSpPr>
            <a:xfrm>
              <a:off x="1814514" y="1706540"/>
              <a:ext cx="5637806" cy="1574130"/>
              <a:chOff x="1408114" y="719645"/>
              <a:chExt cx="5637806" cy="1574129"/>
            </a:xfrm>
          </p:grpSpPr>
          <p:grpSp>
            <p:nvGrpSpPr>
              <p:cNvPr id="6" name="组合 5"/>
              <p:cNvGrpSpPr/>
              <p:nvPr/>
            </p:nvGrpSpPr>
            <p:grpSpPr>
              <a:xfrm>
                <a:off x="1408114" y="719645"/>
                <a:ext cx="5637806" cy="1574129"/>
                <a:chOff x="1408114" y="719645"/>
                <a:chExt cx="5637806" cy="1574129"/>
              </a:xfrm>
            </p:grpSpPr>
            <p:sp>
              <p:nvSpPr>
                <p:cNvPr id="10"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11" name="TextBox 10"/>
                <p:cNvSpPr txBox="1"/>
                <p:nvPr/>
              </p:nvSpPr>
              <p:spPr>
                <a:xfrm>
                  <a:off x="1408114" y="1650016"/>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13" name="矩形 1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971633" y="1578008"/>
                  <a:ext cx="5074287" cy="71576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2101157" y="788418"/>
                <a:ext cx="2284600" cy="497957"/>
              </a:xfrm>
              <a:prstGeom prst="rect">
                <a:avLst/>
              </a:prstGeom>
            </p:spPr>
            <p:txBody>
              <a:bodyPr wrap="none">
                <a:spAutoFit/>
              </a:bodyPr>
              <a:lstStyle/>
              <a:p>
                <a:pPr defTabSz="185738">
                  <a:lnSpc>
                    <a:spcPct val="120000"/>
                  </a:lnSpc>
                </a:pPr>
                <a:r>
                  <a:rPr lang="en-US" altLang="zh-CN" sz="2400" b="1" kern="0" dirty="0" smtClean="0">
                    <a:solidFill>
                      <a:schemeClr val="tx1">
                        <a:lumMod val="75000"/>
                        <a:lumOff val="25000"/>
                      </a:schemeClr>
                    </a:solidFill>
                    <a:latin typeface="微软雅黑" pitchFamily="34" charset="-122"/>
                    <a:ea typeface="微软雅黑" pitchFamily="34" charset="-122"/>
                  </a:rPr>
                  <a:t>Word</a:t>
                </a:r>
                <a:r>
                  <a:rPr lang="zh-CN" altLang="en-US" sz="2400" b="1" kern="0" dirty="0">
                    <a:solidFill>
                      <a:schemeClr val="tx1">
                        <a:lumMod val="75000"/>
                        <a:lumOff val="25000"/>
                      </a:schemeClr>
                    </a:solidFill>
                    <a:latin typeface="微软雅黑" pitchFamily="34" charset="-122"/>
                    <a:ea typeface="微软雅黑" pitchFamily="34" charset="-122"/>
                  </a:rPr>
                  <a:t>工作界面</a:t>
                </a:r>
              </a:p>
            </p:txBody>
          </p:sp>
          <p:sp>
            <p:nvSpPr>
              <p:cNvPr id="8" name="矩形 7"/>
              <p:cNvSpPr/>
              <p:nvPr/>
            </p:nvSpPr>
            <p:spPr>
              <a:xfrm>
                <a:off x="2149376" y="1650016"/>
                <a:ext cx="3515706" cy="497957"/>
              </a:xfrm>
              <a:prstGeom prst="rect">
                <a:avLst/>
              </a:prstGeom>
            </p:spPr>
            <p:txBody>
              <a:bodyPr wrap="none">
                <a:spAutoFit/>
              </a:bodyPr>
              <a:lstStyle/>
              <a:p>
                <a:pPr defTabSz="185738">
                  <a:lnSpc>
                    <a:spcPct val="120000"/>
                  </a:lnSpc>
                </a:pPr>
                <a:r>
                  <a:rPr lang="en-US" altLang="zh-CN" sz="2400" b="1" kern="0" dirty="0" smtClean="0">
                    <a:solidFill>
                      <a:schemeClr val="tx1">
                        <a:lumMod val="75000"/>
                        <a:lumOff val="25000"/>
                      </a:schemeClr>
                    </a:solidFill>
                    <a:latin typeface="微软雅黑" pitchFamily="34" charset="-122"/>
                    <a:ea typeface="微软雅黑" pitchFamily="34" charset="-122"/>
                  </a:rPr>
                  <a:t>Word</a:t>
                </a:r>
                <a:r>
                  <a:rPr lang="zh-CN" altLang="en-US" sz="2400" b="1" kern="0" dirty="0">
                    <a:solidFill>
                      <a:schemeClr val="tx1">
                        <a:lumMod val="75000"/>
                        <a:lumOff val="25000"/>
                      </a:schemeClr>
                    </a:solidFill>
                    <a:latin typeface="微软雅黑" pitchFamily="34" charset="-122"/>
                    <a:ea typeface="微软雅黑" pitchFamily="34" charset="-122"/>
                  </a:rPr>
                  <a:t>的文件扩展名介绍</a:t>
                </a:r>
              </a:p>
            </p:txBody>
          </p:sp>
        </p:grpSp>
        <p:grpSp>
          <p:nvGrpSpPr>
            <p:cNvPr id="19" name="组合 18"/>
            <p:cNvGrpSpPr/>
            <p:nvPr/>
          </p:nvGrpSpPr>
          <p:grpSpPr>
            <a:xfrm>
              <a:off x="1832284" y="3427942"/>
              <a:ext cx="5637806" cy="1580920"/>
              <a:chOff x="1408114" y="719645"/>
              <a:chExt cx="5637806" cy="1580919"/>
            </a:xfrm>
          </p:grpSpPr>
          <p:grpSp>
            <p:nvGrpSpPr>
              <p:cNvPr id="20" name="组合 19"/>
              <p:cNvGrpSpPr/>
              <p:nvPr/>
            </p:nvGrpSpPr>
            <p:grpSpPr>
              <a:xfrm>
                <a:off x="1408114" y="719645"/>
                <a:ext cx="5637806" cy="1580919"/>
                <a:chOff x="1408114" y="719645"/>
                <a:chExt cx="5637806" cy="1580919"/>
              </a:xfrm>
            </p:grpSpPr>
            <p:sp>
              <p:nvSpPr>
                <p:cNvPr id="23"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24" name="TextBox 10"/>
                <p:cNvSpPr txBox="1"/>
                <p:nvPr/>
              </p:nvSpPr>
              <p:spPr>
                <a:xfrm>
                  <a:off x="1408114" y="1656806"/>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25" name="矩形 24"/>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971633" y="1584798"/>
                  <a:ext cx="5074287" cy="71576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矩形 20"/>
              <p:cNvSpPr/>
              <p:nvPr/>
            </p:nvSpPr>
            <p:spPr>
              <a:xfrm>
                <a:off x="2101157" y="788418"/>
                <a:ext cx="3262432"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视</a:t>
                </a:r>
                <a:r>
                  <a:rPr lang="zh-CN" altLang="en-US" sz="2400" b="1" kern="0" dirty="0">
                    <a:solidFill>
                      <a:schemeClr val="tx1">
                        <a:lumMod val="75000"/>
                        <a:lumOff val="25000"/>
                      </a:schemeClr>
                    </a:solidFill>
                    <a:latin typeface="微软雅黑" pitchFamily="34" charset="-122"/>
                    <a:ea typeface="微软雅黑" pitchFamily="34" charset="-122"/>
                  </a:rPr>
                  <a:t>图模式的切换及功能</a:t>
                </a:r>
              </a:p>
            </p:txBody>
          </p:sp>
          <p:sp>
            <p:nvSpPr>
              <p:cNvPr id="22" name="矩形 21"/>
              <p:cNvSpPr/>
              <p:nvPr/>
            </p:nvSpPr>
            <p:spPr>
              <a:xfrm>
                <a:off x="2149376" y="1656806"/>
                <a:ext cx="2031325"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访</a:t>
                </a:r>
                <a:r>
                  <a:rPr lang="zh-CN" altLang="en-US" sz="2400" b="1" kern="0" dirty="0">
                    <a:solidFill>
                      <a:schemeClr val="tx1">
                        <a:lumMod val="75000"/>
                        <a:lumOff val="25000"/>
                      </a:schemeClr>
                    </a:solidFill>
                    <a:latin typeface="微软雅黑" pitchFamily="34" charset="-122"/>
                    <a:ea typeface="微软雅黑" pitchFamily="34" charset="-122"/>
                  </a:rPr>
                  <a:t>问键的使用</a:t>
                </a:r>
              </a:p>
            </p:txBody>
          </p:sp>
        </p:grpSp>
      </p:grpSp>
      <p:grpSp>
        <p:nvGrpSpPr>
          <p:cNvPr id="27" name="组合 26"/>
          <p:cNvGrpSpPr/>
          <p:nvPr/>
        </p:nvGrpSpPr>
        <p:grpSpPr>
          <a:xfrm>
            <a:off x="-36512" y="404664"/>
            <a:ext cx="3816424" cy="650475"/>
            <a:chOff x="-33010" y="588691"/>
            <a:chExt cx="3118622" cy="449319"/>
          </a:xfrm>
        </p:grpSpPr>
        <p:sp>
          <p:nvSpPr>
            <p:cNvPr id="28" name="矩形 1"/>
            <p:cNvSpPr/>
            <p:nvPr/>
          </p:nvSpPr>
          <p:spPr>
            <a:xfrm>
              <a:off x="-1" y="588691"/>
              <a:ext cx="3085613"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9" name="矩形 28"/>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4.1</a:t>
              </a:r>
              <a:r>
                <a:rPr lang="zh-CN" altLang="en-US" sz="2200" b="1" dirty="0" smtClean="0">
                  <a:solidFill>
                    <a:schemeClr val="bg1"/>
                  </a:solidFill>
                  <a:latin typeface="微软雅黑" panose="020B0503020204020204" pitchFamily="34" charset="-122"/>
                  <a:ea typeface="微软雅黑" panose="020B0503020204020204" pitchFamily="34" charset="-122"/>
                </a:rPr>
                <a:t>：录入和编辑文档</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09247178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a:off x="1979712" y="908720"/>
            <a:ext cx="5667560" cy="4960518"/>
          </a:xfrm>
          <a:prstGeom prst="rect">
            <a:avLst/>
          </a:prstGeom>
        </p:spPr>
      </p:pic>
      <p:grpSp>
        <p:nvGrpSpPr>
          <p:cNvPr id="4" name="组合 3"/>
          <p:cNvGrpSpPr/>
          <p:nvPr/>
        </p:nvGrpSpPr>
        <p:grpSpPr>
          <a:xfrm>
            <a:off x="0" y="0"/>
            <a:ext cx="2411760" cy="710024"/>
            <a:chOff x="1971344" y="720713"/>
            <a:chExt cx="5074576" cy="710024"/>
          </a:xfrm>
        </p:grpSpPr>
        <p:sp>
          <p:nvSpPr>
            <p:cNvPr id="5" name="矩形 4"/>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101156" y="788418"/>
              <a:ext cx="4793252" cy="535531"/>
            </a:xfrm>
            <a:prstGeom prst="rect">
              <a:avLst/>
            </a:prstGeom>
          </p:spPr>
          <p:txBody>
            <a:bodyPr wrap="square">
              <a:spAutoFit/>
            </a:bodyPr>
            <a:lstStyle/>
            <a:p>
              <a:pPr defTabSz="185738">
                <a:lnSpc>
                  <a:spcPct val="120000"/>
                </a:lnSpc>
              </a:pPr>
              <a:r>
                <a:rPr lang="en-US" altLang="zh-CN" sz="2400" b="1" kern="0" dirty="0">
                  <a:solidFill>
                    <a:schemeClr val="tx1">
                      <a:lumMod val="75000"/>
                      <a:lumOff val="25000"/>
                    </a:schemeClr>
                  </a:solidFill>
                  <a:latin typeface="微软雅黑" pitchFamily="34" charset="-122"/>
                  <a:ea typeface="微软雅黑" pitchFamily="34" charset="-122"/>
                </a:rPr>
                <a:t>Word</a:t>
              </a:r>
              <a:r>
                <a:rPr lang="zh-CN" altLang="en-US" sz="2400" b="1" kern="0" dirty="0">
                  <a:solidFill>
                    <a:schemeClr val="tx1">
                      <a:lumMod val="75000"/>
                      <a:lumOff val="25000"/>
                    </a:schemeClr>
                  </a:solidFill>
                  <a:latin typeface="微软雅黑" pitchFamily="34" charset="-122"/>
                  <a:ea typeface="微软雅黑" pitchFamily="34" charset="-122"/>
                </a:rPr>
                <a:t>工作界面</a:t>
              </a:r>
            </a:p>
          </p:txBody>
        </p:sp>
      </p:grpSp>
      <p:sp>
        <p:nvSpPr>
          <p:cNvPr id="7" name="圆角矩形标注 6"/>
          <p:cNvSpPr/>
          <p:nvPr/>
        </p:nvSpPr>
        <p:spPr>
          <a:xfrm>
            <a:off x="97433" y="777729"/>
            <a:ext cx="1557977" cy="360040"/>
          </a:xfrm>
          <a:prstGeom prst="wedgeRoundRectCallout">
            <a:avLst>
              <a:gd name="adj1" fmla="val 74726"/>
              <a:gd name="adj2" fmla="val 1197"/>
              <a:gd name="adj3" fmla="val 16667"/>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2060"/>
                </a:solidFill>
                <a:latin typeface="微软雅黑" panose="020B0503020204020204" pitchFamily="34" charset="-122"/>
                <a:ea typeface="微软雅黑" panose="020B0503020204020204" pitchFamily="34" charset="-122"/>
              </a:rPr>
              <a:t>快速访问工具栏</a:t>
            </a:r>
            <a:endParaRPr lang="zh-CN" altLang="en-US" sz="1400" dirty="0">
              <a:solidFill>
                <a:srgbClr val="002060"/>
              </a:solidFill>
              <a:latin typeface="微软雅黑" panose="020B0503020204020204" pitchFamily="34" charset="-122"/>
              <a:ea typeface="微软雅黑" panose="020B0503020204020204" pitchFamily="34" charset="-122"/>
            </a:endParaRPr>
          </a:p>
        </p:txBody>
      </p:sp>
      <p:sp>
        <p:nvSpPr>
          <p:cNvPr id="8" name="圆角矩形标注 7"/>
          <p:cNvSpPr/>
          <p:nvPr/>
        </p:nvSpPr>
        <p:spPr>
          <a:xfrm>
            <a:off x="104770" y="1196752"/>
            <a:ext cx="1557977" cy="360040"/>
          </a:xfrm>
          <a:prstGeom prst="wedgeRoundRectCallout">
            <a:avLst>
              <a:gd name="adj1" fmla="val 74726"/>
              <a:gd name="adj2" fmla="val -54268"/>
              <a:gd name="adj3" fmla="val 16667"/>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2060"/>
                </a:solidFill>
                <a:latin typeface="微软雅黑" panose="020B0503020204020204" pitchFamily="34" charset="-122"/>
                <a:ea typeface="微软雅黑" panose="020B0503020204020204" pitchFamily="34" charset="-122"/>
              </a:rPr>
              <a:t>功能选项卡</a:t>
            </a:r>
            <a:endParaRPr lang="zh-CN" altLang="en-US" sz="1400" dirty="0">
              <a:solidFill>
                <a:srgbClr val="002060"/>
              </a:solidFill>
              <a:latin typeface="微软雅黑" panose="020B0503020204020204" pitchFamily="34" charset="-122"/>
              <a:ea typeface="微软雅黑" panose="020B0503020204020204" pitchFamily="34" charset="-122"/>
            </a:endParaRPr>
          </a:p>
        </p:txBody>
      </p:sp>
      <p:sp>
        <p:nvSpPr>
          <p:cNvPr id="9" name="圆角矩形标注 8"/>
          <p:cNvSpPr/>
          <p:nvPr/>
        </p:nvSpPr>
        <p:spPr>
          <a:xfrm>
            <a:off x="107504" y="1624497"/>
            <a:ext cx="1557977" cy="360040"/>
          </a:xfrm>
          <a:prstGeom prst="wedgeRoundRectCallout">
            <a:avLst>
              <a:gd name="adj1" fmla="val 74726"/>
              <a:gd name="adj2" fmla="val -54268"/>
              <a:gd name="adj3" fmla="val 16667"/>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2060"/>
                </a:solidFill>
                <a:latin typeface="微软雅黑" panose="020B0503020204020204" pitchFamily="34" charset="-122"/>
                <a:ea typeface="微软雅黑" panose="020B0503020204020204" pitchFamily="34" charset="-122"/>
              </a:rPr>
              <a:t>功能区</a:t>
            </a:r>
            <a:endParaRPr lang="zh-CN" altLang="en-US" sz="1400" dirty="0">
              <a:solidFill>
                <a:srgbClr val="002060"/>
              </a:solidFill>
              <a:latin typeface="微软雅黑" panose="020B0503020204020204" pitchFamily="34" charset="-122"/>
              <a:ea typeface="微软雅黑" panose="020B0503020204020204" pitchFamily="34" charset="-122"/>
            </a:endParaRPr>
          </a:p>
        </p:txBody>
      </p:sp>
      <p:sp>
        <p:nvSpPr>
          <p:cNvPr id="10" name="圆角矩形标注 9"/>
          <p:cNvSpPr/>
          <p:nvPr/>
        </p:nvSpPr>
        <p:spPr>
          <a:xfrm>
            <a:off x="97432" y="2111225"/>
            <a:ext cx="1557977" cy="360040"/>
          </a:xfrm>
          <a:prstGeom prst="wedgeRoundRectCallout">
            <a:avLst>
              <a:gd name="adj1" fmla="val 74726"/>
              <a:gd name="adj2" fmla="val -54268"/>
              <a:gd name="adj3" fmla="val 16667"/>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2060"/>
                </a:solidFill>
                <a:latin typeface="微软雅黑" panose="020B0503020204020204" pitchFamily="34" charset="-122"/>
                <a:ea typeface="微软雅黑" panose="020B0503020204020204" pitchFamily="34" charset="-122"/>
              </a:rPr>
              <a:t>水平标尺</a:t>
            </a:r>
            <a:endParaRPr lang="zh-CN" altLang="en-US" sz="1400" dirty="0">
              <a:solidFill>
                <a:srgbClr val="002060"/>
              </a:solidFill>
              <a:latin typeface="微软雅黑" panose="020B0503020204020204" pitchFamily="34" charset="-122"/>
              <a:ea typeface="微软雅黑" panose="020B0503020204020204" pitchFamily="34" charset="-122"/>
            </a:endParaRPr>
          </a:p>
        </p:txBody>
      </p:sp>
      <p:sp>
        <p:nvSpPr>
          <p:cNvPr id="11" name="圆角矩形标注 10"/>
          <p:cNvSpPr/>
          <p:nvPr/>
        </p:nvSpPr>
        <p:spPr>
          <a:xfrm>
            <a:off x="110024" y="2538970"/>
            <a:ext cx="1557977" cy="360040"/>
          </a:xfrm>
          <a:prstGeom prst="wedgeRoundRectCallout">
            <a:avLst>
              <a:gd name="adj1" fmla="val 74051"/>
              <a:gd name="adj2" fmla="val 2656"/>
              <a:gd name="adj3" fmla="val 16667"/>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2060"/>
                </a:solidFill>
                <a:latin typeface="微软雅黑" panose="020B0503020204020204" pitchFamily="34" charset="-122"/>
                <a:ea typeface="微软雅黑" panose="020B0503020204020204" pitchFamily="34" charset="-122"/>
              </a:rPr>
              <a:t>垂直标尺</a:t>
            </a:r>
            <a:endParaRPr lang="zh-CN" altLang="en-US" sz="1400" dirty="0">
              <a:solidFill>
                <a:srgbClr val="002060"/>
              </a:solidFill>
              <a:latin typeface="微软雅黑" panose="020B0503020204020204" pitchFamily="34" charset="-122"/>
              <a:ea typeface="微软雅黑" panose="020B0503020204020204" pitchFamily="34" charset="-122"/>
            </a:endParaRPr>
          </a:p>
        </p:txBody>
      </p:sp>
      <p:sp>
        <p:nvSpPr>
          <p:cNvPr id="12" name="圆角矩形标注 11"/>
          <p:cNvSpPr/>
          <p:nvPr/>
        </p:nvSpPr>
        <p:spPr>
          <a:xfrm>
            <a:off x="97432" y="5589240"/>
            <a:ext cx="1557977" cy="360040"/>
          </a:xfrm>
          <a:prstGeom prst="wedgeRoundRectCallout">
            <a:avLst>
              <a:gd name="adj1" fmla="val 74051"/>
              <a:gd name="adj2" fmla="val 2656"/>
              <a:gd name="adj3" fmla="val 16667"/>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2060"/>
                </a:solidFill>
                <a:latin typeface="微软雅黑" panose="020B0503020204020204" pitchFamily="34" charset="-122"/>
                <a:ea typeface="微软雅黑" panose="020B0503020204020204" pitchFamily="34" charset="-122"/>
              </a:rPr>
              <a:t>状态栏</a:t>
            </a:r>
            <a:endParaRPr lang="zh-CN" altLang="en-US" sz="1400" dirty="0">
              <a:solidFill>
                <a:srgbClr val="002060"/>
              </a:solidFill>
              <a:latin typeface="微软雅黑" panose="020B0503020204020204" pitchFamily="34" charset="-122"/>
              <a:ea typeface="微软雅黑" panose="020B0503020204020204" pitchFamily="34" charset="-122"/>
            </a:endParaRPr>
          </a:p>
        </p:txBody>
      </p:sp>
      <p:sp>
        <p:nvSpPr>
          <p:cNvPr id="13" name="圆角矩形标注 12"/>
          <p:cNvSpPr/>
          <p:nvPr/>
        </p:nvSpPr>
        <p:spPr>
          <a:xfrm>
            <a:off x="7740353" y="5604086"/>
            <a:ext cx="1296144" cy="360040"/>
          </a:xfrm>
          <a:prstGeom prst="wedgeRoundRectCallout">
            <a:avLst>
              <a:gd name="adj1" fmla="val -67696"/>
              <a:gd name="adj2" fmla="val 2656"/>
              <a:gd name="adj3" fmla="val 16667"/>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2060"/>
                </a:solidFill>
                <a:latin typeface="微软雅黑" panose="020B0503020204020204" pitchFamily="34" charset="-122"/>
                <a:ea typeface="微软雅黑" panose="020B0503020204020204" pitchFamily="34" charset="-122"/>
              </a:rPr>
              <a:t>比例缩放区</a:t>
            </a:r>
            <a:endParaRPr lang="zh-CN" altLang="en-US" sz="1400" dirty="0">
              <a:solidFill>
                <a:srgbClr val="002060"/>
              </a:solidFill>
              <a:latin typeface="微软雅黑" panose="020B0503020204020204" pitchFamily="34" charset="-122"/>
              <a:ea typeface="微软雅黑" panose="020B0503020204020204" pitchFamily="34" charset="-122"/>
            </a:endParaRPr>
          </a:p>
        </p:txBody>
      </p:sp>
      <p:sp>
        <p:nvSpPr>
          <p:cNvPr id="14" name="圆角矩形标注 13"/>
          <p:cNvSpPr/>
          <p:nvPr/>
        </p:nvSpPr>
        <p:spPr>
          <a:xfrm>
            <a:off x="7740353" y="4365104"/>
            <a:ext cx="1296144" cy="360040"/>
          </a:xfrm>
          <a:prstGeom prst="wedgeRoundRectCallout">
            <a:avLst>
              <a:gd name="adj1" fmla="val -209197"/>
              <a:gd name="adj2" fmla="val -73243"/>
              <a:gd name="adj3" fmla="val 16667"/>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2060"/>
                </a:solidFill>
                <a:latin typeface="微软雅黑" panose="020B0503020204020204" pitchFamily="34" charset="-122"/>
                <a:ea typeface="微软雅黑" panose="020B0503020204020204" pitchFamily="34" charset="-122"/>
              </a:rPr>
              <a:t>文档编辑区</a:t>
            </a:r>
            <a:endParaRPr lang="zh-CN" altLang="en-US" sz="1400" dirty="0">
              <a:solidFill>
                <a:srgbClr val="002060"/>
              </a:solidFill>
              <a:latin typeface="微软雅黑" panose="020B0503020204020204" pitchFamily="34" charset="-122"/>
              <a:ea typeface="微软雅黑" panose="020B0503020204020204" pitchFamily="34" charset="-122"/>
            </a:endParaRPr>
          </a:p>
        </p:txBody>
      </p:sp>
      <p:sp>
        <p:nvSpPr>
          <p:cNvPr id="15" name="圆角矩形标注 14"/>
          <p:cNvSpPr/>
          <p:nvPr/>
        </p:nvSpPr>
        <p:spPr>
          <a:xfrm>
            <a:off x="7740353" y="4978740"/>
            <a:ext cx="1296144" cy="360040"/>
          </a:xfrm>
          <a:prstGeom prst="wedgeRoundRectCallout">
            <a:avLst>
              <a:gd name="adj1" fmla="val -170274"/>
              <a:gd name="adj2" fmla="val 160294"/>
              <a:gd name="adj3" fmla="val 16667"/>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002060"/>
                </a:solidFill>
                <a:latin typeface="微软雅黑" panose="020B0503020204020204" pitchFamily="34" charset="-122"/>
                <a:ea typeface="微软雅黑" panose="020B0503020204020204" pitchFamily="34" charset="-122"/>
              </a:rPr>
              <a:t>视图切换区</a:t>
            </a:r>
            <a:endParaRPr lang="zh-CN" altLang="en-US" sz="1400" dirty="0">
              <a:solidFill>
                <a:srgbClr val="00206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3314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500"/>
                                        <p:tgtEl>
                                          <p:spTgt spid="12"/>
                                        </p:tgtEl>
                                      </p:cBhvr>
                                    </p:animEffect>
                                  </p:childTnLst>
                                </p:cTn>
                              </p:par>
                            </p:childTnLst>
                          </p:cTn>
                        </p:par>
                        <p:par>
                          <p:cTn id="34" fill="hold">
                            <p:stCondLst>
                              <p:cond delay="3500"/>
                            </p:stCondLst>
                            <p:childTnLst>
                              <p:par>
                                <p:cTn id="35" presetID="22" presetClass="entr" presetSubtype="2"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right)">
                                      <p:cBhvr>
                                        <p:cTn id="37" dur="500"/>
                                        <p:tgtEl>
                                          <p:spTgt spid="13"/>
                                        </p:tgtEl>
                                      </p:cBhvr>
                                    </p:animEffect>
                                  </p:childTnLst>
                                </p:cTn>
                              </p:par>
                            </p:childTnLst>
                          </p:cTn>
                        </p:par>
                        <p:par>
                          <p:cTn id="38" fill="hold">
                            <p:stCondLst>
                              <p:cond delay="4000"/>
                            </p:stCondLst>
                            <p:childTnLst>
                              <p:par>
                                <p:cTn id="39" presetID="22" presetClass="entr" presetSubtype="2"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right)">
                                      <p:cBhvr>
                                        <p:cTn id="41" dur="500"/>
                                        <p:tgtEl>
                                          <p:spTgt spid="14"/>
                                        </p:tgtEl>
                                      </p:cBhvr>
                                    </p:animEffect>
                                  </p:childTnLst>
                                </p:cTn>
                              </p:par>
                            </p:childTnLst>
                          </p:cTn>
                        </p:par>
                        <p:par>
                          <p:cTn id="42" fill="hold">
                            <p:stCondLst>
                              <p:cond delay="4500"/>
                            </p:stCondLst>
                            <p:childTnLst>
                              <p:par>
                                <p:cTn id="43" presetID="22" presetClass="entr" presetSubtype="2"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right)">
                                      <p:cBhvr>
                                        <p:cTn id="4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3707904" cy="1008860"/>
            <a:chOff x="1971344" y="720713"/>
            <a:chExt cx="5074576" cy="1008860"/>
          </a:xfrm>
        </p:grpSpPr>
        <p:sp>
          <p:nvSpPr>
            <p:cNvPr id="5" name="矩形 4"/>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101156" y="788418"/>
              <a:ext cx="4793252" cy="941155"/>
            </a:xfrm>
            <a:prstGeom prst="rect">
              <a:avLst/>
            </a:prstGeom>
          </p:spPr>
          <p:txBody>
            <a:bodyPr wrap="square">
              <a:spAutoFit/>
            </a:bodyPr>
            <a:lstStyle/>
            <a:p>
              <a:pPr defTabSz="185738">
                <a:lnSpc>
                  <a:spcPct val="120000"/>
                </a:lnSpc>
              </a:pPr>
              <a:r>
                <a:rPr lang="en-US" altLang="zh-CN" sz="2400" b="1" kern="0" dirty="0">
                  <a:solidFill>
                    <a:schemeClr val="tx1">
                      <a:lumMod val="75000"/>
                      <a:lumOff val="25000"/>
                    </a:schemeClr>
                  </a:solidFill>
                  <a:latin typeface="微软雅黑" pitchFamily="34" charset="-122"/>
                  <a:ea typeface="微软雅黑" pitchFamily="34" charset="-122"/>
                </a:rPr>
                <a:t>Word</a:t>
              </a:r>
              <a:r>
                <a:rPr lang="zh-CN" altLang="en-US" sz="2400" b="1" kern="0" dirty="0">
                  <a:solidFill>
                    <a:schemeClr val="tx1">
                      <a:lumMod val="75000"/>
                      <a:lumOff val="25000"/>
                    </a:schemeClr>
                  </a:solidFill>
                  <a:latin typeface="微软雅黑" pitchFamily="34" charset="-122"/>
                  <a:ea typeface="微软雅黑" pitchFamily="34" charset="-122"/>
                </a:rPr>
                <a:t>的文件扩展名介绍</a:t>
              </a:r>
            </a:p>
          </p:txBody>
        </p:sp>
      </p:grpSp>
      <p:sp>
        <p:nvSpPr>
          <p:cNvPr id="16" name="矩形 8"/>
          <p:cNvSpPr>
            <a:spLocks/>
          </p:cNvSpPr>
          <p:nvPr/>
        </p:nvSpPr>
        <p:spPr bwMode="auto">
          <a:xfrm>
            <a:off x="539552" y="1988840"/>
            <a:ext cx="7921625" cy="3269208"/>
          </a:xfrm>
          <a:prstGeom prst="rect">
            <a:avLst/>
          </a:prstGeom>
          <a:solidFill>
            <a:srgbClr val="FFFFFF">
              <a:alpha val="58038"/>
            </a:srgbClr>
          </a:solidFill>
          <a:ln w="15875">
            <a:solidFill>
              <a:srgbClr val="0070C0"/>
            </a:solidFill>
            <a:miter lim="800000"/>
            <a:headEnd/>
            <a:tailEnd/>
          </a:ln>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pitchFamily="2" charset="-122"/>
              </a:defRPr>
            </a:lvl9pPr>
          </a:lstStyle>
          <a:p>
            <a:pPr eaLnBrk="1" hangingPunct="1"/>
            <a:endParaRPr lang="zh-CN" altLang="en-US">
              <a:solidFill>
                <a:srgbClr val="000000"/>
              </a:solidFill>
              <a:sym typeface="Arial" charset="0"/>
            </a:endParaRPr>
          </a:p>
        </p:txBody>
      </p:sp>
      <p:sp>
        <p:nvSpPr>
          <p:cNvPr id="17" name="TextBox 9"/>
          <p:cNvSpPr>
            <a:spLocks noChangeArrowheads="1"/>
          </p:cNvSpPr>
          <p:nvPr/>
        </p:nvSpPr>
        <p:spPr bwMode="auto">
          <a:xfrm>
            <a:off x="837630" y="2329756"/>
            <a:ext cx="7334250"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45720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pitchFamily="2" charset="-122"/>
              </a:defRPr>
            </a:lvl9pPr>
          </a:lstStyle>
          <a:p>
            <a:pPr algn="just" eaLnBrk="1" hangingPunct="1">
              <a:lnSpc>
                <a:spcPct val="150000"/>
              </a:lnSpc>
            </a:pPr>
            <a:r>
              <a:rPr lang="en-US" altLang="zh-CN" sz="2600" dirty="0" smtClean="0">
                <a:solidFill>
                  <a:srgbClr val="0C0C0C"/>
                </a:solidFill>
                <a:latin typeface="黑体" pitchFamily="49" charset="-122"/>
                <a:ea typeface="黑体" pitchFamily="49" charset="-122"/>
                <a:sym typeface="微软雅黑" pitchFamily="34" charset="-122"/>
              </a:rPr>
              <a:t>Office 2010</a:t>
            </a:r>
            <a:r>
              <a:rPr lang="zh-CN" altLang="en-US" sz="2600" dirty="0" smtClean="0">
                <a:solidFill>
                  <a:srgbClr val="0C0C0C"/>
                </a:solidFill>
                <a:latin typeface="黑体" pitchFamily="49" charset="-122"/>
                <a:ea typeface="黑体" pitchFamily="49" charset="-122"/>
                <a:sym typeface="微软雅黑" pitchFamily="34" charset="-122"/>
              </a:rPr>
              <a:t>和</a:t>
            </a:r>
            <a:r>
              <a:rPr lang="en-US" altLang="zh-CN" sz="2600" dirty="0" smtClean="0">
                <a:solidFill>
                  <a:srgbClr val="0C0C0C"/>
                </a:solidFill>
                <a:latin typeface="黑体" pitchFamily="49" charset="-122"/>
                <a:ea typeface="黑体" pitchFamily="49" charset="-122"/>
                <a:sym typeface="微软雅黑" pitchFamily="34" charset="-122"/>
              </a:rPr>
              <a:t>Office 2007</a:t>
            </a:r>
            <a:r>
              <a:rPr lang="zh-CN" altLang="en-US" sz="2600" dirty="0" smtClean="0">
                <a:solidFill>
                  <a:srgbClr val="0C0C0C"/>
                </a:solidFill>
                <a:latin typeface="黑体" pitchFamily="49" charset="-122"/>
                <a:ea typeface="黑体" pitchFamily="49" charset="-122"/>
                <a:sym typeface="微软雅黑" pitchFamily="34" charset="-122"/>
              </a:rPr>
              <a:t>保存的文件扩展名为“</a:t>
            </a:r>
            <a:r>
              <a:rPr lang="en-US" altLang="zh-CN" sz="2600" dirty="0" smtClean="0">
                <a:solidFill>
                  <a:srgbClr val="0C0C0C"/>
                </a:solidFill>
                <a:latin typeface="黑体" pitchFamily="49" charset="-122"/>
                <a:ea typeface="黑体" pitchFamily="49" charset="-122"/>
                <a:sym typeface="微软雅黑" pitchFamily="34" charset="-122"/>
              </a:rPr>
              <a:t>.</a:t>
            </a:r>
            <a:r>
              <a:rPr lang="en-US" altLang="zh-CN" sz="2600" dirty="0" err="1" smtClean="0">
                <a:solidFill>
                  <a:srgbClr val="0C0C0C"/>
                </a:solidFill>
                <a:latin typeface="黑体" pitchFamily="49" charset="-122"/>
                <a:ea typeface="黑体" pitchFamily="49" charset="-122"/>
                <a:sym typeface="微软雅黑" pitchFamily="34" charset="-122"/>
              </a:rPr>
              <a:t>docx</a:t>
            </a:r>
            <a:r>
              <a:rPr lang="zh-CN" altLang="en-US" sz="2600" dirty="0" smtClean="0">
                <a:solidFill>
                  <a:srgbClr val="0C0C0C"/>
                </a:solidFill>
                <a:latin typeface="黑体" pitchFamily="49" charset="-122"/>
                <a:ea typeface="黑体" pitchFamily="49" charset="-122"/>
                <a:sym typeface="微软雅黑" pitchFamily="34" charset="-122"/>
              </a:rPr>
              <a:t>”，是经过压缩的，</a:t>
            </a:r>
            <a:r>
              <a:rPr lang="en-US" altLang="zh-CN" sz="2600" dirty="0" smtClean="0">
                <a:solidFill>
                  <a:srgbClr val="0C0C0C"/>
                </a:solidFill>
                <a:latin typeface="黑体" pitchFamily="49" charset="-122"/>
                <a:ea typeface="黑体" pitchFamily="49" charset="-122"/>
                <a:sym typeface="微软雅黑" pitchFamily="34" charset="-122"/>
              </a:rPr>
              <a:t>Office97</a:t>
            </a:r>
            <a:r>
              <a:rPr lang="zh-CN" altLang="en-US" sz="2600" dirty="0" smtClean="0">
                <a:solidFill>
                  <a:srgbClr val="0C0C0C"/>
                </a:solidFill>
                <a:latin typeface="黑体" pitchFamily="49" charset="-122"/>
                <a:ea typeface="黑体" pitchFamily="49" charset="-122"/>
                <a:sym typeface="微软雅黑" pitchFamily="34" charset="-122"/>
              </a:rPr>
              <a:t>和</a:t>
            </a:r>
            <a:r>
              <a:rPr lang="en-US" altLang="zh-CN" sz="2600" dirty="0" smtClean="0">
                <a:solidFill>
                  <a:srgbClr val="0C0C0C"/>
                </a:solidFill>
                <a:latin typeface="黑体" pitchFamily="49" charset="-122"/>
                <a:ea typeface="黑体" pitchFamily="49" charset="-122"/>
                <a:sym typeface="微软雅黑" pitchFamily="34" charset="-122"/>
              </a:rPr>
              <a:t>Office 2003</a:t>
            </a:r>
            <a:r>
              <a:rPr lang="zh-CN" altLang="en-US" sz="2600" dirty="0" smtClean="0">
                <a:solidFill>
                  <a:srgbClr val="0C0C0C"/>
                </a:solidFill>
                <a:latin typeface="黑体" pitchFamily="49" charset="-122"/>
                <a:ea typeface="黑体" pitchFamily="49" charset="-122"/>
                <a:sym typeface="微软雅黑" pitchFamily="34" charset="-122"/>
              </a:rPr>
              <a:t>等旧版本无法打开。为了解决兼容性问题，可以在保存文档时，将文档保存为兼容模式。</a:t>
            </a:r>
            <a:endParaRPr lang="zh-CN" altLang="en-US" sz="2600" dirty="0">
              <a:solidFill>
                <a:srgbClr val="0C0C0C"/>
              </a:solidFill>
              <a:latin typeface="黑体" pitchFamily="49" charset="-122"/>
              <a:ea typeface="黑体" pitchFamily="49" charset="-122"/>
              <a:sym typeface="微软雅黑" pitchFamily="34" charset="-122"/>
            </a:endParaRPr>
          </a:p>
        </p:txBody>
      </p:sp>
    </p:spTree>
    <p:extLst>
      <p:ext uri="{BB962C8B-B14F-4D97-AF65-F5344CB8AC3E}">
        <p14:creationId xmlns:p14="http://schemas.microsoft.com/office/powerpoint/2010/main" val="148325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p:cBhvr>
                                        <p:cTn id="7" dur="500"/>
                                        <p:tgtEl>
                                          <p:spTgt spid="1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autoUpdateAnimBg="0"/>
      <p:bldP spid="17"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3707904" cy="710024"/>
            <a:chOff x="1971344" y="720713"/>
            <a:chExt cx="5074576" cy="710024"/>
          </a:xfrm>
        </p:grpSpPr>
        <p:sp>
          <p:nvSpPr>
            <p:cNvPr id="5" name="矩形 4"/>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101156" y="788418"/>
              <a:ext cx="4793251" cy="497957"/>
            </a:xfrm>
            <a:prstGeom prst="rect">
              <a:avLst/>
            </a:prstGeom>
          </p:spPr>
          <p:txBody>
            <a:bodyPr wrap="squar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视图模式的切换及功能</a:t>
              </a:r>
            </a:p>
          </p:txBody>
        </p:sp>
      </p:grpSp>
      <p:graphicFrame>
        <p:nvGraphicFramePr>
          <p:cNvPr id="7" name="Group 344"/>
          <p:cNvGraphicFramePr>
            <a:graphicFrameLocks noGrp="1"/>
          </p:cNvGraphicFramePr>
          <p:nvPr>
            <p:extLst>
              <p:ext uri="{D42A27DB-BD31-4B8C-83A1-F6EECF244321}">
                <p14:modId xmlns:p14="http://schemas.microsoft.com/office/powerpoint/2010/main" val="233996157"/>
              </p:ext>
            </p:extLst>
          </p:nvPr>
        </p:nvGraphicFramePr>
        <p:xfrm>
          <a:off x="467544" y="1556792"/>
          <a:ext cx="8280920" cy="3384376"/>
        </p:xfrm>
        <a:graphic>
          <a:graphicData uri="http://schemas.openxmlformats.org/drawingml/2006/table">
            <a:tbl>
              <a:tblPr>
                <a:tableStyleId>{69CF1AB2-1976-4502-BF36-3FF5EA218861}</a:tableStyleId>
              </a:tblPr>
              <a:tblGrid>
                <a:gridCol w="1499132"/>
                <a:gridCol w="6781788"/>
              </a:tblGrid>
              <a:tr h="870145">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1" u="none" strike="noStrike" cap="none" normalizeH="0" baseline="0" dirty="0" smtClean="0">
                          <a:ln>
                            <a:noFill/>
                          </a:ln>
                          <a:effectLst/>
                          <a:latin typeface="微软雅黑" panose="020B0503020204020204" pitchFamily="34" charset="-122"/>
                          <a:ea typeface="微软雅黑" panose="020B0503020204020204" pitchFamily="34" charset="-122"/>
                        </a:rPr>
                        <a:t>页面视图</a:t>
                      </a:r>
                      <a:endParaRPr kumimoji="1" lang="en-US" altLang="zh-CN" sz="16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5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文档编辑视图中常用的视图方式，文档的显示效果跟实际打印出来的效果是相同的。</a:t>
                      </a:r>
                    </a:p>
                  </a:txBody>
                  <a:tcPr marL="90183" marR="90183" marT="47342" marB="47342" anchor="ctr" horzOverflow="overflow"/>
                </a:tc>
              </a:tr>
              <a:tr h="684648">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1" u="none" strike="noStrike" cap="none" normalizeH="0" baseline="0" dirty="0" smtClean="0">
                          <a:ln>
                            <a:noFill/>
                          </a:ln>
                          <a:effectLst/>
                          <a:latin typeface="微软雅黑" panose="020B0503020204020204" pitchFamily="34" charset="-122"/>
                          <a:ea typeface="微软雅黑" panose="020B0503020204020204" pitchFamily="34" charset="-122"/>
                        </a:rPr>
                        <a:t>阅读版式视图</a:t>
                      </a:r>
                      <a:endParaRPr kumimoji="1" lang="en-US" altLang="zh-CN" sz="16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5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以图书的分栏样式显示文档，方便在计算机屏幕上阅读或批注文档。</a:t>
                      </a:r>
                    </a:p>
                  </a:txBody>
                  <a:tcPr marL="90183" marR="90183" marT="47342" marB="47342" anchor="ctr" horzOverflow="overflow"/>
                </a:tc>
              </a:tr>
              <a:tr h="609861">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en-US" altLang="zh-CN" sz="16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Web</a:t>
                      </a:r>
                      <a:r>
                        <a:rPr kumimoji="1" lang="zh-CN" altLang="en-US" sz="16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版式视图</a:t>
                      </a:r>
                      <a:endParaRPr kumimoji="1" lang="en-US" altLang="zh-CN" sz="16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50000"/>
                        </a:lnSpc>
                        <a:spcBef>
                          <a:spcPct val="20000"/>
                        </a:spcBef>
                        <a:spcAft>
                          <a:spcPct val="0"/>
                        </a:spcAft>
                        <a:buClrTx/>
                        <a:buSzTx/>
                        <a:buFontTx/>
                        <a:buNone/>
                        <a:tabLst/>
                      </a:pPr>
                      <a:r>
                        <a:rPr kumimoji="1" lang="zh-CN" altLang="en-US" sz="1600" b="0"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rPr>
                        <a:t>以网页的形式显示文档，适用于创建和发布网站</a:t>
                      </a:r>
                    </a:p>
                  </a:txBody>
                  <a:tcPr marL="90183" marR="90183" marT="47342" marB="47342" anchor="ctr" horzOverflow="overflow"/>
                </a:tc>
              </a:tr>
              <a:tr h="609861">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大纲视图</a:t>
                      </a:r>
                      <a:endParaRPr kumimoji="1" lang="en-US" altLang="zh-CN" sz="16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50000"/>
                        </a:lnSpc>
                        <a:spcBef>
                          <a:spcPct val="20000"/>
                        </a:spcBef>
                        <a:spcAft>
                          <a:spcPct val="0"/>
                        </a:spcAft>
                        <a:buClrTx/>
                        <a:buSzTx/>
                        <a:buFontTx/>
                        <a:buNone/>
                        <a:tabLst/>
                      </a:pPr>
                      <a:r>
                        <a:rPr kumimoji="1" lang="zh-CN" altLang="en-US" sz="1600" b="0"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rPr>
                        <a:t>用于设置和显示文档标题的层次结构，并可以方便地折叠和展示各级文档</a:t>
                      </a:r>
                    </a:p>
                  </a:txBody>
                  <a:tcPr marL="90183" marR="90183" marT="47342" marB="47342" anchor="ctr" horzOverflow="overflow"/>
                </a:tc>
              </a:tr>
              <a:tr h="609861">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草稿视图</a:t>
                      </a:r>
                      <a:endParaRPr kumimoji="1" lang="en-US" altLang="zh-CN" sz="16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50000"/>
                        </a:lnSpc>
                        <a:spcBef>
                          <a:spcPct val="20000"/>
                        </a:spcBef>
                        <a:spcAft>
                          <a:spcPct val="0"/>
                        </a:spcAft>
                        <a:buClrTx/>
                        <a:buSzTx/>
                        <a:buFontTx/>
                        <a:buNone/>
                        <a:tabLst/>
                      </a:pPr>
                      <a:r>
                        <a:rPr kumimoji="1" lang="zh-CN" altLang="en-US" sz="1600" b="0"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rPr>
                        <a:t>一种简化的页面布局，不显示页边距、页眉、页脚等元素</a:t>
                      </a:r>
                    </a:p>
                  </a:txBody>
                  <a:tcPr marL="90183" marR="90183" marT="47342" marB="47342" anchor="ctr" horzOverflow="overflow"/>
                </a:tc>
              </a:tr>
            </a:tbl>
          </a:graphicData>
        </a:graphic>
      </p:graphicFrame>
    </p:spTree>
    <p:extLst>
      <p:ext uri="{BB962C8B-B14F-4D97-AF65-F5344CB8AC3E}">
        <p14:creationId xmlns:p14="http://schemas.microsoft.com/office/powerpoint/2010/main" val="1487763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0"/>
            <a:ext cx="2267744" cy="710024"/>
            <a:chOff x="1971344" y="720713"/>
            <a:chExt cx="5074576" cy="710024"/>
          </a:xfrm>
        </p:grpSpPr>
        <p:sp>
          <p:nvSpPr>
            <p:cNvPr id="3" name="矩形 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01154" y="788418"/>
              <a:ext cx="4944766" cy="535531"/>
            </a:xfrm>
            <a:prstGeom prst="rect">
              <a:avLst/>
            </a:prstGeom>
          </p:spPr>
          <p:txBody>
            <a:bodyPr wrap="squar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访问键的使用</a:t>
              </a:r>
            </a:p>
          </p:txBody>
        </p:sp>
      </p:grpSp>
      <p:sp>
        <p:nvSpPr>
          <p:cNvPr id="6" name="矩形 8"/>
          <p:cNvSpPr>
            <a:spLocks/>
          </p:cNvSpPr>
          <p:nvPr/>
        </p:nvSpPr>
        <p:spPr bwMode="auto">
          <a:xfrm>
            <a:off x="539552" y="1988840"/>
            <a:ext cx="7921625" cy="3269208"/>
          </a:xfrm>
          <a:prstGeom prst="rect">
            <a:avLst/>
          </a:prstGeom>
          <a:solidFill>
            <a:srgbClr val="FFFFFF">
              <a:alpha val="58038"/>
            </a:srgbClr>
          </a:solidFill>
          <a:ln w="15875">
            <a:solidFill>
              <a:srgbClr val="0070C0"/>
            </a:solidFill>
            <a:miter lim="800000"/>
            <a:headEnd/>
            <a:tailEnd/>
          </a:ln>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pitchFamily="2" charset="-122"/>
              </a:defRPr>
            </a:lvl9pPr>
          </a:lstStyle>
          <a:p>
            <a:pPr eaLnBrk="1" hangingPunct="1"/>
            <a:endParaRPr lang="zh-CN" altLang="en-US">
              <a:solidFill>
                <a:srgbClr val="000000"/>
              </a:solidFill>
              <a:sym typeface="Arial" charset="0"/>
            </a:endParaRPr>
          </a:p>
        </p:txBody>
      </p:sp>
      <p:sp>
        <p:nvSpPr>
          <p:cNvPr id="7" name="TextBox 9"/>
          <p:cNvSpPr>
            <a:spLocks noChangeArrowheads="1"/>
          </p:cNvSpPr>
          <p:nvPr/>
        </p:nvSpPr>
        <p:spPr bwMode="auto">
          <a:xfrm>
            <a:off x="837630" y="2329756"/>
            <a:ext cx="7334250" cy="1892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45720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pitchFamily="2" charset="-122"/>
              </a:defRPr>
            </a:lvl9pPr>
          </a:lstStyle>
          <a:p>
            <a:pPr algn="just" eaLnBrk="1" hangingPunct="1">
              <a:lnSpc>
                <a:spcPct val="150000"/>
              </a:lnSpc>
            </a:pPr>
            <a:r>
              <a:rPr lang="en-US" altLang="zh-CN" sz="2600" dirty="0" smtClean="0">
                <a:solidFill>
                  <a:srgbClr val="0C0C0C"/>
                </a:solidFill>
                <a:latin typeface="黑体" pitchFamily="49" charset="-122"/>
                <a:ea typeface="黑体" pitchFamily="49" charset="-122"/>
                <a:sym typeface="微软雅黑" pitchFamily="34" charset="-122"/>
              </a:rPr>
              <a:t>Office 2010</a:t>
            </a:r>
            <a:r>
              <a:rPr lang="zh-CN" altLang="en-US" sz="2600" dirty="0" smtClean="0">
                <a:solidFill>
                  <a:srgbClr val="0C0C0C"/>
                </a:solidFill>
                <a:latin typeface="黑体" pitchFamily="49" charset="-122"/>
                <a:ea typeface="黑体" pitchFamily="49" charset="-122"/>
                <a:sym typeface="微软雅黑" pitchFamily="34" charset="-122"/>
              </a:rPr>
              <a:t>为用户提供了访问键功能，按</a:t>
            </a:r>
            <a:r>
              <a:rPr lang="en-US" altLang="zh-CN" sz="2600" dirty="0" smtClean="0">
                <a:solidFill>
                  <a:srgbClr val="0C0C0C"/>
                </a:solidFill>
                <a:latin typeface="黑体" pitchFamily="49" charset="-122"/>
                <a:ea typeface="黑体" pitchFamily="49" charset="-122"/>
                <a:sym typeface="微软雅黑" pitchFamily="34" charset="-122"/>
              </a:rPr>
              <a:t>Alt</a:t>
            </a:r>
            <a:r>
              <a:rPr lang="zh-CN" altLang="en-US" sz="2600" dirty="0" smtClean="0">
                <a:solidFill>
                  <a:srgbClr val="0C0C0C"/>
                </a:solidFill>
                <a:latin typeface="黑体" pitchFamily="49" charset="-122"/>
                <a:ea typeface="黑体" pitchFamily="49" charset="-122"/>
                <a:sym typeface="微软雅黑" pitchFamily="34" charset="-122"/>
              </a:rPr>
              <a:t>键，即可显示选项卡访问键，再按选项卡访问键显示该选项卡中所有命令的访问键。</a:t>
            </a:r>
            <a:endParaRPr lang="zh-CN" altLang="en-US" sz="2600" dirty="0">
              <a:solidFill>
                <a:srgbClr val="0C0C0C"/>
              </a:solidFill>
              <a:latin typeface="黑体" pitchFamily="49" charset="-122"/>
              <a:ea typeface="黑体" pitchFamily="49" charset="-122"/>
              <a:sym typeface="微软雅黑" pitchFamily="34" charset="-122"/>
            </a:endParaRPr>
          </a:p>
        </p:txBody>
      </p:sp>
    </p:spTree>
    <p:extLst>
      <p:ext uri="{BB962C8B-B14F-4D97-AF65-F5344CB8AC3E}">
        <p14:creationId xmlns:p14="http://schemas.microsoft.com/office/powerpoint/2010/main" val="350941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628799"/>
            <a:ext cx="695224" cy="3384377"/>
            <a:chOff x="654993" y="1865849"/>
            <a:chExt cx="695224" cy="1563242"/>
          </a:xfrm>
        </p:grpSpPr>
        <p:sp>
          <p:nvSpPr>
            <p:cNvPr id="3" name="TextBox 2"/>
            <p:cNvSpPr txBox="1"/>
            <p:nvPr/>
          </p:nvSpPr>
          <p:spPr>
            <a:xfrm rot="5400000">
              <a:off x="408611" y="2253457"/>
              <a:ext cx="1329213"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技能训练及作业</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756615" y="1754401"/>
            <a:ext cx="6937250" cy="2896125"/>
            <a:chOff x="1350215" y="704914"/>
            <a:chExt cx="6937250" cy="2484716"/>
          </a:xfrm>
        </p:grpSpPr>
        <p:grpSp>
          <p:nvGrpSpPr>
            <p:cNvPr id="6" name="组合 5"/>
            <p:cNvGrpSpPr/>
            <p:nvPr/>
          </p:nvGrpSpPr>
          <p:grpSpPr>
            <a:xfrm>
              <a:off x="1350215" y="704914"/>
              <a:ext cx="6937250" cy="2484716"/>
              <a:chOff x="1350215" y="704914"/>
              <a:chExt cx="6937250" cy="2484716"/>
            </a:xfrm>
          </p:grpSpPr>
          <p:sp>
            <p:nvSpPr>
              <p:cNvPr id="13" name="矩形 12"/>
              <p:cNvSpPr/>
              <p:nvPr/>
            </p:nvSpPr>
            <p:spPr>
              <a:xfrm>
                <a:off x="1350215" y="704914"/>
                <a:ext cx="6937250" cy="150917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350216" y="2571841"/>
                <a:ext cx="6937249" cy="61778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1449493" y="763174"/>
              <a:ext cx="6670862" cy="1443888"/>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技能训练：</a:t>
              </a: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1</a:t>
              </a:r>
              <a:r>
                <a:rPr lang="zh-CN" altLang="en-US" sz="2200" kern="0" dirty="0" smtClean="0">
                  <a:solidFill>
                    <a:schemeClr val="tx1">
                      <a:lumMod val="75000"/>
                      <a:lumOff val="25000"/>
                    </a:schemeClr>
                  </a:solidFill>
                  <a:latin typeface="微软雅黑" pitchFamily="34" charset="-122"/>
                  <a:ea typeface="微软雅黑" pitchFamily="34" charset="-122"/>
                </a:rPr>
                <a:t>）利</a:t>
              </a:r>
              <a:r>
                <a:rPr lang="zh-CN" altLang="en-US" sz="2200" kern="0" dirty="0">
                  <a:solidFill>
                    <a:schemeClr val="tx1">
                      <a:lumMod val="75000"/>
                      <a:lumOff val="25000"/>
                    </a:schemeClr>
                  </a:solidFill>
                  <a:latin typeface="微软雅黑" pitchFamily="34" charset="-122"/>
                  <a:ea typeface="微软雅黑" pitchFamily="34" charset="-122"/>
                </a:rPr>
                <a:t>用“原始传真”模板创建一份传真文件，并输入相关内</a:t>
              </a:r>
              <a:r>
                <a:rPr lang="zh-CN" altLang="en-US" sz="2200" kern="0" dirty="0" smtClean="0">
                  <a:solidFill>
                    <a:schemeClr val="tx1">
                      <a:lumMod val="75000"/>
                      <a:lumOff val="25000"/>
                    </a:schemeClr>
                  </a:solidFill>
                  <a:latin typeface="微软雅黑" pitchFamily="34" charset="-122"/>
                  <a:ea typeface="微软雅黑" pitchFamily="34" charset="-122"/>
                </a:rPr>
                <a:t>容；（</a:t>
              </a:r>
              <a:r>
                <a:rPr lang="en-US" altLang="zh-CN" sz="2200" kern="0" dirty="0">
                  <a:solidFill>
                    <a:schemeClr val="tx1">
                      <a:lumMod val="75000"/>
                      <a:lumOff val="25000"/>
                    </a:schemeClr>
                  </a:solidFill>
                  <a:latin typeface="微软雅黑" pitchFamily="34" charset="-122"/>
                  <a:ea typeface="微软雅黑" pitchFamily="34" charset="-122"/>
                </a:rPr>
                <a:t>2</a:t>
              </a:r>
              <a:r>
                <a:rPr lang="zh-CN" altLang="en-US" sz="2200" kern="0" dirty="0">
                  <a:solidFill>
                    <a:schemeClr val="tx1">
                      <a:lumMod val="75000"/>
                      <a:lumOff val="25000"/>
                    </a:schemeClr>
                  </a:solidFill>
                  <a:latin typeface="微软雅黑" pitchFamily="34" charset="-122"/>
                  <a:ea typeface="微软雅黑" pitchFamily="34" charset="-122"/>
                </a:rPr>
                <a:t>）	参照</a:t>
              </a:r>
              <a:r>
                <a:rPr lang="en-US" altLang="zh-CN" sz="2200" kern="0" dirty="0">
                  <a:solidFill>
                    <a:schemeClr val="tx1">
                      <a:lumMod val="75000"/>
                      <a:lumOff val="25000"/>
                    </a:schemeClr>
                  </a:solidFill>
                  <a:latin typeface="微软雅黑" pitchFamily="34" charset="-122"/>
                  <a:ea typeface="微软雅黑" pitchFamily="34" charset="-122"/>
                </a:rPr>
                <a:t>p111</a:t>
              </a:r>
              <a:r>
                <a:rPr lang="zh-CN" altLang="en-US" sz="2200" kern="0" dirty="0">
                  <a:solidFill>
                    <a:schemeClr val="tx1">
                      <a:lumMod val="75000"/>
                      <a:lumOff val="25000"/>
                    </a:schemeClr>
                  </a:solidFill>
                  <a:latin typeface="微软雅黑" pitchFamily="34" charset="-122"/>
                  <a:ea typeface="微软雅黑" pitchFamily="34" charset="-122"/>
                </a:rPr>
                <a:t>图</a:t>
              </a:r>
              <a:r>
                <a:rPr lang="en-US" altLang="zh-CN" sz="2200" kern="0" dirty="0">
                  <a:solidFill>
                    <a:schemeClr val="tx1">
                      <a:lumMod val="75000"/>
                      <a:lumOff val="25000"/>
                    </a:schemeClr>
                  </a:solidFill>
                  <a:latin typeface="微软雅黑" pitchFamily="34" charset="-122"/>
                  <a:ea typeface="微软雅黑" pitchFamily="34" charset="-122"/>
                </a:rPr>
                <a:t>4-9</a:t>
              </a:r>
              <a:r>
                <a:rPr lang="zh-CN" altLang="en-US" sz="2200" kern="0" dirty="0">
                  <a:solidFill>
                    <a:schemeClr val="tx1">
                      <a:lumMod val="75000"/>
                      <a:lumOff val="25000"/>
                    </a:schemeClr>
                  </a:solidFill>
                  <a:latin typeface="微软雅黑" pitchFamily="34" charset="-122"/>
                  <a:ea typeface="微软雅黑" pitchFamily="34" charset="-122"/>
                </a:rPr>
                <a:t>录入个人求职信，并使用“查找替换”功能将文中的“你”替换为“您”，文档保存为“求职信</a:t>
              </a:r>
              <a:r>
                <a:rPr lang="en-US" altLang="zh-CN" sz="2200" kern="0" dirty="0">
                  <a:solidFill>
                    <a:schemeClr val="tx1">
                      <a:lumMod val="75000"/>
                      <a:lumOff val="25000"/>
                    </a:schemeClr>
                  </a:solidFill>
                  <a:latin typeface="微软雅黑" pitchFamily="34" charset="-122"/>
                  <a:ea typeface="微软雅黑" pitchFamily="34" charset="-122"/>
                </a:rPr>
                <a:t>.</a:t>
              </a:r>
              <a:r>
                <a:rPr lang="en-US" altLang="zh-CN" sz="2200" kern="0" dirty="0" err="1">
                  <a:solidFill>
                    <a:schemeClr val="tx1">
                      <a:lumMod val="75000"/>
                      <a:lumOff val="25000"/>
                    </a:schemeClr>
                  </a:solidFill>
                  <a:latin typeface="微软雅黑" pitchFamily="34" charset="-122"/>
                  <a:ea typeface="微软雅黑" pitchFamily="34" charset="-122"/>
                </a:rPr>
                <a:t>docx</a:t>
              </a:r>
              <a:r>
                <a:rPr lang="en-US" altLang="zh-CN" sz="2200" kern="0" dirty="0" smtClean="0">
                  <a:solidFill>
                    <a:schemeClr val="tx1">
                      <a:lumMod val="75000"/>
                      <a:lumOff val="25000"/>
                    </a:schemeClr>
                  </a:solidFill>
                  <a:latin typeface="微软雅黑" pitchFamily="34" charset="-122"/>
                  <a:ea typeface="微软雅黑" pitchFamily="34" charset="-122"/>
                </a:rPr>
                <a:t>”</a:t>
              </a:r>
              <a:r>
                <a:rPr lang="zh-CN" altLang="en-US" sz="2200" kern="0" dirty="0" smtClean="0">
                  <a:solidFill>
                    <a:schemeClr val="tx1">
                      <a:lumMod val="75000"/>
                      <a:lumOff val="25000"/>
                    </a:schemeClr>
                  </a:solidFill>
                  <a:latin typeface="微软雅黑" pitchFamily="34" charset="-122"/>
                  <a:ea typeface="微软雅黑" pitchFamily="34" charset="-122"/>
                </a:rPr>
                <a:t>。</a:t>
              </a:r>
              <a:endParaRPr lang="zh-CN" altLang="en-US" sz="2200" kern="0" dirty="0">
                <a:solidFill>
                  <a:schemeClr val="tx1">
                    <a:lumMod val="75000"/>
                    <a:lumOff val="25000"/>
                  </a:schemeClr>
                </a:solidFill>
                <a:latin typeface="微软雅黑" pitchFamily="34" charset="-122"/>
                <a:ea typeface="微软雅黑" pitchFamily="34" charset="-122"/>
              </a:endParaRPr>
            </a:p>
          </p:txBody>
        </p:sp>
        <p:sp>
          <p:nvSpPr>
            <p:cNvPr id="8" name="矩形 7"/>
            <p:cNvSpPr/>
            <p:nvPr/>
          </p:nvSpPr>
          <p:spPr>
            <a:xfrm>
              <a:off x="1456222" y="2631735"/>
              <a:ext cx="6747205" cy="427770"/>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作业：</a:t>
              </a:r>
              <a:r>
                <a:rPr lang="zh-CN" altLang="en-US" sz="2200" kern="0" dirty="0">
                  <a:solidFill>
                    <a:schemeClr val="tx1">
                      <a:lumMod val="75000"/>
                      <a:lumOff val="25000"/>
                    </a:schemeClr>
                  </a:solidFill>
                  <a:latin typeface="微软雅黑" pitchFamily="34" charset="-122"/>
                  <a:ea typeface="微软雅黑" pitchFamily="34" charset="-122"/>
                </a:rPr>
                <a:t>单</a:t>
              </a:r>
              <a:r>
                <a:rPr lang="zh-CN" altLang="en-US" sz="2200" kern="0" dirty="0" smtClean="0">
                  <a:solidFill>
                    <a:schemeClr val="tx1">
                      <a:lumMod val="75000"/>
                      <a:lumOff val="25000"/>
                    </a:schemeClr>
                  </a:solidFill>
                  <a:latin typeface="微软雅黑" pitchFamily="34" charset="-122"/>
                  <a:ea typeface="微软雅黑" pitchFamily="34" charset="-122"/>
                </a:rPr>
                <a:t>元</a:t>
              </a:r>
              <a:r>
                <a:rPr lang="en-US" altLang="zh-CN" sz="2200" kern="0" dirty="0" smtClean="0">
                  <a:solidFill>
                    <a:schemeClr val="tx1">
                      <a:lumMod val="75000"/>
                      <a:lumOff val="25000"/>
                    </a:schemeClr>
                  </a:solidFill>
                  <a:latin typeface="微软雅黑" pitchFamily="34" charset="-122"/>
                  <a:ea typeface="微软雅黑" pitchFamily="34" charset="-122"/>
                </a:rPr>
                <a:t>4</a:t>
              </a:r>
              <a:r>
                <a:rPr lang="zh-CN" altLang="en-US" sz="2200" kern="0" dirty="0" smtClean="0">
                  <a:solidFill>
                    <a:schemeClr val="tx1">
                      <a:lumMod val="75000"/>
                      <a:lumOff val="25000"/>
                    </a:schemeClr>
                  </a:solidFill>
                  <a:latin typeface="微软雅黑" pitchFamily="34" charset="-122"/>
                  <a:ea typeface="微软雅黑" pitchFamily="34" charset="-122"/>
                </a:rPr>
                <a:t>相</a:t>
              </a:r>
              <a:r>
                <a:rPr lang="zh-CN" altLang="en-US" sz="2200" kern="0" dirty="0">
                  <a:solidFill>
                    <a:schemeClr val="tx1">
                      <a:lumMod val="75000"/>
                      <a:lumOff val="25000"/>
                    </a:schemeClr>
                  </a:solidFill>
                  <a:latin typeface="微软雅黑" pitchFamily="34" charset="-122"/>
                  <a:ea typeface="微软雅黑" pitchFamily="34" charset="-122"/>
                </a:rPr>
                <a:t>关习题、单元实</a:t>
              </a:r>
              <a:r>
                <a:rPr lang="zh-CN" altLang="en-US" sz="2200" kern="0" dirty="0" smtClean="0">
                  <a:solidFill>
                    <a:schemeClr val="tx1">
                      <a:lumMod val="75000"/>
                      <a:lumOff val="25000"/>
                    </a:schemeClr>
                  </a:solidFill>
                  <a:latin typeface="微软雅黑" pitchFamily="34" charset="-122"/>
                  <a:ea typeface="微软雅黑" pitchFamily="34" charset="-122"/>
                </a:rPr>
                <a:t>训</a:t>
              </a:r>
              <a:r>
                <a:rPr lang="en-US" altLang="zh-CN" sz="2200" kern="0" dirty="0" smtClean="0">
                  <a:solidFill>
                    <a:schemeClr val="tx1">
                      <a:lumMod val="75000"/>
                      <a:lumOff val="25000"/>
                    </a:schemeClr>
                  </a:solidFill>
                  <a:latin typeface="微软雅黑" pitchFamily="34" charset="-122"/>
                  <a:ea typeface="微软雅黑" pitchFamily="34" charset="-122"/>
                </a:rPr>
                <a:t>4</a:t>
              </a:r>
              <a:r>
                <a:rPr lang="zh-CN" altLang="en-US" sz="2200" kern="0" dirty="0" smtClean="0">
                  <a:solidFill>
                    <a:schemeClr val="tx1">
                      <a:lumMod val="75000"/>
                      <a:lumOff val="25000"/>
                    </a:schemeClr>
                  </a:solidFill>
                  <a:latin typeface="微软雅黑" pitchFamily="34" charset="-122"/>
                  <a:ea typeface="微软雅黑" pitchFamily="34" charset="-122"/>
                </a:rPr>
                <a:t>。</a:t>
              </a:r>
              <a:endParaRPr lang="zh-CN" altLang="en-US" sz="2200" kern="0" dirty="0">
                <a:solidFill>
                  <a:schemeClr val="tx1">
                    <a:lumMod val="75000"/>
                    <a:lumOff val="25000"/>
                  </a:schemeClr>
                </a:solidFill>
                <a:latin typeface="微软雅黑" pitchFamily="34" charset="-122"/>
                <a:ea typeface="微软雅黑" pitchFamily="34" charset="-122"/>
              </a:endParaRPr>
            </a:p>
          </p:txBody>
        </p:sp>
      </p:grpSp>
      <p:grpSp>
        <p:nvGrpSpPr>
          <p:cNvPr id="15" name="组合 14"/>
          <p:cNvGrpSpPr/>
          <p:nvPr/>
        </p:nvGrpSpPr>
        <p:grpSpPr>
          <a:xfrm>
            <a:off x="-36512" y="404664"/>
            <a:ext cx="3816424" cy="650475"/>
            <a:chOff x="-33010" y="588691"/>
            <a:chExt cx="3118622" cy="449319"/>
          </a:xfrm>
        </p:grpSpPr>
        <p:sp>
          <p:nvSpPr>
            <p:cNvPr id="16" name="矩形 1"/>
            <p:cNvSpPr/>
            <p:nvPr/>
          </p:nvSpPr>
          <p:spPr>
            <a:xfrm>
              <a:off x="-1" y="588691"/>
              <a:ext cx="3085613"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7" name="矩形 16"/>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4.1</a:t>
              </a:r>
              <a:r>
                <a:rPr lang="zh-CN" altLang="en-US" sz="2200" b="1" dirty="0" smtClean="0">
                  <a:solidFill>
                    <a:schemeClr val="bg1"/>
                  </a:solidFill>
                  <a:latin typeface="微软雅黑" panose="020B0503020204020204" pitchFamily="34" charset="-122"/>
                  <a:ea typeface="微软雅黑" panose="020B0503020204020204" pitchFamily="34" charset="-122"/>
                </a:rPr>
                <a:t>：录入和编辑文档</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3572150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97"/>
          <p:cNvSpPr txBox="1">
            <a:spLocks noChangeArrowheads="1"/>
          </p:cNvSpPr>
          <p:nvPr/>
        </p:nvSpPr>
        <p:spPr bwMode="auto">
          <a:xfrm>
            <a:off x="1691682" y="824716"/>
            <a:ext cx="6363909" cy="929017"/>
          </a:xfrm>
          <a:prstGeom prst="rect">
            <a:avLst/>
          </a:prstGeom>
          <a:solidFill>
            <a:schemeClr val="accent1">
              <a:lumMod val="75000"/>
              <a:alpha val="75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dirty="0" smtClean="0">
                <a:solidFill>
                  <a:prstClr val="white"/>
                </a:solidFill>
                <a:latin typeface="方正粗倩简体" panose="03000509000000000000" pitchFamily="65" charset="-122"/>
                <a:ea typeface="方正粗倩简体" panose="03000509000000000000" pitchFamily="65" charset="-122"/>
              </a:rPr>
              <a:t>任务</a:t>
            </a:r>
            <a:r>
              <a:rPr lang="en-US" altLang="zh-CN" sz="3200" dirty="0" smtClean="0">
                <a:solidFill>
                  <a:prstClr val="white"/>
                </a:solidFill>
                <a:latin typeface="方正粗倩简体" panose="03000509000000000000" pitchFamily="65" charset="-122"/>
                <a:ea typeface="方正粗倩简体" panose="03000509000000000000" pitchFamily="65" charset="-122"/>
              </a:rPr>
              <a:t>4.1 </a:t>
            </a:r>
            <a:r>
              <a:rPr lang="zh-CN" altLang="en-US" sz="3200" dirty="0" smtClean="0">
                <a:solidFill>
                  <a:prstClr val="white"/>
                </a:solidFill>
                <a:latin typeface="方正粗倩简体" panose="03000509000000000000" pitchFamily="65" charset="-122"/>
                <a:ea typeface="方正粗倩简体" panose="03000509000000000000" pitchFamily="65" charset="-122"/>
              </a:rPr>
              <a:t>录入和编辑文件</a:t>
            </a:r>
            <a:endParaRPr lang="zh-CN" altLang="en-US" sz="3200" dirty="0">
              <a:solidFill>
                <a:prstClr val="white"/>
              </a:solidFill>
              <a:latin typeface="方正粗倩简体" panose="03000509000000000000" pitchFamily="65" charset="-122"/>
              <a:ea typeface="方正粗倩简体" panose="03000509000000000000" pitchFamily="65" charset="-122"/>
            </a:endParaRPr>
          </a:p>
        </p:txBody>
      </p:sp>
      <p:sp>
        <p:nvSpPr>
          <p:cNvPr id="3" name="TextBox 97"/>
          <p:cNvSpPr txBox="1">
            <a:spLocks noChangeArrowheads="1"/>
          </p:cNvSpPr>
          <p:nvPr/>
        </p:nvSpPr>
        <p:spPr bwMode="auto">
          <a:xfrm>
            <a:off x="1691680" y="1935305"/>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4.2 </a:t>
            </a:r>
            <a:r>
              <a:rPr lang="zh-CN" altLang="en-US" dirty="0" smtClean="0">
                <a:latin typeface="方正粗倩简体" panose="03000509000000000000" pitchFamily="65" charset="-122"/>
                <a:ea typeface="方正粗倩简体" panose="03000509000000000000" pitchFamily="65" charset="-122"/>
              </a:rPr>
              <a:t>设置文档格式</a:t>
            </a:r>
            <a:endParaRPr lang="zh-CN" altLang="en-US" dirty="0">
              <a:latin typeface="方正粗倩简体" panose="03000509000000000000" pitchFamily="65" charset="-122"/>
              <a:ea typeface="方正粗倩简体" panose="03000509000000000000" pitchFamily="65" charset="-122"/>
            </a:endParaRPr>
          </a:p>
        </p:txBody>
      </p:sp>
      <p:sp>
        <p:nvSpPr>
          <p:cNvPr id="4" name="TextBox 97"/>
          <p:cNvSpPr txBox="1">
            <a:spLocks noChangeArrowheads="1"/>
          </p:cNvSpPr>
          <p:nvPr/>
        </p:nvSpPr>
        <p:spPr bwMode="auto">
          <a:xfrm>
            <a:off x="1691680" y="3045894"/>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4.3 </a:t>
            </a:r>
            <a:r>
              <a:rPr lang="zh-CN" altLang="en-US" dirty="0" smtClean="0">
                <a:latin typeface="方正粗倩简体" panose="03000509000000000000" pitchFamily="65" charset="-122"/>
                <a:ea typeface="方正粗倩简体" panose="03000509000000000000" pitchFamily="65" charset="-122"/>
              </a:rPr>
              <a:t>使用表格</a:t>
            </a:r>
            <a:endParaRPr lang="en-US" altLang="zh-CN" dirty="0" smtClean="0">
              <a:latin typeface="方正粗倩简体" panose="03000509000000000000" pitchFamily="65" charset="-122"/>
              <a:ea typeface="方正粗倩简体" panose="03000509000000000000" pitchFamily="65" charset="-122"/>
            </a:endParaRPr>
          </a:p>
        </p:txBody>
      </p:sp>
      <p:sp>
        <p:nvSpPr>
          <p:cNvPr id="5" name="TextBox 97"/>
          <p:cNvSpPr txBox="1">
            <a:spLocks noChangeArrowheads="1"/>
          </p:cNvSpPr>
          <p:nvPr/>
        </p:nvSpPr>
        <p:spPr bwMode="auto">
          <a:xfrm>
            <a:off x="1691680" y="4156483"/>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4.4 </a:t>
            </a:r>
            <a:r>
              <a:rPr lang="zh-CN" altLang="en-US" dirty="0" smtClean="0">
                <a:latin typeface="方正粗倩简体" panose="03000509000000000000" pitchFamily="65" charset="-122"/>
                <a:ea typeface="方正粗倩简体" panose="03000509000000000000" pitchFamily="65" charset="-122"/>
              </a:rPr>
              <a:t>使用图文混排</a:t>
            </a:r>
            <a:endParaRPr lang="zh-CN" altLang="en-US" dirty="0">
              <a:latin typeface="方正粗倩简体" panose="03000509000000000000" pitchFamily="65" charset="-122"/>
              <a:ea typeface="方正粗倩简体" panose="03000509000000000000" pitchFamily="65" charset="-122"/>
            </a:endParaRPr>
          </a:p>
        </p:txBody>
      </p:sp>
      <p:sp>
        <p:nvSpPr>
          <p:cNvPr id="6" name="TextBox 97"/>
          <p:cNvSpPr txBox="1">
            <a:spLocks noChangeArrowheads="1"/>
          </p:cNvSpPr>
          <p:nvPr/>
        </p:nvSpPr>
        <p:spPr bwMode="auto">
          <a:xfrm>
            <a:off x="1691681" y="5267071"/>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4.5 </a:t>
            </a:r>
            <a:r>
              <a:rPr lang="zh-CN" altLang="en-US" dirty="0" smtClean="0">
                <a:latin typeface="方正粗倩简体" panose="03000509000000000000" pitchFamily="65" charset="-122"/>
                <a:ea typeface="方正粗倩简体" panose="03000509000000000000" pitchFamily="65" charset="-122"/>
              </a:rPr>
              <a:t>合理布局页面</a:t>
            </a:r>
            <a:endParaRPr lang="zh-CN" altLang="en-US" dirty="0">
              <a:latin typeface="方正粗倩简体" panose="03000509000000000000" pitchFamily="65" charset="-122"/>
              <a:ea typeface="方正粗倩简体" panose="03000509000000000000" pitchFamily="65" charset="-122"/>
            </a:endParaRPr>
          </a:p>
        </p:txBody>
      </p:sp>
      <p:sp>
        <p:nvSpPr>
          <p:cNvPr id="39" name="TextBox 97"/>
          <p:cNvSpPr txBox="1">
            <a:spLocks noChangeArrowheads="1"/>
          </p:cNvSpPr>
          <p:nvPr/>
        </p:nvSpPr>
        <p:spPr bwMode="auto">
          <a:xfrm>
            <a:off x="1691680" y="1929532"/>
            <a:ext cx="6363907" cy="929017"/>
          </a:xfrm>
          <a:prstGeom prst="rect">
            <a:avLst/>
          </a:prstGeom>
          <a:solidFill>
            <a:schemeClr val="bg1">
              <a:alpha val="50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dirty="0">
              <a:solidFill>
                <a:prstClr val="white"/>
              </a:solidFill>
              <a:latin typeface="方正粗倩简体" panose="03000509000000000000" pitchFamily="65" charset="-122"/>
              <a:ea typeface="方正粗倩简体" panose="03000509000000000000" pitchFamily="65" charset="-122"/>
            </a:endParaRPr>
          </a:p>
        </p:txBody>
      </p:sp>
    </p:spTree>
    <p:extLst>
      <p:ext uri="{BB962C8B-B14F-4D97-AF65-F5344CB8AC3E}">
        <p14:creationId xmlns:p14="http://schemas.microsoft.com/office/powerpoint/2010/main" val="79838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par>
                                <p:cTn id="9" presetID="12" presetClass="entr" presetSubtype="4" fill="hold" grpId="0"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par>
                                <p:cTn id="13" presetID="12" presetClass="entr" presetSubtype="4"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2" presetClass="entr" presetSubtype="4" fill="hold" grpId="0" nodeType="withEffect">
                                  <p:stCondLst>
                                    <p:cond delay="6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p:tgtEl>
                                          <p:spTgt spid="5"/>
                                        </p:tgtEl>
                                        <p:attrNameLst>
                                          <p:attrName>ppt_y</p:attrName>
                                        </p:attrNameLst>
                                      </p:cBhvr>
                                      <p:tavLst>
                                        <p:tav tm="0">
                                          <p:val>
                                            <p:strVal val="#ppt_y+#ppt_h*1.125000"/>
                                          </p:val>
                                        </p:tav>
                                        <p:tav tm="100000">
                                          <p:val>
                                            <p:strVal val="#ppt_y"/>
                                          </p:val>
                                        </p:tav>
                                      </p:tavLst>
                                    </p:anim>
                                    <p:animEffect transition="in" filter="wipe(up)">
                                      <p:cBhvr>
                                        <p:cTn id="20" dur="500"/>
                                        <p:tgtEl>
                                          <p:spTgt spid="5"/>
                                        </p:tgtEl>
                                      </p:cBhvr>
                                    </p:animEffect>
                                  </p:childTnLst>
                                </p:cTn>
                              </p:par>
                              <p:par>
                                <p:cTn id="21" presetID="12" presetClass="entr" presetSubtype="4" fill="hold" grpId="0" nodeType="withEffect">
                                  <p:stCondLst>
                                    <p:cond delay="8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p:tgtEl>
                                          <p:spTgt spid="6"/>
                                        </p:tgtEl>
                                        <p:attrNameLst>
                                          <p:attrName>ppt_y</p:attrName>
                                        </p:attrNameLst>
                                      </p:cBhvr>
                                      <p:tavLst>
                                        <p:tav tm="0">
                                          <p:val>
                                            <p:strVal val="#ppt_y+#ppt_h*1.125000"/>
                                          </p:val>
                                        </p:tav>
                                        <p:tav tm="100000">
                                          <p:val>
                                            <p:strVal val="#ppt_y"/>
                                          </p:val>
                                        </p:tav>
                                      </p:tavLst>
                                    </p:anim>
                                    <p:animEffect transition="in" filter="wipe(up)">
                                      <p:cBhvr>
                                        <p:cTn id="24" dur="500"/>
                                        <p:tgtEl>
                                          <p:spTgt spid="6"/>
                                        </p:tgtEl>
                                      </p:cBhvr>
                                    </p:animEffect>
                                  </p:childTnLst>
                                </p:cTn>
                              </p:par>
                              <p:par>
                                <p:cTn id="25" presetID="16" presetClass="entr" presetSubtype="37" fill="hold" grpId="0" nodeType="withEffect">
                                  <p:stCondLst>
                                    <p:cond delay="1000"/>
                                  </p:stCondLst>
                                  <p:childTnLst>
                                    <p:set>
                                      <p:cBhvr>
                                        <p:cTn id="26" dur="1" fill="hold">
                                          <p:stCondLst>
                                            <p:cond delay="0"/>
                                          </p:stCondLst>
                                        </p:cTn>
                                        <p:tgtEl>
                                          <p:spTgt spid="39"/>
                                        </p:tgtEl>
                                        <p:attrNameLst>
                                          <p:attrName>style.visibility</p:attrName>
                                        </p:attrNameLst>
                                      </p:cBhvr>
                                      <p:to>
                                        <p:strVal val="visible"/>
                                      </p:to>
                                    </p:set>
                                    <p:animEffect transition="in" filter="barn(outVertical)">
                                      <p:cBhvr>
                                        <p:cTn id="27" dur="500"/>
                                        <p:tgtEl>
                                          <p:spTgt spid="39"/>
                                        </p:tgtEl>
                                      </p:cBhvr>
                                    </p:animEffect>
                                  </p:childTnLst>
                                </p:cTn>
                              </p:par>
                            </p:childTnLst>
                          </p:cTn>
                        </p:par>
                        <p:par>
                          <p:cTn id="28" fill="hold">
                            <p:stCondLst>
                              <p:cond delay="1500"/>
                            </p:stCondLst>
                            <p:childTnLst>
                              <p:par>
                                <p:cTn id="29" presetID="26" presetClass="emph" presetSubtype="0" repeatCount="indefinite" fill="hold" grpId="1" nodeType="afterEffect">
                                  <p:stCondLst>
                                    <p:cond delay="0"/>
                                  </p:stCondLst>
                                  <p:endCondLst>
                                    <p:cond evt="onNext" delay="0">
                                      <p:tgtEl>
                                        <p:sldTgt/>
                                      </p:tgtEl>
                                    </p:cond>
                                  </p:endCondLst>
                                  <p:childTnLst>
                                    <p:animEffect transition="out" filter="fade">
                                      <p:cBhvr>
                                        <p:cTn id="30" dur="1000" tmFilter="0, 0; .2, .5; .8, .5; 1, 0"/>
                                        <p:tgtEl>
                                          <p:spTgt spid="39"/>
                                        </p:tgtEl>
                                      </p:cBhvr>
                                    </p:animEffect>
                                    <p:animScale>
                                      <p:cBhvr>
                                        <p:cTn id="31" dur="500" autoRev="1" fill="hold"/>
                                        <p:tgtEl>
                                          <p:spTgt spid="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39" grpId="0" animBg="1"/>
      <p:bldP spid="39"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21548" y="2640485"/>
            <a:ext cx="5933624" cy="1354488"/>
            <a:chOff x="748128" y="1613155"/>
            <a:chExt cx="5933624" cy="2099695"/>
          </a:xfrm>
        </p:grpSpPr>
        <p:sp>
          <p:nvSpPr>
            <p:cNvPr id="3" name="矩形 2"/>
            <p:cNvSpPr/>
            <p:nvPr/>
          </p:nvSpPr>
          <p:spPr>
            <a:xfrm>
              <a:off x="748128" y="1613155"/>
              <a:ext cx="5933624" cy="209969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a:spLocks noChangeArrowheads="1"/>
            </p:cNvSpPr>
            <p:nvPr/>
          </p:nvSpPr>
          <p:spPr bwMode="auto">
            <a:xfrm>
              <a:off x="870624" y="1956327"/>
              <a:ext cx="5688632" cy="121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457200">
                <a:lnSpc>
                  <a:spcPct val="150000"/>
                </a:lnSpc>
              </a:pPr>
              <a:r>
                <a:rPr lang="zh-CN" altLang="en-US" sz="1600" b="1" dirty="0">
                  <a:latin typeface="Arial" charset="0"/>
                </a:rPr>
                <a:t>通过展示格式化前后的文档，比较其中的变化、优缺点来引入课题。</a:t>
              </a:r>
            </a:p>
          </p:txBody>
        </p:sp>
      </p:grpSp>
      <p:grpSp>
        <p:nvGrpSpPr>
          <p:cNvPr id="6" name="组合 5"/>
          <p:cNvGrpSpPr/>
          <p:nvPr/>
        </p:nvGrpSpPr>
        <p:grpSpPr>
          <a:xfrm>
            <a:off x="296863" y="2640485"/>
            <a:ext cx="825500" cy="2109787"/>
            <a:chOff x="296863" y="1549401"/>
            <a:chExt cx="825500" cy="2109787"/>
          </a:xfrm>
          <a:solidFill>
            <a:schemeClr val="tx1">
              <a:lumMod val="75000"/>
              <a:lumOff val="25000"/>
            </a:schemeClr>
          </a:solidFill>
        </p:grpSpPr>
        <p:sp>
          <p:nvSpPr>
            <p:cNvPr id="8" name="Freeform 6"/>
            <p:cNvSpPr>
              <a:spLocks/>
            </p:cNvSpPr>
            <p:nvPr/>
          </p:nvSpPr>
          <p:spPr bwMode="auto">
            <a:xfrm>
              <a:off x="296863"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p:cNvSpPr>
              <a:spLocks noChangeArrowheads="1"/>
            </p:cNvSpPr>
            <p:nvPr/>
          </p:nvSpPr>
          <p:spPr bwMode="auto">
            <a:xfrm>
              <a:off x="546101" y="1549401"/>
              <a:ext cx="32702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1238252" y="2640485"/>
            <a:ext cx="825500" cy="2109787"/>
            <a:chOff x="1238251" y="1549401"/>
            <a:chExt cx="825500" cy="2109787"/>
          </a:xfrm>
          <a:solidFill>
            <a:srgbClr val="729A95"/>
          </a:solidFill>
        </p:grpSpPr>
        <p:sp>
          <p:nvSpPr>
            <p:cNvPr id="13" name="Freeform 8"/>
            <p:cNvSpPr>
              <a:spLocks/>
            </p:cNvSpPr>
            <p:nvPr/>
          </p:nvSpPr>
          <p:spPr bwMode="auto">
            <a:xfrm>
              <a:off x="1238251"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2"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9"/>
            <p:cNvSpPr>
              <a:spLocks noChangeArrowheads="1"/>
            </p:cNvSpPr>
            <p:nvPr/>
          </p:nvSpPr>
          <p:spPr bwMode="auto">
            <a:xfrm>
              <a:off x="1468438"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6" name="组合 15"/>
          <p:cNvGrpSpPr/>
          <p:nvPr/>
        </p:nvGrpSpPr>
        <p:grpSpPr>
          <a:xfrm>
            <a:off x="2160590" y="2640485"/>
            <a:ext cx="844550" cy="2109787"/>
            <a:chOff x="2160588" y="1549401"/>
            <a:chExt cx="844550" cy="2109787"/>
          </a:xfrm>
          <a:solidFill>
            <a:srgbClr val="CABD6C"/>
          </a:solidFill>
        </p:grpSpPr>
        <p:sp>
          <p:nvSpPr>
            <p:cNvPr id="18" name="Freeform 10"/>
            <p:cNvSpPr>
              <a:spLocks/>
            </p:cNvSpPr>
            <p:nvPr/>
          </p:nvSpPr>
          <p:spPr bwMode="auto">
            <a:xfrm>
              <a:off x="2160588" y="1912938"/>
              <a:ext cx="844550" cy="1746250"/>
            </a:xfrm>
            <a:custGeom>
              <a:avLst/>
              <a:gdLst>
                <a:gd name="T0" fmla="*/ 33 w 44"/>
                <a:gd name="T1" fmla="*/ 0 h 91"/>
                <a:gd name="T2" fmla="*/ 11 w 44"/>
                <a:gd name="T3" fmla="*/ 0 h 91"/>
                <a:gd name="T4" fmla="*/ 0 w 44"/>
                <a:gd name="T5" fmla="*/ 9 h 91"/>
                <a:gd name="T6" fmla="*/ 0 w 44"/>
                <a:gd name="T7" fmla="*/ 9 h 91"/>
                <a:gd name="T8" fmla="*/ 0 w 44"/>
                <a:gd name="T9" fmla="*/ 10 h 91"/>
                <a:gd name="T10" fmla="*/ 0 w 44"/>
                <a:gd name="T11" fmla="*/ 41 h 91"/>
                <a:gd name="T12" fmla="*/ 4 w 44"/>
                <a:gd name="T13" fmla="*/ 44 h 91"/>
                <a:gd name="T14" fmla="*/ 8 w 44"/>
                <a:gd name="T15" fmla="*/ 41 h 91"/>
                <a:gd name="T16" fmla="*/ 8 w 44"/>
                <a:gd name="T17" fmla="*/ 14 h 91"/>
                <a:gd name="T18" fmla="*/ 11 w 44"/>
                <a:gd name="T19" fmla="*/ 14 h 91"/>
                <a:gd name="T20" fmla="*/ 11 w 44"/>
                <a:gd name="T21" fmla="*/ 40 h 91"/>
                <a:gd name="T22" fmla="*/ 11 w 44"/>
                <a:gd name="T23" fmla="*/ 41 h 91"/>
                <a:gd name="T24" fmla="*/ 11 w 44"/>
                <a:gd name="T25" fmla="*/ 86 h 91"/>
                <a:gd name="T26" fmla="*/ 16 w 44"/>
                <a:gd name="T27" fmla="*/ 91 h 91"/>
                <a:gd name="T28" fmla="*/ 21 w 44"/>
                <a:gd name="T29" fmla="*/ 86 h 91"/>
                <a:gd name="T30" fmla="*/ 21 w 44"/>
                <a:gd name="T31" fmla="*/ 46 h 91"/>
                <a:gd name="T32" fmla="*/ 23 w 44"/>
                <a:gd name="T33" fmla="*/ 46 h 91"/>
                <a:gd name="T34" fmla="*/ 23 w 44"/>
                <a:gd name="T35" fmla="*/ 86 h 91"/>
                <a:gd name="T36" fmla="*/ 28 w 44"/>
                <a:gd name="T37" fmla="*/ 91 h 91"/>
                <a:gd name="T38" fmla="*/ 33 w 44"/>
                <a:gd name="T39" fmla="*/ 86 h 91"/>
                <a:gd name="T40" fmla="*/ 33 w 44"/>
                <a:gd name="T41" fmla="*/ 40 h 91"/>
                <a:gd name="T42" fmla="*/ 33 w 44"/>
                <a:gd name="T43" fmla="*/ 39 h 91"/>
                <a:gd name="T44" fmla="*/ 33 w 44"/>
                <a:gd name="T45" fmla="*/ 14 h 91"/>
                <a:gd name="T46" fmla="*/ 36 w 44"/>
                <a:gd name="T47" fmla="*/ 14 h 91"/>
                <a:gd name="T48" fmla="*/ 36 w 44"/>
                <a:gd name="T49" fmla="*/ 41 h 91"/>
                <a:gd name="T50" fmla="*/ 40 w 44"/>
                <a:gd name="T51" fmla="*/ 44 h 91"/>
                <a:gd name="T52" fmla="*/ 44 w 44"/>
                <a:gd name="T53" fmla="*/ 41 h 91"/>
                <a:gd name="T54" fmla="*/ 44 w 44"/>
                <a:gd name="T55" fmla="*/ 10 h 91"/>
                <a:gd name="T56" fmla="*/ 44 w 44"/>
                <a:gd name="T57" fmla="*/ 9 h 91"/>
                <a:gd name="T58" fmla="*/ 44 w 44"/>
                <a:gd name="T59" fmla="*/ 8 h 91"/>
                <a:gd name="T60" fmla="*/ 33 w 44"/>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91">
                  <a:moveTo>
                    <a:pt x="33"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2" y="44"/>
                    <a:pt x="4" y="44"/>
                  </a:cubicBezTo>
                  <a:cubicBezTo>
                    <a:pt x="6" y="44"/>
                    <a:pt x="8" y="43"/>
                    <a:pt x="8" y="41"/>
                  </a:cubicBezTo>
                  <a:cubicBezTo>
                    <a:pt x="8" y="14"/>
                    <a:pt x="8" y="14"/>
                    <a:pt x="8" y="14"/>
                  </a:cubicBezTo>
                  <a:cubicBezTo>
                    <a:pt x="11" y="14"/>
                    <a:pt x="11" y="14"/>
                    <a:pt x="11" y="14"/>
                  </a:cubicBezTo>
                  <a:cubicBezTo>
                    <a:pt x="11" y="40"/>
                    <a:pt x="11" y="40"/>
                    <a:pt x="11" y="40"/>
                  </a:cubicBezTo>
                  <a:cubicBezTo>
                    <a:pt x="11" y="40"/>
                    <a:pt x="11" y="40"/>
                    <a:pt x="11" y="41"/>
                  </a:cubicBezTo>
                  <a:cubicBezTo>
                    <a:pt x="11" y="86"/>
                    <a:pt x="11" y="86"/>
                    <a:pt x="11" y="86"/>
                  </a:cubicBezTo>
                  <a:cubicBezTo>
                    <a:pt x="11" y="89"/>
                    <a:pt x="13" y="91"/>
                    <a:pt x="16" y="91"/>
                  </a:cubicBezTo>
                  <a:cubicBezTo>
                    <a:pt x="18" y="91"/>
                    <a:pt x="21" y="89"/>
                    <a:pt x="21" y="86"/>
                  </a:cubicBezTo>
                  <a:cubicBezTo>
                    <a:pt x="21" y="46"/>
                    <a:pt x="21" y="46"/>
                    <a:pt x="21" y="46"/>
                  </a:cubicBezTo>
                  <a:cubicBezTo>
                    <a:pt x="23" y="46"/>
                    <a:pt x="23" y="46"/>
                    <a:pt x="23" y="46"/>
                  </a:cubicBezTo>
                  <a:cubicBezTo>
                    <a:pt x="23" y="86"/>
                    <a:pt x="23" y="86"/>
                    <a:pt x="23" y="86"/>
                  </a:cubicBezTo>
                  <a:cubicBezTo>
                    <a:pt x="23" y="89"/>
                    <a:pt x="25" y="91"/>
                    <a:pt x="28" y="91"/>
                  </a:cubicBezTo>
                  <a:cubicBezTo>
                    <a:pt x="31" y="91"/>
                    <a:pt x="33" y="89"/>
                    <a:pt x="33" y="86"/>
                  </a:cubicBezTo>
                  <a:cubicBezTo>
                    <a:pt x="33" y="40"/>
                    <a:pt x="33" y="40"/>
                    <a:pt x="33" y="40"/>
                  </a:cubicBezTo>
                  <a:cubicBezTo>
                    <a:pt x="33" y="39"/>
                    <a:pt x="33" y="39"/>
                    <a:pt x="33" y="39"/>
                  </a:cubicBezTo>
                  <a:cubicBezTo>
                    <a:pt x="33" y="14"/>
                    <a:pt x="33" y="14"/>
                    <a:pt x="33" y="14"/>
                  </a:cubicBezTo>
                  <a:cubicBezTo>
                    <a:pt x="36" y="14"/>
                    <a:pt x="36" y="14"/>
                    <a:pt x="36" y="14"/>
                  </a:cubicBezTo>
                  <a:cubicBezTo>
                    <a:pt x="36" y="41"/>
                    <a:pt x="36" y="41"/>
                    <a:pt x="36" y="41"/>
                  </a:cubicBezTo>
                  <a:cubicBezTo>
                    <a:pt x="36" y="43"/>
                    <a:pt x="38" y="44"/>
                    <a:pt x="40" y="44"/>
                  </a:cubicBezTo>
                  <a:cubicBezTo>
                    <a:pt x="42" y="44"/>
                    <a:pt x="44" y="43"/>
                    <a:pt x="44" y="41"/>
                  </a:cubicBezTo>
                  <a:cubicBezTo>
                    <a:pt x="44" y="10"/>
                    <a:pt x="44" y="10"/>
                    <a:pt x="44" y="10"/>
                  </a:cubicBezTo>
                  <a:cubicBezTo>
                    <a:pt x="44" y="9"/>
                    <a:pt x="44" y="9"/>
                    <a:pt x="44" y="9"/>
                  </a:cubicBezTo>
                  <a:cubicBezTo>
                    <a:pt x="44" y="8"/>
                    <a:pt x="44" y="8"/>
                    <a:pt x="44" y="8"/>
                  </a:cubicBezTo>
                  <a:cubicBezTo>
                    <a:pt x="44" y="5"/>
                    <a:pt x="40" y="0"/>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11"/>
            <p:cNvSpPr>
              <a:spLocks noChangeArrowheads="1"/>
            </p:cNvSpPr>
            <p:nvPr/>
          </p:nvSpPr>
          <p:spPr bwMode="auto">
            <a:xfrm>
              <a:off x="2409826"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36512" y="332656"/>
            <a:ext cx="3888432" cy="650475"/>
            <a:chOff x="-33010" y="588691"/>
            <a:chExt cx="7360383" cy="449319"/>
          </a:xfrm>
        </p:grpSpPr>
        <p:sp>
          <p:nvSpPr>
            <p:cNvPr id="27" name="矩形 1"/>
            <p:cNvSpPr/>
            <p:nvPr/>
          </p:nvSpPr>
          <p:spPr>
            <a:xfrm>
              <a:off x="-1" y="588691"/>
              <a:ext cx="7327374"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8" name="矩形 27"/>
            <p:cNvSpPr/>
            <p:nvPr/>
          </p:nvSpPr>
          <p:spPr>
            <a:xfrm>
              <a:off x="-33010" y="658342"/>
              <a:ext cx="6158688" cy="276378"/>
            </a:xfrm>
            <a:prstGeom prst="rect">
              <a:avLst/>
            </a:prstGeom>
          </p:spPr>
          <p:txBody>
            <a:bodyPr wrap="squar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任务目标：设置文档格式</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10569027"/>
      </p:ext>
    </p:extLst>
  </p:cSld>
  <p:clrMapOvr>
    <a:masterClrMapping/>
  </p:clrMapOvr>
  <mc:AlternateContent xmlns:mc="http://schemas.openxmlformats.org/markup-compatibility/2006" xmlns:p14="http://schemas.microsoft.com/office/powerpoint/2010/main">
    <mc:Choice Requires="p14">
      <p:transition p14:dur="250" advTm="35565">
        <p:fade/>
      </p:transition>
    </mc:Choice>
    <mc:Fallback xmlns="">
      <p:transition advTm="355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strVal val="#ppt_x"/>
                                          </p:val>
                                        </p:tav>
                                        <p:tav tm="100000">
                                          <p:val>
                                            <p:strVal val="#ppt_x"/>
                                          </p:val>
                                        </p:tav>
                                      </p:tavLst>
                                    </p:anim>
                                    <p:anim calcmode="lin" valueType="num">
                                      <p:cBhvr>
                                        <p:cTn id="18" dur="500" fill="hold"/>
                                        <p:tgtEl>
                                          <p:spTgt spid="11"/>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strVal val="#ppt_x"/>
                                          </p:val>
                                        </p:tav>
                                        <p:tav tm="100000">
                                          <p:val>
                                            <p:strVal val="#ppt_x"/>
                                          </p:val>
                                        </p:tav>
                                      </p:tavLst>
                                    </p:anim>
                                    <p:anim calcmode="lin" valueType="num">
                                      <p:cBhvr>
                                        <p:cTn id="23" dur="500" fill="hold"/>
                                        <p:tgtEl>
                                          <p:spTgt spid="16"/>
                                        </p:tgtEl>
                                        <p:attrNameLst>
                                          <p:attrName>ppt_y</p:attrName>
                                        </p:attrNameLst>
                                      </p:cBhvr>
                                      <p:tavLst>
                                        <p:tav tm="0">
                                          <p:val>
                                            <p:strVal val="#ppt_y+.1"/>
                                          </p:val>
                                        </p:tav>
                                        <p:tav tm="100000">
                                          <p:val>
                                            <p:strVal val="#ppt_y"/>
                                          </p:val>
                                        </p:tav>
                                      </p:tavLst>
                                    </p:anim>
                                  </p:childTnLst>
                                </p:cTn>
                              </p:par>
                              <p:par>
                                <p:cTn id="24" presetID="22" presetClass="entr" presetSubtype="8"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43608" y="1490515"/>
            <a:ext cx="695222" cy="3306637"/>
            <a:chOff x="654993" y="1901757"/>
            <a:chExt cx="695222" cy="1527334"/>
          </a:xfrm>
        </p:grpSpPr>
        <p:sp>
          <p:nvSpPr>
            <p:cNvPr id="3" name="TextBox 2"/>
            <p:cNvSpPr txBox="1"/>
            <p:nvPr/>
          </p:nvSpPr>
          <p:spPr>
            <a:xfrm rot="5400000">
              <a:off x="673682" y="2031806"/>
              <a:ext cx="799068"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技能学习</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36512" y="404664"/>
            <a:ext cx="3744416" cy="650475"/>
            <a:chOff x="-33010" y="588691"/>
            <a:chExt cx="3059780" cy="449319"/>
          </a:xfrm>
        </p:grpSpPr>
        <p:sp>
          <p:nvSpPr>
            <p:cNvPr id="22"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3" name="矩形 22"/>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4.2</a:t>
              </a:r>
              <a:r>
                <a:rPr lang="zh-CN" altLang="en-US" sz="2200" b="1" dirty="0" smtClean="0">
                  <a:solidFill>
                    <a:schemeClr val="bg1"/>
                  </a:solidFill>
                  <a:latin typeface="微软雅黑" panose="020B0503020204020204" pitchFamily="34" charset="-122"/>
                  <a:ea typeface="微软雅黑" panose="020B0503020204020204" pitchFamily="34" charset="-122"/>
                </a:rPr>
                <a:t>：设置文档格式</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1774103" y="1511293"/>
            <a:ext cx="5685265" cy="4321533"/>
            <a:chOff x="1791888" y="1706540"/>
            <a:chExt cx="5685265" cy="4321533"/>
          </a:xfrm>
        </p:grpSpPr>
        <p:grpSp>
          <p:nvGrpSpPr>
            <p:cNvPr id="31" name="组合 30"/>
            <p:cNvGrpSpPr/>
            <p:nvPr/>
          </p:nvGrpSpPr>
          <p:grpSpPr>
            <a:xfrm>
              <a:off x="1802820" y="1706540"/>
              <a:ext cx="5674333" cy="2353271"/>
              <a:chOff x="1396420" y="719645"/>
              <a:chExt cx="5674333" cy="2353269"/>
            </a:xfrm>
          </p:grpSpPr>
          <p:grpSp>
            <p:nvGrpSpPr>
              <p:cNvPr id="37" name="组合 36"/>
              <p:cNvGrpSpPr/>
              <p:nvPr/>
            </p:nvGrpSpPr>
            <p:grpSpPr>
              <a:xfrm>
                <a:off x="1396420" y="719645"/>
                <a:ext cx="5674333" cy="2353269"/>
                <a:chOff x="1396420" y="719645"/>
                <a:chExt cx="5674333" cy="2353269"/>
              </a:xfrm>
            </p:grpSpPr>
            <p:sp>
              <p:nvSpPr>
                <p:cNvPr id="40"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42" name="TextBox 10"/>
                <p:cNvSpPr txBox="1"/>
                <p:nvPr/>
              </p:nvSpPr>
              <p:spPr>
                <a:xfrm>
                  <a:off x="1396420" y="2518916"/>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43" name="矩形 42"/>
                <p:cNvSpPr/>
                <p:nvPr/>
              </p:nvSpPr>
              <p:spPr>
                <a:xfrm>
                  <a:off x="1971344" y="720713"/>
                  <a:ext cx="5074576"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1996466" y="2485573"/>
                  <a:ext cx="5074287" cy="56363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2072755" y="762358"/>
                <a:ext cx="2031325" cy="535531"/>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设</a:t>
                </a:r>
                <a:r>
                  <a:rPr lang="zh-CN" altLang="en-US" sz="2400" b="1" kern="0" dirty="0">
                    <a:solidFill>
                      <a:schemeClr val="tx1">
                        <a:lumMod val="75000"/>
                        <a:lumOff val="25000"/>
                      </a:schemeClr>
                    </a:solidFill>
                    <a:latin typeface="微软雅黑" pitchFamily="34" charset="-122"/>
                    <a:ea typeface="微软雅黑" pitchFamily="34" charset="-122"/>
                  </a:rPr>
                  <a:t>置字符格式</a:t>
                </a:r>
              </a:p>
            </p:txBody>
          </p:sp>
          <p:sp>
            <p:nvSpPr>
              <p:cNvPr id="39" name="矩形 38"/>
              <p:cNvSpPr/>
              <p:nvPr/>
            </p:nvSpPr>
            <p:spPr>
              <a:xfrm>
                <a:off x="2072754" y="2485573"/>
                <a:ext cx="2031325" cy="535531"/>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设</a:t>
                </a:r>
                <a:r>
                  <a:rPr lang="zh-CN" altLang="en-US" sz="2400" b="1" kern="0" dirty="0">
                    <a:solidFill>
                      <a:schemeClr val="tx1">
                        <a:lumMod val="75000"/>
                        <a:lumOff val="25000"/>
                      </a:schemeClr>
                    </a:solidFill>
                    <a:latin typeface="微软雅黑" pitchFamily="34" charset="-122"/>
                    <a:ea typeface="微软雅黑" pitchFamily="34" charset="-122"/>
                  </a:rPr>
                  <a:t>置段落格式</a:t>
                </a:r>
              </a:p>
            </p:txBody>
          </p:sp>
        </p:grpSp>
        <p:grpSp>
          <p:nvGrpSpPr>
            <p:cNvPr id="32" name="组合 31"/>
            <p:cNvGrpSpPr/>
            <p:nvPr/>
          </p:nvGrpSpPr>
          <p:grpSpPr>
            <a:xfrm>
              <a:off x="1791888" y="5430546"/>
              <a:ext cx="5660432" cy="597527"/>
              <a:chOff x="1385488" y="2280155"/>
              <a:chExt cx="5660432" cy="597527"/>
            </a:xfrm>
          </p:grpSpPr>
          <p:grpSp>
            <p:nvGrpSpPr>
              <p:cNvPr id="33" name="组合 32"/>
              <p:cNvGrpSpPr/>
              <p:nvPr/>
            </p:nvGrpSpPr>
            <p:grpSpPr>
              <a:xfrm>
                <a:off x="1385488" y="2280155"/>
                <a:ext cx="5660432" cy="597527"/>
                <a:chOff x="1385488" y="2280155"/>
                <a:chExt cx="5660432" cy="597527"/>
              </a:xfrm>
            </p:grpSpPr>
            <p:sp>
              <p:nvSpPr>
                <p:cNvPr id="35" name="TextBox 25"/>
                <p:cNvSpPr txBox="1"/>
                <p:nvPr/>
              </p:nvSpPr>
              <p:spPr>
                <a:xfrm>
                  <a:off x="1385488" y="2323684"/>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36" name="矩形 35"/>
                <p:cNvSpPr/>
                <p:nvPr/>
              </p:nvSpPr>
              <p:spPr>
                <a:xfrm>
                  <a:off x="1971344" y="2280155"/>
                  <a:ext cx="5074576" cy="56996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矩形 33"/>
              <p:cNvSpPr/>
              <p:nvPr/>
            </p:nvSpPr>
            <p:spPr>
              <a:xfrm>
                <a:off x="2087638" y="2284369"/>
                <a:ext cx="3570208"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设</a:t>
                </a:r>
                <a:r>
                  <a:rPr lang="zh-CN" altLang="en-US" sz="2400" b="1" kern="0" dirty="0">
                    <a:solidFill>
                      <a:schemeClr val="tx1">
                        <a:lumMod val="75000"/>
                        <a:lumOff val="25000"/>
                      </a:schemeClr>
                    </a:solidFill>
                    <a:latin typeface="微软雅黑" pitchFamily="34" charset="-122"/>
                    <a:ea typeface="微软雅黑" pitchFamily="34" charset="-122"/>
                  </a:rPr>
                  <a:t>置文字及段落边框底纹</a:t>
                </a:r>
              </a:p>
            </p:txBody>
          </p:sp>
        </p:grpSp>
      </p:grpSp>
      <p:sp>
        <p:nvSpPr>
          <p:cNvPr id="6" name="矩形 5"/>
          <p:cNvSpPr/>
          <p:nvPr/>
        </p:nvSpPr>
        <p:spPr>
          <a:xfrm>
            <a:off x="2385081" y="2071964"/>
            <a:ext cx="5472608" cy="1172629"/>
          </a:xfrm>
          <a:prstGeom prst="rect">
            <a:avLst/>
          </a:prstGeom>
        </p:spPr>
        <p:txBody>
          <a:bodyPr wrap="square">
            <a:spAutoFit/>
          </a:bodyPr>
          <a:lstStyle/>
          <a:p>
            <a:pPr marL="342900" lvl="0" indent="-342900" algn="just" fontAlgn="base">
              <a:lnSpc>
                <a:spcPct val="130000"/>
              </a:lnSpc>
              <a:spcAft>
                <a:spcPts val="0"/>
              </a:spcAft>
              <a:buFont typeface="Wingdings" panose="05000000000000000000" pitchFamily="2" charset="2"/>
              <a:buChar char=""/>
            </a:pPr>
            <a:r>
              <a:rPr lang="zh-CN" altLang="zh-CN" kern="100" dirty="0">
                <a:latin typeface="微软雅黑" panose="020B0503020204020204" pitchFamily="34" charset="-122"/>
                <a:ea typeface="微软雅黑" panose="020B0503020204020204" pitchFamily="34" charset="-122"/>
              </a:rPr>
              <a:t>使用字符格式窗口设置字符格式</a:t>
            </a:r>
          </a:p>
          <a:p>
            <a:pPr marL="342900" lvl="0" indent="-342900" algn="just" fontAlgn="base">
              <a:lnSpc>
                <a:spcPct val="130000"/>
              </a:lnSpc>
              <a:spcAft>
                <a:spcPts val="0"/>
              </a:spcAft>
              <a:buFont typeface="Wingdings" panose="05000000000000000000" pitchFamily="2" charset="2"/>
              <a:buChar char=""/>
            </a:pPr>
            <a:r>
              <a:rPr lang="zh-CN" altLang="zh-CN" kern="100" dirty="0">
                <a:latin typeface="微软雅黑" panose="020B0503020204020204" pitchFamily="34" charset="-122"/>
                <a:ea typeface="微软雅黑" panose="020B0503020204020204" pitchFamily="34" charset="-122"/>
              </a:rPr>
              <a:t>文本的基本操作</a:t>
            </a:r>
          </a:p>
          <a:p>
            <a:pPr marL="342900" lvl="0" indent="-342900" algn="just" fontAlgn="base">
              <a:lnSpc>
                <a:spcPct val="130000"/>
              </a:lnSpc>
              <a:spcAft>
                <a:spcPts val="0"/>
              </a:spcAft>
              <a:buFont typeface="Wingdings" panose="05000000000000000000" pitchFamily="2" charset="2"/>
              <a:buChar char=""/>
            </a:pPr>
            <a:r>
              <a:rPr lang="zh-CN" altLang="zh-CN" kern="100" dirty="0">
                <a:latin typeface="微软雅黑" panose="020B0503020204020204" pitchFamily="34" charset="-122"/>
                <a:ea typeface="微软雅黑" panose="020B0503020204020204" pitchFamily="34" charset="-122"/>
              </a:rPr>
              <a:t>调整特殊字符格式：带圈字，拼音指南等</a:t>
            </a:r>
          </a:p>
        </p:txBody>
      </p:sp>
      <p:grpSp>
        <p:nvGrpSpPr>
          <p:cNvPr id="9" name="组合 8"/>
          <p:cNvGrpSpPr/>
          <p:nvPr/>
        </p:nvGrpSpPr>
        <p:grpSpPr>
          <a:xfrm>
            <a:off x="2385081" y="3985449"/>
            <a:ext cx="6651744" cy="1189593"/>
            <a:chOff x="2312744" y="3763264"/>
            <a:chExt cx="6651744" cy="1189593"/>
          </a:xfrm>
        </p:grpSpPr>
        <p:sp>
          <p:nvSpPr>
            <p:cNvPr id="7" name="矩形 6"/>
            <p:cNvSpPr/>
            <p:nvPr/>
          </p:nvSpPr>
          <p:spPr>
            <a:xfrm>
              <a:off x="2312744" y="3763264"/>
              <a:ext cx="4572000" cy="1172629"/>
            </a:xfrm>
            <a:prstGeom prst="rect">
              <a:avLst/>
            </a:prstGeom>
          </p:spPr>
          <p:txBody>
            <a:bodyPr>
              <a:spAutoFit/>
            </a:bodyPr>
            <a:lstStyle/>
            <a:p>
              <a:pPr marL="342900" lvl="0" indent="-342900" algn="just" fontAlgn="base">
                <a:lnSpc>
                  <a:spcPct val="130000"/>
                </a:lnSpc>
                <a:spcAft>
                  <a:spcPts val="0"/>
                </a:spcAft>
                <a:buFont typeface="Wingdings" panose="05000000000000000000" pitchFamily="2" charset="2"/>
                <a:buChar char=""/>
              </a:pPr>
              <a:r>
                <a:rPr lang="zh-CN" altLang="zh-CN" kern="100" dirty="0">
                  <a:latin typeface="微软雅黑" panose="020B0503020204020204" pitchFamily="34" charset="-122"/>
                  <a:ea typeface="微软雅黑" panose="020B0503020204020204" pitchFamily="34" charset="-122"/>
                </a:rPr>
                <a:t>使用段落设置窗口调整段落格式</a:t>
              </a:r>
            </a:p>
            <a:p>
              <a:pPr marL="342900" lvl="0" indent="-342900" algn="just" fontAlgn="base">
                <a:lnSpc>
                  <a:spcPct val="130000"/>
                </a:lnSpc>
                <a:spcAft>
                  <a:spcPts val="0"/>
                </a:spcAft>
                <a:buFont typeface="Wingdings" panose="05000000000000000000" pitchFamily="2" charset="2"/>
                <a:buChar char=""/>
              </a:pPr>
              <a:r>
                <a:rPr lang="zh-CN" altLang="zh-CN" kern="100" dirty="0">
                  <a:latin typeface="微软雅黑" panose="020B0503020204020204" pitchFamily="34" charset="-122"/>
                  <a:ea typeface="微软雅黑" panose="020B0503020204020204" pitchFamily="34" charset="-122"/>
                </a:rPr>
                <a:t>首字下沉的设置</a:t>
              </a:r>
            </a:p>
            <a:p>
              <a:pPr marL="342900" lvl="0" indent="-342900" algn="just" fontAlgn="base">
                <a:lnSpc>
                  <a:spcPct val="130000"/>
                </a:lnSpc>
                <a:spcAft>
                  <a:spcPts val="0"/>
                </a:spcAft>
                <a:buFont typeface="Wingdings" panose="05000000000000000000" pitchFamily="2" charset="2"/>
                <a:buChar char=""/>
              </a:pPr>
              <a:r>
                <a:rPr lang="zh-CN" altLang="zh-CN" kern="100" dirty="0">
                  <a:latin typeface="微软雅黑" panose="020B0503020204020204" pitchFamily="34" charset="-122"/>
                  <a:ea typeface="微软雅黑" panose="020B0503020204020204" pitchFamily="34" charset="-122"/>
                </a:rPr>
                <a:t>样式和格式的使</a:t>
              </a:r>
              <a:r>
                <a:rPr lang="zh-CN" altLang="zh-CN" kern="100" dirty="0" smtClean="0">
                  <a:latin typeface="微软雅黑" panose="020B0503020204020204" pitchFamily="34" charset="-122"/>
                  <a:ea typeface="微软雅黑" panose="020B0503020204020204" pitchFamily="34" charset="-122"/>
                </a:rPr>
                <a:t>用</a:t>
              </a:r>
              <a:endParaRPr lang="zh-CN" altLang="zh-CN" kern="100" dirty="0">
                <a:latin typeface="微软雅黑" panose="020B0503020204020204" pitchFamily="34" charset="-122"/>
                <a:ea typeface="微软雅黑" panose="020B0503020204020204" pitchFamily="34" charset="-122"/>
              </a:endParaRPr>
            </a:p>
          </p:txBody>
        </p:sp>
        <p:sp>
          <p:nvSpPr>
            <p:cNvPr id="8" name="矩形 7"/>
            <p:cNvSpPr/>
            <p:nvPr/>
          </p:nvSpPr>
          <p:spPr>
            <a:xfrm>
              <a:off x="6012160" y="3780228"/>
              <a:ext cx="2952328" cy="1172629"/>
            </a:xfrm>
            <a:prstGeom prst="rect">
              <a:avLst/>
            </a:prstGeom>
          </p:spPr>
          <p:txBody>
            <a:bodyPr wrap="square">
              <a:spAutoFit/>
            </a:bodyPr>
            <a:lstStyle/>
            <a:p>
              <a:pPr marL="342900" lvl="0" indent="-342900" algn="just" fontAlgn="base">
                <a:lnSpc>
                  <a:spcPct val="130000"/>
                </a:lnSpc>
                <a:spcAft>
                  <a:spcPts val="0"/>
                </a:spcAft>
                <a:buFont typeface="Wingdings" panose="05000000000000000000" pitchFamily="2" charset="2"/>
                <a:buChar char=""/>
              </a:pPr>
              <a:r>
                <a:rPr lang="zh-CN" altLang="zh-CN" kern="100" dirty="0">
                  <a:latin typeface="微软雅黑" panose="020B0503020204020204" pitchFamily="34" charset="-122"/>
                  <a:ea typeface="微软雅黑" panose="020B0503020204020204" pitchFamily="34" charset="-122"/>
                </a:rPr>
                <a:t>格式刷的使用</a:t>
              </a:r>
            </a:p>
            <a:p>
              <a:pPr marL="342900" lvl="0" indent="-342900" algn="just" fontAlgn="base">
                <a:lnSpc>
                  <a:spcPct val="130000"/>
                </a:lnSpc>
                <a:spcAft>
                  <a:spcPts val="0"/>
                </a:spcAft>
                <a:buFont typeface="Wingdings" panose="05000000000000000000" pitchFamily="2" charset="2"/>
                <a:buChar char=""/>
              </a:pPr>
              <a:r>
                <a:rPr lang="zh-CN" altLang="zh-CN" kern="100" dirty="0">
                  <a:latin typeface="微软雅黑" panose="020B0503020204020204" pitchFamily="34" charset="-122"/>
                  <a:ea typeface="微软雅黑" panose="020B0503020204020204" pitchFamily="34" charset="-122"/>
                </a:rPr>
                <a:t>项目符号和编号的使用</a:t>
              </a:r>
            </a:p>
            <a:p>
              <a:pPr marL="342900" lvl="0" indent="-342900" algn="just" fontAlgn="base">
                <a:lnSpc>
                  <a:spcPct val="130000"/>
                </a:lnSpc>
                <a:spcAft>
                  <a:spcPts val="0"/>
                </a:spcAft>
                <a:buFont typeface="Wingdings" panose="05000000000000000000" pitchFamily="2" charset="2"/>
                <a:buChar char=""/>
              </a:pPr>
              <a:r>
                <a:rPr lang="zh-CN" altLang="zh-CN" kern="100" dirty="0">
                  <a:latin typeface="微软雅黑" panose="020B0503020204020204" pitchFamily="34" charset="-122"/>
                  <a:ea typeface="微软雅黑" panose="020B0503020204020204" pitchFamily="34" charset="-122"/>
                </a:rPr>
                <a:t>多级列表的使用</a:t>
              </a:r>
            </a:p>
          </p:txBody>
        </p:sp>
      </p:grpSp>
    </p:spTree>
    <p:extLst>
      <p:ext uri="{BB962C8B-B14F-4D97-AF65-F5344CB8AC3E}">
        <p14:creationId xmlns:p14="http://schemas.microsoft.com/office/powerpoint/2010/main" val="122417743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ppt_w</p:attrName>
                                        </p:attrNameLst>
                                      </p:cBhvr>
                                      <p:tavLst>
                                        <p:tav tm="0" fmla="#ppt_w*sin(2.5*pi*$)">
                                          <p:val>
                                            <p:fltVal val="0"/>
                                          </p:val>
                                        </p:tav>
                                        <p:tav tm="100000">
                                          <p:val>
                                            <p:fltVal val="1"/>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left)">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706539"/>
            <a:ext cx="695223" cy="3306637"/>
            <a:chOff x="654993" y="1901757"/>
            <a:chExt cx="695223" cy="1527334"/>
          </a:xfrm>
        </p:grpSpPr>
        <p:sp>
          <p:nvSpPr>
            <p:cNvPr id="3" name="TextBox 2"/>
            <p:cNvSpPr txBox="1"/>
            <p:nvPr/>
          </p:nvSpPr>
          <p:spPr>
            <a:xfrm rot="5400000">
              <a:off x="675164" y="2031806"/>
              <a:ext cx="796106"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知识归纳</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814514" y="1706540"/>
            <a:ext cx="5637806" cy="1818236"/>
            <a:chOff x="1408114" y="719645"/>
            <a:chExt cx="5637806" cy="1818235"/>
          </a:xfrm>
        </p:grpSpPr>
        <p:grpSp>
          <p:nvGrpSpPr>
            <p:cNvPr id="6" name="组合 5"/>
            <p:cNvGrpSpPr/>
            <p:nvPr/>
          </p:nvGrpSpPr>
          <p:grpSpPr>
            <a:xfrm>
              <a:off x="1408114" y="719645"/>
              <a:ext cx="5637806" cy="1818235"/>
              <a:chOff x="1408114" y="719645"/>
              <a:chExt cx="5637806" cy="1818235"/>
            </a:xfrm>
          </p:grpSpPr>
          <p:sp>
            <p:nvSpPr>
              <p:cNvPr id="10"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11" name="TextBox 10"/>
              <p:cNvSpPr txBox="1"/>
              <p:nvPr/>
            </p:nvSpPr>
            <p:spPr>
              <a:xfrm>
                <a:off x="1408114" y="1911875"/>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13" name="矩形 1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971633" y="1822114"/>
                <a:ext cx="5074287" cy="71576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2101157" y="788418"/>
              <a:ext cx="3877985"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字</a:t>
              </a:r>
              <a:r>
                <a:rPr lang="zh-CN" altLang="en-US" sz="2400" b="1" kern="0" dirty="0">
                  <a:solidFill>
                    <a:schemeClr val="tx1">
                      <a:lumMod val="75000"/>
                      <a:lumOff val="25000"/>
                    </a:schemeClr>
                  </a:solidFill>
                  <a:latin typeface="微软雅黑" pitchFamily="34" charset="-122"/>
                  <a:ea typeface="微软雅黑" pitchFamily="34" charset="-122"/>
                </a:rPr>
                <a:t>符格式与段落格式的区别</a:t>
              </a:r>
            </a:p>
          </p:txBody>
        </p:sp>
        <p:sp>
          <p:nvSpPr>
            <p:cNvPr id="8" name="矩形 7"/>
            <p:cNvSpPr/>
            <p:nvPr/>
          </p:nvSpPr>
          <p:spPr>
            <a:xfrm>
              <a:off x="2149376" y="1882351"/>
              <a:ext cx="2954655"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行</a:t>
              </a:r>
              <a:r>
                <a:rPr lang="zh-CN" altLang="en-US" sz="2400" b="1" kern="0" dirty="0">
                  <a:solidFill>
                    <a:schemeClr val="tx1">
                      <a:lumMod val="75000"/>
                      <a:lumOff val="25000"/>
                    </a:schemeClr>
                  </a:solidFill>
                  <a:latin typeface="微软雅黑" pitchFamily="34" charset="-122"/>
                  <a:ea typeface="微软雅黑" pitchFamily="34" charset="-122"/>
                </a:rPr>
                <a:t>距和段间距的区别</a:t>
              </a:r>
            </a:p>
          </p:txBody>
        </p:sp>
      </p:grpSp>
      <p:grpSp>
        <p:nvGrpSpPr>
          <p:cNvPr id="19" name="组合 18"/>
          <p:cNvGrpSpPr/>
          <p:nvPr/>
        </p:nvGrpSpPr>
        <p:grpSpPr>
          <a:xfrm>
            <a:off x="-36512" y="404664"/>
            <a:ext cx="3744416" cy="650475"/>
            <a:chOff x="-33010" y="588691"/>
            <a:chExt cx="3059780" cy="449319"/>
          </a:xfrm>
        </p:grpSpPr>
        <p:sp>
          <p:nvSpPr>
            <p:cNvPr id="20"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1" name="矩形 20"/>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4.2</a:t>
              </a:r>
              <a:r>
                <a:rPr lang="zh-CN" altLang="en-US" sz="2200" b="1" dirty="0" smtClean="0">
                  <a:solidFill>
                    <a:schemeClr val="bg1"/>
                  </a:solidFill>
                  <a:latin typeface="微软雅黑" panose="020B0503020204020204" pitchFamily="34" charset="-122"/>
                  <a:ea typeface="微软雅黑" panose="020B0503020204020204" pitchFamily="34" charset="-122"/>
                </a:rPr>
                <a:t>：设置文档格式</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5298116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4067944" cy="710024"/>
            <a:chOff x="1971344" y="720713"/>
            <a:chExt cx="5567321" cy="710024"/>
          </a:xfrm>
        </p:grpSpPr>
        <p:sp>
          <p:nvSpPr>
            <p:cNvPr id="5" name="矩形 4"/>
            <p:cNvSpPr/>
            <p:nvPr/>
          </p:nvSpPr>
          <p:spPr>
            <a:xfrm>
              <a:off x="1971344" y="720713"/>
              <a:ext cx="5370223"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101156" y="788418"/>
              <a:ext cx="5437509" cy="535531"/>
            </a:xfrm>
            <a:prstGeom prst="rect">
              <a:avLst/>
            </a:prstGeom>
          </p:spPr>
          <p:txBody>
            <a:bodyPr wrap="squar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字符格式与段落格式的区别</a:t>
              </a:r>
            </a:p>
          </p:txBody>
        </p:sp>
      </p:grpSp>
      <p:sp>
        <p:nvSpPr>
          <p:cNvPr id="16" name="矩形 8"/>
          <p:cNvSpPr>
            <a:spLocks/>
          </p:cNvSpPr>
          <p:nvPr/>
        </p:nvSpPr>
        <p:spPr bwMode="auto">
          <a:xfrm>
            <a:off x="683568" y="1628800"/>
            <a:ext cx="7921625" cy="3600400"/>
          </a:xfrm>
          <a:prstGeom prst="rect">
            <a:avLst/>
          </a:prstGeom>
          <a:solidFill>
            <a:srgbClr val="FFFFFF">
              <a:alpha val="58038"/>
            </a:srgbClr>
          </a:solidFill>
          <a:ln w="15875">
            <a:solidFill>
              <a:srgbClr val="0070C0"/>
            </a:solidFill>
            <a:miter lim="800000"/>
            <a:headEnd/>
            <a:tailEnd/>
          </a:ln>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pitchFamily="2" charset="-122"/>
              </a:defRPr>
            </a:lvl9pPr>
          </a:lstStyle>
          <a:p>
            <a:pPr eaLnBrk="1" hangingPunct="1"/>
            <a:endParaRPr lang="zh-CN" altLang="en-US">
              <a:solidFill>
                <a:srgbClr val="000000"/>
              </a:solidFill>
              <a:sym typeface="Arial" charset="0"/>
            </a:endParaRPr>
          </a:p>
        </p:txBody>
      </p:sp>
      <p:sp>
        <p:nvSpPr>
          <p:cNvPr id="17" name="TextBox 9"/>
          <p:cNvSpPr>
            <a:spLocks noChangeArrowheads="1"/>
          </p:cNvSpPr>
          <p:nvPr/>
        </p:nvSpPr>
        <p:spPr bwMode="auto">
          <a:xfrm>
            <a:off x="905247" y="1844824"/>
            <a:ext cx="7334250" cy="3251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45720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pitchFamily="2" charset="-122"/>
              </a:defRPr>
            </a:lvl9pPr>
          </a:lstStyle>
          <a:p>
            <a:pPr marL="342900" indent="-342900" algn="just" eaLnBrk="1" hangingPunct="1">
              <a:lnSpc>
                <a:spcPct val="150000"/>
              </a:lnSpc>
              <a:buFont typeface="+mj-lt"/>
              <a:buAutoNum type="arabicPeriod"/>
            </a:pPr>
            <a:r>
              <a:rPr lang="zh-CN" altLang="en-US" sz="2000" dirty="0" smtClean="0">
                <a:solidFill>
                  <a:srgbClr val="0C0C0C"/>
                </a:solidFill>
                <a:latin typeface="黑体" pitchFamily="49" charset="-122"/>
                <a:ea typeface="黑体" pitchFamily="49" charset="-122"/>
                <a:sym typeface="微软雅黑" pitchFamily="34" charset="-122"/>
              </a:rPr>
              <a:t>段</a:t>
            </a:r>
            <a:r>
              <a:rPr lang="zh-CN" altLang="en-US" sz="2000" dirty="0">
                <a:solidFill>
                  <a:srgbClr val="0C0C0C"/>
                </a:solidFill>
                <a:latin typeface="黑体" pitchFamily="49" charset="-122"/>
                <a:ea typeface="黑体" pitchFamily="49" charset="-122"/>
                <a:sym typeface="微软雅黑" pitchFamily="34" charset="-122"/>
              </a:rPr>
              <a:t>落样式和字符样式在优先级上有区别。字符样式的作用优先级要高于段落样式</a:t>
            </a:r>
            <a:r>
              <a:rPr lang="zh-CN" altLang="en-US" sz="2000" dirty="0" smtClean="0">
                <a:solidFill>
                  <a:srgbClr val="0C0C0C"/>
                </a:solidFill>
                <a:latin typeface="黑体" pitchFamily="49" charset="-122"/>
                <a:ea typeface="黑体" pitchFamily="49" charset="-122"/>
                <a:sym typeface="微软雅黑" pitchFamily="34" charset="-122"/>
              </a:rPr>
              <a:t>。</a:t>
            </a:r>
            <a:endParaRPr lang="en-US" altLang="zh-CN" sz="2000" dirty="0" smtClean="0">
              <a:solidFill>
                <a:srgbClr val="0C0C0C"/>
              </a:solidFill>
              <a:latin typeface="黑体" pitchFamily="49" charset="-122"/>
              <a:ea typeface="黑体" pitchFamily="49" charset="-122"/>
              <a:sym typeface="微软雅黑" pitchFamily="34" charset="-122"/>
            </a:endParaRPr>
          </a:p>
          <a:p>
            <a:pPr marL="342900" indent="-342900" algn="just" eaLnBrk="1" hangingPunct="1">
              <a:lnSpc>
                <a:spcPct val="150000"/>
              </a:lnSpc>
              <a:buFont typeface="+mj-lt"/>
              <a:buAutoNum type="arabicPeriod"/>
            </a:pPr>
            <a:r>
              <a:rPr lang="zh-CN" altLang="en-US" sz="2000" dirty="0" smtClean="0">
                <a:solidFill>
                  <a:srgbClr val="0C0C0C"/>
                </a:solidFill>
                <a:latin typeface="黑体" pitchFamily="49" charset="-122"/>
                <a:ea typeface="黑体" pitchFamily="49" charset="-122"/>
                <a:sym typeface="微软雅黑" pitchFamily="34" charset="-122"/>
              </a:rPr>
              <a:t>有</a:t>
            </a:r>
            <a:r>
              <a:rPr lang="zh-CN" altLang="en-US" sz="2000" dirty="0">
                <a:solidFill>
                  <a:srgbClr val="0C0C0C"/>
                </a:solidFill>
                <a:latin typeface="黑体" pitchFamily="49" charset="-122"/>
                <a:ea typeface="黑体" pitchFamily="49" charset="-122"/>
                <a:sym typeface="微软雅黑" pitchFamily="34" charset="-122"/>
              </a:rPr>
              <a:t>一些段落样式的属性值，是字符样式中没有的，比如对齐方式</a:t>
            </a:r>
            <a:r>
              <a:rPr lang="zh-CN" altLang="en-US" sz="2000" dirty="0" smtClean="0">
                <a:solidFill>
                  <a:srgbClr val="0C0C0C"/>
                </a:solidFill>
                <a:latin typeface="黑体" pitchFamily="49" charset="-122"/>
                <a:ea typeface="黑体" pitchFamily="49" charset="-122"/>
                <a:sym typeface="微软雅黑" pitchFamily="34" charset="-122"/>
              </a:rPr>
              <a:t>。字</a:t>
            </a:r>
            <a:r>
              <a:rPr lang="zh-CN" altLang="en-US" sz="2000" dirty="0">
                <a:solidFill>
                  <a:srgbClr val="0C0C0C"/>
                </a:solidFill>
                <a:latin typeface="黑体" pitchFamily="49" charset="-122"/>
                <a:ea typeface="黑体" pitchFamily="49" charset="-122"/>
                <a:sym typeface="微软雅黑" pitchFamily="34" charset="-122"/>
              </a:rPr>
              <a:t>符样式是通过一个步骤就可以应用于文本的一系列字符格式属性的集合。段落样式包括字符和段落格式属性，可应用于一个段落，也可应用于某范围内的段落</a:t>
            </a:r>
            <a:r>
              <a:rPr lang="zh-CN" altLang="en-US" sz="2000" dirty="0" smtClean="0">
                <a:solidFill>
                  <a:srgbClr val="0C0C0C"/>
                </a:solidFill>
                <a:latin typeface="黑体" pitchFamily="49" charset="-122"/>
                <a:ea typeface="黑体" pitchFamily="49" charset="-122"/>
                <a:sym typeface="微软雅黑" pitchFamily="34" charset="-122"/>
              </a:rPr>
              <a:t>。段</a:t>
            </a:r>
            <a:r>
              <a:rPr lang="zh-CN" altLang="en-US" sz="2000" dirty="0">
                <a:solidFill>
                  <a:srgbClr val="0C0C0C"/>
                </a:solidFill>
                <a:latin typeface="黑体" pitchFamily="49" charset="-122"/>
                <a:ea typeface="黑体" pitchFamily="49" charset="-122"/>
                <a:sym typeface="微软雅黑" pitchFamily="34" charset="-122"/>
              </a:rPr>
              <a:t>落样式和字符样式有时称为文本样式。</a:t>
            </a:r>
          </a:p>
        </p:txBody>
      </p:sp>
    </p:spTree>
    <p:extLst>
      <p:ext uri="{BB962C8B-B14F-4D97-AF65-F5344CB8AC3E}">
        <p14:creationId xmlns:p14="http://schemas.microsoft.com/office/powerpoint/2010/main" val="2754424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p:cBhvr>
                                        <p:cTn id="7" dur="500"/>
                                        <p:tgtEl>
                                          <p:spTgt spid="1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autoUpdateAnimBg="0"/>
      <p:bldP spid="1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3059832" cy="710024"/>
            <a:chOff x="1971344" y="720713"/>
            <a:chExt cx="4187636" cy="710024"/>
          </a:xfrm>
        </p:grpSpPr>
        <p:sp>
          <p:nvSpPr>
            <p:cNvPr id="5" name="矩形 4"/>
            <p:cNvSpPr/>
            <p:nvPr/>
          </p:nvSpPr>
          <p:spPr>
            <a:xfrm>
              <a:off x="1971344" y="720713"/>
              <a:ext cx="4187635"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101156" y="788418"/>
              <a:ext cx="4057824" cy="535531"/>
            </a:xfrm>
            <a:prstGeom prst="rect">
              <a:avLst/>
            </a:prstGeom>
          </p:spPr>
          <p:txBody>
            <a:bodyPr wrap="squar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行距和段间距的区别</a:t>
              </a:r>
            </a:p>
          </p:txBody>
        </p:sp>
      </p:grpSp>
      <p:sp>
        <p:nvSpPr>
          <p:cNvPr id="16" name="矩形 8"/>
          <p:cNvSpPr>
            <a:spLocks/>
          </p:cNvSpPr>
          <p:nvPr/>
        </p:nvSpPr>
        <p:spPr bwMode="auto">
          <a:xfrm>
            <a:off x="683568" y="1196752"/>
            <a:ext cx="7921625" cy="4061296"/>
          </a:xfrm>
          <a:prstGeom prst="rect">
            <a:avLst/>
          </a:prstGeom>
          <a:solidFill>
            <a:srgbClr val="FFFFFF">
              <a:alpha val="58038"/>
            </a:srgbClr>
          </a:solidFill>
          <a:ln w="15875">
            <a:solidFill>
              <a:srgbClr val="0070C0"/>
            </a:solidFill>
            <a:miter lim="800000"/>
            <a:headEnd/>
            <a:tailEnd/>
          </a:ln>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pitchFamily="2" charset="-122"/>
              </a:defRPr>
            </a:lvl9pPr>
          </a:lstStyle>
          <a:p>
            <a:pPr eaLnBrk="1" hangingPunct="1"/>
            <a:endParaRPr lang="zh-CN" altLang="en-US">
              <a:solidFill>
                <a:srgbClr val="000000"/>
              </a:solidFill>
              <a:sym typeface="Arial" charset="0"/>
            </a:endParaRPr>
          </a:p>
        </p:txBody>
      </p:sp>
      <p:sp>
        <p:nvSpPr>
          <p:cNvPr id="17" name="TextBox 9"/>
          <p:cNvSpPr>
            <a:spLocks noChangeArrowheads="1"/>
          </p:cNvSpPr>
          <p:nvPr/>
        </p:nvSpPr>
        <p:spPr bwMode="auto">
          <a:xfrm>
            <a:off x="755576" y="1562521"/>
            <a:ext cx="7704856"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45720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pitchFamily="2" charset="-122"/>
              </a:defRPr>
            </a:lvl9pPr>
          </a:lstStyle>
          <a:p>
            <a:pPr algn="just" eaLnBrk="1" hangingPunct="1">
              <a:lnSpc>
                <a:spcPct val="150000"/>
              </a:lnSpc>
            </a:pPr>
            <a:r>
              <a:rPr lang="zh-CN" altLang="en-US" sz="2400" dirty="0">
                <a:solidFill>
                  <a:srgbClr val="0C0C0C"/>
                </a:solidFill>
                <a:latin typeface="黑体" pitchFamily="49" charset="-122"/>
                <a:ea typeface="黑体" pitchFamily="49" charset="-122"/>
                <a:sym typeface="微软雅黑" pitchFamily="34" charset="-122"/>
              </a:rPr>
              <a:t>在</a:t>
            </a:r>
            <a:r>
              <a:rPr lang="en-US" altLang="zh-CN" sz="2400" dirty="0">
                <a:solidFill>
                  <a:srgbClr val="0C0C0C"/>
                </a:solidFill>
                <a:latin typeface="黑体" pitchFamily="49" charset="-122"/>
                <a:ea typeface="黑体" pitchFamily="49" charset="-122"/>
                <a:sym typeface="微软雅黑" pitchFamily="34" charset="-122"/>
              </a:rPr>
              <a:t>Word</a:t>
            </a:r>
            <a:r>
              <a:rPr lang="zh-CN" altLang="en-US" sz="2400" dirty="0">
                <a:solidFill>
                  <a:srgbClr val="0C0C0C"/>
                </a:solidFill>
                <a:latin typeface="黑体" pitchFamily="49" charset="-122"/>
                <a:ea typeface="黑体" pitchFamily="49" charset="-122"/>
                <a:sym typeface="微软雅黑" pitchFamily="34" charset="-122"/>
              </a:rPr>
              <a:t>文档中</a:t>
            </a:r>
            <a:r>
              <a:rPr lang="en-US" altLang="zh-CN" sz="2400" dirty="0">
                <a:solidFill>
                  <a:srgbClr val="0C0C0C"/>
                </a:solidFill>
                <a:latin typeface="黑体" pitchFamily="49" charset="-122"/>
                <a:ea typeface="黑体" pitchFamily="49" charset="-122"/>
                <a:sym typeface="微软雅黑" pitchFamily="34" charset="-122"/>
              </a:rPr>
              <a:t>,</a:t>
            </a:r>
            <a:r>
              <a:rPr lang="zh-CN" altLang="en-US" sz="2400" dirty="0">
                <a:solidFill>
                  <a:srgbClr val="0C0C0C"/>
                </a:solidFill>
                <a:latin typeface="黑体" pitchFamily="49" charset="-122"/>
                <a:ea typeface="黑体" pitchFamily="49" charset="-122"/>
                <a:sym typeface="微软雅黑" pitchFamily="34" charset="-122"/>
              </a:rPr>
              <a:t>行距是指行与行之间的距离</a:t>
            </a:r>
            <a:r>
              <a:rPr lang="en-US" altLang="zh-CN" sz="2400" dirty="0">
                <a:solidFill>
                  <a:srgbClr val="0C0C0C"/>
                </a:solidFill>
                <a:latin typeface="黑体" pitchFamily="49" charset="-122"/>
                <a:ea typeface="黑体" pitchFamily="49" charset="-122"/>
                <a:sym typeface="微软雅黑" pitchFamily="34" charset="-122"/>
              </a:rPr>
              <a:t>,</a:t>
            </a:r>
            <a:r>
              <a:rPr lang="zh-CN" altLang="en-US" sz="2400" dirty="0">
                <a:solidFill>
                  <a:srgbClr val="0C0C0C"/>
                </a:solidFill>
                <a:latin typeface="黑体" pitchFamily="49" charset="-122"/>
                <a:ea typeface="黑体" pitchFamily="49" charset="-122"/>
                <a:sym typeface="微软雅黑" pitchFamily="34" charset="-122"/>
              </a:rPr>
              <a:t>想要快速更改</a:t>
            </a:r>
            <a:r>
              <a:rPr lang="en-US" altLang="zh-CN" sz="2400" dirty="0">
                <a:solidFill>
                  <a:srgbClr val="0C0C0C"/>
                </a:solidFill>
                <a:latin typeface="黑体" pitchFamily="49" charset="-122"/>
                <a:ea typeface="黑体" pitchFamily="49" charset="-122"/>
                <a:sym typeface="微软雅黑" pitchFamily="34" charset="-122"/>
              </a:rPr>
              <a:t>Word</a:t>
            </a:r>
            <a:r>
              <a:rPr lang="zh-CN" altLang="en-US" sz="2400" dirty="0">
                <a:solidFill>
                  <a:srgbClr val="0C0C0C"/>
                </a:solidFill>
                <a:latin typeface="黑体" pitchFamily="49" charset="-122"/>
                <a:ea typeface="黑体" pitchFamily="49" charset="-122"/>
                <a:sym typeface="微软雅黑" pitchFamily="34" charset="-122"/>
              </a:rPr>
              <a:t>文档行距其实很简单。</a:t>
            </a:r>
          </a:p>
          <a:p>
            <a:pPr algn="just" eaLnBrk="1" hangingPunct="1">
              <a:lnSpc>
                <a:spcPct val="150000"/>
              </a:lnSpc>
            </a:pPr>
            <a:r>
              <a:rPr lang="zh-CN" altLang="en-US" sz="2400" dirty="0">
                <a:solidFill>
                  <a:srgbClr val="0C0C0C"/>
                </a:solidFill>
                <a:latin typeface="黑体" pitchFamily="49" charset="-122"/>
                <a:ea typeface="黑体" pitchFamily="49" charset="-122"/>
                <a:sym typeface="微软雅黑" pitchFamily="34" charset="-122"/>
              </a:rPr>
              <a:t> 如果要将文本的行距更改为单倍行距，请按“</a:t>
            </a:r>
            <a:r>
              <a:rPr lang="en-US" altLang="zh-CN" sz="2400" dirty="0">
                <a:solidFill>
                  <a:srgbClr val="0C0C0C"/>
                </a:solidFill>
                <a:latin typeface="黑体" pitchFamily="49" charset="-122"/>
                <a:ea typeface="黑体" pitchFamily="49" charset="-122"/>
                <a:sym typeface="微软雅黑" pitchFamily="34" charset="-122"/>
              </a:rPr>
              <a:t>Ctrl+1”</a:t>
            </a:r>
            <a:r>
              <a:rPr lang="zh-CN" altLang="en-US" sz="2400" dirty="0">
                <a:solidFill>
                  <a:srgbClr val="0C0C0C"/>
                </a:solidFill>
                <a:latin typeface="黑体" pitchFamily="49" charset="-122"/>
                <a:ea typeface="黑体" pitchFamily="49" charset="-122"/>
                <a:sym typeface="微软雅黑" pitchFamily="34" charset="-122"/>
              </a:rPr>
              <a:t>组合</a:t>
            </a:r>
            <a:r>
              <a:rPr lang="zh-CN" altLang="en-US" sz="2400" dirty="0" smtClean="0">
                <a:solidFill>
                  <a:srgbClr val="0C0C0C"/>
                </a:solidFill>
                <a:latin typeface="黑体" pitchFamily="49" charset="-122"/>
                <a:ea typeface="黑体" pitchFamily="49" charset="-122"/>
                <a:sym typeface="微软雅黑" pitchFamily="34" charset="-122"/>
              </a:rPr>
              <a:t>键，“</a:t>
            </a:r>
            <a:r>
              <a:rPr lang="en-US" altLang="zh-CN" sz="2400" dirty="0">
                <a:solidFill>
                  <a:srgbClr val="0C0C0C"/>
                </a:solidFill>
                <a:latin typeface="黑体" pitchFamily="49" charset="-122"/>
                <a:ea typeface="黑体" pitchFamily="49" charset="-122"/>
                <a:sym typeface="微软雅黑" pitchFamily="34" charset="-122"/>
              </a:rPr>
              <a:t>Ctrl+5”</a:t>
            </a:r>
            <a:r>
              <a:rPr lang="zh-CN" altLang="en-US" sz="2400" dirty="0">
                <a:solidFill>
                  <a:srgbClr val="0C0C0C"/>
                </a:solidFill>
                <a:latin typeface="黑体" pitchFamily="49" charset="-122"/>
                <a:ea typeface="黑体" pitchFamily="49" charset="-122"/>
                <a:sym typeface="微软雅黑" pitchFamily="34" charset="-122"/>
              </a:rPr>
              <a:t>组合键和“</a:t>
            </a:r>
            <a:r>
              <a:rPr lang="en-US" altLang="zh-CN" sz="2400" dirty="0">
                <a:solidFill>
                  <a:srgbClr val="0C0C0C"/>
                </a:solidFill>
                <a:latin typeface="黑体" pitchFamily="49" charset="-122"/>
                <a:ea typeface="黑体" pitchFamily="49" charset="-122"/>
                <a:sym typeface="微软雅黑" pitchFamily="34" charset="-122"/>
              </a:rPr>
              <a:t>Ctrl+2”</a:t>
            </a:r>
            <a:r>
              <a:rPr lang="zh-CN" altLang="en-US" sz="2400" dirty="0">
                <a:solidFill>
                  <a:srgbClr val="0C0C0C"/>
                </a:solidFill>
                <a:latin typeface="黑体" pitchFamily="49" charset="-122"/>
                <a:ea typeface="黑体" pitchFamily="49" charset="-122"/>
                <a:sym typeface="微软雅黑" pitchFamily="34" charset="-122"/>
              </a:rPr>
              <a:t>组合键分别代表</a:t>
            </a:r>
            <a:r>
              <a:rPr lang="en-US" altLang="zh-CN" sz="2400" dirty="0">
                <a:solidFill>
                  <a:srgbClr val="0C0C0C"/>
                </a:solidFill>
                <a:latin typeface="黑体" pitchFamily="49" charset="-122"/>
                <a:ea typeface="黑体" pitchFamily="49" charset="-122"/>
                <a:sym typeface="微软雅黑" pitchFamily="34" charset="-122"/>
              </a:rPr>
              <a:t>1.5</a:t>
            </a:r>
            <a:r>
              <a:rPr lang="zh-CN" altLang="en-US" sz="2400" dirty="0">
                <a:solidFill>
                  <a:srgbClr val="0C0C0C"/>
                </a:solidFill>
                <a:latin typeface="黑体" pitchFamily="49" charset="-122"/>
                <a:ea typeface="黑体" pitchFamily="49" charset="-122"/>
                <a:sym typeface="微软雅黑" pitchFamily="34" charset="-122"/>
              </a:rPr>
              <a:t>倍行距和双倍行距。</a:t>
            </a:r>
          </a:p>
          <a:p>
            <a:pPr algn="just" eaLnBrk="1" hangingPunct="1">
              <a:lnSpc>
                <a:spcPct val="150000"/>
              </a:lnSpc>
            </a:pPr>
            <a:r>
              <a:rPr lang="zh-CN" altLang="en-US" sz="2400" dirty="0">
                <a:solidFill>
                  <a:srgbClr val="0C0C0C"/>
                </a:solidFill>
                <a:latin typeface="黑体" pitchFamily="49" charset="-122"/>
                <a:ea typeface="黑体" pitchFamily="49" charset="-122"/>
                <a:sym typeface="微软雅黑" pitchFamily="34" charset="-122"/>
              </a:rPr>
              <a:t> 段前和段后的距离也叫段间距也就是段落间距。 </a:t>
            </a:r>
          </a:p>
        </p:txBody>
      </p:sp>
    </p:spTree>
    <p:extLst>
      <p:ext uri="{BB962C8B-B14F-4D97-AF65-F5344CB8AC3E}">
        <p14:creationId xmlns:p14="http://schemas.microsoft.com/office/powerpoint/2010/main" val="1477513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p:cBhvr>
                                        <p:cTn id="7" dur="500"/>
                                        <p:tgtEl>
                                          <p:spTgt spid="1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autoUpdateAnimBg="0"/>
      <p:bldP spid="17" grpId="0" bldLvl="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628799"/>
            <a:ext cx="695224" cy="3384377"/>
            <a:chOff x="654993" y="1865849"/>
            <a:chExt cx="695224" cy="1563242"/>
          </a:xfrm>
        </p:grpSpPr>
        <p:sp>
          <p:nvSpPr>
            <p:cNvPr id="3" name="TextBox 2"/>
            <p:cNvSpPr txBox="1"/>
            <p:nvPr/>
          </p:nvSpPr>
          <p:spPr>
            <a:xfrm rot="5400000">
              <a:off x="408611" y="2253457"/>
              <a:ext cx="1329213"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技能训练及作业</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756615" y="1754401"/>
            <a:ext cx="6949078" cy="2157836"/>
            <a:chOff x="1350215" y="704914"/>
            <a:chExt cx="6949078" cy="1851305"/>
          </a:xfrm>
        </p:grpSpPr>
        <p:grpSp>
          <p:nvGrpSpPr>
            <p:cNvPr id="6" name="组合 5"/>
            <p:cNvGrpSpPr/>
            <p:nvPr/>
          </p:nvGrpSpPr>
          <p:grpSpPr>
            <a:xfrm>
              <a:off x="1350215" y="704914"/>
              <a:ext cx="6949078" cy="1851305"/>
              <a:chOff x="1350215" y="704914"/>
              <a:chExt cx="6949078" cy="1851305"/>
            </a:xfrm>
          </p:grpSpPr>
          <p:sp>
            <p:nvSpPr>
              <p:cNvPr id="13" name="矩形 12"/>
              <p:cNvSpPr/>
              <p:nvPr/>
            </p:nvSpPr>
            <p:spPr>
              <a:xfrm>
                <a:off x="1350215" y="704914"/>
                <a:ext cx="6937250" cy="942483"/>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362044" y="1938430"/>
                <a:ext cx="6937249" cy="61778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1449493" y="763174"/>
              <a:ext cx="6670862" cy="746782"/>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技能训练：</a:t>
              </a: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1</a:t>
              </a:r>
              <a:r>
                <a:rPr lang="zh-CN" altLang="en-US" sz="2200" kern="0" dirty="0" smtClean="0">
                  <a:solidFill>
                    <a:schemeClr val="tx1">
                      <a:lumMod val="75000"/>
                      <a:lumOff val="25000"/>
                    </a:schemeClr>
                  </a:solidFill>
                  <a:latin typeface="微软雅黑" pitchFamily="34" charset="-122"/>
                  <a:ea typeface="微软雅黑" pitchFamily="34" charset="-122"/>
                </a:rPr>
                <a:t>）对</a:t>
              </a:r>
              <a:r>
                <a:rPr lang="zh-CN" altLang="en-US" sz="2200" kern="0" dirty="0">
                  <a:solidFill>
                    <a:schemeClr val="tx1">
                      <a:lumMod val="75000"/>
                      <a:lumOff val="25000"/>
                    </a:schemeClr>
                  </a:solidFill>
                  <a:latin typeface="微软雅黑" pitchFamily="34" charset="-122"/>
                  <a:ea typeface="微软雅黑" pitchFamily="34" charset="-122"/>
                </a:rPr>
                <a:t>给出的素材按照效果进行字符段落格式的设</a:t>
              </a:r>
              <a:r>
                <a:rPr lang="zh-CN" altLang="en-US" sz="2200" kern="0" dirty="0" smtClean="0">
                  <a:solidFill>
                    <a:schemeClr val="tx1">
                      <a:lumMod val="75000"/>
                      <a:lumOff val="25000"/>
                    </a:schemeClr>
                  </a:solidFill>
                  <a:latin typeface="微软雅黑" pitchFamily="34" charset="-122"/>
                  <a:ea typeface="微软雅黑" pitchFamily="34" charset="-122"/>
                </a:rPr>
                <a:t>置；（</a:t>
              </a:r>
              <a:r>
                <a:rPr lang="en-US" altLang="zh-CN" sz="2200" kern="0" dirty="0">
                  <a:solidFill>
                    <a:schemeClr val="tx1">
                      <a:lumMod val="75000"/>
                      <a:lumOff val="25000"/>
                    </a:schemeClr>
                  </a:solidFill>
                  <a:latin typeface="微软雅黑" pitchFamily="34" charset="-122"/>
                  <a:ea typeface="微软雅黑" pitchFamily="34" charset="-122"/>
                </a:rPr>
                <a:t>2</a:t>
              </a:r>
              <a:r>
                <a:rPr lang="zh-CN" altLang="en-US" sz="2200" kern="0" dirty="0">
                  <a:solidFill>
                    <a:schemeClr val="tx1">
                      <a:lumMod val="75000"/>
                      <a:lumOff val="25000"/>
                    </a:schemeClr>
                  </a:solidFill>
                  <a:latin typeface="微软雅黑" pitchFamily="34" charset="-122"/>
                  <a:ea typeface="微软雅黑" pitchFamily="34" charset="-122"/>
                </a:rPr>
                <a:t>）	完成</a:t>
              </a:r>
              <a:r>
                <a:rPr lang="en-US" altLang="zh-CN" sz="2200" kern="0" dirty="0">
                  <a:solidFill>
                    <a:schemeClr val="tx1">
                      <a:lumMod val="75000"/>
                      <a:lumOff val="25000"/>
                    </a:schemeClr>
                  </a:solidFill>
                  <a:latin typeface="微软雅黑" pitchFamily="34" charset="-122"/>
                  <a:ea typeface="微软雅黑" pitchFamily="34" charset="-122"/>
                </a:rPr>
                <a:t>P118</a:t>
              </a:r>
              <a:r>
                <a:rPr lang="zh-CN" altLang="en-US" sz="2200" kern="0" dirty="0">
                  <a:solidFill>
                    <a:schemeClr val="tx1">
                      <a:lumMod val="75000"/>
                      <a:lumOff val="25000"/>
                    </a:schemeClr>
                  </a:solidFill>
                  <a:latin typeface="微软雅黑" pitchFamily="34" charset="-122"/>
                  <a:ea typeface="微软雅黑" pitchFamily="34" charset="-122"/>
                </a:rPr>
                <a:t>操作习</a:t>
              </a:r>
              <a:r>
                <a:rPr lang="zh-CN" altLang="en-US" sz="2200" kern="0" dirty="0" smtClean="0">
                  <a:solidFill>
                    <a:schemeClr val="tx1">
                      <a:lumMod val="75000"/>
                      <a:lumOff val="25000"/>
                    </a:schemeClr>
                  </a:solidFill>
                  <a:latin typeface="微软雅黑" pitchFamily="34" charset="-122"/>
                  <a:ea typeface="微软雅黑" pitchFamily="34" charset="-122"/>
                </a:rPr>
                <a:t>题。</a:t>
              </a:r>
              <a:endParaRPr lang="zh-CN" altLang="en-US" sz="2200" kern="0" dirty="0">
                <a:solidFill>
                  <a:schemeClr val="tx1">
                    <a:lumMod val="75000"/>
                    <a:lumOff val="25000"/>
                  </a:schemeClr>
                </a:solidFill>
                <a:latin typeface="微软雅黑" pitchFamily="34" charset="-122"/>
                <a:ea typeface="微软雅黑" pitchFamily="34" charset="-122"/>
              </a:endParaRPr>
            </a:p>
          </p:txBody>
        </p:sp>
        <p:sp>
          <p:nvSpPr>
            <p:cNvPr id="8" name="矩形 7"/>
            <p:cNvSpPr/>
            <p:nvPr/>
          </p:nvSpPr>
          <p:spPr>
            <a:xfrm>
              <a:off x="1457065" y="2060298"/>
              <a:ext cx="6747205" cy="427770"/>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作业：</a:t>
              </a:r>
              <a:r>
                <a:rPr lang="zh-CN" altLang="en-US" sz="2200" kern="0" dirty="0">
                  <a:solidFill>
                    <a:schemeClr val="tx1">
                      <a:lumMod val="75000"/>
                      <a:lumOff val="25000"/>
                    </a:schemeClr>
                  </a:solidFill>
                  <a:latin typeface="微软雅黑" pitchFamily="34" charset="-122"/>
                  <a:ea typeface="微软雅黑" pitchFamily="34" charset="-122"/>
                </a:rPr>
                <a:t>单元</a:t>
              </a:r>
              <a:r>
                <a:rPr lang="en-US" altLang="zh-CN" sz="2200" kern="0" dirty="0">
                  <a:solidFill>
                    <a:schemeClr val="tx1">
                      <a:lumMod val="75000"/>
                      <a:lumOff val="25000"/>
                    </a:schemeClr>
                  </a:solidFill>
                  <a:latin typeface="微软雅黑" pitchFamily="34" charset="-122"/>
                  <a:ea typeface="微软雅黑" pitchFamily="34" charset="-122"/>
                </a:rPr>
                <a:t>4</a:t>
              </a:r>
              <a:r>
                <a:rPr lang="zh-CN" altLang="en-US" sz="2200" kern="0" dirty="0">
                  <a:solidFill>
                    <a:schemeClr val="tx1">
                      <a:lumMod val="75000"/>
                      <a:lumOff val="25000"/>
                    </a:schemeClr>
                  </a:solidFill>
                  <a:latin typeface="微软雅黑" pitchFamily="34" charset="-122"/>
                  <a:ea typeface="微软雅黑" pitchFamily="34" charset="-122"/>
                </a:rPr>
                <a:t>相关习题、单元实训</a:t>
              </a:r>
              <a:r>
                <a:rPr lang="en-US" altLang="zh-CN" sz="2200" kern="0" dirty="0">
                  <a:solidFill>
                    <a:schemeClr val="tx1">
                      <a:lumMod val="75000"/>
                      <a:lumOff val="25000"/>
                    </a:schemeClr>
                  </a:solidFill>
                  <a:latin typeface="微软雅黑" pitchFamily="34" charset="-122"/>
                  <a:ea typeface="微软雅黑" pitchFamily="34" charset="-122"/>
                </a:rPr>
                <a:t>4</a:t>
              </a:r>
              <a:r>
                <a:rPr lang="zh-CN" altLang="en-US" sz="2200" kern="0" dirty="0" smtClean="0">
                  <a:solidFill>
                    <a:schemeClr val="tx1">
                      <a:lumMod val="75000"/>
                      <a:lumOff val="25000"/>
                    </a:schemeClr>
                  </a:solidFill>
                  <a:latin typeface="微软雅黑" pitchFamily="34" charset="-122"/>
                  <a:ea typeface="微软雅黑" pitchFamily="34" charset="-122"/>
                </a:rPr>
                <a:t>。</a:t>
              </a:r>
              <a:endParaRPr lang="zh-CN" altLang="en-US" sz="2200" kern="0" dirty="0">
                <a:solidFill>
                  <a:schemeClr val="tx1">
                    <a:lumMod val="75000"/>
                    <a:lumOff val="25000"/>
                  </a:schemeClr>
                </a:solidFill>
                <a:latin typeface="微软雅黑" pitchFamily="34" charset="-122"/>
                <a:ea typeface="微软雅黑" pitchFamily="34" charset="-122"/>
              </a:endParaRPr>
            </a:p>
          </p:txBody>
        </p:sp>
      </p:grpSp>
      <p:grpSp>
        <p:nvGrpSpPr>
          <p:cNvPr id="15" name="组合 14"/>
          <p:cNvGrpSpPr/>
          <p:nvPr/>
        </p:nvGrpSpPr>
        <p:grpSpPr>
          <a:xfrm>
            <a:off x="-36512" y="404664"/>
            <a:ext cx="3744416" cy="650475"/>
            <a:chOff x="-33010" y="588691"/>
            <a:chExt cx="3059780" cy="449319"/>
          </a:xfrm>
        </p:grpSpPr>
        <p:sp>
          <p:nvSpPr>
            <p:cNvPr id="16"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7" name="矩形 16"/>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4.2</a:t>
              </a:r>
              <a:r>
                <a:rPr lang="zh-CN" altLang="en-US" sz="2200" b="1" dirty="0" smtClean="0">
                  <a:solidFill>
                    <a:schemeClr val="bg1"/>
                  </a:solidFill>
                  <a:latin typeface="微软雅黑" panose="020B0503020204020204" pitchFamily="34" charset="-122"/>
                  <a:ea typeface="微软雅黑" panose="020B0503020204020204" pitchFamily="34" charset="-122"/>
                </a:rPr>
                <a:t>：设置文档格式</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01919103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97"/>
          <p:cNvSpPr txBox="1">
            <a:spLocks noChangeArrowheads="1"/>
          </p:cNvSpPr>
          <p:nvPr/>
        </p:nvSpPr>
        <p:spPr bwMode="auto">
          <a:xfrm>
            <a:off x="1691682" y="824716"/>
            <a:ext cx="6363909" cy="929017"/>
          </a:xfrm>
          <a:prstGeom prst="rect">
            <a:avLst/>
          </a:prstGeom>
          <a:solidFill>
            <a:schemeClr val="accent1">
              <a:lumMod val="75000"/>
              <a:alpha val="75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dirty="0" smtClean="0">
                <a:solidFill>
                  <a:prstClr val="white"/>
                </a:solidFill>
                <a:latin typeface="方正粗倩简体" panose="03000509000000000000" pitchFamily="65" charset="-122"/>
                <a:ea typeface="方正粗倩简体" panose="03000509000000000000" pitchFamily="65" charset="-122"/>
              </a:rPr>
              <a:t>任务</a:t>
            </a:r>
            <a:r>
              <a:rPr lang="en-US" altLang="zh-CN" sz="3200" dirty="0" smtClean="0">
                <a:solidFill>
                  <a:prstClr val="white"/>
                </a:solidFill>
                <a:latin typeface="方正粗倩简体" panose="03000509000000000000" pitchFamily="65" charset="-122"/>
                <a:ea typeface="方正粗倩简体" panose="03000509000000000000" pitchFamily="65" charset="-122"/>
              </a:rPr>
              <a:t>4.1 </a:t>
            </a:r>
            <a:r>
              <a:rPr lang="zh-CN" altLang="en-US" sz="3200" dirty="0" smtClean="0">
                <a:solidFill>
                  <a:prstClr val="white"/>
                </a:solidFill>
                <a:latin typeface="方正粗倩简体" panose="03000509000000000000" pitchFamily="65" charset="-122"/>
                <a:ea typeface="方正粗倩简体" panose="03000509000000000000" pitchFamily="65" charset="-122"/>
              </a:rPr>
              <a:t>录入和编辑文件</a:t>
            </a:r>
            <a:endParaRPr lang="zh-CN" altLang="en-US" sz="3200" dirty="0">
              <a:solidFill>
                <a:prstClr val="white"/>
              </a:solidFill>
              <a:latin typeface="方正粗倩简体" panose="03000509000000000000" pitchFamily="65" charset="-122"/>
              <a:ea typeface="方正粗倩简体" panose="03000509000000000000" pitchFamily="65" charset="-122"/>
            </a:endParaRPr>
          </a:p>
        </p:txBody>
      </p:sp>
      <p:sp>
        <p:nvSpPr>
          <p:cNvPr id="3" name="TextBox 97"/>
          <p:cNvSpPr txBox="1">
            <a:spLocks noChangeArrowheads="1"/>
          </p:cNvSpPr>
          <p:nvPr/>
        </p:nvSpPr>
        <p:spPr bwMode="auto">
          <a:xfrm>
            <a:off x="1691680" y="1935305"/>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4.2 </a:t>
            </a:r>
            <a:r>
              <a:rPr lang="zh-CN" altLang="en-US" dirty="0" smtClean="0">
                <a:latin typeface="方正粗倩简体" panose="03000509000000000000" pitchFamily="65" charset="-122"/>
                <a:ea typeface="方正粗倩简体" panose="03000509000000000000" pitchFamily="65" charset="-122"/>
              </a:rPr>
              <a:t>设置文档格式</a:t>
            </a:r>
            <a:endParaRPr lang="zh-CN" altLang="en-US" dirty="0">
              <a:latin typeface="方正粗倩简体" panose="03000509000000000000" pitchFamily="65" charset="-122"/>
              <a:ea typeface="方正粗倩简体" panose="03000509000000000000" pitchFamily="65" charset="-122"/>
            </a:endParaRPr>
          </a:p>
        </p:txBody>
      </p:sp>
      <p:sp>
        <p:nvSpPr>
          <p:cNvPr id="4" name="TextBox 97"/>
          <p:cNvSpPr txBox="1">
            <a:spLocks noChangeArrowheads="1"/>
          </p:cNvSpPr>
          <p:nvPr/>
        </p:nvSpPr>
        <p:spPr bwMode="auto">
          <a:xfrm>
            <a:off x="1691680" y="3045894"/>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4.3 </a:t>
            </a:r>
            <a:r>
              <a:rPr lang="zh-CN" altLang="en-US" dirty="0" smtClean="0">
                <a:latin typeface="方正粗倩简体" panose="03000509000000000000" pitchFamily="65" charset="-122"/>
                <a:ea typeface="方正粗倩简体" panose="03000509000000000000" pitchFamily="65" charset="-122"/>
              </a:rPr>
              <a:t>使用表格</a:t>
            </a:r>
            <a:endParaRPr lang="en-US" altLang="zh-CN" dirty="0" smtClean="0">
              <a:latin typeface="方正粗倩简体" panose="03000509000000000000" pitchFamily="65" charset="-122"/>
              <a:ea typeface="方正粗倩简体" panose="03000509000000000000" pitchFamily="65" charset="-122"/>
            </a:endParaRPr>
          </a:p>
        </p:txBody>
      </p:sp>
      <p:sp>
        <p:nvSpPr>
          <p:cNvPr id="5" name="TextBox 97"/>
          <p:cNvSpPr txBox="1">
            <a:spLocks noChangeArrowheads="1"/>
          </p:cNvSpPr>
          <p:nvPr/>
        </p:nvSpPr>
        <p:spPr bwMode="auto">
          <a:xfrm>
            <a:off x="1691680" y="4156483"/>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4.4 </a:t>
            </a:r>
            <a:r>
              <a:rPr lang="zh-CN" altLang="en-US" dirty="0" smtClean="0">
                <a:latin typeface="方正粗倩简体" panose="03000509000000000000" pitchFamily="65" charset="-122"/>
                <a:ea typeface="方正粗倩简体" panose="03000509000000000000" pitchFamily="65" charset="-122"/>
              </a:rPr>
              <a:t>使用图文混排</a:t>
            </a:r>
            <a:endParaRPr lang="zh-CN" altLang="en-US" dirty="0">
              <a:latin typeface="方正粗倩简体" panose="03000509000000000000" pitchFamily="65" charset="-122"/>
              <a:ea typeface="方正粗倩简体" panose="03000509000000000000" pitchFamily="65" charset="-122"/>
            </a:endParaRPr>
          </a:p>
        </p:txBody>
      </p:sp>
      <p:sp>
        <p:nvSpPr>
          <p:cNvPr id="6" name="TextBox 97"/>
          <p:cNvSpPr txBox="1">
            <a:spLocks noChangeArrowheads="1"/>
          </p:cNvSpPr>
          <p:nvPr/>
        </p:nvSpPr>
        <p:spPr bwMode="auto">
          <a:xfrm>
            <a:off x="1691681" y="5267071"/>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4.5 </a:t>
            </a:r>
            <a:r>
              <a:rPr lang="zh-CN" altLang="en-US" dirty="0" smtClean="0">
                <a:latin typeface="方正粗倩简体" panose="03000509000000000000" pitchFamily="65" charset="-122"/>
                <a:ea typeface="方正粗倩简体" panose="03000509000000000000" pitchFamily="65" charset="-122"/>
              </a:rPr>
              <a:t>合理布局页面</a:t>
            </a:r>
            <a:endParaRPr lang="zh-CN" altLang="en-US" dirty="0">
              <a:latin typeface="方正粗倩简体" panose="03000509000000000000" pitchFamily="65" charset="-122"/>
              <a:ea typeface="方正粗倩简体" panose="03000509000000000000" pitchFamily="65" charset="-122"/>
            </a:endParaRPr>
          </a:p>
        </p:txBody>
      </p:sp>
      <p:sp>
        <p:nvSpPr>
          <p:cNvPr id="39" name="TextBox 97"/>
          <p:cNvSpPr txBox="1">
            <a:spLocks noChangeArrowheads="1"/>
          </p:cNvSpPr>
          <p:nvPr/>
        </p:nvSpPr>
        <p:spPr bwMode="auto">
          <a:xfrm>
            <a:off x="1689113" y="3045894"/>
            <a:ext cx="6363907" cy="929017"/>
          </a:xfrm>
          <a:prstGeom prst="rect">
            <a:avLst/>
          </a:prstGeom>
          <a:solidFill>
            <a:schemeClr val="bg1">
              <a:alpha val="50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dirty="0">
              <a:solidFill>
                <a:prstClr val="white"/>
              </a:solidFill>
              <a:latin typeface="方正粗倩简体" panose="03000509000000000000" pitchFamily="65" charset="-122"/>
              <a:ea typeface="方正粗倩简体" panose="03000509000000000000" pitchFamily="65" charset="-122"/>
            </a:endParaRPr>
          </a:p>
        </p:txBody>
      </p:sp>
    </p:spTree>
    <p:extLst>
      <p:ext uri="{BB962C8B-B14F-4D97-AF65-F5344CB8AC3E}">
        <p14:creationId xmlns:p14="http://schemas.microsoft.com/office/powerpoint/2010/main" val="79838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par>
                                <p:cTn id="9" presetID="12" presetClass="entr" presetSubtype="4" fill="hold" grpId="0"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par>
                                <p:cTn id="13" presetID="12" presetClass="entr" presetSubtype="4"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2" presetClass="entr" presetSubtype="4" fill="hold" grpId="0" nodeType="withEffect">
                                  <p:stCondLst>
                                    <p:cond delay="6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p:tgtEl>
                                          <p:spTgt spid="5"/>
                                        </p:tgtEl>
                                        <p:attrNameLst>
                                          <p:attrName>ppt_y</p:attrName>
                                        </p:attrNameLst>
                                      </p:cBhvr>
                                      <p:tavLst>
                                        <p:tav tm="0">
                                          <p:val>
                                            <p:strVal val="#ppt_y+#ppt_h*1.125000"/>
                                          </p:val>
                                        </p:tav>
                                        <p:tav tm="100000">
                                          <p:val>
                                            <p:strVal val="#ppt_y"/>
                                          </p:val>
                                        </p:tav>
                                      </p:tavLst>
                                    </p:anim>
                                    <p:animEffect transition="in" filter="wipe(up)">
                                      <p:cBhvr>
                                        <p:cTn id="20" dur="500"/>
                                        <p:tgtEl>
                                          <p:spTgt spid="5"/>
                                        </p:tgtEl>
                                      </p:cBhvr>
                                    </p:animEffect>
                                  </p:childTnLst>
                                </p:cTn>
                              </p:par>
                              <p:par>
                                <p:cTn id="21" presetID="12" presetClass="entr" presetSubtype="4" fill="hold" grpId="0" nodeType="withEffect">
                                  <p:stCondLst>
                                    <p:cond delay="8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p:tgtEl>
                                          <p:spTgt spid="6"/>
                                        </p:tgtEl>
                                        <p:attrNameLst>
                                          <p:attrName>ppt_y</p:attrName>
                                        </p:attrNameLst>
                                      </p:cBhvr>
                                      <p:tavLst>
                                        <p:tav tm="0">
                                          <p:val>
                                            <p:strVal val="#ppt_y+#ppt_h*1.125000"/>
                                          </p:val>
                                        </p:tav>
                                        <p:tav tm="100000">
                                          <p:val>
                                            <p:strVal val="#ppt_y"/>
                                          </p:val>
                                        </p:tav>
                                      </p:tavLst>
                                    </p:anim>
                                    <p:animEffect transition="in" filter="wipe(up)">
                                      <p:cBhvr>
                                        <p:cTn id="24" dur="500"/>
                                        <p:tgtEl>
                                          <p:spTgt spid="6"/>
                                        </p:tgtEl>
                                      </p:cBhvr>
                                    </p:animEffect>
                                  </p:childTnLst>
                                </p:cTn>
                              </p:par>
                              <p:par>
                                <p:cTn id="25" presetID="16" presetClass="entr" presetSubtype="37" fill="hold" grpId="0" nodeType="withEffect">
                                  <p:stCondLst>
                                    <p:cond delay="1000"/>
                                  </p:stCondLst>
                                  <p:childTnLst>
                                    <p:set>
                                      <p:cBhvr>
                                        <p:cTn id="26" dur="1" fill="hold">
                                          <p:stCondLst>
                                            <p:cond delay="0"/>
                                          </p:stCondLst>
                                        </p:cTn>
                                        <p:tgtEl>
                                          <p:spTgt spid="39"/>
                                        </p:tgtEl>
                                        <p:attrNameLst>
                                          <p:attrName>style.visibility</p:attrName>
                                        </p:attrNameLst>
                                      </p:cBhvr>
                                      <p:to>
                                        <p:strVal val="visible"/>
                                      </p:to>
                                    </p:set>
                                    <p:animEffect transition="in" filter="barn(outVertical)">
                                      <p:cBhvr>
                                        <p:cTn id="27" dur="500"/>
                                        <p:tgtEl>
                                          <p:spTgt spid="39"/>
                                        </p:tgtEl>
                                      </p:cBhvr>
                                    </p:animEffect>
                                  </p:childTnLst>
                                </p:cTn>
                              </p:par>
                            </p:childTnLst>
                          </p:cTn>
                        </p:par>
                        <p:par>
                          <p:cTn id="28" fill="hold">
                            <p:stCondLst>
                              <p:cond delay="1500"/>
                            </p:stCondLst>
                            <p:childTnLst>
                              <p:par>
                                <p:cTn id="29" presetID="26" presetClass="emph" presetSubtype="0" repeatCount="indefinite" fill="hold" grpId="1" nodeType="afterEffect">
                                  <p:stCondLst>
                                    <p:cond delay="0"/>
                                  </p:stCondLst>
                                  <p:endCondLst>
                                    <p:cond evt="onNext" delay="0">
                                      <p:tgtEl>
                                        <p:sldTgt/>
                                      </p:tgtEl>
                                    </p:cond>
                                  </p:endCondLst>
                                  <p:childTnLst>
                                    <p:animEffect transition="out" filter="fade">
                                      <p:cBhvr>
                                        <p:cTn id="30" dur="1000" tmFilter="0, 0; .2, .5; .8, .5; 1, 0"/>
                                        <p:tgtEl>
                                          <p:spTgt spid="39"/>
                                        </p:tgtEl>
                                      </p:cBhvr>
                                    </p:animEffect>
                                    <p:animScale>
                                      <p:cBhvr>
                                        <p:cTn id="31" dur="500" autoRev="1" fill="hold"/>
                                        <p:tgtEl>
                                          <p:spTgt spid="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39" grpId="0" animBg="1"/>
      <p:bldP spid="39"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03848" y="2666138"/>
            <a:ext cx="5620444" cy="1354488"/>
            <a:chOff x="730641" y="1652921"/>
            <a:chExt cx="5933624" cy="2099695"/>
          </a:xfrm>
        </p:grpSpPr>
        <p:sp>
          <p:nvSpPr>
            <p:cNvPr id="3" name="矩形 2"/>
            <p:cNvSpPr/>
            <p:nvPr/>
          </p:nvSpPr>
          <p:spPr>
            <a:xfrm>
              <a:off x="730641" y="1652921"/>
              <a:ext cx="5933624" cy="209969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a:spLocks noChangeArrowheads="1"/>
            </p:cNvSpPr>
            <p:nvPr/>
          </p:nvSpPr>
          <p:spPr bwMode="auto">
            <a:xfrm>
              <a:off x="870623" y="1830866"/>
              <a:ext cx="5561547" cy="1786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457200">
                <a:lnSpc>
                  <a:spcPct val="150000"/>
                </a:lnSpc>
              </a:pPr>
              <a:r>
                <a:rPr lang="zh-CN" altLang="en-US" sz="1600" b="1" dirty="0">
                  <a:latin typeface="Arial" charset="0"/>
                </a:rPr>
                <a:t>在现实生活中，很多文档都需要通过表格来呈现相关信息，例如</a:t>
              </a:r>
              <a:r>
                <a:rPr lang="en-US" altLang="zh-CN" sz="1600" b="1" dirty="0">
                  <a:latin typeface="Arial" charset="0"/>
                </a:rPr>
                <a:t>4S</a:t>
              </a:r>
              <a:r>
                <a:rPr lang="zh-CN" altLang="en-US" sz="1600" b="1" dirty="0">
                  <a:latin typeface="Arial" charset="0"/>
                </a:rPr>
                <a:t>店客户档案表，维修预约登记表等。那么怎么在</a:t>
              </a:r>
              <a:r>
                <a:rPr lang="en-US" altLang="zh-CN" sz="1600" b="1" dirty="0">
                  <a:latin typeface="Arial" charset="0"/>
                </a:rPr>
                <a:t>word</a:t>
              </a:r>
              <a:r>
                <a:rPr lang="zh-CN" altLang="en-US" sz="1600" b="1" dirty="0">
                  <a:latin typeface="Arial" charset="0"/>
                </a:rPr>
                <a:t>中制作表格呢</a:t>
              </a:r>
              <a:r>
                <a:rPr lang="zh-CN" altLang="en-US" sz="1600" b="1" dirty="0" smtClean="0">
                  <a:latin typeface="Arial" charset="0"/>
                </a:rPr>
                <a:t>？ </a:t>
              </a:r>
              <a:endParaRPr lang="zh-CN" altLang="en-US" sz="1600" b="1" dirty="0">
                <a:latin typeface="Arial" charset="0"/>
              </a:endParaRPr>
            </a:p>
          </p:txBody>
        </p:sp>
      </p:grpSp>
      <p:grpSp>
        <p:nvGrpSpPr>
          <p:cNvPr id="6" name="组合 5"/>
          <p:cNvGrpSpPr/>
          <p:nvPr/>
        </p:nvGrpSpPr>
        <p:grpSpPr>
          <a:xfrm>
            <a:off x="296863" y="2640485"/>
            <a:ext cx="825500" cy="2109787"/>
            <a:chOff x="296863" y="1549401"/>
            <a:chExt cx="825500" cy="2109787"/>
          </a:xfrm>
          <a:solidFill>
            <a:schemeClr val="tx1">
              <a:lumMod val="75000"/>
              <a:lumOff val="25000"/>
            </a:schemeClr>
          </a:solidFill>
        </p:grpSpPr>
        <p:sp>
          <p:nvSpPr>
            <p:cNvPr id="8" name="Freeform 6"/>
            <p:cNvSpPr>
              <a:spLocks/>
            </p:cNvSpPr>
            <p:nvPr/>
          </p:nvSpPr>
          <p:spPr bwMode="auto">
            <a:xfrm>
              <a:off x="296863"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p:cNvSpPr>
              <a:spLocks noChangeArrowheads="1"/>
            </p:cNvSpPr>
            <p:nvPr/>
          </p:nvSpPr>
          <p:spPr bwMode="auto">
            <a:xfrm>
              <a:off x="546101" y="1549401"/>
              <a:ext cx="32702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1238252" y="2640485"/>
            <a:ext cx="825500" cy="2109787"/>
            <a:chOff x="1238251" y="1549401"/>
            <a:chExt cx="825500" cy="2109787"/>
          </a:xfrm>
          <a:solidFill>
            <a:srgbClr val="729A95"/>
          </a:solidFill>
        </p:grpSpPr>
        <p:sp>
          <p:nvSpPr>
            <p:cNvPr id="13" name="Freeform 8"/>
            <p:cNvSpPr>
              <a:spLocks/>
            </p:cNvSpPr>
            <p:nvPr/>
          </p:nvSpPr>
          <p:spPr bwMode="auto">
            <a:xfrm>
              <a:off x="1238251"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2"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9"/>
            <p:cNvSpPr>
              <a:spLocks noChangeArrowheads="1"/>
            </p:cNvSpPr>
            <p:nvPr/>
          </p:nvSpPr>
          <p:spPr bwMode="auto">
            <a:xfrm>
              <a:off x="1468438"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6" name="组合 15"/>
          <p:cNvGrpSpPr/>
          <p:nvPr/>
        </p:nvGrpSpPr>
        <p:grpSpPr>
          <a:xfrm>
            <a:off x="2160590" y="2640485"/>
            <a:ext cx="844550" cy="2109787"/>
            <a:chOff x="2160588" y="1549401"/>
            <a:chExt cx="844550" cy="2109787"/>
          </a:xfrm>
          <a:solidFill>
            <a:srgbClr val="CABD6C"/>
          </a:solidFill>
        </p:grpSpPr>
        <p:sp>
          <p:nvSpPr>
            <p:cNvPr id="18" name="Freeform 10"/>
            <p:cNvSpPr>
              <a:spLocks/>
            </p:cNvSpPr>
            <p:nvPr/>
          </p:nvSpPr>
          <p:spPr bwMode="auto">
            <a:xfrm>
              <a:off x="2160588" y="1912938"/>
              <a:ext cx="844550" cy="1746250"/>
            </a:xfrm>
            <a:custGeom>
              <a:avLst/>
              <a:gdLst>
                <a:gd name="T0" fmla="*/ 33 w 44"/>
                <a:gd name="T1" fmla="*/ 0 h 91"/>
                <a:gd name="T2" fmla="*/ 11 w 44"/>
                <a:gd name="T3" fmla="*/ 0 h 91"/>
                <a:gd name="T4" fmla="*/ 0 w 44"/>
                <a:gd name="T5" fmla="*/ 9 h 91"/>
                <a:gd name="T6" fmla="*/ 0 w 44"/>
                <a:gd name="T7" fmla="*/ 9 h 91"/>
                <a:gd name="T8" fmla="*/ 0 w 44"/>
                <a:gd name="T9" fmla="*/ 10 h 91"/>
                <a:gd name="T10" fmla="*/ 0 w 44"/>
                <a:gd name="T11" fmla="*/ 41 h 91"/>
                <a:gd name="T12" fmla="*/ 4 w 44"/>
                <a:gd name="T13" fmla="*/ 44 h 91"/>
                <a:gd name="T14" fmla="*/ 8 w 44"/>
                <a:gd name="T15" fmla="*/ 41 h 91"/>
                <a:gd name="T16" fmla="*/ 8 w 44"/>
                <a:gd name="T17" fmla="*/ 14 h 91"/>
                <a:gd name="T18" fmla="*/ 11 w 44"/>
                <a:gd name="T19" fmla="*/ 14 h 91"/>
                <a:gd name="T20" fmla="*/ 11 w 44"/>
                <a:gd name="T21" fmla="*/ 40 h 91"/>
                <a:gd name="T22" fmla="*/ 11 w 44"/>
                <a:gd name="T23" fmla="*/ 41 h 91"/>
                <a:gd name="T24" fmla="*/ 11 w 44"/>
                <a:gd name="T25" fmla="*/ 86 h 91"/>
                <a:gd name="T26" fmla="*/ 16 w 44"/>
                <a:gd name="T27" fmla="*/ 91 h 91"/>
                <a:gd name="T28" fmla="*/ 21 w 44"/>
                <a:gd name="T29" fmla="*/ 86 h 91"/>
                <a:gd name="T30" fmla="*/ 21 w 44"/>
                <a:gd name="T31" fmla="*/ 46 h 91"/>
                <a:gd name="T32" fmla="*/ 23 w 44"/>
                <a:gd name="T33" fmla="*/ 46 h 91"/>
                <a:gd name="T34" fmla="*/ 23 w 44"/>
                <a:gd name="T35" fmla="*/ 86 h 91"/>
                <a:gd name="T36" fmla="*/ 28 w 44"/>
                <a:gd name="T37" fmla="*/ 91 h 91"/>
                <a:gd name="T38" fmla="*/ 33 w 44"/>
                <a:gd name="T39" fmla="*/ 86 h 91"/>
                <a:gd name="T40" fmla="*/ 33 w 44"/>
                <a:gd name="T41" fmla="*/ 40 h 91"/>
                <a:gd name="T42" fmla="*/ 33 w 44"/>
                <a:gd name="T43" fmla="*/ 39 h 91"/>
                <a:gd name="T44" fmla="*/ 33 w 44"/>
                <a:gd name="T45" fmla="*/ 14 h 91"/>
                <a:gd name="T46" fmla="*/ 36 w 44"/>
                <a:gd name="T47" fmla="*/ 14 h 91"/>
                <a:gd name="T48" fmla="*/ 36 w 44"/>
                <a:gd name="T49" fmla="*/ 41 h 91"/>
                <a:gd name="T50" fmla="*/ 40 w 44"/>
                <a:gd name="T51" fmla="*/ 44 h 91"/>
                <a:gd name="T52" fmla="*/ 44 w 44"/>
                <a:gd name="T53" fmla="*/ 41 h 91"/>
                <a:gd name="T54" fmla="*/ 44 w 44"/>
                <a:gd name="T55" fmla="*/ 10 h 91"/>
                <a:gd name="T56" fmla="*/ 44 w 44"/>
                <a:gd name="T57" fmla="*/ 9 h 91"/>
                <a:gd name="T58" fmla="*/ 44 w 44"/>
                <a:gd name="T59" fmla="*/ 8 h 91"/>
                <a:gd name="T60" fmla="*/ 33 w 44"/>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91">
                  <a:moveTo>
                    <a:pt x="33"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2" y="44"/>
                    <a:pt x="4" y="44"/>
                  </a:cubicBezTo>
                  <a:cubicBezTo>
                    <a:pt x="6" y="44"/>
                    <a:pt x="8" y="43"/>
                    <a:pt x="8" y="41"/>
                  </a:cubicBezTo>
                  <a:cubicBezTo>
                    <a:pt x="8" y="14"/>
                    <a:pt x="8" y="14"/>
                    <a:pt x="8" y="14"/>
                  </a:cubicBezTo>
                  <a:cubicBezTo>
                    <a:pt x="11" y="14"/>
                    <a:pt x="11" y="14"/>
                    <a:pt x="11" y="14"/>
                  </a:cubicBezTo>
                  <a:cubicBezTo>
                    <a:pt x="11" y="40"/>
                    <a:pt x="11" y="40"/>
                    <a:pt x="11" y="40"/>
                  </a:cubicBezTo>
                  <a:cubicBezTo>
                    <a:pt x="11" y="40"/>
                    <a:pt x="11" y="40"/>
                    <a:pt x="11" y="41"/>
                  </a:cubicBezTo>
                  <a:cubicBezTo>
                    <a:pt x="11" y="86"/>
                    <a:pt x="11" y="86"/>
                    <a:pt x="11" y="86"/>
                  </a:cubicBezTo>
                  <a:cubicBezTo>
                    <a:pt x="11" y="89"/>
                    <a:pt x="13" y="91"/>
                    <a:pt x="16" y="91"/>
                  </a:cubicBezTo>
                  <a:cubicBezTo>
                    <a:pt x="18" y="91"/>
                    <a:pt x="21" y="89"/>
                    <a:pt x="21" y="86"/>
                  </a:cubicBezTo>
                  <a:cubicBezTo>
                    <a:pt x="21" y="46"/>
                    <a:pt x="21" y="46"/>
                    <a:pt x="21" y="46"/>
                  </a:cubicBezTo>
                  <a:cubicBezTo>
                    <a:pt x="23" y="46"/>
                    <a:pt x="23" y="46"/>
                    <a:pt x="23" y="46"/>
                  </a:cubicBezTo>
                  <a:cubicBezTo>
                    <a:pt x="23" y="86"/>
                    <a:pt x="23" y="86"/>
                    <a:pt x="23" y="86"/>
                  </a:cubicBezTo>
                  <a:cubicBezTo>
                    <a:pt x="23" y="89"/>
                    <a:pt x="25" y="91"/>
                    <a:pt x="28" y="91"/>
                  </a:cubicBezTo>
                  <a:cubicBezTo>
                    <a:pt x="31" y="91"/>
                    <a:pt x="33" y="89"/>
                    <a:pt x="33" y="86"/>
                  </a:cubicBezTo>
                  <a:cubicBezTo>
                    <a:pt x="33" y="40"/>
                    <a:pt x="33" y="40"/>
                    <a:pt x="33" y="40"/>
                  </a:cubicBezTo>
                  <a:cubicBezTo>
                    <a:pt x="33" y="39"/>
                    <a:pt x="33" y="39"/>
                    <a:pt x="33" y="39"/>
                  </a:cubicBezTo>
                  <a:cubicBezTo>
                    <a:pt x="33" y="14"/>
                    <a:pt x="33" y="14"/>
                    <a:pt x="33" y="14"/>
                  </a:cubicBezTo>
                  <a:cubicBezTo>
                    <a:pt x="36" y="14"/>
                    <a:pt x="36" y="14"/>
                    <a:pt x="36" y="14"/>
                  </a:cubicBezTo>
                  <a:cubicBezTo>
                    <a:pt x="36" y="41"/>
                    <a:pt x="36" y="41"/>
                    <a:pt x="36" y="41"/>
                  </a:cubicBezTo>
                  <a:cubicBezTo>
                    <a:pt x="36" y="43"/>
                    <a:pt x="38" y="44"/>
                    <a:pt x="40" y="44"/>
                  </a:cubicBezTo>
                  <a:cubicBezTo>
                    <a:pt x="42" y="44"/>
                    <a:pt x="44" y="43"/>
                    <a:pt x="44" y="41"/>
                  </a:cubicBezTo>
                  <a:cubicBezTo>
                    <a:pt x="44" y="10"/>
                    <a:pt x="44" y="10"/>
                    <a:pt x="44" y="10"/>
                  </a:cubicBezTo>
                  <a:cubicBezTo>
                    <a:pt x="44" y="9"/>
                    <a:pt x="44" y="9"/>
                    <a:pt x="44" y="9"/>
                  </a:cubicBezTo>
                  <a:cubicBezTo>
                    <a:pt x="44" y="8"/>
                    <a:pt x="44" y="8"/>
                    <a:pt x="44" y="8"/>
                  </a:cubicBezTo>
                  <a:cubicBezTo>
                    <a:pt x="44" y="5"/>
                    <a:pt x="40" y="0"/>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11"/>
            <p:cNvSpPr>
              <a:spLocks noChangeArrowheads="1"/>
            </p:cNvSpPr>
            <p:nvPr/>
          </p:nvSpPr>
          <p:spPr bwMode="auto">
            <a:xfrm>
              <a:off x="2409826"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36512" y="332656"/>
            <a:ext cx="3041652" cy="650475"/>
            <a:chOff x="-33010" y="588691"/>
            <a:chExt cx="7360383" cy="449319"/>
          </a:xfrm>
        </p:grpSpPr>
        <p:sp>
          <p:nvSpPr>
            <p:cNvPr id="27" name="矩形 1"/>
            <p:cNvSpPr/>
            <p:nvPr/>
          </p:nvSpPr>
          <p:spPr>
            <a:xfrm>
              <a:off x="-1" y="588691"/>
              <a:ext cx="7327374"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8" name="矩形 27"/>
            <p:cNvSpPr/>
            <p:nvPr/>
          </p:nvSpPr>
          <p:spPr>
            <a:xfrm>
              <a:off x="-33010" y="658342"/>
              <a:ext cx="6098734" cy="276378"/>
            </a:xfrm>
            <a:prstGeom prst="rect">
              <a:avLst/>
            </a:prstGeom>
          </p:spPr>
          <p:txBody>
            <a:bodyPr wrap="squar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任务目标：使用表格</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234605633"/>
      </p:ext>
    </p:extLst>
  </p:cSld>
  <p:clrMapOvr>
    <a:masterClrMapping/>
  </p:clrMapOvr>
  <mc:AlternateContent xmlns:mc="http://schemas.openxmlformats.org/markup-compatibility/2006" xmlns:p14="http://schemas.microsoft.com/office/powerpoint/2010/main">
    <mc:Choice Requires="p14">
      <p:transition p14:dur="250" advTm="35565">
        <p:fade/>
      </p:transition>
    </mc:Choice>
    <mc:Fallback xmlns="">
      <p:transition advTm="355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strVal val="#ppt_x"/>
                                          </p:val>
                                        </p:tav>
                                        <p:tav tm="100000">
                                          <p:val>
                                            <p:strVal val="#ppt_x"/>
                                          </p:val>
                                        </p:tav>
                                      </p:tavLst>
                                    </p:anim>
                                    <p:anim calcmode="lin" valueType="num">
                                      <p:cBhvr>
                                        <p:cTn id="18" dur="500" fill="hold"/>
                                        <p:tgtEl>
                                          <p:spTgt spid="11"/>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strVal val="#ppt_x"/>
                                          </p:val>
                                        </p:tav>
                                        <p:tav tm="100000">
                                          <p:val>
                                            <p:strVal val="#ppt_x"/>
                                          </p:val>
                                        </p:tav>
                                      </p:tavLst>
                                    </p:anim>
                                    <p:anim calcmode="lin" valueType="num">
                                      <p:cBhvr>
                                        <p:cTn id="23" dur="500" fill="hold"/>
                                        <p:tgtEl>
                                          <p:spTgt spid="16"/>
                                        </p:tgtEl>
                                        <p:attrNameLst>
                                          <p:attrName>ppt_y</p:attrName>
                                        </p:attrNameLst>
                                      </p:cBhvr>
                                      <p:tavLst>
                                        <p:tav tm="0">
                                          <p:val>
                                            <p:strVal val="#ppt_y+.1"/>
                                          </p:val>
                                        </p:tav>
                                        <p:tav tm="100000">
                                          <p:val>
                                            <p:strVal val="#ppt_y"/>
                                          </p:val>
                                        </p:tav>
                                      </p:tavLst>
                                    </p:anim>
                                  </p:childTnLst>
                                </p:cTn>
                              </p:par>
                              <p:par>
                                <p:cTn id="24" presetID="22" presetClass="entr" presetSubtype="8"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43608" y="1268760"/>
            <a:ext cx="695222" cy="3306637"/>
            <a:chOff x="654993" y="1901757"/>
            <a:chExt cx="695222" cy="1527334"/>
          </a:xfrm>
        </p:grpSpPr>
        <p:sp>
          <p:nvSpPr>
            <p:cNvPr id="3" name="TextBox 2"/>
            <p:cNvSpPr txBox="1"/>
            <p:nvPr/>
          </p:nvSpPr>
          <p:spPr>
            <a:xfrm rot="5400000">
              <a:off x="673682" y="2031806"/>
              <a:ext cx="799068"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技能学习</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36512" y="404664"/>
            <a:ext cx="3168352" cy="650475"/>
            <a:chOff x="-33010" y="588691"/>
            <a:chExt cx="3059780" cy="449319"/>
          </a:xfrm>
        </p:grpSpPr>
        <p:sp>
          <p:nvSpPr>
            <p:cNvPr id="22"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3" name="矩形 22"/>
            <p:cNvSpPr/>
            <p:nvPr/>
          </p:nvSpPr>
          <p:spPr>
            <a:xfrm>
              <a:off x="-33010" y="658342"/>
              <a:ext cx="2572997"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4.3</a:t>
              </a:r>
              <a:r>
                <a:rPr lang="zh-CN" altLang="en-US" sz="2200" b="1" dirty="0" smtClean="0">
                  <a:solidFill>
                    <a:schemeClr val="bg1"/>
                  </a:solidFill>
                  <a:latin typeface="微软雅黑" panose="020B0503020204020204" pitchFamily="34" charset="-122"/>
                  <a:ea typeface="微软雅黑" panose="020B0503020204020204" pitchFamily="34" charset="-122"/>
                </a:rPr>
                <a:t>：使用表格</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2301812" y="2456111"/>
            <a:ext cx="6518659" cy="843288"/>
            <a:chOff x="2312744" y="3741480"/>
            <a:chExt cx="6518659" cy="843288"/>
          </a:xfrm>
        </p:grpSpPr>
        <p:sp>
          <p:nvSpPr>
            <p:cNvPr id="68" name="矩形 67"/>
            <p:cNvSpPr/>
            <p:nvPr/>
          </p:nvSpPr>
          <p:spPr>
            <a:xfrm>
              <a:off x="2312744" y="3772238"/>
              <a:ext cx="4572000" cy="812530"/>
            </a:xfrm>
            <a:prstGeom prst="rect">
              <a:avLst/>
            </a:prstGeom>
          </p:spPr>
          <p:txBody>
            <a:bodyPr>
              <a:spAutoFit/>
            </a:bodyPr>
            <a:lstStyle/>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输</a:t>
              </a:r>
              <a:r>
                <a:rPr lang="zh-CN" altLang="en-US" kern="100" dirty="0">
                  <a:latin typeface="微软雅黑" panose="020B0503020204020204" pitchFamily="34" charset="-122"/>
                  <a:ea typeface="微软雅黑" panose="020B0503020204020204" pitchFamily="34" charset="-122"/>
                </a:rPr>
                <a:t>入表格内</a:t>
              </a:r>
              <a:r>
                <a:rPr lang="zh-CN" altLang="en-US" kern="100" dirty="0" smtClean="0">
                  <a:latin typeface="微软雅黑" panose="020B0503020204020204" pitchFamily="34" charset="-122"/>
                  <a:ea typeface="微软雅黑" panose="020B0503020204020204" pitchFamily="34" charset="-122"/>
                </a:rPr>
                <a:t>容</a:t>
              </a:r>
              <a:endParaRPr lang="en-US" altLang="zh-CN" kern="100" dirty="0" smtClean="0">
                <a:latin typeface="微软雅黑" panose="020B0503020204020204" pitchFamily="34" charset="-122"/>
                <a:ea typeface="微软雅黑" panose="020B0503020204020204" pitchFamily="34" charset="-122"/>
              </a:endParaRPr>
            </a:p>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合并表格</a:t>
              </a:r>
              <a:endParaRPr lang="zh-CN" altLang="zh-CN" kern="100" dirty="0">
                <a:latin typeface="微软雅黑" panose="020B0503020204020204" pitchFamily="34" charset="-122"/>
                <a:ea typeface="微软雅黑" panose="020B0503020204020204" pitchFamily="34" charset="-122"/>
              </a:endParaRPr>
            </a:p>
          </p:txBody>
        </p:sp>
        <p:sp>
          <p:nvSpPr>
            <p:cNvPr id="69" name="矩形 68"/>
            <p:cNvSpPr/>
            <p:nvPr/>
          </p:nvSpPr>
          <p:spPr>
            <a:xfrm>
              <a:off x="5043816" y="3741480"/>
              <a:ext cx="3787587" cy="812530"/>
            </a:xfrm>
            <a:prstGeom prst="rect">
              <a:avLst/>
            </a:prstGeom>
          </p:spPr>
          <p:txBody>
            <a:bodyPr wrap="square">
              <a:spAutoFit/>
            </a:bodyPr>
            <a:lstStyle/>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拆分单元格</a:t>
              </a:r>
              <a:endParaRPr lang="en-US" altLang="zh-CN" kern="100" dirty="0" smtClean="0">
                <a:latin typeface="微软雅黑" panose="020B0503020204020204" pitchFamily="34" charset="-122"/>
                <a:ea typeface="微软雅黑" panose="020B0503020204020204" pitchFamily="34" charset="-122"/>
              </a:endParaRPr>
            </a:p>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单</a:t>
              </a:r>
              <a:r>
                <a:rPr lang="zh-CN" altLang="en-US" kern="100" dirty="0">
                  <a:latin typeface="微软雅黑" panose="020B0503020204020204" pitchFamily="34" charset="-122"/>
                  <a:ea typeface="微软雅黑" panose="020B0503020204020204" pitchFamily="34" charset="-122"/>
                </a:rPr>
                <a:t>元格、行、列的插入和删除</a:t>
              </a:r>
              <a:endParaRPr lang="zh-CN" altLang="zh-CN" kern="100" dirty="0">
                <a:latin typeface="微软雅黑" panose="020B0503020204020204" pitchFamily="34" charset="-122"/>
                <a:ea typeface="微软雅黑" panose="020B0503020204020204" pitchFamily="34" charset="-122"/>
              </a:endParaRPr>
            </a:p>
          </p:txBody>
        </p:sp>
      </p:grpSp>
      <p:grpSp>
        <p:nvGrpSpPr>
          <p:cNvPr id="70" name="组合 69"/>
          <p:cNvGrpSpPr/>
          <p:nvPr/>
        </p:nvGrpSpPr>
        <p:grpSpPr>
          <a:xfrm>
            <a:off x="2340401" y="3789040"/>
            <a:ext cx="6518659" cy="843288"/>
            <a:chOff x="2312744" y="3741480"/>
            <a:chExt cx="6518659" cy="843288"/>
          </a:xfrm>
        </p:grpSpPr>
        <p:sp>
          <p:nvSpPr>
            <p:cNvPr id="71" name="矩形 70"/>
            <p:cNvSpPr/>
            <p:nvPr/>
          </p:nvSpPr>
          <p:spPr>
            <a:xfrm>
              <a:off x="2312744" y="3772238"/>
              <a:ext cx="4572000" cy="812530"/>
            </a:xfrm>
            <a:prstGeom prst="rect">
              <a:avLst/>
            </a:prstGeom>
          </p:spPr>
          <p:txBody>
            <a:bodyPr>
              <a:spAutoFit/>
            </a:bodyPr>
            <a:lstStyle/>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设</a:t>
              </a:r>
              <a:r>
                <a:rPr lang="zh-CN" altLang="en-US" kern="100" dirty="0">
                  <a:latin typeface="微软雅黑" panose="020B0503020204020204" pitchFamily="34" charset="-122"/>
                  <a:ea typeface="微软雅黑" panose="020B0503020204020204" pitchFamily="34" charset="-122"/>
                </a:rPr>
                <a:t>置表格文本格</a:t>
              </a:r>
              <a:r>
                <a:rPr lang="zh-CN" altLang="en-US" kern="100" dirty="0" smtClean="0">
                  <a:latin typeface="微软雅黑" panose="020B0503020204020204" pitchFamily="34" charset="-122"/>
                  <a:ea typeface="微软雅黑" panose="020B0503020204020204" pitchFamily="34" charset="-122"/>
                </a:rPr>
                <a:t>式</a:t>
              </a:r>
              <a:endParaRPr lang="en-US" altLang="zh-CN" kern="100" dirty="0" smtClean="0">
                <a:latin typeface="微软雅黑" panose="020B0503020204020204" pitchFamily="34" charset="-122"/>
                <a:ea typeface="微软雅黑" panose="020B0503020204020204" pitchFamily="34" charset="-122"/>
              </a:endParaRPr>
            </a:p>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调</a:t>
              </a:r>
              <a:r>
                <a:rPr lang="zh-CN" altLang="en-US" kern="100" dirty="0">
                  <a:latin typeface="微软雅黑" panose="020B0503020204020204" pitchFamily="34" charset="-122"/>
                  <a:ea typeface="微软雅黑" panose="020B0503020204020204" pitchFamily="34" charset="-122"/>
                </a:rPr>
                <a:t>整表格行高和列宽</a:t>
              </a:r>
              <a:endParaRPr lang="zh-CN" altLang="zh-CN" kern="100" dirty="0">
                <a:latin typeface="微软雅黑" panose="020B0503020204020204" pitchFamily="34" charset="-122"/>
                <a:ea typeface="微软雅黑" panose="020B0503020204020204" pitchFamily="34" charset="-122"/>
              </a:endParaRPr>
            </a:p>
          </p:txBody>
        </p:sp>
        <p:sp>
          <p:nvSpPr>
            <p:cNvPr id="72" name="矩形 71"/>
            <p:cNvSpPr/>
            <p:nvPr/>
          </p:nvSpPr>
          <p:spPr>
            <a:xfrm>
              <a:off x="5043816" y="3741480"/>
              <a:ext cx="3787587" cy="812530"/>
            </a:xfrm>
            <a:prstGeom prst="rect">
              <a:avLst/>
            </a:prstGeom>
          </p:spPr>
          <p:txBody>
            <a:bodyPr wrap="square">
              <a:spAutoFit/>
            </a:bodyPr>
            <a:lstStyle/>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使</a:t>
              </a:r>
              <a:r>
                <a:rPr lang="zh-CN" altLang="en-US" kern="100" dirty="0">
                  <a:latin typeface="微软雅黑" panose="020B0503020204020204" pitchFamily="34" charset="-122"/>
                  <a:ea typeface="微软雅黑" panose="020B0503020204020204" pitchFamily="34" charset="-122"/>
                </a:rPr>
                <a:t>用表格样</a:t>
              </a:r>
              <a:r>
                <a:rPr lang="zh-CN" altLang="en-US" kern="100" dirty="0" smtClean="0">
                  <a:latin typeface="微软雅黑" panose="020B0503020204020204" pitchFamily="34" charset="-122"/>
                  <a:ea typeface="微软雅黑" panose="020B0503020204020204" pitchFamily="34" charset="-122"/>
                </a:rPr>
                <a:t>式</a:t>
              </a:r>
              <a:endParaRPr lang="en-US" altLang="zh-CN" kern="100" dirty="0" smtClean="0">
                <a:latin typeface="微软雅黑" panose="020B0503020204020204" pitchFamily="34" charset="-122"/>
                <a:ea typeface="微软雅黑" panose="020B0503020204020204" pitchFamily="34" charset="-122"/>
              </a:endParaRPr>
            </a:p>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表</a:t>
              </a:r>
              <a:r>
                <a:rPr lang="zh-CN" altLang="en-US" kern="100" dirty="0">
                  <a:latin typeface="微软雅黑" panose="020B0503020204020204" pitchFamily="34" charset="-122"/>
                  <a:ea typeface="微软雅黑" panose="020B0503020204020204" pitchFamily="34" charset="-122"/>
                </a:rPr>
                <a:t>格的边框和底纹</a:t>
              </a:r>
              <a:endParaRPr lang="zh-CN" altLang="zh-CN" kern="100" dirty="0">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1796729" y="1289538"/>
            <a:ext cx="5681376" cy="3961125"/>
            <a:chOff x="1796729" y="1289538"/>
            <a:chExt cx="5681376" cy="3961125"/>
          </a:xfrm>
        </p:grpSpPr>
        <p:grpSp>
          <p:nvGrpSpPr>
            <p:cNvPr id="41" name="组合 40"/>
            <p:cNvGrpSpPr/>
            <p:nvPr/>
          </p:nvGrpSpPr>
          <p:grpSpPr>
            <a:xfrm>
              <a:off x="1796729" y="1289538"/>
              <a:ext cx="5676395" cy="2592973"/>
              <a:chOff x="1814514" y="1706540"/>
              <a:chExt cx="5676395" cy="2592973"/>
            </a:xfrm>
          </p:grpSpPr>
          <p:grpSp>
            <p:nvGrpSpPr>
              <p:cNvPr id="45" name="组合 44"/>
              <p:cNvGrpSpPr/>
              <p:nvPr/>
            </p:nvGrpSpPr>
            <p:grpSpPr>
              <a:xfrm>
                <a:off x="1814514" y="1706540"/>
                <a:ext cx="5637806" cy="1201444"/>
                <a:chOff x="1408114" y="719645"/>
                <a:chExt cx="5637806" cy="1201443"/>
              </a:xfrm>
            </p:grpSpPr>
            <p:grpSp>
              <p:nvGrpSpPr>
                <p:cNvPr id="52" name="组合 51"/>
                <p:cNvGrpSpPr/>
                <p:nvPr/>
              </p:nvGrpSpPr>
              <p:grpSpPr>
                <a:xfrm>
                  <a:off x="1408114" y="719645"/>
                  <a:ext cx="5637806" cy="1201443"/>
                  <a:chOff x="1408114" y="719645"/>
                  <a:chExt cx="5637806" cy="1201443"/>
                </a:xfrm>
              </p:grpSpPr>
              <p:sp>
                <p:nvSpPr>
                  <p:cNvPr id="55"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56" name="TextBox 10"/>
                  <p:cNvSpPr txBox="1"/>
                  <p:nvPr/>
                </p:nvSpPr>
                <p:spPr>
                  <a:xfrm>
                    <a:off x="1416667" y="1367089"/>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57" name="矩形 56"/>
                  <p:cNvSpPr/>
                  <p:nvPr/>
                </p:nvSpPr>
                <p:spPr>
                  <a:xfrm>
                    <a:off x="1971344" y="720713"/>
                    <a:ext cx="5074576"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1971344" y="1357449"/>
                    <a:ext cx="5074287" cy="56363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矩形 52"/>
                <p:cNvSpPr/>
                <p:nvPr/>
              </p:nvSpPr>
              <p:spPr>
                <a:xfrm>
                  <a:off x="2072755" y="762358"/>
                  <a:ext cx="2031325"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插</a:t>
                  </a:r>
                  <a:r>
                    <a:rPr lang="zh-CN" altLang="en-US" sz="2400" b="1" kern="0" dirty="0">
                      <a:solidFill>
                        <a:schemeClr val="tx1">
                          <a:lumMod val="75000"/>
                          <a:lumOff val="25000"/>
                        </a:schemeClr>
                      </a:solidFill>
                      <a:latin typeface="微软雅黑" pitchFamily="34" charset="-122"/>
                      <a:ea typeface="微软雅黑" pitchFamily="34" charset="-122"/>
                    </a:rPr>
                    <a:t>入空白表格</a:t>
                  </a:r>
                </a:p>
              </p:txBody>
            </p:sp>
            <p:sp>
              <p:nvSpPr>
                <p:cNvPr id="54" name="矩形 53"/>
                <p:cNvSpPr/>
                <p:nvPr/>
              </p:nvSpPr>
              <p:spPr>
                <a:xfrm>
                  <a:off x="2047632" y="1357449"/>
                  <a:ext cx="1415772"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填</a:t>
                  </a:r>
                  <a:r>
                    <a:rPr lang="zh-CN" altLang="en-US" sz="2400" b="1" kern="0" dirty="0">
                      <a:solidFill>
                        <a:schemeClr val="tx1">
                          <a:lumMod val="75000"/>
                          <a:lumOff val="25000"/>
                        </a:schemeClr>
                      </a:solidFill>
                      <a:latin typeface="微软雅黑" pitchFamily="34" charset="-122"/>
                      <a:ea typeface="微软雅黑" pitchFamily="34" charset="-122"/>
                    </a:rPr>
                    <a:t>充表格</a:t>
                  </a:r>
                </a:p>
              </p:txBody>
            </p:sp>
          </p:grpSp>
          <p:grpSp>
            <p:nvGrpSpPr>
              <p:cNvPr id="47" name="组合 46"/>
              <p:cNvGrpSpPr/>
              <p:nvPr/>
            </p:nvGrpSpPr>
            <p:grpSpPr>
              <a:xfrm>
                <a:off x="1830477" y="3701986"/>
                <a:ext cx="5660432" cy="597527"/>
                <a:chOff x="1424077" y="551595"/>
                <a:chExt cx="5660432" cy="597527"/>
              </a:xfrm>
            </p:grpSpPr>
            <p:grpSp>
              <p:nvGrpSpPr>
                <p:cNvPr id="48" name="组合 47"/>
                <p:cNvGrpSpPr/>
                <p:nvPr/>
              </p:nvGrpSpPr>
              <p:grpSpPr>
                <a:xfrm>
                  <a:off x="1424077" y="551595"/>
                  <a:ext cx="5660432" cy="597527"/>
                  <a:chOff x="1424077" y="551595"/>
                  <a:chExt cx="5660432" cy="597527"/>
                </a:xfrm>
              </p:grpSpPr>
              <p:sp>
                <p:nvSpPr>
                  <p:cNvPr id="50" name="TextBox 25"/>
                  <p:cNvSpPr txBox="1"/>
                  <p:nvPr/>
                </p:nvSpPr>
                <p:spPr>
                  <a:xfrm>
                    <a:off x="1424077" y="595124"/>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51" name="矩形 50"/>
                  <p:cNvSpPr/>
                  <p:nvPr/>
                </p:nvSpPr>
                <p:spPr>
                  <a:xfrm>
                    <a:off x="2009933" y="551595"/>
                    <a:ext cx="5074576" cy="56996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矩形 48"/>
                <p:cNvSpPr/>
                <p:nvPr/>
              </p:nvSpPr>
              <p:spPr>
                <a:xfrm>
                  <a:off x="2126227" y="555809"/>
                  <a:ext cx="3570208"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设</a:t>
                  </a:r>
                  <a:r>
                    <a:rPr lang="zh-CN" altLang="en-US" sz="2400" b="1" kern="0" dirty="0">
                      <a:solidFill>
                        <a:schemeClr val="tx1">
                          <a:lumMod val="75000"/>
                          <a:lumOff val="25000"/>
                        </a:schemeClr>
                      </a:solidFill>
                      <a:latin typeface="微软雅黑" pitchFamily="34" charset="-122"/>
                      <a:ea typeface="微软雅黑" pitchFamily="34" charset="-122"/>
                    </a:rPr>
                    <a:t>置文字及段落边框底纹</a:t>
                  </a:r>
                </a:p>
              </p:txBody>
            </p:sp>
          </p:grpSp>
        </p:grpSp>
        <p:sp>
          <p:nvSpPr>
            <p:cNvPr id="73" name="TextBox 25"/>
            <p:cNvSpPr txBox="1"/>
            <p:nvPr/>
          </p:nvSpPr>
          <p:spPr>
            <a:xfrm>
              <a:off x="1817673" y="469666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74" name="矩形 73"/>
            <p:cNvSpPr/>
            <p:nvPr/>
          </p:nvSpPr>
          <p:spPr>
            <a:xfrm>
              <a:off x="2403529" y="4653136"/>
              <a:ext cx="5074576" cy="56996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a:off x="2519823" y="4657350"/>
              <a:ext cx="3570208"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设</a:t>
              </a:r>
              <a:r>
                <a:rPr lang="zh-CN" altLang="en-US" sz="2400" b="1" kern="0" dirty="0">
                  <a:solidFill>
                    <a:schemeClr val="tx1">
                      <a:lumMod val="75000"/>
                      <a:lumOff val="25000"/>
                    </a:schemeClr>
                  </a:solidFill>
                  <a:latin typeface="微软雅黑" pitchFamily="34" charset="-122"/>
                  <a:ea typeface="微软雅黑" pitchFamily="34" charset="-122"/>
                </a:rPr>
                <a:t>置文字及段落边框底纹</a:t>
              </a:r>
            </a:p>
          </p:txBody>
        </p:sp>
      </p:grpSp>
      <p:grpSp>
        <p:nvGrpSpPr>
          <p:cNvPr id="76" name="组合 75"/>
          <p:cNvGrpSpPr/>
          <p:nvPr/>
        </p:nvGrpSpPr>
        <p:grpSpPr>
          <a:xfrm>
            <a:off x="2301812" y="5217288"/>
            <a:ext cx="6518659" cy="843288"/>
            <a:chOff x="2312744" y="3741480"/>
            <a:chExt cx="6518659" cy="843288"/>
          </a:xfrm>
        </p:grpSpPr>
        <p:sp>
          <p:nvSpPr>
            <p:cNvPr id="77" name="矩形 76"/>
            <p:cNvSpPr/>
            <p:nvPr/>
          </p:nvSpPr>
          <p:spPr>
            <a:xfrm>
              <a:off x="2312744" y="3772238"/>
              <a:ext cx="4572000" cy="812530"/>
            </a:xfrm>
            <a:prstGeom prst="rect">
              <a:avLst/>
            </a:prstGeom>
          </p:spPr>
          <p:txBody>
            <a:bodyPr>
              <a:spAutoFit/>
            </a:bodyPr>
            <a:lstStyle/>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设置 “</a:t>
              </a:r>
              <a:r>
                <a:rPr lang="zh-CN" altLang="en-US" kern="100" dirty="0">
                  <a:latin typeface="微软雅黑" panose="020B0503020204020204" pitchFamily="34" charset="-122"/>
                  <a:ea typeface="微软雅黑" panose="020B0503020204020204" pitchFamily="34" charset="-122"/>
                </a:rPr>
                <a:t>重复标题行</a:t>
              </a:r>
              <a:r>
                <a:rPr lang="zh-CN" altLang="en-US" kern="100" dirty="0" smtClean="0">
                  <a:latin typeface="微软雅黑" panose="020B0503020204020204" pitchFamily="34" charset="-122"/>
                  <a:ea typeface="微软雅黑" panose="020B0503020204020204" pitchFamily="34" charset="-122"/>
                </a:rPr>
                <a:t>”</a:t>
              </a:r>
              <a:endParaRPr lang="en-US" altLang="zh-CN" kern="100" dirty="0" smtClean="0">
                <a:latin typeface="微软雅黑" panose="020B0503020204020204" pitchFamily="34" charset="-122"/>
                <a:ea typeface="微软雅黑" panose="020B0503020204020204" pitchFamily="34" charset="-122"/>
              </a:endParaRPr>
            </a:p>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表</a:t>
              </a:r>
              <a:r>
                <a:rPr lang="zh-CN" altLang="en-US" kern="100" dirty="0">
                  <a:latin typeface="微软雅黑" panose="020B0503020204020204" pitchFamily="34" charset="-122"/>
                  <a:ea typeface="微软雅黑" panose="020B0503020204020204" pitchFamily="34" charset="-122"/>
                </a:rPr>
                <a:t>格中的计算</a:t>
              </a:r>
              <a:endParaRPr lang="zh-CN" altLang="zh-CN" kern="100" dirty="0">
                <a:latin typeface="微软雅黑" panose="020B0503020204020204" pitchFamily="34" charset="-122"/>
                <a:ea typeface="微软雅黑" panose="020B0503020204020204" pitchFamily="34" charset="-122"/>
              </a:endParaRPr>
            </a:p>
          </p:txBody>
        </p:sp>
        <p:sp>
          <p:nvSpPr>
            <p:cNvPr id="78" name="矩形 77"/>
            <p:cNvSpPr/>
            <p:nvPr/>
          </p:nvSpPr>
          <p:spPr>
            <a:xfrm>
              <a:off x="5043816" y="3741480"/>
              <a:ext cx="3787587" cy="812530"/>
            </a:xfrm>
            <a:prstGeom prst="rect">
              <a:avLst/>
            </a:prstGeom>
          </p:spPr>
          <p:txBody>
            <a:bodyPr wrap="square">
              <a:spAutoFit/>
            </a:bodyPr>
            <a:lstStyle/>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表</a:t>
              </a:r>
              <a:r>
                <a:rPr lang="zh-CN" altLang="en-US" kern="100" dirty="0">
                  <a:latin typeface="微软雅黑" panose="020B0503020204020204" pitchFamily="34" charset="-122"/>
                  <a:ea typeface="微软雅黑" panose="020B0503020204020204" pitchFamily="34" charset="-122"/>
                </a:rPr>
                <a:t>格中的排</a:t>
              </a:r>
              <a:r>
                <a:rPr lang="zh-CN" altLang="en-US" kern="100" dirty="0" smtClean="0">
                  <a:latin typeface="微软雅黑" panose="020B0503020204020204" pitchFamily="34" charset="-122"/>
                  <a:ea typeface="微软雅黑" panose="020B0503020204020204" pitchFamily="34" charset="-122"/>
                </a:rPr>
                <a:t>序</a:t>
              </a:r>
              <a:endParaRPr lang="en-US" altLang="zh-CN" kern="100" dirty="0" smtClean="0">
                <a:latin typeface="微软雅黑" panose="020B0503020204020204" pitchFamily="34" charset="-122"/>
                <a:ea typeface="微软雅黑" panose="020B0503020204020204" pitchFamily="34" charset="-122"/>
              </a:endParaRPr>
            </a:p>
            <a:p>
              <a:pPr marL="342900" lvl="0" indent="-342900" algn="just" fontAlgn="base">
                <a:lnSpc>
                  <a:spcPct val="130000"/>
                </a:lnSpc>
                <a:spcAft>
                  <a:spcPts val="0"/>
                </a:spcAft>
                <a:buFont typeface="Wingdings" panose="05000000000000000000" pitchFamily="2" charset="2"/>
                <a:buChar char=""/>
              </a:pPr>
              <a:r>
                <a:rPr lang="zh-CN" altLang="en-US" kern="100" dirty="0" smtClean="0">
                  <a:latin typeface="微软雅黑" panose="020B0503020204020204" pitchFamily="34" charset="-122"/>
                  <a:ea typeface="微软雅黑" panose="020B0503020204020204" pitchFamily="34" charset="-122"/>
                </a:rPr>
                <a:t>文</a:t>
              </a:r>
              <a:r>
                <a:rPr lang="zh-CN" altLang="en-US" kern="100" dirty="0">
                  <a:latin typeface="微软雅黑" panose="020B0503020204020204" pitchFamily="34" charset="-122"/>
                  <a:ea typeface="微软雅黑" panose="020B0503020204020204" pitchFamily="34" charset="-122"/>
                </a:rPr>
                <a:t>本与表格的互相转换</a:t>
              </a:r>
              <a:endParaRPr lang="zh-CN" altLang="zh-CN" kern="1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71640841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ppt_w</p:attrName>
                                        </p:attrNameLst>
                                      </p:cBhvr>
                                      <p:tavLst>
                                        <p:tav tm="0" fmla="#ppt_w*sin(2.5*pi*$)">
                                          <p:val>
                                            <p:fltVal val="0"/>
                                          </p:val>
                                        </p:tav>
                                        <p:tav tm="100000">
                                          <p:val>
                                            <p:fltVal val="1"/>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fade">
                                      <p:cBhvr>
                                        <p:cTn id="22" dur="1000"/>
                                        <p:tgtEl>
                                          <p:spTgt spid="67"/>
                                        </p:tgtEl>
                                      </p:cBhvr>
                                    </p:animEffect>
                                    <p:anim calcmode="lin" valueType="num">
                                      <p:cBhvr>
                                        <p:cTn id="23" dur="1000" fill="hold"/>
                                        <p:tgtEl>
                                          <p:spTgt spid="67"/>
                                        </p:tgtEl>
                                        <p:attrNameLst>
                                          <p:attrName>ppt_x</p:attrName>
                                        </p:attrNameLst>
                                      </p:cBhvr>
                                      <p:tavLst>
                                        <p:tav tm="0">
                                          <p:val>
                                            <p:strVal val="#ppt_x"/>
                                          </p:val>
                                        </p:tav>
                                        <p:tav tm="100000">
                                          <p:val>
                                            <p:strVal val="#ppt_x"/>
                                          </p:val>
                                        </p:tav>
                                      </p:tavLst>
                                    </p:anim>
                                    <p:anim calcmode="lin" valueType="num">
                                      <p:cBhvr>
                                        <p:cTn id="24"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70"/>
                                        </p:tgtEl>
                                        <p:attrNameLst>
                                          <p:attrName>style.visibility</p:attrName>
                                        </p:attrNameLst>
                                      </p:cBhvr>
                                      <p:to>
                                        <p:strVal val="visible"/>
                                      </p:to>
                                    </p:set>
                                    <p:animEffect transition="in" filter="fade">
                                      <p:cBhvr>
                                        <p:cTn id="29" dur="1000"/>
                                        <p:tgtEl>
                                          <p:spTgt spid="70"/>
                                        </p:tgtEl>
                                      </p:cBhvr>
                                    </p:animEffect>
                                    <p:anim calcmode="lin" valueType="num">
                                      <p:cBhvr>
                                        <p:cTn id="30" dur="1000" fill="hold"/>
                                        <p:tgtEl>
                                          <p:spTgt spid="70"/>
                                        </p:tgtEl>
                                        <p:attrNameLst>
                                          <p:attrName>ppt_x</p:attrName>
                                        </p:attrNameLst>
                                      </p:cBhvr>
                                      <p:tavLst>
                                        <p:tav tm="0">
                                          <p:val>
                                            <p:strVal val="#ppt_x"/>
                                          </p:val>
                                        </p:tav>
                                        <p:tav tm="100000">
                                          <p:val>
                                            <p:strVal val="#ppt_x"/>
                                          </p:val>
                                        </p:tav>
                                      </p:tavLst>
                                    </p:anim>
                                    <p:anim calcmode="lin" valueType="num">
                                      <p:cBhvr>
                                        <p:cTn id="31"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fade">
                                      <p:cBhvr>
                                        <p:cTn id="36" dur="1000"/>
                                        <p:tgtEl>
                                          <p:spTgt spid="76"/>
                                        </p:tgtEl>
                                      </p:cBhvr>
                                    </p:animEffec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628799"/>
            <a:ext cx="695224" cy="3384377"/>
            <a:chOff x="654993" y="1865849"/>
            <a:chExt cx="695224" cy="1563242"/>
          </a:xfrm>
        </p:grpSpPr>
        <p:sp>
          <p:nvSpPr>
            <p:cNvPr id="3" name="TextBox 2"/>
            <p:cNvSpPr txBox="1"/>
            <p:nvPr/>
          </p:nvSpPr>
          <p:spPr>
            <a:xfrm rot="5400000">
              <a:off x="408611" y="2253457"/>
              <a:ext cx="1329213"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技能训练及作业</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756615" y="1754401"/>
            <a:ext cx="6937250" cy="1673293"/>
            <a:chOff x="1350215" y="704914"/>
            <a:chExt cx="6937250" cy="1435594"/>
          </a:xfrm>
        </p:grpSpPr>
        <p:grpSp>
          <p:nvGrpSpPr>
            <p:cNvPr id="6" name="组合 5"/>
            <p:cNvGrpSpPr/>
            <p:nvPr/>
          </p:nvGrpSpPr>
          <p:grpSpPr>
            <a:xfrm>
              <a:off x="1350215" y="704914"/>
              <a:ext cx="6937250" cy="1435594"/>
              <a:chOff x="1350215" y="704914"/>
              <a:chExt cx="6937250" cy="1435594"/>
            </a:xfrm>
          </p:grpSpPr>
          <p:sp>
            <p:nvSpPr>
              <p:cNvPr id="13" name="矩形 12"/>
              <p:cNvSpPr/>
              <p:nvPr/>
            </p:nvSpPr>
            <p:spPr>
              <a:xfrm>
                <a:off x="1350215" y="704914"/>
                <a:ext cx="6937250" cy="57180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350216" y="1522719"/>
                <a:ext cx="6937249" cy="61778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1449493" y="763174"/>
              <a:ext cx="6670862" cy="427770"/>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技能训练：</a:t>
              </a:r>
              <a:r>
                <a:rPr lang="zh-CN" altLang="en-US" sz="2200" kern="0" dirty="0" smtClean="0">
                  <a:solidFill>
                    <a:schemeClr val="tx1">
                      <a:lumMod val="75000"/>
                      <a:lumOff val="25000"/>
                    </a:schemeClr>
                  </a:solidFill>
                  <a:latin typeface="微软雅黑" pitchFamily="34" charset="-122"/>
                  <a:ea typeface="微软雅黑" pitchFamily="34" charset="-122"/>
                </a:rPr>
                <a:t>完</a:t>
              </a:r>
              <a:r>
                <a:rPr lang="zh-CN" altLang="en-US" sz="2200" kern="0" dirty="0">
                  <a:solidFill>
                    <a:schemeClr val="tx1">
                      <a:lumMod val="75000"/>
                      <a:lumOff val="25000"/>
                    </a:schemeClr>
                  </a:solidFill>
                  <a:latin typeface="微软雅黑" pitchFamily="34" charset="-122"/>
                  <a:ea typeface="微软雅黑" pitchFamily="34" charset="-122"/>
                </a:rPr>
                <a:t>成</a:t>
              </a:r>
              <a:r>
                <a:rPr lang="en-US" altLang="zh-CN" sz="2200" kern="0" dirty="0">
                  <a:solidFill>
                    <a:schemeClr val="tx1">
                      <a:lumMod val="75000"/>
                      <a:lumOff val="25000"/>
                    </a:schemeClr>
                  </a:solidFill>
                  <a:latin typeface="微软雅黑" pitchFamily="34" charset="-122"/>
                  <a:ea typeface="微软雅黑" pitchFamily="34" charset="-122"/>
                </a:rPr>
                <a:t>P125—P126</a:t>
              </a:r>
              <a:r>
                <a:rPr lang="zh-CN" altLang="en-US" sz="2200" kern="0" dirty="0">
                  <a:solidFill>
                    <a:schemeClr val="tx1">
                      <a:lumMod val="75000"/>
                      <a:lumOff val="25000"/>
                    </a:schemeClr>
                  </a:solidFill>
                  <a:latin typeface="微软雅黑" pitchFamily="34" charset="-122"/>
                  <a:ea typeface="微软雅黑" pitchFamily="34" charset="-122"/>
                </a:rPr>
                <a:t>中练习</a:t>
              </a:r>
              <a:r>
                <a:rPr lang="en-US" altLang="zh-CN" sz="2200" kern="0" dirty="0">
                  <a:solidFill>
                    <a:schemeClr val="tx1">
                      <a:lumMod val="75000"/>
                      <a:lumOff val="25000"/>
                    </a:schemeClr>
                  </a:solidFill>
                  <a:latin typeface="微软雅黑" pitchFamily="34" charset="-122"/>
                  <a:ea typeface="微软雅黑" pitchFamily="34" charset="-122"/>
                </a:rPr>
                <a:t>2</a:t>
              </a: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3</a:t>
              </a: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4</a:t>
              </a:r>
              <a:endParaRPr lang="zh-CN" altLang="en-US" sz="2200" kern="0" dirty="0">
                <a:solidFill>
                  <a:schemeClr val="tx1">
                    <a:lumMod val="75000"/>
                    <a:lumOff val="25000"/>
                  </a:schemeClr>
                </a:solidFill>
                <a:latin typeface="微软雅黑" pitchFamily="34" charset="-122"/>
                <a:ea typeface="微软雅黑" pitchFamily="34" charset="-122"/>
              </a:endParaRPr>
            </a:p>
          </p:txBody>
        </p:sp>
        <p:sp>
          <p:nvSpPr>
            <p:cNvPr id="8" name="矩形 7"/>
            <p:cNvSpPr/>
            <p:nvPr/>
          </p:nvSpPr>
          <p:spPr>
            <a:xfrm>
              <a:off x="1444919" y="1617728"/>
              <a:ext cx="6747205" cy="427770"/>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作业：</a:t>
              </a:r>
              <a:r>
                <a:rPr lang="zh-CN" altLang="en-US" sz="2200" kern="0" dirty="0">
                  <a:solidFill>
                    <a:schemeClr val="tx1">
                      <a:lumMod val="75000"/>
                      <a:lumOff val="25000"/>
                    </a:schemeClr>
                  </a:solidFill>
                  <a:latin typeface="微软雅黑" pitchFamily="34" charset="-122"/>
                  <a:ea typeface="微软雅黑" pitchFamily="34" charset="-122"/>
                </a:rPr>
                <a:t>单</a:t>
              </a:r>
              <a:r>
                <a:rPr lang="zh-CN" altLang="en-US" sz="2200" kern="0" dirty="0" smtClean="0">
                  <a:solidFill>
                    <a:schemeClr val="tx1">
                      <a:lumMod val="75000"/>
                      <a:lumOff val="25000"/>
                    </a:schemeClr>
                  </a:solidFill>
                  <a:latin typeface="微软雅黑" pitchFamily="34" charset="-122"/>
                  <a:ea typeface="微软雅黑" pitchFamily="34" charset="-122"/>
                </a:rPr>
                <a:t>元</a:t>
              </a:r>
              <a:r>
                <a:rPr lang="en-US" altLang="zh-CN" sz="2200" kern="0" dirty="0" smtClean="0">
                  <a:solidFill>
                    <a:schemeClr val="tx1">
                      <a:lumMod val="75000"/>
                      <a:lumOff val="25000"/>
                    </a:schemeClr>
                  </a:solidFill>
                  <a:latin typeface="微软雅黑" pitchFamily="34" charset="-122"/>
                  <a:ea typeface="微软雅黑" pitchFamily="34" charset="-122"/>
                </a:rPr>
                <a:t>4</a:t>
              </a:r>
              <a:r>
                <a:rPr lang="zh-CN" altLang="en-US" sz="2200" kern="0" dirty="0" smtClean="0">
                  <a:solidFill>
                    <a:schemeClr val="tx1">
                      <a:lumMod val="75000"/>
                      <a:lumOff val="25000"/>
                    </a:schemeClr>
                  </a:solidFill>
                  <a:latin typeface="微软雅黑" pitchFamily="34" charset="-122"/>
                  <a:ea typeface="微软雅黑" pitchFamily="34" charset="-122"/>
                </a:rPr>
                <a:t>相</a:t>
              </a:r>
              <a:r>
                <a:rPr lang="zh-CN" altLang="en-US" sz="2200" kern="0" dirty="0">
                  <a:solidFill>
                    <a:schemeClr val="tx1">
                      <a:lumMod val="75000"/>
                      <a:lumOff val="25000"/>
                    </a:schemeClr>
                  </a:solidFill>
                  <a:latin typeface="微软雅黑" pitchFamily="34" charset="-122"/>
                  <a:ea typeface="微软雅黑" pitchFamily="34" charset="-122"/>
                </a:rPr>
                <a:t>关习题、单元实</a:t>
              </a:r>
              <a:r>
                <a:rPr lang="zh-CN" altLang="en-US" sz="2200" kern="0" dirty="0" smtClean="0">
                  <a:solidFill>
                    <a:schemeClr val="tx1">
                      <a:lumMod val="75000"/>
                      <a:lumOff val="25000"/>
                    </a:schemeClr>
                  </a:solidFill>
                  <a:latin typeface="微软雅黑" pitchFamily="34" charset="-122"/>
                  <a:ea typeface="微软雅黑" pitchFamily="34" charset="-122"/>
                </a:rPr>
                <a:t>训</a:t>
              </a:r>
              <a:r>
                <a:rPr lang="en-US" altLang="zh-CN" sz="2200" kern="0" dirty="0" smtClean="0">
                  <a:solidFill>
                    <a:schemeClr val="tx1">
                      <a:lumMod val="75000"/>
                      <a:lumOff val="25000"/>
                    </a:schemeClr>
                  </a:solidFill>
                  <a:latin typeface="微软雅黑" pitchFamily="34" charset="-122"/>
                  <a:ea typeface="微软雅黑" pitchFamily="34" charset="-122"/>
                </a:rPr>
                <a:t>4</a:t>
              </a:r>
              <a:r>
                <a:rPr lang="zh-CN" altLang="en-US" sz="2200" kern="0" dirty="0" smtClean="0">
                  <a:solidFill>
                    <a:schemeClr val="tx1">
                      <a:lumMod val="75000"/>
                      <a:lumOff val="25000"/>
                    </a:schemeClr>
                  </a:solidFill>
                  <a:latin typeface="微软雅黑" pitchFamily="34" charset="-122"/>
                  <a:ea typeface="微软雅黑" pitchFamily="34" charset="-122"/>
                </a:rPr>
                <a:t>。</a:t>
              </a:r>
              <a:endParaRPr lang="zh-CN" altLang="en-US" sz="2200" kern="0" dirty="0">
                <a:solidFill>
                  <a:schemeClr val="tx1">
                    <a:lumMod val="75000"/>
                    <a:lumOff val="25000"/>
                  </a:schemeClr>
                </a:solidFill>
                <a:latin typeface="微软雅黑" pitchFamily="34" charset="-122"/>
                <a:ea typeface="微软雅黑" pitchFamily="34" charset="-122"/>
              </a:endParaRPr>
            </a:p>
          </p:txBody>
        </p:sp>
      </p:grpSp>
      <p:grpSp>
        <p:nvGrpSpPr>
          <p:cNvPr id="15" name="组合 14"/>
          <p:cNvGrpSpPr/>
          <p:nvPr/>
        </p:nvGrpSpPr>
        <p:grpSpPr>
          <a:xfrm>
            <a:off x="-36512" y="404664"/>
            <a:ext cx="3168352" cy="650475"/>
            <a:chOff x="-33010" y="588691"/>
            <a:chExt cx="3059780" cy="449319"/>
          </a:xfrm>
        </p:grpSpPr>
        <p:sp>
          <p:nvSpPr>
            <p:cNvPr id="16"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7" name="矩形 16"/>
            <p:cNvSpPr/>
            <p:nvPr/>
          </p:nvSpPr>
          <p:spPr>
            <a:xfrm>
              <a:off x="-33010" y="658342"/>
              <a:ext cx="2572997"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4.3</a:t>
              </a:r>
              <a:r>
                <a:rPr lang="zh-CN" altLang="en-US" sz="2200" b="1" dirty="0" smtClean="0">
                  <a:solidFill>
                    <a:schemeClr val="bg1"/>
                  </a:solidFill>
                  <a:latin typeface="微软雅黑" panose="020B0503020204020204" pitchFamily="34" charset="-122"/>
                  <a:ea typeface="微软雅黑" panose="020B0503020204020204" pitchFamily="34" charset="-122"/>
                </a:rPr>
                <a:t>：使用表格</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11606800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97"/>
          <p:cNvSpPr txBox="1">
            <a:spLocks noChangeArrowheads="1"/>
          </p:cNvSpPr>
          <p:nvPr/>
        </p:nvSpPr>
        <p:spPr bwMode="auto">
          <a:xfrm>
            <a:off x="1691682" y="824716"/>
            <a:ext cx="6363909" cy="929017"/>
          </a:xfrm>
          <a:prstGeom prst="rect">
            <a:avLst/>
          </a:prstGeom>
          <a:solidFill>
            <a:schemeClr val="accent1">
              <a:lumMod val="75000"/>
              <a:alpha val="75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dirty="0" smtClean="0">
                <a:solidFill>
                  <a:prstClr val="white"/>
                </a:solidFill>
                <a:latin typeface="方正粗倩简体" panose="03000509000000000000" pitchFamily="65" charset="-122"/>
                <a:ea typeface="方正粗倩简体" panose="03000509000000000000" pitchFamily="65" charset="-122"/>
              </a:rPr>
              <a:t>任务</a:t>
            </a:r>
            <a:r>
              <a:rPr lang="en-US" altLang="zh-CN" sz="3200" dirty="0" smtClean="0">
                <a:solidFill>
                  <a:prstClr val="white"/>
                </a:solidFill>
                <a:latin typeface="方正粗倩简体" panose="03000509000000000000" pitchFamily="65" charset="-122"/>
                <a:ea typeface="方正粗倩简体" panose="03000509000000000000" pitchFamily="65" charset="-122"/>
              </a:rPr>
              <a:t>4.1 </a:t>
            </a:r>
            <a:r>
              <a:rPr lang="zh-CN" altLang="en-US" sz="3200" dirty="0" smtClean="0">
                <a:solidFill>
                  <a:prstClr val="white"/>
                </a:solidFill>
                <a:latin typeface="方正粗倩简体" panose="03000509000000000000" pitchFamily="65" charset="-122"/>
                <a:ea typeface="方正粗倩简体" panose="03000509000000000000" pitchFamily="65" charset="-122"/>
              </a:rPr>
              <a:t>录入和编辑文件</a:t>
            </a:r>
            <a:endParaRPr lang="zh-CN" altLang="en-US" sz="3200" dirty="0">
              <a:solidFill>
                <a:prstClr val="white"/>
              </a:solidFill>
              <a:latin typeface="方正粗倩简体" panose="03000509000000000000" pitchFamily="65" charset="-122"/>
              <a:ea typeface="方正粗倩简体" panose="03000509000000000000" pitchFamily="65" charset="-122"/>
            </a:endParaRPr>
          </a:p>
        </p:txBody>
      </p:sp>
      <p:sp>
        <p:nvSpPr>
          <p:cNvPr id="3" name="TextBox 97"/>
          <p:cNvSpPr txBox="1">
            <a:spLocks noChangeArrowheads="1"/>
          </p:cNvSpPr>
          <p:nvPr/>
        </p:nvSpPr>
        <p:spPr bwMode="auto">
          <a:xfrm>
            <a:off x="1691680" y="1935305"/>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4.2 </a:t>
            </a:r>
            <a:r>
              <a:rPr lang="zh-CN" altLang="en-US" dirty="0" smtClean="0">
                <a:latin typeface="方正粗倩简体" panose="03000509000000000000" pitchFamily="65" charset="-122"/>
                <a:ea typeface="方正粗倩简体" panose="03000509000000000000" pitchFamily="65" charset="-122"/>
              </a:rPr>
              <a:t>设置文档格式</a:t>
            </a:r>
            <a:endParaRPr lang="zh-CN" altLang="en-US" dirty="0">
              <a:latin typeface="方正粗倩简体" panose="03000509000000000000" pitchFamily="65" charset="-122"/>
              <a:ea typeface="方正粗倩简体" panose="03000509000000000000" pitchFamily="65" charset="-122"/>
            </a:endParaRPr>
          </a:p>
        </p:txBody>
      </p:sp>
      <p:sp>
        <p:nvSpPr>
          <p:cNvPr id="4" name="TextBox 97"/>
          <p:cNvSpPr txBox="1">
            <a:spLocks noChangeArrowheads="1"/>
          </p:cNvSpPr>
          <p:nvPr/>
        </p:nvSpPr>
        <p:spPr bwMode="auto">
          <a:xfrm>
            <a:off x="1691680" y="3045894"/>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4.3 </a:t>
            </a:r>
            <a:r>
              <a:rPr lang="zh-CN" altLang="en-US" dirty="0" smtClean="0">
                <a:latin typeface="方正粗倩简体" panose="03000509000000000000" pitchFamily="65" charset="-122"/>
                <a:ea typeface="方正粗倩简体" panose="03000509000000000000" pitchFamily="65" charset="-122"/>
              </a:rPr>
              <a:t>使用表格</a:t>
            </a:r>
            <a:endParaRPr lang="en-US" altLang="zh-CN" dirty="0" smtClean="0">
              <a:latin typeface="方正粗倩简体" panose="03000509000000000000" pitchFamily="65" charset="-122"/>
              <a:ea typeface="方正粗倩简体" panose="03000509000000000000" pitchFamily="65" charset="-122"/>
            </a:endParaRPr>
          </a:p>
        </p:txBody>
      </p:sp>
      <p:sp>
        <p:nvSpPr>
          <p:cNvPr id="5" name="TextBox 97"/>
          <p:cNvSpPr txBox="1">
            <a:spLocks noChangeArrowheads="1"/>
          </p:cNvSpPr>
          <p:nvPr/>
        </p:nvSpPr>
        <p:spPr bwMode="auto">
          <a:xfrm>
            <a:off x="1691680" y="4156483"/>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4.4 </a:t>
            </a:r>
            <a:r>
              <a:rPr lang="zh-CN" altLang="en-US" dirty="0" smtClean="0">
                <a:latin typeface="方正粗倩简体" panose="03000509000000000000" pitchFamily="65" charset="-122"/>
                <a:ea typeface="方正粗倩简体" panose="03000509000000000000" pitchFamily="65" charset="-122"/>
              </a:rPr>
              <a:t>使用图文混排</a:t>
            </a:r>
            <a:endParaRPr lang="zh-CN" altLang="en-US" dirty="0">
              <a:latin typeface="方正粗倩简体" panose="03000509000000000000" pitchFamily="65" charset="-122"/>
              <a:ea typeface="方正粗倩简体" panose="03000509000000000000" pitchFamily="65" charset="-122"/>
            </a:endParaRPr>
          </a:p>
        </p:txBody>
      </p:sp>
      <p:sp>
        <p:nvSpPr>
          <p:cNvPr id="6" name="TextBox 97"/>
          <p:cNvSpPr txBox="1">
            <a:spLocks noChangeArrowheads="1"/>
          </p:cNvSpPr>
          <p:nvPr/>
        </p:nvSpPr>
        <p:spPr bwMode="auto">
          <a:xfrm>
            <a:off x="1691681" y="5267071"/>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4.5 </a:t>
            </a:r>
            <a:r>
              <a:rPr lang="zh-CN" altLang="en-US" dirty="0" smtClean="0">
                <a:latin typeface="方正粗倩简体" panose="03000509000000000000" pitchFamily="65" charset="-122"/>
                <a:ea typeface="方正粗倩简体" panose="03000509000000000000" pitchFamily="65" charset="-122"/>
              </a:rPr>
              <a:t>合理布局页面</a:t>
            </a:r>
            <a:endParaRPr lang="zh-CN" altLang="en-US" dirty="0">
              <a:latin typeface="方正粗倩简体" panose="03000509000000000000" pitchFamily="65" charset="-122"/>
              <a:ea typeface="方正粗倩简体" panose="03000509000000000000" pitchFamily="65" charset="-122"/>
            </a:endParaRPr>
          </a:p>
        </p:txBody>
      </p:sp>
      <p:sp>
        <p:nvSpPr>
          <p:cNvPr id="39" name="TextBox 97"/>
          <p:cNvSpPr txBox="1">
            <a:spLocks noChangeArrowheads="1"/>
          </p:cNvSpPr>
          <p:nvPr/>
        </p:nvSpPr>
        <p:spPr bwMode="auto">
          <a:xfrm>
            <a:off x="1691680" y="4149080"/>
            <a:ext cx="6363907" cy="929017"/>
          </a:xfrm>
          <a:prstGeom prst="rect">
            <a:avLst/>
          </a:prstGeom>
          <a:solidFill>
            <a:schemeClr val="bg1">
              <a:alpha val="50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dirty="0">
              <a:solidFill>
                <a:prstClr val="white"/>
              </a:solidFill>
              <a:latin typeface="方正粗倩简体" panose="03000509000000000000" pitchFamily="65" charset="-122"/>
              <a:ea typeface="方正粗倩简体" panose="03000509000000000000" pitchFamily="65" charset="-122"/>
            </a:endParaRPr>
          </a:p>
        </p:txBody>
      </p:sp>
    </p:spTree>
    <p:extLst>
      <p:ext uri="{BB962C8B-B14F-4D97-AF65-F5344CB8AC3E}">
        <p14:creationId xmlns:p14="http://schemas.microsoft.com/office/powerpoint/2010/main" val="79838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par>
                                <p:cTn id="9" presetID="12" presetClass="entr" presetSubtype="4" fill="hold" grpId="0"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par>
                                <p:cTn id="13" presetID="12" presetClass="entr" presetSubtype="4"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2" presetClass="entr" presetSubtype="4" fill="hold" grpId="0" nodeType="withEffect">
                                  <p:stCondLst>
                                    <p:cond delay="6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p:tgtEl>
                                          <p:spTgt spid="5"/>
                                        </p:tgtEl>
                                        <p:attrNameLst>
                                          <p:attrName>ppt_y</p:attrName>
                                        </p:attrNameLst>
                                      </p:cBhvr>
                                      <p:tavLst>
                                        <p:tav tm="0">
                                          <p:val>
                                            <p:strVal val="#ppt_y+#ppt_h*1.125000"/>
                                          </p:val>
                                        </p:tav>
                                        <p:tav tm="100000">
                                          <p:val>
                                            <p:strVal val="#ppt_y"/>
                                          </p:val>
                                        </p:tav>
                                      </p:tavLst>
                                    </p:anim>
                                    <p:animEffect transition="in" filter="wipe(up)">
                                      <p:cBhvr>
                                        <p:cTn id="20" dur="500"/>
                                        <p:tgtEl>
                                          <p:spTgt spid="5"/>
                                        </p:tgtEl>
                                      </p:cBhvr>
                                    </p:animEffect>
                                  </p:childTnLst>
                                </p:cTn>
                              </p:par>
                              <p:par>
                                <p:cTn id="21" presetID="12" presetClass="entr" presetSubtype="4" fill="hold" grpId="0" nodeType="withEffect">
                                  <p:stCondLst>
                                    <p:cond delay="8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p:tgtEl>
                                          <p:spTgt spid="6"/>
                                        </p:tgtEl>
                                        <p:attrNameLst>
                                          <p:attrName>ppt_y</p:attrName>
                                        </p:attrNameLst>
                                      </p:cBhvr>
                                      <p:tavLst>
                                        <p:tav tm="0">
                                          <p:val>
                                            <p:strVal val="#ppt_y+#ppt_h*1.125000"/>
                                          </p:val>
                                        </p:tav>
                                        <p:tav tm="100000">
                                          <p:val>
                                            <p:strVal val="#ppt_y"/>
                                          </p:val>
                                        </p:tav>
                                      </p:tavLst>
                                    </p:anim>
                                    <p:animEffect transition="in" filter="wipe(up)">
                                      <p:cBhvr>
                                        <p:cTn id="24" dur="500"/>
                                        <p:tgtEl>
                                          <p:spTgt spid="6"/>
                                        </p:tgtEl>
                                      </p:cBhvr>
                                    </p:animEffect>
                                  </p:childTnLst>
                                </p:cTn>
                              </p:par>
                              <p:par>
                                <p:cTn id="25" presetID="16" presetClass="entr" presetSubtype="37" fill="hold" grpId="0" nodeType="withEffect">
                                  <p:stCondLst>
                                    <p:cond delay="1000"/>
                                  </p:stCondLst>
                                  <p:childTnLst>
                                    <p:set>
                                      <p:cBhvr>
                                        <p:cTn id="26" dur="1" fill="hold">
                                          <p:stCondLst>
                                            <p:cond delay="0"/>
                                          </p:stCondLst>
                                        </p:cTn>
                                        <p:tgtEl>
                                          <p:spTgt spid="39"/>
                                        </p:tgtEl>
                                        <p:attrNameLst>
                                          <p:attrName>style.visibility</p:attrName>
                                        </p:attrNameLst>
                                      </p:cBhvr>
                                      <p:to>
                                        <p:strVal val="visible"/>
                                      </p:to>
                                    </p:set>
                                    <p:animEffect transition="in" filter="barn(outVertical)">
                                      <p:cBhvr>
                                        <p:cTn id="27" dur="500"/>
                                        <p:tgtEl>
                                          <p:spTgt spid="39"/>
                                        </p:tgtEl>
                                      </p:cBhvr>
                                    </p:animEffect>
                                  </p:childTnLst>
                                </p:cTn>
                              </p:par>
                            </p:childTnLst>
                          </p:cTn>
                        </p:par>
                        <p:par>
                          <p:cTn id="28" fill="hold">
                            <p:stCondLst>
                              <p:cond delay="1500"/>
                            </p:stCondLst>
                            <p:childTnLst>
                              <p:par>
                                <p:cTn id="29" presetID="26" presetClass="emph" presetSubtype="0" repeatCount="indefinite" fill="hold" grpId="1" nodeType="afterEffect">
                                  <p:stCondLst>
                                    <p:cond delay="0"/>
                                  </p:stCondLst>
                                  <p:endCondLst>
                                    <p:cond evt="onNext" delay="0">
                                      <p:tgtEl>
                                        <p:sldTgt/>
                                      </p:tgtEl>
                                    </p:cond>
                                  </p:endCondLst>
                                  <p:childTnLst>
                                    <p:animEffect transition="out" filter="fade">
                                      <p:cBhvr>
                                        <p:cTn id="30" dur="1000" tmFilter="0, 0; .2, .5; .8, .5; 1, 0"/>
                                        <p:tgtEl>
                                          <p:spTgt spid="39"/>
                                        </p:tgtEl>
                                      </p:cBhvr>
                                    </p:animEffect>
                                    <p:animScale>
                                      <p:cBhvr>
                                        <p:cTn id="31" dur="500" autoRev="1" fill="hold"/>
                                        <p:tgtEl>
                                          <p:spTgt spid="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39" grpId="0" animBg="1"/>
      <p:bldP spid="39"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00028" y="2650577"/>
            <a:ext cx="5933624" cy="1354488"/>
            <a:chOff x="726608" y="1628799"/>
            <a:chExt cx="5933624" cy="2099695"/>
          </a:xfrm>
        </p:grpSpPr>
        <p:sp>
          <p:nvSpPr>
            <p:cNvPr id="3" name="矩形 2"/>
            <p:cNvSpPr/>
            <p:nvPr/>
          </p:nvSpPr>
          <p:spPr>
            <a:xfrm>
              <a:off x="726608" y="1628799"/>
              <a:ext cx="5933624" cy="209969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a:spLocks noChangeArrowheads="1"/>
            </p:cNvSpPr>
            <p:nvPr/>
          </p:nvSpPr>
          <p:spPr bwMode="auto">
            <a:xfrm>
              <a:off x="870624" y="1688478"/>
              <a:ext cx="5688632" cy="121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457200">
                <a:lnSpc>
                  <a:spcPct val="150000"/>
                </a:lnSpc>
              </a:pPr>
              <a:r>
                <a:rPr lang="zh-CN" altLang="en-US" sz="1600" b="1" dirty="0">
                  <a:latin typeface="Arial" charset="0"/>
                </a:rPr>
                <a:t>在</a:t>
              </a:r>
              <a:r>
                <a:rPr lang="en-US" altLang="zh-CN" sz="1600" b="1" dirty="0">
                  <a:latin typeface="Arial" charset="0"/>
                </a:rPr>
                <a:t>word</a:t>
              </a:r>
              <a:r>
                <a:rPr lang="zh-CN" altLang="en-US" sz="1600" b="1" dirty="0">
                  <a:latin typeface="Arial" charset="0"/>
                </a:rPr>
                <a:t>中，我们可以利用多种信息形式来设计好看、炫的板报，你的板报想怎么设计</a:t>
              </a:r>
              <a:r>
                <a:rPr lang="zh-CN" altLang="en-US" sz="1600" b="1" dirty="0" smtClean="0">
                  <a:latin typeface="Arial" charset="0"/>
                </a:rPr>
                <a:t>呢？ </a:t>
              </a:r>
              <a:endParaRPr lang="zh-CN" altLang="en-US" sz="1600" b="1" dirty="0">
                <a:latin typeface="Arial" charset="0"/>
              </a:endParaRPr>
            </a:p>
          </p:txBody>
        </p:sp>
      </p:grpSp>
      <p:grpSp>
        <p:nvGrpSpPr>
          <p:cNvPr id="6" name="组合 5"/>
          <p:cNvGrpSpPr/>
          <p:nvPr/>
        </p:nvGrpSpPr>
        <p:grpSpPr>
          <a:xfrm>
            <a:off x="296863" y="2640485"/>
            <a:ext cx="825500" cy="2109787"/>
            <a:chOff x="296863" y="1549401"/>
            <a:chExt cx="825500" cy="2109787"/>
          </a:xfrm>
          <a:solidFill>
            <a:schemeClr val="tx1">
              <a:lumMod val="75000"/>
              <a:lumOff val="25000"/>
            </a:schemeClr>
          </a:solidFill>
        </p:grpSpPr>
        <p:sp>
          <p:nvSpPr>
            <p:cNvPr id="8" name="Freeform 6"/>
            <p:cNvSpPr>
              <a:spLocks/>
            </p:cNvSpPr>
            <p:nvPr/>
          </p:nvSpPr>
          <p:spPr bwMode="auto">
            <a:xfrm>
              <a:off x="296863"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p:cNvSpPr>
              <a:spLocks noChangeArrowheads="1"/>
            </p:cNvSpPr>
            <p:nvPr/>
          </p:nvSpPr>
          <p:spPr bwMode="auto">
            <a:xfrm>
              <a:off x="546101" y="1549401"/>
              <a:ext cx="32702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1238252" y="2640485"/>
            <a:ext cx="825500" cy="2109787"/>
            <a:chOff x="1238251" y="1549401"/>
            <a:chExt cx="825500" cy="2109787"/>
          </a:xfrm>
          <a:solidFill>
            <a:srgbClr val="729A95"/>
          </a:solidFill>
        </p:grpSpPr>
        <p:sp>
          <p:nvSpPr>
            <p:cNvPr id="13" name="Freeform 8"/>
            <p:cNvSpPr>
              <a:spLocks/>
            </p:cNvSpPr>
            <p:nvPr/>
          </p:nvSpPr>
          <p:spPr bwMode="auto">
            <a:xfrm>
              <a:off x="1238251"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2"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9"/>
            <p:cNvSpPr>
              <a:spLocks noChangeArrowheads="1"/>
            </p:cNvSpPr>
            <p:nvPr/>
          </p:nvSpPr>
          <p:spPr bwMode="auto">
            <a:xfrm>
              <a:off x="1468438"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6" name="组合 15"/>
          <p:cNvGrpSpPr/>
          <p:nvPr/>
        </p:nvGrpSpPr>
        <p:grpSpPr>
          <a:xfrm>
            <a:off x="2160590" y="2640485"/>
            <a:ext cx="844550" cy="2109787"/>
            <a:chOff x="2160588" y="1549401"/>
            <a:chExt cx="844550" cy="2109787"/>
          </a:xfrm>
          <a:solidFill>
            <a:srgbClr val="CABD6C"/>
          </a:solidFill>
        </p:grpSpPr>
        <p:sp>
          <p:nvSpPr>
            <p:cNvPr id="18" name="Freeform 10"/>
            <p:cNvSpPr>
              <a:spLocks/>
            </p:cNvSpPr>
            <p:nvPr/>
          </p:nvSpPr>
          <p:spPr bwMode="auto">
            <a:xfrm>
              <a:off x="2160588" y="1912938"/>
              <a:ext cx="844550" cy="1746250"/>
            </a:xfrm>
            <a:custGeom>
              <a:avLst/>
              <a:gdLst>
                <a:gd name="T0" fmla="*/ 33 w 44"/>
                <a:gd name="T1" fmla="*/ 0 h 91"/>
                <a:gd name="T2" fmla="*/ 11 w 44"/>
                <a:gd name="T3" fmla="*/ 0 h 91"/>
                <a:gd name="T4" fmla="*/ 0 w 44"/>
                <a:gd name="T5" fmla="*/ 9 h 91"/>
                <a:gd name="T6" fmla="*/ 0 w 44"/>
                <a:gd name="T7" fmla="*/ 9 h 91"/>
                <a:gd name="T8" fmla="*/ 0 w 44"/>
                <a:gd name="T9" fmla="*/ 10 h 91"/>
                <a:gd name="T10" fmla="*/ 0 w 44"/>
                <a:gd name="T11" fmla="*/ 41 h 91"/>
                <a:gd name="T12" fmla="*/ 4 w 44"/>
                <a:gd name="T13" fmla="*/ 44 h 91"/>
                <a:gd name="T14" fmla="*/ 8 w 44"/>
                <a:gd name="T15" fmla="*/ 41 h 91"/>
                <a:gd name="T16" fmla="*/ 8 w 44"/>
                <a:gd name="T17" fmla="*/ 14 h 91"/>
                <a:gd name="T18" fmla="*/ 11 w 44"/>
                <a:gd name="T19" fmla="*/ 14 h 91"/>
                <a:gd name="T20" fmla="*/ 11 w 44"/>
                <a:gd name="T21" fmla="*/ 40 h 91"/>
                <a:gd name="T22" fmla="*/ 11 w 44"/>
                <a:gd name="T23" fmla="*/ 41 h 91"/>
                <a:gd name="T24" fmla="*/ 11 w 44"/>
                <a:gd name="T25" fmla="*/ 86 h 91"/>
                <a:gd name="T26" fmla="*/ 16 w 44"/>
                <a:gd name="T27" fmla="*/ 91 h 91"/>
                <a:gd name="T28" fmla="*/ 21 w 44"/>
                <a:gd name="T29" fmla="*/ 86 h 91"/>
                <a:gd name="T30" fmla="*/ 21 w 44"/>
                <a:gd name="T31" fmla="*/ 46 h 91"/>
                <a:gd name="T32" fmla="*/ 23 w 44"/>
                <a:gd name="T33" fmla="*/ 46 h 91"/>
                <a:gd name="T34" fmla="*/ 23 w 44"/>
                <a:gd name="T35" fmla="*/ 86 h 91"/>
                <a:gd name="T36" fmla="*/ 28 w 44"/>
                <a:gd name="T37" fmla="*/ 91 h 91"/>
                <a:gd name="T38" fmla="*/ 33 w 44"/>
                <a:gd name="T39" fmla="*/ 86 h 91"/>
                <a:gd name="T40" fmla="*/ 33 w 44"/>
                <a:gd name="T41" fmla="*/ 40 h 91"/>
                <a:gd name="T42" fmla="*/ 33 w 44"/>
                <a:gd name="T43" fmla="*/ 39 h 91"/>
                <a:gd name="T44" fmla="*/ 33 w 44"/>
                <a:gd name="T45" fmla="*/ 14 h 91"/>
                <a:gd name="T46" fmla="*/ 36 w 44"/>
                <a:gd name="T47" fmla="*/ 14 h 91"/>
                <a:gd name="T48" fmla="*/ 36 w 44"/>
                <a:gd name="T49" fmla="*/ 41 h 91"/>
                <a:gd name="T50" fmla="*/ 40 w 44"/>
                <a:gd name="T51" fmla="*/ 44 h 91"/>
                <a:gd name="T52" fmla="*/ 44 w 44"/>
                <a:gd name="T53" fmla="*/ 41 h 91"/>
                <a:gd name="T54" fmla="*/ 44 w 44"/>
                <a:gd name="T55" fmla="*/ 10 h 91"/>
                <a:gd name="T56" fmla="*/ 44 w 44"/>
                <a:gd name="T57" fmla="*/ 9 h 91"/>
                <a:gd name="T58" fmla="*/ 44 w 44"/>
                <a:gd name="T59" fmla="*/ 8 h 91"/>
                <a:gd name="T60" fmla="*/ 33 w 44"/>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91">
                  <a:moveTo>
                    <a:pt x="33"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2" y="44"/>
                    <a:pt x="4" y="44"/>
                  </a:cubicBezTo>
                  <a:cubicBezTo>
                    <a:pt x="6" y="44"/>
                    <a:pt x="8" y="43"/>
                    <a:pt x="8" y="41"/>
                  </a:cubicBezTo>
                  <a:cubicBezTo>
                    <a:pt x="8" y="14"/>
                    <a:pt x="8" y="14"/>
                    <a:pt x="8" y="14"/>
                  </a:cubicBezTo>
                  <a:cubicBezTo>
                    <a:pt x="11" y="14"/>
                    <a:pt x="11" y="14"/>
                    <a:pt x="11" y="14"/>
                  </a:cubicBezTo>
                  <a:cubicBezTo>
                    <a:pt x="11" y="40"/>
                    <a:pt x="11" y="40"/>
                    <a:pt x="11" y="40"/>
                  </a:cubicBezTo>
                  <a:cubicBezTo>
                    <a:pt x="11" y="40"/>
                    <a:pt x="11" y="40"/>
                    <a:pt x="11" y="41"/>
                  </a:cubicBezTo>
                  <a:cubicBezTo>
                    <a:pt x="11" y="86"/>
                    <a:pt x="11" y="86"/>
                    <a:pt x="11" y="86"/>
                  </a:cubicBezTo>
                  <a:cubicBezTo>
                    <a:pt x="11" y="89"/>
                    <a:pt x="13" y="91"/>
                    <a:pt x="16" y="91"/>
                  </a:cubicBezTo>
                  <a:cubicBezTo>
                    <a:pt x="18" y="91"/>
                    <a:pt x="21" y="89"/>
                    <a:pt x="21" y="86"/>
                  </a:cubicBezTo>
                  <a:cubicBezTo>
                    <a:pt x="21" y="46"/>
                    <a:pt x="21" y="46"/>
                    <a:pt x="21" y="46"/>
                  </a:cubicBezTo>
                  <a:cubicBezTo>
                    <a:pt x="23" y="46"/>
                    <a:pt x="23" y="46"/>
                    <a:pt x="23" y="46"/>
                  </a:cubicBezTo>
                  <a:cubicBezTo>
                    <a:pt x="23" y="86"/>
                    <a:pt x="23" y="86"/>
                    <a:pt x="23" y="86"/>
                  </a:cubicBezTo>
                  <a:cubicBezTo>
                    <a:pt x="23" y="89"/>
                    <a:pt x="25" y="91"/>
                    <a:pt x="28" y="91"/>
                  </a:cubicBezTo>
                  <a:cubicBezTo>
                    <a:pt x="31" y="91"/>
                    <a:pt x="33" y="89"/>
                    <a:pt x="33" y="86"/>
                  </a:cubicBezTo>
                  <a:cubicBezTo>
                    <a:pt x="33" y="40"/>
                    <a:pt x="33" y="40"/>
                    <a:pt x="33" y="40"/>
                  </a:cubicBezTo>
                  <a:cubicBezTo>
                    <a:pt x="33" y="39"/>
                    <a:pt x="33" y="39"/>
                    <a:pt x="33" y="39"/>
                  </a:cubicBezTo>
                  <a:cubicBezTo>
                    <a:pt x="33" y="14"/>
                    <a:pt x="33" y="14"/>
                    <a:pt x="33" y="14"/>
                  </a:cubicBezTo>
                  <a:cubicBezTo>
                    <a:pt x="36" y="14"/>
                    <a:pt x="36" y="14"/>
                    <a:pt x="36" y="14"/>
                  </a:cubicBezTo>
                  <a:cubicBezTo>
                    <a:pt x="36" y="41"/>
                    <a:pt x="36" y="41"/>
                    <a:pt x="36" y="41"/>
                  </a:cubicBezTo>
                  <a:cubicBezTo>
                    <a:pt x="36" y="43"/>
                    <a:pt x="38" y="44"/>
                    <a:pt x="40" y="44"/>
                  </a:cubicBezTo>
                  <a:cubicBezTo>
                    <a:pt x="42" y="44"/>
                    <a:pt x="44" y="43"/>
                    <a:pt x="44" y="41"/>
                  </a:cubicBezTo>
                  <a:cubicBezTo>
                    <a:pt x="44" y="10"/>
                    <a:pt x="44" y="10"/>
                    <a:pt x="44" y="10"/>
                  </a:cubicBezTo>
                  <a:cubicBezTo>
                    <a:pt x="44" y="9"/>
                    <a:pt x="44" y="9"/>
                    <a:pt x="44" y="9"/>
                  </a:cubicBezTo>
                  <a:cubicBezTo>
                    <a:pt x="44" y="8"/>
                    <a:pt x="44" y="8"/>
                    <a:pt x="44" y="8"/>
                  </a:cubicBezTo>
                  <a:cubicBezTo>
                    <a:pt x="44" y="5"/>
                    <a:pt x="40" y="0"/>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11"/>
            <p:cNvSpPr>
              <a:spLocks noChangeArrowheads="1"/>
            </p:cNvSpPr>
            <p:nvPr/>
          </p:nvSpPr>
          <p:spPr bwMode="auto">
            <a:xfrm>
              <a:off x="2409826"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36512" y="332656"/>
            <a:ext cx="3888432" cy="650475"/>
            <a:chOff x="-33010" y="588691"/>
            <a:chExt cx="7360383" cy="449319"/>
          </a:xfrm>
        </p:grpSpPr>
        <p:sp>
          <p:nvSpPr>
            <p:cNvPr id="27" name="矩形 1"/>
            <p:cNvSpPr/>
            <p:nvPr/>
          </p:nvSpPr>
          <p:spPr>
            <a:xfrm>
              <a:off x="-1" y="588691"/>
              <a:ext cx="7327374"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8" name="矩形 27"/>
            <p:cNvSpPr/>
            <p:nvPr/>
          </p:nvSpPr>
          <p:spPr>
            <a:xfrm>
              <a:off x="-33010" y="658342"/>
              <a:ext cx="6158688" cy="276378"/>
            </a:xfrm>
            <a:prstGeom prst="rect">
              <a:avLst/>
            </a:prstGeom>
          </p:spPr>
          <p:txBody>
            <a:bodyPr wrap="squar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任务目标：使用图文混排</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067465480"/>
      </p:ext>
    </p:extLst>
  </p:cSld>
  <p:clrMapOvr>
    <a:masterClrMapping/>
  </p:clrMapOvr>
  <mc:AlternateContent xmlns:mc="http://schemas.openxmlformats.org/markup-compatibility/2006" xmlns:p14="http://schemas.microsoft.com/office/powerpoint/2010/main">
    <mc:Choice Requires="p14">
      <p:transition p14:dur="250" advTm="35565">
        <p:fade/>
      </p:transition>
    </mc:Choice>
    <mc:Fallback xmlns="">
      <p:transition advTm="355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strVal val="#ppt_x"/>
                                          </p:val>
                                        </p:tav>
                                        <p:tav tm="100000">
                                          <p:val>
                                            <p:strVal val="#ppt_x"/>
                                          </p:val>
                                        </p:tav>
                                      </p:tavLst>
                                    </p:anim>
                                    <p:anim calcmode="lin" valueType="num">
                                      <p:cBhvr>
                                        <p:cTn id="18" dur="500" fill="hold"/>
                                        <p:tgtEl>
                                          <p:spTgt spid="11"/>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strVal val="#ppt_x"/>
                                          </p:val>
                                        </p:tav>
                                        <p:tav tm="100000">
                                          <p:val>
                                            <p:strVal val="#ppt_x"/>
                                          </p:val>
                                        </p:tav>
                                      </p:tavLst>
                                    </p:anim>
                                    <p:anim calcmode="lin" valueType="num">
                                      <p:cBhvr>
                                        <p:cTn id="23" dur="500" fill="hold"/>
                                        <p:tgtEl>
                                          <p:spTgt spid="16"/>
                                        </p:tgtEl>
                                        <p:attrNameLst>
                                          <p:attrName>ppt_y</p:attrName>
                                        </p:attrNameLst>
                                      </p:cBhvr>
                                      <p:tavLst>
                                        <p:tav tm="0">
                                          <p:val>
                                            <p:strVal val="#ppt_y+.1"/>
                                          </p:val>
                                        </p:tav>
                                        <p:tav tm="100000">
                                          <p:val>
                                            <p:strVal val="#ppt_y"/>
                                          </p:val>
                                        </p:tav>
                                      </p:tavLst>
                                    </p:anim>
                                  </p:childTnLst>
                                </p:cTn>
                              </p:par>
                              <p:par>
                                <p:cTn id="24" presetID="22" presetClass="entr" presetSubtype="8"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43608" y="1490515"/>
            <a:ext cx="695222" cy="3306637"/>
            <a:chOff x="654993" y="1901757"/>
            <a:chExt cx="695222" cy="1527334"/>
          </a:xfrm>
        </p:grpSpPr>
        <p:sp>
          <p:nvSpPr>
            <p:cNvPr id="3" name="TextBox 2"/>
            <p:cNvSpPr txBox="1"/>
            <p:nvPr/>
          </p:nvSpPr>
          <p:spPr>
            <a:xfrm rot="5400000">
              <a:off x="673682" y="2031806"/>
              <a:ext cx="799068"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技能学习</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36512" y="404664"/>
            <a:ext cx="3744416" cy="650475"/>
            <a:chOff x="-33010" y="588691"/>
            <a:chExt cx="3059780" cy="449319"/>
          </a:xfrm>
        </p:grpSpPr>
        <p:sp>
          <p:nvSpPr>
            <p:cNvPr id="22"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3" name="矩形 22"/>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4.4</a:t>
              </a:r>
              <a:r>
                <a:rPr lang="zh-CN" altLang="en-US" sz="2200" b="1" dirty="0" smtClean="0">
                  <a:solidFill>
                    <a:schemeClr val="bg1"/>
                  </a:solidFill>
                  <a:latin typeface="微软雅黑" panose="020B0503020204020204" pitchFamily="34" charset="-122"/>
                  <a:ea typeface="微软雅黑" panose="020B0503020204020204" pitchFamily="34" charset="-122"/>
                </a:rPr>
                <a:t>：使用图文混排</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1780067" y="1511293"/>
            <a:ext cx="3440006" cy="3172504"/>
            <a:chOff x="1780067" y="1511293"/>
            <a:chExt cx="3440006" cy="3172504"/>
          </a:xfrm>
        </p:grpSpPr>
        <p:grpSp>
          <p:nvGrpSpPr>
            <p:cNvPr id="30" name="组合 29"/>
            <p:cNvGrpSpPr/>
            <p:nvPr/>
          </p:nvGrpSpPr>
          <p:grpSpPr>
            <a:xfrm>
              <a:off x="1780067" y="1511293"/>
              <a:ext cx="3440006" cy="1890921"/>
              <a:chOff x="1797852" y="1706540"/>
              <a:chExt cx="3440006" cy="1890921"/>
            </a:xfrm>
          </p:grpSpPr>
          <p:grpSp>
            <p:nvGrpSpPr>
              <p:cNvPr id="31" name="组合 30"/>
              <p:cNvGrpSpPr/>
              <p:nvPr/>
            </p:nvGrpSpPr>
            <p:grpSpPr>
              <a:xfrm>
                <a:off x="1797852" y="1706540"/>
                <a:ext cx="3440006" cy="1201502"/>
                <a:chOff x="1391452" y="719645"/>
                <a:chExt cx="3440006" cy="1201501"/>
              </a:xfrm>
            </p:grpSpPr>
            <p:grpSp>
              <p:nvGrpSpPr>
                <p:cNvPr id="37" name="组合 36"/>
                <p:cNvGrpSpPr/>
                <p:nvPr/>
              </p:nvGrpSpPr>
              <p:grpSpPr>
                <a:xfrm>
                  <a:off x="1391452" y="719645"/>
                  <a:ext cx="3440006" cy="1201501"/>
                  <a:chOff x="1391452" y="719645"/>
                  <a:chExt cx="3440006" cy="1201501"/>
                </a:xfrm>
              </p:grpSpPr>
              <p:sp>
                <p:nvSpPr>
                  <p:cNvPr id="40"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42" name="TextBox 10"/>
                  <p:cNvSpPr txBox="1"/>
                  <p:nvPr/>
                </p:nvSpPr>
                <p:spPr>
                  <a:xfrm>
                    <a:off x="1391452" y="1336488"/>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43" name="矩形 42"/>
                  <p:cNvSpPr/>
                  <p:nvPr/>
                </p:nvSpPr>
                <p:spPr>
                  <a:xfrm>
                    <a:off x="1971344" y="720713"/>
                    <a:ext cx="2860113"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1971634" y="1357507"/>
                    <a:ext cx="2859824" cy="56363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2072755" y="762358"/>
                  <a:ext cx="1723549"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插入艺术字</a:t>
                  </a:r>
                </a:p>
              </p:txBody>
            </p:sp>
            <p:sp>
              <p:nvSpPr>
                <p:cNvPr id="39" name="矩形 38"/>
                <p:cNvSpPr/>
                <p:nvPr/>
              </p:nvSpPr>
              <p:spPr>
                <a:xfrm>
                  <a:off x="2101157" y="1408495"/>
                  <a:ext cx="1723549"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插入剪贴画</a:t>
                  </a:r>
                </a:p>
              </p:txBody>
            </p:sp>
          </p:grpSp>
          <p:grpSp>
            <p:nvGrpSpPr>
              <p:cNvPr id="32" name="组合 31"/>
              <p:cNvGrpSpPr/>
              <p:nvPr/>
            </p:nvGrpSpPr>
            <p:grpSpPr>
              <a:xfrm>
                <a:off x="1797852" y="3006678"/>
                <a:ext cx="3440005" cy="590783"/>
                <a:chOff x="1391452" y="-143713"/>
                <a:chExt cx="3440005" cy="590783"/>
              </a:xfrm>
            </p:grpSpPr>
            <p:grpSp>
              <p:nvGrpSpPr>
                <p:cNvPr id="33" name="组合 32"/>
                <p:cNvGrpSpPr/>
                <p:nvPr/>
              </p:nvGrpSpPr>
              <p:grpSpPr>
                <a:xfrm>
                  <a:off x="1391452" y="-143713"/>
                  <a:ext cx="3440005" cy="590783"/>
                  <a:chOff x="1391452" y="-143713"/>
                  <a:chExt cx="3440005" cy="590783"/>
                </a:xfrm>
              </p:grpSpPr>
              <p:sp>
                <p:nvSpPr>
                  <p:cNvPr id="35" name="TextBox 25"/>
                  <p:cNvSpPr txBox="1"/>
                  <p:nvPr/>
                </p:nvSpPr>
                <p:spPr>
                  <a:xfrm>
                    <a:off x="1391452" y="-106928"/>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36" name="矩形 35"/>
                  <p:cNvSpPr/>
                  <p:nvPr/>
                </p:nvSpPr>
                <p:spPr>
                  <a:xfrm>
                    <a:off x="1971344" y="-143713"/>
                    <a:ext cx="2860113" cy="56996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矩形 33"/>
                <p:cNvSpPr/>
                <p:nvPr/>
              </p:nvSpPr>
              <p:spPr>
                <a:xfrm>
                  <a:off x="2055662" y="-106928"/>
                  <a:ext cx="1723549"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插入文本框</a:t>
                  </a:r>
                </a:p>
              </p:txBody>
            </p:sp>
          </p:grpSp>
        </p:grpSp>
        <p:grpSp>
          <p:nvGrpSpPr>
            <p:cNvPr id="46" name="组合 45"/>
            <p:cNvGrpSpPr/>
            <p:nvPr/>
          </p:nvGrpSpPr>
          <p:grpSpPr>
            <a:xfrm>
              <a:off x="1780067" y="3482295"/>
              <a:ext cx="3440006" cy="1201502"/>
              <a:chOff x="1391452" y="719645"/>
              <a:chExt cx="3440006" cy="1201501"/>
            </a:xfrm>
          </p:grpSpPr>
          <p:grpSp>
            <p:nvGrpSpPr>
              <p:cNvPr id="59" name="组合 58"/>
              <p:cNvGrpSpPr/>
              <p:nvPr/>
            </p:nvGrpSpPr>
            <p:grpSpPr>
              <a:xfrm>
                <a:off x="1391452" y="719645"/>
                <a:ext cx="3440006" cy="1201501"/>
                <a:chOff x="1391452" y="719645"/>
                <a:chExt cx="3440006" cy="1201501"/>
              </a:xfrm>
            </p:grpSpPr>
            <p:sp>
              <p:nvSpPr>
                <p:cNvPr id="62"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63" name="TextBox 10"/>
                <p:cNvSpPr txBox="1"/>
                <p:nvPr/>
              </p:nvSpPr>
              <p:spPr>
                <a:xfrm>
                  <a:off x="1391452" y="1336488"/>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64" name="矩形 63"/>
                <p:cNvSpPr/>
                <p:nvPr/>
              </p:nvSpPr>
              <p:spPr>
                <a:xfrm>
                  <a:off x="1971344" y="720713"/>
                  <a:ext cx="2860113"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a:off x="1971634" y="1357507"/>
                  <a:ext cx="2859824" cy="56363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矩形 59"/>
              <p:cNvSpPr/>
              <p:nvPr/>
            </p:nvSpPr>
            <p:spPr>
              <a:xfrm>
                <a:off x="2072755" y="762358"/>
                <a:ext cx="1415772" cy="497956"/>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插入形状</a:t>
                </a:r>
              </a:p>
            </p:txBody>
          </p:sp>
          <p:sp>
            <p:nvSpPr>
              <p:cNvPr id="61" name="矩形 60"/>
              <p:cNvSpPr/>
              <p:nvPr/>
            </p:nvSpPr>
            <p:spPr>
              <a:xfrm>
                <a:off x="2101157" y="1408495"/>
                <a:ext cx="1415772" cy="497956"/>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插</a:t>
                </a:r>
                <a:r>
                  <a:rPr lang="zh-CN" altLang="en-US" sz="2400" b="1" kern="0" dirty="0">
                    <a:solidFill>
                      <a:schemeClr val="tx1">
                        <a:lumMod val="75000"/>
                        <a:lumOff val="25000"/>
                      </a:schemeClr>
                    </a:solidFill>
                    <a:latin typeface="微软雅黑" pitchFamily="34" charset="-122"/>
                    <a:ea typeface="微软雅黑" pitchFamily="34" charset="-122"/>
                  </a:rPr>
                  <a:t>入图</a:t>
                </a:r>
                <a:r>
                  <a:rPr lang="zh-CN" altLang="en-US" sz="2400" b="1" kern="0" dirty="0" smtClean="0">
                    <a:solidFill>
                      <a:schemeClr val="tx1">
                        <a:lumMod val="75000"/>
                        <a:lumOff val="25000"/>
                      </a:schemeClr>
                    </a:solidFill>
                    <a:latin typeface="微软雅黑" pitchFamily="34" charset="-122"/>
                    <a:ea typeface="微软雅黑" pitchFamily="34" charset="-122"/>
                  </a:rPr>
                  <a:t>片</a:t>
                </a:r>
                <a:endParaRPr lang="zh-CN" altLang="en-US" sz="2400" b="1" kern="0" dirty="0">
                  <a:solidFill>
                    <a:schemeClr val="tx1">
                      <a:lumMod val="75000"/>
                      <a:lumOff val="25000"/>
                    </a:schemeClr>
                  </a:solidFill>
                  <a:latin typeface="微软雅黑" pitchFamily="34" charset="-122"/>
                  <a:ea typeface="微软雅黑" pitchFamily="34" charset="-122"/>
                </a:endParaRPr>
              </a:p>
            </p:txBody>
          </p:sp>
        </p:grpSp>
      </p:grpSp>
      <p:grpSp>
        <p:nvGrpSpPr>
          <p:cNvPr id="41" name="组合 40"/>
          <p:cNvGrpSpPr/>
          <p:nvPr/>
        </p:nvGrpSpPr>
        <p:grpSpPr>
          <a:xfrm>
            <a:off x="5188662" y="1511293"/>
            <a:ext cx="3510924" cy="3172504"/>
            <a:chOff x="1780067" y="1511293"/>
            <a:chExt cx="3510924" cy="3172504"/>
          </a:xfrm>
        </p:grpSpPr>
        <p:grpSp>
          <p:nvGrpSpPr>
            <p:cNvPr id="45" name="组合 44"/>
            <p:cNvGrpSpPr/>
            <p:nvPr/>
          </p:nvGrpSpPr>
          <p:grpSpPr>
            <a:xfrm>
              <a:off x="1780067" y="1511293"/>
              <a:ext cx="3510924" cy="1890921"/>
              <a:chOff x="1797852" y="1706540"/>
              <a:chExt cx="3510924" cy="1890921"/>
            </a:xfrm>
          </p:grpSpPr>
          <p:grpSp>
            <p:nvGrpSpPr>
              <p:cNvPr id="55" name="组合 54"/>
              <p:cNvGrpSpPr/>
              <p:nvPr/>
            </p:nvGrpSpPr>
            <p:grpSpPr>
              <a:xfrm>
                <a:off x="1797852" y="1706540"/>
                <a:ext cx="3510924" cy="1201502"/>
                <a:chOff x="1391452" y="719645"/>
                <a:chExt cx="3510924" cy="1201501"/>
              </a:xfrm>
            </p:grpSpPr>
            <p:grpSp>
              <p:nvGrpSpPr>
                <p:cNvPr id="68" name="组合 67"/>
                <p:cNvGrpSpPr/>
                <p:nvPr/>
              </p:nvGrpSpPr>
              <p:grpSpPr>
                <a:xfrm>
                  <a:off x="1391452" y="719645"/>
                  <a:ext cx="3440006" cy="1201501"/>
                  <a:chOff x="1391452" y="719645"/>
                  <a:chExt cx="3440006" cy="1201501"/>
                </a:xfrm>
              </p:grpSpPr>
              <p:sp>
                <p:nvSpPr>
                  <p:cNvPr id="71"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72" name="TextBox 10"/>
                  <p:cNvSpPr txBox="1"/>
                  <p:nvPr/>
                </p:nvSpPr>
                <p:spPr>
                  <a:xfrm>
                    <a:off x="1391452" y="1336488"/>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73" name="矩形 72"/>
                  <p:cNvSpPr/>
                  <p:nvPr/>
                </p:nvSpPr>
                <p:spPr>
                  <a:xfrm>
                    <a:off x="1971344" y="720713"/>
                    <a:ext cx="2860113"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a:off x="1971634" y="1357507"/>
                    <a:ext cx="2859824" cy="56363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9" name="矩形 68"/>
                <p:cNvSpPr/>
                <p:nvPr/>
              </p:nvSpPr>
              <p:spPr>
                <a:xfrm>
                  <a:off x="2072755" y="762358"/>
                  <a:ext cx="2829621"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插入</a:t>
                  </a:r>
                  <a:r>
                    <a:rPr lang="en-US" altLang="zh-CN" sz="2400" b="1" kern="0" dirty="0">
                      <a:solidFill>
                        <a:schemeClr val="tx1">
                          <a:lumMod val="75000"/>
                          <a:lumOff val="25000"/>
                        </a:schemeClr>
                      </a:solidFill>
                      <a:latin typeface="微软雅黑" pitchFamily="34" charset="-122"/>
                      <a:ea typeface="微软雅黑" pitchFamily="34" charset="-122"/>
                    </a:rPr>
                    <a:t>SmartArt</a:t>
                  </a:r>
                  <a:r>
                    <a:rPr lang="zh-CN" altLang="en-US" sz="2400" b="1" kern="0" dirty="0">
                      <a:solidFill>
                        <a:schemeClr val="tx1">
                          <a:lumMod val="75000"/>
                          <a:lumOff val="25000"/>
                        </a:schemeClr>
                      </a:solidFill>
                      <a:latin typeface="微软雅黑" pitchFamily="34" charset="-122"/>
                      <a:ea typeface="微软雅黑" pitchFamily="34" charset="-122"/>
                    </a:rPr>
                    <a:t>图形</a:t>
                  </a:r>
                </a:p>
              </p:txBody>
            </p:sp>
            <p:sp>
              <p:nvSpPr>
                <p:cNvPr id="70" name="矩形 69"/>
                <p:cNvSpPr/>
                <p:nvPr/>
              </p:nvSpPr>
              <p:spPr>
                <a:xfrm>
                  <a:off x="2101157" y="1408495"/>
                  <a:ext cx="1415772"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插入公式</a:t>
                  </a:r>
                </a:p>
              </p:txBody>
            </p:sp>
          </p:grpSp>
          <p:grpSp>
            <p:nvGrpSpPr>
              <p:cNvPr id="56" name="组合 55"/>
              <p:cNvGrpSpPr/>
              <p:nvPr/>
            </p:nvGrpSpPr>
            <p:grpSpPr>
              <a:xfrm>
                <a:off x="1797852" y="3006678"/>
                <a:ext cx="3440005" cy="590783"/>
                <a:chOff x="1391452" y="-143713"/>
                <a:chExt cx="3440005" cy="590783"/>
              </a:xfrm>
            </p:grpSpPr>
            <p:grpSp>
              <p:nvGrpSpPr>
                <p:cNvPr id="57" name="组合 56"/>
                <p:cNvGrpSpPr/>
                <p:nvPr/>
              </p:nvGrpSpPr>
              <p:grpSpPr>
                <a:xfrm>
                  <a:off x="1391452" y="-143713"/>
                  <a:ext cx="3440005" cy="590783"/>
                  <a:chOff x="1391452" y="-143713"/>
                  <a:chExt cx="3440005" cy="590783"/>
                </a:xfrm>
              </p:grpSpPr>
              <p:sp>
                <p:nvSpPr>
                  <p:cNvPr id="66" name="TextBox 25"/>
                  <p:cNvSpPr txBox="1"/>
                  <p:nvPr/>
                </p:nvSpPr>
                <p:spPr>
                  <a:xfrm>
                    <a:off x="1391452" y="-106928"/>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67" name="矩形 66"/>
                  <p:cNvSpPr/>
                  <p:nvPr/>
                </p:nvSpPr>
                <p:spPr>
                  <a:xfrm>
                    <a:off x="1971344" y="-143713"/>
                    <a:ext cx="2860113" cy="56996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8" name="矩形 57"/>
                <p:cNvSpPr/>
                <p:nvPr/>
              </p:nvSpPr>
              <p:spPr>
                <a:xfrm>
                  <a:off x="2055662" y="-106928"/>
                  <a:ext cx="2646878"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批注和修订的使用</a:t>
                  </a:r>
                </a:p>
              </p:txBody>
            </p:sp>
          </p:grpSp>
        </p:grpSp>
        <p:grpSp>
          <p:nvGrpSpPr>
            <p:cNvPr id="47" name="组合 46"/>
            <p:cNvGrpSpPr/>
            <p:nvPr/>
          </p:nvGrpSpPr>
          <p:grpSpPr>
            <a:xfrm>
              <a:off x="1780067" y="3482295"/>
              <a:ext cx="3440006" cy="1201502"/>
              <a:chOff x="1391452" y="719645"/>
              <a:chExt cx="3440006" cy="1201501"/>
            </a:xfrm>
          </p:grpSpPr>
          <p:grpSp>
            <p:nvGrpSpPr>
              <p:cNvPr id="48" name="组合 47"/>
              <p:cNvGrpSpPr/>
              <p:nvPr/>
            </p:nvGrpSpPr>
            <p:grpSpPr>
              <a:xfrm>
                <a:off x="1391452" y="719645"/>
                <a:ext cx="3440006" cy="1201501"/>
                <a:chOff x="1391452" y="719645"/>
                <a:chExt cx="3440006" cy="1201501"/>
              </a:xfrm>
            </p:grpSpPr>
            <p:sp>
              <p:nvSpPr>
                <p:cNvPr id="51"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52" name="TextBox 10"/>
                <p:cNvSpPr txBox="1"/>
                <p:nvPr/>
              </p:nvSpPr>
              <p:spPr>
                <a:xfrm>
                  <a:off x="1391452" y="1336488"/>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53" name="矩形 52"/>
                <p:cNvSpPr/>
                <p:nvPr/>
              </p:nvSpPr>
              <p:spPr>
                <a:xfrm>
                  <a:off x="1971344" y="720713"/>
                  <a:ext cx="2860113"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971634" y="1357507"/>
                  <a:ext cx="2859824" cy="56363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矩形 48"/>
              <p:cNvSpPr/>
              <p:nvPr/>
            </p:nvSpPr>
            <p:spPr>
              <a:xfrm>
                <a:off x="2072755" y="762358"/>
                <a:ext cx="2031325"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插入超级链接</a:t>
                </a:r>
              </a:p>
            </p:txBody>
          </p:sp>
          <p:sp>
            <p:nvSpPr>
              <p:cNvPr id="50" name="矩形 49"/>
              <p:cNvSpPr/>
              <p:nvPr/>
            </p:nvSpPr>
            <p:spPr>
              <a:xfrm>
                <a:off x="2101157" y="1408495"/>
                <a:ext cx="1415772"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使用书签</a:t>
                </a:r>
              </a:p>
            </p:txBody>
          </p:sp>
        </p:grpSp>
      </p:grpSp>
    </p:spTree>
    <p:extLst>
      <p:ext uri="{BB962C8B-B14F-4D97-AF65-F5344CB8AC3E}">
        <p14:creationId xmlns:p14="http://schemas.microsoft.com/office/powerpoint/2010/main" val="109943122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ppt_w</p:attrName>
                                        </p:attrNameLst>
                                      </p:cBhvr>
                                      <p:tavLst>
                                        <p:tav tm="0" fmla="#ppt_w*sin(2.5*pi*$)">
                                          <p:val>
                                            <p:fltVal val="0"/>
                                          </p:val>
                                        </p:tav>
                                        <p:tav tm="100000">
                                          <p:val>
                                            <p:fltVal val="1"/>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wipe(left)">
                                      <p:cBhvr>
                                        <p:cTn id="2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706539"/>
            <a:ext cx="695223" cy="3306637"/>
            <a:chOff x="654993" y="1901757"/>
            <a:chExt cx="695223" cy="1527334"/>
          </a:xfrm>
        </p:grpSpPr>
        <p:sp>
          <p:nvSpPr>
            <p:cNvPr id="3" name="TextBox 2"/>
            <p:cNvSpPr txBox="1"/>
            <p:nvPr/>
          </p:nvSpPr>
          <p:spPr>
            <a:xfrm rot="5400000">
              <a:off x="675164" y="2031806"/>
              <a:ext cx="796106"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知识归纳</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36512" y="404664"/>
            <a:ext cx="3744416" cy="650475"/>
            <a:chOff x="-33010" y="588691"/>
            <a:chExt cx="3059780" cy="449319"/>
          </a:xfrm>
        </p:grpSpPr>
        <p:sp>
          <p:nvSpPr>
            <p:cNvPr id="20"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1" name="矩形 20"/>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4.4</a:t>
              </a:r>
              <a:r>
                <a:rPr lang="zh-CN" altLang="en-US" sz="2200" b="1" dirty="0" smtClean="0">
                  <a:solidFill>
                    <a:schemeClr val="bg1"/>
                  </a:solidFill>
                  <a:latin typeface="微软雅黑" panose="020B0503020204020204" pitchFamily="34" charset="-122"/>
                  <a:ea typeface="微软雅黑" panose="020B0503020204020204" pitchFamily="34" charset="-122"/>
                </a:rPr>
                <a:t>：使用图文混排</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1807132" y="1706540"/>
            <a:ext cx="5645188" cy="3972744"/>
            <a:chOff x="1807132" y="1706540"/>
            <a:chExt cx="5645188" cy="3972744"/>
          </a:xfrm>
        </p:grpSpPr>
        <p:grpSp>
          <p:nvGrpSpPr>
            <p:cNvPr id="5" name="组合 4"/>
            <p:cNvGrpSpPr/>
            <p:nvPr/>
          </p:nvGrpSpPr>
          <p:grpSpPr>
            <a:xfrm>
              <a:off x="1814514" y="1706540"/>
              <a:ext cx="5637806" cy="1818236"/>
              <a:chOff x="1408114" y="719645"/>
              <a:chExt cx="5637806" cy="1818235"/>
            </a:xfrm>
          </p:grpSpPr>
          <p:grpSp>
            <p:nvGrpSpPr>
              <p:cNvPr id="6" name="组合 5"/>
              <p:cNvGrpSpPr/>
              <p:nvPr/>
            </p:nvGrpSpPr>
            <p:grpSpPr>
              <a:xfrm>
                <a:off x="1408114" y="719645"/>
                <a:ext cx="5637806" cy="1818235"/>
                <a:chOff x="1408114" y="719645"/>
                <a:chExt cx="5637806" cy="1818235"/>
              </a:xfrm>
            </p:grpSpPr>
            <p:sp>
              <p:nvSpPr>
                <p:cNvPr id="10"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11" name="TextBox 10"/>
                <p:cNvSpPr txBox="1"/>
                <p:nvPr/>
              </p:nvSpPr>
              <p:spPr>
                <a:xfrm>
                  <a:off x="1408114" y="1911875"/>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13" name="矩形 1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971633" y="1822114"/>
                  <a:ext cx="5074287" cy="71576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2101157" y="788418"/>
                <a:ext cx="1107996" cy="535531"/>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文本</a:t>
                </a:r>
                <a:r>
                  <a:rPr lang="zh-CN" altLang="en-US" sz="2400" b="1" kern="0" dirty="0" smtClean="0">
                    <a:solidFill>
                      <a:schemeClr val="tx1">
                        <a:lumMod val="75000"/>
                        <a:lumOff val="25000"/>
                      </a:schemeClr>
                    </a:solidFill>
                    <a:latin typeface="微软雅黑" pitchFamily="34" charset="-122"/>
                    <a:ea typeface="微软雅黑" pitchFamily="34" charset="-122"/>
                  </a:rPr>
                  <a:t>框</a:t>
                </a:r>
                <a:endParaRPr lang="zh-CN" altLang="en-US" sz="2400" b="1" kern="0" dirty="0">
                  <a:solidFill>
                    <a:schemeClr val="tx1">
                      <a:lumMod val="75000"/>
                      <a:lumOff val="25000"/>
                    </a:schemeClr>
                  </a:solidFill>
                  <a:latin typeface="微软雅黑" pitchFamily="34" charset="-122"/>
                  <a:ea typeface="微软雅黑" pitchFamily="34" charset="-122"/>
                </a:endParaRPr>
              </a:p>
            </p:txBody>
          </p:sp>
          <p:sp>
            <p:nvSpPr>
              <p:cNvPr id="8" name="矩形 7"/>
              <p:cNvSpPr/>
              <p:nvPr/>
            </p:nvSpPr>
            <p:spPr>
              <a:xfrm>
                <a:off x="2149376" y="1882351"/>
                <a:ext cx="2031325" cy="535531"/>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图片及剪贴</a:t>
                </a:r>
                <a:r>
                  <a:rPr lang="zh-CN" altLang="en-US" sz="2400" b="1" kern="0" dirty="0" smtClean="0">
                    <a:solidFill>
                      <a:schemeClr val="tx1">
                        <a:lumMod val="75000"/>
                        <a:lumOff val="25000"/>
                      </a:schemeClr>
                    </a:solidFill>
                    <a:latin typeface="微软雅黑" pitchFamily="34" charset="-122"/>
                    <a:ea typeface="微软雅黑" pitchFamily="34" charset="-122"/>
                  </a:rPr>
                  <a:t>画</a:t>
                </a:r>
                <a:endParaRPr lang="zh-CN" altLang="en-US" sz="2400" b="1" kern="0" dirty="0">
                  <a:solidFill>
                    <a:schemeClr val="tx1">
                      <a:lumMod val="75000"/>
                      <a:lumOff val="25000"/>
                    </a:schemeClr>
                  </a:solidFill>
                  <a:latin typeface="微软雅黑" pitchFamily="34" charset="-122"/>
                  <a:ea typeface="微软雅黑" pitchFamily="34" charset="-122"/>
                </a:endParaRPr>
              </a:p>
            </p:txBody>
          </p:sp>
        </p:grpSp>
        <p:grpSp>
          <p:nvGrpSpPr>
            <p:cNvPr id="22" name="组合 21"/>
            <p:cNvGrpSpPr/>
            <p:nvPr/>
          </p:nvGrpSpPr>
          <p:grpSpPr>
            <a:xfrm>
              <a:off x="1807132" y="3861048"/>
              <a:ext cx="5637806" cy="1818236"/>
              <a:chOff x="1408114" y="719645"/>
              <a:chExt cx="5637806" cy="1818235"/>
            </a:xfrm>
          </p:grpSpPr>
          <p:grpSp>
            <p:nvGrpSpPr>
              <p:cNvPr id="23" name="组合 22"/>
              <p:cNvGrpSpPr/>
              <p:nvPr/>
            </p:nvGrpSpPr>
            <p:grpSpPr>
              <a:xfrm>
                <a:off x="1408114" y="719645"/>
                <a:ext cx="5637806" cy="1818235"/>
                <a:chOff x="1408114" y="719645"/>
                <a:chExt cx="5637806" cy="1818235"/>
              </a:xfrm>
            </p:grpSpPr>
            <p:sp>
              <p:nvSpPr>
                <p:cNvPr id="26"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27" name="TextBox 10"/>
                <p:cNvSpPr txBox="1"/>
                <p:nvPr/>
              </p:nvSpPr>
              <p:spPr>
                <a:xfrm>
                  <a:off x="1408114" y="191187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28" name="矩形 27"/>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1971633" y="1822114"/>
                  <a:ext cx="5074287" cy="71576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矩形 23"/>
              <p:cNvSpPr/>
              <p:nvPr/>
            </p:nvSpPr>
            <p:spPr>
              <a:xfrm>
                <a:off x="2101157" y="788418"/>
                <a:ext cx="2339102"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绘图画布的作用</a:t>
                </a:r>
              </a:p>
            </p:txBody>
          </p:sp>
          <p:sp>
            <p:nvSpPr>
              <p:cNvPr id="25" name="矩形 24"/>
              <p:cNvSpPr/>
              <p:nvPr/>
            </p:nvSpPr>
            <p:spPr>
              <a:xfrm>
                <a:off x="2149376" y="1882351"/>
                <a:ext cx="2031325"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文字环绕方式</a:t>
                </a:r>
              </a:p>
            </p:txBody>
          </p:sp>
        </p:grpSp>
      </p:grpSp>
    </p:spTree>
    <p:extLst>
      <p:ext uri="{BB962C8B-B14F-4D97-AF65-F5344CB8AC3E}">
        <p14:creationId xmlns:p14="http://schemas.microsoft.com/office/powerpoint/2010/main" val="243586653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0"/>
            <a:ext cx="1475656" cy="710024"/>
            <a:chOff x="1971344" y="720713"/>
            <a:chExt cx="5074576" cy="710024"/>
          </a:xfrm>
        </p:grpSpPr>
        <p:sp>
          <p:nvSpPr>
            <p:cNvPr id="3" name="矩形 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01154" y="788418"/>
              <a:ext cx="4449511" cy="535531"/>
            </a:xfrm>
            <a:prstGeom prst="rect">
              <a:avLst/>
            </a:prstGeom>
          </p:spPr>
          <p:txBody>
            <a:bodyPr wrap="squar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文本</a:t>
              </a:r>
              <a:r>
                <a:rPr lang="zh-CN" altLang="en-US" sz="2400" b="1" kern="0" dirty="0" smtClean="0">
                  <a:solidFill>
                    <a:schemeClr val="tx1">
                      <a:lumMod val="75000"/>
                      <a:lumOff val="25000"/>
                    </a:schemeClr>
                  </a:solidFill>
                  <a:latin typeface="微软雅黑" pitchFamily="34" charset="-122"/>
                  <a:ea typeface="微软雅黑" pitchFamily="34" charset="-122"/>
                </a:rPr>
                <a:t>框</a:t>
              </a:r>
              <a:endParaRPr lang="zh-CN" altLang="en-US" sz="2400" b="1" kern="0" dirty="0">
                <a:solidFill>
                  <a:schemeClr val="tx1">
                    <a:lumMod val="75000"/>
                    <a:lumOff val="25000"/>
                  </a:schemeClr>
                </a:solidFill>
                <a:latin typeface="微软雅黑" pitchFamily="34" charset="-122"/>
                <a:ea typeface="微软雅黑" pitchFamily="34" charset="-122"/>
              </a:endParaRPr>
            </a:p>
          </p:txBody>
        </p:sp>
      </p:grpSp>
      <p:sp>
        <p:nvSpPr>
          <p:cNvPr id="5" name="Rectangle 2"/>
          <p:cNvSpPr txBox="1">
            <a:spLocks noChangeArrowheads="1"/>
          </p:cNvSpPr>
          <p:nvPr/>
        </p:nvSpPr>
        <p:spPr bwMode="gray">
          <a:xfrm>
            <a:off x="599510" y="1268760"/>
            <a:ext cx="8072494" cy="1944216"/>
          </a:xfrm>
          <a:prstGeom prst="rect">
            <a:avLst/>
          </a:prstGeom>
          <a:ln w="25400" cap="flat" cmpd="sng" algn="ctr">
            <a:solidFill>
              <a:schemeClr val="accent1"/>
            </a:solidFill>
            <a:prstDash val="solid"/>
            <a:miter lim="800000"/>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indent="457200">
              <a:lnSpc>
                <a:spcPct val="150000"/>
              </a:lnSpc>
            </a:pPr>
            <a:r>
              <a:rPr lang="zh-CN" altLang="en-US" sz="2000" dirty="0" smtClean="0">
                <a:latin typeface="微软雅黑" panose="020B0503020204020204" pitchFamily="34" charset="-122"/>
                <a:ea typeface="微软雅黑" panose="020B0503020204020204" pitchFamily="34" charset="-122"/>
              </a:rPr>
              <a:t>文本框是一种包含文字的图形对象，可以选择</a:t>
            </a:r>
            <a:r>
              <a:rPr lang="en-US" altLang="zh-CN" sz="2000" dirty="0" smtClean="0">
                <a:latin typeface="微软雅黑" panose="020B0503020204020204" pitchFamily="34" charset="-122"/>
                <a:ea typeface="微软雅黑" panose="020B0503020204020204" pitchFamily="34" charset="-122"/>
              </a:rPr>
              <a:t>Word 2010</a:t>
            </a:r>
            <a:r>
              <a:rPr lang="zh-CN" altLang="en-US" sz="2000" dirty="0" smtClean="0">
                <a:latin typeface="微软雅黑" panose="020B0503020204020204" pitchFamily="34" charset="-122"/>
                <a:ea typeface="微软雅黑" panose="020B0503020204020204" pitchFamily="34" charset="-122"/>
              </a:rPr>
              <a:t>内置的文本框模板，也可以手动绘制。插入文本框并选中，功能区显示如下图所示的“绘图工具”的“格式”选项卡，可以完成设置样式、文本格式、排列方式、大小等操作。</a:t>
            </a:r>
          </a:p>
        </p:txBody>
      </p:sp>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3771712"/>
            <a:ext cx="8461085" cy="942583"/>
          </a:xfrm>
          <a:prstGeom prst="rect">
            <a:avLst/>
          </a:prstGeom>
        </p:spPr>
      </p:pic>
    </p:spTree>
    <p:extLst>
      <p:ext uri="{BB962C8B-B14F-4D97-AF65-F5344CB8AC3E}">
        <p14:creationId xmlns:p14="http://schemas.microsoft.com/office/powerpoint/2010/main" val="3379753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0"/>
            <a:ext cx="2555776" cy="710024"/>
            <a:chOff x="1971344" y="720713"/>
            <a:chExt cx="5074576" cy="710024"/>
          </a:xfrm>
        </p:grpSpPr>
        <p:sp>
          <p:nvSpPr>
            <p:cNvPr id="3" name="矩形 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01154" y="788418"/>
              <a:ext cx="4372869" cy="535531"/>
            </a:xfrm>
            <a:prstGeom prst="rect">
              <a:avLst/>
            </a:prstGeom>
          </p:spPr>
          <p:txBody>
            <a:bodyPr wrap="squar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图片及剪贴画</a:t>
              </a:r>
            </a:p>
          </p:txBody>
        </p:sp>
      </p:grpSp>
      <p:sp>
        <p:nvSpPr>
          <p:cNvPr id="6" name="Rectangle 2"/>
          <p:cNvSpPr txBox="1">
            <a:spLocks noChangeArrowheads="1"/>
          </p:cNvSpPr>
          <p:nvPr/>
        </p:nvSpPr>
        <p:spPr bwMode="gray">
          <a:xfrm>
            <a:off x="547379" y="1412776"/>
            <a:ext cx="8072494" cy="1944216"/>
          </a:xfrm>
          <a:prstGeom prst="rect">
            <a:avLst/>
          </a:prstGeom>
          <a:ln w="25400" cap="flat" cmpd="sng" algn="ctr">
            <a:solidFill>
              <a:schemeClr val="accent1"/>
            </a:solidFill>
            <a:prstDash val="solid"/>
            <a:miter lim="800000"/>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indent="457200">
              <a:lnSpc>
                <a:spcPct val="150000"/>
              </a:lnSpc>
            </a:pPr>
            <a:r>
              <a:rPr lang="zh-CN" altLang="en-US" sz="2000" dirty="0" smtClean="0">
                <a:latin typeface="微软雅黑" panose="020B0503020204020204" pitchFamily="34" charset="-122"/>
                <a:ea typeface="微软雅黑" panose="020B0503020204020204" pitchFamily="34" charset="-122"/>
              </a:rPr>
              <a:t>“插入”选项卡中的“插图”功能区中，既有“图片”按钮，又有“剪贴画”按钮和“屏幕截图”按钮，插入图片是指插入来自于文件中的图片，而插入剪贴画是指插入</a:t>
            </a:r>
            <a:r>
              <a:rPr lang="en-US" altLang="zh-CN" sz="2000" dirty="0" smtClean="0">
                <a:latin typeface="微软雅黑" panose="020B0503020204020204" pitchFamily="34" charset="-122"/>
                <a:ea typeface="微软雅黑" panose="020B0503020204020204" pitchFamily="34" charset="-122"/>
              </a:rPr>
              <a:t>Word 2010</a:t>
            </a:r>
            <a:r>
              <a:rPr lang="zh-CN" altLang="en-US" sz="2000" dirty="0" smtClean="0">
                <a:latin typeface="微软雅黑" panose="020B0503020204020204" pitchFamily="34" charset="-122"/>
                <a:ea typeface="微软雅黑" panose="020B0503020204020204" pitchFamily="34" charset="-122"/>
              </a:rPr>
              <a:t>自带的各种图片，插入屏幕截图可以直接截取程序窗口或屏幕上某个区域图像。</a:t>
            </a:r>
          </a:p>
        </p:txBody>
      </p:sp>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35" y="4221088"/>
            <a:ext cx="9036496" cy="772669"/>
          </a:xfrm>
          <a:prstGeom prst="rect">
            <a:avLst/>
          </a:prstGeom>
        </p:spPr>
      </p:pic>
    </p:spTree>
    <p:extLst>
      <p:ext uri="{BB962C8B-B14F-4D97-AF65-F5344CB8AC3E}">
        <p14:creationId xmlns:p14="http://schemas.microsoft.com/office/powerpoint/2010/main" val="658315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0"/>
            <a:ext cx="2555776" cy="710024"/>
            <a:chOff x="1971344" y="720713"/>
            <a:chExt cx="5074576" cy="710024"/>
          </a:xfrm>
        </p:grpSpPr>
        <p:sp>
          <p:nvSpPr>
            <p:cNvPr id="3" name="矩形 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01154" y="788418"/>
              <a:ext cx="4801792" cy="535531"/>
            </a:xfrm>
            <a:prstGeom prst="rect">
              <a:avLst/>
            </a:prstGeom>
          </p:spPr>
          <p:txBody>
            <a:bodyPr wrap="squar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绘图画布的作用</a:t>
              </a:r>
            </a:p>
          </p:txBody>
        </p:sp>
      </p:grpSp>
      <p:sp>
        <p:nvSpPr>
          <p:cNvPr id="6" name="Rectangle 2"/>
          <p:cNvSpPr txBox="1">
            <a:spLocks noChangeArrowheads="1"/>
          </p:cNvSpPr>
          <p:nvPr/>
        </p:nvSpPr>
        <p:spPr bwMode="gray">
          <a:xfrm>
            <a:off x="611560" y="2348880"/>
            <a:ext cx="8072494" cy="1944216"/>
          </a:xfrm>
          <a:prstGeom prst="rect">
            <a:avLst/>
          </a:prstGeom>
          <a:ln w="25400" cap="flat" cmpd="sng" algn="ctr">
            <a:solidFill>
              <a:schemeClr val="accent1"/>
            </a:solidFill>
            <a:prstDash val="solid"/>
            <a:miter lim="800000"/>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indent="457200">
              <a:lnSpc>
                <a:spcPct val="150000"/>
              </a:lnSpc>
            </a:pPr>
            <a:r>
              <a:rPr lang="zh-CN" altLang="en-US" sz="2000" dirty="0" smtClean="0">
                <a:latin typeface="微软雅黑" panose="020B0503020204020204" pitchFamily="34" charset="-122"/>
                <a:ea typeface="微软雅黑" panose="020B0503020204020204" pitchFamily="34" charset="-122"/>
              </a:rPr>
              <a:t>绘图画布相当于一个图形容器，用户可以在绘图画布中放置各种图片、剪贴画、形状、文本框、艺术字等对象，并可任意调整对象的大小和位置关系，任意进行组合。</a:t>
            </a:r>
          </a:p>
        </p:txBody>
      </p:sp>
    </p:spTree>
    <p:extLst>
      <p:ext uri="{BB962C8B-B14F-4D97-AF65-F5344CB8AC3E}">
        <p14:creationId xmlns:p14="http://schemas.microsoft.com/office/powerpoint/2010/main" val="3050955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0"/>
            <a:ext cx="2267744" cy="710024"/>
            <a:chOff x="1971344" y="720713"/>
            <a:chExt cx="5074576" cy="710024"/>
          </a:xfrm>
        </p:grpSpPr>
        <p:sp>
          <p:nvSpPr>
            <p:cNvPr id="3" name="矩形 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01154" y="788418"/>
              <a:ext cx="4801792" cy="497957"/>
            </a:xfrm>
            <a:prstGeom prst="rect">
              <a:avLst/>
            </a:prstGeom>
          </p:spPr>
          <p:txBody>
            <a:bodyPr wrap="squar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文字环绕方式</a:t>
              </a:r>
            </a:p>
          </p:txBody>
        </p:sp>
      </p:grpSp>
      <p:graphicFrame>
        <p:nvGraphicFramePr>
          <p:cNvPr id="6" name="Group 344"/>
          <p:cNvGraphicFramePr>
            <a:graphicFrameLocks noGrp="1"/>
          </p:cNvGraphicFramePr>
          <p:nvPr>
            <p:extLst>
              <p:ext uri="{D42A27DB-BD31-4B8C-83A1-F6EECF244321}">
                <p14:modId xmlns:p14="http://schemas.microsoft.com/office/powerpoint/2010/main" val="890027837"/>
              </p:ext>
            </p:extLst>
          </p:nvPr>
        </p:nvGraphicFramePr>
        <p:xfrm>
          <a:off x="467544" y="1052736"/>
          <a:ext cx="8352928" cy="4807491"/>
        </p:xfrm>
        <a:graphic>
          <a:graphicData uri="http://schemas.openxmlformats.org/drawingml/2006/table">
            <a:tbl>
              <a:tblPr>
                <a:tableStyleId>{69CF1AB2-1976-4502-BF36-3FF5EA218861}</a:tableStyleId>
              </a:tblPr>
              <a:tblGrid>
                <a:gridCol w="1440160"/>
                <a:gridCol w="6912768"/>
              </a:tblGrid>
              <a:tr h="432048">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800" b="1" u="none" strike="noStrike" cap="none" normalizeH="0" baseline="0" dirty="0" smtClean="0">
                          <a:ln>
                            <a:noFill/>
                          </a:ln>
                          <a:effectLst/>
                          <a:latin typeface="微软雅黑" panose="020B0503020204020204" pitchFamily="34" charset="-122"/>
                          <a:ea typeface="微软雅黑" panose="020B0503020204020204" pitchFamily="34" charset="-122"/>
                        </a:rPr>
                        <a:t>名称</a:t>
                      </a:r>
                      <a:endParaRPr kumimoji="1" lang="zh-CN" altLang="en-US" sz="18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solidFill>
                      <a:srgbClr val="63ADB1"/>
                    </a:solidFill>
                  </a:tcPr>
                </a:tc>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800" b="1" u="none" strike="noStrike" cap="none" normalizeH="0" baseline="0" dirty="0" smtClean="0">
                          <a:ln>
                            <a:noFill/>
                          </a:ln>
                          <a:effectLst/>
                          <a:latin typeface="微软雅黑" panose="020B0503020204020204" pitchFamily="34" charset="-122"/>
                          <a:ea typeface="微软雅黑" panose="020B0503020204020204" pitchFamily="34" charset="-122"/>
                        </a:rPr>
                        <a:t>功  能</a:t>
                      </a:r>
                      <a:endParaRPr kumimoji="1" lang="zh-CN" altLang="en-US" sz="18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solidFill>
                      <a:srgbClr val="63ADB1"/>
                    </a:solidFill>
                  </a:tcPr>
                </a:tc>
              </a:tr>
              <a:tr h="548889">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嵌入型</a:t>
                      </a:r>
                      <a:endParaRPr kumimoji="1" lang="en-US" altLang="zh-CN"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将插入的图片等对象当做一个字符插入到文档中</a:t>
                      </a:r>
                    </a:p>
                  </a:txBody>
                  <a:tcPr marL="90183" marR="90183" marT="47342" marB="47342" anchor="ctr" horzOverflow="overflow"/>
                </a:tc>
              </a:tr>
              <a:tr h="616199">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四周型环绕</a:t>
                      </a:r>
                      <a:endParaRPr kumimoji="1" lang="en-US" altLang="zh-CN"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文字以矩形方式环绕在图片对象四周</a:t>
                      </a:r>
                    </a:p>
                  </a:txBody>
                  <a:tcPr marL="90183" marR="90183" marT="47342" marB="47342" anchor="ctr" horzOverflow="overflow"/>
                </a:tc>
              </a:tr>
              <a:tr h="548889">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紧密型环绕</a:t>
                      </a:r>
                      <a:endParaRPr kumimoji="1" lang="en-US" altLang="zh-CN"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50000"/>
                        </a:lnSpc>
                        <a:spcBef>
                          <a:spcPct val="20000"/>
                        </a:spcBef>
                        <a:spcAft>
                          <a:spcPct val="0"/>
                        </a:spcAft>
                        <a:buClrTx/>
                        <a:buSzTx/>
                        <a:buFontTx/>
                        <a:buNone/>
                        <a:tabLst/>
                      </a:pPr>
                      <a:r>
                        <a:rPr kumimoji="1" lang="zh-CN" altLang="en-US" sz="1600" b="0"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rPr>
                        <a:t>文字紧密环绕在图片四周，并且可以进入到非矩形图形的空白位置</a:t>
                      </a:r>
                    </a:p>
                  </a:txBody>
                  <a:tcPr marL="90183" marR="90183" marT="47342" marB="47342" anchor="ctr" horzOverflow="overflow"/>
                </a:tc>
              </a:tr>
              <a:tr h="548889">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衬于文字下方</a:t>
                      </a:r>
                      <a:endParaRPr kumimoji="1" lang="en-US" altLang="zh-CN"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rPr>
                        <a:t>文字在上、图片在下分为两层，文字将覆盖图片</a:t>
                      </a:r>
                    </a:p>
                  </a:txBody>
                  <a:tcPr marL="90183" marR="90183" marT="47342" marB="47342" anchor="ctr" horzOverflow="overflow"/>
                </a:tc>
              </a:tr>
              <a:tr h="548889">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浮与文字上方</a:t>
                      </a:r>
                      <a:endParaRPr kumimoji="1" lang="en-US" altLang="zh-CN"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rPr>
                        <a:t>图片在上、文字在下分为两层，图片将覆盖文字</a:t>
                      </a:r>
                    </a:p>
                  </a:txBody>
                  <a:tcPr marL="90183" marR="90183" marT="47342" marB="47342" anchor="ctr" horzOverflow="overflow"/>
                </a:tc>
              </a:tr>
              <a:tr h="548889">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上下型环绕</a:t>
                      </a:r>
                      <a:endParaRPr kumimoji="1" lang="en-US" altLang="zh-CN"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rPr>
                        <a:t>图片在两行文字中间，左右无文字</a:t>
                      </a:r>
                    </a:p>
                  </a:txBody>
                  <a:tcPr marL="90183" marR="90183" marT="47342" marB="47342" anchor="ctr" horzOverflow="overflow"/>
                </a:tc>
              </a:tr>
              <a:tr h="548889">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穿越型环绕</a:t>
                      </a:r>
                      <a:endParaRPr kumimoji="1" lang="en-US" altLang="zh-CN"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marL="0" marR="0" lvl="0" indent="0" algn="l" defTabSz="1306513" rtl="0" eaLnBrk="1" fontAlgn="base" latinLnBrk="0" hangingPunct="1">
                        <a:lnSpc>
                          <a:spcPct val="130000"/>
                        </a:lnSpc>
                        <a:spcBef>
                          <a:spcPct val="20000"/>
                        </a:spcBef>
                        <a:spcAft>
                          <a:spcPct val="0"/>
                        </a:spcAft>
                        <a:buClrTx/>
                        <a:buSzTx/>
                        <a:buFontTx/>
                        <a:buNone/>
                        <a:tabLst/>
                      </a:pPr>
                      <a:r>
                        <a:rPr kumimoji="1" lang="zh-CN" altLang="en-US" sz="1600" b="0"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rPr>
                        <a:t>类似于紧密型环绕，但在“编辑环绕顶点”时移动顶部或底部的编辑点，使中间的编辑点低于两边编辑点，文字可以进入图片，而“紧密型环绕”的文字不能进入图片</a:t>
                      </a:r>
                    </a:p>
                  </a:txBody>
                  <a:tcPr marL="90183" marR="90183" marT="47342" marB="47342" anchor="ctr" horzOverflow="overflow"/>
                </a:tc>
              </a:tr>
            </a:tbl>
          </a:graphicData>
        </a:graphic>
      </p:graphicFrame>
    </p:spTree>
    <p:extLst>
      <p:ext uri="{BB962C8B-B14F-4D97-AF65-F5344CB8AC3E}">
        <p14:creationId xmlns:p14="http://schemas.microsoft.com/office/powerpoint/2010/main" val="1311977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628799"/>
            <a:ext cx="695224" cy="3384377"/>
            <a:chOff x="654993" y="1865849"/>
            <a:chExt cx="695224" cy="1563242"/>
          </a:xfrm>
        </p:grpSpPr>
        <p:sp>
          <p:nvSpPr>
            <p:cNvPr id="3" name="TextBox 2"/>
            <p:cNvSpPr txBox="1"/>
            <p:nvPr/>
          </p:nvSpPr>
          <p:spPr>
            <a:xfrm rot="5400000">
              <a:off x="408611" y="2253457"/>
              <a:ext cx="1329213"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技能训练及作业</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756615" y="1754401"/>
            <a:ext cx="6948233" cy="1725789"/>
            <a:chOff x="1350215" y="704914"/>
            <a:chExt cx="6948233" cy="1480632"/>
          </a:xfrm>
        </p:grpSpPr>
        <p:grpSp>
          <p:nvGrpSpPr>
            <p:cNvPr id="6" name="组合 5"/>
            <p:cNvGrpSpPr/>
            <p:nvPr/>
          </p:nvGrpSpPr>
          <p:grpSpPr>
            <a:xfrm>
              <a:off x="1350215" y="704914"/>
              <a:ext cx="6948233" cy="1480632"/>
              <a:chOff x="1350215" y="704914"/>
              <a:chExt cx="6948233" cy="1480632"/>
            </a:xfrm>
          </p:grpSpPr>
          <p:sp>
            <p:nvSpPr>
              <p:cNvPr id="13" name="矩形 12"/>
              <p:cNvSpPr/>
              <p:nvPr/>
            </p:nvSpPr>
            <p:spPr>
              <a:xfrm>
                <a:off x="1350215" y="704914"/>
                <a:ext cx="6937250" cy="57180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361199" y="1567757"/>
                <a:ext cx="6937249" cy="61778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1449493" y="763174"/>
              <a:ext cx="6670862" cy="398229"/>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技能训练：</a:t>
              </a:r>
              <a:r>
                <a:rPr lang="zh-CN" altLang="en-US" sz="2200" kern="0" dirty="0" smtClean="0">
                  <a:solidFill>
                    <a:schemeClr val="tx1">
                      <a:lumMod val="75000"/>
                      <a:lumOff val="25000"/>
                    </a:schemeClr>
                  </a:solidFill>
                  <a:latin typeface="微软雅黑" pitchFamily="34" charset="-122"/>
                  <a:ea typeface="微软雅黑" pitchFamily="34" charset="-122"/>
                </a:rPr>
                <a:t>完</a:t>
              </a:r>
              <a:r>
                <a:rPr lang="zh-CN" altLang="en-US" sz="2200" kern="0" dirty="0">
                  <a:solidFill>
                    <a:schemeClr val="tx1">
                      <a:lumMod val="75000"/>
                      <a:lumOff val="25000"/>
                    </a:schemeClr>
                  </a:solidFill>
                  <a:latin typeface="微软雅黑" pitchFamily="34" charset="-122"/>
                  <a:ea typeface="微软雅黑" pitchFamily="34" charset="-122"/>
                </a:rPr>
                <a:t>成</a:t>
              </a:r>
              <a:r>
                <a:rPr lang="en-US" altLang="zh-CN" sz="2200" kern="0" dirty="0">
                  <a:solidFill>
                    <a:schemeClr val="tx1">
                      <a:lumMod val="75000"/>
                      <a:lumOff val="25000"/>
                    </a:schemeClr>
                  </a:solidFill>
                  <a:latin typeface="微软雅黑" pitchFamily="34" charset="-122"/>
                  <a:ea typeface="微软雅黑" pitchFamily="34" charset="-122"/>
                </a:rPr>
                <a:t>P136—P137</a:t>
              </a:r>
              <a:r>
                <a:rPr lang="zh-CN" altLang="en-US" sz="2200" kern="0" dirty="0">
                  <a:solidFill>
                    <a:schemeClr val="tx1">
                      <a:lumMod val="75000"/>
                      <a:lumOff val="25000"/>
                    </a:schemeClr>
                  </a:solidFill>
                  <a:latin typeface="微软雅黑" pitchFamily="34" charset="-122"/>
                  <a:ea typeface="微软雅黑" pitchFamily="34" charset="-122"/>
                </a:rPr>
                <a:t>中练习</a:t>
              </a:r>
              <a:r>
                <a:rPr lang="en-US" altLang="zh-CN" sz="2200" kern="0" dirty="0">
                  <a:solidFill>
                    <a:schemeClr val="tx1">
                      <a:lumMod val="75000"/>
                      <a:lumOff val="25000"/>
                    </a:schemeClr>
                  </a:solidFill>
                  <a:latin typeface="微软雅黑" pitchFamily="34" charset="-122"/>
                  <a:ea typeface="微软雅黑" pitchFamily="34" charset="-122"/>
                </a:rPr>
                <a:t>2</a:t>
              </a: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3</a:t>
              </a: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4</a:t>
              </a: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5</a:t>
              </a: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6</a:t>
              </a:r>
              <a:r>
                <a:rPr lang="zh-CN" altLang="en-US" sz="2200" kern="0" dirty="0" smtClean="0">
                  <a:solidFill>
                    <a:schemeClr val="tx1">
                      <a:lumMod val="75000"/>
                      <a:lumOff val="25000"/>
                    </a:schemeClr>
                  </a:solidFill>
                  <a:latin typeface="微软雅黑" pitchFamily="34" charset="-122"/>
                  <a:ea typeface="微软雅黑" pitchFamily="34" charset="-122"/>
                </a:rPr>
                <a:t>。</a:t>
              </a:r>
              <a:endParaRPr lang="zh-CN" altLang="en-US" sz="2200" kern="0" dirty="0">
                <a:solidFill>
                  <a:schemeClr val="tx1">
                    <a:lumMod val="75000"/>
                    <a:lumOff val="25000"/>
                  </a:schemeClr>
                </a:solidFill>
                <a:latin typeface="微软雅黑" pitchFamily="34" charset="-122"/>
                <a:ea typeface="微软雅黑" pitchFamily="34" charset="-122"/>
              </a:endParaRPr>
            </a:p>
          </p:txBody>
        </p:sp>
        <p:sp>
          <p:nvSpPr>
            <p:cNvPr id="8" name="矩形 7"/>
            <p:cNvSpPr/>
            <p:nvPr/>
          </p:nvSpPr>
          <p:spPr>
            <a:xfrm>
              <a:off x="1456220" y="1654537"/>
              <a:ext cx="6747205" cy="427770"/>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作业：</a:t>
              </a:r>
              <a:r>
                <a:rPr lang="zh-CN" altLang="en-US" sz="2200" kern="0" dirty="0">
                  <a:solidFill>
                    <a:schemeClr val="tx1">
                      <a:lumMod val="75000"/>
                      <a:lumOff val="25000"/>
                    </a:schemeClr>
                  </a:solidFill>
                  <a:latin typeface="微软雅黑" pitchFamily="34" charset="-122"/>
                  <a:ea typeface="微软雅黑" pitchFamily="34" charset="-122"/>
                </a:rPr>
                <a:t>单</a:t>
              </a:r>
              <a:r>
                <a:rPr lang="zh-CN" altLang="en-US" sz="2200" kern="0" dirty="0" smtClean="0">
                  <a:solidFill>
                    <a:schemeClr val="tx1">
                      <a:lumMod val="75000"/>
                      <a:lumOff val="25000"/>
                    </a:schemeClr>
                  </a:solidFill>
                  <a:latin typeface="微软雅黑" pitchFamily="34" charset="-122"/>
                  <a:ea typeface="微软雅黑" pitchFamily="34" charset="-122"/>
                </a:rPr>
                <a:t>元</a:t>
              </a:r>
              <a:r>
                <a:rPr lang="en-US" altLang="zh-CN" sz="2200" kern="0" dirty="0" smtClean="0">
                  <a:solidFill>
                    <a:schemeClr val="tx1">
                      <a:lumMod val="75000"/>
                      <a:lumOff val="25000"/>
                    </a:schemeClr>
                  </a:solidFill>
                  <a:latin typeface="微软雅黑" pitchFamily="34" charset="-122"/>
                  <a:ea typeface="微软雅黑" pitchFamily="34" charset="-122"/>
                </a:rPr>
                <a:t>4</a:t>
              </a:r>
              <a:r>
                <a:rPr lang="zh-CN" altLang="en-US" sz="2200" kern="0" dirty="0" smtClean="0">
                  <a:solidFill>
                    <a:schemeClr val="tx1">
                      <a:lumMod val="75000"/>
                      <a:lumOff val="25000"/>
                    </a:schemeClr>
                  </a:solidFill>
                  <a:latin typeface="微软雅黑" pitchFamily="34" charset="-122"/>
                  <a:ea typeface="微软雅黑" pitchFamily="34" charset="-122"/>
                </a:rPr>
                <a:t>相</a:t>
              </a:r>
              <a:r>
                <a:rPr lang="zh-CN" altLang="en-US" sz="2200" kern="0" dirty="0">
                  <a:solidFill>
                    <a:schemeClr val="tx1">
                      <a:lumMod val="75000"/>
                      <a:lumOff val="25000"/>
                    </a:schemeClr>
                  </a:solidFill>
                  <a:latin typeface="微软雅黑" pitchFamily="34" charset="-122"/>
                  <a:ea typeface="微软雅黑" pitchFamily="34" charset="-122"/>
                </a:rPr>
                <a:t>关习</a:t>
              </a:r>
              <a:r>
                <a:rPr lang="zh-CN" altLang="en-US" sz="2200" kern="0" dirty="0" smtClean="0">
                  <a:solidFill>
                    <a:schemeClr val="tx1">
                      <a:lumMod val="75000"/>
                      <a:lumOff val="25000"/>
                    </a:schemeClr>
                  </a:solidFill>
                  <a:latin typeface="微软雅黑" pitchFamily="34" charset="-122"/>
                  <a:ea typeface="微软雅黑" pitchFamily="34" charset="-122"/>
                </a:rPr>
                <a:t>题。</a:t>
              </a:r>
              <a:endParaRPr lang="zh-CN" altLang="en-US" sz="2200" kern="0" dirty="0">
                <a:solidFill>
                  <a:schemeClr val="tx1">
                    <a:lumMod val="75000"/>
                    <a:lumOff val="25000"/>
                  </a:schemeClr>
                </a:solidFill>
                <a:latin typeface="微软雅黑" pitchFamily="34" charset="-122"/>
                <a:ea typeface="微软雅黑" pitchFamily="34" charset="-122"/>
              </a:endParaRPr>
            </a:p>
          </p:txBody>
        </p:sp>
      </p:grpSp>
      <p:grpSp>
        <p:nvGrpSpPr>
          <p:cNvPr id="15" name="组合 14"/>
          <p:cNvGrpSpPr/>
          <p:nvPr/>
        </p:nvGrpSpPr>
        <p:grpSpPr>
          <a:xfrm>
            <a:off x="-36512" y="404664"/>
            <a:ext cx="3744416" cy="650475"/>
            <a:chOff x="-33010" y="588691"/>
            <a:chExt cx="3059780" cy="449319"/>
          </a:xfrm>
        </p:grpSpPr>
        <p:sp>
          <p:nvSpPr>
            <p:cNvPr id="16"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7" name="矩形 16"/>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4.4</a:t>
              </a:r>
              <a:r>
                <a:rPr lang="zh-CN" altLang="en-US" sz="2200" b="1" dirty="0" smtClean="0">
                  <a:solidFill>
                    <a:schemeClr val="bg1"/>
                  </a:solidFill>
                  <a:latin typeface="微软雅黑" panose="020B0503020204020204" pitchFamily="34" charset="-122"/>
                  <a:ea typeface="微软雅黑" panose="020B0503020204020204" pitchFamily="34" charset="-122"/>
                </a:rPr>
                <a:t>：使用图文混排</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02535530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97"/>
          <p:cNvSpPr txBox="1">
            <a:spLocks noChangeArrowheads="1"/>
          </p:cNvSpPr>
          <p:nvPr/>
        </p:nvSpPr>
        <p:spPr bwMode="auto">
          <a:xfrm>
            <a:off x="1691682" y="824716"/>
            <a:ext cx="6363909" cy="929017"/>
          </a:xfrm>
          <a:prstGeom prst="rect">
            <a:avLst/>
          </a:prstGeom>
          <a:solidFill>
            <a:schemeClr val="accent1">
              <a:lumMod val="75000"/>
              <a:alpha val="75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dirty="0" smtClean="0">
                <a:solidFill>
                  <a:prstClr val="white"/>
                </a:solidFill>
                <a:latin typeface="方正粗倩简体" panose="03000509000000000000" pitchFamily="65" charset="-122"/>
                <a:ea typeface="方正粗倩简体" panose="03000509000000000000" pitchFamily="65" charset="-122"/>
              </a:rPr>
              <a:t>任务</a:t>
            </a:r>
            <a:r>
              <a:rPr lang="en-US" altLang="zh-CN" sz="3200" dirty="0" smtClean="0">
                <a:solidFill>
                  <a:prstClr val="white"/>
                </a:solidFill>
                <a:latin typeface="方正粗倩简体" panose="03000509000000000000" pitchFamily="65" charset="-122"/>
                <a:ea typeface="方正粗倩简体" panose="03000509000000000000" pitchFamily="65" charset="-122"/>
              </a:rPr>
              <a:t>4.1 </a:t>
            </a:r>
            <a:r>
              <a:rPr lang="zh-CN" altLang="en-US" sz="3200" dirty="0" smtClean="0">
                <a:solidFill>
                  <a:prstClr val="white"/>
                </a:solidFill>
                <a:latin typeface="方正粗倩简体" panose="03000509000000000000" pitchFamily="65" charset="-122"/>
                <a:ea typeface="方正粗倩简体" panose="03000509000000000000" pitchFamily="65" charset="-122"/>
              </a:rPr>
              <a:t>录入和编辑文件</a:t>
            </a:r>
            <a:endParaRPr lang="zh-CN" altLang="en-US" sz="3200" dirty="0">
              <a:solidFill>
                <a:prstClr val="white"/>
              </a:solidFill>
              <a:latin typeface="方正粗倩简体" panose="03000509000000000000" pitchFamily="65" charset="-122"/>
              <a:ea typeface="方正粗倩简体" panose="03000509000000000000" pitchFamily="65" charset="-122"/>
            </a:endParaRPr>
          </a:p>
        </p:txBody>
      </p:sp>
      <p:sp>
        <p:nvSpPr>
          <p:cNvPr id="3" name="TextBox 97"/>
          <p:cNvSpPr txBox="1">
            <a:spLocks noChangeArrowheads="1"/>
          </p:cNvSpPr>
          <p:nvPr/>
        </p:nvSpPr>
        <p:spPr bwMode="auto">
          <a:xfrm>
            <a:off x="1691680" y="1935305"/>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4.2 </a:t>
            </a:r>
            <a:r>
              <a:rPr lang="zh-CN" altLang="en-US" dirty="0" smtClean="0">
                <a:latin typeface="方正粗倩简体" panose="03000509000000000000" pitchFamily="65" charset="-122"/>
                <a:ea typeface="方正粗倩简体" panose="03000509000000000000" pitchFamily="65" charset="-122"/>
              </a:rPr>
              <a:t>设置文档格式</a:t>
            </a:r>
            <a:endParaRPr lang="zh-CN" altLang="en-US" dirty="0">
              <a:latin typeface="方正粗倩简体" panose="03000509000000000000" pitchFamily="65" charset="-122"/>
              <a:ea typeface="方正粗倩简体" panose="03000509000000000000" pitchFamily="65" charset="-122"/>
            </a:endParaRPr>
          </a:p>
        </p:txBody>
      </p:sp>
      <p:sp>
        <p:nvSpPr>
          <p:cNvPr id="4" name="TextBox 97"/>
          <p:cNvSpPr txBox="1">
            <a:spLocks noChangeArrowheads="1"/>
          </p:cNvSpPr>
          <p:nvPr/>
        </p:nvSpPr>
        <p:spPr bwMode="auto">
          <a:xfrm>
            <a:off x="1691680" y="3045894"/>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4.3 </a:t>
            </a:r>
            <a:r>
              <a:rPr lang="zh-CN" altLang="en-US" dirty="0" smtClean="0">
                <a:latin typeface="方正粗倩简体" panose="03000509000000000000" pitchFamily="65" charset="-122"/>
                <a:ea typeface="方正粗倩简体" panose="03000509000000000000" pitchFamily="65" charset="-122"/>
              </a:rPr>
              <a:t>使用表格</a:t>
            </a:r>
            <a:endParaRPr lang="en-US" altLang="zh-CN" dirty="0" smtClean="0">
              <a:latin typeface="方正粗倩简体" panose="03000509000000000000" pitchFamily="65" charset="-122"/>
              <a:ea typeface="方正粗倩简体" panose="03000509000000000000" pitchFamily="65" charset="-122"/>
            </a:endParaRPr>
          </a:p>
        </p:txBody>
      </p:sp>
      <p:sp>
        <p:nvSpPr>
          <p:cNvPr id="5" name="TextBox 97"/>
          <p:cNvSpPr txBox="1">
            <a:spLocks noChangeArrowheads="1"/>
          </p:cNvSpPr>
          <p:nvPr/>
        </p:nvSpPr>
        <p:spPr bwMode="auto">
          <a:xfrm>
            <a:off x="1691680" y="4156483"/>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4.4 </a:t>
            </a:r>
            <a:r>
              <a:rPr lang="zh-CN" altLang="en-US" dirty="0" smtClean="0">
                <a:latin typeface="方正粗倩简体" panose="03000509000000000000" pitchFamily="65" charset="-122"/>
                <a:ea typeface="方正粗倩简体" panose="03000509000000000000" pitchFamily="65" charset="-122"/>
              </a:rPr>
              <a:t>使用图文混排</a:t>
            </a:r>
            <a:endParaRPr lang="zh-CN" altLang="en-US" dirty="0">
              <a:latin typeface="方正粗倩简体" panose="03000509000000000000" pitchFamily="65" charset="-122"/>
              <a:ea typeface="方正粗倩简体" panose="03000509000000000000" pitchFamily="65" charset="-122"/>
            </a:endParaRPr>
          </a:p>
        </p:txBody>
      </p:sp>
      <p:sp>
        <p:nvSpPr>
          <p:cNvPr id="6" name="TextBox 97"/>
          <p:cNvSpPr txBox="1">
            <a:spLocks noChangeArrowheads="1"/>
          </p:cNvSpPr>
          <p:nvPr/>
        </p:nvSpPr>
        <p:spPr bwMode="auto">
          <a:xfrm>
            <a:off x="1691681" y="5267071"/>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4.5 </a:t>
            </a:r>
            <a:r>
              <a:rPr lang="zh-CN" altLang="en-US" dirty="0" smtClean="0">
                <a:latin typeface="方正粗倩简体" panose="03000509000000000000" pitchFamily="65" charset="-122"/>
                <a:ea typeface="方正粗倩简体" panose="03000509000000000000" pitchFamily="65" charset="-122"/>
              </a:rPr>
              <a:t>合理布局页面</a:t>
            </a:r>
            <a:endParaRPr lang="zh-CN" altLang="en-US" dirty="0">
              <a:latin typeface="方正粗倩简体" panose="03000509000000000000" pitchFamily="65" charset="-122"/>
              <a:ea typeface="方正粗倩简体" panose="03000509000000000000" pitchFamily="65" charset="-122"/>
            </a:endParaRPr>
          </a:p>
        </p:txBody>
      </p:sp>
      <p:sp>
        <p:nvSpPr>
          <p:cNvPr id="39" name="TextBox 97"/>
          <p:cNvSpPr txBox="1">
            <a:spLocks noChangeArrowheads="1"/>
          </p:cNvSpPr>
          <p:nvPr/>
        </p:nvSpPr>
        <p:spPr bwMode="auto">
          <a:xfrm>
            <a:off x="1691680" y="5275808"/>
            <a:ext cx="6363907" cy="929017"/>
          </a:xfrm>
          <a:prstGeom prst="rect">
            <a:avLst/>
          </a:prstGeom>
          <a:solidFill>
            <a:schemeClr val="bg1">
              <a:alpha val="50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dirty="0">
              <a:solidFill>
                <a:prstClr val="white"/>
              </a:solidFill>
              <a:latin typeface="方正粗倩简体" panose="03000509000000000000" pitchFamily="65" charset="-122"/>
              <a:ea typeface="方正粗倩简体" panose="03000509000000000000" pitchFamily="65" charset="-122"/>
            </a:endParaRPr>
          </a:p>
        </p:txBody>
      </p:sp>
    </p:spTree>
    <p:extLst>
      <p:ext uri="{BB962C8B-B14F-4D97-AF65-F5344CB8AC3E}">
        <p14:creationId xmlns:p14="http://schemas.microsoft.com/office/powerpoint/2010/main" val="79838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par>
                                <p:cTn id="9" presetID="12" presetClass="entr" presetSubtype="4" fill="hold" grpId="0"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par>
                                <p:cTn id="13" presetID="12" presetClass="entr" presetSubtype="4"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2" presetClass="entr" presetSubtype="4" fill="hold" grpId="0" nodeType="withEffect">
                                  <p:stCondLst>
                                    <p:cond delay="6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p:tgtEl>
                                          <p:spTgt spid="5"/>
                                        </p:tgtEl>
                                        <p:attrNameLst>
                                          <p:attrName>ppt_y</p:attrName>
                                        </p:attrNameLst>
                                      </p:cBhvr>
                                      <p:tavLst>
                                        <p:tav tm="0">
                                          <p:val>
                                            <p:strVal val="#ppt_y+#ppt_h*1.125000"/>
                                          </p:val>
                                        </p:tav>
                                        <p:tav tm="100000">
                                          <p:val>
                                            <p:strVal val="#ppt_y"/>
                                          </p:val>
                                        </p:tav>
                                      </p:tavLst>
                                    </p:anim>
                                    <p:animEffect transition="in" filter="wipe(up)">
                                      <p:cBhvr>
                                        <p:cTn id="20" dur="500"/>
                                        <p:tgtEl>
                                          <p:spTgt spid="5"/>
                                        </p:tgtEl>
                                      </p:cBhvr>
                                    </p:animEffect>
                                  </p:childTnLst>
                                </p:cTn>
                              </p:par>
                              <p:par>
                                <p:cTn id="21" presetID="12" presetClass="entr" presetSubtype="4" fill="hold" grpId="0" nodeType="withEffect">
                                  <p:stCondLst>
                                    <p:cond delay="8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p:tgtEl>
                                          <p:spTgt spid="6"/>
                                        </p:tgtEl>
                                        <p:attrNameLst>
                                          <p:attrName>ppt_y</p:attrName>
                                        </p:attrNameLst>
                                      </p:cBhvr>
                                      <p:tavLst>
                                        <p:tav tm="0">
                                          <p:val>
                                            <p:strVal val="#ppt_y+#ppt_h*1.125000"/>
                                          </p:val>
                                        </p:tav>
                                        <p:tav tm="100000">
                                          <p:val>
                                            <p:strVal val="#ppt_y"/>
                                          </p:val>
                                        </p:tav>
                                      </p:tavLst>
                                    </p:anim>
                                    <p:animEffect transition="in" filter="wipe(up)">
                                      <p:cBhvr>
                                        <p:cTn id="24" dur="500"/>
                                        <p:tgtEl>
                                          <p:spTgt spid="6"/>
                                        </p:tgtEl>
                                      </p:cBhvr>
                                    </p:animEffect>
                                  </p:childTnLst>
                                </p:cTn>
                              </p:par>
                              <p:par>
                                <p:cTn id="25" presetID="16" presetClass="entr" presetSubtype="37" fill="hold" grpId="0" nodeType="withEffect">
                                  <p:stCondLst>
                                    <p:cond delay="1000"/>
                                  </p:stCondLst>
                                  <p:childTnLst>
                                    <p:set>
                                      <p:cBhvr>
                                        <p:cTn id="26" dur="1" fill="hold">
                                          <p:stCondLst>
                                            <p:cond delay="0"/>
                                          </p:stCondLst>
                                        </p:cTn>
                                        <p:tgtEl>
                                          <p:spTgt spid="39"/>
                                        </p:tgtEl>
                                        <p:attrNameLst>
                                          <p:attrName>style.visibility</p:attrName>
                                        </p:attrNameLst>
                                      </p:cBhvr>
                                      <p:to>
                                        <p:strVal val="visible"/>
                                      </p:to>
                                    </p:set>
                                    <p:animEffect transition="in" filter="barn(outVertical)">
                                      <p:cBhvr>
                                        <p:cTn id="27" dur="500"/>
                                        <p:tgtEl>
                                          <p:spTgt spid="39"/>
                                        </p:tgtEl>
                                      </p:cBhvr>
                                    </p:animEffect>
                                  </p:childTnLst>
                                </p:cTn>
                              </p:par>
                            </p:childTnLst>
                          </p:cTn>
                        </p:par>
                        <p:par>
                          <p:cTn id="28" fill="hold">
                            <p:stCondLst>
                              <p:cond delay="1500"/>
                            </p:stCondLst>
                            <p:childTnLst>
                              <p:par>
                                <p:cTn id="29" presetID="26" presetClass="emph" presetSubtype="0" repeatCount="indefinite" fill="hold" grpId="1" nodeType="afterEffect">
                                  <p:stCondLst>
                                    <p:cond delay="0"/>
                                  </p:stCondLst>
                                  <p:endCondLst>
                                    <p:cond evt="onNext" delay="0">
                                      <p:tgtEl>
                                        <p:sldTgt/>
                                      </p:tgtEl>
                                    </p:cond>
                                  </p:endCondLst>
                                  <p:childTnLst>
                                    <p:animEffect transition="out" filter="fade">
                                      <p:cBhvr>
                                        <p:cTn id="30" dur="1000" tmFilter="0, 0; .2, .5; .8, .5; 1, 0"/>
                                        <p:tgtEl>
                                          <p:spTgt spid="39"/>
                                        </p:tgtEl>
                                      </p:cBhvr>
                                    </p:animEffect>
                                    <p:animScale>
                                      <p:cBhvr>
                                        <p:cTn id="31" dur="500" autoRev="1" fill="hold"/>
                                        <p:tgtEl>
                                          <p:spTgt spid="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39" grpId="0" animBg="1"/>
      <p:bldP spid="39"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00028" y="2650577"/>
            <a:ext cx="5933624" cy="1354488"/>
            <a:chOff x="726608" y="1628799"/>
            <a:chExt cx="5933624" cy="2099695"/>
          </a:xfrm>
        </p:grpSpPr>
        <p:sp>
          <p:nvSpPr>
            <p:cNvPr id="3" name="矩形 2"/>
            <p:cNvSpPr/>
            <p:nvPr/>
          </p:nvSpPr>
          <p:spPr>
            <a:xfrm>
              <a:off x="726608" y="1628799"/>
              <a:ext cx="5933624" cy="209969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a:spLocks noChangeArrowheads="1"/>
            </p:cNvSpPr>
            <p:nvPr/>
          </p:nvSpPr>
          <p:spPr bwMode="auto">
            <a:xfrm>
              <a:off x="870624" y="1688478"/>
              <a:ext cx="5688632" cy="121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457200">
                <a:lnSpc>
                  <a:spcPct val="150000"/>
                </a:lnSpc>
              </a:pPr>
              <a:r>
                <a:rPr lang="zh-CN" altLang="en-US" sz="1600" b="1" dirty="0">
                  <a:latin typeface="Arial" charset="0"/>
                </a:rPr>
                <a:t>文字处理软件是使用最为广泛的计算机用应用软件。那么大家了解的文字处理软件都有哪些呢？ </a:t>
              </a:r>
            </a:p>
          </p:txBody>
        </p:sp>
      </p:grpSp>
      <p:grpSp>
        <p:nvGrpSpPr>
          <p:cNvPr id="6" name="组合 5"/>
          <p:cNvGrpSpPr/>
          <p:nvPr/>
        </p:nvGrpSpPr>
        <p:grpSpPr>
          <a:xfrm>
            <a:off x="296863" y="2640485"/>
            <a:ext cx="825500" cy="2109787"/>
            <a:chOff x="296863" y="1549401"/>
            <a:chExt cx="825500" cy="2109787"/>
          </a:xfrm>
          <a:solidFill>
            <a:schemeClr val="tx1">
              <a:lumMod val="75000"/>
              <a:lumOff val="25000"/>
            </a:schemeClr>
          </a:solidFill>
        </p:grpSpPr>
        <p:sp>
          <p:nvSpPr>
            <p:cNvPr id="8" name="Freeform 6"/>
            <p:cNvSpPr>
              <a:spLocks/>
            </p:cNvSpPr>
            <p:nvPr/>
          </p:nvSpPr>
          <p:spPr bwMode="auto">
            <a:xfrm>
              <a:off x="296863"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p:cNvSpPr>
              <a:spLocks noChangeArrowheads="1"/>
            </p:cNvSpPr>
            <p:nvPr/>
          </p:nvSpPr>
          <p:spPr bwMode="auto">
            <a:xfrm>
              <a:off x="546101" y="1549401"/>
              <a:ext cx="32702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1238252" y="2640485"/>
            <a:ext cx="825500" cy="2109787"/>
            <a:chOff x="1238251" y="1549401"/>
            <a:chExt cx="825500" cy="2109787"/>
          </a:xfrm>
          <a:solidFill>
            <a:srgbClr val="729A95"/>
          </a:solidFill>
        </p:grpSpPr>
        <p:sp>
          <p:nvSpPr>
            <p:cNvPr id="13" name="Freeform 8"/>
            <p:cNvSpPr>
              <a:spLocks/>
            </p:cNvSpPr>
            <p:nvPr/>
          </p:nvSpPr>
          <p:spPr bwMode="auto">
            <a:xfrm>
              <a:off x="1238251"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2"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9"/>
            <p:cNvSpPr>
              <a:spLocks noChangeArrowheads="1"/>
            </p:cNvSpPr>
            <p:nvPr/>
          </p:nvSpPr>
          <p:spPr bwMode="auto">
            <a:xfrm>
              <a:off x="1468438"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6" name="组合 15"/>
          <p:cNvGrpSpPr/>
          <p:nvPr/>
        </p:nvGrpSpPr>
        <p:grpSpPr>
          <a:xfrm>
            <a:off x="2160590" y="2640485"/>
            <a:ext cx="844550" cy="2109787"/>
            <a:chOff x="2160588" y="1549401"/>
            <a:chExt cx="844550" cy="2109787"/>
          </a:xfrm>
          <a:solidFill>
            <a:srgbClr val="CABD6C"/>
          </a:solidFill>
        </p:grpSpPr>
        <p:sp>
          <p:nvSpPr>
            <p:cNvPr id="18" name="Freeform 10"/>
            <p:cNvSpPr>
              <a:spLocks/>
            </p:cNvSpPr>
            <p:nvPr/>
          </p:nvSpPr>
          <p:spPr bwMode="auto">
            <a:xfrm>
              <a:off x="2160588" y="1912938"/>
              <a:ext cx="844550" cy="1746250"/>
            </a:xfrm>
            <a:custGeom>
              <a:avLst/>
              <a:gdLst>
                <a:gd name="T0" fmla="*/ 33 w 44"/>
                <a:gd name="T1" fmla="*/ 0 h 91"/>
                <a:gd name="T2" fmla="*/ 11 w 44"/>
                <a:gd name="T3" fmla="*/ 0 h 91"/>
                <a:gd name="T4" fmla="*/ 0 w 44"/>
                <a:gd name="T5" fmla="*/ 9 h 91"/>
                <a:gd name="T6" fmla="*/ 0 w 44"/>
                <a:gd name="T7" fmla="*/ 9 h 91"/>
                <a:gd name="T8" fmla="*/ 0 w 44"/>
                <a:gd name="T9" fmla="*/ 10 h 91"/>
                <a:gd name="T10" fmla="*/ 0 w 44"/>
                <a:gd name="T11" fmla="*/ 41 h 91"/>
                <a:gd name="T12" fmla="*/ 4 w 44"/>
                <a:gd name="T13" fmla="*/ 44 h 91"/>
                <a:gd name="T14" fmla="*/ 8 w 44"/>
                <a:gd name="T15" fmla="*/ 41 h 91"/>
                <a:gd name="T16" fmla="*/ 8 w 44"/>
                <a:gd name="T17" fmla="*/ 14 h 91"/>
                <a:gd name="T18" fmla="*/ 11 w 44"/>
                <a:gd name="T19" fmla="*/ 14 h 91"/>
                <a:gd name="T20" fmla="*/ 11 w 44"/>
                <a:gd name="T21" fmla="*/ 40 h 91"/>
                <a:gd name="T22" fmla="*/ 11 w 44"/>
                <a:gd name="T23" fmla="*/ 41 h 91"/>
                <a:gd name="T24" fmla="*/ 11 w 44"/>
                <a:gd name="T25" fmla="*/ 86 h 91"/>
                <a:gd name="T26" fmla="*/ 16 w 44"/>
                <a:gd name="T27" fmla="*/ 91 h 91"/>
                <a:gd name="T28" fmla="*/ 21 w 44"/>
                <a:gd name="T29" fmla="*/ 86 h 91"/>
                <a:gd name="T30" fmla="*/ 21 w 44"/>
                <a:gd name="T31" fmla="*/ 46 h 91"/>
                <a:gd name="T32" fmla="*/ 23 w 44"/>
                <a:gd name="T33" fmla="*/ 46 h 91"/>
                <a:gd name="T34" fmla="*/ 23 w 44"/>
                <a:gd name="T35" fmla="*/ 86 h 91"/>
                <a:gd name="T36" fmla="*/ 28 w 44"/>
                <a:gd name="T37" fmla="*/ 91 h 91"/>
                <a:gd name="T38" fmla="*/ 33 w 44"/>
                <a:gd name="T39" fmla="*/ 86 h 91"/>
                <a:gd name="T40" fmla="*/ 33 w 44"/>
                <a:gd name="T41" fmla="*/ 40 h 91"/>
                <a:gd name="T42" fmla="*/ 33 w 44"/>
                <a:gd name="T43" fmla="*/ 39 h 91"/>
                <a:gd name="T44" fmla="*/ 33 w 44"/>
                <a:gd name="T45" fmla="*/ 14 h 91"/>
                <a:gd name="T46" fmla="*/ 36 w 44"/>
                <a:gd name="T47" fmla="*/ 14 h 91"/>
                <a:gd name="T48" fmla="*/ 36 w 44"/>
                <a:gd name="T49" fmla="*/ 41 h 91"/>
                <a:gd name="T50" fmla="*/ 40 w 44"/>
                <a:gd name="T51" fmla="*/ 44 h 91"/>
                <a:gd name="T52" fmla="*/ 44 w 44"/>
                <a:gd name="T53" fmla="*/ 41 h 91"/>
                <a:gd name="T54" fmla="*/ 44 w 44"/>
                <a:gd name="T55" fmla="*/ 10 h 91"/>
                <a:gd name="T56" fmla="*/ 44 w 44"/>
                <a:gd name="T57" fmla="*/ 9 h 91"/>
                <a:gd name="T58" fmla="*/ 44 w 44"/>
                <a:gd name="T59" fmla="*/ 8 h 91"/>
                <a:gd name="T60" fmla="*/ 33 w 44"/>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91">
                  <a:moveTo>
                    <a:pt x="33"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2" y="44"/>
                    <a:pt x="4" y="44"/>
                  </a:cubicBezTo>
                  <a:cubicBezTo>
                    <a:pt x="6" y="44"/>
                    <a:pt x="8" y="43"/>
                    <a:pt x="8" y="41"/>
                  </a:cubicBezTo>
                  <a:cubicBezTo>
                    <a:pt x="8" y="14"/>
                    <a:pt x="8" y="14"/>
                    <a:pt x="8" y="14"/>
                  </a:cubicBezTo>
                  <a:cubicBezTo>
                    <a:pt x="11" y="14"/>
                    <a:pt x="11" y="14"/>
                    <a:pt x="11" y="14"/>
                  </a:cubicBezTo>
                  <a:cubicBezTo>
                    <a:pt x="11" y="40"/>
                    <a:pt x="11" y="40"/>
                    <a:pt x="11" y="40"/>
                  </a:cubicBezTo>
                  <a:cubicBezTo>
                    <a:pt x="11" y="40"/>
                    <a:pt x="11" y="40"/>
                    <a:pt x="11" y="41"/>
                  </a:cubicBezTo>
                  <a:cubicBezTo>
                    <a:pt x="11" y="86"/>
                    <a:pt x="11" y="86"/>
                    <a:pt x="11" y="86"/>
                  </a:cubicBezTo>
                  <a:cubicBezTo>
                    <a:pt x="11" y="89"/>
                    <a:pt x="13" y="91"/>
                    <a:pt x="16" y="91"/>
                  </a:cubicBezTo>
                  <a:cubicBezTo>
                    <a:pt x="18" y="91"/>
                    <a:pt x="21" y="89"/>
                    <a:pt x="21" y="86"/>
                  </a:cubicBezTo>
                  <a:cubicBezTo>
                    <a:pt x="21" y="46"/>
                    <a:pt x="21" y="46"/>
                    <a:pt x="21" y="46"/>
                  </a:cubicBezTo>
                  <a:cubicBezTo>
                    <a:pt x="23" y="46"/>
                    <a:pt x="23" y="46"/>
                    <a:pt x="23" y="46"/>
                  </a:cubicBezTo>
                  <a:cubicBezTo>
                    <a:pt x="23" y="86"/>
                    <a:pt x="23" y="86"/>
                    <a:pt x="23" y="86"/>
                  </a:cubicBezTo>
                  <a:cubicBezTo>
                    <a:pt x="23" y="89"/>
                    <a:pt x="25" y="91"/>
                    <a:pt x="28" y="91"/>
                  </a:cubicBezTo>
                  <a:cubicBezTo>
                    <a:pt x="31" y="91"/>
                    <a:pt x="33" y="89"/>
                    <a:pt x="33" y="86"/>
                  </a:cubicBezTo>
                  <a:cubicBezTo>
                    <a:pt x="33" y="40"/>
                    <a:pt x="33" y="40"/>
                    <a:pt x="33" y="40"/>
                  </a:cubicBezTo>
                  <a:cubicBezTo>
                    <a:pt x="33" y="39"/>
                    <a:pt x="33" y="39"/>
                    <a:pt x="33" y="39"/>
                  </a:cubicBezTo>
                  <a:cubicBezTo>
                    <a:pt x="33" y="14"/>
                    <a:pt x="33" y="14"/>
                    <a:pt x="33" y="14"/>
                  </a:cubicBezTo>
                  <a:cubicBezTo>
                    <a:pt x="36" y="14"/>
                    <a:pt x="36" y="14"/>
                    <a:pt x="36" y="14"/>
                  </a:cubicBezTo>
                  <a:cubicBezTo>
                    <a:pt x="36" y="41"/>
                    <a:pt x="36" y="41"/>
                    <a:pt x="36" y="41"/>
                  </a:cubicBezTo>
                  <a:cubicBezTo>
                    <a:pt x="36" y="43"/>
                    <a:pt x="38" y="44"/>
                    <a:pt x="40" y="44"/>
                  </a:cubicBezTo>
                  <a:cubicBezTo>
                    <a:pt x="42" y="44"/>
                    <a:pt x="44" y="43"/>
                    <a:pt x="44" y="41"/>
                  </a:cubicBezTo>
                  <a:cubicBezTo>
                    <a:pt x="44" y="10"/>
                    <a:pt x="44" y="10"/>
                    <a:pt x="44" y="10"/>
                  </a:cubicBezTo>
                  <a:cubicBezTo>
                    <a:pt x="44" y="9"/>
                    <a:pt x="44" y="9"/>
                    <a:pt x="44" y="9"/>
                  </a:cubicBezTo>
                  <a:cubicBezTo>
                    <a:pt x="44" y="8"/>
                    <a:pt x="44" y="8"/>
                    <a:pt x="44" y="8"/>
                  </a:cubicBezTo>
                  <a:cubicBezTo>
                    <a:pt x="44" y="5"/>
                    <a:pt x="40" y="0"/>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11"/>
            <p:cNvSpPr>
              <a:spLocks noChangeArrowheads="1"/>
            </p:cNvSpPr>
            <p:nvPr/>
          </p:nvSpPr>
          <p:spPr bwMode="auto">
            <a:xfrm>
              <a:off x="2409826"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36512" y="332656"/>
            <a:ext cx="3888432" cy="650475"/>
            <a:chOff x="-33010" y="588691"/>
            <a:chExt cx="7360383" cy="449319"/>
          </a:xfrm>
        </p:grpSpPr>
        <p:sp>
          <p:nvSpPr>
            <p:cNvPr id="27" name="矩形 1"/>
            <p:cNvSpPr/>
            <p:nvPr/>
          </p:nvSpPr>
          <p:spPr>
            <a:xfrm>
              <a:off x="-1" y="588691"/>
              <a:ext cx="7327374"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8" name="矩形 27"/>
            <p:cNvSpPr/>
            <p:nvPr/>
          </p:nvSpPr>
          <p:spPr>
            <a:xfrm>
              <a:off x="-33010" y="658342"/>
              <a:ext cx="6158688" cy="276378"/>
            </a:xfrm>
            <a:prstGeom prst="rect">
              <a:avLst/>
            </a:prstGeom>
          </p:spPr>
          <p:txBody>
            <a:bodyPr wrap="squar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任务目标：合理布局页面</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449335092"/>
      </p:ext>
    </p:extLst>
  </p:cSld>
  <p:clrMapOvr>
    <a:masterClrMapping/>
  </p:clrMapOvr>
  <mc:AlternateContent xmlns:mc="http://schemas.openxmlformats.org/markup-compatibility/2006" xmlns:p14="http://schemas.microsoft.com/office/powerpoint/2010/main">
    <mc:Choice Requires="p14">
      <p:transition p14:dur="250" advTm="35565">
        <p:fade/>
      </p:transition>
    </mc:Choice>
    <mc:Fallback xmlns="">
      <p:transition advTm="355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strVal val="#ppt_x"/>
                                          </p:val>
                                        </p:tav>
                                        <p:tav tm="100000">
                                          <p:val>
                                            <p:strVal val="#ppt_x"/>
                                          </p:val>
                                        </p:tav>
                                      </p:tavLst>
                                    </p:anim>
                                    <p:anim calcmode="lin" valueType="num">
                                      <p:cBhvr>
                                        <p:cTn id="18" dur="500" fill="hold"/>
                                        <p:tgtEl>
                                          <p:spTgt spid="11"/>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strVal val="#ppt_x"/>
                                          </p:val>
                                        </p:tav>
                                        <p:tav tm="100000">
                                          <p:val>
                                            <p:strVal val="#ppt_x"/>
                                          </p:val>
                                        </p:tav>
                                      </p:tavLst>
                                    </p:anim>
                                    <p:anim calcmode="lin" valueType="num">
                                      <p:cBhvr>
                                        <p:cTn id="23" dur="500" fill="hold"/>
                                        <p:tgtEl>
                                          <p:spTgt spid="16"/>
                                        </p:tgtEl>
                                        <p:attrNameLst>
                                          <p:attrName>ppt_y</p:attrName>
                                        </p:attrNameLst>
                                      </p:cBhvr>
                                      <p:tavLst>
                                        <p:tav tm="0">
                                          <p:val>
                                            <p:strVal val="#ppt_y+.1"/>
                                          </p:val>
                                        </p:tav>
                                        <p:tav tm="100000">
                                          <p:val>
                                            <p:strVal val="#ppt_y"/>
                                          </p:val>
                                        </p:tav>
                                      </p:tavLst>
                                    </p:anim>
                                  </p:childTnLst>
                                </p:cTn>
                              </p:par>
                              <p:par>
                                <p:cTn id="24" presetID="22" presetClass="entr" presetSubtype="8"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43608" y="1490515"/>
            <a:ext cx="695222" cy="3306637"/>
            <a:chOff x="654993" y="1901757"/>
            <a:chExt cx="695222" cy="1527334"/>
          </a:xfrm>
        </p:grpSpPr>
        <p:sp>
          <p:nvSpPr>
            <p:cNvPr id="3" name="TextBox 2"/>
            <p:cNvSpPr txBox="1"/>
            <p:nvPr/>
          </p:nvSpPr>
          <p:spPr>
            <a:xfrm rot="5400000">
              <a:off x="673682" y="2031806"/>
              <a:ext cx="799068"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技能学习</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36512" y="404664"/>
            <a:ext cx="3744416" cy="650475"/>
            <a:chOff x="-33010" y="588691"/>
            <a:chExt cx="3059780" cy="449319"/>
          </a:xfrm>
        </p:grpSpPr>
        <p:sp>
          <p:nvSpPr>
            <p:cNvPr id="22"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3" name="矩形 22"/>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4.5</a:t>
              </a:r>
              <a:r>
                <a:rPr lang="zh-CN" altLang="en-US" sz="2200" b="1" dirty="0" smtClean="0">
                  <a:solidFill>
                    <a:schemeClr val="bg1"/>
                  </a:solidFill>
                  <a:latin typeface="微软雅黑" panose="020B0503020204020204" pitchFamily="34" charset="-122"/>
                  <a:ea typeface="微软雅黑" panose="020B0503020204020204" pitchFamily="34" charset="-122"/>
                </a:rPr>
                <a:t>：合理布局页面</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5188662" y="1511293"/>
            <a:ext cx="3769750" cy="2524999"/>
            <a:chOff x="1780067" y="1511293"/>
            <a:chExt cx="3769750" cy="2524999"/>
          </a:xfrm>
        </p:grpSpPr>
        <p:grpSp>
          <p:nvGrpSpPr>
            <p:cNvPr id="45" name="组合 44"/>
            <p:cNvGrpSpPr/>
            <p:nvPr/>
          </p:nvGrpSpPr>
          <p:grpSpPr>
            <a:xfrm>
              <a:off x="1780067" y="1511293"/>
              <a:ext cx="3769750" cy="1890921"/>
              <a:chOff x="1797852" y="1706540"/>
              <a:chExt cx="3769750" cy="1890921"/>
            </a:xfrm>
          </p:grpSpPr>
          <p:grpSp>
            <p:nvGrpSpPr>
              <p:cNvPr id="55" name="组合 54"/>
              <p:cNvGrpSpPr/>
              <p:nvPr/>
            </p:nvGrpSpPr>
            <p:grpSpPr>
              <a:xfrm>
                <a:off x="1797852" y="1706540"/>
                <a:ext cx="3769750" cy="1201502"/>
                <a:chOff x="1391452" y="719645"/>
                <a:chExt cx="3769750" cy="1201501"/>
              </a:xfrm>
            </p:grpSpPr>
            <p:grpSp>
              <p:nvGrpSpPr>
                <p:cNvPr id="68" name="组合 67"/>
                <p:cNvGrpSpPr/>
                <p:nvPr/>
              </p:nvGrpSpPr>
              <p:grpSpPr>
                <a:xfrm>
                  <a:off x="1391452" y="719645"/>
                  <a:ext cx="3703818" cy="1201501"/>
                  <a:chOff x="1391452" y="719645"/>
                  <a:chExt cx="3703818" cy="1201501"/>
                </a:xfrm>
              </p:grpSpPr>
              <p:sp>
                <p:nvSpPr>
                  <p:cNvPr id="71"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72" name="TextBox 10"/>
                  <p:cNvSpPr txBox="1"/>
                  <p:nvPr/>
                </p:nvSpPr>
                <p:spPr>
                  <a:xfrm>
                    <a:off x="1391452" y="1336488"/>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73" name="矩形 72"/>
                  <p:cNvSpPr/>
                  <p:nvPr/>
                </p:nvSpPr>
                <p:spPr>
                  <a:xfrm>
                    <a:off x="1971344" y="720713"/>
                    <a:ext cx="3123926"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a:off x="1971634" y="1357507"/>
                    <a:ext cx="3123636" cy="56363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9" name="矩形 68"/>
                <p:cNvSpPr/>
                <p:nvPr/>
              </p:nvSpPr>
              <p:spPr>
                <a:xfrm>
                  <a:off x="2072755" y="762358"/>
                  <a:ext cx="1723549"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预览和打印</a:t>
                  </a:r>
                </a:p>
              </p:txBody>
            </p:sp>
            <p:sp>
              <p:nvSpPr>
                <p:cNvPr id="70" name="矩形 69"/>
                <p:cNvSpPr/>
                <p:nvPr/>
              </p:nvSpPr>
              <p:spPr>
                <a:xfrm>
                  <a:off x="1951669" y="1396619"/>
                  <a:ext cx="3209533" cy="497957"/>
                </a:xfrm>
                <a:prstGeom prst="rect">
                  <a:avLst/>
                </a:prstGeom>
              </p:spPr>
              <p:txBody>
                <a:bodyPr wrap="none">
                  <a:spAutoFit/>
                </a:bodyPr>
                <a:lstStyle/>
                <a:p>
                  <a:pPr defTabSz="185738">
                    <a:lnSpc>
                      <a:spcPct val="120000"/>
                    </a:lnSpc>
                  </a:pPr>
                  <a:r>
                    <a:rPr lang="en-US" altLang="zh-CN" sz="2400" b="1" kern="0" dirty="0">
                      <a:solidFill>
                        <a:schemeClr val="tx1">
                          <a:lumMod val="75000"/>
                          <a:lumOff val="25000"/>
                        </a:schemeClr>
                      </a:solidFill>
                      <a:latin typeface="微软雅黑" pitchFamily="34" charset="-122"/>
                      <a:ea typeface="微软雅黑" pitchFamily="34" charset="-122"/>
                    </a:rPr>
                    <a:t>Word</a:t>
                  </a:r>
                  <a:r>
                    <a:rPr lang="zh-CN" altLang="en-US" sz="2400" b="1" kern="0" dirty="0">
                      <a:solidFill>
                        <a:schemeClr val="tx1">
                          <a:lumMod val="75000"/>
                          <a:lumOff val="25000"/>
                        </a:schemeClr>
                      </a:solidFill>
                      <a:latin typeface="微软雅黑" pitchFamily="34" charset="-122"/>
                      <a:ea typeface="微软雅黑" pitchFamily="34" charset="-122"/>
                    </a:rPr>
                    <a:t>转换为</a:t>
                  </a:r>
                  <a:r>
                    <a:rPr lang="en-US" altLang="zh-CN" sz="2400" b="1" kern="0" dirty="0">
                      <a:solidFill>
                        <a:schemeClr val="tx1">
                          <a:lumMod val="75000"/>
                          <a:lumOff val="25000"/>
                        </a:schemeClr>
                      </a:solidFill>
                      <a:latin typeface="微软雅黑" pitchFamily="34" charset="-122"/>
                      <a:ea typeface="微软雅黑" pitchFamily="34" charset="-122"/>
                    </a:rPr>
                    <a:t>PDF</a:t>
                  </a:r>
                  <a:r>
                    <a:rPr lang="zh-CN" altLang="en-US" sz="2400" b="1" kern="0" dirty="0">
                      <a:solidFill>
                        <a:schemeClr val="tx1">
                          <a:lumMod val="75000"/>
                          <a:lumOff val="25000"/>
                        </a:schemeClr>
                      </a:solidFill>
                      <a:latin typeface="微软雅黑" pitchFamily="34" charset="-122"/>
                      <a:ea typeface="微软雅黑" pitchFamily="34" charset="-122"/>
                    </a:rPr>
                    <a:t>文档</a:t>
                  </a:r>
                </a:p>
              </p:txBody>
            </p:sp>
          </p:grpSp>
          <p:grpSp>
            <p:nvGrpSpPr>
              <p:cNvPr id="56" name="组合 55"/>
              <p:cNvGrpSpPr/>
              <p:nvPr/>
            </p:nvGrpSpPr>
            <p:grpSpPr>
              <a:xfrm>
                <a:off x="1797852" y="3006678"/>
                <a:ext cx="3703818" cy="590783"/>
                <a:chOff x="1391452" y="-143713"/>
                <a:chExt cx="3703818" cy="590783"/>
              </a:xfrm>
            </p:grpSpPr>
            <p:grpSp>
              <p:nvGrpSpPr>
                <p:cNvPr id="57" name="组合 56"/>
                <p:cNvGrpSpPr/>
                <p:nvPr/>
              </p:nvGrpSpPr>
              <p:grpSpPr>
                <a:xfrm>
                  <a:off x="1391452" y="-143713"/>
                  <a:ext cx="3703818" cy="590783"/>
                  <a:chOff x="1391452" y="-143713"/>
                  <a:chExt cx="3703818" cy="590783"/>
                </a:xfrm>
              </p:grpSpPr>
              <p:sp>
                <p:nvSpPr>
                  <p:cNvPr id="66" name="TextBox 25"/>
                  <p:cNvSpPr txBox="1"/>
                  <p:nvPr/>
                </p:nvSpPr>
                <p:spPr>
                  <a:xfrm>
                    <a:off x="1391452" y="-106928"/>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67" name="矩形 66"/>
                  <p:cNvSpPr/>
                  <p:nvPr/>
                </p:nvSpPr>
                <p:spPr>
                  <a:xfrm>
                    <a:off x="1971344" y="-143713"/>
                    <a:ext cx="3123926" cy="56996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8" name="矩形 57"/>
                <p:cNvSpPr/>
                <p:nvPr/>
              </p:nvSpPr>
              <p:spPr>
                <a:xfrm>
                  <a:off x="2055662" y="-106928"/>
                  <a:ext cx="1723549"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目录的制作</a:t>
                  </a:r>
                </a:p>
              </p:txBody>
            </p:sp>
          </p:grpSp>
        </p:grpSp>
        <p:grpSp>
          <p:nvGrpSpPr>
            <p:cNvPr id="47" name="组合 46"/>
            <p:cNvGrpSpPr/>
            <p:nvPr/>
          </p:nvGrpSpPr>
          <p:grpSpPr>
            <a:xfrm>
              <a:off x="1796729" y="3482294"/>
              <a:ext cx="3687156" cy="553998"/>
              <a:chOff x="1408114" y="719645"/>
              <a:chExt cx="3687156" cy="553998"/>
            </a:xfrm>
          </p:grpSpPr>
          <p:grpSp>
            <p:nvGrpSpPr>
              <p:cNvPr id="48" name="组合 47"/>
              <p:cNvGrpSpPr/>
              <p:nvPr/>
            </p:nvGrpSpPr>
            <p:grpSpPr>
              <a:xfrm>
                <a:off x="1408114" y="719645"/>
                <a:ext cx="3687156" cy="553998"/>
                <a:chOff x="1408114" y="719645"/>
                <a:chExt cx="3687156" cy="553998"/>
              </a:xfrm>
            </p:grpSpPr>
            <p:sp>
              <p:nvSpPr>
                <p:cNvPr id="51"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53" name="矩形 52"/>
                <p:cNvSpPr/>
                <p:nvPr/>
              </p:nvSpPr>
              <p:spPr>
                <a:xfrm>
                  <a:off x="1971344" y="720713"/>
                  <a:ext cx="3123926"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矩形 48"/>
              <p:cNvSpPr/>
              <p:nvPr/>
            </p:nvSpPr>
            <p:spPr>
              <a:xfrm>
                <a:off x="2072755" y="762358"/>
                <a:ext cx="1415772"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邮件合并</a:t>
                </a:r>
              </a:p>
            </p:txBody>
          </p:sp>
        </p:grpSp>
      </p:grpSp>
      <p:grpSp>
        <p:nvGrpSpPr>
          <p:cNvPr id="75" name="组合 74"/>
          <p:cNvGrpSpPr/>
          <p:nvPr/>
        </p:nvGrpSpPr>
        <p:grpSpPr>
          <a:xfrm>
            <a:off x="1780067" y="1511293"/>
            <a:ext cx="3656028" cy="3172504"/>
            <a:chOff x="1780067" y="1511293"/>
            <a:chExt cx="3656028" cy="3172504"/>
          </a:xfrm>
        </p:grpSpPr>
        <p:grpSp>
          <p:nvGrpSpPr>
            <p:cNvPr id="76" name="组合 75"/>
            <p:cNvGrpSpPr/>
            <p:nvPr/>
          </p:nvGrpSpPr>
          <p:grpSpPr>
            <a:xfrm>
              <a:off x="1780067" y="1511293"/>
              <a:ext cx="3440006" cy="1890921"/>
              <a:chOff x="1797852" y="1706540"/>
              <a:chExt cx="3440006" cy="1890921"/>
            </a:xfrm>
          </p:grpSpPr>
          <p:grpSp>
            <p:nvGrpSpPr>
              <p:cNvPr id="85" name="组合 84"/>
              <p:cNvGrpSpPr/>
              <p:nvPr/>
            </p:nvGrpSpPr>
            <p:grpSpPr>
              <a:xfrm>
                <a:off x="1797852" y="1706540"/>
                <a:ext cx="3440006" cy="1201502"/>
                <a:chOff x="1391452" y="719645"/>
                <a:chExt cx="3440006" cy="1201501"/>
              </a:xfrm>
            </p:grpSpPr>
            <p:grpSp>
              <p:nvGrpSpPr>
                <p:cNvPr id="91" name="组合 90"/>
                <p:cNvGrpSpPr/>
                <p:nvPr/>
              </p:nvGrpSpPr>
              <p:grpSpPr>
                <a:xfrm>
                  <a:off x="1391452" y="719645"/>
                  <a:ext cx="3440006" cy="1201501"/>
                  <a:chOff x="1391452" y="719645"/>
                  <a:chExt cx="3440006" cy="1201501"/>
                </a:xfrm>
              </p:grpSpPr>
              <p:sp>
                <p:nvSpPr>
                  <p:cNvPr id="94"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95" name="TextBox 10"/>
                  <p:cNvSpPr txBox="1"/>
                  <p:nvPr/>
                </p:nvSpPr>
                <p:spPr>
                  <a:xfrm>
                    <a:off x="1391452" y="1336488"/>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96" name="矩形 95"/>
                  <p:cNvSpPr/>
                  <p:nvPr/>
                </p:nvSpPr>
                <p:spPr>
                  <a:xfrm>
                    <a:off x="1971344" y="720713"/>
                    <a:ext cx="2860113"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96"/>
                  <p:cNvSpPr/>
                  <p:nvPr/>
                </p:nvSpPr>
                <p:spPr>
                  <a:xfrm>
                    <a:off x="1971634" y="1357507"/>
                    <a:ext cx="2859824" cy="56363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2" name="矩形 91"/>
                <p:cNvSpPr/>
                <p:nvPr/>
              </p:nvSpPr>
              <p:spPr>
                <a:xfrm>
                  <a:off x="2072755" y="762358"/>
                  <a:ext cx="1723549"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插入分隔符</a:t>
                  </a:r>
                </a:p>
              </p:txBody>
            </p:sp>
            <p:sp>
              <p:nvSpPr>
                <p:cNvPr id="93" name="矩形 92"/>
                <p:cNvSpPr/>
                <p:nvPr/>
              </p:nvSpPr>
              <p:spPr>
                <a:xfrm>
                  <a:off x="2101157" y="1408495"/>
                  <a:ext cx="2339102"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插入页眉和页脚</a:t>
                  </a:r>
                </a:p>
              </p:txBody>
            </p:sp>
          </p:grpSp>
          <p:grpSp>
            <p:nvGrpSpPr>
              <p:cNvPr id="86" name="组合 85"/>
              <p:cNvGrpSpPr/>
              <p:nvPr/>
            </p:nvGrpSpPr>
            <p:grpSpPr>
              <a:xfrm>
                <a:off x="1797852" y="3006678"/>
                <a:ext cx="3440005" cy="590783"/>
                <a:chOff x="1391452" y="-143713"/>
                <a:chExt cx="3440005" cy="590783"/>
              </a:xfrm>
            </p:grpSpPr>
            <p:grpSp>
              <p:nvGrpSpPr>
                <p:cNvPr id="87" name="组合 86"/>
                <p:cNvGrpSpPr/>
                <p:nvPr/>
              </p:nvGrpSpPr>
              <p:grpSpPr>
                <a:xfrm>
                  <a:off x="1391452" y="-143713"/>
                  <a:ext cx="3440005" cy="590783"/>
                  <a:chOff x="1391452" y="-143713"/>
                  <a:chExt cx="3440005" cy="590783"/>
                </a:xfrm>
              </p:grpSpPr>
              <p:sp>
                <p:nvSpPr>
                  <p:cNvPr id="89" name="TextBox 25"/>
                  <p:cNvSpPr txBox="1"/>
                  <p:nvPr/>
                </p:nvSpPr>
                <p:spPr>
                  <a:xfrm>
                    <a:off x="1391452" y="-106928"/>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90" name="矩形 89"/>
                  <p:cNvSpPr/>
                  <p:nvPr/>
                </p:nvSpPr>
                <p:spPr>
                  <a:xfrm>
                    <a:off x="1971344" y="-143713"/>
                    <a:ext cx="2860113" cy="56996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矩形 87"/>
                <p:cNvSpPr/>
                <p:nvPr/>
              </p:nvSpPr>
              <p:spPr>
                <a:xfrm>
                  <a:off x="2055662" y="-106928"/>
                  <a:ext cx="1415772"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设置版式</a:t>
                  </a:r>
                </a:p>
              </p:txBody>
            </p:sp>
          </p:grpSp>
        </p:grpSp>
        <p:grpSp>
          <p:nvGrpSpPr>
            <p:cNvPr id="77" name="组合 76"/>
            <p:cNvGrpSpPr/>
            <p:nvPr/>
          </p:nvGrpSpPr>
          <p:grpSpPr>
            <a:xfrm>
              <a:off x="1780067" y="3482295"/>
              <a:ext cx="3656028" cy="1201502"/>
              <a:chOff x="1391452" y="719645"/>
              <a:chExt cx="3656028" cy="1201501"/>
            </a:xfrm>
          </p:grpSpPr>
          <p:grpSp>
            <p:nvGrpSpPr>
              <p:cNvPr id="78" name="组合 77"/>
              <p:cNvGrpSpPr/>
              <p:nvPr/>
            </p:nvGrpSpPr>
            <p:grpSpPr>
              <a:xfrm>
                <a:off x="1391452" y="719645"/>
                <a:ext cx="3656028" cy="1201501"/>
                <a:chOff x="1391452" y="719645"/>
                <a:chExt cx="3656028" cy="1201501"/>
              </a:xfrm>
            </p:grpSpPr>
            <p:sp>
              <p:nvSpPr>
                <p:cNvPr id="81"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82" name="TextBox 10"/>
                <p:cNvSpPr txBox="1"/>
                <p:nvPr/>
              </p:nvSpPr>
              <p:spPr>
                <a:xfrm>
                  <a:off x="1391452" y="1336488"/>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83" name="矩形 82"/>
                <p:cNvSpPr/>
                <p:nvPr/>
              </p:nvSpPr>
              <p:spPr>
                <a:xfrm>
                  <a:off x="1971344" y="720713"/>
                  <a:ext cx="2860113"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a:off x="1971633" y="1357507"/>
                  <a:ext cx="3075847" cy="56363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9" name="矩形 78"/>
              <p:cNvSpPr/>
              <p:nvPr/>
            </p:nvSpPr>
            <p:spPr>
              <a:xfrm>
                <a:off x="2072755" y="762358"/>
                <a:ext cx="2031325"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设置页码格式</a:t>
                </a:r>
              </a:p>
            </p:txBody>
          </p:sp>
          <p:sp>
            <p:nvSpPr>
              <p:cNvPr id="80" name="矩形 79"/>
              <p:cNvSpPr/>
              <p:nvPr/>
            </p:nvSpPr>
            <p:spPr>
              <a:xfrm>
                <a:off x="1924072" y="1383682"/>
                <a:ext cx="3051401" cy="535531"/>
              </a:xfrm>
              <a:prstGeom prst="rect">
                <a:avLst/>
              </a:prstGeom>
            </p:spPr>
            <p:txBody>
              <a:bodyPr wrap="squar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添加页面边框及背景</a:t>
                </a:r>
              </a:p>
            </p:txBody>
          </p:sp>
        </p:grpSp>
      </p:grpSp>
    </p:spTree>
    <p:extLst>
      <p:ext uri="{BB962C8B-B14F-4D97-AF65-F5344CB8AC3E}">
        <p14:creationId xmlns:p14="http://schemas.microsoft.com/office/powerpoint/2010/main" val="92600261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ppt_w</p:attrName>
                                        </p:attrNameLst>
                                      </p:cBhvr>
                                      <p:tavLst>
                                        <p:tav tm="0" fmla="#ppt_w*sin(2.5*pi*$)">
                                          <p:val>
                                            <p:fltVal val="0"/>
                                          </p:val>
                                        </p:tav>
                                        <p:tav tm="100000">
                                          <p:val>
                                            <p:fltVal val="1"/>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75"/>
                                        </p:tgtEl>
                                        <p:attrNameLst>
                                          <p:attrName>style.visibility</p:attrName>
                                        </p:attrNameLst>
                                      </p:cBhvr>
                                      <p:to>
                                        <p:strVal val="visible"/>
                                      </p:to>
                                    </p:set>
                                    <p:animEffect transition="in" filter="wipe(left)">
                                      <p:cBhvr>
                                        <p:cTn id="17" dur="500"/>
                                        <p:tgtEl>
                                          <p:spTgt spid="75"/>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wipe(left)">
                                      <p:cBhvr>
                                        <p:cTn id="2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706539"/>
            <a:ext cx="695223" cy="3306637"/>
            <a:chOff x="654993" y="1901757"/>
            <a:chExt cx="695223" cy="1527334"/>
          </a:xfrm>
        </p:grpSpPr>
        <p:sp>
          <p:nvSpPr>
            <p:cNvPr id="3" name="TextBox 2"/>
            <p:cNvSpPr txBox="1"/>
            <p:nvPr/>
          </p:nvSpPr>
          <p:spPr>
            <a:xfrm rot="5400000">
              <a:off x="675164" y="2031806"/>
              <a:ext cx="796106"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知识归纳</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36512" y="404664"/>
            <a:ext cx="3744416" cy="650475"/>
            <a:chOff x="-33010" y="588691"/>
            <a:chExt cx="3059780" cy="449319"/>
          </a:xfrm>
        </p:grpSpPr>
        <p:sp>
          <p:nvSpPr>
            <p:cNvPr id="20"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1" name="矩形 20"/>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4.5</a:t>
              </a:r>
              <a:r>
                <a:rPr lang="zh-CN" altLang="en-US" sz="2200" b="1" dirty="0" smtClean="0">
                  <a:solidFill>
                    <a:schemeClr val="bg1"/>
                  </a:solidFill>
                  <a:latin typeface="微软雅黑" panose="020B0503020204020204" pitchFamily="34" charset="-122"/>
                  <a:ea typeface="微软雅黑" panose="020B0503020204020204" pitchFamily="34" charset="-122"/>
                </a:rPr>
                <a:t>：合理布局页面</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1768444" y="1718328"/>
            <a:ext cx="5773301" cy="2524999"/>
            <a:chOff x="1780067" y="1511293"/>
            <a:chExt cx="5773301" cy="2524999"/>
          </a:xfrm>
        </p:grpSpPr>
        <p:grpSp>
          <p:nvGrpSpPr>
            <p:cNvPr id="23" name="组合 22"/>
            <p:cNvGrpSpPr/>
            <p:nvPr/>
          </p:nvGrpSpPr>
          <p:grpSpPr>
            <a:xfrm>
              <a:off x="1780067" y="1511293"/>
              <a:ext cx="5773301" cy="1890921"/>
              <a:chOff x="1797852" y="1706540"/>
              <a:chExt cx="5773301" cy="1890921"/>
            </a:xfrm>
          </p:grpSpPr>
          <p:grpSp>
            <p:nvGrpSpPr>
              <p:cNvPr id="32" name="组合 31"/>
              <p:cNvGrpSpPr/>
              <p:nvPr/>
            </p:nvGrpSpPr>
            <p:grpSpPr>
              <a:xfrm>
                <a:off x="1797852" y="1706540"/>
                <a:ext cx="5773300" cy="1201502"/>
                <a:chOff x="1391452" y="719645"/>
                <a:chExt cx="5773300" cy="1201501"/>
              </a:xfrm>
            </p:grpSpPr>
            <p:grpSp>
              <p:nvGrpSpPr>
                <p:cNvPr id="38" name="组合 37"/>
                <p:cNvGrpSpPr/>
                <p:nvPr/>
              </p:nvGrpSpPr>
              <p:grpSpPr>
                <a:xfrm>
                  <a:off x="1391452" y="719645"/>
                  <a:ext cx="5773300" cy="1201501"/>
                  <a:chOff x="1391452" y="719645"/>
                  <a:chExt cx="5773300" cy="1201501"/>
                </a:xfrm>
              </p:grpSpPr>
              <p:sp>
                <p:nvSpPr>
                  <p:cNvPr id="41"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42" name="TextBox 10"/>
                  <p:cNvSpPr txBox="1"/>
                  <p:nvPr/>
                </p:nvSpPr>
                <p:spPr>
                  <a:xfrm>
                    <a:off x="1391452" y="1336488"/>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43" name="矩形 42"/>
                  <p:cNvSpPr/>
                  <p:nvPr/>
                </p:nvSpPr>
                <p:spPr>
                  <a:xfrm>
                    <a:off x="1971344" y="720713"/>
                    <a:ext cx="5193408"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1971634" y="1357507"/>
                    <a:ext cx="5193118" cy="56363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矩形 38"/>
                <p:cNvSpPr/>
                <p:nvPr/>
              </p:nvSpPr>
              <p:spPr>
                <a:xfrm>
                  <a:off x="2072755" y="762358"/>
                  <a:ext cx="1415772"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页面设置</a:t>
                  </a:r>
                </a:p>
              </p:txBody>
            </p:sp>
            <p:sp>
              <p:nvSpPr>
                <p:cNvPr id="40" name="矩形 39"/>
                <p:cNvSpPr/>
                <p:nvPr/>
              </p:nvSpPr>
              <p:spPr>
                <a:xfrm>
                  <a:off x="2101157" y="1408495"/>
                  <a:ext cx="800219"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分栏</a:t>
                  </a:r>
                </a:p>
              </p:txBody>
            </p:sp>
          </p:grpSp>
          <p:grpSp>
            <p:nvGrpSpPr>
              <p:cNvPr id="33" name="组合 32"/>
              <p:cNvGrpSpPr/>
              <p:nvPr/>
            </p:nvGrpSpPr>
            <p:grpSpPr>
              <a:xfrm>
                <a:off x="1797852" y="3006678"/>
                <a:ext cx="5773301" cy="590783"/>
                <a:chOff x="1391452" y="-143713"/>
                <a:chExt cx="5773301" cy="590783"/>
              </a:xfrm>
            </p:grpSpPr>
            <p:grpSp>
              <p:nvGrpSpPr>
                <p:cNvPr id="34" name="组合 33"/>
                <p:cNvGrpSpPr/>
                <p:nvPr/>
              </p:nvGrpSpPr>
              <p:grpSpPr>
                <a:xfrm>
                  <a:off x="1391452" y="-143713"/>
                  <a:ext cx="5773301" cy="590783"/>
                  <a:chOff x="1391452" y="-143713"/>
                  <a:chExt cx="5773301" cy="590783"/>
                </a:xfrm>
              </p:grpSpPr>
              <p:sp>
                <p:nvSpPr>
                  <p:cNvPr id="36" name="TextBox 25"/>
                  <p:cNvSpPr txBox="1"/>
                  <p:nvPr/>
                </p:nvSpPr>
                <p:spPr>
                  <a:xfrm>
                    <a:off x="1391452" y="-106928"/>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37" name="矩形 36"/>
                  <p:cNvSpPr/>
                  <p:nvPr/>
                </p:nvSpPr>
                <p:spPr>
                  <a:xfrm>
                    <a:off x="1971344" y="-143713"/>
                    <a:ext cx="5193409" cy="56996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p:cNvSpPr/>
                <p:nvPr/>
              </p:nvSpPr>
              <p:spPr>
                <a:xfrm>
                  <a:off x="2055662" y="-106928"/>
                  <a:ext cx="5109091"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目录、脚注和尾注、题注、交叉引用</a:t>
                  </a:r>
                </a:p>
              </p:txBody>
            </p:sp>
          </p:grpSp>
        </p:grpSp>
        <p:grpSp>
          <p:nvGrpSpPr>
            <p:cNvPr id="24" name="组合 23"/>
            <p:cNvGrpSpPr/>
            <p:nvPr/>
          </p:nvGrpSpPr>
          <p:grpSpPr>
            <a:xfrm>
              <a:off x="1796729" y="3480031"/>
              <a:ext cx="5756639" cy="556261"/>
              <a:chOff x="1408114" y="717382"/>
              <a:chExt cx="5756639" cy="556261"/>
            </a:xfrm>
          </p:grpSpPr>
          <p:grpSp>
            <p:nvGrpSpPr>
              <p:cNvPr id="25" name="组合 24"/>
              <p:cNvGrpSpPr/>
              <p:nvPr/>
            </p:nvGrpSpPr>
            <p:grpSpPr>
              <a:xfrm>
                <a:off x="1408114" y="719645"/>
                <a:ext cx="5756639" cy="553998"/>
                <a:chOff x="1408114" y="719645"/>
                <a:chExt cx="5756639" cy="553998"/>
              </a:xfrm>
            </p:grpSpPr>
            <p:sp>
              <p:nvSpPr>
                <p:cNvPr id="28"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30" name="矩形 29"/>
                <p:cNvSpPr/>
                <p:nvPr/>
              </p:nvSpPr>
              <p:spPr>
                <a:xfrm>
                  <a:off x="1971344" y="720713"/>
                  <a:ext cx="5193409" cy="55293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矩形 26"/>
              <p:cNvSpPr/>
              <p:nvPr/>
            </p:nvSpPr>
            <p:spPr>
              <a:xfrm>
                <a:off x="2101157" y="717382"/>
                <a:ext cx="2339102"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邮件合并的步骤</a:t>
                </a:r>
              </a:p>
            </p:txBody>
          </p:sp>
        </p:grpSp>
      </p:grpSp>
    </p:spTree>
    <p:extLst>
      <p:ext uri="{BB962C8B-B14F-4D97-AF65-F5344CB8AC3E}">
        <p14:creationId xmlns:p14="http://schemas.microsoft.com/office/powerpoint/2010/main" val="145652503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left)">
                                      <p:cBhvr>
                                        <p:cTn id="1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873384" y="2060848"/>
            <a:ext cx="7560840" cy="2448272"/>
            <a:chOff x="2972083" y="1979112"/>
            <a:chExt cx="5113168" cy="3052892"/>
          </a:xfrm>
          <a:solidFill>
            <a:srgbClr val="BFE2EB"/>
          </a:solidFill>
        </p:grpSpPr>
        <p:sp>
          <p:nvSpPr>
            <p:cNvPr id="18" name="矩形 17"/>
            <p:cNvSpPr/>
            <p:nvPr/>
          </p:nvSpPr>
          <p:spPr>
            <a:xfrm>
              <a:off x="2972083" y="1979112"/>
              <a:ext cx="5113168" cy="305289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9" name="矩形 18"/>
            <p:cNvSpPr>
              <a:spLocks noChangeArrowheads="1"/>
            </p:cNvSpPr>
            <p:nvPr/>
          </p:nvSpPr>
          <p:spPr bwMode="auto">
            <a:xfrm>
              <a:off x="3002362" y="2009841"/>
              <a:ext cx="5082889" cy="287838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457200">
                <a:lnSpc>
                  <a:spcPct val="150000"/>
                </a:lnSpc>
              </a:pPr>
              <a:r>
                <a:rPr lang="zh-CN" altLang="en-US" sz="2400" dirty="0" smtClean="0">
                  <a:solidFill>
                    <a:schemeClr val="tx2">
                      <a:lumMod val="75000"/>
                    </a:schemeClr>
                  </a:solidFill>
                  <a:latin typeface="微软雅黑" panose="020B0503020204020204" pitchFamily="34" charset="-122"/>
                  <a:ea typeface="微软雅黑" panose="020B0503020204020204" pitchFamily="34" charset="-122"/>
                </a:rPr>
                <a:t>页面设置通常是通过“页面布局”选项卡进行操作，在“页面设置”功能区中单击显示“页面设置”对话框按钮，即可打开“页面设置”</a:t>
              </a:r>
              <a:r>
                <a:rPr lang="zh-CN" altLang="en-US" sz="2400" dirty="0">
                  <a:solidFill>
                    <a:schemeClr val="tx2">
                      <a:lumMod val="75000"/>
                    </a:schemeClr>
                  </a:solidFill>
                  <a:latin typeface="微软雅黑" panose="020B0503020204020204" pitchFamily="34" charset="-122"/>
                  <a:ea typeface="微软雅黑" panose="020B0503020204020204" pitchFamily="34" charset="-122"/>
                </a:rPr>
                <a:t>对话</a:t>
              </a:r>
              <a:r>
                <a:rPr lang="zh-CN" altLang="en-US" sz="2400" dirty="0" smtClean="0">
                  <a:solidFill>
                    <a:schemeClr val="tx2">
                      <a:lumMod val="75000"/>
                    </a:schemeClr>
                  </a:solidFill>
                  <a:latin typeface="微软雅黑" panose="020B0503020204020204" pitchFamily="34" charset="-122"/>
                  <a:ea typeface="微软雅黑" panose="020B0503020204020204" pitchFamily="34" charset="-122"/>
                </a:rPr>
                <a:t>框，进行页边距、纸张方向、纸张大小等设置。</a:t>
              </a:r>
              <a:endParaRPr lang="zh-CN" altLang="en-US" sz="2400" dirty="0">
                <a:solidFill>
                  <a:schemeClr val="tx2">
                    <a:lumMod val="75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0" y="0"/>
            <a:ext cx="1763688" cy="710024"/>
            <a:chOff x="1971344" y="720713"/>
            <a:chExt cx="5074576" cy="710024"/>
          </a:xfrm>
        </p:grpSpPr>
        <p:sp>
          <p:nvSpPr>
            <p:cNvPr id="9" name="矩形 8"/>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101157" y="788418"/>
              <a:ext cx="4323207" cy="535531"/>
            </a:xfrm>
            <a:prstGeom prst="rect">
              <a:avLst/>
            </a:prstGeom>
          </p:spPr>
          <p:txBody>
            <a:bodyPr wrap="squar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页面设置</a:t>
              </a:r>
              <a:endParaRPr lang="zh-CN" altLang="en-US" sz="2400" b="1" kern="0" dirty="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803695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Group 344"/>
          <p:cNvGraphicFramePr>
            <a:graphicFrameLocks noGrp="1"/>
          </p:cNvGraphicFramePr>
          <p:nvPr>
            <p:extLst>
              <p:ext uri="{D42A27DB-BD31-4B8C-83A1-F6EECF244321}">
                <p14:modId xmlns:p14="http://schemas.microsoft.com/office/powerpoint/2010/main" val="1953049489"/>
              </p:ext>
            </p:extLst>
          </p:nvPr>
        </p:nvGraphicFramePr>
        <p:xfrm>
          <a:off x="467544" y="1844824"/>
          <a:ext cx="8136904" cy="3758533"/>
        </p:xfrm>
        <a:graphic>
          <a:graphicData uri="http://schemas.openxmlformats.org/drawingml/2006/table">
            <a:tbl>
              <a:tblPr>
                <a:tableStyleId>{69CF1AB2-1976-4502-BF36-3FF5EA218861}</a:tableStyleId>
              </a:tblPr>
              <a:tblGrid>
                <a:gridCol w="1203388"/>
                <a:gridCol w="6933516"/>
              </a:tblGrid>
              <a:tr h="690493">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800" b="1" u="none" strike="noStrike" cap="none" normalizeH="0" baseline="0" dirty="0" smtClean="0">
                          <a:ln>
                            <a:noFill/>
                          </a:ln>
                          <a:effectLst/>
                          <a:latin typeface="微软雅黑" panose="020B0503020204020204" pitchFamily="34" charset="-122"/>
                          <a:ea typeface="微软雅黑" panose="020B0503020204020204" pitchFamily="34" charset="-122"/>
                        </a:rPr>
                        <a:t>数据类型</a:t>
                      </a:r>
                      <a:endParaRPr kumimoji="1" lang="zh-CN" altLang="en-US" sz="18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solidFill>
                      <a:srgbClr val="63ADB1"/>
                    </a:solidFill>
                  </a:tcPr>
                </a:tc>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800" b="1" u="none" strike="noStrike" cap="none" normalizeH="0" baseline="0" dirty="0" smtClean="0">
                          <a:ln>
                            <a:noFill/>
                          </a:ln>
                          <a:effectLst/>
                          <a:latin typeface="微软雅黑" panose="020B0503020204020204" pitchFamily="34" charset="-122"/>
                          <a:ea typeface="微软雅黑" panose="020B0503020204020204" pitchFamily="34" charset="-122"/>
                        </a:rPr>
                        <a:t>排序规则</a:t>
                      </a:r>
                      <a:endParaRPr kumimoji="1" lang="zh-CN" altLang="en-US" sz="18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solidFill>
                      <a:srgbClr val="63ADB1"/>
                    </a:solidFill>
                  </a:tcPr>
                </a:tc>
              </a:tr>
              <a:tr h="533643">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u="none" strike="noStrike" cap="none" normalizeH="0" baseline="0" dirty="0" smtClean="0">
                          <a:ln>
                            <a:noFill/>
                          </a:ln>
                          <a:effectLst/>
                          <a:latin typeface="微软雅黑" panose="020B0503020204020204" pitchFamily="34" charset="-122"/>
                          <a:ea typeface="微软雅黑" panose="020B0503020204020204" pitchFamily="34" charset="-122"/>
                        </a:rPr>
                        <a:t>整篇文档</a:t>
                      </a:r>
                      <a:endParaRPr kumimoji="1" lang="en-US" altLang="zh-CN"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r>
                        <a:rPr lang="zh-CN" altLang="en-US" dirty="0" smtClean="0">
                          <a:latin typeface="微软雅黑" panose="020B0503020204020204" pitchFamily="34" charset="-122"/>
                          <a:ea typeface="微软雅黑" panose="020B0503020204020204" pitchFamily="34" charset="-122"/>
                        </a:rPr>
                        <a:t>将分栏应用于整篇文档</a:t>
                      </a:r>
                      <a:endParaRPr lang="zh-CN" altLang="en-US" dirty="0">
                        <a:latin typeface="微软雅黑" panose="020B0503020204020204" pitchFamily="34" charset="-122"/>
                        <a:ea typeface="微软雅黑" panose="020B0503020204020204" pitchFamily="34" charset="-122"/>
                      </a:endParaRPr>
                    </a:p>
                  </a:txBody>
                  <a:tcPr marL="90183" marR="90183" marT="47342" marB="47342" anchor="ctr" horzOverflow="overflow"/>
                </a:tc>
              </a:tr>
              <a:tr h="591844">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插入点之后</a:t>
                      </a:r>
                      <a:endParaRPr kumimoji="1" lang="en-US" altLang="zh-CN"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r>
                        <a:rPr lang="zh-CN" altLang="en-US" dirty="0" smtClean="0">
                          <a:latin typeface="微软雅黑" panose="020B0503020204020204" pitchFamily="34" charset="-122"/>
                          <a:ea typeface="微软雅黑" panose="020B0503020204020204" pitchFamily="34" charset="-122"/>
                        </a:rPr>
                        <a:t>将分栏应用于光标之后</a:t>
                      </a:r>
                      <a:endParaRPr lang="zh-CN" altLang="en-US" dirty="0">
                        <a:latin typeface="微软雅黑" panose="020B0503020204020204" pitchFamily="34" charset="-122"/>
                        <a:ea typeface="微软雅黑" panose="020B0503020204020204" pitchFamily="34" charset="-122"/>
                      </a:endParaRPr>
                    </a:p>
                  </a:txBody>
                  <a:tcPr marL="90183" marR="90183" marT="47342" marB="47342" anchor="ctr" horzOverflow="overflow"/>
                </a:tc>
              </a:tr>
              <a:tr h="661879">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所选文字</a:t>
                      </a:r>
                      <a:endParaRPr kumimoji="1" lang="en-US" altLang="zh-CN"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r>
                        <a:rPr lang="zh-CN" altLang="en-US" dirty="0" smtClean="0">
                          <a:latin typeface="微软雅黑" panose="020B0503020204020204" pitchFamily="34" charset="-122"/>
                          <a:ea typeface="微软雅黑" panose="020B0503020204020204" pitchFamily="34" charset="-122"/>
                        </a:rPr>
                        <a:t>将分栏应用于所选文字中</a:t>
                      </a:r>
                      <a:endParaRPr lang="zh-CN" altLang="en-US" dirty="0">
                        <a:latin typeface="微软雅黑" panose="020B0503020204020204" pitchFamily="34" charset="-122"/>
                        <a:ea typeface="微软雅黑" panose="020B0503020204020204" pitchFamily="34" charset="-122"/>
                      </a:endParaRPr>
                    </a:p>
                  </a:txBody>
                  <a:tcPr marL="90183" marR="90183" marT="47342" marB="47342" anchor="ctr" horzOverflow="overflow"/>
                </a:tc>
              </a:tr>
              <a:tr h="661879">
                <a:tc>
                  <a:txBody>
                    <a:bodyPr/>
                    <a:lstStyle/>
                    <a:p>
                      <a:pPr marL="0" marR="0" lvl="0" indent="0" algn="ctr" defTabSz="1306513" rtl="0" eaLnBrk="1" fontAlgn="base" latinLnBrk="0" hangingPunct="1">
                        <a:lnSpc>
                          <a:spcPct val="100000"/>
                        </a:lnSpc>
                        <a:spcBef>
                          <a:spcPct val="20000"/>
                        </a:spcBef>
                        <a:spcAft>
                          <a:spcPct val="0"/>
                        </a:spcAft>
                        <a:buClrTx/>
                        <a:buSzTx/>
                        <a:buFontTx/>
                        <a:buNone/>
                        <a:tabLst/>
                      </a:pPr>
                      <a:r>
                        <a:rPr kumimoji="1" lang="zh-CN" altLang="en-US"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本节</a:t>
                      </a:r>
                      <a:endParaRPr kumimoji="1" lang="en-US" altLang="zh-CN" sz="16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90183" marR="90183" marT="47342" marB="47342" anchor="ctr" horzOverflow="overflow"/>
                </a:tc>
                <a:tc>
                  <a:txBody>
                    <a:bodyPr/>
                    <a:lstStyle/>
                    <a:p>
                      <a:pPr>
                        <a:lnSpc>
                          <a:spcPct val="150000"/>
                        </a:lnSpc>
                      </a:pPr>
                      <a:r>
                        <a:rPr lang="zh-CN" altLang="en-US" dirty="0" smtClean="0">
                          <a:latin typeface="微软雅黑" panose="020B0503020204020204" pitchFamily="34" charset="-122"/>
                          <a:ea typeface="微软雅黑" panose="020B0503020204020204" pitchFamily="34" charset="-122"/>
                        </a:rPr>
                        <a:t>将分栏应用于所选文字后，普通文档即被划分为两小节，被选文字为一节，剩余文字为另一节。当用户为剩余文字设置分栏时，即对所有剩余文字分栏</a:t>
                      </a:r>
                      <a:endParaRPr lang="zh-CN" altLang="en-US" dirty="0">
                        <a:latin typeface="微软雅黑" panose="020B0503020204020204" pitchFamily="34" charset="-122"/>
                        <a:ea typeface="微软雅黑" panose="020B0503020204020204" pitchFamily="34" charset="-122"/>
                      </a:endParaRPr>
                    </a:p>
                  </a:txBody>
                  <a:tcPr marL="90183" marR="90183" marT="47342" marB="47342" anchor="ctr" horzOverflow="overflow"/>
                </a:tc>
              </a:tr>
            </a:tbl>
          </a:graphicData>
        </a:graphic>
      </p:graphicFrame>
      <p:grpSp>
        <p:nvGrpSpPr>
          <p:cNvPr id="6" name="组合 5"/>
          <p:cNvGrpSpPr/>
          <p:nvPr/>
        </p:nvGrpSpPr>
        <p:grpSpPr>
          <a:xfrm>
            <a:off x="0" y="0"/>
            <a:ext cx="1187624" cy="710024"/>
            <a:chOff x="1971344" y="720713"/>
            <a:chExt cx="5074576" cy="710024"/>
          </a:xfrm>
        </p:grpSpPr>
        <p:sp>
          <p:nvSpPr>
            <p:cNvPr id="7" name="矩形 6"/>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101157" y="788418"/>
              <a:ext cx="4323207" cy="497957"/>
            </a:xfrm>
            <a:prstGeom prst="rect">
              <a:avLst/>
            </a:prstGeom>
          </p:spPr>
          <p:txBody>
            <a:bodyPr wrap="squar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分栏</a:t>
              </a:r>
              <a:endParaRPr lang="zh-CN" altLang="en-US" sz="2400" b="1" kern="0" dirty="0">
                <a:solidFill>
                  <a:schemeClr val="tx1">
                    <a:lumMod val="75000"/>
                    <a:lumOff val="25000"/>
                  </a:schemeClr>
                </a:solidFill>
                <a:latin typeface="微软雅黑" pitchFamily="34" charset="-122"/>
                <a:ea typeface="微软雅黑" pitchFamily="34" charset="-122"/>
              </a:endParaRPr>
            </a:p>
          </p:txBody>
        </p:sp>
      </p:grpSp>
      <p:grpSp>
        <p:nvGrpSpPr>
          <p:cNvPr id="9" name="组合 8"/>
          <p:cNvGrpSpPr/>
          <p:nvPr/>
        </p:nvGrpSpPr>
        <p:grpSpPr>
          <a:xfrm>
            <a:off x="395536" y="1024603"/>
            <a:ext cx="8208912" cy="498093"/>
            <a:chOff x="5053868" y="1895211"/>
            <a:chExt cx="8208912" cy="498093"/>
          </a:xfrm>
        </p:grpSpPr>
        <p:sp>
          <p:nvSpPr>
            <p:cNvPr id="10" name="TextBox 22"/>
            <p:cNvSpPr txBox="1"/>
            <p:nvPr/>
          </p:nvSpPr>
          <p:spPr>
            <a:xfrm>
              <a:off x="5053868" y="1895211"/>
              <a:ext cx="5570756" cy="400110"/>
            </a:xfrm>
            <a:prstGeom prst="rect">
              <a:avLst/>
            </a:prstGeom>
            <a:noFill/>
          </p:spPr>
          <p:txBody>
            <a:bodyPr wrap="none" rtlCol="0">
              <a:spAutoFit/>
            </a:bodyPr>
            <a:lstStyle/>
            <a:p>
              <a:r>
                <a:rPr lang="zh-CN" altLang="en-US" sz="2000" dirty="0" smtClean="0">
                  <a:solidFill>
                    <a:schemeClr val="tx1">
                      <a:lumMod val="50000"/>
                      <a:lumOff val="50000"/>
                    </a:schemeClr>
                  </a:solidFill>
                  <a:latin typeface="微软雅黑" panose="020B0503020204020204" pitchFamily="34" charset="-122"/>
                  <a:ea typeface="微软雅黑" panose="020B0503020204020204" pitchFamily="34" charset="-122"/>
                  <a:sym typeface="Wingdings" panose="05000000000000000000" pitchFamily="2" charset="2"/>
                </a:rPr>
                <a:t>分栏“应用于”选项来控制分栏范围，见下表：</a:t>
              </a:r>
              <a:endPar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flipV="1">
              <a:off x="5125876" y="2355392"/>
              <a:ext cx="8136904" cy="37912"/>
            </a:xfrm>
            <a:prstGeom prst="line">
              <a:avLst/>
            </a:prstGeom>
            <a:ln w="28575">
              <a:solidFill>
                <a:srgbClr val="E1DAAD"/>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20491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3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ppt_x</p:attrName>
                                        </p:attrNameLst>
                                      </p:cBhvr>
                                      <p:tavLst>
                                        <p:tav tm="0">
                                          <p:val>
                                            <p:strVal val="#ppt_x-#ppt_w*1.125000"/>
                                          </p:val>
                                        </p:tav>
                                        <p:tav tm="100000">
                                          <p:val>
                                            <p:strVal val="#ppt_x"/>
                                          </p:val>
                                        </p:tav>
                                      </p:tavLst>
                                    </p:anim>
                                    <p:animEffect transition="in" filter="wipe(right)">
                                      <p:cBhvr>
                                        <p:cTn id="8" dur="500"/>
                                        <p:tgtEl>
                                          <p:spTgt spid="9"/>
                                        </p:tgtEl>
                                      </p:cBhvr>
                                    </p:animEffect>
                                  </p:childTnLst>
                                </p:cTn>
                              </p:par>
                            </p:childTnLst>
                          </p:cTn>
                        </p:par>
                        <p:par>
                          <p:cTn id="9" fill="hold">
                            <p:stCondLst>
                              <p:cond delay="800"/>
                            </p:stCondLst>
                            <p:childTnLst>
                              <p:par>
                                <p:cTn id="10" presetID="42" presetClass="entr" presetSubtype="0"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anim calcmode="lin" valueType="num">
                                      <p:cBhvr>
                                        <p:cTn id="13" dur="500" fill="hold"/>
                                        <p:tgtEl>
                                          <p:spTgt spid="14"/>
                                        </p:tgtEl>
                                        <p:attrNameLst>
                                          <p:attrName>ppt_x</p:attrName>
                                        </p:attrNameLst>
                                      </p:cBhvr>
                                      <p:tavLst>
                                        <p:tav tm="0">
                                          <p:val>
                                            <p:strVal val="#ppt_x"/>
                                          </p:val>
                                        </p:tav>
                                        <p:tav tm="100000">
                                          <p:val>
                                            <p:strVal val="#ppt_x"/>
                                          </p:val>
                                        </p:tav>
                                      </p:tavLst>
                                    </p:anim>
                                    <p:anim calcmode="lin" valueType="num">
                                      <p:cBhvr>
                                        <p:cTn id="14"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223801" y="1426774"/>
            <a:ext cx="8675729" cy="1015663"/>
            <a:chOff x="5050392" y="1784977"/>
            <a:chExt cx="8747839" cy="1015663"/>
          </a:xfrm>
        </p:grpSpPr>
        <p:sp>
          <p:nvSpPr>
            <p:cNvPr id="12" name="TextBox 22"/>
            <p:cNvSpPr txBox="1"/>
            <p:nvPr/>
          </p:nvSpPr>
          <p:spPr>
            <a:xfrm>
              <a:off x="5050392" y="1784977"/>
              <a:ext cx="8737253" cy="1015663"/>
            </a:xfrm>
            <a:prstGeom prst="rect">
              <a:avLst/>
            </a:prstGeom>
            <a:noFill/>
          </p:spPr>
          <p:txBody>
            <a:bodyPr wrap="square" rtlCol="0">
              <a:spAutoFit/>
            </a:bodyPr>
            <a:lstStyle/>
            <a:p>
              <a:pPr>
                <a:lnSpc>
                  <a:spcPct val="150000"/>
                </a:lnSpc>
              </a:pPr>
              <a:r>
                <a:rPr lang="en-US" altLang="zh-CN" sz="2000" b="1" dirty="0" smtClean="0">
                  <a:solidFill>
                    <a:schemeClr val="tx1">
                      <a:lumMod val="50000"/>
                      <a:lumOff val="50000"/>
                    </a:schemeClr>
                  </a:solidFill>
                  <a:latin typeface="微软雅黑" panose="020B0503020204020204" pitchFamily="34" charset="-122"/>
                  <a:ea typeface="微软雅黑" panose="020B0503020204020204" pitchFamily="34" charset="-122"/>
                  <a:sym typeface="Wingdings" panose="05000000000000000000" pitchFamily="2" charset="2"/>
                </a:rPr>
                <a:t></a:t>
              </a:r>
              <a:r>
                <a:rPr lang="zh-CN" altLang="en-US" sz="2000" b="1" dirty="0" smtClean="0">
                  <a:solidFill>
                    <a:schemeClr val="tx1">
                      <a:lumMod val="50000"/>
                      <a:lumOff val="50000"/>
                    </a:schemeClr>
                  </a:solidFill>
                  <a:latin typeface="微软雅黑" panose="020B0503020204020204" pitchFamily="34" charset="-122"/>
                  <a:ea typeface="微软雅黑" panose="020B0503020204020204" pitchFamily="34" charset="-122"/>
                  <a:sym typeface="Wingdings" panose="05000000000000000000" pitchFamily="2" charset="2"/>
                </a:rPr>
                <a:t>目录：</a:t>
              </a:r>
              <a:r>
                <a:rPr lang="zh-CN" altLang="en-US" sz="2000" dirty="0" smtClean="0">
                  <a:solidFill>
                    <a:schemeClr val="tx1">
                      <a:lumMod val="50000"/>
                      <a:lumOff val="50000"/>
                    </a:schemeClr>
                  </a:solidFill>
                  <a:latin typeface="微软雅黑" panose="020B0503020204020204" pitchFamily="34" charset="-122"/>
                  <a:ea typeface="微软雅黑" panose="020B0503020204020204" pitchFamily="34" charset="-122"/>
                  <a:sym typeface="Wingdings" panose="05000000000000000000" pitchFamily="2" charset="2"/>
                </a:rPr>
                <a:t>长文档不可缺少的部分，有了目录，用户很容易知道文档中有什么内容、如何查找内容等。</a:t>
              </a:r>
              <a:endPar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a:off x="5085263" y="2741980"/>
              <a:ext cx="8712968" cy="0"/>
            </a:xfrm>
            <a:prstGeom prst="line">
              <a:avLst/>
            </a:prstGeom>
            <a:ln w="28575">
              <a:solidFill>
                <a:srgbClr val="E1DAA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244701" y="2817083"/>
            <a:ext cx="8654829" cy="1015663"/>
            <a:chOff x="5047049" y="1764042"/>
            <a:chExt cx="8654829" cy="1015663"/>
          </a:xfrm>
        </p:grpSpPr>
        <p:sp>
          <p:nvSpPr>
            <p:cNvPr id="15" name="TextBox 22"/>
            <p:cNvSpPr txBox="1"/>
            <p:nvPr/>
          </p:nvSpPr>
          <p:spPr>
            <a:xfrm>
              <a:off x="5047049" y="1764042"/>
              <a:ext cx="8654829" cy="1015663"/>
            </a:xfrm>
            <a:prstGeom prst="rect">
              <a:avLst/>
            </a:prstGeom>
            <a:noFill/>
          </p:spPr>
          <p:txBody>
            <a:bodyPr wrap="square" rtlCol="0">
              <a:spAutoFit/>
            </a:bodyPr>
            <a:lstStyle/>
            <a:p>
              <a:pPr>
                <a:lnSpc>
                  <a:spcPct val="150000"/>
                </a:lnSpc>
              </a:pPr>
              <a:r>
                <a:rPr lang="en-US" altLang="zh-CN" sz="2000" b="1" dirty="0" smtClean="0">
                  <a:solidFill>
                    <a:schemeClr val="tx1">
                      <a:lumMod val="50000"/>
                      <a:lumOff val="50000"/>
                    </a:schemeClr>
                  </a:solidFill>
                  <a:latin typeface="微软雅黑" panose="020B0503020204020204" pitchFamily="34" charset="-122"/>
                  <a:ea typeface="微软雅黑" panose="020B0503020204020204" pitchFamily="34" charset="-122"/>
                  <a:sym typeface="Wingdings" panose="05000000000000000000" pitchFamily="2" charset="2"/>
                </a:rPr>
                <a:t></a:t>
              </a:r>
              <a:r>
                <a:rPr lang="zh-CN" altLang="en-US" sz="2000" b="1" dirty="0" smtClean="0">
                  <a:solidFill>
                    <a:schemeClr val="tx1">
                      <a:lumMod val="50000"/>
                      <a:lumOff val="50000"/>
                    </a:schemeClr>
                  </a:solidFill>
                  <a:latin typeface="微软雅黑" panose="020B0503020204020204" pitchFamily="34" charset="-122"/>
                  <a:ea typeface="微软雅黑" panose="020B0503020204020204" pitchFamily="34" charset="-122"/>
                  <a:sym typeface="Wingdings" panose="05000000000000000000" pitchFamily="2" charset="2"/>
                </a:rPr>
                <a:t>脚注和尾注：</a:t>
              </a:r>
              <a:r>
                <a:rPr lang="zh-CN" altLang="en-US" sz="2000" dirty="0" smtClean="0">
                  <a:solidFill>
                    <a:schemeClr val="tx1">
                      <a:lumMod val="50000"/>
                      <a:lumOff val="50000"/>
                    </a:schemeClr>
                  </a:solidFill>
                  <a:latin typeface="微软雅黑" panose="020B0503020204020204" pitchFamily="34" charset="-122"/>
                  <a:ea typeface="微软雅黑" panose="020B0503020204020204" pitchFamily="34" charset="-122"/>
                  <a:sym typeface="Wingdings" panose="05000000000000000000" pitchFamily="2" charset="2"/>
                </a:rPr>
                <a:t>用于为文档中的文本添加注释、批注以及相关的参考资料。在页面底部添加的注释称为脚注，在文档末尾添加的注释称为尾注。</a:t>
              </a:r>
              <a:endPar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a:off x="5060733" y="2776859"/>
              <a:ext cx="8630646" cy="2846"/>
            </a:xfrm>
            <a:prstGeom prst="line">
              <a:avLst/>
            </a:prstGeom>
            <a:ln w="28575">
              <a:solidFill>
                <a:srgbClr val="E1DAAD"/>
              </a:solidFil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251520" y="4267911"/>
            <a:ext cx="8791841" cy="1105305"/>
            <a:chOff x="5053868" y="1895211"/>
            <a:chExt cx="8791841" cy="1105305"/>
          </a:xfrm>
        </p:grpSpPr>
        <p:sp>
          <p:nvSpPr>
            <p:cNvPr id="24" name="TextBox 22"/>
            <p:cNvSpPr txBox="1"/>
            <p:nvPr/>
          </p:nvSpPr>
          <p:spPr>
            <a:xfrm>
              <a:off x="5053868" y="1895211"/>
              <a:ext cx="8791841" cy="1015663"/>
            </a:xfrm>
            <a:prstGeom prst="rect">
              <a:avLst/>
            </a:prstGeom>
            <a:noFill/>
          </p:spPr>
          <p:txBody>
            <a:bodyPr wrap="square" rtlCol="0">
              <a:spAutoFit/>
            </a:bodyPr>
            <a:lstStyle/>
            <a:p>
              <a:pPr>
                <a:lnSpc>
                  <a:spcPct val="150000"/>
                </a:lnSpc>
              </a:pPr>
              <a:r>
                <a:rPr lang="en-US" altLang="zh-CN" sz="2000" b="1" dirty="0" smtClean="0">
                  <a:solidFill>
                    <a:schemeClr val="tx1">
                      <a:lumMod val="50000"/>
                      <a:lumOff val="50000"/>
                    </a:schemeClr>
                  </a:solidFill>
                  <a:latin typeface="微软雅黑" panose="020B0503020204020204" pitchFamily="34" charset="-122"/>
                  <a:ea typeface="微软雅黑" panose="020B0503020204020204" pitchFamily="34" charset="-122"/>
                  <a:sym typeface="Wingdings" panose="05000000000000000000" pitchFamily="2" charset="2"/>
                </a:rPr>
                <a:t></a:t>
              </a:r>
              <a:r>
                <a:rPr lang="zh-CN" altLang="en-US" sz="2000" b="1" dirty="0" smtClean="0">
                  <a:solidFill>
                    <a:schemeClr val="tx1">
                      <a:lumMod val="50000"/>
                      <a:lumOff val="50000"/>
                    </a:schemeClr>
                  </a:solidFill>
                  <a:latin typeface="微软雅黑" panose="020B0503020204020204" pitchFamily="34" charset="-122"/>
                  <a:ea typeface="微软雅黑" panose="020B0503020204020204" pitchFamily="34" charset="-122"/>
                  <a:sym typeface="Wingdings" panose="05000000000000000000" pitchFamily="2" charset="2"/>
                </a:rPr>
                <a:t>题注：</a:t>
              </a:r>
              <a:r>
                <a:rPr lang="zh-CN" altLang="en-US" sz="2000" dirty="0" smtClean="0">
                  <a:solidFill>
                    <a:schemeClr val="tx1">
                      <a:lumMod val="50000"/>
                      <a:lumOff val="50000"/>
                    </a:schemeClr>
                  </a:solidFill>
                  <a:latin typeface="微软雅黑" panose="020B0503020204020204" pitchFamily="34" charset="-122"/>
                  <a:ea typeface="微软雅黑" panose="020B0503020204020204" pitchFamily="34" charset="-122"/>
                  <a:sym typeface="Wingdings" panose="05000000000000000000" pitchFamily="2" charset="2"/>
                </a:rPr>
                <a:t>是一种可以添加到表格、图片或其他对象中的编号标签，添加题注后；再正文中设置的引用说明称为交叉引用。</a:t>
              </a:r>
              <a:endPar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5" name="直接连接符 24"/>
            <p:cNvCxnSpPr/>
            <p:nvPr/>
          </p:nvCxnSpPr>
          <p:spPr>
            <a:xfrm>
              <a:off x="5060733" y="3000516"/>
              <a:ext cx="8630646" cy="0"/>
            </a:xfrm>
            <a:prstGeom prst="line">
              <a:avLst/>
            </a:prstGeom>
            <a:ln w="28575">
              <a:solidFill>
                <a:srgbClr val="E1DAAD"/>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0" y="0"/>
            <a:ext cx="5796136" cy="710024"/>
            <a:chOff x="1971344" y="720713"/>
            <a:chExt cx="5074576" cy="710024"/>
          </a:xfrm>
        </p:grpSpPr>
        <p:sp>
          <p:nvSpPr>
            <p:cNvPr id="36" name="矩形 35"/>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2101157" y="788418"/>
              <a:ext cx="4637187" cy="535531"/>
            </a:xfrm>
            <a:prstGeom prst="rect">
              <a:avLst/>
            </a:prstGeom>
          </p:spPr>
          <p:txBody>
            <a:bodyPr wrap="squar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目录、脚注和尾注、题注、交叉引用</a:t>
              </a:r>
            </a:p>
          </p:txBody>
        </p:sp>
      </p:grpSp>
    </p:spTree>
    <p:extLst>
      <p:ext uri="{BB962C8B-B14F-4D97-AF65-F5344CB8AC3E}">
        <p14:creationId xmlns:p14="http://schemas.microsoft.com/office/powerpoint/2010/main" val="391239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3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ppt_x</p:attrName>
                                        </p:attrNameLst>
                                      </p:cBhvr>
                                      <p:tavLst>
                                        <p:tav tm="0">
                                          <p:val>
                                            <p:strVal val="#ppt_x-#ppt_w*1.125000"/>
                                          </p:val>
                                        </p:tav>
                                        <p:tav tm="100000">
                                          <p:val>
                                            <p:strVal val="#ppt_x"/>
                                          </p:val>
                                        </p:tav>
                                      </p:tavLst>
                                    </p:anim>
                                    <p:animEffect transition="in" filter="wipe(right)">
                                      <p:cBhvr>
                                        <p:cTn id="8" dur="500"/>
                                        <p:tgtEl>
                                          <p:spTgt spid="11"/>
                                        </p:tgtEl>
                                      </p:cBhvr>
                                    </p:animEffect>
                                  </p:childTnLst>
                                </p:cTn>
                              </p:par>
                              <p:par>
                                <p:cTn id="9" presetID="12" presetClass="entr" presetSubtype="8" fill="hold" nodeType="withEffect">
                                  <p:stCondLst>
                                    <p:cond delay="8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par>
                                <p:cTn id="13" presetID="12" presetClass="entr" presetSubtype="8" fill="hold" nodeType="withEffect">
                                  <p:stCondLst>
                                    <p:cond delay="130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p:tgtEl>
                                          <p:spTgt spid="23"/>
                                        </p:tgtEl>
                                        <p:attrNameLst>
                                          <p:attrName>ppt_x</p:attrName>
                                        </p:attrNameLst>
                                      </p:cBhvr>
                                      <p:tavLst>
                                        <p:tav tm="0">
                                          <p:val>
                                            <p:strVal val="#ppt_x-#ppt_w*1.125000"/>
                                          </p:val>
                                        </p:tav>
                                        <p:tav tm="100000">
                                          <p:val>
                                            <p:strVal val="#ppt_x"/>
                                          </p:val>
                                        </p:tav>
                                      </p:tavLst>
                                    </p:anim>
                                    <p:animEffect transition="in" filter="wipe(right)">
                                      <p:cBhvr>
                                        <p:cTn id="1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0" y="0"/>
            <a:ext cx="2584849" cy="710024"/>
            <a:chOff x="1971344" y="720713"/>
            <a:chExt cx="5074576" cy="710024"/>
          </a:xfrm>
        </p:grpSpPr>
        <p:sp>
          <p:nvSpPr>
            <p:cNvPr id="20" name="矩形 19"/>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01155" y="788418"/>
              <a:ext cx="4944765" cy="535531"/>
            </a:xfrm>
            <a:prstGeom prst="rect">
              <a:avLst/>
            </a:prstGeom>
          </p:spPr>
          <p:txBody>
            <a:bodyPr wrap="squar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邮件合并的步骤</a:t>
              </a:r>
            </a:p>
          </p:txBody>
        </p:sp>
      </p:grpSp>
      <p:grpSp>
        <p:nvGrpSpPr>
          <p:cNvPr id="2" name="组合 1"/>
          <p:cNvGrpSpPr/>
          <p:nvPr/>
        </p:nvGrpSpPr>
        <p:grpSpPr>
          <a:xfrm>
            <a:off x="1259632" y="1772816"/>
            <a:ext cx="2013148" cy="2808312"/>
            <a:chOff x="539552" y="1491630"/>
            <a:chExt cx="2013148" cy="2808312"/>
          </a:xfrm>
        </p:grpSpPr>
        <p:sp>
          <p:nvSpPr>
            <p:cNvPr id="3" name="矩形 2"/>
            <p:cNvSpPr/>
            <p:nvPr/>
          </p:nvSpPr>
          <p:spPr>
            <a:xfrm>
              <a:off x="539552" y="1491630"/>
              <a:ext cx="2013148" cy="2808312"/>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TextBox 33"/>
            <p:cNvSpPr txBox="1">
              <a:spLocks noChangeArrowheads="1"/>
            </p:cNvSpPr>
            <p:nvPr/>
          </p:nvSpPr>
          <p:spPr bwMode="auto">
            <a:xfrm>
              <a:off x="605405" y="2355726"/>
              <a:ext cx="1723438" cy="700576"/>
            </a:xfrm>
            <a:prstGeom prst="rect">
              <a:avLst/>
            </a:prstGeom>
            <a:noFill/>
            <a:ln w="9525">
              <a:noFill/>
              <a:miter lim="800000"/>
              <a:headEnd/>
              <a:tailEnd/>
            </a:ln>
          </p:spPr>
          <p:txBody>
            <a:bodyPr wrap="square">
              <a:spAutoFit/>
            </a:bodyPr>
            <a:lstStyle/>
            <a:p>
              <a:pPr lvl="0" algn="ctr">
                <a:lnSpc>
                  <a:spcPct val="150000"/>
                </a:lnSpc>
                <a:defRPr/>
              </a:pPr>
              <a:r>
                <a:rPr lang="zh-CN" altLang="en-US" sz="1400" b="1" kern="0" dirty="0">
                  <a:solidFill>
                    <a:srgbClr val="C00000"/>
                  </a:solidFill>
                  <a:latin typeface="微软雅黑" pitchFamily="34" charset="-122"/>
                  <a:ea typeface="微软雅黑" pitchFamily="34" charset="-122"/>
                </a:rPr>
                <a:t>第一步</a:t>
              </a:r>
              <a:r>
                <a:rPr lang="zh-CN" altLang="en-US" sz="1400" b="1" kern="0" dirty="0" smtClean="0">
                  <a:solidFill>
                    <a:srgbClr val="C00000"/>
                  </a:solidFill>
                  <a:latin typeface="微软雅黑" pitchFamily="34" charset="-122"/>
                  <a:ea typeface="微软雅黑" pitchFamily="34" charset="-122"/>
                </a:rPr>
                <a:t>：</a:t>
              </a:r>
              <a:endParaRPr lang="en-US" altLang="zh-CN" sz="1400" b="1" kern="0" dirty="0" smtClean="0">
                <a:solidFill>
                  <a:srgbClr val="C00000"/>
                </a:solidFill>
                <a:latin typeface="微软雅黑" pitchFamily="34" charset="-122"/>
                <a:ea typeface="微软雅黑" pitchFamily="34" charset="-122"/>
              </a:endParaRPr>
            </a:p>
            <a:p>
              <a:pPr lvl="0" algn="ctr">
                <a:lnSpc>
                  <a:spcPct val="150000"/>
                </a:lnSpc>
                <a:defRPr/>
              </a:pPr>
              <a:r>
                <a:rPr lang="zh-CN" altLang="en-US" sz="1400" b="1" kern="0" dirty="0" smtClean="0">
                  <a:solidFill>
                    <a:srgbClr val="C00000"/>
                  </a:solidFill>
                  <a:latin typeface="微软雅黑" pitchFamily="34" charset="-122"/>
                  <a:ea typeface="微软雅黑" pitchFamily="34" charset="-122"/>
                </a:rPr>
                <a:t>准</a:t>
              </a:r>
              <a:r>
                <a:rPr lang="zh-CN" altLang="en-US" sz="1400" b="1" kern="0" dirty="0">
                  <a:solidFill>
                    <a:srgbClr val="C00000"/>
                  </a:solidFill>
                  <a:latin typeface="微软雅黑" pitchFamily="34" charset="-122"/>
                  <a:ea typeface="微软雅黑" pitchFamily="34" charset="-122"/>
                </a:rPr>
                <a:t>备数据</a:t>
              </a:r>
              <a:r>
                <a:rPr lang="zh-CN" altLang="en-US" sz="1400" b="1" kern="0" dirty="0" smtClean="0">
                  <a:solidFill>
                    <a:srgbClr val="C00000"/>
                  </a:solidFill>
                  <a:latin typeface="微软雅黑" pitchFamily="34" charset="-122"/>
                  <a:ea typeface="微软雅黑" pitchFamily="34" charset="-122"/>
                </a:rPr>
                <a:t>源</a:t>
              </a:r>
              <a:endParaRPr kumimoji="0" lang="zh-CN" altLang="en-US" sz="1200" b="0" i="0" u="none" strike="noStrike" kern="0" cap="none" spc="0" normalizeH="0" baseline="0" noProof="0" dirty="0">
                <a:ln>
                  <a:noFill/>
                </a:ln>
                <a:effectLst/>
                <a:uLnTx/>
                <a:uFillTx/>
                <a:latin typeface="微软雅黑" pitchFamily="34" charset="-122"/>
                <a:ea typeface="微软雅黑" pitchFamily="34" charset="-122"/>
              </a:endParaRPr>
            </a:p>
          </p:txBody>
        </p:sp>
      </p:grpSp>
      <p:grpSp>
        <p:nvGrpSpPr>
          <p:cNvPr id="6" name="组合 5"/>
          <p:cNvGrpSpPr/>
          <p:nvPr/>
        </p:nvGrpSpPr>
        <p:grpSpPr>
          <a:xfrm>
            <a:off x="3488804" y="1772816"/>
            <a:ext cx="2013148" cy="2808312"/>
            <a:chOff x="539552" y="1491630"/>
            <a:chExt cx="2013148" cy="2808312"/>
          </a:xfrm>
        </p:grpSpPr>
        <p:sp>
          <p:nvSpPr>
            <p:cNvPr id="7" name="矩形 6"/>
            <p:cNvSpPr/>
            <p:nvPr/>
          </p:nvSpPr>
          <p:spPr>
            <a:xfrm>
              <a:off x="539552" y="1491630"/>
              <a:ext cx="2013148" cy="2808312"/>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TextBox 33"/>
            <p:cNvSpPr txBox="1">
              <a:spLocks noChangeArrowheads="1"/>
            </p:cNvSpPr>
            <p:nvPr/>
          </p:nvSpPr>
          <p:spPr bwMode="auto">
            <a:xfrm>
              <a:off x="758652" y="2355726"/>
              <a:ext cx="1483147" cy="738664"/>
            </a:xfrm>
            <a:prstGeom prst="rect">
              <a:avLst/>
            </a:prstGeom>
            <a:noFill/>
            <a:ln w="9525">
              <a:noFill/>
              <a:miter lim="800000"/>
              <a:headEnd/>
              <a:tailEnd/>
            </a:ln>
          </p:spPr>
          <p:txBody>
            <a:bodyPr wrap="square">
              <a:spAutoFit/>
            </a:bodyPr>
            <a:lstStyle/>
            <a:p>
              <a:pPr lvl="0" algn="ctr">
                <a:lnSpc>
                  <a:spcPct val="150000"/>
                </a:lnSpc>
                <a:defRPr/>
              </a:pPr>
              <a:r>
                <a:rPr lang="zh-CN" altLang="en-US" sz="1400" b="1" kern="0" dirty="0">
                  <a:solidFill>
                    <a:srgbClr val="C00000"/>
                  </a:solidFill>
                  <a:latin typeface="微软雅黑" pitchFamily="34" charset="-122"/>
                  <a:ea typeface="微软雅黑" pitchFamily="34" charset="-122"/>
                </a:rPr>
                <a:t>第二步</a:t>
              </a:r>
              <a:r>
                <a:rPr lang="zh-CN" altLang="en-US" sz="1400" b="1" kern="0" dirty="0" smtClean="0">
                  <a:solidFill>
                    <a:srgbClr val="C00000"/>
                  </a:solidFill>
                  <a:latin typeface="微软雅黑" pitchFamily="34" charset="-122"/>
                  <a:ea typeface="微软雅黑" pitchFamily="34" charset="-122"/>
                </a:rPr>
                <a:t>：</a:t>
              </a:r>
              <a:endParaRPr lang="en-US" altLang="zh-CN" sz="1400" b="1" kern="0" dirty="0" smtClean="0">
                <a:solidFill>
                  <a:srgbClr val="C00000"/>
                </a:solidFill>
                <a:latin typeface="微软雅黑" pitchFamily="34" charset="-122"/>
                <a:ea typeface="微软雅黑" pitchFamily="34" charset="-122"/>
              </a:endParaRPr>
            </a:p>
            <a:p>
              <a:pPr lvl="0" algn="ctr">
                <a:lnSpc>
                  <a:spcPct val="150000"/>
                </a:lnSpc>
                <a:defRPr/>
              </a:pPr>
              <a:r>
                <a:rPr lang="zh-CN" altLang="en-US" sz="1400" b="1" kern="0" dirty="0" smtClean="0">
                  <a:solidFill>
                    <a:srgbClr val="C00000"/>
                  </a:solidFill>
                  <a:latin typeface="微软雅黑" pitchFamily="34" charset="-122"/>
                  <a:ea typeface="微软雅黑" pitchFamily="34" charset="-122"/>
                </a:rPr>
                <a:t>准备邮件模板</a:t>
              </a:r>
              <a:endParaRPr kumimoji="0" lang="zh-CN" altLang="en-US" sz="1200" b="0" i="0" u="none" strike="noStrike" kern="0" cap="none" spc="0" normalizeH="0" baseline="0" noProof="0" dirty="0">
                <a:ln>
                  <a:noFill/>
                </a:ln>
                <a:effectLst/>
                <a:uLnTx/>
                <a:uFillTx/>
                <a:latin typeface="微软雅黑" pitchFamily="34" charset="-122"/>
                <a:ea typeface="微软雅黑" pitchFamily="34" charset="-122"/>
              </a:endParaRPr>
            </a:p>
          </p:txBody>
        </p:sp>
      </p:grpSp>
      <p:grpSp>
        <p:nvGrpSpPr>
          <p:cNvPr id="10" name="组合 9"/>
          <p:cNvGrpSpPr/>
          <p:nvPr/>
        </p:nvGrpSpPr>
        <p:grpSpPr>
          <a:xfrm>
            <a:off x="5721052" y="1772816"/>
            <a:ext cx="2013148" cy="2808312"/>
            <a:chOff x="539552" y="1491630"/>
            <a:chExt cx="2013148" cy="2808312"/>
          </a:xfrm>
        </p:grpSpPr>
        <p:sp>
          <p:nvSpPr>
            <p:cNvPr id="11" name="矩形 10"/>
            <p:cNvSpPr/>
            <p:nvPr/>
          </p:nvSpPr>
          <p:spPr>
            <a:xfrm>
              <a:off x="539552" y="1491630"/>
              <a:ext cx="2013148" cy="2808312"/>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TextBox 33"/>
            <p:cNvSpPr txBox="1">
              <a:spLocks noChangeArrowheads="1"/>
            </p:cNvSpPr>
            <p:nvPr/>
          </p:nvSpPr>
          <p:spPr bwMode="auto">
            <a:xfrm>
              <a:off x="830660" y="2355726"/>
              <a:ext cx="1585656" cy="700576"/>
            </a:xfrm>
            <a:prstGeom prst="rect">
              <a:avLst/>
            </a:prstGeom>
            <a:noFill/>
            <a:ln w="9525">
              <a:noFill/>
              <a:miter lim="800000"/>
              <a:headEnd/>
              <a:tailEnd/>
            </a:ln>
          </p:spPr>
          <p:txBody>
            <a:bodyPr wrap="square">
              <a:spAutoFit/>
            </a:bodyPr>
            <a:lstStyle/>
            <a:p>
              <a:pPr lvl="0" algn="ctr">
                <a:lnSpc>
                  <a:spcPct val="150000"/>
                </a:lnSpc>
                <a:defRPr/>
              </a:pPr>
              <a:r>
                <a:rPr lang="zh-CN" altLang="en-US" sz="1400" b="1" kern="0" dirty="0">
                  <a:solidFill>
                    <a:srgbClr val="C00000"/>
                  </a:solidFill>
                  <a:latin typeface="微软雅黑" pitchFamily="34" charset="-122"/>
                  <a:ea typeface="微软雅黑" pitchFamily="34" charset="-122"/>
                </a:rPr>
                <a:t>第三步</a:t>
              </a:r>
              <a:r>
                <a:rPr lang="zh-CN" altLang="en-US" sz="1400" b="1" kern="0" dirty="0" smtClean="0">
                  <a:solidFill>
                    <a:srgbClr val="C00000"/>
                  </a:solidFill>
                  <a:latin typeface="微软雅黑" pitchFamily="34" charset="-122"/>
                  <a:ea typeface="微软雅黑" pitchFamily="34" charset="-122"/>
                </a:rPr>
                <a:t>：</a:t>
              </a:r>
              <a:endParaRPr lang="en-US" altLang="zh-CN" sz="1400" b="1" kern="0" dirty="0" smtClean="0">
                <a:solidFill>
                  <a:srgbClr val="C00000"/>
                </a:solidFill>
                <a:latin typeface="微软雅黑" pitchFamily="34" charset="-122"/>
                <a:ea typeface="微软雅黑" pitchFamily="34" charset="-122"/>
              </a:endParaRPr>
            </a:p>
            <a:p>
              <a:pPr lvl="0" algn="ctr">
                <a:lnSpc>
                  <a:spcPct val="150000"/>
                </a:lnSpc>
                <a:defRPr/>
              </a:pPr>
              <a:r>
                <a:rPr lang="zh-CN" altLang="en-US" sz="1400" b="1" kern="0" dirty="0" smtClean="0">
                  <a:solidFill>
                    <a:srgbClr val="C00000"/>
                  </a:solidFill>
                  <a:latin typeface="微软雅黑" pitchFamily="34" charset="-122"/>
                  <a:ea typeface="微软雅黑" pitchFamily="34" charset="-122"/>
                </a:rPr>
                <a:t>完成邮</a:t>
              </a:r>
              <a:r>
                <a:rPr lang="zh-CN" altLang="en-US" sz="1400" b="1" kern="0" dirty="0">
                  <a:solidFill>
                    <a:srgbClr val="C00000"/>
                  </a:solidFill>
                  <a:latin typeface="微软雅黑" pitchFamily="34" charset="-122"/>
                  <a:ea typeface="微软雅黑" pitchFamily="34" charset="-122"/>
                </a:rPr>
                <a:t>件合</a:t>
              </a:r>
              <a:r>
                <a:rPr lang="zh-CN" altLang="en-US" sz="1400" b="1" kern="0" dirty="0" smtClean="0">
                  <a:solidFill>
                    <a:srgbClr val="C00000"/>
                  </a:solidFill>
                  <a:latin typeface="微软雅黑" pitchFamily="34" charset="-122"/>
                  <a:ea typeface="微软雅黑" pitchFamily="34" charset="-122"/>
                </a:rPr>
                <a:t>并</a:t>
              </a:r>
              <a:endParaRPr kumimoji="0" lang="zh-CN" altLang="en-US" sz="1200" b="0" i="0" u="none" strike="noStrike" kern="0" cap="none" spc="0" normalizeH="0" baseline="0" noProof="0" dirty="0">
                <a:ln>
                  <a:noFill/>
                </a:ln>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171221343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60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628799"/>
            <a:ext cx="695224" cy="3384377"/>
            <a:chOff x="654993" y="1865849"/>
            <a:chExt cx="695224" cy="1563242"/>
          </a:xfrm>
        </p:grpSpPr>
        <p:sp>
          <p:nvSpPr>
            <p:cNvPr id="3" name="TextBox 2"/>
            <p:cNvSpPr txBox="1"/>
            <p:nvPr/>
          </p:nvSpPr>
          <p:spPr>
            <a:xfrm rot="5400000">
              <a:off x="408611" y="2253457"/>
              <a:ext cx="1329213"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技能训练及作业</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732195" y="1754401"/>
            <a:ext cx="6961670" cy="4194880"/>
            <a:chOff x="1325795" y="704914"/>
            <a:chExt cx="6961670" cy="3598976"/>
          </a:xfrm>
        </p:grpSpPr>
        <p:grpSp>
          <p:nvGrpSpPr>
            <p:cNvPr id="6" name="组合 5"/>
            <p:cNvGrpSpPr/>
            <p:nvPr/>
          </p:nvGrpSpPr>
          <p:grpSpPr>
            <a:xfrm>
              <a:off x="1325795" y="704914"/>
              <a:ext cx="6961670" cy="3598976"/>
              <a:chOff x="1325795" y="704914"/>
              <a:chExt cx="6961670" cy="3598976"/>
            </a:xfrm>
          </p:grpSpPr>
          <p:sp>
            <p:nvSpPr>
              <p:cNvPr id="13" name="矩形 12"/>
              <p:cNvSpPr/>
              <p:nvPr/>
            </p:nvSpPr>
            <p:spPr>
              <a:xfrm>
                <a:off x="1350215" y="704914"/>
                <a:ext cx="6937250" cy="25487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325795" y="3438985"/>
                <a:ext cx="6937249" cy="86490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1449492" y="763174"/>
              <a:ext cx="6813551" cy="2519088"/>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技能训练：</a:t>
              </a: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1</a:t>
              </a:r>
              <a:r>
                <a:rPr lang="zh-CN" altLang="en-US" sz="2200" kern="0" dirty="0" smtClean="0">
                  <a:solidFill>
                    <a:schemeClr val="tx1">
                      <a:lumMod val="75000"/>
                      <a:lumOff val="25000"/>
                    </a:schemeClr>
                  </a:solidFill>
                  <a:latin typeface="微软雅黑" pitchFamily="34" charset="-122"/>
                  <a:ea typeface="微软雅黑" pitchFamily="34" charset="-122"/>
                </a:rPr>
                <a:t>）收</a:t>
              </a:r>
              <a:r>
                <a:rPr lang="zh-CN" altLang="en-US" sz="2200" kern="0" dirty="0">
                  <a:solidFill>
                    <a:schemeClr val="tx1">
                      <a:lumMod val="75000"/>
                      <a:lumOff val="25000"/>
                    </a:schemeClr>
                  </a:solidFill>
                  <a:latin typeface="微软雅黑" pitchFamily="34" charset="-122"/>
                  <a:ea typeface="微软雅黑" pitchFamily="34" charset="-122"/>
                </a:rPr>
                <a:t>集班上同学的语文作文，排版并设计成一本带有目录的作文</a:t>
              </a:r>
              <a:r>
                <a:rPr lang="zh-CN" altLang="en-US" sz="2200" kern="0" dirty="0" smtClean="0">
                  <a:solidFill>
                    <a:schemeClr val="tx1">
                      <a:lumMod val="75000"/>
                      <a:lumOff val="25000"/>
                    </a:schemeClr>
                  </a:solidFill>
                  <a:latin typeface="微软雅黑" pitchFamily="34" charset="-122"/>
                  <a:ea typeface="微软雅黑" pitchFamily="34" charset="-122"/>
                </a:rPr>
                <a:t>集；（</a:t>
              </a:r>
              <a:r>
                <a:rPr lang="en-US" altLang="zh-CN" sz="2200" kern="0" dirty="0">
                  <a:solidFill>
                    <a:schemeClr val="tx1">
                      <a:lumMod val="75000"/>
                      <a:lumOff val="25000"/>
                    </a:schemeClr>
                  </a:solidFill>
                  <a:latin typeface="微软雅黑" pitchFamily="34" charset="-122"/>
                  <a:ea typeface="微软雅黑" pitchFamily="34" charset="-122"/>
                </a:rPr>
                <a:t>2</a:t>
              </a:r>
              <a:r>
                <a:rPr lang="zh-CN" altLang="en-US" sz="2200" kern="0" dirty="0">
                  <a:solidFill>
                    <a:schemeClr val="tx1">
                      <a:lumMod val="75000"/>
                      <a:lumOff val="25000"/>
                    </a:schemeClr>
                  </a:solidFill>
                  <a:latin typeface="微软雅黑" pitchFamily="34" charset="-122"/>
                  <a:ea typeface="微软雅黑" pitchFamily="34" charset="-122"/>
                </a:rPr>
                <a:t>）	将前面制作的“求职简历封面</a:t>
              </a:r>
              <a:r>
                <a:rPr lang="en-US" altLang="zh-CN" sz="2200" kern="0" dirty="0">
                  <a:solidFill>
                    <a:schemeClr val="tx1">
                      <a:lumMod val="75000"/>
                      <a:lumOff val="25000"/>
                    </a:schemeClr>
                  </a:solidFill>
                  <a:latin typeface="微软雅黑" pitchFamily="34" charset="-122"/>
                  <a:ea typeface="微软雅黑" pitchFamily="34" charset="-122"/>
                </a:rPr>
                <a:t>.</a:t>
              </a:r>
              <a:r>
                <a:rPr lang="en-US" altLang="zh-CN" sz="2200" kern="0" dirty="0" err="1">
                  <a:solidFill>
                    <a:schemeClr val="tx1">
                      <a:lumMod val="75000"/>
                      <a:lumOff val="25000"/>
                    </a:schemeClr>
                  </a:solidFill>
                  <a:latin typeface="微软雅黑" pitchFamily="34" charset="-122"/>
                  <a:ea typeface="微软雅黑" pitchFamily="34" charset="-122"/>
                </a:rPr>
                <a:t>docx</a:t>
              </a:r>
              <a:r>
                <a:rPr lang="en-US" altLang="zh-CN" sz="2200" kern="0" dirty="0">
                  <a:solidFill>
                    <a:schemeClr val="tx1">
                      <a:lumMod val="75000"/>
                      <a:lumOff val="25000"/>
                    </a:schemeClr>
                  </a:solidFill>
                  <a:latin typeface="微软雅黑" pitchFamily="34" charset="-122"/>
                  <a:ea typeface="微软雅黑" pitchFamily="34" charset="-122"/>
                </a:rPr>
                <a:t>”</a:t>
              </a:r>
              <a:r>
                <a:rPr lang="zh-CN" altLang="en-US" sz="2200" kern="0" dirty="0">
                  <a:solidFill>
                    <a:schemeClr val="tx1">
                      <a:lumMod val="75000"/>
                      <a:lumOff val="25000"/>
                    </a:schemeClr>
                  </a:solidFill>
                  <a:latin typeface="微软雅黑" pitchFamily="34" charset="-122"/>
                  <a:ea typeface="微软雅黑" pitchFamily="34" charset="-122"/>
                </a:rPr>
                <a:t>，“求职信</a:t>
              </a:r>
              <a:r>
                <a:rPr lang="en-US" altLang="zh-CN" sz="2200" kern="0" dirty="0">
                  <a:solidFill>
                    <a:schemeClr val="tx1">
                      <a:lumMod val="75000"/>
                      <a:lumOff val="25000"/>
                    </a:schemeClr>
                  </a:solidFill>
                  <a:latin typeface="微软雅黑" pitchFamily="34" charset="-122"/>
                  <a:ea typeface="微软雅黑" pitchFamily="34" charset="-122"/>
                </a:rPr>
                <a:t>2.docx”</a:t>
              </a:r>
              <a:r>
                <a:rPr lang="zh-CN" altLang="en-US" sz="2200" kern="0" dirty="0">
                  <a:solidFill>
                    <a:schemeClr val="tx1">
                      <a:lumMod val="75000"/>
                      <a:lumOff val="25000"/>
                    </a:schemeClr>
                  </a:solidFill>
                  <a:latin typeface="微软雅黑" pitchFamily="34" charset="-122"/>
                  <a:ea typeface="微软雅黑" pitchFamily="34" charset="-122"/>
                </a:rPr>
                <a:t>，“个人简历表</a:t>
              </a:r>
              <a:r>
                <a:rPr lang="en-US" altLang="zh-CN" sz="2200" kern="0" dirty="0">
                  <a:solidFill>
                    <a:schemeClr val="tx1">
                      <a:lumMod val="75000"/>
                      <a:lumOff val="25000"/>
                    </a:schemeClr>
                  </a:solidFill>
                  <a:latin typeface="微软雅黑" pitchFamily="34" charset="-122"/>
                  <a:ea typeface="微软雅黑" pitchFamily="34" charset="-122"/>
                </a:rPr>
                <a:t>.</a:t>
              </a:r>
              <a:r>
                <a:rPr lang="en-US" altLang="zh-CN" sz="2200" kern="0" dirty="0" err="1">
                  <a:solidFill>
                    <a:schemeClr val="tx1">
                      <a:lumMod val="75000"/>
                      <a:lumOff val="25000"/>
                    </a:schemeClr>
                  </a:solidFill>
                  <a:latin typeface="微软雅黑" pitchFamily="34" charset="-122"/>
                  <a:ea typeface="微软雅黑" pitchFamily="34" charset="-122"/>
                </a:rPr>
                <a:t>docx</a:t>
              </a:r>
              <a:r>
                <a:rPr lang="en-US" altLang="zh-CN" sz="2200" kern="0" dirty="0">
                  <a:solidFill>
                    <a:schemeClr val="tx1">
                      <a:lumMod val="75000"/>
                      <a:lumOff val="25000"/>
                    </a:schemeClr>
                  </a:solidFill>
                  <a:latin typeface="微软雅黑" pitchFamily="34" charset="-122"/>
                  <a:ea typeface="微软雅黑" pitchFamily="34" charset="-122"/>
                </a:rPr>
                <a:t>”</a:t>
              </a:r>
              <a:r>
                <a:rPr lang="zh-CN" altLang="en-US" sz="2200" kern="0" dirty="0">
                  <a:solidFill>
                    <a:schemeClr val="tx1">
                      <a:lumMod val="75000"/>
                      <a:lumOff val="25000"/>
                    </a:schemeClr>
                  </a:solidFill>
                  <a:latin typeface="微软雅黑" pitchFamily="34" charset="-122"/>
                  <a:ea typeface="微软雅黑" pitchFamily="34" charset="-122"/>
                </a:rPr>
                <a:t>三个文档合并成一个文档“求职简历</a:t>
              </a:r>
              <a:r>
                <a:rPr lang="en-US" altLang="zh-CN" sz="2200" kern="0" dirty="0">
                  <a:solidFill>
                    <a:schemeClr val="tx1">
                      <a:lumMod val="75000"/>
                      <a:lumOff val="25000"/>
                    </a:schemeClr>
                  </a:solidFill>
                  <a:latin typeface="微软雅黑" pitchFamily="34" charset="-122"/>
                  <a:ea typeface="微软雅黑" pitchFamily="34" charset="-122"/>
                </a:rPr>
                <a:t>.</a:t>
              </a:r>
              <a:r>
                <a:rPr lang="en-US" altLang="zh-CN" sz="2200" kern="0" dirty="0" err="1">
                  <a:solidFill>
                    <a:schemeClr val="tx1">
                      <a:lumMod val="75000"/>
                      <a:lumOff val="25000"/>
                    </a:schemeClr>
                  </a:solidFill>
                  <a:latin typeface="微软雅黑" pitchFamily="34" charset="-122"/>
                  <a:ea typeface="微软雅黑" pitchFamily="34" charset="-122"/>
                </a:rPr>
                <a:t>docx</a:t>
              </a:r>
              <a:r>
                <a:rPr lang="en-US" altLang="zh-CN" sz="2200" kern="0" dirty="0">
                  <a:solidFill>
                    <a:schemeClr val="tx1">
                      <a:lumMod val="75000"/>
                      <a:lumOff val="25000"/>
                    </a:schemeClr>
                  </a:solidFill>
                  <a:latin typeface="微软雅黑" pitchFamily="34" charset="-122"/>
                  <a:ea typeface="微软雅黑" pitchFamily="34" charset="-122"/>
                </a:rPr>
                <a:t>”</a:t>
              </a:r>
              <a:r>
                <a:rPr lang="zh-CN" altLang="en-US" sz="2200" kern="0" dirty="0">
                  <a:solidFill>
                    <a:schemeClr val="tx1">
                      <a:lumMod val="75000"/>
                      <a:lumOff val="25000"/>
                    </a:schemeClr>
                  </a:solidFill>
                  <a:latin typeface="微软雅黑" pitchFamily="34" charset="-122"/>
                  <a:ea typeface="微软雅黑" pitchFamily="34" charset="-122"/>
                </a:rPr>
                <a:t>，并按照</a:t>
              </a:r>
              <a:r>
                <a:rPr lang="en-US" altLang="zh-CN" sz="2200" kern="0" dirty="0">
                  <a:solidFill>
                    <a:schemeClr val="tx1">
                      <a:lumMod val="75000"/>
                      <a:lumOff val="25000"/>
                    </a:schemeClr>
                  </a:solidFill>
                  <a:latin typeface="微软雅黑" pitchFamily="34" charset="-122"/>
                  <a:ea typeface="微软雅黑" pitchFamily="34" charset="-122"/>
                </a:rPr>
                <a:t>P144</a:t>
              </a:r>
              <a:r>
                <a:rPr lang="zh-CN" altLang="en-US" sz="2200" kern="0" dirty="0">
                  <a:solidFill>
                    <a:schemeClr val="tx1">
                      <a:lumMod val="75000"/>
                      <a:lumOff val="25000"/>
                    </a:schemeClr>
                  </a:solidFill>
                  <a:latin typeface="微软雅黑" pitchFamily="34" charset="-122"/>
                  <a:ea typeface="微软雅黑" pitchFamily="34" charset="-122"/>
                </a:rPr>
                <a:t>相关页面操</a:t>
              </a:r>
              <a:r>
                <a:rPr lang="zh-CN" altLang="en-US" sz="2200" kern="0" dirty="0" smtClean="0">
                  <a:solidFill>
                    <a:schemeClr val="tx1">
                      <a:lumMod val="75000"/>
                      <a:lumOff val="25000"/>
                    </a:schemeClr>
                  </a:solidFill>
                  <a:latin typeface="微软雅黑" pitchFamily="34" charset="-122"/>
                  <a:ea typeface="微软雅黑" pitchFamily="34" charset="-122"/>
                </a:rPr>
                <a:t>作；（</a:t>
              </a:r>
              <a:r>
                <a:rPr lang="en-US" altLang="zh-CN" sz="2200" kern="0" dirty="0">
                  <a:solidFill>
                    <a:schemeClr val="tx1">
                      <a:lumMod val="75000"/>
                      <a:lumOff val="25000"/>
                    </a:schemeClr>
                  </a:solidFill>
                  <a:latin typeface="微软雅黑" pitchFamily="34" charset="-122"/>
                  <a:ea typeface="微软雅黑" pitchFamily="34" charset="-122"/>
                </a:rPr>
                <a:t>3</a:t>
              </a:r>
              <a:r>
                <a:rPr lang="zh-CN" altLang="en-US" sz="2200" kern="0" dirty="0">
                  <a:solidFill>
                    <a:schemeClr val="tx1">
                      <a:lumMod val="75000"/>
                      <a:lumOff val="25000"/>
                    </a:schemeClr>
                  </a:solidFill>
                  <a:latin typeface="微软雅黑" pitchFamily="34" charset="-122"/>
                  <a:ea typeface="微软雅黑" pitchFamily="34" charset="-122"/>
                </a:rPr>
                <a:t>）	使用邮件合并功能创建数据源，完成“求职简历信封</a:t>
              </a:r>
              <a:r>
                <a:rPr lang="en-US" altLang="zh-CN" sz="2200" kern="0" dirty="0">
                  <a:solidFill>
                    <a:schemeClr val="tx1">
                      <a:lumMod val="75000"/>
                      <a:lumOff val="25000"/>
                    </a:schemeClr>
                  </a:solidFill>
                  <a:latin typeface="微软雅黑" pitchFamily="34" charset="-122"/>
                  <a:ea typeface="微软雅黑" pitchFamily="34" charset="-122"/>
                </a:rPr>
                <a:t>.</a:t>
              </a:r>
              <a:r>
                <a:rPr lang="en-US" altLang="zh-CN" sz="2200" kern="0" dirty="0" err="1">
                  <a:solidFill>
                    <a:schemeClr val="tx1">
                      <a:lumMod val="75000"/>
                      <a:lumOff val="25000"/>
                    </a:schemeClr>
                  </a:solidFill>
                  <a:latin typeface="微软雅黑" pitchFamily="34" charset="-122"/>
                  <a:ea typeface="微软雅黑" pitchFamily="34" charset="-122"/>
                </a:rPr>
                <a:t>docx</a:t>
              </a:r>
              <a:r>
                <a:rPr lang="en-US" altLang="zh-CN" sz="2200" kern="0" dirty="0">
                  <a:solidFill>
                    <a:schemeClr val="tx1">
                      <a:lumMod val="75000"/>
                      <a:lumOff val="25000"/>
                    </a:schemeClr>
                  </a:solidFill>
                  <a:latin typeface="微软雅黑" pitchFamily="34" charset="-122"/>
                  <a:ea typeface="微软雅黑" pitchFamily="34" charset="-122"/>
                </a:rPr>
                <a:t>”</a:t>
              </a:r>
              <a:r>
                <a:rPr lang="zh-CN" altLang="en-US" sz="2200" kern="0" dirty="0">
                  <a:solidFill>
                    <a:schemeClr val="tx1">
                      <a:lumMod val="75000"/>
                      <a:lumOff val="25000"/>
                    </a:schemeClr>
                  </a:solidFill>
                  <a:latin typeface="微软雅黑" pitchFamily="34" charset="-122"/>
                  <a:ea typeface="微软雅黑" pitchFamily="34" charset="-122"/>
                </a:rPr>
                <a:t>的制</a:t>
              </a:r>
              <a:r>
                <a:rPr lang="zh-CN" altLang="en-US" sz="2200" kern="0" dirty="0" smtClean="0">
                  <a:solidFill>
                    <a:schemeClr val="tx1">
                      <a:lumMod val="75000"/>
                      <a:lumOff val="25000"/>
                    </a:schemeClr>
                  </a:solidFill>
                  <a:latin typeface="微软雅黑" pitchFamily="34" charset="-122"/>
                  <a:ea typeface="微软雅黑" pitchFamily="34" charset="-122"/>
                </a:rPr>
                <a:t>作。</a:t>
              </a:r>
              <a:endParaRPr lang="zh-CN" altLang="en-US" sz="2200" kern="0" dirty="0">
                <a:solidFill>
                  <a:schemeClr val="tx1">
                    <a:lumMod val="75000"/>
                    <a:lumOff val="25000"/>
                  </a:schemeClr>
                </a:solidFill>
                <a:latin typeface="微软雅黑" pitchFamily="34" charset="-122"/>
                <a:ea typeface="微软雅黑" pitchFamily="34" charset="-122"/>
              </a:endParaRPr>
            </a:p>
          </p:txBody>
        </p:sp>
        <p:sp>
          <p:nvSpPr>
            <p:cNvPr id="8" name="矩形 7"/>
            <p:cNvSpPr/>
            <p:nvPr/>
          </p:nvSpPr>
          <p:spPr>
            <a:xfrm>
              <a:off x="1342788" y="3500764"/>
              <a:ext cx="6920255" cy="776323"/>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作业：</a:t>
              </a:r>
              <a:r>
                <a:rPr lang="zh-CN" altLang="en-US" sz="2200" kern="0" dirty="0">
                  <a:solidFill>
                    <a:schemeClr val="tx1">
                      <a:lumMod val="75000"/>
                      <a:lumOff val="25000"/>
                    </a:schemeClr>
                  </a:solidFill>
                  <a:latin typeface="微软雅黑" pitchFamily="34" charset="-122"/>
                  <a:ea typeface="微软雅黑" pitchFamily="34" charset="-122"/>
                </a:rPr>
                <a:t>单</a:t>
              </a:r>
              <a:r>
                <a:rPr lang="zh-CN" altLang="en-US" sz="2200" kern="0" dirty="0" smtClean="0">
                  <a:solidFill>
                    <a:schemeClr val="tx1">
                      <a:lumMod val="75000"/>
                      <a:lumOff val="25000"/>
                    </a:schemeClr>
                  </a:solidFill>
                  <a:latin typeface="微软雅黑" pitchFamily="34" charset="-122"/>
                  <a:ea typeface="微软雅黑" pitchFamily="34" charset="-122"/>
                </a:rPr>
                <a:t>元</a:t>
              </a:r>
              <a:r>
                <a:rPr lang="en-US" altLang="zh-CN" sz="2200" kern="0" dirty="0" smtClean="0">
                  <a:solidFill>
                    <a:schemeClr val="tx1">
                      <a:lumMod val="75000"/>
                      <a:lumOff val="25000"/>
                    </a:schemeClr>
                  </a:solidFill>
                  <a:latin typeface="微软雅黑" pitchFamily="34" charset="-122"/>
                  <a:ea typeface="微软雅黑" pitchFamily="34" charset="-122"/>
                </a:rPr>
                <a:t>4</a:t>
              </a:r>
              <a:r>
                <a:rPr lang="zh-CN" altLang="en-US" sz="2200" kern="0" dirty="0" smtClean="0">
                  <a:solidFill>
                    <a:schemeClr val="tx1">
                      <a:lumMod val="75000"/>
                      <a:lumOff val="25000"/>
                    </a:schemeClr>
                  </a:solidFill>
                  <a:latin typeface="微软雅黑" pitchFamily="34" charset="-122"/>
                  <a:ea typeface="微软雅黑" pitchFamily="34" charset="-122"/>
                </a:rPr>
                <a:t>相</a:t>
              </a:r>
              <a:r>
                <a:rPr lang="zh-CN" altLang="en-US" sz="2200" kern="0" dirty="0">
                  <a:solidFill>
                    <a:schemeClr val="tx1">
                      <a:lumMod val="75000"/>
                      <a:lumOff val="25000"/>
                    </a:schemeClr>
                  </a:solidFill>
                  <a:latin typeface="微软雅黑" pitchFamily="34" charset="-122"/>
                  <a:ea typeface="微软雅黑" pitchFamily="34" charset="-122"/>
                </a:rPr>
                <a:t>关习题、综合实训项目：宣传手册的制作。</a:t>
              </a:r>
            </a:p>
          </p:txBody>
        </p:sp>
      </p:grpSp>
      <p:grpSp>
        <p:nvGrpSpPr>
          <p:cNvPr id="15" name="组合 14"/>
          <p:cNvGrpSpPr/>
          <p:nvPr/>
        </p:nvGrpSpPr>
        <p:grpSpPr>
          <a:xfrm>
            <a:off x="-36512" y="404664"/>
            <a:ext cx="3744416" cy="650475"/>
            <a:chOff x="-33010" y="588691"/>
            <a:chExt cx="3059780" cy="449319"/>
          </a:xfrm>
        </p:grpSpPr>
        <p:sp>
          <p:nvSpPr>
            <p:cNvPr id="16"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7" name="矩形 16"/>
            <p:cNvSpPr/>
            <p:nvPr/>
          </p:nvSpPr>
          <p:spPr>
            <a:xfrm>
              <a:off x="-33010" y="658342"/>
              <a:ext cx="3059780" cy="297637"/>
            </a:xfrm>
            <a:prstGeom prst="rect">
              <a:avLst/>
            </a:prstGeom>
          </p:spPr>
          <p:txBody>
            <a:bodyPr wrap="squar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a:t>
              </a:r>
              <a:r>
                <a:rPr lang="en-US" altLang="zh-CN" sz="2200" b="1" dirty="0" smtClean="0">
                  <a:solidFill>
                    <a:schemeClr val="bg1"/>
                  </a:solidFill>
                  <a:latin typeface="微软雅黑" panose="020B0503020204020204" pitchFamily="34" charset="-122"/>
                  <a:ea typeface="微软雅黑" panose="020B0503020204020204" pitchFamily="34" charset="-122"/>
                </a:rPr>
                <a:t>4.5</a:t>
              </a:r>
              <a:r>
                <a:rPr lang="zh-CN" altLang="en-US" sz="2200" b="1" dirty="0" smtClean="0">
                  <a:solidFill>
                    <a:schemeClr val="bg1"/>
                  </a:solidFill>
                  <a:latin typeface="微软雅黑" panose="020B0503020204020204" pitchFamily="34" charset="-122"/>
                  <a:ea typeface="微软雅黑" panose="020B0503020204020204" pitchFamily="34" charset="-122"/>
                </a:rPr>
                <a:t>：合理布局页面</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5295482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圆角矩形 8"/>
          <p:cNvSpPr/>
          <p:nvPr/>
        </p:nvSpPr>
        <p:spPr>
          <a:xfrm>
            <a:off x="579476" y="1726309"/>
            <a:ext cx="8064896" cy="4427621"/>
          </a:xfrm>
          <a:custGeom>
            <a:avLst/>
            <a:gdLst/>
            <a:ahLst/>
            <a:cxnLst/>
            <a:rect l="l" t="t" r="r" b="b"/>
            <a:pathLst>
              <a:path w="8064896" h="4427621">
                <a:moveTo>
                  <a:pt x="309092" y="0"/>
                </a:moveTo>
                <a:lnTo>
                  <a:pt x="2862274" y="0"/>
                </a:lnTo>
                <a:cubicBezTo>
                  <a:pt x="2862274" y="646269"/>
                  <a:pt x="3386179" y="1170174"/>
                  <a:pt x="4032448" y="1170174"/>
                </a:cubicBezTo>
                <a:cubicBezTo>
                  <a:pt x="4678717" y="1170174"/>
                  <a:pt x="5202622" y="646269"/>
                  <a:pt x="5202622" y="0"/>
                </a:cubicBezTo>
                <a:lnTo>
                  <a:pt x="7755804" y="0"/>
                </a:lnTo>
                <a:cubicBezTo>
                  <a:pt x="7926511" y="0"/>
                  <a:pt x="8064896" y="138385"/>
                  <a:pt x="8064896" y="309092"/>
                </a:cubicBezTo>
                <a:lnTo>
                  <a:pt x="8064896" y="4118529"/>
                </a:lnTo>
                <a:cubicBezTo>
                  <a:pt x="8064896" y="4289236"/>
                  <a:pt x="7926511" y="4427621"/>
                  <a:pt x="7755804" y="4427621"/>
                </a:cubicBezTo>
                <a:lnTo>
                  <a:pt x="309092" y="4427621"/>
                </a:lnTo>
                <a:cubicBezTo>
                  <a:pt x="138385" y="4427621"/>
                  <a:pt x="0" y="4289236"/>
                  <a:pt x="0" y="4118529"/>
                </a:cubicBezTo>
                <a:lnTo>
                  <a:pt x="0" y="309092"/>
                </a:lnTo>
                <a:cubicBezTo>
                  <a:pt x="0" y="138385"/>
                  <a:pt x="138385" y="0"/>
                  <a:pt x="309092"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圆角矩形 35"/>
          <p:cNvSpPr/>
          <p:nvPr/>
        </p:nvSpPr>
        <p:spPr>
          <a:xfrm>
            <a:off x="1458220" y="2210267"/>
            <a:ext cx="1271020" cy="61975"/>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圆角矩形 36"/>
          <p:cNvSpPr/>
          <p:nvPr/>
        </p:nvSpPr>
        <p:spPr>
          <a:xfrm>
            <a:off x="6521287" y="2210267"/>
            <a:ext cx="1271020" cy="61975"/>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579476" y="4966650"/>
            <a:ext cx="8064896" cy="1210587"/>
            <a:chOff x="579476" y="4966650"/>
            <a:chExt cx="8064896" cy="1210587"/>
          </a:xfrm>
        </p:grpSpPr>
        <p:sp>
          <p:nvSpPr>
            <p:cNvPr id="40" name="矩形 15"/>
            <p:cNvSpPr/>
            <p:nvPr/>
          </p:nvSpPr>
          <p:spPr>
            <a:xfrm>
              <a:off x="579476" y="4966650"/>
              <a:ext cx="8064896" cy="1210587"/>
            </a:xfrm>
            <a:custGeom>
              <a:avLst/>
              <a:gdLst/>
              <a:ahLst/>
              <a:cxnLst/>
              <a:rect l="l" t="t" r="r" b="b"/>
              <a:pathLst>
                <a:path w="8064896" h="1512168">
                  <a:moveTo>
                    <a:pt x="0" y="0"/>
                  </a:moveTo>
                  <a:lnTo>
                    <a:pt x="8064896" y="0"/>
                  </a:lnTo>
                  <a:lnTo>
                    <a:pt x="8064896" y="1203076"/>
                  </a:lnTo>
                  <a:cubicBezTo>
                    <a:pt x="8064896" y="1373783"/>
                    <a:pt x="7926511" y="1512168"/>
                    <a:pt x="7755804" y="1512168"/>
                  </a:cubicBezTo>
                  <a:lnTo>
                    <a:pt x="309092" y="1512168"/>
                  </a:lnTo>
                  <a:cubicBezTo>
                    <a:pt x="138385" y="1512168"/>
                    <a:pt x="0" y="1373783"/>
                    <a:pt x="0" y="1203076"/>
                  </a:cubicBezTo>
                  <a:close/>
                </a:path>
              </a:pathLst>
            </a:cu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p:nvCxnSpPr>
          <p:spPr>
            <a:xfrm>
              <a:off x="4560554" y="5336381"/>
              <a:ext cx="0" cy="448469"/>
            </a:xfrm>
            <a:prstGeom prst="line">
              <a:avLst/>
            </a:prstGeom>
            <a:solidFill>
              <a:schemeClr val="accent5">
                <a:lumMod val="60000"/>
                <a:lumOff val="40000"/>
              </a:schemeClr>
            </a:solidFill>
            <a:ln w="19050">
              <a:solidFill>
                <a:srgbClr val="63ADB1"/>
              </a:solidFill>
            </a:ln>
          </p:spPr>
          <p:style>
            <a:lnRef idx="2">
              <a:schemeClr val="accent1">
                <a:shade val="50000"/>
              </a:schemeClr>
            </a:lnRef>
            <a:fillRef idx="1">
              <a:schemeClr val="accent1"/>
            </a:fillRef>
            <a:effectRef idx="0">
              <a:schemeClr val="accent1"/>
            </a:effectRef>
            <a:fontRef idx="minor">
              <a:schemeClr val="lt1"/>
            </a:fontRef>
          </p:style>
        </p:cxnSp>
      </p:grpSp>
      <p:sp>
        <p:nvSpPr>
          <p:cNvPr id="46" name="矩形 45"/>
          <p:cNvSpPr/>
          <p:nvPr/>
        </p:nvSpPr>
        <p:spPr>
          <a:xfrm>
            <a:off x="1619672" y="0"/>
            <a:ext cx="936104" cy="2204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6688978" y="0"/>
            <a:ext cx="936104" cy="2204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1"/>
          <p:cNvSpPr txBox="1"/>
          <p:nvPr/>
        </p:nvSpPr>
        <p:spPr>
          <a:xfrm>
            <a:off x="2652155" y="3253854"/>
            <a:ext cx="3818674" cy="1015663"/>
          </a:xfrm>
          <a:prstGeom prst="rect">
            <a:avLst/>
          </a:prstGeom>
          <a:noFill/>
          <a:ln>
            <a:noFill/>
          </a:ln>
        </p:spPr>
        <p:txBody>
          <a:bodyPr wrap="none">
            <a:spAutoFit/>
          </a:bodyPr>
          <a:lstStyle>
            <a:defPPr>
              <a:defRPr lang="zh-CN"/>
            </a:defPPr>
            <a:lvl1pPr fontAlgn="auto">
              <a:spcBef>
                <a:spcPts val="0"/>
              </a:spcBef>
              <a:spcAft>
                <a:spcPts val="0"/>
              </a:spcAft>
              <a:defRPr sz="6000">
                <a:ln w="6350">
                  <a:noFill/>
                </a:ln>
                <a:effectLst/>
                <a:latin typeface="Arial Black" pitchFamily="34" charset="0"/>
                <a:ea typeface="叶根友刀锋黑草" pitchFamily="2" charset="-122"/>
              </a:defRPr>
            </a:lvl1pPr>
            <a:lvl2pPr marL="742950" indent="-285750" eaLnBrk="0" fontAlgn="base" hangingPunct="0">
              <a:spcBef>
                <a:spcPct val="0"/>
              </a:spcBef>
              <a:spcAft>
                <a:spcPct val="0"/>
              </a:spcAft>
              <a:defRPr>
                <a:latin typeface="Calibri" pitchFamily="34" charset="0"/>
                <a:ea typeface="宋体" charset="-122"/>
              </a:defRPr>
            </a:lvl2pPr>
            <a:lvl3pPr marL="1143000" indent="-228600" eaLnBrk="0" fontAlgn="base" hangingPunct="0">
              <a:spcBef>
                <a:spcPct val="0"/>
              </a:spcBef>
              <a:spcAft>
                <a:spcPct val="0"/>
              </a:spcAft>
              <a:defRPr>
                <a:latin typeface="Calibri" pitchFamily="34" charset="0"/>
                <a:ea typeface="宋体" charset="-122"/>
              </a:defRPr>
            </a:lvl3pPr>
            <a:lvl4pPr marL="1600200" indent="-228600" eaLnBrk="0" fontAlgn="base" hangingPunct="0">
              <a:spcBef>
                <a:spcPct val="0"/>
              </a:spcBef>
              <a:spcAft>
                <a:spcPct val="0"/>
              </a:spcAft>
              <a:defRPr>
                <a:latin typeface="Calibri" pitchFamily="34" charset="0"/>
                <a:ea typeface="宋体" charset="-122"/>
              </a:defRPr>
            </a:lvl4pPr>
            <a:lvl5pPr marL="2057400" indent="-228600" eaLnBrk="0" fontAlgn="base" hangingPunct="0">
              <a:spcBef>
                <a:spcPct val="0"/>
              </a:spcBef>
              <a:spcAft>
                <a:spcPct val="0"/>
              </a:spcAft>
              <a:defRPr>
                <a:latin typeface="Calibri" pitchFamily="34" charset="0"/>
                <a:ea typeface="宋体" charset="-122"/>
              </a:defRPr>
            </a:lvl5pPr>
            <a:lvl6pPr marL="2514600" indent="-228600" eaLnBrk="0" fontAlgn="base" hangingPunct="0">
              <a:spcBef>
                <a:spcPct val="0"/>
              </a:spcBef>
              <a:spcAft>
                <a:spcPct val="0"/>
              </a:spcAft>
              <a:defRPr>
                <a:latin typeface="Calibri" pitchFamily="34" charset="0"/>
                <a:ea typeface="宋体" charset="-122"/>
              </a:defRPr>
            </a:lvl6pPr>
            <a:lvl7pPr marL="2971800" indent="-228600" eaLnBrk="0" fontAlgn="base" hangingPunct="0">
              <a:spcBef>
                <a:spcPct val="0"/>
              </a:spcBef>
              <a:spcAft>
                <a:spcPct val="0"/>
              </a:spcAft>
              <a:defRPr>
                <a:latin typeface="Calibri" pitchFamily="34" charset="0"/>
                <a:ea typeface="宋体" charset="-122"/>
              </a:defRPr>
            </a:lvl7pPr>
            <a:lvl8pPr marL="3429000" indent="-228600" eaLnBrk="0" fontAlgn="base" hangingPunct="0">
              <a:spcBef>
                <a:spcPct val="0"/>
              </a:spcBef>
              <a:spcAft>
                <a:spcPct val="0"/>
              </a:spcAft>
              <a:defRPr>
                <a:latin typeface="Calibri" pitchFamily="34" charset="0"/>
                <a:ea typeface="宋体" charset="-122"/>
              </a:defRPr>
            </a:lvl8pPr>
            <a:lvl9pPr marL="3886200" indent="-228600" eaLnBrk="0" fontAlgn="base" hangingPunct="0">
              <a:spcBef>
                <a:spcPct val="0"/>
              </a:spcBef>
              <a:spcAft>
                <a:spcPct val="0"/>
              </a:spcAft>
              <a:defRPr>
                <a:latin typeface="Calibri" pitchFamily="34" charset="0"/>
                <a:ea typeface="宋体" charset="-122"/>
              </a:defRPr>
            </a:lvl9pPr>
          </a:lstStyle>
          <a:p>
            <a:r>
              <a:rPr lang="en-US" altLang="zh-CN" dirty="0"/>
              <a:t>THANKS</a:t>
            </a:r>
            <a:endParaRPr lang="zh-CN" altLang="en-US" dirty="0"/>
          </a:p>
        </p:txBody>
      </p:sp>
      <p:grpSp>
        <p:nvGrpSpPr>
          <p:cNvPr id="22" name="组合 21"/>
          <p:cNvGrpSpPr/>
          <p:nvPr/>
        </p:nvGrpSpPr>
        <p:grpSpPr>
          <a:xfrm>
            <a:off x="579476" y="4966650"/>
            <a:ext cx="8064896" cy="1210587"/>
            <a:chOff x="579476" y="4966650"/>
            <a:chExt cx="8064896" cy="1210587"/>
          </a:xfrm>
        </p:grpSpPr>
        <p:sp>
          <p:nvSpPr>
            <p:cNvPr id="23" name="矩形 15"/>
            <p:cNvSpPr/>
            <p:nvPr/>
          </p:nvSpPr>
          <p:spPr>
            <a:xfrm>
              <a:off x="579476" y="4966650"/>
              <a:ext cx="8064896" cy="1210587"/>
            </a:xfrm>
            <a:custGeom>
              <a:avLst/>
              <a:gdLst/>
              <a:ahLst/>
              <a:cxnLst/>
              <a:rect l="l" t="t" r="r" b="b"/>
              <a:pathLst>
                <a:path w="8064896" h="1512168">
                  <a:moveTo>
                    <a:pt x="0" y="0"/>
                  </a:moveTo>
                  <a:lnTo>
                    <a:pt x="8064896" y="0"/>
                  </a:lnTo>
                  <a:lnTo>
                    <a:pt x="8064896" y="1203076"/>
                  </a:lnTo>
                  <a:cubicBezTo>
                    <a:pt x="8064896" y="1373783"/>
                    <a:pt x="7926511" y="1512168"/>
                    <a:pt x="7755804" y="1512168"/>
                  </a:cubicBezTo>
                  <a:lnTo>
                    <a:pt x="309092" y="1512168"/>
                  </a:lnTo>
                  <a:cubicBezTo>
                    <a:pt x="138385" y="1512168"/>
                    <a:pt x="0" y="1373783"/>
                    <a:pt x="0" y="1203076"/>
                  </a:cubicBezTo>
                  <a:close/>
                </a:path>
              </a:pathLst>
            </a:cu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5436096" y="5373216"/>
              <a:ext cx="1702800" cy="307777"/>
            </a:xfrm>
            <a:prstGeom prst="rect">
              <a:avLst/>
            </a:prstGeom>
            <a:noFill/>
          </p:spPr>
          <p:txBody>
            <a:bodyPr wrap="square" rtlCol="0">
              <a:spAutoFit/>
            </a:bodyPr>
            <a:lstStyle/>
            <a:p>
              <a:r>
                <a:rPr lang="zh-CN" altLang="en-US" sz="1400" spc="80" dirty="0" smtClean="0">
                  <a:ln w="3175">
                    <a:noFill/>
                  </a:ln>
                  <a:solidFill>
                    <a:schemeClr val="tx1">
                      <a:lumMod val="85000"/>
                      <a:lumOff val="15000"/>
                    </a:schemeClr>
                  </a:solidFill>
                  <a:effectLst/>
                  <a:latin typeface="微软雅黑" pitchFamily="34" charset="-122"/>
                  <a:ea typeface="微软雅黑" pitchFamily="34" charset="-122"/>
                  <a:cs typeface="Times New Roman" pitchFamily="18" charset="0"/>
                </a:rPr>
                <a:t>高等教育出版社</a:t>
              </a:r>
              <a:endParaRPr lang="zh-CN" altLang="en-US" sz="1400" spc="80" dirty="0">
                <a:ln w="3175">
                  <a:noFill/>
                </a:ln>
                <a:solidFill>
                  <a:schemeClr val="tx1">
                    <a:lumMod val="85000"/>
                    <a:lumOff val="15000"/>
                  </a:schemeClr>
                </a:solidFill>
                <a:effectLst/>
                <a:latin typeface="微软雅黑" pitchFamily="34" charset="-122"/>
                <a:ea typeface="微软雅黑" pitchFamily="34" charset="-122"/>
                <a:cs typeface="Times New Roman" pitchFamily="18" charset="0"/>
              </a:endParaRPr>
            </a:p>
          </p:txBody>
        </p:sp>
        <p:cxnSp>
          <p:nvCxnSpPr>
            <p:cNvPr id="25" name="直接连接符 24"/>
            <p:cNvCxnSpPr/>
            <p:nvPr/>
          </p:nvCxnSpPr>
          <p:spPr>
            <a:xfrm>
              <a:off x="4560554" y="5336381"/>
              <a:ext cx="0" cy="448469"/>
            </a:xfrm>
            <a:prstGeom prst="line">
              <a:avLst/>
            </a:prstGeom>
            <a:solidFill>
              <a:schemeClr val="accent5">
                <a:lumMod val="60000"/>
                <a:lumOff val="40000"/>
              </a:schemeClr>
            </a:solidFill>
            <a:ln w="19050">
              <a:solidFill>
                <a:srgbClr val="63ADB1"/>
              </a:solidFill>
            </a:ln>
          </p:spPr>
          <p:style>
            <a:lnRef idx="2">
              <a:schemeClr val="accent1">
                <a:shade val="50000"/>
              </a:schemeClr>
            </a:lnRef>
            <a:fillRef idx="1">
              <a:schemeClr val="accent1"/>
            </a:fillRef>
            <a:effectRef idx="0">
              <a:schemeClr val="accent1"/>
            </a:effectRef>
            <a:fontRef idx="minor">
              <a:schemeClr val="lt1"/>
            </a:fontRef>
          </p:style>
        </p:cxnSp>
      </p:grpSp>
      <p:sp>
        <p:nvSpPr>
          <p:cNvPr id="26" name="TextBox 25"/>
          <p:cNvSpPr txBox="1"/>
          <p:nvPr/>
        </p:nvSpPr>
        <p:spPr>
          <a:xfrm>
            <a:off x="2123728" y="5373216"/>
            <a:ext cx="1702800" cy="307777"/>
          </a:xfrm>
          <a:prstGeom prst="rect">
            <a:avLst/>
          </a:prstGeom>
          <a:noFill/>
        </p:spPr>
        <p:txBody>
          <a:bodyPr wrap="square" rtlCol="0">
            <a:spAutoFit/>
          </a:bodyPr>
          <a:lstStyle/>
          <a:p>
            <a:r>
              <a:rPr lang="zh-CN" altLang="en-US" sz="1400" spc="80" dirty="0" smtClean="0">
                <a:ln w="3175">
                  <a:noFill/>
                </a:ln>
                <a:solidFill>
                  <a:schemeClr val="tx1">
                    <a:lumMod val="85000"/>
                    <a:lumOff val="15000"/>
                  </a:schemeClr>
                </a:solidFill>
                <a:effectLst/>
                <a:latin typeface="微软雅黑" pitchFamily="34" charset="-122"/>
                <a:ea typeface="微软雅黑" pitchFamily="34" charset="-122"/>
                <a:cs typeface="Times New Roman" pitchFamily="18" charset="0"/>
              </a:rPr>
              <a:t>主编：张巍</a:t>
            </a:r>
            <a:endParaRPr lang="zh-CN" altLang="en-US" sz="1400" spc="80" dirty="0">
              <a:ln w="3175">
                <a:noFill/>
              </a:ln>
              <a:solidFill>
                <a:schemeClr val="tx1">
                  <a:lumMod val="85000"/>
                  <a:lumOff val="15000"/>
                </a:schemeClr>
              </a:solidFill>
              <a:effectLst/>
              <a:latin typeface="微软雅黑" pitchFamily="34" charset="-122"/>
              <a:ea typeface="微软雅黑" pitchFamily="34" charset="-122"/>
              <a:cs typeface="Times New Roman" pitchFamily="18" charset="0"/>
            </a:endParaRPr>
          </a:p>
        </p:txBody>
      </p:sp>
      <p:grpSp>
        <p:nvGrpSpPr>
          <p:cNvPr id="21" name="组合 20"/>
          <p:cNvGrpSpPr/>
          <p:nvPr/>
        </p:nvGrpSpPr>
        <p:grpSpPr>
          <a:xfrm>
            <a:off x="3604098" y="709900"/>
            <a:ext cx="2015652" cy="2015652"/>
            <a:chOff x="3604098" y="709900"/>
            <a:chExt cx="2015652" cy="2015652"/>
          </a:xfrm>
        </p:grpSpPr>
        <p:sp>
          <p:nvSpPr>
            <p:cNvPr id="27" name="椭圆 26"/>
            <p:cNvSpPr/>
            <p:nvPr/>
          </p:nvSpPr>
          <p:spPr>
            <a:xfrm>
              <a:off x="3604098" y="709900"/>
              <a:ext cx="2015652" cy="2015652"/>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pic>
          <p:nvPicPr>
            <p:cNvPr id="28" name="图片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77562" y="895559"/>
              <a:ext cx="1678676" cy="1614886"/>
            </a:xfrm>
            <a:prstGeom prst="rect">
              <a:avLst/>
            </a:prstGeom>
          </p:spPr>
        </p:pic>
      </p:grpSp>
    </p:spTree>
    <p:extLst>
      <p:ext uri="{BB962C8B-B14F-4D97-AF65-F5344CB8AC3E}">
        <p14:creationId xmlns:p14="http://schemas.microsoft.com/office/powerpoint/2010/main" val="40306635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set>
                                      <p:cBhvr>
                                        <p:cTn id="7" dur="455" fill="hold">
                                          <p:stCondLst>
                                            <p:cond delay="0"/>
                                          </p:stCondLst>
                                        </p:cTn>
                                        <p:tgtEl>
                                          <p:spTgt spid="2"/>
                                        </p:tgtEl>
                                        <p:attrNameLst>
                                          <p:attrName>style.rotation</p:attrName>
                                        </p:attrNameLst>
                                      </p:cBhvr>
                                      <p:to>
                                        <p:strVal val="-45.0"/>
                                      </p:to>
                                    </p:set>
                                    <p:anim calcmode="lin" valueType="num">
                                      <p:cBhvr>
                                        <p:cTn id="8"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par>
                                <p:cTn id="12" presetID="52" presetClass="entr" presetSubtype="0" fill="hold" grpId="0" nodeType="withEffect">
                                  <p:stCondLst>
                                    <p:cond delay="0"/>
                                  </p:stCondLst>
                                  <p:childTnLst>
                                    <p:set>
                                      <p:cBhvr>
                                        <p:cTn id="13" dur="1" fill="hold">
                                          <p:stCondLst>
                                            <p:cond delay="0"/>
                                          </p:stCondLst>
                                        </p:cTn>
                                        <p:tgtEl>
                                          <p:spTgt spid="35"/>
                                        </p:tgtEl>
                                        <p:attrNameLst>
                                          <p:attrName>style.visibility</p:attrName>
                                        </p:attrNameLst>
                                      </p:cBhvr>
                                      <p:to>
                                        <p:strVal val="visible"/>
                                      </p:to>
                                    </p:set>
                                    <p:animScale>
                                      <p:cBhvr>
                                        <p:cTn id="14" dur="10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5"/>
                                        </p:tgtEl>
                                        <p:attrNameLst>
                                          <p:attrName>ppt_x</p:attrName>
                                          <p:attrName>ppt_y</p:attrName>
                                        </p:attrNameLst>
                                      </p:cBhvr>
                                    </p:animMotion>
                                    <p:animEffect transition="in" filter="fade">
                                      <p:cBhvr>
                                        <p:cTn id="16" dur="1000"/>
                                        <p:tgtEl>
                                          <p:spTgt spid="35"/>
                                        </p:tgtEl>
                                      </p:cBhvr>
                                    </p:animEffect>
                                  </p:childTnLst>
                                </p:cTn>
                              </p:par>
                              <p:par>
                                <p:cTn id="17" presetID="23" presetClass="entr" presetSubtype="16" fill="hold" nodeType="withEffect">
                                  <p:stCondLst>
                                    <p:cond delay="90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childTnLst>
                                </p:cTn>
                              </p:par>
                              <p:par>
                                <p:cTn id="21" presetID="8" presetClass="emph" presetSubtype="0" fill="hold" nodeType="withEffect">
                                  <p:stCondLst>
                                    <p:cond delay="900"/>
                                  </p:stCondLst>
                                  <p:childTnLst>
                                    <p:animRot by="21600000">
                                      <p:cBhvr>
                                        <p:cTn id="22" dur="500" fill="hold"/>
                                        <p:tgtEl>
                                          <p:spTgt spid="21"/>
                                        </p:tgtEl>
                                        <p:attrNameLst>
                                          <p:attrName>r</p:attrName>
                                        </p:attrNameLst>
                                      </p:cBhvr>
                                    </p:animRot>
                                  </p:childTnLst>
                                </p:cTn>
                              </p:par>
                              <p:par>
                                <p:cTn id="23" presetID="12" presetClass="entr" presetSubtype="1" fill="hold" nodeType="withEffect">
                                  <p:stCondLst>
                                    <p:cond delay="130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500"/>
                                        <p:tgtEl>
                                          <p:spTgt spid="39"/>
                                        </p:tgtEl>
                                        <p:attrNameLst>
                                          <p:attrName>ppt_y</p:attrName>
                                        </p:attrNameLst>
                                      </p:cBhvr>
                                      <p:tavLst>
                                        <p:tav tm="0">
                                          <p:val>
                                            <p:strVal val="#ppt_y-#ppt_h*1.125000"/>
                                          </p:val>
                                        </p:tav>
                                        <p:tav tm="100000">
                                          <p:val>
                                            <p:strVal val="#ppt_y"/>
                                          </p:val>
                                        </p:tav>
                                      </p:tavLst>
                                    </p:anim>
                                    <p:animEffect transition="in" filter="wipe(down)">
                                      <p:cBhvr>
                                        <p:cTn id="26" dur="500"/>
                                        <p:tgtEl>
                                          <p:spTgt spid="39"/>
                                        </p:tgtEl>
                                      </p:cBhvr>
                                    </p:animEffect>
                                  </p:childTnLst>
                                </p:cTn>
                              </p:par>
                              <p:par>
                                <p:cTn id="27" presetID="16" presetClass="entr" presetSubtype="21" fill="hold" grpId="0" nodeType="withEffect">
                                  <p:stCondLst>
                                    <p:cond delay="1750"/>
                                  </p:stCondLst>
                                  <p:childTnLst>
                                    <p:set>
                                      <p:cBhvr>
                                        <p:cTn id="28" dur="1" fill="hold">
                                          <p:stCondLst>
                                            <p:cond delay="0"/>
                                          </p:stCondLst>
                                        </p:cTn>
                                        <p:tgtEl>
                                          <p:spTgt spid="36"/>
                                        </p:tgtEl>
                                        <p:attrNameLst>
                                          <p:attrName>style.visibility</p:attrName>
                                        </p:attrNameLst>
                                      </p:cBhvr>
                                      <p:to>
                                        <p:strVal val="visible"/>
                                      </p:to>
                                    </p:set>
                                    <p:animEffect transition="in" filter="barn(inVertical)">
                                      <p:cBhvr>
                                        <p:cTn id="29" dur="500"/>
                                        <p:tgtEl>
                                          <p:spTgt spid="36"/>
                                        </p:tgtEl>
                                      </p:cBhvr>
                                    </p:animEffect>
                                  </p:childTnLst>
                                </p:cTn>
                              </p:par>
                              <p:par>
                                <p:cTn id="30" presetID="16" presetClass="entr" presetSubtype="21" fill="hold" grpId="0" nodeType="withEffect">
                                  <p:stCondLst>
                                    <p:cond delay="1750"/>
                                  </p:stCondLst>
                                  <p:childTnLst>
                                    <p:set>
                                      <p:cBhvr>
                                        <p:cTn id="31" dur="1" fill="hold">
                                          <p:stCondLst>
                                            <p:cond delay="0"/>
                                          </p:stCondLst>
                                        </p:cTn>
                                        <p:tgtEl>
                                          <p:spTgt spid="37"/>
                                        </p:tgtEl>
                                        <p:attrNameLst>
                                          <p:attrName>style.visibility</p:attrName>
                                        </p:attrNameLst>
                                      </p:cBhvr>
                                      <p:to>
                                        <p:strVal val="visible"/>
                                      </p:to>
                                    </p:set>
                                    <p:animEffect transition="in" filter="barn(inVertical)">
                                      <p:cBhvr>
                                        <p:cTn id="32" dur="500"/>
                                        <p:tgtEl>
                                          <p:spTgt spid="37"/>
                                        </p:tgtEl>
                                      </p:cBhvr>
                                    </p:animEffect>
                                  </p:childTnLst>
                                </p:cTn>
                              </p:par>
                              <p:par>
                                <p:cTn id="33" presetID="22" presetClass="entr" presetSubtype="4" fill="hold" grpId="0" nodeType="withEffect">
                                  <p:stCondLst>
                                    <p:cond delay="2250"/>
                                  </p:stCondLst>
                                  <p:childTnLst>
                                    <p:set>
                                      <p:cBhvr>
                                        <p:cTn id="34" dur="1" fill="hold">
                                          <p:stCondLst>
                                            <p:cond delay="0"/>
                                          </p:stCondLst>
                                        </p:cTn>
                                        <p:tgtEl>
                                          <p:spTgt spid="47"/>
                                        </p:tgtEl>
                                        <p:attrNameLst>
                                          <p:attrName>style.visibility</p:attrName>
                                        </p:attrNameLst>
                                      </p:cBhvr>
                                      <p:to>
                                        <p:strVal val="visible"/>
                                      </p:to>
                                    </p:set>
                                    <p:animEffect transition="in" filter="wipe(down)">
                                      <p:cBhvr>
                                        <p:cTn id="35" dur="500"/>
                                        <p:tgtEl>
                                          <p:spTgt spid="47"/>
                                        </p:tgtEl>
                                      </p:cBhvr>
                                    </p:animEffect>
                                  </p:childTnLst>
                                </p:cTn>
                              </p:par>
                              <p:par>
                                <p:cTn id="36" presetID="22" presetClass="entr" presetSubtype="4" fill="hold" grpId="0" nodeType="withEffect">
                                  <p:stCondLst>
                                    <p:cond delay="2250"/>
                                  </p:stCondLst>
                                  <p:childTnLst>
                                    <p:set>
                                      <p:cBhvr>
                                        <p:cTn id="37" dur="1" fill="hold">
                                          <p:stCondLst>
                                            <p:cond delay="0"/>
                                          </p:stCondLst>
                                        </p:cTn>
                                        <p:tgtEl>
                                          <p:spTgt spid="46"/>
                                        </p:tgtEl>
                                        <p:attrNameLst>
                                          <p:attrName>style.visibility</p:attrName>
                                        </p:attrNameLst>
                                      </p:cBhvr>
                                      <p:to>
                                        <p:strVal val="visible"/>
                                      </p:to>
                                    </p:set>
                                    <p:animEffect transition="in" filter="wipe(down)">
                                      <p:cBhvr>
                                        <p:cTn id="38" dur="500"/>
                                        <p:tgtEl>
                                          <p:spTgt spid="46"/>
                                        </p:tgtEl>
                                      </p:cBhvr>
                                    </p:animEffect>
                                  </p:childTnLst>
                                </p:cTn>
                              </p:par>
                              <p:par>
                                <p:cTn id="39" presetID="12" presetClass="entr" presetSubtype="1" fill="hold" nodeType="withEffect">
                                  <p:stCondLst>
                                    <p:cond delay="13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p:tgtEl>
                                          <p:spTgt spid="22"/>
                                        </p:tgtEl>
                                        <p:attrNameLst>
                                          <p:attrName>ppt_y</p:attrName>
                                        </p:attrNameLst>
                                      </p:cBhvr>
                                      <p:tavLst>
                                        <p:tav tm="0">
                                          <p:val>
                                            <p:strVal val="#ppt_y-#ppt_h*1.125000"/>
                                          </p:val>
                                        </p:tav>
                                        <p:tav tm="100000">
                                          <p:val>
                                            <p:strVal val="#ppt_y"/>
                                          </p:val>
                                        </p:tav>
                                      </p:tavLst>
                                    </p:anim>
                                    <p:animEffect transition="in" filter="wipe(down)">
                                      <p:cBhvr>
                                        <p:cTn id="42" dur="500"/>
                                        <p:tgtEl>
                                          <p:spTgt spid="22"/>
                                        </p:tgtEl>
                                      </p:cBhvr>
                                    </p:animEffect>
                                  </p:childTnLst>
                                </p:cTn>
                              </p:par>
                              <p:par>
                                <p:cTn id="43" presetID="12" presetClass="entr" presetSubtype="1" fill="hold" grpId="0" nodeType="withEffect">
                                  <p:stCondLst>
                                    <p:cond delay="130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p:tgtEl>
                                          <p:spTgt spid="26"/>
                                        </p:tgtEl>
                                        <p:attrNameLst>
                                          <p:attrName>ppt_y</p:attrName>
                                        </p:attrNameLst>
                                      </p:cBhvr>
                                      <p:tavLst>
                                        <p:tav tm="0">
                                          <p:val>
                                            <p:strVal val="#ppt_y-#ppt_h*1.125000"/>
                                          </p:val>
                                        </p:tav>
                                        <p:tav tm="100000">
                                          <p:val>
                                            <p:strVal val="#ppt_y"/>
                                          </p:val>
                                        </p:tav>
                                      </p:tavLst>
                                    </p:anim>
                                    <p:animEffect transition="in" filter="wipe(down)">
                                      <p:cBhvr>
                                        <p:cTn id="4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46" grpId="0" animBg="1"/>
      <p:bldP spid="47" grpId="0" animBg="1"/>
      <p:bldP spid="2" grpId="0"/>
      <p:bldP spid="26"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559</TotalTime>
  <Words>3260</Words>
  <Application>Microsoft Office PowerPoint</Application>
  <PresentationFormat>全屏显示(4:3)</PresentationFormat>
  <Paragraphs>285</Paragraphs>
  <Slides>42</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42</vt:i4>
      </vt:variant>
    </vt:vector>
  </HeadingPairs>
  <TitlesOfParts>
    <vt:vector size="54" baseType="lpstr">
      <vt:lpstr>方正粗倩简体</vt:lpstr>
      <vt:lpstr>黑体</vt:lpstr>
      <vt:lpstr>宋体</vt:lpstr>
      <vt:lpstr>微软雅黑</vt:lpstr>
      <vt:lpstr>叶根友刀锋黑草</vt:lpstr>
      <vt:lpstr>Arial</vt:lpstr>
      <vt:lpstr>Arial Black</vt:lpstr>
      <vt:lpstr>Calibri</vt:lpstr>
      <vt:lpstr>Franklin Gothic Book</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DELL</dc:creator>
  <cp:lastModifiedBy>张岚</cp:lastModifiedBy>
  <cp:revision>132</cp:revision>
  <dcterms:created xsi:type="dcterms:W3CDTF">2013-07-22T14:16:44Z</dcterms:created>
  <dcterms:modified xsi:type="dcterms:W3CDTF">2016-08-01T12:56:36Z</dcterms:modified>
</cp:coreProperties>
</file>