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9"/>
  </p:notesMasterIdLst>
  <p:handoutMasterIdLst>
    <p:handoutMasterId r:id="rId50"/>
  </p:handoutMasterIdLst>
  <p:sldIdLst>
    <p:sldId id="1950" r:id="rId2"/>
    <p:sldId id="1059" r:id="rId3"/>
    <p:sldId id="1060" r:id="rId4"/>
    <p:sldId id="1061" r:id="rId5"/>
    <p:sldId id="1062" r:id="rId6"/>
    <p:sldId id="1063" r:id="rId7"/>
    <p:sldId id="1064" r:id="rId8"/>
    <p:sldId id="1065" r:id="rId9"/>
    <p:sldId id="1906" r:id="rId10"/>
    <p:sldId id="1907" r:id="rId11"/>
    <p:sldId id="1943" r:id="rId12"/>
    <p:sldId id="1909" r:id="rId13"/>
    <p:sldId id="1910" r:id="rId14"/>
    <p:sldId id="1912" r:id="rId15"/>
    <p:sldId id="1913" r:id="rId16"/>
    <p:sldId id="1914" r:id="rId17"/>
    <p:sldId id="1915" r:id="rId18"/>
    <p:sldId id="1916" r:id="rId19"/>
    <p:sldId id="1917" r:id="rId20"/>
    <p:sldId id="1918" r:id="rId21"/>
    <p:sldId id="1919" r:id="rId22"/>
    <p:sldId id="1920" r:id="rId23"/>
    <p:sldId id="1921" r:id="rId24"/>
    <p:sldId id="1922" r:id="rId25"/>
    <p:sldId id="1923" r:id="rId26"/>
    <p:sldId id="1924" r:id="rId27"/>
    <p:sldId id="1925" r:id="rId28"/>
    <p:sldId id="1926" r:id="rId29"/>
    <p:sldId id="1927" r:id="rId30"/>
    <p:sldId id="1928" r:id="rId31"/>
    <p:sldId id="1929" r:id="rId32"/>
    <p:sldId id="1930" r:id="rId33"/>
    <p:sldId id="1945" r:id="rId34"/>
    <p:sldId id="1931" r:id="rId35"/>
    <p:sldId id="1946" r:id="rId36"/>
    <p:sldId id="1932" r:id="rId37"/>
    <p:sldId id="1933" r:id="rId38"/>
    <p:sldId id="1947" r:id="rId39"/>
    <p:sldId id="1934" r:id="rId40"/>
    <p:sldId id="1935" r:id="rId41"/>
    <p:sldId id="1936" r:id="rId42"/>
    <p:sldId id="1937" r:id="rId43"/>
    <p:sldId id="1940" r:id="rId44"/>
    <p:sldId id="1941" r:id="rId45"/>
    <p:sldId id="1942" r:id="rId46"/>
    <p:sldId id="1948" r:id="rId47"/>
    <p:sldId id="1949" r:id="rId48"/>
  </p:sldIdLst>
  <p:sldSz cx="9144000" cy="6858000" type="screen4x3"/>
  <p:notesSz cx="6669088" cy="9926638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8000"/>
    <a:srgbClr val="660066"/>
    <a:srgbClr val="666633"/>
    <a:srgbClr val="CC3300"/>
    <a:srgbClr val="9966FF"/>
    <a:srgbClr val="FF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9" autoAdjust="0"/>
    <p:restoredTop sz="86372" autoAdjust="0"/>
  </p:normalViewPr>
  <p:slideViewPr>
    <p:cSldViewPr>
      <p:cViewPr>
        <p:scale>
          <a:sx n="75" d="100"/>
          <a:sy n="75" d="100"/>
        </p:scale>
        <p:origin x="-46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  <p:sld r:id="rId31" collapse="1"/>
      <p:sld r:id="rId32" collapse="1"/>
      <p:sld r:id="rId33" collapse="1"/>
      <p:sld r:id="rId34" collapse="1"/>
      <p:sld r:id="rId3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3.xml"/><Relationship Id="rId13" Type="http://schemas.openxmlformats.org/officeDocument/2006/relationships/slide" Target="slides/slide18.xml"/><Relationship Id="rId18" Type="http://schemas.openxmlformats.org/officeDocument/2006/relationships/slide" Target="slides/slide28.xml"/><Relationship Id="rId26" Type="http://schemas.openxmlformats.org/officeDocument/2006/relationships/slide" Target="slides/slide38.xml"/><Relationship Id="rId3" Type="http://schemas.openxmlformats.org/officeDocument/2006/relationships/slide" Target="slides/slide4.xml"/><Relationship Id="rId21" Type="http://schemas.openxmlformats.org/officeDocument/2006/relationships/slide" Target="slides/slide31.xml"/><Relationship Id="rId34" Type="http://schemas.openxmlformats.org/officeDocument/2006/relationships/slide" Target="slides/slide46.xml"/><Relationship Id="rId7" Type="http://schemas.openxmlformats.org/officeDocument/2006/relationships/slide" Target="slides/slide12.xml"/><Relationship Id="rId12" Type="http://schemas.openxmlformats.org/officeDocument/2006/relationships/slide" Target="slides/slide17.xml"/><Relationship Id="rId17" Type="http://schemas.openxmlformats.org/officeDocument/2006/relationships/slide" Target="slides/slide26.xml"/><Relationship Id="rId25" Type="http://schemas.openxmlformats.org/officeDocument/2006/relationships/slide" Target="slides/slide37.xml"/><Relationship Id="rId33" Type="http://schemas.openxmlformats.org/officeDocument/2006/relationships/slide" Target="slides/slide45.xml"/><Relationship Id="rId2" Type="http://schemas.openxmlformats.org/officeDocument/2006/relationships/slide" Target="slides/slide3.xml"/><Relationship Id="rId16" Type="http://schemas.openxmlformats.org/officeDocument/2006/relationships/slide" Target="slides/slide22.xml"/><Relationship Id="rId20" Type="http://schemas.openxmlformats.org/officeDocument/2006/relationships/slide" Target="slides/slide30.xml"/><Relationship Id="rId29" Type="http://schemas.openxmlformats.org/officeDocument/2006/relationships/slide" Target="slides/slide41.xml"/><Relationship Id="rId1" Type="http://schemas.openxmlformats.org/officeDocument/2006/relationships/slide" Target="slides/slide2.xml"/><Relationship Id="rId6" Type="http://schemas.openxmlformats.org/officeDocument/2006/relationships/slide" Target="slides/slide10.xml"/><Relationship Id="rId11" Type="http://schemas.openxmlformats.org/officeDocument/2006/relationships/slide" Target="slides/slide16.xml"/><Relationship Id="rId24" Type="http://schemas.openxmlformats.org/officeDocument/2006/relationships/slide" Target="slides/slide36.xml"/><Relationship Id="rId32" Type="http://schemas.openxmlformats.org/officeDocument/2006/relationships/slide" Target="slides/slide44.xml"/><Relationship Id="rId5" Type="http://schemas.openxmlformats.org/officeDocument/2006/relationships/slide" Target="slides/slide9.xml"/><Relationship Id="rId15" Type="http://schemas.openxmlformats.org/officeDocument/2006/relationships/slide" Target="slides/slide21.xml"/><Relationship Id="rId23" Type="http://schemas.openxmlformats.org/officeDocument/2006/relationships/slide" Target="slides/slide35.xml"/><Relationship Id="rId28" Type="http://schemas.openxmlformats.org/officeDocument/2006/relationships/slide" Target="slides/slide40.xml"/><Relationship Id="rId10" Type="http://schemas.openxmlformats.org/officeDocument/2006/relationships/slide" Target="slides/slide15.xml"/><Relationship Id="rId19" Type="http://schemas.openxmlformats.org/officeDocument/2006/relationships/slide" Target="slides/slide29.xml"/><Relationship Id="rId31" Type="http://schemas.openxmlformats.org/officeDocument/2006/relationships/slide" Target="slides/slide43.xml"/><Relationship Id="rId4" Type="http://schemas.openxmlformats.org/officeDocument/2006/relationships/slide" Target="slides/slide8.xml"/><Relationship Id="rId9" Type="http://schemas.openxmlformats.org/officeDocument/2006/relationships/slide" Target="slides/slide14.xml"/><Relationship Id="rId14" Type="http://schemas.openxmlformats.org/officeDocument/2006/relationships/slide" Target="slides/slide19.xml"/><Relationship Id="rId22" Type="http://schemas.openxmlformats.org/officeDocument/2006/relationships/slide" Target="slides/slide34.xml"/><Relationship Id="rId27" Type="http://schemas.openxmlformats.org/officeDocument/2006/relationships/slide" Target="slides/slide39.xml"/><Relationship Id="rId30" Type="http://schemas.openxmlformats.org/officeDocument/2006/relationships/slide" Target="slides/slide42.xml"/><Relationship Id="rId35" Type="http://schemas.openxmlformats.org/officeDocument/2006/relationships/slide" Target="slides/slide4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 altLang="zh-CN"/>
          </a:p>
        </p:txBody>
      </p:sp>
      <p:sp>
        <p:nvSpPr>
          <p:cNvPr id="417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417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2CFB4F9D-8FD4-42B7-AC4C-504C753671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4300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 altLang="zh-CN"/>
          </a:p>
        </p:txBody>
      </p:sp>
      <p:sp>
        <p:nvSpPr>
          <p:cNvPr id="675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9161C36A-B87B-4AEE-A4A9-04B71AA3F9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57912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490D0-DBC8-4F0C-8CA4-3823FFF5947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16977914"/>
      </p:ext>
    </p:extLst>
  </p:cSld>
  <p:clrMapOvr>
    <a:masterClrMapping/>
  </p:clrMapOvr>
  <p:transition spd="med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39CD7-5B97-4137-959C-29D25D866A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4674035"/>
      </p:ext>
    </p:extLst>
  </p:cSld>
  <p:clrMapOvr>
    <a:masterClrMapping/>
  </p:clrMapOvr>
  <p:transition spd="med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581EC-250E-4A0F-9C0C-B1777143095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845906"/>
      </p:ext>
    </p:extLst>
  </p:cSld>
  <p:clrMapOvr>
    <a:masterClrMapping/>
  </p:clrMapOvr>
  <p:transition spd="med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B9143-0C17-473C-BAEB-7DD6AABB288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8927650"/>
      </p:ext>
    </p:extLst>
  </p:cSld>
  <p:clrMapOvr>
    <a:masterClrMapping/>
  </p:clrMapOvr>
  <p:transition spd="med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0B38C-C2E6-4F33-8436-78941825CE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3893487"/>
      </p:ext>
    </p:extLst>
  </p:cSld>
  <p:clrMapOvr>
    <a:masterClrMapping/>
  </p:clrMapOvr>
  <p:transition spd="med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2A444-5A49-4986-870E-3372F08964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36524267"/>
      </p:ext>
    </p:extLst>
  </p:cSld>
  <p:clrMapOvr>
    <a:masterClrMapping/>
  </p:clrMapOvr>
  <p:transition spd="med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767F8-F933-4B9E-81C7-3F1793CDE5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92676169"/>
      </p:ext>
    </p:extLst>
  </p:cSld>
  <p:clrMapOvr>
    <a:masterClrMapping/>
  </p:clrMapOvr>
  <p:transition spd="med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2CB65-A69D-4A35-92DC-F1874D737A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9162990"/>
      </p:ext>
    </p:extLst>
  </p:cSld>
  <p:clrMapOvr>
    <a:masterClrMapping/>
  </p:clrMapOvr>
  <p:transition spd="med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A5EA4-9DD3-4BDD-80F9-DCA6C6DF6E3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1569842"/>
      </p:ext>
    </p:extLst>
  </p:cSld>
  <p:clrMapOvr>
    <a:masterClrMapping/>
  </p:clrMapOvr>
  <p:transition spd="med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FF74B-F212-434D-ADD6-1D675284D7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5361321"/>
      </p:ext>
    </p:extLst>
  </p:cSld>
  <p:clrMapOvr>
    <a:masterClrMapping/>
  </p:clrMapOvr>
  <p:transition spd="med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16C2B-8AE0-4488-A217-DCABDC61BFD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2199577"/>
      </p:ext>
    </p:extLst>
  </p:cSld>
  <p:clrMapOvr>
    <a:masterClrMapping/>
  </p:clrMapOvr>
  <p:transition spd="med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4800" y="1981200"/>
            <a:ext cx="854075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F047F504-C3C4-467D-93A1-06B0636D34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7076526"/>
      </p:ext>
    </p:extLst>
  </p:cSld>
  <p:clrMapOvr>
    <a:masterClrMapping/>
  </p:clrMapOvr>
  <p:transition spd="med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625B0AB7-3760-4E03-94DD-8FA50A49C26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2251512"/>
      </p:ext>
    </p:extLst>
  </p:cSld>
  <p:clrMapOvr>
    <a:masterClrMapping/>
  </p:clrMapOvr>
  <p:transition spd="med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915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F48CD409-82D1-4180-BF79-8E4DA72D811B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9162" name="WordArt 10"/>
          <p:cNvSpPr>
            <a:spLocks noChangeArrowheads="1" noChangeShapeType="1" noTextEdit="1"/>
          </p:cNvSpPr>
          <p:nvPr userDrawn="1"/>
        </p:nvSpPr>
        <p:spPr bwMode="auto">
          <a:xfrm>
            <a:off x="611188" y="188913"/>
            <a:ext cx="1223962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华文仿宋"/>
                <a:ea typeface="华文仿宋"/>
              </a:rPr>
              <a:t>数据库基础及应用</a:t>
            </a:r>
          </a:p>
        </p:txBody>
      </p:sp>
      <p:sp>
        <p:nvSpPr>
          <p:cNvPr id="49165" name="AutoShape 13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885113" y="6669088"/>
            <a:ext cx="287337" cy="188912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rgbClr val="00FFFF"/>
            </a:solidFill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49166" name="AutoShape 14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8243888" y="6669088"/>
            <a:ext cx="288925" cy="188912"/>
          </a:xfrm>
          <a:prstGeom prst="actionButtonForwardNext">
            <a:avLst/>
          </a:prstGeom>
          <a:solidFill>
            <a:srgbClr val="FFFF00"/>
          </a:solidFill>
          <a:ln w="9525">
            <a:solidFill>
              <a:srgbClr val="00FFFF"/>
            </a:solidFill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p:transition spd="med">
    <p:strips dir="rd"/>
  </p:transition>
  <p:txStyles>
    <p:titleStyle>
      <a:lvl1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32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4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547813" y="1125538"/>
            <a:ext cx="6103937" cy="628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zh-CN" altLang="en-US" sz="4800" kern="1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数据库基础与应用</a:t>
            </a: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00338" y="5197476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27088" y="692150"/>
            <a:ext cx="7620000" cy="576263"/>
          </a:xfrm>
        </p:spPr>
        <p:txBody>
          <a:bodyPr/>
          <a:lstStyle/>
          <a:p>
            <a:r>
              <a:rPr lang="zh-CN" altLang="en-US" sz="2800" b="0" dirty="0">
                <a:solidFill>
                  <a:srgbClr val="CC3300"/>
                </a:solidFill>
                <a:latin typeface="黑体" pitchFamily="49" charset="-122"/>
                <a:ea typeface="黑体" pitchFamily="49" charset="-122"/>
              </a:rPr>
              <a:t>第九章 </a:t>
            </a:r>
            <a:r>
              <a:rPr lang="en-US" altLang="zh-CN" sz="2800" b="0" dirty="0">
                <a:solidFill>
                  <a:srgbClr val="CC3300"/>
                </a:solidFill>
                <a:latin typeface="黑体" pitchFamily="49" charset="-122"/>
                <a:ea typeface="黑体" pitchFamily="49" charset="-122"/>
              </a:rPr>
              <a:t>SQL Server</a:t>
            </a:r>
            <a:r>
              <a:rPr lang="zh-CN" altLang="en-US" sz="2800" b="0" dirty="0">
                <a:solidFill>
                  <a:srgbClr val="CC3300"/>
                </a:solidFill>
                <a:latin typeface="黑体" pitchFamily="49" charset="-122"/>
                <a:ea typeface="黑体" pitchFamily="49" charset="-122"/>
              </a:rPr>
              <a:t>数据库管理的应用</a:t>
            </a:r>
            <a:endParaRPr lang="zh-CN" altLang="en-US" sz="2800" dirty="0">
              <a:solidFill>
                <a:srgbClr val="CC33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53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412875"/>
            <a:ext cx="7777162" cy="5113338"/>
          </a:xfrm>
        </p:spPr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>
                <a:solidFill>
                  <a:srgbClr val="CC3300"/>
                </a:solidFill>
              </a:rPr>
              <a:t>主要教学内容</a:t>
            </a:r>
          </a:p>
          <a:p>
            <a:pPr>
              <a:lnSpc>
                <a:spcPct val="130000"/>
              </a:lnSpc>
            </a:pPr>
            <a:r>
              <a:rPr lang="zh-CN" altLang="en-US" sz="2400"/>
              <a:t>创建数据库</a:t>
            </a:r>
          </a:p>
          <a:p>
            <a:pPr>
              <a:lnSpc>
                <a:spcPct val="130000"/>
              </a:lnSpc>
            </a:pPr>
            <a:r>
              <a:rPr lang="zh-CN" altLang="en-US" sz="2400"/>
              <a:t>创建表</a:t>
            </a:r>
          </a:p>
          <a:p>
            <a:pPr>
              <a:lnSpc>
                <a:spcPct val="130000"/>
              </a:lnSpc>
            </a:pPr>
            <a:r>
              <a:rPr lang="zh-CN" altLang="en-US" sz="2400"/>
              <a:t>表的插入、删除和修改</a:t>
            </a:r>
          </a:p>
          <a:p>
            <a:pPr>
              <a:lnSpc>
                <a:spcPct val="130000"/>
              </a:lnSpc>
            </a:pPr>
            <a:r>
              <a:rPr lang="zh-CN" altLang="en-US" sz="2400"/>
              <a:t>数据库查询</a:t>
            </a:r>
          </a:p>
          <a:p>
            <a:pPr>
              <a:lnSpc>
                <a:spcPct val="130000"/>
              </a:lnSpc>
            </a:pPr>
            <a:r>
              <a:rPr lang="zh-CN" altLang="en-US" sz="2400"/>
              <a:t>建立表索引</a:t>
            </a:r>
          </a:p>
          <a:p>
            <a:pPr>
              <a:lnSpc>
                <a:spcPct val="130000"/>
              </a:lnSpc>
            </a:pPr>
            <a:r>
              <a:rPr lang="zh-CN" altLang="en-US" sz="2400"/>
              <a:t>其他数据库对象的使用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/>
              <a:t>　规则、默认值、约束、视图、存储过程、触发器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4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63713" y="692150"/>
            <a:ext cx="4221162" cy="709613"/>
          </a:xfrm>
        </p:spPr>
        <p:txBody>
          <a:bodyPr/>
          <a:lstStyle/>
          <a:p>
            <a:r>
              <a:rPr lang="zh-CN" altLang="en-US">
                <a:solidFill>
                  <a:srgbClr val="CC3300"/>
                </a:solidFill>
              </a:rPr>
              <a:t>学习目标</a:t>
            </a:r>
          </a:p>
        </p:txBody>
      </p:sp>
      <p:sp>
        <p:nvSpPr>
          <p:cNvPr id="9564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5" y="1700213"/>
            <a:ext cx="8540750" cy="38862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800"/>
              <a:t>了解本章所有概念的含义；</a:t>
            </a:r>
          </a:p>
          <a:p>
            <a:pPr>
              <a:lnSpc>
                <a:spcPct val="120000"/>
              </a:lnSpc>
            </a:pPr>
            <a:r>
              <a:rPr lang="zh-CN" altLang="en-US" sz="2800"/>
              <a:t>了解存储过程和触发器的作用与使用；</a:t>
            </a:r>
          </a:p>
          <a:p>
            <a:pPr>
              <a:lnSpc>
                <a:spcPct val="120000"/>
              </a:lnSpc>
            </a:pPr>
            <a:r>
              <a:rPr lang="zh-CN" altLang="en-US" sz="2800"/>
              <a:t>掌握表的插入、删除和修改以及建立索引的方法；</a:t>
            </a:r>
          </a:p>
          <a:p>
            <a:pPr>
              <a:lnSpc>
                <a:spcPct val="120000"/>
              </a:lnSpc>
            </a:pPr>
            <a:r>
              <a:rPr lang="zh-CN" altLang="en-US" sz="2800"/>
              <a:t>掌握数据库查询的方法；</a:t>
            </a:r>
          </a:p>
          <a:p>
            <a:pPr>
              <a:lnSpc>
                <a:spcPct val="120000"/>
              </a:lnSpc>
            </a:pPr>
            <a:r>
              <a:rPr lang="zh-CN" altLang="en-US" sz="2800"/>
              <a:t>掌握规则、默认值和约束的定义与使用。</a:t>
            </a:r>
          </a:p>
        </p:txBody>
      </p:sp>
      <p:sp>
        <p:nvSpPr>
          <p:cNvPr id="956420" name="Text Box 4"/>
          <p:cNvSpPr txBox="1">
            <a:spLocks noChangeArrowheads="1"/>
          </p:cNvSpPr>
          <p:nvPr/>
        </p:nvSpPr>
        <p:spPr bwMode="auto">
          <a:xfrm>
            <a:off x="4822825" y="0"/>
            <a:ext cx="43211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第九章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4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404813"/>
            <a:ext cx="8540750" cy="655637"/>
          </a:xfrm>
        </p:spPr>
        <p:txBody>
          <a:bodyPr/>
          <a:lstStyle/>
          <a:p>
            <a:r>
              <a:rPr lang="zh-CN" altLang="en-US" sz="2800">
                <a:solidFill>
                  <a:srgbClr val="CC3300"/>
                </a:solidFill>
              </a:rPr>
              <a:t>一、数据库的创建与管理</a:t>
            </a:r>
          </a:p>
        </p:txBody>
      </p:sp>
      <p:sp>
        <p:nvSpPr>
          <p:cNvPr id="9574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196975"/>
            <a:ext cx="8353425" cy="5184775"/>
          </a:xfrm>
        </p:spPr>
        <p:txBody>
          <a:bodyPr/>
          <a:lstStyle/>
          <a:p>
            <a:pPr marL="0" indent="0">
              <a:lnSpc>
                <a:spcPct val="10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400" b="1"/>
              <a:t>(</a:t>
            </a:r>
            <a:r>
              <a:rPr lang="zh-CN" altLang="en-US" sz="2400" b="1"/>
              <a:t>一</a:t>
            </a:r>
            <a:r>
              <a:rPr lang="en-US" altLang="zh-CN" sz="2400" b="1"/>
              <a:t>)</a:t>
            </a:r>
            <a:r>
              <a:rPr lang="zh-CN" altLang="en-US" sz="2400" b="1"/>
              <a:t>创建数据库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</a:pPr>
            <a:r>
              <a:rPr lang="zh-CN" altLang="en-US" sz="2400" b="1">
                <a:solidFill>
                  <a:schemeClr val="tx2"/>
                </a:solidFill>
              </a:rPr>
              <a:t>１、使用企业管理器（</a:t>
            </a:r>
            <a:r>
              <a:rPr lang="en-US" altLang="zh-CN" sz="2400" b="1">
                <a:solidFill>
                  <a:schemeClr val="tx2"/>
                </a:solidFill>
              </a:rPr>
              <a:t>Enterprise Manager</a:t>
            </a:r>
            <a:r>
              <a:rPr lang="zh-CN" altLang="en-US" sz="2400" b="1">
                <a:solidFill>
                  <a:schemeClr val="tx2"/>
                </a:solidFill>
              </a:rPr>
              <a:t>）</a:t>
            </a:r>
          </a:p>
          <a:p>
            <a:pPr marL="0" indent="0" algn="just">
              <a:lnSpc>
                <a:spcPct val="10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/>
              <a:t>（１）在企业管理器中，单击工具栏中的        图标，或在数据库文件夹或其下属任一数据库图标上单击右键，选择新建数据库选项。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/>
              <a:t>（２）在出现的对话框的常规（</a:t>
            </a:r>
            <a:r>
              <a:rPr lang="en-US" altLang="zh-CN" sz="2400"/>
              <a:t>General</a:t>
            </a:r>
            <a:r>
              <a:rPr lang="zh-CN" altLang="en-US" sz="2400"/>
              <a:t>）页框中，要求用户输入数据库名称以及排序规则名称。 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/>
              <a:t>（３）点击数据文件（</a:t>
            </a:r>
            <a:r>
              <a:rPr lang="en-US" altLang="zh-CN" sz="2400"/>
              <a:t>Data Files</a:t>
            </a:r>
            <a:r>
              <a:rPr lang="zh-CN" altLang="en-US" sz="2400"/>
              <a:t>）页框，该页框用来输入数据库文件的逻辑名称、存储位置、初始容量大小和所属文件组名称。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/>
              <a:t>（４）点击事务日志（</a:t>
            </a:r>
            <a:r>
              <a:rPr lang="en-US" altLang="zh-CN" sz="2400"/>
              <a:t>Transaction Log</a:t>
            </a:r>
            <a:r>
              <a:rPr lang="zh-CN" altLang="en-US" sz="2400"/>
              <a:t>）页框，该页框用来设置事务日志文件信息。 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/>
              <a:t>（５）单击 “确定”按钮，则开始创建新的数据库。</a:t>
            </a:r>
          </a:p>
        </p:txBody>
      </p:sp>
      <p:pic>
        <p:nvPicPr>
          <p:cNvPr id="957444" name="Picture 4" descr="第三章小图标2"/>
          <p:cNvPicPr>
            <a:picLocks noChangeAspect="1" noChangeArrowheads="1"/>
          </p:cNvPicPr>
          <p:nvPr/>
        </p:nvPicPr>
        <p:blipFill>
          <a:blip r:embed="rId2">
            <a:lum bright="-12000" contrast="1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989138"/>
            <a:ext cx="503237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7445" name="Text Box 5"/>
          <p:cNvSpPr txBox="1">
            <a:spLocks noChangeArrowheads="1"/>
          </p:cNvSpPr>
          <p:nvPr/>
        </p:nvSpPr>
        <p:spPr bwMode="auto">
          <a:xfrm>
            <a:off x="4822825" y="0"/>
            <a:ext cx="43211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rgbClr val="008000"/>
                </a:solidFill>
                <a:latin typeface="华文行楷" pitchFamily="2" charset="-122"/>
                <a:ea typeface="华文行楷" pitchFamily="2" charset="-122"/>
              </a:rPr>
              <a:t>第九章 </a:t>
            </a:r>
            <a:r>
              <a:rPr kumimoji="1" lang="en-US" altLang="zh-CN" b="0">
                <a:solidFill>
                  <a:srgbClr val="008000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rgbClr val="008000"/>
                </a:solidFill>
                <a:latin typeface="Times New Roman" pitchFamily="18" charset="0"/>
                <a:ea typeface="华文行楷" pitchFamily="2" charset="-122"/>
              </a:rPr>
              <a:t>数据库管理系统的应用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8466" name="Picture 2" descr="3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20713"/>
            <a:ext cx="6553200" cy="529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8467" name="Text Box 3"/>
          <p:cNvSpPr txBox="1">
            <a:spLocks noChangeArrowheads="1"/>
          </p:cNvSpPr>
          <p:nvPr/>
        </p:nvSpPr>
        <p:spPr bwMode="auto">
          <a:xfrm>
            <a:off x="2124075" y="5876925"/>
            <a:ext cx="4451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  <a:ea typeface="华文行楷" pitchFamily="2" charset="-122"/>
              </a:rPr>
              <a:t>创建数据库对话框中的常规页框</a:t>
            </a:r>
          </a:p>
        </p:txBody>
      </p:sp>
      <p:sp>
        <p:nvSpPr>
          <p:cNvPr id="958468" name="Text Box 4"/>
          <p:cNvSpPr txBox="1">
            <a:spLocks noChangeArrowheads="1"/>
          </p:cNvSpPr>
          <p:nvPr/>
        </p:nvSpPr>
        <p:spPr bwMode="auto">
          <a:xfrm>
            <a:off x="4822825" y="0"/>
            <a:ext cx="43211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第九章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9490" name="Picture 2" descr="3"/>
          <p:cNvPicPr>
            <a:picLocks noChangeAspect="1" noChangeArrowheads="1"/>
          </p:cNvPicPr>
          <p:nvPr/>
        </p:nvPicPr>
        <p:blipFill>
          <a:blip r:embed="rId2">
            <a:lum bright="-12000" contrast="4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92150"/>
            <a:ext cx="5762625" cy="510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9491" name="Text Box 3"/>
          <p:cNvSpPr txBox="1">
            <a:spLocks noChangeArrowheads="1"/>
          </p:cNvSpPr>
          <p:nvPr/>
        </p:nvSpPr>
        <p:spPr bwMode="auto">
          <a:xfrm>
            <a:off x="2390775" y="5780088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  <a:ea typeface="华文行楷" pitchFamily="2" charset="-122"/>
              </a:rPr>
              <a:t>创建数据库对话框中的数据文件页框</a:t>
            </a:r>
          </a:p>
        </p:txBody>
      </p:sp>
      <p:sp>
        <p:nvSpPr>
          <p:cNvPr id="959492" name="Text Box 4"/>
          <p:cNvSpPr txBox="1">
            <a:spLocks noChangeArrowheads="1"/>
          </p:cNvSpPr>
          <p:nvPr/>
        </p:nvSpPr>
        <p:spPr bwMode="auto">
          <a:xfrm>
            <a:off x="4822825" y="0"/>
            <a:ext cx="43211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第九章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0514" name="Picture 2" descr="3"/>
          <p:cNvPicPr>
            <a:picLocks noChangeAspect="1" noChangeArrowheads="1"/>
          </p:cNvPicPr>
          <p:nvPr/>
        </p:nvPicPr>
        <p:blipFill>
          <a:blip r:embed="rId2">
            <a:lum bright="-12000" contrast="4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613"/>
            <a:ext cx="6407150" cy="511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0515" name="Text Box 3"/>
          <p:cNvSpPr txBox="1">
            <a:spLocks noChangeArrowheads="1"/>
          </p:cNvSpPr>
          <p:nvPr/>
        </p:nvSpPr>
        <p:spPr bwMode="auto">
          <a:xfrm>
            <a:off x="2319338" y="5924550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  <a:ea typeface="华文行楷" pitchFamily="2" charset="-122"/>
              </a:rPr>
              <a:t>创建数据库对话框中的事务日志页框</a:t>
            </a:r>
          </a:p>
        </p:txBody>
      </p:sp>
      <p:sp>
        <p:nvSpPr>
          <p:cNvPr id="960516" name="Text Box 4"/>
          <p:cNvSpPr txBox="1">
            <a:spLocks noChangeArrowheads="1"/>
          </p:cNvSpPr>
          <p:nvPr/>
        </p:nvSpPr>
        <p:spPr bwMode="auto">
          <a:xfrm>
            <a:off x="4822825" y="0"/>
            <a:ext cx="43211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第九章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765175"/>
            <a:ext cx="8604250" cy="568801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 b="1">
                <a:solidFill>
                  <a:schemeClr val="tx2"/>
                </a:solidFill>
              </a:rPr>
              <a:t>2</a:t>
            </a:r>
            <a:r>
              <a:rPr lang="zh-CN" altLang="en-US" sz="2000" b="1">
                <a:solidFill>
                  <a:schemeClr val="tx2"/>
                </a:solidFill>
              </a:rPr>
              <a:t>、使用</a:t>
            </a:r>
            <a:r>
              <a:rPr lang="en-US" altLang="zh-CN" sz="2000" b="1">
                <a:solidFill>
                  <a:schemeClr val="tx2"/>
                </a:solidFill>
              </a:rPr>
              <a:t>Transact SQL</a:t>
            </a:r>
            <a:r>
              <a:rPr lang="zh-CN" altLang="en-US" sz="2000" b="1">
                <a:solidFill>
                  <a:schemeClr val="tx2"/>
                </a:solidFill>
              </a:rPr>
              <a:t>语句的方法</a:t>
            </a:r>
            <a:endParaRPr lang="zh-CN" altLang="en-US" sz="2000"/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/>
              <a:t>例： </a:t>
            </a:r>
            <a:r>
              <a:rPr lang="en-US" altLang="zh-CN" sz="2000"/>
              <a:t>CREATE DATABASE </a:t>
            </a:r>
            <a:r>
              <a:rPr lang="zh-CN" altLang="en-US" sz="2000"/>
              <a:t>教学管理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/>
              <a:t>		</a:t>
            </a:r>
            <a:r>
              <a:rPr lang="en-US" altLang="zh-CN" sz="2000"/>
              <a:t>ON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--</a:t>
            </a:r>
            <a:r>
              <a:rPr lang="zh-CN" altLang="en-US" sz="2000"/>
              <a:t>设置主数据库文件参数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/>
              <a:t>		</a:t>
            </a:r>
            <a:r>
              <a:rPr lang="en-US" altLang="zh-CN" sz="2000"/>
              <a:t>(NAME=</a:t>
            </a:r>
            <a:r>
              <a:rPr lang="zh-CN" altLang="en-US" sz="2000"/>
              <a:t>教学管理</a:t>
            </a:r>
            <a:r>
              <a:rPr lang="en-US" altLang="zh-CN" sz="2000"/>
              <a:t>_ Data, /*</a:t>
            </a:r>
            <a:r>
              <a:rPr lang="zh-CN" altLang="en-US" sz="2000"/>
              <a:t>文件名*</a:t>
            </a:r>
            <a:r>
              <a:rPr lang="en-US" altLang="zh-CN" sz="2000"/>
              <a:t>/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FILENAME=‘d:\mssql7\MSSQL\data\</a:t>
            </a:r>
            <a:r>
              <a:rPr lang="zh-CN" altLang="en-US" sz="2000"/>
              <a:t>教学管理</a:t>
            </a:r>
            <a:r>
              <a:rPr lang="en-US" altLang="zh-CN" sz="2000"/>
              <a:t>_Data.MDF’,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SIZE=1,  /*</a:t>
            </a:r>
            <a:r>
              <a:rPr lang="zh-CN" altLang="en-US" sz="2000"/>
              <a:t>初始化大小*</a:t>
            </a:r>
            <a:r>
              <a:rPr lang="en-US" altLang="zh-CN" sz="2000"/>
              <a:t>/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FILEGROWTH=10% /*</a:t>
            </a:r>
            <a:r>
              <a:rPr lang="zh-CN" altLang="en-US" sz="2000"/>
              <a:t>文件大小按</a:t>
            </a:r>
            <a:r>
              <a:rPr lang="en-US" altLang="zh-CN" sz="2000"/>
              <a:t>10%</a:t>
            </a:r>
            <a:r>
              <a:rPr lang="zh-CN" altLang="en-US" sz="2000"/>
              <a:t>的比率自动增长*</a:t>
            </a:r>
            <a:r>
              <a:rPr lang="en-US" altLang="zh-CN" sz="2000"/>
              <a:t>/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)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--</a:t>
            </a:r>
            <a:r>
              <a:rPr lang="zh-CN" altLang="en-US" sz="2000"/>
              <a:t>设置事务日志文件参数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/>
              <a:t>		</a:t>
            </a:r>
            <a:r>
              <a:rPr lang="en-US" altLang="zh-CN" sz="2000"/>
              <a:t>LOG ON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(NAME=</a:t>
            </a:r>
            <a:r>
              <a:rPr lang="zh-CN" altLang="en-US" sz="2000"/>
              <a:t>教学管理</a:t>
            </a:r>
            <a:r>
              <a:rPr lang="en-US" altLang="zh-CN" sz="2000"/>
              <a:t>_Log,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FILENAME=‘d:\mssql7\MSSQL\data\</a:t>
            </a:r>
            <a:r>
              <a:rPr lang="zh-CN" altLang="en-US" sz="2000"/>
              <a:t>教学管理</a:t>
            </a:r>
            <a:r>
              <a:rPr lang="en-US" altLang="zh-CN" sz="2000"/>
              <a:t>_Log.LDF’,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SIZE=1,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FILEGROWTH=10%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/>
              <a:t>		)</a:t>
            </a:r>
          </a:p>
        </p:txBody>
      </p:sp>
      <p:sp>
        <p:nvSpPr>
          <p:cNvPr id="961539" name="Text Box 3"/>
          <p:cNvSpPr txBox="1">
            <a:spLocks noChangeArrowheads="1"/>
          </p:cNvSpPr>
          <p:nvPr/>
        </p:nvSpPr>
        <p:spPr bwMode="auto">
          <a:xfrm>
            <a:off x="4822825" y="0"/>
            <a:ext cx="43211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rgbClr val="00CC00"/>
                </a:solidFill>
                <a:latin typeface="华文行楷" pitchFamily="2" charset="-122"/>
                <a:ea typeface="华文行楷" pitchFamily="2" charset="-122"/>
              </a:rPr>
              <a:t>第九章 </a:t>
            </a:r>
            <a:r>
              <a:rPr kumimoji="1" lang="en-US" altLang="zh-CN" b="0">
                <a:solidFill>
                  <a:srgbClr val="00CC00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rgbClr val="00CC00"/>
                </a:solidFill>
                <a:latin typeface="Times New Roman" pitchFamily="18" charset="0"/>
                <a:ea typeface="华文行楷" pitchFamily="2" charset="-122"/>
              </a:rPr>
              <a:t>数据库管理系统的应用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93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404813"/>
            <a:ext cx="8540750" cy="511175"/>
          </a:xfrm>
        </p:spPr>
        <p:txBody>
          <a:bodyPr/>
          <a:lstStyle/>
          <a:p>
            <a:r>
              <a:rPr lang="zh-CN" altLang="en-US" sz="2800"/>
              <a:t>（一）</a:t>
            </a:r>
            <a:r>
              <a:rPr lang="zh-CN" altLang="en-US" sz="2800">
                <a:latin typeface="宋体" pitchFamily="2" charset="-122"/>
              </a:rPr>
              <a:t>基本概念</a:t>
            </a:r>
            <a:r>
              <a:rPr lang="zh-CN" altLang="en-US" sz="2800"/>
              <a:t> </a:t>
            </a:r>
          </a:p>
        </p:txBody>
      </p:sp>
      <p:sp>
        <p:nvSpPr>
          <p:cNvPr id="18493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752600"/>
            <a:ext cx="8353425" cy="4495800"/>
          </a:xfrm>
        </p:spPr>
        <p:txBody>
          <a:bodyPr/>
          <a:lstStyle/>
          <a:p>
            <a:pPr marL="381000" indent="-381000"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                   </a:t>
            </a:r>
            <a:r>
              <a:rPr lang="zh-CN" altLang="en-US" sz="2400" b="1">
                <a:latin typeface="宋体" pitchFamily="2" charset="-122"/>
              </a:rPr>
              <a:t>主要数据文件</a:t>
            </a:r>
            <a:endParaRPr lang="zh-CN" altLang="en-US" sz="2400" b="1"/>
          </a:p>
          <a:p>
            <a:pPr marL="381000" indent="-381000">
              <a:buFont typeface="Wingdings" pitchFamily="2" charset="2"/>
              <a:buNone/>
            </a:pPr>
            <a:r>
              <a:rPr lang="zh-CN" altLang="en-US" sz="2400" b="1"/>
              <a:t>                   数据文件</a:t>
            </a:r>
          </a:p>
          <a:p>
            <a:pPr marL="381000" indent="-381000"/>
            <a:r>
              <a:rPr lang="zh-CN" altLang="en-US" sz="2400" b="1"/>
              <a:t>数据库                    </a:t>
            </a:r>
            <a:r>
              <a:rPr lang="zh-CN" altLang="en-US" sz="2400" b="1">
                <a:latin typeface="宋体" pitchFamily="2" charset="-122"/>
              </a:rPr>
              <a:t>次要数据文件</a:t>
            </a:r>
            <a:r>
              <a:rPr lang="zh-CN" altLang="en-US" sz="2400" b="1"/>
              <a:t> </a:t>
            </a:r>
          </a:p>
          <a:p>
            <a:pPr marL="381000" indent="-381000">
              <a:buFont typeface="Wingdings" pitchFamily="2" charset="2"/>
              <a:buNone/>
            </a:pPr>
            <a:r>
              <a:rPr lang="zh-CN" altLang="en-US" sz="2400" b="1"/>
              <a:t>                   事务日志文件</a:t>
            </a:r>
          </a:p>
          <a:p>
            <a:pPr marL="381000" indent="-381000">
              <a:buFont typeface="Wingdings" pitchFamily="2" charset="2"/>
              <a:buNone/>
            </a:pPr>
            <a:endParaRPr lang="zh-CN" altLang="en-US" sz="2400"/>
          </a:p>
          <a:p>
            <a:pPr marL="857250" lvl="1"/>
            <a:r>
              <a:rPr lang="zh-CN" altLang="en-US" sz="2400">
                <a:latin typeface="宋体" pitchFamily="2" charset="-122"/>
              </a:rPr>
              <a:t>主要数据文件用来存储数据库的启动信息、部分或全部数据，扩展名为</a:t>
            </a:r>
            <a:r>
              <a:rPr lang="en-US" altLang="zh-CN" sz="2400"/>
              <a:t>.mdf </a:t>
            </a:r>
          </a:p>
          <a:p>
            <a:pPr marL="857250" lvl="1"/>
            <a:r>
              <a:rPr lang="zh-CN" altLang="en-US" sz="2400">
                <a:latin typeface="宋体" pitchFamily="2" charset="-122"/>
              </a:rPr>
              <a:t>每个数据库只能有一个主要数据文件</a:t>
            </a:r>
          </a:p>
          <a:p>
            <a:pPr marL="857250" lvl="1"/>
            <a:r>
              <a:rPr lang="zh-CN" altLang="en-US" sz="2400">
                <a:latin typeface="宋体" pitchFamily="2" charset="-122"/>
              </a:rPr>
              <a:t>次要数据文件用于保存所有主要数据文件中容纳不下的数据，扩展名为</a:t>
            </a:r>
            <a:r>
              <a:rPr lang="en-US" altLang="zh-CN" sz="2400"/>
              <a:t>.ndf </a:t>
            </a:r>
          </a:p>
        </p:txBody>
      </p:sp>
      <p:sp>
        <p:nvSpPr>
          <p:cNvPr id="1849348" name="AutoShape 4"/>
          <p:cNvSpPr>
            <a:spLocks/>
          </p:cNvSpPr>
          <p:nvPr/>
        </p:nvSpPr>
        <p:spPr bwMode="auto">
          <a:xfrm>
            <a:off x="1908175" y="2276475"/>
            <a:ext cx="76200" cy="1219200"/>
          </a:xfrm>
          <a:prstGeom prst="leftBrace">
            <a:avLst>
              <a:gd name="adj1" fmla="val 1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9349" name="AutoShape 5"/>
          <p:cNvSpPr>
            <a:spLocks noChangeArrowheads="1"/>
          </p:cNvSpPr>
          <p:nvPr/>
        </p:nvSpPr>
        <p:spPr bwMode="auto">
          <a:xfrm>
            <a:off x="395288" y="836613"/>
            <a:ext cx="3276600" cy="863600"/>
          </a:xfrm>
          <a:prstGeom prst="wedgeEllipseCallout">
            <a:avLst>
              <a:gd name="adj1" fmla="val 26454"/>
              <a:gd name="adj2" fmla="val 1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用于存储数据库中的所有对象</a:t>
            </a:r>
            <a:r>
              <a:rPr kumimoji="1" lang="zh-CN" altLang="en-US" sz="2400" b="0">
                <a:latin typeface="Times New Roman" pitchFamily="18" charset="0"/>
              </a:rPr>
              <a:t> </a:t>
            </a:r>
          </a:p>
        </p:txBody>
      </p:sp>
      <p:sp>
        <p:nvSpPr>
          <p:cNvPr id="1849350" name="AutoShape 6"/>
          <p:cNvSpPr>
            <a:spLocks/>
          </p:cNvSpPr>
          <p:nvPr/>
        </p:nvSpPr>
        <p:spPr bwMode="auto">
          <a:xfrm>
            <a:off x="3348038" y="1916113"/>
            <a:ext cx="71437" cy="1008062"/>
          </a:xfrm>
          <a:prstGeom prst="leftBrace">
            <a:avLst>
              <a:gd name="adj1" fmla="val 11759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9351" name="AutoShape 7"/>
          <p:cNvSpPr>
            <a:spLocks noChangeArrowheads="1"/>
          </p:cNvSpPr>
          <p:nvPr/>
        </p:nvSpPr>
        <p:spPr bwMode="auto">
          <a:xfrm>
            <a:off x="5724525" y="2636838"/>
            <a:ext cx="3095625" cy="838200"/>
          </a:xfrm>
          <a:prstGeom prst="wedgeEllipseCallout">
            <a:avLst>
              <a:gd name="adj1" fmla="val -92102"/>
              <a:gd name="adj2" fmla="val 287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保存用于恢复数据库的日志信息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93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93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9349" grpId="0" animBg="1" autoUpdateAnimBg="0"/>
      <p:bldP spid="184935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037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981075"/>
            <a:ext cx="8207375" cy="3302000"/>
          </a:xfrm>
        </p:spPr>
        <p:txBody>
          <a:bodyPr/>
          <a:lstStyle/>
          <a:p>
            <a:pPr marL="0" indent="0"/>
            <a:r>
              <a:rPr lang="en-US" altLang="zh-CN" sz="2400" b="1">
                <a:latin typeface="宋体" pitchFamily="2" charset="-122"/>
              </a:rPr>
              <a:t> </a:t>
            </a:r>
            <a:r>
              <a:rPr lang="zh-CN" altLang="en-US" sz="2400" b="1">
                <a:latin typeface="宋体" pitchFamily="2" charset="-122"/>
              </a:rPr>
              <a:t>文件组</a:t>
            </a:r>
            <a:r>
              <a:rPr lang="zh-CN" altLang="en-US" sz="2400"/>
              <a:t> </a:t>
            </a:r>
            <a:r>
              <a:rPr lang="en-US" altLang="zh-CN" sz="2400"/>
              <a:t>:</a:t>
            </a:r>
            <a:r>
              <a:rPr lang="zh-CN" altLang="en-US" sz="2400" b="1">
                <a:latin typeface="宋体" pitchFamily="2" charset="-122"/>
              </a:rPr>
              <a:t>将多个数据文件集合起来形成的一个整体</a:t>
            </a:r>
          </a:p>
          <a:p>
            <a:pPr marL="768350" lvl="1"/>
            <a:r>
              <a:rPr lang="zh-CN" altLang="en-US" sz="2400"/>
              <a:t>目的：</a:t>
            </a:r>
            <a:r>
              <a:rPr lang="zh-CN" altLang="en-US" sz="2400">
                <a:latin typeface="宋体" pitchFamily="2" charset="-122"/>
              </a:rPr>
              <a:t>便于进行管理和数据的分配</a:t>
            </a:r>
          </a:p>
          <a:p>
            <a:pPr marL="768350" lvl="1"/>
            <a:r>
              <a:rPr lang="zh-CN" altLang="en-US" sz="2400"/>
              <a:t>类型：</a:t>
            </a:r>
          </a:p>
          <a:p>
            <a:pPr marL="1187450" lvl="2"/>
            <a:r>
              <a:rPr lang="zh-CN" altLang="en-US" sz="2400">
                <a:latin typeface="宋体" pitchFamily="2" charset="-122"/>
              </a:rPr>
              <a:t>主文件组：包含了所有的系统表</a:t>
            </a:r>
            <a:r>
              <a:rPr lang="zh-CN" altLang="en-US" sz="2400"/>
              <a:t> </a:t>
            </a:r>
          </a:p>
          <a:p>
            <a:pPr marL="1187450" lvl="2"/>
            <a:r>
              <a:rPr lang="zh-CN" altLang="en-US" sz="2400">
                <a:latin typeface="宋体" pitchFamily="2" charset="-122"/>
              </a:rPr>
              <a:t>用户自定义文件组</a:t>
            </a:r>
            <a:endParaRPr lang="zh-CN" altLang="en-US" sz="2400"/>
          </a:p>
          <a:p>
            <a:pPr marL="1187450" lvl="2"/>
            <a:r>
              <a:rPr lang="zh-CN" altLang="en-US" sz="2400">
                <a:latin typeface="宋体" pitchFamily="2" charset="-122"/>
              </a:rPr>
              <a:t>默认文件组：包含所有在创建时没有指定文件组的表、索引等数据库对象</a:t>
            </a:r>
            <a:endParaRPr lang="zh-CN" altLang="en-US" sz="2400"/>
          </a:p>
        </p:txBody>
      </p:sp>
      <p:sp>
        <p:nvSpPr>
          <p:cNvPr id="1850371" name="Rectangle 3"/>
          <p:cNvSpPr>
            <a:spLocks noChangeArrowheads="1"/>
          </p:cNvSpPr>
          <p:nvPr/>
        </p:nvSpPr>
        <p:spPr bwMode="auto">
          <a:xfrm>
            <a:off x="1042988" y="4581525"/>
            <a:ext cx="7239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>
                <a:solidFill>
                  <a:schemeClr val="tx2"/>
                </a:solidFill>
                <a:latin typeface="宋体" pitchFamily="2" charset="-122"/>
              </a:rPr>
              <a:t>　　注意：一个数据文件不能存在于两个或两个以上的文件组里，日志文件不属于任何文件组。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5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03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72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4213" y="685800"/>
            <a:ext cx="8158162" cy="511175"/>
          </a:xfrm>
        </p:spPr>
        <p:txBody>
          <a:bodyPr/>
          <a:lstStyle/>
          <a:p>
            <a:pPr algn="l"/>
            <a:r>
              <a:rPr kumimoji="1" lang="zh-CN" altLang="en-US" sz="2400"/>
              <a:t>１、数据库的物理存储结构</a:t>
            </a:r>
          </a:p>
        </p:txBody>
      </p:sp>
      <p:pic>
        <p:nvPicPr>
          <p:cNvPr id="18872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0960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41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268413"/>
            <a:ext cx="7772400" cy="792162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zh-CN" altLang="en-US" sz="2000" b="1">
                <a:latin typeface="宋体" pitchFamily="2" charset="-122"/>
              </a:rPr>
              <a:t>　　事务日志文件，用以记录所有事务和每个事务对数据库所做的修改，当数据库破坏时可以用事务日志恢复数据库内容。 </a:t>
            </a:r>
            <a:endParaRPr lang="zh-CN" altLang="en-US" sz="2000" b="1">
              <a:solidFill>
                <a:schemeClr val="folHlink"/>
              </a:solidFill>
              <a:latin typeface="宋体" pitchFamily="2" charset="-122"/>
            </a:endParaRPr>
          </a:p>
        </p:txBody>
      </p:sp>
      <p:graphicFrame>
        <p:nvGraphicFramePr>
          <p:cNvPr id="1852419" name="Object 3"/>
          <p:cNvGraphicFramePr>
            <a:graphicFrameLocks noChangeAspect="1"/>
          </p:cNvGraphicFramePr>
          <p:nvPr/>
        </p:nvGraphicFramePr>
        <p:xfrm>
          <a:off x="611188" y="3573463"/>
          <a:ext cx="8208962" cy="230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2427" name="位图图像" r:id="rId3" imgW="5780952" imgH="1400000" progId="Paint.Picture">
                  <p:embed/>
                </p:oleObj>
              </mc:Choice>
              <mc:Fallback>
                <p:oleObj name="位图图像" r:id="rId3" imgW="5780952" imgH="1400000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573463"/>
                        <a:ext cx="8208962" cy="2303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5242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4213" y="685800"/>
            <a:ext cx="8158162" cy="511175"/>
          </a:xfrm>
          <a:noFill/>
          <a:ln/>
        </p:spPr>
        <p:txBody>
          <a:bodyPr/>
          <a:lstStyle/>
          <a:p>
            <a:pPr algn="l"/>
            <a:r>
              <a:rPr kumimoji="1" lang="zh-CN" altLang="en-US" sz="2400"/>
              <a:t>２、事务日志</a:t>
            </a:r>
          </a:p>
        </p:txBody>
      </p:sp>
      <p:sp>
        <p:nvSpPr>
          <p:cNvPr id="1852422" name="Rectangle 6"/>
          <p:cNvSpPr>
            <a:spLocks noRot="1" noChangeArrowheads="1"/>
          </p:cNvSpPr>
          <p:nvPr/>
        </p:nvSpPr>
        <p:spPr bwMode="auto">
          <a:xfrm>
            <a:off x="755650" y="2708275"/>
            <a:ext cx="77724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>
                <a:latin typeface="宋体" pitchFamily="2" charset="-122"/>
              </a:rPr>
              <a:t>    </a:t>
            </a:r>
            <a:r>
              <a:rPr lang="zh-CN" altLang="en-US" sz="2000">
                <a:latin typeface="宋体" pitchFamily="2" charset="-122"/>
              </a:rPr>
              <a:t>安装</a:t>
            </a:r>
            <a:r>
              <a:rPr lang="en-US" altLang="zh-CN" sz="2000">
                <a:latin typeface="宋体" pitchFamily="2" charset="-122"/>
              </a:rPr>
              <a:t>SQL Server2000</a:t>
            </a:r>
            <a:r>
              <a:rPr lang="zh-CN" altLang="en-US" sz="2000">
                <a:latin typeface="宋体" pitchFamily="2" charset="-122"/>
              </a:rPr>
              <a:t>时，系统自动创建</a:t>
            </a:r>
            <a:r>
              <a:rPr lang="en-US" altLang="zh-CN" sz="2000">
                <a:latin typeface="宋体" pitchFamily="2" charset="-122"/>
              </a:rPr>
              <a:t>4</a:t>
            </a:r>
            <a:r>
              <a:rPr lang="zh-CN" altLang="en-US" sz="2000">
                <a:latin typeface="宋体" pitchFamily="2" charset="-122"/>
              </a:rPr>
              <a:t>个系统数据库和</a:t>
            </a:r>
            <a:r>
              <a:rPr lang="en-US" altLang="zh-CN" sz="2000">
                <a:latin typeface="宋体" pitchFamily="2" charset="-122"/>
              </a:rPr>
              <a:t>2</a:t>
            </a:r>
            <a:r>
              <a:rPr lang="zh-CN" altLang="en-US" sz="2000">
                <a:latin typeface="宋体" pitchFamily="2" charset="-122"/>
              </a:rPr>
              <a:t>个示例数据库。</a:t>
            </a:r>
            <a:r>
              <a:rPr lang="zh-CN" altLang="en-US" sz="2000">
                <a:solidFill>
                  <a:schemeClr val="folHlink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1852423" name="Rectangle 7"/>
          <p:cNvSpPr>
            <a:spLocks noRot="1" noChangeArrowheads="1"/>
          </p:cNvSpPr>
          <p:nvPr/>
        </p:nvSpPr>
        <p:spPr bwMode="auto">
          <a:xfrm>
            <a:off x="684213" y="2060575"/>
            <a:ext cx="8158162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zh-CN" altLang="en-US" sz="2400">
                <a:solidFill>
                  <a:schemeClr val="tx2"/>
                </a:solidFill>
              </a:rPr>
              <a:t>３、系统数据库和示例数据库</a:t>
            </a:r>
            <a:r>
              <a:rPr lang="zh-CN" altLang="en-US" sz="2400">
                <a:solidFill>
                  <a:schemeClr val="folHlink"/>
                </a:solidFill>
                <a:latin typeface="宋体" pitchFamily="2" charset="-122"/>
              </a:rPr>
              <a:t>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4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68313" y="549275"/>
            <a:ext cx="8496300" cy="4464050"/>
          </a:xfrm>
        </p:spPr>
        <p:txBody>
          <a:bodyPr/>
          <a:lstStyle/>
          <a:p>
            <a:pPr marL="0" indent="0" algn="just">
              <a:lnSpc>
                <a:spcPct val="90000"/>
              </a:lnSpc>
            </a:pPr>
            <a:r>
              <a:rPr lang="en-US" altLang="zh-CN" sz="2000">
                <a:solidFill>
                  <a:schemeClr val="folHlink"/>
                </a:solidFill>
                <a:latin typeface="宋体" pitchFamily="2" charset="-122"/>
              </a:rPr>
              <a:t> </a:t>
            </a:r>
            <a:r>
              <a:rPr lang="en-US" altLang="zh-CN" sz="2000" b="1">
                <a:solidFill>
                  <a:schemeClr val="tx2"/>
                </a:solidFill>
                <a:latin typeface="宋体" pitchFamily="2" charset="-122"/>
              </a:rPr>
              <a:t>master</a:t>
            </a: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数据库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/>
              <a:t>    </a:t>
            </a:r>
            <a:r>
              <a:rPr lang="en-US" altLang="zh-CN" sz="2000" b="1"/>
              <a:t>master</a:t>
            </a:r>
            <a:r>
              <a:rPr lang="zh-CN" altLang="en-US" sz="2000" b="1"/>
              <a:t>数据库记录了</a:t>
            </a:r>
            <a:r>
              <a:rPr lang="en-US" altLang="zh-CN" sz="2000" b="1"/>
              <a:t>SQL Server</a:t>
            </a:r>
            <a:r>
              <a:rPr lang="zh-CN" altLang="en-US" sz="2000" b="1"/>
              <a:t>系统的所有系统级别的信息，包括所有的登录帐户和密码、系统的配置信息以及所有用户定义数据库的存储位置、初始化信息。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/>
              <a:t>　</a:t>
            </a:r>
            <a:r>
              <a:rPr lang="en-US" altLang="zh-CN" sz="2000" b="1"/>
              <a:t>master</a:t>
            </a:r>
            <a:r>
              <a:rPr lang="zh-CN" altLang="en-US" sz="2000" b="1"/>
              <a:t>是</a:t>
            </a:r>
            <a:r>
              <a:rPr lang="en-US" altLang="zh-CN" sz="2000" b="1"/>
              <a:t>SQL Server</a:t>
            </a:r>
            <a:r>
              <a:rPr lang="zh-CN" altLang="en-US" sz="2000" b="1"/>
              <a:t>中重要的数据库，如果</a:t>
            </a:r>
            <a:r>
              <a:rPr lang="en-US" altLang="zh-CN" sz="2000" b="1"/>
              <a:t>master</a:t>
            </a:r>
            <a:r>
              <a:rPr lang="zh-CN" altLang="en-US" sz="2000" b="1"/>
              <a:t>数据库受到损坏，</a:t>
            </a:r>
            <a:r>
              <a:rPr lang="en-US" altLang="zh-CN" sz="2000" b="1"/>
              <a:t>SQL Server</a:t>
            </a:r>
            <a:r>
              <a:rPr lang="zh-CN" altLang="en-US" sz="2000" b="1"/>
              <a:t>将不能启动。</a:t>
            </a:r>
          </a:p>
          <a:p>
            <a:pPr marL="0" indent="0" algn="just">
              <a:lnSpc>
                <a:spcPct val="90000"/>
              </a:lnSpc>
            </a:pPr>
            <a:r>
              <a:rPr lang="zh-CN" altLang="en-US" sz="2000">
                <a:solidFill>
                  <a:schemeClr val="folHlink"/>
                </a:solidFill>
                <a:latin typeface="宋体" pitchFamily="2" charset="-122"/>
              </a:rPr>
              <a:t> </a:t>
            </a:r>
            <a:r>
              <a:rPr lang="en-US" altLang="zh-CN" sz="2000" b="1">
                <a:solidFill>
                  <a:schemeClr val="tx2"/>
                </a:solidFill>
                <a:latin typeface="宋体" pitchFamily="2" charset="-122"/>
              </a:rPr>
              <a:t>model</a:t>
            </a: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数据库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/>
              <a:t>    </a:t>
            </a:r>
            <a:r>
              <a:rPr lang="en-US" altLang="zh-CN" sz="2000" b="1"/>
              <a:t>model</a:t>
            </a:r>
            <a:r>
              <a:rPr lang="zh-CN" altLang="en-US" sz="2000" b="1"/>
              <a:t>数据库是建立新数据库的模板，它包含了将复制到每个新建数据库中的系统表。</a:t>
            </a:r>
          </a:p>
          <a:p>
            <a:pPr marL="0" indent="0" algn="just">
              <a:lnSpc>
                <a:spcPct val="90000"/>
              </a:lnSpc>
            </a:pPr>
            <a:r>
              <a:rPr lang="zh-CN" altLang="en-US" sz="2000">
                <a:solidFill>
                  <a:schemeClr val="folHlink"/>
                </a:solidFill>
                <a:latin typeface="宋体" pitchFamily="2" charset="-122"/>
              </a:rPr>
              <a:t> </a:t>
            </a:r>
            <a:r>
              <a:rPr lang="en-US" altLang="zh-CN" sz="2000" b="1">
                <a:solidFill>
                  <a:schemeClr val="tx2"/>
                </a:solidFill>
                <a:latin typeface="宋体" pitchFamily="2" charset="-122"/>
              </a:rPr>
              <a:t>msdb</a:t>
            </a: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数据库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/>
              <a:t>   该数据库主要被</a:t>
            </a:r>
            <a:r>
              <a:rPr lang="en-US" altLang="zh-CN" sz="2000" b="1"/>
              <a:t>SQL Server Agent</a:t>
            </a:r>
            <a:r>
              <a:rPr lang="zh-CN" altLang="en-US" sz="2000" b="1"/>
              <a:t>用于进行复制、作业调度以及管理报警等活动。</a:t>
            </a:r>
          </a:p>
          <a:p>
            <a:pPr marL="0" indent="0" algn="just">
              <a:lnSpc>
                <a:spcPct val="90000"/>
              </a:lnSpc>
            </a:pP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 </a:t>
            </a:r>
            <a:r>
              <a:rPr lang="en-US" altLang="zh-CN" sz="2000" b="1">
                <a:solidFill>
                  <a:schemeClr val="tx2"/>
                </a:solidFill>
                <a:latin typeface="宋体" pitchFamily="2" charset="-122"/>
              </a:rPr>
              <a:t>tempdb</a:t>
            </a: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数据库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/>
              <a:t>    </a:t>
            </a:r>
            <a:r>
              <a:rPr lang="en-US" altLang="zh-CN" sz="2000" b="1"/>
              <a:t>tempdb</a:t>
            </a:r>
            <a:r>
              <a:rPr lang="zh-CN" altLang="en-US" sz="2000" b="1"/>
              <a:t>数据库保存所有的临时表、临时数据以及临时创建的存储过程。</a:t>
            </a:r>
          </a:p>
        </p:txBody>
      </p:sp>
      <p:sp>
        <p:nvSpPr>
          <p:cNvPr id="1853443" name="Rectangle 3"/>
          <p:cNvSpPr>
            <a:spLocks noChangeArrowheads="1"/>
          </p:cNvSpPr>
          <p:nvPr/>
        </p:nvSpPr>
        <p:spPr bwMode="auto">
          <a:xfrm>
            <a:off x="1116013" y="5013325"/>
            <a:ext cx="6319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CC3300"/>
                </a:solidFill>
                <a:latin typeface="宋体" pitchFamily="2" charset="-122"/>
              </a:rPr>
              <a:t>这四个系统数据库是运行</a:t>
            </a:r>
            <a:r>
              <a:rPr kumimoji="1" lang="en-US" altLang="zh-CN" sz="2400">
                <a:solidFill>
                  <a:srgbClr val="CC3300"/>
                </a:solidFill>
                <a:latin typeface="宋体" pitchFamily="2" charset="-122"/>
              </a:rPr>
              <a:t>SQL Server</a:t>
            </a:r>
            <a:r>
              <a:rPr kumimoji="1" lang="zh-CN" altLang="en-US" sz="2400">
                <a:solidFill>
                  <a:srgbClr val="CC3300"/>
                </a:solidFill>
                <a:latin typeface="宋体" pitchFamily="2" charset="-122"/>
              </a:rPr>
              <a:t>的基础。</a:t>
            </a:r>
          </a:p>
        </p:txBody>
      </p:sp>
      <p:sp>
        <p:nvSpPr>
          <p:cNvPr id="1853444" name="Rectangle 4"/>
          <p:cNvSpPr>
            <a:spLocks noChangeArrowheads="1"/>
          </p:cNvSpPr>
          <p:nvPr/>
        </p:nvSpPr>
        <p:spPr bwMode="auto">
          <a:xfrm>
            <a:off x="611188" y="5516563"/>
            <a:ext cx="7848600" cy="1096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10000"/>
              </a:lnSpc>
              <a:buFont typeface="Wingdings" pitchFamily="2" charset="2"/>
              <a:buChar char="v"/>
            </a:pPr>
            <a:r>
              <a:rPr kumimoji="1" lang="en-US" altLang="zh-CN" sz="2000">
                <a:solidFill>
                  <a:schemeClr val="tx2"/>
                </a:solidFill>
                <a:latin typeface="宋体" pitchFamily="2" charset="-122"/>
              </a:rPr>
              <a:t> 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示例数据库</a:t>
            </a:r>
            <a:r>
              <a:rPr kumimoji="1" lang="zh-CN" altLang="en-US" sz="2000" b="0">
                <a:solidFill>
                  <a:schemeClr val="tx2"/>
                </a:solidFill>
                <a:latin typeface="Times New Roman" pitchFamily="18" charset="0"/>
              </a:rPr>
              <a:t> </a:t>
            </a:r>
          </a:p>
          <a:p>
            <a:pPr lvl="1" algn="just">
              <a:lnSpc>
                <a:spcPct val="110000"/>
              </a:lnSpc>
              <a:buFont typeface="Tahoma" pitchFamily="34" charset="0"/>
              <a:buChar char="–"/>
            </a:pPr>
            <a:r>
              <a:rPr kumimoji="1" lang="zh-CN" altLang="en-US" sz="2000" b="0">
                <a:latin typeface="Times New Roman" pitchFamily="18" charset="0"/>
              </a:rPr>
              <a:t>  </a:t>
            </a:r>
            <a:r>
              <a:rPr kumimoji="1" lang="en-US" altLang="zh-CN" sz="2000" b="0">
                <a:latin typeface="Times New Roman" pitchFamily="18" charset="0"/>
              </a:rPr>
              <a:t>pubs</a:t>
            </a:r>
            <a:r>
              <a:rPr kumimoji="1" lang="zh-CN" altLang="en-US" sz="2000" b="0">
                <a:latin typeface="Times New Roman" pitchFamily="18" charset="0"/>
              </a:rPr>
              <a:t>数据库记录一个虚拟的图书出版公司的数据信息 </a:t>
            </a:r>
          </a:p>
          <a:p>
            <a:pPr lvl="1" algn="just">
              <a:lnSpc>
                <a:spcPct val="110000"/>
              </a:lnSpc>
              <a:buFont typeface="Tahoma" pitchFamily="34" charset="0"/>
              <a:buChar char="–"/>
            </a:pPr>
            <a:r>
              <a:rPr kumimoji="1" lang="zh-CN" altLang="en-US" sz="2000" b="0">
                <a:latin typeface="Times New Roman" pitchFamily="18" charset="0"/>
              </a:rPr>
              <a:t>  </a:t>
            </a:r>
            <a:r>
              <a:rPr kumimoji="1" lang="en-US" altLang="zh-CN" sz="2000" b="0">
                <a:latin typeface="Times New Roman" pitchFamily="18" charset="0"/>
              </a:rPr>
              <a:t>northwind</a:t>
            </a:r>
            <a:r>
              <a:rPr kumimoji="1" lang="zh-CN" altLang="en-US" sz="2000" b="0">
                <a:latin typeface="Times New Roman" pitchFamily="18" charset="0"/>
              </a:rPr>
              <a:t>数据库保存了一个虚拟的贸易公司的数据信息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53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53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43" grpId="0"/>
      <p:bldP spid="185344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54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476250"/>
            <a:ext cx="8540750" cy="576263"/>
          </a:xfrm>
        </p:spPr>
        <p:txBody>
          <a:bodyPr/>
          <a:lstStyle/>
          <a:p>
            <a:r>
              <a:rPr lang="zh-CN" altLang="en-US" sz="2800"/>
              <a:t>（二）创建数据库</a:t>
            </a:r>
          </a:p>
        </p:txBody>
      </p:sp>
      <p:sp>
        <p:nvSpPr>
          <p:cNvPr id="18554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268413"/>
            <a:ext cx="7848600" cy="5184775"/>
          </a:xfrm>
        </p:spPr>
        <p:txBody>
          <a:bodyPr/>
          <a:lstStyle/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    </a:t>
            </a:r>
            <a:r>
              <a:rPr lang="zh-CN" altLang="en-US" sz="2400" b="1">
                <a:latin typeface="宋体" pitchFamily="2" charset="-122"/>
              </a:rPr>
              <a:t>创建数据库是创建表及其它数据库对象的第一步。数据库的创建包括为数据库确定</a:t>
            </a:r>
            <a:r>
              <a:rPr lang="zh-CN" altLang="en-US" sz="2400" b="1">
                <a:solidFill>
                  <a:srgbClr val="CC0066"/>
                </a:solidFill>
                <a:latin typeface="宋体" pitchFamily="2" charset="-122"/>
              </a:rPr>
              <a:t>名称</a:t>
            </a:r>
            <a:r>
              <a:rPr lang="zh-CN" altLang="en-US" sz="2400" b="1">
                <a:latin typeface="宋体" pitchFamily="2" charset="-122"/>
              </a:rPr>
              <a:t>、决定数据库</a:t>
            </a:r>
            <a:r>
              <a:rPr lang="zh-CN" altLang="en-US" sz="2400" b="1">
                <a:solidFill>
                  <a:srgbClr val="CC0066"/>
                </a:solidFill>
                <a:latin typeface="宋体" pitchFamily="2" charset="-122"/>
              </a:rPr>
              <a:t>大小</a:t>
            </a:r>
            <a:r>
              <a:rPr lang="zh-CN" altLang="en-US" sz="2400" b="1">
                <a:latin typeface="宋体" pitchFamily="2" charset="-122"/>
              </a:rPr>
              <a:t>，及在数据库中用来</a:t>
            </a:r>
            <a:r>
              <a:rPr lang="zh-CN" altLang="en-US" sz="2400" b="1">
                <a:solidFill>
                  <a:srgbClr val="CC0066"/>
                </a:solidFill>
                <a:latin typeface="宋体" pitchFamily="2" charset="-122"/>
              </a:rPr>
              <a:t>存储数据的文件</a:t>
            </a:r>
            <a:r>
              <a:rPr lang="zh-CN" altLang="en-US" sz="2400" b="1">
                <a:latin typeface="宋体" pitchFamily="2" charset="-122"/>
              </a:rPr>
              <a:t>。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>
                <a:solidFill>
                  <a:schemeClr val="tx2"/>
                </a:solidFill>
                <a:latin typeface="宋体" pitchFamily="2" charset="-122"/>
              </a:rPr>
              <a:t> １、使用企业管理器创建数据库</a:t>
            </a:r>
            <a:r>
              <a:rPr lang="zh-CN" altLang="en-US" sz="2400" b="1">
                <a:solidFill>
                  <a:schemeClr val="tx2"/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（</a:t>
            </a:r>
            <a:r>
              <a:rPr lang="en-US" altLang="zh-CN" sz="2400" b="1">
                <a:latin typeface="宋体" pitchFamily="2" charset="-122"/>
              </a:rPr>
              <a:t>1</a:t>
            </a:r>
            <a:r>
              <a:rPr lang="zh-CN" altLang="en-US" sz="2400" b="1">
                <a:latin typeface="宋体" pitchFamily="2" charset="-122"/>
              </a:rPr>
              <a:t>）进入</a:t>
            </a:r>
            <a:r>
              <a:rPr lang="en-US" altLang="zh-CN" sz="2400" b="1">
                <a:latin typeface="宋体" pitchFamily="2" charset="-122"/>
              </a:rPr>
              <a:t>SQL Server</a:t>
            </a:r>
            <a:r>
              <a:rPr lang="zh-CN" altLang="en-US" sz="2400" b="1">
                <a:latin typeface="宋体" pitchFamily="2" charset="-122"/>
              </a:rPr>
              <a:t>企业管理器，在左边的目录树结构中选择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数据库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文件夹 。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（</a:t>
            </a:r>
            <a:r>
              <a:rPr lang="en-US" altLang="zh-CN" sz="2400" b="1">
                <a:latin typeface="宋体" pitchFamily="2" charset="-122"/>
              </a:rPr>
              <a:t>2</a:t>
            </a:r>
            <a:r>
              <a:rPr lang="zh-CN" altLang="en-US" sz="2400" b="1">
                <a:latin typeface="宋体" pitchFamily="2" charset="-122"/>
              </a:rPr>
              <a:t>）单击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操作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菜单中的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新建数据库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命令或右键单击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数据库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文件夹，在弹出的快捷菜单上选择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新建数据库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命令 。系统打开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数据库属性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对话框。</a:t>
            </a:r>
          </a:p>
        </p:txBody>
      </p:sp>
    </p:spTree>
  </p:cSld>
  <p:clrMapOvr>
    <a:masterClrMapping/>
  </p:clrMapOvr>
  <p:transition spd="med">
    <p:strips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651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836613"/>
            <a:ext cx="8640763" cy="493712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   </a:t>
            </a:r>
            <a:r>
              <a:rPr lang="zh-CN" altLang="en-US" sz="2400" b="1">
                <a:latin typeface="宋体" pitchFamily="2" charset="-122"/>
              </a:rPr>
              <a:t>（</a:t>
            </a:r>
            <a:r>
              <a:rPr lang="en-US" altLang="zh-CN" sz="2400" b="1">
                <a:latin typeface="宋体" pitchFamily="2" charset="-122"/>
              </a:rPr>
              <a:t>3</a:t>
            </a:r>
            <a:r>
              <a:rPr lang="zh-CN" altLang="en-US" sz="2400" b="1">
                <a:latin typeface="宋体" pitchFamily="2" charset="-122"/>
              </a:rPr>
              <a:t>）在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常规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选项卡中输入数据库的名称，假设为</a:t>
            </a:r>
            <a:r>
              <a:rPr lang="en-US" altLang="zh-CN" sz="2400" b="1">
                <a:latin typeface="宋体" pitchFamily="2" charset="-122"/>
              </a:rPr>
              <a:t>Sales</a:t>
            </a:r>
            <a:r>
              <a:rPr lang="zh-CN" altLang="en-US" sz="2400" b="1">
                <a:latin typeface="宋体" pitchFamily="2" charset="-122"/>
              </a:rPr>
              <a:t>。</a:t>
            </a:r>
          </a:p>
        </p:txBody>
      </p:sp>
      <p:sp>
        <p:nvSpPr>
          <p:cNvPr id="1856515" name="Rectangle 3"/>
          <p:cNvSpPr>
            <a:spLocks noChangeArrowheads="1"/>
          </p:cNvSpPr>
          <p:nvPr/>
        </p:nvSpPr>
        <p:spPr bwMode="auto">
          <a:xfrm>
            <a:off x="3133725" y="2081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856516" name="Picture 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981200"/>
            <a:ext cx="5638800" cy="424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6517" name="AutoShape 5"/>
          <p:cNvSpPr>
            <a:spLocks noChangeArrowheads="1"/>
          </p:cNvSpPr>
          <p:nvPr/>
        </p:nvSpPr>
        <p:spPr bwMode="auto">
          <a:xfrm>
            <a:off x="4343400" y="1600200"/>
            <a:ext cx="2819400" cy="609600"/>
          </a:xfrm>
          <a:prstGeom prst="wedgeEllipseCallout">
            <a:avLst>
              <a:gd name="adj1" fmla="val -58560"/>
              <a:gd name="adj2" fmla="val 1192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Times New Roman" pitchFamily="18" charset="0"/>
              </a:rPr>
              <a:t>输入数据库名称</a:t>
            </a:r>
          </a:p>
        </p:txBody>
      </p:sp>
    </p:spTree>
  </p:cSld>
  <p:clrMapOvr>
    <a:masterClrMapping/>
  </p:clrMapOvr>
  <p:transition spd="med">
    <p:strips dir="r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753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692150"/>
            <a:ext cx="8064500" cy="9906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zh-CN" sz="2400" b="1"/>
              <a:t>      </a:t>
            </a:r>
            <a:r>
              <a:rPr lang="zh-CN" altLang="en-US" sz="2400" b="1"/>
              <a:t>（</a:t>
            </a:r>
            <a:r>
              <a:rPr lang="en-US" altLang="zh-CN" sz="2400" b="1">
                <a:latin typeface="宋体" pitchFamily="2" charset="-122"/>
              </a:rPr>
              <a:t>4</a:t>
            </a:r>
            <a:r>
              <a:rPr lang="zh-CN" altLang="en-US" sz="2400" b="1"/>
              <a:t>）选择“数据文件”选项卡，在该窗口中设置数据文件的属性。</a:t>
            </a:r>
            <a:endParaRPr lang="zh-CN" altLang="en-US" sz="2400" b="1">
              <a:latin typeface="宋体" pitchFamily="2" charset="-122"/>
            </a:endParaRPr>
          </a:p>
          <a:p>
            <a:pPr marL="0" indent="0"/>
            <a:endParaRPr lang="en-US" altLang="zh-CN" sz="2400"/>
          </a:p>
        </p:txBody>
      </p:sp>
      <p:sp>
        <p:nvSpPr>
          <p:cNvPr id="1857539" name="Rectangle 3"/>
          <p:cNvSpPr>
            <a:spLocks noChangeArrowheads="1"/>
          </p:cNvSpPr>
          <p:nvPr/>
        </p:nvSpPr>
        <p:spPr bwMode="auto">
          <a:xfrm>
            <a:off x="3133725" y="2076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857540" name="Picture 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076450"/>
            <a:ext cx="6019800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7541" name="AutoShape 5"/>
          <p:cNvSpPr>
            <a:spLocks noChangeArrowheads="1"/>
          </p:cNvSpPr>
          <p:nvPr/>
        </p:nvSpPr>
        <p:spPr bwMode="auto">
          <a:xfrm>
            <a:off x="228600" y="3429000"/>
            <a:ext cx="1524000" cy="762000"/>
          </a:xfrm>
          <a:prstGeom prst="wedgeRoundRectCallout">
            <a:avLst>
              <a:gd name="adj1" fmla="val 42606"/>
              <a:gd name="adj2" fmla="val -8854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数据文件的逻辑名</a:t>
            </a:r>
            <a:r>
              <a:rPr kumimoji="1" lang="zh-CN" altLang="en-US" sz="2400" b="0">
                <a:latin typeface="Times New Roman" pitchFamily="18" charset="0"/>
              </a:rPr>
              <a:t> </a:t>
            </a:r>
          </a:p>
        </p:txBody>
      </p:sp>
      <p:sp>
        <p:nvSpPr>
          <p:cNvPr id="1857542" name="AutoShape 6"/>
          <p:cNvSpPr>
            <a:spLocks noChangeArrowheads="1"/>
          </p:cNvSpPr>
          <p:nvPr/>
        </p:nvSpPr>
        <p:spPr bwMode="auto">
          <a:xfrm>
            <a:off x="2819400" y="3581400"/>
            <a:ext cx="1524000" cy="533400"/>
          </a:xfrm>
          <a:prstGeom prst="wedgeRoundRectCallout">
            <a:avLst>
              <a:gd name="adj1" fmla="val 25417"/>
              <a:gd name="adj2" fmla="val -9285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文件位置 </a:t>
            </a:r>
          </a:p>
        </p:txBody>
      </p:sp>
      <p:sp>
        <p:nvSpPr>
          <p:cNvPr id="1857543" name="AutoShape 7"/>
          <p:cNvSpPr>
            <a:spLocks noChangeArrowheads="1"/>
          </p:cNvSpPr>
          <p:nvPr/>
        </p:nvSpPr>
        <p:spPr bwMode="auto">
          <a:xfrm>
            <a:off x="4648200" y="3581400"/>
            <a:ext cx="1524000" cy="533400"/>
          </a:xfrm>
          <a:prstGeom prst="wedgeRoundRectCallout">
            <a:avLst>
              <a:gd name="adj1" fmla="val 11773"/>
              <a:gd name="adj2" fmla="val -10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初始大小 </a:t>
            </a:r>
          </a:p>
        </p:txBody>
      </p:sp>
      <p:sp>
        <p:nvSpPr>
          <p:cNvPr id="1857544" name="AutoShape 8"/>
          <p:cNvSpPr>
            <a:spLocks noChangeArrowheads="1"/>
          </p:cNvSpPr>
          <p:nvPr/>
        </p:nvSpPr>
        <p:spPr bwMode="auto">
          <a:xfrm>
            <a:off x="7010400" y="3429000"/>
            <a:ext cx="1524000" cy="685800"/>
          </a:xfrm>
          <a:prstGeom prst="wedgeRoundRectCallout">
            <a:avLst>
              <a:gd name="adj1" fmla="val -68231"/>
              <a:gd name="adj2" fmla="val -7083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文件所在的文件组 </a:t>
            </a:r>
          </a:p>
        </p:txBody>
      </p:sp>
      <p:sp>
        <p:nvSpPr>
          <p:cNvPr id="1857545" name="AutoShape 9"/>
          <p:cNvSpPr>
            <a:spLocks noChangeArrowheads="1"/>
          </p:cNvSpPr>
          <p:nvPr/>
        </p:nvSpPr>
        <p:spPr bwMode="auto">
          <a:xfrm>
            <a:off x="304800" y="5562600"/>
            <a:ext cx="1676400" cy="685800"/>
          </a:xfrm>
          <a:prstGeom prst="wedgeRoundRectCallout">
            <a:avLst>
              <a:gd name="adj1" fmla="val 30019"/>
              <a:gd name="adj2" fmla="val -17291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宋体" pitchFamily="2" charset="-122"/>
              </a:rPr>
              <a:t>文件否允许自动增长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5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5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5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5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85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7541" grpId="0" animBg="1" autoUpdateAnimBg="0"/>
      <p:bldP spid="1857542" grpId="0" animBg="1" autoUpdateAnimBg="0"/>
      <p:bldP spid="1857543" grpId="0" animBg="1" autoUpdateAnimBg="0"/>
      <p:bldP spid="1857544" grpId="0" animBg="1" autoUpdateAnimBg="0"/>
      <p:bldP spid="1857545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856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914400"/>
            <a:ext cx="7772400" cy="5334000"/>
          </a:xfrm>
        </p:spPr>
        <p:txBody>
          <a:bodyPr/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   </a:t>
            </a:r>
            <a:r>
              <a:rPr lang="zh-CN" altLang="en-US" sz="2400" b="1">
                <a:latin typeface="宋体" pitchFamily="2" charset="-122"/>
              </a:rPr>
              <a:t>（</a:t>
            </a:r>
            <a:r>
              <a:rPr lang="en-US" altLang="zh-CN" sz="2400" b="1"/>
              <a:t>5</a:t>
            </a:r>
            <a:r>
              <a:rPr lang="zh-CN" altLang="en-US" sz="2400" b="1">
                <a:latin typeface="宋体" pitchFamily="2" charset="-122"/>
              </a:rPr>
              <a:t>）选择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事务日志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选项卡，在该窗口中可设置日志文件的属性。</a:t>
            </a:r>
            <a:r>
              <a:rPr lang="zh-CN" altLang="en-US" sz="2400" b="1"/>
              <a:t> </a:t>
            </a:r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zh-CN" altLang="en-US" sz="2400" b="1"/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</a:t>
            </a:r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（</a:t>
            </a:r>
            <a:r>
              <a:rPr lang="en-US" altLang="zh-CN" sz="2400" b="1"/>
              <a:t>6</a:t>
            </a:r>
            <a:r>
              <a:rPr lang="zh-CN" altLang="en-US" sz="2400" b="1">
                <a:latin typeface="宋体" pitchFamily="2" charset="-122"/>
              </a:rPr>
              <a:t>）单击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确定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按钮，数据库创建完成。</a:t>
            </a:r>
            <a:r>
              <a:rPr lang="zh-CN" altLang="en-US" sz="2400"/>
              <a:t> </a:t>
            </a:r>
          </a:p>
        </p:txBody>
      </p:sp>
      <p:sp>
        <p:nvSpPr>
          <p:cNvPr id="1858563" name="Rectangle 3"/>
          <p:cNvSpPr>
            <a:spLocks noChangeArrowheads="1"/>
          </p:cNvSpPr>
          <p:nvPr/>
        </p:nvSpPr>
        <p:spPr bwMode="auto">
          <a:xfrm>
            <a:off x="3133725" y="2076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858564" name="Picture 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05000"/>
            <a:ext cx="5715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958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268413"/>
            <a:ext cx="7772400" cy="4840287"/>
          </a:xfrm>
        </p:spPr>
        <p:txBody>
          <a:bodyPr/>
          <a:lstStyle/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 b="1"/>
              <a:t>创建数据库的</a:t>
            </a:r>
            <a:r>
              <a:rPr lang="en-US" altLang="zh-CN" sz="2000" b="1"/>
              <a:t>T-SQL</a:t>
            </a:r>
            <a:r>
              <a:rPr lang="zh-CN" altLang="en-US" sz="2000" b="1"/>
              <a:t>语句的语法形式：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CREATE DATABASE </a:t>
            </a:r>
            <a:r>
              <a:rPr lang="en-US" altLang="zh-CN" sz="2000" b="1" i="1"/>
              <a:t>database_name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[ ON     [ &lt; filespec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 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             [ , &lt; filegroup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 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] [ LOG ON { &lt; filespec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 } ] 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   &lt;filespec&gt;::=[ PRIMARY 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 [ NAME = </a:t>
            </a:r>
            <a:r>
              <a:rPr lang="en-US" altLang="zh-CN" sz="2000" b="1" i="1"/>
              <a:t>logical_file_name </a:t>
            </a:r>
            <a:r>
              <a:rPr lang="en-US" altLang="zh-CN" sz="2000" b="1"/>
              <a:t>, 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FILENAME = '</a:t>
            </a:r>
            <a:r>
              <a:rPr lang="en-US" altLang="zh-CN" sz="2000" b="1" i="1"/>
              <a:t>os_file_name</a:t>
            </a:r>
            <a:r>
              <a:rPr lang="en-US" altLang="zh-CN" sz="2000" b="1"/>
              <a:t>‘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[ , SIZE = </a:t>
            </a:r>
            <a:r>
              <a:rPr lang="en-US" altLang="zh-CN" sz="2000" b="1" i="1"/>
              <a:t>size </a:t>
            </a:r>
            <a:r>
              <a:rPr lang="en-US" altLang="zh-CN" sz="2000" b="1"/>
              <a:t>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[ , MAXSIZE = { </a:t>
            </a:r>
            <a:r>
              <a:rPr lang="en-US" altLang="zh-CN" sz="2000" b="1" i="1"/>
              <a:t>max_size</a:t>
            </a:r>
            <a:r>
              <a:rPr lang="en-US" altLang="zh-CN" sz="2000" b="1"/>
              <a:t> | UNLIMITED } 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[ , FILEGROWTH = </a:t>
            </a:r>
            <a:r>
              <a:rPr lang="en-US" altLang="zh-CN" sz="2000" b="1" i="1"/>
              <a:t>growth_increment </a:t>
            </a:r>
            <a:r>
              <a:rPr lang="en-US" altLang="zh-CN" sz="2000" b="1"/>
              <a:t>] ) [ ,...</a:t>
            </a:r>
            <a:r>
              <a:rPr lang="en-US" altLang="zh-CN" sz="2000" b="1" i="1"/>
              <a:t>n</a:t>
            </a:r>
            <a:r>
              <a:rPr lang="en-US" altLang="zh-CN" sz="2000" b="1"/>
              <a:t> ]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&lt; filegroup &gt; ::=FILEGROUP </a:t>
            </a:r>
            <a:r>
              <a:rPr lang="en-US" altLang="zh-CN" sz="2000" b="1" i="1"/>
              <a:t>filegroup_name</a:t>
            </a:r>
            <a:r>
              <a:rPr lang="en-US" altLang="zh-CN" sz="2000" b="1"/>
              <a:t> &lt; filespec &gt; [ ,...</a:t>
            </a:r>
            <a:r>
              <a:rPr lang="en-US" altLang="zh-CN" sz="2000" b="1" i="1"/>
              <a:t>n</a:t>
            </a:r>
            <a:r>
              <a:rPr lang="en-US" altLang="zh-CN" sz="2000" b="1"/>
              <a:t> ]</a:t>
            </a:r>
          </a:p>
        </p:txBody>
      </p:sp>
      <p:sp>
        <p:nvSpPr>
          <p:cNvPr id="185958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84213" y="620713"/>
            <a:ext cx="8158162" cy="511175"/>
          </a:xfrm>
          <a:noFill/>
          <a:ln/>
        </p:spPr>
        <p:txBody>
          <a:bodyPr/>
          <a:lstStyle/>
          <a:p>
            <a:pPr algn="l"/>
            <a:r>
              <a:rPr kumimoji="1" lang="en-US" altLang="zh-CN" sz="2400"/>
              <a:t>2</a:t>
            </a:r>
            <a:r>
              <a:rPr kumimoji="1" lang="zh-CN" altLang="en-US" sz="2400"/>
              <a:t>、使用</a:t>
            </a:r>
            <a:r>
              <a:rPr kumimoji="1" lang="en-US" altLang="zh-CN" sz="2400"/>
              <a:t>T-SQL</a:t>
            </a:r>
            <a:r>
              <a:rPr kumimoji="1" lang="zh-CN" altLang="en-US" sz="2400"/>
              <a:t>语句创建数据库</a:t>
            </a:r>
          </a:p>
        </p:txBody>
      </p:sp>
    </p:spTree>
  </p:cSld>
  <p:clrMapOvr>
    <a:masterClrMapping/>
  </p:clrMapOvr>
  <p:transition spd="med">
    <p:strips dir="r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061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268413"/>
            <a:ext cx="8208962" cy="4824412"/>
          </a:xfrm>
        </p:spPr>
        <p:txBody>
          <a:bodyPr/>
          <a:lstStyle/>
          <a:p>
            <a:pPr marL="571500" indent="-571500" algn="just">
              <a:lnSpc>
                <a:spcPct val="110000"/>
              </a:lnSpc>
            </a:pPr>
            <a:r>
              <a:rPr lang="en-US" altLang="zh-CN" sz="2000" b="1" i="1"/>
              <a:t> database_name</a:t>
            </a:r>
            <a:r>
              <a:rPr lang="zh-CN" altLang="en-US" sz="2000" b="1"/>
              <a:t>：新创建的数据库的名称。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ON</a:t>
            </a:r>
            <a:r>
              <a:rPr lang="zh-CN" altLang="en-US" sz="2000" b="1"/>
              <a:t>：指出用来存储数据库中数据部分的磁盘文件（数据文件）。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PRIMARY</a:t>
            </a:r>
            <a:r>
              <a:rPr lang="zh-CN" altLang="en-US" sz="2000" b="1"/>
              <a:t>：指定主文件组中的主文件。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LOG ON</a:t>
            </a:r>
            <a:r>
              <a:rPr lang="zh-CN" altLang="en-US" sz="2000" b="1"/>
              <a:t>：指定用来存储数据库日志的磁盘文件。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NAME = </a:t>
            </a:r>
            <a:r>
              <a:rPr lang="en-US" altLang="zh-CN" sz="2000" b="1" i="1"/>
              <a:t>logical_file_name</a:t>
            </a:r>
            <a:r>
              <a:rPr lang="zh-CN" altLang="en-US" sz="2000" b="1"/>
              <a:t>：指定数据文件或日志文件的逻辑名。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FILENAME = '</a:t>
            </a:r>
            <a:r>
              <a:rPr lang="en-US" altLang="zh-CN" sz="2000" b="1" i="1"/>
              <a:t>os_file_name</a:t>
            </a:r>
            <a:r>
              <a:rPr lang="en-US" altLang="zh-CN" sz="2000" b="1"/>
              <a:t>'</a:t>
            </a:r>
            <a:r>
              <a:rPr lang="zh-CN" altLang="en-US" sz="2000" b="1"/>
              <a:t>：指定数据文件或日志文件的操作系统文件名，包括文件名和路径。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SIZE = </a:t>
            </a:r>
            <a:r>
              <a:rPr lang="en-US" altLang="zh-CN" sz="2000" b="1" i="1"/>
              <a:t>size</a:t>
            </a:r>
            <a:r>
              <a:rPr lang="zh-CN" altLang="en-US" sz="2000" b="1"/>
              <a:t>：指定数据文件或日志文件的初始大小，默认单位为</a:t>
            </a:r>
            <a:r>
              <a:rPr lang="en-US" altLang="zh-CN" sz="2000" b="1"/>
              <a:t>MB</a:t>
            </a:r>
            <a:r>
              <a:rPr lang="zh-CN" altLang="en-US" sz="2000" b="1"/>
              <a:t>。</a:t>
            </a:r>
          </a:p>
          <a:p>
            <a:pPr marL="571500" indent="-571500"/>
            <a:r>
              <a:rPr lang="zh-CN" altLang="en-US" sz="2000" b="1"/>
              <a:t> </a:t>
            </a:r>
            <a:r>
              <a:rPr lang="en-US" altLang="zh-CN" sz="2000" b="1"/>
              <a:t>MAXSIZE = { max_size | UNLIMITED }</a:t>
            </a:r>
            <a:r>
              <a:rPr lang="zh-CN" altLang="en-US" sz="2000" b="1"/>
              <a:t>：指定数据文件或日志文件可以增长到的最大容量，默认单位为</a:t>
            </a:r>
            <a:r>
              <a:rPr lang="en-US" altLang="zh-CN" sz="2000" b="1"/>
              <a:t>MB</a:t>
            </a:r>
            <a:r>
              <a:rPr lang="zh-CN" altLang="en-US" sz="2000" b="1"/>
              <a:t>。 </a:t>
            </a:r>
          </a:p>
          <a:p>
            <a:pPr marL="571500" indent="-571500"/>
            <a:r>
              <a:rPr lang="zh-CN" altLang="en-US" sz="2000" b="1"/>
              <a:t> </a:t>
            </a:r>
            <a:r>
              <a:rPr lang="en-US" altLang="zh-CN" sz="2000" b="1"/>
              <a:t>FILEGROWTH = growth_increment</a:t>
            </a:r>
            <a:r>
              <a:rPr lang="zh-CN" altLang="en-US" sz="2000" b="1"/>
              <a:t>：指定数据文件或日志文件的增长幅度，默认单位为</a:t>
            </a:r>
            <a:r>
              <a:rPr lang="en-US" altLang="zh-CN" sz="2000" b="1"/>
              <a:t>MB</a:t>
            </a:r>
            <a:r>
              <a:rPr lang="zh-CN" altLang="en-US" sz="2000" b="1"/>
              <a:t>。</a:t>
            </a:r>
          </a:p>
        </p:txBody>
      </p:sp>
      <p:sp>
        <p:nvSpPr>
          <p:cNvPr id="1860611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755650" y="765175"/>
            <a:ext cx="2879725" cy="431800"/>
          </a:xfrm>
          <a:noFill/>
          <a:ln/>
        </p:spPr>
        <p:txBody>
          <a:bodyPr/>
          <a:lstStyle/>
          <a:p>
            <a:pPr algn="l"/>
            <a:r>
              <a:rPr lang="zh-CN" altLang="en-US" sz="2400" b="0"/>
              <a:t>参数说明：</a:t>
            </a:r>
          </a:p>
        </p:txBody>
      </p:sp>
    </p:spTree>
  </p:cSld>
  <p:clrMapOvr>
    <a:masterClrMapping/>
  </p:clrMapOvr>
  <p:transition spd="med">
    <p:strips dir="r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1635" name="Rectangle 3"/>
          <p:cNvSpPr>
            <a:spLocks noChangeArrowheads="1"/>
          </p:cNvSpPr>
          <p:nvPr/>
        </p:nvSpPr>
        <p:spPr bwMode="auto">
          <a:xfrm>
            <a:off x="900113" y="1844675"/>
            <a:ext cx="716280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CREATE DATABASE </a:t>
            </a:r>
            <a:r>
              <a:rPr lang="en-US" altLang="zh-CN" sz="2000" b="0">
                <a:solidFill>
                  <a:schemeClr val="tx2"/>
                </a:solidFill>
              </a:rPr>
              <a:t>sample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ON PRIMARY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( NAME=</a:t>
            </a:r>
            <a:r>
              <a:rPr lang="en-US" altLang="zh-CN" sz="2000" b="0">
                <a:solidFill>
                  <a:schemeClr val="tx2"/>
                </a:solidFill>
              </a:rPr>
              <a:t>sample_dat</a:t>
            </a:r>
            <a:r>
              <a:rPr kumimoji="1" lang="en-US" altLang="zh-CN" sz="2000" b="0">
                <a:latin typeface="Times New Roman" pitchFamily="18" charset="0"/>
              </a:rPr>
              <a:t>,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server\mssql\data\sample_data.mdf',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  SIZE=5,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  MAXSIZE=50,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      FILEGROWTH=10 ) </a:t>
            </a:r>
          </a:p>
        </p:txBody>
      </p:sp>
      <p:sp>
        <p:nvSpPr>
          <p:cNvPr id="1861636" name="Rectangle 4"/>
          <p:cNvSpPr>
            <a:spLocks noRot="1" noChangeArrowheads="1"/>
          </p:cNvSpPr>
          <p:nvPr/>
        </p:nvSpPr>
        <p:spPr bwMode="auto">
          <a:xfrm>
            <a:off x="1547813" y="836613"/>
            <a:ext cx="77724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81000" indent="-3810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>
                <a:solidFill>
                  <a:schemeClr val="tx2"/>
                </a:solidFill>
              </a:rPr>
              <a:t>创建一个数据库</a:t>
            </a:r>
            <a:r>
              <a:rPr lang="en-US" altLang="zh-CN" sz="2000" b="0">
                <a:solidFill>
                  <a:schemeClr val="tx2"/>
                </a:solidFill>
              </a:rPr>
              <a:t>sample</a:t>
            </a:r>
            <a:r>
              <a:rPr lang="zh-CN" altLang="en-US" sz="2000" b="0">
                <a:solidFill>
                  <a:schemeClr val="tx2"/>
                </a:solidFill>
              </a:rPr>
              <a:t>，主文件为</a:t>
            </a:r>
            <a:r>
              <a:rPr lang="en-US" altLang="zh-CN" sz="2000" b="0">
                <a:solidFill>
                  <a:schemeClr val="tx2"/>
                </a:solidFill>
              </a:rPr>
              <a:t>sample_dat</a:t>
            </a:r>
            <a:r>
              <a:rPr lang="zh-CN" altLang="en-US" sz="2000" b="0">
                <a:solidFill>
                  <a:schemeClr val="tx2"/>
                </a:solidFill>
              </a:rPr>
              <a:t>。</a:t>
            </a:r>
          </a:p>
        </p:txBody>
      </p:sp>
      <p:sp>
        <p:nvSpPr>
          <p:cNvPr id="1861638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684213" y="836613"/>
            <a:ext cx="936625" cy="431800"/>
          </a:xfrm>
        </p:spPr>
        <p:txBody>
          <a:bodyPr/>
          <a:lstStyle/>
          <a:p>
            <a:pPr algn="l"/>
            <a:r>
              <a:rPr lang="zh-CN" altLang="en-US" sz="2000" b="0"/>
              <a:t>例</a:t>
            </a:r>
            <a:r>
              <a:rPr lang="en-US" altLang="zh-CN" sz="2000" b="0"/>
              <a:t>2-1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1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61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16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265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341438"/>
            <a:ext cx="3384550" cy="5111750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indent="0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>
                <a:solidFill>
                  <a:schemeClr val="tx2"/>
                </a:solidFill>
              </a:rPr>
              <a:t>创建一个只包含一个数据文件和一个日志文件的数据库。该数据库名为</a:t>
            </a:r>
            <a:r>
              <a:rPr lang="en-US" altLang="zh-CN" sz="2000">
                <a:solidFill>
                  <a:schemeClr val="tx2"/>
                </a:solidFill>
              </a:rPr>
              <a:t>Sales</a:t>
            </a:r>
            <a:r>
              <a:rPr lang="zh-CN" altLang="en-US" sz="2000">
                <a:solidFill>
                  <a:schemeClr val="tx2"/>
                </a:solidFill>
              </a:rPr>
              <a:t>，数据文件的逻辑名为</a:t>
            </a:r>
            <a:r>
              <a:rPr lang="en-US" altLang="zh-CN" sz="2000">
                <a:solidFill>
                  <a:schemeClr val="tx2"/>
                </a:solidFill>
              </a:rPr>
              <a:t>Sales_data</a:t>
            </a:r>
            <a:r>
              <a:rPr lang="zh-CN" altLang="en-US" sz="2000">
                <a:solidFill>
                  <a:schemeClr val="tx2"/>
                </a:solidFill>
              </a:rPr>
              <a:t>，数据文件的操作系统名为</a:t>
            </a:r>
            <a:r>
              <a:rPr lang="en-US" altLang="zh-CN" sz="2000">
                <a:solidFill>
                  <a:schemeClr val="tx2"/>
                </a:solidFill>
              </a:rPr>
              <a:t>sales_data.mdf</a:t>
            </a:r>
            <a:r>
              <a:rPr lang="zh-CN" altLang="en-US" sz="2000">
                <a:solidFill>
                  <a:schemeClr val="tx2"/>
                </a:solidFill>
              </a:rPr>
              <a:t>，初始大小为</a:t>
            </a:r>
            <a:r>
              <a:rPr lang="en-US" altLang="zh-CN" sz="2000">
                <a:solidFill>
                  <a:schemeClr val="tx2"/>
                </a:solidFill>
              </a:rPr>
              <a:t>10MB</a:t>
            </a:r>
            <a:r>
              <a:rPr lang="zh-CN" altLang="en-US" sz="2000">
                <a:solidFill>
                  <a:schemeClr val="tx2"/>
                </a:solidFill>
              </a:rPr>
              <a:t>，最大可增加至</a:t>
            </a:r>
            <a:r>
              <a:rPr lang="en-US" altLang="zh-CN" sz="2000">
                <a:solidFill>
                  <a:schemeClr val="tx2"/>
                </a:solidFill>
              </a:rPr>
              <a:t>500MB</a:t>
            </a:r>
            <a:r>
              <a:rPr lang="zh-CN" altLang="en-US" sz="2000">
                <a:solidFill>
                  <a:schemeClr val="tx2"/>
                </a:solidFill>
              </a:rPr>
              <a:t>，增幅为</a:t>
            </a:r>
            <a:r>
              <a:rPr lang="en-US" altLang="zh-CN" sz="2000">
                <a:solidFill>
                  <a:schemeClr val="tx2"/>
                </a:solidFill>
              </a:rPr>
              <a:t>10</a:t>
            </a:r>
            <a:r>
              <a:rPr lang="zh-CN" altLang="en-US" sz="2000">
                <a:solidFill>
                  <a:schemeClr val="tx2"/>
                </a:solidFill>
              </a:rPr>
              <a:t>％；日志文件的逻辑名为</a:t>
            </a:r>
            <a:r>
              <a:rPr lang="en-US" altLang="zh-CN" sz="2000">
                <a:solidFill>
                  <a:schemeClr val="tx2"/>
                </a:solidFill>
              </a:rPr>
              <a:t>Sales_log</a:t>
            </a:r>
            <a:r>
              <a:rPr lang="zh-CN" altLang="en-US" sz="2000">
                <a:solidFill>
                  <a:schemeClr val="tx2"/>
                </a:solidFill>
              </a:rPr>
              <a:t>，操作系统名为</a:t>
            </a:r>
            <a:r>
              <a:rPr lang="en-US" altLang="zh-CN" sz="2000">
                <a:solidFill>
                  <a:schemeClr val="tx2"/>
                </a:solidFill>
              </a:rPr>
              <a:t>sales_log.ldf</a:t>
            </a:r>
            <a:r>
              <a:rPr lang="zh-CN" altLang="en-US" sz="2000">
                <a:solidFill>
                  <a:schemeClr val="tx2"/>
                </a:solidFill>
              </a:rPr>
              <a:t>，初始大小为</a:t>
            </a:r>
            <a:r>
              <a:rPr lang="en-US" altLang="zh-CN" sz="2000">
                <a:solidFill>
                  <a:schemeClr val="tx2"/>
                </a:solidFill>
              </a:rPr>
              <a:t>5MB</a:t>
            </a:r>
            <a:r>
              <a:rPr lang="zh-CN" altLang="en-US" sz="2000">
                <a:solidFill>
                  <a:schemeClr val="tx2"/>
                </a:solidFill>
              </a:rPr>
              <a:t>，最大值为</a:t>
            </a:r>
            <a:r>
              <a:rPr lang="en-US" altLang="zh-CN" sz="2000">
                <a:solidFill>
                  <a:schemeClr val="tx2"/>
                </a:solidFill>
              </a:rPr>
              <a:t>100MB</a:t>
            </a:r>
            <a:r>
              <a:rPr lang="zh-CN" altLang="en-US" sz="2000">
                <a:solidFill>
                  <a:schemeClr val="tx2"/>
                </a:solidFill>
              </a:rPr>
              <a:t>，日志文件大小以</a:t>
            </a:r>
            <a:r>
              <a:rPr lang="en-US" altLang="zh-CN" sz="2000">
                <a:solidFill>
                  <a:schemeClr val="tx2"/>
                </a:solidFill>
              </a:rPr>
              <a:t>2MB</a:t>
            </a:r>
            <a:r>
              <a:rPr lang="zh-CN" altLang="en-US" sz="2000">
                <a:solidFill>
                  <a:schemeClr val="tx2"/>
                </a:solidFill>
              </a:rPr>
              <a:t>增幅增加。</a:t>
            </a:r>
          </a:p>
        </p:txBody>
      </p:sp>
      <p:sp>
        <p:nvSpPr>
          <p:cNvPr id="1862659" name="Rectangle 3"/>
          <p:cNvSpPr>
            <a:spLocks noChangeArrowheads="1"/>
          </p:cNvSpPr>
          <p:nvPr/>
        </p:nvSpPr>
        <p:spPr bwMode="auto">
          <a:xfrm>
            <a:off x="3959225" y="1268413"/>
            <a:ext cx="5184775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    CREATE DATABASE Sales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ON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( NAME=Sales_data,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FILENAME='d:\program files\microsoft sql  server\mssql\data\sales_data.mdf',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SIZE=10MB,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MAXSIZE=500MB,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FILEGROWTH=10%)</a:t>
            </a:r>
          </a:p>
          <a:p>
            <a:pPr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LOG ON</a:t>
            </a:r>
          </a:p>
          <a:p>
            <a:pPr>
              <a:buFont typeface="Wingdings" pitchFamily="2" charset="2"/>
              <a:buNone/>
            </a:pPr>
            <a:r>
              <a:rPr kumimoji="1" lang="en-US" altLang="zh-CN" sz="2000" b="0">
                <a:latin typeface="Times New Roman" pitchFamily="18" charset="0"/>
              </a:rPr>
              <a:t>( NAME=Sales_log,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FILENAME='d:\program files\microsoft sql server\mssql\data\sales_log.ldf',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SIZE=5MB,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MAXSIZE=100MB,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    FILEGROWTH=2MB) </a:t>
            </a:r>
          </a:p>
        </p:txBody>
      </p:sp>
      <p:sp>
        <p:nvSpPr>
          <p:cNvPr id="1862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4213" y="836613"/>
            <a:ext cx="936625" cy="431800"/>
          </a:xfrm>
          <a:noFill/>
          <a:ln/>
        </p:spPr>
        <p:txBody>
          <a:bodyPr/>
          <a:lstStyle/>
          <a:p>
            <a:pPr algn="l"/>
            <a:r>
              <a:rPr lang="zh-CN" altLang="en-US" sz="2000" b="0"/>
              <a:t>例</a:t>
            </a:r>
            <a:r>
              <a:rPr lang="en-US" altLang="zh-CN" sz="2000" b="0"/>
              <a:t>2-2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6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26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8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1582738" y="765175"/>
            <a:ext cx="7165975" cy="935038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>
                <a:solidFill>
                  <a:schemeClr val="tx2"/>
                </a:solidFill>
              </a:rPr>
              <a:t>创建一个包含多个数据文件和日志文件的数据库。该数据库名为</a:t>
            </a:r>
            <a:r>
              <a:rPr lang="en-US" altLang="zh-CN" sz="2000">
                <a:solidFill>
                  <a:schemeClr val="tx2"/>
                </a:solidFill>
              </a:rPr>
              <a:t>student</a:t>
            </a:r>
            <a:r>
              <a:rPr lang="zh-CN" altLang="en-US" sz="2000">
                <a:solidFill>
                  <a:schemeClr val="tx2"/>
                </a:solidFill>
              </a:rPr>
              <a:t>，含有三个初始大小为</a:t>
            </a:r>
            <a:r>
              <a:rPr lang="en-US" altLang="zh-CN" sz="2000">
                <a:solidFill>
                  <a:schemeClr val="tx2"/>
                </a:solidFill>
              </a:rPr>
              <a:t>10MB</a:t>
            </a:r>
            <a:r>
              <a:rPr lang="zh-CN" altLang="en-US" sz="2000">
                <a:solidFill>
                  <a:schemeClr val="tx2"/>
                </a:solidFill>
              </a:rPr>
              <a:t>的数据文件和两个</a:t>
            </a:r>
            <a:r>
              <a:rPr lang="en-US" altLang="zh-CN" sz="2000">
                <a:solidFill>
                  <a:schemeClr val="tx2"/>
                </a:solidFill>
              </a:rPr>
              <a:t>8MB</a:t>
            </a:r>
            <a:r>
              <a:rPr lang="zh-CN" altLang="en-US" sz="2000">
                <a:solidFill>
                  <a:schemeClr val="tx2"/>
                </a:solidFill>
              </a:rPr>
              <a:t>的日志文件。 </a:t>
            </a:r>
          </a:p>
        </p:txBody>
      </p:sp>
      <p:sp>
        <p:nvSpPr>
          <p:cNvPr id="1863683" name="Rectangle 3"/>
          <p:cNvSpPr>
            <a:spLocks noChangeArrowheads="1"/>
          </p:cNvSpPr>
          <p:nvPr/>
        </p:nvSpPr>
        <p:spPr bwMode="auto">
          <a:xfrm>
            <a:off x="1676400" y="1828800"/>
            <a:ext cx="5343525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266700" algn="just"/>
            <a:r>
              <a:rPr kumimoji="1" lang="en-US" altLang="zh-CN" sz="2000" b="0">
                <a:latin typeface="Times New Roman" pitchFamily="18" charset="0"/>
              </a:rPr>
              <a:t>CREATE DATABASE student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ON PRIMARY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( NAME=std_dat1,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server\mssql\data\student1.mdf',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SIZE=10MB,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MAXSIZE=200MB,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FILEGROWTH=20),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( NAME=std_dat2,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server\mssql\data\student2.ndf',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SIZE=10MB,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MAXSIZE=200MB,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FILEGROWTH=20),</a:t>
            </a:r>
          </a:p>
        </p:txBody>
      </p:sp>
      <p:sp>
        <p:nvSpPr>
          <p:cNvPr id="186368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4213" y="765175"/>
            <a:ext cx="936625" cy="431800"/>
          </a:xfrm>
          <a:noFill/>
          <a:ln/>
        </p:spPr>
        <p:txBody>
          <a:bodyPr/>
          <a:lstStyle/>
          <a:p>
            <a:pPr algn="l"/>
            <a:r>
              <a:rPr lang="zh-CN" altLang="en-US" sz="2000" b="0"/>
              <a:t>例</a:t>
            </a:r>
            <a:r>
              <a:rPr lang="en-US" altLang="zh-CN" sz="2000" b="0"/>
              <a:t>2-3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63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63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68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4706" name="Rectangle 2"/>
          <p:cNvSpPr>
            <a:spLocks noChangeArrowheads="1"/>
          </p:cNvSpPr>
          <p:nvPr/>
        </p:nvSpPr>
        <p:spPr bwMode="auto">
          <a:xfrm>
            <a:off x="990600" y="685800"/>
            <a:ext cx="6894513" cy="588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2000" b="0">
                <a:latin typeface="Times New Roman" pitchFamily="18" charset="0"/>
              </a:rPr>
              <a:t>( NAME=std_dat3,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server\mssql\data\student3.ndf',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SIZE=10MB,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MAXSIZE=200MB,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FILEGROWTH=20)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LOG ON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( NAME=std_log1,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server\mssql\data\stdlog1.ldf',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SIZE=8MB,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MAXSIZE=100MB,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FILEGROWTH=10MB),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( NAME=std_log2,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server\mssql\data\stdlog2.ldf',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SIZE=8MB,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MAXSIZE=100MB,</a:t>
            </a:r>
            <a:br>
              <a:rPr kumimoji="1" lang="en-US" altLang="zh-CN" sz="2000" b="0">
                <a:latin typeface="Times New Roman" pitchFamily="18" charset="0"/>
              </a:rPr>
            </a:br>
            <a:r>
              <a:rPr kumimoji="1" lang="en-US" altLang="zh-CN" sz="2000" b="0">
                <a:latin typeface="Times New Roman" pitchFamily="18" charset="0"/>
              </a:rPr>
              <a:t>  FILEGROWTH=10MB)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5730" name="Rectangle 2"/>
          <p:cNvSpPr>
            <a:spLocks noChangeArrowheads="1"/>
          </p:cNvSpPr>
          <p:nvPr/>
        </p:nvSpPr>
        <p:spPr bwMode="auto">
          <a:xfrm>
            <a:off x="1835150" y="620713"/>
            <a:ext cx="68405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创建一个包含两个文件组的数据库。该数据库名为</a:t>
            </a:r>
            <a:r>
              <a:rPr kumimoji="1" lang="en-US" altLang="zh-CN" sz="2000">
                <a:solidFill>
                  <a:schemeClr val="tx2"/>
                </a:solidFill>
                <a:latin typeface="Times New Roman" pitchFamily="18" charset="0"/>
              </a:rPr>
              <a:t>business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，主文件组包含</a:t>
            </a:r>
            <a:r>
              <a:rPr kumimoji="1" lang="en-US" altLang="zh-CN" sz="2000">
                <a:solidFill>
                  <a:schemeClr val="tx2"/>
                </a:solidFill>
                <a:latin typeface="Times New Roman" pitchFamily="18" charset="0"/>
              </a:rPr>
              <a:t>business_dat1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和</a:t>
            </a:r>
            <a:r>
              <a:rPr kumimoji="1" lang="en-US" altLang="zh-CN" sz="2000">
                <a:solidFill>
                  <a:schemeClr val="tx2"/>
                </a:solidFill>
                <a:latin typeface="Times New Roman" pitchFamily="18" charset="0"/>
              </a:rPr>
              <a:t>business_dat2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两个数据文件。文件组</a:t>
            </a:r>
            <a:r>
              <a:rPr kumimoji="1" lang="en-US" altLang="zh-CN" sz="2000">
                <a:solidFill>
                  <a:schemeClr val="tx2"/>
                </a:solidFill>
                <a:latin typeface="Times New Roman" pitchFamily="18" charset="0"/>
              </a:rPr>
              <a:t>business_group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包含文件数据文件</a:t>
            </a:r>
            <a:r>
              <a:rPr kumimoji="1" lang="en-US" altLang="zh-CN" sz="2000">
                <a:solidFill>
                  <a:schemeClr val="tx2"/>
                </a:solidFill>
                <a:latin typeface="Times New Roman" pitchFamily="18" charset="0"/>
              </a:rPr>
              <a:t>business_dat3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。该数据库还包含一个日志文件</a:t>
            </a:r>
            <a:r>
              <a:rPr kumimoji="1" lang="en-US" altLang="zh-CN" sz="2000">
                <a:solidFill>
                  <a:schemeClr val="tx2"/>
                </a:solidFill>
                <a:latin typeface="Times New Roman" pitchFamily="18" charset="0"/>
              </a:rPr>
              <a:t>business_log</a:t>
            </a:r>
            <a:r>
              <a:rPr kumimoji="1" lang="zh-CN" altLang="en-US" sz="2000">
                <a:solidFill>
                  <a:schemeClr val="tx2"/>
                </a:solidFill>
                <a:latin typeface="宋体" pitchFamily="2" charset="-122"/>
              </a:rPr>
              <a:t>。</a:t>
            </a:r>
            <a:r>
              <a:rPr kumimoji="1" lang="zh-CN" altLang="en-US" sz="2000">
                <a:solidFill>
                  <a:schemeClr val="tx2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865731" name="Rectangle 3"/>
          <p:cNvSpPr>
            <a:spLocks noChangeArrowheads="1"/>
          </p:cNvSpPr>
          <p:nvPr/>
        </p:nvSpPr>
        <p:spPr bwMode="auto">
          <a:xfrm>
            <a:off x="1187450" y="1989138"/>
            <a:ext cx="5545138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266700" algn="just"/>
            <a:r>
              <a:rPr kumimoji="1" lang="en-US" altLang="zh-CN" sz="2000" b="0">
                <a:latin typeface="Times New Roman" pitchFamily="18" charset="0"/>
              </a:rPr>
              <a:t>CREATE DATABASE business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ON PRIMARY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( NAME=business_dat1,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server\mssql\data\businessdat1.mdf',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SIZE=10MB,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MAXSIZE=50MB,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FILEGROWTH=10),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( NAME=business_dat2,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server\mssql\data\businessdat2.ndf',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SIZE=10MB,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MAXSIZE=500MB,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FILEGROWTH=10),</a:t>
            </a:r>
          </a:p>
        </p:txBody>
      </p:sp>
      <p:sp>
        <p:nvSpPr>
          <p:cNvPr id="1865734" name="Rectangle 6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11188" y="620713"/>
            <a:ext cx="1225550" cy="404812"/>
          </a:xfrm>
        </p:spPr>
        <p:txBody>
          <a:bodyPr/>
          <a:lstStyle/>
          <a:p>
            <a:r>
              <a:rPr lang="zh-CN" altLang="en-US" sz="2000"/>
              <a:t>例</a:t>
            </a:r>
            <a:r>
              <a:rPr lang="en-US" altLang="zh-CN" sz="2000"/>
              <a:t>2-4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65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57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6754" name="Rectangle 2"/>
          <p:cNvSpPr>
            <a:spLocks noChangeArrowheads="1"/>
          </p:cNvSpPr>
          <p:nvPr/>
        </p:nvSpPr>
        <p:spPr bwMode="auto">
          <a:xfrm>
            <a:off x="900113" y="836613"/>
            <a:ext cx="5256212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266700" algn="just"/>
            <a:r>
              <a:rPr kumimoji="1" lang="en-US" altLang="zh-CN" sz="2000" b="0">
                <a:latin typeface="Times New Roman" pitchFamily="18" charset="0"/>
              </a:rPr>
              <a:t>FILEGROUP business_group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( NAME=business_dat3,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server\mssql\data\businessdat3.ndf',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SIZE=10MB,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MAXSIZE=50MB,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FILEGROWTH=10%)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LOG ON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( NAME=business_log,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FILENAME='d:\program files\microsoft sql server\mssql\data\businesslog.ldf',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SIZE=8MB,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MAXSIZE=100MB,</a:t>
            </a:r>
          </a:p>
          <a:p>
            <a:pPr indent="266700" algn="just" eaLnBrk="0" hangingPunct="0"/>
            <a:r>
              <a:rPr kumimoji="1" lang="en-US" altLang="zh-CN" sz="2000" b="0">
                <a:latin typeface="Times New Roman" pitchFamily="18" charset="0"/>
              </a:rPr>
              <a:t>  FILEGROWTH=10MB)</a:t>
            </a:r>
          </a:p>
        </p:txBody>
      </p:sp>
    </p:spTree>
  </p:cSld>
  <p:clrMapOvr>
    <a:masterClrMapping/>
  </p:clrMapOvr>
  <p:transition spd="med">
    <p:strips dir="r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77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333375"/>
            <a:ext cx="8540750" cy="655638"/>
          </a:xfrm>
        </p:spPr>
        <p:txBody>
          <a:bodyPr/>
          <a:lstStyle/>
          <a:p>
            <a:r>
              <a:rPr lang="zh-CN" altLang="en-US" sz="2800"/>
              <a:t>（三）数据库的管理</a:t>
            </a:r>
          </a:p>
        </p:txBody>
      </p:sp>
      <p:sp>
        <p:nvSpPr>
          <p:cNvPr id="18677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196975"/>
            <a:ext cx="7772400" cy="576263"/>
          </a:xfrm>
        </p:spPr>
        <p:txBody>
          <a:bodyPr/>
          <a:lstStyle/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>
                <a:solidFill>
                  <a:srgbClr val="CC3300"/>
                </a:solidFill>
                <a:latin typeface="宋体" pitchFamily="2" charset="-122"/>
              </a:rPr>
              <a:t>１、查看数据库</a:t>
            </a:r>
            <a:r>
              <a:rPr lang="zh-CN" altLang="en-US" sz="2400" b="1"/>
              <a:t> </a:t>
            </a:r>
          </a:p>
        </p:txBody>
      </p:sp>
      <p:sp>
        <p:nvSpPr>
          <p:cNvPr id="1867781" name="Rectangle 5"/>
          <p:cNvSpPr>
            <a:spLocks noRot="1" noChangeArrowheads="1"/>
          </p:cNvSpPr>
          <p:nvPr/>
        </p:nvSpPr>
        <p:spPr bwMode="auto">
          <a:xfrm>
            <a:off x="611188" y="1844675"/>
            <a:ext cx="7772400" cy="390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solidFill>
                  <a:schemeClr val="tx2"/>
                </a:solidFill>
              </a:rPr>
              <a:t>（</a:t>
            </a:r>
            <a:r>
              <a:rPr lang="en-US" altLang="zh-CN" sz="2400">
                <a:solidFill>
                  <a:schemeClr val="tx2"/>
                </a:solidFill>
              </a:rPr>
              <a:t>1</a:t>
            </a:r>
            <a:r>
              <a:rPr lang="zh-CN" altLang="en-US" sz="2400">
                <a:solidFill>
                  <a:schemeClr val="tx2"/>
                </a:solidFill>
              </a:rPr>
              <a:t>）</a:t>
            </a:r>
            <a:r>
              <a:rPr lang="zh-CN" altLang="en-US" sz="2400">
                <a:solidFill>
                  <a:schemeClr val="tx2"/>
                </a:solidFill>
                <a:latin typeface="宋体" pitchFamily="2" charset="-122"/>
              </a:rPr>
              <a:t>用企业管理器查看数据库的属性</a:t>
            </a:r>
            <a:r>
              <a:rPr lang="zh-CN" altLang="en-US" sz="2400">
                <a:solidFill>
                  <a:srgbClr val="CC3300"/>
                </a:solidFill>
              </a:rPr>
              <a:t> 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latin typeface="宋体" pitchFamily="2" charset="-122"/>
              </a:rPr>
              <a:t>    进入</a:t>
            </a:r>
            <a:r>
              <a:rPr lang="en-US" altLang="zh-CN" sz="2400"/>
              <a:t>SQL Server</a:t>
            </a:r>
            <a:r>
              <a:rPr lang="zh-CN" altLang="en-US" sz="2400">
                <a:latin typeface="宋体" pitchFamily="2" charset="-122"/>
              </a:rPr>
              <a:t>企业管理器，在左边的目录树结构中选中要查看的数据库</a:t>
            </a:r>
            <a:r>
              <a:rPr lang="en-US" altLang="zh-CN" sz="2400"/>
              <a:t>Sales</a:t>
            </a:r>
            <a:r>
              <a:rPr lang="zh-CN" altLang="en-US" sz="2400">
                <a:latin typeface="宋体" pitchFamily="2" charset="-122"/>
              </a:rPr>
              <a:t>，单击右键，在弹出的快捷菜单上单击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属性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命令，即可进入</a:t>
            </a:r>
            <a:r>
              <a:rPr lang="en-US" altLang="zh-CN" sz="2400"/>
              <a:t>Sales</a:t>
            </a:r>
            <a:r>
              <a:rPr lang="zh-CN" altLang="en-US" sz="2400">
                <a:latin typeface="宋体" pitchFamily="2" charset="-122"/>
              </a:rPr>
              <a:t>数据库的属性窗口</a:t>
            </a:r>
            <a:r>
              <a:rPr lang="zh-CN" altLang="en-US" sz="2400"/>
              <a:t> 。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latin typeface="宋体" pitchFamily="2" charset="-122"/>
              </a:rPr>
              <a:t>    该窗口共有</a:t>
            </a:r>
            <a:r>
              <a:rPr lang="en-US" altLang="zh-CN" sz="2400"/>
              <a:t>6</a:t>
            </a:r>
            <a:r>
              <a:rPr lang="zh-CN" altLang="en-US" sz="2400">
                <a:latin typeface="宋体" pitchFamily="2" charset="-122"/>
              </a:rPr>
              <a:t>个选项卡，包括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常规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、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数据文件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、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事务日志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、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文件组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、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选项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及</a:t>
            </a:r>
            <a:r>
              <a:rPr lang="zh-CN" altLang="en-US" sz="2400">
                <a:latin typeface="Arial"/>
              </a:rPr>
              <a:t>“</a:t>
            </a:r>
            <a:r>
              <a:rPr lang="zh-CN" altLang="en-US" sz="2400">
                <a:latin typeface="宋体" pitchFamily="2" charset="-122"/>
              </a:rPr>
              <a:t>权限</a:t>
            </a:r>
            <a:r>
              <a:rPr lang="zh-CN" altLang="en-US" sz="2400">
                <a:latin typeface="Arial"/>
              </a:rPr>
              <a:t>”</a:t>
            </a:r>
            <a:r>
              <a:rPr lang="zh-CN" altLang="en-US" sz="2400">
                <a:latin typeface="宋体" pitchFamily="2" charset="-122"/>
              </a:rPr>
              <a:t>，我们可以根据需要进入选择不同的选项卡查看数据库相应的信息。</a:t>
            </a:r>
            <a:r>
              <a:rPr lang="zh-CN" altLang="en-US" sz="2400"/>
              <a:t>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8802" name="Rectangle 2"/>
          <p:cNvSpPr>
            <a:spLocks noChangeArrowheads="1"/>
          </p:cNvSpPr>
          <p:nvPr/>
        </p:nvSpPr>
        <p:spPr bwMode="auto">
          <a:xfrm>
            <a:off x="3133725" y="2076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868803" name="Picture 3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561262" cy="571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982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268413"/>
            <a:ext cx="7772400" cy="2447925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　　使用系统存储过程</a:t>
            </a:r>
            <a:r>
              <a:rPr lang="en-US" altLang="zh-CN" sz="2400" b="1"/>
              <a:t>sp_helpdb</a:t>
            </a:r>
            <a:r>
              <a:rPr lang="zh-CN" altLang="en-US" sz="2400" b="1">
                <a:latin typeface="宋体" pitchFamily="2" charset="-122"/>
              </a:rPr>
              <a:t>可以查看某个数据库或所有数据库的属性。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  <a:latin typeface="宋体" pitchFamily="2" charset="-122"/>
              </a:rPr>
              <a:t>格式：</a:t>
            </a:r>
            <a:r>
              <a:rPr lang="en-US" altLang="zh-CN" sz="2400" b="1">
                <a:solidFill>
                  <a:schemeClr val="hlink"/>
                </a:solidFill>
                <a:latin typeface="宋体" pitchFamily="2" charset="-122"/>
              </a:rPr>
              <a:t>sp_helpdb </a:t>
            </a:r>
            <a:r>
              <a:rPr lang="en-US" altLang="zh-CN" sz="2400" b="1" i="1">
                <a:solidFill>
                  <a:schemeClr val="hlink"/>
                </a:solidFill>
              </a:rPr>
              <a:t>database_name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    </a:t>
            </a:r>
            <a:r>
              <a:rPr lang="zh-CN" altLang="en-US" sz="2400" b="1">
                <a:latin typeface="宋体" pitchFamily="2" charset="-122"/>
              </a:rPr>
              <a:t>该存储过程显示了</a:t>
            </a:r>
            <a:r>
              <a:rPr lang="en-US" altLang="zh-CN" sz="2400" b="1"/>
              <a:t>Sales</a:t>
            </a:r>
            <a:r>
              <a:rPr lang="zh-CN" altLang="en-US" sz="2400" b="1">
                <a:latin typeface="宋体" pitchFamily="2" charset="-122"/>
              </a:rPr>
              <a:t>数据库的名称、大小、所有者、创建日期以及数据文件和日志文件等属性。</a:t>
            </a:r>
          </a:p>
        </p:txBody>
      </p:sp>
      <p:sp>
        <p:nvSpPr>
          <p:cNvPr id="186982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95288" y="692150"/>
            <a:ext cx="8540750" cy="504825"/>
          </a:xfrm>
        </p:spPr>
        <p:txBody>
          <a:bodyPr/>
          <a:lstStyle/>
          <a:p>
            <a:pPr algn="l"/>
            <a:r>
              <a:rPr lang="zh-CN" altLang="en-US" sz="2400">
                <a:latin typeface="宋体" pitchFamily="2" charset="-122"/>
              </a:rPr>
              <a:t>（</a:t>
            </a:r>
            <a:r>
              <a:rPr lang="en-US" altLang="zh-CN" sz="2400">
                <a:latin typeface="宋体" pitchFamily="2" charset="-122"/>
              </a:rPr>
              <a:t>2</a:t>
            </a:r>
            <a:r>
              <a:rPr lang="zh-CN" altLang="en-US" sz="2400">
                <a:latin typeface="宋体" pitchFamily="2" charset="-122"/>
              </a:rPr>
              <a:t>）用</a:t>
            </a:r>
            <a:r>
              <a:rPr lang="en-US" altLang="zh-CN" sz="2400">
                <a:latin typeface="宋体" pitchFamily="2" charset="-122"/>
              </a:rPr>
              <a:t>T-SQL</a:t>
            </a:r>
            <a:r>
              <a:rPr lang="zh-CN" altLang="en-US" sz="2400">
                <a:latin typeface="宋体" pitchFamily="2" charset="-122"/>
              </a:rPr>
              <a:t>语句查看数据库的属性</a:t>
            </a:r>
          </a:p>
        </p:txBody>
      </p:sp>
      <p:sp>
        <p:nvSpPr>
          <p:cNvPr id="1869829" name="Rectangle 5"/>
          <p:cNvSpPr>
            <a:spLocks noRot="1" noChangeArrowheads="1"/>
          </p:cNvSpPr>
          <p:nvPr/>
        </p:nvSpPr>
        <p:spPr bwMode="auto">
          <a:xfrm>
            <a:off x="755650" y="4005263"/>
            <a:ext cx="77724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solidFill>
                  <a:schemeClr val="tx2"/>
                </a:solidFill>
              </a:rPr>
              <a:t>例</a:t>
            </a:r>
            <a:r>
              <a:rPr lang="en-US" altLang="zh-CN" sz="2400">
                <a:solidFill>
                  <a:schemeClr val="tx2"/>
                </a:solidFill>
              </a:rPr>
              <a:t>2-5</a:t>
            </a:r>
            <a:r>
              <a:rPr lang="en-US" altLang="zh-CN" sz="2400"/>
              <a:t>  </a:t>
            </a:r>
            <a:r>
              <a:rPr lang="zh-CN" altLang="en-US" sz="2400"/>
              <a:t>查看数据库</a:t>
            </a:r>
            <a:r>
              <a:rPr lang="en-US" altLang="zh-CN" sz="2400"/>
              <a:t>Sales</a:t>
            </a:r>
            <a:r>
              <a:rPr lang="zh-CN" altLang="en-US" sz="2400"/>
              <a:t>的属性。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solidFill>
                  <a:srgbClr val="FF0000"/>
                </a:solidFill>
              </a:rPr>
              <a:t>    </a:t>
            </a:r>
            <a:r>
              <a:rPr lang="en-US" altLang="zh-CN" sz="2400">
                <a:solidFill>
                  <a:schemeClr val="hlink"/>
                </a:solidFill>
              </a:rPr>
              <a:t>sp_helpdb Sales </a:t>
            </a:r>
          </a:p>
        </p:txBody>
      </p:sp>
      <p:sp>
        <p:nvSpPr>
          <p:cNvPr id="1869830" name="Rectangle 6"/>
          <p:cNvSpPr>
            <a:spLocks noRot="1" noChangeArrowheads="1"/>
          </p:cNvSpPr>
          <p:nvPr/>
        </p:nvSpPr>
        <p:spPr bwMode="auto">
          <a:xfrm>
            <a:off x="755650" y="5300663"/>
            <a:ext cx="7772400" cy="115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solidFill>
                  <a:schemeClr val="tx2"/>
                </a:solidFill>
              </a:rPr>
              <a:t>例</a:t>
            </a:r>
            <a:r>
              <a:rPr lang="en-US" altLang="zh-CN" sz="2400">
                <a:solidFill>
                  <a:schemeClr val="tx2"/>
                </a:solidFill>
              </a:rPr>
              <a:t>2-6</a:t>
            </a:r>
            <a:r>
              <a:rPr lang="en-US" altLang="zh-CN" sz="2400"/>
              <a:t>  </a:t>
            </a:r>
            <a:r>
              <a:rPr lang="zh-CN" altLang="en-US" sz="2400"/>
              <a:t>查看所有数据库的属性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/>
              <a:t>    </a:t>
            </a:r>
            <a:r>
              <a:rPr lang="en-US" altLang="zh-CN" sz="2400">
                <a:solidFill>
                  <a:schemeClr val="hlink"/>
                </a:solidFill>
              </a:rPr>
              <a:t>sp_helpdb</a:t>
            </a:r>
            <a:r>
              <a:rPr lang="en-US" altLang="zh-CN" sz="2400"/>
              <a:t>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085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55650" y="1557338"/>
            <a:ext cx="7772400" cy="936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zh-CN" altLang="en-US" sz="2000" b="1"/>
              <a:t>（</a:t>
            </a:r>
            <a:r>
              <a:rPr lang="en-US" altLang="zh-CN" sz="2000" b="1"/>
              <a:t>1</a:t>
            </a:r>
            <a:r>
              <a:rPr lang="zh-CN" altLang="en-US" sz="2000" b="1">
                <a:latin typeface="宋体" pitchFamily="2" charset="-122"/>
              </a:rPr>
              <a:t>）用企业管理器修改数据库属性</a:t>
            </a:r>
            <a:r>
              <a:rPr lang="zh-CN" altLang="en-US" sz="2000" b="1"/>
              <a:t> 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000" b="1">
                <a:latin typeface="宋体" pitchFamily="2" charset="-122"/>
              </a:rPr>
              <a:t>    进入数据库的属性窗口</a:t>
            </a:r>
            <a:r>
              <a:rPr lang="zh-CN" altLang="en-US" sz="2000" b="1"/>
              <a:t> ，在属性窗口中修改数据库属性。</a:t>
            </a:r>
          </a:p>
        </p:txBody>
      </p:sp>
      <p:sp>
        <p:nvSpPr>
          <p:cNvPr id="1870851" name="Rectangle 3"/>
          <p:cNvSpPr>
            <a:spLocks noChangeArrowheads="1"/>
          </p:cNvSpPr>
          <p:nvPr/>
        </p:nvSpPr>
        <p:spPr bwMode="auto">
          <a:xfrm>
            <a:off x="827088" y="3213100"/>
            <a:ext cx="7391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0">
                <a:solidFill>
                  <a:schemeClr val="hlink"/>
                </a:solidFill>
                <a:latin typeface="宋体" pitchFamily="2" charset="-122"/>
              </a:rPr>
              <a:t>　　注意：在删除文件组时要求该文件组中不包含任何数据文件，否则</a:t>
            </a:r>
            <a:r>
              <a:rPr kumimoji="1" lang="en-US" altLang="zh-CN" sz="2400" b="0">
                <a:solidFill>
                  <a:schemeClr val="hlink"/>
                </a:solidFill>
                <a:latin typeface="Times New Roman" pitchFamily="18" charset="0"/>
              </a:rPr>
              <a:t>SQL Server</a:t>
            </a:r>
            <a:r>
              <a:rPr kumimoji="1" lang="zh-CN" altLang="en-US" sz="2400" b="0">
                <a:solidFill>
                  <a:schemeClr val="hlink"/>
                </a:solidFill>
                <a:latin typeface="宋体" pitchFamily="2" charset="-122"/>
              </a:rPr>
              <a:t>会给出错误信息</a:t>
            </a:r>
          </a:p>
        </p:txBody>
      </p:sp>
      <p:sp>
        <p:nvSpPr>
          <p:cNvPr id="1870853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27088" y="692150"/>
            <a:ext cx="8108950" cy="504825"/>
          </a:xfrm>
          <a:noFill/>
          <a:ln/>
        </p:spPr>
        <p:txBody>
          <a:bodyPr/>
          <a:lstStyle/>
          <a:p>
            <a:pPr algn="l"/>
            <a:r>
              <a:rPr lang="en-US" altLang="zh-CN" sz="2800">
                <a:solidFill>
                  <a:schemeClr val="hlink"/>
                </a:solidFill>
              </a:rPr>
              <a:t>2</a:t>
            </a:r>
            <a:r>
              <a:rPr lang="zh-CN" altLang="en-US" sz="2800">
                <a:solidFill>
                  <a:schemeClr val="hlink"/>
                </a:solidFill>
              </a:rPr>
              <a:t>、修改数据库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187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268413"/>
            <a:ext cx="7772400" cy="5181600"/>
          </a:xfrm>
        </p:spPr>
        <p:txBody>
          <a:bodyPr/>
          <a:lstStyle/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kumimoji="1" lang="zh-CN" altLang="en-US" sz="2000" b="1"/>
              <a:t>其语法形式为：</a:t>
            </a:r>
            <a:r>
              <a:rPr lang="zh-CN" altLang="en-US" sz="2000"/>
              <a:t> 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ALTER DATABASE </a:t>
            </a:r>
            <a:r>
              <a:rPr lang="en-US" altLang="zh-CN" sz="2000" b="1" i="1"/>
              <a:t>database </a:t>
            </a:r>
            <a:endParaRPr lang="en-US" altLang="zh-CN" sz="2000" b="1"/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{ ADD FILE &lt; filespec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 [ TO FILEGROUP </a:t>
            </a:r>
            <a:r>
              <a:rPr lang="en-US" altLang="zh-CN" sz="2000" b="1" i="1"/>
              <a:t>filegroup_name </a:t>
            </a:r>
            <a:r>
              <a:rPr lang="en-US" altLang="zh-CN" sz="2000" b="1"/>
              <a:t>] 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ADD LOG FILE &lt; filespec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 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REMOVE FILE </a:t>
            </a:r>
            <a:r>
              <a:rPr lang="en-US" altLang="zh-CN" sz="2000" b="1" i="1"/>
              <a:t>logical_file_name</a:t>
            </a:r>
            <a:r>
              <a:rPr lang="en-US" altLang="zh-CN" sz="2000" b="1"/>
              <a:t> 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ADD FILEGROUP </a:t>
            </a:r>
            <a:r>
              <a:rPr lang="en-US" altLang="zh-CN" sz="2000" b="1" i="1"/>
              <a:t>filegroup_name </a:t>
            </a:r>
            <a:endParaRPr lang="en-US" altLang="zh-CN" sz="2000" b="1"/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REMOVE FILEGROUP </a:t>
            </a:r>
            <a:r>
              <a:rPr lang="en-US" altLang="zh-CN" sz="2000" b="1" i="1"/>
              <a:t>filegroup_name </a:t>
            </a:r>
            <a:endParaRPr lang="en-US" altLang="zh-CN" sz="2000" b="1"/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MODIFY FILE &lt; filespec &gt; 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MODIFY NAME = </a:t>
            </a:r>
            <a:r>
              <a:rPr lang="en-US" altLang="zh-CN" sz="2000" b="1" i="1"/>
              <a:t>new_dbname </a:t>
            </a:r>
            <a:endParaRPr lang="en-US" altLang="zh-CN" sz="2000" b="1"/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| MODIFY FILEGROUP </a:t>
            </a:r>
            <a:r>
              <a:rPr lang="en-US" altLang="zh-CN" sz="2000" b="1" i="1"/>
              <a:t>filegroup_name</a:t>
            </a:r>
            <a:r>
              <a:rPr lang="en-US" altLang="zh-CN" sz="2000" b="1"/>
              <a:t> {</a:t>
            </a:r>
            <a:r>
              <a:rPr lang="en-US" altLang="zh-CN" sz="2000" b="1" i="1"/>
              <a:t>filegroup_property </a:t>
            </a:r>
            <a:r>
              <a:rPr lang="en-US" altLang="zh-CN" sz="2000" b="1"/>
              <a:t>| NAME = </a:t>
            </a:r>
            <a:r>
              <a:rPr lang="en-US" altLang="zh-CN" sz="2000" b="1" i="1"/>
              <a:t>new_filegroup_name</a:t>
            </a:r>
            <a:r>
              <a:rPr lang="en-US" altLang="zh-CN" sz="2000" b="1"/>
              <a:t> }</a:t>
            </a:r>
          </a:p>
        </p:txBody>
      </p:sp>
      <p:sp>
        <p:nvSpPr>
          <p:cNvPr id="1871875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827088" y="620713"/>
            <a:ext cx="8108950" cy="504825"/>
          </a:xfrm>
          <a:noFill/>
          <a:ln/>
        </p:spPr>
        <p:txBody>
          <a:bodyPr/>
          <a:lstStyle/>
          <a:p>
            <a:pPr algn="l"/>
            <a:r>
              <a:rPr kumimoji="1" lang="zh-CN" altLang="en-US" sz="2000"/>
              <a:t>（</a:t>
            </a:r>
            <a:r>
              <a:rPr kumimoji="1" lang="en-US" altLang="zh-CN" sz="2000"/>
              <a:t>2</a:t>
            </a:r>
            <a:r>
              <a:rPr kumimoji="1" lang="zh-CN" altLang="en-US" sz="2000"/>
              <a:t>）用</a:t>
            </a:r>
            <a:r>
              <a:rPr kumimoji="1" lang="en-US" altLang="zh-CN" sz="2000"/>
              <a:t>T-SQL</a:t>
            </a:r>
            <a:r>
              <a:rPr kumimoji="1" lang="zh-CN" altLang="en-US" sz="2000"/>
              <a:t>语句修改数据库属性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289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1628775"/>
            <a:ext cx="8001000" cy="4460875"/>
          </a:xfrm>
        </p:spPr>
        <p:txBody>
          <a:bodyPr/>
          <a:lstStyle/>
          <a:p>
            <a:pPr marL="571500" indent="-571500">
              <a:lnSpc>
                <a:spcPct val="110000"/>
              </a:lnSpc>
            </a:pPr>
            <a:r>
              <a:rPr lang="en-US" altLang="zh-CN" sz="2000" b="1"/>
              <a:t> ADD FILE &lt; filespec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 [ TO FILEGROUP </a:t>
            </a:r>
            <a:r>
              <a:rPr lang="en-US" altLang="zh-CN" sz="2000" b="1" i="1"/>
              <a:t>filegroup_name </a:t>
            </a:r>
            <a:r>
              <a:rPr lang="en-US" altLang="zh-CN" sz="2000" b="1"/>
              <a:t>]</a:t>
            </a:r>
            <a:r>
              <a:rPr lang="zh-CN" altLang="en-US" sz="2000" b="1"/>
              <a:t>：表示向指定的文件组添加新的数据文件。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en-US" altLang="zh-CN" sz="2000" b="1"/>
              <a:t>ADD LOG FILE &lt; filespec &gt; [ ,...</a:t>
            </a:r>
            <a:r>
              <a:rPr lang="en-US" altLang="zh-CN" sz="2000" b="1" i="1"/>
              <a:t>n </a:t>
            </a:r>
            <a:r>
              <a:rPr lang="en-US" altLang="zh-CN" sz="2000" b="1"/>
              <a:t>]</a:t>
            </a:r>
            <a:r>
              <a:rPr lang="zh-CN" altLang="en-US" sz="2000" b="1"/>
              <a:t>：添加新的事务日志文件。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en-US" altLang="zh-CN" sz="2000" b="1"/>
              <a:t>REMOVE FILE </a:t>
            </a:r>
            <a:r>
              <a:rPr lang="en-US" altLang="zh-CN" sz="2000" b="1" i="1"/>
              <a:t>logical_file_name</a:t>
            </a:r>
            <a:r>
              <a:rPr lang="zh-CN" altLang="en-US" sz="2000" b="1"/>
              <a:t>：删除某一文件。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en-US" altLang="zh-CN" sz="2000" b="1"/>
              <a:t>ADD FILEGROUP </a:t>
            </a:r>
            <a:r>
              <a:rPr lang="en-US" altLang="zh-CN" sz="2000" b="1" i="1"/>
              <a:t>filegroup_name</a:t>
            </a:r>
            <a:r>
              <a:rPr lang="zh-CN" altLang="en-US" sz="2000" b="1"/>
              <a:t>：添加一个文件组。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en-US" altLang="zh-CN" sz="2000" b="1"/>
              <a:t>REMOVE FILEGROUP </a:t>
            </a:r>
            <a:r>
              <a:rPr lang="en-US" altLang="zh-CN" sz="2000" b="1" i="1"/>
              <a:t>filegroup_name</a:t>
            </a:r>
            <a:r>
              <a:rPr lang="zh-CN" altLang="en-US" sz="2000" b="1"/>
              <a:t>：删除某一文件组。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en-US" altLang="zh-CN" sz="2000" b="1"/>
              <a:t>MODIFY FILE &lt; filespec &gt;</a:t>
            </a:r>
            <a:r>
              <a:rPr lang="zh-CN" altLang="en-US" sz="2000" b="1"/>
              <a:t>：修改某个文件的属性。</a:t>
            </a:r>
          </a:p>
          <a:p>
            <a:pPr marL="571500" indent="-571500" algn="just">
              <a:lnSpc>
                <a:spcPct val="110000"/>
              </a:lnSpc>
            </a:pPr>
            <a:r>
              <a:rPr lang="en-US" altLang="zh-CN" sz="2000" b="1"/>
              <a:t>MODIFY NAME = </a:t>
            </a:r>
            <a:r>
              <a:rPr lang="en-US" altLang="zh-CN" sz="2000" b="1" i="1"/>
              <a:t>new_dbname</a:t>
            </a:r>
            <a:r>
              <a:rPr lang="zh-CN" altLang="en-US" sz="2000" b="1">
                <a:latin typeface="宋体" pitchFamily="2" charset="-122"/>
              </a:rPr>
              <a:t>：修改数据库的名字</a:t>
            </a:r>
            <a:r>
              <a:rPr lang="zh-CN" altLang="en-US" sz="2000" b="1"/>
              <a:t> </a:t>
            </a:r>
          </a:p>
          <a:p>
            <a:pPr marL="571500" indent="-571500"/>
            <a:r>
              <a:rPr lang="en-US" altLang="zh-CN" sz="2000" b="1"/>
              <a:t>MODIFY FILEGROUP </a:t>
            </a:r>
            <a:r>
              <a:rPr lang="en-US" altLang="zh-CN" sz="2000" b="1" i="1"/>
              <a:t>filegroup_name</a:t>
            </a:r>
            <a:r>
              <a:rPr lang="en-US" altLang="zh-CN" sz="2000" b="1"/>
              <a:t> {</a:t>
            </a:r>
            <a:r>
              <a:rPr lang="en-US" altLang="zh-CN" sz="2000" b="1" i="1"/>
              <a:t>filegroup_property </a:t>
            </a:r>
            <a:r>
              <a:rPr lang="en-US" altLang="zh-CN" sz="2000" b="1"/>
              <a:t>| NAME = </a:t>
            </a:r>
            <a:r>
              <a:rPr lang="en-US" altLang="zh-CN" sz="2000" b="1" i="1"/>
              <a:t>new_filegroup_name</a:t>
            </a:r>
            <a:r>
              <a:rPr lang="en-US" altLang="zh-CN" sz="2000" b="1"/>
              <a:t> }</a:t>
            </a:r>
            <a:r>
              <a:rPr lang="zh-CN" altLang="en-US" sz="2000" b="1">
                <a:latin typeface="宋体" pitchFamily="2" charset="-122"/>
              </a:rPr>
              <a:t>：修改某一文件组的属性。</a:t>
            </a:r>
          </a:p>
          <a:p>
            <a:pPr marL="571500" indent="-571500">
              <a:buFont typeface="Wingdings" pitchFamily="2" charset="2"/>
              <a:buNone/>
            </a:pPr>
            <a:endParaRPr lang="zh-CN" altLang="en-US" sz="2000" b="1"/>
          </a:p>
          <a:p>
            <a:pPr marL="571500" indent="-571500" algn="just">
              <a:lnSpc>
                <a:spcPct val="110000"/>
              </a:lnSpc>
            </a:pPr>
            <a:endParaRPr lang="en-US" altLang="zh-CN" sz="2000" b="1"/>
          </a:p>
        </p:txBody>
      </p:sp>
      <p:sp>
        <p:nvSpPr>
          <p:cNvPr id="1872899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755650" y="981075"/>
            <a:ext cx="1943100" cy="431800"/>
          </a:xfrm>
          <a:noFill/>
          <a:ln/>
        </p:spPr>
        <p:txBody>
          <a:bodyPr/>
          <a:lstStyle/>
          <a:p>
            <a:pPr algn="l"/>
            <a:r>
              <a:rPr lang="zh-CN" altLang="en-US" sz="2400"/>
              <a:t>参数说明：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23" name="Rectangle 3"/>
          <p:cNvSpPr>
            <a:spLocks noChangeArrowheads="1"/>
          </p:cNvSpPr>
          <p:nvPr/>
        </p:nvSpPr>
        <p:spPr bwMode="auto">
          <a:xfrm>
            <a:off x="1619250" y="620713"/>
            <a:ext cx="7312025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400" b="0">
                <a:latin typeface="宋体" pitchFamily="2" charset="-122"/>
              </a:rPr>
              <a:t>为数据库</a:t>
            </a:r>
            <a:r>
              <a:rPr kumimoji="1" lang="en-US" altLang="zh-CN" sz="2400" b="0">
                <a:latin typeface="Times New Roman" pitchFamily="18" charset="0"/>
              </a:rPr>
              <a:t>sample</a:t>
            </a:r>
            <a:r>
              <a:rPr kumimoji="1" lang="zh-CN" altLang="en-US" sz="2400" b="0">
                <a:latin typeface="宋体" pitchFamily="2" charset="-122"/>
              </a:rPr>
              <a:t>添加一个数据文件</a:t>
            </a:r>
            <a:r>
              <a:rPr kumimoji="1" lang="en-US" altLang="zh-CN" sz="2400" b="0">
                <a:latin typeface="Times New Roman" pitchFamily="18" charset="0"/>
              </a:rPr>
              <a:t>sample_dat2</a:t>
            </a:r>
            <a:r>
              <a:rPr kumimoji="1" lang="zh-CN" altLang="en-US" sz="2400" b="0">
                <a:latin typeface="宋体" pitchFamily="2" charset="-122"/>
              </a:rPr>
              <a:t>和一个日志文件</a:t>
            </a:r>
            <a:r>
              <a:rPr kumimoji="1" lang="en-US" altLang="zh-CN" sz="2400" b="0">
                <a:latin typeface="Times New Roman" pitchFamily="18" charset="0"/>
              </a:rPr>
              <a:t>sample_log2</a:t>
            </a:r>
            <a:r>
              <a:rPr kumimoji="1" lang="zh-CN" altLang="en-US" sz="2400" b="0">
                <a:latin typeface="宋体" pitchFamily="2" charset="-122"/>
              </a:rPr>
              <a:t>。</a:t>
            </a:r>
          </a:p>
        </p:txBody>
      </p:sp>
      <p:sp>
        <p:nvSpPr>
          <p:cNvPr id="1873924" name="Rectangle 4"/>
          <p:cNvSpPr>
            <a:spLocks noChangeArrowheads="1"/>
          </p:cNvSpPr>
          <p:nvPr/>
        </p:nvSpPr>
        <p:spPr bwMode="auto">
          <a:xfrm>
            <a:off x="611188" y="1557338"/>
            <a:ext cx="6048375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238125" algn="just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ALTER DATABASE sample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ADD FILE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( NAME=sample_dat2,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FILENAME='d:\program files\microsoft sql server\mssql\data\sample_dat2.ndf',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SIZE=4,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MAXSIZE=10,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FILEGROWTH=1 )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ALTER DATABASE sample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ADD LOG FILE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( NAME=sample_log2,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FILENAME='d:\program files\microsoft sql server\mssql\data\sample_log2.ldf',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SIZE=4,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MAXSIZE=10,</a:t>
            </a:r>
          </a:p>
          <a:p>
            <a:pPr indent="238125" algn="just" eaLnBrk="0" hangingPunct="0"/>
            <a:r>
              <a:rPr kumimoji="1" lang="en-US" altLang="zh-CN" sz="2000" b="0">
                <a:solidFill>
                  <a:schemeClr val="tx2"/>
                </a:solidFill>
                <a:latin typeface="Times New Roman" pitchFamily="18" charset="0"/>
              </a:rPr>
              <a:t>  FILEGROWTH=1 )</a:t>
            </a:r>
          </a:p>
        </p:txBody>
      </p:sp>
      <p:sp>
        <p:nvSpPr>
          <p:cNvPr id="1873928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611188" y="692150"/>
            <a:ext cx="1081087" cy="439738"/>
          </a:xfrm>
        </p:spPr>
        <p:txBody>
          <a:bodyPr/>
          <a:lstStyle/>
          <a:p>
            <a:r>
              <a:rPr lang="zh-CN" altLang="en-US" sz="2400"/>
              <a:t>例</a:t>
            </a:r>
            <a:r>
              <a:rPr lang="en-US" altLang="zh-CN" sz="2400"/>
              <a:t>2-7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73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739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23" grpId="0" autoUpdateAnimBg="0"/>
      <p:bldP spid="187392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9285" name="Rectangle 5"/>
          <p:cNvSpPr>
            <a:spLocks noChangeArrowheads="1"/>
          </p:cNvSpPr>
          <p:nvPr/>
        </p:nvSpPr>
        <p:spPr bwMode="auto">
          <a:xfrm>
            <a:off x="1828800" y="549275"/>
            <a:ext cx="7315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000">
                <a:latin typeface="宋体" pitchFamily="2" charset="-122"/>
              </a:rPr>
              <a:t>为数据库</a:t>
            </a:r>
            <a:r>
              <a:rPr kumimoji="1" lang="en-US" altLang="zh-CN" sz="2000">
                <a:latin typeface="Times New Roman" pitchFamily="18" charset="0"/>
              </a:rPr>
              <a:t>sample</a:t>
            </a:r>
            <a:r>
              <a:rPr kumimoji="1" lang="zh-CN" altLang="en-US" sz="2000">
                <a:latin typeface="宋体" pitchFamily="2" charset="-122"/>
              </a:rPr>
              <a:t>添加一个文件组</a:t>
            </a:r>
            <a:r>
              <a:rPr kumimoji="1" lang="en-US" altLang="zh-CN" sz="2000">
                <a:latin typeface="Times New Roman" pitchFamily="18" charset="0"/>
              </a:rPr>
              <a:t>USER1</a:t>
            </a:r>
            <a:r>
              <a:rPr kumimoji="1" lang="zh-CN" altLang="en-US" sz="2000">
                <a:latin typeface="宋体" pitchFamily="2" charset="-122"/>
              </a:rPr>
              <a:t>，并向该文件组添加一个二个数据文件</a:t>
            </a:r>
            <a:r>
              <a:rPr kumimoji="1" lang="en-US" altLang="zh-CN" sz="2000">
                <a:latin typeface="Times New Roman" pitchFamily="18" charset="0"/>
              </a:rPr>
              <a:t>sampuser_dat1</a:t>
            </a:r>
            <a:r>
              <a:rPr kumimoji="1" lang="zh-CN" altLang="en-US" sz="2000">
                <a:latin typeface="宋体" pitchFamily="2" charset="-122"/>
              </a:rPr>
              <a:t>和</a:t>
            </a:r>
            <a:r>
              <a:rPr kumimoji="1" lang="en-US" altLang="zh-CN" sz="2000">
                <a:latin typeface="Times New Roman" pitchFamily="18" charset="0"/>
              </a:rPr>
              <a:t>sampuser_dat2</a:t>
            </a:r>
            <a:r>
              <a:rPr kumimoji="1" lang="zh-CN" altLang="en-US" sz="2000">
                <a:latin typeface="宋体" pitchFamily="2" charset="-122"/>
              </a:rPr>
              <a:t>。</a:t>
            </a:r>
            <a:r>
              <a:rPr kumimoji="1" lang="zh-CN" altLang="en-US" sz="2000">
                <a:latin typeface="Times New Roman" pitchFamily="18" charset="0"/>
              </a:rPr>
              <a:t> </a:t>
            </a:r>
          </a:p>
        </p:txBody>
      </p:sp>
      <p:sp>
        <p:nvSpPr>
          <p:cNvPr id="1889286" name="Rectangle 6"/>
          <p:cNvSpPr>
            <a:spLocks noChangeArrowheads="1"/>
          </p:cNvSpPr>
          <p:nvPr/>
        </p:nvSpPr>
        <p:spPr bwMode="auto">
          <a:xfrm>
            <a:off x="1331913" y="1412875"/>
            <a:ext cx="5184775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266700" algn="just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ALTER DATABASE sample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ADD FILEGROUP USER1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 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ALTER DATABASE sample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ADD FILE 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( NAME=sampuser_dat1,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FILENAME='d:\program files\microsoft sql server\mssql\data\sampuser_dat1.ndf',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SIZE=4,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MAXSIZE=10,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FILEGROWTH=1 ),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( NAME=sampuser_dat2,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FILENAME='d:\program files\microsoft sql server\mssql\data\sampuser_dat2.ndf',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SIZE=4,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MAXSIZE=10,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  FILEGROWTH=1 )</a:t>
            </a:r>
          </a:p>
          <a:p>
            <a:pPr indent="266700" algn="just" eaLnBrk="0" hangingPunct="0"/>
            <a:r>
              <a:rPr kumimoji="1" lang="en-US" altLang="zh-CN">
                <a:solidFill>
                  <a:schemeClr val="tx2"/>
                </a:solidFill>
                <a:latin typeface="Times New Roman" pitchFamily="18" charset="0"/>
              </a:rPr>
              <a:t>TO FILEGROUP USER1</a:t>
            </a:r>
          </a:p>
        </p:txBody>
      </p:sp>
      <p:sp>
        <p:nvSpPr>
          <p:cNvPr id="1889288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611188" y="620713"/>
            <a:ext cx="1081087" cy="439737"/>
          </a:xfrm>
          <a:noFill/>
          <a:ln/>
        </p:spPr>
        <p:txBody>
          <a:bodyPr/>
          <a:lstStyle/>
          <a:p>
            <a:r>
              <a:rPr lang="zh-CN" altLang="en-US" sz="2000"/>
              <a:t>例</a:t>
            </a:r>
            <a:r>
              <a:rPr lang="en-US" altLang="zh-CN" sz="2000"/>
              <a:t>2-8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8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8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9285" grpId="0" autoUpdateAnimBg="0"/>
      <p:bldP spid="188928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494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1619250" y="620713"/>
            <a:ext cx="6840538" cy="503237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zh-CN" altLang="en-US" sz="2400" b="1"/>
              <a:t>从数据库</a:t>
            </a:r>
            <a:r>
              <a:rPr lang="en-US" altLang="zh-CN" sz="2400" b="1"/>
              <a:t>sample</a:t>
            </a:r>
            <a:r>
              <a:rPr lang="zh-CN" altLang="en-US" sz="2400" b="1"/>
              <a:t>中删除文件</a:t>
            </a:r>
            <a:r>
              <a:rPr lang="en-US" altLang="zh-CN" sz="2400" b="1"/>
              <a:t>sampuser_dat2</a:t>
            </a:r>
            <a:r>
              <a:rPr lang="zh-CN" altLang="en-US" sz="2400" b="1"/>
              <a:t>。</a:t>
            </a:r>
          </a:p>
        </p:txBody>
      </p:sp>
      <p:sp>
        <p:nvSpPr>
          <p:cNvPr id="187494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11188" y="620713"/>
            <a:ext cx="1081087" cy="439737"/>
          </a:xfrm>
          <a:noFill/>
          <a:ln/>
        </p:spPr>
        <p:txBody>
          <a:bodyPr/>
          <a:lstStyle/>
          <a:p>
            <a:r>
              <a:rPr lang="zh-CN" altLang="en-US" sz="2800"/>
              <a:t>例</a:t>
            </a:r>
            <a:r>
              <a:rPr lang="en-US" altLang="zh-CN" sz="2800"/>
              <a:t>2-9</a:t>
            </a:r>
          </a:p>
        </p:txBody>
      </p:sp>
      <p:sp>
        <p:nvSpPr>
          <p:cNvPr id="1874949" name="Rectangle 5"/>
          <p:cNvSpPr>
            <a:spLocks noRot="1" noChangeArrowheads="1"/>
          </p:cNvSpPr>
          <p:nvPr/>
        </p:nvSpPr>
        <p:spPr bwMode="auto">
          <a:xfrm>
            <a:off x="827088" y="2060575"/>
            <a:ext cx="7772400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400">
                <a:solidFill>
                  <a:schemeClr val="tx2"/>
                </a:solidFill>
              </a:rPr>
              <a:t>ALTER DATABASE sample</a:t>
            </a:r>
          </a:p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400">
                <a:solidFill>
                  <a:schemeClr val="tx2"/>
                </a:solidFill>
              </a:rPr>
              <a:t>REMOVE FILE sampuser_dat2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030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1412875"/>
            <a:ext cx="7772400" cy="2520950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ALTER DATABASE sample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REMOVE FILE sampuser_dat1</a:t>
            </a:r>
          </a:p>
          <a:p>
            <a:pPr marL="0" indent="0" algn="just">
              <a:buFont typeface="Wingdings" pitchFamily="2" charset="2"/>
              <a:buNone/>
            </a:pPr>
            <a:endParaRPr lang="en-US" altLang="zh-CN" sz="2400" b="1">
              <a:solidFill>
                <a:schemeClr val="tx2"/>
              </a:solidFill>
            </a:endParaRP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ALTER DATABASE sample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REMOVE FILEGROUP USER1</a:t>
            </a:r>
          </a:p>
        </p:txBody>
      </p:sp>
      <p:sp>
        <p:nvSpPr>
          <p:cNvPr id="1890307" name="Rectangle 3"/>
          <p:cNvSpPr>
            <a:spLocks noChangeArrowheads="1"/>
          </p:cNvSpPr>
          <p:nvPr/>
        </p:nvSpPr>
        <p:spPr bwMode="auto">
          <a:xfrm>
            <a:off x="609600" y="5257800"/>
            <a:ext cx="82264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kumimoji="1" lang="zh-CN" altLang="en-US" sz="2400">
                <a:latin typeface="宋体" pitchFamily="2" charset="-122"/>
              </a:rPr>
              <a:t>注意：在删除文件组时必须先删除文件组中所包含的文件。</a:t>
            </a:r>
            <a:r>
              <a:rPr kumimoji="1" lang="zh-CN" alt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89030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11188" y="620713"/>
            <a:ext cx="1296987" cy="439737"/>
          </a:xfrm>
          <a:noFill/>
          <a:ln/>
        </p:spPr>
        <p:txBody>
          <a:bodyPr/>
          <a:lstStyle/>
          <a:p>
            <a:r>
              <a:rPr lang="zh-CN" altLang="en-US" sz="2400"/>
              <a:t>例</a:t>
            </a:r>
            <a:r>
              <a:rPr lang="en-US" altLang="zh-CN" sz="2400"/>
              <a:t>2-10</a:t>
            </a:r>
          </a:p>
        </p:txBody>
      </p:sp>
      <p:sp>
        <p:nvSpPr>
          <p:cNvPr id="1890309" name="Rectangle 5"/>
          <p:cNvSpPr>
            <a:spLocks noRot="1" noChangeArrowheads="1"/>
          </p:cNvSpPr>
          <p:nvPr/>
        </p:nvSpPr>
        <p:spPr bwMode="auto">
          <a:xfrm>
            <a:off x="1908175" y="620713"/>
            <a:ext cx="68405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/>
              <a:t>删除数据库</a:t>
            </a:r>
            <a:r>
              <a:rPr lang="en-US" altLang="zh-CN" sz="2400"/>
              <a:t>sample</a:t>
            </a:r>
            <a:r>
              <a:rPr lang="zh-CN" altLang="en-US" sz="2400"/>
              <a:t>中的文件组</a:t>
            </a:r>
            <a:r>
              <a:rPr lang="en-US" altLang="zh-CN" sz="2400"/>
              <a:t>USER1</a:t>
            </a:r>
            <a:r>
              <a:rPr lang="zh-CN" altLang="en-US" sz="2400"/>
              <a:t>。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597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1989138"/>
            <a:ext cx="7772400" cy="4106862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ALTER DATABASE sample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MODIF FILE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( NAME=sample_dat2,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  SIZE=10,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  MAXSIZE=80,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  FILEGROWTH=5 )</a:t>
            </a:r>
          </a:p>
        </p:txBody>
      </p:sp>
      <p:sp>
        <p:nvSpPr>
          <p:cNvPr id="1875971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11188" y="620713"/>
            <a:ext cx="1296987" cy="439737"/>
          </a:xfrm>
          <a:noFill/>
          <a:ln/>
        </p:spPr>
        <p:txBody>
          <a:bodyPr/>
          <a:lstStyle/>
          <a:p>
            <a:r>
              <a:rPr lang="zh-CN" altLang="en-US" sz="2400"/>
              <a:t>例</a:t>
            </a:r>
            <a:r>
              <a:rPr lang="en-US" altLang="zh-CN" sz="2400"/>
              <a:t>2-11</a:t>
            </a:r>
          </a:p>
        </p:txBody>
      </p:sp>
      <p:sp>
        <p:nvSpPr>
          <p:cNvPr id="1875972" name="Rectangle 4"/>
          <p:cNvSpPr>
            <a:spLocks noRot="1" noChangeArrowheads="1"/>
          </p:cNvSpPr>
          <p:nvPr/>
        </p:nvSpPr>
        <p:spPr bwMode="auto">
          <a:xfrm>
            <a:off x="1908175" y="620713"/>
            <a:ext cx="6840538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/>
              <a:t>修改数据库</a:t>
            </a:r>
            <a:r>
              <a:rPr lang="en-US" altLang="zh-CN" sz="2400"/>
              <a:t>sample</a:t>
            </a:r>
            <a:r>
              <a:rPr lang="zh-CN" altLang="en-US" sz="2400"/>
              <a:t>中数据文件</a:t>
            </a:r>
            <a:r>
              <a:rPr lang="en-US" altLang="zh-CN" sz="2400"/>
              <a:t>sample_dat2</a:t>
            </a:r>
            <a:r>
              <a:rPr lang="zh-CN" altLang="en-US" sz="2400"/>
              <a:t>的属性，将其初始大小改为</a:t>
            </a:r>
            <a:r>
              <a:rPr lang="en-US" altLang="zh-CN" sz="2400"/>
              <a:t>10MB</a:t>
            </a:r>
            <a:r>
              <a:rPr lang="zh-CN" altLang="en-US" sz="2400"/>
              <a:t>，最大容量改为</a:t>
            </a:r>
            <a:r>
              <a:rPr lang="en-US" altLang="zh-CN" sz="2400"/>
              <a:t>80MB,</a:t>
            </a:r>
            <a:r>
              <a:rPr lang="zh-CN" altLang="en-US" sz="2400"/>
              <a:t>增长幅度改为</a:t>
            </a:r>
            <a:r>
              <a:rPr lang="en-US" altLang="zh-CN" sz="2400"/>
              <a:t>5MB</a:t>
            </a:r>
            <a:r>
              <a:rPr lang="zh-CN" altLang="en-US" sz="2400"/>
              <a:t>。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699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55650" y="2420938"/>
            <a:ext cx="6478588" cy="3459162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ALTER DATABASE business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MODIFY FILEGROUP business_group NAME=group1</a:t>
            </a:r>
          </a:p>
          <a:p>
            <a:pPr marL="0" indent="0" algn="just">
              <a:buFont typeface="Wingdings" pitchFamily="2" charset="2"/>
              <a:buNone/>
            </a:pPr>
            <a:endParaRPr lang="en-US" altLang="zh-CN" sz="2400" b="1">
              <a:solidFill>
                <a:schemeClr val="tx2"/>
              </a:solidFill>
            </a:endParaRP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ALTER DATABASE business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MODIFY FILEGROUP group1 DEFAULT</a:t>
            </a:r>
          </a:p>
        </p:txBody>
      </p:sp>
      <p:sp>
        <p:nvSpPr>
          <p:cNvPr id="1876995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11188" y="620713"/>
            <a:ext cx="1512887" cy="439737"/>
          </a:xfrm>
          <a:noFill/>
          <a:ln/>
        </p:spPr>
        <p:txBody>
          <a:bodyPr/>
          <a:lstStyle/>
          <a:p>
            <a:r>
              <a:rPr lang="zh-CN" altLang="en-US" sz="2400"/>
              <a:t>例</a:t>
            </a:r>
            <a:r>
              <a:rPr lang="en-US" altLang="zh-CN" sz="2400"/>
              <a:t>2-12</a:t>
            </a:r>
          </a:p>
        </p:txBody>
      </p:sp>
      <p:sp>
        <p:nvSpPr>
          <p:cNvPr id="1876997" name="Rectangle 5"/>
          <p:cNvSpPr>
            <a:spLocks noRot="1" noChangeArrowheads="1"/>
          </p:cNvSpPr>
          <p:nvPr/>
        </p:nvSpPr>
        <p:spPr bwMode="auto">
          <a:xfrm>
            <a:off x="1908175" y="620713"/>
            <a:ext cx="6840538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/>
              <a:t>修改数据库</a:t>
            </a:r>
            <a:r>
              <a:rPr lang="en-US" altLang="zh-CN" sz="2400"/>
              <a:t>business</a:t>
            </a:r>
            <a:r>
              <a:rPr lang="zh-CN" altLang="en-US" sz="2400"/>
              <a:t>中文件组</a:t>
            </a:r>
            <a:r>
              <a:rPr lang="en-US" altLang="zh-CN" sz="2400"/>
              <a:t>business_group</a:t>
            </a:r>
            <a:r>
              <a:rPr lang="zh-CN" altLang="en-US" sz="2400"/>
              <a:t>的属性，将其改名为</a:t>
            </a:r>
            <a:r>
              <a:rPr lang="en-US" altLang="zh-CN" sz="2400"/>
              <a:t>group1</a:t>
            </a:r>
            <a:r>
              <a:rPr lang="zh-CN" altLang="en-US" sz="2400"/>
              <a:t>，并设置为</a:t>
            </a:r>
            <a:r>
              <a:rPr lang="en-US" altLang="zh-CN" sz="2400"/>
              <a:t>DEFAULT</a:t>
            </a:r>
            <a:r>
              <a:rPr lang="zh-CN" altLang="en-US" sz="2400"/>
              <a:t>属性（即该文件组为默认文件组）。</a:t>
            </a:r>
          </a:p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en-US" altLang="zh-CN" sz="2400"/>
          </a:p>
        </p:txBody>
      </p:sp>
    </p:spTree>
  </p:cSld>
  <p:clrMapOvr>
    <a:masterClrMapping/>
  </p:clrMapOvr>
  <p:transition spd="med">
    <p:strips dir="r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133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700213"/>
            <a:ext cx="7772400" cy="4106862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ALTER DATABASE student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    MODIFY  NAME=stud_teacher</a:t>
            </a:r>
            <a:r>
              <a:rPr lang="en-US" altLang="zh-CN" sz="24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891331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11188" y="620713"/>
            <a:ext cx="1512887" cy="439737"/>
          </a:xfrm>
          <a:noFill/>
          <a:ln/>
        </p:spPr>
        <p:txBody>
          <a:bodyPr/>
          <a:lstStyle/>
          <a:p>
            <a:r>
              <a:rPr lang="zh-CN" altLang="en-US" sz="2400"/>
              <a:t>例</a:t>
            </a:r>
            <a:r>
              <a:rPr lang="en-US" altLang="zh-CN" sz="2400"/>
              <a:t>2-13</a:t>
            </a:r>
          </a:p>
        </p:txBody>
      </p:sp>
      <p:sp>
        <p:nvSpPr>
          <p:cNvPr id="1891332" name="Rectangle 4"/>
          <p:cNvSpPr>
            <a:spLocks noRot="1" noChangeArrowheads="1"/>
          </p:cNvSpPr>
          <p:nvPr/>
        </p:nvSpPr>
        <p:spPr bwMode="auto">
          <a:xfrm>
            <a:off x="1908175" y="620713"/>
            <a:ext cx="684053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CN" altLang="en-US" sz="2400"/>
              <a:t>将数据库</a:t>
            </a:r>
            <a:r>
              <a:rPr lang="en-US" altLang="zh-CN" sz="2400"/>
              <a:t>student</a:t>
            </a:r>
            <a:r>
              <a:rPr lang="zh-CN" altLang="en-US" sz="2400"/>
              <a:t>改名为</a:t>
            </a:r>
            <a:r>
              <a:rPr lang="en-US" altLang="zh-CN" sz="2400"/>
              <a:t>stud_teacher</a:t>
            </a:r>
            <a:r>
              <a:rPr lang="zh-CN" altLang="en-US" sz="2400"/>
              <a:t>。</a:t>
            </a:r>
          </a:p>
        </p:txBody>
      </p:sp>
    </p:spTree>
  </p:cSld>
  <p:clrMapOvr>
    <a:masterClrMapping/>
  </p:clrMapOvr>
  <p:transition spd="med">
    <p:strips dir="r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801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1412875"/>
            <a:ext cx="7772400" cy="2232025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zh-CN" altLang="en-US" sz="2400" b="1"/>
              <a:t>语法形式为：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>
                <a:solidFill>
                  <a:schemeClr val="hlink"/>
                </a:solidFill>
              </a:rPr>
              <a:t>sp_renamedb ‘old_name’,’new_name’</a:t>
            </a:r>
          </a:p>
          <a:p>
            <a:pPr marL="0" indent="0" algn="just">
              <a:buFont typeface="Wingdings" pitchFamily="2" charset="2"/>
              <a:buNone/>
            </a:pPr>
            <a:endParaRPr lang="en-US" altLang="zh-CN" sz="2400" b="1">
              <a:solidFill>
                <a:schemeClr val="hlink"/>
              </a:solidFill>
            </a:endParaRP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/>
              <a:t>old_name</a:t>
            </a:r>
            <a:r>
              <a:rPr lang="zh-CN" altLang="en-US" sz="2400" b="1"/>
              <a:t>：数据库的当前名称；</a:t>
            </a:r>
          </a:p>
          <a:p>
            <a:pPr marL="0" indent="0" algn="just">
              <a:buFont typeface="Wingdings" pitchFamily="2" charset="2"/>
              <a:buNone/>
            </a:pPr>
            <a:r>
              <a:rPr lang="en-US" altLang="zh-CN" sz="2400" b="1"/>
              <a:t>new_name</a:t>
            </a:r>
            <a:r>
              <a:rPr lang="zh-CN" altLang="en-US" sz="2400" b="1"/>
              <a:t>是数据库的新名称。</a:t>
            </a:r>
          </a:p>
        </p:txBody>
      </p:sp>
      <p:sp>
        <p:nvSpPr>
          <p:cNvPr id="1878019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827088" y="692150"/>
            <a:ext cx="8108950" cy="504825"/>
          </a:xfrm>
          <a:noFill/>
          <a:ln/>
        </p:spPr>
        <p:txBody>
          <a:bodyPr/>
          <a:lstStyle/>
          <a:p>
            <a:pPr algn="l"/>
            <a:r>
              <a:rPr lang="en-US" altLang="zh-CN" sz="2800">
                <a:solidFill>
                  <a:schemeClr val="hlink"/>
                </a:solidFill>
              </a:rPr>
              <a:t>3</a:t>
            </a:r>
            <a:r>
              <a:rPr lang="zh-CN" altLang="en-US" sz="2800">
                <a:solidFill>
                  <a:schemeClr val="hlink"/>
                </a:solidFill>
              </a:rPr>
              <a:t>、重命名数据库</a:t>
            </a:r>
          </a:p>
        </p:txBody>
      </p:sp>
      <p:sp>
        <p:nvSpPr>
          <p:cNvPr id="1878020" name="Rectangle 4"/>
          <p:cNvSpPr>
            <a:spLocks noRot="1" noChangeArrowheads="1"/>
          </p:cNvSpPr>
          <p:nvPr/>
        </p:nvSpPr>
        <p:spPr bwMode="auto">
          <a:xfrm>
            <a:off x="611188" y="4005263"/>
            <a:ext cx="7772400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>
                <a:solidFill>
                  <a:schemeClr val="tx2"/>
                </a:solidFill>
              </a:rPr>
              <a:t>例</a:t>
            </a:r>
            <a:r>
              <a:rPr lang="en-US" altLang="zh-CN" sz="2400">
                <a:solidFill>
                  <a:schemeClr val="tx2"/>
                </a:solidFill>
              </a:rPr>
              <a:t>2-14  </a:t>
            </a:r>
            <a:r>
              <a:rPr lang="zh-CN" altLang="en-US" sz="2400">
                <a:solidFill>
                  <a:schemeClr val="tx2"/>
                </a:solidFill>
              </a:rPr>
              <a:t>将数据库</a:t>
            </a:r>
            <a:r>
              <a:rPr lang="en-US" altLang="zh-CN" sz="2400">
                <a:solidFill>
                  <a:schemeClr val="tx2"/>
                </a:solidFill>
              </a:rPr>
              <a:t>business</a:t>
            </a:r>
            <a:r>
              <a:rPr lang="zh-CN" altLang="en-US" sz="2400">
                <a:solidFill>
                  <a:schemeClr val="tx2"/>
                </a:solidFill>
              </a:rPr>
              <a:t>更名为</a:t>
            </a:r>
            <a:r>
              <a:rPr lang="en-US" altLang="zh-CN" sz="2400">
                <a:solidFill>
                  <a:schemeClr val="tx2"/>
                </a:solidFill>
              </a:rPr>
              <a:t>company</a:t>
            </a:r>
            <a:r>
              <a:rPr lang="zh-CN" altLang="en-US" sz="2400">
                <a:solidFill>
                  <a:schemeClr val="tx2"/>
                </a:solidFill>
              </a:rPr>
              <a:t>。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/>
              <a:t>    </a:t>
            </a:r>
            <a:r>
              <a:rPr lang="en-US" altLang="zh-CN" sz="2400">
                <a:solidFill>
                  <a:schemeClr val="hlink"/>
                </a:solidFill>
              </a:rPr>
              <a:t>sp_renamedb 'business','company</a:t>
            </a:r>
            <a:r>
              <a:rPr lang="en-US" altLang="zh-CN" sz="2400"/>
              <a:t>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904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1412875"/>
            <a:ext cx="2952750" cy="489585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 b="1"/>
              <a:t>    SQL Server2000</a:t>
            </a:r>
            <a:r>
              <a:rPr lang="zh-CN" altLang="en-US" sz="2000" b="1">
                <a:latin typeface="宋体" pitchFamily="2" charset="-122"/>
              </a:rPr>
              <a:t>允许收缩数据库中的每个文件以删除未使用的页。数据文件和事务日志文件都可以收缩。</a:t>
            </a:r>
            <a:r>
              <a:rPr lang="zh-CN" altLang="en-US" sz="2000" b="1"/>
              <a:t> </a:t>
            </a:r>
          </a:p>
          <a:p>
            <a:pPr marL="0" indent="0" algn="just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 b="1">
                <a:solidFill>
                  <a:schemeClr val="tx2"/>
                </a:solidFill>
                <a:latin typeface="宋体" pitchFamily="2" charset="-122"/>
              </a:rPr>
              <a:t>1</a:t>
            </a: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．自动收缩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 b="1">
                <a:latin typeface="宋体" pitchFamily="2" charset="-122"/>
              </a:rPr>
              <a:t>（</a:t>
            </a:r>
            <a:r>
              <a:rPr lang="en-US" altLang="zh-CN" sz="2000" b="1"/>
              <a:t>1</a:t>
            </a:r>
            <a:r>
              <a:rPr lang="zh-CN" altLang="en-US" sz="2000" b="1">
                <a:latin typeface="宋体" pitchFamily="2" charset="-122"/>
              </a:rPr>
              <a:t>）使用企业管理器设置自动收缩数据库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 b="1"/>
              <a:t>      在数据库的</a:t>
            </a:r>
            <a:r>
              <a:rPr lang="zh-CN" altLang="en-US" sz="2000" b="1">
                <a:latin typeface="Arial"/>
              </a:rPr>
              <a:t>“</a:t>
            </a:r>
            <a:r>
              <a:rPr lang="zh-CN" altLang="en-US" sz="2000" b="1">
                <a:latin typeface="宋体" pitchFamily="2" charset="-122"/>
              </a:rPr>
              <a:t>属性对话框</a:t>
            </a:r>
            <a:r>
              <a:rPr lang="zh-CN" altLang="en-US" sz="2000" b="1">
                <a:latin typeface="Arial"/>
              </a:rPr>
              <a:t>”</a:t>
            </a:r>
            <a:r>
              <a:rPr lang="zh-CN" altLang="en-US" sz="2000" b="1">
                <a:latin typeface="宋体" pitchFamily="2" charset="-122"/>
              </a:rPr>
              <a:t>中，点击</a:t>
            </a:r>
            <a:r>
              <a:rPr lang="zh-CN" altLang="en-US" sz="2000" b="1">
                <a:latin typeface="Arial"/>
              </a:rPr>
              <a:t>“</a:t>
            </a:r>
            <a:r>
              <a:rPr lang="zh-CN" altLang="en-US" sz="2000" b="1">
                <a:latin typeface="宋体" pitchFamily="2" charset="-122"/>
              </a:rPr>
              <a:t>选项</a:t>
            </a:r>
            <a:r>
              <a:rPr lang="zh-CN" altLang="en-US" sz="2000" b="1">
                <a:latin typeface="Arial"/>
              </a:rPr>
              <a:t>”</a:t>
            </a:r>
            <a:r>
              <a:rPr lang="zh-CN" altLang="en-US" sz="2000" b="1">
                <a:latin typeface="宋体" pitchFamily="2" charset="-122"/>
              </a:rPr>
              <a:t>选项卡，选中</a:t>
            </a:r>
            <a:r>
              <a:rPr lang="zh-CN" altLang="en-US" sz="2000" b="1">
                <a:latin typeface="Arial"/>
              </a:rPr>
              <a:t>“</a:t>
            </a:r>
            <a:r>
              <a:rPr lang="zh-CN" altLang="en-US" sz="2000" b="1">
                <a:latin typeface="宋体" pitchFamily="2" charset="-122"/>
              </a:rPr>
              <a:t>自动收缩</a:t>
            </a:r>
            <a:r>
              <a:rPr lang="zh-CN" altLang="en-US" sz="2000" b="1">
                <a:latin typeface="Arial"/>
              </a:rPr>
              <a:t>”</a:t>
            </a:r>
            <a:r>
              <a:rPr lang="zh-CN" altLang="en-US" sz="2000" b="1">
                <a:latin typeface="宋体" pitchFamily="2" charset="-122"/>
              </a:rPr>
              <a:t>复选框，即可完成数据库自动收缩的设置。</a:t>
            </a:r>
            <a:r>
              <a:rPr lang="zh-CN" altLang="en-US" sz="2000" b="1"/>
              <a:t> </a:t>
            </a:r>
          </a:p>
        </p:txBody>
      </p:sp>
      <p:sp>
        <p:nvSpPr>
          <p:cNvPr id="1879043" name="Rectangle 3"/>
          <p:cNvSpPr>
            <a:spLocks noChangeArrowheads="1"/>
          </p:cNvSpPr>
          <p:nvPr/>
        </p:nvSpPr>
        <p:spPr bwMode="auto">
          <a:xfrm>
            <a:off x="3133725" y="2071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grpSp>
        <p:nvGrpSpPr>
          <p:cNvPr id="1879044" name="Group 4"/>
          <p:cNvGrpSpPr>
            <a:grpSpLocks/>
          </p:cNvGrpSpPr>
          <p:nvPr/>
        </p:nvGrpSpPr>
        <p:grpSpPr bwMode="auto">
          <a:xfrm>
            <a:off x="3779838" y="1341438"/>
            <a:ext cx="5113337" cy="4876800"/>
            <a:chOff x="864" y="816"/>
            <a:chExt cx="4272" cy="3072"/>
          </a:xfrm>
        </p:grpSpPr>
        <p:pic>
          <p:nvPicPr>
            <p:cNvPr id="1879045" name="Picture 5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" y="816"/>
              <a:ext cx="3600" cy="3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79046" name="AutoShape 6"/>
            <p:cNvSpPr>
              <a:spLocks noChangeArrowheads="1"/>
            </p:cNvSpPr>
            <p:nvPr/>
          </p:nvSpPr>
          <p:spPr bwMode="auto">
            <a:xfrm>
              <a:off x="3840" y="2016"/>
              <a:ext cx="1296" cy="288"/>
            </a:xfrm>
            <a:prstGeom prst="wedgeRoundRectCallout">
              <a:avLst>
                <a:gd name="adj1" fmla="val -72838"/>
                <a:gd name="adj2" fmla="val 15694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kumimoji="1" lang="zh-CN" altLang="en-US" sz="1600" b="0">
                  <a:latin typeface="Times New Roman" pitchFamily="18" charset="0"/>
                </a:rPr>
                <a:t>设置自动收缩</a:t>
              </a:r>
            </a:p>
          </p:txBody>
        </p:sp>
      </p:grpSp>
      <p:sp>
        <p:nvSpPr>
          <p:cNvPr id="1879047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684213" y="692150"/>
            <a:ext cx="8108950" cy="504825"/>
          </a:xfrm>
          <a:noFill/>
          <a:ln/>
        </p:spPr>
        <p:txBody>
          <a:bodyPr/>
          <a:lstStyle/>
          <a:p>
            <a:pPr algn="l"/>
            <a:r>
              <a:rPr lang="en-US" altLang="zh-CN" sz="2800">
                <a:solidFill>
                  <a:schemeClr val="hlink"/>
                </a:solidFill>
              </a:rPr>
              <a:t>4</a:t>
            </a:r>
            <a:r>
              <a:rPr lang="zh-CN" altLang="en-US" sz="2800">
                <a:solidFill>
                  <a:schemeClr val="hlink"/>
                </a:solidFill>
              </a:rPr>
              <a:t>、数据库的收缩</a:t>
            </a:r>
            <a:r>
              <a:rPr lang="zh-CN" altLang="en-US" sz="2800" b="0">
                <a:solidFill>
                  <a:schemeClr val="hlink"/>
                </a:solidFill>
              </a:rPr>
              <a:t>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79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006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981075"/>
            <a:ext cx="7772400" cy="2232025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（</a:t>
            </a:r>
            <a:r>
              <a:rPr lang="en-US" altLang="zh-CN" sz="2000" b="1"/>
              <a:t>2</a:t>
            </a:r>
            <a:r>
              <a:rPr lang="zh-CN" altLang="en-US" sz="2000" b="1"/>
              <a:t>）</a:t>
            </a:r>
            <a:r>
              <a:rPr lang="en-US" altLang="zh-CN" sz="2000" b="1"/>
              <a:t>T-SQL</a:t>
            </a:r>
            <a:r>
              <a:rPr lang="zh-CN" altLang="en-US" sz="2000" b="1"/>
              <a:t>语句自动收缩数据库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    使用</a:t>
            </a:r>
            <a:r>
              <a:rPr lang="en-US" altLang="zh-CN" sz="2000" b="1"/>
              <a:t>ALTER DATABASE</a:t>
            </a:r>
            <a:r>
              <a:rPr lang="zh-CN" altLang="en-US" sz="2000" b="1"/>
              <a:t>语句可以将数据库设为自动收缩。当数据库中有足够的可用空间时，就会发生收缩。其语法形式为：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   </a:t>
            </a:r>
            <a:r>
              <a:rPr lang="en-US" altLang="zh-CN" sz="2000" b="1">
                <a:solidFill>
                  <a:schemeClr val="hlink"/>
                </a:solidFill>
              </a:rPr>
              <a:t>ALTER DATABASE database_name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000" b="1">
                <a:solidFill>
                  <a:schemeClr val="hlink"/>
                </a:solidFill>
              </a:rPr>
              <a:t>   SET AUTO_SHRINK on/off</a:t>
            </a:r>
          </a:p>
        </p:txBody>
      </p:sp>
      <p:sp>
        <p:nvSpPr>
          <p:cNvPr id="1880067" name="Rectangle 3"/>
          <p:cNvSpPr>
            <a:spLocks noChangeArrowheads="1"/>
          </p:cNvSpPr>
          <p:nvPr/>
        </p:nvSpPr>
        <p:spPr bwMode="auto">
          <a:xfrm>
            <a:off x="755650" y="5157788"/>
            <a:ext cx="7537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宋体" pitchFamily="2" charset="-122"/>
              </a:rPr>
              <a:t>注意：不能将整个数据库收缩到比其原始大小还要小。</a:t>
            </a:r>
          </a:p>
        </p:txBody>
      </p:sp>
      <p:sp>
        <p:nvSpPr>
          <p:cNvPr id="1880068" name="Rectangle 4"/>
          <p:cNvSpPr>
            <a:spLocks noRot="1" noChangeArrowheads="1"/>
          </p:cNvSpPr>
          <p:nvPr/>
        </p:nvSpPr>
        <p:spPr bwMode="auto">
          <a:xfrm>
            <a:off x="755650" y="3429000"/>
            <a:ext cx="777240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/>
              <a:t>例</a:t>
            </a:r>
            <a:r>
              <a:rPr lang="en-US" altLang="zh-CN" sz="2000"/>
              <a:t>2-15  </a:t>
            </a:r>
            <a:r>
              <a:rPr lang="zh-CN" altLang="en-US" sz="2000"/>
              <a:t>将数据库</a:t>
            </a:r>
            <a:r>
              <a:rPr lang="en-US" altLang="zh-CN" sz="2000"/>
              <a:t>sales</a:t>
            </a:r>
            <a:r>
              <a:rPr lang="zh-CN" altLang="en-US" sz="2000"/>
              <a:t>的收缩设为自动收缩。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>
                <a:solidFill>
                  <a:schemeClr val="hlink"/>
                </a:solidFill>
              </a:rPr>
              <a:t>   </a:t>
            </a:r>
            <a:r>
              <a:rPr lang="en-US" altLang="zh-CN" sz="2000">
                <a:solidFill>
                  <a:schemeClr val="hlink"/>
                </a:solidFill>
              </a:rPr>
              <a:t>ALTER DATABASE sales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>
                <a:solidFill>
                  <a:schemeClr val="hlink"/>
                </a:solidFill>
              </a:rPr>
              <a:t>   SET AUTO_SHRINK on</a:t>
            </a:r>
            <a:endParaRPr lang="en-US" altLang="zh-CN" sz="2000"/>
          </a:p>
        </p:txBody>
      </p:sp>
    </p:spTree>
  </p:cSld>
  <p:clrMapOvr>
    <a:masterClrMapping/>
  </p:clrMapOvr>
  <p:transition spd="med">
    <p:strips dir="r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109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620713"/>
            <a:ext cx="7918450" cy="4608512"/>
          </a:xfrm>
        </p:spPr>
        <p:txBody>
          <a:bodyPr/>
          <a:lstStyle/>
          <a:p>
            <a:pPr marL="482600" indent="-482600"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>
                <a:solidFill>
                  <a:schemeClr val="tx2"/>
                </a:solidFill>
                <a:latin typeface="宋体" pitchFamily="2" charset="-122"/>
              </a:rPr>
              <a:t>2</a:t>
            </a:r>
            <a:r>
              <a:rPr lang="zh-CN" altLang="en-US" sz="2000" b="1">
                <a:solidFill>
                  <a:schemeClr val="tx2"/>
                </a:solidFill>
                <a:latin typeface="宋体" pitchFamily="2" charset="-122"/>
              </a:rPr>
              <a:t>．手工收缩</a:t>
            </a:r>
          </a:p>
          <a:p>
            <a:pPr marL="482600" indent="-482600"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DBCC SHRINKDATABASE</a:t>
            </a:r>
          </a:p>
          <a:p>
            <a:pPr marL="482600" indent="-482600"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 </a:t>
            </a:r>
            <a:r>
              <a:rPr lang="en-US" altLang="zh-CN" sz="2000" b="1" i="1"/>
              <a:t>database_name</a:t>
            </a:r>
            <a:r>
              <a:rPr lang="en-US" altLang="zh-CN" sz="2000" b="1"/>
              <a:t> [ , </a:t>
            </a:r>
            <a:r>
              <a:rPr lang="en-US" altLang="zh-CN" sz="2000" b="1" i="1"/>
              <a:t>target_percent </a:t>
            </a:r>
            <a:r>
              <a:rPr lang="en-US" altLang="zh-CN" sz="2000" b="1"/>
              <a:t>]</a:t>
            </a:r>
          </a:p>
          <a:p>
            <a:pPr marL="482600" indent="-482600"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[ , { NOTRUNCATE | TRUNCATEONLY } ]</a:t>
            </a:r>
          </a:p>
          <a:p>
            <a:pPr marL="482600" indent="-482600"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)</a:t>
            </a:r>
          </a:p>
          <a:p>
            <a:pPr marL="482600" indent="-482600" algn="just">
              <a:lnSpc>
                <a:spcPct val="110000"/>
              </a:lnSpc>
            </a:pPr>
            <a:r>
              <a:rPr lang="en-US" altLang="zh-CN" sz="2000" b="1" i="1"/>
              <a:t> database_name</a:t>
            </a:r>
            <a:r>
              <a:rPr lang="zh-CN" altLang="en-US" sz="2000" b="1"/>
              <a:t>：是要收缩的数据库名称。</a:t>
            </a:r>
          </a:p>
          <a:p>
            <a:pPr marL="482600" indent="-482600" algn="just">
              <a:lnSpc>
                <a:spcPct val="110000"/>
              </a:lnSpc>
            </a:pPr>
            <a:r>
              <a:rPr lang="zh-CN" altLang="en-US" sz="2000" b="1" i="1"/>
              <a:t> </a:t>
            </a:r>
            <a:r>
              <a:rPr lang="en-US" altLang="zh-CN" sz="2000" b="1" i="1"/>
              <a:t>target_percent</a:t>
            </a:r>
            <a:r>
              <a:rPr lang="zh-CN" altLang="en-US" sz="2000" b="1"/>
              <a:t>：是数据库收缩后的数据库文件中所要的剩余可用空间百分比。</a:t>
            </a:r>
          </a:p>
          <a:p>
            <a:pPr marL="482600" indent="-4826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NOTRUNCATE</a:t>
            </a:r>
            <a:r>
              <a:rPr lang="zh-CN" altLang="en-US" sz="2000" b="1">
                <a:latin typeface="宋体" pitchFamily="2" charset="-122"/>
              </a:rPr>
              <a:t>：被释放的文件空间依然保持在数据库文件的范围内。如果未指定，则被释放的文件空间将被操作系统回收利用。</a:t>
            </a:r>
          </a:p>
          <a:p>
            <a:pPr marL="482600" indent="-482600" algn="just">
              <a:lnSpc>
                <a:spcPct val="110000"/>
              </a:lnSpc>
            </a:pPr>
            <a:r>
              <a:rPr lang="zh-CN" altLang="en-US" sz="2000" b="1"/>
              <a:t> </a:t>
            </a:r>
            <a:r>
              <a:rPr lang="en-US" altLang="zh-CN" sz="2000" b="1"/>
              <a:t>TRUNCATEONLY</a:t>
            </a:r>
            <a:r>
              <a:rPr lang="zh-CN" altLang="en-US" sz="2000" b="1">
                <a:latin typeface="宋体" pitchFamily="2" charset="-122"/>
              </a:rPr>
              <a:t>：将数据文件中的任何未使用的空间释放给操作系统。</a:t>
            </a:r>
            <a:r>
              <a:rPr lang="zh-CN" altLang="en-US" sz="2000" b="1"/>
              <a:t> </a:t>
            </a:r>
          </a:p>
        </p:txBody>
      </p:sp>
      <p:sp>
        <p:nvSpPr>
          <p:cNvPr id="1881091" name="Rectangle 3"/>
          <p:cNvSpPr>
            <a:spLocks noRot="1" noChangeArrowheads="1"/>
          </p:cNvSpPr>
          <p:nvPr/>
        </p:nvSpPr>
        <p:spPr bwMode="auto">
          <a:xfrm>
            <a:off x="611188" y="5300663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92100" indent="-25400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/>
              <a:t>例</a:t>
            </a:r>
            <a:r>
              <a:rPr lang="en-US" altLang="zh-CN" sz="2000"/>
              <a:t>2-16 </a:t>
            </a:r>
            <a:r>
              <a:rPr lang="zh-CN" altLang="en-US" sz="2000"/>
              <a:t>缩小</a:t>
            </a:r>
            <a:r>
              <a:rPr lang="en-US" altLang="zh-CN" sz="2000"/>
              <a:t>sales</a:t>
            </a:r>
            <a:r>
              <a:rPr lang="zh-CN" altLang="en-US" sz="2000"/>
              <a:t>数据库的大小，使得该数据库中的文件有</a:t>
            </a:r>
            <a:r>
              <a:rPr lang="en-US" altLang="zh-CN" sz="2000"/>
              <a:t>20</a:t>
            </a:r>
            <a:r>
              <a:rPr lang="zh-CN" altLang="en-US" sz="2000"/>
              <a:t>％的可用空间。</a:t>
            </a:r>
          </a:p>
          <a:p>
            <a:pPr marL="292100" indent="-25400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/>
              <a:t>       </a:t>
            </a:r>
            <a:r>
              <a:rPr lang="en-US" altLang="zh-CN" sz="2000">
                <a:solidFill>
                  <a:schemeClr val="hlink"/>
                </a:solidFill>
              </a:rPr>
              <a:t>DBCC SHRINKDATABASE(sales,20)</a:t>
            </a:r>
            <a:r>
              <a:rPr lang="en-US" altLang="zh-CN" sz="2000"/>
              <a:t>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620713"/>
            <a:ext cx="8231187" cy="798512"/>
          </a:xfrm>
        </p:spPr>
        <p:txBody>
          <a:bodyPr/>
          <a:lstStyle/>
          <a:p>
            <a:r>
              <a:rPr lang="zh-CN" altLang="en-US" sz="2800">
                <a:solidFill>
                  <a:schemeClr val="hlink"/>
                </a:solidFill>
              </a:rPr>
              <a:t>（四）删除数据库</a:t>
            </a:r>
          </a:p>
        </p:txBody>
      </p:sp>
      <p:sp>
        <p:nvSpPr>
          <p:cNvPr id="18841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557338"/>
            <a:ext cx="7772400" cy="4572000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  <a:latin typeface="宋体" pitchFamily="2" charset="-122"/>
              </a:rPr>
              <a:t>1</a:t>
            </a: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</a:rPr>
              <a:t>．用企业管理器删除数据库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/>
              <a:t>   （</a:t>
            </a:r>
            <a:r>
              <a:rPr lang="en-US" altLang="zh-CN" sz="2400" b="1"/>
              <a:t>1</a:t>
            </a:r>
            <a:r>
              <a:rPr lang="zh-CN" altLang="en-US" sz="2400" b="1"/>
              <a:t>）打开</a:t>
            </a:r>
            <a:r>
              <a:rPr lang="en-US" altLang="zh-CN" sz="2400" b="1"/>
              <a:t>SQL Server</a:t>
            </a:r>
            <a:r>
              <a:rPr lang="zh-CN" altLang="en-US" sz="2400" b="1"/>
              <a:t>企业管理器窗口，在左边的目录树结构中选择要删除的数据库文件夹，如</a:t>
            </a:r>
            <a:r>
              <a:rPr lang="en-US" altLang="zh-CN" sz="2400" b="1"/>
              <a:t>company</a:t>
            </a:r>
            <a:r>
              <a:rPr lang="zh-CN" altLang="en-US" sz="2400" b="1"/>
              <a:t>。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（</a:t>
            </a:r>
            <a:r>
              <a:rPr lang="en-US" altLang="zh-CN" sz="2400" b="1"/>
              <a:t>2</a:t>
            </a:r>
            <a:r>
              <a:rPr lang="zh-CN" altLang="en-US" sz="2400" b="1">
                <a:latin typeface="宋体" pitchFamily="2" charset="-122"/>
              </a:rPr>
              <a:t>）选择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操作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菜单中的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删除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命令或右键单击要删除的数据库，在弹出的快捷菜单中选择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删除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命令，系统会弹出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删除数据库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的确认对话框。</a:t>
            </a:r>
          </a:p>
          <a:p>
            <a:pPr marL="0" indent="0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/>
              <a:t>   </a:t>
            </a:r>
            <a:r>
              <a:rPr lang="zh-CN" altLang="en-US" sz="2400" b="1">
                <a:latin typeface="宋体" pitchFamily="2" charset="-122"/>
              </a:rPr>
              <a:t>（</a:t>
            </a:r>
            <a:r>
              <a:rPr lang="en-US" altLang="zh-CN" sz="2400" b="1"/>
              <a:t>3</a:t>
            </a:r>
            <a:r>
              <a:rPr lang="zh-CN" altLang="en-US" sz="2400" b="1">
                <a:latin typeface="宋体" pitchFamily="2" charset="-122"/>
              </a:rPr>
              <a:t>）单击</a:t>
            </a:r>
            <a:r>
              <a:rPr lang="zh-CN" altLang="en-US" sz="2400" b="1">
                <a:latin typeface="Arial"/>
              </a:rPr>
              <a:t>“</a:t>
            </a:r>
            <a:r>
              <a:rPr lang="zh-CN" altLang="en-US" sz="2400" b="1">
                <a:latin typeface="宋体" pitchFamily="2" charset="-122"/>
              </a:rPr>
              <a:t>是</a:t>
            </a:r>
            <a:r>
              <a:rPr lang="zh-CN" altLang="en-US" sz="2400" b="1">
                <a:latin typeface="Arial"/>
              </a:rPr>
              <a:t>”</a:t>
            </a:r>
            <a:r>
              <a:rPr lang="zh-CN" altLang="en-US" sz="2400" b="1">
                <a:latin typeface="宋体" pitchFamily="2" charset="-122"/>
              </a:rPr>
              <a:t>按钮就会删除该数据库</a:t>
            </a:r>
            <a:r>
              <a:rPr lang="zh-CN" altLang="en-US" sz="2400" b="1"/>
              <a:t> 。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400" b="1">
                <a:solidFill>
                  <a:schemeClr val="tx2"/>
                </a:solidFill>
                <a:latin typeface="宋体" pitchFamily="2" charset="-122"/>
              </a:rPr>
              <a:t>2</a:t>
            </a: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</a:rPr>
              <a:t>．</a:t>
            </a:r>
            <a:r>
              <a:rPr lang="en-US" altLang="zh-CN" sz="2400" b="1">
                <a:solidFill>
                  <a:schemeClr val="tx2"/>
                </a:solidFill>
                <a:latin typeface="宋体" pitchFamily="2" charset="-122"/>
              </a:rPr>
              <a:t>T-SQL</a:t>
            </a:r>
            <a:r>
              <a:rPr lang="zh-CN" altLang="en-US" sz="2400" b="1">
                <a:solidFill>
                  <a:schemeClr val="tx2"/>
                </a:solidFill>
                <a:latin typeface="宋体" pitchFamily="2" charset="-122"/>
              </a:rPr>
              <a:t>语句删除数据库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/>
              <a:t>语法形式：</a:t>
            </a:r>
            <a:r>
              <a:rPr lang="en-US" altLang="zh-CN" sz="2400" b="1"/>
              <a:t>DROP DATABASE database_name </a:t>
            </a:r>
          </a:p>
        </p:txBody>
      </p:sp>
    </p:spTree>
  </p:cSld>
  <p:clrMapOvr>
    <a:masterClrMapping/>
  </p:clrMapOvr>
  <p:transition spd="med">
    <p:strips dir="r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518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900113" y="1196975"/>
            <a:ext cx="7772400" cy="1223963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400" b="1"/>
              <a:t>例</a:t>
            </a:r>
            <a:r>
              <a:rPr lang="en-US" altLang="zh-CN" sz="2400" b="1"/>
              <a:t>2-18  </a:t>
            </a:r>
            <a:r>
              <a:rPr lang="zh-CN" altLang="en-US" sz="2400" b="1"/>
              <a:t>删除数据库</a:t>
            </a:r>
            <a:r>
              <a:rPr lang="en-US" altLang="zh-CN" sz="2400" b="1"/>
              <a:t>student</a:t>
            </a:r>
          </a:p>
          <a:p>
            <a:pPr marL="0" indent="0" algn="just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400" b="1">
                <a:solidFill>
                  <a:schemeClr val="hlink"/>
                </a:solidFill>
              </a:rPr>
              <a:t>DROP DATABASE student</a:t>
            </a:r>
            <a:endParaRPr lang="en-US" altLang="zh-CN" sz="2400" b="1"/>
          </a:p>
        </p:txBody>
      </p:sp>
      <p:sp>
        <p:nvSpPr>
          <p:cNvPr id="1885187" name="Rectangle 3"/>
          <p:cNvSpPr>
            <a:spLocks noChangeArrowheads="1"/>
          </p:cNvSpPr>
          <p:nvPr/>
        </p:nvSpPr>
        <p:spPr bwMode="auto">
          <a:xfrm>
            <a:off x="611188" y="4149725"/>
            <a:ext cx="8135937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kumimoji="1" lang="zh-CN" altLang="en-US" sz="2000">
                <a:latin typeface="Times New Roman" pitchFamily="18" charset="0"/>
              </a:rPr>
              <a:t>注意：</a:t>
            </a:r>
          </a:p>
          <a:p>
            <a:pPr lvl="1">
              <a:lnSpc>
                <a:spcPct val="120000"/>
              </a:lnSpc>
              <a:buFontTx/>
              <a:buChar char="–"/>
            </a:pPr>
            <a:r>
              <a:rPr kumimoji="1" lang="en-US" altLang="zh-CN" sz="2000">
                <a:latin typeface="Times New Roman" pitchFamily="18" charset="0"/>
              </a:rPr>
              <a:t>4</a:t>
            </a:r>
            <a:r>
              <a:rPr kumimoji="1" lang="zh-CN" altLang="en-US" sz="2000">
                <a:latin typeface="Times New Roman" pitchFamily="18" charset="0"/>
              </a:rPr>
              <a:t>个系统数据库</a:t>
            </a:r>
            <a:r>
              <a:rPr kumimoji="1" lang="en-US" altLang="zh-CN" sz="2000">
                <a:latin typeface="Times New Roman" pitchFamily="18" charset="0"/>
              </a:rPr>
              <a:t>master</a:t>
            </a:r>
            <a:r>
              <a:rPr kumimoji="1" lang="zh-CN" altLang="en-US" sz="2000">
                <a:latin typeface="Times New Roman" pitchFamily="18" charset="0"/>
              </a:rPr>
              <a:t>、</a:t>
            </a:r>
            <a:r>
              <a:rPr kumimoji="1" lang="en-US" altLang="zh-CN" sz="2000">
                <a:latin typeface="Times New Roman" pitchFamily="18" charset="0"/>
              </a:rPr>
              <a:t>tempdb</a:t>
            </a:r>
            <a:r>
              <a:rPr kumimoji="1" lang="zh-CN" altLang="en-US" sz="2000">
                <a:latin typeface="Times New Roman" pitchFamily="18" charset="0"/>
              </a:rPr>
              <a:t>、</a:t>
            </a:r>
            <a:r>
              <a:rPr kumimoji="1" lang="en-US" altLang="zh-CN" sz="2000">
                <a:latin typeface="Times New Roman" pitchFamily="18" charset="0"/>
              </a:rPr>
              <a:t>model</a:t>
            </a:r>
            <a:r>
              <a:rPr kumimoji="1" lang="zh-CN" altLang="en-US" sz="2000">
                <a:latin typeface="Times New Roman" pitchFamily="18" charset="0"/>
              </a:rPr>
              <a:t>、</a:t>
            </a:r>
            <a:r>
              <a:rPr kumimoji="1" lang="en-US" altLang="zh-CN" sz="2000">
                <a:latin typeface="Times New Roman" pitchFamily="18" charset="0"/>
              </a:rPr>
              <a:t>msdb</a:t>
            </a:r>
            <a:r>
              <a:rPr kumimoji="1" lang="zh-CN" altLang="en-US" sz="2000">
                <a:latin typeface="Times New Roman" pitchFamily="18" charset="0"/>
              </a:rPr>
              <a:t>不能删除。</a:t>
            </a:r>
          </a:p>
          <a:p>
            <a:pPr lvl="1">
              <a:lnSpc>
                <a:spcPct val="120000"/>
              </a:lnSpc>
              <a:buFontTx/>
              <a:buChar char="–"/>
            </a:pPr>
            <a:r>
              <a:rPr kumimoji="1" lang="zh-CN" altLang="en-US" sz="2000">
                <a:latin typeface="Times New Roman" pitchFamily="18" charset="0"/>
              </a:rPr>
              <a:t>正在使用的数据库不能删除。</a:t>
            </a:r>
          </a:p>
          <a:p>
            <a:pPr lvl="1">
              <a:lnSpc>
                <a:spcPct val="120000"/>
              </a:lnSpc>
              <a:buFontTx/>
              <a:buChar char="–"/>
            </a:pPr>
            <a:r>
              <a:rPr kumimoji="1" lang="zh-CN" altLang="en-US" sz="2000">
                <a:latin typeface="宋体" pitchFamily="2" charset="-122"/>
              </a:rPr>
              <a:t>数据库被删除之后，文件及其数据都从服务器上的磁盘中删除。一旦删除数据库，它即被永久删除，所以删除数据库时一定要谨慎。</a:t>
            </a:r>
          </a:p>
        </p:txBody>
      </p:sp>
      <p:sp>
        <p:nvSpPr>
          <p:cNvPr id="1885188" name="Rectangle 4"/>
          <p:cNvSpPr>
            <a:spLocks noRot="1" noChangeArrowheads="1"/>
          </p:cNvSpPr>
          <p:nvPr/>
        </p:nvSpPr>
        <p:spPr bwMode="auto">
          <a:xfrm>
            <a:off x="827088" y="2708275"/>
            <a:ext cx="7772400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/>
              <a:t>例</a:t>
            </a:r>
            <a:r>
              <a:rPr lang="en-US" altLang="zh-CN" sz="2400"/>
              <a:t>2-19  </a:t>
            </a:r>
            <a:r>
              <a:rPr lang="zh-CN" altLang="en-US" sz="2400"/>
              <a:t>删除</a:t>
            </a:r>
            <a:r>
              <a:rPr lang="en-US" altLang="zh-CN" sz="2400"/>
              <a:t>sample</a:t>
            </a:r>
            <a:r>
              <a:rPr lang="zh-CN" altLang="en-US" sz="2400"/>
              <a:t>和</a:t>
            </a:r>
            <a:r>
              <a:rPr lang="en-US" altLang="zh-CN" sz="2400"/>
              <a:t>student</a:t>
            </a:r>
            <a:r>
              <a:rPr lang="zh-CN" altLang="en-US" sz="2400"/>
              <a:t>数据库。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400">
                <a:solidFill>
                  <a:schemeClr val="hlink"/>
                </a:solidFill>
              </a:rPr>
              <a:t>DROP DATABASE sample,student</a:t>
            </a:r>
            <a:endParaRPr lang="en-US" altLang="zh-CN" sz="2400"/>
          </a:p>
        </p:txBody>
      </p:sp>
    </p:spTree>
  </p:cSld>
  <p:clrMapOvr>
    <a:masterClrMapping/>
  </p:clrMapOvr>
  <p:transition spd="med">
    <p:strips dir="rd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621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981200"/>
            <a:ext cx="8540750" cy="3598863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  <a:tabLst>
                <a:tab pos="482600" algn="l"/>
              </a:tabLst>
            </a:pPr>
            <a:r>
              <a:rPr lang="zh-CN" altLang="en-US"/>
              <a:t>小结：</a:t>
            </a:r>
          </a:p>
          <a:p>
            <a:pPr marL="762000" lvl="1" indent="-381000" algn="just">
              <a:lnSpc>
                <a:spcPct val="130000"/>
              </a:lnSpc>
              <a:tabLst>
                <a:tab pos="482600" algn="l"/>
              </a:tabLst>
            </a:pPr>
            <a:r>
              <a:rPr lang="zh-CN" altLang="en-US" sz="2400">
                <a:latin typeface="宋体" pitchFamily="2" charset="-122"/>
              </a:rPr>
              <a:t>介绍了</a:t>
            </a:r>
            <a:r>
              <a:rPr lang="en-US" altLang="zh-CN" sz="2400"/>
              <a:t>SQL Server</a:t>
            </a:r>
            <a:r>
              <a:rPr lang="zh-CN" altLang="en-US" sz="2400">
                <a:latin typeface="宋体" pitchFamily="2" charset="-122"/>
              </a:rPr>
              <a:t>数据库创建、管理和删除的方法，学习了数据库的基本存储结构，并对系统数据库和示例数据库进行了讲解</a:t>
            </a:r>
          </a:p>
          <a:p>
            <a:pPr marL="762000" lvl="1" indent="-381000" algn="just">
              <a:lnSpc>
                <a:spcPct val="130000"/>
              </a:lnSpc>
              <a:tabLst>
                <a:tab pos="482600" algn="l"/>
              </a:tabLst>
            </a:pPr>
            <a:r>
              <a:rPr lang="zh-CN" altLang="en-US" sz="2400">
                <a:latin typeface="宋体" pitchFamily="2" charset="-122"/>
              </a:rPr>
              <a:t>通过对本章的学习，应该重点掌握根据需要创建数据库，并对其进行有效的管理。</a:t>
            </a:r>
            <a:r>
              <a:rPr lang="zh-CN" altLang="en-US"/>
              <a:t>  </a:t>
            </a:r>
          </a:p>
        </p:txBody>
      </p:sp>
      <p:pic>
        <p:nvPicPr>
          <p:cNvPr id="1886211" name="Picture 3" descr="2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03413"/>
            <a:ext cx="990600" cy="58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23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260350"/>
            <a:ext cx="8540750" cy="655638"/>
          </a:xfrm>
        </p:spPr>
        <p:txBody>
          <a:bodyPr/>
          <a:lstStyle/>
          <a:p>
            <a:r>
              <a:rPr lang="zh-CN" altLang="en-US" sz="2400">
                <a:solidFill>
                  <a:srgbClr val="CC3300"/>
                </a:solidFill>
              </a:rPr>
              <a:t>复习与提示</a:t>
            </a:r>
          </a:p>
        </p:txBody>
      </p:sp>
      <p:sp>
        <p:nvSpPr>
          <p:cNvPr id="18923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341438"/>
            <a:ext cx="8280400" cy="4895850"/>
          </a:xfrm>
        </p:spPr>
        <p:txBody>
          <a:bodyPr/>
          <a:lstStyle/>
          <a:p>
            <a:pPr algn="just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/>
              <a:t>　　　</a:t>
            </a:r>
            <a:r>
              <a:rPr lang="en-US" altLang="zh-CN" sz="2400"/>
              <a:t>SQL Server</a:t>
            </a:r>
            <a:r>
              <a:rPr lang="zh-CN" altLang="en-US" sz="2400">
                <a:latin typeface="宋体" pitchFamily="2" charset="-122"/>
              </a:rPr>
              <a:t>数据库创建、管理和删除的方法，数据库的基本存储结构。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altLang="zh-CN" sz="2400">
              <a:latin typeface="宋体" pitchFamily="2" charset="-12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33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484438" y="0"/>
            <a:ext cx="2951162" cy="576263"/>
          </a:xfrm>
        </p:spPr>
        <p:txBody>
          <a:bodyPr/>
          <a:lstStyle/>
          <a:p>
            <a:pPr algn="l"/>
            <a:r>
              <a:rPr lang="zh-CN" altLang="en-US" sz="2000"/>
              <a:t>习题参考答案</a:t>
            </a:r>
          </a:p>
        </p:txBody>
      </p:sp>
      <p:sp>
        <p:nvSpPr>
          <p:cNvPr id="18933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765175"/>
            <a:ext cx="3313112" cy="1295400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 b="1">
                <a:solidFill>
                  <a:srgbClr val="00CC00"/>
                </a:solidFill>
              </a:rPr>
              <a:t> </a:t>
            </a:r>
            <a:r>
              <a:rPr lang="zh-CN" altLang="en-US" sz="1800" b="1">
                <a:solidFill>
                  <a:srgbClr val="00CC00"/>
                </a:solidFill>
              </a:rPr>
              <a:t>一、单选题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 b="1"/>
              <a:t>    </a:t>
            </a:r>
            <a:r>
              <a:rPr lang="en-US" altLang="zh-CN" sz="1800" b="1"/>
              <a:t>1. A     2. B     3. B     4. A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 b="1"/>
              <a:t>     5. C    6. A     7. A     8. B</a:t>
            </a:r>
          </a:p>
        </p:txBody>
      </p:sp>
      <p:sp>
        <p:nvSpPr>
          <p:cNvPr id="1893380" name="Rectangle 4"/>
          <p:cNvSpPr>
            <a:spLocks noChangeArrowheads="1"/>
          </p:cNvSpPr>
          <p:nvPr/>
        </p:nvSpPr>
        <p:spPr bwMode="auto">
          <a:xfrm>
            <a:off x="4067175" y="549275"/>
            <a:ext cx="4716463" cy="597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66FF">
                        <a:gamma/>
                        <a:shade val="66667"/>
                        <a:invGamma/>
                      </a:srgbClr>
                    </a:gs>
                    <a:gs pos="100000">
                      <a:srgbClr val="0066FF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1600">
                <a:solidFill>
                  <a:srgbClr val="00CC00"/>
                </a:solidFill>
              </a:rPr>
              <a:t>三、应用题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1600"/>
              <a:t>    </a:t>
            </a:r>
            <a:r>
              <a:rPr lang="en-US" altLang="zh-CN" sz="1600"/>
              <a:t>1. Create DataBase AAA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2. create table students (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</a:t>
            </a:r>
            <a:r>
              <a:rPr lang="zh-CN" altLang="en-US" sz="1600"/>
              <a:t>学号 </a:t>
            </a:r>
            <a:r>
              <a:rPr lang="en-US" altLang="zh-CN" sz="1600"/>
              <a:t>char(8) primay key,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</a:t>
            </a:r>
            <a:r>
              <a:rPr lang="zh-CN" altLang="en-US" sz="1600"/>
              <a:t>姓名 </a:t>
            </a:r>
            <a:r>
              <a:rPr lang="en-US" altLang="zh-CN" sz="1600"/>
              <a:t>varchar(8),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</a:t>
            </a:r>
            <a:r>
              <a:rPr lang="zh-CN" altLang="en-US" sz="1600"/>
              <a:t>年龄 </a:t>
            </a:r>
            <a:r>
              <a:rPr lang="en-US" altLang="zh-CN" sz="1600"/>
              <a:t>int,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</a:t>
            </a:r>
            <a:r>
              <a:rPr lang="zh-CN" altLang="en-US" sz="1600"/>
              <a:t>专业 </a:t>
            </a:r>
            <a:r>
              <a:rPr lang="en-US" altLang="zh-CN" sz="1600"/>
              <a:t>varchar(20),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</a:t>
            </a:r>
            <a:r>
              <a:rPr lang="zh-CN" altLang="en-US" sz="1600"/>
              <a:t>入学日期 </a:t>
            </a:r>
            <a:r>
              <a:rPr lang="en-US" altLang="zh-CN" sz="1600"/>
              <a:t>datetime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)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3. ALTER DATABASE AAA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MODIFY FILE (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NAME = AAA_data,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SIZE = 5,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MAXSIZE=10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)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4. IF (Select Avg(</a:t>
            </a:r>
            <a:r>
              <a:rPr lang="zh-CN" altLang="en-US" sz="1600"/>
              <a:t>年龄</a:t>
            </a:r>
            <a:r>
              <a:rPr lang="en-US" altLang="zh-CN" sz="1600"/>
              <a:t>) From Students Where </a:t>
            </a:r>
            <a:r>
              <a:rPr lang="zh-CN" altLang="en-US" sz="1600"/>
              <a:t>专业</a:t>
            </a:r>
            <a:r>
              <a:rPr lang="en-US" altLang="zh-CN" sz="1600"/>
              <a:t>=’</a:t>
            </a:r>
            <a:r>
              <a:rPr lang="zh-CN" altLang="en-US" sz="1600"/>
              <a:t>计算机软件’</a:t>
            </a:r>
            <a:r>
              <a:rPr lang="en-US" altLang="zh-CN" sz="1600"/>
              <a:t>)&gt;19 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  SELECT ‘</a:t>
            </a:r>
            <a:r>
              <a:rPr lang="zh-CN" altLang="en-US" sz="1600"/>
              <a:t>平均年龄超过</a:t>
            </a:r>
            <a:r>
              <a:rPr lang="en-US" altLang="zh-CN" sz="1600"/>
              <a:t>19’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ELSE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/>
              <a:t>            SELECT ‘</a:t>
            </a:r>
            <a:r>
              <a:rPr lang="zh-CN" altLang="en-US" sz="1600"/>
              <a:t>平均年龄没有超过</a:t>
            </a:r>
            <a:r>
              <a:rPr lang="en-US" altLang="zh-CN" sz="1600"/>
              <a:t>19’</a:t>
            </a:r>
            <a:r>
              <a:rPr lang="en-US" altLang="zh-CN" sz="1600">
                <a:solidFill>
                  <a:srgbClr val="00CC00"/>
                </a:solidFill>
              </a:rPr>
              <a:t> </a:t>
            </a:r>
          </a:p>
        </p:txBody>
      </p:sp>
      <p:sp>
        <p:nvSpPr>
          <p:cNvPr id="1893381" name="Text Box 5"/>
          <p:cNvSpPr txBox="1">
            <a:spLocks noChangeArrowheads="1"/>
          </p:cNvSpPr>
          <p:nvPr/>
        </p:nvSpPr>
        <p:spPr bwMode="auto">
          <a:xfrm>
            <a:off x="5038725" y="0"/>
            <a:ext cx="4105275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rgbClr val="008000"/>
                </a:solidFill>
                <a:latin typeface="华文行楷" pitchFamily="2" charset="-122"/>
                <a:ea typeface="华文行楷" pitchFamily="2" charset="-122"/>
              </a:rPr>
              <a:t>第八章 </a:t>
            </a:r>
            <a:r>
              <a:rPr kumimoji="1" lang="en-US" altLang="zh-CN" b="0">
                <a:solidFill>
                  <a:srgbClr val="008000"/>
                </a:solidFill>
                <a:latin typeface="Times New Roman" pitchFamily="18" charset="0"/>
                <a:ea typeface="华文行楷" pitchFamily="2" charset="-122"/>
              </a:rPr>
              <a:t>SQL Server</a:t>
            </a:r>
            <a:r>
              <a:rPr kumimoji="1" lang="zh-CN" altLang="en-US" b="0">
                <a:solidFill>
                  <a:srgbClr val="008000"/>
                </a:solidFill>
                <a:latin typeface="Times New Roman" pitchFamily="18" charset="0"/>
                <a:ea typeface="华文行楷" pitchFamily="2" charset="-122"/>
              </a:rPr>
              <a:t>数据库管理系统概述</a:t>
            </a:r>
          </a:p>
        </p:txBody>
      </p:sp>
      <p:sp>
        <p:nvSpPr>
          <p:cNvPr id="1893382" name="Rectangle 6"/>
          <p:cNvSpPr>
            <a:spLocks noRot="1" noChangeArrowheads="1"/>
          </p:cNvSpPr>
          <p:nvPr/>
        </p:nvSpPr>
        <p:spPr bwMode="auto">
          <a:xfrm>
            <a:off x="539750" y="2492375"/>
            <a:ext cx="3168650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>
                <a:solidFill>
                  <a:srgbClr val="00CC00"/>
                </a:solidFill>
              </a:rPr>
              <a:t>二、填空题</a:t>
            </a:r>
          </a:p>
          <a:p>
            <a:pPr marL="342900" indent="-342900"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1. </a:t>
            </a:r>
            <a:r>
              <a:rPr lang="zh-CN" altLang="en-US"/>
              <a:t>查询分析器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2. </a:t>
            </a:r>
            <a:r>
              <a:rPr lang="zh-CN" altLang="en-US"/>
              <a:t>企业管理器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3. Null(</a:t>
            </a:r>
            <a:r>
              <a:rPr lang="zh-CN" altLang="en-US"/>
              <a:t>空</a:t>
            </a:r>
            <a:r>
              <a:rPr lang="en-US" altLang="zh-CN"/>
              <a:t>) 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/>
              <a:t>    4. </a:t>
            </a:r>
            <a:r>
              <a:rPr lang="zh-CN" altLang="en-US"/>
              <a:t>字符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5. SELECT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/>
              <a:t>    6. </a:t>
            </a:r>
            <a:r>
              <a:rPr lang="zh-CN" altLang="en-US"/>
              <a:t>查询 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7. </a:t>
            </a:r>
            <a:r>
              <a:rPr lang="zh-CN" altLang="en-US"/>
              <a:t>自动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8. </a:t>
            </a:r>
            <a:r>
              <a:rPr lang="zh-CN" altLang="en-US"/>
              <a:t>聚集、非聚集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9. </a:t>
            </a:r>
            <a:r>
              <a:rPr lang="zh-CN" altLang="en-US"/>
              <a:t>可执行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10. </a:t>
            </a:r>
            <a:r>
              <a:rPr lang="zh-CN" altLang="en-US"/>
              <a:t>批处理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11. </a:t>
            </a:r>
            <a:r>
              <a:rPr lang="zh-CN" altLang="en-US"/>
              <a:t>存储过程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3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893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3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1893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3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893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1000"/>
                                        <p:tgtEl>
                                          <p:spTgt spid="189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1000"/>
                                        <p:tgtEl>
                                          <p:spTgt spid="1893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3379" grpId="0" build="p"/>
      <p:bldP spid="1893380" grpId="0"/>
      <p:bldP spid="1893382" grpId="0"/>
    </p:bldLst>
  </p:timing>
</p:sld>
</file>

<file path=ppt/theme/theme1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1968</TotalTime>
  <Words>2695</Words>
  <Application>Microsoft Office PowerPoint</Application>
  <PresentationFormat>全屏显示(4:3)</PresentationFormat>
  <Paragraphs>379</Paragraphs>
  <Slides>47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61" baseType="lpstr">
      <vt:lpstr>Arial</vt:lpstr>
      <vt:lpstr>宋体</vt:lpstr>
      <vt:lpstr>Wingdings</vt:lpstr>
      <vt:lpstr>Times New Roman</vt:lpstr>
      <vt:lpstr>华文行楷</vt:lpstr>
      <vt:lpstr>Arial Black</vt:lpstr>
      <vt:lpstr>隶书</vt:lpstr>
      <vt:lpstr>楷体_GB2312</vt:lpstr>
      <vt:lpstr>仿宋_GB2312</vt:lpstr>
      <vt:lpstr>华文仿宋</vt:lpstr>
      <vt:lpstr>黑体</vt:lpstr>
      <vt:lpstr>Tahoma</vt:lpstr>
      <vt:lpstr>古瓶荷花</vt:lpstr>
      <vt:lpstr>位图图像</vt:lpstr>
      <vt:lpstr>PowerPoint 演示文稿</vt:lpstr>
      <vt:lpstr>第九章 SQL Server数据库管理的应用</vt:lpstr>
      <vt:lpstr>学习目标</vt:lpstr>
      <vt:lpstr>一、数据库的创建与管理</vt:lpstr>
      <vt:lpstr>PowerPoint 演示文稿</vt:lpstr>
      <vt:lpstr>PowerPoint 演示文稿</vt:lpstr>
      <vt:lpstr>PowerPoint 演示文稿</vt:lpstr>
      <vt:lpstr>PowerPoint 演示文稿</vt:lpstr>
      <vt:lpstr>（一）基本概念 </vt:lpstr>
      <vt:lpstr>PowerPoint 演示文稿</vt:lpstr>
      <vt:lpstr>１、数据库的物理存储结构</vt:lpstr>
      <vt:lpstr>２、事务日志</vt:lpstr>
      <vt:lpstr>PowerPoint 演示文稿</vt:lpstr>
      <vt:lpstr>（二）创建数据库</vt:lpstr>
      <vt:lpstr>PowerPoint 演示文稿</vt:lpstr>
      <vt:lpstr>PowerPoint 演示文稿</vt:lpstr>
      <vt:lpstr>PowerPoint 演示文稿</vt:lpstr>
      <vt:lpstr>2、使用T-SQL语句创建数据库</vt:lpstr>
      <vt:lpstr>参数说明：</vt:lpstr>
      <vt:lpstr>例2-1</vt:lpstr>
      <vt:lpstr>例2-2</vt:lpstr>
      <vt:lpstr>例2-3</vt:lpstr>
      <vt:lpstr>PowerPoint 演示文稿</vt:lpstr>
      <vt:lpstr>例2-4</vt:lpstr>
      <vt:lpstr>PowerPoint 演示文稿</vt:lpstr>
      <vt:lpstr>（三）数据库的管理</vt:lpstr>
      <vt:lpstr>PowerPoint 演示文稿</vt:lpstr>
      <vt:lpstr>（2）用T-SQL语句查看数据库的属性</vt:lpstr>
      <vt:lpstr>2、修改数据库</vt:lpstr>
      <vt:lpstr>（2）用T-SQL语句修改数据库属性</vt:lpstr>
      <vt:lpstr>参数说明：</vt:lpstr>
      <vt:lpstr>例2-7</vt:lpstr>
      <vt:lpstr>例2-8</vt:lpstr>
      <vt:lpstr>例2-9</vt:lpstr>
      <vt:lpstr>例2-10</vt:lpstr>
      <vt:lpstr>例2-11</vt:lpstr>
      <vt:lpstr>例2-12</vt:lpstr>
      <vt:lpstr>例2-13</vt:lpstr>
      <vt:lpstr>3、重命名数据库</vt:lpstr>
      <vt:lpstr>4、数据库的收缩 </vt:lpstr>
      <vt:lpstr>PowerPoint 演示文稿</vt:lpstr>
      <vt:lpstr>PowerPoint 演示文稿</vt:lpstr>
      <vt:lpstr>（四）删除数据库</vt:lpstr>
      <vt:lpstr>PowerPoint 演示文稿</vt:lpstr>
      <vt:lpstr>PowerPoint 演示文稿</vt:lpstr>
      <vt:lpstr>复习与提示</vt:lpstr>
      <vt:lpstr>习题参考答案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411</cp:revision>
  <dcterms:modified xsi:type="dcterms:W3CDTF">2022-08-31T12:30:36Z</dcterms:modified>
</cp:coreProperties>
</file>