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30" r:id="rId73"/>
    <p:sldId id="329" r:id="rId74"/>
    <p:sldId id="331" r:id="rId75"/>
    <p:sldId id="332" r:id="rId76"/>
    <p:sldId id="333" r:id="rId77"/>
    <p:sldId id="334" r:id="rId78"/>
    <p:sldId id="335" r:id="rId79"/>
    <p:sldId id="336" r:id="rId80"/>
    <p:sldId id="337" r:id="rId81"/>
    <p:sldId id="338" r:id="rId82"/>
    <p:sldId id="339" r:id="rId83"/>
    <p:sldId id="340" r:id="rId84"/>
    <p:sldId id="341" r:id="rId85"/>
    <p:sldId id="343" r:id="rId86"/>
    <p:sldId id="342" r:id="rId87"/>
    <p:sldId id="344" r:id="rId88"/>
    <p:sldId id="345" r:id="rId89"/>
    <p:sldId id="346" r:id="rId90"/>
    <p:sldId id="347" r:id="rId91"/>
    <p:sldId id="348" r:id="rId92"/>
    <p:sldId id="349" r:id="rId93"/>
    <p:sldId id="350" r:id="rId94"/>
    <p:sldId id="351" r:id="rId95"/>
    <p:sldId id="352" r:id="rId96"/>
    <p:sldId id="353" r:id="rId97"/>
    <p:sldId id="354" r:id="rId98"/>
    <p:sldId id="355" r:id="rId99"/>
    <p:sldId id="356" r:id="rId100"/>
    <p:sldId id="357" r:id="rId101"/>
    <p:sldId id="358" r:id="rId102"/>
    <p:sldId id="359" r:id="rId103"/>
    <p:sldId id="360" r:id="rId104"/>
    <p:sldId id="361" r:id="rId105"/>
    <p:sldId id="362" r:id="rId106"/>
    <p:sldId id="363" r:id="rId107"/>
    <p:sldId id="364" r:id="rId108"/>
    <p:sldId id="365" r:id="rId109"/>
    <p:sldId id="366" r:id="rId110"/>
    <p:sldId id="367" r:id="rId111"/>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44" autoAdjust="0"/>
    <p:restoredTop sz="94660"/>
  </p:normalViewPr>
  <p:slideViewPr>
    <p:cSldViewPr>
      <p:cViewPr varScale="1">
        <p:scale>
          <a:sx n="51" d="100"/>
          <a:sy n="51" d="100"/>
        </p:scale>
        <p:origin x="-48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C442A78-D64B-42FA-B911-220E51E99759}" type="slidenum">
              <a:rPr lang="en-US" altLang="zh-CN"/>
              <a:pPr/>
              <a:t>‹#›</a:t>
            </a:fld>
            <a:endParaRPr lang="en-US" altLang="zh-CN"/>
          </a:p>
        </p:txBody>
      </p:sp>
    </p:spTree>
    <p:extLst>
      <p:ext uri="{BB962C8B-B14F-4D97-AF65-F5344CB8AC3E}">
        <p14:creationId xmlns:p14="http://schemas.microsoft.com/office/powerpoint/2010/main" val="1390695974"/>
      </p:ext>
    </p:extLst>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0693D8A-B027-4FB8-90C2-CB9C5CE9BC0D}" type="slidenum">
              <a:rPr lang="en-US" altLang="zh-CN"/>
              <a:pPr/>
              <a:t>‹#›</a:t>
            </a:fld>
            <a:endParaRPr lang="en-US" altLang="zh-CN"/>
          </a:p>
        </p:txBody>
      </p:sp>
    </p:spTree>
    <p:extLst>
      <p:ext uri="{BB962C8B-B14F-4D97-AF65-F5344CB8AC3E}">
        <p14:creationId xmlns:p14="http://schemas.microsoft.com/office/powerpoint/2010/main" val="1531034215"/>
      </p:ext>
    </p:extLst>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8ABF6F1-03AE-4798-B819-6763316AFEDB}" type="slidenum">
              <a:rPr lang="en-US" altLang="zh-CN"/>
              <a:pPr/>
              <a:t>‹#›</a:t>
            </a:fld>
            <a:endParaRPr lang="en-US" altLang="zh-CN"/>
          </a:p>
        </p:txBody>
      </p:sp>
    </p:spTree>
    <p:extLst>
      <p:ext uri="{BB962C8B-B14F-4D97-AF65-F5344CB8AC3E}">
        <p14:creationId xmlns:p14="http://schemas.microsoft.com/office/powerpoint/2010/main" val="606957123"/>
      </p:ext>
    </p:extLst>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96DEAF4E-EC90-4F01-ABE0-8FE43CDF7682}" type="slidenum">
              <a:rPr lang="en-US" altLang="zh-CN"/>
              <a:pPr/>
              <a:t>‹#›</a:t>
            </a:fld>
            <a:endParaRPr lang="en-US" altLang="zh-CN"/>
          </a:p>
        </p:txBody>
      </p:sp>
    </p:spTree>
    <p:extLst>
      <p:ext uri="{BB962C8B-B14F-4D97-AF65-F5344CB8AC3E}">
        <p14:creationId xmlns:p14="http://schemas.microsoft.com/office/powerpoint/2010/main" val="463485004"/>
      </p:ext>
    </p:extLst>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EB67D864-D6B6-4228-8D5E-E5C39548AA04}" type="slidenum">
              <a:rPr lang="en-US" altLang="zh-CN"/>
              <a:pPr/>
              <a:t>‹#›</a:t>
            </a:fld>
            <a:endParaRPr lang="en-US" altLang="zh-CN"/>
          </a:p>
        </p:txBody>
      </p:sp>
    </p:spTree>
    <p:extLst>
      <p:ext uri="{BB962C8B-B14F-4D97-AF65-F5344CB8AC3E}">
        <p14:creationId xmlns:p14="http://schemas.microsoft.com/office/powerpoint/2010/main" val="2358626757"/>
      </p:ext>
    </p:extLst>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640D0554-2D28-4E3C-8FA5-B7E5479C5909}" type="slidenum">
              <a:rPr lang="en-US" altLang="zh-CN"/>
              <a:pPr/>
              <a:t>‹#›</a:t>
            </a:fld>
            <a:endParaRPr lang="en-US" altLang="zh-CN"/>
          </a:p>
        </p:txBody>
      </p:sp>
    </p:spTree>
    <p:extLst>
      <p:ext uri="{BB962C8B-B14F-4D97-AF65-F5344CB8AC3E}">
        <p14:creationId xmlns:p14="http://schemas.microsoft.com/office/powerpoint/2010/main" val="2269151210"/>
      </p:ext>
    </p:extLst>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9D193EB5-824E-4F54-9731-26FCACCF1F61}" type="slidenum">
              <a:rPr lang="en-US" altLang="zh-CN"/>
              <a:pPr/>
              <a:t>‹#›</a:t>
            </a:fld>
            <a:endParaRPr lang="en-US" altLang="zh-CN"/>
          </a:p>
        </p:txBody>
      </p:sp>
    </p:spTree>
    <p:extLst>
      <p:ext uri="{BB962C8B-B14F-4D97-AF65-F5344CB8AC3E}">
        <p14:creationId xmlns:p14="http://schemas.microsoft.com/office/powerpoint/2010/main" val="2145146187"/>
      </p:ext>
    </p:extLst>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33B76EC-2903-47B5-9A75-4AE2970594E8}" type="slidenum">
              <a:rPr lang="en-US" altLang="zh-CN"/>
              <a:pPr/>
              <a:t>‹#›</a:t>
            </a:fld>
            <a:endParaRPr lang="en-US" altLang="zh-CN"/>
          </a:p>
        </p:txBody>
      </p:sp>
    </p:spTree>
    <p:extLst>
      <p:ext uri="{BB962C8B-B14F-4D97-AF65-F5344CB8AC3E}">
        <p14:creationId xmlns:p14="http://schemas.microsoft.com/office/powerpoint/2010/main" val="2588371268"/>
      </p:ext>
    </p:extLst>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F9B6CF1-DB43-4CD3-8B17-589789E7AD1F}" type="slidenum">
              <a:rPr lang="en-US" altLang="zh-CN"/>
              <a:pPr/>
              <a:t>‹#›</a:t>
            </a:fld>
            <a:endParaRPr lang="en-US" altLang="zh-CN"/>
          </a:p>
        </p:txBody>
      </p:sp>
    </p:spTree>
    <p:extLst>
      <p:ext uri="{BB962C8B-B14F-4D97-AF65-F5344CB8AC3E}">
        <p14:creationId xmlns:p14="http://schemas.microsoft.com/office/powerpoint/2010/main" val="3603118109"/>
      </p:ext>
    </p:extLst>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3875588-56F1-47CB-8D53-D20899EFC615}" type="slidenum">
              <a:rPr lang="en-US" altLang="zh-CN"/>
              <a:pPr/>
              <a:t>‹#›</a:t>
            </a:fld>
            <a:endParaRPr lang="en-US" altLang="zh-CN"/>
          </a:p>
        </p:txBody>
      </p:sp>
    </p:spTree>
    <p:extLst>
      <p:ext uri="{BB962C8B-B14F-4D97-AF65-F5344CB8AC3E}">
        <p14:creationId xmlns:p14="http://schemas.microsoft.com/office/powerpoint/2010/main" val="2779480159"/>
      </p:ext>
    </p:extLst>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457200"/>
            <a:ext cx="1943100" cy="5638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457200"/>
            <a:ext cx="5676900" cy="5638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A8C93AC-C2D7-4A0D-B378-14C8B0BA5D98}" type="slidenum">
              <a:rPr lang="en-US" altLang="zh-CN"/>
              <a:pPr/>
              <a:t>‹#›</a:t>
            </a:fld>
            <a:endParaRPr lang="en-US" altLang="zh-CN"/>
          </a:p>
        </p:txBody>
      </p:sp>
    </p:spTree>
    <p:extLst>
      <p:ext uri="{BB962C8B-B14F-4D97-AF65-F5344CB8AC3E}">
        <p14:creationId xmlns:p14="http://schemas.microsoft.com/office/powerpoint/2010/main" val="3357661049"/>
      </p:ext>
    </p:extLst>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wmf"/><Relationship Id="rId2" Type="http://schemas.openxmlformats.org/officeDocument/2006/relationships/slideLayout" Target="../slideLayouts/slideLayout2.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gi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66FFFF"/>
            </a:gs>
            <a:gs pos="50000">
              <a:srgbClr val="66FFFF">
                <a:gamma/>
                <a:tint val="0"/>
                <a:invGamma/>
              </a:srgbClr>
            </a:gs>
            <a:gs pos="100000">
              <a:srgbClr val="66FFFF"/>
            </a:gs>
          </a:gsLst>
          <a:lin ang="2700000" scaled="1"/>
        </a:gradFill>
        <a:effectLst/>
      </p:bgPr>
    </p:bg>
    <p:spTree>
      <p:nvGrpSpPr>
        <p:cNvPr id="1" name=""/>
        <p:cNvGrpSpPr/>
        <p:nvPr/>
      </p:nvGrpSpPr>
      <p:grpSpPr>
        <a:xfrm>
          <a:off x="0" y="0"/>
          <a:ext cx="0" cy="0"/>
          <a:chOff x="0" y="0"/>
          <a:chExt cx="0" cy="0"/>
        </a:xfrm>
      </p:grpSpPr>
      <p:sp>
        <p:nvSpPr>
          <p:cNvPr id="124930" name="Freeform 2"/>
          <p:cNvSpPr>
            <a:spLocks/>
          </p:cNvSpPr>
          <p:nvPr userDrawn="1"/>
        </p:nvSpPr>
        <p:spPr bwMode="auto">
          <a:xfrm>
            <a:off x="0" y="6381750"/>
            <a:ext cx="9144000" cy="476250"/>
          </a:xfrm>
          <a:custGeom>
            <a:avLst/>
            <a:gdLst>
              <a:gd name="T0" fmla="*/ 0 w 5751"/>
              <a:gd name="T1" fmla="*/ 283 h 589"/>
              <a:gd name="T2" fmla="*/ 207 w 5751"/>
              <a:gd name="T3" fmla="*/ 204 h 589"/>
              <a:gd name="T4" fmla="*/ 298 w 5751"/>
              <a:gd name="T5" fmla="*/ 272 h 589"/>
              <a:gd name="T6" fmla="*/ 425 w 5751"/>
              <a:gd name="T7" fmla="*/ 272 h 589"/>
              <a:gd name="T8" fmla="*/ 689 w 5751"/>
              <a:gd name="T9" fmla="*/ 136 h 589"/>
              <a:gd name="T10" fmla="*/ 850 w 5751"/>
              <a:gd name="T11" fmla="*/ 159 h 589"/>
              <a:gd name="T12" fmla="*/ 1044 w 5751"/>
              <a:gd name="T13" fmla="*/ 204 h 589"/>
              <a:gd name="T14" fmla="*/ 1194 w 5751"/>
              <a:gd name="T15" fmla="*/ 136 h 589"/>
              <a:gd name="T16" fmla="*/ 1389 w 5751"/>
              <a:gd name="T17" fmla="*/ 159 h 589"/>
              <a:gd name="T18" fmla="*/ 1619 w 5751"/>
              <a:gd name="T19" fmla="*/ 136 h 589"/>
              <a:gd name="T20" fmla="*/ 1791 w 5751"/>
              <a:gd name="T21" fmla="*/ 272 h 589"/>
              <a:gd name="T22" fmla="*/ 1998 w 5751"/>
              <a:gd name="T23" fmla="*/ 295 h 589"/>
              <a:gd name="T24" fmla="*/ 2250 w 5751"/>
              <a:gd name="T25" fmla="*/ 113 h 589"/>
              <a:gd name="T26" fmla="*/ 2354 w 5751"/>
              <a:gd name="T27" fmla="*/ 91 h 589"/>
              <a:gd name="T28" fmla="*/ 2572 w 5751"/>
              <a:gd name="T29" fmla="*/ 136 h 589"/>
              <a:gd name="T30" fmla="*/ 2777 w 5751"/>
              <a:gd name="T31" fmla="*/ 204 h 589"/>
              <a:gd name="T32" fmla="*/ 2985 w 5751"/>
              <a:gd name="T33" fmla="*/ 159 h 589"/>
              <a:gd name="T34" fmla="*/ 3146 w 5751"/>
              <a:gd name="T35" fmla="*/ 46 h 589"/>
              <a:gd name="T36" fmla="*/ 3330 w 5751"/>
              <a:gd name="T37" fmla="*/ 46 h 589"/>
              <a:gd name="T38" fmla="*/ 3386 w 5751"/>
              <a:gd name="T39" fmla="*/ 79 h 589"/>
              <a:gd name="T40" fmla="*/ 3593 w 5751"/>
              <a:gd name="T41" fmla="*/ 102 h 589"/>
              <a:gd name="T42" fmla="*/ 3846 w 5751"/>
              <a:gd name="T43" fmla="*/ 102 h 589"/>
              <a:gd name="T44" fmla="*/ 4064 w 5751"/>
              <a:gd name="T45" fmla="*/ 0 h 589"/>
              <a:gd name="T46" fmla="*/ 4329 w 5751"/>
              <a:gd name="T47" fmla="*/ 181 h 589"/>
              <a:gd name="T48" fmla="*/ 4581 w 5751"/>
              <a:gd name="T49" fmla="*/ 181 h 589"/>
              <a:gd name="T50" fmla="*/ 4822 w 5751"/>
              <a:gd name="T51" fmla="*/ 46 h 589"/>
              <a:gd name="T52" fmla="*/ 5028 w 5751"/>
              <a:gd name="T53" fmla="*/ 12 h 589"/>
              <a:gd name="T54" fmla="*/ 5166 w 5751"/>
              <a:gd name="T55" fmla="*/ 68 h 589"/>
              <a:gd name="T56" fmla="*/ 5377 w 5751"/>
              <a:gd name="T57" fmla="*/ 92 h 589"/>
              <a:gd name="T58" fmla="*/ 5581 w 5751"/>
              <a:gd name="T59" fmla="*/ 80 h 589"/>
              <a:gd name="T60" fmla="*/ 5751 w 5751"/>
              <a:gd name="T61" fmla="*/ 80 h 589"/>
              <a:gd name="T62" fmla="*/ 5751 w 5751"/>
              <a:gd name="T63" fmla="*/ 589 h 589"/>
              <a:gd name="T64" fmla="*/ 0 w 5751"/>
              <a:gd name="T65" fmla="*/ 589 h 589"/>
              <a:gd name="T66" fmla="*/ 0 w 5751"/>
              <a:gd name="T67" fmla="*/ 283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51" h="589">
                <a:moveTo>
                  <a:pt x="0" y="283"/>
                </a:moveTo>
                <a:lnTo>
                  <a:pt x="207" y="204"/>
                </a:lnTo>
                <a:lnTo>
                  <a:pt x="298" y="272"/>
                </a:lnTo>
                <a:lnTo>
                  <a:pt x="425" y="272"/>
                </a:lnTo>
                <a:lnTo>
                  <a:pt x="689" y="136"/>
                </a:lnTo>
                <a:lnTo>
                  <a:pt x="850" y="159"/>
                </a:lnTo>
                <a:lnTo>
                  <a:pt x="1044" y="204"/>
                </a:lnTo>
                <a:lnTo>
                  <a:pt x="1194" y="136"/>
                </a:lnTo>
                <a:lnTo>
                  <a:pt x="1389" y="159"/>
                </a:lnTo>
                <a:lnTo>
                  <a:pt x="1619" y="136"/>
                </a:lnTo>
                <a:lnTo>
                  <a:pt x="1791" y="272"/>
                </a:lnTo>
                <a:lnTo>
                  <a:pt x="1998" y="295"/>
                </a:lnTo>
                <a:lnTo>
                  <a:pt x="2250" y="113"/>
                </a:lnTo>
                <a:lnTo>
                  <a:pt x="2354" y="91"/>
                </a:lnTo>
                <a:lnTo>
                  <a:pt x="2572" y="136"/>
                </a:lnTo>
                <a:lnTo>
                  <a:pt x="2777" y="204"/>
                </a:lnTo>
                <a:lnTo>
                  <a:pt x="2985" y="159"/>
                </a:lnTo>
                <a:lnTo>
                  <a:pt x="3146" y="46"/>
                </a:lnTo>
                <a:lnTo>
                  <a:pt x="3330" y="46"/>
                </a:lnTo>
                <a:lnTo>
                  <a:pt x="3386" y="79"/>
                </a:lnTo>
                <a:lnTo>
                  <a:pt x="3593" y="102"/>
                </a:lnTo>
                <a:lnTo>
                  <a:pt x="3846" y="102"/>
                </a:lnTo>
                <a:lnTo>
                  <a:pt x="4064" y="0"/>
                </a:lnTo>
                <a:lnTo>
                  <a:pt x="4329" y="181"/>
                </a:lnTo>
                <a:lnTo>
                  <a:pt x="4581" y="181"/>
                </a:lnTo>
                <a:lnTo>
                  <a:pt x="4822" y="46"/>
                </a:lnTo>
                <a:lnTo>
                  <a:pt x="5028" y="12"/>
                </a:lnTo>
                <a:lnTo>
                  <a:pt x="5166" y="68"/>
                </a:lnTo>
                <a:lnTo>
                  <a:pt x="5377" y="92"/>
                </a:lnTo>
                <a:lnTo>
                  <a:pt x="5581" y="80"/>
                </a:lnTo>
                <a:lnTo>
                  <a:pt x="5751" y="80"/>
                </a:lnTo>
                <a:lnTo>
                  <a:pt x="5751" y="589"/>
                </a:lnTo>
                <a:lnTo>
                  <a:pt x="0" y="589"/>
                </a:lnTo>
                <a:lnTo>
                  <a:pt x="0" y="283"/>
                </a:lnTo>
                <a:close/>
              </a:path>
            </a:pathLst>
          </a:custGeom>
          <a:solidFill>
            <a:srgbClr val="008000"/>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CN" altLang="en-US"/>
          </a:p>
        </p:txBody>
      </p:sp>
      <p:sp>
        <p:nvSpPr>
          <p:cNvPr id="124931" name="Rectangle 3"/>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24932"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24933" name="Rectangle 5"/>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1" sz="1400">
                <a:solidFill>
                  <a:schemeClr val="bg2"/>
                </a:solidFill>
                <a:latin typeface="+mn-lt"/>
              </a:defRPr>
            </a:lvl1pPr>
          </a:lstStyle>
          <a:p>
            <a:endParaRPr lang="en-US" altLang="zh-CN"/>
          </a:p>
        </p:txBody>
      </p:sp>
      <p:sp>
        <p:nvSpPr>
          <p:cNvPr id="124934" name="Rectangle 6"/>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1" sz="1400">
                <a:solidFill>
                  <a:schemeClr val="bg2"/>
                </a:solidFill>
                <a:latin typeface="+mn-lt"/>
              </a:defRPr>
            </a:lvl1pPr>
          </a:lstStyle>
          <a:p>
            <a:endParaRPr lang="en-US" altLang="zh-CN"/>
          </a:p>
        </p:txBody>
      </p:sp>
      <p:sp>
        <p:nvSpPr>
          <p:cNvPr id="124935" name="Rectangle 7"/>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1" sz="1400">
                <a:solidFill>
                  <a:schemeClr val="bg2"/>
                </a:solidFill>
                <a:latin typeface="+mn-lt"/>
              </a:defRPr>
            </a:lvl1pPr>
          </a:lstStyle>
          <a:p>
            <a:fld id="{2ED0D7A2-956F-44A9-A5B0-D5134DCB1FB1}" type="slidenum">
              <a:rPr lang="en-US" altLang="zh-CN"/>
              <a:pPr/>
              <a:t>‹#›</a:t>
            </a:fld>
            <a:endParaRPr lang="en-US" altLang="zh-CN"/>
          </a:p>
        </p:txBody>
      </p:sp>
      <p:pic>
        <p:nvPicPr>
          <p:cNvPr id="124936" name="Picture 8"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7956550" y="0"/>
            <a:ext cx="4318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124937" name="Picture 9"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787900" y="0"/>
            <a:ext cx="431800" cy="360363"/>
          </a:xfrm>
          <a:prstGeom prst="rect">
            <a:avLst/>
          </a:prstGeom>
          <a:noFill/>
          <a:extLst>
            <a:ext uri="{909E8E84-426E-40DD-AFC4-6F175D3DCCD1}">
              <a14:hiddenFill xmlns:a14="http://schemas.microsoft.com/office/drawing/2010/main">
                <a:solidFill>
                  <a:srgbClr val="FFFFFF"/>
                </a:solidFill>
              </a14:hiddenFill>
            </a:ext>
          </a:extLst>
        </p:spPr>
      </p:pic>
      <p:pic>
        <p:nvPicPr>
          <p:cNvPr id="124938" name="Picture 10"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539750"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124939" name="Picture 11" descr="001"/>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404813"/>
          </a:xfrm>
          <a:prstGeom prst="rect">
            <a:avLst/>
          </a:prstGeom>
          <a:noFill/>
          <a:extLst>
            <a:ext uri="{909E8E84-426E-40DD-AFC4-6F175D3DCCD1}">
              <a14:hiddenFill xmlns:a14="http://schemas.microsoft.com/office/drawing/2010/main">
                <a:solidFill>
                  <a:srgbClr val="FFFFFF"/>
                </a:solidFill>
              </a14:hiddenFill>
            </a:ext>
          </a:extLst>
        </p:spPr>
      </p:pic>
      <p:pic>
        <p:nvPicPr>
          <p:cNvPr id="124940" name="Picture 12" descr="vine">
            <a:hlinkClick r:id="" action="ppaction://hlinkshowjump?jump=nextslide"/>
          </p:cNvPr>
          <p:cNvPicPr>
            <a:picLocks noChangeAspect="1" noChangeArrowheads="1" noCrop="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6742113"/>
            <a:ext cx="9144000" cy="115887"/>
          </a:xfrm>
          <a:prstGeom prst="rect">
            <a:avLst/>
          </a:prstGeom>
          <a:noFill/>
          <a:extLst>
            <a:ext uri="{909E8E84-426E-40DD-AFC4-6F175D3DCCD1}">
              <a14:hiddenFill xmlns:a14="http://schemas.microsoft.com/office/drawing/2010/main">
                <a:solidFill>
                  <a:srgbClr val="FFFFFF"/>
                </a:solidFill>
              </a14:hiddenFill>
            </a:ext>
          </a:extLst>
        </p:spPr>
      </p:pic>
      <p:pic>
        <p:nvPicPr>
          <p:cNvPr id="124941" name="Picture 13"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2411413" y="0"/>
            <a:ext cx="360362" cy="333375"/>
          </a:xfrm>
          <a:prstGeom prst="rect">
            <a:avLst/>
          </a:prstGeom>
          <a:noFill/>
          <a:extLst>
            <a:ext uri="{909E8E84-426E-40DD-AFC4-6F175D3DCCD1}">
              <a14:hiddenFill xmlns:a14="http://schemas.microsoft.com/office/drawing/2010/main">
                <a:solidFill>
                  <a:srgbClr val="FFFFFF"/>
                </a:solidFill>
              </a14:hiddenFill>
            </a:ext>
          </a:extLst>
        </p:spPr>
      </p:pic>
      <p:pic>
        <p:nvPicPr>
          <p:cNvPr id="124942" name="Picture 14" descr="starnnn.gif (2987 字节)"/>
          <p:cNvPicPr>
            <a:picLocks noChangeAspect="1" noChangeArrowheads="1" noCrop="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156325"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124943" name="Picture 15">
            <a:hlinkClick r:id="" action="ppaction://hlinkshowjump?jump=previousslide"/>
          </p:cNvPr>
          <p:cNvPicPr>
            <a:picLocks noChangeArrowheads="1"/>
          </p:cNvPicPr>
          <p:nvPr userDrawn="1"/>
        </p:nvPicPr>
        <p:blipFill>
          <a:blip r:embed="rId16" cstate="print">
            <a:extLst>
              <a:ext uri="{28A0092B-C50C-407E-A947-70E740481C1C}">
                <a14:useLocalDpi xmlns:a14="http://schemas.microsoft.com/office/drawing/2010/main" val="0"/>
              </a:ext>
            </a:extLst>
          </a:blip>
          <a:srcRect/>
          <a:stretch>
            <a:fillRect/>
          </a:stretch>
        </p:blipFill>
        <p:spPr bwMode="auto">
          <a:xfrm>
            <a:off x="7596188"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4944" name="Picture 16">
            <a:hlinkClick r:id="" action="ppaction://hlinkshowjump?jump=nextslide"/>
          </p:cNvPr>
          <p:cNvPicPr>
            <a:picLocks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7885113"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4945" name="Rectangle 17"/>
          <p:cNvSpPr>
            <a:spLocks noChangeArrowheads="1"/>
          </p:cNvSpPr>
          <p:nvPr userDrawn="1"/>
        </p:nvSpPr>
        <p:spPr bwMode="auto">
          <a:xfrm>
            <a:off x="6659563" y="0"/>
            <a:ext cx="1619250" cy="396875"/>
          </a:xfrm>
          <a:prstGeom prst="rect">
            <a:avLst/>
          </a:prstGeom>
          <a:noFill/>
          <a:ln>
            <a:noFill/>
          </a:ln>
          <a:extLst>
            <a:ext uri="{909E8E84-426E-40DD-AFC4-6F175D3DCCD1}">
              <a14:hiddenFill xmlns:a14="http://schemas.microsoft.com/office/drawing/2010/main">
                <a:solidFill>
                  <a:srgbClr val="008000"/>
                </a:solidFill>
              </a14:hiddenFill>
            </a:ext>
            <a:ext uri="{91240B29-F687-4F45-9708-019B960494DF}">
              <a14:hiddenLine xmlns:a14="http://schemas.microsoft.com/office/drawing/2010/main" w="9525">
                <a:solidFill>
                  <a:srgbClr val="969696"/>
                </a:solidFill>
                <a:miter lim="800000"/>
                <a:headEnd/>
                <a:tailEnd/>
              </a14:hiddenLine>
            </a:ext>
          </a:extLst>
        </p:spPr>
        <p:txBody>
          <a:bodyPr>
            <a:spAutoFit/>
          </a:bodyPr>
          <a:lstStyle/>
          <a:p>
            <a:pPr algn="ctr" eaLnBrk="0" hangingPunct="0">
              <a:spcBef>
                <a:spcPct val="50000"/>
              </a:spcBef>
            </a:pPr>
            <a:r>
              <a:rPr lang="zh-CN" altLang="en-US" sz="2000" b="1">
                <a:solidFill>
                  <a:schemeClr val="tx2"/>
                </a:solidFill>
                <a:ea typeface="隶书" pitchFamily="49" charset="-122"/>
              </a:rPr>
              <a:t>数据结构</a:t>
            </a:r>
          </a:p>
        </p:txBody>
      </p:sp>
      <p:sp>
        <p:nvSpPr>
          <p:cNvPr id="124946" name="Rectangle 18"/>
          <p:cNvSpPr>
            <a:spLocks noChangeArrowheads="1"/>
          </p:cNvSpPr>
          <p:nvPr userDrawn="1"/>
        </p:nvSpPr>
        <p:spPr bwMode="auto">
          <a:xfrm>
            <a:off x="395288" y="6524625"/>
            <a:ext cx="3313112"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岳阳市网络工程职业技术学校</a:t>
            </a:r>
          </a:p>
        </p:txBody>
      </p:sp>
      <p:sp>
        <p:nvSpPr>
          <p:cNvPr id="124947" name="Rectangle 19"/>
          <p:cNvSpPr>
            <a:spLocks noChangeArrowheads="1"/>
          </p:cNvSpPr>
          <p:nvPr userDrawn="1"/>
        </p:nvSpPr>
        <p:spPr bwMode="auto">
          <a:xfrm>
            <a:off x="5651500" y="6524625"/>
            <a:ext cx="1081088"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刘文英</a:t>
            </a: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ransition>
    <p:cover dir="d"/>
  </p:transition>
  <p:timing>
    <p:tnLst>
      <p:par>
        <p:cTn id="1" dur="indefinite" restart="never" nodeType="tmRoot"/>
      </p:par>
    </p:tn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ea typeface="宋体" pitchFamily="2" charset="-122"/>
        </a:defRPr>
      </a:lvl2pPr>
      <a:lvl3pPr algn="l" rtl="0" fontAlgn="base">
        <a:spcBef>
          <a:spcPct val="0"/>
        </a:spcBef>
        <a:spcAft>
          <a:spcPct val="0"/>
        </a:spcAft>
        <a:defRPr sz="4400">
          <a:solidFill>
            <a:schemeClr val="tx2"/>
          </a:solidFill>
          <a:latin typeface="Times New Roman" pitchFamily="18" charset="0"/>
          <a:ea typeface="宋体" pitchFamily="2" charset="-122"/>
        </a:defRPr>
      </a:lvl3pPr>
      <a:lvl4pPr algn="l" rtl="0" fontAlgn="base">
        <a:spcBef>
          <a:spcPct val="0"/>
        </a:spcBef>
        <a:spcAft>
          <a:spcPct val="0"/>
        </a:spcAft>
        <a:defRPr sz="4400">
          <a:solidFill>
            <a:schemeClr val="tx2"/>
          </a:solidFill>
          <a:latin typeface="Times New Roman" pitchFamily="18" charset="0"/>
          <a:ea typeface="宋体" pitchFamily="2" charset="-122"/>
        </a:defRPr>
      </a:lvl4pPr>
      <a:lvl5pPr algn="l" rtl="0" fontAlgn="base">
        <a:spcBef>
          <a:spcPct val="0"/>
        </a:spcBef>
        <a:spcAft>
          <a:spcPct val="0"/>
        </a:spcAft>
        <a:defRPr sz="4400">
          <a:solidFill>
            <a:schemeClr val="tx2"/>
          </a:solidFill>
          <a:latin typeface="Times New Roman" pitchFamily="18" charset="0"/>
          <a:ea typeface="宋体" pitchFamily="2" charset="-122"/>
        </a:defRPr>
      </a:lvl5pPr>
      <a:lvl6pPr marL="457200" algn="l" rtl="0" fontAlgn="base">
        <a:spcBef>
          <a:spcPct val="0"/>
        </a:spcBef>
        <a:spcAft>
          <a:spcPct val="0"/>
        </a:spcAft>
        <a:defRPr sz="4400">
          <a:solidFill>
            <a:schemeClr val="tx2"/>
          </a:solidFill>
          <a:latin typeface="Times New Roman" pitchFamily="18" charset="0"/>
          <a:ea typeface="宋体" pitchFamily="2" charset="-122"/>
        </a:defRPr>
      </a:lvl6pPr>
      <a:lvl7pPr marL="914400" algn="l" rtl="0" fontAlgn="base">
        <a:spcBef>
          <a:spcPct val="0"/>
        </a:spcBef>
        <a:spcAft>
          <a:spcPct val="0"/>
        </a:spcAft>
        <a:defRPr sz="4400">
          <a:solidFill>
            <a:schemeClr val="tx2"/>
          </a:solidFill>
          <a:latin typeface="Times New Roman" pitchFamily="18" charset="0"/>
          <a:ea typeface="宋体" pitchFamily="2" charset="-122"/>
        </a:defRPr>
      </a:lvl7pPr>
      <a:lvl8pPr marL="1371600" algn="l" rtl="0" fontAlgn="base">
        <a:spcBef>
          <a:spcPct val="0"/>
        </a:spcBef>
        <a:spcAft>
          <a:spcPct val="0"/>
        </a:spcAft>
        <a:defRPr sz="4400">
          <a:solidFill>
            <a:schemeClr val="tx2"/>
          </a:solidFill>
          <a:latin typeface="Times New Roman" pitchFamily="18" charset="0"/>
          <a:ea typeface="宋体" pitchFamily="2" charset="-122"/>
        </a:defRPr>
      </a:lvl8pPr>
      <a:lvl9pPr marL="1828800" algn="l"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lr>
          <a:schemeClr val="bg2"/>
        </a:buClr>
        <a:buFont typeface="Monotype Sort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bg2"/>
        </a:buClr>
        <a:buSzPct val="50000"/>
        <a:buFont typeface="Monotype Sorts" pitchFamily="2" charset="2"/>
        <a:buChar char="l"/>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549275"/>
            <a:ext cx="7772400" cy="792163"/>
          </a:xfrm>
        </p:spPr>
        <p:txBody>
          <a:bodyPr/>
          <a:lstStyle/>
          <a:p>
            <a:pPr algn="ctr"/>
            <a:r>
              <a:rPr lang="zh-CN" altLang="en-US"/>
              <a:t>五、树和二叉树</a:t>
            </a:r>
          </a:p>
        </p:txBody>
      </p:sp>
      <p:sp>
        <p:nvSpPr>
          <p:cNvPr id="2051" name="Rectangle 3"/>
          <p:cNvSpPr>
            <a:spLocks noGrp="1" noChangeArrowheads="1"/>
          </p:cNvSpPr>
          <p:nvPr>
            <p:ph type="subTitle" idx="1"/>
          </p:nvPr>
        </p:nvSpPr>
        <p:spPr>
          <a:xfrm>
            <a:off x="539750" y="1628775"/>
            <a:ext cx="8280400" cy="4464050"/>
          </a:xfrm>
        </p:spPr>
        <p:txBody>
          <a:bodyPr/>
          <a:lstStyle/>
          <a:p>
            <a:pPr algn="l">
              <a:lnSpc>
                <a:spcPct val="80000"/>
              </a:lnSpc>
            </a:pPr>
            <a:r>
              <a:rPr lang="zh-CN" altLang="en-US" sz="2400"/>
              <a:t>　　本章导读  </a:t>
            </a:r>
          </a:p>
          <a:p>
            <a:pPr algn="l">
              <a:lnSpc>
                <a:spcPct val="80000"/>
              </a:lnSpc>
            </a:pPr>
            <a:r>
              <a:rPr lang="zh-CN" altLang="en-US" sz="2400"/>
              <a:t>　　树型结构是一种应用广泛和重要的非线性结构。树结构是一种以分支关系定义的层次结构，在这一章里，我们需要了解树的定义及其表示方法，此外，我们还需要了解树的遍历等有关操作，最后介结树结构的几种应用实例。</a:t>
            </a:r>
          </a:p>
          <a:p>
            <a:pPr algn="l">
              <a:lnSpc>
                <a:spcPct val="80000"/>
              </a:lnSpc>
            </a:pPr>
            <a:r>
              <a:rPr lang="zh-CN" altLang="en-US" sz="2400"/>
              <a:t>学习目标</a:t>
            </a:r>
          </a:p>
          <a:p>
            <a:pPr algn="l">
              <a:lnSpc>
                <a:spcPct val="80000"/>
              </a:lnSpc>
            </a:pPr>
            <a:r>
              <a:rPr lang="zh-CN" altLang="en-US" sz="2400"/>
              <a:t>　　通过本章学习，要求掌握如下内容：</a:t>
            </a:r>
          </a:p>
          <a:p>
            <a:pPr algn="l">
              <a:lnSpc>
                <a:spcPct val="80000"/>
              </a:lnSpc>
            </a:pPr>
            <a:r>
              <a:rPr lang="zh-CN" altLang="en-US" sz="2400"/>
              <a:t>　　</a:t>
            </a:r>
            <a:r>
              <a:rPr lang="en-US" altLang="zh-CN" sz="2400"/>
              <a:t>1.</a:t>
            </a:r>
            <a:r>
              <a:rPr lang="zh-CN" altLang="en-US" sz="2400"/>
              <a:t>树的概念和树的基本操作。</a:t>
            </a:r>
          </a:p>
          <a:p>
            <a:pPr algn="l">
              <a:lnSpc>
                <a:spcPct val="80000"/>
              </a:lnSpc>
            </a:pPr>
            <a:r>
              <a:rPr lang="zh-CN" altLang="en-US" sz="2400"/>
              <a:t>　　</a:t>
            </a:r>
            <a:r>
              <a:rPr lang="en-US" altLang="zh-CN" sz="2400"/>
              <a:t>2.</a:t>
            </a:r>
            <a:r>
              <a:rPr lang="zh-CN" altLang="en-US" sz="2400"/>
              <a:t>二叉树的定义及存储结构。</a:t>
            </a:r>
          </a:p>
          <a:p>
            <a:pPr algn="l">
              <a:lnSpc>
                <a:spcPct val="80000"/>
              </a:lnSpc>
            </a:pPr>
            <a:r>
              <a:rPr lang="zh-CN" altLang="en-US" sz="2400"/>
              <a:t>　　</a:t>
            </a:r>
            <a:r>
              <a:rPr lang="en-US" altLang="zh-CN" sz="2400"/>
              <a:t>3.</a:t>
            </a:r>
            <a:r>
              <a:rPr lang="zh-CN" altLang="en-US" sz="2400"/>
              <a:t>二叉树的遍历。</a:t>
            </a:r>
          </a:p>
          <a:p>
            <a:pPr algn="l">
              <a:lnSpc>
                <a:spcPct val="80000"/>
              </a:lnSpc>
            </a:pPr>
            <a:r>
              <a:rPr lang="zh-CN" altLang="en-US" sz="2400"/>
              <a:t>　　</a:t>
            </a:r>
            <a:r>
              <a:rPr lang="en-US" altLang="zh-CN" sz="2400"/>
              <a:t>4.</a:t>
            </a:r>
            <a:r>
              <a:rPr lang="zh-CN" altLang="en-US" sz="2400"/>
              <a:t>二叉树的应用。包括哈夫曼树、二叉排序树等。</a:t>
            </a:r>
          </a:p>
          <a:p>
            <a:pPr algn="l">
              <a:lnSpc>
                <a:spcPct val="80000"/>
              </a:lnSpc>
            </a:pPr>
            <a:r>
              <a:rPr lang="zh-CN" altLang="en-US" sz="2400"/>
              <a:t>　　</a:t>
            </a:r>
            <a:r>
              <a:rPr lang="en-US" altLang="zh-CN" sz="2400"/>
              <a:t>5.</a:t>
            </a:r>
            <a:r>
              <a:rPr lang="zh-CN" altLang="en-US" sz="2400"/>
              <a:t>树的存储以及树、森林和二叉树的相互转换。 </a:t>
            </a:r>
          </a:p>
        </p:txBody>
      </p:sp>
    </p:spTree>
  </p:cSld>
  <p:clrMapOvr>
    <a:masterClrMapping/>
  </p:clrMapOvr>
  <p:transition>
    <p:cover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5800" y="549275"/>
            <a:ext cx="7772400" cy="1143000"/>
          </a:xfrm>
        </p:spPr>
        <p:txBody>
          <a:bodyPr/>
          <a:lstStyle/>
          <a:p>
            <a:r>
              <a:rPr lang="en-US" altLang="zh-CN"/>
              <a:t>5.1 </a:t>
            </a:r>
            <a:r>
              <a:rPr lang="zh-CN" altLang="en-US"/>
              <a:t>　树 </a:t>
            </a:r>
          </a:p>
        </p:txBody>
      </p:sp>
      <p:sp>
        <p:nvSpPr>
          <p:cNvPr id="7171" name="Rectangle 3"/>
          <p:cNvSpPr>
            <a:spLocks noGrp="1" noChangeArrowheads="1"/>
          </p:cNvSpPr>
          <p:nvPr>
            <p:ph type="subTitle" idx="1"/>
          </p:nvPr>
        </p:nvSpPr>
        <p:spPr>
          <a:xfrm>
            <a:off x="539750" y="1628775"/>
            <a:ext cx="8280400" cy="4464050"/>
          </a:xfrm>
        </p:spPr>
        <p:txBody>
          <a:bodyPr/>
          <a:lstStyle/>
          <a:p>
            <a:pPr algn="l">
              <a:lnSpc>
                <a:spcPct val="80000"/>
              </a:lnSpc>
            </a:pPr>
            <a:r>
              <a:rPr lang="zh-CN" altLang="en-US" sz="2000"/>
              <a:t>　　 树形结构是一类重要的非线性结构，树是以分支关系定义的层次结构。树形结构在现实生活中和计算机领域内都有广泛的应用。本节着重介绍树的基本定义和常用术语，以便对树形结构有一个全面的理解。</a:t>
            </a:r>
          </a:p>
          <a:p>
            <a:pPr algn="l">
              <a:lnSpc>
                <a:spcPct val="80000"/>
              </a:lnSpc>
            </a:pPr>
            <a:r>
              <a:rPr lang="zh-CN" altLang="en-US" sz="2000"/>
              <a:t>　　</a:t>
            </a:r>
            <a:r>
              <a:rPr lang="en-US" altLang="zh-CN" sz="2000"/>
              <a:t>5.1.1 </a:t>
            </a:r>
            <a:r>
              <a:rPr lang="zh-CN" altLang="en-US" sz="2000"/>
              <a:t>树的定义及基本术语</a:t>
            </a:r>
          </a:p>
          <a:p>
            <a:pPr algn="l">
              <a:lnSpc>
                <a:spcPct val="80000"/>
              </a:lnSpc>
            </a:pPr>
            <a:r>
              <a:rPr lang="zh-CN" altLang="en-US" sz="2000"/>
              <a:t>    　</a:t>
            </a:r>
            <a:r>
              <a:rPr lang="zh-CN" altLang="en-US" sz="2000" b="1"/>
              <a:t>树</a:t>
            </a:r>
            <a:r>
              <a:rPr lang="zh-CN" altLang="en-US" sz="2000"/>
              <a:t>是</a:t>
            </a:r>
            <a:r>
              <a:rPr lang="en-US" altLang="zh-CN" sz="2000"/>
              <a:t>n</a:t>
            </a:r>
            <a:r>
              <a:rPr lang="zh-CN" altLang="en-US" sz="2000"/>
              <a:t>（</a:t>
            </a:r>
            <a:r>
              <a:rPr lang="en-US" altLang="zh-CN" sz="2000"/>
              <a:t>n≥0</a:t>
            </a:r>
            <a:r>
              <a:rPr lang="zh-CN" altLang="en-US" sz="2000"/>
              <a:t>）个结点的有限集合</a:t>
            </a:r>
            <a:r>
              <a:rPr lang="en-US" altLang="zh-CN" sz="2000"/>
              <a:t>T</a:t>
            </a:r>
            <a:r>
              <a:rPr lang="zh-CN" altLang="en-US" sz="2000"/>
              <a:t>。当</a:t>
            </a:r>
            <a:r>
              <a:rPr lang="en-US" altLang="zh-CN" sz="2000"/>
              <a:t>n=0</a:t>
            </a:r>
            <a:r>
              <a:rPr lang="zh-CN" altLang="en-US" sz="2000"/>
              <a:t>时称为空树；否则，称为非空树。在任一非空树中：</a:t>
            </a:r>
          </a:p>
          <a:p>
            <a:pPr algn="l">
              <a:lnSpc>
                <a:spcPct val="80000"/>
              </a:lnSpc>
            </a:pPr>
            <a:r>
              <a:rPr lang="zh-CN" altLang="en-US" sz="2000"/>
              <a:t>   　</a:t>
            </a:r>
            <a:r>
              <a:rPr lang="en-US" altLang="zh-CN" sz="2000"/>
              <a:t>1</a:t>
            </a:r>
            <a:r>
              <a:rPr lang="zh-CN" altLang="en-US" sz="2000"/>
              <a:t>．有且仅有一个特定的称为根的结点；</a:t>
            </a:r>
          </a:p>
          <a:p>
            <a:pPr algn="l">
              <a:lnSpc>
                <a:spcPct val="80000"/>
              </a:lnSpc>
            </a:pPr>
            <a:r>
              <a:rPr lang="zh-CN" altLang="en-US" sz="2000"/>
              <a:t>    　</a:t>
            </a:r>
            <a:r>
              <a:rPr lang="en-US" altLang="zh-CN" sz="2000"/>
              <a:t>2</a:t>
            </a:r>
            <a:r>
              <a:rPr lang="zh-CN" altLang="en-US" sz="2000"/>
              <a:t>．除根结点之外的其余结点被分成</a:t>
            </a:r>
            <a:r>
              <a:rPr lang="en-US" altLang="zh-CN" sz="2000"/>
              <a:t>m</a:t>
            </a:r>
            <a:r>
              <a:rPr lang="zh-CN" altLang="en-US" sz="2000"/>
              <a:t>（</a:t>
            </a:r>
            <a:r>
              <a:rPr lang="en-US" altLang="zh-CN" sz="2000"/>
              <a:t>m≥0</a:t>
            </a:r>
            <a:r>
              <a:rPr lang="zh-CN" altLang="en-US" sz="2000"/>
              <a:t>）个互不相交的集合</a:t>
            </a:r>
            <a:r>
              <a:rPr lang="en-US" altLang="zh-CN" sz="2000"/>
              <a:t>T1</a:t>
            </a:r>
            <a:r>
              <a:rPr lang="zh-CN" altLang="en-US" sz="2000"/>
              <a:t>，</a:t>
            </a:r>
            <a:r>
              <a:rPr lang="en-US" altLang="zh-CN" sz="2000"/>
              <a:t>T2 </a:t>
            </a:r>
            <a:r>
              <a:rPr lang="zh-CN" altLang="en-US" sz="2000"/>
              <a:t>，</a:t>
            </a:r>
            <a:r>
              <a:rPr lang="en-US" altLang="zh-CN" sz="2000">
                <a:latin typeface="Arial"/>
              </a:rPr>
              <a:t>…</a:t>
            </a:r>
            <a:r>
              <a:rPr lang="zh-CN" altLang="en-US" sz="2000"/>
              <a:t>，</a:t>
            </a:r>
            <a:r>
              <a:rPr lang="en-US" altLang="zh-CN" sz="2000"/>
              <a:t>T m </a:t>
            </a:r>
            <a:r>
              <a:rPr lang="zh-CN" altLang="en-US" sz="2000"/>
              <a:t>。且其中每一个集合本身又是一棵树，它们被称为根的子树。</a:t>
            </a:r>
          </a:p>
          <a:p>
            <a:pPr algn="l">
              <a:lnSpc>
                <a:spcPct val="80000"/>
              </a:lnSpc>
            </a:pPr>
            <a:r>
              <a:rPr lang="zh-CN" altLang="en-US" sz="2000"/>
              <a:t>    　显然，这是一个递归定义，即在树的定义中又用到了树的概念。它反映了树的固有特性，树中每一个结点都是该树中某一棵子树的根。</a:t>
            </a:r>
          </a:p>
        </p:txBody>
      </p:sp>
    </p:spTree>
  </p:cSld>
  <p:clrMapOvr>
    <a:masterClrMapping/>
  </p:clrMapOvr>
  <p:transition>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subTitle" idx="1"/>
          </p:nvPr>
        </p:nvSpPr>
        <p:spPr>
          <a:xfrm>
            <a:off x="539750" y="620713"/>
            <a:ext cx="8280400" cy="4464050"/>
          </a:xfrm>
        </p:spPr>
        <p:txBody>
          <a:bodyPr/>
          <a:lstStyle/>
          <a:p>
            <a:pPr algn="l"/>
            <a:r>
              <a:rPr lang="zh-CN" altLang="en-US" sz="2400"/>
              <a:t>　　如图</a:t>
            </a:r>
            <a:r>
              <a:rPr lang="en-US" altLang="zh-CN" sz="2400"/>
              <a:t>5-1</a:t>
            </a:r>
            <a:r>
              <a:rPr lang="zh-CN" altLang="en-US" sz="2400"/>
              <a:t>所示的树</a:t>
            </a:r>
            <a:r>
              <a:rPr lang="en-US" altLang="zh-CN" sz="2400"/>
              <a:t>T</a:t>
            </a:r>
            <a:r>
              <a:rPr lang="zh-CN" altLang="en-US" sz="2400"/>
              <a:t>中，</a:t>
            </a:r>
            <a:r>
              <a:rPr lang="en-US" altLang="zh-CN" sz="2400"/>
              <a:t>A</a:t>
            </a:r>
            <a:r>
              <a:rPr lang="zh-CN" altLang="en-US" sz="2400"/>
              <a:t>是根结点，其余结点分成三个互不相交的子集</a:t>
            </a:r>
            <a:r>
              <a:rPr lang="en-US" altLang="zh-CN" sz="2400"/>
              <a:t>T1={B</a:t>
            </a:r>
            <a:r>
              <a:rPr lang="zh-CN" altLang="en-US" sz="2400"/>
              <a:t>，</a:t>
            </a:r>
            <a:r>
              <a:rPr lang="en-US" altLang="zh-CN" sz="2400"/>
              <a:t>E</a:t>
            </a:r>
            <a:r>
              <a:rPr lang="zh-CN" altLang="en-US" sz="2400"/>
              <a:t>，</a:t>
            </a:r>
            <a:r>
              <a:rPr lang="en-US" altLang="zh-CN" sz="2400"/>
              <a:t>F}</a:t>
            </a:r>
            <a:r>
              <a:rPr lang="zh-CN" altLang="en-US" sz="2400"/>
              <a:t>；</a:t>
            </a:r>
            <a:r>
              <a:rPr lang="en-US" altLang="zh-CN" sz="2400"/>
              <a:t>T2={C</a:t>
            </a:r>
            <a:r>
              <a:rPr lang="zh-CN" altLang="en-US" sz="2400"/>
              <a:t>，</a:t>
            </a:r>
            <a:r>
              <a:rPr lang="en-US" altLang="zh-CN" sz="2400"/>
              <a:t>G}</a:t>
            </a:r>
            <a:r>
              <a:rPr lang="zh-CN" altLang="en-US" sz="2400"/>
              <a:t>；</a:t>
            </a:r>
            <a:r>
              <a:rPr lang="en-US" altLang="zh-CN" sz="2400"/>
              <a:t>T3={D</a:t>
            </a:r>
            <a:r>
              <a:rPr lang="zh-CN" altLang="en-US" sz="2400"/>
              <a:t>，</a:t>
            </a:r>
            <a:r>
              <a:rPr lang="en-US" altLang="zh-CN" sz="2400"/>
              <a:t>H</a:t>
            </a:r>
            <a:r>
              <a:rPr lang="zh-CN" altLang="en-US" sz="2400"/>
              <a:t>，</a:t>
            </a:r>
            <a:r>
              <a:rPr lang="en-US" altLang="zh-CN" sz="2400"/>
              <a:t>I</a:t>
            </a:r>
            <a:r>
              <a:rPr lang="zh-CN" altLang="en-US" sz="2400"/>
              <a:t>，</a:t>
            </a:r>
            <a:r>
              <a:rPr lang="en-US" altLang="zh-CN" sz="2400"/>
              <a:t>J}</a:t>
            </a:r>
            <a:r>
              <a:rPr lang="zh-CN" altLang="en-US" sz="2400"/>
              <a:t>。</a:t>
            </a:r>
            <a:r>
              <a:rPr lang="en-US" altLang="zh-CN" sz="2400"/>
              <a:t>T1</a:t>
            </a:r>
            <a:r>
              <a:rPr lang="zh-CN" altLang="en-US" sz="2400"/>
              <a:t>，</a:t>
            </a:r>
            <a:r>
              <a:rPr lang="en-US" altLang="zh-CN" sz="2400"/>
              <a:t>T2</a:t>
            </a:r>
            <a:r>
              <a:rPr lang="zh-CN" altLang="en-US" sz="2400"/>
              <a:t>，</a:t>
            </a:r>
            <a:r>
              <a:rPr lang="en-US" altLang="zh-CN" sz="2400"/>
              <a:t>T3</a:t>
            </a:r>
            <a:r>
              <a:rPr lang="zh-CN" altLang="en-US" sz="2400"/>
              <a:t>都是根</a:t>
            </a:r>
            <a:r>
              <a:rPr lang="en-US" altLang="zh-CN" sz="2400"/>
              <a:t>A</a:t>
            </a:r>
            <a:r>
              <a:rPr lang="zh-CN" altLang="en-US" sz="2400"/>
              <a:t>的子树。</a:t>
            </a:r>
            <a:r>
              <a:rPr lang="en-US" altLang="zh-CN" sz="2400"/>
              <a:t>B</a:t>
            </a:r>
            <a:r>
              <a:rPr lang="zh-CN" altLang="en-US" sz="2400"/>
              <a:t>、</a:t>
            </a:r>
            <a:r>
              <a:rPr lang="en-US" altLang="zh-CN" sz="2400"/>
              <a:t>C</a:t>
            </a:r>
            <a:r>
              <a:rPr lang="zh-CN" altLang="en-US" sz="2400"/>
              <a:t>、</a:t>
            </a:r>
            <a:r>
              <a:rPr lang="en-US" altLang="zh-CN" sz="2400"/>
              <a:t>D</a:t>
            </a:r>
            <a:r>
              <a:rPr lang="zh-CN" altLang="en-US" sz="2400"/>
              <a:t>分别为这三棵子树的根。而子树本身亦是树，按照定义可继续划分，如</a:t>
            </a:r>
            <a:r>
              <a:rPr lang="en-US" altLang="zh-CN" sz="2400"/>
              <a:t>T1</a:t>
            </a:r>
            <a:r>
              <a:rPr lang="zh-CN" altLang="en-US" sz="2400"/>
              <a:t>中</a:t>
            </a:r>
            <a:r>
              <a:rPr lang="en-US" altLang="zh-CN" sz="2400"/>
              <a:t>B</a:t>
            </a:r>
            <a:r>
              <a:rPr lang="zh-CN" altLang="en-US" sz="2400"/>
              <a:t>为根结点，其余结点又可分为两个互不相交的子集</a:t>
            </a:r>
            <a:r>
              <a:rPr lang="en-US" altLang="zh-CN" sz="2400"/>
              <a:t>T11={E}</a:t>
            </a:r>
            <a:r>
              <a:rPr lang="zh-CN" altLang="en-US" sz="2400"/>
              <a:t>，</a:t>
            </a:r>
            <a:r>
              <a:rPr lang="en-US" altLang="zh-CN" sz="2400"/>
              <a:t>T12={F}</a:t>
            </a:r>
            <a:r>
              <a:rPr lang="zh-CN" altLang="en-US" sz="2400"/>
              <a:t>，显然</a:t>
            </a:r>
            <a:r>
              <a:rPr lang="en-US" altLang="zh-CN" sz="2400"/>
              <a:t>T11</a:t>
            </a:r>
            <a:r>
              <a:rPr lang="zh-CN" altLang="en-US" sz="2400"/>
              <a:t>、</a:t>
            </a:r>
            <a:r>
              <a:rPr lang="en-US" altLang="zh-CN" sz="2400"/>
              <a:t>T12</a:t>
            </a:r>
            <a:r>
              <a:rPr lang="zh-CN" altLang="en-US" sz="2400"/>
              <a:t>是只含一个根结点的树。对于</a:t>
            </a:r>
            <a:r>
              <a:rPr lang="en-US" altLang="zh-CN" sz="2400"/>
              <a:t>T2</a:t>
            </a:r>
            <a:r>
              <a:rPr lang="zh-CN" altLang="en-US" sz="2400"/>
              <a:t>、</a:t>
            </a:r>
            <a:r>
              <a:rPr lang="en-US" altLang="zh-CN" sz="2400"/>
              <a:t>T3</a:t>
            </a:r>
            <a:r>
              <a:rPr lang="zh-CN" altLang="en-US" sz="2400"/>
              <a:t>可做类似的划分。由此可见，树中每一个结点都是该树中某一棵子树的根。 </a:t>
            </a:r>
          </a:p>
        </p:txBody>
      </p:sp>
      <p:pic>
        <p:nvPicPr>
          <p:cNvPr id="820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3716338"/>
            <a:ext cx="381635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1" name="Rectangle 9"/>
          <p:cNvSpPr>
            <a:spLocks noChangeArrowheads="1"/>
          </p:cNvSpPr>
          <p:nvPr/>
        </p:nvSpPr>
        <p:spPr bwMode="auto">
          <a:xfrm>
            <a:off x="3921125" y="5768975"/>
            <a:ext cx="14239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5-1  </a:t>
            </a:r>
            <a:r>
              <a:rPr lang="zh-CN" altLang="en-US" sz="2000"/>
              <a:t>树</a:t>
            </a:r>
            <a:r>
              <a:rPr lang="en-US" altLang="zh-CN" sz="2000"/>
              <a:t>T </a:t>
            </a:r>
          </a:p>
        </p:txBody>
      </p:sp>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subTitle" idx="1"/>
          </p:nvPr>
        </p:nvSpPr>
        <p:spPr>
          <a:xfrm>
            <a:off x="539750" y="620713"/>
            <a:ext cx="8280400" cy="5761037"/>
          </a:xfrm>
        </p:spPr>
        <p:txBody>
          <a:bodyPr/>
          <a:lstStyle/>
          <a:p>
            <a:pPr algn="l"/>
            <a:r>
              <a:rPr lang="zh-CN" altLang="en-US" sz="2400"/>
              <a:t>　　下面介绍树结构中常用的术语。</a:t>
            </a:r>
          </a:p>
          <a:p>
            <a:pPr algn="l"/>
            <a:r>
              <a:rPr lang="zh-CN" altLang="en-US" sz="2400"/>
              <a:t>　　树中结点之间的连线称为</a:t>
            </a:r>
            <a:r>
              <a:rPr lang="zh-CN" altLang="en-US" sz="2400" b="1"/>
              <a:t>分支</a:t>
            </a:r>
            <a:r>
              <a:rPr lang="zh-CN" altLang="en-US" sz="2400"/>
              <a:t>。结点的子树个数称为</a:t>
            </a:r>
            <a:r>
              <a:rPr lang="zh-CN" altLang="en-US" sz="2400" b="1"/>
              <a:t>结点的度</a:t>
            </a:r>
            <a:r>
              <a:rPr lang="zh-CN" altLang="en-US" sz="2400"/>
              <a:t>。一棵树中结点度的最大值称为</a:t>
            </a:r>
            <a:r>
              <a:rPr lang="zh-CN" altLang="en-US" sz="2400" b="1"/>
              <a:t>树的度</a:t>
            </a:r>
            <a:r>
              <a:rPr lang="zh-CN" altLang="en-US" sz="2400"/>
              <a:t>。度为零的结点称为</a:t>
            </a:r>
            <a:r>
              <a:rPr lang="zh-CN" altLang="en-US" sz="2400" b="1"/>
              <a:t>叶子结点或终端结点</a:t>
            </a:r>
            <a:r>
              <a:rPr lang="zh-CN" altLang="en-US" sz="2400"/>
              <a:t>。度不为零的结点称为</a:t>
            </a:r>
            <a:r>
              <a:rPr lang="zh-CN" altLang="en-US" sz="2400" b="1"/>
              <a:t>分支结点或非终端结点</a:t>
            </a:r>
            <a:r>
              <a:rPr lang="zh-CN" altLang="en-US" sz="2400"/>
              <a:t>。如图</a:t>
            </a:r>
            <a:r>
              <a:rPr lang="en-US" altLang="zh-CN" sz="2400"/>
              <a:t>5-1</a:t>
            </a:r>
            <a:r>
              <a:rPr lang="zh-CN" altLang="en-US" sz="2400"/>
              <a:t>所示的树</a:t>
            </a:r>
            <a:r>
              <a:rPr lang="en-US" altLang="zh-CN" sz="2400"/>
              <a:t>T</a:t>
            </a:r>
            <a:r>
              <a:rPr lang="zh-CN" altLang="en-US" sz="2400"/>
              <a:t>中，</a:t>
            </a:r>
            <a:r>
              <a:rPr lang="en-US" altLang="zh-CN" sz="2400"/>
              <a:t>B</a:t>
            </a:r>
            <a:r>
              <a:rPr lang="zh-CN" altLang="en-US" sz="2400"/>
              <a:t>的度为</a:t>
            </a:r>
            <a:r>
              <a:rPr lang="en-US" altLang="zh-CN" sz="2400"/>
              <a:t>2</a:t>
            </a:r>
            <a:r>
              <a:rPr lang="zh-CN" altLang="en-US" sz="2400"/>
              <a:t>，是分支结点。</a:t>
            </a:r>
            <a:r>
              <a:rPr lang="en-US" altLang="zh-CN" sz="2400"/>
              <a:t>E</a:t>
            </a:r>
            <a:r>
              <a:rPr lang="zh-CN" altLang="en-US" sz="2400"/>
              <a:t>的度为</a:t>
            </a:r>
            <a:r>
              <a:rPr lang="en-US" altLang="zh-CN" sz="2400"/>
              <a:t>0</a:t>
            </a:r>
            <a:r>
              <a:rPr lang="zh-CN" altLang="en-US" sz="2400"/>
              <a:t>是叶子结点。树的度为</a:t>
            </a:r>
            <a:r>
              <a:rPr lang="en-US" altLang="zh-CN" sz="2400"/>
              <a:t>3</a:t>
            </a:r>
            <a:r>
              <a:rPr lang="zh-CN" altLang="en-US" sz="2400"/>
              <a:t>。结点的各子树的根称为该结点的孩子，反之，该结点称为孩子的双亲。</a:t>
            </a:r>
            <a:r>
              <a:rPr lang="en-US" altLang="zh-CN" sz="2400"/>
              <a:t>B</a:t>
            </a:r>
            <a:r>
              <a:rPr lang="zh-CN" altLang="en-US" sz="2400"/>
              <a:t>，</a:t>
            </a:r>
            <a:r>
              <a:rPr lang="en-US" altLang="zh-CN" sz="2400"/>
              <a:t>C</a:t>
            </a:r>
            <a:r>
              <a:rPr lang="zh-CN" altLang="en-US" sz="2400"/>
              <a:t>，</a:t>
            </a:r>
            <a:r>
              <a:rPr lang="en-US" altLang="zh-CN" sz="2400"/>
              <a:t>D</a:t>
            </a:r>
            <a:r>
              <a:rPr lang="zh-CN" altLang="en-US" sz="2400"/>
              <a:t>是兄弟。将这些关系进一步推广，结点的祖先是从根到该结点所经分支上的所有结点，反之，以该结点为根的子树上所有结点都是此结点子孙。例如：</a:t>
            </a:r>
            <a:r>
              <a:rPr lang="en-US" altLang="zh-CN" sz="2400"/>
              <a:t>A</a:t>
            </a:r>
            <a:r>
              <a:rPr lang="zh-CN" altLang="en-US" sz="2400"/>
              <a:t>是</a:t>
            </a:r>
            <a:r>
              <a:rPr lang="en-US" altLang="zh-CN" sz="2400"/>
              <a:t>E</a:t>
            </a:r>
            <a:r>
              <a:rPr lang="zh-CN" altLang="en-US" sz="2400"/>
              <a:t>的祖先，</a:t>
            </a:r>
            <a:r>
              <a:rPr lang="en-US" altLang="zh-CN" sz="2400"/>
              <a:t>B</a:t>
            </a:r>
            <a:r>
              <a:rPr lang="zh-CN" altLang="en-US" sz="2400"/>
              <a:t>的子孙是</a:t>
            </a:r>
            <a:r>
              <a:rPr lang="en-US" altLang="zh-CN" sz="2400"/>
              <a:t>E</a:t>
            </a:r>
            <a:r>
              <a:rPr lang="zh-CN" altLang="en-US" sz="2400"/>
              <a:t>，</a:t>
            </a:r>
            <a:r>
              <a:rPr lang="en-US" altLang="zh-CN" sz="2400"/>
              <a:t>F</a:t>
            </a:r>
            <a:r>
              <a:rPr lang="zh-CN" altLang="en-US" sz="2400"/>
              <a:t>。</a:t>
            </a:r>
          </a:p>
          <a:p>
            <a:pPr algn="l"/>
            <a:r>
              <a:rPr lang="zh-CN" altLang="en-US" sz="2400"/>
              <a:t>　　结点的层次是从根结点算起的，设根结点在第一层上，根结点的孩子为第二层。若某结点在第</a:t>
            </a:r>
            <a:r>
              <a:rPr lang="en-US" altLang="zh-CN" sz="2400"/>
              <a:t>L</a:t>
            </a:r>
            <a:r>
              <a:rPr lang="zh-CN" altLang="en-US" sz="2400"/>
              <a:t>层，则其子树的根就在第</a:t>
            </a:r>
            <a:r>
              <a:rPr lang="en-US" altLang="zh-CN" sz="2400"/>
              <a:t>L+1</a:t>
            </a:r>
            <a:r>
              <a:rPr lang="zh-CN" altLang="en-US" sz="2400"/>
              <a:t>层。树中结点的最大层次称为</a:t>
            </a:r>
            <a:r>
              <a:rPr lang="zh-CN" altLang="en-US" sz="2400" b="1"/>
              <a:t>树的高度或深度</a:t>
            </a:r>
            <a:r>
              <a:rPr lang="zh-CN" altLang="en-US" sz="2400"/>
              <a:t>。图</a:t>
            </a:r>
            <a:r>
              <a:rPr lang="en-US" altLang="zh-CN" sz="2400"/>
              <a:t>5-1</a:t>
            </a:r>
            <a:r>
              <a:rPr lang="zh-CN" altLang="en-US" sz="2400"/>
              <a:t>中树</a:t>
            </a:r>
            <a:r>
              <a:rPr lang="en-US" altLang="zh-CN" sz="2400"/>
              <a:t>T</a:t>
            </a:r>
            <a:r>
              <a:rPr lang="zh-CN" altLang="en-US" sz="2400"/>
              <a:t>的高度为</a:t>
            </a:r>
            <a:r>
              <a:rPr lang="en-US" altLang="zh-CN" sz="2400"/>
              <a:t>3</a:t>
            </a:r>
            <a:r>
              <a:rPr lang="zh-CN" altLang="en-US" sz="2400"/>
              <a:t>。</a:t>
            </a:r>
            <a:endParaRPr lang="zh-CN" altLang="en-US" sz="2400" b="1"/>
          </a:p>
          <a:p>
            <a:pPr algn="l"/>
            <a:endParaRPr lang="en-US" altLang="zh-CN" sz="2400"/>
          </a:p>
        </p:txBody>
      </p:sp>
    </p:spTree>
  </p:cSld>
  <p:clrMapOvr>
    <a:masterClrMapping/>
  </p:clrMapOvr>
  <p:transition>
    <p:cover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subTitle" idx="1"/>
          </p:nvPr>
        </p:nvSpPr>
        <p:spPr>
          <a:xfrm>
            <a:off x="539750" y="763588"/>
            <a:ext cx="8280400" cy="5761037"/>
          </a:xfrm>
        </p:spPr>
        <p:txBody>
          <a:bodyPr/>
          <a:lstStyle/>
          <a:p>
            <a:pPr algn="l"/>
            <a:r>
              <a:rPr lang="zh-CN" altLang="en-US" sz="2400"/>
              <a:t>　　</a:t>
            </a:r>
            <a:r>
              <a:rPr lang="zh-CN" altLang="en-US" sz="2400" b="1"/>
              <a:t>森林</a:t>
            </a:r>
            <a:r>
              <a:rPr lang="zh-CN" altLang="en-US" sz="2400"/>
              <a:t>是</a:t>
            </a:r>
            <a:r>
              <a:rPr lang="en-US" altLang="zh-CN" sz="2400"/>
              <a:t>n(n≥0)</a:t>
            </a:r>
            <a:r>
              <a:rPr lang="zh-CN" altLang="en-US" sz="2400"/>
              <a:t>棵互不相交的树的集合。森林的概念与树非常接近，去掉一棵树的根就得到森林。例如在图</a:t>
            </a:r>
            <a:r>
              <a:rPr lang="en-US" altLang="zh-CN" sz="2400"/>
              <a:t>5-1</a:t>
            </a:r>
            <a:r>
              <a:rPr lang="zh-CN" altLang="en-US" sz="2400"/>
              <a:t>中去掉根结点</a:t>
            </a:r>
            <a:r>
              <a:rPr lang="en-US" altLang="zh-CN" sz="2400"/>
              <a:t>A</a:t>
            </a:r>
            <a:r>
              <a:rPr lang="zh-CN" altLang="en-US" sz="2400"/>
              <a:t>，就得到由三棵树</a:t>
            </a:r>
            <a:r>
              <a:rPr lang="en-US" altLang="zh-CN" sz="2400"/>
              <a:t>T1</a:t>
            </a:r>
            <a:r>
              <a:rPr lang="zh-CN" altLang="en-US" sz="2400"/>
              <a:t>、</a:t>
            </a:r>
            <a:r>
              <a:rPr lang="en-US" altLang="zh-CN" sz="2400"/>
              <a:t>T2</a:t>
            </a:r>
            <a:r>
              <a:rPr lang="zh-CN" altLang="en-US" sz="2400"/>
              <a:t>、</a:t>
            </a:r>
            <a:r>
              <a:rPr lang="en-US" altLang="zh-CN" sz="2400"/>
              <a:t>T3</a:t>
            </a:r>
            <a:r>
              <a:rPr lang="zh-CN" altLang="en-US" sz="2400"/>
              <a:t>组成的森林。反之，给</a:t>
            </a:r>
            <a:r>
              <a:rPr lang="en-US" altLang="zh-CN" sz="2400"/>
              <a:t>n</a:t>
            </a:r>
            <a:r>
              <a:rPr lang="zh-CN" altLang="en-US" sz="2400"/>
              <a:t>棵树组成的森林加一个根结点，就生成一棵树。 </a:t>
            </a:r>
          </a:p>
          <a:p>
            <a:pPr algn="l"/>
            <a:r>
              <a:rPr lang="zh-CN" altLang="en-US" sz="2400"/>
              <a:t>　　</a:t>
            </a:r>
            <a:r>
              <a:rPr lang="en-US" altLang="zh-CN" sz="2400"/>
              <a:t>5.1.2  </a:t>
            </a:r>
            <a:r>
              <a:rPr lang="zh-CN" altLang="en-US" sz="2400"/>
              <a:t>树的表示</a:t>
            </a:r>
          </a:p>
          <a:p>
            <a:pPr algn="l"/>
            <a:r>
              <a:rPr lang="zh-CN" altLang="en-US" sz="2400"/>
              <a:t>　　树的表示方法除了了以图</a:t>
            </a:r>
            <a:r>
              <a:rPr lang="en-US" altLang="zh-CN" sz="2400"/>
              <a:t>5-1</a:t>
            </a:r>
            <a:r>
              <a:rPr lang="zh-CN" altLang="en-US" sz="2400"/>
              <a:t>表示外，还可以用一种表示集合包含关系的文氏图来表示，如图</a:t>
            </a:r>
            <a:r>
              <a:rPr lang="en-US" altLang="zh-CN" sz="2400"/>
              <a:t>5-2</a:t>
            </a:r>
            <a:r>
              <a:rPr lang="zh-CN" altLang="en-US" sz="2400"/>
              <a:t>（</a:t>
            </a:r>
            <a:r>
              <a:rPr lang="en-US" altLang="zh-CN" sz="2400"/>
              <a:t>a</a:t>
            </a:r>
            <a:r>
              <a:rPr lang="zh-CN" altLang="en-US" sz="2400"/>
              <a:t>）所示。或用广义表的形式表示树，根作为由子树森林组成的表的名字写在表的左边，如图</a:t>
            </a:r>
            <a:r>
              <a:rPr lang="en-US" altLang="zh-CN" sz="2400"/>
              <a:t>5-2</a:t>
            </a:r>
            <a:r>
              <a:rPr lang="zh-CN" altLang="en-US" sz="2400"/>
              <a:t>（</a:t>
            </a:r>
            <a:r>
              <a:rPr lang="en-US" altLang="zh-CN" sz="2400"/>
              <a:t>b</a:t>
            </a:r>
            <a:r>
              <a:rPr lang="zh-CN" altLang="en-US" sz="2400"/>
              <a:t>）所示。或用凹入法来表示。如图</a:t>
            </a:r>
            <a:r>
              <a:rPr lang="en-US" altLang="zh-CN" sz="2400"/>
              <a:t>5-2</a:t>
            </a:r>
            <a:r>
              <a:rPr lang="zh-CN" altLang="en-US" sz="2400"/>
              <a:t>（</a:t>
            </a:r>
            <a:r>
              <a:rPr lang="en-US" altLang="zh-CN" sz="2400"/>
              <a:t>c</a:t>
            </a:r>
            <a:r>
              <a:rPr lang="zh-CN" altLang="en-US" sz="2400"/>
              <a:t>）所示。</a:t>
            </a:r>
          </a:p>
        </p:txBody>
      </p:sp>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765175"/>
            <a:ext cx="5543550" cy="461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Rectangle 5"/>
          <p:cNvSpPr>
            <a:spLocks noChangeArrowheads="1"/>
          </p:cNvSpPr>
          <p:nvPr/>
        </p:nvSpPr>
        <p:spPr bwMode="auto">
          <a:xfrm>
            <a:off x="3108325" y="5624513"/>
            <a:ext cx="29289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5-2 </a:t>
            </a:r>
            <a:r>
              <a:rPr lang="zh-CN" altLang="en-US" sz="2000"/>
              <a:t>树的不同表示法</a:t>
            </a:r>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a:xfrm>
            <a:off x="685800" y="549275"/>
            <a:ext cx="7772400" cy="1143000"/>
          </a:xfrm>
        </p:spPr>
        <p:txBody>
          <a:bodyPr/>
          <a:lstStyle/>
          <a:p>
            <a:r>
              <a:rPr lang="en-US" altLang="zh-CN"/>
              <a:t>5.2  </a:t>
            </a:r>
            <a:r>
              <a:rPr lang="zh-CN" altLang="en-US"/>
              <a:t>二叉树及其遍历</a:t>
            </a:r>
          </a:p>
        </p:txBody>
      </p:sp>
      <p:sp>
        <p:nvSpPr>
          <p:cNvPr id="14339" name="Rectangle 3"/>
          <p:cNvSpPr>
            <a:spLocks noGrp="1" noChangeArrowheads="1"/>
          </p:cNvSpPr>
          <p:nvPr>
            <p:ph type="subTitle" idx="1"/>
          </p:nvPr>
        </p:nvSpPr>
        <p:spPr>
          <a:xfrm>
            <a:off x="539750" y="1412875"/>
            <a:ext cx="8280400" cy="4464050"/>
          </a:xfrm>
        </p:spPr>
        <p:txBody>
          <a:bodyPr/>
          <a:lstStyle/>
          <a:p>
            <a:pPr algn="l">
              <a:lnSpc>
                <a:spcPct val="90000"/>
              </a:lnSpc>
            </a:pPr>
            <a:r>
              <a:rPr lang="zh-CN" altLang="en-US" sz="2400"/>
              <a:t>　　 </a:t>
            </a:r>
            <a:r>
              <a:rPr lang="en-US" altLang="zh-CN" sz="2400"/>
              <a:t>5.2.1  </a:t>
            </a:r>
            <a:r>
              <a:rPr lang="zh-CN" altLang="en-US" sz="2400"/>
              <a:t>二叉树的定义</a:t>
            </a:r>
          </a:p>
          <a:p>
            <a:pPr algn="l">
              <a:lnSpc>
                <a:spcPct val="90000"/>
              </a:lnSpc>
            </a:pPr>
            <a:r>
              <a:rPr lang="zh-CN" altLang="en-US" sz="2400"/>
              <a:t>　　二叉树是</a:t>
            </a:r>
            <a:r>
              <a:rPr lang="en-US" altLang="zh-CN" sz="2400"/>
              <a:t>n</a:t>
            </a:r>
            <a:r>
              <a:rPr lang="zh-CN" altLang="en-US" sz="2400"/>
              <a:t>（</a:t>
            </a:r>
            <a:r>
              <a:rPr lang="en-US" altLang="zh-CN" sz="2400"/>
              <a:t>n≥0</a:t>
            </a:r>
            <a:r>
              <a:rPr lang="zh-CN" altLang="en-US" sz="2400"/>
              <a:t>）个结点的有限集合，它或为空二叉树（</a:t>
            </a:r>
            <a:r>
              <a:rPr lang="en-US" altLang="zh-CN" sz="2400"/>
              <a:t>n=0</a:t>
            </a:r>
            <a:r>
              <a:rPr lang="zh-CN" altLang="en-US" sz="2400"/>
              <a:t>），或由一个根结点和两棵分别称为根的左子树和右子树的互不相交的二叉树组成。</a:t>
            </a:r>
          </a:p>
          <a:p>
            <a:pPr algn="l">
              <a:lnSpc>
                <a:spcPct val="90000"/>
              </a:lnSpc>
            </a:pPr>
            <a:r>
              <a:rPr lang="zh-CN" altLang="en-US" sz="2400"/>
              <a:t>　　这是二叉树的递归定义，根据这个定义，可以导出二叉树的五种基本形态，如图</a:t>
            </a:r>
            <a:r>
              <a:rPr lang="en-US" altLang="zh-CN" sz="2400"/>
              <a:t>5-3</a:t>
            </a:r>
            <a:r>
              <a:rPr lang="zh-CN" altLang="en-US" sz="2400"/>
              <a:t>所示，其中，图</a:t>
            </a:r>
            <a:r>
              <a:rPr lang="en-US" altLang="zh-CN" sz="2400"/>
              <a:t>5-3</a:t>
            </a:r>
            <a:r>
              <a:rPr lang="zh-CN" altLang="en-US" sz="2400"/>
              <a:t>（</a:t>
            </a:r>
            <a:r>
              <a:rPr lang="en-US" altLang="zh-CN" sz="2400"/>
              <a:t>a</a:t>
            </a:r>
            <a:r>
              <a:rPr lang="zh-CN" altLang="en-US" sz="2400"/>
              <a:t>）为空二叉树，图</a:t>
            </a:r>
            <a:r>
              <a:rPr lang="en-US" altLang="zh-CN" sz="2400"/>
              <a:t>5-3</a:t>
            </a:r>
            <a:r>
              <a:rPr lang="zh-CN" altLang="en-US" sz="2400"/>
              <a:t>（</a:t>
            </a:r>
            <a:r>
              <a:rPr lang="en-US" altLang="zh-CN" sz="2400"/>
              <a:t>b</a:t>
            </a:r>
            <a:r>
              <a:rPr lang="zh-CN" altLang="en-US" sz="2400"/>
              <a:t>）为仅有一个根结点的二叉树，图</a:t>
            </a:r>
            <a:r>
              <a:rPr lang="en-US" altLang="zh-CN" sz="2400"/>
              <a:t>5-3</a:t>
            </a:r>
            <a:r>
              <a:rPr lang="zh-CN" altLang="en-US" sz="2400"/>
              <a:t>（</a:t>
            </a:r>
            <a:r>
              <a:rPr lang="en-US" altLang="zh-CN" sz="2400"/>
              <a:t>c</a:t>
            </a:r>
            <a:r>
              <a:rPr lang="zh-CN" altLang="en-US" sz="2400"/>
              <a:t>）为右子树为空的二叉树，图</a:t>
            </a:r>
            <a:r>
              <a:rPr lang="en-US" altLang="zh-CN" sz="2400"/>
              <a:t>5-3</a:t>
            </a:r>
            <a:r>
              <a:rPr lang="zh-CN" altLang="en-US" sz="2400"/>
              <a:t>（</a:t>
            </a:r>
            <a:r>
              <a:rPr lang="en-US" altLang="zh-CN" sz="2400"/>
              <a:t>d</a:t>
            </a:r>
            <a:r>
              <a:rPr lang="zh-CN" altLang="en-US" sz="2400"/>
              <a:t>）为左子树为空的二叉树，图</a:t>
            </a:r>
            <a:r>
              <a:rPr lang="en-US" altLang="zh-CN" sz="2400"/>
              <a:t>5-3</a:t>
            </a:r>
            <a:r>
              <a:rPr lang="zh-CN" altLang="en-US" sz="2400"/>
              <a:t>（</a:t>
            </a:r>
            <a:r>
              <a:rPr lang="en-US" altLang="zh-CN" sz="2400"/>
              <a:t>e</a:t>
            </a:r>
            <a:r>
              <a:rPr lang="zh-CN" altLang="en-US" sz="2400"/>
              <a:t>）为左、右子树均为非空的二叉树。 </a:t>
            </a:r>
          </a:p>
        </p:txBody>
      </p:sp>
      <p:pic>
        <p:nvPicPr>
          <p:cNvPr id="143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4581525"/>
            <a:ext cx="4391025" cy="157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1" name="Rectangle 5"/>
          <p:cNvSpPr>
            <a:spLocks noChangeArrowheads="1"/>
          </p:cNvSpPr>
          <p:nvPr/>
        </p:nvSpPr>
        <p:spPr bwMode="auto">
          <a:xfrm>
            <a:off x="2981325" y="6127750"/>
            <a:ext cx="31829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5-3 </a:t>
            </a:r>
            <a:r>
              <a:rPr lang="zh-CN" altLang="en-US" sz="2000"/>
              <a:t>二叉树的五种形态</a:t>
            </a:r>
          </a:p>
        </p:txBody>
      </p:sp>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subTitle" idx="1"/>
          </p:nvPr>
        </p:nvSpPr>
        <p:spPr>
          <a:xfrm>
            <a:off x="539750" y="620713"/>
            <a:ext cx="8280400" cy="4464050"/>
          </a:xfrm>
        </p:spPr>
        <p:txBody>
          <a:bodyPr/>
          <a:lstStyle/>
          <a:p>
            <a:pPr algn="l">
              <a:lnSpc>
                <a:spcPct val="90000"/>
              </a:lnSpc>
            </a:pPr>
            <a:r>
              <a:rPr lang="zh-CN" altLang="en-US" sz="2400"/>
              <a:t>　　 </a:t>
            </a:r>
            <a:r>
              <a:rPr lang="en-US" altLang="zh-CN" sz="2400"/>
              <a:t>5.2.2  </a:t>
            </a:r>
            <a:r>
              <a:rPr lang="zh-CN" altLang="en-US" sz="2400"/>
              <a:t>二叉树的重要性质</a:t>
            </a:r>
          </a:p>
          <a:p>
            <a:pPr algn="l">
              <a:lnSpc>
                <a:spcPct val="90000"/>
              </a:lnSpc>
            </a:pPr>
            <a:r>
              <a:rPr lang="zh-CN" altLang="en-US" sz="2400"/>
              <a:t>　　二叉树具有下列重要特性：</a:t>
            </a:r>
            <a:endParaRPr lang="zh-CN" altLang="en-US" sz="2400" b="1"/>
          </a:p>
          <a:p>
            <a:pPr algn="l">
              <a:lnSpc>
                <a:spcPct val="90000"/>
              </a:lnSpc>
            </a:pPr>
            <a:r>
              <a:rPr lang="zh-CN" altLang="en-US" sz="2400" b="1"/>
              <a:t>　　性质</a:t>
            </a:r>
            <a:r>
              <a:rPr lang="en-US" altLang="zh-CN" sz="2400" b="1"/>
              <a:t>1</a:t>
            </a:r>
            <a:r>
              <a:rPr lang="en-US" altLang="zh-CN" sz="2400"/>
              <a:t> </a:t>
            </a:r>
            <a:r>
              <a:rPr lang="zh-CN" altLang="en-US" sz="2400"/>
              <a:t>在二叉树的第</a:t>
            </a:r>
            <a:r>
              <a:rPr lang="en-US" altLang="zh-CN" sz="2400"/>
              <a:t>i</a:t>
            </a:r>
            <a:r>
              <a:rPr lang="zh-CN" altLang="en-US" sz="2400"/>
              <a:t>层上至多有 </a:t>
            </a:r>
            <a:r>
              <a:rPr lang="en-US" altLang="zh-CN" sz="2400"/>
              <a:t>2i-1</a:t>
            </a:r>
            <a:r>
              <a:rPr lang="zh-CN" altLang="en-US" sz="2400"/>
              <a:t>个结点（</a:t>
            </a:r>
            <a:r>
              <a:rPr lang="en-US" altLang="zh-CN" sz="2400"/>
              <a:t>i≥1</a:t>
            </a:r>
            <a:r>
              <a:rPr lang="zh-CN" altLang="en-US" sz="2400"/>
              <a:t>）。</a:t>
            </a:r>
          </a:p>
          <a:p>
            <a:pPr algn="l">
              <a:lnSpc>
                <a:spcPct val="90000"/>
              </a:lnSpc>
            </a:pPr>
            <a:r>
              <a:rPr lang="zh-CN" altLang="en-US" sz="2400"/>
              <a:t>　　根据结点层次的定义，二叉树的根结点在第一层上，当</a:t>
            </a:r>
            <a:r>
              <a:rPr lang="en-US" altLang="zh-CN" sz="2400"/>
              <a:t>i=1</a:t>
            </a:r>
            <a:r>
              <a:rPr lang="zh-CN" altLang="en-US" sz="2400"/>
              <a:t>时，只有一个根结点，</a:t>
            </a:r>
            <a:r>
              <a:rPr lang="en-US" altLang="zh-CN" sz="2400"/>
              <a:t>2i-1=20=1</a:t>
            </a:r>
            <a:r>
              <a:rPr lang="zh-CN" altLang="en-US" sz="2400"/>
              <a:t>，则上述结论成立。若第</a:t>
            </a:r>
            <a:r>
              <a:rPr lang="en-US" altLang="zh-CN" sz="2400"/>
              <a:t>j-1</a:t>
            </a:r>
            <a:r>
              <a:rPr lang="zh-CN" altLang="en-US" sz="2400"/>
              <a:t>层上有</a:t>
            </a:r>
            <a:r>
              <a:rPr lang="en-US" altLang="zh-CN" sz="2400"/>
              <a:t>2j-2</a:t>
            </a:r>
            <a:r>
              <a:rPr lang="zh-CN" altLang="en-US" sz="2400"/>
              <a:t>个结点（</a:t>
            </a:r>
            <a:r>
              <a:rPr lang="en-US" altLang="zh-CN" sz="2400"/>
              <a:t>1≤j≤i</a:t>
            </a:r>
            <a:r>
              <a:rPr lang="zh-CN" altLang="en-US" sz="2400"/>
              <a:t>），由于二叉树中每个结点至多有两个孩子结点，若其结点在第</a:t>
            </a:r>
            <a:r>
              <a:rPr lang="en-US" altLang="zh-CN" sz="2400"/>
              <a:t>j-1</a:t>
            </a:r>
            <a:r>
              <a:rPr lang="zh-CN" altLang="en-US" sz="2400"/>
              <a:t>层，则孩子结点必在第</a:t>
            </a:r>
            <a:r>
              <a:rPr lang="en-US" altLang="zh-CN" sz="2400"/>
              <a:t>j</a:t>
            </a:r>
            <a:r>
              <a:rPr lang="zh-CN" altLang="en-US" sz="2400"/>
              <a:t>层，故在第</a:t>
            </a:r>
            <a:r>
              <a:rPr lang="en-US" altLang="zh-CN" sz="2400"/>
              <a:t>j</a:t>
            </a:r>
            <a:r>
              <a:rPr lang="zh-CN" altLang="en-US" sz="2400"/>
              <a:t>层上最多有</a:t>
            </a:r>
            <a:r>
              <a:rPr lang="en-US" altLang="zh-CN" sz="2400"/>
              <a:t>2 ×2j-2=2j-1</a:t>
            </a:r>
            <a:r>
              <a:rPr lang="zh-CN" altLang="en-US" sz="2400"/>
              <a:t>个结点。由此，可利用归纳法来证明性质</a:t>
            </a:r>
            <a:r>
              <a:rPr lang="en-US" altLang="zh-CN" sz="2400"/>
              <a:t>1</a:t>
            </a:r>
            <a:r>
              <a:rPr lang="zh-CN" altLang="en-US" sz="2400"/>
              <a:t>的正确性。</a:t>
            </a:r>
            <a:endParaRPr lang="zh-CN" altLang="en-US" sz="2400" b="1"/>
          </a:p>
          <a:p>
            <a:pPr algn="l">
              <a:lnSpc>
                <a:spcPct val="90000"/>
              </a:lnSpc>
            </a:pPr>
            <a:r>
              <a:rPr lang="zh-CN" altLang="en-US" sz="2400" b="1"/>
              <a:t>　　性质</a:t>
            </a:r>
            <a:r>
              <a:rPr lang="en-US" altLang="zh-CN" sz="2400" b="1"/>
              <a:t>2</a:t>
            </a:r>
            <a:r>
              <a:rPr lang="en-US" altLang="zh-CN" sz="2400"/>
              <a:t> </a:t>
            </a:r>
            <a:r>
              <a:rPr lang="zh-CN" altLang="en-US" sz="2400"/>
              <a:t>高度为</a:t>
            </a:r>
            <a:r>
              <a:rPr lang="en-US" altLang="zh-CN" sz="2400"/>
              <a:t>k</a:t>
            </a:r>
            <a:r>
              <a:rPr lang="zh-CN" altLang="en-US" sz="2400"/>
              <a:t>的二叉树中至多含</a:t>
            </a:r>
            <a:r>
              <a:rPr lang="en-US" altLang="zh-CN" sz="2400"/>
              <a:t>2k-1</a:t>
            </a:r>
            <a:r>
              <a:rPr lang="zh-CN" altLang="en-US" sz="2400"/>
              <a:t>个结点（</a:t>
            </a:r>
            <a:r>
              <a:rPr lang="en-US" altLang="zh-CN" sz="2400"/>
              <a:t>k≥1</a:t>
            </a:r>
            <a:r>
              <a:rPr lang="zh-CN" altLang="en-US" sz="2400"/>
              <a:t>）。</a:t>
            </a:r>
          </a:p>
          <a:p>
            <a:pPr algn="l">
              <a:lnSpc>
                <a:spcPct val="90000"/>
              </a:lnSpc>
            </a:pPr>
            <a:r>
              <a:rPr lang="zh-CN" altLang="en-US" sz="2400"/>
              <a:t>　　由性质</a:t>
            </a:r>
            <a:r>
              <a:rPr lang="en-US" altLang="zh-CN" sz="2400"/>
              <a:t>1</a:t>
            </a:r>
            <a:r>
              <a:rPr lang="zh-CN" altLang="en-US" sz="2400"/>
              <a:t>可见，高度为</a:t>
            </a:r>
            <a:r>
              <a:rPr lang="en-US" altLang="zh-CN" sz="2400"/>
              <a:t>k</a:t>
            </a:r>
            <a:r>
              <a:rPr lang="zh-CN" altLang="en-US" sz="2400"/>
              <a:t>的二叉树的最大结点数为</a:t>
            </a:r>
          </a:p>
        </p:txBody>
      </p:sp>
      <p:pic>
        <p:nvPicPr>
          <p:cNvPr id="1536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4797425"/>
            <a:ext cx="46799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subTitle" idx="1"/>
          </p:nvPr>
        </p:nvSpPr>
        <p:spPr>
          <a:xfrm>
            <a:off x="539750" y="476250"/>
            <a:ext cx="8280400" cy="5976938"/>
          </a:xfrm>
        </p:spPr>
        <p:txBody>
          <a:bodyPr/>
          <a:lstStyle/>
          <a:p>
            <a:pPr algn="l">
              <a:lnSpc>
                <a:spcPct val="90000"/>
              </a:lnSpc>
            </a:pPr>
            <a:r>
              <a:rPr lang="zh-CN" altLang="en-US" sz="2400"/>
              <a:t>　　</a:t>
            </a:r>
            <a:r>
              <a:rPr lang="zh-CN" altLang="en-US" sz="2400" b="1"/>
              <a:t>性质</a:t>
            </a:r>
            <a:r>
              <a:rPr lang="en-US" altLang="zh-CN" sz="2400" b="1"/>
              <a:t>3 </a:t>
            </a:r>
            <a:r>
              <a:rPr lang="zh-CN" altLang="en-US" sz="2400"/>
              <a:t>在任意一棵二叉树</a:t>
            </a:r>
            <a:r>
              <a:rPr lang="en-US" altLang="zh-CN" sz="2400"/>
              <a:t>T</a:t>
            </a:r>
            <a:r>
              <a:rPr lang="zh-CN" altLang="en-US" sz="2400"/>
              <a:t>中，若其叶子结点数为</a:t>
            </a:r>
            <a:r>
              <a:rPr lang="en-US" altLang="zh-CN" sz="2400"/>
              <a:t>n</a:t>
            </a:r>
            <a:r>
              <a:rPr lang="en-US" altLang="zh-CN" sz="2400" baseline="-25000"/>
              <a:t>0</a:t>
            </a:r>
            <a:r>
              <a:rPr lang="zh-CN" altLang="en-US" sz="2400"/>
              <a:t>，度为</a:t>
            </a:r>
            <a:r>
              <a:rPr lang="en-US" altLang="zh-CN" sz="2400"/>
              <a:t>2</a:t>
            </a:r>
            <a:r>
              <a:rPr lang="zh-CN" altLang="en-US" sz="2400"/>
              <a:t>的结点数为</a:t>
            </a:r>
            <a:r>
              <a:rPr lang="en-US" altLang="zh-CN" sz="2400"/>
              <a:t>n</a:t>
            </a:r>
            <a:r>
              <a:rPr lang="en-US" altLang="zh-CN" sz="2400" baseline="-25000"/>
              <a:t>2</a:t>
            </a:r>
            <a:r>
              <a:rPr lang="zh-CN" altLang="en-US" sz="2400"/>
              <a:t>，则</a:t>
            </a:r>
            <a:r>
              <a:rPr lang="en-US" altLang="zh-CN" sz="2400"/>
              <a:t>n</a:t>
            </a:r>
            <a:r>
              <a:rPr lang="en-US" altLang="zh-CN" sz="2400" baseline="-25000"/>
              <a:t>1</a:t>
            </a:r>
            <a:r>
              <a:rPr lang="zh-CN" altLang="en-US" sz="2400"/>
              <a:t>为二叉树</a:t>
            </a:r>
            <a:r>
              <a:rPr lang="en-US" altLang="zh-CN" sz="2400"/>
              <a:t>T</a:t>
            </a:r>
            <a:r>
              <a:rPr lang="zh-CN" altLang="en-US" sz="2400"/>
              <a:t>中度为</a:t>
            </a:r>
            <a:r>
              <a:rPr lang="en-US" altLang="zh-CN" sz="2400"/>
              <a:t>1</a:t>
            </a:r>
            <a:r>
              <a:rPr lang="zh-CN" altLang="en-US" sz="2400"/>
              <a:t>的结点数。由于二叉树中所有结点的度均小于或等于</a:t>
            </a:r>
            <a:r>
              <a:rPr lang="en-US" altLang="zh-CN" sz="2400"/>
              <a:t>2</a:t>
            </a:r>
            <a:r>
              <a:rPr lang="zh-CN" altLang="en-US" sz="2400"/>
              <a:t>，所以其结点总数为</a:t>
            </a:r>
          </a:p>
          <a:p>
            <a:pPr algn="l">
              <a:lnSpc>
                <a:spcPct val="90000"/>
              </a:lnSpc>
            </a:pPr>
            <a:r>
              <a:rPr lang="zh-CN" altLang="en-US" sz="2400"/>
              <a:t> </a:t>
            </a:r>
            <a:r>
              <a:rPr lang="en-US" altLang="zh-CN" sz="2400"/>
              <a:t>n=n</a:t>
            </a:r>
            <a:r>
              <a:rPr lang="en-US" altLang="zh-CN" sz="2400" baseline="-25000"/>
              <a:t>0</a:t>
            </a:r>
            <a:r>
              <a:rPr lang="en-US" altLang="zh-CN" sz="2400"/>
              <a:t>+n</a:t>
            </a:r>
            <a:r>
              <a:rPr lang="en-US" altLang="zh-CN" sz="2400" baseline="-25000"/>
              <a:t>1</a:t>
            </a:r>
            <a:r>
              <a:rPr lang="en-US" altLang="zh-CN" sz="2400"/>
              <a:t>+n</a:t>
            </a:r>
            <a:r>
              <a:rPr lang="en-US" altLang="zh-CN" sz="2400" baseline="-25000"/>
              <a:t>2 </a:t>
            </a:r>
            <a:r>
              <a:rPr lang="en-US" altLang="zh-CN" sz="2400"/>
              <a:t>                                                         </a:t>
            </a:r>
            <a:r>
              <a:rPr lang="zh-CN" altLang="en-US" sz="2400"/>
              <a:t>（</a:t>
            </a:r>
            <a:r>
              <a:rPr lang="en-US" altLang="zh-CN" sz="2400"/>
              <a:t>5-1</a:t>
            </a:r>
            <a:r>
              <a:rPr lang="zh-CN" altLang="en-US" sz="2400"/>
              <a:t>）</a:t>
            </a:r>
          </a:p>
          <a:p>
            <a:pPr algn="l">
              <a:lnSpc>
                <a:spcPct val="90000"/>
              </a:lnSpc>
            </a:pPr>
            <a:r>
              <a:rPr lang="zh-CN" altLang="en-US" sz="2400"/>
              <a:t>　　二叉树中除根结点之外的每个结点都有一个指向其双亲结点的分支，则分支数</a:t>
            </a:r>
            <a:r>
              <a:rPr lang="en-US" altLang="zh-CN" sz="2400"/>
              <a:t>B</a:t>
            </a:r>
            <a:r>
              <a:rPr lang="zh-CN" altLang="en-US" sz="2400"/>
              <a:t>和结点总数</a:t>
            </a:r>
            <a:r>
              <a:rPr lang="en-US" altLang="zh-CN" sz="2400"/>
              <a:t>n</a:t>
            </a:r>
            <a:r>
              <a:rPr lang="zh-CN" altLang="en-US" sz="2400"/>
              <a:t>之间存在如下关系：</a:t>
            </a:r>
            <a:r>
              <a:rPr lang="en-US" altLang="zh-CN" sz="2400"/>
              <a:t>n=B+1                                         </a:t>
            </a:r>
            <a:r>
              <a:rPr lang="zh-CN" altLang="en-US" sz="2400"/>
              <a:t>（</a:t>
            </a:r>
            <a:r>
              <a:rPr lang="en-US" altLang="zh-CN" sz="2400"/>
              <a:t>5-2</a:t>
            </a:r>
            <a:r>
              <a:rPr lang="zh-CN" altLang="en-US" sz="2400"/>
              <a:t>）</a:t>
            </a:r>
          </a:p>
          <a:p>
            <a:pPr algn="l">
              <a:lnSpc>
                <a:spcPct val="90000"/>
              </a:lnSpc>
            </a:pPr>
            <a:r>
              <a:rPr lang="zh-CN" altLang="en-US" sz="2400"/>
              <a:t>　　从另一个角度看，这些分支可看成是度为</a:t>
            </a:r>
            <a:r>
              <a:rPr lang="en-US" altLang="zh-CN" sz="2400"/>
              <a:t>1</a:t>
            </a:r>
            <a:r>
              <a:rPr lang="zh-CN" altLang="en-US" sz="2400"/>
              <a:t>的结点和度为</a:t>
            </a:r>
            <a:r>
              <a:rPr lang="en-US" altLang="zh-CN" sz="2400"/>
              <a:t>2</a:t>
            </a:r>
            <a:r>
              <a:rPr lang="zh-CN" altLang="en-US" sz="2400"/>
              <a:t>的结点与它们的孩子结点之间的连线，则分支数</a:t>
            </a:r>
            <a:r>
              <a:rPr lang="en-US" altLang="zh-CN" sz="2400"/>
              <a:t>B</a:t>
            </a:r>
            <a:r>
              <a:rPr lang="zh-CN" altLang="en-US" sz="2400"/>
              <a:t>和</a:t>
            </a:r>
            <a:r>
              <a:rPr lang="en-US" altLang="zh-CN" sz="2400"/>
              <a:t>n</a:t>
            </a:r>
            <a:r>
              <a:rPr lang="en-US" altLang="zh-CN" sz="2400" baseline="-25000"/>
              <a:t>1 </a:t>
            </a:r>
            <a:r>
              <a:rPr lang="zh-CN" altLang="en-US" sz="2400"/>
              <a:t>及</a:t>
            </a:r>
            <a:r>
              <a:rPr lang="en-US" altLang="zh-CN" sz="2400"/>
              <a:t>n</a:t>
            </a:r>
            <a:r>
              <a:rPr lang="en-US" altLang="zh-CN" sz="2400" baseline="-25000"/>
              <a:t>2</a:t>
            </a:r>
            <a:r>
              <a:rPr lang="zh-CN" altLang="en-US" sz="2400"/>
              <a:t>之间存在下列关系：</a:t>
            </a:r>
            <a:r>
              <a:rPr lang="en-US" altLang="zh-CN" sz="2400"/>
              <a:t>B=n</a:t>
            </a:r>
            <a:r>
              <a:rPr lang="en-US" altLang="zh-CN" sz="2400" baseline="-25000"/>
              <a:t>1</a:t>
            </a:r>
            <a:r>
              <a:rPr lang="en-US" altLang="zh-CN" sz="2400"/>
              <a:t>+2n</a:t>
            </a:r>
            <a:r>
              <a:rPr lang="en-US" altLang="zh-CN" sz="2400" baseline="-25000"/>
              <a:t>2</a:t>
            </a:r>
            <a:r>
              <a:rPr lang="zh-CN" altLang="en-US" sz="2400"/>
              <a:t>代入上式（</a:t>
            </a:r>
            <a:r>
              <a:rPr lang="en-US" altLang="zh-CN" sz="2400"/>
              <a:t>5-2</a:t>
            </a:r>
            <a:r>
              <a:rPr lang="zh-CN" altLang="en-US" sz="2400"/>
              <a:t>）中得</a:t>
            </a:r>
          </a:p>
          <a:p>
            <a:pPr algn="l">
              <a:lnSpc>
                <a:spcPct val="90000"/>
              </a:lnSpc>
            </a:pPr>
            <a:r>
              <a:rPr lang="zh-CN" altLang="en-US" sz="2400"/>
              <a:t>                  </a:t>
            </a:r>
            <a:r>
              <a:rPr lang="en-US" altLang="zh-CN" sz="2400"/>
              <a:t>n=n</a:t>
            </a:r>
            <a:r>
              <a:rPr lang="en-US" altLang="zh-CN" sz="2400" baseline="-25000"/>
              <a:t>1</a:t>
            </a:r>
            <a:r>
              <a:rPr lang="en-US" altLang="zh-CN" sz="2400"/>
              <a:t>+2n</a:t>
            </a:r>
            <a:r>
              <a:rPr lang="en-US" altLang="zh-CN" sz="2400" baseline="-25000"/>
              <a:t>2</a:t>
            </a:r>
            <a:r>
              <a:rPr lang="en-US" altLang="zh-CN" sz="2400"/>
              <a:t>+1                        (5-3)</a:t>
            </a:r>
          </a:p>
          <a:p>
            <a:pPr algn="l">
              <a:lnSpc>
                <a:spcPct val="90000"/>
              </a:lnSpc>
            </a:pPr>
            <a:r>
              <a:rPr lang="zh-CN" altLang="en-US" sz="2400"/>
              <a:t>由式（</a:t>
            </a:r>
            <a:r>
              <a:rPr lang="en-US" altLang="zh-CN" sz="2400"/>
              <a:t>5-1</a:t>
            </a:r>
            <a:r>
              <a:rPr lang="zh-CN" altLang="en-US" sz="2400"/>
              <a:t>）和式（</a:t>
            </a:r>
            <a:r>
              <a:rPr lang="en-US" altLang="zh-CN" sz="2400"/>
              <a:t>5-3</a:t>
            </a:r>
            <a:r>
              <a:rPr lang="zh-CN" altLang="en-US" sz="2400"/>
              <a:t>）可得</a:t>
            </a:r>
          </a:p>
          <a:p>
            <a:pPr algn="l">
              <a:lnSpc>
                <a:spcPct val="90000"/>
              </a:lnSpc>
            </a:pPr>
            <a:r>
              <a:rPr lang="en-US" altLang="zh-CN" sz="2400"/>
              <a:t>n</a:t>
            </a:r>
            <a:r>
              <a:rPr lang="en-US" altLang="zh-CN" sz="2400" baseline="-25000"/>
              <a:t>0</a:t>
            </a:r>
            <a:r>
              <a:rPr lang="en-US" altLang="zh-CN" sz="2400"/>
              <a:t>+n</a:t>
            </a:r>
            <a:r>
              <a:rPr lang="en-US" altLang="zh-CN" sz="2400" baseline="-25000"/>
              <a:t>1</a:t>
            </a:r>
            <a:r>
              <a:rPr lang="en-US" altLang="zh-CN" sz="2400"/>
              <a:t>+n</a:t>
            </a:r>
            <a:r>
              <a:rPr lang="en-US" altLang="zh-CN" sz="2400" baseline="-25000"/>
              <a:t>2</a:t>
            </a:r>
            <a:r>
              <a:rPr lang="en-US" altLang="zh-CN" sz="2400"/>
              <a:t>=n</a:t>
            </a:r>
            <a:r>
              <a:rPr lang="en-US" altLang="zh-CN" sz="2400" baseline="-25000"/>
              <a:t>1</a:t>
            </a:r>
            <a:r>
              <a:rPr lang="en-US" altLang="zh-CN" sz="2400"/>
              <a:t>+2n</a:t>
            </a:r>
            <a:r>
              <a:rPr lang="en-US" altLang="zh-CN" sz="2400" baseline="-25000"/>
              <a:t>2</a:t>
            </a:r>
            <a:r>
              <a:rPr lang="en-US" altLang="zh-CN" sz="2400"/>
              <a:t>+1</a:t>
            </a:r>
          </a:p>
          <a:p>
            <a:pPr algn="l">
              <a:lnSpc>
                <a:spcPct val="90000"/>
              </a:lnSpc>
            </a:pPr>
            <a:r>
              <a:rPr lang="zh-CN" altLang="en-US" sz="2400"/>
              <a:t>化简得</a:t>
            </a:r>
          </a:p>
          <a:p>
            <a:pPr algn="l">
              <a:lnSpc>
                <a:spcPct val="90000"/>
              </a:lnSpc>
            </a:pPr>
            <a:r>
              <a:rPr lang="en-US" altLang="zh-CN" sz="2400"/>
              <a:t>n</a:t>
            </a:r>
            <a:r>
              <a:rPr lang="en-US" altLang="zh-CN" sz="2400" baseline="-25000"/>
              <a:t>0</a:t>
            </a:r>
            <a:r>
              <a:rPr lang="en-US" altLang="zh-CN" sz="2400"/>
              <a:t>=n</a:t>
            </a:r>
            <a:r>
              <a:rPr lang="en-US" altLang="zh-CN" sz="2400" baseline="-25000"/>
              <a:t>2</a:t>
            </a:r>
            <a:r>
              <a:rPr lang="en-US" altLang="zh-CN" sz="2400"/>
              <a:t>+1</a:t>
            </a:r>
          </a:p>
          <a:p>
            <a:pPr algn="l">
              <a:lnSpc>
                <a:spcPct val="90000"/>
              </a:lnSpc>
            </a:pPr>
            <a:r>
              <a:rPr lang="zh-CN" altLang="en-US" sz="2400"/>
              <a:t>完全二叉树和满二叉树是两种特殊形态的二叉树。 </a:t>
            </a:r>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subTitle" idx="1"/>
          </p:nvPr>
        </p:nvSpPr>
        <p:spPr>
          <a:xfrm>
            <a:off x="539750" y="765175"/>
            <a:ext cx="8280400" cy="4392613"/>
          </a:xfrm>
        </p:spPr>
        <p:txBody>
          <a:bodyPr/>
          <a:lstStyle/>
          <a:p>
            <a:pPr algn="l">
              <a:lnSpc>
                <a:spcPct val="90000"/>
              </a:lnSpc>
            </a:pPr>
            <a:r>
              <a:rPr lang="zh-CN" altLang="en-US" sz="2400"/>
              <a:t>　　</a:t>
            </a:r>
            <a:r>
              <a:rPr lang="zh-CN" altLang="en-US" sz="2400" b="1"/>
              <a:t>满二叉树</a:t>
            </a:r>
            <a:r>
              <a:rPr lang="zh-CN" altLang="en-US" sz="2400"/>
              <a:t>：一棵高度为</a:t>
            </a:r>
            <a:r>
              <a:rPr lang="en-US" altLang="zh-CN" sz="2400"/>
              <a:t>k</a:t>
            </a:r>
            <a:r>
              <a:rPr lang="zh-CN" altLang="en-US" sz="2400"/>
              <a:t>且含有</a:t>
            </a:r>
            <a:r>
              <a:rPr lang="en-US" altLang="zh-CN" sz="2400"/>
              <a:t>2k-1</a:t>
            </a:r>
            <a:r>
              <a:rPr lang="zh-CN" altLang="en-US" sz="2400"/>
              <a:t>个结点的二叉树称为满二叉树，若对一棵满二叉树，从第</a:t>
            </a:r>
            <a:r>
              <a:rPr lang="en-US" altLang="zh-CN" sz="2400"/>
              <a:t>1</a:t>
            </a:r>
            <a:r>
              <a:rPr lang="zh-CN" altLang="en-US" sz="2400"/>
              <a:t>层的根结点开始，自上而下，从左到右地对结点进行连续编号，则给出了满二叉树的顺序表示法。如图</a:t>
            </a:r>
            <a:r>
              <a:rPr lang="en-US" altLang="zh-CN" sz="2400"/>
              <a:t>5-4</a:t>
            </a:r>
            <a:r>
              <a:rPr lang="zh-CN" altLang="en-US" sz="2400"/>
              <a:t>所示。</a:t>
            </a:r>
            <a:endParaRPr lang="zh-CN" altLang="en-US" sz="2400" b="1"/>
          </a:p>
          <a:p>
            <a:pPr algn="l">
              <a:lnSpc>
                <a:spcPct val="90000"/>
              </a:lnSpc>
            </a:pPr>
            <a:r>
              <a:rPr lang="zh-CN" altLang="en-US" sz="2400" b="1"/>
              <a:t>　　完全二叉树</a:t>
            </a:r>
            <a:r>
              <a:rPr lang="zh-CN" altLang="en-US" sz="2400"/>
              <a:t>：高度为</a:t>
            </a:r>
            <a:r>
              <a:rPr lang="en-US" altLang="zh-CN" sz="2400"/>
              <a:t>k</a:t>
            </a:r>
            <a:r>
              <a:rPr lang="zh-CN" altLang="en-US" sz="2400"/>
              <a:t>的、有</a:t>
            </a:r>
            <a:r>
              <a:rPr lang="en-US" altLang="zh-CN" sz="2400"/>
              <a:t>n</a:t>
            </a:r>
            <a:r>
              <a:rPr lang="zh-CN" altLang="en-US" sz="2400"/>
              <a:t>个结点的二叉树是一棵完全二叉树，当且仅当其每个结点都与高度为</a:t>
            </a:r>
            <a:r>
              <a:rPr lang="en-US" altLang="zh-CN" sz="2400"/>
              <a:t>k</a:t>
            </a:r>
            <a:r>
              <a:rPr lang="zh-CN" altLang="en-US" sz="2400"/>
              <a:t>的满二叉树中编号从</a:t>
            </a:r>
            <a:r>
              <a:rPr lang="en-US" altLang="zh-CN" sz="2400"/>
              <a:t>1</a:t>
            </a:r>
            <a:r>
              <a:rPr lang="zh-CN" altLang="en-US" sz="2400"/>
              <a:t>到</a:t>
            </a:r>
            <a:r>
              <a:rPr lang="en-US" altLang="zh-CN" sz="2400"/>
              <a:t>n </a:t>
            </a:r>
            <a:r>
              <a:rPr lang="zh-CN" altLang="en-US" sz="2400"/>
              <a:t>的结点一一对应时，称之为完全二叉树。如图</a:t>
            </a:r>
            <a:r>
              <a:rPr lang="en-US" altLang="zh-CN" sz="2400"/>
              <a:t>5-5</a:t>
            </a:r>
            <a:r>
              <a:rPr lang="zh-CN" altLang="en-US" sz="2400"/>
              <a:t>所示。完全二叉树的特点是，除最下面一层外每一层的结点个数都达到最大值，最下面一层结点都集中在该层最左边的若干位置。显然一棵满二叉树一定是完全二叉树，但一棵完全二叉树不一定是满二叉树。</a:t>
            </a:r>
          </a:p>
          <a:p>
            <a:pPr algn="l">
              <a:lnSpc>
                <a:spcPct val="90000"/>
              </a:lnSpc>
            </a:pPr>
            <a:r>
              <a:rPr lang="zh-CN" altLang="en-US" sz="2400"/>
              <a:t>　　完全二叉树具有以下两种性质：</a:t>
            </a:r>
          </a:p>
          <a:p>
            <a:pPr algn="l">
              <a:lnSpc>
                <a:spcPct val="90000"/>
              </a:lnSpc>
            </a:pPr>
            <a:endParaRPr lang="en-US" altLang="zh-CN" sz="2400"/>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subTitle" idx="1"/>
          </p:nvPr>
        </p:nvSpPr>
        <p:spPr>
          <a:xfrm>
            <a:off x="539750" y="765175"/>
            <a:ext cx="8280400" cy="4392613"/>
          </a:xfrm>
        </p:spPr>
        <p:txBody>
          <a:bodyPr/>
          <a:lstStyle/>
          <a:p>
            <a:pPr marL="533400" indent="-533400" algn="l">
              <a:lnSpc>
                <a:spcPct val="90000"/>
              </a:lnSpc>
            </a:pPr>
            <a:r>
              <a:rPr lang="zh-CN" altLang="en-US" sz="2400"/>
              <a:t>　　性质</a:t>
            </a:r>
            <a:r>
              <a:rPr lang="en-US" altLang="zh-CN" sz="2400"/>
              <a:t>4</a:t>
            </a:r>
            <a:r>
              <a:rPr lang="zh-CN" altLang="en-US" sz="2400"/>
              <a:t>如果对一棵有</a:t>
            </a:r>
            <a:r>
              <a:rPr lang="en-US" altLang="zh-CN" sz="2400"/>
              <a:t>n</a:t>
            </a:r>
            <a:r>
              <a:rPr lang="zh-CN" altLang="en-US" sz="2400"/>
              <a:t>个结点的完全二叉树的结点按顺序编号，则对任一结点</a:t>
            </a:r>
            <a:r>
              <a:rPr lang="en-US" altLang="zh-CN" sz="2400"/>
              <a:t>i(1≤i≤n)</a:t>
            </a:r>
            <a:r>
              <a:rPr lang="zh-CN" altLang="en-US" sz="2400"/>
              <a:t>，有以下特性：</a:t>
            </a:r>
          </a:p>
          <a:p>
            <a:pPr marL="533400" indent="-533400" algn="l">
              <a:lnSpc>
                <a:spcPct val="90000"/>
              </a:lnSpc>
            </a:pPr>
            <a:r>
              <a:rPr lang="zh-CN" altLang="en-US" sz="2400"/>
              <a:t>若</a:t>
            </a:r>
            <a:r>
              <a:rPr lang="en-US" altLang="zh-CN" sz="2400"/>
              <a:t>i≠1</a:t>
            </a:r>
            <a:r>
              <a:rPr lang="zh-CN" altLang="en-US" sz="2400"/>
              <a:t>，则</a:t>
            </a:r>
            <a:r>
              <a:rPr lang="en-US" altLang="zh-CN" sz="2400"/>
              <a:t>i</a:t>
            </a:r>
            <a:r>
              <a:rPr lang="zh-CN" altLang="en-US" sz="2400"/>
              <a:t>的双亲结点是结点</a:t>
            </a:r>
            <a:r>
              <a:rPr lang="en-US" altLang="zh-CN" sz="2400"/>
              <a:t>[i/2]</a:t>
            </a:r>
            <a:r>
              <a:rPr lang="zh-CN" altLang="en-US" sz="2400"/>
              <a:t>；若</a:t>
            </a:r>
            <a:r>
              <a:rPr lang="en-US" altLang="zh-CN" sz="2400"/>
              <a:t>i=1</a:t>
            </a:r>
            <a:r>
              <a:rPr lang="zh-CN" altLang="en-US" sz="2400"/>
              <a:t>，则</a:t>
            </a:r>
            <a:r>
              <a:rPr lang="en-US" altLang="zh-CN" sz="2400"/>
              <a:t>i</a:t>
            </a:r>
            <a:r>
              <a:rPr lang="zh-CN" altLang="en-US" sz="2400"/>
              <a:t>是根结点，无双亲。</a:t>
            </a:r>
          </a:p>
          <a:p>
            <a:pPr marL="533400" indent="-533400" algn="l">
              <a:lnSpc>
                <a:spcPct val="90000"/>
              </a:lnSpc>
            </a:pPr>
            <a:r>
              <a:rPr lang="zh-CN" altLang="en-US" sz="2400"/>
              <a:t>若</a:t>
            </a:r>
            <a:r>
              <a:rPr lang="en-US" altLang="zh-CN" sz="2400"/>
              <a:t>2i≤n</a:t>
            </a:r>
            <a:r>
              <a:rPr lang="zh-CN" altLang="en-US" sz="2400"/>
              <a:t>，则</a:t>
            </a:r>
            <a:r>
              <a:rPr lang="en-US" altLang="zh-CN" sz="2400"/>
              <a:t>i</a:t>
            </a:r>
            <a:r>
              <a:rPr lang="zh-CN" altLang="en-US" sz="2400"/>
              <a:t>的左孩子是结点</a:t>
            </a:r>
            <a:r>
              <a:rPr lang="en-US" altLang="zh-CN" sz="2400"/>
              <a:t>2i</a:t>
            </a:r>
            <a:r>
              <a:rPr lang="zh-CN" altLang="en-US" sz="2400"/>
              <a:t>；若</a:t>
            </a:r>
            <a:r>
              <a:rPr lang="en-US" altLang="zh-CN" sz="2400"/>
              <a:t>2i&gt;n</a:t>
            </a:r>
            <a:r>
              <a:rPr lang="zh-CN" altLang="en-US" sz="2400"/>
              <a:t>，则</a:t>
            </a:r>
            <a:r>
              <a:rPr lang="en-US" altLang="zh-CN" sz="2400"/>
              <a:t>i</a:t>
            </a:r>
            <a:r>
              <a:rPr lang="zh-CN" altLang="en-US" sz="2400"/>
              <a:t>无左孩子。</a:t>
            </a:r>
          </a:p>
          <a:p>
            <a:pPr marL="533400" indent="-533400" algn="l">
              <a:lnSpc>
                <a:spcPct val="90000"/>
              </a:lnSpc>
            </a:pPr>
            <a:r>
              <a:rPr lang="zh-CN" altLang="en-US" sz="2400"/>
              <a:t>若</a:t>
            </a:r>
            <a:r>
              <a:rPr lang="en-US" altLang="zh-CN" sz="2400"/>
              <a:t>2i+1≤n</a:t>
            </a:r>
            <a:r>
              <a:rPr lang="zh-CN" altLang="en-US" sz="2400"/>
              <a:t>，则</a:t>
            </a:r>
            <a:r>
              <a:rPr lang="en-US" altLang="zh-CN" sz="2400"/>
              <a:t>i</a:t>
            </a:r>
            <a:r>
              <a:rPr lang="zh-CN" altLang="en-US" sz="2400"/>
              <a:t>的右孩子是结点</a:t>
            </a:r>
            <a:r>
              <a:rPr lang="en-US" altLang="zh-CN" sz="2400"/>
              <a:t>2i+1</a:t>
            </a:r>
            <a:r>
              <a:rPr lang="zh-CN" altLang="en-US" sz="2400"/>
              <a:t>；若</a:t>
            </a:r>
            <a:r>
              <a:rPr lang="en-US" altLang="zh-CN" sz="2400"/>
              <a:t>2i+1&gt;n</a:t>
            </a:r>
            <a:r>
              <a:rPr lang="zh-CN" altLang="en-US" sz="2400"/>
              <a:t>，则</a:t>
            </a:r>
            <a:r>
              <a:rPr lang="en-US" altLang="zh-CN" sz="2400"/>
              <a:t>i</a:t>
            </a:r>
            <a:r>
              <a:rPr lang="zh-CN" altLang="en-US" sz="2400"/>
              <a:t>无右孩子。</a:t>
            </a:r>
          </a:p>
          <a:p>
            <a:pPr marL="533400" indent="-533400" algn="l">
              <a:lnSpc>
                <a:spcPct val="90000"/>
              </a:lnSpc>
            </a:pPr>
            <a:r>
              <a:rPr lang="zh-CN" altLang="en-US" sz="2400"/>
              <a:t>　　性质</a:t>
            </a:r>
            <a:r>
              <a:rPr lang="en-US" altLang="zh-CN" sz="2400"/>
              <a:t>5  </a:t>
            </a:r>
            <a:r>
              <a:rPr lang="zh-CN" altLang="en-US" sz="2400"/>
              <a:t>具有</a:t>
            </a:r>
            <a:r>
              <a:rPr lang="en-US" altLang="zh-CN" sz="2400"/>
              <a:t>n</a:t>
            </a:r>
            <a:r>
              <a:rPr lang="zh-CN" altLang="en-US" sz="2400"/>
              <a:t>个结点的完全二叉树的高度为</a:t>
            </a:r>
            <a:r>
              <a:rPr lang="en-US" altLang="zh-CN" sz="2400"/>
              <a:t>[log2n]+1</a:t>
            </a:r>
            <a:r>
              <a:rPr lang="zh-CN" altLang="en-US" sz="2400"/>
              <a:t>。</a:t>
            </a:r>
          </a:p>
          <a:p>
            <a:pPr marL="533400" indent="-533400" algn="l">
              <a:lnSpc>
                <a:spcPct val="90000"/>
              </a:lnSpc>
            </a:pPr>
            <a:r>
              <a:rPr lang="zh-CN" altLang="en-US" sz="2400"/>
              <a:t>　　证明：假设高为</a:t>
            </a:r>
            <a:r>
              <a:rPr lang="en-US" altLang="zh-CN" sz="2400"/>
              <a:t>k</a:t>
            </a:r>
            <a:r>
              <a:rPr lang="zh-CN" altLang="en-US" sz="2400"/>
              <a:t>，则根据性质</a:t>
            </a:r>
            <a:r>
              <a:rPr lang="en-US" altLang="zh-CN" sz="2400"/>
              <a:t>2</a:t>
            </a:r>
            <a:r>
              <a:rPr lang="zh-CN" altLang="en-US" sz="2400"/>
              <a:t>和完全二叉树的定义有</a:t>
            </a:r>
          </a:p>
          <a:p>
            <a:pPr marL="533400" indent="-533400" algn="l">
              <a:lnSpc>
                <a:spcPct val="90000"/>
              </a:lnSpc>
            </a:pPr>
            <a:r>
              <a:rPr lang="en-US" altLang="zh-CN" sz="2400"/>
              <a:t>2k-1-1&lt;n≤2k-1</a:t>
            </a:r>
            <a:r>
              <a:rPr lang="zh-CN" altLang="en-US" sz="2400"/>
              <a:t>或</a:t>
            </a:r>
            <a:r>
              <a:rPr lang="en-US" altLang="zh-CN" sz="2400"/>
              <a:t>2k-1&lt;n≤2k</a:t>
            </a:r>
          </a:p>
          <a:p>
            <a:pPr marL="533400" indent="-533400" algn="l">
              <a:lnSpc>
                <a:spcPct val="90000"/>
              </a:lnSpc>
            </a:pPr>
            <a:r>
              <a:rPr lang="zh-CN" altLang="en-US" sz="2400"/>
              <a:t>　　于是</a:t>
            </a:r>
            <a:r>
              <a:rPr lang="en-US" altLang="zh-CN" sz="2400"/>
              <a:t>k-1≤log2n&lt;k</a:t>
            </a:r>
            <a:r>
              <a:rPr lang="zh-CN" altLang="en-US" sz="2400"/>
              <a:t>，由于</a:t>
            </a:r>
            <a:r>
              <a:rPr lang="en-US" altLang="zh-CN" sz="2400"/>
              <a:t>k</a:t>
            </a:r>
            <a:r>
              <a:rPr lang="zh-CN" altLang="en-US" sz="2400"/>
              <a:t>为整数，所以</a:t>
            </a:r>
            <a:r>
              <a:rPr lang="en-US" altLang="zh-CN" sz="2400"/>
              <a:t>k=[log2n]+1</a:t>
            </a:r>
            <a:r>
              <a:rPr lang="zh-CN" altLang="en-US" sz="2400"/>
              <a:t>。</a:t>
            </a:r>
          </a:p>
        </p:txBody>
      </p:sp>
    </p:spTree>
  </p:cSld>
  <p:clrMapOvr>
    <a:masterClrMapping/>
  </p:clrMapOvr>
  <p:transition>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700213"/>
            <a:ext cx="7704138" cy="283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subTitle" idx="1"/>
          </p:nvPr>
        </p:nvSpPr>
        <p:spPr>
          <a:xfrm>
            <a:off x="539750" y="549275"/>
            <a:ext cx="8280400" cy="5616575"/>
          </a:xfrm>
        </p:spPr>
        <p:txBody>
          <a:bodyPr/>
          <a:lstStyle/>
          <a:p>
            <a:pPr algn="l">
              <a:lnSpc>
                <a:spcPct val="90000"/>
              </a:lnSpc>
            </a:pPr>
            <a:r>
              <a:rPr lang="zh-CN" altLang="en-US" sz="2400"/>
              <a:t>　　</a:t>
            </a:r>
            <a:r>
              <a:rPr lang="en-US" altLang="zh-CN" sz="2800"/>
              <a:t>5.2.3  </a:t>
            </a:r>
            <a:r>
              <a:rPr lang="zh-CN" altLang="en-US" sz="2800"/>
              <a:t>二叉树的存储结构</a:t>
            </a:r>
          </a:p>
          <a:p>
            <a:pPr algn="l">
              <a:lnSpc>
                <a:spcPct val="90000"/>
              </a:lnSpc>
            </a:pPr>
            <a:r>
              <a:rPr lang="zh-CN" altLang="en-US" sz="2800"/>
              <a:t>　　</a:t>
            </a:r>
            <a:r>
              <a:rPr lang="en-US" altLang="zh-CN" sz="2800"/>
              <a:t>1</a:t>
            </a:r>
            <a:r>
              <a:rPr lang="zh-CN" altLang="en-US" sz="2800"/>
              <a:t>．顺序存储结构</a:t>
            </a:r>
          </a:p>
          <a:p>
            <a:pPr algn="l">
              <a:lnSpc>
                <a:spcPct val="90000"/>
              </a:lnSpc>
            </a:pPr>
            <a:r>
              <a:rPr lang="zh-CN" altLang="en-US" sz="2800"/>
              <a:t>　　用一组连续的存储单元存储二叉树的数据元素，按满二叉树的结点顺序编号依次存放二叉树中数据元素。用一维数组</a:t>
            </a:r>
            <a:r>
              <a:rPr lang="en-US" altLang="zh-CN" sz="2800"/>
              <a:t>T</a:t>
            </a:r>
            <a:r>
              <a:rPr lang="zh-CN" altLang="en-US" sz="2800"/>
              <a:t>存放二叉树如图</a:t>
            </a:r>
            <a:r>
              <a:rPr lang="en-US" altLang="zh-CN" sz="2800"/>
              <a:t>5-6</a:t>
            </a:r>
            <a:r>
              <a:rPr lang="zh-CN" altLang="en-US" sz="2800"/>
              <a:t>所示。</a:t>
            </a:r>
          </a:p>
          <a:p>
            <a:pPr algn="l">
              <a:lnSpc>
                <a:spcPct val="90000"/>
              </a:lnSpc>
            </a:pPr>
            <a:r>
              <a:rPr lang="zh-CN" altLang="en-US" sz="2800"/>
              <a:t>这种存储结构适用于存放完全二叉树和满二叉树，但对一般二叉树，这种存储结构会造成内存的浪费，如图</a:t>
            </a:r>
            <a:r>
              <a:rPr lang="en-US" altLang="zh-CN" sz="2800"/>
              <a:t>5-7</a:t>
            </a:r>
            <a:r>
              <a:rPr lang="zh-CN" altLang="en-US" sz="2800"/>
              <a:t>所示的二叉树。在最坏的情况下，一个高度为</a:t>
            </a:r>
            <a:r>
              <a:rPr lang="en-US" altLang="zh-CN" sz="2800"/>
              <a:t>k</a:t>
            </a:r>
            <a:r>
              <a:rPr lang="zh-CN" altLang="en-US" sz="2800"/>
              <a:t>且只有</a:t>
            </a:r>
            <a:r>
              <a:rPr lang="en-US" altLang="zh-CN" sz="2800"/>
              <a:t>k</a:t>
            </a:r>
            <a:r>
              <a:rPr lang="zh-CN" altLang="en-US" sz="2800"/>
              <a:t>个结点的单支树即二叉树中没有度为</a:t>
            </a:r>
            <a:r>
              <a:rPr lang="en-US" altLang="zh-CN" sz="2800"/>
              <a:t>2</a:t>
            </a:r>
            <a:r>
              <a:rPr lang="zh-CN" altLang="en-US" sz="2800"/>
              <a:t>的结点，却需</a:t>
            </a:r>
            <a:r>
              <a:rPr lang="en-US" altLang="zh-CN" sz="2800"/>
              <a:t>2k-1</a:t>
            </a:r>
            <a:r>
              <a:rPr lang="zh-CN" altLang="en-US" sz="2800"/>
              <a:t>个存储单元。可见，对于二叉树使用顺序存储结构，会浪费较多存储空间。另外，顺序分配时的插入和删除操作是很不方便的，会造成大量结点的移动。因此，二叉树通常采用链式存贮结构。</a:t>
            </a:r>
          </a:p>
          <a:p>
            <a:pPr algn="l">
              <a:lnSpc>
                <a:spcPct val="90000"/>
              </a:lnSpc>
            </a:pPr>
            <a:endParaRPr lang="en-US" altLang="zh-CN" sz="2400"/>
          </a:p>
        </p:txBody>
      </p:sp>
    </p:spTree>
  </p:cSld>
  <p:clrMapOvr>
    <a:masterClrMapping/>
  </p:clrMapOvr>
  <p:transition>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196975"/>
            <a:ext cx="8424862" cy="341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3" name="Rectangle 5"/>
          <p:cNvSpPr>
            <a:spLocks noChangeArrowheads="1"/>
          </p:cNvSpPr>
          <p:nvPr/>
        </p:nvSpPr>
        <p:spPr bwMode="auto">
          <a:xfrm>
            <a:off x="468313" y="5192713"/>
            <a:ext cx="3738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5-6 </a:t>
            </a:r>
            <a:r>
              <a:rPr lang="zh-CN" altLang="en-US" sz="2000"/>
              <a:t>满二叉树的顺序存储结构 </a:t>
            </a:r>
          </a:p>
        </p:txBody>
      </p:sp>
      <p:sp>
        <p:nvSpPr>
          <p:cNvPr id="22534" name="Rectangle 6"/>
          <p:cNvSpPr>
            <a:spLocks noChangeArrowheads="1"/>
          </p:cNvSpPr>
          <p:nvPr/>
        </p:nvSpPr>
        <p:spPr bwMode="auto">
          <a:xfrm>
            <a:off x="4643438" y="5157788"/>
            <a:ext cx="3992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5-7 </a:t>
            </a:r>
            <a:r>
              <a:rPr lang="zh-CN" altLang="en-US" sz="2000"/>
              <a:t>一般二叉树的顺序存储结构 </a:t>
            </a:r>
          </a:p>
        </p:txBody>
      </p:sp>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subTitle" idx="1"/>
          </p:nvPr>
        </p:nvSpPr>
        <p:spPr>
          <a:xfrm>
            <a:off x="539750" y="549275"/>
            <a:ext cx="8280400" cy="5616575"/>
          </a:xfrm>
        </p:spPr>
        <p:txBody>
          <a:bodyPr/>
          <a:lstStyle/>
          <a:p>
            <a:pPr algn="l">
              <a:lnSpc>
                <a:spcPct val="90000"/>
              </a:lnSpc>
            </a:pPr>
            <a:r>
              <a:rPr lang="zh-CN" altLang="en-US" sz="2400"/>
              <a:t>　　</a:t>
            </a:r>
            <a:r>
              <a:rPr lang="en-US" altLang="zh-CN" sz="2800"/>
              <a:t>2</a:t>
            </a:r>
            <a:r>
              <a:rPr lang="zh-CN" altLang="en-US" sz="2800"/>
              <a:t>．链式存储结构</a:t>
            </a:r>
          </a:p>
          <a:p>
            <a:pPr algn="l">
              <a:lnSpc>
                <a:spcPct val="90000"/>
              </a:lnSpc>
            </a:pPr>
            <a:r>
              <a:rPr lang="zh-CN" altLang="en-US" sz="2800"/>
              <a:t>　　由于二叉树的每一个结点最多可有左右两棵子树，故链表的结点结构除数据域外可设两个链域：左孩子域（</a:t>
            </a:r>
            <a:r>
              <a:rPr lang="en-US" altLang="zh-CN" sz="2800"/>
              <a:t>lchild</a:t>
            </a:r>
            <a:r>
              <a:rPr lang="zh-CN" altLang="en-US" sz="2800"/>
              <a:t>）、右孩子域</a:t>
            </a:r>
            <a:r>
              <a:rPr lang="en-US" altLang="zh-CN" sz="2800"/>
              <a:t>(rchild)</a:t>
            </a:r>
            <a:r>
              <a:rPr lang="zh-CN" altLang="en-US" sz="2800"/>
              <a:t>分别指向其左、右孩子。称结点由两个链域组成的链表为二叉链表。有时为了便于找到双亲结点，另设一个指向双亲的链域，结点由三个链域组成的链表称为三叉链表。二叉树</a:t>
            </a:r>
            <a:r>
              <a:rPr lang="en-US" altLang="zh-CN" sz="2800"/>
              <a:t>T</a:t>
            </a:r>
            <a:r>
              <a:rPr lang="zh-CN" altLang="en-US" sz="2800"/>
              <a:t>的二叉链表表示及三叉链表表示如图</a:t>
            </a:r>
            <a:r>
              <a:rPr lang="en-US" altLang="zh-CN" sz="2800"/>
              <a:t>5-8</a:t>
            </a:r>
            <a:r>
              <a:rPr lang="zh-CN" altLang="en-US" sz="2800"/>
              <a:t>所示。 </a:t>
            </a:r>
          </a:p>
        </p:txBody>
      </p:sp>
      <p:pic>
        <p:nvPicPr>
          <p:cNvPr id="235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3789363"/>
            <a:ext cx="1862138" cy="216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57" name="Rectangle 5"/>
          <p:cNvSpPr>
            <a:spLocks noChangeArrowheads="1"/>
          </p:cNvSpPr>
          <p:nvPr/>
        </p:nvSpPr>
        <p:spPr bwMode="auto">
          <a:xfrm>
            <a:off x="2555875" y="5984875"/>
            <a:ext cx="3484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5-8 </a:t>
            </a:r>
            <a:r>
              <a:rPr lang="zh-CN" altLang="en-US" sz="2000"/>
              <a:t>二叉树的链表表示示例 </a:t>
            </a:r>
          </a:p>
        </p:txBody>
      </p:sp>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subTitle" idx="1"/>
          </p:nvPr>
        </p:nvSpPr>
        <p:spPr>
          <a:xfrm>
            <a:off x="539750" y="692150"/>
            <a:ext cx="8280400" cy="5616575"/>
          </a:xfrm>
        </p:spPr>
        <p:txBody>
          <a:bodyPr/>
          <a:lstStyle/>
          <a:p>
            <a:pPr algn="l">
              <a:lnSpc>
                <a:spcPct val="90000"/>
              </a:lnSpc>
            </a:pPr>
            <a:r>
              <a:rPr lang="zh-CN" altLang="en-US" sz="2400"/>
              <a:t>　　</a:t>
            </a:r>
            <a:r>
              <a:rPr lang="en-US" altLang="zh-CN" sz="2400"/>
              <a:t>5.2.4  </a:t>
            </a:r>
            <a:r>
              <a:rPr lang="zh-CN" altLang="en-US" sz="2400"/>
              <a:t>二叉树的遍历</a:t>
            </a:r>
          </a:p>
          <a:p>
            <a:pPr algn="l">
              <a:lnSpc>
                <a:spcPct val="90000"/>
              </a:lnSpc>
            </a:pPr>
            <a:r>
              <a:rPr lang="zh-CN" altLang="en-US" sz="2400"/>
              <a:t>　　遍历二叉树是指按一定的规律，访问二叉树的每一个结点，且每个结点仅被访问一次。所谓访问结点可理解为打印该结点数据域值或其它操作。二叉树的遍历是最重要和最基本的运算，并且有很多实际的应用。遍历对线性结点来说，是一个容易解决的问题。由于二叉树是一个非线性结构，每个结点都可能有两棵子树，所以要找一个完整的有规律的走法，以便使二叉树上的结点按被访问的先后顺序排列起来，得到一个线性序列。</a:t>
            </a:r>
          </a:p>
          <a:p>
            <a:pPr algn="l">
              <a:lnSpc>
                <a:spcPct val="90000"/>
              </a:lnSpc>
            </a:pPr>
            <a:r>
              <a:rPr lang="zh-CN" altLang="en-US" sz="2400"/>
              <a:t>　　分析二叉树的结构特性可知，一棵非空二叉树是由根结点、左子树、右子树三个基本部分组成。若分别令</a:t>
            </a:r>
            <a:r>
              <a:rPr lang="en-US" altLang="zh-CN" sz="2400"/>
              <a:t>D</a:t>
            </a:r>
            <a:r>
              <a:rPr lang="zh-CN" altLang="en-US" sz="2400"/>
              <a:t>，</a:t>
            </a:r>
            <a:r>
              <a:rPr lang="en-US" altLang="zh-CN" sz="2400"/>
              <a:t>L</a:t>
            </a:r>
            <a:r>
              <a:rPr lang="zh-CN" altLang="en-US" sz="2400"/>
              <a:t>和</a:t>
            </a:r>
            <a:r>
              <a:rPr lang="en-US" altLang="zh-CN" sz="2400"/>
              <a:t>R</a:t>
            </a:r>
            <a:r>
              <a:rPr lang="zh-CN" altLang="en-US" sz="2400"/>
              <a:t>表示访问根结点，遍历左子树和遍历右子树，则可有</a:t>
            </a:r>
            <a:r>
              <a:rPr lang="en-US" altLang="zh-CN" sz="2400"/>
              <a:t>DLR</a:t>
            </a:r>
            <a:r>
              <a:rPr lang="zh-CN" altLang="en-US" sz="2400"/>
              <a:t>，</a:t>
            </a:r>
            <a:r>
              <a:rPr lang="en-US" altLang="zh-CN" sz="2400"/>
              <a:t>LDR</a:t>
            </a:r>
            <a:r>
              <a:rPr lang="zh-CN" altLang="en-US" sz="2400"/>
              <a:t>，</a:t>
            </a:r>
            <a:r>
              <a:rPr lang="en-US" altLang="zh-CN" sz="2400"/>
              <a:t>LRD</a:t>
            </a:r>
            <a:r>
              <a:rPr lang="zh-CN" altLang="en-US" sz="2400"/>
              <a:t>，</a:t>
            </a:r>
            <a:r>
              <a:rPr lang="en-US" altLang="zh-CN" sz="2400"/>
              <a:t>DRL</a:t>
            </a:r>
            <a:r>
              <a:rPr lang="zh-CN" altLang="en-US" sz="2400"/>
              <a:t>，</a:t>
            </a:r>
            <a:r>
              <a:rPr lang="en-US" altLang="zh-CN" sz="2400"/>
              <a:t>RDL</a:t>
            </a:r>
            <a:r>
              <a:rPr lang="zh-CN" altLang="en-US" sz="2400"/>
              <a:t>，</a:t>
            </a:r>
            <a:r>
              <a:rPr lang="en-US" altLang="zh-CN" sz="2400"/>
              <a:t>RLD</a:t>
            </a:r>
            <a:r>
              <a:rPr lang="zh-CN" altLang="en-US" sz="2400"/>
              <a:t>六种遍历次序。若在左、右子树的遍历次序上限定先左后右，则仅有前三种情况，分别称为先序遍历，中序遍历，后序遍历。 </a:t>
            </a:r>
          </a:p>
        </p:txBody>
      </p:sp>
    </p:spTree>
  </p:cSld>
  <p:clrMapOvr>
    <a:masterClrMapping/>
  </p:clrMapOvr>
  <p:transition>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subTitle" idx="1"/>
          </p:nvPr>
        </p:nvSpPr>
        <p:spPr>
          <a:xfrm>
            <a:off x="539750" y="476250"/>
            <a:ext cx="8280400" cy="5616575"/>
          </a:xfrm>
        </p:spPr>
        <p:txBody>
          <a:bodyPr/>
          <a:lstStyle/>
          <a:p>
            <a:pPr algn="l">
              <a:lnSpc>
                <a:spcPct val="90000"/>
              </a:lnSpc>
            </a:pPr>
            <a:r>
              <a:rPr lang="zh-CN" altLang="en-US" sz="2400"/>
              <a:t>　　</a:t>
            </a:r>
            <a:r>
              <a:rPr lang="en-US" altLang="zh-CN" sz="2400"/>
              <a:t>1</a:t>
            </a:r>
            <a:r>
              <a:rPr lang="zh-CN" altLang="en-US" sz="2400"/>
              <a:t>．先序遍历</a:t>
            </a:r>
          </a:p>
          <a:p>
            <a:pPr algn="l">
              <a:lnSpc>
                <a:spcPct val="90000"/>
              </a:lnSpc>
            </a:pPr>
            <a:r>
              <a:rPr lang="zh-CN" altLang="en-US" sz="2400"/>
              <a:t>　　先序遍历的递归定义可描述为，若二叉树不空，则进行下列操作。</a:t>
            </a:r>
          </a:p>
          <a:p>
            <a:pPr algn="l">
              <a:lnSpc>
                <a:spcPct val="90000"/>
              </a:lnSpc>
            </a:pPr>
            <a:r>
              <a:rPr lang="zh-CN" altLang="en-US" sz="2400"/>
              <a:t>　　访问根结点；</a:t>
            </a:r>
          </a:p>
          <a:p>
            <a:pPr algn="l">
              <a:lnSpc>
                <a:spcPct val="90000"/>
              </a:lnSpc>
            </a:pPr>
            <a:r>
              <a:rPr lang="zh-CN" altLang="en-US" sz="2400"/>
              <a:t>　　先序遍历左子树；</a:t>
            </a:r>
          </a:p>
          <a:p>
            <a:pPr algn="l">
              <a:lnSpc>
                <a:spcPct val="90000"/>
              </a:lnSpc>
            </a:pPr>
            <a:r>
              <a:rPr lang="zh-CN" altLang="en-US" sz="2400"/>
              <a:t>　　先序遍历右子树；</a:t>
            </a:r>
          </a:p>
          <a:p>
            <a:pPr algn="l">
              <a:lnSpc>
                <a:spcPct val="90000"/>
              </a:lnSpc>
            </a:pPr>
            <a:r>
              <a:rPr lang="zh-CN" altLang="en-US" sz="2400"/>
              <a:t>　　若定义二叉树的存储结构为二叉链表，则根据先序遍历的递归定义，可以写出相应的</a:t>
            </a:r>
            <a:r>
              <a:rPr lang="en-US" altLang="zh-CN" sz="2400"/>
              <a:t>C</a:t>
            </a:r>
            <a:r>
              <a:rPr lang="zh-CN" altLang="en-US" sz="2400"/>
              <a:t>语言描述算法：</a:t>
            </a:r>
          </a:p>
          <a:p>
            <a:pPr algn="l">
              <a:lnSpc>
                <a:spcPct val="90000"/>
              </a:lnSpc>
            </a:pPr>
            <a:r>
              <a:rPr lang="en-US" altLang="zh-CN" sz="2400"/>
              <a:t>#include &lt;stdio.h&gt;</a:t>
            </a:r>
          </a:p>
          <a:p>
            <a:pPr algn="l">
              <a:lnSpc>
                <a:spcPct val="90000"/>
              </a:lnSpc>
            </a:pPr>
            <a:r>
              <a:rPr lang="en-US" altLang="zh-CN" sz="2400"/>
              <a:t>typedef struct node          /*</a:t>
            </a:r>
            <a:r>
              <a:rPr lang="zh-CN" altLang="en-US" sz="2400"/>
              <a:t>二叉树结点类型的定义*</a:t>
            </a:r>
            <a:r>
              <a:rPr lang="en-US" altLang="zh-CN" sz="2400"/>
              <a:t>/</a:t>
            </a:r>
          </a:p>
          <a:p>
            <a:pPr algn="l">
              <a:lnSpc>
                <a:spcPct val="90000"/>
              </a:lnSpc>
            </a:pPr>
            <a:r>
              <a:rPr lang="zh-CN" altLang="en-US" sz="2400"/>
              <a:t>｛ </a:t>
            </a:r>
          </a:p>
          <a:p>
            <a:pPr algn="l">
              <a:lnSpc>
                <a:spcPct val="90000"/>
              </a:lnSpc>
            </a:pPr>
            <a:r>
              <a:rPr lang="en-US" altLang="zh-CN" sz="2400"/>
              <a:t>char data;</a:t>
            </a:r>
          </a:p>
          <a:p>
            <a:pPr algn="l">
              <a:lnSpc>
                <a:spcPct val="90000"/>
              </a:lnSpc>
            </a:pPr>
            <a:r>
              <a:rPr lang="en-US" altLang="zh-CN" sz="2400"/>
              <a:t>          struct node *lchild; </a:t>
            </a:r>
          </a:p>
          <a:p>
            <a:pPr algn="l">
              <a:lnSpc>
                <a:spcPct val="90000"/>
              </a:lnSpc>
            </a:pPr>
            <a:r>
              <a:rPr lang="en-US" altLang="zh-CN" sz="2400"/>
              <a:t>struct node *rchild;</a:t>
            </a:r>
          </a:p>
          <a:p>
            <a:pPr algn="l">
              <a:lnSpc>
                <a:spcPct val="90000"/>
              </a:lnSpc>
            </a:pPr>
            <a:r>
              <a:rPr lang="zh-CN" altLang="en-US" sz="2400"/>
              <a:t>｝</a:t>
            </a:r>
            <a:r>
              <a:rPr lang="en-US" altLang="zh-CN" sz="2400"/>
              <a:t>NODE;</a:t>
            </a: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subTitle" idx="1"/>
          </p:nvPr>
        </p:nvSpPr>
        <p:spPr>
          <a:xfrm>
            <a:off x="539750" y="692150"/>
            <a:ext cx="8280400" cy="5616575"/>
          </a:xfrm>
        </p:spPr>
        <p:txBody>
          <a:bodyPr/>
          <a:lstStyle/>
          <a:p>
            <a:pPr algn="l">
              <a:lnSpc>
                <a:spcPct val="90000"/>
              </a:lnSpc>
            </a:pPr>
            <a:r>
              <a:rPr lang="en-US" altLang="zh-CN" sz="2400"/>
              <a:t>void preorder(NODE *t)</a:t>
            </a:r>
          </a:p>
          <a:p>
            <a:pPr algn="l">
              <a:lnSpc>
                <a:spcPct val="90000"/>
              </a:lnSpc>
            </a:pPr>
            <a:r>
              <a:rPr lang="en-US" altLang="zh-CN" sz="2400"/>
              <a:t> {/*</a:t>
            </a:r>
            <a:r>
              <a:rPr lang="zh-CN" altLang="en-US" sz="2400"/>
              <a:t>先序遍历二叉树的递归算法*</a:t>
            </a:r>
            <a:r>
              <a:rPr lang="en-US" altLang="zh-CN" sz="2400"/>
              <a:t>/</a:t>
            </a:r>
          </a:p>
          <a:p>
            <a:pPr algn="l">
              <a:lnSpc>
                <a:spcPct val="90000"/>
              </a:lnSpc>
            </a:pPr>
            <a:r>
              <a:rPr lang="en-US" altLang="zh-CN" sz="2400"/>
              <a:t>  if(t!=NULL)</a:t>
            </a:r>
          </a:p>
          <a:p>
            <a:pPr algn="l">
              <a:lnSpc>
                <a:spcPct val="90000"/>
              </a:lnSpc>
            </a:pPr>
            <a:r>
              <a:rPr lang="en-US" altLang="zh-CN" sz="2400"/>
              <a:t>   {printf(</a:t>
            </a:r>
            <a:r>
              <a:rPr lang="en-US" altLang="zh-CN" sz="2400">
                <a:latin typeface="Arial"/>
              </a:rPr>
              <a:t>“</a:t>
            </a:r>
            <a:r>
              <a:rPr lang="en-US" altLang="zh-CN" sz="2400"/>
              <a:t>%c\t</a:t>
            </a:r>
            <a:r>
              <a:rPr lang="en-US" altLang="zh-CN" sz="2400">
                <a:latin typeface="Arial"/>
              </a:rPr>
              <a:t>”</a:t>
            </a:r>
            <a:r>
              <a:rPr lang="en-US" altLang="zh-CN" sz="2400"/>
              <a:t>,t-&gt;data);</a:t>
            </a:r>
          </a:p>
          <a:p>
            <a:pPr algn="l">
              <a:lnSpc>
                <a:spcPct val="90000"/>
              </a:lnSpc>
            </a:pPr>
            <a:r>
              <a:rPr lang="en-US" altLang="zh-CN" sz="2400"/>
              <a:t>    preorder(t-&gt;lchild);</a:t>
            </a:r>
          </a:p>
          <a:p>
            <a:pPr algn="l">
              <a:lnSpc>
                <a:spcPct val="90000"/>
              </a:lnSpc>
            </a:pPr>
            <a:r>
              <a:rPr lang="en-US" altLang="zh-CN" sz="2400"/>
              <a:t>    preorder(t-&gt;rchild);</a:t>
            </a:r>
          </a:p>
          <a:p>
            <a:pPr algn="l">
              <a:lnSpc>
                <a:spcPct val="90000"/>
              </a:lnSpc>
            </a:pPr>
            <a:r>
              <a:rPr lang="en-US" altLang="zh-CN" sz="2400"/>
              <a:t>   }}</a:t>
            </a:r>
          </a:p>
          <a:p>
            <a:pPr algn="l">
              <a:lnSpc>
                <a:spcPct val="90000"/>
              </a:lnSpc>
            </a:pPr>
            <a:r>
              <a:rPr lang="en-US" altLang="zh-CN" sz="2400"/>
              <a:t>main()</a:t>
            </a:r>
          </a:p>
          <a:p>
            <a:pPr algn="l">
              <a:lnSpc>
                <a:spcPct val="90000"/>
              </a:lnSpc>
            </a:pPr>
            <a:r>
              <a:rPr lang="en-US" altLang="zh-CN" sz="2400"/>
              <a:t> { NODE *t;</a:t>
            </a:r>
          </a:p>
          <a:p>
            <a:pPr algn="l">
              <a:lnSpc>
                <a:spcPct val="90000"/>
              </a:lnSpc>
            </a:pPr>
            <a:r>
              <a:rPr lang="en-US" altLang="zh-CN" sz="2400"/>
              <a:t>   t=create();/*create</a:t>
            </a:r>
            <a:r>
              <a:rPr lang="zh-CN" altLang="en-US" sz="2400"/>
              <a:t>函数是建立二叉树的函数，见后面*</a:t>
            </a:r>
            <a:r>
              <a:rPr lang="en-US" altLang="zh-CN" sz="2400"/>
              <a:t>/</a:t>
            </a:r>
          </a:p>
          <a:p>
            <a:pPr algn="l">
              <a:lnSpc>
                <a:spcPct val="90000"/>
              </a:lnSpc>
            </a:pPr>
            <a:r>
              <a:rPr lang="en-US" altLang="zh-CN" sz="2400"/>
              <a:t>   preorder(t)</a:t>
            </a:r>
            <a:r>
              <a:rPr lang="zh-CN" altLang="en-US" sz="2400"/>
              <a:t>；</a:t>
            </a:r>
          </a:p>
          <a:p>
            <a:pPr algn="l">
              <a:lnSpc>
                <a:spcPct val="90000"/>
              </a:lnSpc>
            </a:pPr>
            <a:r>
              <a:rPr lang="zh-CN" altLang="en-US" sz="2400"/>
              <a:t> </a:t>
            </a:r>
            <a:r>
              <a:rPr lang="en-US" altLang="zh-CN" sz="2400"/>
              <a:t>}</a:t>
            </a:r>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subTitle" idx="1"/>
          </p:nvPr>
        </p:nvSpPr>
        <p:spPr>
          <a:xfrm>
            <a:off x="539750" y="692150"/>
            <a:ext cx="8280400" cy="5616575"/>
          </a:xfrm>
        </p:spPr>
        <p:txBody>
          <a:bodyPr/>
          <a:lstStyle/>
          <a:p>
            <a:pPr algn="just">
              <a:lnSpc>
                <a:spcPct val="90000"/>
              </a:lnSpc>
            </a:pPr>
            <a:r>
              <a:rPr lang="zh-CN" altLang="en-US" sz="2400"/>
              <a:t>　例如有图</a:t>
            </a:r>
            <a:r>
              <a:rPr lang="en-US" altLang="zh-CN" sz="2400"/>
              <a:t>5-9</a:t>
            </a:r>
            <a:r>
              <a:rPr lang="zh-CN" altLang="en-US" sz="2400"/>
              <a:t>所示的二叉树，若按先序遍历的方法输出结点的序列是</a:t>
            </a:r>
            <a:r>
              <a:rPr lang="en-US" altLang="zh-CN" sz="2400"/>
              <a:t>-*abc</a:t>
            </a:r>
            <a:r>
              <a:rPr lang="zh-CN" altLang="en-US" sz="2400"/>
              <a:t>。</a:t>
            </a:r>
          </a:p>
        </p:txBody>
      </p:sp>
      <p:pic>
        <p:nvPicPr>
          <p:cNvPr id="276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8900" y="1700213"/>
            <a:ext cx="3167063" cy="2230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3" name="Rectangle 5"/>
          <p:cNvSpPr>
            <a:spLocks noChangeArrowheads="1"/>
          </p:cNvSpPr>
          <p:nvPr/>
        </p:nvSpPr>
        <p:spPr bwMode="auto">
          <a:xfrm>
            <a:off x="3059113" y="4471988"/>
            <a:ext cx="19034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5-9 </a:t>
            </a:r>
            <a:r>
              <a:rPr lang="zh-CN" altLang="en-US" sz="2000"/>
              <a:t>二叉树</a:t>
            </a: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subTitle" idx="1"/>
          </p:nvPr>
        </p:nvSpPr>
        <p:spPr>
          <a:xfrm>
            <a:off x="539750" y="692150"/>
            <a:ext cx="8280400" cy="5616575"/>
          </a:xfrm>
        </p:spPr>
        <p:txBody>
          <a:bodyPr/>
          <a:lstStyle/>
          <a:p>
            <a:pPr algn="l">
              <a:lnSpc>
                <a:spcPct val="90000"/>
              </a:lnSpc>
            </a:pPr>
            <a:r>
              <a:rPr lang="zh-CN" altLang="en-US" sz="2400"/>
              <a:t>　　</a:t>
            </a:r>
            <a:r>
              <a:rPr lang="en-US" altLang="zh-CN" sz="2400"/>
              <a:t>2</a:t>
            </a:r>
            <a:r>
              <a:rPr lang="zh-CN" altLang="en-US" sz="2400"/>
              <a:t>．中序遍历</a:t>
            </a:r>
          </a:p>
          <a:p>
            <a:pPr algn="l">
              <a:lnSpc>
                <a:spcPct val="90000"/>
              </a:lnSpc>
            </a:pPr>
            <a:r>
              <a:rPr lang="zh-CN" altLang="en-US" sz="2400"/>
              <a:t>　　中序遍历的递归定义是：若二叉树不空，则进行下列操作：</a:t>
            </a:r>
          </a:p>
          <a:p>
            <a:pPr algn="l">
              <a:lnSpc>
                <a:spcPct val="90000"/>
              </a:lnSpc>
            </a:pPr>
            <a:r>
              <a:rPr lang="zh-CN" altLang="en-US" sz="2400"/>
              <a:t>　　按中序遍历左子树；</a:t>
            </a:r>
          </a:p>
          <a:p>
            <a:pPr algn="l">
              <a:lnSpc>
                <a:spcPct val="90000"/>
              </a:lnSpc>
            </a:pPr>
            <a:r>
              <a:rPr lang="zh-CN" altLang="en-US" sz="2400"/>
              <a:t>　　访问根结点；</a:t>
            </a:r>
          </a:p>
          <a:p>
            <a:pPr algn="l">
              <a:lnSpc>
                <a:spcPct val="90000"/>
              </a:lnSpc>
            </a:pPr>
            <a:r>
              <a:rPr lang="zh-CN" altLang="en-US" sz="2400"/>
              <a:t>　　按中序遍历右子树；</a:t>
            </a:r>
          </a:p>
          <a:p>
            <a:pPr algn="l">
              <a:lnSpc>
                <a:spcPct val="90000"/>
              </a:lnSpc>
            </a:pPr>
            <a:r>
              <a:rPr lang="zh-CN" altLang="en-US" sz="2400"/>
              <a:t>　　用</a:t>
            </a:r>
            <a:r>
              <a:rPr lang="en-US" altLang="zh-CN" sz="2400"/>
              <a:t>C</a:t>
            </a:r>
            <a:r>
              <a:rPr lang="zh-CN" altLang="en-US" sz="2400"/>
              <a:t>语言描述的算法如下：</a:t>
            </a:r>
          </a:p>
          <a:p>
            <a:pPr algn="l">
              <a:lnSpc>
                <a:spcPct val="90000"/>
              </a:lnSpc>
            </a:pPr>
            <a:r>
              <a:rPr lang="en-US" altLang="zh-CN" sz="2400"/>
              <a:t>#include &lt;stdio.h&gt;</a:t>
            </a:r>
          </a:p>
          <a:p>
            <a:pPr algn="l">
              <a:lnSpc>
                <a:spcPct val="90000"/>
              </a:lnSpc>
            </a:pPr>
            <a:r>
              <a:rPr lang="en-US" altLang="zh-CN" sz="2400"/>
              <a:t>typedef struct node          /*</a:t>
            </a:r>
            <a:r>
              <a:rPr lang="zh-CN" altLang="en-US" sz="2400"/>
              <a:t>二叉树结点类型的定义*</a:t>
            </a:r>
            <a:r>
              <a:rPr lang="en-US" altLang="zh-CN" sz="2400"/>
              <a:t>/</a:t>
            </a:r>
          </a:p>
          <a:p>
            <a:pPr algn="l">
              <a:lnSpc>
                <a:spcPct val="90000"/>
              </a:lnSpc>
            </a:pPr>
            <a:r>
              <a:rPr lang="zh-CN" altLang="en-US" sz="2400"/>
              <a:t>｛ </a:t>
            </a:r>
          </a:p>
          <a:p>
            <a:pPr algn="l">
              <a:lnSpc>
                <a:spcPct val="90000"/>
              </a:lnSpc>
            </a:pPr>
            <a:r>
              <a:rPr lang="en-US" altLang="zh-CN" sz="2400"/>
              <a:t>char data;</a:t>
            </a:r>
          </a:p>
          <a:p>
            <a:pPr algn="l">
              <a:lnSpc>
                <a:spcPct val="90000"/>
              </a:lnSpc>
            </a:pPr>
            <a:r>
              <a:rPr lang="en-US" altLang="zh-CN" sz="2400"/>
              <a:t>          struct node *lchild; </a:t>
            </a:r>
          </a:p>
          <a:p>
            <a:pPr algn="l">
              <a:lnSpc>
                <a:spcPct val="90000"/>
              </a:lnSpc>
            </a:pPr>
            <a:r>
              <a:rPr lang="en-US" altLang="zh-CN" sz="2400"/>
              <a:t>struct node *rchild;</a:t>
            </a:r>
          </a:p>
          <a:p>
            <a:pPr algn="l">
              <a:lnSpc>
                <a:spcPct val="90000"/>
              </a:lnSpc>
            </a:pPr>
            <a:r>
              <a:rPr lang="zh-CN" altLang="en-US" sz="2400"/>
              <a:t>｝</a:t>
            </a:r>
            <a:r>
              <a:rPr lang="en-US" altLang="zh-CN" sz="2400"/>
              <a:t>NODE;</a:t>
            </a:r>
          </a:p>
        </p:txBody>
      </p:sp>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subTitle" idx="1"/>
          </p:nvPr>
        </p:nvSpPr>
        <p:spPr>
          <a:xfrm>
            <a:off x="539750" y="692150"/>
            <a:ext cx="8280400" cy="5616575"/>
          </a:xfrm>
        </p:spPr>
        <p:txBody>
          <a:bodyPr/>
          <a:lstStyle/>
          <a:p>
            <a:pPr algn="l">
              <a:lnSpc>
                <a:spcPct val="90000"/>
              </a:lnSpc>
            </a:pPr>
            <a:r>
              <a:rPr lang="en-US" altLang="zh-CN" sz="2400"/>
              <a:t>void inorder(NODE *t)</a:t>
            </a:r>
          </a:p>
          <a:p>
            <a:pPr algn="l">
              <a:lnSpc>
                <a:spcPct val="90000"/>
              </a:lnSpc>
            </a:pPr>
            <a:r>
              <a:rPr lang="en-US" altLang="zh-CN" sz="2400"/>
              <a:t> {/*</a:t>
            </a:r>
            <a:r>
              <a:rPr lang="zh-CN" altLang="en-US" sz="2400"/>
              <a:t>中序遍历二叉树的递归算法*</a:t>
            </a:r>
            <a:r>
              <a:rPr lang="en-US" altLang="zh-CN" sz="2400"/>
              <a:t>/</a:t>
            </a:r>
          </a:p>
          <a:p>
            <a:pPr algn="l">
              <a:lnSpc>
                <a:spcPct val="90000"/>
              </a:lnSpc>
            </a:pPr>
            <a:r>
              <a:rPr lang="en-US" altLang="zh-CN" sz="2400"/>
              <a:t>  if(t!=NULL)</a:t>
            </a:r>
          </a:p>
          <a:p>
            <a:pPr algn="l">
              <a:lnSpc>
                <a:spcPct val="90000"/>
              </a:lnSpc>
            </a:pPr>
            <a:r>
              <a:rPr lang="en-US" altLang="zh-CN" sz="2400"/>
              <a:t>   { inorder(t-&gt;lchild);</a:t>
            </a:r>
          </a:p>
          <a:p>
            <a:pPr algn="l">
              <a:lnSpc>
                <a:spcPct val="90000"/>
              </a:lnSpc>
            </a:pPr>
            <a:r>
              <a:rPr lang="en-US" altLang="zh-CN" sz="2400"/>
              <a:t>printf(</a:t>
            </a:r>
            <a:r>
              <a:rPr lang="en-US" altLang="zh-CN" sz="2400">
                <a:latin typeface="Arial"/>
              </a:rPr>
              <a:t>“</a:t>
            </a:r>
            <a:r>
              <a:rPr lang="en-US" altLang="zh-CN" sz="2400"/>
              <a:t>%c\t</a:t>
            </a:r>
            <a:r>
              <a:rPr lang="en-US" altLang="zh-CN" sz="2400">
                <a:latin typeface="Arial"/>
              </a:rPr>
              <a:t>”</a:t>
            </a:r>
            <a:r>
              <a:rPr lang="en-US" altLang="zh-CN" sz="2400"/>
              <a:t>,t-&gt;data);</a:t>
            </a:r>
          </a:p>
          <a:p>
            <a:pPr algn="l">
              <a:lnSpc>
                <a:spcPct val="90000"/>
              </a:lnSpc>
            </a:pPr>
            <a:r>
              <a:rPr lang="en-US" altLang="zh-CN" sz="2400"/>
              <a:t>    inorder(t-&gt;rchild);</a:t>
            </a:r>
          </a:p>
          <a:p>
            <a:pPr algn="l">
              <a:lnSpc>
                <a:spcPct val="90000"/>
              </a:lnSpc>
            </a:pPr>
            <a:r>
              <a:rPr lang="en-US" altLang="zh-CN" sz="2400"/>
              <a:t>   }}</a:t>
            </a:r>
          </a:p>
          <a:p>
            <a:pPr algn="l">
              <a:lnSpc>
                <a:spcPct val="90000"/>
              </a:lnSpc>
            </a:pPr>
            <a:r>
              <a:rPr lang="en-US" altLang="zh-CN" sz="2400"/>
              <a:t>main()</a:t>
            </a:r>
          </a:p>
          <a:p>
            <a:pPr algn="l">
              <a:lnSpc>
                <a:spcPct val="90000"/>
              </a:lnSpc>
            </a:pPr>
            <a:r>
              <a:rPr lang="en-US" altLang="zh-CN" sz="2400"/>
              <a:t> { NODE *t;</a:t>
            </a:r>
          </a:p>
          <a:p>
            <a:pPr algn="l">
              <a:lnSpc>
                <a:spcPct val="90000"/>
              </a:lnSpc>
            </a:pPr>
            <a:r>
              <a:rPr lang="en-US" altLang="zh-CN" sz="2400"/>
              <a:t>   t=create();/*create</a:t>
            </a:r>
            <a:r>
              <a:rPr lang="zh-CN" altLang="en-US" sz="2400"/>
              <a:t>函数是建立二叉树的函数，见后面*</a:t>
            </a:r>
            <a:r>
              <a:rPr lang="en-US" altLang="zh-CN" sz="2400"/>
              <a:t>/</a:t>
            </a:r>
          </a:p>
          <a:p>
            <a:pPr algn="l">
              <a:lnSpc>
                <a:spcPct val="90000"/>
              </a:lnSpc>
            </a:pPr>
            <a:r>
              <a:rPr lang="en-US" altLang="zh-CN" sz="2400"/>
              <a:t>   inorder(t)</a:t>
            </a:r>
            <a:r>
              <a:rPr lang="zh-CN" altLang="en-US" sz="2400"/>
              <a:t>；</a:t>
            </a:r>
          </a:p>
          <a:p>
            <a:pPr algn="l">
              <a:lnSpc>
                <a:spcPct val="90000"/>
              </a:lnSpc>
            </a:pPr>
            <a:r>
              <a:rPr lang="zh-CN" altLang="en-US" sz="2400"/>
              <a:t> </a:t>
            </a:r>
            <a:r>
              <a:rPr lang="en-US" altLang="zh-CN" sz="2400"/>
              <a:t>}</a:t>
            </a:r>
          </a:p>
          <a:p>
            <a:pPr algn="l">
              <a:lnSpc>
                <a:spcPct val="90000"/>
              </a:lnSpc>
            </a:pPr>
            <a:r>
              <a:rPr lang="en-US" altLang="zh-CN" sz="2400"/>
              <a:t> </a:t>
            </a:r>
            <a:r>
              <a:rPr lang="zh-CN" altLang="en-US" sz="2400"/>
              <a:t>若对图</a:t>
            </a:r>
            <a:r>
              <a:rPr lang="en-US" altLang="zh-CN" sz="2400"/>
              <a:t>5-9</a:t>
            </a:r>
            <a:r>
              <a:rPr lang="zh-CN" altLang="en-US" sz="2400"/>
              <a:t>所示的二叉树实行中序遍历，则输出的结点序列为</a:t>
            </a:r>
            <a:r>
              <a:rPr lang="en-US" altLang="zh-CN" sz="2400"/>
              <a:t>a*b-c</a:t>
            </a:r>
            <a:r>
              <a:rPr lang="zh-CN" altLang="en-US" sz="2400"/>
              <a:t>。</a:t>
            </a:r>
          </a:p>
        </p:txBody>
      </p:sp>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subTitle" idx="1"/>
          </p:nvPr>
        </p:nvSpPr>
        <p:spPr>
          <a:xfrm>
            <a:off x="539750" y="692150"/>
            <a:ext cx="8280400" cy="5616575"/>
          </a:xfrm>
        </p:spPr>
        <p:txBody>
          <a:bodyPr/>
          <a:lstStyle/>
          <a:p>
            <a:pPr algn="l">
              <a:lnSpc>
                <a:spcPct val="90000"/>
              </a:lnSpc>
            </a:pPr>
            <a:r>
              <a:rPr lang="zh-CN" altLang="en-US" sz="2400"/>
              <a:t>　　</a:t>
            </a:r>
            <a:r>
              <a:rPr lang="en-US" altLang="zh-CN" sz="2400"/>
              <a:t>3</a:t>
            </a:r>
            <a:r>
              <a:rPr lang="zh-CN" altLang="en-US" sz="2400"/>
              <a:t>．后序遍历二叉树</a:t>
            </a:r>
          </a:p>
          <a:p>
            <a:pPr algn="l">
              <a:lnSpc>
                <a:spcPct val="90000"/>
              </a:lnSpc>
            </a:pPr>
            <a:r>
              <a:rPr lang="zh-CN" altLang="en-US" sz="2400"/>
              <a:t> 　　后序遍历的递归定义为，若二叉树不空，则执行如下操作。</a:t>
            </a:r>
          </a:p>
          <a:p>
            <a:pPr algn="l">
              <a:lnSpc>
                <a:spcPct val="90000"/>
              </a:lnSpc>
            </a:pPr>
            <a:r>
              <a:rPr lang="zh-CN" altLang="en-US" sz="2400"/>
              <a:t>　　按后序遍历左子树；</a:t>
            </a:r>
          </a:p>
          <a:p>
            <a:pPr algn="l">
              <a:lnSpc>
                <a:spcPct val="90000"/>
              </a:lnSpc>
            </a:pPr>
            <a:r>
              <a:rPr lang="zh-CN" altLang="en-US" sz="2400"/>
              <a:t>　　按后序遍历右子树；</a:t>
            </a:r>
          </a:p>
          <a:p>
            <a:pPr algn="l">
              <a:lnSpc>
                <a:spcPct val="90000"/>
              </a:lnSpc>
            </a:pPr>
            <a:r>
              <a:rPr lang="zh-CN" altLang="en-US" sz="2400"/>
              <a:t>　　访问根结点。</a:t>
            </a:r>
          </a:p>
          <a:p>
            <a:pPr algn="l">
              <a:lnSpc>
                <a:spcPct val="90000"/>
              </a:lnSpc>
            </a:pPr>
            <a:r>
              <a:rPr lang="zh-CN" altLang="en-US" sz="2400"/>
              <a:t>　　用</a:t>
            </a:r>
            <a:r>
              <a:rPr lang="en-US" altLang="zh-CN" sz="2400"/>
              <a:t>C</a:t>
            </a:r>
            <a:r>
              <a:rPr lang="zh-CN" altLang="en-US" sz="2400"/>
              <a:t>语言描述的算法如下：</a:t>
            </a:r>
          </a:p>
          <a:p>
            <a:pPr algn="l">
              <a:lnSpc>
                <a:spcPct val="90000"/>
              </a:lnSpc>
            </a:pPr>
            <a:r>
              <a:rPr lang="en-US" altLang="zh-CN" sz="2400"/>
              <a:t>#include &lt;stdio.h&gt;</a:t>
            </a:r>
          </a:p>
          <a:p>
            <a:pPr algn="l">
              <a:lnSpc>
                <a:spcPct val="90000"/>
              </a:lnSpc>
            </a:pPr>
            <a:r>
              <a:rPr lang="en-US" altLang="zh-CN" sz="2400"/>
              <a:t>typedef struct node          /*</a:t>
            </a:r>
            <a:r>
              <a:rPr lang="zh-CN" altLang="en-US" sz="2400"/>
              <a:t>二叉树结点类型的定义*</a:t>
            </a:r>
            <a:r>
              <a:rPr lang="en-US" altLang="zh-CN" sz="2400"/>
              <a:t>/</a:t>
            </a:r>
          </a:p>
          <a:p>
            <a:pPr algn="l">
              <a:lnSpc>
                <a:spcPct val="90000"/>
              </a:lnSpc>
            </a:pPr>
            <a:r>
              <a:rPr lang="zh-CN" altLang="en-US" sz="2400"/>
              <a:t>｛ </a:t>
            </a:r>
          </a:p>
          <a:p>
            <a:pPr algn="l">
              <a:lnSpc>
                <a:spcPct val="90000"/>
              </a:lnSpc>
            </a:pPr>
            <a:r>
              <a:rPr lang="en-US" altLang="zh-CN" sz="2400"/>
              <a:t>char data;</a:t>
            </a:r>
          </a:p>
          <a:p>
            <a:pPr algn="l">
              <a:lnSpc>
                <a:spcPct val="90000"/>
              </a:lnSpc>
            </a:pPr>
            <a:r>
              <a:rPr lang="en-US" altLang="zh-CN" sz="2400"/>
              <a:t>          struct node *lchild; </a:t>
            </a:r>
          </a:p>
          <a:p>
            <a:pPr algn="l">
              <a:lnSpc>
                <a:spcPct val="90000"/>
              </a:lnSpc>
            </a:pPr>
            <a:r>
              <a:rPr lang="en-US" altLang="zh-CN" sz="2400"/>
              <a:t>struct node *rchild;</a:t>
            </a:r>
          </a:p>
          <a:p>
            <a:pPr algn="l">
              <a:lnSpc>
                <a:spcPct val="90000"/>
              </a:lnSpc>
            </a:pPr>
            <a:r>
              <a:rPr lang="zh-CN" altLang="en-US" sz="2400"/>
              <a:t>｝</a:t>
            </a:r>
            <a:r>
              <a:rPr lang="en-US" altLang="zh-CN" sz="2400"/>
              <a:t>NODE;</a:t>
            </a:r>
          </a:p>
        </p:txBody>
      </p:sp>
    </p:spTree>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subTitle" idx="1"/>
          </p:nvPr>
        </p:nvSpPr>
        <p:spPr>
          <a:xfrm>
            <a:off x="539750" y="692150"/>
            <a:ext cx="8280400" cy="5616575"/>
          </a:xfrm>
        </p:spPr>
        <p:txBody>
          <a:bodyPr/>
          <a:lstStyle/>
          <a:p>
            <a:pPr algn="l">
              <a:lnSpc>
                <a:spcPct val="90000"/>
              </a:lnSpc>
            </a:pPr>
            <a:r>
              <a:rPr lang="en-US" altLang="zh-CN" sz="2400"/>
              <a:t>void postorder(NODE *t)</a:t>
            </a:r>
          </a:p>
          <a:p>
            <a:pPr algn="l">
              <a:lnSpc>
                <a:spcPct val="90000"/>
              </a:lnSpc>
            </a:pPr>
            <a:r>
              <a:rPr lang="en-US" altLang="zh-CN" sz="2400"/>
              <a:t> {/* </a:t>
            </a:r>
            <a:r>
              <a:rPr lang="zh-CN" altLang="en-US" sz="2400"/>
              <a:t>后序遍历二叉树的递归算法*</a:t>
            </a:r>
            <a:r>
              <a:rPr lang="en-US" altLang="zh-CN" sz="2400"/>
              <a:t>/</a:t>
            </a:r>
          </a:p>
          <a:p>
            <a:pPr algn="l">
              <a:lnSpc>
                <a:spcPct val="90000"/>
              </a:lnSpc>
            </a:pPr>
            <a:r>
              <a:rPr lang="en-US" altLang="zh-CN" sz="2400"/>
              <a:t>  if(t!=NULL)</a:t>
            </a:r>
          </a:p>
          <a:p>
            <a:pPr algn="l">
              <a:lnSpc>
                <a:spcPct val="90000"/>
              </a:lnSpc>
            </a:pPr>
            <a:r>
              <a:rPr lang="en-US" altLang="zh-CN" sz="2400"/>
              <a:t>   { postorder(t-&gt;lchild);</a:t>
            </a:r>
          </a:p>
          <a:p>
            <a:pPr algn="l">
              <a:lnSpc>
                <a:spcPct val="90000"/>
              </a:lnSpc>
            </a:pPr>
            <a:r>
              <a:rPr lang="en-US" altLang="zh-CN" sz="2400"/>
              <a:t>    postorder(t-&gt;rchild);</a:t>
            </a:r>
          </a:p>
          <a:p>
            <a:pPr algn="l">
              <a:lnSpc>
                <a:spcPct val="90000"/>
              </a:lnSpc>
            </a:pPr>
            <a:r>
              <a:rPr lang="en-US" altLang="zh-CN" sz="2400"/>
              <a:t>printf(</a:t>
            </a:r>
            <a:r>
              <a:rPr lang="en-US" altLang="zh-CN" sz="2400">
                <a:latin typeface="Arial"/>
              </a:rPr>
              <a:t>“</a:t>
            </a:r>
            <a:r>
              <a:rPr lang="en-US" altLang="zh-CN" sz="2400"/>
              <a:t>%c\t</a:t>
            </a:r>
            <a:r>
              <a:rPr lang="en-US" altLang="zh-CN" sz="2400">
                <a:latin typeface="Arial"/>
              </a:rPr>
              <a:t>”</a:t>
            </a:r>
            <a:r>
              <a:rPr lang="en-US" altLang="zh-CN" sz="2400"/>
              <a:t>,t-&gt;data);</a:t>
            </a:r>
          </a:p>
          <a:p>
            <a:pPr algn="l">
              <a:lnSpc>
                <a:spcPct val="90000"/>
              </a:lnSpc>
            </a:pPr>
            <a:r>
              <a:rPr lang="en-US" altLang="zh-CN" sz="2400"/>
              <a:t>   }}</a:t>
            </a:r>
          </a:p>
          <a:p>
            <a:pPr algn="l">
              <a:lnSpc>
                <a:spcPct val="90000"/>
              </a:lnSpc>
            </a:pPr>
            <a:r>
              <a:rPr lang="en-US" altLang="zh-CN" sz="2400"/>
              <a:t>main()</a:t>
            </a:r>
          </a:p>
          <a:p>
            <a:pPr algn="l">
              <a:lnSpc>
                <a:spcPct val="90000"/>
              </a:lnSpc>
            </a:pPr>
            <a:r>
              <a:rPr lang="en-US" altLang="zh-CN" sz="2400"/>
              <a:t> { NODE *t;</a:t>
            </a:r>
          </a:p>
          <a:p>
            <a:pPr algn="l">
              <a:lnSpc>
                <a:spcPct val="90000"/>
              </a:lnSpc>
            </a:pPr>
            <a:r>
              <a:rPr lang="en-US" altLang="zh-CN" sz="2400"/>
              <a:t>   t=create();/*create</a:t>
            </a:r>
            <a:r>
              <a:rPr lang="zh-CN" altLang="en-US" sz="2400"/>
              <a:t>函数是建立二叉树的函数，见后面*</a:t>
            </a:r>
            <a:r>
              <a:rPr lang="en-US" altLang="zh-CN" sz="2400"/>
              <a:t>/</a:t>
            </a:r>
          </a:p>
          <a:p>
            <a:pPr algn="l">
              <a:lnSpc>
                <a:spcPct val="90000"/>
              </a:lnSpc>
            </a:pPr>
            <a:r>
              <a:rPr lang="en-US" altLang="zh-CN" sz="2400"/>
              <a:t>   postorder(t)</a:t>
            </a:r>
            <a:r>
              <a:rPr lang="zh-CN" altLang="en-US" sz="2400"/>
              <a:t>；</a:t>
            </a:r>
          </a:p>
          <a:p>
            <a:pPr algn="l">
              <a:lnSpc>
                <a:spcPct val="90000"/>
              </a:lnSpc>
            </a:pPr>
            <a:r>
              <a:rPr lang="zh-CN" altLang="en-US" sz="2400"/>
              <a:t> </a:t>
            </a:r>
            <a:r>
              <a:rPr lang="en-US" altLang="zh-CN" sz="2400"/>
              <a:t>}</a:t>
            </a:r>
          </a:p>
          <a:p>
            <a:pPr algn="l">
              <a:lnSpc>
                <a:spcPct val="90000"/>
              </a:lnSpc>
            </a:pPr>
            <a:r>
              <a:rPr lang="zh-CN" altLang="en-US" sz="2400"/>
              <a:t>若对图</a:t>
            </a:r>
            <a:r>
              <a:rPr lang="en-US" altLang="zh-CN" sz="2400"/>
              <a:t>5-9</a:t>
            </a:r>
            <a:r>
              <a:rPr lang="zh-CN" altLang="en-US" sz="2400"/>
              <a:t>所示的二叉树实行后序遍历，则输出的结点序列为</a:t>
            </a:r>
            <a:r>
              <a:rPr lang="en-US" altLang="zh-CN" sz="2400"/>
              <a:t>ab*c-</a:t>
            </a:r>
            <a:r>
              <a:rPr lang="zh-CN" altLang="en-US" sz="2400"/>
              <a:t>。</a:t>
            </a:r>
          </a:p>
        </p:txBody>
      </p:sp>
    </p:spTree>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subTitle" idx="1"/>
          </p:nvPr>
        </p:nvSpPr>
        <p:spPr>
          <a:xfrm>
            <a:off x="539750" y="620713"/>
            <a:ext cx="8280400" cy="5616575"/>
          </a:xfrm>
        </p:spPr>
        <p:txBody>
          <a:bodyPr/>
          <a:lstStyle/>
          <a:p>
            <a:pPr algn="l">
              <a:lnSpc>
                <a:spcPct val="90000"/>
              </a:lnSpc>
            </a:pPr>
            <a:r>
              <a:rPr lang="zh-CN" altLang="en-US" sz="2400"/>
              <a:t>　　</a:t>
            </a:r>
            <a:r>
              <a:rPr lang="en-US" altLang="zh-CN" sz="2400"/>
              <a:t>4</a:t>
            </a:r>
            <a:r>
              <a:rPr lang="zh-CN" altLang="en-US" sz="2400"/>
              <a:t>．建立二叉树</a:t>
            </a:r>
          </a:p>
          <a:p>
            <a:pPr algn="l">
              <a:lnSpc>
                <a:spcPct val="90000"/>
              </a:lnSpc>
            </a:pPr>
            <a:r>
              <a:rPr lang="zh-CN" altLang="en-US" sz="2400"/>
              <a:t>　　建立二叉树的方法很多，这里介绍一个基于先序遍历的构造方法。算法的输入是二叉树扩充的先序序列，即在先序序列中加入空指针。若用</a:t>
            </a:r>
            <a:r>
              <a:rPr lang="zh-CN" altLang="en-US" sz="2400">
                <a:latin typeface="Arial"/>
              </a:rPr>
              <a:t>“</a:t>
            </a:r>
            <a:r>
              <a:rPr lang="en-US" altLang="zh-CN" sz="2400"/>
              <a:t>#</a:t>
            </a:r>
            <a:r>
              <a:rPr lang="en-US" altLang="zh-CN" sz="2400">
                <a:latin typeface="Arial"/>
              </a:rPr>
              <a:t>”</a:t>
            </a:r>
            <a:r>
              <a:rPr lang="zh-CN" altLang="en-US" sz="2400"/>
              <a:t>表示空指针，要建立图</a:t>
            </a:r>
            <a:r>
              <a:rPr lang="en-US" altLang="zh-CN" sz="2400"/>
              <a:t>5-9</a:t>
            </a:r>
            <a:r>
              <a:rPr lang="zh-CN" altLang="en-US" sz="2400"/>
              <a:t>所示的二叉树，其输入扩充的先序序列为（</a:t>
            </a:r>
            <a:r>
              <a:rPr lang="en-US" altLang="zh-CN" sz="2400"/>
              <a:t>-*a##b##c##</a:t>
            </a:r>
            <a:r>
              <a:rPr lang="zh-CN" altLang="en-US" sz="2400"/>
              <a:t>），可建立相应的二叉链表，</a:t>
            </a:r>
            <a:r>
              <a:rPr lang="en-US" altLang="zh-CN" sz="2400"/>
              <a:t>C</a:t>
            </a:r>
            <a:r>
              <a:rPr lang="zh-CN" altLang="en-US" sz="2400"/>
              <a:t>语言描述算法如下： </a:t>
            </a:r>
          </a:p>
          <a:p>
            <a:pPr algn="l">
              <a:lnSpc>
                <a:spcPct val="90000"/>
              </a:lnSpc>
            </a:pPr>
            <a:r>
              <a:rPr lang="en-US" altLang="zh-CN" sz="2400"/>
              <a:t>#include &lt;stdio.h&gt;</a:t>
            </a:r>
          </a:p>
          <a:p>
            <a:pPr algn="l">
              <a:lnSpc>
                <a:spcPct val="90000"/>
              </a:lnSpc>
            </a:pPr>
            <a:r>
              <a:rPr lang="en-US" altLang="zh-CN" sz="2400"/>
              <a:t>    #include &lt;malloc.h&gt;</a:t>
            </a:r>
          </a:p>
          <a:p>
            <a:pPr algn="l">
              <a:lnSpc>
                <a:spcPct val="90000"/>
              </a:lnSpc>
            </a:pPr>
            <a:r>
              <a:rPr lang="en-US" altLang="zh-CN" sz="2400"/>
              <a:t>     typedef struct node          /*</a:t>
            </a:r>
            <a:r>
              <a:rPr lang="zh-CN" altLang="en-US" sz="2400"/>
              <a:t>二叉树结点类型的定义*</a:t>
            </a:r>
            <a:r>
              <a:rPr lang="en-US" altLang="zh-CN" sz="2400"/>
              <a:t>/</a:t>
            </a:r>
          </a:p>
          <a:p>
            <a:pPr algn="l">
              <a:lnSpc>
                <a:spcPct val="90000"/>
              </a:lnSpc>
            </a:pPr>
            <a:r>
              <a:rPr lang="zh-CN" altLang="en-US" sz="2400"/>
              <a:t>｛ </a:t>
            </a:r>
          </a:p>
          <a:p>
            <a:pPr algn="l">
              <a:lnSpc>
                <a:spcPct val="90000"/>
              </a:lnSpc>
            </a:pPr>
            <a:r>
              <a:rPr lang="en-US" altLang="zh-CN" sz="2400"/>
              <a:t>char data;</a:t>
            </a:r>
          </a:p>
          <a:p>
            <a:pPr algn="l">
              <a:lnSpc>
                <a:spcPct val="90000"/>
              </a:lnSpc>
            </a:pPr>
            <a:r>
              <a:rPr lang="en-US" altLang="zh-CN" sz="2400"/>
              <a:t>          struct node *lchild; </a:t>
            </a:r>
          </a:p>
          <a:p>
            <a:pPr algn="l">
              <a:lnSpc>
                <a:spcPct val="90000"/>
              </a:lnSpc>
            </a:pPr>
            <a:r>
              <a:rPr lang="en-US" altLang="zh-CN" sz="2400"/>
              <a:t>struct node *rchild;</a:t>
            </a:r>
          </a:p>
          <a:p>
            <a:pPr algn="l">
              <a:lnSpc>
                <a:spcPct val="90000"/>
              </a:lnSpc>
            </a:pPr>
            <a:r>
              <a:rPr lang="zh-CN" altLang="en-US" sz="2400"/>
              <a:t>｝</a:t>
            </a:r>
            <a:r>
              <a:rPr lang="en-US" altLang="zh-CN" sz="2400"/>
              <a:t>NODE;</a:t>
            </a:r>
          </a:p>
          <a:p>
            <a:pPr algn="l">
              <a:lnSpc>
                <a:spcPct val="90000"/>
              </a:lnSpc>
            </a:pPr>
            <a:r>
              <a:rPr lang="en-US" altLang="zh-CN" sz="2400"/>
              <a:t>     NODE * create</a:t>
            </a:r>
            <a:r>
              <a:rPr lang="zh-CN" altLang="en-US" sz="2400"/>
              <a:t>（） </a:t>
            </a:r>
            <a:r>
              <a:rPr lang="en-US" altLang="zh-CN" sz="2400"/>
              <a:t>/*</a:t>
            </a:r>
            <a:r>
              <a:rPr lang="zh-CN" altLang="en-US" sz="2400"/>
              <a:t>创建二叉链表*</a:t>
            </a:r>
            <a:r>
              <a:rPr lang="en-US" altLang="zh-CN" sz="2400"/>
              <a:t>/</a:t>
            </a:r>
          </a:p>
        </p:txBody>
      </p:sp>
    </p:spTree>
  </p:cSld>
  <p:clrMapOvr>
    <a:masterClrMapping/>
  </p:clrMapOvr>
  <p:transition>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subTitle" idx="1"/>
          </p:nvPr>
        </p:nvSpPr>
        <p:spPr>
          <a:xfrm>
            <a:off x="539750" y="260350"/>
            <a:ext cx="8280400" cy="5905500"/>
          </a:xfrm>
        </p:spPr>
        <p:txBody>
          <a:bodyPr/>
          <a:lstStyle/>
          <a:p>
            <a:pPr algn="l">
              <a:lnSpc>
                <a:spcPct val="90000"/>
              </a:lnSpc>
            </a:pPr>
            <a:r>
              <a:rPr lang="zh-CN" altLang="en-US" sz="2200"/>
              <a:t>｛</a:t>
            </a:r>
          </a:p>
          <a:p>
            <a:pPr algn="l">
              <a:lnSpc>
                <a:spcPct val="90000"/>
              </a:lnSpc>
            </a:pPr>
            <a:r>
              <a:rPr lang="en-US" altLang="zh-CN" sz="2200"/>
              <a:t>NODE *t; </a:t>
            </a:r>
          </a:p>
          <a:p>
            <a:pPr algn="l">
              <a:lnSpc>
                <a:spcPct val="90000"/>
              </a:lnSpc>
            </a:pPr>
            <a:r>
              <a:rPr lang="en-US" altLang="zh-CN" sz="2200"/>
              <a:t>char  a;</a:t>
            </a:r>
          </a:p>
          <a:p>
            <a:pPr algn="l">
              <a:lnSpc>
                <a:spcPct val="90000"/>
              </a:lnSpc>
            </a:pPr>
            <a:r>
              <a:rPr lang="en-US" altLang="zh-CN" sz="2200"/>
              <a:t>       scanf</a:t>
            </a:r>
            <a:r>
              <a:rPr lang="zh-CN" altLang="en-US" sz="2200"/>
              <a:t>（</a:t>
            </a:r>
            <a:r>
              <a:rPr lang="en-US" altLang="zh-CN" sz="2200"/>
              <a:t>″%c″</a:t>
            </a:r>
            <a:r>
              <a:rPr lang="zh-CN" altLang="en-US" sz="2200"/>
              <a:t>，</a:t>
            </a:r>
            <a:r>
              <a:rPr lang="en-US" altLang="zh-CN" sz="2200"/>
              <a:t>&amp;a</a:t>
            </a:r>
            <a:r>
              <a:rPr lang="zh-CN" altLang="en-US" sz="2200"/>
              <a:t>）</a:t>
            </a:r>
            <a:r>
              <a:rPr lang="en-US" altLang="zh-CN" sz="2200"/>
              <a:t>; </a:t>
            </a:r>
            <a:endParaRPr lang="fr-FR" altLang="zh-CN" sz="2200"/>
          </a:p>
          <a:p>
            <a:pPr algn="l">
              <a:lnSpc>
                <a:spcPct val="90000"/>
              </a:lnSpc>
            </a:pPr>
            <a:r>
              <a:rPr lang="fr-FR" altLang="zh-CN" sz="2200"/>
              <a:t>if</a:t>
            </a:r>
            <a:r>
              <a:rPr lang="zh-CN" altLang="fr-FR" sz="2200"/>
              <a:t>（</a:t>
            </a:r>
            <a:r>
              <a:rPr lang="fr-FR" altLang="zh-CN" sz="2200"/>
              <a:t>a= =</a:t>
            </a:r>
            <a:r>
              <a:rPr lang="fr-FR" altLang="zh-CN" sz="2200">
                <a:latin typeface="Arial"/>
              </a:rPr>
              <a:t>’</a:t>
            </a:r>
            <a:r>
              <a:rPr lang="fr-FR" altLang="zh-CN" sz="2200"/>
              <a:t>#</a:t>
            </a:r>
            <a:r>
              <a:rPr lang="fr-FR" altLang="zh-CN" sz="2200">
                <a:latin typeface="Arial"/>
              </a:rPr>
              <a:t>’</a:t>
            </a:r>
            <a:r>
              <a:rPr lang="zh-CN" altLang="fr-FR" sz="2200"/>
              <a:t>） </a:t>
            </a:r>
          </a:p>
          <a:p>
            <a:pPr algn="l">
              <a:lnSpc>
                <a:spcPct val="90000"/>
              </a:lnSpc>
            </a:pPr>
            <a:r>
              <a:rPr lang="fr-FR" altLang="zh-CN" sz="2200"/>
              <a:t>t=NULL;</a:t>
            </a:r>
          </a:p>
          <a:p>
            <a:pPr algn="l">
              <a:lnSpc>
                <a:spcPct val="90000"/>
              </a:lnSpc>
            </a:pPr>
            <a:r>
              <a:rPr lang="fr-FR" altLang="zh-CN" sz="2200"/>
              <a:t>else</a:t>
            </a:r>
          </a:p>
          <a:p>
            <a:pPr algn="l">
              <a:lnSpc>
                <a:spcPct val="90000"/>
              </a:lnSpc>
            </a:pPr>
            <a:r>
              <a:rPr lang="fr-FR" altLang="zh-CN" sz="2200"/>
              <a:t>      </a:t>
            </a:r>
            <a:r>
              <a:rPr lang="zh-CN" altLang="fr-FR" sz="2200"/>
              <a:t>｛</a:t>
            </a:r>
          </a:p>
          <a:p>
            <a:pPr algn="l">
              <a:lnSpc>
                <a:spcPct val="90000"/>
              </a:lnSpc>
            </a:pPr>
            <a:r>
              <a:rPr lang="fr-FR" altLang="zh-CN" sz="2200"/>
              <a:t>t=</a:t>
            </a:r>
            <a:r>
              <a:rPr lang="zh-CN" altLang="fr-FR" sz="2200"/>
              <a:t>（</a:t>
            </a:r>
            <a:r>
              <a:rPr lang="fr-FR" altLang="zh-CN" sz="2200"/>
              <a:t>NODE*</a:t>
            </a:r>
            <a:r>
              <a:rPr lang="zh-CN" altLang="fr-FR" sz="2200"/>
              <a:t>）</a:t>
            </a:r>
            <a:r>
              <a:rPr lang="fr-FR" altLang="zh-CN" sz="2200"/>
              <a:t>malloc</a:t>
            </a:r>
            <a:r>
              <a:rPr lang="zh-CN" altLang="fr-FR" sz="2200"/>
              <a:t>（</a:t>
            </a:r>
            <a:r>
              <a:rPr lang="fr-FR" altLang="zh-CN" sz="2200"/>
              <a:t>sizeof</a:t>
            </a:r>
            <a:r>
              <a:rPr lang="zh-CN" altLang="fr-FR" sz="2200"/>
              <a:t>（</a:t>
            </a:r>
            <a:r>
              <a:rPr lang="fr-FR" altLang="zh-CN" sz="2200"/>
              <a:t>NODE</a:t>
            </a:r>
            <a:r>
              <a:rPr lang="zh-CN" altLang="fr-FR" sz="2200"/>
              <a:t>））</a:t>
            </a:r>
            <a:r>
              <a:rPr lang="fr-FR" altLang="zh-CN" sz="2200"/>
              <a:t>; /*</a:t>
            </a:r>
            <a:r>
              <a:rPr lang="zh-CN" altLang="fr-FR" sz="2200"/>
              <a:t>申请根结点*</a:t>
            </a:r>
            <a:r>
              <a:rPr lang="fr-FR" altLang="zh-CN" sz="2200"/>
              <a:t>t</a:t>
            </a:r>
            <a:r>
              <a:rPr lang="zh-CN" altLang="fr-FR" sz="2200"/>
              <a:t>空间*</a:t>
            </a:r>
            <a:r>
              <a:rPr lang="fr-FR" altLang="zh-CN" sz="2200"/>
              <a:t>/</a:t>
            </a:r>
          </a:p>
          <a:p>
            <a:pPr algn="l">
              <a:lnSpc>
                <a:spcPct val="90000"/>
              </a:lnSpc>
            </a:pPr>
            <a:r>
              <a:rPr lang="fr-FR" altLang="zh-CN" sz="2200"/>
              <a:t>        t-&gt;data=a;    /*</a:t>
            </a:r>
            <a:r>
              <a:rPr lang="zh-CN" altLang="fr-FR" sz="2200"/>
              <a:t>将结点数据</a:t>
            </a:r>
            <a:r>
              <a:rPr lang="fr-FR" altLang="zh-CN" sz="2200"/>
              <a:t>a</a:t>
            </a:r>
            <a:r>
              <a:rPr lang="zh-CN" altLang="fr-FR" sz="2200"/>
              <a:t>放入根结点的数据域*</a:t>
            </a:r>
            <a:r>
              <a:rPr lang="fr-FR" altLang="zh-CN" sz="2200"/>
              <a:t>/</a:t>
            </a:r>
          </a:p>
          <a:p>
            <a:pPr algn="l">
              <a:lnSpc>
                <a:spcPct val="90000"/>
              </a:lnSpc>
            </a:pPr>
            <a:r>
              <a:rPr lang="fr-FR" altLang="zh-CN" sz="2200"/>
              <a:t>        t-&gt;lchild=create();   /*</a:t>
            </a:r>
            <a:r>
              <a:rPr lang="zh-CN" altLang="fr-FR" sz="2200"/>
              <a:t>建左子树*</a:t>
            </a:r>
            <a:r>
              <a:rPr lang="fr-FR" altLang="zh-CN" sz="2200"/>
              <a:t>/</a:t>
            </a:r>
          </a:p>
          <a:p>
            <a:pPr algn="l">
              <a:lnSpc>
                <a:spcPct val="90000"/>
              </a:lnSpc>
            </a:pPr>
            <a:r>
              <a:rPr lang="fr-FR" altLang="zh-CN" sz="2200"/>
              <a:t>        t-&gt;rchild=create();   /*</a:t>
            </a:r>
            <a:r>
              <a:rPr lang="zh-CN" altLang="fr-FR" sz="2200"/>
              <a:t>建右子树*</a:t>
            </a:r>
            <a:r>
              <a:rPr lang="fr-FR" altLang="zh-CN" sz="2200"/>
              <a:t>/</a:t>
            </a:r>
          </a:p>
          <a:p>
            <a:pPr algn="l">
              <a:lnSpc>
                <a:spcPct val="90000"/>
              </a:lnSpc>
            </a:pPr>
            <a:r>
              <a:rPr lang="fr-FR" altLang="zh-CN" sz="2200"/>
              <a:t>        </a:t>
            </a:r>
            <a:r>
              <a:rPr lang="zh-CN" altLang="fr-FR" sz="2200"/>
              <a:t>｝</a:t>
            </a:r>
          </a:p>
          <a:p>
            <a:pPr algn="l">
              <a:lnSpc>
                <a:spcPct val="90000"/>
              </a:lnSpc>
            </a:pPr>
            <a:r>
              <a:rPr lang="zh-CN" altLang="fr-FR" sz="2200"/>
              <a:t>       </a:t>
            </a:r>
            <a:r>
              <a:rPr lang="fr-FR" altLang="zh-CN" sz="2200"/>
              <a:t>return(t)</a:t>
            </a:r>
            <a:r>
              <a:rPr lang="fr-FR" altLang="zh-CN" sz="2200">
                <a:latin typeface="Arial"/>
              </a:rPr>
              <a:t> </a:t>
            </a:r>
            <a:r>
              <a:rPr lang="fr-FR" altLang="zh-CN" sz="2200"/>
              <a:t>;</a:t>
            </a:r>
          </a:p>
          <a:p>
            <a:pPr algn="l">
              <a:lnSpc>
                <a:spcPct val="90000"/>
              </a:lnSpc>
            </a:pPr>
            <a:r>
              <a:rPr lang="zh-CN" altLang="fr-FR" sz="2200"/>
              <a:t>｝</a:t>
            </a:r>
          </a:p>
          <a:p>
            <a:pPr algn="l">
              <a:lnSpc>
                <a:spcPct val="90000"/>
              </a:lnSpc>
            </a:pPr>
            <a:r>
              <a:rPr lang="fr-FR" altLang="zh-CN" sz="2200"/>
              <a:t>main</a:t>
            </a:r>
            <a:r>
              <a:rPr lang="zh-CN" altLang="fr-FR" sz="2200"/>
              <a:t>（）</a:t>
            </a:r>
          </a:p>
          <a:p>
            <a:pPr algn="l">
              <a:lnSpc>
                <a:spcPct val="90000"/>
              </a:lnSpc>
            </a:pPr>
            <a:r>
              <a:rPr lang="zh-CN" altLang="fr-FR" sz="2200"/>
              <a:t>｛</a:t>
            </a:r>
          </a:p>
          <a:p>
            <a:pPr algn="l">
              <a:lnSpc>
                <a:spcPct val="90000"/>
              </a:lnSpc>
            </a:pPr>
            <a:endParaRPr lang="en-US" altLang="zh-CN" sz="2200"/>
          </a:p>
        </p:txBody>
      </p:sp>
    </p:spTree>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subTitle" idx="1"/>
          </p:nvPr>
        </p:nvSpPr>
        <p:spPr>
          <a:xfrm>
            <a:off x="539750" y="836613"/>
            <a:ext cx="8280400" cy="5545137"/>
          </a:xfrm>
        </p:spPr>
        <p:txBody>
          <a:bodyPr/>
          <a:lstStyle/>
          <a:p>
            <a:pPr algn="l">
              <a:lnSpc>
                <a:spcPct val="90000"/>
              </a:lnSpc>
            </a:pPr>
            <a:r>
              <a:rPr lang="fr-FR" altLang="zh-CN" sz="2400"/>
              <a:t>NODE *t;</a:t>
            </a:r>
            <a:endParaRPr lang="en-US" altLang="zh-CN" sz="2400"/>
          </a:p>
          <a:p>
            <a:pPr algn="l">
              <a:lnSpc>
                <a:spcPct val="90000"/>
              </a:lnSpc>
            </a:pPr>
            <a:r>
              <a:rPr lang="en-US" altLang="zh-CN" sz="2400"/>
              <a:t>t=create();/*create</a:t>
            </a:r>
            <a:r>
              <a:rPr lang="zh-CN" altLang="en-US" sz="2400"/>
              <a:t>函数是建立二叉树的函数，见前面*</a:t>
            </a:r>
            <a:r>
              <a:rPr lang="en-US" altLang="zh-CN" sz="2400"/>
              <a:t>/</a:t>
            </a:r>
          </a:p>
          <a:p>
            <a:pPr algn="l">
              <a:lnSpc>
                <a:spcPct val="90000"/>
              </a:lnSpc>
            </a:pPr>
            <a:r>
              <a:rPr lang="zh-CN" altLang="en-US" sz="2400"/>
              <a:t>｝</a:t>
            </a:r>
          </a:p>
          <a:p>
            <a:pPr algn="l">
              <a:lnSpc>
                <a:spcPct val="90000"/>
              </a:lnSpc>
            </a:pPr>
            <a:r>
              <a:rPr lang="zh-CN" altLang="en-US" sz="2400"/>
              <a:t>　　前面讲述了二叉树遍历的递归算法，但在有些算法语言中是不允许递归调用的，所以有必要讨论二叉树遍历的非递归算法。利用栈可以写出各种遍历二叉树的非递归算法。</a:t>
            </a:r>
          </a:p>
          <a:p>
            <a:pPr algn="l">
              <a:lnSpc>
                <a:spcPct val="90000"/>
              </a:lnSpc>
            </a:pPr>
            <a:r>
              <a:rPr lang="zh-CN" altLang="en-US" sz="2400"/>
              <a:t>　　</a:t>
            </a:r>
            <a:r>
              <a:rPr lang="en-US" altLang="zh-CN" sz="2400"/>
              <a:t>5</a:t>
            </a:r>
            <a:r>
              <a:rPr lang="zh-CN" altLang="en-US" sz="2400"/>
              <a:t>．先序遍历的非递归算法</a:t>
            </a:r>
          </a:p>
          <a:p>
            <a:pPr algn="l">
              <a:lnSpc>
                <a:spcPct val="90000"/>
              </a:lnSpc>
            </a:pPr>
            <a:r>
              <a:rPr lang="zh-CN" altLang="en-US" sz="2400"/>
              <a:t>　　使用栈实现先序遍历二叉树的基本思想是：从二叉树的根结点开始，沿左支一直走到没有左孩子的结点为止，在走的过程中访问所遇结点，并把非空右孩子进栈。当找到没有左孩子的结点时，从栈顶退出某结点的右孩子，此时该结点的左子树已遍历完，再按上述过程遍历结点的右子树。如此重复直到二叉树中的所有结点都访问完毕为止。先序遍历二叉树的非递归算法如下：</a:t>
            </a:r>
          </a:p>
        </p:txBody>
      </p:sp>
    </p:spTree>
  </p:cSld>
  <p:clrMapOvr>
    <a:masterClrMapping/>
  </p:clrMapOvr>
  <p:transition>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subTitle" idx="1"/>
          </p:nvPr>
        </p:nvSpPr>
        <p:spPr>
          <a:xfrm>
            <a:off x="539750" y="620713"/>
            <a:ext cx="8280400" cy="5545137"/>
          </a:xfrm>
        </p:spPr>
        <p:txBody>
          <a:bodyPr/>
          <a:lstStyle/>
          <a:p>
            <a:pPr algn="l">
              <a:lnSpc>
                <a:spcPct val="90000"/>
              </a:lnSpc>
            </a:pPr>
            <a:r>
              <a:rPr lang="en-US" altLang="zh-CN" sz="2400"/>
              <a:t>#define MAX 50</a:t>
            </a:r>
          </a:p>
          <a:p>
            <a:pPr algn="l">
              <a:lnSpc>
                <a:spcPct val="90000"/>
              </a:lnSpc>
            </a:pPr>
            <a:r>
              <a:rPr lang="en-US" altLang="zh-CN" sz="2400"/>
              <a:t>#include &lt;stdio.h&gt;</a:t>
            </a:r>
          </a:p>
          <a:p>
            <a:pPr algn="l">
              <a:lnSpc>
                <a:spcPct val="90000"/>
              </a:lnSpc>
            </a:pPr>
            <a:r>
              <a:rPr lang="en-US" altLang="zh-CN" sz="2400"/>
              <a:t>typedef struct node          /*</a:t>
            </a:r>
            <a:r>
              <a:rPr lang="zh-CN" altLang="en-US" sz="2400"/>
              <a:t>二叉树结点类型的定义*</a:t>
            </a:r>
            <a:r>
              <a:rPr lang="en-US" altLang="zh-CN" sz="2400"/>
              <a:t>/</a:t>
            </a:r>
          </a:p>
          <a:p>
            <a:pPr algn="l">
              <a:lnSpc>
                <a:spcPct val="90000"/>
              </a:lnSpc>
            </a:pPr>
            <a:r>
              <a:rPr lang="zh-CN" altLang="en-US" sz="2400"/>
              <a:t>｛ </a:t>
            </a:r>
          </a:p>
          <a:p>
            <a:pPr algn="l">
              <a:lnSpc>
                <a:spcPct val="90000"/>
              </a:lnSpc>
            </a:pPr>
            <a:r>
              <a:rPr lang="en-US" altLang="zh-CN" sz="2400"/>
              <a:t>char data;</a:t>
            </a:r>
          </a:p>
          <a:p>
            <a:pPr algn="l">
              <a:lnSpc>
                <a:spcPct val="90000"/>
              </a:lnSpc>
            </a:pPr>
            <a:r>
              <a:rPr lang="en-US" altLang="zh-CN" sz="2400"/>
              <a:t>          struct node *lchild; </a:t>
            </a:r>
          </a:p>
          <a:p>
            <a:pPr algn="l">
              <a:lnSpc>
                <a:spcPct val="90000"/>
              </a:lnSpc>
            </a:pPr>
            <a:r>
              <a:rPr lang="en-US" altLang="zh-CN" sz="2400"/>
              <a:t>struct node *rchild;</a:t>
            </a:r>
          </a:p>
          <a:p>
            <a:pPr algn="l">
              <a:lnSpc>
                <a:spcPct val="90000"/>
              </a:lnSpc>
            </a:pPr>
            <a:r>
              <a:rPr lang="zh-CN" altLang="en-US" sz="2400"/>
              <a:t>｝</a:t>
            </a:r>
            <a:r>
              <a:rPr lang="en-US" altLang="zh-CN" sz="2400"/>
              <a:t>NODE;</a:t>
            </a:r>
          </a:p>
          <a:p>
            <a:pPr algn="l">
              <a:lnSpc>
                <a:spcPct val="90000"/>
              </a:lnSpc>
            </a:pPr>
            <a:r>
              <a:rPr lang="en-US" altLang="zh-CN" sz="2400"/>
              <a:t>void preorder1(NODE *t)</a:t>
            </a:r>
          </a:p>
          <a:p>
            <a:pPr algn="l">
              <a:lnSpc>
                <a:spcPct val="90000"/>
              </a:lnSpc>
            </a:pPr>
            <a:r>
              <a:rPr lang="en-US" altLang="zh-CN" sz="2400"/>
              <a:t>{NODE *p,*s[MAX];</a:t>
            </a:r>
          </a:p>
          <a:p>
            <a:pPr algn="l">
              <a:lnSpc>
                <a:spcPct val="90000"/>
              </a:lnSpc>
            </a:pPr>
            <a:r>
              <a:rPr lang="en-US" altLang="zh-CN" sz="2400"/>
              <a:t> int top=0;</a:t>
            </a:r>
          </a:p>
          <a:p>
            <a:pPr algn="l">
              <a:lnSpc>
                <a:spcPct val="90000"/>
              </a:lnSpc>
            </a:pPr>
            <a:r>
              <a:rPr lang="en-US" altLang="zh-CN" sz="2400"/>
              <a:t> p=t;</a:t>
            </a:r>
          </a:p>
          <a:p>
            <a:pPr algn="l">
              <a:lnSpc>
                <a:spcPct val="90000"/>
              </a:lnSpc>
            </a:pPr>
            <a:r>
              <a:rPr lang="en-US" altLang="zh-CN" sz="2400"/>
              <a:t> if(t= =NULL) return;</a:t>
            </a:r>
          </a:p>
          <a:p>
            <a:pPr algn="l">
              <a:lnSpc>
                <a:spcPct val="90000"/>
              </a:lnSpc>
            </a:pPr>
            <a:r>
              <a:rPr lang="en-US" altLang="zh-CN" sz="2400"/>
              <a:t> do</a:t>
            </a:r>
          </a:p>
        </p:txBody>
      </p:sp>
    </p:spTree>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subTitle" idx="1"/>
          </p:nvPr>
        </p:nvSpPr>
        <p:spPr>
          <a:xfrm>
            <a:off x="539750" y="260350"/>
            <a:ext cx="8280400" cy="6408738"/>
          </a:xfrm>
        </p:spPr>
        <p:txBody>
          <a:bodyPr/>
          <a:lstStyle/>
          <a:p>
            <a:pPr algn="l">
              <a:lnSpc>
                <a:spcPct val="90000"/>
              </a:lnSpc>
            </a:pPr>
            <a:r>
              <a:rPr lang="en-US" altLang="zh-CN" sz="2400"/>
              <a:t>{while(p!=NULL) </a:t>
            </a:r>
          </a:p>
          <a:p>
            <a:pPr algn="l">
              <a:lnSpc>
                <a:spcPct val="90000"/>
              </a:lnSpc>
            </a:pPr>
            <a:r>
              <a:rPr lang="en-US" altLang="zh-CN" sz="2400"/>
              <a:t>{printf(</a:t>
            </a:r>
            <a:r>
              <a:rPr lang="en-US" altLang="zh-CN" sz="2400">
                <a:latin typeface="Arial"/>
              </a:rPr>
              <a:t>“</a:t>
            </a:r>
            <a:r>
              <a:rPr lang="en-US" altLang="zh-CN" sz="2400"/>
              <a:t>%c\t</a:t>
            </a:r>
            <a:r>
              <a:rPr lang="en-US" altLang="zh-CN" sz="2400">
                <a:latin typeface="Arial"/>
              </a:rPr>
              <a:t>”</a:t>
            </a:r>
            <a:r>
              <a:rPr lang="en-US" altLang="zh-CN" sz="2400"/>
              <a:t>,p-&gt;data);</a:t>
            </a:r>
          </a:p>
          <a:p>
            <a:pPr algn="l">
              <a:lnSpc>
                <a:spcPct val="90000"/>
              </a:lnSpc>
            </a:pPr>
            <a:r>
              <a:rPr lang="en-US" altLang="zh-CN" sz="2400"/>
              <a:t>if(p-&gt;rchild!=NULL) s[top++]=p-&gt;rchild;</a:t>
            </a:r>
          </a:p>
          <a:p>
            <a:pPr algn="l">
              <a:lnSpc>
                <a:spcPct val="90000"/>
              </a:lnSpc>
            </a:pPr>
            <a:r>
              <a:rPr lang="en-US" altLang="zh-CN" sz="2400"/>
              <a:t>p=p-&gt;lchild;</a:t>
            </a:r>
          </a:p>
          <a:p>
            <a:pPr algn="l">
              <a:lnSpc>
                <a:spcPct val="90000"/>
              </a:lnSpc>
            </a:pPr>
            <a:r>
              <a:rPr lang="en-US" altLang="zh-CN" sz="2400"/>
              <a:t>}</a:t>
            </a:r>
          </a:p>
          <a:p>
            <a:pPr algn="l">
              <a:lnSpc>
                <a:spcPct val="90000"/>
              </a:lnSpc>
            </a:pPr>
            <a:r>
              <a:rPr lang="en-US" altLang="zh-CN" sz="2400"/>
              <a:t>if(top&gt;0)</a:t>
            </a:r>
          </a:p>
          <a:p>
            <a:pPr algn="l">
              <a:lnSpc>
                <a:spcPct val="90000"/>
              </a:lnSpc>
            </a:pPr>
            <a:r>
              <a:rPr lang="en-US" altLang="zh-CN" sz="2400"/>
              <a:t>p=s[--top];</a:t>
            </a:r>
          </a:p>
          <a:p>
            <a:pPr algn="l">
              <a:lnSpc>
                <a:spcPct val="90000"/>
              </a:lnSpc>
            </a:pPr>
            <a:r>
              <a:rPr lang="en-US" altLang="zh-CN" sz="2400"/>
              <a:t>   }</a:t>
            </a:r>
          </a:p>
          <a:p>
            <a:pPr algn="l">
              <a:lnSpc>
                <a:spcPct val="90000"/>
              </a:lnSpc>
            </a:pPr>
            <a:r>
              <a:rPr lang="en-US" altLang="zh-CN" sz="2400"/>
              <a:t>while(p||top&gt;0);</a:t>
            </a:r>
          </a:p>
          <a:p>
            <a:pPr algn="l">
              <a:lnSpc>
                <a:spcPct val="90000"/>
              </a:lnSpc>
            </a:pPr>
            <a:r>
              <a:rPr lang="en-US" altLang="zh-CN" sz="2400"/>
              <a:t>}</a:t>
            </a:r>
            <a:endParaRPr lang="fr-FR" altLang="zh-CN" sz="2400"/>
          </a:p>
          <a:p>
            <a:pPr algn="l">
              <a:lnSpc>
                <a:spcPct val="90000"/>
              </a:lnSpc>
            </a:pPr>
            <a:r>
              <a:rPr lang="fr-FR" altLang="zh-CN" sz="2400"/>
              <a:t>main</a:t>
            </a:r>
            <a:r>
              <a:rPr lang="zh-CN" altLang="fr-FR" sz="2400"/>
              <a:t>（）</a:t>
            </a:r>
          </a:p>
          <a:p>
            <a:pPr algn="l">
              <a:lnSpc>
                <a:spcPct val="90000"/>
              </a:lnSpc>
            </a:pPr>
            <a:r>
              <a:rPr lang="zh-CN" altLang="fr-FR" sz="2400"/>
              <a:t>｛</a:t>
            </a:r>
          </a:p>
          <a:p>
            <a:pPr algn="l">
              <a:lnSpc>
                <a:spcPct val="90000"/>
              </a:lnSpc>
            </a:pPr>
            <a:r>
              <a:rPr lang="fr-FR" altLang="zh-CN" sz="2400"/>
              <a:t>NODE *t;</a:t>
            </a:r>
          </a:p>
          <a:p>
            <a:pPr algn="l">
              <a:lnSpc>
                <a:spcPct val="90000"/>
              </a:lnSpc>
            </a:pPr>
            <a:r>
              <a:rPr lang="fr-FR" altLang="zh-CN" sz="2400"/>
              <a:t>t=create();/*create</a:t>
            </a:r>
            <a:r>
              <a:rPr lang="zh-CN" altLang="fr-FR" sz="2400"/>
              <a:t>函数是建立二叉树的函数，见前面*</a:t>
            </a:r>
            <a:r>
              <a:rPr lang="fr-FR" altLang="zh-CN" sz="2400"/>
              <a:t>/</a:t>
            </a:r>
          </a:p>
          <a:p>
            <a:pPr algn="l">
              <a:lnSpc>
                <a:spcPct val="90000"/>
              </a:lnSpc>
            </a:pPr>
            <a:r>
              <a:rPr lang="fr-FR" altLang="zh-CN" sz="2400"/>
              <a:t>preorder1(t)</a:t>
            </a:r>
            <a:r>
              <a:rPr lang="fr-FR" altLang="zh-CN" sz="2400">
                <a:latin typeface="Arial"/>
              </a:rPr>
              <a:t> </a:t>
            </a:r>
            <a:r>
              <a:rPr lang="fr-FR" altLang="zh-CN" sz="2400"/>
              <a:t>;</a:t>
            </a:r>
          </a:p>
          <a:p>
            <a:pPr algn="l">
              <a:lnSpc>
                <a:spcPct val="90000"/>
              </a:lnSpc>
            </a:pPr>
            <a:r>
              <a:rPr lang="zh-CN" altLang="fr-FR" sz="2400"/>
              <a:t>｝</a:t>
            </a:r>
            <a:endParaRPr lang="zh-CN" altLang="en-US" sz="2400"/>
          </a:p>
        </p:txBody>
      </p:sp>
    </p:spTree>
  </p:cSld>
  <p:clrMapOvr>
    <a:masterClrMapping/>
  </p:clrMapOvr>
  <p:transition>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subTitle" idx="1"/>
          </p:nvPr>
        </p:nvSpPr>
        <p:spPr>
          <a:xfrm>
            <a:off x="539750" y="692150"/>
            <a:ext cx="8280400" cy="5689600"/>
          </a:xfrm>
        </p:spPr>
        <p:txBody>
          <a:bodyPr/>
          <a:lstStyle/>
          <a:p>
            <a:pPr algn="l">
              <a:lnSpc>
                <a:spcPct val="90000"/>
              </a:lnSpc>
            </a:pPr>
            <a:r>
              <a:rPr lang="zh-CN" altLang="fr-FR" sz="2400"/>
              <a:t>　　</a:t>
            </a:r>
            <a:r>
              <a:rPr lang="fr-FR" altLang="zh-CN" sz="2400"/>
              <a:t>6</a:t>
            </a:r>
            <a:r>
              <a:rPr lang="zh-CN" altLang="fr-FR" sz="2400"/>
              <a:t>．中序遍历二叉树的非递归算法</a:t>
            </a:r>
          </a:p>
          <a:p>
            <a:pPr algn="l">
              <a:lnSpc>
                <a:spcPct val="90000"/>
              </a:lnSpc>
            </a:pPr>
            <a:r>
              <a:rPr lang="zh-CN" altLang="fr-FR" sz="2400"/>
              <a:t>　　使用栈实现中序遍历二叉树的基本思想与先序遍历类同，只是在沿左支向前走的过程中将所遇结点进栈，待到遍历完左子树时，从栈顶取出结点并访问、退栈，然后再遍历右子树。中序遍历二叉树的非递归算法如下：</a:t>
            </a:r>
            <a:endParaRPr lang="zh-CN" altLang="en-US" sz="2400"/>
          </a:p>
          <a:p>
            <a:pPr algn="l">
              <a:lnSpc>
                <a:spcPct val="90000"/>
              </a:lnSpc>
            </a:pPr>
            <a:r>
              <a:rPr lang="en-US" altLang="zh-CN" sz="2400"/>
              <a:t>#define MAX 50</a:t>
            </a:r>
          </a:p>
          <a:p>
            <a:pPr algn="l">
              <a:lnSpc>
                <a:spcPct val="90000"/>
              </a:lnSpc>
            </a:pPr>
            <a:r>
              <a:rPr lang="en-US" altLang="zh-CN" sz="2400"/>
              <a:t>#include &lt;stdio.h&gt;</a:t>
            </a:r>
          </a:p>
          <a:p>
            <a:pPr algn="l">
              <a:lnSpc>
                <a:spcPct val="90000"/>
              </a:lnSpc>
            </a:pPr>
            <a:r>
              <a:rPr lang="en-US" altLang="zh-CN" sz="2400"/>
              <a:t>typedef struct node          /*</a:t>
            </a:r>
            <a:r>
              <a:rPr lang="zh-CN" altLang="en-US" sz="2400"/>
              <a:t>二叉树结点类型的定义*</a:t>
            </a:r>
            <a:r>
              <a:rPr lang="en-US" altLang="zh-CN" sz="2400"/>
              <a:t>/</a:t>
            </a:r>
          </a:p>
          <a:p>
            <a:pPr algn="l">
              <a:lnSpc>
                <a:spcPct val="90000"/>
              </a:lnSpc>
            </a:pPr>
            <a:r>
              <a:rPr lang="zh-CN" altLang="en-US" sz="2400"/>
              <a:t>｛ </a:t>
            </a:r>
          </a:p>
          <a:p>
            <a:pPr algn="l">
              <a:lnSpc>
                <a:spcPct val="90000"/>
              </a:lnSpc>
            </a:pPr>
            <a:r>
              <a:rPr lang="en-US" altLang="zh-CN" sz="2400"/>
              <a:t>char data;</a:t>
            </a:r>
          </a:p>
          <a:p>
            <a:pPr algn="l">
              <a:lnSpc>
                <a:spcPct val="90000"/>
              </a:lnSpc>
            </a:pPr>
            <a:r>
              <a:rPr lang="en-US" altLang="zh-CN" sz="2400"/>
              <a:t>          struct node *lchild; </a:t>
            </a:r>
          </a:p>
          <a:p>
            <a:pPr algn="l">
              <a:lnSpc>
                <a:spcPct val="90000"/>
              </a:lnSpc>
            </a:pPr>
            <a:r>
              <a:rPr lang="en-US" altLang="zh-CN" sz="2400"/>
              <a:t>struct node *rchild;</a:t>
            </a:r>
          </a:p>
          <a:p>
            <a:pPr algn="l">
              <a:lnSpc>
                <a:spcPct val="90000"/>
              </a:lnSpc>
            </a:pPr>
            <a:r>
              <a:rPr lang="zh-CN" altLang="en-US" sz="2400"/>
              <a:t>｝</a:t>
            </a:r>
            <a:r>
              <a:rPr lang="en-US" altLang="zh-CN" sz="2400"/>
              <a:t>NODE;</a:t>
            </a:r>
          </a:p>
          <a:p>
            <a:pPr algn="l">
              <a:lnSpc>
                <a:spcPct val="90000"/>
              </a:lnSpc>
            </a:pPr>
            <a:r>
              <a:rPr lang="en-US" altLang="zh-CN" sz="2400"/>
              <a:t>void inorder1(NODE *t)</a:t>
            </a:r>
          </a:p>
        </p:txBody>
      </p:sp>
    </p:spTree>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subTitle" idx="1"/>
          </p:nvPr>
        </p:nvSpPr>
        <p:spPr>
          <a:xfrm>
            <a:off x="539750" y="260350"/>
            <a:ext cx="8280400" cy="6408738"/>
          </a:xfrm>
        </p:spPr>
        <p:txBody>
          <a:bodyPr/>
          <a:lstStyle/>
          <a:p>
            <a:pPr algn="l">
              <a:lnSpc>
                <a:spcPct val="90000"/>
              </a:lnSpc>
            </a:pPr>
            <a:r>
              <a:rPr lang="en-US" altLang="zh-CN" sz="2400"/>
              <a:t>{/*</a:t>
            </a:r>
            <a:r>
              <a:rPr lang="zh-CN" altLang="en-US" sz="2400"/>
              <a:t>中序遍历二叉树的非递归算法*</a:t>
            </a:r>
            <a:r>
              <a:rPr lang="en-US" altLang="zh-CN" sz="2400"/>
              <a:t>/</a:t>
            </a:r>
          </a:p>
          <a:p>
            <a:pPr algn="l">
              <a:lnSpc>
                <a:spcPct val="90000"/>
              </a:lnSpc>
            </a:pPr>
            <a:r>
              <a:rPr lang="en-US" altLang="zh-CN" sz="2400"/>
              <a:t> NODE *p ,*s[MAX];</a:t>
            </a:r>
          </a:p>
          <a:p>
            <a:pPr algn="l">
              <a:lnSpc>
                <a:spcPct val="90000"/>
              </a:lnSpc>
            </a:pPr>
            <a:r>
              <a:rPr lang="en-US" altLang="zh-CN" sz="2400"/>
              <a:t> int top=0;</a:t>
            </a:r>
          </a:p>
          <a:p>
            <a:pPr algn="l">
              <a:lnSpc>
                <a:spcPct val="90000"/>
              </a:lnSpc>
            </a:pPr>
            <a:r>
              <a:rPr lang="en-US" altLang="zh-CN" sz="2400"/>
              <a:t> p=t;</a:t>
            </a:r>
          </a:p>
          <a:p>
            <a:pPr algn="l">
              <a:lnSpc>
                <a:spcPct val="90000"/>
              </a:lnSpc>
            </a:pPr>
            <a:r>
              <a:rPr lang="en-US" altLang="zh-CN" sz="2400"/>
              <a:t> do</a:t>
            </a:r>
          </a:p>
          <a:p>
            <a:pPr algn="l">
              <a:lnSpc>
                <a:spcPct val="90000"/>
              </a:lnSpc>
            </a:pPr>
            <a:r>
              <a:rPr lang="en-US" altLang="zh-CN" sz="2400"/>
              <a:t>  { while(p!=NULL)</a:t>
            </a:r>
          </a:p>
          <a:p>
            <a:pPr algn="l">
              <a:lnSpc>
                <a:spcPct val="90000"/>
              </a:lnSpc>
            </a:pPr>
            <a:r>
              <a:rPr lang="en-US" altLang="zh-CN" sz="2400"/>
              <a:t>    {s[top++]=p;</a:t>
            </a:r>
          </a:p>
          <a:p>
            <a:pPr algn="l">
              <a:lnSpc>
                <a:spcPct val="90000"/>
              </a:lnSpc>
            </a:pPr>
            <a:r>
              <a:rPr lang="en-US" altLang="zh-CN" sz="2400"/>
              <a:t>    p=p-&gt;lchild;</a:t>
            </a:r>
          </a:p>
          <a:p>
            <a:pPr algn="l">
              <a:lnSpc>
                <a:spcPct val="90000"/>
              </a:lnSpc>
            </a:pPr>
            <a:r>
              <a:rPr lang="en-US" altLang="zh-CN" sz="2400"/>
              <a:t>    }</a:t>
            </a:r>
          </a:p>
          <a:p>
            <a:pPr algn="l">
              <a:lnSpc>
                <a:spcPct val="90000"/>
              </a:lnSpc>
            </a:pPr>
            <a:r>
              <a:rPr lang="en-US" altLang="zh-CN" sz="2400"/>
              <a:t>  if(top&gt;0)</a:t>
            </a:r>
          </a:p>
          <a:p>
            <a:pPr algn="l">
              <a:lnSpc>
                <a:spcPct val="90000"/>
              </a:lnSpc>
            </a:pPr>
            <a:r>
              <a:rPr lang="en-US" altLang="zh-CN" sz="2400"/>
              <a:t>   {p=s[--top];</a:t>
            </a:r>
          </a:p>
          <a:p>
            <a:pPr algn="l">
              <a:lnSpc>
                <a:spcPct val="90000"/>
              </a:lnSpc>
            </a:pPr>
            <a:r>
              <a:rPr lang="en-US" altLang="zh-CN" sz="2400"/>
              <a:t>    printf(</a:t>
            </a:r>
            <a:r>
              <a:rPr lang="en-US" altLang="zh-CN" sz="2400">
                <a:latin typeface="Arial"/>
              </a:rPr>
              <a:t>“</a:t>
            </a:r>
            <a:r>
              <a:rPr lang="en-US" altLang="zh-CN" sz="2400"/>
              <a:t>%c\t</a:t>
            </a:r>
            <a:r>
              <a:rPr lang="en-US" altLang="zh-CN" sz="2400">
                <a:latin typeface="Arial"/>
              </a:rPr>
              <a:t>”</a:t>
            </a:r>
            <a:r>
              <a:rPr lang="en-US" altLang="zh-CN" sz="2400"/>
              <a:t>,p-&gt;data);</a:t>
            </a:r>
          </a:p>
          <a:p>
            <a:pPr algn="l">
              <a:lnSpc>
                <a:spcPct val="90000"/>
              </a:lnSpc>
            </a:pPr>
            <a:r>
              <a:rPr lang="en-US" altLang="zh-CN" sz="2400"/>
              <a:t>    p=p-&gt;rchild;</a:t>
            </a:r>
          </a:p>
          <a:p>
            <a:pPr algn="l">
              <a:lnSpc>
                <a:spcPct val="90000"/>
              </a:lnSpc>
            </a:pPr>
            <a:r>
              <a:rPr lang="en-US" altLang="zh-CN" sz="2400"/>
              <a:t>   }</a:t>
            </a:r>
          </a:p>
          <a:p>
            <a:pPr algn="l">
              <a:lnSpc>
                <a:spcPct val="90000"/>
              </a:lnSpc>
            </a:pPr>
            <a:r>
              <a:rPr lang="en-US" altLang="zh-CN" sz="2400"/>
              <a:t>  }while(top&gt;0||p);</a:t>
            </a:r>
          </a:p>
          <a:p>
            <a:pPr algn="l">
              <a:lnSpc>
                <a:spcPct val="90000"/>
              </a:lnSpc>
            </a:pPr>
            <a:r>
              <a:rPr lang="en-US" altLang="zh-CN" sz="2400"/>
              <a:t>}</a:t>
            </a:r>
          </a:p>
        </p:txBody>
      </p:sp>
    </p:spTree>
  </p:cSld>
  <p:clrMapOvr>
    <a:masterClrMapping/>
  </p:clrMapOvr>
  <p:transition>
    <p:cover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subTitle" idx="1"/>
          </p:nvPr>
        </p:nvSpPr>
        <p:spPr>
          <a:xfrm>
            <a:off x="539750" y="260350"/>
            <a:ext cx="8280400" cy="6408738"/>
          </a:xfrm>
        </p:spPr>
        <p:txBody>
          <a:bodyPr/>
          <a:lstStyle/>
          <a:p>
            <a:pPr algn="l">
              <a:lnSpc>
                <a:spcPct val="90000"/>
              </a:lnSpc>
            </a:pPr>
            <a:r>
              <a:rPr lang="fr-FR" altLang="zh-CN" sz="2400"/>
              <a:t>main</a:t>
            </a:r>
            <a:r>
              <a:rPr lang="zh-CN" altLang="fr-FR" sz="2400"/>
              <a:t>（）</a:t>
            </a:r>
          </a:p>
          <a:p>
            <a:pPr algn="l">
              <a:lnSpc>
                <a:spcPct val="90000"/>
              </a:lnSpc>
            </a:pPr>
            <a:r>
              <a:rPr lang="zh-CN" altLang="fr-FR" sz="2400"/>
              <a:t>｛</a:t>
            </a:r>
          </a:p>
          <a:p>
            <a:pPr algn="l">
              <a:lnSpc>
                <a:spcPct val="90000"/>
              </a:lnSpc>
            </a:pPr>
            <a:r>
              <a:rPr lang="fr-FR" altLang="zh-CN" sz="2400"/>
              <a:t>NODE *t;</a:t>
            </a:r>
          </a:p>
          <a:p>
            <a:pPr algn="l">
              <a:lnSpc>
                <a:spcPct val="90000"/>
              </a:lnSpc>
            </a:pPr>
            <a:r>
              <a:rPr lang="fr-FR" altLang="zh-CN" sz="2400"/>
              <a:t>t=create();/*create</a:t>
            </a:r>
            <a:r>
              <a:rPr lang="zh-CN" altLang="fr-FR" sz="2400"/>
              <a:t>函数是建立二叉树的函数，见前面*</a:t>
            </a:r>
            <a:r>
              <a:rPr lang="fr-FR" altLang="zh-CN" sz="2400"/>
              <a:t>/</a:t>
            </a:r>
          </a:p>
          <a:p>
            <a:pPr algn="l">
              <a:lnSpc>
                <a:spcPct val="90000"/>
              </a:lnSpc>
            </a:pPr>
            <a:r>
              <a:rPr lang="fr-FR" altLang="zh-CN" sz="2400"/>
              <a:t>inorder1(t)</a:t>
            </a:r>
            <a:r>
              <a:rPr lang="fr-FR" altLang="zh-CN" sz="2400">
                <a:latin typeface="Arial"/>
              </a:rPr>
              <a:t> </a:t>
            </a:r>
            <a:r>
              <a:rPr lang="fr-FR" altLang="zh-CN" sz="2400"/>
              <a:t>;</a:t>
            </a:r>
          </a:p>
          <a:p>
            <a:pPr algn="l">
              <a:lnSpc>
                <a:spcPct val="90000"/>
              </a:lnSpc>
            </a:pPr>
            <a:r>
              <a:rPr lang="zh-CN" altLang="fr-FR" sz="2400"/>
              <a:t>｝</a:t>
            </a:r>
          </a:p>
          <a:p>
            <a:pPr algn="l">
              <a:lnSpc>
                <a:spcPct val="90000"/>
              </a:lnSpc>
            </a:pPr>
            <a:r>
              <a:rPr lang="zh-CN" altLang="fr-FR" sz="2400"/>
              <a:t>　　</a:t>
            </a:r>
            <a:r>
              <a:rPr lang="fr-FR" altLang="zh-CN" sz="2400"/>
              <a:t>7</a:t>
            </a:r>
            <a:r>
              <a:rPr lang="zh-CN" altLang="fr-FR" sz="2400"/>
              <a:t>．后序遍历二叉树的非递归算法</a:t>
            </a:r>
          </a:p>
          <a:p>
            <a:pPr algn="l">
              <a:lnSpc>
                <a:spcPct val="90000"/>
              </a:lnSpc>
            </a:pPr>
            <a:r>
              <a:rPr lang="zh-CN" altLang="fr-FR" sz="2400"/>
              <a:t>　　使用栈实现后序遍历二叉树要比先序及中序遍历要复杂一些。每个结点要等到遍历左、右子树之后才得以访问，所以在遍历左、右子树之前，结点都需要进栈。当它出栈时，需要判断是从遍历左子树后的返回（即刚遍历完左子树，需要继续遍历右子树），还是从遍历右子树后的返回（即刚遍历完右子树，需要访问这个结点）。为了区分同一个结点的两次退栈，设一个标记域</a:t>
            </a:r>
            <a:r>
              <a:rPr lang="fr-FR" altLang="zh-CN" sz="2400"/>
              <a:t>tag</a:t>
            </a:r>
            <a:r>
              <a:rPr lang="zh-CN" altLang="fr-FR" sz="2400"/>
              <a:t>，标记</a:t>
            </a:r>
            <a:r>
              <a:rPr lang="zh-CN" altLang="fr-FR" sz="2400">
                <a:latin typeface="Arial"/>
              </a:rPr>
              <a:t>“</a:t>
            </a:r>
            <a:r>
              <a:rPr lang="fr-FR" altLang="zh-CN" sz="2400"/>
              <a:t>0</a:t>
            </a:r>
            <a:r>
              <a:rPr lang="fr-FR" altLang="zh-CN" sz="2400">
                <a:latin typeface="Arial"/>
              </a:rPr>
              <a:t>”</a:t>
            </a:r>
            <a:r>
              <a:rPr lang="zh-CN" altLang="fr-FR" sz="2400"/>
              <a:t>表明结点在遍历左子树时进栈，标记</a:t>
            </a:r>
            <a:r>
              <a:rPr lang="zh-CN" altLang="fr-FR" sz="2400">
                <a:latin typeface="Arial"/>
              </a:rPr>
              <a:t>“</a:t>
            </a:r>
            <a:r>
              <a:rPr lang="fr-FR" altLang="zh-CN" sz="2400"/>
              <a:t>1</a:t>
            </a:r>
            <a:r>
              <a:rPr lang="fr-FR" altLang="zh-CN" sz="2400">
                <a:latin typeface="Arial"/>
              </a:rPr>
              <a:t>”</a:t>
            </a:r>
            <a:r>
              <a:rPr lang="zh-CN" altLang="fr-FR" sz="2400"/>
              <a:t>表明结点在遍历右子树时进栈。结点进、出栈时标志值也同时进、出栈。后序遍历二叉树的非递归算法如下</a:t>
            </a:r>
            <a:r>
              <a:rPr lang="zh-CN" altLang="fr-FR" sz="2400">
                <a:latin typeface="Arial"/>
              </a:rPr>
              <a:t> </a:t>
            </a:r>
            <a:r>
              <a:rPr lang="zh-CN" altLang="fr-FR" sz="2400"/>
              <a:t>： </a:t>
            </a:r>
            <a:endParaRPr lang="zh-CN" altLang="en-US" sz="2400"/>
          </a:p>
        </p:txBody>
      </p:sp>
    </p:spTree>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subTitle" idx="1"/>
          </p:nvPr>
        </p:nvSpPr>
        <p:spPr>
          <a:xfrm>
            <a:off x="539750" y="547688"/>
            <a:ext cx="8280400" cy="5976937"/>
          </a:xfrm>
        </p:spPr>
        <p:txBody>
          <a:bodyPr/>
          <a:lstStyle/>
          <a:p>
            <a:pPr algn="l">
              <a:lnSpc>
                <a:spcPct val="90000"/>
              </a:lnSpc>
            </a:pPr>
            <a:r>
              <a:rPr lang="en-US" altLang="zh-CN" sz="2400"/>
              <a:t>#define MAX 50</a:t>
            </a:r>
          </a:p>
          <a:p>
            <a:pPr algn="l">
              <a:lnSpc>
                <a:spcPct val="90000"/>
              </a:lnSpc>
            </a:pPr>
            <a:r>
              <a:rPr lang="en-US" altLang="zh-CN" sz="2400"/>
              <a:t>#include &lt;stdio.h&gt;</a:t>
            </a:r>
          </a:p>
          <a:p>
            <a:pPr algn="l">
              <a:lnSpc>
                <a:spcPct val="90000"/>
              </a:lnSpc>
            </a:pPr>
            <a:r>
              <a:rPr lang="en-US" altLang="zh-CN" sz="2400"/>
              <a:t>typedef struct node          /*</a:t>
            </a:r>
            <a:r>
              <a:rPr lang="zh-CN" altLang="en-US" sz="2400"/>
              <a:t>二叉树结点类型的定义*</a:t>
            </a:r>
            <a:r>
              <a:rPr lang="en-US" altLang="zh-CN" sz="2400"/>
              <a:t>/</a:t>
            </a:r>
          </a:p>
          <a:p>
            <a:pPr algn="l">
              <a:lnSpc>
                <a:spcPct val="90000"/>
              </a:lnSpc>
            </a:pPr>
            <a:r>
              <a:rPr lang="zh-CN" altLang="en-US" sz="2400"/>
              <a:t>｛ </a:t>
            </a:r>
          </a:p>
          <a:p>
            <a:pPr algn="l">
              <a:lnSpc>
                <a:spcPct val="90000"/>
              </a:lnSpc>
            </a:pPr>
            <a:r>
              <a:rPr lang="en-US" altLang="zh-CN" sz="2400"/>
              <a:t>char data;</a:t>
            </a:r>
          </a:p>
          <a:p>
            <a:pPr algn="l">
              <a:lnSpc>
                <a:spcPct val="90000"/>
              </a:lnSpc>
            </a:pPr>
            <a:r>
              <a:rPr lang="en-US" altLang="zh-CN" sz="2400"/>
              <a:t>          struct node *lchild; </a:t>
            </a:r>
          </a:p>
          <a:p>
            <a:pPr algn="l">
              <a:lnSpc>
                <a:spcPct val="90000"/>
              </a:lnSpc>
            </a:pPr>
            <a:r>
              <a:rPr lang="en-US" altLang="zh-CN" sz="2400"/>
              <a:t>struct node *rchild;</a:t>
            </a:r>
          </a:p>
          <a:p>
            <a:pPr algn="l">
              <a:lnSpc>
                <a:spcPct val="90000"/>
              </a:lnSpc>
            </a:pPr>
            <a:r>
              <a:rPr lang="zh-CN" altLang="en-US" sz="2400"/>
              <a:t>｝</a:t>
            </a:r>
            <a:r>
              <a:rPr lang="en-US" altLang="zh-CN" sz="2400"/>
              <a:t>NODE;</a:t>
            </a:r>
            <a:endParaRPr lang="fr-FR" altLang="zh-CN" sz="2400"/>
          </a:p>
          <a:p>
            <a:pPr algn="l">
              <a:lnSpc>
                <a:spcPct val="90000"/>
              </a:lnSpc>
            </a:pPr>
            <a:r>
              <a:rPr lang="fr-FR" altLang="zh-CN" sz="2400"/>
              <a:t>void postorder(NODE *t)</a:t>
            </a:r>
          </a:p>
          <a:p>
            <a:pPr algn="l">
              <a:lnSpc>
                <a:spcPct val="90000"/>
              </a:lnSpc>
            </a:pPr>
            <a:r>
              <a:rPr lang="fr-FR" altLang="zh-CN" sz="2400"/>
              <a:t>{/*</a:t>
            </a:r>
            <a:r>
              <a:rPr lang="zh-CN" altLang="fr-FR" sz="2400"/>
              <a:t>后序遍历二叉树的非递归算法*</a:t>
            </a:r>
            <a:r>
              <a:rPr lang="fr-FR" altLang="zh-CN" sz="2400"/>
              <a:t>/</a:t>
            </a:r>
          </a:p>
          <a:p>
            <a:pPr algn="l">
              <a:lnSpc>
                <a:spcPct val="90000"/>
              </a:lnSpc>
            </a:pPr>
            <a:r>
              <a:rPr lang="fr-FR" altLang="zh-CN" sz="2400"/>
              <a:t>  int s2[MAX],top=0</a:t>
            </a:r>
            <a:r>
              <a:rPr lang="fr-FR" altLang="zh-CN" sz="2400">
                <a:latin typeface="Arial"/>
              </a:rPr>
              <a:t> </a:t>
            </a:r>
            <a:r>
              <a:rPr lang="fr-FR" altLang="zh-CN" sz="2400"/>
              <a:t>;</a:t>
            </a:r>
          </a:p>
          <a:p>
            <a:pPr algn="l">
              <a:lnSpc>
                <a:spcPct val="90000"/>
              </a:lnSpc>
            </a:pPr>
            <a:r>
              <a:rPr lang="fr-FR" altLang="zh-CN" sz="2400"/>
              <a:t>  NODE </a:t>
            </a:r>
            <a:r>
              <a:rPr lang="fr-FR" altLang="zh-CN" sz="2400" b="1"/>
              <a:t> *</a:t>
            </a:r>
            <a:r>
              <a:rPr lang="fr-FR" altLang="zh-CN" sz="2400"/>
              <a:t>p</a:t>
            </a:r>
            <a:r>
              <a:rPr lang="fr-FR" altLang="zh-CN" sz="2400" b="1"/>
              <a:t>,*</a:t>
            </a:r>
            <a:r>
              <a:rPr lang="fr-FR" altLang="zh-CN" sz="2400"/>
              <a:t>s1[MAX]</a:t>
            </a:r>
            <a:r>
              <a:rPr lang="fr-FR" altLang="zh-CN" sz="2400">
                <a:latin typeface="Arial"/>
              </a:rPr>
              <a:t> </a:t>
            </a:r>
            <a:r>
              <a:rPr lang="fr-FR" altLang="zh-CN" sz="2400"/>
              <a:t>;</a:t>
            </a:r>
          </a:p>
          <a:p>
            <a:pPr algn="l">
              <a:lnSpc>
                <a:spcPct val="90000"/>
              </a:lnSpc>
            </a:pPr>
            <a:r>
              <a:rPr lang="fr-FR" altLang="zh-CN" sz="2400"/>
              <a:t>  p=t</a:t>
            </a:r>
            <a:r>
              <a:rPr lang="fr-FR" altLang="zh-CN" sz="2400">
                <a:latin typeface="Arial"/>
              </a:rPr>
              <a:t> </a:t>
            </a:r>
            <a:r>
              <a:rPr lang="fr-FR" altLang="zh-CN" sz="2400"/>
              <a:t>;</a:t>
            </a:r>
          </a:p>
          <a:p>
            <a:pPr algn="l">
              <a:lnSpc>
                <a:spcPct val="90000"/>
              </a:lnSpc>
            </a:pPr>
            <a:r>
              <a:rPr lang="fr-FR" altLang="zh-CN" sz="2400"/>
              <a:t>  do{ while(p</a:t>
            </a:r>
            <a:r>
              <a:rPr lang="fr-FR" altLang="zh-CN" sz="2400">
                <a:latin typeface="Arial"/>
              </a:rPr>
              <a:t> </a:t>
            </a:r>
            <a:r>
              <a:rPr lang="fr-FR" altLang="zh-CN" sz="2400"/>
              <a:t>!=NULL)</a:t>
            </a:r>
          </a:p>
          <a:p>
            <a:pPr algn="l">
              <a:lnSpc>
                <a:spcPct val="90000"/>
              </a:lnSpc>
            </a:pPr>
            <a:r>
              <a:rPr lang="fr-FR" altLang="zh-CN" sz="2400"/>
              <a:t>        </a:t>
            </a:r>
            <a:endParaRPr lang="en-US" altLang="zh-CN" sz="2400"/>
          </a:p>
        </p:txBody>
      </p:sp>
    </p:spTree>
  </p:cSld>
  <p:clrMapOvr>
    <a:masterClrMapping/>
  </p:clrMapOvr>
  <p:transition>
    <p:cover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subTitle" idx="1"/>
          </p:nvPr>
        </p:nvSpPr>
        <p:spPr>
          <a:xfrm>
            <a:off x="539750" y="692150"/>
            <a:ext cx="8280400" cy="5473700"/>
          </a:xfrm>
        </p:spPr>
        <p:txBody>
          <a:bodyPr/>
          <a:lstStyle/>
          <a:p>
            <a:pPr algn="l">
              <a:lnSpc>
                <a:spcPct val="90000"/>
              </a:lnSpc>
            </a:pPr>
            <a:r>
              <a:rPr lang="fr-FR" altLang="zh-CN" sz="2400"/>
              <a:t>        {s1[top]=p</a:t>
            </a:r>
            <a:r>
              <a:rPr lang="fr-FR" altLang="zh-CN" sz="2400">
                <a:latin typeface="Arial"/>
              </a:rPr>
              <a:t> </a:t>
            </a:r>
            <a:r>
              <a:rPr lang="fr-FR" altLang="zh-CN" sz="2400"/>
              <a:t>;s2[top++]=0</a:t>
            </a:r>
            <a:r>
              <a:rPr lang="fr-FR" altLang="zh-CN" sz="2400">
                <a:latin typeface="Arial"/>
              </a:rPr>
              <a:t> </a:t>
            </a:r>
            <a:r>
              <a:rPr lang="fr-FR" altLang="zh-CN" sz="2400"/>
              <a:t>;</a:t>
            </a:r>
          </a:p>
          <a:p>
            <a:pPr algn="l">
              <a:lnSpc>
                <a:spcPct val="90000"/>
              </a:lnSpc>
            </a:pPr>
            <a:r>
              <a:rPr lang="fr-FR" altLang="zh-CN" sz="2400"/>
              <a:t>         p=p-&gt;lchild</a:t>
            </a:r>
            <a:r>
              <a:rPr lang="fr-FR" altLang="zh-CN" sz="2400">
                <a:latin typeface="Arial"/>
              </a:rPr>
              <a:t> </a:t>
            </a:r>
            <a:r>
              <a:rPr lang="fr-FR" altLang="zh-CN" sz="2400"/>
              <a:t>;}</a:t>
            </a:r>
          </a:p>
          <a:p>
            <a:pPr algn="l">
              <a:lnSpc>
                <a:spcPct val="90000"/>
              </a:lnSpc>
            </a:pPr>
            <a:r>
              <a:rPr lang="fr-FR" altLang="zh-CN" sz="2400"/>
              <a:t>      while((top&gt;0)&amp;&amp;(s2[top-1]= =1))</a:t>
            </a:r>
          </a:p>
          <a:p>
            <a:pPr algn="l">
              <a:lnSpc>
                <a:spcPct val="90000"/>
              </a:lnSpc>
            </a:pPr>
            <a:r>
              <a:rPr lang="fr-FR" altLang="zh-CN" sz="2400"/>
              <a:t>        {p=s1[--top]</a:t>
            </a:r>
            <a:r>
              <a:rPr lang="fr-FR" altLang="zh-CN" sz="2400">
                <a:latin typeface="Arial"/>
              </a:rPr>
              <a:t> </a:t>
            </a:r>
            <a:r>
              <a:rPr lang="fr-FR" altLang="zh-CN" sz="2400"/>
              <a:t>;</a:t>
            </a:r>
          </a:p>
          <a:p>
            <a:pPr algn="l">
              <a:lnSpc>
                <a:spcPct val="90000"/>
              </a:lnSpc>
            </a:pPr>
            <a:r>
              <a:rPr lang="fr-FR" altLang="zh-CN" sz="2400"/>
              <a:t>         printf(″%c\t″,p-&gt;data)</a:t>
            </a:r>
            <a:r>
              <a:rPr lang="fr-FR" altLang="zh-CN" sz="2400">
                <a:latin typeface="Arial"/>
              </a:rPr>
              <a:t> </a:t>
            </a:r>
            <a:r>
              <a:rPr lang="fr-FR" altLang="zh-CN" sz="2400"/>
              <a:t>;}</a:t>
            </a:r>
          </a:p>
          <a:p>
            <a:pPr algn="l">
              <a:lnSpc>
                <a:spcPct val="90000"/>
              </a:lnSpc>
            </a:pPr>
            <a:r>
              <a:rPr lang="fr-FR" altLang="zh-CN" sz="2400"/>
              <a:t>if(top&gt;0)</a:t>
            </a:r>
          </a:p>
          <a:p>
            <a:pPr algn="l">
              <a:lnSpc>
                <a:spcPct val="90000"/>
              </a:lnSpc>
            </a:pPr>
            <a:r>
              <a:rPr lang="fr-FR" altLang="zh-CN" sz="2400"/>
              <a:t>         {s2[top-1]=1</a:t>
            </a:r>
            <a:r>
              <a:rPr lang="fr-FR" altLang="zh-CN" sz="2400">
                <a:latin typeface="Arial"/>
              </a:rPr>
              <a:t> </a:t>
            </a:r>
            <a:r>
              <a:rPr lang="fr-FR" altLang="zh-CN" sz="2400"/>
              <a:t>;</a:t>
            </a:r>
          </a:p>
          <a:p>
            <a:pPr algn="l">
              <a:lnSpc>
                <a:spcPct val="90000"/>
              </a:lnSpc>
            </a:pPr>
            <a:r>
              <a:rPr lang="fr-FR" altLang="zh-CN" sz="2400"/>
              <a:t>          p=s1[top-1]</a:t>
            </a:r>
            <a:r>
              <a:rPr lang="fr-FR" altLang="zh-CN" sz="2400">
                <a:latin typeface="Arial"/>
              </a:rPr>
              <a:t> </a:t>
            </a:r>
            <a:r>
              <a:rPr lang="fr-FR" altLang="zh-CN" sz="2400"/>
              <a:t>;</a:t>
            </a:r>
          </a:p>
          <a:p>
            <a:pPr algn="l">
              <a:lnSpc>
                <a:spcPct val="90000"/>
              </a:lnSpc>
            </a:pPr>
            <a:r>
              <a:rPr lang="fr-FR" altLang="zh-CN" sz="2400"/>
              <a:t>          p=p-&gt;rchild</a:t>
            </a:r>
            <a:r>
              <a:rPr lang="fr-FR" altLang="zh-CN" sz="2400">
                <a:latin typeface="Arial"/>
              </a:rPr>
              <a:t> </a:t>
            </a:r>
            <a:r>
              <a:rPr lang="fr-FR" altLang="zh-CN" sz="2400"/>
              <a:t>;</a:t>
            </a:r>
          </a:p>
          <a:p>
            <a:pPr algn="l">
              <a:lnSpc>
                <a:spcPct val="90000"/>
              </a:lnSpc>
            </a:pPr>
            <a:r>
              <a:rPr lang="fr-FR" altLang="zh-CN" sz="2400"/>
              <a:t>      }</a:t>
            </a:r>
          </a:p>
          <a:p>
            <a:pPr algn="l">
              <a:lnSpc>
                <a:spcPct val="90000"/>
              </a:lnSpc>
            </a:pPr>
            <a:r>
              <a:rPr lang="fr-FR" altLang="zh-CN" sz="2400"/>
              <a:t>    }</a:t>
            </a:r>
          </a:p>
          <a:p>
            <a:pPr algn="l">
              <a:lnSpc>
                <a:spcPct val="90000"/>
              </a:lnSpc>
            </a:pPr>
            <a:r>
              <a:rPr lang="fr-FR" altLang="zh-CN" sz="2400"/>
              <a:t>    while(top&gt;0)</a:t>
            </a:r>
            <a:r>
              <a:rPr lang="fr-FR" altLang="zh-CN" sz="2400">
                <a:latin typeface="Arial"/>
              </a:rPr>
              <a:t> </a:t>
            </a:r>
            <a:r>
              <a:rPr lang="fr-FR" altLang="zh-CN" sz="2400"/>
              <a:t>;</a:t>
            </a:r>
          </a:p>
          <a:p>
            <a:pPr algn="l">
              <a:lnSpc>
                <a:spcPct val="90000"/>
              </a:lnSpc>
            </a:pPr>
            <a:r>
              <a:rPr lang="fr-FR" altLang="zh-CN" sz="2400"/>
              <a:t>  }</a:t>
            </a:r>
          </a:p>
        </p:txBody>
      </p:sp>
    </p:spTree>
  </p:cSld>
  <p:clrMapOvr>
    <a:masterClrMapping/>
  </p:clrMapOvr>
  <p:transition>
    <p:cover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subTitle" idx="1"/>
          </p:nvPr>
        </p:nvSpPr>
        <p:spPr>
          <a:xfrm>
            <a:off x="539750" y="908050"/>
            <a:ext cx="8280400" cy="4608513"/>
          </a:xfrm>
        </p:spPr>
        <p:txBody>
          <a:bodyPr/>
          <a:lstStyle/>
          <a:p>
            <a:pPr algn="l">
              <a:lnSpc>
                <a:spcPct val="90000"/>
              </a:lnSpc>
            </a:pPr>
            <a:r>
              <a:rPr lang="fr-FR" altLang="zh-CN" sz="2400"/>
              <a:t>        main</a:t>
            </a:r>
            <a:r>
              <a:rPr lang="zh-CN" altLang="fr-FR" sz="2400"/>
              <a:t>（）</a:t>
            </a:r>
          </a:p>
          <a:p>
            <a:pPr algn="l">
              <a:lnSpc>
                <a:spcPct val="90000"/>
              </a:lnSpc>
            </a:pPr>
            <a:r>
              <a:rPr lang="zh-CN" altLang="fr-FR" sz="2400"/>
              <a:t>｛</a:t>
            </a:r>
          </a:p>
          <a:p>
            <a:pPr algn="l">
              <a:lnSpc>
                <a:spcPct val="90000"/>
              </a:lnSpc>
            </a:pPr>
            <a:r>
              <a:rPr lang="fr-FR" altLang="zh-CN" sz="2400"/>
              <a:t>NODE *t;</a:t>
            </a:r>
          </a:p>
          <a:p>
            <a:pPr algn="l">
              <a:lnSpc>
                <a:spcPct val="90000"/>
              </a:lnSpc>
            </a:pPr>
            <a:r>
              <a:rPr lang="fr-FR" altLang="zh-CN" sz="2400"/>
              <a:t>t=create();/*create</a:t>
            </a:r>
            <a:r>
              <a:rPr lang="zh-CN" altLang="fr-FR" sz="2400"/>
              <a:t>函数是建立二叉树的函数，见前面*</a:t>
            </a:r>
            <a:r>
              <a:rPr lang="fr-FR" altLang="zh-CN" sz="2400"/>
              <a:t>/</a:t>
            </a:r>
          </a:p>
          <a:p>
            <a:pPr algn="l">
              <a:lnSpc>
                <a:spcPct val="90000"/>
              </a:lnSpc>
            </a:pPr>
            <a:r>
              <a:rPr lang="fr-FR" altLang="zh-CN" sz="2400"/>
              <a:t>postorder(t)</a:t>
            </a:r>
            <a:r>
              <a:rPr lang="fr-FR" altLang="zh-CN" sz="2400">
                <a:latin typeface="Arial"/>
              </a:rPr>
              <a:t> </a:t>
            </a:r>
            <a:r>
              <a:rPr lang="fr-FR" altLang="zh-CN" sz="2400"/>
              <a:t>;</a:t>
            </a:r>
          </a:p>
          <a:p>
            <a:pPr algn="l">
              <a:lnSpc>
                <a:spcPct val="90000"/>
              </a:lnSpc>
            </a:pPr>
            <a:r>
              <a:rPr lang="zh-CN" altLang="fr-FR" sz="2400"/>
              <a:t>｝</a:t>
            </a:r>
          </a:p>
          <a:p>
            <a:pPr algn="l">
              <a:lnSpc>
                <a:spcPct val="90000"/>
              </a:lnSpc>
            </a:pPr>
            <a:r>
              <a:rPr lang="zh-CN" altLang="fr-FR" sz="2800"/>
              <a:t>　　由于遍历二叉树基本操作是访问结点，则不论按哪一种次序进行遍历，对含</a:t>
            </a:r>
            <a:r>
              <a:rPr lang="fr-FR" altLang="zh-CN" sz="2800"/>
              <a:t>n</a:t>
            </a:r>
            <a:r>
              <a:rPr lang="zh-CN" altLang="fr-FR" sz="2800"/>
              <a:t>个结点的二叉树，其时间复杂度均为</a:t>
            </a:r>
            <a:r>
              <a:rPr lang="fr-FR" altLang="zh-CN" sz="2800"/>
              <a:t>O</a:t>
            </a:r>
            <a:r>
              <a:rPr lang="zh-CN" altLang="fr-FR" sz="2800"/>
              <a:t>（</a:t>
            </a:r>
            <a:r>
              <a:rPr lang="fr-FR" altLang="zh-CN" sz="2800"/>
              <a:t>n</a:t>
            </a:r>
            <a:r>
              <a:rPr lang="zh-CN" altLang="fr-FR" sz="2800"/>
              <a:t>）。</a:t>
            </a:r>
            <a:endParaRPr lang="zh-CN" altLang="en-US" sz="2800"/>
          </a:p>
        </p:txBody>
      </p:sp>
    </p:spTree>
  </p:cSld>
  <p:clrMapOvr>
    <a:masterClrMapping/>
  </p:clrMapOvr>
  <p:transition>
    <p:cover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subTitle" idx="1"/>
          </p:nvPr>
        </p:nvSpPr>
        <p:spPr>
          <a:xfrm>
            <a:off x="539750" y="908050"/>
            <a:ext cx="8280400" cy="5257800"/>
          </a:xfrm>
        </p:spPr>
        <p:txBody>
          <a:bodyPr/>
          <a:lstStyle/>
          <a:p>
            <a:pPr algn="l">
              <a:lnSpc>
                <a:spcPct val="90000"/>
              </a:lnSpc>
            </a:pPr>
            <a:r>
              <a:rPr lang="zh-CN" altLang="fr-FR" sz="2400"/>
              <a:t>　　</a:t>
            </a:r>
            <a:r>
              <a:rPr lang="fr-FR" altLang="zh-CN" sz="2400"/>
              <a:t>8</a:t>
            </a:r>
            <a:r>
              <a:rPr lang="zh-CN" altLang="fr-FR" sz="2400"/>
              <a:t>．由结点先序序列和中序序列构造对应的二叉树</a:t>
            </a:r>
          </a:p>
          <a:p>
            <a:pPr algn="l">
              <a:lnSpc>
                <a:spcPct val="90000"/>
              </a:lnSpc>
            </a:pPr>
            <a:r>
              <a:rPr lang="zh-CN" altLang="fr-FR" sz="2400"/>
              <a:t>　　假定二叉树中各结点数据域值均不相同，给定一棵二叉树结点的先序序列和中序序列就可以唯一地确定一棵二叉树。下面介绍由这两种序列构造二叉树的方法：</a:t>
            </a:r>
          </a:p>
          <a:p>
            <a:pPr algn="l">
              <a:lnSpc>
                <a:spcPct val="90000"/>
              </a:lnSpc>
            </a:pPr>
            <a:r>
              <a:rPr lang="zh-CN" altLang="fr-FR" sz="2400"/>
              <a:t>　　根据先序遍历的定义，先序序列中的第一个元素必为二叉树的根结点。由中序遍历定义可知，中序序列中根结点元素恰为左、右子树的中序序列的分界点。于是根结点元素把中序序列划分成两个子序列，左子树的中序序列和右子树的中序序列。然后根据左子树的中序序列结点个数在先序序列中找到对应的左子树的先序序列和右子树的先序序列。由此可先建立一个根结点，再确定其左、右子结各自的中序序列和先序序列，然后用同样的方法分别找出其左、右子树的根结点及子树根结点的左、右子树各自的中序序列和先序序列，依次类推，直至所左、右子树中只含一个结点为止。</a:t>
            </a:r>
            <a:endParaRPr lang="zh-CN" altLang="en-US" sz="2400"/>
          </a:p>
        </p:txBody>
      </p:sp>
    </p:spTree>
  </p:cSld>
  <p:clrMapOvr>
    <a:masterClrMapping/>
  </p:clrMapOvr>
  <p:transition>
    <p:cover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subTitle" idx="1"/>
          </p:nvPr>
        </p:nvSpPr>
        <p:spPr>
          <a:xfrm>
            <a:off x="539750" y="549275"/>
            <a:ext cx="8280400" cy="5257800"/>
          </a:xfrm>
        </p:spPr>
        <p:txBody>
          <a:bodyPr/>
          <a:lstStyle/>
          <a:p>
            <a:pPr algn="l">
              <a:lnSpc>
                <a:spcPct val="90000"/>
              </a:lnSpc>
            </a:pPr>
            <a:r>
              <a:rPr lang="zh-CN" altLang="fr-FR" sz="2400"/>
              <a:t>　　例如，已知结点的先序序列为</a:t>
            </a:r>
            <a:r>
              <a:rPr lang="fr-FR" altLang="zh-CN" sz="2400"/>
              <a:t>ABCDEFGH</a:t>
            </a:r>
            <a:r>
              <a:rPr lang="zh-CN" altLang="fr-FR" sz="2400"/>
              <a:t>，中序序列为</a:t>
            </a:r>
            <a:r>
              <a:rPr lang="fr-FR" altLang="zh-CN" sz="2400"/>
              <a:t>CBEDAGHF</a:t>
            </a:r>
            <a:r>
              <a:rPr lang="zh-CN" altLang="fr-FR" sz="2400"/>
              <a:t>，可按上述方法构造一棵二叉树，其构造过程如图</a:t>
            </a:r>
            <a:r>
              <a:rPr lang="fr-FR" altLang="zh-CN" sz="2400"/>
              <a:t>5-10</a:t>
            </a:r>
            <a:r>
              <a:rPr lang="zh-CN" altLang="fr-FR" sz="2400"/>
              <a:t>所示。</a:t>
            </a:r>
          </a:p>
          <a:p>
            <a:pPr algn="l">
              <a:lnSpc>
                <a:spcPct val="90000"/>
              </a:lnSpc>
            </a:pPr>
            <a:r>
              <a:rPr lang="zh-CN" altLang="fr-FR" sz="2400"/>
              <a:t>　　首先由先序序列得知二叉树的根为</a:t>
            </a:r>
            <a:r>
              <a:rPr lang="fr-FR" altLang="zh-CN" sz="2400"/>
              <a:t>A</a:t>
            </a:r>
            <a:r>
              <a:rPr lang="zh-CN" altLang="fr-FR" sz="2400"/>
              <a:t>，则其左子树的中序序列为（</a:t>
            </a:r>
            <a:r>
              <a:rPr lang="fr-FR" altLang="zh-CN" sz="2400"/>
              <a:t>CBED</a:t>
            </a:r>
            <a:r>
              <a:rPr lang="zh-CN" altLang="fr-FR" sz="2400"/>
              <a:t>），其元素个数为</a:t>
            </a:r>
            <a:r>
              <a:rPr lang="fr-FR" altLang="zh-CN" sz="2400"/>
              <a:t>4</a:t>
            </a:r>
            <a:r>
              <a:rPr lang="zh-CN" altLang="fr-FR" sz="2400"/>
              <a:t>，右子树的中序序列为（</a:t>
            </a:r>
            <a:r>
              <a:rPr lang="fr-FR" altLang="zh-CN" sz="2400"/>
              <a:t>GHF</a:t>
            </a:r>
            <a:r>
              <a:rPr lang="zh-CN" altLang="fr-FR" sz="2400"/>
              <a:t>）。由左子树中含元素个数</a:t>
            </a:r>
            <a:r>
              <a:rPr lang="fr-FR" altLang="zh-CN" sz="2400"/>
              <a:t>4</a:t>
            </a:r>
            <a:r>
              <a:rPr lang="zh-CN" altLang="fr-FR" sz="2400"/>
              <a:t>可确定左子树的先序序列为（</a:t>
            </a:r>
            <a:r>
              <a:rPr lang="fr-FR" altLang="zh-CN" sz="2400"/>
              <a:t>BCDE</a:t>
            </a:r>
            <a:r>
              <a:rPr lang="zh-CN" altLang="fr-FR" sz="2400"/>
              <a:t>），右子树的先序序列为（</a:t>
            </a:r>
            <a:r>
              <a:rPr lang="fr-FR" altLang="zh-CN" sz="2400"/>
              <a:t>FGH</a:t>
            </a:r>
            <a:r>
              <a:rPr lang="zh-CN" altLang="fr-FR" sz="2400"/>
              <a:t>）。类似地，可由左子树的先序序列和中序序列构造</a:t>
            </a:r>
            <a:r>
              <a:rPr lang="fr-FR" altLang="zh-CN" sz="2400"/>
              <a:t>A</a:t>
            </a:r>
            <a:r>
              <a:rPr lang="zh-CN" altLang="fr-FR" sz="2400"/>
              <a:t>的左子树，由右子树的先序序列和中序序列构造</a:t>
            </a:r>
            <a:r>
              <a:rPr lang="fr-FR" altLang="zh-CN" sz="2400"/>
              <a:t>A</a:t>
            </a:r>
            <a:r>
              <a:rPr lang="zh-CN" altLang="fr-FR" sz="2400"/>
              <a:t>的右子树。 </a:t>
            </a:r>
            <a:endParaRPr lang="zh-CN" altLang="en-US" sz="2400"/>
          </a:p>
        </p:txBody>
      </p:sp>
      <p:pic>
        <p:nvPicPr>
          <p:cNvPr id="4608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3716338"/>
            <a:ext cx="5616575" cy="2259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4" name="Rectangle 4"/>
          <p:cNvSpPr>
            <a:spLocks noChangeArrowheads="1"/>
          </p:cNvSpPr>
          <p:nvPr/>
        </p:nvSpPr>
        <p:spPr bwMode="auto">
          <a:xfrm>
            <a:off x="1476375" y="5984875"/>
            <a:ext cx="6673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fr-FR" sz="2000"/>
              <a:t>图</a:t>
            </a:r>
            <a:r>
              <a:rPr lang="fr-FR" altLang="zh-CN" sz="2000"/>
              <a:t>5-10 </a:t>
            </a:r>
            <a:r>
              <a:rPr lang="zh-CN" altLang="fr-FR" sz="2000"/>
              <a:t>由先序序列和中序序列构造一棵二叉树的过程示例 </a:t>
            </a:r>
          </a:p>
        </p:txBody>
      </p:sp>
    </p:spTree>
  </p:cSld>
  <p:clrMapOvr>
    <a:masterClrMapping/>
  </p:clrMapOvr>
  <p:transition>
    <p:cover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subTitle" idx="1"/>
          </p:nvPr>
        </p:nvSpPr>
        <p:spPr>
          <a:xfrm>
            <a:off x="539750" y="549275"/>
            <a:ext cx="8280400" cy="5257800"/>
          </a:xfrm>
        </p:spPr>
        <p:txBody>
          <a:bodyPr/>
          <a:lstStyle/>
          <a:p>
            <a:pPr algn="l">
              <a:lnSpc>
                <a:spcPct val="90000"/>
              </a:lnSpc>
            </a:pPr>
            <a:r>
              <a:rPr lang="zh-CN" altLang="fr-FR" sz="2400"/>
              <a:t>　　与上述方法类似，把后根序列中最后一个元素作为根结点。还可以根据结点的中序序列和后序序列惟一确定一棵二叉树。但不能根据结点的先序序列和后序序列惟一确定一棵二叉树，因为两棵不同的二叉树可能有相同的先序序列和后序序列。如图</a:t>
            </a:r>
            <a:r>
              <a:rPr lang="fr-FR" altLang="zh-CN" sz="2400"/>
              <a:t>5-11</a:t>
            </a:r>
            <a:r>
              <a:rPr lang="zh-CN" altLang="fr-FR" sz="2400"/>
              <a:t>所示的两棵二叉树，它们有相同的先序序列（</a:t>
            </a:r>
            <a:r>
              <a:rPr lang="fr-FR" altLang="zh-CN" sz="2400"/>
              <a:t>ABC</a:t>
            </a:r>
            <a:r>
              <a:rPr lang="zh-CN" altLang="fr-FR" sz="2400"/>
              <a:t>）和后序序列（</a:t>
            </a:r>
            <a:r>
              <a:rPr lang="fr-FR" altLang="zh-CN" sz="2400"/>
              <a:t>CBA</a:t>
            </a:r>
            <a:r>
              <a:rPr lang="zh-CN" altLang="fr-FR" sz="2400"/>
              <a:t>）。 </a:t>
            </a:r>
            <a:endParaRPr lang="zh-CN" altLang="en-US" sz="2400"/>
          </a:p>
        </p:txBody>
      </p:sp>
      <p:pic>
        <p:nvPicPr>
          <p:cNvPr id="471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213" y="2852738"/>
            <a:ext cx="2952750" cy="2106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08" name="Rectangle 4"/>
          <p:cNvSpPr>
            <a:spLocks noChangeArrowheads="1"/>
          </p:cNvSpPr>
          <p:nvPr/>
        </p:nvSpPr>
        <p:spPr bwMode="auto">
          <a:xfrm>
            <a:off x="1763713" y="5408613"/>
            <a:ext cx="5092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fr-FR" sz="2000"/>
              <a:t>图</a:t>
            </a:r>
            <a:r>
              <a:rPr lang="fr-FR" altLang="zh-CN" sz="2000"/>
              <a:t>5-11 </a:t>
            </a:r>
            <a:r>
              <a:rPr lang="zh-CN" altLang="fr-FR" sz="2000"/>
              <a:t>两棵先序、后序序列相同的二叉树</a:t>
            </a:r>
          </a:p>
        </p:txBody>
      </p:sp>
    </p:spTree>
  </p:cSld>
  <p:clrMapOvr>
    <a:masterClrMapping/>
  </p:clrMapOvr>
  <p:transition>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subTitle" idx="1"/>
          </p:nvPr>
        </p:nvSpPr>
        <p:spPr>
          <a:xfrm>
            <a:off x="539750" y="908050"/>
            <a:ext cx="8280400" cy="5257800"/>
          </a:xfrm>
        </p:spPr>
        <p:txBody>
          <a:bodyPr/>
          <a:lstStyle/>
          <a:p>
            <a:pPr algn="l">
              <a:lnSpc>
                <a:spcPct val="90000"/>
              </a:lnSpc>
            </a:pPr>
            <a:r>
              <a:rPr lang="zh-CN" altLang="en-US" sz="2400"/>
              <a:t>　　</a:t>
            </a:r>
            <a:r>
              <a:rPr lang="en-US" altLang="zh-CN" sz="2400"/>
              <a:t>5.3  </a:t>
            </a:r>
            <a:r>
              <a:rPr lang="zh-CN" altLang="en-US" sz="2400"/>
              <a:t>线索二叉树</a:t>
            </a:r>
          </a:p>
          <a:p>
            <a:pPr algn="l">
              <a:lnSpc>
                <a:spcPct val="90000"/>
              </a:lnSpc>
            </a:pPr>
            <a:r>
              <a:rPr lang="zh-CN" altLang="en-US" sz="2400"/>
              <a:t>　　由上节讨论可知，遍历二叉树按一定的规则将二叉树中的结点排成一个线性序列，得到二叉树中结点的先序序列、中序序列或后序序列。这实质上是对一个非线性结构进行线性化，使每个结点（除序列中第一个和最后一个结点外）在线性序列中有且仅有一个直接前趋和直接后继。例如在图</a:t>
            </a:r>
            <a:r>
              <a:rPr lang="en-US" altLang="zh-CN" sz="2400"/>
              <a:t>5-9</a:t>
            </a:r>
            <a:r>
              <a:rPr lang="zh-CN" altLang="en-US" sz="2400"/>
              <a:t>所示的二叉树的结点的前序序列</a:t>
            </a:r>
            <a:r>
              <a:rPr lang="en-US" altLang="zh-CN" sz="2400"/>
              <a:t>-*abc</a:t>
            </a:r>
            <a:r>
              <a:rPr lang="zh-CN" altLang="en-US" sz="2400"/>
              <a:t>中</a:t>
            </a:r>
            <a:r>
              <a:rPr lang="zh-CN" altLang="en-US" sz="2400">
                <a:latin typeface="Arial"/>
              </a:rPr>
              <a:t>’</a:t>
            </a:r>
            <a:r>
              <a:rPr lang="en-US" altLang="zh-CN" sz="2400"/>
              <a:t>b</a:t>
            </a:r>
            <a:r>
              <a:rPr lang="en-US" altLang="zh-CN" sz="2400">
                <a:latin typeface="Arial"/>
              </a:rPr>
              <a:t>’</a:t>
            </a:r>
            <a:r>
              <a:rPr lang="zh-CN" altLang="en-US" sz="2400"/>
              <a:t>的前趋是</a:t>
            </a:r>
            <a:r>
              <a:rPr lang="zh-CN" altLang="en-US" sz="2400">
                <a:latin typeface="Arial"/>
              </a:rPr>
              <a:t>’</a:t>
            </a:r>
            <a:r>
              <a:rPr lang="en-US" altLang="zh-CN" sz="2400"/>
              <a:t>a</a:t>
            </a:r>
            <a:r>
              <a:rPr lang="en-US" altLang="zh-CN" sz="2400">
                <a:latin typeface="Arial"/>
              </a:rPr>
              <a:t>’</a:t>
            </a:r>
            <a:r>
              <a:rPr lang="zh-CN" altLang="en-US" sz="2400"/>
              <a:t>，后继是</a:t>
            </a:r>
            <a:r>
              <a:rPr lang="zh-CN" altLang="en-US" sz="2400">
                <a:latin typeface="Arial"/>
              </a:rPr>
              <a:t>’</a:t>
            </a:r>
            <a:r>
              <a:rPr lang="en-US" altLang="zh-CN" sz="2400"/>
              <a:t>c</a:t>
            </a:r>
            <a:r>
              <a:rPr lang="en-US" altLang="zh-CN" sz="2400">
                <a:latin typeface="Arial"/>
              </a:rPr>
              <a:t>’</a:t>
            </a:r>
            <a:r>
              <a:rPr lang="zh-CN" altLang="en-US" sz="2400"/>
              <a:t>。</a:t>
            </a:r>
          </a:p>
          <a:p>
            <a:pPr algn="l">
              <a:lnSpc>
                <a:spcPct val="90000"/>
              </a:lnSpc>
            </a:pPr>
            <a:r>
              <a:rPr lang="zh-CN" altLang="en-US" sz="2400"/>
              <a:t>　　但是，当以二叉链表作为存储结构时，如何保存这种在遍历的动态过程中才能得到的信息呢？有两种解决的方法。最简单的办法是在每个地点上增加指针域，即前趋域和后继域，分别指示结点在依任一次序遍历时得到的前趋和后继信息。但这样做使得结构的存储密度大大降低。另一种方法是利用二叉链表中的空链域，来存放结点的前趋和后继信息。</a:t>
            </a:r>
          </a:p>
        </p:txBody>
      </p:sp>
    </p:spTree>
  </p:cSld>
  <p:clrMapOvr>
    <a:masterClrMapping/>
  </p:clrMapOvr>
  <p:transition>
    <p:cover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539750" y="908050"/>
            <a:ext cx="8280400" cy="5257800"/>
          </a:xfrm>
        </p:spPr>
        <p:txBody>
          <a:bodyPr/>
          <a:lstStyle/>
          <a:p>
            <a:pPr algn="l">
              <a:lnSpc>
                <a:spcPct val="90000"/>
              </a:lnSpc>
            </a:pPr>
            <a:r>
              <a:rPr lang="zh-CN" altLang="en-US" sz="2400"/>
              <a:t>　　</a:t>
            </a:r>
            <a:r>
              <a:rPr lang="en-US" altLang="zh-CN" sz="2400"/>
              <a:t>5.3.1  </a:t>
            </a:r>
            <a:r>
              <a:rPr lang="zh-CN" altLang="en-US" sz="2400"/>
              <a:t>线索二叉树的定义</a:t>
            </a:r>
          </a:p>
          <a:p>
            <a:pPr algn="l">
              <a:lnSpc>
                <a:spcPct val="90000"/>
              </a:lnSpc>
            </a:pPr>
            <a:r>
              <a:rPr lang="zh-CN" altLang="en-US" sz="2400"/>
              <a:t>　　对于有</a:t>
            </a:r>
            <a:r>
              <a:rPr lang="en-US" altLang="zh-CN" sz="2400"/>
              <a:t>n</a:t>
            </a:r>
            <a:r>
              <a:rPr lang="zh-CN" altLang="en-US" sz="2400"/>
              <a:t>个结点的二叉树，在</a:t>
            </a:r>
            <a:r>
              <a:rPr lang="en-US" altLang="zh-CN" sz="2400"/>
              <a:t>2n</a:t>
            </a:r>
            <a:r>
              <a:rPr lang="zh-CN" altLang="en-US" sz="2400"/>
              <a:t>个指针域中，只有</a:t>
            </a:r>
            <a:r>
              <a:rPr lang="en-US" altLang="zh-CN" sz="2400"/>
              <a:t>n-1</a:t>
            </a:r>
            <a:r>
              <a:rPr lang="zh-CN" altLang="en-US" sz="2400"/>
              <a:t>个域是用来指向结点的孩子，而另外</a:t>
            </a:r>
            <a:r>
              <a:rPr lang="en-US" altLang="zh-CN" sz="2400"/>
              <a:t>n+1</a:t>
            </a:r>
            <a:r>
              <a:rPr lang="zh-CN" altLang="en-US" sz="2400"/>
              <a:t>个域存放的是</a:t>
            </a:r>
            <a:r>
              <a:rPr lang="en-US" altLang="zh-CN" sz="2400"/>
              <a:t>NULL</a:t>
            </a:r>
            <a:r>
              <a:rPr lang="zh-CN" altLang="en-US" sz="2400"/>
              <a:t>。现在我们在这些空链域中存放指向结点的前趋和后继的指针。这样的指针称为线索。为了区别指针域里存放的是正常指针还是线索，必须在二叉链表的结点结构中增加两个标志域。</a:t>
            </a:r>
          </a:p>
        </p:txBody>
      </p:sp>
      <p:pic>
        <p:nvPicPr>
          <p:cNvPr id="491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3284538"/>
            <a:ext cx="4824412" cy="75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157" name="Rectangle 5"/>
          <p:cNvSpPr>
            <a:spLocks noChangeArrowheads="1"/>
          </p:cNvSpPr>
          <p:nvPr/>
        </p:nvSpPr>
        <p:spPr bwMode="auto">
          <a:xfrm>
            <a:off x="2660650" y="4184650"/>
            <a:ext cx="3822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5-12 </a:t>
            </a:r>
            <a:r>
              <a:rPr lang="zh-CN" altLang="en-US" sz="2000"/>
              <a:t>线索二叉树的结点结构</a:t>
            </a:r>
          </a:p>
        </p:txBody>
      </p:sp>
    </p:spTree>
  </p:cSld>
  <p:clrMapOvr>
    <a:masterClrMapping/>
  </p:clrMapOvr>
  <p:transition>
    <p:cover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836613"/>
            <a:ext cx="5761038" cy="2436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81" name="Rectangle 5"/>
          <p:cNvSpPr>
            <a:spLocks noRot="1" noChangeArrowheads="1"/>
          </p:cNvSpPr>
          <p:nvPr/>
        </p:nvSpPr>
        <p:spPr bwMode="auto">
          <a:xfrm>
            <a:off x="539750" y="3571875"/>
            <a:ext cx="8280400"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20000"/>
              </a:spcBef>
              <a:buClr>
                <a:schemeClr val="bg2"/>
              </a:buClr>
              <a:buFont typeface="Monotype Sorts" pitchFamily="2" charset="2"/>
              <a:buNone/>
            </a:pPr>
            <a:r>
              <a:rPr lang="zh-CN" altLang="en-US" sz="2400">
                <a:latin typeface="Times New Roman" pitchFamily="18" charset="0"/>
              </a:rPr>
              <a:t>　　以这种结点结构构成的二叉链表作为二叉树的存储结构，叫做线索链表，加上线索的二叉树称之为线索二叉树。实线为指针，虚线为线索，对二叉树以某种次序遍历使其变为线索二叉树的过程叫做线索化。图</a:t>
            </a:r>
            <a:r>
              <a:rPr lang="en-US" altLang="zh-CN" sz="2400">
                <a:latin typeface="Times New Roman" pitchFamily="18" charset="0"/>
              </a:rPr>
              <a:t>5-13</a:t>
            </a:r>
            <a:r>
              <a:rPr lang="zh-CN" altLang="en-US" sz="2400">
                <a:latin typeface="Times New Roman" pitchFamily="18" charset="0"/>
              </a:rPr>
              <a:t>为线索二叉树及其存储结构。图中的实线是树中真正的指针，虚线为线索。</a:t>
            </a:r>
          </a:p>
        </p:txBody>
      </p:sp>
    </p:spTree>
  </p:cSld>
  <p:clrMapOvr>
    <a:masterClrMapping/>
  </p:clrMapOvr>
  <p:transition>
    <p:cover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908050"/>
            <a:ext cx="6119813" cy="423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05" name="Rectangle 5"/>
          <p:cNvSpPr>
            <a:spLocks noChangeArrowheads="1"/>
          </p:cNvSpPr>
          <p:nvPr/>
        </p:nvSpPr>
        <p:spPr bwMode="auto">
          <a:xfrm>
            <a:off x="2411413" y="5480050"/>
            <a:ext cx="4076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5-13 </a:t>
            </a:r>
            <a:r>
              <a:rPr lang="zh-CN" altLang="en-US" sz="2000"/>
              <a:t>线索二叉树及其存储结构</a:t>
            </a:r>
          </a:p>
        </p:txBody>
      </p:sp>
    </p:spTree>
  </p:cSld>
  <p:clrMapOvr>
    <a:masterClrMapping/>
  </p:clrMapOvr>
  <p:transition>
    <p:cover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subTitle" idx="1"/>
          </p:nvPr>
        </p:nvSpPr>
        <p:spPr>
          <a:xfrm>
            <a:off x="539750" y="908050"/>
            <a:ext cx="8280400" cy="5257800"/>
          </a:xfrm>
        </p:spPr>
        <p:txBody>
          <a:bodyPr/>
          <a:lstStyle/>
          <a:p>
            <a:pPr algn="l">
              <a:lnSpc>
                <a:spcPct val="90000"/>
              </a:lnSpc>
            </a:pPr>
            <a:r>
              <a:rPr lang="zh-CN" altLang="en-US" sz="2400"/>
              <a:t>　　用</a:t>
            </a:r>
            <a:r>
              <a:rPr lang="en-US" altLang="zh-CN" sz="2400"/>
              <a:t>C</a:t>
            </a:r>
            <a:r>
              <a:rPr lang="zh-CN" altLang="en-US" sz="2400"/>
              <a:t>语言描述线索二叉树的结点结构定义如下：</a:t>
            </a:r>
          </a:p>
          <a:p>
            <a:pPr algn="l">
              <a:lnSpc>
                <a:spcPct val="90000"/>
              </a:lnSpc>
            </a:pPr>
            <a:r>
              <a:rPr lang="zh-CN" altLang="en-US" sz="2400"/>
              <a:t>　　</a:t>
            </a:r>
            <a:r>
              <a:rPr lang="en-US" altLang="zh-CN" sz="2400"/>
              <a:t>#define MAX 50</a:t>
            </a:r>
          </a:p>
          <a:p>
            <a:pPr algn="l">
              <a:lnSpc>
                <a:spcPct val="90000"/>
              </a:lnSpc>
            </a:pPr>
            <a:r>
              <a:rPr lang="zh-CN" altLang="en-US" sz="2400"/>
              <a:t>　　</a:t>
            </a:r>
            <a:r>
              <a:rPr lang="en-US" altLang="zh-CN" sz="2400"/>
              <a:t>typedef struct node {int ltag;/*</a:t>
            </a:r>
            <a:r>
              <a:rPr lang="zh-CN" altLang="en-US" sz="2400"/>
              <a:t>左标记域*</a:t>
            </a:r>
            <a:r>
              <a:rPr lang="en-US" altLang="zh-CN" sz="2400"/>
              <a:t>/</a:t>
            </a:r>
          </a:p>
          <a:p>
            <a:pPr algn="l">
              <a:lnSpc>
                <a:spcPct val="90000"/>
              </a:lnSpc>
            </a:pPr>
            <a:r>
              <a:rPr lang="en-US" altLang="zh-CN" sz="2400"/>
              <a:t>             struct node *lchild;/*</a:t>
            </a:r>
            <a:r>
              <a:rPr lang="zh-CN" altLang="en-US" sz="2400"/>
              <a:t>左孩子域*</a:t>
            </a:r>
            <a:r>
              <a:rPr lang="en-US" altLang="zh-CN" sz="2400"/>
              <a:t>/</a:t>
            </a:r>
          </a:p>
          <a:p>
            <a:pPr algn="l">
              <a:lnSpc>
                <a:spcPct val="90000"/>
              </a:lnSpc>
            </a:pPr>
            <a:r>
              <a:rPr lang="en-US" altLang="zh-CN" sz="2400"/>
              <a:t>             char data;/*</a:t>
            </a:r>
            <a:r>
              <a:rPr lang="zh-CN" altLang="en-US" sz="2400"/>
              <a:t>数据域*</a:t>
            </a:r>
            <a:r>
              <a:rPr lang="en-US" altLang="zh-CN" sz="2400"/>
              <a:t>/</a:t>
            </a:r>
          </a:p>
          <a:p>
            <a:pPr algn="l">
              <a:lnSpc>
                <a:spcPct val="90000"/>
              </a:lnSpc>
            </a:pPr>
            <a:r>
              <a:rPr lang="en-US" altLang="zh-CN" sz="2400"/>
              <a:t>             struct node *rchild;/*</a:t>
            </a:r>
            <a:r>
              <a:rPr lang="zh-CN" altLang="en-US" sz="2400"/>
              <a:t>右孩子域*</a:t>
            </a:r>
            <a:r>
              <a:rPr lang="en-US" altLang="zh-CN" sz="2400"/>
              <a:t>/</a:t>
            </a:r>
          </a:p>
          <a:p>
            <a:pPr algn="l">
              <a:lnSpc>
                <a:spcPct val="90000"/>
              </a:lnSpc>
            </a:pPr>
            <a:r>
              <a:rPr lang="en-US" altLang="zh-CN" sz="2400"/>
              <a:t>             int rtag; /*</a:t>
            </a:r>
            <a:r>
              <a:rPr lang="zh-CN" altLang="en-US" sz="2400"/>
              <a:t>右标记域*</a:t>
            </a:r>
            <a:r>
              <a:rPr lang="en-US" altLang="zh-CN" sz="2400"/>
              <a:t>/}NODE</a:t>
            </a:r>
            <a:r>
              <a:rPr lang="zh-CN" altLang="en-US" sz="2400"/>
              <a:t>；</a:t>
            </a:r>
          </a:p>
          <a:p>
            <a:pPr algn="l">
              <a:lnSpc>
                <a:spcPct val="90000"/>
              </a:lnSpc>
            </a:pPr>
            <a:r>
              <a:rPr lang="zh-CN" altLang="en-US" sz="2400"/>
              <a:t>　　对于一棵给定的二叉树，按不同蝗遍历方法进行线索化时，得到的是不同的线索树。下面讨论建立中序线索树的算法。线索化的过程即为在遍历的过程中修改空指针的过程。为了记下遍历过程中访问结点的先后关系，建立搜索指针</a:t>
            </a:r>
            <a:r>
              <a:rPr lang="en-US" altLang="zh-CN" sz="2400"/>
              <a:t>p</a:t>
            </a:r>
            <a:r>
              <a:rPr lang="zh-CN" altLang="en-US" sz="2400"/>
              <a:t>指向当前访问的结点，设立</a:t>
            </a:r>
            <a:r>
              <a:rPr lang="en-US" altLang="zh-CN" sz="2400"/>
              <a:t>p</a:t>
            </a:r>
            <a:r>
              <a:rPr lang="zh-CN" altLang="en-US" sz="2400"/>
              <a:t>的前趋指针</a:t>
            </a:r>
            <a:r>
              <a:rPr lang="en-US" altLang="zh-CN" sz="2400"/>
              <a:t>pr</a:t>
            </a:r>
            <a:r>
              <a:rPr lang="zh-CN" altLang="en-US" sz="2400"/>
              <a:t>，算法初始时，令</a:t>
            </a:r>
            <a:r>
              <a:rPr lang="en-US" altLang="zh-CN" sz="2400"/>
              <a:t>pr</a:t>
            </a:r>
            <a:r>
              <a:rPr lang="zh-CN" altLang="en-US" sz="2400"/>
              <a:t>为</a:t>
            </a:r>
            <a:r>
              <a:rPr lang="en-US" altLang="zh-CN" sz="2400"/>
              <a:t>NULL</a:t>
            </a:r>
            <a:r>
              <a:rPr lang="zh-CN" altLang="en-US" sz="2400"/>
              <a:t>，</a:t>
            </a:r>
            <a:r>
              <a:rPr lang="en-US" altLang="zh-CN" sz="2400"/>
              <a:t>p</a:t>
            </a:r>
            <a:r>
              <a:rPr lang="zh-CN" altLang="en-US" sz="2400"/>
              <a:t>指向根结点。建立中序线索树的算法如下： </a:t>
            </a:r>
          </a:p>
        </p:txBody>
      </p:sp>
    </p:spTree>
  </p:cSld>
  <p:clrMapOvr>
    <a:masterClrMapping/>
  </p:clrMapOvr>
  <p:transition>
    <p:cover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subTitle" idx="1"/>
          </p:nvPr>
        </p:nvSpPr>
        <p:spPr>
          <a:xfrm>
            <a:off x="539750" y="908050"/>
            <a:ext cx="8280400" cy="5257800"/>
          </a:xfrm>
        </p:spPr>
        <p:txBody>
          <a:bodyPr/>
          <a:lstStyle/>
          <a:p>
            <a:pPr algn="l">
              <a:lnSpc>
                <a:spcPct val="90000"/>
              </a:lnSpc>
            </a:pPr>
            <a:r>
              <a:rPr lang="en-US" altLang="zh-CN" sz="2400"/>
              <a:t>#include 〃stdio.h〃</a:t>
            </a:r>
          </a:p>
          <a:p>
            <a:pPr algn="l">
              <a:lnSpc>
                <a:spcPct val="90000"/>
              </a:lnSpc>
            </a:pPr>
            <a:r>
              <a:rPr lang="en-US" altLang="zh-CN" sz="2400"/>
              <a:t>#define MAX 50</a:t>
            </a:r>
          </a:p>
          <a:p>
            <a:pPr algn="l">
              <a:lnSpc>
                <a:spcPct val="90000"/>
              </a:lnSpc>
            </a:pPr>
            <a:r>
              <a:rPr lang="en-US" altLang="zh-CN" sz="2400"/>
              <a:t>typedef struct node {int ltag;/*</a:t>
            </a:r>
            <a:r>
              <a:rPr lang="zh-CN" altLang="en-US" sz="2400"/>
              <a:t>左标记域*</a:t>
            </a:r>
            <a:r>
              <a:rPr lang="en-US" altLang="zh-CN" sz="2400"/>
              <a:t>/</a:t>
            </a:r>
          </a:p>
          <a:p>
            <a:pPr algn="l">
              <a:lnSpc>
                <a:spcPct val="90000"/>
              </a:lnSpc>
            </a:pPr>
            <a:r>
              <a:rPr lang="en-US" altLang="zh-CN" sz="2400"/>
              <a:t>             struct node *lchild;/*</a:t>
            </a:r>
            <a:r>
              <a:rPr lang="zh-CN" altLang="en-US" sz="2400"/>
              <a:t>左孩子域*</a:t>
            </a:r>
            <a:r>
              <a:rPr lang="en-US" altLang="zh-CN" sz="2400"/>
              <a:t>/</a:t>
            </a:r>
          </a:p>
          <a:p>
            <a:pPr algn="l">
              <a:lnSpc>
                <a:spcPct val="90000"/>
              </a:lnSpc>
            </a:pPr>
            <a:r>
              <a:rPr lang="en-US" altLang="zh-CN" sz="2400"/>
              <a:t>             char data;/*</a:t>
            </a:r>
            <a:r>
              <a:rPr lang="zh-CN" altLang="en-US" sz="2400"/>
              <a:t>数据域*</a:t>
            </a:r>
            <a:r>
              <a:rPr lang="en-US" altLang="zh-CN" sz="2400"/>
              <a:t>/</a:t>
            </a:r>
          </a:p>
          <a:p>
            <a:pPr algn="l">
              <a:lnSpc>
                <a:spcPct val="90000"/>
              </a:lnSpc>
            </a:pPr>
            <a:r>
              <a:rPr lang="en-US" altLang="zh-CN" sz="2400"/>
              <a:t>             struct node *rchild;/*</a:t>
            </a:r>
            <a:r>
              <a:rPr lang="zh-CN" altLang="en-US" sz="2400"/>
              <a:t>右孩子域*</a:t>
            </a:r>
            <a:r>
              <a:rPr lang="en-US" altLang="zh-CN" sz="2400"/>
              <a:t>/</a:t>
            </a:r>
          </a:p>
          <a:p>
            <a:pPr algn="l">
              <a:lnSpc>
                <a:spcPct val="90000"/>
              </a:lnSpc>
            </a:pPr>
            <a:r>
              <a:rPr lang="en-US" altLang="zh-CN" sz="2400"/>
              <a:t>             int rtag; /*</a:t>
            </a:r>
            <a:r>
              <a:rPr lang="zh-CN" altLang="en-US" sz="2400"/>
              <a:t>右标记域*</a:t>
            </a:r>
            <a:r>
              <a:rPr lang="en-US" altLang="zh-CN" sz="2400"/>
              <a:t>/}NODE</a:t>
            </a:r>
            <a:r>
              <a:rPr lang="zh-CN" altLang="en-US" sz="2400"/>
              <a:t>；</a:t>
            </a:r>
          </a:p>
          <a:p>
            <a:pPr algn="l">
              <a:lnSpc>
                <a:spcPct val="90000"/>
              </a:lnSpc>
            </a:pPr>
            <a:r>
              <a:rPr lang="en-US" altLang="zh-CN" sz="2400"/>
              <a:t>NODE *create_in(NODE *t)</a:t>
            </a:r>
          </a:p>
          <a:p>
            <a:pPr algn="l">
              <a:lnSpc>
                <a:spcPct val="90000"/>
              </a:lnSpc>
            </a:pPr>
            <a:r>
              <a:rPr lang="en-US" altLang="zh-CN" sz="2400"/>
              <a:t>{/*</a:t>
            </a:r>
            <a:r>
              <a:rPr lang="zh-CN" altLang="en-US" sz="2400"/>
              <a:t>建立根结点指针为</a:t>
            </a:r>
            <a:r>
              <a:rPr lang="en-US" altLang="zh-CN" sz="2400"/>
              <a:t>t</a:t>
            </a:r>
            <a:r>
              <a:rPr lang="zh-CN" altLang="en-US" sz="2400"/>
              <a:t>的中序线索树*</a:t>
            </a:r>
            <a:r>
              <a:rPr lang="en-US" altLang="zh-CN" sz="2400"/>
              <a:t>/</a:t>
            </a:r>
          </a:p>
          <a:p>
            <a:pPr algn="l">
              <a:lnSpc>
                <a:spcPct val="90000"/>
              </a:lnSpc>
            </a:pPr>
            <a:r>
              <a:rPr lang="en-US" altLang="zh-CN" sz="2400"/>
              <a:t> NODE *p,*pr,*s[MAX];</a:t>
            </a:r>
          </a:p>
          <a:p>
            <a:pPr algn="l">
              <a:lnSpc>
                <a:spcPct val="90000"/>
              </a:lnSpc>
            </a:pPr>
            <a:r>
              <a:rPr lang="en-US" altLang="zh-CN" sz="2400"/>
              <a:t> int top=0;</a:t>
            </a:r>
          </a:p>
          <a:p>
            <a:pPr algn="l">
              <a:lnSpc>
                <a:spcPct val="90000"/>
              </a:lnSpc>
            </a:pPr>
            <a:r>
              <a:rPr lang="en-US" altLang="zh-CN" sz="2400"/>
              <a:t> pr=NULL;</a:t>
            </a:r>
          </a:p>
          <a:p>
            <a:pPr algn="l">
              <a:lnSpc>
                <a:spcPct val="90000"/>
              </a:lnSpc>
            </a:pPr>
            <a:r>
              <a:rPr lang="en-US" altLang="zh-CN" sz="2400"/>
              <a:t> p=t;</a:t>
            </a:r>
          </a:p>
        </p:txBody>
      </p:sp>
    </p:spTree>
  </p:cSld>
  <p:clrMapOvr>
    <a:masterClrMapping/>
  </p:clrMapOvr>
  <p:transition>
    <p:cover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subTitle" idx="1"/>
          </p:nvPr>
        </p:nvSpPr>
        <p:spPr>
          <a:xfrm>
            <a:off x="539750" y="908050"/>
            <a:ext cx="8280400" cy="5257800"/>
          </a:xfrm>
        </p:spPr>
        <p:txBody>
          <a:bodyPr/>
          <a:lstStyle/>
          <a:p>
            <a:pPr algn="l">
              <a:lnSpc>
                <a:spcPct val="90000"/>
              </a:lnSpc>
            </a:pPr>
            <a:r>
              <a:rPr lang="en-US" altLang="zh-CN" sz="2400"/>
              <a:t> while(!(p==NULL &amp;&amp; top==0))</a:t>
            </a:r>
          </a:p>
          <a:p>
            <a:pPr algn="l">
              <a:lnSpc>
                <a:spcPct val="90000"/>
              </a:lnSpc>
            </a:pPr>
            <a:r>
              <a:rPr lang="en-US" altLang="zh-CN" sz="2400"/>
              <a:t>   {while(p!=NULL) {s[top++]=p;p=p-&gt;lchild;}</a:t>
            </a:r>
          </a:p>
          <a:p>
            <a:pPr algn="l">
              <a:lnSpc>
                <a:spcPct val="90000"/>
              </a:lnSpc>
            </a:pPr>
            <a:r>
              <a:rPr lang="en-US" altLang="zh-CN" sz="2400"/>
              <a:t>    p=s[--top];</a:t>
            </a:r>
          </a:p>
          <a:p>
            <a:pPr algn="l">
              <a:lnSpc>
                <a:spcPct val="90000"/>
              </a:lnSpc>
            </a:pPr>
            <a:r>
              <a:rPr lang="en-US" altLang="zh-CN" sz="2400"/>
              <a:t>    if(p-&gt;lchild==NULL){p-&gt;lchild=pr;p-&gt;ltag=1;}</a:t>
            </a:r>
          </a:p>
          <a:p>
            <a:pPr algn="l">
              <a:lnSpc>
                <a:spcPct val="90000"/>
              </a:lnSpc>
            </a:pPr>
            <a:r>
              <a:rPr lang="en-US" altLang="zh-CN" sz="2400"/>
              <a:t>    else p-&gt;ltag=0;</a:t>
            </a:r>
          </a:p>
          <a:p>
            <a:pPr algn="l">
              <a:lnSpc>
                <a:spcPct val="90000"/>
              </a:lnSpc>
            </a:pPr>
            <a:r>
              <a:rPr lang="en-US" altLang="zh-CN" sz="2400"/>
              <a:t>    if(pr!=NULL)</a:t>
            </a:r>
          </a:p>
          <a:p>
            <a:pPr algn="l">
              <a:lnSpc>
                <a:spcPct val="90000"/>
              </a:lnSpc>
            </a:pPr>
            <a:r>
              <a:rPr lang="en-US" altLang="zh-CN" sz="2400"/>
              <a:t>      if(pr-&gt;rchild==NULL){pr-&gt;rchild=p;pr-&gt;rtag=1;}</a:t>
            </a:r>
          </a:p>
          <a:p>
            <a:pPr algn="l">
              <a:lnSpc>
                <a:spcPct val="90000"/>
              </a:lnSpc>
            </a:pPr>
            <a:r>
              <a:rPr lang="en-US" altLang="zh-CN" sz="2400"/>
              <a:t>      else pr-&gt;rtag=0;</a:t>
            </a:r>
          </a:p>
          <a:p>
            <a:pPr algn="l">
              <a:lnSpc>
                <a:spcPct val="90000"/>
              </a:lnSpc>
            </a:pPr>
            <a:r>
              <a:rPr lang="en-US" altLang="zh-CN" sz="2400"/>
              <a:t>    pr=p;</a:t>
            </a:r>
          </a:p>
          <a:p>
            <a:pPr algn="l">
              <a:lnSpc>
                <a:spcPct val="90000"/>
              </a:lnSpc>
            </a:pPr>
            <a:r>
              <a:rPr lang="en-US" altLang="zh-CN" sz="2400"/>
              <a:t>    p=p-&gt;rchild;</a:t>
            </a:r>
          </a:p>
          <a:p>
            <a:pPr algn="l">
              <a:lnSpc>
                <a:spcPct val="90000"/>
              </a:lnSpc>
            </a:pPr>
            <a:r>
              <a:rPr lang="en-US" altLang="zh-CN" sz="2400"/>
              <a:t>   }pr-&gt;rtag=1;</a:t>
            </a:r>
          </a:p>
          <a:p>
            <a:pPr algn="l">
              <a:lnSpc>
                <a:spcPct val="90000"/>
              </a:lnSpc>
            </a:pPr>
            <a:r>
              <a:rPr lang="en-US" altLang="zh-CN" sz="2400"/>
              <a:t>}</a:t>
            </a:r>
          </a:p>
        </p:txBody>
      </p:sp>
    </p:spTree>
  </p:cSld>
  <p:clrMapOvr>
    <a:masterClrMapping/>
  </p:clrMapOvr>
  <p:transition>
    <p:cover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subTitle" idx="1"/>
          </p:nvPr>
        </p:nvSpPr>
        <p:spPr>
          <a:xfrm>
            <a:off x="539750" y="908050"/>
            <a:ext cx="8280400" cy="5257800"/>
          </a:xfrm>
        </p:spPr>
        <p:txBody>
          <a:bodyPr/>
          <a:lstStyle/>
          <a:p>
            <a:pPr algn="l">
              <a:lnSpc>
                <a:spcPct val="90000"/>
              </a:lnSpc>
            </a:pPr>
            <a:r>
              <a:rPr lang="fr-FR" altLang="zh-CN" sz="2400"/>
              <a:t>main</a:t>
            </a:r>
            <a:r>
              <a:rPr lang="zh-CN" altLang="fr-FR" sz="2400"/>
              <a:t>（）</a:t>
            </a:r>
          </a:p>
          <a:p>
            <a:pPr algn="l">
              <a:lnSpc>
                <a:spcPct val="90000"/>
              </a:lnSpc>
            </a:pPr>
            <a:r>
              <a:rPr lang="zh-CN" altLang="fr-FR" sz="2400"/>
              <a:t>｛</a:t>
            </a:r>
          </a:p>
          <a:p>
            <a:pPr algn="l">
              <a:lnSpc>
                <a:spcPct val="90000"/>
              </a:lnSpc>
            </a:pPr>
            <a:r>
              <a:rPr lang="fr-FR" altLang="zh-CN" sz="2400"/>
              <a:t>NODE *t;</a:t>
            </a:r>
          </a:p>
          <a:p>
            <a:pPr algn="l">
              <a:lnSpc>
                <a:spcPct val="90000"/>
              </a:lnSpc>
            </a:pPr>
            <a:r>
              <a:rPr lang="fr-FR" altLang="zh-CN" sz="2400"/>
              <a:t>t=create();/*create</a:t>
            </a:r>
            <a:r>
              <a:rPr lang="zh-CN" altLang="fr-FR" sz="2400"/>
              <a:t>函数是建立二叉树的函数，见前面*</a:t>
            </a:r>
            <a:r>
              <a:rPr lang="fr-FR" altLang="zh-CN" sz="2400"/>
              <a:t>/</a:t>
            </a:r>
          </a:p>
          <a:p>
            <a:pPr algn="l">
              <a:lnSpc>
                <a:spcPct val="90000"/>
              </a:lnSpc>
            </a:pPr>
            <a:r>
              <a:rPr lang="fr-FR" altLang="zh-CN" sz="2400"/>
              <a:t>t=create_in(t)</a:t>
            </a:r>
            <a:r>
              <a:rPr lang="fr-FR" altLang="zh-CN" sz="2400">
                <a:latin typeface="Arial"/>
              </a:rPr>
              <a:t> </a:t>
            </a:r>
            <a:r>
              <a:rPr lang="fr-FR" altLang="zh-CN" sz="2400"/>
              <a:t>;</a:t>
            </a:r>
          </a:p>
          <a:p>
            <a:pPr algn="l">
              <a:lnSpc>
                <a:spcPct val="90000"/>
              </a:lnSpc>
            </a:pPr>
            <a:r>
              <a:rPr lang="zh-CN" altLang="fr-FR" sz="2400"/>
              <a:t>｝</a:t>
            </a:r>
          </a:p>
          <a:p>
            <a:pPr algn="l">
              <a:lnSpc>
                <a:spcPct val="90000"/>
              </a:lnSpc>
            </a:pPr>
            <a:r>
              <a:rPr lang="zh-CN" altLang="fr-FR" sz="2400"/>
              <a:t>　　此算法的时间复杂性和附加空间分别为</a:t>
            </a:r>
            <a:r>
              <a:rPr lang="fr-FR" altLang="zh-CN" sz="2400"/>
              <a:t>O(n)</a:t>
            </a:r>
            <a:r>
              <a:rPr lang="zh-CN" altLang="fr-FR" sz="2400"/>
              <a:t>及</a:t>
            </a:r>
            <a:r>
              <a:rPr lang="fr-FR" altLang="zh-CN" sz="2400"/>
              <a:t>O(k)</a:t>
            </a:r>
            <a:r>
              <a:rPr lang="zh-CN" altLang="fr-FR" sz="2400"/>
              <a:t>。</a:t>
            </a:r>
            <a:r>
              <a:rPr lang="en-US" altLang="zh-CN" sz="2400"/>
              <a:t>n</a:t>
            </a:r>
            <a:r>
              <a:rPr lang="zh-CN" altLang="en-US" sz="2400"/>
              <a:t>为二叉树的结点树，</a:t>
            </a:r>
            <a:r>
              <a:rPr lang="en-US" altLang="zh-CN" sz="2400"/>
              <a:t>k</a:t>
            </a:r>
            <a:r>
              <a:rPr lang="zh-CN" altLang="en-US" sz="2400"/>
              <a:t>为二叉树的深度。</a:t>
            </a:r>
          </a:p>
        </p:txBody>
      </p:sp>
    </p:spTree>
  </p:cSld>
  <p:clrMapOvr>
    <a:masterClrMapping/>
  </p:clrMapOvr>
  <p:transition>
    <p:cover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subTitle" idx="1"/>
          </p:nvPr>
        </p:nvSpPr>
        <p:spPr>
          <a:xfrm>
            <a:off x="539750" y="620713"/>
            <a:ext cx="8280400" cy="5761037"/>
          </a:xfrm>
        </p:spPr>
        <p:txBody>
          <a:bodyPr/>
          <a:lstStyle/>
          <a:p>
            <a:pPr algn="l">
              <a:lnSpc>
                <a:spcPct val="90000"/>
              </a:lnSpc>
            </a:pPr>
            <a:r>
              <a:rPr lang="zh-CN" altLang="en-US" sz="2400"/>
              <a:t>　　</a:t>
            </a:r>
            <a:r>
              <a:rPr lang="en-US" altLang="zh-CN" sz="2400"/>
              <a:t>5.3.2  </a:t>
            </a:r>
            <a:r>
              <a:rPr lang="zh-CN" altLang="en-US" sz="2400"/>
              <a:t>线索二叉树的基本操作</a:t>
            </a:r>
          </a:p>
          <a:p>
            <a:pPr algn="l">
              <a:lnSpc>
                <a:spcPct val="90000"/>
              </a:lnSpc>
            </a:pPr>
            <a:r>
              <a:rPr lang="zh-CN" altLang="en-US" sz="2400"/>
              <a:t>　　二叉树进行线索化后，要检索结点就方便了。下面分别讨论求指定结点的前趋或后继的算法。</a:t>
            </a:r>
          </a:p>
          <a:p>
            <a:pPr algn="l">
              <a:lnSpc>
                <a:spcPct val="90000"/>
              </a:lnSpc>
            </a:pPr>
            <a:r>
              <a:rPr lang="zh-CN" altLang="en-US" sz="2400"/>
              <a:t>　　</a:t>
            </a:r>
            <a:r>
              <a:rPr lang="en-US" altLang="zh-CN" sz="2400"/>
              <a:t>1</a:t>
            </a:r>
            <a:r>
              <a:rPr lang="zh-CN" altLang="en-US" sz="2400"/>
              <a:t>．求结点</a:t>
            </a:r>
            <a:r>
              <a:rPr lang="en-US" altLang="zh-CN" sz="2400"/>
              <a:t>q</a:t>
            </a:r>
            <a:r>
              <a:rPr lang="zh-CN" altLang="en-US" sz="2400"/>
              <a:t>的前趋</a:t>
            </a:r>
          </a:p>
          <a:p>
            <a:pPr algn="l">
              <a:lnSpc>
                <a:spcPct val="90000"/>
              </a:lnSpc>
            </a:pPr>
            <a:r>
              <a:rPr lang="zh-CN" altLang="en-US" sz="2400"/>
              <a:t>　　若</a:t>
            </a:r>
            <a:r>
              <a:rPr lang="en-US" altLang="zh-CN" sz="2400"/>
              <a:t>q</a:t>
            </a:r>
            <a:r>
              <a:rPr lang="zh-CN" altLang="en-US" sz="2400"/>
              <a:t>结点的左标志域等于</a:t>
            </a:r>
            <a:r>
              <a:rPr lang="en-US" altLang="zh-CN" sz="2400"/>
              <a:t>1</a:t>
            </a:r>
            <a:r>
              <a:rPr lang="zh-CN" altLang="en-US" sz="2400"/>
              <a:t>，即</a:t>
            </a:r>
            <a:r>
              <a:rPr lang="en-US" altLang="zh-CN" sz="2400"/>
              <a:t>q-&gt;ltag=1</a:t>
            </a:r>
            <a:r>
              <a:rPr lang="zh-CN" altLang="en-US" sz="2400"/>
              <a:t>，则</a:t>
            </a:r>
            <a:r>
              <a:rPr lang="en-US" altLang="zh-CN" sz="2400"/>
              <a:t>q</a:t>
            </a:r>
            <a:r>
              <a:rPr lang="zh-CN" altLang="en-US" sz="2400"/>
              <a:t>的左指针域指向前趋；若</a:t>
            </a:r>
            <a:r>
              <a:rPr lang="en-US" altLang="zh-CN" sz="2400"/>
              <a:t>q-&gt;ltag=0</a:t>
            </a:r>
            <a:r>
              <a:rPr lang="zh-CN" altLang="en-US" sz="2400"/>
              <a:t>，则取</a:t>
            </a:r>
            <a:r>
              <a:rPr lang="en-US" altLang="zh-CN" sz="2400"/>
              <a:t>q</a:t>
            </a:r>
            <a:r>
              <a:rPr lang="zh-CN" altLang="en-US" sz="2400"/>
              <a:t>的左孩子</a:t>
            </a:r>
            <a:r>
              <a:rPr lang="en-US" altLang="zh-CN" sz="2400"/>
              <a:t>p</a:t>
            </a:r>
            <a:r>
              <a:rPr lang="zh-CN" altLang="en-US" sz="2400"/>
              <a:t>，因为若</a:t>
            </a:r>
            <a:r>
              <a:rPr lang="en-US" altLang="zh-CN" sz="2400"/>
              <a:t>p</a:t>
            </a:r>
            <a:r>
              <a:rPr lang="zh-CN" altLang="en-US" sz="2400"/>
              <a:t>没有右孩子，即</a:t>
            </a:r>
            <a:r>
              <a:rPr lang="en-US" altLang="zh-CN" sz="2400"/>
              <a:t>p-&gt;rtag=1</a:t>
            </a:r>
            <a:r>
              <a:rPr lang="zh-CN" altLang="en-US" sz="2400"/>
              <a:t>，则</a:t>
            </a:r>
            <a:r>
              <a:rPr lang="en-US" altLang="zh-CN" sz="2400"/>
              <a:t>p</a:t>
            </a:r>
            <a:r>
              <a:rPr lang="zh-CN" altLang="en-US" sz="2400"/>
              <a:t>为</a:t>
            </a:r>
            <a:r>
              <a:rPr lang="en-US" altLang="zh-CN" sz="2400"/>
              <a:t>q</a:t>
            </a:r>
            <a:r>
              <a:rPr lang="zh-CN" altLang="en-US" sz="2400"/>
              <a:t>的前趋。但若</a:t>
            </a:r>
            <a:r>
              <a:rPr lang="en-US" altLang="zh-CN" sz="2400"/>
              <a:t>p</a:t>
            </a:r>
            <a:r>
              <a:rPr lang="zh-CN" altLang="en-US" sz="2400"/>
              <a:t>有右孩子，则需沿着右孩子的右指针链，查询右孩子的右标志域。一直查到某结点无右孩子（即</a:t>
            </a:r>
            <a:r>
              <a:rPr lang="en-US" altLang="zh-CN" sz="2400"/>
              <a:t>rtag=1</a:t>
            </a:r>
            <a:r>
              <a:rPr lang="zh-CN" altLang="en-US" sz="2400"/>
              <a:t>）为止，该结点即为</a:t>
            </a:r>
            <a:r>
              <a:rPr lang="en-US" altLang="zh-CN" sz="2400"/>
              <a:t>q</a:t>
            </a:r>
            <a:r>
              <a:rPr lang="zh-CN" altLang="en-US" sz="2400"/>
              <a:t>的前趋。</a:t>
            </a:r>
          </a:p>
          <a:p>
            <a:pPr algn="l">
              <a:lnSpc>
                <a:spcPct val="90000"/>
              </a:lnSpc>
            </a:pPr>
            <a:r>
              <a:rPr lang="zh-CN" altLang="en-US" sz="2400"/>
              <a:t>　　</a:t>
            </a:r>
            <a:r>
              <a:rPr lang="en-US" altLang="zh-CN" sz="2400"/>
              <a:t>2</a:t>
            </a:r>
            <a:r>
              <a:rPr lang="zh-CN" altLang="en-US" sz="2400"/>
              <a:t>．求结点</a:t>
            </a:r>
            <a:r>
              <a:rPr lang="en-US" altLang="zh-CN" sz="2400"/>
              <a:t>q</a:t>
            </a:r>
            <a:r>
              <a:rPr lang="zh-CN" altLang="en-US" sz="2400"/>
              <a:t>的后继</a:t>
            </a:r>
          </a:p>
          <a:p>
            <a:pPr algn="l">
              <a:lnSpc>
                <a:spcPct val="90000"/>
              </a:lnSpc>
            </a:pPr>
            <a:r>
              <a:rPr lang="zh-CN" altLang="en-US" sz="2400"/>
              <a:t>　　若</a:t>
            </a:r>
            <a:r>
              <a:rPr lang="en-US" altLang="zh-CN" sz="2400"/>
              <a:t>q</a:t>
            </a:r>
            <a:r>
              <a:rPr lang="zh-CN" altLang="en-US" sz="2400"/>
              <a:t>的右标志域等于</a:t>
            </a:r>
            <a:r>
              <a:rPr lang="en-US" altLang="zh-CN" sz="2400"/>
              <a:t>1</a:t>
            </a:r>
            <a:r>
              <a:rPr lang="zh-CN" altLang="en-US" sz="2400"/>
              <a:t>，即</a:t>
            </a:r>
            <a:r>
              <a:rPr lang="en-US" altLang="zh-CN" sz="2400"/>
              <a:t>q-&gt;rtag=1,</a:t>
            </a:r>
            <a:r>
              <a:rPr lang="zh-CN" altLang="en-US" sz="2400"/>
              <a:t>则</a:t>
            </a:r>
            <a:r>
              <a:rPr lang="en-US" altLang="zh-CN" sz="2400"/>
              <a:t>q</a:t>
            </a:r>
            <a:r>
              <a:rPr lang="zh-CN" altLang="en-US" sz="2400"/>
              <a:t>的右指针域指向后继。右</a:t>
            </a:r>
            <a:r>
              <a:rPr lang="en-US" altLang="zh-CN" sz="2400"/>
              <a:t>q-&gt;rtag=0,</a:t>
            </a:r>
            <a:r>
              <a:rPr lang="zh-CN" altLang="en-US" sz="2400"/>
              <a:t>则取</a:t>
            </a:r>
            <a:r>
              <a:rPr lang="en-US" altLang="zh-CN" sz="2400"/>
              <a:t>q</a:t>
            </a:r>
            <a:r>
              <a:rPr lang="zh-CN" altLang="en-US" sz="2400"/>
              <a:t>的右孩子</a:t>
            </a:r>
            <a:r>
              <a:rPr lang="en-US" altLang="zh-CN" sz="2400"/>
              <a:t>p</a:t>
            </a:r>
            <a:r>
              <a:rPr lang="zh-CN" altLang="en-US" sz="2400"/>
              <a:t>。因为，若</a:t>
            </a:r>
            <a:r>
              <a:rPr lang="en-US" altLang="zh-CN" sz="2400"/>
              <a:t>p</a:t>
            </a:r>
            <a:r>
              <a:rPr lang="zh-CN" altLang="en-US" sz="2400"/>
              <a:t>没有左孩子，则</a:t>
            </a:r>
            <a:r>
              <a:rPr lang="en-US" altLang="zh-CN" sz="2400"/>
              <a:t>p</a:t>
            </a:r>
            <a:r>
              <a:rPr lang="zh-CN" altLang="en-US" sz="2400"/>
              <a:t>是</a:t>
            </a:r>
            <a:r>
              <a:rPr lang="en-US" altLang="zh-CN" sz="2400"/>
              <a:t>q</a:t>
            </a:r>
            <a:r>
              <a:rPr lang="zh-CN" altLang="en-US" sz="2400"/>
              <a:t>的后继。但若</a:t>
            </a:r>
            <a:r>
              <a:rPr lang="en-US" altLang="zh-CN" sz="2400"/>
              <a:t>p</a:t>
            </a:r>
            <a:r>
              <a:rPr lang="zh-CN" altLang="en-US" sz="2400"/>
              <a:t>有左孩子，则需沿着左孩子的左链，查询左孩子的左标志域，一直查到某一结点的左标志域等于</a:t>
            </a:r>
            <a:r>
              <a:rPr lang="en-US" altLang="zh-CN" sz="2400"/>
              <a:t>1</a:t>
            </a:r>
            <a:r>
              <a:rPr lang="zh-CN" altLang="en-US" sz="2400"/>
              <a:t>为止，此结点即是</a:t>
            </a:r>
            <a:r>
              <a:rPr lang="en-US" altLang="zh-CN" sz="2400"/>
              <a:t>q</a:t>
            </a:r>
            <a:r>
              <a:rPr lang="zh-CN" altLang="en-US" sz="2400"/>
              <a:t>的后继。此时称</a:t>
            </a:r>
            <a:r>
              <a:rPr lang="en-US" altLang="zh-CN" sz="2400"/>
              <a:t>q</a:t>
            </a:r>
            <a:r>
              <a:rPr lang="zh-CN" altLang="en-US" sz="2400"/>
              <a:t>为右子树的最左结点。</a:t>
            </a:r>
          </a:p>
        </p:txBody>
      </p:sp>
    </p:spTree>
  </p:cSld>
  <p:clrMapOvr>
    <a:masterClrMapping/>
  </p:clrMapOvr>
  <p:transition>
    <p:cover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subTitle" idx="1"/>
          </p:nvPr>
        </p:nvSpPr>
        <p:spPr>
          <a:xfrm>
            <a:off x="539750" y="620713"/>
            <a:ext cx="8280400" cy="5761037"/>
          </a:xfrm>
        </p:spPr>
        <p:txBody>
          <a:bodyPr/>
          <a:lstStyle/>
          <a:p>
            <a:pPr algn="l">
              <a:lnSpc>
                <a:spcPct val="90000"/>
              </a:lnSpc>
            </a:pPr>
            <a:r>
              <a:rPr lang="zh-CN" altLang="en-US" sz="2400"/>
              <a:t>　　</a:t>
            </a:r>
            <a:r>
              <a:rPr lang="en-US" altLang="zh-CN" sz="2400"/>
              <a:t>5.4  </a:t>
            </a:r>
            <a:r>
              <a:rPr lang="zh-CN" altLang="en-US" sz="2400"/>
              <a:t>树和森林</a:t>
            </a:r>
          </a:p>
          <a:p>
            <a:pPr algn="l">
              <a:lnSpc>
                <a:spcPct val="90000"/>
              </a:lnSpc>
            </a:pPr>
            <a:r>
              <a:rPr lang="zh-CN" altLang="en-US" sz="2400"/>
              <a:t>　　</a:t>
            </a:r>
            <a:r>
              <a:rPr lang="en-US" altLang="zh-CN" sz="2400"/>
              <a:t>5.4.1  </a:t>
            </a:r>
            <a:r>
              <a:rPr lang="zh-CN" altLang="en-US" sz="2400"/>
              <a:t>树的的存储结构</a:t>
            </a:r>
          </a:p>
          <a:p>
            <a:pPr algn="l">
              <a:lnSpc>
                <a:spcPct val="90000"/>
              </a:lnSpc>
            </a:pPr>
            <a:r>
              <a:rPr lang="zh-CN" altLang="en-US" sz="2400"/>
              <a:t>　　树在计算机内存中，可以用顺序分配存储，也可以用链式分配进行存储。由于树的应用十分广泛，所以其存储方式也多种多样，不同的应用可采用不同的存储方式。</a:t>
            </a:r>
          </a:p>
          <a:p>
            <a:pPr algn="l">
              <a:lnSpc>
                <a:spcPct val="90000"/>
              </a:lnSpc>
            </a:pPr>
            <a:r>
              <a:rPr lang="zh-CN" altLang="en-US" sz="2400"/>
              <a:t>　　</a:t>
            </a:r>
            <a:r>
              <a:rPr lang="en-US" altLang="zh-CN" sz="2400"/>
              <a:t>1</a:t>
            </a:r>
            <a:r>
              <a:rPr lang="zh-CN" altLang="en-US" sz="2400"/>
              <a:t>．双亲表示法</a:t>
            </a:r>
          </a:p>
          <a:p>
            <a:pPr algn="l">
              <a:lnSpc>
                <a:spcPct val="90000"/>
              </a:lnSpc>
            </a:pPr>
            <a:r>
              <a:rPr lang="zh-CN" altLang="en-US" sz="2400"/>
              <a:t>　　可用数组</a:t>
            </a:r>
            <a:r>
              <a:rPr lang="en-US" altLang="zh-CN" sz="2400"/>
              <a:t>T</a:t>
            </a:r>
            <a:r>
              <a:rPr lang="zh-CN" altLang="en-US" sz="2400"/>
              <a:t>顺序地存放树的各个结点，结点的存放次序是任意的。结点的类型定义和数组说明如下：</a:t>
            </a:r>
          </a:p>
          <a:p>
            <a:pPr algn="l">
              <a:lnSpc>
                <a:spcPct val="90000"/>
              </a:lnSpc>
            </a:pPr>
            <a:r>
              <a:rPr lang="en-US" altLang="zh-CN" sz="2400"/>
              <a:t>#define MAX 50</a:t>
            </a:r>
          </a:p>
          <a:p>
            <a:pPr algn="l">
              <a:lnSpc>
                <a:spcPct val="90000"/>
              </a:lnSpc>
            </a:pPr>
            <a:r>
              <a:rPr lang="en-US" altLang="zh-CN" sz="2400"/>
              <a:t>struct node {</a:t>
            </a:r>
          </a:p>
          <a:p>
            <a:pPr algn="l">
              <a:lnSpc>
                <a:spcPct val="90000"/>
              </a:lnSpc>
            </a:pPr>
            <a:r>
              <a:rPr lang="en-US" altLang="zh-CN" sz="2400"/>
              <a:t>   int data;/*</a:t>
            </a:r>
            <a:r>
              <a:rPr lang="zh-CN" altLang="en-US" sz="2400"/>
              <a:t>数据域*</a:t>
            </a:r>
            <a:r>
              <a:rPr lang="en-US" altLang="zh-CN" sz="2400"/>
              <a:t>/</a:t>
            </a:r>
          </a:p>
          <a:p>
            <a:pPr algn="l">
              <a:lnSpc>
                <a:spcPct val="90000"/>
              </a:lnSpc>
            </a:pPr>
            <a:r>
              <a:rPr lang="en-US" altLang="zh-CN" sz="2400"/>
              <a:t>   int parent;/*</a:t>
            </a:r>
            <a:r>
              <a:rPr lang="zh-CN" altLang="en-US" sz="2400"/>
              <a:t>双亲域*</a:t>
            </a:r>
            <a:r>
              <a:rPr lang="en-US" altLang="zh-CN" sz="2400"/>
              <a:t>/</a:t>
            </a:r>
          </a:p>
          <a:p>
            <a:pPr algn="l">
              <a:lnSpc>
                <a:spcPct val="90000"/>
              </a:lnSpc>
            </a:pPr>
            <a:r>
              <a:rPr lang="en-US" altLang="zh-CN" sz="2400"/>
              <a:t>}NODE</a:t>
            </a:r>
            <a:r>
              <a:rPr lang="zh-CN" altLang="en-US" sz="2400"/>
              <a:t>；</a:t>
            </a:r>
          </a:p>
          <a:p>
            <a:pPr algn="l">
              <a:lnSpc>
                <a:spcPct val="90000"/>
              </a:lnSpc>
            </a:pPr>
            <a:r>
              <a:rPr lang="en-US" altLang="zh-CN" sz="2400"/>
              <a:t>NODE t[MAX];</a:t>
            </a:r>
          </a:p>
        </p:txBody>
      </p:sp>
    </p:spTree>
  </p:cSld>
  <p:clrMapOvr>
    <a:masterClrMapping/>
  </p:clrMapOvr>
  <p:transition>
    <p:cover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subTitle" idx="1"/>
          </p:nvPr>
        </p:nvSpPr>
        <p:spPr>
          <a:xfrm>
            <a:off x="539750" y="620713"/>
            <a:ext cx="8280400" cy="5761037"/>
          </a:xfrm>
        </p:spPr>
        <p:txBody>
          <a:bodyPr/>
          <a:lstStyle/>
          <a:p>
            <a:pPr algn="just">
              <a:lnSpc>
                <a:spcPct val="90000"/>
              </a:lnSpc>
            </a:pPr>
            <a:r>
              <a:rPr lang="zh-CN" altLang="en-US" sz="2400"/>
              <a:t>　其中</a:t>
            </a:r>
            <a:r>
              <a:rPr lang="en-US" altLang="zh-CN" sz="2400"/>
              <a:t>parent</a:t>
            </a:r>
            <a:r>
              <a:rPr lang="zh-CN" altLang="en-US" sz="2400"/>
              <a:t>存放双亲结点的存储位置，存储位置是结点在数组中的下标。</a:t>
            </a:r>
            <a:r>
              <a:rPr lang="en-US" altLang="zh-CN" sz="2400"/>
              <a:t>t[0].parent</a:t>
            </a:r>
            <a:r>
              <a:rPr lang="zh-CN" altLang="en-US" sz="2400"/>
              <a:t>存放树中结点个数</a:t>
            </a:r>
            <a:r>
              <a:rPr lang="en-US" altLang="zh-CN" sz="2400"/>
              <a:t>n</a:t>
            </a:r>
            <a:r>
              <a:rPr lang="zh-CN" altLang="en-US" sz="2400"/>
              <a:t>，</a:t>
            </a:r>
            <a:r>
              <a:rPr lang="en-US" altLang="zh-CN" sz="2400"/>
              <a:t>t[0].data=0</a:t>
            </a:r>
            <a:r>
              <a:rPr lang="zh-CN" altLang="en-US" sz="2400"/>
              <a:t>（可作它用）。树的根结点没有双亲，其双亲域值为</a:t>
            </a:r>
            <a:r>
              <a:rPr lang="en-US" altLang="zh-CN" sz="2400"/>
              <a:t>0</a:t>
            </a:r>
            <a:r>
              <a:rPr lang="zh-CN" altLang="en-US" sz="2400"/>
              <a:t>。图</a:t>
            </a:r>
            <a:r>
              <a:rPr lang="en-US" altLang="zh-CN" sz="2400"/>
              <a:t>5-14</a:t>
            </a:r>
            <a:r>
              <a:rPr lang="zh-CN" altLang="en-US" sz="2400"/>
              <a:t>示出一棵树及其双亲表示。</a:t>
            </a:r>
          </a:p>
        </p:txBody>
      </p:sp>
      <p:pic>
        <p:nvPicPr>
          <p:cNvPr id="583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2205038"/>
            <a:ext cx="4608512" cy="362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2" name="Rectangle 4"/>
          <p:cNvSpPr>
            <a:spLocks noChangeArrowheads="1"/>
          </p:cNvSpPr>
          <p:nvPr/>
        </p:nvSpPr>
        <p:spPr bwMode="auto">
          <a:xfrm>
            <a:off x="3132138" y="5949950"/>
            <a:ext cx="2863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5-14 </a:t>
            </a:r>
            <a:r>
              <a:rPr lang="zh-CN" altLang="en-US" sz="2000"/>
              <a:t>树的双亲表示法 </a:t>
            </a:r>
          </a:p>
        </p:txBody>
      </p:sp>
    </p:spTree>
  </p:cSld>
  <p:clrMapOvr>
    <a:masterClrMapping/>
  </p:clrMapOvr>
  <p:transition>
    <p:cover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subTitle" idx="1"/>
          </p:nvPr>
        </p:nvSpPr>
        <p:spPr>
          <a:xfrm>
            <a:off x="539750" y="620713"/>
            <a:ext cx="8280400" cy="5761037"/>
          </a:xfrm>
        </p:spPr>
        <p:txBody>
          <a:bodyPr/>
          <a:lstStyle/>
          <a:p>
            <a:pPr algn="l">
              <a:lnSpc>
                <a:spcPct val="90000"/>
              </a:lnSpc>
            </a:pPr>
            <a:r>
              <a:rPr lang="zh-CN" altLang="en-US" sz="2400"/>
              <a:t>　　用这种方法存储，容易找到双亲结点及所有的祖先，但找结点的孩子却比较麻烦，需要顺序扫描数组。</a:t>
            </a:r>
          </a:p>
          <a:p>
            <a:pPr algn="l">
              <a:lnSpc>
                <a:spcPct val="90000"/>
              </a:lnSpc>
            </a:pPr>
            <a:r>
              <a:rPr lang="zh-CN" altLang="en-US" sz="2400"/>
              <a:t>　　</a:t>
            </a:r>
            <a:r>
              <a:rPr lang="en-US" altLang="zh-CN" sz="2400"/>
              <a:t>2</a:t>
            </a:r>
            <a:r>
              <a:rPr lang="zh-CN" altLang="en-US" sz="2400"/>
              <a:t>．孩子表示法</a:t>
            </a:r>
          </a:p>
          <a:p>
            <a:pPr algn="l">
              <a:lnSpc>
                <a:spcPct val="90000"/>
              </a:lnSpc>
            </a:pPr>
            <a:r>
              <a:rPr lang="zh-CN" altLang="en-US" sz="2400"/>
              <a:t>　　由于树中每个结点可能有多棵子树，则可用多重链表表示树，即每个结点设多个指针域，其中每个指针域指向一棵子树的根结点，此时链表中的结点可有定长结点和不定长结点两种形式。</a:t>
            </a:r>
          </a:p>
        </p:txBody>
      </p:sp>
    </p:spTree>
  </p:cSld>
  <p:clrMapOvr>
    <a:masterClrMapping/>
  </p:clrMapOvr>
  <p:transition>
    <p:cover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692150"/>
            <a:ext cx="7705725" cy="4948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421" name="Rectangle 5"/>
          <p:cNvSpPr>
            <a:spLocks noChangeArrowheads="1"/>
          </p:cNvSpPr>
          <p:nvPr/>
        </p:nvSpPr>
        <p:spPr bwMode="auto">
          <a:xfrm>
            <a:off x="3387725" y="5840413"/>
            <a:ext cx="2609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5-15 </a:t>
            </a:r>
            <a:r>
              <a:rPr lang="zh-CN" altLang="en-US" sz="2000"/>
              <a:t>树的多重链表 </a:t>
            </a:r>
          </a:p>
        </p:txBody>
      </p:sp>
    </p:spTree>
  </p:cSld>
  <p:clrMapOvr>
    <a:masterClrMapping/>
  </p:clrMapOvr>
  <p:transition>
    <p:cover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subTitle" idx="1"/>
          </p:nvPr>
        </p:nvSpPr>
        <p:spPr>
          <a:xfrm>
            <a:off x="539750" y="476250"/>
            <a:ext cx="8280400" cy="5761038"/>
          </a:xfrm>
        </p:spPr>
        <p:txBody>
          <a:bodyPr/>
          <a:lstStyle/>
          <a:p>
            <a:pPr algn="l">
              <a:lnSpc>
                <a:spcPct val="90000"/>
              </a:lnSpc>
            </a:pPr>
            <a:r>
              <a:rPr lang="zh-CN" altLang="en-US" sz="2400"/>
              <a:t>　　</a:t>
            </a:r>
            <a:r>
              <a:rPr lang="en-US" altLang="zh-CN" sz="2400"/>
              <a:t>1</a:t>
            </a:r>
            <a:r>
              <a:rPr lang="zh-CN" altLang="en-US" sz="2400"/>
              <a:t>．定长结点的多重链表</a:t>
            </a:r>
          </a:p>
          <a:p>
            <a:pPr algn="l">
              <a:lnSpc>
                <a:spcPct val="90000"/>
              </a:lnSpc>
            </a:pPr>
            <a:r>
              <a:rPr lang="zh-CN" altLang="en-US" sz="2400"/>
              <a:t>　　取树的度数作为每个结点的指针域个数，由于树中大部分结点的度数可能小于树的度数，所以这种方法使很多结点的部分指针域为空，空间较浪费。不难推出，在一棵有</a:t>
            </a:r>
            <a:r>
              <a:rPr lang="en-US" altLang="zh-CN" sz="2400"/>
              <a:t>n</a:t>
            </a:r>
            <a:r>
              <a:rPr lang="zh-CN" altLang="en-US" sz="2400"/>
              <a:t>个结点度为</a:t>
            </a:r>
            <a:r>
              <a:rPr lang="en-US" altLang="zh-CN" sz="2400"/>
              <a:t>k</a:t>
            </a:r>
            <a:r>
              <a:rPr lang="zh-CN" altLang="en-US" sz="2400"/>
              <a:t>的树中必有</a:t>
            </a:r>
            <a:r>
              <a:rPr lang="en-US" altLang="zh-CN" sz="2400"/>
              <a:t>n(k-1)+1</a:t>
            </a:r>
            <a:r>
              <a:rPr lang="zh-CN" altLang="en-US" sz="2400"/>
              <a:t>个空链域。如图</a:t>
            </a:r>
            <a:r>
              <a:rPr lang="en-US" altLang="zh-CN" sz="2400"/>
              <a:t>5-15</a:t>
            </a:r>
            <a:r>
              <a:rPr lang="zh-CN" altLang="en-US" sz="2400"/>
              <a:t>（</a:t>
            </a:r>
            <a:r>
              <a:rPr lang="en-US" altLang="zh-CN" sz="2400"/>
              <a:t>a</a:t>
            </a:r>
            <a:r>
              <a:rPr lang="zh-CN" altLang="en-US" sz="2400"/>
              <a:t>）所示的树采用此方式的存储状态，如图</a:t>
            </a:r>
            <a:r>
              <a:rPr lang="en-US" altLang="zh-CN" sz="2400"/>
              <a:t>5-15(b)</a:t>
            </a:r>
            <a:r>
              <a:rPr lang="zh-CN" altLang="en-US" sz="2400"/>
              <a:t>所示。</a:t>
            </a:r>
          </a:p>
          <a:p>
            <a:pPr algn="l">
              <a:lnSpc>
                <a:spcPct val="90000"/>
              </a:lnSpc>
            </a:pPr>
            <a:r>
              <a:rPr lang="zh-CN" altLang="en-US" sz="2400"/>
              <a:t>　　</a:t>
            </a:r>
            <a:r>
              <a:rPr lang="en-US" altLang="zh-CN" sz="2400"/>
              <a:t>2</a:t>
            </a:r>
            <a:r>
              <a:rPr lang="zh-CN" altLang="en-US" sz="2400"/>
              <a:t>．不定长结点多重链表</a:t>
            </a:r>
          </a:p>
          <a:p>
            <a:pPr algn="l">
              <a:lnSpc>
                <a:spcPct val="90000"/>
              </a:lnSpc>
            </a:pPr>
            <a:r>
              <a:rPr lang="zh-CN" altLang="en-US" sz="2400"/>
              <a:t>　　树中每个结点都取它自己的度数作为指针域的个数。对于终端结点就不设指针域了。另外，在每个结点中设置一个度数域，指出该结点的度数。其表示方法如图</a:t>
            </a:r>
            <a:r>
              <a:rPr lang="en-US" altLang="zh-CN" sz="2400"/>
              <a:t>5-15</a:t>
            </a:r>
            <a:r>
              <a:rPr lang="zh-CN" altLang="en-US" sz="2400"/>
              <a:t>（</a:t>
            </a:r>
            <a:r>
              <a:rPr lang="en-US" altLang="zh-CN" sz="2400"/>
              <a:t>c</a:t>
            </a:r>
            <a:r>
              <a:rPr lang="zh-CN" altLang="en-US" sz="2400"/>
              <a:t>）所示。与前一种方法相比，虽能节约存储空间，但操作不方便。</a:t>
            </a:r>
          </a:p>
          <a:p>
            <a:pPr algn="l">
              <a:lnSpc>
                <a:spcPct val="90000"/>
              </a:lnSpc>
            </a:pPr>
            <a:r>
              <a:rPr lang="zh-CN" altLang="en-US" sz="2400"/>
              <a:t>　　</a:t>
            </a:r>
            <a:r>
              <a:rPr lang="en-US" altLang="zh-CN" sz="2400"/>
              <a:t>3</a:t>
            </a:r>
            <a:r>
              <a:rPr lang="zh-CN" altLang="en-US" sz="2400"/>
              <a:t>．孩子兄弟表示法</a:t>
            </a:r>
          </a:p>
          <a:p>
            <a:pPr algn="l">
              <a:lnSpc>
                <a:spcPct val="90000"/>
              </a:lnSpc>
            </a:pPr>
            <a:r>
              <a:rPr lang="zh-CN" altLang="en-US" sz="2400"/>
              <a:t>　　孩子兄弟表示法又称二叉树表示法，或二叉链表表示法。是以二叉链表作树的存储结构。链表中每个结点设两个指针域分别指向该结点的第一个孩子结点和下一个兄弟结点，分别命名</a:t>
            </a:r>
            <a:r>
              <a:rPr lang="en-US" altLang="zh-CN" sz="2400"/>
              <a:t>fc</a:t>
            </a:r>
            <a:r>
              <a:rPr lang="zh-CN" altLang="en-US" sz="2400"/>
              <a:t>域和</a:t>
            </a:r>
            <a:r>
              <a:rPr lang="en-US" altLang="zh-CN" sz="2400"/>
              <a:t>ns</a:t>
            </a:r>
            <a:r>
              <a:rPr lang="zh-CN" altLang="en-US" sz="2400"/>
              <a:t>域。图</a:t>
            </a:r>
            <a:r>
              <a:rPr lang="en-US" altLang="zh-CN" sz="2400"/>
              <a:t>5-15(a)</a:t>
            </a:r>
            <a:r>
              <a:rPr lang="zh-CN" altLang="en-US" sz="2400"/>
              <a:t>所示的树，它的孩子兄弟表示法如图</a:t>
            </a:r>
            <a:r>
              <a:rPr lang="en-US" altLang="zh-CN" sz="2400"/>
              <a:t>5-16</a:t>
            </a:r>
            <a:r>
              <a:rPr lang="zh-CN" altLang="en-US" sz="2400"/>
              <a:t>所示。</a:t>
            </a:r>
          </a:p>
        </p:txBody>
      </p:sp>
    </p:spTree>
  </p:cSld>
  <p:clrMapOvr>
    <a:masterClrMapping/>
  </p:clrMapOvr>
  <p:transition>
    <p:cover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981075"/>
            <a:ext cx="4679950"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493" name="Rectangle 5"/>
          <p:cNvSpPr>
            <a:spLocks noChangeArrowheads="1"/>
          </p:cNvSpPr>
          <p:nvPr/>
        </p:nvSpPr>
        <p:spPr bwMode="auto">
          <a:xfrm>
            <a:off x="2700338" y="5264150"/>
            <a:ext cx="3454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	</a:t>
            </a:r>
            <a:r>
              <a:rPr lang="en-US" altLang="zh-CN" sz="2000"/>
              <a:t>5-16 </a:t>
            </a:r>
            <a:r>
              <a:rPr lang="zh-CN" altLang="en-US" sz="2000"/>
              <a:t>孩子兄弟表示法</a:t>
            </a:r>
          </a:p>
        </p:txBody>
      </p:sp>
    </p:spTree>
  </p:cSld>
  <p:clrMapOvr>
    <a:masterClrMapping/>
  </p:clrMapOvr>
  <p:transition>
    <p:cover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subTitle" idx="1"/>
          </p:nvPr>
        </p:nvSpPr>
        <p:spPr>
          <a:xfrm>
            <a:off x="539750" y="692150"/>
            <a:ext cx="8280400" cy="4681538"/>
          </a:xfrm>
        </p:spPr>
        <p:txBody>
          <a:bodyPr/>
          <a:lstStyle/>
          <a:p>
            <a:pPr algn="l">
              <a:lnSpc>
                <a:spcPct val="90000"/>
              </a:lnSpc>
            </a:pPr>
            <a:r>
              <a:rPr lang="zh-CN" altLang="en-US" sz="2400"/>
              <a:t>　　</a:t>
            </a:r>
            <a:r>
              <a:rPr lang="en-US" altLang="zh-CN" sz="2400"/>
              <a:t>5.4.2  </a:t>
            </a:r>
            <a:r>
              <a:rPr lang="zh-CN" altLang="en-US" sz="2400"/>
              <a:t>二叉树与树之间的转换</a:t>
            </a:r>
          </a:p>
          <a:p>
            <a:pPr algn="l">
              <a:lnSpc>
                <a:spcPct val="90000"/>
              </a:lnSpc>
            </a:pPr>
            <a:r>
              <a:rPr lang="zh-CN" altLang="en-US" sz="2400"/>
              <a:t>　　在讨论树的的存储表示时看到，采用定长结点的多重链表表示一般树时，尽管具有结构简单的优点，但存储空间浪费大。对于一棵有</a:t>
            </a:r>
            <a:r>
              <a:rPr lang="en-US" altLang="zh-CN" sz="2400"/>
              <a:t>n(n ≥ 1)</a:t>
            </a:r>
            <a:r>
              <a:rPr lang="zh-CN" altLang="en-US" sz="2400"/>
              <a:t>个结点的</a:t>
            </a:r>
            <a:r>
              <a:rPr lang="en-US" altLang="zh-CN" sz="2400"/>
              <a:t>k</a:t>
            </a:r>
            <a:r>
              <a:rPr lang="zh-CN" altLang="en-US" sz="2400"/>
              <a:t>度树，采用定长结点的多重链表形式存储，总共需要</a:t>
            </a:r>
            <a:r>
              <a:rPr lang="en-US" altLang="zh-CN" sz="2400"/>
              <a:t>nk</a:t>
            </a:r>
            <a:r>
              <a:rPr lang="zh-CN" altLang="en-US" sz="2400"/>
              <a:t>个指针域。但除根结点以外，只有</a:t>
            </a:r>
            <a:r>
              <a:rPr lang="en-US" altLang="zh-CN" sz="2400"/>
              <a:t>n-1</a:t>
            </a:r>
            <a:r>
              <a:rPr lang="zh-CN" altLang="en-US" sz="2400"/>
              <a:t>个结点被某个指针域指向，帮仅需</a:t>
            </a:r>
            <a:r>
              <a:rPr lang="en-US" altLang="zh-CN" sz="2400"/>
              <a:t>n-1</a:t>
            </a:r>
            <a:r>
              <a:rPr lang="zh-CN" altLang="en-US" sz="2400"/>
              <a:t>个指针域。因此，空指针域有</a:t>
            </a:r>
            <a:r>
              <a:rPr lang="en-US" altLang="zh-CN" sz="2400"/>
              <a:t>nk-(n-1)=n(k-1)+1</a:t>
            </a:r>
            <a:r>
              <a:rPr lang="zh-CN" altLang="en-US" sz="2400"/>
              <a:t>个。而对于二叉树而言，二叉树的存储空间利用率最高，如果能将一般树转化为一棵二叉树，不但存储代价小，而且对树的操作也简单得多。</a:t>
            </a:r>
          </a:p>
          <a:p>
            <a:pPr algn="l">
              <a:lnSpc>
                <a:spcPct val="90000"/>
              </a:lnSpc>
            </a:pPr>
            <a:r>
              <a:rPr lang="zh-CN" altLang="en-US" sz="2400"/>
              <a:t>由于二叉树和一般树都可用二叉链表作为存储结构，则一般树与二叉树之间有一个自然的对应关系。即给定一棵树，可以找到唯一的一棵二叉树与之对应。一般树转换成二叉树的步骤如下：</a:t>
            </a:r>
          </a:p>
        </p:txBody>
      </p:sp>
    </p:spTree>
  </p:cSld>
  <p:clrMapOvr>
    <a:masterClrMapping/>
  </p:clrMapOvr>
  <p:transition>
    <p:cover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p:cNvSpPr>
            <a:spLocks noRot="1" noChangeArrowheads="1"/>
          </p:cNvSpPr>
          <p:nvPr/>
        </p:nvSpPr>
        <p:spPr bwMode="auto">
          <a:xfrm>
            <a:off x="539750" y="692150"/>
            <a:ext cx="8280400" cy="4681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．加线：在各兄弟结点之间加一连线。</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．抹线：只保留双亲到最左的孩子连线，抹掉双亲到其他孩子的连线。</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．旋转：以树根为轴心，按顺时针方向稍加旋转形成二叉树的结构。</a:t>
            </a:r>
          </a:p>
          <a:p>
            <a:pPr>
              <a:spcBef>
                <a:spcPct val="20000"/>
              </a:spcBef>
              <a:buClr>
                <a:schemeClr val="bg2"/>
              </a:buClr>
              <a:buFont typeface="Monotype Sorts" pitchFamily="2" charset="2"/>
              <a:buNone/>
            </a:pPr>
            <a:r>
              <a:rPr lang="zh-CN" altLang="en-US" sz="2400">
                <a:latin typeface="Times New Roman" pitchFamily="18" charset="0"/>
              </a:rPr>
              <a:t>　　图</a:t>
            </a:r>
            <a:r>
              <a:rPr lang="en-US" altLang="zh-CN" sz="2400">
                <a:latin typeface="Times New Roman" pitchFamily="18" charset="0"/>
              </a:rPr>
              <a:t>5-17</a:t>
            </a:r>
            <a:r>
              <a:rPr lang="zh-CN" altLang="en-US" sz="2400">
                <a:latin typeface="Times New Roman" pitchFamily="18" charset="0"/>
              </a:rPr>
              <a:t>示出一般树转换为二叉树的三个步骤。</a:t>
            </a:r>
          </a:p>
        </p:txBody>
      </p:sp>
      <p:pic>
        <p:nvPicPr>
          <p:cNvPr id="6554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3357563"/>
            <a:ext cx="7345363" cy="2433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2" name="Rectangle 6"/>
          <p:cNvSpPr>
            <a:spLocks noChangeArrowheads="1"/>
          </p:cNvSpPr>
          <p:nvPr/>
        </p:nvSpPr>
        <p:spPr bwMode="auto">
          <a:xfrm>
            <a:off x="2484438" y="5911850"/>
            <a:ext cx="406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5-17</a:t>
            </a:r>
            <a:r>
              <a:rPr lang="zh-CN" altLang="en-US" sz="2000"/>
              <a:t>一般树转换成二叉树的过程 </a:t>
            </a:r>
          </a:p>
        </p:txBody>
      </p:sp>
    </p:spTree>
  </p:cSld>
  <p:clrMapOvr>
    <a:masterClrMapping/>
  </p:clrMapOvr>
  <p:transition>
    <p:cover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Rectangle 4"/>
          <p:cNvSpPr>
            <a:spLocks noRot="1" noChangeArrowheads="1"/>
          </p:cNvSpPr>
          <p:nvPr/>
        </p:nvSpPr>
        <p:spPr bwMode="auto">
          <a:xfrm>
            <a:off x="539750" y="476250"/>
            <a:ext cx="8280400" cy="5976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5.4.3  </a:t>
            </a:r>
            <a:r>
              <a:rPr lang="zh-CN" altLang="en-US" sz="2400">
                <a:latin typeface="Times New Roman" pitchFamily="18" charset="0"/>
              </a:rPr>
              <a:t>森林与二叉树的转换</a:t>
            </a:r>
          </a:p>
          <a:p>
            <a:pPr>
              <a:spcBef>
                <a:spcPct val="20000"/>
              </a:spcBef>
              <a:buClr>
                <a:schemeClr val="bg2"/>
              </a:buClr>
              <a:buFont typeface="Monotype Sorts" pitchFamily="2" charset="2"/>
              <a:buNone/>
            </a:pPr>
            <a:r>
              <a:rPr lang="zh-CN" altLang="en-US" sz="2400">
                <a:latin typeface="Times New Roman" pitchFamily="18" charset="0"/>
              </a:rPr>
              <a:t>可把森林转换成一棵二叉树，转换步骤如下：</a:t>
            </a:r>
          </a:p>
          <a:p>
            <a:pPr>
              <a:spcBef>
                <a:spcPct val="20000"/>
              </a:spcBef>
              <a:buClr>
                <a:schemeClr val="bg2"/>
              </a:buClr>
              <a:buFont typeface="Monotype Sorts" pitchFamily="2" charset="2"/>
              <a:buNone/>
            </a:pPr>
            <a:r>
              <a:rPr lang="en-US" altLang="zh-CN" sz="2400">
                <a:latin typeface="Times New Roman" pitchFamily="18" charset="0"/>
              </a:rPr>
              <a:t>1</a:t>
            </a:r>
            <a:r>
              <a:rPr lang="zh-CN" altLang="en-US" sz="2400">
                <a:latin typeface="Times New Roman" pitchFamily="18" charset="0"/>
              </a:rPr>
              <a:t>．将各棵树分别转换为二叉树。</a:t>
            </a:r>
          </a:p>
          <a:p>
            <a:pPr>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．把每棵树根结点用线相连。</a:t>
            </a:r>
          </a:p>
          <a:p>
            <a:pPr>
              <a:spcBef>
                <a:spcPct val="20000"/>
              </a:spcBef>
              <a:buClr>
                <a:schemeClr val="bg2"/>
              </a:buClr>
              <a:buFont typeface="Monotype Sorts" pitchFamily="2" charset="2"/>
              <a:buNone/>
            </a:pPr>
            <a:r>
              <a:rPr lang="en-US" altLang="zh-CN" sz="2400">
                <a:latin typeface="Times New Roman" pitchFamily="18" charset="0"/>
              </a:rPr>
              <a:t>3</a:t>
            </a:r>
            <a:r>
              <a:rPr lang="zh-CN" altLang="en-US" sz="2400">
                <a:latin typeface="Times New Roman" pitchFamily="18" charset="0"/>
              </a:rPr>
              <a:t>．以第一棵树根结点作为二叉树根结点，并以根结点为轴心，按顺时针方向稍加旋转，形成二叉树的结构。</a:t>
            </a:r>
          </a:p>
          <a:p>
            <a:pPr>
              <a:spcBef>
                <a:spcPct val="20000"/>
              </a:spcBef>
              <a:buClr>
                <a:schemeClr val="bg2"/>
              </a:buClr>
              <a:buFont typeface="Monotype Sorts" pitchFamily="2" charset="2"/>
              <a:buNone/>
            </a:pPr>
            <a:r>
              <a:rPr lang="zh-CN" altLang="en-US" sz="2400">
                <a:latin typeface="Times New Roman" pitchFamily="18" charset="0"/>
              </a:rPr>
              <a:t>把森林转换成二叉树的形式定义如下：</a:t>
            </a:r>
          </a:p>
          <a:p>
            <a:pPr>
              <a:spcBef>
                <a:spcPct val="20000"/>
              </a:spcBef>
              <a:buClr>
                <a:schemeClr val="bg2"/>
              </a:buClr>
              <a:buFont typeface="Monotype Sorts" pitchFamily="2" charset="2"/>
              <a:buNone/>
            </a:pPr>
            <a:r>
              <a:rPr lang="zh-CN" altLang="en-US" sz="2400">
                <a:latin typeface="Times New Roman" pitchFamily="18" charset="0"/>
              </a:rPr>
              <a:t>若</a:t>
            </a:r>
            <a:r>
              <a:rPr lang="en-US" altLang="zh-CN" sz="2400">
                <a:latin typeface="Times New Roman" pitchFamily="18" charset="0"/>
              </a:rPr>
              <a:t>F={T1</a:t>
            </a:r>
            <a:r>
              <a:rPr lang="zh-CN" altLang="en-US" sz="2400">
                <a:latin typeface="Times New Roman" pitchFamily="18" charset="0"/>
              </a:rPr>
              <a:t>，</a:t>
            </a:r>
            <a:r>
              <a:rPr lang="en-US" altLang="zh-CN" sz="2400">
                <a:latin typeface="Times New Roman" pitchFamily="18" charset="0"/>
              </a:rPr>
              <a:t>T2</a:t>
            </a:r>
            <a:r>
              <a:rPr lang="zh-CN" altLang="en-US" sz="2400">
                <a:latin typeface="Times New Roman" pitchFamily="18" charset="0"/>
              </a:rPr>
              <a:t>，</a:t>
            </a:r>
            <a:r>
              <a:rPr lang="en-US" altLang="zh-CN" sz="2400">
                <a:latin typeface="Arial"/>
              </a:rPr>
              <a:t>…</a:t>
            </a:r>
            <a:r>
              <a:rPr lang="en-US" altLang="zh-CN" sz="2400">
                <a:latin typeface="Times New Roman" pitchFamily="18" charset="0"/>
              </a:rPr>
              <a:t> </a:t>
            </a:r>
            <a:r>
              <a:rPr lang="zh-CN" altLang="en-US" sz="2400">
                <a:latin typeface="Times New Roman" pitchFamily="18" charset="0"/>
              </a:rPr>
              <a:t>，</a:t>
            </a:r>
            <a:r>
              <a:rPr lang="en-US" altLang="zh-CN" sz="2400">
                <a:latin typeface="Times New Roman" pitchFamily="18" charset="0"/>
              </a:rPr>
              <a:t>Tm}</a:t>
            </a:r>
            <a:r>
              <a:rPr lang="zh-CN" altLang="en-US" sz="2400">
                <a:latin typeface="Times New Roman" pitchFamily="18" charset="0"/>
              </a:rPr>
              <a:t>是森林，则可按如下规则转换成一棵二叉树</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F</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1</a:t>
            </a:r>
            <a:r>
              <a:rPr lang="zh-CN" altLang="en-US" sz="2400">
                <a:latin typeface="Times New Roman" pitchFamily="18" charset="0"/>
              </a:rPr>
              <a:t>．若</a:t>
            </a:r>
            <a:r>
              <a:rPr lang="en-US" altLang="zh-CN" sz="2400">
                <a:latin typeface="Times New Roman" pitchFamily="18" charset="0"/>
              </a:rPr>
              <a:t>n=0</a:t>
            </a:r>
            <a:r>
              <a:rPr lang="zh-CN" altLang="en-US" sz="2400">
                <a:latin typeface="Times New Roman" pitchFamily="18" charset="0"/>
              </a:rPr>
              <a:t>，则</a:t>
            </a:r>
            <a:r>
              <a:rPr lang="en-US" altLang="zh-CN" sz="2400">
                <a:latin typeface="Times New Roman" pitchFamily="18" charset="0"/>
              </a:rPr>
              <a:t>B</a:t>
            </a:r>
            <a:r>
              <a:rPr lang="zh-CN" altLang="en-US" sz="2400">
                <a:latin typeface="Times New Roman" pitchFamily="18" charset="0"/>
              </a:rPr>
              <a:t>为空二叉树；</a:t>
            </a:r>
          </a:p>
          <a:p>
            <a:pPr>
              <a:spcBef>
                <a:spcPct val="20000"/>
              </a:spcBef>
              <a:buClr>
                <a:schemeClr val="bg2"/>
              </a:buClr>
              <a:buFont typeface="Monotype Sorts" pitchFamily="2" charset="2"/>
              <a:buNone/>
            </a:pPr>
            <a:r>
              <a:rPr lang="en-US" altLang="zh-CN" sz="2400">
                <a:latin typeface="Times New Roman" pitchFamily="18" charset="0"/>
              </a:rPr>
              <a:t>2</a:t>
            </a:r>
            <a:r>
              <a:rPr lang="zh-CN" altLang="en-US" sz="2400">
                <a:latin typeface="Times New Roman" pitchFamily="18" charset="0"/>
              </a:rPr>
              <a:t>．若</a:t>
            </a:r>
            <a:r>
              <a:rPr lang="en-US" altLang="zh-CN" sz="2400">
                <a:latin typeface="Times New Roman" pitchFamily="18" charset="0"/>
              </a:rPr>
              <a:t>n&gt;0</a:t>
            </a:r>
            <a:r>
              <a:rPr lang="zh-CN" altLang="en-US" sz="2400">
                <a:latin typeface="Times New Roman" pitchFamily="18" charset="0"/>
              </a:rPr>
              <a:t>，则</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F</a:t>
            </a:r>
            <a:r>
              <a:rPr lang="zh-CN" altLang="en-US" sz="2400">
                <a:latin typeface="Times New Roman" pitchFamily="18" charset="0"/>
              </a:rPr>
              <a:t>）的根是</a:t>
            </a:r>
            <a:r>
              <a:rPr lang="en-US" altLang="zh-CN" sz="2400">
                <a:latin typeface="Times New Roman" pitchFamily="18" charset="0"/>
              </a:rPr>
              <a:t>T1</a:t>
            </a:r>
            <a:r>
              <a:rPr lang="zh-CN" altLang="en-US" sz="2400">
                <a:latin typeface="Times New Roman" pitchFamily="18" charset="0"/>
              </a:rPr>
              <a:t>的根，其左子树为</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T11</a:t>
            </a:r>
            <a:r>
              <a:rPr lang="zh-CN" altLang="en-US" sz="2400">
                <a:latin typeface="Times New Roman" pitchFamily="18" charset="0"/>
              </a:rPr>
              <a:t>，</a:t>
            </a:r>
            <a:r>
              <a:rPr lang="en-US" altLang="zh-CN" sz="2400">
                <a:latin typeface="Times New Roman" pitchFamily="18" charset="0"/>
              </a:rPr>
              <a:t>T12</a:t>
            </a:r>
            <a:r>
              <a:rPr lang="zh-CN" altLang="en-US" sz="2400">
                <a:latin typeface="Times New Roman" pitchFamily="18" charset="0"/>
              </a:rPr>
              <a:t>，</a:t>
            </a:r>
            <a:r>
              <a:rPr lang="en-US" altLang="zh-CN" sz="2400">
                <a:latin typeface="Arial"/>
              </a:rPr>
              <a:t>…</a:t>
            </a:r>
            <a:r>
              <a:rPr lang="en-US" altLang="zh-CN" sz="2400">
                <a:latin typeface="Times New Roman" pitchFamily="18" charset="0"/>
              </a:rPr>
              <a:t>  </a:t>
            </a:r>
            <a:r>
              <a:rPr lang="zh-CN" altLang="en-US" sz="2400">
                <a:latin typeface="Times New Roman" pitchFamily="18" charset="0"/>
              </a:rPr>
              <a:t>，</a:t>
            </a:r>
            <a:r>
              <a:rPr lang="en-US" altLang="zh-CN" sz="2400">
                <a:latin typeface="Times New Roman" pitchFamily="18" charset="0"/>
              </a:rPr>
              <a:t>T1m</a:t>
            </a:r>
            <a:r>
              <a:rPr lang="zh-CN" altLang="en-US" sz="2400">
                <a:latin typeface="Times New Roman" pitchFamily="18" charset="0"/>
              </a:rPr>
              <a:t>），其中</a:t>
            </a:r>
            <a:r>
              <a:rPr lang="en-US" altLang="zh-CN" sz="2400">
                <a:latin typeface="Times New Roman" pitchFamily="18" charset="0"/>
              </a:rPr>
              <a:t>T11</a:t>
            </a:r>
            <a:r>
              <a:rPr lang="zh-CN" altLang="en-US" sz="2400">
                <a:latin typeface="Times New Roman" pitchFamily="18" charset="0"/>
              </a:rPr>
              <a:t>，</a:t>
            </a:r>
            <a:r>
              <a:rPr lang="en-US" altLang="zh-CN" sz="2400">
                <a:latin typeface="Times New Roman" pitchFamily="18" charset="0"/>
              </a:rPr>
              <a:t>T12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T1m</a:t>
            </a:r>
            <a:r>
              <a:rPr lang="zh-CN" altLang="en-US" sz="2400">
                <a:latin typeface="Times New Roman" pitchFamily="18" charset="0"/>
              </a:rPr>
              <a:t>是</a:t>
            </a:r>
            <a:r>
              <a:rPr lang="en-US" altLang="zh-CN" sz="2400">
                <a:latin typeface="Times New Roman" pitchFamily="18" charset="0"/>
              </a:rPr>
              <a:t>T1</a:t>
            </a:r>
            <a:r>
              <a:rPr lang="zh-CN" altLang="en-US" sz="2400">
                <a:latin typeface="Times New Roman" pitchFamily="18" charset="0"/>
              </a:rPr>
              <a:t>的子树，</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F</a:t>
            </a:r>
            <a:r>
              <a:rPr lang="zh-CN" altLang="en-US" sz="2400">
                <a:latin typeface="Times New Roman" pitchFamily="18" charset="0"/>
              </a:rPr>
              <a:t>）的右子树是</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T2</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Tn</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图</a:t>
            </a:r>
            <a:r>
              <a:rPr lang="en-US" altLang="zh-CN" sz="2400">
                <a:latin typeface="Times New Roman" pitchFamily="18" charset="0"/>
              </a:rPr>
              <a:t>5-18</a:t>
            </a:r>
            <a:r>
              <a:rPr lang="zh-CN" altLang="en-US" sz="2400">
                <a:latin typeface="Times New Roman" pitchFamily="18" charset="0"/>
              </a:rPr>
              <a:t>给出了森林转换为二叉树的示例。</a:t>
            </a:r>
          </a:p>
        </p:txBody>
      </p:sp>
    </p:spTree>
  </p:cSld>
  <p:clrMapOvr>
    <a:masterClrMapping/>
  </p:clrMapOvr>
  <p:transition>
    <p:cover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620713"/>
            <a:ext cx="7488238" cy="408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9" name="Rectangle 5"/>
          <p:cNvSpPr>
            <a:spLocks noChangeArrowheads="1"/>
          </p:cNvSpPr>
          <p:nvPr/>
        </p:nvSpPr>
        <p:spPr bwMode="auto">
          <a:xfrm>
            <a:off x="3057525" y="4832350"/>
            <a:ext cx="3314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5-18 </a:t>
            </a:r>
            <a:r>
              <a:rPr lang="zh-CN" altLang="en-US" sz="2000"/>
              <a:t>森林转换成二叉树</a:t>
            </a:r>
          </a:p>
        </p:txBody>
      </p:sp>
      <p:sp>
        <p:nvSpPr>
          <p:cNvPr id="67590" name="Rectangle 6"/>
          <p:cNvSpPr>
            <a:spLocks noRot="1" noChangeArrowheads="1"/>
          </p:cNvSpPr>
          <p:nvPr/>
        </p:nvSpPr>
        <p:spPr bwMode="auto">
          <a:xfrm>
            <a:off x="539750" y="5229225"/>
            <a:ext cx="828040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从森林转换成的二叉树中，其根结点是有右子树的。可以看出，上述转换过程是一个递归的过程。</a:t>
            </a:r>
          </a:p>
        </p:txBody>
      </p:sp>
    </p:spTree>
  </p:cSld>
  <p:clrMapOvr>
    <a:masterClrMapping/>
  </p:clrMapOvr>
  <p:transition>
    <p:cover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Rectangle 4"/>
          <p:cNvSpPr>
            <a:spLocks noRot="1" noChangeArrowheads="1"/>
          </p:cNvSpPr>
          <p:nvPr/>
        </p:nvSpPr>
        <p:spPr bwMode="auto">
          <a:xfrm>
            <a:off x="539750" y="476250"/>
            <a:ext cx="8280400" cy="5976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5.5  </a:t>
            </a:r>
            <a:r>
              <a:rPr lang="zh-CN" altLang="en-US" sz="2400">
                <a:latin typeface="Times New Roman" pitchFamily="18" charset="0"/>
              </a:rPr>
              <a:t>二叉排序树</a:t>
            </a:r>
          </a:p>
          <a:p>
            <a:pPr>
              <a:spcBef>
                <a:spcPct val="20000"/>
              </a:spcBef>
              <a:buClr>
                <a:schemeClr val="bg2"/>
              </a:buClr>
              <a:buFont typeface="Monotype Sorts" pitchFamily="2" charset="2"/>
              <a:buNone/>
            </a:pPr>
            <a:r>
              <a:rPr lang="zh-CN" altLang="en-US" sz="2400">
                <a:latin typeface="Times New Roman" pitchFamily="18" charset="0"/>
              </a:rPr>
              <a:t>    　所谓排序是指把一组无序的数据元素按指定的关键字值重新组织起来，形成一个有序的线性序列。二叉排序树是一种特殊结构的二叉树，它利用二叉树的结构特点实现排序。</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5.5.1  </a:t>
            </a:r>
            <a:r>
              <a:rPr lang="zh-CN" altLang="en-US" sz="2400">
                <a:latin typeface="Times New Roman" pitchFamily="18" charset="0"/>
              </a:rPr>
              <a:t>二叉排序树的定义</a:t>
            </a:r>
          </a:p>
          <a:p>
            <a:pPr>
              <a:spcBef>
                <a:spcPct val="20000"/>
              </a:spcBef>
              <a:buClr>
                <a:schemeClr val="bg2"/>
              </a:buClr>
              <a:buFont typeface="Monotype Sorts" pitchFamily="2" charset="2"/>
              <a:buNone/>
            </a:pPr>
            <a:r>
              <a:rPr lang="zh-CN" altLang="en-US" sz="2400">
                <a:latin typeface="Times New Roman" pitchFamily="18" charset="0"/>
              </a:rPr>
              <a:t>　　二叉排序树或是空树，或是具有下述性质的二叉树：若其左子树非空，则其左子树上的所有结点的数据值均小于根结点的数据值；若其右子树非空，则其右子树上所有结点的数据值均大于或等于根结点的数据值。左子树和右子树又各是一棵二叉排序树。如图</a:t>
            </a:r>
            <a:r>
              <a:rPr lang="en-US" altLang="zh-CN" sz="2400">
                <a:latin typeface="Times New Roman" pitchFamily="18" charset="0"/>
              </a:rPr>
              <a:t>5-19</a:t>
            </a:r>
            <a:r>
              <a:rPr lang="zh-CN" altLang="en-US" sz="2400">
                <a:latin typeface="Times New Roman" pitchFamily="18" charset="0"/>
              </a:rPr>
              <a:t>所示就是一棵二叉排序树。 </a:t>
            </a:r>
          </a:p>
        </p:txBody>
      </p:sp>
      <p:pic>
        <p:nvPicPr>
          <p:cNvPr id="68613" name="Picture 5" descr="5-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4438650"/>
            <a:ext cx="25908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4" name="Rectangle 6"/>
          <p:cNvSpPr>
            <a:spLocks noChangeArrowheads="1"/>
          </p:cNvSpPr>
          <p:nvPr/>
        </p:nvSpPr>
        <p:spPr bwMode="auto">
          <a:xfrm>
            <a:off x="2987675" y="6461125"/>
            <a:ext cx="26289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5-19 </a:t>
            </a:r>
            <a:r>
              <a:rPr lang="zh-CN" altLang="en-US" sz="2000"/>
              <a:t>二叉排序树</a:t>
            </a:r>
          </a:p>
        </p:txBody>
      </p:sp>
    </p:spTree>
  </p:cSld>
  <p:clrMapOvr>
    <a:masterClrMapping/>
  </p:clrMapOvr>
  <p:transition>
    <p:cover di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Rot="1" noChangeArrowheads="1"/>
          </p:cNvSpPr>
          <p:nvPr/>
        </p:nvSpPr>
        <p:spPr bwMode="auto">
          <a:xfrm>
            <a:off x="539750" y="476250"/>
            <a:ext cx="8280400" cy="5976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对上图中的二叉排序树进行中序遍历，会发现其中序序列｛</a:t>
            </a:r>
            <a:r>
              <a:rPr lang="en-US" altLang="zh-CN" sz="2400">
                <a:latin typeface="Times New Roman" pitchFamily="18" charset="0"/>
              </a:rPr>
              <a:t>10</a:t>
            </a:r>
            <a:r>
              <a:rPr lang="zh-CN" altLang="en-US" sz="2400">
                <a:latin typeface="Times New Roman" pitchFamily="18" charset="0"/>
              </a:rPr>
              <a:t>，</a:t>
            </a:r>
            <a:r>
              <a:rPr lang="en-US" altLang="zh-CN" sz="2400">
                <a:latin typeface="Times New Roman" pitchFamily="18" charset="0"/>
              </a:rPr>
              <a:t>15</a:t>
            </a:r>
            <a:r>
              <a:rPr lang="zh-CN" altLang="en-US" sz="2400">
                <a:latin typeface="Times New Roman" pitchFamily="18" charset="0"/>
              </a:rPr>
              <a:t>，</a:t>
            </a:r>
            <a:r>
              <a:rPr lang="en-US" altLang="zh-CN" sz="2400">
                <a:latin typeface="Times New Roman" pitchFamily="18" charset="0"/>
              </a:rPr>
              <a:t>20</a:t>
            </a:r>
            <a:r>
              <a:rPr lang="zh-CN" altLang="en-US" sz="2400">
                <a:latin typeface="Times New Roman" pitchFamily="18" charset="0"/>
              </a:rPr>
              <a:t>，</a:t>
            </a:r>
            <a:r>
              <a:rPr lang="en-US" altLang="zh-CN" sz="2400">
                <a:latin typeface="Times New Roman" pitchFamily="18" charset="0"/>
              </a:rPr>
              <a:t>25</a:t>
            </a:r>
            <a:r>
              <a:rPr lang="zh-CN" altLang="en-US" sz="2400">
                <a:latin typeface="Times New Roman" pitchFamily="18" charset="0"/>
              </a:rPr>
              <a:t>，</a:t>
            </a:r>
            <a:r>
              <a:rPr lang="en-US" altLang="zh-CN" sz="2400">
                <a:latin typeface="Times New Roman" pitchFamily="18" charset="0"/>
              </a:rPr>
              <a:t>30</a:t>
            </a:r>
            <a:r>
              <a:rPr lang="zh-CN" altLang="en-US" sz="2400">
                <a:latin typeface="Times New Roman" pitchFamily="18" charset="0"/>
              </a:rPr>
              <a:t>，</a:t>
            </a:r>
            <a:r>
              <a:rPr lang="en-US" altLang="zh-CN" sz="2400">
                <a:latin typeface="Times New Roman" pitchFamily="18" charset="0"/>
              </a:rPr>
              <a:t>50</a:t>
            </a:r>
            <a:r>
              <a:rPr lang="zh-CN" altLang="en-US" sz="2400">
                <a:latin typeface="Times New Roman" pitchFamily="18" charset="0"/>
              </a:rPr>
              <a:t>，</a:t>
            </a:r>
            <a:r>
              <a:rPr lang="en-US" altLang="zh-CN" sz="2400">
                <a:latin typeface="Times New Roman" pitchFamily="18" charset="0"/>
              </a:rPr>
              <a:t>60</a:t>
            </a:r>
            <a:r>
              <a:rPr lang="zh-CN" altLang="en-US" sz="2400">
                <a:latin typeface="Times New Roman" pitchFamily="18" charset="0"/>
              </a:rPr>
              <a:t>，</a:t>
            </a:r>
            <a:r>
              <a:rPr lang="en-US" altLang="zh-CN" sz="2400">
                <a:latin typeface="Times New Roman" pitchFamily="18" charset="0"/>
              </a:rPr>
              <a:t>65</a:t>
            </a:r>
            <a:r>
              <a:rPr lang="zh-CN" altLang="en-US" sz="2400">
                <a:latin typeface="Times New Roman" pitchFamily="18" charset="0"/>
              </a:rPr>
              <a:t>｝是一个递增的有序序列。为使一个任意序列变成一个有序序列，可以通过将这些序列构成一棵二叉排序树来实现。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5.5.2  </a:t>
            </a:r>
            <a:r>
              <a:rPr lang="zh-CN" altLang="en-US" sz="2400">
                <a:latin typeface="Times New Roman" pitchFamily="18" charset="0"/>
              </a:rPr>
              <a:t>二叉排序树的基本操作</a:t>
            </a:r>
          </a:p>
          <a:p>
            <a:pPr>
              <a:spcBef>
                <a:spcPct val="20000"/>
              </a:spcBef>
              <a:buClr>
                <a:schemeClr val="bg2"/>
              </a:buClr>
              <a:buFont typeface="Monotype Sorts" pitchFamily="2" charset="2"/>
              <a:buNone/>
            </a:pPr>
            <a:r>
              <a:rPr lang="zh-CN" altLang="en-US" sz="2400">
                <a:latin typeface="Times New Roman" pitchFamily="18" charset="0"/>
              </a:rPr>
              <a:t>　　二叉排序树是一种重要的的数据类型，它有很大的应用价值。在二叉排序树上能有效实现查找算法，而不必遍历整棵二叉树，可以在二叉排序树上插入和删除一个结点而保留原二叉排序树的性质。下面讨论在二叉排序上的基本运算：插入和删除操作。</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．二叉排序树的插入和生成</a:t>
            </a:r>
          </a:p>
          <a:p>
            <a:pPr>
              <a:spcBef>
                <a:spcPct val="20000"/>
              </a:spcBef>
              <a:buClr>
                <a:schemeClr val="bg2"/>
              </a:buClr>
              <a:buFont typeface="Monotype Sorts" pitchFamily="2" charset="2"/>
              <a:buNone/>
            </a:pPr>
            <a:r>
              <a:rPr lang="zh-CN" altLang="en-US" sz="2400">
                <a:latin typeface="Times New Roman" pitchFamily="18" charset="0"/>
              </a:rPr>
              <a:t>　　生成二叉排序树的过程是将一系列结点连续插入的过程。对任意一组数据元素序列｛</a:t>
            </a:r>
            <a:r>
              <a:rPr lang="en-US" altLang="zh-CN" sz="2400">
                <a:latin typeface="Times New Roman" pitchFamily="18" charset="0"/>
              </a:rPr>
              <a:t>R1 </a:t>
            </a:r>
            <a:r>
              <a:rPr lang="zh-CN" altLang="en-US" sz="2400">
                <a:latin typeface="Times New Roman" pitchFamily="18" charset="0"/>
              </a:rPr>
              <a:t>，</a:t>
            </a:r>
            <a:r>
              <a:rPr lang="en-US" altLang="zh-CN" sz="2400">
                <a:latin typeface="Times New Roman" pitchFamily="18" charset="0"/>
              </a:rPr>
              <a:t>R2 </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Rn </a:t>
            </a:r>
            <a:r>
              <a:rPr lang="zh-CN" altLang="en-US" sz="2400">
                <a:latin typeface="Times New Roman" pitchFamily="18" charset="0"/>
              </a:rPr>
              <a:t>｝，生成一棵二叉排序树的过程为： </a:t>
            </a:r>
          </a:p>
        </p:txBody>
      </p:sp>
    </p:spTree>
  </p:cSld>
  <p:clrMapOvr>
    <a:masterClrMapping/>
  </p:clrMapOvr>
  <p:transition>
    <p:cover di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Rot="1" noChangeArrowheads="1"/>
          </p:cNvSpPr>
          <p:nvPr/>
        </p:nvSpPr>
        <p:spPr bwMode="auto">
          <a:xfrm>
            <a:off x="539750" y="476250"/>
            <a:ext cx="8280400" cy="5976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2">
              <a:spcBef>
                <a:spcPct val="20000"/>
              </a:spcBef>
            </a:pPr>
            <a:r>
              <a:rPr lang="zh-CN" altLang="en-US" sz="2400">
                <a:latin typeface="Times New Roman" pitchFamily="18" charset="0"/>
              </a:rPr>
              <a:t>令</a:t>
            </a:r>
            <a:r>
              <a:rPr lang="en-US" altLang="zh-CN" sz="2400">
                <a:latin typeface="Times New Roman" pitchFamily="18" charset="0"/>
              </a:rPr>
              <a:t>R1 </a:t>
            </a:r>
            <a:r>
              <a:rPr lang="zh-CN" altLang="en-US" sz="2400">
                <a:latin typeface="Times New Roman" pitchFamily="18" charset="0"/>
              </a:rPr>
              <a:t>为二叉树的根。</a:t>
            </a:r>
          </a:p>
          <a:p>
            <a:pPr lvl="2">
              <a:spcBef>
                <a:spcPct val="20000"/>
              </a:spcBef>
            </a:pPr>
            <a:r>
              <a:rPr lang="zh-CN" altLang="en-US" sz="2400">
                <a:latin typeface="Times New Roman" pitchFamily="18" charset="0"/>
              </a:rPr>
              <a:t>若</a:t>
            </a:r>
            <a:r>
              <a:rPr lang="en-US" altLang="zh-CN" sz="2400">
                <a:latin typeface="Times New Roman" pitchFamily="18" charset="0"/>
              </a:rPr>
              <a:t>R2 &lt;R1 </a:t>
            </a:r>
            <a:r>
              <a:rPr lang="zh-CN" altLang="en-US" sz="2400">
                <a:latin typeface="Times New Roman" pitchFamily="18" charset="0"/>
              </a:rPr>
              <a:t>，令</a:t>
            </a:r>
            <a:r>
              <a:rPr lang="en-US" altLang="zh-CN" sz="2400">
                <a:latin typeface="Times New Roman" pitchFamily="18" charset="0"/>
              </a:rPr>
              <a:t>R2 </a:t>
            </a:r>
            <a:r>
              <a:rPr lang="zh-CN" altLang="en-US" sz="2400">
                <a:latin typeface="Times New Roman" pitchFamily="18" charset="0"/>
              </a:rPr>
              <a:t>为</a:t>
            </a:r>
            <a:r>
              <a:rPr lang="en-US" altLang="zh-CN" sz="2400">
                <a:latin typeface="Times New Roman" pitchFamily="18" charset="0"/>
              </a:rPr>
              <a:t>R1 </a:t>
            </a:r>
            <a:r>
              <a:rPr lang="zh-CN" altLang="en-US" sz="2400">
                <a:latin typeface="Times New Roman" pitchFamily="18" charset="0"/>
              </a:rPr>
              <a:t>左子树的根结点，否则</a:t>
            </a:r>
            <a:r>
              <a:rPr lang="en-US" altLang="zh-CN" sz="2400">
                <a:latin typeface="Times New Roman" pitchFamily="18" charset="0"/>
              </a:rPr>
              <a:t>R2 </a:t>
            </a:r>
            <a:r>
              <a:rPr lang="zh-CN" altLang="en-US" sz="2400">
                <a:latin typeface="Times New Roman" pitchFamily="18" charset="0"/>
              </a:rPr>
              <a:t>为</a:t>
            </a:r>
            <a:r>
              <a:rPr lang="en-US" altLang="zh-CN" sz="2400">
                <a:latin typeface="Times New Roman" pitchFamily="18" charset="0"/>
              </a:rPr>
              <a:t>R1 </a:t>
            </a:r>
            <a:r>
              <a:rPr lang="zh-CN" altLang="en-US" sz="2400">
                <a:latin typeface="Times New Roman" pitchFamily="18" charset="0"/>
              </a:rPr>
              <a:t>的右子树的根结点。</a:t>
            </a:r>
          </a:p>
          <a:p>
            <a:pPr lvl="2">
              <a:spcBef>
                <a:spcPct val="20000"/>
              </a:spcBef>
            </a:pPr>
            <a:r>
              <a:rPr lang="en-US" altLang="zh-CN" sz="2400">
                <a:latin typeface="Times New Roman" pitchFamily="18" charset="0"/>
              </a:rPr>
              <a:t>R3 </a:t>
            </a:r>
            <a:r>
              <a:rPr lang="zh-CN" altLang="en-US" sz="2400">
                <a:latin typeface="Times New Roman" pitchFamily="18" charset="0"/>
              </a:rPr>
              <a:t>，</a:t>
            </a:r>
            <a:r>
              <a:rPr lang="en-US" altLang="zh-CN" sz="2400">
                <a:latin typeface="Arial"/>
              </a:rPr>
              <a:t>…</a:t>
            </a:r>
            <a:r>
              <a:rPr lang="zh-CN" altLang="en-US" sz="2400">
                <a:latin typeface="Times New Roman" pitchFamily="18" charset="0"/>
              </a:rPr>
              <a:t>，</a:t>
            </a:r>
            <a:r>
              <a:rPr lang="en-US" altLang="zh-CN" sz="2400">
                <a:latin typeface="Times New Roman" pitchFamily="18" charset="0"/>
              </a:rPr>
              <a:t>Rn </a:t>
            </a:r>
            <a:r>
              <a:rPr lang="zh-CN" altLang="en-US" sz="2400">
                <a:latin typeface="Times New Roman" pitchFamily="18" charset="0"/>
              </a:rPr>
              <a:t>结点的插入方法同上。</a:t>
            </a:r>
          </a:p>
          <a:p>
            <a:pPr>
              <a:spcBef>
                <a:spcPct val="20000"/>
              </a:spcBef>
              <a:buClr>
                <a:schemeClr val="bg2"/>
              </a:buClr>
              <a:buFont typeface="Monotype Sorts" pitchFamily="2" charset="2"/>
              <a:buNone/>
            </a:pPr>
            <a:r>
              <a:rPr lang="zh-CN" altLang="en-US" sz="2400">
                <a:latin typeface="Times New Roman" pitchFamily="18" charset="0"/>
              </a:rPr>
              <a:t>算法描述如下：</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#include&lt;stdlib.h&gt;</a:t>
            </a:r>
          </a:p>
          <a:p>
            <a:pPr>
              <a:spcBef>
                <a:spcPct val="20000"/>
              </a:spcBef>
              <a:buClr>
                <a:schemeClr val="bg2"/>
              </a:buClr>
              <a:buFont typeface="Monotype Sorts" pitchFamily="2" charset="2"/>
              <a:buNone/>
            </a:pPr>
            <a:r>
              <a:rPr lang="en-US" altLang="zh-CN" sz="2400">
                <a:latin typeface="Times New Roman" pitchFamily="18" charset="0"/>
              </a:rPr>
              <a:t>#include&lt;stdio.h&gt;</a:t>
            </a:r>
          </a:p>
          <a:p>
            <a:pPr>
              <a:spcBef>
                <a:spcPct val="20000"/>
              </a:spcBef>
              <a:buClr>
                <a:schemeClr val="bg2"/>
              </a:buClr>
              <a:buFont typeface="Monotype Sorts" pitchFamily="2" charset="2"/>
              <a:buNone/>
            </a:pPr>
            <a:r>
              <a:rPr lang="en-US" altLang="zh-CN" sz="2400">
                <a:latin typeface="Times New Roman" pitchFamily="18" charset="0"/>
              </a:rPr>
              <a:t>typedef struct  node /*</a:t>
            </a:r>
            <a:r>
              <a:rPr lang="zh-CN" altLang="en-US" sz="2400">
                <a:latin typeface="Times New Roman" pitchFamily="18" charset="0"/>
              </a:rPr>
              <a:t>定义结点数据类型*</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data;</a:t>
            </a:r>
          </a:p>
          <a:p>
            <a:pPr>
              <a:spcBef>
                <a:spcPct val="20000"/>
              </a:spcBef>
              <a:buClr>
                <a:schemeClr val="bg2"/>
              </a:buClr>
              <a:buFont typeface="Monotype Sorts" pitchFamily="2" charset="2"/>
              <a:buNone/>
            </a:pPr>
            <a:r>
              <a:rPr lang="en-US" altLang="zh-CN" sz="2400">
                <a:latin typeface="Times New Roman" pitchFamily="18" charset="0"/>
              </a:rPr>
              <a:t>     struct  node *lchild</a:t>
            </a:r>
            <a:r>
              <a:rPr lang="zh-CN" altLang="en-US" sz="2400">
                <a:latin typeface="Times New Roman" pitchFamily="18" charset="0"/>
              </a:rPr>
              <a:t>，*</a:t>
            </a:r>
            <a:r>
              <a:rPr lang="en-US" altLang="zh-CN" sz="2400">
                <a:latin typeface="Times New Roman" pitchFamily="18" charset="0"/>
              </a:rPr>
              <a:t>rchild;</a:t>
            </a:r>
            <a:r>
              <a:rPr lang="zh-CN" altLang="en-US" sz="2400">
                <a:latin typeface="Times New Roman" pitchFamily="18" charset="0"/>
              </a:rPr>
              <a:t>｝</a:t>
            </a:r>
            <a:r>
              <a:rPr lang="en-US" altLang="zh-CN" sz="2400">
                <a:latin typeface="Times New Roman" pitchFamily="18" charset="0"/>
              </a:rPr>
              <a:t>NODE;</a:t>
            </a:r>
          </a:p>
          <a:p>
            <a:pPr>
              <a:spcBef>
                <a:spcPct val="20000"/>
              </a:spcBef>
              <a:buClr>
                <a:schemeClr val="bg2"/>
              </a:buClr>
              <a:buFont typeface="Monotype Sorts" pitchFamily="2" charset="2"/>
              <a:buNone/>
            </a:pPr>
            <a:r>
              <a:rPr lang="en-US" altLang="zh-CN" sz="2400">
                <a:latin typeface="Times New Roman" pitchFamily="18" charset="0"/>
              </a:rPr>
              <a:t>    NODE *insertbst</a:t>
            </a:r>
            <a:r>
              <a:rPr lang="zh-CN" altLang="en-US" sz="2400">
                <a:latin typeface="Times New Roman" pitchFamily="18" charset="0"/>
              </a:rPr>
              <a:t>（</a:t>
            </a:r>
            <a:r>
              <a:rPr lang="en-US" altLang="zh-CN" sz="2400">
                <a:latin typeface="Times New Roman" pitchFamily="18" charset="0"/>
              </a:rPr>
              <a:t>int x</a:t>
            </a:r>
            <a:r>
              <a:rPr lang="zh-CN" altLang="en-US" sz="2400">
                <a:latin typeface="Times New Roman" pitchFamily="18" charset="0"/>
              </a:rPr>
              <a:t>，</a:t>
            </a:r>
            <a:r>
              <a:rPr lang="en-US" altLang="zh-CN" sz="2400">
                <a:latin typeface="Times New Roman" pitchFamily="18" charset="0"/>
              </a:rPr>
              <a:t>NODE *t</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在二叉排序树中插入结点*</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NODE *p,*q;</a:t>
            </a:r>
          </a:p>
          <a:p>
            <a:pPr>
              <a:spcBef>
                <a:spcPct val="20000"/>
              </a:spcBef>
              <a:buClr>
                <a:schemeClr val="bg2"/>
              </a:buClr>
              <a:buFont typeface="Monotype Sorts" pitchFamily="2" charset="2"/>
              <a:buNone/>
            </a:pPr>
            <a:r>
              <a:rPr lang="en-US" altLang="zh-CN" sz="2400">
                <a:latin typeface="Times New Roman" pitchFamily="18" charset="0"/>
              </a:rPr>
              <a:t>   int i=0;</a:t>
            </a:r>
          </a:p>
        </p:txBody>
      </p:sp>
    </p:spTree>
  </p:cSld>
  <p:clrMapOvr>
    <a:masterClrMapping/>
  </p:clrMapOvr>
  <p:transition>
    <p:cover di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Rot="1" noChangeArrowheads="1"/>
          </p:cNvSpPr>
          <p:nvPr/>
        </p:nvSpPr>
        <p:spPr bwMode="auto">
          <a:xfrm>
            <a:off x="323850" y="620713"/>
            <a:ext cx="8280400" cy="5976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2">
              <a:spcBef>
                <a:spcPct val="20000"/>
              </a:spcBef>
            </a:pPr>
            <a:r>
              <a:rPr lang="en-US" altLang="zh-CN" sz="2400">
                <a:latin typeface="Times New Roman" pitchFamily="18" charset="0"/>
              </a:rPr>
              <a:t>q=(NODE *)malloc(sizeof(NODE)) /*</a:t>
            </a:r>
            <a:r>
              <a:rPr lang="zh-CN" altLang="en-US" sz="2400">
                <a:latin typeface="Times New Roman" pitchFamily="18" charset="0"/>
              </a:rPr>
              <a:t>为结点分配空间*</a:t>
            </a:r>
            <a:r>
              <a:rPr lang="en-US" altLang="zh-CN" sz="2400">
                <a:latin typeface="Times New Roman" pitchFamily="18" charset="0"/>
              </a:rPr>
              <a:t>/</a:t>
            </a:r>
          </a:p>
          <a:p>
            <a:pPr lvl="2">
              <a:spcBef>
                <a:spcPct val="20000"/>
              </a:spcBef>
            </a:pPr>
            <a:r>
              <a:rPr lang="en-US" altLang="zh-CN" sz="2400">
                <a:latin typeface="Times New Roman" pitchFamily="18" charset="0"/>
              </a:rPr>
              <a:t>q-&gt;data=x; /*</a:t>
            </a:r>
            <a:r>
              <a:rPr lang="zh-CN" altLang="en-US" sz="2400">
                <a:latin typeface="Times New Roman" pitchFamily="18" charset="0"/>
              </a:rPr>
              <a:t>为生成的结点赋值*</a:t>
            </a:r>
            <a:r>
              <a:rPr lang="en-US" altLang="zh-CN" sz="2400">
                <a:latin typeface="Times New Roman" pitchFamily="18" charset="0"/>
              </a:rPr>
              <a:t>/</a:t>
            </a:r>
          </a:p>
          <a:p>
            <a:pPr lvl="2">
              <a:spcBef>
                <a:spcPct val="20000"/>
              </a:spcBef>
            </a:pPr>
            <a:r>
              <a:rPr lang="en-US" altLang="zh-CN" sz="2400">
                <a:latin typeface="Times New Roman" pitchFamily="18" charset="0"/>
              </a:rPr>
              <a:t>   q-&gt;lchild=q-&gt;rchild=NULL;</a:t>
            </a:r>
          </a:p>
          <a:p>
            <a:pPr lvl="2">
              <a:spcBef>
                <a:spcPct val="20000"/>
              </a:spcBef>
            </a:pPr>
            <a:r>
              <a:rPr lang="en-US" altLang="zh-CN" sz="2400">
                <a:latin typeface="Times New Roman" pitchFamily="18" charset="0"/>
              </a:rPr>
              <a:t>   if(t= =NULL) t=q;</a:t>
            </a:r>
          </a:p>
          <a:p>
            <a:pPr lvl="2">
              <a:spcBef>
                <a:spcPct val="20000"/>
              </a:spcBef>
            </a:pPr>
            <a:r>
              <a:rPr lang="en-US" altLang="zh-CN" sz="2400">
                <a:latin typeface="Times New Roman" pitchFamily="18" charset="0"/>
              </a:rPr>
              <a:t>   else</a:t>
            </a:r>
          </a:p>
          <a:p>
            <a:pPr lvl="2">
              <a:spcBef>
                <a:spcPct val="20000"/>
              </a:spcBef>
            </a:pPr>
            <a:r>
              <a:rPr lang="en-US" altLang="zh-CN" sz="2400">
                <a:latin typeface="Times New Roman" pitchFamily="18" charset="0"/>
              </a:rPr>
              <a:t>    {p=t;</a:t>
            </a:r>
          </a:p>
          <a:p>
            <a:pPr lvl="2">
              <a:spcBef>
                <a:spcPct val="20000"/>
              </a:spcBef>
            </a:pPr>
            <a:r>
              <a:rPr lang="en-US" altLang="zh-CN" sz="2400">
                <a:latin typeface="Times New Roman" pitchFamily="18" charset="0"/>
              </a:rPr>
              <a:t>     while(i= =0)</a:t>
            </a:r>
          </a:p>
          <a:p>
            <a:pPr lvl="2">
              <a:spcBef>
                <a:spcPct val="20000"/>
              </a:spcBef>
            </a:pPr>
            <a:r>
              <a:rPr lang="en-US" altLang="zh-CN" sz="2400">
                <a:latin typeface="Times New Roman" pitchFamily="18" charset="0"/>
              </a:rPr>
              <a:t>      {if(p-&gt;data&gt;x) /*</a:t>
            </a:r>
            <a:r>
              <a:rPr lang="zh-CN" altLang="en-US" sz="2400">
                <a:latin typeface="Times New Roman" pitchFamily="18" charset="0"/>
              </a:rPr>
              <a:t>如果根结点的数据大于要插入的数*</a:t>
            </a:r>
            <a:r>
              <a:rPr lang="en-US" altLang="zh-CN" sz="2400">
                <a:latin typeface="Times New Roman" pitchFamily="18" charset="0"/>
              </a:rPr>
              <a:t>/</a:t>
            </a:r>
          </a:p>
          <a:p>
            <a:pPr lvl="2">
              <a:spcBef>
                <a:spcPct val="20000"/>
              </a:spcBef>
            </a:pPr>
            <a:r>
              <a:rPr lang="en-US" altLang="zh-CN" sz="2400">
                <a:latin typeface="Times New Roman" pitchFamily="18" charset="0"/>
              </a:rPr>
              <a:t>        if(p-&gt;lchild!=NULL)/*</a:t>
            </a:r>
            <a:r>
              <a:rPr lang="zh-CN" altLang="en-US" sz="2400">
                <a:latin typeface="Times New Roman" pitchFamily="18" charset="0"/>
              </a:rPr>
              <a:t>数据则插入左子树*</a:t>
            </a:r>
            <a:r>
              <a:rPr lang="en-US" altLang="zh-CN" sz="2400">
                <a:latin typeface="Times New Roman" pitchFamily="18" charset="0"/>
              </a:rPr>
              <a:t>/</a:t>
            </a:r>
          </a:p>
          <a:p>
            <a:pPr lvl="2">
              <a:spcBef>
                <a:spcPct val="20000"/>
              </a:spcBef>
            </a:pPr>
            <a:r>
              <a:rPr lang="en-US" altLang="zh-CN" sz="2400">
                <a:latin typeface="Times New Roman" pitchFamily="18" charset="0"/>
              </a:rPr>
              <a:t>       p=p-&gt;lchild;</a:t>
            </a:r>
          </a:p>
          <a:p>
            <a:pPr lvl="2">
              <a:spcBef>
                <a:spcPct val="20000"/>
              </a:spcBef>
            </a:pPr>
            <a:r>
              <a:rPr lang="en-US" altLang="zh-CN" sz="2400">
                <a:latin typeface="Times New Roman" pitchFamily="18" charset="0"/>
              </a:rPr>
              <a:t>      else</a:t>
            </a:r>
          </a:p>
          <a:p>
            <a:pPr lvl="2">
              <a:spcBef>
                <a:spcPct val="20000"/>
              </a:spcBef>
            </a:pPr>
            <a:r>
              <a:rPr lang="en-US" altLang="zh-CN" sz="2400">
                <a:latin typeface="Times New Roman" pitchFamily="18" charset="0"/>
              </a:rPr>
              <a:t>       </a:t>
            </a:r>
          </a:p>
        </p:txBody>
      </p:sp>
    </p:spTree>
  </p:cSld>
  <p:clrMapOvr>
    <a:masterClrMapping/>
  </p:clrMapOvr>
  <p:transition>
    <p:cover dir="d"/>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Rot="1" noChangeArrowheads="1"/>
          </p:cNvSpPr>
          <p:nvPr/>
        </p:nvSpPr>
        <p:spPr bwMode="auto">
          <a:xfrm>
            <a:off x="539750" y="620713"/>
            <a:ext cx="8280400" cy="576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2">
              <a:spcBef>
                <a:spcPct val="20000"/>
              </a:spcBef>
            </a:pPr>
            <a:r>
              <a:rPr lang="en-US" altLang="zh-CN" sz="2400">
                <a:latin typeface="Times New Roman" pitchFamily="18" charset="0"/>
              </a:rPr>
              <a:t>{p-&gt;lchild=q;</a:t>
            </a:r>
          </a:p>
          <a:p>
            <a:pPr lvl="2">
              <a:spcBef>
                <a:spcPct val="20000"/>
              </a:spcBef>
            </a:pPr>
            <a:r>
              <a:rPr lang="en-US" altLang="zh-CN" sz="2400">
                <a:latin typeface="Times New Roman" pitchFamily="18" charset="0"/>
              </a:rPr>
              <a:t>        i=1;</a:t>
            </a:r>
          </a:p>
          <a:p>
            <a:pPr lvl="2">
              <a:spcBef>
                <a:spcPct val="20000"/>
              </a:spcBef>
            </a:pPr>
            <a:r>
              <a:rPr lang="en-US" altLang="zh-CN" sz="2400">
                <a:latin typeface="Times New Roman" pitchFamily="18" charset="0"/>
              </a:rPr>
              <a:t>       }</a:t>
            </a:r>
          </a:p>
          <a:p>
            <a:pPr lvl="2">
              <a:spcBef>
                <a:spcPct val="20000"/>
              </a:spcBef>
            </a:pPr>
            <a:r>
              <a:rPr lang="en-US" altLang="zh-CN" sz="2400">
                <a:latin typeface="Times New Roman" pitchFamily="18" charset="0"/>
              </a:rPr>
              <a:t>else</a:t>
            </a:r>
          </a:p>
          <a:p>
            <a:pPr lvl="2">
              <a:spcBef>
                <a:spcPct val="20000"/>
              </a:spcBef>
            </a:pPr>
            <a:r>
              <a:rPr lang="en-US" altLang="zh-CN" sz="2400">
                <a:latin typeface="Times New Roman" pitchFamily="18" charset="0"/>
              </a:rPr>
              <a:t>      if(p-&gt;rchild!=NULL)</a:t>
            </a:r>
          </a:p>
          <a:p>
            <a:pPr lvl="2">
              <a:spcBef>
                <a:spcPct val="20000"/>
              </a:spcBef>
            </a:pPr>
            <a:r>
              <a:rPr lang="en-US" altLang="zh-CN" sz="2400">
                <a:latin typeface="Times New Roman" pitchFamily="18" charset="0"/>
              </a:rPr>
              <a:t>       p=p-&gt;rchild;</a:t>
            </a:r>
          </a:p>
          <a:p>
            <a:pPr lvl="2">
              <a:spcBef>
                <a:spcPct val="20000"/>
              </a:spcBef>
            </a:pPr>
            <a:r>
              <a:rPr lang="en-US" altLang="zh-CN" sz="2400">
                <a:latin typeface="Times New Roman" pitchFamily="18" charset="0"/>
              </a:rPr>
              <a:t>      else</a:t>
            </a:r>
          </a:p>
          <a:p>
            <a:pPr lvl="2">
              <a:spcBef>
                <a:spcPct val="20000"/>
              </a:spcBef>
            </a:pPr>
            <a:r>
              <a:rPr lang="en-US" altLang="zh-CN" sz="2400">
                <a:latin typeface="Times New Roman" pitchFamily="18" charset="0"/>
              </a:rPr>
              <a:t>       {p-&gt;rchild=q;</a:t>
            </a:r>
          </a:p>
          <a:p>
            <a:pPr lvl="2">
              <a:spcBef>
                <a:spcPct val="20000"/>
              </a:spcBef>
            </a:pPr>
            <a:r>
              <a:rPr lang="en-US" altLang="zh-CN" sz="2400">
                <a:latin typeface="Times New Roman" pitchFamily="18" charset="0"/>
              </a:rPr>
              <a:t>        i=1;</a:t>
            </a:r>
          </a:p>
          <a:p>
            <a:pPr lvl="2">
              <a:spcBef>
                <a:spcPct val="20000"/>
              </a:spcBef>
            </a:pPr>
            <a:r>
              <a:rPr lang="en-US" altLang="zh-CN" sz="2400">
                <a:latin typeface="Times New Roman" pitchFamily="18" charset="0"/>
              </a:rPr>
              <a:t>       }</a:t>
            </a:r>
          </a:p>
          <a:p>
            <a:pPr lvl="2">
              <a:spcBef>
                <a:spcPct val="20000"/>
              </a:spcBef>
            </a:pPr>
            <a:r>
              <a:rPr lang="en-US" altLang="zh-CN" sz="2400">
                <a:latin typeface="Times New Roman" pitchFamily="18" charset="0"/>
              </a:rPr>
              <a:t>   }}</a:t>
            </a:r>
          </a:p>
          <a:p>
            <a:pPr lvl="2">
              <a:spcBef>
                <a:spcPct val="20000"/>
              </a:spcBef>
            </a:pPr>
            <a:r>
              <a:rPr lang="en-US" altLang="zh-CN" sz="2400">
                <a:latin typeface="Times New Roman" pitchFamily="18" charset="0"/>
              </a:rPr>
              <a:t>return(t);}</a:t>
            </a:r>
          </a:p>
        </p:txBody>
      </p:sp>
    </p:spTree>
  </p:cSld>
  <p:clrMapOvr>
    <a:masterClrMapping/>
  </p:clrMapOvr>
  <p:transition>
    <p:cover di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Rot="1" noChangeArrowheads="1"/>
          </p:cNvSpPr>
          <p:nvPr/>
        </p:nvSpPr>
        <p:spPr bwMode="auto">
          <a:xfrm>
            <a:off x="539750" y="620713"/>
            <a:ext cx="8280400" cy="576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2">
              <a:spcBef>
                <a:spcPct val="20000"/>
              </a:spcBef>
            </a:pPr>
            <a:r>
              <a:rPr lang="en-US" altLang="zh-CN" sz="2400">
                <a:latin typeface="Times New Roman" pitchFamily="18" charset="0"/>
              </a:rPr>
              <a:t>main()</a:t>
            </a:r>
          </a:p>
          <a:p>
            <a:pPr lvl="2">
              <a:spcBef>
                <a:spcPct val="20000"/>
              </a:spcBef>
            </a:pPr>
            <a:r>
              <a:rPr lang="en-US" altLang="zh-CN" sz="2400">
                <a:latin typeface="Times New Roman" pitchFamily="18" charset="0"/>
              </a:rPr>
              <a:t> {int n,i,x;</a:t>
            </a:r>
          </a:p>
          <a:p>
            <a:pPr lvl="2">
              <a:spcBef>
                <a:spcPct val="20000"/>
              </a:spcBef>
            </a:pPr>
            <a:r>
              <a:rPr lang="en-US" altLang="zh-CN" sz="2400">
                <a:latin typeface="Times New Roman" pitchFamily="18" charset="0"/>
              </a:rPr>
              <a:t>  NODE *t;</a:t>
            </a:r>
          </a:p>
          <a:p>
            <a:pPr lvl="2">
              <a:spcBef>
                <a:spcPct val="20000"/>
              </a:spcBef>
            </a:pPr>
            <a:r>
              <a:rPr lang="en-US" altLang="zh-CN" sz="2400">
                <a:latin typeface="Times New Roman" pitchFamily="18" charset="0"/>
              </a:rPr>
              <a:t>  t=NULL;</a:t>
            </a:r>
          </a:p>
          <a:p>
            <a:pPr lvl="2">
              <a:spcBef>
                <a:spcPct val="20000"/>
              </a:spcBef>
            </a:pPr>
            <a:r>
              <a:rPr lang="en-US" altLang="zh-CN" sz="2400">
                <a:latin typeface="Times New Roman" pitchFamily="18" charset="0"/>
              </a:rPr>
              <a:t>  scanf(</a:t>
            </a:r>
            <a:r>
              <a:rPr lang="en-US" altLang="zh-CN" sz="2400">
                <a:latin typeface="Arial"/>
              </a:rPr>
              <a:t>“</a:t>
            </a:r>
            <a:r>
              <a:rPr lang="en-US" altLang="zh-CN" sz="2400">
                <a:latin typeface="Times New Roman" pitchFamily="18" charset="0"/>
              </a:rPr>
              <a:t>%d</a:t>
            </a:r>
            <a:r>
              <a:rPr lang="en-US" altLang="zh-CN" sz="2400">
                <a:latin typeface="Arial"/>
              </a:rPr>
              <a:t>”</a:t>
            </a:r>
            <a:r>
              <a:rPr lang="en-US" altLang="zh-CN" sz="2400">
                <a:latin typeface="Times New Roman" pitchFamily="18" charset="0"/>
              </a:rPr>
              <a:t>,&amp;n);</a:t>
            </a:r>
          </a:p>
          <a:p>
            <a:pPr lvl="2">
              <a:spcBef>
                <a:spcPct val="20000"/>
              </a:spcBef>
            </a:pPr>
            <a:r>
              <a:rPr lang="en-US" altLang="zh-CN" sz="2400">
                <a:latin typeface="Times New Roman" pitchFamily="18" charset="0"/>
              </a:rPr>
              <a:t>  for(i=0;i&lt;n;i++)</a:t>
            </a:r>
          </a:p>
          <a:p>
            <a:pPr lvl="2">
              <a:spcBef>
                <a:spcPct val="20000"/>
              </a:spcBef>
            </a:pPr>
            <a:r>
              <a:rPr lang="en-US" altLang="zh-CN" sz="2400">
                <a:latin typeface="Times New Roman" pitchFamily="18" charset="0"/>
              </a:rPr>
              <a:t>   {scanf(</a:t>
            </a:r>
            <a:r>
              <a:rPr lang="en-US" altLang="zh-CN" sz="2400">
                <a:latin typeface="Arial"/>
              </a:rPr>
              <a:t>“</a:t>
            </a:r>
            <a:r>
              <a:rPr lang="en-US" altLang="zh-CN" sz="2400">
                <a:latin typeface="Times New Roman" pitchFamily="18" charset="0"/>
              </a:rPr>
              <a:t>%d</a:t>
            </a:r>
            <a:r>
              <a:rPr lang="en-US" altLang="zh-CN" sz="2400">
                <a:latin typeface="Arial"/>
              </a:rPr>
              <a:t>”</a:t>
            </a:r>
            <a:r>
              <a:rPr lang="en-US" altLang="zh-CN" sz="2400">
                <a:latin typeface="Times New Roman" pitchFamily="18" charset="0"/>
              </a:rPr>
              <a:t>,&amp;x);</a:t>
            </a:r>
          </a:p>
          <a:p>
            <a:pPr lvl="2">
              <a:spcBef>
                <a:spcPct val="20000"/>
              </a:spcBef>
            </a:pPr>
            <a:r>
              <a:rPr lang="en-US" altLang="zh-CN" sz="2400">
                <a:latin typeface="Times New Roman" pitchFamily="18" charset="0"/>
              </a:rPr>
              <a:t>    t=insertbst(x,t);</a:t>
            </a:r>
          </a:p>
          <a:p>
            <a:pPr lvl="2">
              <a:spcBef>
                <a:spcPct val="20000"/>
              </a:spcBef>
            </a:pPr>
            <a:r>
              <a:rPr lang="en-US" altLang="zh-CN" sz="2400">
                <a:latin typeface="Times New Roman" pitchFamily="18" charset="0"/>
              </a:rPr>
              <a:t>      }</a:t>
            </a:r>
          </a:p>
          <a:p>
            <a:pPr lvl="2">
              <a:spcBef>
                <a:spcPct val="20000"/>
              </a:spcBef>
            </a:pPr>
            <a:r>
              <a:rPr lang="en-US" altLang="zh-CN" sz="2400">
                <a:latin typeface="Times New Roman" pitchFamily="18" charset="0"/>
              </a:rPr>
              <a:t>inorder(t);/*</a:t>
            </a:r>
            <a:r>
              <a:rPr lang="zh-CN" altLang="en-US" sz="2400">
                <a:latin typeface="Times New Roman" pitchFamily="18" charset="0"/>
              </a:rPr>
              <a:t>中序遍历二叉排序树会得到递增序列的结点*</a:t>
            </a:r>
            <a:r>
              <a:rPr lang="en-US" altLang="zh-CN" sz="2400">
                <a:latin typeface="Times New Roman" pitchFamily="18" charset="0"/>
              </a:rPr>
              <a:t>/</a:t>
            </a:r>
          </a:p>
          <a:p>
            <a:pPr lvl="2">
              <a:spcBef>
                <a:spcPct val="20000"/>
              </a:spcBef>
            </a:pPr>
            <a:r>
              <a:rPr lang="en-US" altLang="zh-CN" sz="2400">
                <a:latin typeface="Times New Roman" pitchFamily="18" charset="0"/>
              </a:rPr>
              <a:t>}</a:t>
            </a:r>
          </a:p>
        </p:txBody>
      </p:sp>
    </p:spTree>
  </p:cSld>
  <p:clrMapOvr>
    <a:masterClrMapping/>
  </p:clrMapOvr>
  <p:transition>
    <p:cover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525" y="765175"/>
            <a:ext cx="7561263" cy="4967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756" name="Rectangle 4"/>
          <p:cNvSpPr>
            <a:spLocks noChangeArrowheads="1"/>
          </p:cNvSpPr>
          <p:nvPr/>
        </p:nvSpPr>
        <p:spPr bwMode="auto">
          <a:xfrm>
            <a:off x="2701925" y="5840413"/>
            <a:ext cx="4133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5-20 </a:t>
            </a:r>
            <a:r>
              <a:rPr lang="zh-CN" altLang="en-US" sz="2000"/>
              <a:t>建立二叉排序树的过程示例 </a:t>
            </a:r>
          </a:p>
        </p:txBody>
      </p:sp>
    </p:spTree>
  </p:cSld>
  <p:clrMapOvr>
    <a:masterClrMapping/>
  </p:clrMapOvr>
  <p:transition>
    <p:cover dir="d"/>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4"/>
          <p:cNvSpPr>
            <a:spLocks noRot="1" noChangeArrowheads="1"/>
          </p:cNvSpPr>
          <p:nvPr/>
        </p:nvSpPr>
        <p:spPr bwMode="auto">
          <a:xfrm>
            <a:off x="539750" y="765175"/>
            <a:ext cx="8280400"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如图</a:t>
            </a:r>
            <a:r>
              <a:rPr lang="en-US" altLang="zh-CN" sz="2400">
                <a:latin typeface="Times New Roman" pitchFamily="18" charset="0"/>
              </a:rPr>
              <a:t>5-20</a:t>
            </a:r>
            <a:r>
              <a:rPr lang="zh-CN" altLang="en-US" sz="2400">
                <a:latin typeface="Times New Roman" pitchFamily="18" charset="0"/>
              </a:rPr>
              <a:t>所示，是将序列｛</a:t>
            </a:r>
            <a:r>
              <a:rPr lang="en-US" altLang="zh-CN" sz="2400">
                <a:latin typeface="Times New Roman" pitchFamily="18" charset="0"/>
              </a:rPr>
              <a:t>12</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17</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14</a:t>
            </a:r>
            <a:r>
              <a:rPr lang="zh-CN" altLang="en-US" sz="2400">
                <a:latin typeface="Times New Roman" pitchFamily="18" charset="0"/>
              </a:rPr>
              <a:t>，</a:t>
            </a:r>
            <a:r>
              <a:rPr lang="en-US" altLang="zh-CN" sz="2400">
                <a:latin typeface="Times New Roman" pitchFamily="18" charset="0"/>
              </a:rPr>
              <a:t>20</a:t>
            </a:r>
            <a:r>
              <a:rPr lang="zh-CN" altLang="en-US" sz="2400">
                <a:latin typeface="Times New Roman" pitchFamily="18" charset="0"/>
              </a:rPr>
              <a:t>，</a:t>
            </a:r>
            <a:r>
              <a:rPr lang="en-US" altLang="zh-CN" sz="2400">
                <a:latin typeface="Times New Roman" pitchFamily="18" charset="0"/>
              </a:rPr>
              <a:t>9</a:t>
            </a:r>
            <a:r>
              <a:rPr lang="zh-CN" altLang="en-US" sz="2400">
                <a:latin typeface="Times New Roman" pitchFamily="18" charset="0"/>
              </a:rPr>
              <a:t>，</a:t>
            </a:r>
            <a:r>
              <a:rPr lang="en-US" altLang="zh-CN" sz="2400">
                <a:latin typeface="Times New Roman" pitchFamily="18" charset="0"/>
              </a:rPr>
              <a:t>15</a:t>
            </a:r>
            <a:r>
              <a:rPr lang="zh-CN" altLang="en-US" sz="2400">
                <a:latin typeface="Times New Roman" pitchFamily="18" charset="0"/>
              </a:rPr>
              <a:t>，</a:t>
            </a:r>
            <a:r>
              <a:rPr lang="en-US" altLang="zh-CN" sz="2400">
                <a:latin typeface="Times New Roman" pitchFamily="18" charset="0"/>
              </a:rPr>
              <a:t>8</a:t>
            </a:r>
            <a:r>
              <a:rPr lang="zh-CN" altLang="en-US" sz="2400">
                <a:latin typeface="Times New Roman" pitchFamily="18" charset="0"/>
              </a:rPr>
              <a:t>｝利用插入算法构成一棵二叉排序树的过程。由以上插入过程可以看出，每次插入的新结点都是二叉排序树的叶子结点，在插入操作中不必移动其他结点。这一特性可以用于需要经常插入和删除的有序表。</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．删除二叉排序树上的结点</a:t>
            </a:r>
          </a:p>
          <a:p>
            <a:pPr>
              <a:spcBef>
                <a:spcPct val="20000"/>
              </a:spcBef>
              <a:buClr>
                <a:schemeClr val="bg2"/>
              </a:buClr>
              <a:buFont typeface="Monotype Sorts" pitchFamily="2" charset="2"/>
              <a:buNone/>
            </a:pPr>
            <a:r>
              <a:rPr lang="zh-CN" altLang="en-US" sz="2400">
                <a:latin typeface="Times New Roman" pitchFamily="18" charset="0"/>
              </a:rPr>
              <a:t>　　从二叉排序树上删除一个结点，要求还能保持二叉排序树的特征，即删除一个结点后的二叉排序树仍是一棵二叉排序树。删除算法要比插入算法难实现，由插入结点的过程可以看到，被插入的结点都是链接到树中的叶子结点上，因而不会破坏树的结构。而删除结点则不同，它可能删除的是叶子结点，也可能是分支结点，当删除分支结点时，就破坏了原有结点之间的链接关系，需要重新修改指针，使得删除后仍为一棵二叉排序树。</a:t>
            </a:r>
          </a:p>
          <a:p>
            <a:pPr>
              <a:spcBef>
                <a:spcPct val="20000"/>
              </a:spcBef>
              <a:buClr>
                <a:schemeClr val="bg2"/>
              </a:buClr>
              <a:buFont typeface="Monotype Sorts" pitchFamily="2" charset="2"/>
              <a:buNone/>
            </a:pPr>
            <a:r>
              <a:rPr lang="zh-CN" altLang="en-US" sz="2400">
                <a:latin typeface="Times New Roman" pitchFamily="18" charset="0"/>
              </a:rPr>
              <a:t>　　</a:t>
            </a:r>
          </a:p>
        </p:txBody>
      </p:sp>
    </p:spTree>
  </p:cSld>
  <p:clrMapOvr>
    <a:masterClrMapping/>
  </p:clrMapOvr>
  <p:transition>
    <p:cover dir="d"/>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Rot="1" noChangeArrowheads="1"/>
          </p:cNvSpPr>
          <p:nvPr/>
        </p:nvSpPr>
        <p:spPr bwMode="auto">
          <a:xfrm>
            <a:off x="539750" y="620713"/>
            <a:ext cx="8280400"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下面结合图</a:t>
            </a:r>
            <a:r>
              <a:rPr lang="en-US" altLang="zh-CN" sz="2400">
                <a:latin typeface="Times New Roman" pitchFamily="18" charset="0"/>
              </a:rPr>
              <a:t>5-21(a)</a:t>
            </a:r>
            <a:r>
              <a:rPr lang="zh-CN" altLang="en-US" sz="2400">
                <a:latin typeface="Times New Roman" pitchFamily="18" charset="0"/>
              </a:rPr>
              <a:t>所示的二叉排序树，设</a:t>
            </a:r>
            <a:r>
              <a:rPr lang="en-US" altLang="zh-CN" sz="2400">
                <a:latin typeface="Times New Roman" pitchFamily="18" charset="0"/>
              </a:rPr>
              <a:t>p</a:t>
            </a:r>
            <a:r>
              <a:rPr lang="zh-CN" altLang="en-US" sz="2400">
                <a:latin typeface="Times New Roman" pitchFamily="18" charset="0"/>
              </a:rPr>
              <a:t>为要删除的结点，分三种情况说明删除结点的操作：</a:t>
            </a:r>
          </a:p>
          <a:p>
            <a:pPr>
              <a:spcBef>
                <a:spcPct val="20000"/>
              </a:spcBef>
              <a:buClr>
                <a:schemeClr val="bg2"/>
              </a:buClr>
              <a:buFont typeface="Monotype Sorts" pitchFamily="2" charset="2"/>
              <a:buNone/>
            </a:pPr>
            <a:r>
              <a:rPr lang="zh-CN" altLang="en-US" sz="2400">
                <a:latin typeface="Times New Roman" pitchFamily="18" charset="0"/>
              </a:rPr>
              <a:t>　　下面结合图</a:t>
            </a:r>
            <a:r>
              <a:rPr lang="en-US" altLang="zh-CN" sz="2400">
                <a:latin typeface="Times New Roman" pitchFamily="18" charset="0"/>
              </a:rPr>
              <a:t>5-21(a)</a:t>
            </a:r>
            <a:r>
              <a:rPr lang="zh-CN" altLang="en-US" sz="2400">
                <a:latin typeface="Times New Roman" pitchFamily="18" charset="0"/>
              </a:rPr>
              <a:t>所示的二叉排序树，设</a:t>
            </a:r>
            <a:r>
              <a:rPr lang="en-US" altLang="zh-CN" sz="2400">
                <a:latin typeface="Times New Roman" pitchFamily="18" charset="0"/>
              </a:rPr>
              <a:t>p</a:t>
            </a:r>
            <a:r>
              <a:rPr lang="zh-CN" altLang="en-US" sz="2400">
                <a:latin typeface="Times New Roman" pitchFamily="18" charset="0"/>
              </a:rPr>
              <a:t>为要删除的结点，分三种情况说明删除结点的操作：</a:t>
            </a:r>
          </a:p>
          <a:p>
            <a:pPr>
              <a:spcBef>
                <a:spcPct val="20000"/>
              </a:spcBef>
              <a:buClr>
                <a:schemeClr val="bg2"/>
              </a:buClr>
              <a:buFont typeface="Monotype Sorts" pitchFamily="2" charset="2"/>
              <a:buNone/>
            </a:pPr>
            <a:r>
              <a:rPr lang="zh-CN" altLang="en-US" sz="2400">
                <a:latin typeface="Times New Roman" pitchFamily="18" charset="0"/>
              </a:rPr>
              <a:t>　　被删除结点是叶子结点，只需修改其双亲结点的指针，令其</a:t>
            </a:r>
            <a:r>
              <a:rPr lang="en-US" altLang="zh-CN" sz="2400">
                <a:latin typeface="Times New Roman" pitchFamily="18" charset="0"/>
              </a:rPr>
              <a:t>lchild</a:t>
            </a:r>
            <a:r>
              <a:rPr lang="zh-CN" altLang="en-US" sz="2400">
                <a:latin typeface="Times New Roman" pitchFamily="18" charset="0"/>
              </a:rPr>
              <a:t>或</a:t>
            </a:r>
            <a:r>
              <a:rPr lang="en-US" altLang="zh-CN" sz="2400">
                <a:latin typeface="Times New Roman" pitchFamily="18" charset="0"/>
              </a:rPr>
              <a:t>rchild</a:t>
            </a:r>
            <a:r>
              <a:rPr lang="zh-CN" altLang="en-US" sz="2400">
                <a:latin typeface="Times New Roman" pitchFamily="18" charset="0"/>
              </a:rPr>
              <a:t>域为</a:t>
            </a:r>
            <a:r>
              <a:rPr lang="en-US" altLang="zh-CN" sz="2400">
                <a:latin typeface="Times New Roman" pitchFamily="18" charset="0"/>
              </a:rPr>
              <a:t>NULL</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被删除结点</a:t>
            </a:r>
            <a:r>
              <a:rPr lang="en-US" altLang="zh-CN" sz="2400">
                <a:latin typeface="Times New Roman" pitchFamily="18" charset="0"/>
              </a:rPr>
              <a:t>P</a:t>
            </a:r>
            <a:r>
              <a:rPr lang="zh-CN" altLang="en-US" sz="2400">
                <a:latin typeface="Times New Roman" pitchFamily="18" charset="0"/>
              </a:rPr>
              <a:t>有一个孩子，即只有左子树或右子树时，使其左子树或右子树直接成为其双亲结点</a:t>
            </a:r>
            <a:r>
              <a:rPr lang="en-US" altLang="zh-CN" sz="2400">
                <a:latin typeface="Times New Roman" pitchFamily="18" charset="0"/>
              </a:rPr>
              <a:t>F</a:t>
            </a:r>
            <a:r>
              <a:rPr lang="zh-CN" altLang="en-US" sz="2400">
                <a:latin typeface="Times New Roman" pitchFamily="18" charset="0"/>
              </a:rPr>
              <a:t>的左子树或右子树即可。如图</a:t>
            </a:r>
            <a:r>
              <a:rPr lang="en-US" altLang="zh-CN" sz="2400">
                <a:latin typeface="Times New Roman" pitchFamily="18" charset="0"/>
              </a:rPr>
              <a:t>5-21</a:t>
            </a:r>
            <a:r>
              <a:rPr lang="zh-CN" altLang="en-US" sz="2400">
                <a:latin typeface="Times New Roman" pitchFamily="18" charset="0"/>
              </a:rPr>
              <a:t>（</a:t>
            </a:r>
            <a:r>
              <a:rPr lang="en-US" altLang="zh-CN" sz="2400">
                <a:latin typeface="Times New Roman" pitchFamily="18" charset="0"/>
              </a:rPr>
              <a:t>b</a:t>
            </a:r>
            <a:r>
              <a:rPr lang="zh-CN" altLang="en-US" sz="2400">
                <a:latin typeface="Times New Roman" pitchFamily="18" charset="0"/>
              </a:rPr>
              <a:t>）和图</a:t>
            </a:r>
            <a:r>
              <a:rPr lang="en-US" altLang="zh-CN" sz="2400">
                <a:latin typeface="Times New Roman" pitchFamily="18" charset="0"/>
              </a:rPr>
              <a:t>5-21</a:t>
            </a:r>
            <a:r>
              <a:rPr lang="zh-CN" altLang="en-US" sz="2400">
                <a:latin typeface="Times New Roman" pitchFamily="18" charset="0"/>
              </a:rPr>
              <a:t>（</a:t>
            </a:r>
            <a:r>
              <a:rPr lang="en-US" altLang="zh-CN" sz="2400">
                <a:latin typeface="Times New Roman" pitchFamily="18" charset="0"/>
              </a:rPr>
              <a:t>c</a:t>
            </a:r>
            <a:r>
              <a:rPr lang="zh-CN" altLang="en-US" sz="2400">
                <a:latin typeface="Times New Roman" pitchFamily="18" charset="0"/>
              </a:rPr>
              <a:t>）所示。</a:t>
            </a:r>
          </a:p>
          <a:p>
            <a:pPr>
              <a:spcBef>
                <a:spcPct val="20000"/>
              </a:spcBef>
              <a:buClr>
                <a:schemeClr val="bg2"/>
              </a:buClr>
              <a:buFont typeface="Monotype Sorts" pitchFamily="2" charset="2"/>
              <a:buNone/>
            </a:pPr>
            <a:r>
              <a:rPr lang="zh-CN" altLang="en-US" sz="2400">
                <a:latin typeface="Times New Roman" pitchFamily="18" charset="0"/>
              </a:rPr>
              <a:t>　　若被删除结点</a:t>
            </a:r>
            <a:r>
              <a:rPr lang="en-US" altLang="zh-CN" sz="2400">
                <a:latin typeface="Times New Roman" pitchFamily="18" charset="0"/>
              </a:rPr>
              <a:t>P</a:t>
            </a:r>
            <a:r>
              <a:rPr lang="zh-CN" altLang="en-US" sz="2400">
                <a:latin typeface="Times New Roman" pitchFamily="18" charset="0"/>
              </a:rPr>
              <a:t>的左、右子树均非空，可用该结点的前驱结点</a:t>
            </a:r>
            <a:r>
              <a:rPr lang="en-US" altLang="zh-CN" sz="2400">
                <a:latin typeface="Times New Roman" pitchFamily="18" charset="0"/>
              </a:rPr>
              <a:t>S</a:t>
            </a:r>
            <a:r>
              <a:rPr lang="zh-CN" altLang="en-US" sz="2400">
                <a:latin typeface="Times New Roman" pitchFamily="18" charset="0"/>
              </a:rPr>
              <a:t>（被删结点左子树中键值最大的结点）代替被删结点。由于</a:t>
            </a:r>
            <a:r>
              <a:rPr lang="en-US" altLang="zh-CN" sz="2400">
                <a:latin typeface="Times New Roman" pitchFamily="18" charset="0"/>
              </a:rPr>
              <a:t>S</a:t>
            </a:r>
            <a:r>
              <a:rPr lang="zh-CN" altLang="en-US" sz="2400">
                <a:latin typeface="Times New Roman" pitchFamily="18" charset="0"/>
              </a:rPr>
              <a:t>结点无子树，就用</a:t>
            </a:r>
            <a:r>
              <a:rPr lang="en-US" altLang="zh-CN" sz="2400">
                <a:latin typeface="Times New Roman" pitchFamily="18" charset="0"/>
              </a:rPr>
              <a:t>S</a:t>
            </a:r>
            <a:r>
              <a:rPr lang="zh-CN" altLang="en-US" sz="2400">
                <a:latin typeface="Times New Roman" pitchFamily="18" charset="0"/>
              </a:rPr>
              <a:t>结点的左子树的根结点代替</a:t>
            </a:r>
            <a:r>
              <a:rPr lang="en-US" altLang="zh-CN" sz="2400">
                <a:latin typeface="Times New Roman" pitchFamily="18" charset="0"/>
              </a:rPr>
              <a:t>S</a:t>
            </a:r>
            <a:r>
              <a:rPr lang="zh-CN" altLang="en-US" sz="2400">
                <a:latin typeface="Times New Roman" pitchFamily="18" charset="0"/>
              </a:rPr>
              <a:t>结点的位置。如图</a:t>
            </a:r>
            <a:r>
              <a:rPr lang="en-US" altLang="zh-CN" sz="2400">
                <a:latin typeface="Times New Roman" pitchFamily="18" charset="0"/>
              </a:rPr>
              <a:t>5-21</a:t>
            </a:r>
            <a:r>
              <a:rPr lang="zh-CN" altLang="en-US" sz="2400">
                <a:latin typeface="Times New Roman" pitchFamily="18" charset="0"/>
              </a:rPr>
              <a:t>（</a:t>
            </a:r>
            <a:r>
              <a:rPr lang="en-US" altLang="zh-CN" sz="2400">
                <a:latin typeface="Times New Roman" pitchFamily="18" charset="0"/>
              </a:rPr>
              <a:t>d</a:t>
            </a:r>
            <a:r>
              <a:rPr lang="zh-CN" altLang="en-US" sz="2400">
                <a:latin typeface="Times New Roman" pitchFamily="18" charset="0"/>
              </a:rPr>
              <a:t>）所示。</a:t>
            </a:r>
          </a:p>
        </p:txBody>
      </p:sp>
    </p:spTree>
  </p:cSld>
  <p:clrMapOvr>
    <a:masterClrMapping/>
  </p:clrMapOvr>
  <p:transition>
    <p:cover dir="d"/>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836613"/>
            <a:ext cx="8207375" cy="4281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828" name="Rectangle 4"/>
          <p:cNvSpPr>
            <a:spLocks noChangeArrowheads="1"/>
          </p:cNvSpPr>
          <p:nvPr/>
        </p:nvSpPr>
        <p:spPr bwMode="auto">
          <a:xfrm>
            <a:off x="2627313" y="5516563"/>
            <a:ext cx="4133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5-21 </a:t>
            </a:r>
            <a:r>
              <a:rPr lang="zh-CN" altLang="en-US" sz="2000"/>
              <a:t>删除二叉排序树结点示意图 </a:t>
            </a:r>
          </a:p>
        </p:txBody>
      </p:sp>
    </p:spTree>
  </p:cSld>
  <p:clrMapOvr>
    <a:masterClrMapping/>
  </p:clrMapOvr>
  <p:transition>
    <p:cover dir="d"/>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Rot="1" noChangeArrowheads="1"/>
          </p:cNvSpPr>
          <p:nvPr/>
        </p:nvSpPr>
        <p:spPr bwMode="auto">
          <a:xfrm>
            <a:off x="539750" y="476250"/>
            <a:ext cx="8280400"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下面给出在以</a:t>
            </a:r>
            <a:r>
              <a:rPr lang="en-US" altLang="zh-CN" sz="2400">
                <a:latin typeface="Times New Roman" pitchFamily="18" charset="0"/>
              </a:rPr>
              <a:t>r</a:t>
            </a:r>
            <a:r>
              <a:rPr lang="zh-CN" altLang="en-US" sz="2400">
                <a:latin typeface="Times New Roman" pitchFamily="18" charset="0"/>
              </a:rPr>
              <a:t>为根结点指针的二叉排序树上删除</a:t>
            </a:r>
            <a:r>
              <a:rPr lang="en-US" altLang="zh-CN" sz="2400">
                <a:latin typeface="Times New Roman" pitchFamily="18" charset="0"/>
              </a:rPr>
              <a:t>p</a:t>
            </a:r>
            <a:r>
              <a:rPr lang="zh-CN" altLang="en-US" sz="2400">
                <a:latin typeface="Times New Roman" pitchFamily="18" charset="0"/>
              </a:rPr>
              <a:t>结点的算法，而</a:t>
            </a:r>
            <a:r>
              <a:rPr lang="en-US" altLang="zh-CN" sz="2400">
                <a:latin typeface="Times New Roman" pitchFamily="18" charset="0"/>
              </a:rPr>
              <a:t>p</a:t>
            </a:r>
            <a:r>
              <a:rPr lang="zh-CN" altLang="en-US" sz="2400">
                <a:latin typeface="Times New Roman" pitchFamily="18" charset="0"/>
              </a:rPr>
              <a:t>结点的双亲为</a:t>
            </a:r>
            <a:r>
              <a:rPr lang="en-US" altLang="zh-CN" sz="2400">
                <a:latin typeface="Times New Roman" pitchFamily="18" charset="0"/>
              </a:rPr>
              <a:t>f</a:t>
            </a:r>
            <a:r>
              <a:rPr lang="zh-CN" altLang="en-US" sz="2400">
                <a:latin typeface="Times New Roman" pitchFamily="18" charset="0"/>
              </a:rPr>
              <a:t>结点。在算法中另设置两个指针</a:t>
            </a:r>
            <a:r>
              <a:rPr lang="en-US" altLang="zh-CN" sz="2400">
                <a:latin typeface="Times New Roman" pitchFamily="18" charset="0"/>
              </a:rPr>
              <a:t>s</a:t>
            </a:r>
            <a:r>
              <a:rPr lang="zh-CN" altLang="en-US" sz="2400">
                <a:latin typeface="Times New Roman" pitchFamily="18" charset="0"/>
              </a:rPr>
              <a:t>和</a:t>
            </a:r>
            <a:r>
              <a:rPr lang="en-US" altLang="zh-CN" sz="2400">
                <a:latin typeface="Times New Roman" pitchFamily="18" charset="0"/>
              </a:rPr>
              <a:t>q</a:t>
            </a:r>
            <a:r>
              <a:rPr lang="zh-CN" altLang="en-US" sz="2400">
                <a:latin typeface="Times New Roman" pitchFamily="18" charset="0"/>
              </a:rPr>
              <a:t>。分别指向替换结点及其双亲结点。</a:t>
            </a:r>
          </a:p>
          <a:p>
            <a:pPr>
              <a:spcBef>
                <a:spcPct val="20000"/>
              </a:spcBef>
              <a:buClr>
                <a:schemeClr val="bg2"/>
              </a:buClr>
              <a:buFont typeface="Monotype Sorts" pitchFamily="2" charset="2"/>
              <a:buNone/>
            </a:pPr>
            <a:r>
              <a:rPr lang="en-US" altLang="zh-CN" sz="2400">
                <a:latin typeface="Times New Roman" pitchFamily="18" charset="0"/>
              </a:rPr>
              <a:t>#include&lt;stdlib.h&gt;</a:t>
            </a:r>
          </a:p>
          <a:p>
            <a:pPr>
              <a:spcBef>
                <a:spcPct val="20000"/>
              </a:spcBef>
              <a:buClr>
                <a:schemeClr val="bg2"/>
              </a:buClr>
              <a:buFont typeface="Monotype Sorts" pitchFamily="2" charset="2"/>
              <a:buNone/>
            </a:pPr>
            <a:r>
              <a:rPr lang="en-US" altLang="zh-CN" sz="2400">
                <a:latin typeface="Times New Roman" pitchFamily="18" charset="0"/>
              </a:rPr>
              <a:t>#include&lt;stdio.h&gt;</a:t>
            </a:r>
          </a:p>
          <a:p>
            <a:pPr>
              <a:spcBef>
                <a:spcPct val="20000"/>
              </a:spcBef>
              <a:buClr>
                <a:schemeClr val="bg2"/>
              </a:buClr>
              <a:buFont typeface="Monotype Sorts" pitchFamily="2" charset="2"/>
              <a:buNone/>
            </a:pPr>
            <a:r>
              <a:rPr lang="en-US" altLang="zh-CN" sz="2400">
                <a:latin typeface="Times New Roman" pitchFamily="18" charset="0"/>
              </a:rPr>
              <a:t>typedef struct  node /*</a:t>
            </a:r>
            <a:r>
              <a:rPr lang="zh-CN" altLang="en-US" sz="2400">
                <a:latin typeface="Times New Roman" pitchFamily="18" charset="0"/>
              </a:rPr>
              <a:t>定义结点数据类型*</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int data;</a:t>
            </a:r>
          </a:p>
          <a:p>
            <a:pPr>
              <a:spcBef>
                <a:spcPct val="20000"/>
              </a:spcBef>
              <a:buClr>
                <a:schemeClr val="bg2"/>
              </a:buClr>
              <a:buFont typeface="Monotype Sorts" pitchFamily="2" charset="2"/>
              <a:buNone/>
            </a:pPr>
            <a:r>
              <a:rPr lang="en-US" altLang="zh-CN" sz="2400">
                <a:latin typeface="Times New Roman" pitchFamily="18" charset="0"/>
              </a:rPr>
              <a:t>     struct  node *lchild</a:t>
            </a:r>
            <a:r>
              <a:rPr lang="zh-CN" altLang="en-US" sz="2400">
                <a:latin typeface="Times New Roman" pitchFamily="18" charset="0"/>
              </a:rPr>
              <a:t>，*</a:t>
            </a:r>
            <a:r>
              <a:rPr lang="en-US" altLang="zh-CN" sz="2400">
                <a:latin typeface="Times New Roman" pitchFamily="18" charset="0"/>
              </a:rPr>
              <a:t>rchild;</a:t>
            </a:r>
            <a:r>
              <a:rPr lang="zh-CN" altLang="en-US" sz="2400">
                <a:latin typeface="Times New Roman" pitchFamily="18" charset="0"/>
              </a:rPr>
              <a:t>｝</a:t>
            </a:r>
            <a:r>
              <a:rPr lang="en-US" altLang="zh-CN" sz="2400">
                <a:latin typeface="Times New Roman" pitchFamily="18" charset="0"/>
              </a:rPr>
              <a:t>NODE;</a:t>
            </a:r>
          </a:p>
          <a:p>
            <a:pPr>
              <a:spcBef>
                <a:spcPct val="20000"/>
              </a:spcBef>
              <a:buClr>
                <a:schemeClr val="bg2"/>
              </a:buClr>
              <a:buFont typeface="Monotype Sorts" pitchFamily="2" charset="2"/>
              <a:buNone/>
            </a:pPr>
            <a:r>
              <a:rPr lang="en-US" altLang="zh-CN" sz="2400">
                <a:latin typeface="Times New Roman" pitchFamily="18" charset="0"/>
              </a:rPr>
              <a:t>     NODE *f;</a:t>
            </a:r>
          </a:p>
          <a:p>
            <a:pPr>
              <a:spcBef>
                <a:spcPct val="20000"/>
              </a:spcBef>
              <a:buClr>
                <a:schemeClr val="bg2"/>
              </a:buClr>
              <a:buFont typeface="Monotype Sorts" pitchFamily="2" charset="2"/>
              <a:buNone/>
            </a:pPr>
            <a:r>
              <a:rPr lang="en-US" altLang="zh-CN" sz="2400">
                <a:latin typeface="Times New Roman" pitchFamily="18" charset="0"/>
              </a:rPr>
              <a:t>NODE *delt(NODE *r,NODE *p,NODE *f)</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从以</a:t>
            </a:r>
            <a:r>
              <a:rPr lang="en-US" altLang="zh-CN" sz="2400">
                <a:latin typeface="Times New Roman" pitchFamily="18" charset="0"/>
              </a:rPr>
              <a:t>r</a:t>
            </a:r>
            <a:r>
              <a:rPr lang="zh-CN" altLang="en-US" sz="2400">
                <a:latin typeface="Times New Roman" pitchFamily="18" charset="0"/>
              </a:rPr>
              <a:t>为根结点指针的二叉排序树上删除</a:t>
            </a:r>
            <a:r>
              <a:rPr lang="en-US" altLang="zh-CN" sz="2400">
                <a:latin typeface="Times New Roman" pitchFamily="18" charset="0"/>
              </a:rPr>
              <a:t>p</a:t>
            </a:r>
            <a:r>
              <a:rPr lang="zh-CN" altLang="en-US" sz="2400">
                <a:latin typeface="Times New Roman" pitchFamily="18" charset="0"/>
              </a:rPr>
              <a:t>结点，</a:t>
            </a:r>
            <a:r>
              <a:rPr lang="en-US" altLang="zh-CN" sz="2400">
                <a:latin typeface="Times New Roman" pitchFamily="18" charset="0"/>
              </a:rPr>
              <a:t>f</a:t>
            </a:r>
            <a:r>
              <a:rPr lang="zh-CN" altLang="en-US" sz="2400">
                <a:latin typeface="Times New Roman" pitchFamily="18" charset="0"/>
              </a:rPr>
              <a:t>指向</a:t>
            </a:r>
            <a:r>
              <a:rPr lang="en-US" altLang="zh-CN" sz="2400">
                <a:latin typeface="Times New Roman" pitchFamily="18" charset="0"/>
              </a:rPr>
              <a:t>p</a:t>
            </a:r>
            <a:r>
              <a:rPr lang="zh-CN" altLang="en-US" sz="2400">
                <a:latin typeface="Times New Roman" pitchFamily="18" charset="0"/>
              </a:rPr>
              <a:t>的双亲，当</a:t>
            </a:r>
            <a:r>
              <a:rPr lang="en-US" altLang="zh-CN" sz="2400">
                <a:latin typeface="Times New Roman" pitchFamily="18" charset="0"/>
              </a:rPr>
              <a:t>r=p</a:t>
            </a:r>
            <a:r>
              <a:rPr lang="zh-CN" altLang="en-US" sz="2400">
                <a:latin typeface="Times New Roman" pitchFamily="18" charset="0"/>
              </a:rPr>
              <a:t>时</a:t>
            </a:r>
            <a:r>
              <a:rPr lang="en-US" altLang="zh-CN" sz="2400">
                <a:latin typeface="Times New Roman" pitchFamily="18" charset="0"/>
              </a:rPr>
              <a:t>f=NULL*/</a:t>
            </a:r>
          </a:p>
          <a:p>
            <a:pPr>
              <a:spcBef>
                <a:spcPct val="20000"/>
              </a:spcBef>
              <a:buClr>
                <a:schemeClr val="bg2"/>
              </a:buClr>
              <a:buFont typeface="Monotype Sorts" pitchFamily="2" charset="2"/>
              <a:buNone/>
            </a:pPr>
            <a:r>
              <a:rPr lang="en-US" altLang="zh-CN" sz="2400">
                <a:latin typeface="Times New Roman" pitchFamily="18" charset="0"/>
              </a:rPr>
              <a:t> NODE *q</a:t>
            </a:r>
            <a:r>
              <a:rPr lang="en-US" altLang="zh-CN" sz="2400" b="1">
                <a:latin typeface="Times New Roman" pitchFamily="18" charset="0"/>
              </a:rPr>
              <a:t>,*</a:t>
            </a:r>
            <a:r>
              <a:rPr lang="en-US" altLang="zh-CN" sz="2400">
                <a:latin typeface="Times New Roman" pitchFamily="18" charset="0"/>
              </a:rPr>
              <a:t>s;</a:t>
            </a:r>
          </a:p>
          <a:p>
            <a:pPr>
              <a:spcBef>
                <a:spcPct val="20000"/>
              </a:spcBef>
              <a:buClr>
                <a:schemeClr val="bg2"/>
              </a:buClr>
              <a:buFont typeface="Monotype Sorts" pitchFamily="2" charset="2"/>
              <a:buNone/>
            </a:pPr>
            <a:r>
              <a:rPr lang="en-US" altLang="zh-CN" sz="2400">
                <a:latin typeface="Times New Roman" pitchFamily="18" charset="0"/>
              </a:rPr>
              <a:t> int t=0;</a:t>
            </a:r>
          </a:p>
        </p:txBody>
      </p:sp>
    </p:spTree>
  </p:cSld>
  <p:clrMapOvr>
    <a:masterClrMapping/>
  </p:clrMapOvr>
  <p:transition>
    <p:cover dir="d"/>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Rot="1" noChangeArrowheads="1"/>
          </p:cNvSpPr>
          <p:nvPr/>
        </p:nvSpPr>
        <p:spPr bwMode="auto">
          <a:xfrm>
            <a:off x="539750" y="476250"/>
            <a:ext cx="8280400"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if(p-&gt;lc= =NULL) s=p-&gt;rc;</a:t>
            </a:r>
          </a:p>
          <a:p>
            <a:pPr>
              <a:spcBef>
                <a:spcPct val="20000"/>
              </a:spcBef>
              <a:buClr>
                <a:schemeClr val="bg2"/>
              </a:buClr>
              <a:buFont typeface="Monotype Sorts" pitchFamily="2" charset="2"/>
              <a:buNone/>
            </a:pPr>
            <a:r>
              <a:rPr lang="en-US" altLang="zh-CN" sz="2400">
                <a:latin typeface="Times New Roman" pitchFamily="18" charset="0"/>
              </a:rPr>
              <a:t> else if(p-&gt;rc= =NULL) s=p-&gt;lc;</a:t>
            </a:r>
          </a:p>
          <a:p>
            <a:pPr>
              <a:spcBef>
                <a:spcPct val="20000"/>
              </a:spcBef>
              <a:buClr>
                <a:schemeClr val="bg2"/>
              </a:buClr>
              <a:buFont typeface="Monotype Sorts" pitchFamily="2" charset="2"/>
              <a:buNone/>
            </a:pPr>
            <a:r>
              <a:rPr lang="en-US" altLang="zh-CN" sz="2400">
                <a:latin typeface="Times New Roman" pitchFamily="18" charset="0"/>
              </a:rPr>
              <a:t> else { q=p;s=p-&gt;lc;</a:t>
            </a:r>
          </a:p>
          <a:p>
            <a:pPr>
              <a:spcBef>
                <a:spcPct val="20000"/>
              </a:spcBef>
              <a:buClr>
                <a:schemeClr val="bg2"/>
              </a:buClr>
              <a:buFont typeface="Monotype Sorts" pitchFamily="2" charset="2"/>
              <a:buNone/>
            </a:pPr>
            <a:r>
              <a:rPr lang="en-US" altLang="zh-CN" sz="2400">
                <a:latin typeface="Times New Roman" pitchFamily="18" charset="0"/>
              </a:rPr>
              <a:t>      while(s-&gt;rc!=NULL)</a:t>
            </a:r>
          </a:p>
          <a:p>
            <a:pPr>
              <a:spcBef>
                <a:spcPct val="20000"/>
              </a:spcBef>
              <a:buClr>
                <a:schemeClr val="bg2"/>
              </a:buClr>
              <a:buFont typeface="Monotype Sorts" pitchFamily="2" charset="2"/>
              <a:buNone/>
            </a:pPr>
            <a:r>
              <a:rPr lang="en-US" altLang="zh-CN" sz="2400">
                <a:latin typeface="Times New Roman" pitchFamily="18" charset="0"/>
              </a:rPr>
              <a:t>      {q=s;s=s-&gt;rc;}</a:t>
            </a:r>
          </a:p>
          <a:p>
            <a:pPr>
              <a:spcBef>
                <a:spcPct val="20000"/>
              </a:spcBef>
              <a:buClr>
                <a:schemeClr val="bg2"/>
              </a:buClr>
              <a:buFont typeface="Monotype Sorts" pitchFamily="2" charset="2"/>
              <a:buNone/>
            </a:pPr>
            <a:r>
              <a:rPr lang="en-US" altLang="zh-CN" sz="2400">
                <a:latin typeface="Times New Roman" pitchFamily="18" charset="0"/>
              </a:rPr>
              <a:t> if(q= =p) q-&gt;lc=s-&gt;lc;</a:t>
            </a:r>
          </a:p>
          <a:p>
            <a:pPr>
              <a:spcBef>
                <a:spcPct val="20000"/>
              </a:spcBef>
              <a:buClr>
                <a:schemeClr val="bg2"/>
              </a:buClr>
              <a:buFont typeface="Monotype Sorts" pitchFamily="2" charset="2"/>
              <a:buNone/>
            </a:pPr>
            <a:r>
              <a:rPr lang="en-US" altLang="zh-CN" sz="2400">
                <a:latin typeface="Times New Roman" pitchFamily="18" charset="0"/>
              </a:rPr>
              <a:t> else q-&gt;rc=s-&gt;lc;</a:t>
            </a:r>
          </a:p>
          <a:p>
            <a:pPr>
              <a:spcBef>
                <a:spcPct val="20000"/>
              </a:spcBef>
              <a:buClr>
                <a:schemeClr val="bg2"/>
              </a:buClr>
              <a:buFont typeface="Monotype Sorts" pitchFamily="2" charset="2"/>
              <a:buNone/>
            </a:pPr>
            <a:r>
              <a:rPr lang="en-US" altLang="zh-CN" sz="2400">
                <a:latin typeface="Times New Roman" pitchFamily="18" charset="0"/>
              </a:rPr>
              <a:t>     p-&gt;data=s-&gt;data;</a:t>
            </a:r>
          </a:p>
          <a:p>
            <a:pPr>
              <a:spcBef>
                <a:spcPct val="20000"/>
              </a:spcBef>
              <a:buClr>
                <a:schemeClr val="bg2"/>
              </a:buClr>
              <a:buFont typeface="Monotype Sorts" pitchFamily="2" charset="2"/>
              <a:buNone/>
            </a:pPr>
            <a:r>
              <a:rPr lang="en-US" altLang="zh-CN" sz="2400">
                <a:latin typeface="Times New Roman" pitchFamily="18" charset="0"/>
              </a:rPr>
              <a:t>    free(s);t=1;</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if(t= =0)</a:t>
            </a:r>
          </a:p>
          <a:p>
            <a:pPr>
              <a:spcBef>
                <a:spcPct val="20000"/>
              </a:spcBef>
              <a:buClr>
                <a:schemeClr val="bg2"/>
              </a:buClr>
              <a:buFont typeface="Monotype Sorts" pitchFamily="2" charset="2"/>
              <a:buNone/>
            </a:pPr>
            <a:r>
              <a:rPr lang="en-US" altLang="zh-CN" sz="2400">
                <a:latin typeface="Times New Roman" pitchFamily="18" charset="0"/>
              </a:rPr>
              <a:t>  {if(f==NULL) r=s;</a:t>
            </a:r>
          </a:p>
          <a:p>
            <a:pPr>
              <a:spcBef>
                <a:spcPct val="20000"/>
              </a:spcBef>
              <a:buClr>
                <a:schemeClr val="bg2"/>
              </a:buClr>
              <a:buFont typeface="Monotype Sorts" pitchFamily="2" charset="2"/>
              <a:buNone/>
            </a:pPr>
            <a:r>
              <a:rPr lang="en-US" altLang="zh-CN" sz="2400">
                <a:latin typeface="Times New Roman" pitchFamily="18" charset="0"/>
              </a:rPr>
              <a:t> else if(f-&gt;lc= =p) f-&gt;lc=s;</a:t>
            </a:r>
          </a:p>
        </p:txBody>
      </p:sp>
    </p:spTree>
  </p:cSld>
  <p:clrMapOvr>
    <a:masterClrMapping/>
  </p:clrMapOvr>
  <p:transition>
    <p:cover dir="d"/>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Rot="1" noChangeArrowheads="1"/>
          </p:cNvSpPr>
          <p:nvPr/>
        </p:nvSpPr>
        <p:spPr bwMode="auto">
          <a:xfrm>
            <a:off x="539750" y="620713"/>
            <a:ext cx="8280400"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else f-&gt;rc=s;</a:t>
            </a:r>
          </a:p>
          <a:p>
            <a:pPr>
              <a:spcBef>
                <a:spcPct val="20000"/>
              </a:spcBef>
              <a:buClr>
                <a:schemeClr val="bg2"/>
              </a:buClr>
              <a:buFont typeface="Monotype Sorts" pitchFamily="2" charset="2"/>
              <a:buNone/>
            </a:pPr>
            <a:r>
              <a:rPr lang="en-US" altLang="zh-CN" sz="2400">
                <a:latin typeface="Times New Roman" pitchFamily="18" charset="0"/>
              </a:rPr>
              <a:t>free(p);}</a:t>
            </a:r>
          </a:p>
          <a:p>
            <a:pPr>
              <a:spcBef>
                <a:spcPct val="20000"/>
              </a:spcBef>
              <a:buClr>
                <a:schemeClr val="bg2"/>
              </a:buClr>
              <a:buFont typeface="Monotype Sorts" pitchFamily="2" charset="2"/>
              <a:buNone/>
            </a:pPr>
            <a:r>
              <a:rPr lang="en-US" altLang="zh-CN" sz="2400">
                <a:latin typeface="Times New Roman" pitchFamily="18" charset="0"/>
              </a:rPr>
              <a:t>return(r);</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NODE *search(NODE *r,NODE *f,int k)</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在以</a:t>
            </a:r>
            <a:r>
              <a:rPr lang="en-US" altLang="zh-CN" sz="2400">
                <a:latin typeface="Times New Roman" pitchFamily="18" charset="0"/>
              </a:rPr>
              <a:t>r</a:t>
            </a:r>
            <a:r>
              <a:rPr lang="zh-CN" altLang="en-US" sz="2400">
                <a:latin typeface="Times New Roman" pitchFamily="18" charset="0"/>
              </a:rPr>
              <a:t>为根的二叉排序树中查找值为</a:t>
            </a:r>
            <a:r>
              <a:rPr lang="en-US" altLang="zh-CN" sz="2400">
                <a:latin typeface="Times New Roman" pitchFamily="18" charset="0"/>
              </a:rPr>
              <a:t>K</a:t>
            </a:r>
            <a:r>
              <a:rPr lang="zh-CN" altLang="en-US" sz="2400">
                <a:latin typeface="Times New Roman" pitchFamily="18" charset="0"/>
              </a:rPr>
              <a:t>的结点*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NODE *p;</a:t>
            </a:r>
          </a:p>
          <a:p>
            <a:pPr>
              <a:spcBef>
                <a:spcPct val="20000"/>
              </a:spcBef>
              <a:buClr>
                <a:schemeClr val="bg2"/>
              </a:buClr>
              <a:buFont typeface="Monotype Sorts" pitchFamily="2" charset="2"/>
              <a:buNone/>
            </a:pPr>
            <a:r>
              <a:rPr lang="en-US" altLang="zh-CN" sz="2400">
                <a:latin typeface="Times New Roman" pitchFamily="18" charset="0"/>
              </a:rPr>
              <a:t>  if(r!=NULL)</a:t>
            </a:r>
          </a:p>
          <a:p>
            <a:pPr>
              <a:spcBef>
                <a:spcPct val="20000"/>
              </a:spcBef>
              <a:buClr>
                <a:schemeClr val="bg2"/>
              </a:buClr>
              <a:buFont typeface="Monotype Sorts" pitchFamily="2" charset="2"/>
              <a:buNone/>
            </a:pPr>
            <a:r>
              <a:rPr lang="en-US" altLang="zh-CN" sz="2400">
                <a:latin typeface="Times New Roman" pitchFamily="18" charset="0"/>
              </a:rPr>
              <a:t>   {p=r;</a:t>
            </a:r>
          </a:p>
          <a:p>
            <a:pPr>
              <a:spcBef>
                <a:spcPct val="20000"/>
              </a:spcBef>
              <a:buClr>
                <a:schemeClr val="bg2"/>
              </a:buClr>
              <a:buFont typeface="Monotype Sorts" pitchFamily="2" charset="2"/>
              <a:buNone/>
            </a:pPr>
            <a:r>
              <a:rPr lang="en-US" altLang="zh-CN" sz="2400">
                <a:latin typeface="Times New Roman" pitchFamily="18" charset="0"/>
              </a:rPr>
              <a:t>    while(p!=NULL)</a:t>
            </a:r>
          </a:p>
          <a:p>
            <a:pPr>
              <a:spcBef>
                <a:spcPct val="20000"/>
              </a:spcBef>
              <a:buClr>
                <a:schemeClr val="bg2"/>
              </a:buClr>
              <a:buFont typeface="Monotype Sorts" pitchFamily="2" charset="2"/>
              <a:buNone/>
            </a:pPr>
            <a:r>
              <a:rPr lang="en-US" altLang="zh-CN" sz="2400">
                <a:latin typeface="Times New Roman" pitchFamily="18" charset="0"/>
              </a:rPr>
              <a:t>     {if(p-&gt;data= =k) return(p);</a:t>
            </a:r>
          </a:p>
          <a:p>
            <a:pPr>
              <a:spcBef>
                <a:spcPct val="20000"/>
              </a:spcBef>
              <a:buClr>
                <a:schemeClr val="bg2"/>
              </a:buClr>
              <a:buFont typeface="Monotype Sorts" pitchFamily="2" charset="2"/>
              <a:buNone/>
            </a:pPr>
            <a:r>
              <a:rPr lang="en-US" altLang="zh-CN" sz="2400">
                <a:latin typeface="Times New Roman" pitchFamily="18" charset="0"/>
              </a:rPr>
              <a:t>      else if(k&lt;p-&gt;data) {f=p;p=p-&gt;lchild;}</a:t>
            </a:r>
          </a:p>
          <a:p>
            <a:pPr>
              <a:spcBef>
                <a:spcPct val="20000"/>
              </a:spcBef>
              <a:buClr>
                <a:schemeClr val="bg2"/>
              </a:buClr>
              <a:buFont typeface="Monotype Sorts" pitchFamily="2" charset="2"/>
              <a:buNone/>
            </a:pPr>
            <a:r>
              <a:rPr lang="en-US" altLang="zh-CN" sz="2400">
                <a:latin typeface="Times New Roman" pitchFamily="18" charset="0"/>
              </a:rPr>
              <a:t>      else {f=p;p=p-&gt;rchild;}</a:t>
            </a:r>
          </a:p>
        </p:txBody>
      </p:sp>
    </p:spTree>
  </p:cSld>
  <p:clrMapOvr>
    <a:masterClrMapping/>
  </p:clrMapOvr>
  <p:transition>
    <p:cover dir="d"/>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Rot="1" noChangeArrowheads="1"/>
          </p:cNvSpPr>
          <p:nvPr/>
        </p:nvSpPr>
        <p:spPr bwMode="auto">
          <a:xfrm>
            <a:off x="539750" y="620713"/>
            <a:ext cx="8280400"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return(NULL);</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main()</a:t>
            </a:r>
          </a:p>
          <a:p>
            <a:pPr>
              <a:spcBef>
                <a:spcPct val="20000"/>
              </a:spcBef>
              <a:buClr>
                <a:schemeClr val="bg2"/>
              </a:buClr>
              <a:buFont typeface="Monotype Sorts" pitchFamily="2" charset="2"/>
              <a:buNone/>
            </a:pPr>
            <a:r>
              <a:rPr lang="en-US" altLang="zh-CN" sz="2400">
                <a:latin typeface="Times New Roman" pitchFamily="18" charset="0"/>
              </a:rPr>
              <a:t> {int n,i,x;</a:t>
            </a:r>
          </a:p>
          <a:p>
            <a:pPr>
              <a:spcBef>
                <a:spcPct val="20000"/>
              </a:spcBef>
              <a:buClr>
                <a:schemeClr val="bg2"/>
              </a:buClr>
              <a:buFont typeface="Monotype Sorts" pitchFamily="2" charset="2"/>
              <a:buNone/>
            </a:pPr>
            <a:r>
              <a:rPr lang="en-US" altLang="zh-CN" sz="2400">
                <a:latin typeface="Times New Roman" pitchFamily="18" charset="0"/>
              </a:rPr>
              <a:t>  NODE *t,*p;</a:t>
            </a:r>
          </a:p>
          <a:p>
            <a:pPr>
              <a:spcBef>
                <a:spcPct val="20000"/>
              </a:spcBef>
              <a:buClr>
                <a:schemeClr val="bg2"/>
              </a:buClr>
              <a:buFont typeface="Monotype Sorts" pitchFamily="2" charset="2"/>
              <a:buNone/>
            </a:pPr>
            <a:r>
              <a:rPr lang="en-US" altLang="zh-CN" sz="2400">
                <a:latin typeface="Times New Roman" pitchFamily="18" charset="0"/>
              </a:rPr>
              <a:t>  t=NULL;</a:t>
            </a:r>
          </a:p>
          <a:p>
            <a:pPr>
              <a:spcBef>
                <a:spcPct val="20000"/>
              </a:spcBef>
              <a:buClr>
                <a:schemeClr val="bg2"/>
              </a:buClr>
              <a:buFont typeface="Monotype Sorts" pitchFamily="2" charset="2"/>
              <a:buNone/>
            </a:pPr>
            <a:r>
              <a:rPr lang="en-US" altLang="zh-CN" sz="2400">
                <a:latin typeface="Times New Roman" pitchFamily="18" charset="0"/>
              </a:rPr>
              <a:t>  scanf(</a:t>
            </a:r>
            <a:r>
              <a:rPr lang="en-US" altLang="zh-CN" sz="2400">
                <a:latin typeface="Arial"/>
              </a:rPr>
              <a:t>“</a:t>
            </a:r>
            <a:r>
              <a:rPr lang="en-US" altLang="zh-CN" sz="2400">
                <a:latin typeface="Times New Roman" pitchFamily="18" charset="0"/>
              </a:rPr>
              <a:t>%d</a:t>
            </a:r>
            <a:r>
              <a:rPr lang="en-US" altLang="zh-CN" sz="2400">
                <a:latin typeface="Arial"/>
              </a:rPr>
              <a:t>”</a:t>
            </a:r>
            <a:r>
              <a:rPr lang="en-US" altLang="zh-CN" sz="2400">
                <a:latin typeface="Times New Roman" pitchFamily="18" charset="0"/>
              </a:rPr>
              <a:t>,&amp;n);</a:t>
            </a:r>
          </a:p>
          <a:p>
            <a:pPr>
              <a:spcBef>
                <a:spcPct val="20000"/>
              </a:spcBef>
              <a:buClr>
                <a:schemeClr val="bg2"/>
              </a:buClr>
              <a:buFont typeface="Monotype Sorts" pitchFamily="2" charset="2"/>
              <a:buNone/>
            </a:pPr>
            <a:r>
              <a:rPr lang="en-US" altLang="zh-CN" sz="2400">
                <a:latin typeface="Times New Roman" pitchFamily="18" charset="0"/>
              </a:rPr>
              <a:t>  for(i=0;i&lt;n;i++)</a:t>
            </a:r>
          </a:p>
          <a:p>
            <a:pPr>
              <a:spcBef>
                <a:spcPct val="20000"/>
              </a:spcBef>
              <a:buClr>
                <a:schemeClr val="bg2"/>
              </a:buClr>
              <a:buFont typeface="Monotype Sorts" pitchFamily="2" charset="2"/>
              <a:buNone/>
            </a:pPr>
            <a:r>
              <a:rPr lang="en-US" altLang="zh-CN" sz="2400">
                <a:latin typeface="Times New Roman" pitchFamily="18" charset="0"/>
              </a:rPr>
              <a:t>   {scanf(</a:t>
            </a:r>
            <a:r>
              <a:rPr lang="en-US" altLang="zh-CN" sz="2400">
                <a:latin typeface="Arial"/>
              </a:rPr>
              <a:t>“</a:t>
            </a:r>
            <a:r>
              <a:rPr lang="en-US" altLang="zh-CN" sz="2400">
                <a:latin typeface="Times New Roman" pitchFamily="18" charset="0"/>
              </a:rPr>
              <a:t>%d</a:t>
            </a:r>
            <a:r>
              <a:rPr lang="en-US" altLang="zh-CN" sz="2400">
                <a:latin typeface="Arial"/>
              </a:rPr>
              <a:t>”</a:t>
            </a:r>
            <a:r>
              <a:rPr lang="en-US" altLang="zh-CN" sz="2400">
                <a:latin typeface="Times New Roman" pitchFamily="18" charset="0"/>
              </a:rPr>
              <a:t>,&amp;x);</a:t>
            </a:r>
          </a:p>
          <a:p>
            <a:pPr>
              <a:spcBef>
                <a:spcPct val="20000"/>
              </a:spcBef>
              <a:buClr>
                <a:schemeClr val="bg2"/>
              </a:buClr>
              <a:buFont typeface="Monotype Sorts" pitchFamily="2" charset="2"/>
              <a:buNone/>
            </a:pPr>
            <a:r>
              <a:rPr lang="en-US" altLang="zh-CN" sz="2400">
                <a:latin typeface="Times New Roman" pitchFamily="18" charset="0"/>
              </a:rPr>
              <a:t>    t=insertbst(x,t);</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Rot="1" noChangeArrowheads="1"/>
          </p:cNvSpPr>
          <p:nvPr/>
        </p:nvSpPr>
        <p:spPr bwMode="auto">
          <a:xfrm>
            <a:off x="539750" y="620713"/>
            <a:ext cx="8280400"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f=NULL;</a:t>
            </a:r>
          </a:p>
          <a:p>
            <a:pPr>
              <a:spcBef>
                <a:spcPct val="20000"/>
              </a:spcBef>
              <a:buClr>
                <a:schemeClr val="bg2"/>
              </a:buClr>
              <a:buFont typeface="Monotype Sorts" pitchFamily="2" charset="2"/>
              <a:buNone/>
            </a:pPr>
            <a:r>
              <a:rPr lang="en-US" altLang="zh-CN" sz="2400">
                <a:latin typeface="Times New Roman" pitchFamily="18" charset="0"/>
              </a:rPr>
              <a:t>  scanf(</a:t>
            </a:r>
            <a:r>
              <a:rPr lang="en-US" altLang="zh-CN" sz="2400">
                <a:latin typeface="Arial"/>
              </a:rPr>
              <a:t>“</a:t>
            </a:r>
            <a:r>
              <a:rPr lang="en-US" altLang="zh-CN" sz="2400">
                <a:latin typeface="Times New Roman" pitchFamily="18" charset="0"/>
              </a:rPr>
              <a:t>%d</a:t>
            </a:r>
            <a:r>
              <a:rPr lang="en-US" altLang="zh-CN" sz="2400">
                <a:latin typeface="Arial"/>
              </a:rPr>
              <a:t>”</a:t>
            </a:r>
            <a:r>
              <a:rPr lang="en-US" altLang="zh-CN" sz="2400">
                <a:latin typeface="Times New Roman" pitchFamily="18" charset="0"/>
              </a:rPr>
              <a:t>,&amp;x);/*</a:t>
            </a:r>
            <a:r>
              <a:rPr lang="zh-CN" altLang="en-US" sz="2400">
                <a:latin typeface="Times New Roman" pitchFamily="18" charset="0"/>
              </a:rPr>
              <a:t>输入要删除结点的数据域值*</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p=search(t,f,x);/*</a:t>
            </a:r>
            <a:r>
              <a:rPr lang="zh-CN" altLang="en-US" sz="2400">
                <a:latin typeface="Times New Roman" pitchFamily="18" charset="0"/>
              </a:rPr>
              <a:t>调用查找函数查找待删除结点</a:t>
            </a:r>
            <a:r>
              <a:rPr lang="en-US" altLang="zh-CN" sz="2400">
                <a:latin typeface="Times New Roman" pitchFamily="18" charset="0"/>
              </a:rPr>
              <a:t>p*/</a:t>
            </a:r>
          </a:p>
          <a:p>
            <a:pPr>
              <a:spcBef>
                <a:spcPct val="20000"/>
              </a:spcBef>
              <a:buClr>
                <a:schemeClr val="bg2"/>
              </a:buClr>
              <a:buFont typeface="Monotype Sorts" pitchFamily="2" charset="2"/>
              <a:buNone/>
            </a:pPr>
            <a:r>
              <a:rPr lang="en-US" altLang="zh-CN" sz="2400">
                <a:latin typeface="Times New Roman" pitchFamily="18" charset="0"/>
              </a:rPr>
              <a:t>  t=delt(t,p,f);/*</a:t>
            </a:r>
            <a:r>
              <a:rPr lang="zh-CN" altLang="en-US" sz="2400">
                <a:latin typeface="Times New Roman" pitchFamily="18" charset="0"/>
              </a:rPr>
              <a:t>调用删除结点函数*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inorder(t);/*</a:t>
            </a:r>
            <a:r>
              <a:rPr lang="zh-CN" altLang="en-US" sz="2400">
                <a:latin typeface="Times New Roman" pitchFamily="18" charset="0"/>
              </a:rPr>
              <a:t>调用中序遍历函数，见前面*</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在二叉排序树上可有多种方法删除一个结点，只要把被删除结点删除之后仍然保持是一棵二叉排序树就行了。</a:t>
            </a:r>
          </a:p>
        </p:txBody>
      </p:sp>
    </p:spTree>
  </p:cSld>
  <p:clrMapOvr>
    <a:masterClrMapping/>
  </p:clrMapOvr>
  <p:transition>
    <p:cover dir="d"/>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en-US" altLang="zh-CN"/>
              <a:t>5.6  </a:t>
            </a:r>
            <a:r>
              <a:rPr lang="zh-CN" altLang="en-US"/>
              <a:t>哈夫曼树 </a:t>
            </a:r>
          </a:p>
        </p:txBody>
      </p:sp>
      <p:sp>
        <p:nvSpPr>
          <p:cNvPr id="84995" name="Rectangle 3"/>
          <p:cNvSpPr>
            <a:spLocks noRot="1" noChangeArrowheads="1"/>
          </p:cNvSpPr>
          <p:nvPr/>
        </p:nvSpPr>
        <p:spPr bwMode="auto">
          <a:xfrm>
            <a:off x="539750" y="1700213"/>
            <a:ext cx="8280400" cy="453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5.6.1  </a:t>
            </a:r>
            <a:r>
              <a:rPr lang="zh-CN" altLang="en-US" sz="2400">
                <a:latin typeface="Times New Roman" pitchFamily="18" charset="0"/>
              </a:rPr>
              <a:t>哈夫曼树的定义</a:t>
            </a:r>
          </a:p>
          <a:p>
            <a:pPr>
              <a:spcBef>
                <a:spcPct val="20000"/>
              </a:spcBef>
              <a:buClr>
                <a:schemeClr val="bg2"/>
              </a:buClr>
              <a:buFont typeface="Monotype Sorts" pitchFamily="2" charset="2"/>
              <a:buNone/>
            </a:pPr>
            <a:r>
              <a:rPr lang="zh-CN" altLang="en-US" sz="2400">
                <a:latin typeface="Times New Roman" pitchFamily="18" charset="0"/>
              </a:rPr>
              <a:t>　　要了解哈夫曼树的概念首先给出路径和路径长度的概念。从树中一个结点到另一个结点之间的分支构成这两个结点之间的路径，路径上的分支数目称做路径长度。树的路径长度是从树根到每一个结点的路径长度之和。可将这一概念推广到一般情况，若考虑带权的结点，结点的带权路径长度为从该结点到树根之间路径长度与结点上权的乘积。树的带权路径长度为树中所有叶子结点的带权路径长度之和，通常记做 　　　，其中</a:t>
            </a:r>
            <a:r>
              <a:rPr lang="en-US" altLang="zh-CN" sz="2400">
                <a:latin typeface="Times New Roman" pitchFamily="18" charset="0"/>
              </a:rPr>
              <a:t>n</a:t>
            </a:r>
            <a:r>
              <a:rPr lang="zh-CN" altLang="en-US" sz="2400">
                <a:latin typeface="Times New Roman" pitchFamily="18" charset="0"/>
              </a:rPr>
              <a:t>为二叉树的叶子结点个数，</a:t>
            </a:r>
            <a:r>
              <a:rPr lang="en-US" altLang="zh-CN" sz="2400">
                <a:latin typeface="Times New Roman" pitchFamily="18" charset="0"/>
              </a:rPr>
              <a:t>wi</a:t>
            </a:r>
            <a:r>
              <a:rPr lang="zh-CN" altLang="en-US" sz="2400">
                <a:latin typeface="Times New Roman" pitchFamily="18" charset="0"/>
              </a:rPr>
              <a:t>为第</a:t>
            </a:r>
            <a:r>
              <a:rPr lang="en-US" altLang="zh-CN" sz="2400">
                <a:latin typeface="Times New Roman" pitchFamily="18" charset="0"/>
              </a:rPr>
              <a:t>i</a:t>
            </a:r>
            <a:r>
              <a:rPr lang="zh-CN" altLang="en-US" sz="2400">
                <a:latin typeface="Times New Roman" pitchFamily="18" charset="0"/>
              </a:rPr>
              <a:t>个叶子结点的权值，</a:t>
            </a:r>
            <a:r>
              <a:rPr lang="en-US" altLang="zh-CN" sz="2400">
                <a:latin typeface="Times New Roman" pitchFamily="18" charset="0"/>
              </a:rPr>
              <a:t>li</a:t>
            </a:r>
            <a:r>
              <a:rPr lang="zh-CN" altLang="en-US" sz="2400">
                <a:latin typeface="Times New Roman" pitchFamily="18" charset="0"/>
              </a:rPr>
              <a:t>为根结点到第</a:t>
            </a:r>
            <a:r>
              <a:rPr lang="en-US" altLang="zh-CN" sz="2400">
                <a:latin typeface="Times New Roman" pitchFamily="18" charset="0"/>
              </a:rPr>
              <a:t>i</a:t>
            </a:r>
            <a:r>
              <a:rPr lang="zh-CN" altLang="en-US" sz="2400">
                <a:latin typeface="Times New Roman" pitchFamily="18" charset="0"/>
              </a:rPr>
              <a:t>个叶子结点的路径长度。</a:t>
            </a:r>
          </a:p>
        </p:txBody>
      </p:sp>
      <p:pic>
        <p:nvPicPr>
          <p:cNvPr id="849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724400"/>
            <a:ext cx="828675"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4"/>
          <p:cNvSpPr>
            <a:spLocks noRot="1" noChangeArrowheads="1"/>
          </p:cNvSpPr>
          <p:nvPr/>
        </p:nvSpPr>
        <p:spPr bwMode="auto">
          <a:xfrm>
            <a:off x="539750" y="476250"/>
            <a:ext cx="8280400" cy="453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如图</a:t>
            </a:r>
            <a:r>
              <a:rPr lang="en-US" altLang="zh-CN" sz="2400">
                <a:latin typeface="Times New Roman" pitchFamily="18" charset="0"/>
              </a:rPr>
              <a:t>5-22</a:t>
            </a:r>
            <a:r>
              <a:rPr lang="zh-CN" altLang="en-US" sz="2400">
                <a:latin typeface="Times New Roman" pitchFamily="18" charset="0"/>
              </a:rPr>
              <a:t>所示，三棵二叉树都有四个终端结点，其权值分别是</a:t>
            </a:r>
            <a:r>
              <a:rPr lang="en-US" altLang="zh-CN" sz="2400">
                <a:latin typeface="Times New Roman" pitchFamily="18" charset="0"/>
              </a:rPr>
              <a:t>8</a:t>
            </a:r>
            <a:r>
              <a:rPr lang="zh-CN" altLang="en-US" sz="2400">
                <a:latin typeface="Times New Roman" pitchFamily="18" charset="0"/>
              </a:rPr>
              <a:t>，</a:t>
            </a:r>
            <a:r>
              <a:rPr lang="en-US" altLang="zh-CN" sz="2400">
                <a:latin typeface="Times New Roman" pitchFamily="18" charset="0"/>
              </a:rPr>
              <a:t>6</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，它们的</a:t>
            </a:r>
            <a:r>
              <a:rPr lang="en-US" altLang="zh-CN" sz="2400">
                <a:latin typeface="Times New Roman" pitchFamily="18" charset="0"/>
              </a:rPr>
              <a:t>WPL</a:t>
            </a:r>
            <a:r>
              <a:rPr lang="zh-CN" altLang="en-US" sz="2400">
                <a:latin typeface="Times New Roman" pitchFamily="18" charset="0"/>
              </a:rPr>
              <a:t>分别为</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WPL=8*2+6*2+4*2+2*2=40</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WPL=4*2+8*3+6*3+2*1=52</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WPL=8*1+6*2+4*3+2*3=38</a:t>
            </a:r>
          </a:p>
          <a:p>
            <a:pPr>
              <a:spcBef>
                <a:spcPct val="20000"/>
              </a:spcBef>
              <a:buClr>
                <a:schemeClr val="bg2"/>
              </a:buClr>
              <a:buFont typeface="Monotype Sorts" pitchFamily="2" charset="2"/>
              <a:buNone/>
            </a:pPr>
            <a:r>
              <a:rPr lang="zh-CN" altLang="en-US" sz="2400">
                <a:latin typeface="Times New Roman" pitchFamily="18" charset="0"/>
              </a:rPr>
              <a:t>　　图</a:t>
            </a:r>
            <a:r>
              <a:rPr lang="en-US" altLang="zh-CN" sz="2400">
                <a:latin typeface="Times New Roman" pitchFamily="18" charset="0"/>
              </a:rPr>
              <a:t>5-22</a:t>
            </a:r>
            <a:r>
              <a:rPr lang="zh-CN" altLang="en-US" sz="2400">
                <a:latin typeface="Times New Roman" pitchFamily="18" charset="0"/>
              </a:rPr>
              <a:t>是三棵具有相同数量叶子结点及其权的二叉树，图</a:t>
            </a:r>
            <a:r>
              <a:rPr lang="en-US" altLang="zh-CN" sz="2400">
                <a:latin typeface="Times New Roman" pitchFamily="18" charset="0"/>
              </a:rPr>
              <a:t>5-22</a:t>
            </a:r>
            <a:r>
              <a:rPr lang="zh-CN" altLang="en-US" sz="2400">
                <a:latin typeface="Times New Roman" pitchFamily="18" charset="0"/>
              </a:rPr>
              <a:t>（</a:t>
            </a:r>
            <a:r>
              <a:rPr lang="en-US" altLang="zh-CN" sz="2400">
                <a:latin typeface="Times New Roman" pitchFamily="18" charset="0"/>
              </a:rPr>
              <a:t>C</a:t>
            </a:r>
            <a:r>
              <a:rPr lang="zh-CN" altLang="en-US" sz="2400">
                <a:latin typeface="Times New Roman" pitchFamily="18" charset="0"/>
              </a:rPr>
              <a:t>）的</a:t>
            </a:r>
            <a:r>
              <a:rPr lang="en-US" altLang="zh-CN" sz="2400">
                <a:latin typeface="Times New Roman" pitchFamily="18" charset="0"/>
              </a:rPr>
              <a:t>WPL</a:t>
            </a:r>
            <a:r>
              <a:rPr lang="zh-CN" altLang="en-US" sz="2400">
                <a:latin typeface="Times New Roman" pitchFamily="18" charset="0"/>
              </a:rPr>
              <a:t>为最小。从图中看出，权值越大的叶子离根越近时，则二叉树的带树路径长度就越小。 </a:t>
            </a:r>
          </a:p>
        </p:txBody>
      </p:sp>
      <p:pic>
        <p:nvPicPr>
          <p:cNvPr id="8397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3911600"/>
            <a:ext cx="5976938" cy="203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3975" name="Rectangle 7"/>
          <p:cNvSpPr>
            <a:spLocks noChangeArrowheads="1"/>
          </p:cNvSpPr>
          <p:nvPr/>
        </p:nvSpPr>
        <p:spPr bwMode="auto">
          <a:xfrm>
            <a:off x="2195513" y="5911850"/>
            <a:ext cx="4641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5-22 </a:t>
            </a:r>
            <a:r>
              <a:rPr lang="zh-CN" altLang="en-US" sz="2000"/>
              <a:t>具有不同带权路径长度的二叉树 </a:t>
            </a:r>
          </a:p>
        </p:txBody>
      </p:sp>
    </p:spTree>
  </p:cSld>
  <p:clrMapOvr>
    <a:masterClrMapping/>
  </p:clrMapOvr>
  <p:transition>
    <p:cover dir="d"/>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Rot="1" noChangeArrowheads="1"/>
          </p:cNvSpPr>
          <p:nvPr/>
        </p:nvSpPr>
        <p:spPr bwMode="auto">
          <a:xfrm>
            <a:off x="539750" y="260350"/>
            <a:ext cx="8280400" cy="5976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5.6.2  </a:t>
            </a:r>
            <a:r>
              <a:rPr lang="zh-CN" altLang="en-US" sz="2400">
                <a:latin typeface="Times New Roman" pitchFamily="18" charset="0"/>
              </a:rPr>
              <a:t>构造哈夫曼树</a:t>
            </a:r>
          </a:p>
          <a:p>
            <a:pPr>
              <a:spcBef>
                <a:spcPct val="20000"/>
              </a:spcBef>
              <a:buClr>
                <a:schemeClr val="bg2"/>
              </a:buClr>
              <a:buFont typeface="Monotype Sorts" pitchFamily="2" charset="2"/>
              <a:buNone/>
            </a:pPr>
            <a:r>
              <a:rPr lang="zh-CN" altLang="en-US" sz="2400">
                <a:latin typeface="Times New Roman" pitchFamily="18" charset="0"/>
              </a:rPr>
              <a:t>　　构造最优二叉树的算法最早由哈夫曼于</a:t>
            </a:r>
            <a:r>
              <a:rPr lang="en-US" altLang="zh-CN" sz="2400">
                <a:latin typeface="Times New Roman" pitchFamily="18" charset="0"/>
              </a:rPr>
              <a:t>1952</a:t>
            </a:r>
            <a:r>
              <a:rPr lang="zh-CN" altLang="en-US" sz="2400">
                <a:latin typeface="Times New Roman" pitchFamily="18" charset="0"/>
              </a:rPr>
              <a:t>年提出的，因此，我们将构造最优二叉树的算法，称为哈夫曼算法，下面介绍哈夫曼算法实现的过程：</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．根据给定的</a:t>
            </a:r>
            <a:r>
              <a:rPr lang="en-US" altLang="zh-CN" sz="2400">
                <a:latin typeface="Times New Roman" pitchFamily="18" charset="0"/>
              </a:rPr>
              <a:t>n</a:t>
            </a:r>
            <a:r>
              <a:rPr lang="zh-CN" altLang="en-US" sz="2400">
                <a:latin typeface="Times New Roman" pitchFamily="18" charset="0"/>
              </a:rPr>
              <a:t>个权值</a:t>
            </a:r>
            <a:r>
              <a:rPr lang="en-US" altLang="zh-CN" sz="2400">
                <a:latin typeface="Times New Roman" pitchFamily="18" charset="0"/>
              </a:rPr>
              <a:t>{w1</a:t>
            </a:r>
            <a:r>
              <a:rPr lang="zh-CN" altLang="en-US" sz="2400">
                <a:latin typeface="Times New Roman" pitchFamily="18" charset="0"/>
              </a:rPr>
              <a:t>，</a:t>
            </a:r>
            <a:r>
              <a:rPr lang="en-US" altLang="zh-CN" sz="2400">
                <a:latin typeface="Times New Roman" pitchFamily="18" charset="0"/>
              </a:rPr>
              <a:t>w2</a:t>
            </a:r>
            <a:r>
              <a:rPr lang="zh-CN" altLang="en-US" sz="2400">
                <a:latin typeface="Times New Roman" pitchFamily="18" charset="0"/>
              </a:rPr>
              <a:t>，</a:t>
            </a:r>
            <a:r>
              <a:rPr lang="en-US" altLang="zh-CN" sz="2400">
                <a:latin typeface="Arial"/>
              </a:rPr>
              <a:t>…</a:t>
            </a:r>
            <a:r>
              <a:rPr lang="en-US" altLang="zh-CN" sz="2400">
                <a:latin typeface="Times New Roman" pitchFamily="18" charset="0"/>
              </a:rPr>
              <a:t>  </a:t>
            </a:r>
            <a:r>
              <a:rPr lang="zh-CN" altLang="en-US" sz="2400">
                <a:latin typeface="Times New Roman" pitchFamily="18" charset="0"/>
              </a:rPr>
              <a:t>，</a:t>
            </a:r>
            <a:r>
              <a:rPr lang="en-US" altLang="zh-CN" sz="2400">
                <a:latin typeface="Times New Roman" pitchFamily="18" charset="0"/>
              </a:rPr>
              <a:t>wn}</a:t>
            </a:r>
            <a:r>
              <a:rPr lang="zh-CN" altLang="en-US" sz="2400">
                <a:latin typeface="Times New Roman" pitchFamily="18" charset="0"/>
              </a:rPr>
              <a:t>构成</a:t>
            </a:r>
            <a:r>
              <a:rPr lang="en-US" altLang="zh-CN" sz="2400">
                <a:latin typeface="Times New Roman" pitchFamily="18" charset="0"/>
              </a:rPr>
              <a:t>n</a:t>
            </a:r>
            <a:r>
              <a:rPr lang="zh-CN" altLang="en-US" sz="2400">
                <a:latin typeface="Times New Roman" pitchFamily="18" charset="0"/>
              </a:rPr>
              <a:t>棵二叉树的集合</a:t>
            </a:r>
            <a:r>
              <a:rPr lang="en-US" altLang="zh-CN" sz="2400">
                <a:latin typeface="Times New Roman" pitchFamily="18" charset="0"/>
              </a:rPr>
              <a:t>F={T1</a:t>
            </a:r>
            <a:r>
              <a:rPr lang="zh-CN" altLang="en-US" sz="2400">
                <a:latin typeface="Times New Roman" pitchFamily="18" charset="0"/>
              </a:rPr>
              <a:t>，</a:t>
            </a:r>
            <a:r>
              <a:rPr lang="en-US" altLang="zh-CN" sz="2400">
                <a:latin typeface="Times New Roman" pitchFamily="18" charset="0"/>
              </a:rPr>
              <a:t>T2</a:t>
            </a:r>
            <a:r>
              <a:rPr lang="zh-CN" altLang="en-US" sz="2400">
                <a:latin typeface="Times New Roman" pitchFamily="18" charset="0"/>
              </a:rPr>
              <a:t>，</a:t>
            </a:r>
            <a:r>
              <a:rPr lang="en-US" altLang="zh-CN" sz="2400">
                <a:latin typeface="Arial"/>
              </a:rPr>
              <a:t>…</a:t>
            </a:r>
            <a:r>
              <a:rPr lang="en-US" altLang="zh-CN" sz="2400">
                <a:latin typeface="Times New Roman" pitchFamily="18" charset="0"/>
              </a:rPr>
              <a:t>  Tn}</a:t>
            </a:r>
            <a:r>
              <a:rPr lang="zh-CN" altLang="en-US" sz="2400">
                <a:latin typeface="Times New Roman" pitchFamily="18" charset="0"/>
              </a:rPr>
              <a:t>，其中每棵二叉树</a:t>
            </a:r>
            <a:r>
              <a:rPr lang="en-US" altLang="zh-CN" sz="2400">
                <a:latin typeface="Times New Roman" pitchFamily="18" charset="0"/>
              </a:rPr>
              <a:t>Ti</a:t>
            </a:r>
            <a:r>
              <a:rPr lang="zh-CN" altLang="en-US" sz="2400">
                <a:latin typeface="Times New Roman" pitchFamily="18" charset="0"/>
              </a:rPr>
              <a:t>中只有一个带权为</a:t>
            </a:r>
            <a:r>
              <a:rPr lang="en-US" altLang="zh-CN" sz="2400">
                <a:latin typeface="Times New Roman" pitchFamily="18" charset="0"/>
              </a:rPr>
              <a:t>wi</a:t>
            </a:r>
            <a:r>
              <a:rPr lang="zh-CN" altLang="en-US" sz="2400">
                <a:latin typeface="Times New Roman" pitchFamily="18" charset="0"/>
              </a:rPr>
              <a:t>的根结点，其左右子树均为空。</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．从集合中选取两棵根结点的权值最小和次小的二叉树</a:t>
            </a:r>
            <a:r>
              <a:rPr lang="en-US" altLang="zh-CN" sz="2400">
                <a:latin typeface="Times New Roman" pitchFamily="18" charset="0"/>
              </a:rPr>
              <a:t>Ti</a:t>
            </a:r>
            <a:r>
              <a:rPr lang="zh-CN" altLang="en-US" sz="2400">
                <a:latin typeface="Times New Roman" pitchFamily="18" charset="0"/>
              </a:rPr>
              <a:t>和</a:t>
            </a:r>
            <a:r>
              <a:rPr lang="en-US" altLang="zh-CN" sz="2400">
                <a:latin typeface="Times New Roman" pitchFamily="18" charset="0"/>
              </a:rPr>
              <a:t>Tj</a:t>
            </a:r>
            <a:r>
              <a:rPr lang="zh-CN" altLang="en-US" sz="2400">
                <a:latin typeface="Times New Roman" pitchFamily="18" charset="0"/>
              </a:rPr>
              <a:t>作为左右子树构造一棵新的二叉树，且置新的二叉树的根结点的权值为其左、右子树上根结点的权值之和。</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．从</a:t>
            </a:r>
            <a:r>
              <a:rPr lang="en-US" altLang="zh-CN" sz="2400">
                <a:latin typeface="Times New Roman" pitchFamily="18" charset="0"/>
              </a:rPr>
              <a:t>F</a:t>
            </a:r>
            <a:r>
              <a:rPr lang="zh-CN" altLang="en-US" sz="2400">
                <a:latin typeface="Times New Roman" pitchFamily="18" charset="0"/>
              </a:rPr>
              <a:t>中删除这两棵树，同时将新得到的二叉树加入</a:t>
            </a:r>
            <a:r>
              <a:rPr lang="en-US" altLang="zh-CN" sz="2400">
                <a:latin typeface="Times New Roman" pitchFamily="18" charset="0"/>
              </a:rPr>
              <a:t>F</a:t>
            </a:r>
            <a:r>
              <a:rPr lang="zh-CN" altLang="en-US" sz="2400">
                <a:latin typeface="Times New Roman" pitchFamily="18" charset="0"/>
              </a:rPr>
              <a:t>中。</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a:t>
            </a:r>
            <a:r>
              <a:rPr lang="zh-CN" altLang="en-US" sz="2400">
                <a:latin typeface="Times New Roman" pitchFamily="18" charset="0"/>
              </a:rPr>
              <a:t>．重复第</a:t>
            </a:r>
            <a:r>
              <a:rPr lang="en-US" altLang="zh-CN" sz="2400">
                <a:latin typeface="Times New Roman" pitchFamily="18" charset="0"/>
              </a:rPr>
              <a:t>1</a:t>
            </a:r>
            <a:r>
              <a:rPr lang="zh-CN" altLang="en-US" sz="2400">
                <a:latin typeface="Times New Roman" pitchFamily="18" charset="0"/>
              </a:rPr>
              <a:t>和</a:t>
            </a:r>
            <a:r>
              <a:rPr lang="en-US" altLang="zh-CN" sz="2400">
                <a:latin typeface="Times New Roman" pitchFamily="18" charset="0"/>
              </a:rPr>
              <a:t>2</a:t>
            </a:r>
            <a:r>
              <a:rPr lang="zh-CN" altLang="en-US" sz="2400">
                <a:latin typeface="Times New Roman" pitchFamily="18" charset="0"/>
              </a:rPr>
              <a:t>两步，直到</a:t>
            </a:r>
            <a:r>
              <a:rPr lang="en-US" altLang="zh-CN" sz="2400">
                <a:latin typeface="Times New Roman" pitchFamily="18" charset="0"/>
              </a:rPr>
              <a:t>F</a:t>
            </a:r>
            <a:r>
              <a:rPr lang="zh-CN" altLang="en-US" sz="2400">
                <a:latin typeface="Times New Roman" pitchFamily="18" charset="0"/>
              </a:rPr>
              <a:t>只有一棵树为止，这棵树便是哈夫曼树。</a:t>
            </a:r>
          </a:p>
          <a:p>
            <a:pPr>
              <a:spcBef>
                <a:spcPct val="20000"/>
              </a:spcBef>
              <a:buClr>
                <a:schemeClr val="bg2"/>
              </a:buClr>
              <a:buFont typeface="Monotype Sorts" pitchFamily="2" charset="2"/>
              <a:buNone/>
            </a:pPr>
            <a:r>
              <a:rPr lang="zh-CN" altLang="en-US" sz="2400">
                <a:latin typeface="Times New Roman" pitchFamily="18" charset="0"/>
              </a:rPr>
              <a:t>　　如图</a:t>
            </a:r>
            <a:r>
              <a:rPr lang="en-US" altLang="zh-CN" sz="2400">
                <a:latin typeface="Times New Roman" pitchFamily="18" charset="0"/>
              </a:rPr>
              <a:t>5-23</a:t>
            </a:r>
            <a:r>
              <a:rPr lang="zh-CN" altLang="en-US" sz="2400">
                <a:latin typeface="Times New Roman" pitchFamily="18" charset="0"/>
              </a:rPr>
              <a:t>所示，是给定一组权值（</a:t>
            </a:r>
            <a:r>
              <a:rPr lang="en-US" altLang="zh-CN" sz="2400">
                <a:latin typeface="Times New Roman" pitchFamily="18" charset="0"/>
              </a:rPr>
              <a:t>8</a:t>
            </a:r>
            <a:r>
              <a:rPr lang="zh-CN" altLang="en-US" sz="2400">
                <a:latin typeface="Times New Roman" pitchFamily="18" charset="0"/>
              </a:rPr>
              <a:t>，</a:t>
            </a:r>
            <a:r>
              <a:rPr lang="en-US" altLang="zh-CN" sz="2400">
                <a:latin typeface="Times New Roman" pitchFamily="18" charset="0"/>
              </a:rPr>
              <a:t>6</a:t>
            </a:r>
            <a:r>
              <a:rPr lang="zh-CN" altLang="en-US" sz="2400">
                <a:latin typeface="Times New Roman" pitchFamily="18" charset="0"/>
              </a:rPr>
              <a:t>，</a:t>
            </a:r>
            <a:r>
              <a:rPr lang="en-US" altLang="zh-CN" sz="2400">
                <a:latin typeface="Times New Roman" pitchFamily="18" charset="0"/>
              </a:rPr>
              <a:t>2</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）根据哈夫曼算法构成一棵哈夫树的过程。 </a:t>
            </a:r>
          </a:p>
        </p:txBody>
      </p:sp>
    </p:spTree>
  </p:cSld>
  <p:clrMapOvr>
    <a:masterClrMapping/>
  </p:clrMapOvr>
  <p:transition>
    <p:cover dir="d"/>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908050"/>
            <a:ext cx="7993062" cy="324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044" name="Rectangle 4"/>
          <p:cNvSpPr>
            <a:spLocks noChangeArrowheads="1"/>
          </p:cNvSpPr>
          <p:nvPr/>
        </p:nvSpPr>
        <p:spPr bwMode="auto">
          <a:xfrm>
            <a:off x="3044825" y="4797425"/>
            <a:ext cx="3371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5-23 </a:t>
            </a:r>
            <a:r>
              <a:rPr lang="zh-CN" altLang="en-US" sz="2000"/>
              <a:t>构造哈夫曼树的过程 </a:t>
            </a:r>
          </a:p>
        </p:txBody>
      </p:sp>
    </p:spTree>
  </p:cSld>
  <p:clrMapOvr>
    <a:masterClrMapping/>
  </p:clrMapOvr>
  <p:transition>
    <p:cover dir="d"/>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Rot="1" noChangeArrowheads="1"/>
          </p:cNvSpPr>
          <p:nvPr/>
        </p:nvSpPr>
        <p:spPr bwMode="auto">
          <a:xfrm>
            <a:off x="468313" y="547688"/>
            <a:ext cx="8280400" cy="5976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000">
                <a:latin typeface="Times New Roman" pitchFamily="18" charset="0"/>
              </a:rPr>
              <a:t>　　</a:t>
            </a:r>
            <a:r>
              <a:rPr lang="en-US" altLang="zh-CN" sz="2000">
                <a:latin typeface="Times New Roman" pitchFamily="18" charset="0"/>
              </a:rPr>
              <a:t>5.6.3  </a:t>
            </a:r>
            <a:r>
              <a:rPr lang="zh-CN" altLang="en-US" sz="2000">
                <a:latin typeface="Times New Roman" pitchFamily="18" charset="0"/>
              </a:rPr>
              <a:t>哈夫曼编码</a:t>
            </a:r>
          </a:p>
          <a:p>
            <a:pPr>
              <a:spcBef>
                <a:spcPct val="20000"/>
              </a:spcBef>
              <a:buClr>
                <a:schemeClr val="bg2"/>
              </a:buClr>
              <a:buFont typeface="Monotype Sorts" pitchFamily="2" charset="2"/>
              <a:buNone/>
            </a:pPr>
            <a:r>
              <a:rPr lang="zh-CN" altLang="en-US" sz="2000">
                <a:latin typeface="Times New Roman" pitchFamily="18" charset="0"/>
              </a:rPr>
              <a:t>　　利用哈曼树可以构造一种数据传送及通信用的二进制编码，这种编码称为哈夫曼编码。设：需要编码的字符集</a:t>
            </a:r>
            <a:r>
              <a:rPr lang="en-US" altLang="zh-CN" sz="2000">
                <a:latin typeface="Times New Roman" pitchFamily="18" charset="0"/>
              </a:rPr>
              <a:t>D={d1</a:t>
            </a:r>
            <a:r>
              <a:rPr lang="zh-CN" altLang="en-US" sz="2000">
                <a:latin typeface="Times New Roman" pitchFamily="18" charset="0"/>
              </a:rPr>
              <a:t>，</a:t>
            </a:r>
            <a:r>
              <a:rPr lang="en-US" altLang="zh-CN" sz="2000">
                <a:latin typeface="Times New Roman" pitchFamily="18" charset="0"/>
              </a:rPr>
              <a:t>d2</a:t>
            </a:r>
            <a:r>
              <a:rPr lang="zh-CN" altLang="en-US" sz="2000">
                <a:latin typeface="Times New Roman" pitchFamily="18" charset="0"/>
              </a:rPr>
              <a:t>， </a:t>
            </a:r>
            <a:r>
              <a:rPr lang="en-US" altLang="zh-CN" sz="2000">
                <a:latin typeface="Arial"/>
              </a:rPr>
              <a:t>…</a:t>
            </a:r>
            <a:r>
              <a:rPr lang="en-US" altLang="zh-CN" sz="2000">
                <a:latin typeface="Times New Roman" pitchFamily="18" charset="0"/>
              </a:rPr>
              <a:t>   dn}</a:t>
            </a:r>
            <a:r>
              <a:rPr lang="zh-CN" altLang="en-US" sz="2000">
                <a:latin typeface="Times New Roman" pitchFamily="18" charset="0"/>
              </a:rPr>
              <a:t>，</a:t>
            </a:r>
            <a:r>
              <a:rPr lang="en-US" altLang="zh-CN" sz="2000">
                <a:latin typeface="Times New Roman" pitchFamily="18" charset="0"/>
              </a:rPr>
              <a:t>D</a:t>
            </a:r>
            <a:r>
              <a:rPr lang="zh-CN" altLang="en-US" sz="2000">
                <a:latin typeface="Times New Roman" pitchFamily="18" charset="0"/>
              </a:rPr>
              <a:t>中各个字符的出现次数为</a:t>
            </a:r>
            <a:r>
              <a:rPr lang="en-US" altLang="zh-CN" sz="2000">
                <a:latin typeface="Times New Roman" pitchFamily="18" charset="0"/>
              </a:rPr>
              <a:t>W={ w1</a:t>
            </a:r>
            <a:r>
              <a:rPr lang="zh-CN" altLang="en-US" sz="2000">
                <a:latin typeface="Times New Roman" pitchFamily="18" charset="0"/>
              </a:rPr>
              <a:t>，</a:t>
            </a:r>
            <a:r>
              <a:rPr lang="en-US" altLang="zh-CN" sz="2000">
                <a:latin typeface="Times New Roman" pitchFamily="18" charset="0"/>
              </a:rPr>
              <a:t>w2</a:t>
            </a:r>
            <a:r>
              <a:rPr lang="zh-CN" altLang="en-US" sz="2000">
                <a:latin typeface="Times New Roman" pitchFamily="18" charset="0"/>
              </a:rPr>
              <a:t>，</a:t>
            </a:r>
            <a:r>
              <a:rPr lang="en-US" altLang="zh-CN" sz="2000">
                <a:latin typeface="Arial"/>
              </a:rPr>
              <a:t>…</a:t>
            </a:r>
            <a:r>
              <a:rPr lang="en-US" altLang="zh-CN" sz="2000">
                <a:latin typeface="Times New Roman" pitchFamily="18" charset="0"/>
              </a:rPr>
              <a:t>  </a:t>
            </a:r>
            <a:r>
              <a:rPr lang="zh-CN" altLang="en-US" sz="2000">
                <a:latin typeface="Times New Roman" pitchFamily="18" charset="0"/>
              </a:rPr>
              <a:t>，</a:t>
            </a:r>
            <a:r>
              <a:rPr lang="en-US" altLang="zh-CN" sz="2000">
                <a:latin typeface="Times New Roman" pitchFamily="18" charset="0"/>
              </a:rPr>
              <a:t>wn}</a:t>
            </a:r>
            <a:r>
              <a:rPr lang="zh-CN" altLang="en-US" sz="2000">
                <a:latin typeface="Times New Roman" pitchFamily="18" charset="0"/>
              </a:rPr>
              <a:t>。要对</a:t>
            </a:r>
            <a:r>
              <a:rPr lang="en-US" altLang="zh-CN" sz="2000">
                <a:latin typeface="Times New Roman" pitchFamily="18" charset="0"/>
              </a:rPr>
              <a:t>D</a:t>
            </a:r>
            <a:r>
              <a:rPr lang="zh-CN" altLang="en-US" sz="2000">
                <a:latin typeface="Times New Roman" pitchFamily="18" charset="0"/>
              </a:rPr>
              <a:t>中的字符进行二进制编码，使得待传输的电文通信编码总长最短，且当</a:t>
            </a:r>
            <a:r>
              <a:rPr lang="en-US" altLang="zh-CN" sz="2000">
                <a:latin typeface="Times New Roman" pitchFamily="18" charset="0"/>
              </a:rPr>
              <a:t>di≠dj</a:t>
            </a:r>
            <a:r>
              <a:rPr lang="zh-CN" altLang="en-US" sz="2000">
                <a:latin typeface="Times New Roman" pitchFamily="18" charset="0"/>
              </a:rPr>
              <a:t>时，</a:t>
            </a:r>
            <a:r>
              <a:rPr lang="en-US" altLang="zh-CN" sz="2000">
                <a:latin typeface="Times New Roman" pitchFamily="18" charset="0"/>
              </a:rPr>
              <a:t>di</a:t>
            </a:r>
            <a:r>
              <a:rPr lang="zh-CN" altLang="en-US" sz="2000">
                <a:latin typeface="Times New Roman" pitchFamily="18" charset="0"/>
              </a:rPr>
              <a:t>的编码不可能是</a:t>
            </a:r>
            <a:r>
              <a:rPr lang="en-US" altLang="zh-CN" sz="2000">
                <a:latin typeface="Times New Roman" pitchFamily="18" charset="0"/>
              </a:rPr>
              <a:t>dj</a:t>
            </a:r>
            <a:r>
              <a:rPr lang="zh-CN" altLang="en-US" sz="2000">
                <a:latin typeface="Times New Roman" pitchFamily="18" charset="0"/>
              </a:rPr>
              <a:t>的编码的开始部分（前缀），即任一字符编码都不是其他字符编码的前缀。这样就使得译码可以一个字符接着一个字符地进行，不需要在字符之间添加分隔符。</a:t>
            </a:r>
          </a:p>
          <a:p>
            <a:pPr>
              <a:spcBef>
                <a:spcPct val="20000"/>
              </a:spcBef>
              <a:buClr>
                <a:schemeClr val="bg2"/>
              </a:buClr>
              <a:buFont typeface="Monotype Sorts" pitchFamily="2" charset="2"/>
              <a:buNone/>
            </a:pPr>
            <a:r>
              <a:rPr lang="zh-CN" altLang="en-US" sz="2000">
                <a:latin typeface="Times New Roman" pitchFamily="18" charset="0"/>
              </a:rPr>
              <a:t>　　利用哈夫曼算法可以这样编码：用</a:t>
            </a:r>
            <a:r>
              <a:rPr lang="en-US" altLang="zh-CN" sz="2000">
                <a:latin typeface="Times New Roman" pitchFamily="18" charset="0"/>
              </a:rPr>
              <a:t>{ w1</a:t>
            </a:r>
            <a:r>
              <a:rPr lang="zh-CN" altLang="en-US" sz="2000">
                <a:latin typeface="Times New Roman" pitchFamily="18" charset="0"/>
              </a:rPr>
              <a:t>，</a:t>
            </a:r>
            <a:r>
              <a:rPr lang="en-US" altLang="zh-CN" sz="2000">
                <a:latin typeface="Times New Roman" pitchFamily="18" charset="0"/>
              </a:rPr>
              <a:t>w2</a:t>
            </a:r>
            <a:r>
              <a:rPr lang="zh-CN" altLang="en-US" sz="2000">
                <a:latin typeface="Times New Roman" pitchFamily="18" charset="0"/>
              </a:rPr>
              <a:t>，</a:t>
            </a:r>
            <a:r>
              <a:rPr lang="en-US" altLang="zh-CN" sz="2000">
                <a:latin typeface="Arial"/>
              </a:rPr>
              <a:t>…</a:t>
            </a:r>
            <a:r>
              <a:rPr lang="en-US" altLang="zh-CN" sz="2000">
                <a:latin typeface="Times New Roman" pitchFamily="18" charset="0"/>
              </a:rPr>
              <a:t>  </a:t>
            </a:r>
            <a:r>
              <a:rPr lang="zh-CN" altLang="en-US" sz="2000">
                <a:latin typeface="Times New Roman" pitchFamily="18" charset="0"/>
              </a:rPr>
              <a:t>，</a:t>
            </a:r>
            <a:r>
              <a:rPr lang="en-US" altLang="zh-CN" sz="2000">
                <a:latin typeface="Times New Roman" pitchFamily="18" charset="0"/>
              </a:rPr>
              <a:t>wn}</a:t>
            </a:r>
            <a:r>
              <a:rPr lang="zh-CN" altLang="en-US" sz="2000">
                <a:latin typeface="Times New Roman" pitchFamily="18" charset="0"/>
              </a:rPr>
              <a:t>作为叶子结点的权值生成一棵哈夫曼树，并在对应权值</a:t>
            </a:r>
            <a:r>
              <a:rPr lang="en-US" altLang="zh-CN" sz="2000">
                <a:latin typeface="Times New Roman" pitchFamily="18" charset="0"/>
              </a:rPr>
              <a:t>wj</a:t>
            </a:r>
            <a:r>
              <a:rPr lang="zh-CN" altLang="en-US" sz="2000">
                <a:latin typeface="Times New Roman" pitchFamily="18" charset="0"/>
              </a:rPr>
              <a:t>的叶子结点注明对就的字符</a:t>
            </a:r>
            <a:r>
              <a:rPr lang="en-US" altLang="zh-CN" sz="2000">
                <a:latin typeface="Times New Roman" pitchFamily="18" charset="0"/>
              </a:rPr>
              <a:t>dj</a:t>
            </a:r>
            <a:r>
              <a:rPr lang="zh-CN" altLang="en-US" sz="2000">
                <a:latin typeface="Times New Roman" pitchFamily="18" charset="0"/>
              </a:rPr>
              <a:t>。并且约定左分支标上字符</a:t>
            </a:r>
            <a:r>
              <a:rPr lang="zh-CN" altLang="en-US" sz="2000">
                <a:latin typeface="Arial"/>
              </a:rPr>
              <a:t>’</a:t>
            </a:r>
            <a:r>
              <a:rPr lang="en-US" altLang="zh-CN" sz="2000">
                <a:latin typeface="Times New Roman" pitchFamily="18" charset="0"/>
              </a:rPr>
              <a:t>0</a:t>
            </a:r>
            <a:r>
              <a:rPr lang="en-US" altLang="zh-CN" sz="2000">
                <a:latin typeface="Arial"/>
              </a:rPr>
              <a:t>’</a:t>
            </a:r>
            <a:r>
              <a:rPr lang="zh-CN" altLang="en-US" sz="2000">
                <a:latin typeface="Times New Roman" pitchFamily="18" charset="0"/>
              </a:rPr>
              <a:t>，右分支标上字符</a:t>
            </a:r>
            <a:r>
              <a:rPr lang="zh-CN" altLang="en-US" sz="2000">
                <a:latin typeface="Arial"/>
              </a:rPr>
              <a:t>’</a:t>
            </a:r>
            <a:r>
              <a:rPr lang="en-US" altLang="zh-CN" sz="2000">
                <a:latin typeface="Times New Roman" pitchFamily="18" charset="0"/>
              </a:rPr>
              <a:t>1</a:t>
            </a:r>
            <a:r>
              <a:rPr lang="en-US" altLang="zh-CN" sz="2000">
                <a:latin typeface="Arial"/>
              </a:rPr>
              <a:t>’</a:t>
            </a:r>
            <a:r>
              <a:rPr lang="zh-CN" altLang="en-US" sz="2000">
                <a:latin typeface="Times New Roman" pitchFamily="18" charset="0"/>
              </a:rPr>
              <a:t>，则可以把从根结点到叶子结点的路径的分支上标明的字符组成的字符串作为每个叶子结点的字符编码。例如：要传输的电文是</a:t>
            </a:r>
            <a:r>
              <a:rPr lang="en-US" altLang="zh-CN" sz="2000">
                <a:latin typeface="Times New Roman" pitchFamily="18" charset="0"/>
              </a:rPr>
              <a:t>{CAS</a:t>
            </a:r>
            <a:r>
              <a:rPr lang="zh-CN" altLang="en-US" sz="2000">
                <a:latin typeface="Times New Roman" pitchFamily="18" charset="0"/>
              </a:rPr>
              <a:t>；</a:t>
            </a:r>
            <a:r>
              <a:rPr lang="en-US" altLang="zh-CN" sz="2000">
                <a:latin typeface="Times New Roman" pitchFamily="18" charset="0"/>
              </a:rPr>
              <a:t>CAT</a:t>
            </a:r>
            <a:r>
              <a:rPr lang="zh-CN" altLang="en-US" sz="2000">
                <a:latin typeface="Times New Roman" pitchFamily="18" charset="0"/>
              </a:rPr>
              <a:t>；</a:t>
            </a:r>
            <a:r>
              <a:rPr lang="en-US" altLang="zh-CN" sz="2000">
                <a:latin typeface="Times New Roman" pitchFamily="18" charset="0"/>
              </a:rPr>
              <a:t>SAT</a:t>
            </a:r>
            <a:r>
              <a:rPr lang="zh-CN" altLang="en-US" sz="2000">
                <a:latin typeface="Times New Roman" pitchFamily="18" charset="0"/>
              </a:rPr>
              <a:t>；</a:t>
            </a:r>
            <a:r>
              <a:rPr lang="en-US" altLang="zh-CN" sz="2000">
                <a:latin typeface="Times New Roman" pitchFamily="18" charset="0"/>
              </a:rPr>
              <a:t>AT}</a:t>
            </a:r>
            <a:r>
              <a:rPr lang="zh-CN" altLang="en-US" sz="2000">
                <a:latin typeface="Times New Roman" pitchFamily="18" charset="0"/>
              </a:rPr>
              <a:t>，请写出其哈夫曼编码。要传输的字符集是</a:t>
            </a:r>
            <a:r>
              <a:rPr lang="en-US" altLang="zh-CN" sz="2000">
                <a:latin typeface="Times New Roman" pitchFamily="18" charset="0"/>
              </a:rPr>
              <a:t>D={C</a:t>
            </a:r>
            <a:r>
              <a:rPr lang="zh-CN" altLang="en-US" sz="2000">
                <a:latin typeface="Times New Roman" pitchFamily="18" charset="0"/>
              </a:rPr>
              <a:t>，</a:t>
            </a:r>
            <a:r>
              <a:rPr lang="en-US" altLang="zh-CN" sz="2000">
                <a:latin typeface="Times New Roman" pitchFamily="18" charset="0"/>
              </a:rPr>
              <a:t>A</a:t>
            </a:r>
            <a:r>
              <a:rPr lang="zh-CN" altLang="en-US" sz="2000">
                <a:latin typeface="Times New Roman" pitchFamily="18" charset="0"/>
              </a:rPr>
              <a:t>，</a:t>
            </a:r>
            <a:r>
              <a:rPr lang="en-US" altLang="zh-CN" sz="2000">
                <a:latin typeface="Times New Roman" pitchFamily="18" charset="0"/>
              </a:rPr>
              <a:t>S</a:t>
            </a:r>
            <a:r>
              <a:rPr lang="zh-CN" altLang="en-US" sz="2000">
                <a:latin typeface="Times New Roman" pitchFamily="18" charset="0"/>
              </a:rPr>
              <a:t>，</a:t>
            </a:r>
            <a:r>
              <a:rPr lang="en-US" altLang="zh-CN" sz="2000">
                <a:latin typeface="Times New Roman" pitchFamily="18" charset="0"/>
              </a:rPr>
              <a:t>T</a:t>
            </a:r>
            <a:r>
              <a:rPr lang="zh-CN" altLang="en-US" sz="2000">
                <a:latin typeface="Times New Roman" pitchFamily="18" charset="0"/>
              </a:rPr>
              <a:t>，；</a:t>
            </a:r>
            <a:r>
              <a:rPr lang="en-US" altLang="zh-CN" sz="2000">
                <a:latin typeface="Times New Roman" pitchFamily="18" charset="0"/>
              </a:rPr>
              <a:t>}</a:t>
            </a:r>
            <a:r>
              <a:rPr lang="zh-CN" altLang="en-US" sz="2000">
                <a:latin typeface="Times New Roman" pitchFamily="18" charset="0"/>
              </a:rPr>
              <a:t>，其中每个字符出现的次数是</a:t>
            </a:r>
            <a:r>
              <a:rPr lang="en-US" altLang="zh-CN" sz="2000">
                <a:latin typeface="Times New Roman" pitchFamily="18" charset="0"/>
              </a:rPr>
              <a:t>W={2</a:t>
            </a:r>
            <a:r>
              <a:rPr lang="zh-CN" altLang="en-US" sz="2000">
                <a:latin typeface="Times New Roman" pitchFamily="18" charset="0"/>
              </a:rPr>
              <a:t>，</a:t>
            </a:r>
            <a:r>
              <a:rPr lang="en-US" altLang="zh-CN" sz="2000">
                <a:latin typeface="Times New Roman" pitchFamily="18" charset="0"/>
              </a:rPr>
              <a:t>4</a:t>
            </a:r>
            <a:r>
              <a:rPr lang="zh-CN" altLang="en-US" sz="2000">
                <a:latin typeface="Times New Roman" pitchFamily="18" charset="0"/>
              </a:rPr>
              <a:t>，</a:t>
            </a:r>
            <a:r>
              <a:rPr lang="en-US" altLang="zh-CN" sz="2000">
                <a:latin typeface="Times New Roman" pitchFamily="18" charset="0"/>
              </a:rPr>
              <a:t>2</a:t>
            </a:r>
            <a:r>
              <a:rPr lang="zh-CN" altLang="en-US" sz="2000">
                <a:latin typeface="Times New Roman" pitchFamily="18" charset="0"/>
              </a:rPr>
              <a:t>，</a:t>
            </a:r>
            <a:r>
              <a:rPr lang="en-US" altLang="zh-CN" sz="2000">
                <a:latin typeface="Times New Roman" pitchFamily="18" charset="0"/>
              </a:rPr>
              <a:t>3</a:t>
            </a:r>
            <a:r>
              <a:rPr lang="zh-CN" altLang="en-US" sz="2000">
                <a:latin typeface="Times New Roman" pitchFamily="18" charset="0"/>
              </a:rPr>
              <a:t>，</a:t>
            </a:r>
            <a:r>
              <a:rPr lang="en-US" altLang="zh-CN" sz="2000">
                <a:latin typeface="Times New Roman" pitchFamily="18" charset="0"/>
              </a:rPr>
              <a:t>3}</a:t>
            </a:r>
            <a:r>
              <a:rPr lang="zh-CN" altLang="en-US" sz="2000">
                <a:latin typeface="Times New Roman" pitchFamily="18" charset="0"/>
              </a:rPr>
              <a:t>，利用哈夫曼算法构造出如图</a:t>
            </a:r>
            <a:r>
              <a:rPr lang="en-US" altLang="zh-CN" sz="2000">
                <a:latin typeface="Times New Roman" pitchFamily="18" charset="0"/>
              </a:rPr>
              <a:t>5-24</a:t>
            </a:r>
            <a:r>
              <a:rPr lang="zh-CN" altLang="en-US" sz="2000">
                <a:latin typeface="Times New Roman" pitchFamily="18" charset="0"/>
              </a:rPr>
              <a:t>所示的哈夫曼树。把这棵二叉树中每个结点左分支标上</a:t>
            </a:r>
            <a:r>
              <a:rPr lang="zh-CN" altLang="en-US" sz="2000">
                <a:latin typeface="Arial"/>
              </a:rPr>
              <a:t>’</a:t>
            </a:r>
            <a:r>
              <a:rPr lang="en-US" altLang="zh-CN" sz="2000">
                <a:latin typeface="Times New Roman" pitchFamily="18" charset="0"/>
              </a:rPr>
              <a:t>0</a:t>
            </a:r>
            <a:r>
              <a:rPr lang="en-US" altLang="zh-CN" sz="2000">
                <a:latin typeface="Arial"/>
              </a:rPr>
              <a:t>’</a:t>
            </a:r>
            <a:r>
              <a:rPr lang="zh-CN" altLang="en-US" sz="2000">
                <a:latin typeface="Times New Roman" pitchFamily="18" charset="0"/>
              </a:rPr>
              <a:t>，右分支标上</a:t>
            </a:r>
            <a:r>
              <a:rPr lang="zh-CN" altLang="en-US" sz="2000">
                <a:latin typeface="Arial"/>
              </a:rPr>
              <a:t>’</a:t>
            </a:r>
            <a:r>
              <a:rPr lang="en-US" altLang="zh-CN" sz="2000">
                <a:latin typeface="Times New Roman" pitchFamily="18" charset="0"/>
              </a:rPr>
              <a:t>1</a:t>
            </a:r>
            <a:r>
              <a:rPr lang="en-US" altLang="zh-CN" sz="2000">
                <a:latin typeface="Arial"/>
              </a:rPr>
              <a:t>’</a:t>
            </a:r>
            <a:r>
              <a:rPr lang="zh-CN" altLang="en-US" sz="2000">
                <a:latin typeface="Times New Roman" pitchFamily="18" charset="0"/>
              </a:rPr>
              <a:t>。从叶子结点开始，顺着其双亲结点反推一直到根结点，将从根结点到该叶子结点所对应的字符的二进制编码顺序排列起来，从而得到各字符的编码为：</a:t>
            </a:r>
          </a:p>
        </p:txBody>
      </p:sp>
    </p:spTree>
  </p:cSld>
  <p:clrMapOvr>
    <a:masterClrMapping/>
  </p:clrMapOvr>
  <p:transition>
    <p:cover dir="d"/>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Rot="1" noChangeArrowheads="1"/>
          </p:cNvSpPr>
          <p:nvPr/>
        </p:nvSpPr>
        <p:spPr bwMode="auto">
          <a:xfrm>
            <a:off x="468313" y="620713"/>
            <a:ext cx="8280400"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200">
                <a:latin typeface="Times New Roman" pitchFamily="18" charset="0"/>
              </a:rPr>
              <a:t>　　</a:t>
            </a:r>
            <a:r>
              <a:rPr lang="en-US" altLang="zh-CN" sz="2200">
                <a:latin typeface="Times New Roman" pitchFamily="18" charset="0"/>
              </a:rPr>
              <a:t>T      </a:t>
            </a:r>
            <a:r>
              <a:rPr lang="zh-CN" altLang="en-US" sz="2200">
                <a:latin typeface="Times New Roman" pitchFamily="18" charset="0"/>
              </a:rPr>
              <a:t>；     </a:t>
            </a:r>
            <a:r>
              <a:rPr lang="en-US" altLang="zh-CN" sz="2200">
                <a:latin typeface="Times New Roman" pitchFamily="18" charset="0"/>
              </a:rPr>
              <a:t>A       C         S</a:t>
            </a:r>
          </a:p>
          <a:p>
            <a:pPr>
              <a:spcBef>
                <a:spcPct val="20000"/>
              </a:spcBef>
              <a:buClr>
                <a:schemeClr val="bg2"/>
              </a:buClr>
              <a:buFont typeface="Monotype Sorts" pitchFamily="2" charset="2"/>
              <a:buNone/>
            </a:pPr>
            <a:r>
              <a:rPr lang="zh-CN" altLang="en-US" sz="2200">
                <a:latin typeface="Times New Roman" pitchFamily="18" charset="0"/>
              </a:rPr>
              <a:t>　　</a:t>
            </a:r>
            <a:r>
              <a:rPr lang="en-US" altLang="zh-CN" sz="2200">
                <a:latin typeface="Times New Roman" pitchFamily="18" charset="0"/>
              </a:rPr>
              <a:t>00    01      10      110       111</a:t>
            </a:r>
          </a:p>
          <a:p>
            <a:pPr>
              <a:spcBef>
                <a:spcPct val="20000"/>
              </a:spcBef>
              <a:buClr>
                <a:schemeClr val="bg2"/>
              </a:buClr>
              <a:buFont typeface="Monotype Sorts" pitchFamily="2" charset="2"/>
              <a:buNone/>
            </a:pPr>
            <a:r>
              <a:rPr lang="zh-CN" altLang="en-US" sz="2200">
                <a:latin typeface="Times New Roman" pitchFamily="18" charset="0"/>
              </a:rPr>
              <a:t>　　从编码的结果可见，出现次数多的字符其编码较短，发送上述电文的编码是　　　</a:t>
            </a:r>
            <a:r>
              <a:rPr lang="zh-CN" altLang="en-US" sz="2200">
                <a:latin typeface="Arial"/>
              </a:rPr>
              <a:t>“</a:t>
            </a:r>
            <a:r>
              <a:rPr lang="en-US" altLang="zh-CN" sz="2200">
                <a:latin typeface="Times New Roman" pitchFamily="18" charset="0"/>
              </a:rPr>
              <a:t>110101111011101000011111000011000</a:t>
            </a:r>
            <a:r>
              <a:rPr lang="en-US" altLang="zh-CN" sz="2200">
                <a:latin typeface="Arial"/>
              </a:rPr>
              <a:t>”</a:t>
            </a:r>
            <a:r>
              <a:rPr lang="zh-CN" altLang="en-US" sz="2200">
                <a:latin typeface="Times New Roman" pitchFamily="18" charset="0"/>
              </a:rPr>
              <a:t>，其编码总长度</a:t>
            </a:r>
            <a:r>
              <a:rPr lang="en-US" altLang="zh-CN" sz="2200">
                <a:latin typeface="Times New Roman" pitchFamily="18" charset="0"/>
              </a:rPr>
              <a:t>32</a:t>
            </a:r>
            <a:r>
              <a:rPr lang="zh-CN" altLang="en-US" sz="2200">
                <a:latin typeface="Times New Roman" pitchFamily="18" charset="0"/>
              </a:rPr>
              <a:t>恰等于如图</a:t>
            </a:r>
            <a:r>
              <a:rPr lang="en-US" altLang="zh-CN" sz="2200">
                <a:latin typeface="Times New Roman" pitchFamily="18" charset="0"/>
              </a:rPr>
              <a:t>5-24</a:t>
            </a:r>
            <a:r>
              <a:rPr lang="zh-CN" altLang="en-US" sz="2200">
                <a:latin typeface="Times New Roman" pitchFamily="18" charset="0"/>
              </a:rPr>
              <a:t>所示哈夫曼树的带权路径长。可见哈夫曼编码是使电文具有最短长度的二进制编码。尽管各个字符的编码不等长，用这棵哈夫曼树译码仍很方便。由于每个字符对应一个叶子结点，则任何一个字符的编码不是另一个字符的编码的前缀，因此，只要顺序扫描电文，就很容易译出相应的电文。具体译法是：从哈夫曼树的根结点出发，用待译码的二进制位串中逐位取码，与二叉树分支上标明的</a:t>
            </a:r>
            <a:r>
              <a:rPr lang="zh-CN" altLang="en-US" sz="2200">
                <a:latin typeface="Arial"/>
              </a:rPr>
              <a:t>’</a:t>
            </a:r>
            <a:r>
              <a:rPr lang="en-US" altLang="zh-CN" sz="2200">
                <a:latin typeface="Times New Roman" pitchFamily="18" charset="0"/>
              </a:rPr>
              <a:t>0</a:t>
            </a:r>
            <a:r>
              <a:rPr lang="en-US" altLang="zh-CN" sz="2200">
                <a:latin typeface="Arial"/>
              </a:rPr>
              <a:t>’</a:t>
            </a:r>
            <a:r>
              <a:rPr lang="zh-CN" altLang="en-US" sz="2200">
                <a:latin typeface="Times New Roman" pitchFamily="18" charset="0"/>
              </a:rPr>
              <a:t>、</a:t>
            </a:r>
            <a:r>
              <a:rPr lang="zh-CN" altLang="en-US" sz="2200">
                <a:latin typeface="Arial"/>
              </a:rPr>
              <a:t>’</a:t>
            </a:r>
            <a:r>
              <a:rPr lang="en-US" altLang="zh-CN" sz="2200">
                <a:latin typeface="Times New Roman" pitchFamily="18" charset="0"/>
              </a:rPr>
              <a:t>1</a:t>
            </a:r>
            <a:r>
              <a:rPr lang="en-US" altLang="zh-CN" sz="2200">
                <a:latin typeface="Arial"/>
              </a:rPr>
              <a:t>’</a:t>
            </a:r>
            <a:r>
              <a:rPr lang="zh-CN" altLang="en-US" sz="2200">
                <a:latin typeface="Times New Roman" pitchFamily="18" charset="0"/>
              </a:rPr>
              <a:t>相匹配，确定一条到叶子结点的路径。即若码是</a:t>
            </a:r>
            <a:r>
              <a:rPr lang="zh-CN" altLang="en-US" sz="2200">
                <a:latin typeface="Arial"/>
              </a:rPr>
              <a:t>’</a:t>
            </a:r>
            <a:r>
              <a:rPr lang="en-US" altLang="zh-CN" sz="2200">
                <a:latin typeface="Times New Roman" pitchFamily="18" charset="0"/>
              </a:rPr>
              <a:t>0</a:t>
            </a:r>
            <a:r>
              <a:rPr lang="en-US" altLang="zh-CN" sz="2200">
                <a:latin typeface="Arial"/>
              </a:rPr>
              <a:t>’</a:t>
            </a:r>
            <a:r>
              <a:rPr lang="zh-CN" altLang="en-US" sz="2200">
                <a:latin typeface="Times New Roman" pitchFamily="18" charset="0"/>
              </a:rPr>
              <a:t>，则向左走，否则向右走到下一层的结点，一旦到达叶子结点，就译出一个字符。再重新从根出发，从二进制位串的下一位开始继续译码直到二进制电文结束。例如：电文为</a:t>
            </a:r>
            <a:r>
              <a:rPr lang="zh-CN" altLang="en-US" sz="2200">
                <a:latin typeface="Arial"/>
              </a:rPr>
              <a:t>“</a:t>
            </a:r>
            <a:r>
              <a:rPr lang="en-US" altLang="zh-CN" sz="2200">
                <a:latin typeface="Times New Roman" pitchFamily="18" charset="0"/>
              </a:rPr>
              <a:t>1101000</a:t>
            </a:r>
            <a:r>
              <a:rPr lang="en-US" altLang="zh-CN" sz="2200">
                <a:latin typeface="Arial"/>
              </a:rPr>
              <a:t>”</a:t>
            </a:r>
            <a:r>
              <a:rPr lang="zh-CN" altLang="en-US" sz="2200">
                <a:latin typeface="Times New Roman" pitchFamily="18" charset="0"/>
              </a:rPr>
              <a:t>时，译文只能是</a:t>
            </a:r>
            <a:r>
              <a:rPr lang="zh-CN" altLang="en-US" sz="2200">
                <a:latin typeface="Arial"/>
              </a:rPr>
              <a:t>“</a:t>
            </a:r>
            <a:r>
              <a:rPr lang="en-US" altLang="zh-CN" sz="2200">
                <a:latin typeface="Times New Roman" pitchFamily="18" charset="0"/>
              </a:rPr>
              <a:t>CAT</a:t>
            </a:r>
            <a:r>
              <a:rPr lang="en-US" altLang="zh-CN" sz="2200">
                <a:latin typeface="Arial"/>
              </a:rPr>
              <a:t>”</a:t>
            </a:r>
            <a:endParaRPr lang="en-US" altLang="zh-CN" sz="2200">
              <a:latin typeface="Times New Roman" pitchFamily="18" charset="0"/>
            </a:endParaRPr>
          </a:p>
        </p:txBody>
      </p:sp>
    </p:spTree>
  </p:cSld>
  <p:clrMapOvr>
    <a:masterClrMapping/>
  </p:clrMapOvr>
  <p:transition>
    <p:cover dir="d"/>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981075"/>
            <a:ext cx="4032250" cy="270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0117" name="Rectangle 5"/>
          <p:cNvSpPr>
            <a:spLocks noChangeArrowheads="1"/>
          </p:cNvSpPr>
          <p:nvPr/>
        </p:nvSpPr>
        <p:spPr bwMode="auto">
          <a:xfrm>
            <a:off x="2627313" y="4343400"/>
            <a:ext cx="3371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5-24 </a:t>
            </a:r>
            <a:r>
              <a:rPr lang="zh-CN" altLang="en-US" sz="2000"/>
              <a:t>用于编码的哈夫曼树 </a:t>
            </a:r>
          </a:p>
        </p:txBody>
      </p:sp>
    </p:spTree>
  </p:cSld>
  <p:clrMapOvr>
    <a:masterClrMapping/>
  </p:clrMapOvr>
  <p:transition>
    <p:cover dir="d"/>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Rot="1" noChangeArrowheads="1"/>
          </p:cNvSpPr>
          <p:nvPr/>
        </p:nvSpPr>
        <p:spPr bwMode="auto">
          <a:xfrm>
            <a:off x="468313" y="1700213"/>
            <a:ext cx="8280400" cy="467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000">
                <a:latin typeface="Times New Roman" pitchFamily="18" charset="0"/>
              </a:rPr>
              <a:t> </a:t>
            </a:r>
            <a:r>
              <a:rPr lang="zh-CN" altLang="en-US" sz="2000">
                <a:latin typeface="Times New Roman" pitchFamily="18" charset="0"/>
              </a:rPr>
              <a:t>　　</a:t>
            </a:r>
            <a:r>
              <a:rPr lang="en-US" altLang="zh-CN" sz="2000">
                <a:latin typeface="Times New Roman" pitchFamily="18" charset="0"/>
              </a:rPr>
              <a:t>1</a:t>
            </a:r>
            <a:r>
              <a:rPr lang="zh-CN" altLang="en-US" sz="2000">
                <a:latin typeface="Times New Roman" pitchFamily="18" charset="0"/>
              </a:rPr>
              <a:t>．树形结构是一类非常重要的非线性结构，具有十分广泛的用途。树的定义是递归定义，是树的固有特性。树的存储结构有双亲表示法、多重链表表示法和孩子</a:t>
            </a:r>
            <a:r>
              <a:rPr lang="en-US" altLang="zh-CN" sz="2000">
                <a:latin typeface="Times New Roman" pitchFamily="18" charset="0"/>
              </a:rPr>
              <a:t>-</a:t>
            </a:r>
            <a:r>
              <a:rPr lang="zh-CN" altLang="en-US" sz="2000">
                <a:latin typeface="Times New Roman" pitchFamily="18" charset="0"/>
              </a:rPr>
              <a:t>兄弟链表表示法。</a:t>
            </a:r>
          </a:p>
          <a:p>
            <a:pPr>
              <a:spcBef>
                <a:spcPct val="20000"/>
              </a:spcBef>
              <a:buClr>
                <a:schemeClr val="bg2"/>
              </a:buClr>
              <a:buFont typeface="Monotype Sorts" pitchFamily="2" charset="2"/>
              <a:buNone/>
            </a:pPr>
            <a:r>
              <a:rPr lang="zh-CN" altLang="en-US" sz="2000">
                <a:latin typeface="Times New Roman" pitchFamily="18" charset="0"/>
              </a:rPr>
              <a:t>   　 </a:t>
            </a:r>
            <a:r>
              <a:rPr lang="en-US" altLang="zh-CN" sz="2000">
                <a:latin typeface="Times New Roman" pitchFamily="18" charset="0"/>
              </a:rPr>
              <a:t>2</a:t>
            </a:r>
            <a:r>
              <a:rPr lang="zh-CN" altLang="en-US" sz="2000">
                <a:latin typeface="Times New Roman" pitchFamily="18" charset="0"/>
              </a:rPr>
              <a:t>．二叉树是计算机科学里使用最广泛的树形结构，二叉树的存储结构有顺序存储和链式存储两种方式。对二叉树的遍历可采用先序遍历、中序遍历和后序遍历。对于任意的一棵树，存在着惟一的一棵二叉树和它对应，因此树、森林和二叉树之间是一一对应的关系，可以相互转换。</a:t>
            </a:r>
          </a:p>
          <a:p>
            <a:pPr>
              <a:spcBef>
                <a:spcPct val="20000"/>
              </a:spcBef>
              <a:buClr>
                <a:schemeClr val="bg2"/>
              </a:buClr>
              <a:buFont typeface="Monotype Sorts" pitchFamily="2" charset="2"/>
              <a:buNone/>
            </a:pPr>
            <a:r>
              <a:rPr lang="zh-CN" altLang="en-US" sz="2000">
                <a:latin typeface="Times New Roman" pitchFamily="18" charset="0"/>
              </a:rPr>
              <a:t>    　</a:t>
            </a:r>
            <a:r>
              <a:rPr lang="en-US" altLang="zh-CN" sz="2000">
                <a:latin typeface="Times New Roman" pitchFamily="18" charset="0"/>
              </a:rPr>
              <a:t>3</a:t>
            </a:r>
            <a:r>
              <a:rPr lang="zh-CN" altLang="en-US" sz="2000">
                <a:latin typeface="Times New Roman" pitchFamily="18" charset="0"/>
              </a:rPr>
              <a:t>．线索二叉树中的结点如果没有左孩子或右孩子，那么就有相应的线索。对二叉树以某种次序遍历将其变为线索二叉树的过程叫做线索化。</a:t>
            </a:r>
          </a:p>
          <a:p>
            <a:pPr>
              <a:spcBef>
                <a:spcPct val="20000"/>
              </a:spcBef>
              <a:buClr>
                <a:schemeClr val="bg2"/>
              </a:buClr>
              <a:buFont typeface="Monotype Sorts" pitchFamily="2" charset="2"/>
              <a:buNone/>
            </a:pPr>
            <a:r>
              <a:rPr lang="zh-CN" altLang="en-US" sz="2000">
                <a:latin typeface="Times New Roman" pitchFamily="18" charset="0"/>
              </a:rPr>
              <a:t>    　</a:t>
            </a:r>
            <a:r>
              <a:rPr lang="en-US" altLang="zh-CN" sz="2000">
                <a:latin typeface="Times New Roman" pitchFamily="18" charset="0"/>
              </a:rPr>
              <a:t>4</a:t>
            </a:r>
            <a:r>
              <a:rPr lang="zh-CN" altLang="en-US" sz="2000">
                <a:latin typeface="Times New Roman" pitchFamily="18" charset="0"/>
              </a:rPr>
              <a:t>．二叉排序树是把给定的一组无序元素按一定的规则构造成一棵二叉树，使其在中序遍历下是有序的。它是一种特殊结构的二叉树，利用二叉树的结构特点实现排序。</a:t>
            </a:r>
          </a:p>
          <a:p>
            <a:pPr>
              <a:spcBef>
                <a:spcPct val="20000"/>
              </a:spcBef>
              <a:buClr>
                <a:schemeClr val="bg2"/>
              </a:buClr>
              <a:buFont typeface="Monotype Sorts" pitchFamily="2" charset="2"/>
              <a:buNone/>
            </a:pPr>
            <a:r>
              <a:rPr lang="zh-CN" altLang="en-US" sz="2000">
                <a:latin typeface="Times New Roman" pitchFamily="18" charset="0"/>
              </a:rPr>
              <a:t>　　</a:t>
            </a:r>
            <a:r>
              <a:rPr lang="en-US" altLang="zh-CN" sz="2000">
                <a:latin typeface="Times New Roman" pitchFamily="18" charset="0"/>
              </a:rPr>
              <a:t>5</a:t>
            </a:r>
            <a:r>
              <a:rPr lang="zh-CN" altLang="en-US" sz="2000">
                <a:latin typeface="Times New Roman" pitchFamily="18" charset="0"/>
              </a:rPr>
              <a:t>．哈夫曼树又称最优二叉树，是一类带权路径最短的树。哈夫曼编码是哈夫曼树最典型的应用。</a:t>
            </a:r>
          </a:p>
        </p:txBody>
      </p:sp>
      <p:sp>
        <p:nvSpPr>
          <p:cNvPr id="91140" name="Rectangle 4"/>
          <p:cNvSpPr>
            <a:spLocks noRot="1" noChangeArrowheads="1"/>
          </p:cNvSpPr>
          <p:nvPr/>
        </p:nvSpPr>
        <p:spPr bwMode="auto">
          <a:xfrm>
            <a:off x="685800" y="5492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5.2  </a:t>
            </a:r>
            <a:r>
              <a:rPr lang="zh-CN" altLang="en-US" sz="4400">
                <a:solidFill>
                  <a:schemeClr val="tx2"/>
                </a:solidFill>
                <a:latin typeface="Times New Roman" pitchFamily="18" charset="0"/>
              </a:rPr>
              <a:t>二叉树及其遍历</a:t>
            </a:r>
          </a:p>
        </p:txBody>
      </p:sp>
    </p:spTree>
  </p:cSld>
  <p:clrMapOvr>
    <a:masterClrMapping/>
  </p:clrMapOvr>
  <p:transition>
    <p:cover dir="d"/>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Rot="1" noChangeArrowheads="1"/>
          </p:cNvSpPr>
          <p:nvPr/>
        </p:nvSpPr>
        <p:spPr bwMode="auto">
          <a:xfrm>
            <a:off x="468313" y="1700213"/>
            <a:ext cx="8280400" cy="467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一、选择题</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．已知一算术表达式的中序遍历结果为 </a:t>
            </a:r>
            <a:r>
              <a:rPr lang="en-US" altLang="zh-CN" sz="2400">
                <a:latin typeface="Times New Roman" pitchFamily="18" charset="0"/>
              </a:rPr>
              <a:t>A+B*C-D/E</a:t>
            </a:r>
            <a:r>
              <a:rPr lang="zh-CN" altLang="en-US" sz="2400">
                <a:latin typeface="Times New Roman" pitchFamily="18" charset="0"/>
              </a:rPr>
              <a:t>，前序遍历的结果为</a:t>
            </a:r>
            <a:r>
              <a:rPr lang="en-US" altLang="zh-CN" sz="2400">
                <a:latin typeface="Times New Roman" pitchFamily="18" charset="0"/>
              </a:rPr>
              <a:t>ABC*+DE/-</a:t>
            </a:r>
            <a:r>
              <a:rPr lang="zh-CN" altLang="en-US" sz="2400">
                <a:latin typeface="Times New Roman" pitchFamily="18" charset="0"/>
              </a:rPr>
              <a:t>，其前序遍历的结果为</a:t>
            </a: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-A+B*C/DE       B. -A+B*CD/E      C</a:t>
            </a:r>
            <a:r>
              <a:rPr lang="zh-CN" altLang="en-US" sz="2400">
                <a:latin typeface="Times New Roman" pitchFamily="18" charset="0"/>
              </a:rPr>
              <a:t>．</a:t>
            </a:r>
            <a:r>
              <a:rPr lang="en-US" altLang="zh-CN" sz="2400">
                <a:latin typeface="Times New Roman" pitchFamily="18" charset="0"/>
              </a:rPr>
              <a:t>-+*ABC/DE           D. -+A*BC/DE</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 </a:t>
            </a:r>
            <a:r>
              <a:rPr lang="zh-CN" altLang="en-US" sz="2400">
                <a:latin typeface="Times New Roman" pitchFamily="18" charset="0"/>
              </a:rPr>
              <a:t>在下述结论中，正确的是（    ）？</a:t>
            </a:r>
          </a:p>
          <a:p>
            <a:pPr>
              <a:spcBef>
                <a:spcPct val="20000"/>
              </a:spcBef>
              <a:buClr>
                <a:schemeClr val="bg2"/>
              </a:buClr>
              <a:buFont typeface="Monotype Sorts" pitchFamily="2" charset="2"/>
              <a:buNone/>
            </a:pPr>
            <a:r>
              <a:rPr lang="zh-CN" altLang="en-US" sz="2400">
                <a:latin typeface="Times New Roman" pitchFamily="18" charset="0"/>
              </a:rPr>
              <a:t>①只有一个结点的二叉树的度为</a:t>
            </a:r>
            <a:r>
              <a:rPr lang="en-US" altLang="zh-CN" sz="2400">
                <a:latin typeface="Times New Roman" pitchFamily="18" charset="0"/>
              </a:rPr>
              <a:t>0;  ②</a:t>
            </a:r>
            <a:r>
              <a:rPr lang="zh-CN" altLang="en-US" sz="2400">
                <a:latin typeface="Times New Roman" pitchFamily="18" charset="0"/>
              </a:rPr>
              <a:t>二叉树的度为</a:t>
            </a:r>
            <a:r>
              <a:rPr lang="en-US" altLang="zh-CN" sz="2400">
                <a:latin typeface="Times New Roman" pitchFamily="18" charset="0"/>
              </a:rPr>
              <a:t>2</a:t>
            </a:r>
            <a:r>
              <a:rPr lang="zh-CN" altLang="en-US" sz="2400">
                <a:latin typeface="Times New Roman" pitchFamily="18" charset="0"/>
              </a:rPr>
              <a:t>；  ③二叉树的左右子树可任意交换</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④</a:t>
            </a:r>
            <a:r>
              <a:rPr lang="zh-CN" altLang="en-US" sz="2400">
                <a:latin typeface="Times New Roman" pitchFamily="18" charset="0"/>
              </a:rPr>
              <a:t>深度为</a:t>
            </a:r>
            <a:r>
              <a:rPr lang="en-US" altLang="zh-CN" sz="2400">
                <a:latin typeface="Times New Roman" pitchFamily="18" charset="0"/>
              </a:rPr>
              <a:t>K</a:t>
            </a:r>
            <a:r>
              <a:rPr lang="zh-CN" altLang="en-US" sz="2400">
                <a:latin typeface="Times New Roman" pitchFamily="18" charset="0"/>
              </a:rPr>
              <a:t>的完全二叉树的结点个数小于或等于深度相同的满二叉树。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．①②③        </a:t>
            </a:r>
            <a:r>
              <a:rPr lang="en-US" altLang="zh-CN" sz="2400">
                <a:latin typeface="Times New Roman" pitchFamily="18" charset="0"/>
              </a:rPr>
              <a:t>B</a:t>
            </a:r>
            <a:r>
              <a:rPr lang="zh-CN" altLang="en-US" sz="2400">
                <a:latin typeface="Times New Roman" pitchFamily="18" charset="0"/>
              </a:rPr>
              <a:t>．②③④      </a:t>
            </a:r>
            <a:r>
              <a:rPr lang="en-US" altLang="zh-CN" sz="2400">
                <a:latin typeface="Times New Roman" pitchFamily="18" charset="0"/>
              </a:rPr>
              <a:t>C</a:t>
            </a:r>
            <a:r>
              <a:rPr lang="zh-CN" altLang="en-US" sz="2400">
                <a:latin typeface="Times New Roman" pitchFamily="18" charset="0"/>
              </a:rPr>
              <a:t>．②④       </a:t>
            </a:r>
            <a:r>
              <a:rPr lang="en-US" altLang="zh-CN" sz="2400">
                <a:latin typeface="Times New Roman" pitchFamily="18" charset="0"/>
              </a:rPr>
              <a:t>D</a:t>
            </a:r>
            <a:r>
              <a:rPr lang="zh-CN" altLang="en-US" sz="2400">
                <a:latin typeface="Times New Roman" pitchFamily="18" charset="0"/>
              </a:rPr>
              <a:t>．①④</a:t>
            </a:r>
          </a:p>
        </p:txBody>
      </p:sp>
      <p:sp>
        <p:nvSpPr>
          <p:cNvPr id="92163" name="Rectangle 3"/>
          <p:cNvSpPr>
            <a:spLocks noRot="1" noChangeArrowheads="1"/>
          </p:cNvSpPr>
          <p:nvPr/>
        </p:nvSpPr>
        <p:spPr bwMode="auto">
          <a:xfrm>
            <a:off x="685800" y="5492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4400">
                <a:solidFill>
                  <a:schemeClr val="tx2"/>
                </a:solidFill>
                <a:latin typeface="Times New Roman" pitchFamily="18" charset="0"/>
              </a:rPr>
              <a:t>习 题　 </a:t>
            </a:r>
            <a:r>
              <a:rPr lang="en-US" altLang="zh-CN" sz="4400">
                <a:solidFill>
                  <a:schemeClr val="tx2"/>
                </a:solidFill>
                <a:latin typeface="Times New Roman" pitchFamily="18" charset="0"/>
              </a:rPr>
              <a:t>5 </a:t>
            </a:r>
          </a:p>
        </p:txBody>
      </p:sp>
    </p:spTree>
  </p:cSld>
  <p:clrMapOvr>
    <a:masterClrMapping/>
  </p:clrMapOvr>
  <p:transition>
    <p:cover dir="d"/>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Rot="1" noChangeArrowheads="1"/>
          </p:cNvSpPr>
          <p:nvPr/>
        </p:nvSpPr>
        <p:spPr bwMode="auto">
          <a:xfrm>
            <a:off x="468313" y="836613"/>
            <a:ext cx="8280400" cy="547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．若一棵二叉树具有</a:t>
            </a:r>
            <a:r>
              <a:rPr lang="en-US" altLang="zh-CN" sz="2400">
                <a:latin typeface="Times New Roman" pitchFamily="18" charset="0"/>
              </a:rPr>
              <a:t>10</a:t>
            </a:r>
            <a:r>
              <a:rPr lang="zh-CN" altLang="en-US" sz="2400">
                <a:latin typeface="Times New Roman" pitchFamily="18" charset="0"/>
              </a:rPr>
              <a:t>个度为</a:t>
            </a:r>
            <a:r>
              <a:rPr lang="en-US" altLang="zh-CN" sz="2400">
                <a:latin typeface="Times New Roman" pitchFamily="18" charset="0"/>
              </a:rPr>
              <a:t>2</a:t>
            </a:r>
            <a:r>
              <a:rPr lang="zh-CN" altLang="en-US" sz="2400">
                <a:latin typeface="Times New Roman" pitchFamily="18" charset="0"/>
              </a:rPr>
              <a:t>的结点，</a:t>
            </a:r>
            <a:r>
              <a:rPr lang="en-US" altLang="zh-CN" sz="2400">
                <a:latin typeface="Times New Roman" pitchFamily="18" charset="0"/>
              </a:rPr>
              <a:t>5</a:t>
            </a:r>
            <a:r>
              <a:rPr lang="zh-CN" altLang="en-US" sz="2400">
                <a:latin typeface="Times New Roman" pitchFamily="18" charset="0"/>
              </a:rPr>
              <a:t>个度为</a:t>
            </a:r>
            <a:r>
              <a:rPr lang="en-US" altLang="zh-CN" sz="2400">
                <a:latin typeface="Times New Roman" pitchFamily="18" charset="0"/>
              </a:rPr>
              <a:t>1</a:t>
            </a:r>
            <a:r>
              <a:rPr lang="zh-CN" altLang="en-US" sz="2400">
                <a:latin typeface="Times New Roman" pitchFamily="18" charset="0"/>
              </a:rPr>
              <a:t>的结点，则度为</a:t>
            </a:r>
            <a:r>
              <a:rPr lang="en-US" altLang="zh-CN" sz="2400">
                <a:latin typeface="Times New Roman" pitchFamily="18" charset="0"/>
              </a:rPr>
              <a:t>0</a:t>
            </a:r>
            <a:r>
              <a:rPr lang="zh-CN" altLang="en-US" sz="2400">
                <a:latin typeface="Times New Roman" pitchFamily="18" charset="0"/>
              </a:rPr>
              <a:t>的结点个数是（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9            B</a:t>
            </a:r>
            <a:r>
              <a:rPr lang="zh-CN" altLang="en-US" sz="2400">
                <a:latin typeface="Times New Roman" pitchFamily="18" charset="0"/>
              </a:rPr>
              <a:t>．</a:t>
            </a:r>
            <a:r>
              <a:rPr lang="en-US" altLang="zh-CN" sz="2400">
                <a:latin typeface="Times New Roman" pitchFamily="18" charset="0"/>
              </a:rPr>
              <a:t>11         C</a:t>
            </a:r>
            <a:r>
              <a:rPr lang="zh-CN" altLang="en-US" sz="2400">
                <a:latin typeface="Times New Roman" pitchFamily="18" charset="0"/>
              </a:rPr>
              <a:t>．</a:t>
            </a:r>
            <a:r>
              <a:rPr lang="en-US" altLang="zh-CN" sz="2400">
                <a:latin typeface="Times New Roman" pitchFamily="18" charset="0"/>
              </a:rPr>
              <a:t>15       D</a:t>
            </a:r>
            <a:r>
              <a:rPr lang="zh-CN" altLang="en-US" sz="2400">
                <a:latin typeface="Times New Roman" pitchFamily="18" charset="0"/>
              </a:rPr>
              <a:t>．不确定</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a:t>
            </a:r>
            <a:r>
              <a:rPr lang="zh-CN" altLang="en-US" sz="2400">
                <a:latin typeface="Times New Roman" pitchFamily="18" charset="0"/>
              </a:rPr>
              <a:t>．设森林</a:t>
            </a:r>
            <a:r>
              <a:rPr lang="en-US" altLang="zh-CN" sz="2400">
                <a:latin typeface="Times New Roman" pitchFamily="18" charset="0"/>
              </a:rPr>
              <a:t>F</a:t>
            </a:r>
            <a:r>
              <a:rPr lang="zh-CN" altLang="en-US" sz="2400">
                <a:latin typeface="Times New Roman" pitchFamily="18" charset="0"/>
              </a:rPr>
              <a:t>中有三棵树，第一，第二，第三棵树的结点个数分别为</a:t>
            </a:r>
            <a:r>
              <a:rPr lang="en-US" altLang="zh-CN" sz="2400">
                <a:latin typeface="Times New Roman" pitchFamily="18" charset="0"/>
              </a:rPr>
              <a:t>M1</a:t>
            </a:r>
            <a:r>
              <a:rPr lang="zh-CN" altLang="en-US" sz="2400">
                <a:latin typeface="Times New Roman" pitchFamily="18" charset="0"/>
              </a:rPr>
              <a:t>，</a:t>
            </a:r>
            <a:r>
              <a:rPr lang="en-US" altLang="zh-CN" sz="2400">
                <a:latin typeface="Times New Roman" pitchFamily="18" charset="0"/>
              </a:rPr>
              <a:t>M2</a:t>
            </a:r>
            <a:r>
              <a:rPr lang="zh-CN" altLang="en-US" sz="2400">
                <a:latin typeface="Times New Roman" pitchFamily="18" charset="0"/>
              </a:rPr>
              <a:t>和</a:t>
            </a:r>
            <a:r>
              <a:rPr lang="en-US" altLang="zh-CN" sz="2400">
                <a:latin typeface="Times New Roman" pitchFamily="18" charset="0"/>
              </a:rPr>
              <a:t>M3</a:t>
            </a:r>
            <a:r>
              <a:rPr lang="zh-CN" altLang="en-US" sz="2400">
                <a:latin typeface="Times New Roman" pitchFamily="18" charset="0"/>
              </a:rPr>
              <a:t>。与森林</a:t>
            </a:r>
            <a:r>
              <a:rPr lang="en-US" altLang="zh-CN" sz="2400">
                <a:latin typeface="Times New Roman" pitchFamily="18" charset="0"/>
              </a:rPr>
              <a:t>F</a:t>
            </a:r>
            <a:r>
              <a:rPr lang="zh-CN" altLang="en-US" sz="2400">
                <a:latin typeface="Times New Roman" pitchFamily="18" charset="0"/>
              </a:rPr>
              <a:t>对应的二叉树根结点的右子树上的结点个数是（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M1          B</a:t>
            </a:r>
            <a:r>
              <a:rPr lang="zh-CN" altLang="en-US" sz="2400">
                <a:latin typeface="Times New Roman" pitchFamily="18" charset="0"/>
              </a:rPr>
              <a:t>．</a:t>
            </a:r>
            <a:r>
              <a:rPr lang="en-US" altLang="zh-CN" sz="2400">
                <a:latin typeface="Times New Roman" pitchFamily="18" charset="0"/>
              </a:rPr>
              <a:t>M1+M2       C</a:t>
            </a:r>
            <a:r>
              <a:rPr lang="zh-CN" altLang="en-US" sz="2400">
                <a:latin typeface="Times New Roman" pitchFamily="18" charset="0"/>
              </a:rPr>
              <a:t>．</a:t>
            </a:r>
            <a:r>
              <a:rPr lang="en-US" altLang="zh-CN" sz="2400">
                <a:latin typeface="Times New Roman" pitchFamily="18" charset="0"/>
              </a:rPr>
              <a:t>M3           D</a:t>
            </a:r>
            <a:r>
              <a:rPr lang="zh-CN" altLang="en-US" sz="2400">
                <a:latin typeface="Times New Roman" pitchFamily="18" charset="0"/>
              </a:rPr>
              <a:t>．</a:t>
            </a:r>
            <a:r>
              <a:rPr lang="en-US" altLang="zh-CN" sz="2400">
                <a:latin typeface="Times New Roman" pitchFamily="18" charset="0"/>
              </a:rPr>
              <a:t>M2+M3</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a:t>
            </a:r>
            <a:r>
              <a:rPr lang="zh-CN" altLang="en-US" sz="2400">
                <a:latin typeface="Times New Roman" pitchFamily="18" charset="0"/>
              </a:rPr>
              <a:t>．具有</a:t>
            </a:r>
            <a:r>
              <a:rPr lang="en-US" altLang="zh-CN" sz="2400">
                <a:latin typeface="Times New Roman" pitchFamily="18" charset="0"/>
              </a:rPr>
              <a:t>10</a:t>
            </a:r>
            <a:r>
              <a:rPr lang="zh-CN" altLang="en-US" sz="2400">
                <a:latin typeface="Times New Roman" pitchFamily="18" charset="0"/>
              </a:rPr>
              <a:t>个叶结点的二叉树中有（  ）个度为</a:t>
            </a:r>
            <a:r>
              <a:rPr lang="en-US" altLang="zh-CN" sz="2400">
                <a:latin typeface="Times New Roman" pitchFamily="18" charset="0"/>
              </a:rPr>
              <a:t>2</a:t>
            </a:r>
            <a:r>
              <a:rPr lang="zh-CN" altLang="en-US" sz="2400">
                <a:latin typeface="Times New Roman" pitchFamily="18" charset="0"/>
              </a:rPr>
              <a:t>的结点。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8           B</a:t>
            </a:r>
            <a:r>
              <a:rPr lang="zh-CN" altLang="en-US" sz="2400">
                <a:latin typeface="Times New Roman" pitchFamily="18" charset="0"/>
              </a:rPr>
              <a:t>．</a:t>
            </a:r>
            <a:r>
              <a:rPr lang="en-US" altLang="zh-CN" sz="2400">
                <a:latin typeface="Times New Roman" pitchFamily="18" charset="0"/>
              </a:rPr>
              <a:t>9             C</a:t>
            </a:r>
            <a:r>
              <a:rPr lang="zh-CN" altLang="en-US" sz="2400">
                <a:latin typeface="Times New Roman" pitchFamily="18" charset="0"/>
              </a:rPr>
              <a:t>．</a:t>
            </a:r>
            <a:r>
              <a:rPr lang="en-US" altLang="zh-CN" sz="2400">
                <a:latin typeface="Times New Roman" pitchFamily="18" charset="0"/>
              </a:rPr>
              <a:t>10          D</a:t>
            </a:r>
            <a:r>
              <a:rPr lang="zh-CN" altLang="en-US" sz="2400">
                <a:latin typeface="Times New Roman" pitchFamily="18" charset="0"/>
              </a:rPr>
              <a:t>．</a:t>
            </a:r>
            <a:r>
              <a:rPr lang="en-US" altLang="zh-CN" sz="2400">
                <a:latin typeface="Times New Roman" pitchFamily="18" charset="0"/>
              </a:rPr>
              <a:t>ll</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a:t>
            </a:r>
            <a:r>
              <a:rPr lang="zh-CN" altLang="en-US" sz="2400">
                <a:latin typeface="Times New Roman" pitchFamily="18" charset="0"/>
              </a:rPr>
              <a:t>．一棵完全二叉树上有</a:t>
            </a:r>
            <a:r>
              <a:rPr lang="en-US" altLang="zh-CN" sz="2400">
                <a:latin typeface="Times New Roman" pitchFamily="18" charset="0"/>
              </a:rPr>
              <a:t>1001</a:t>
            </a:r>
            <a:r>
              <a:rPr lang="zh-CN" altLang="en-US" sz="2400">
                <a:latin typeface="Times New Roman" pitchFamily="18" charset="0"/>
              </a:rPr>
              <a:t>个结点，其中叶子结点的个数是（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 </a:t>
            </a:r>
            <a:r>
              <a:rPr lang="en-US" altLang="zh-CN" sz="2400">
                <a:latin typeface="Times New Roman" pitchFamily="18" charset="0"/>
              </a:rPr>
              <a:t>250   B</a:t>
            </a:r>
            <a:r>
              <a:rPr lang="zh-CN" altLang="en-US" sz="2400">
                <a:latin typeface="Times New Roman" pitchFamily="18" charset="0"/>
              </a:rPr>
              <a:t>． </a:t>
            </a:r>
            <a:r>
              <a:rPr lang="en-US" altLang="zh-CN" sz="2400">
                <a:latin typeface="Times New Roman" pitchFamily="18" charset="0"/>
              </a:rPr>
              <a:t>500    C</a:t>
            </a:r>
            <a:r>
              <a:rPr lang="zh-CN" altLang="en-US" sz="2400">
                <a:latin typeface="Times New Roman" pitchFamily="18" charset="0"/>
              </a:rPr>
              <a:t>．</a:t>
            </a:r>
            <a:r>
              <a:rPr lang="en-US" altLang="zh-CN" sz="2400">
                <a:latin typeface="Times New Roman" pitchFamily="18" charset="0"/>
              </a:rPr>
              <a:t>254     D</a:t>
            </a:r>
            <a:r>
              <a:rPr lang="zh-CN" altLang="en-US" sz="2400">
                <a:latin typeface="Times New Roman" pitchFamily="18" charset="0"/>
              </a:rPr>
              <a:t>．</a:t>
            </a:r>
            <a:r>
              <a:rPr lang="en-US" altLang="zh-CN" sz="2400">
                <a:latin typeface="Times New Roman" pitchFamily="18" charset="0"/>
              </a:rPr>
              <a:t>505      E</a:t>
            </a:r>
            <a:r>
              <a:rPr lang="zh-CN" altLang="en-US" sz="2400">
                <a:latin typeface="Times New Roman" pitchFamily="18" charset="0"/>
              </a:rPr>
              <a:t>．以上答案都不对 </a:t>
            </a:r>
          </a:p>
        </p:txBody>
      </p:sp>
    </p:spTree>
  </p:cSld>
  <p:clrMapOvr>
    <a:masterClrMapping/>
  </p:clrMapOvr>
  <p:transition>
    <p:cover dir="d"/>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Rot="1" noChangeArrowheads="1"/>
          </p:cNvSpPr>
          <p:nvPr/>
        </p:nvSpPr>
        <p:spPr bwMode="auto">
          <a:xfrm>
            <a:off x="468313" y="765175"/>
            <a:ext cx="8280400" cy="547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7. </a:t>
            </a:r>
            <a:r>
              <a:rPr lang="zh-CN" altLang="en-US" sz="2400">
                <a:latin typeface="Times New Roman" pitchFamily="18" charset="0"/>
              </a:rPr>
              <a:t>有</a:t>
            </a:r>
            <a:r>
              <a:rPr lang="en-US" altLang="zh-CN" sz="2400">
                <a:latin typeface="Times New Roman" pitchFamily="18" charset="0"/>
              </a:rPr>
              <a:t>n</a:t>
            </a:r>
            <a:r>
              <a:rPr lang="zh-CN" altLang="en-US" sz="2400">
                <a:latin typeface="Times New Roman" pitchFamily="18" charset="0"/>
              </a:rPr>
              <a:t>个叶子的哈夫曼树的结点总数为（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．不确定          </a:t>
            </a:r>
            <a:r>
              <a:rPr lang="en-US" altLang="zh-CN" sz="2400">
                <a:latin typeface="Times New Roman" pitchFamily="18" charset="0"/>
              </a:rPr>
              <a:t>B</a:t>
            </a:r>
            <a:r>
              <a:rPr lang="zh-CN" altLang="en-US" sz="2400">
                <a:latin typeface="Times New Roman" pitchFamily="18" charset="0"/>
              </a:rPr>
              <a:t>．</a:t>
            </a:r>
            <a:r>
              <a:rPr lang="en-US" altLang="zh-CN" sz="2400">
                <a:latin typeface="Times New Roman" pitchFamily="18" charset="0"/>
              </a:rPr>
              <a:t>2n          C</a:t>
            </a:r>
            <a:r>
              <a:rPr lang="zh-CN" altLang="en-US" sz="2400">
                <a:latin typeface="Times New Roman" pitchFamily="18" charset="0"/>
              </a:rPr>
              <a:t>．</a:t>
            </a:r>
            <a:r>
              <a:rPr lang="en-US" altLang="zh-CN" sz="2400">
                <a:latin typeface="Times New Roman" pitchFamily="18" charset="0"/>
              </a:rPr>
              <a:t>2n+1          D</a:t>
            </a:r>
            <a:r>
              <a:rPr lang="zh-CN" altLang="en-US" sz="2400">
                <a:latin typeface="Times New Roman" pitchFamily="18" charset="0"/>
              </a:rPr>
              <a:t>．</a:t>
            </a:r>
            <a:r>
              <a:rPr lang="en-US" altLang="zh-CN" sz="2400">
                <a:latin typeface="Times New Roman" pitchFamily="18" charset="0"/>
              </a:rPr>
              <a:t>2n-1</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r>
              <a:rPr lang="en-US" altLang="zh-CN" sz="2400">
                <a:latin typeface="Times New Roman" pitchFamily="18" charset="0"/>
              </a:rPr>
              <a:t>8</a:t>
            </a:r>
            <a:r>
              <a:rPr lang="zh-CN" altLang="en-US" sz="2400">
                <a:latin typeface="Times New Roman" pitchFamily="18" charset="0"/>
              </a:rPr>
              <a:t>．二叉树的第</a:t>
            </a:r>
            <a:r>
              <a:rPr lang="en-US" altLang="zh-CN" sz="2400">
                <a:latin typeface="Times New Roman" pitchFamily="18" charset="0"/>
              </a:rPr>
              <a:t>I</a:t>
            </a:r>
            <a:r>
              <a:rPr lang="zh-CN" altLang="en-US" sz="2400">
                <a:latin typeface="Times New Roman" pitchFamily="18" charset="0"/>
              </a:rPr>
              <a:t>层上最多含有结点数为（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a:t>
            </a:r>
            <a:r>
              <a:rPr lang="en-US" altLang="zh-CN" sz="2400">
                <a:latin typeface="Times New Roman" pitchFamily="18" charset="0"/>
              </a:rPr>
              <a:t>2I          B</a:t>
            </a:r>
            <a:r>
              <a:rPr lang="zh-CN" altLang="en-US" sz="2400">
                <a:latin typeface="Times New Roman" pitchFamily="18" charset="0"/>
              </a:rPr>
              <a:t>． </a:t>
            </a:r>
            <a:r>
              <a:rPr lang="en-US" altLang="zh-CN" sz="2400">
                <a:latin typeface="Times New Roman" pitchFamily="18" charset="0"/>
              </a:rPr>
              <a:t>2I-1-1           C</a:t>
            </a:r>
            <a:r>
              <a:rPr lang="zh-CN" altLang="en-US" sz="2400">
                <a:latin typeface="Times New Roman" pitchFamily="18" charset="0"/>
              </a:rPr>
              <a:t>． </a:t>
            </a:r>
            <a:r>
              <a:rPr lang="en-US" altLang="zh-CN" sz="2400">
                <a:latin typeface="Times New Roman" pitchFamily="18" charset="0"/>
              </a:rPr>
              <a:t>2I-1            D</a:t>
            </a:r>
            <a:r>
              <a:rPr lang="zh-CN" altLang="en-US" sz="2400">
                <a:latin typeface="Times New Roman" pitchFamily="18" charset="0"/>
              </a:rPr>
              <a:t>．</a:t>
            </a:r>
            <a:r>
              <a:rPr lang="en-US" altLang="zh-CN" sz="2400">
                <a:latin typeface="Times New Roman" pitchFamily="18" charset="0"/>
              </a:rPr>
              <a:t>2I  -1</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r>
              <a:rPr lang="en-US" altLang="zh-CN" sz="2400">
                <a:latin typeface="Times New Roman" pitchFamily="18" charset="0"/>
              </a:rPr>
              <a:t>9. </a:t>
            </a:r>
            <a:r>
              <a:rPr lang="zh-CN" altLang="en-US" sz="2400">
                <a:latin typeface="Times New Roman" pitchFamily="18" charset="0"/>
              </a:rPr>
              <a:t>利用二叉链表存储树，则根结点的右指针是（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．指向最左孩子        </a:t>
            </a:r>
            <a:r>
              <a:rPr lang="en-US" altLang="zh-CN" sz="2400">
                <a:latin typeface="Times New Roman" pitchFamily="18" charset="0"/>
              </a:rPr>
              <a:t>B</a:t>
            </a:r>
            <a:r>
              <a:rPr lang="zh-CN" altLang="en-US" sz="2400">
                <a:latin typeface="Times New Roman" pitchFamily="18" charset="0"/>
              </a:rPr>
              <a:t>．指向最右孩子         </a:t>
            </a:r>
            <a:r>
              <a:rPr lang="en-US" altLang="zh-CN" sz="2400">
                <a:latin typeface="Times New Roman" pitchFamily="18" charset="0"/>
              </a:rPr>
              <a:t>C</a:t>
            </a:r>
            <a:r>
              <a:rPr lang="zh-CN" altLang="en-US" sz="2400">
                <a:latin typeface="Times New Roman" pitchFamily="18" charset="0"/>
              </a:rPr>
              <a:t>．空        </a:t>
            </a:r>
            <a:r>
              <a:rPr lang="en-US" altLang="zh-CN" sz="2400">
                <a:latin typeface="Times New Roman" pitchFamily="18" charset="0"/>
              </a:rPr>
              <a:t>D</a:t>
            </a:r>
            <a:r>
              <a:rPr lang="zh-CN" altLang="en-US" sz="2400">
                <a:latin typeface="Times New Roman" pitchFamily="18" charset="0"/>
              </a:rPr>
              <a:t>．非空</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10</a:t>
            </a:r>
            <a:r>
              <a:rPr lang="zh-CN" altLang="en-US" sz="2400">
                <a:latin typeface="Times New Roman" pitchFamily="18" charset="0"/>
              </a:rPr>
              <a:t>．对二叉树的结点从</a:t>
            </a:r>
            <a:r>
              <a:rPr lang="en-US" altLang="zh-CN" sz="2400">
                <a:latin typeface="Times New Roman" pitchFamily="18" charset="0"/>
              </a:rPr>
              <a:t>1</a:t>
            </a:r>
            <a:r>
              <a:rPr lang="zh-CN" altLang="en-US" sz="2400">
                <a:latin typeface="Times New Roman" pitchFamily="18" charset="0"/>
              </a:rPr>
              <a:t>开始进行连续编号，要求每个结点的编号大于其左、右孩子的编号，同一结点的左右孩子中，其左孩子的编号小于其右孩子的编号，可采用</a:t>
            </a:r>
            <a:r>
              <a:rPr lang="en-US" altLang="zh-CN" sz="2400">
                <a:latin typeface="Times New Roman" pitchFamily="18" charset="0"/>
              </a:rPr>
              <a:t>(    )</a:t>
            </a:r>
            <a:r>
              <a:rPr lang="zh-CN" altLang="en-US" sz="2400">
                <a:latin typeface="Times New Roman" pitchFamily="18" charset="0"/>
              </a:rPr>
              <a:t>次序的遍历实现编号。</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．先序           </a:t>
            </a:r>
            <a:r>
              <a:rPr lang="en-US" altLang="zh-CN" sz="2400">
                <a:latin typeface="Times New Roman" pitchFamily="18" charset="0"/>
              </a:rPr>
              <a:t>B. </a:t>
            </a:r>
            <a:r>
              <a:rPr lang="zh-CN" altLang="en-US" sz="2400">
                <a:latin typeface="Times New Roman" pitchFamily="18" charset="0"/>
              </a:rPr>
              <a:t>中序          </a:t>
            </a:r>
            <a:r>
              <a:rPr lang="en-US" altLang="zh-CN" sz="2400">
                <a:latin typeface="Times New Roman" pitchFamily="18" charset="0"/>
              </a:rPr>
              <a:t>C. </a:t>
            </a:r>
            <a:r>
              <a:rPr lang="zh-CN" altLang="en-US" sz="2400">
                <a:latin typeface="Times New Roman" pitchFamily="18" charset="0"/>
              </a:rPr>
              <a:t>后序          </a:t>
            </a:r>
            <a:r>
              <a:rPr lang="en-US" altLang="zh-CN" sz="2400">
                <a:latin typeface="Times New Roman" pitchFamily="18" charset="0"/>
              </a:rPr>
              <a:t>D. </a:t>
            </a:r>
            <a:r>
              <a:rPr lang="zh-CN" altLang="en-US" sz="2400">
                <a:latin typeface="Times New Roman" pitchFamily="18" charset="0"/>
              </a:rPr>
              <a:t>从根开始按层次遍历</a:t>
            </a:r>
          </a:p>
        </p:txBody>
      </p:sp>
    </p:spTree>
  </p:cSld>
  <p:clrMapOvr>
    <a:masterClrMapping/>
  </p:clrMapOvr>
  <p:transition>
    <p:cover dir="d"/>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Rot="1" noChangeArrowheads="1"/>
          </p:cNvSpPr>
          <p:nvPr/>
        </p:nvSpPr>
        <p:spPr bwMode="auto">
          <a:xfrm>
            <a:off x="468313" y="765175"/>
            <a:ext cx="8280400" cy="547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11</a:t>
            </a:r>
            <a:r>
              <a:rPr lang="zh-CN" altLang="en-US" sz="2400">
                <a:latin typeface="Times New Roman" pitchFamily="18" charset="0"/>
              </a:rPr>
              <a:t>．二叉树的先序遍历和中序遍历如下： 先序遍历：</a:t>
            </a:r>
            <a:r>
              <a:rPr lang="en-US" altLang="zh-CN" sz="2400">
                <a:latin typeface="Times New Roman" pitchFamily="18" charset="0"/>
              </a:rPr>
              <a:t>EFHIGJK</a:t>
            </a:r>
            <a:r>
              <a:rPr lang="zh-CN" altLang="en-US" sz="2400">
                <a:latin typeface="Times New Roman" pitchFamily="18" charset="0"/>
              </a:rPr>
              <a:t>；中序遍历</a:t>
            </a:r>
            <a:r>
              <a:rPr lang="en-US" altLang="zh-CN" sz="2400">
                <a:latin typeface="Times New Roman" pitchFamily="18" charset="0"/>
              </a:rPr>
              <a:t>: HFIEJKG </a:t>
            </a:r>
            <a:r>
              <a:rPr lang="zh-CN" altLang="en-US" sz="2400">
                <a:latin typeface="Times New Roman" pitchFamily="18" charset="0"/>
              </a:rPr>
              <a:t>。该二叉树根的右子树的根是： </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 </a:t>
            </a:r>
            <a:r>
              <a:rPr lang="en-US" altLang="zh-CN" sz="2400">
                <a:latin typeface="Times New Roman" pitchFamily="18" charset="0"/>
              </a:rPr>
              <a:t>E         B</a:t>
            </a:r>
            <a:r>
              <a:rPr lang="zh-CN" altLang="en-US" sz="2400">
                <a:latin typeface="Times New Roman" pitchFamily="18" charset="0"/>
              </a:rPr>
              <a:t>． </a:t>
            </a:r>
            <a:r>
              <a:rPr lang="en-US" altLang="zh-CN" sz="2400">
                <a:latin typeface="Times New Roman" pitchFamily="18" charset="0"/>
              </a:rPr>
              <a:t>F</a:t>
            </a:r>
            <a:r>
              <a:rPr lang="zh-CN" altLang="en-US" sz="2400">
                <a:latin typeface="Times New Roman" pitchFamily="18" charset="0"/>
              </a:rPr>
              <a:t>　     </a:t>
            </a:r>
            <a:r>
              <a:rPr lang="en-US" altLang="zh-CN" sz="2400">
                <a:latin typeface="Times New Roman" pitchFamily="18" charset="0"/>
              </a:rPr>
              <a:t>C</a:t>
            </a:r>
            <a:r>
              <a:rPr lang="zh-CN" altLang="en-US" sz="2400">
                <a:latin typeface="Times New Roman" pitchFamily="18" charset="0"/>
              </a:rPr>
              <a:t>． </a:t>
            </a:r>
            <a:r>
              <a:rPr lang="en-US" altLang="zh-CN" sz="2400">
                <a:latin typeface="Times New Roman" pitchFamily="18" charset="0"/>
              </a:rPr>
              <a:t>G</a:t>
            </a:r>
            <a:r>
              <a:rPr lang="zh-CN" altLang="en-US" sz="2400">
                <a:latin typeface="Times New Roman" pitchFamily="18" charset="0"/>
              </a:rPr>
              <a:t>　      </a:t>
            </a:r>
            <a:r>
              <a:rPr lang="en-US" altLang="zh-CN" sz="2400">
                <a:latin typeface="Times New Roman" pitchFamily="18" charset="0"/>
              </a:rPr>
              <a:t>D</a:t>
            </a:r>
            <a:r>
              <a:rPr lang="zh-CN" altLang="en-US" sz="2400">
                <a:latin typeface="Times New Roman" pitchFamily="18" charset="0"/>
              </a:rPr>
              <a:t>． </a:t>
            </a:r>
            <a:r>
              <a:rPr lang="en-US" altLang="zh-CN" sz="2400">
                <a:latin typeface="Times New Roman" pitchFamily="18" charset="0"/>
              </a:rPr>
              <a:t>H </a:t>
            </a:r>
          </a:p>
          <a:p>
            <a:pPr>
              <a:spcBef>
                <a:spcPct val="20000"/>
              </a:spcBef>
              <a:buClr>
                <a:schemeClr val="bg2"/>
              </a:buClr>
              <a:buFont typeface="Monotype Sorts" pitchFamily="2" charset="2"/>
              <a:buNone/>
            </a:pPr>
            <a:r>
              <a:rPr lang="en-US" altLang="zh-CN" sz="2400">
                <a:latin typeface="Times New Roman" pitchFamily="18" charset="0"/>
              </a:rPr>
              <a:t>12</a:t>
            </a:r>
            <a:r>
              <a:rPr lang="zh-CN" altLang="en-US" sz="2400">
                <a:latin typeface="Times New Roman" pitchFamily="18" charset="0"/>
              </a:rPr>
              <a:t>．在完全二叉树中，若一个结点是叶结点，则它没（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A</a:t>
            </a:r>
            <a:r>
              <a:rPr lang="zh-CN" altLang="en-US" sz="2400">
                <a:latin typeface="Times New Roman" pitchFamily="18" charset="0"/>
              </a:rPr>
              <a:t>．左子结点    </a:t>
            </a:r>
            <a:r>
              <a:rPr lang="en-US" altLang="zh-CN" sz="2400">
                <a:latin typeface="Times New Roman" pitchFamily="18" charset="0"/>
              </a:rPr>
              <a:t>B</a:t>
            </a:r>
            <a:r>
              <a:rPr lang="zh-CN" altLang="en-US" sz="2400">
                <a:latin typeface="Times New Roman" pitchFamily="18" charset="0"/>
              </a:rPr>
              <a:t>．右子结点　  </a:t>
            </a:r>
            <a:r>
              <a:rPr lang="en-US" altLang="zh-CN" sz="2400">
                <a:latin typeface="Times New Roman" pitchFamily="18" charset="0"/>
              </a:rPr>
              <a:t>C</a:t>
            </a:r>
            <a:r>
              <a:rPr lang="zh-CN" altLang="en-US" sz="2400">
                <a:latin typeface="Times New Roman" pitchFamily="18" charset="0"/>
              </a:rPr>
              <a:t>．左子结点和右子结点    </a:t>
            </a:r>
            <a:r>
              <a:rPr lang="en-US" altLang="zh-CN" sz="2400">
                <a:latin typeface="Times New Roman" pitchFamily="18" charset="0"/>
              </a:rPr>
              <a:t>D</a:t>
            </a:r>
            <a:r>
              <a:rPr lang="zh-CN" altLang="en-US" sz="2400">
                <a:latin typeface="Times New Roman" pitchFamily="18" charset="0"/>
              </a:rPr>
              <a:t>．左子结点，右子结点和兄弟结点</a:t>
            </a:r>
          </a:p>
          <a:p>
            <a:pPr>
              <a:spcBef>
                <a:spcPct val="20000"/>
              </a:spcBef>
              <a:buClr>
                <a:schemeClr val="bg2"/>
              </a:buClr>
              <a:buFont typeface="Monotype Sorts" pitchFamily="2" charset="2"/>
              <a:buNone/>
            </a:pPr>
            <a:r>
              <a:rPr lang="en-US" altLang="zh-CN" sz="2400">
                <a:latin typeface="Times New Roman" pitchFamily="18" charset="0"/>
              </a:rPr>
              <a:t>13</a:t>
            </a:r>
            <a:r>
              <a:rPr lang="zh-CN" altLang="en-US" sz="2400">
                <a:latin typeface="Times New Roman" pitchFamily="18" charset="0"/>
              </a:rPr>
              <a:t>．从下列有关树的叙述中</a:t>
            </a:r>
            <a:r>
              <a:rPr lang="en-US" altLang="zh-CN" sz="2400">
                <a:latin typeface="Times New Roman" pitchFamily="18" charset="0"/>
              </a:rPr>
              <a:t>,</a:t>
            </a:r>
            <a:r>
              <a:rPr lang="zh-CN" altLang="en-US" sz="2400">
                <a:latin typeface="Times New Roman" pitchFamily="18" charset="0"/>
              </a:rPr>
              <a:t>选出</a:t>
            </a:r>
            <a:r>
              <a:rPr lang="en-US" altLang="zh-CN" sz="2400">
                <a:latin typeface="Times New Roman" pitchFamily="18" charset="0"/>
              </a:rPr>
              <a:t>5</a:t>
            </a:r>
            <a:r>
              <a:rPr lang="zh-CN" altLang="en-US" sz="2400">
                <a:latin typeface="Times New Roman" pitchFamily="18" charset="0"/>
              </a:rPr>
              <a:t>条正确的叙述 </a:t>
            </a: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a:t>
            </a:r>
            <a:r>
              <a:rPr lang="zh-CN" altLang="en-US" sz="2400">
                <a:latin typeface="Times New Roman" pitchFamily="18" charset="0"/>
              </a:rPr>
              <a:t>．二叉树中每个结点有两个子结点</a:t>
            </a:r>
            <a:r>
              <a:rPr lang="en-US" altLang="zh-CN" sz="2400">
                <a:latin typeface="Times New Roman" pitchFamily="18" charset="0"/>
              </a:rPr>
              <a:t>,</a:t>
            </a:r>
            <a:r>
              <a:rPr lang="zh-CN" altLang="en-US" sz="2400">
                <a:latin typeface="Times New Roman" pitchFamily="18" charset="0"/>
              </a:rPr>
              <a:t>而树无此限制</a:t>
            </a:r>
            <a:r>
              <a:rPr lang="en-US" altLang="zh-CN" sz="2400">
                <a:latin typeface="Times New Roman" pitchFamily="18" charset="0"/>
              </a:rPr>
              <a:t>,</a:t>
            </a:r>
            <a:r>
              <a:rPr lang="zh-CN" altLang="en-US" sz="2400">
                <a:latin typeface="Times New Roman" pitchFamily="18" charset="0"/>
              </a:rPr>
              <a:t>因此二叉树是树的特殊情况。</a:t>
            </a:r>
          </a:p>
          <a:p>
            <a:pPr>
              <a:spcBef>
                <a:spcPct val="20000"/>
              </a:spcBef>
              <a:buClr>
                <a:schemeClr val="bg2"/>
              </a:buClr>
              <a:buFont typeface="Monotype Sorts" pitchFamily="2" charset="2"/>
              <a:buNone/>
            </a:pPr>
            <a:r>
              <a:rPr lang="en-US" altLang="zh-CN" sz="2400">
                <a:latin typeface="Times New Roman" pitchFamily="18" charset="0"/>
              </a:rPr>
              <a:t>B</a:t>
            </a:r>
            <a:r>
              <a:rPr lang="zh-CN" altLang="en-US" sz="2400">
                <a:latin typeface="Times New Roman" pitchFamily="18" charset="0"/>
              </a:rPr>
              <a:t>．当</a:t>
            </a:r>
            <a:r>
              <a:rPr lang="en-US" altLang="zh-CN" sz="2400">
                <a:latin typeface="Times New Roman" pitchFamily="18" charset="0"/>
              </a:rPr>
              <a:t>K≥1</a:t>
            </a:r>
            <a:r>
              <a:rPr lang="zh-CN" altLang="en-US" sz="2400">
                <a:latin typeface="Times New Roman" pitchFamily="18" charset="0"/>
              </a:rPr>
              <a:t>时高度为</a:t>
            </a:r>
            <a:r>
              <a:rPr lang="en-US" altLang="zh-CN" sz="2400">
                <a:latin typeface="Times New Roman" pitchFamily="18" charset="0"/>
              </a:rPr>
              <a:t>K</a:t>
            </a:r>
            <a:r>
              <a:rPr lang="zh-CN" altLang="en-US" sz="2400">
                <a:latin typeface="Times New Roman" pitchFamily="18" charset="0"/>
              </a:rPr>
              <a:t>的二叉树至多有</a:t>
            </a:r>
            <a:r>
              <a:rPr lang="en-US" altLang="zh-CN" sz="2400">
                <a:latin typeface="Times New Roman" pitchFamily="18" charset="0"/>
              </a:rPr>
              <a:t>2k-1</a:t>
            </a:r>
            <a:r>
              <a:rPr lang="zh-CN" altLang="en-US" sz="2400">
                <a:latin typeface="Times New Roman" pitchFamily="18" charset="0"/>
              </a:rPr>
              <a:t>个结点。</a:t>
            </a:r>
          </a:p>
          <a:p>
            <a:pPr>
              <a:spcBef>
                <a:spcPct val="20000"/>
              </a:spcBef>
              <a:buClr>
                <a:schemeClr val="bg2"/>
              </a:buClr>
              <a:buFont typeface="Monotype Sorts" pitchFamily="2" charset="2"/>
              <a:buNone/>
            </a:pPr>
            <a:r>
              <a:rPr lang="en-US" altLang="zh-CN" sz="2400">
                <a:latin typeface="Times New Roman" pitchFamily="18" charset="0"/>
              </a:rPr>
              <a:t>C</a:t>
            </a:r>
            <a:r>
              <a:rPr lang="zh-CN" altLang="en-US" sz="2400">
                <a:latin typeface="Times New Roman" pitchFamily="18" charset="0"/>
              </a:rPr>
              <a:t>．用树的前序遍历和中序遍历可以导出树的后序遍历。</a:t>
            </a:r>
          </a:p>
          <a:p>
            <a:pPr>
              <a:spcBef>
                <a:spcPct val="20000"/>
              </a:spcBef>
              <a:buClr>
                <a:schemeClr val="bg2"/>
              </a:buClr>
              <a:buFont typeface="Monotype Sorts" pitchFamily="2" charset="2"/>
              <a:buNone/>
            </a:pPr>
            <a:endParaRPr lang="en-US" altLang="zh-CN" sz="2400">
              <a:latin typeface="Times New Roman" pitchFamily="18" charset="0"/>
            </a:endParaRPr>
          </a:p>
        </p:txBody>
      </p:sp>
    </p:spTree>
  </p:cSld>
  <p:clrMapOvr>
    <a:masterClrMapping/>
  </p:clrMapOvr>
  <p:transition>
    <p:cover dir="d"/>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Rot="1" noChangeArrowheads="1"/>
          </p:cNvSpPr>
          <p:nvPr/>
        </p:nvSpPr>
        <p:spPr bwMode="auto">
          <a:xfrm>
            <a:off x="468313" y="836613"/>
            <a:ext cx="8280400" cy="547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D</a:t>
            </a:r>
            <a:r>
              <a:rPr lang="zh-CN" altLang="en-US" sz="2400">
                <a:latin typeface="Times New Roman" pitchFamily="18" charset="0"/>
              </a:rPr>
              <a:t>．线索二叉树的优点是便于在中序遍历下查找前驱结点和后继结点。</a:t>
            </a:r>
          </a:p>
          <a:p>
            <a:pPr>
              <a:spcBef>
                <a:spcPct val="20000"/>
              </a:spcBef>
              <a:buClr>
                <a:schemeClr val="bg2"/>
              </a:buClr>
              <a:buFont typeface="Monotype Sorts" pitchFamily="2" charset="2"/>
              <a:buNone/>
            </a:pPr>
            <a:r>
              <a:rPr lang="en-US" altLang="zh-CN" sz="2400">
                <a:latin typeface="Times New Roman" pitchFamily="18" charset="0"/>
              </a:rPr>
              <a:t>E</a:t>
            </a:r>
            <a:r>
              <a:rPr lang="zh-CN" altLang="en-US" sz="2400">
                <a:latin typeface="Times New Roman" pitchFamily="18" charset="0"/>
              </a:rPr>
              <a:t>．将一棵树转换成二叉树后</a:t>
            </a:r>
            <a:r>
              <a:rPr lang="en-US" altLang="zh-CN" sz="2400">
                <a:latin typeface="Times New Roman" pitchFamily="18" charset="0"/>
              </a:rPr>
              <a:t>,</a:t>
            </a:r>
            <a:r>
              <a:rPr lang="zh-CN" altLang="en-US" sz="2400">
                <a:latin typeface="Times New Roman" pitchFamily="18" charset="0"/>
              </a:rPr>
              <a:t>根结点没有左子树。</a:t>
            </a:r>
          </a:p>
          <a:p>
            <a:pPr>
              <a:spcBef>
                <a:spcPct val="20000"/>
              </a:spcBef>
              <a:buClr>
                <a:schemeClr val="bg2"/>
              </a:buClr>
              <a:buFont typeface="Monotype Sorts" pitchFamily="2" charset="2"/>
              <a:buNone/>
            </a:pPr>
            <a:r>
              <a:rPr lang="en-US" altLang="zh-CN" sz="2400">
                <a:latin typeface="Times New Roman" pitchFamily="18" charset="0"/>
              </a:rPr>
              <a:t>F</a:t>
            </a:r>
            <a:r>
              <a:rPr lang="zh-CN" altLang="en-US" sz="2400">
                <a:latin typeface="Times New Roman" pitchFamily="18" charset="0"/>
              </a:rPr>
              <a:t>．一棵含有</a:t>
            </a:r>
            <a:r>
              <a:rPr lang="en-US" altLang="zh-CN" sz="2400">
                <a:latin typeface="Times New Roman" pitchFamily="18" charset="0"/>
              </a:rPr>
              <a:t>N</a:t>
            </a:r>
            <a:r>
              <a:rPr lang="zh-CN" altLang="en-US" sz="2400">
                <a:latin typeface="Times New Roman" pitchFamily="18" charset="0"/>
              </a:rPr>
              <a:t>个结点的完全二叉树</a:t>
            </a:r>
            <a:r>
              <a:rPr lang="en-US" altLang="zh-CN" sz="2400">
                <a:latin typeface="Times New Roman" pitchFamily="18" charset="0"/>
              </a:rPr>
              <a:t>,</a:t>
            </a:r>
            <a:r>
              <a:rPr lang="zh-CN" altLang="en-US" sz="2400">
                <a:latin typeface="Times New Roman" pitchFamily="18" charset="0"/>
              </a:rPr>
              <a:t>它的高度是</a:t>
            </a:r>
            <a:r>
              <a:rPr lang="zh-CN" altLang="en-US" sz="2400">
                <a:latin typeface="Times New Roman" pitchFamily="18" charset="0"/>
                <a:sym typeface="Symbol" pitchFamily="18" charset="2"/>
              </a:rPr>
              <a:t></a:t>
            </a:r>
            <a:r>
              <a:rPr lang="en-US" altLang="zh-CN" sz="2400">
                <a:latin typeface="Times New Roman" pitchFamily="18" charset="0"/>
              </a:rPr>
              <a:t>LOG2N</a:t>
            </a:r>
            <a:r>
              <a:rPr lang="en-US" altLang="zh-CN" sz="2400">
                <a:latin typeface="Times New Roman" pitchFamily="18" charset="0"/>
                <a:sym typeface="Symbol" pitchFamily="18" charset="2"/>
              </a:rPr>
              <a:t></a:t>
            </a:r>
            <a:r>
              <a:rPr lang="en-US" altLang="zh-CN" sz="2400">
                <a:latin typeface="Times New Roman" pitchFamily="18" charset="0"/>
              </a:rPr>
              <a:t>+1</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G</a:t>
            </a:r>
            <a:r>
              <a:rPr lang="zh-CN" altLang="en-US" sz="2400">
                <a:latin typeface="Times New Roman" pitchFamily="18" charset="0"/>
              </a:rPr>
              <a:t>．在二叉树中插入结点</a:t>
            </a:r>
            <a:r>
              <a:rPr lang="en-US" altLang="zh-CN" sz="2400">
                <a:latin typeface="Times New Roman" pitchFamily="18" charset="0"/>
              </a:rPr>
              <a:t>,</a:t>
            </a:r>
            <a:r>
              <a:rPr lang="zh-CN" altLang="en-US" sz="2400">
                <a:latin typeface="Times New Roman" pitchFamily="18" charset="0"/>
              </a:rPr>
              <a:t>该二叉树便不再是二叉树。</a:t>
            </a:r>
          </a:p>
          <a:p>
            <a:pPr>
              <a:spcBef>
                <a:spcPct val="20000"/>
              </a:spcBef>
              <a:buClr>
                <a:schemeClr val="bg2"/>
              </a:buClr>
              <a:buFont typeface="Monotype Sorts" pitchFamily="2" charset="2"/>
              <a:buNone/>
            </a:pPr>
            <a:r>
              <a:rPr lang="en-US" altLang="zh-CN" sz="2400">
                <a:latin typeface="Times New Roman" pitchFamily="18" charset="0"/>
              </a:rPr>
              <a:t>H</a:t>
            </a:r>
            <a:r>
              <a:rPr lang="zh-CN" altLang="en-US" sz="2400">
                <a:latin typeface="Times New Roman" pitchFamily="18" charset="0"/>
              </a:rPr>
              <a:t>．采用二叉树链表作树的存储结构</a:t>
            </a:r>
            <a:r>
              <a:rPr lang="en-US" altLang="zh-CN" sz="2400">
                <a:latin typeface="Times New Roman" pitchFamily="18" charset="0"/>
              </a:rPr>
              <a:t>,</a:t>
            </a:r>
            <a:r>
              <a:rPr lang="zh-CN" altLang="en-US" sz="2400">
                <a:latin typeface="Times New Roman" pitchFamily="18" charset="0"/>
              </a:rPr>
              <a:t>树的前序遍历和其相应的二叉树的前序遍历的结果</a:t>
            </a:r>
          </a:p>
          <a:p>
            <a:pPr>
              <a:spcBef>
                <a:spcPct val="20000"/>
              </a:spcBef>
              <a:buClr>
                <a:schemeClr val="bg2"/>
              </a:buClr>
              <a:buFont typeface="Monotype Sorts" pitchFamily="2" charset="2"/>
              <a:buNone/>
            </a:pPr>
            <a:r>
              <a:rPr lang="zh-CN" altLang="en-US" sz="2400">
                <a:latin typeface="Times New Roman" pitchFamily="18" charset="0"/>
              </a:rPr>
              <a:t>是一样的。</a:t>
            </a:r>
          </a:p>
          <a:p>
            <a:pPr>
              <a:spcBef>
                <a:spcPct val="20000"/>
              </a:spcBef>
              <a:buClr>
                <a:schemeClr val="bg2"/>
              </a:buClr>
              <a:buFont typeface="Monotype Sorts" pitchFamily="2" charset="2"/>
              <a:buNone/>
            </a:pPr>
            <a:r>
              <a:rPr lang="en-US" altLang="zh-CN" sz="2400">
                <a:latin typeface="Times New Roman" pitchFamily="18" charset="0"/>
              </a:rPr>
              <a:t>I</a:t>
            </a:r>
            <a:r>
              <a:rPr lang="zh-CN" altLang="en-US" sz="2400">
                <a:latin typeface="Times New Roman" pitchFamily="18" charset="0"/>
              </a:rPr>
              <a:t>．哈夫曼树是带权路径最短的树</a:t>
            </a:r>
            <a:r>
              <a:rPr lang="en-US" altLang="zh-CN" sz="2400">
                <a:latin typeface="Times New Roman" pitchFamily="18" charset="0"/>
              </a:rPr>
              <a:t>,</a:t>
            </a:r>
            <a:r>
              <a:rPr lang="zh-CN" altLang="en-US" sz="2400">
                <a:latin typeface="Times New Roman" pitchFamily="18" charset="0"/>
              </a:rPr>
              <a:t>路径上权值较大的结点离根较近。</a:t>
            </a:r>
          </a:p>
          <a:p>
            <a:pPr>
              <a:spcBef>
                <a:spcPct val="20000"/>
              </a:spcBef>
              <a:buClr>
                <a:schemeClr val="bg2"/>
              </a:buClr>
              <a:buFont typeface="Monotype Sorts" pitchFamily="2" charset="2"/>
              <a:buNone/>
            </a:pPr>
            <a:r>
              <a:rPr lang="en-US" altLang="zh-CN" sz="2400">
                <a:latin typeface="Times New Roman" pitchFamily="18" charset="0"/>
              </a:rPr>
              <a:t>J</a:t>
            </a:r>
            <a:r>
              <a:rPr lang="zh-CN" altLang="en-US" sz="2400">
                <a:latin typeface="Times New Roman" pitchFamily="18" charset="0"/>
              </a:rPr>
              <a:t>．用一维数组存储二叉树时</a:t>
            </a:r>
            <a:r>
              <a:rPr lang="en-US" altLang="zh-CN" sz="2400">
                <a:latin typeface="Times New Roman" pitchFamily="18" charset="0"/>
              </a:rPr>
              <a:t>,</a:t>
            </a:r>
            <a:r>
              <a:rPr lang="zh-CN" altLang="en-US" sz="2400">
                <a:latin typeface="Times New Roman" pitchFamily="18" charset="0"/>
              </a:rPr>
              <a:t>总是以前序遍历存储结点。 </a:t>
            </a:r>
          </a:p>
        </p:txBody>
      </p:sp>
    </p:spTree>
  </p:cSld>
  <p:clrMapOvr>
    <a:masterClrMapping/>
  </p:clrMapOvr>
  <p:transition>
    <p:cover dir="d"/>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Rot="1" noChangeArrowheads="1"/>
          </p:cNvSpPr>
          <p:nvPr/>
        </p:nvSpPr>
        <p:spPr bwMode="auto">
          <a:xfrm>
            <a:off x="468313" y="836613"/>
            <a:ext cx="8280400" cy="547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二、判断题</a:t>
            </a:r>
          </a:p>
          <a:p>
            <a:pPr>
              <a:spcBef>
                <a:spcPct val="20000"/>
              </a:spcBef>
              <a:buClr>
                <a:schemeClr val="bg2"/>
              </a:buClr>
              <a:buFont typeface="Monotype Sorts" pitchFamily="2" charset="2"/>
              <a:buNone/>
            </a:pPr>
            <a:r>
              <a:rPr lang="en-US" altLang="zh-CN" sz="2400">
                <a:latin typeface="Times New Roman" pitchFamily="18" charset="0"/>
              </a:rPr>
              <a:t>1. </a:t>
            </a:r>
            <a:r>
              <a:rPr lang="zh-CN" altLang="en-US" sz="2400">
                <a:latin typeface="Times New Roman" pitchFamily="18" charset="0"/>
              </a:rPr>
              <a:t>二叉树是度为</a:t>
            </a:r>
            <a:r>
              <a:rPr lang="en-US" altLang="zh-CN" sz="2400">
                <a:latin typeface="Times New Roman" pitchFamily="18" charset="0"/>
              </a:rPr>
              <a:t>2</a:t>
            </a:r>
            <a:r>
              <a:rPr lang="zh-CN" altLang="en-US" sz="2400">
                <a:latin typeface="Times New Roman" pitchFamily="18" charset="0"/>
              </a:rPr>
              <a:t>的有序树。</a:t>
            </a:r>
          </a:p>
          <a:p>
            <a:pPr>
              <a:spcBef>
                <a:spcPct val="20000"/>
              </a:spcBef>
              <a:buClr>
                <a:schemeClr val="bg2"/>
              </a:buClr>
              <a:buFont typeface="Monotype Sorts" pitchFamily="2" charset="2"/>
              <a:buNone/>
            </a:pPr>
            <a:r>
              <a:rPr lang="en-US" altLang="zh-CN" sz="2400">
                <a:latin typeface="Times New Roman" pitchFamily="18" charset="0"/>
              </a:rPr>
              <a:t>2. </a:t>
            </a:r>
            <a:r>
              <a:rPr lang="zh-CN" altLang="en-US" sz="2400">
                <a:latin typeface="Times New Roman" pitchFamily="18" charset="0"/>
              </a:rPr>
              <a:t>完全二叉树一定存在度为</a:t>
            </a:r>
            <a:r>
              <a:rPr lang="en-US" altLang="zh-CN" sz="2400">
                <a:latin typeface="Times New Roman" pitchFamily="18" charset="0"/>
              </a:rPr>
              <a:t>1</a:t>
            </a:r>
            <a:r>
              <a:rPr lang="zh-CN" altLang="en-US" sz="2400">
                <a:latin typeface="Times New Roman" pitchFamily="18" charset="0"/>
              </a:rPr>
              <a:t>的结点。</a:t>
            </a:r>
          </a:p>
          <a:p>
            <a:pPr>
              <a:spcBef>
                <a:spcPct val="20000"/>
              </a:spcBef>
              <a:buClr>
                <a:schemeClr val="bg2"/>
              </a:buClr>
              <a:buFont typeface="Monotype Sorts" pitchFamily="2" charset="2"/>
              <a:buNone/>
            </a:pPr>
            <a:r>
              <a:rPr lang="en-US" altLang="zh-CN" sz="2400">
                <a:latin typeface="Times New Roman" pitchFamily="18" charset="0"/>
              </a:rPr>
              <a:t>3. </a:t>
            </a:r>
            <a:r>
              <a:rPr lang="zh-CN" altLang="en-US" sz="2400">
                <a:latin typeface="Times New Roman" pitchFamily="18" charset="0"/>
              </a:rPr>
              <a:t>对于有</a:t>
            </a:r>
            <a:r>
              <a:rPr lang="en-US" altLang="zh-CN" sz="2400">
                <a:latin typeface="Times New Roman" pitchFamily="18" charset="0"/>
              </a:rPr>
              <a:t>N</a:t>
            </a:r>
            <a:r>
              <a:rPr lang="zh-CN" altLang="en-US" sz="2400">
                <a:latin typeface="Times New Roman" pitchFamily="18" charset="0"/>
              </a:rPr>
              <a:t>个结点的二叉树，其高度为</a:t>
            </a:r>
            <a:r>
              <a:rPr lang="en-US" altLang="zh-CN" sz="2400">
                <a:latin typeface="Times New Roman" pitchFamily="18" charset="0"/>
              </a:rPr>
              <a:t>log2n</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4</a:t>
            </a:r>
            <a:r>
              <a:rPr lang="zh-CN" altLang="en-US" sz="2400">
                <a:latin typeface="Times New Roman" pitchFamily="18" charset="0"/>
              </a:rPr>
              <a:t>．深度为</a:t>
            </a:r>
            <a:r>
              <a:rPr lang="en-US" altLang="zh-CN" sz="2400">
                <a:latin typeface="Times New Roman" pitchFamily="18" charset="0"/>
              </a:rPr>
              <a:t>K</a:t>
            </a:r>
            <a:r>
              <a:rPr lang="zh-CN" altLang="en-US" sz="2400">
                <a:latin typeface="Times New Roman" pitchFamily="18" charset="0"/>
              </a:rPr>
              <a:t>的二叉树中结点总数≤</a:t>
            </a:r>
            <a:r>
              <a:rPr lang="en-US" altLang="zh-CN" sz="2400">
                <a:latin typeface="Times New Roman" pitchFamily="18" charset="0"/>
              </a:rPr>
              <a:t>2k-1</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5. </a:t>
            </a:r>
            <a:r>
              <a:rPr lang="zh-CN" altLang="en-US" sz="2400">
                <a:latin typeface="Times New Roman" pitchFamily="18" charset="0"/>
              </a:rPr>
              <a:t>二叉树以后序遍历序列与前序遍历序列反映的同样的信息</a:t>
            </a:r>
            <a:r>
              <a:rPr lang="en-US" altLang="zh-CN" sz="2400">
                <a:latin typeface="Times New Roman" pitchFamily="18" charset="0"/>
              </a:rPr>
              <a:t>(</a:t>
            </a:r>
            <a:r>
              <a:rPr lang="zh-CN" altLang="en-US" sz="2400">
                <a:latin typeface="Times New Roman" pitchFamily="18" charset="0"/>
              </a:rPr>
              <a:t>他们反映的信息不独立）。</a:t>
            </a:r>
          </a:p>
          <a:p>
            <a:pPr>
              <a:spcBef>
                <a:spcPct val="20000"/>
              </a:spcBef>
              <a:buClr>
                <a:schemeClr val="bg2"/>
              </a:buClr>
              <a:buFont typeface="Monotype Sorts" pitchFamily="2" charset="2"/>
              <a:buNone/>
            </a:pPr>
            <a:r>
              <a:rPr lang="en-US" altLang="zh-CN" sz="2400">
                <a:latin typeface="Times New Roman" pitchFamily="18" charset="0"/>
              </a:rPr>
              <a:t>6. </a:t>
            </a:r>
            <a:r>
              <a:rPr lang="zh-CN" altLang="en-US" sz="2400">
                <a:latin typeface="Times New Roman" pitchFamily="18" charset="0"/>
              </a:rPr>
              <a:t>二叉树的遍历结果不是唯一的</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7. </a:t>
            </a:r>
            <a:r>
              <a:rPr lang="zh-CN" altLang="en-US" sz="2400">
                <a:latin typeface="Times New Roman" pitchFamily="18" charset="0"/>
              </a:rPr>
              <a:t>二叉树的遍历只是为了在应用中找到一种线性次序。</a:t>
            </a:r>
          </a:p>
          <a:p>
            <a:pPr>
              <a:spcBef>
                <a:spcPct val="20000"/>
              </a:spcBef>
              <a:buClr>
                <a:schemeClr val="bg2"/>
              </a:buClr>
              <a:buFont typeface="Monotype Sorts" pitchFamily="2" charset="2"/>
              <a:buNone/>
            </a:pPr>
            <a:r>
              <a:rPr lang="en-US" altLang="zh-CN" sz="2400">
                <a:latin typeface="Times New Roman" pitchFamily="18" charset="0"/>
              </a:rPr>
              <a:t>8. </a:t>
            </a:r>
            <a:r>
              <a:rPr lang="zh-CN" altLang="en-US" sz="2400">
                <a:latin typeface="Times New Roman" pitchFamily="18" charset="0"/>
              </a:rPr>
              <a:t>树可用投影法进行中序遍历。 </a:t>
            </a:r>
          </a:p>
          <a:p>
            <a:pPr>
              <a:spcBef>
                <a:spcPct val="20000"/>
              </a:spcBef>
              <a:buClr>
                <a:schemeClr val="bg2"/>
              </a:buClr>
              <a:buFont typeface="Monotype Sorts" pitchFamily="2" charset="2"/>
              <a:buNone/>
            </a:pPr>
            <a:r>
              <a:rPr lang="en-US" altLang="zh-CN" sz="2400">
                <a:latin typeface="Times New Roman" pitchFamily="18" charset="0"/>
              </a:rPr>
              <a:t>9. </a:t>
            </a:r>
            <a:r>
              <a:rPr lang="zh-CN" altLang="en-US" sz="2400">
                <a:latin typeface="Times New Roman" pitchFamily="18" charset="0"/>
              </a:rPr>
              <a:t>一个树的叶结点，在前序遍历和后序遍历下，皆以相同的相对位置出现。</a:t>
            </a:r>
          </a:p>
        </p:txBody>
      </p:sp>
    </p:spTree>
  </p:cSld>
  <p:clrMapOvr>
    <a:masterClrMapping/>
  </p:clrMapOvr>
  <p:transition>
    <p:cover dir="d"/>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Rot="1" noChangeArrowheads="1"/>
          </p:cNvSpPr>
          <p:nvPr/>
        </p:nvSpPr>
        <p:spPr bwMode="auto">
          <a:xfrm>
            <a:off x="468313" y="476250"/>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10. </a:t>
            </a:r>
            <a:r>
              <a:rPr lang="zh-CN" altLang="en-US" sz="2400">
                <a:latin typeface="Times New Roman" pitchFamily="18" charset="0"/>
              </a:rPr>
              <a:t>二叉树的前序遍历并不能唯一确定这棵树，但是，如果我们还知道该树的根结点是那一个，则可以确定这棵二叉树。</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11. </a:t>
            </a:r>
            <a:r>
              <a:rPr lang="zh-CN" altLang="en-US" sz="2400">
                <a:latin typeface="Times New Roman" pitchFamily="18" charset="0"/>
              </a:rPr>
              <a:t>一棵一般树的结点的前序遍历和后序遍历分别与它相应二叉树的结点前序遍历和后序遍历是一致的。</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12</a:t>
            </a:r>
            <a:r>
              <a:rPr lang="zh-CN" altLang="en-US" sz="2400">
                <a:latin typeface="Times New Roman" pitchFamily="18" charset="0"/>
              </a:rPr>
              <a:t>．对一棵二叉树进行层次遍历时，应借助于一个栈。</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13</a:t>
            </a:r>
            <a:r>
              <a:rPr lang="zh-CN" altLang="en-US" sz="2400">
                <a:latin typeface="Times New Roman" pitchFamily="18" charset="0"/>
              </a:rPr>
              <a:t>．用树的前序遍历和中序遍历可以导出树的后序遍历。</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14</a:t>
            </a:r>
            <a:r>
              <a:rPr lang="zh-CN" altLang="en-US" sz="2400">
                <a:latin typeface="Times New Roman" pitchFamily="18" charset="0"/>
              </a:rPr>
              <a:t>．采用二叉链表作存储结构，树的前序遍历和其相应的二叉树的前序遍历的结果是一样的。</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15. </a:t>
            </a:r>
            <a:r>
              <a:rPr lang="zh-CN" altLang="en-US" sz="2400">
                <a:latin typeface="Times New Roman" pitchFamily="18" charset="0"/>
              </a:rPr>
              <a:t>用一维数组存储二叉树时，总是以前序遍历顺序存储结点。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16</a:t>
            </a:r>
            <a:r>
              <a:rPr lang="zh-CN" altLang="en-US" sz="2400">
                <a:latin typeface="Times New Roman" pitchFamily="18" charset="0"/>
              </a:rPr>
              <a:t>． 中序遍历二叉链存储的二叉树时，一般要用堆栈；中序遍历检索二叉树时，也必须使用堆栈。</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17</a:t>
            </a:r>
            <a:r>
              <a:rPr lang="zh-CN" altLang="en-US" sz="2400">
                <a:latin typeface="Times New Roman" pitchFamily="18" charset="0"/>
              </a:rPr>
              <a:t>．中序遍历一棵二叉排序树的结点就可得到排好序的结点序列</a:t>
            </a:r>
          </a:p>
        </p:txBody>
      </p:sp>
    </p:spTree>
  </p:cSld>
  <p:clrMapOvr>
    <a:masterClrMapping/>
  </p:clrMapOvr>
  <p:transition>
    <p:cover dir="d"/>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Rot="1" noChangeArrowheads="1"/>
          </p:cNvSpPr>
          <p:nvPr/>
        </p:nvSpPr>
        <p:spPr bwMode="auto">
          <a:xfrm>
            <a:off x="468313" y="692150"/>
            <a:ext cx="8280400" cy="547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18. </a:t>
            </a:r>
            <a:r>
              <a:rPr lang="zh-CN" altLang="en-US" sz="2400">
                <a:latin typeface="Times New Roman" pitchFamily="18" charset="0"/>
              </a:rPr>
              <a:t>后序线索二叉树是不完善的，要对它进行遍历，还需要使用栈。</a:t>
            </a:r>
          </a:p>
          <a:p>
            <a:pPr>
              <a:spcBef>
                <a:spcPct val="20000"/>
              </a:spcBef>
              <a:buClr>
                <a:schemeClr val="bg2"/>
              </a:buClr>
              <a:buFont typeface="Monotype Sorts" pitchFamily="2" charset="2"/>
              <a:buNone/>
            </a:pPr>
            <a:r>
              <a:rPr lang="en-US" altLang="zh-CN" sz="2400">
                <a:latin typeface="Times New Roman" pitchFamily="18" charset="0"/>
              </a:rPr>
              <a:t>19</a:t>
            </a:r>
            <a:r>
              <a:rPr lang="zh-CN" altLang="en-US" sz="2400">
                <a:latin typeface="Times New Roman" pitchFamily="18" charset="0"/>
              </a:rPr>
              <a:t>．任何二叉树的后序线索树进行后序遍历时都必须用栈。</a:t>
            </a:r>
          </a:p>
          <a:p>
            <a:pPr>
              <a:spcBef>
                <a:spcPct val="20000"/>
              </a:spcBef>
              <a:buClr>
                <a:schemeClr val="bg2"/>
              </a:buClr>
              <a:buFont typeface="Monotype Sorts" pitchFamily="2" charset="2"/>
              <a:buNone/>
            </a:pPr>
            <a:r>
              <a:rPr lang="en-US" altLang="zh-CN" sz="2400">
                <a:latin typeface="Times New Roman" pitchFamily="18" charset="0"/>
              </a:rPr>
              <a:t>20</a:t>
            </a:r>
            <a:r>
              <a:rPr lang="zh-CN" altLang="en-US" sz="2400">
                <a:latin typeface="Times New Roman" pitchFamily="18" charset="0"/>
              </a:rPr>
              <a:t>．任何一棵二叉树都可以不用栈实现前序线索树的前序遍历。</a:t>
            </a:r>
          </a:p>
          <a:p>
            <a:pPr>
              <a:spcBef>
                <a:spcPct val="20000"/>
              </a:spcBef>
              <a:buClr>
                <a:schemeClr val="bg2"/>
              </a:buClr>
              <a:buFont typeface="Monotype Sorts" pitchFamily="2" charset="2"/>
              <a:buNone/>
            </a:pPr>
            <a:r>
              <a:rPr lang="en-US" altLang="zh-CN" sz="2400">
                <a:latin typeface="Times New Roman" pitchFamily="18" charset="0"/>
              </a:rPr>
              <a:t>21</a:t>
            </a:r>
            <a:r>
              <a:rPr lang="zh-CN" altLang="en-US" sz="2400">
                <a:latin typeface="Times New Roman" pitchFamily="18" charset="0"/>
              </a:rPr>
              <a:t>．由一棵二叉树的前序序列和后序序列可以唯一确定它。</a:t>
            </a:r>
          </a:p>
          <a:p>
            <a:pPr>
              <a:spcBef>
                <a:spcPct val="20000"/>
              </a:spcBef>
              <a:buClr>
                <a:schemeClr val="bg2"/>
              </a:buClr>
              <a:buFont typeface="Monotype Sorts" pitchFamily="2" charset="2"/>
              <a:buNone/>
            </a:pPr>
            <a:r>
              <a:rPr lang="en-US" altLang="zh-CN" sz="2400">
                <a:latin typeface="Times New Roman" pitchFamily="18" charset="0"/>
              </a:rPr>
              <a:t>22</a:t>
            </a:r>
            <a:r>
              <a:rPr lang="zh-CN" altLang="en-US" sz="2400">
                <a:latin typeface="Times New Roman" pitchFamily="18" charset="0"/>
              </a:rPr>
              <a:t>．完全二叉树中，若一个结点没有左孩子，则它必是树叶。</a:t>
            </a:r>
          </a:p>
          <a:p>
            <a:pPr>
              <a:spcBef>
                <a:spcPct val="20000"/>
              </a:spcBef>
              <a:buClr>
                <a:schemeClr val="bg2"/>
              </a:buClr>
              <a:buFont typeface="Monotype Sorts" pitchFamily="2" charset="2"/>
              <a:buNone/>
            </a:pPr>
            <a:r>
              <a:rPr lang="en-US" altLang="zh-CN" sz="2400">
                <a:latin typeface="Times New Roman" pitchFamily="18" charset="0"/>
              </a:rPr>
              <a:t>23. </a:t>
            </a:r>
            <a:r>
              <a:rPr lang="zh-CN" altLang="en-US" sz="2400">
                <a:latin typeface="Times New Roman" pitchFamily="18" charset="0"/>
              </a:rPr>
              <a:t>二叉树只能用二叉链表表示。</a:t>
            </a:r>
          </a:p>
          <a:p>
            <a:pPr>
              <a:spcBef>
                <a:spcPct val="20000"/>
              </a:spcBef>
              <a:buClr>
                <a:schemeClr val="bg2"/>
              </a:buClr>
              <a:buFont typeface="Monotype Sorts" pitchFamily="2" charset="2"/>
              <a:buNone/>
            </a:pPr>
            <a:r>
              <a:rPr lang="en-US" altLang="zh-CN" sz="2400">
                <a:latin typeface="Times New Roman" pitchFamily="18" charset="0"/>
              </a:rPr>
              <a:t>24. </a:t>
            </a:r>
            <a:r>
              <a:rPr lang="zh-CN" altLang="en-US" sz="2400">
                <a:latin typeface="Times New Roman" pitchFamily="18" charset="0"/>
              </a:rPr>
              <a:t>一棵有</a:t>
            </a:r>
            <a:r>
              <a:rPr lang="en-US" altLang="zh-CN" sz="2400">
                <a:latin typeface="Times New Roman" pitchFamily="18" charset="0"/>
              </a:rPr>
              <a:t>n</a:t>
            </a:r>
            <a:r>
              <a:rPr lang="zh-CN" altLang="en-US" sz="2400">
                <a:latin typeface="Times New Roman" pitchFamily="18" charset="0"/>
              </a:rPr>
              <a:t>个结点的二叉树，从上到下，从左到右用自然数依次给予编号，则编号为</a:t>
            </a:r>
            <a:r>
              <a:rPr lang="en-US" altLang="zh-CN" sz="2400">
                <a:latin typeface="Times New Roman" pitchFamily="18" charset="0"/>
              </a:rPr>
              <a:t>i</a:t>
            </a:r>
            <a:r>
              <a:rPr lang="zh-CN" altLang="en-US" sz="2400">
                <a:latin typeface="Times New Roman" pitchFamily="18" charset="0"/>
              </a:rPr>
              <a:t>的结点的左儿子的编号为</a:t>
            </a:r>
            <a:r>
              <a:rPr lang="en-US" altLang="zh-CN" sz="2400">
                <a:latin typeface="Times New Roman" pitchFamily="18" charset="0"/>
              </a:rPr>
              <a:t>2i(2i&lt; n)</a:t>
            </a:r>
            <a:r>
              <a:rPr lang="zh-CN" altLang="en-US" sz="2400">
                <a:latin typeface="Times New Roman" pitchFamily="18" charset="0"/>
              </a:rPr>
              <a:t>，右儿子是</a:t>
            </a:r>
            <a:r>
              <a:rPr lang="en-US" altLang="zh-CN" sz="2400">
                <a:latin typeface="Times New Roman" pitchFamily="18" charset="0"/>
              </a:rPr>
              <a:t>2i+1</a:t>
            </a:r>
            <a:r>
              <a:rPr lang="zh-CN" altLang="en-US" sz="2400">
                <a:latin typeface="Times New Roman" pitchFamily="18" charset="0"/>
              </a:rPr>
              <a:t>（</a:t>
            </a:r>
            <a:r>
              <a:rPr lang="en-US" altLang="zh-CN" sz="2400">
                <a:latin typeface="Times New Roman" pitchFamily="18" charset="0"/>
              </a:rPr>
              <a:t>2i+1&lt;n</a:t>
            </a: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25. </a:t>
            </a:r>
            <a:r>
              <a:rPr lang="zh-CN" altLang="en-US" sz="2400">
                <a:latin typeface="Times New Roman" pitchFamily="18" charset="0"/>
              </a:rPr>
              <a:t>给定一棵树，可以找到唯一的一棵二叉树与之对应。</a:t>
            </a:r>
          </a:p>
          <a:p>
            <a:pPr>
              <a:spcBef>
                <a:spcPct val="20000"/>
              </a:spcBef>
              <a:buClr>
                <a:schemeClr val="bg2"/>
              </a:buClr>
              <a:buFont typeface="Monotype Sorts" pitchFamily="2" charset="2"/>
              <a:buNone/>
            </a:pPr>
            <a:r>
              <a:rPr lang="en-US" altLang="zh-CN" sz="2400">
                <a:latin typeface="Times New Roman" pitchFamily="18" charset="0"/>
              </a:rPr>
              <a:t>26. </a:t>
            </a:r>
            <a:r>
              <a:rPr lang="zh-CN" altLang="en-US" sz="2400">
                <a:latin typeface="Times New Roman" pitchFamily="18" charset="0"/>
              </a:rPr>
              <a:t>一棵树中的叶子数一定等于与其对应的二叉树的叶子数。</a:t>
            </a:r>
          </a:p>
          <a:p>
            <a:pPr>
              <a:spcBef>
                <a:spcPct val="20000"/>
              </a:spcBef>
              <a:buClr>
                <a:schemeClr val="bg2"/>
              </a:buClr>
              <a:buFont typeface="Monotype Sorts" pitchFamily="2" charset="2"/>
              <a:buNone/>
            </a:pPr>
            <a:endParaRPr lang="en-US" altLang="zh-CN" sz="2400">
              <a:latin typeface="Times New Roman" pitchFamily="18" charset="0"/>
            </a:endParaRPr>
          </a:p>
        </p:txBody>
      </p:sp>
    </p:spTree>
  </p:cSld>
  <p:clrMapOvr>
    <a:masterClrMapping/>
  </p:clrMapOvr>
  <p:transition>
    <p:cover dir="d"/>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Rot="1" noChangeArrowheads="1"/>
          </p:cNvSpPr>
          <p:nvPr/>
        </p:nvSpPr>
        <p:spPr bwMode="auto">
          <a:xfrm>
            <a:off x="468313" y="765175"/>
            <a:ext cx="8280400" cy="547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27. </a:t>
            </a:r>
            <a:r>
              <a:rPr lang="zh-CN" altLang="en-US" sz="2400">
                <a:latin typeface="Times New Roman" pitchFamily="18" charset="0"/>
              </a:rPr>
              <a:t>用链表</a:t>
            </a:r>
            <a:r>
              <a:rPr lang="en-US" altLang="zh-CN" sz="2400">
                <a:latin typeface="Times New Roman" pitchFamily="18" charset="0"/>
              </a:rPr>
              <a:t>(llink-rlink)</a:t>
            </a:r>
            <a:r>
              <a:rPr lang="zh-CN" altLang="en-US" sz="2400">
                <a:latin typeface="Times New Roman" pitchFamily="18" charset="0"/>
              </a:rPr>
              <a:t>存储包含</a:t>
            </a:r>
            <a:r>
              <a:rPr lang="en-US" altLang="zh-CN" sz="2400">
                <a:latin typeface="Times New Roman" pitchFamily="18" charset="0"/>
              </a:rPr>
              <a:t>n</a:t>
            </a:r>
            <a:r>
              <a:rPr lang="zh-CN" altLang="en-US" sz="2400">
                <a:latin typeface="Times New Roman" pitchFamily="18" charset="0"/>
              </a:rPr>
              <a:t>个结点的二叉树，结点的</a:t>
            </a:r>
            <a:r>
              <a:rPr lang="en-US" altLang="zh-CN" sz="2400">
                <a:latin typeface="Times New Roman" pitchFamily="18" charset="0"/>
              </a:rPr>
              <a:t>2n</a:t>
            </a:r>
            <a:r>
              <a:rPr lang="zh-CN" altLang="en-US" sz="2400">
                <a:latin typeface="Times New Roman" pitchFamily="18" charset="0"/>
              </a:rPr>
              <a:t>个指针区域中有</a:t>
            </a:r>
            <a:r>
              <a:rPr lang="en-US" altLang="zh-CN" sz="2400">
                <a:latin typeface="Times New Roman" pitchFamily="18" charset="0"/>
              </a:rPr>
              <a:t>n-1</a:t>
            </a:r>
            <a:r>
              <a:rPr lang="zh-CN" altLang="en-US" sz="2400">
                <a:latin typeface="Times New Roman" pitchFamily="18" charset="0"/>
              </a:rPr>
              <a:t>个空指针。</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28. </a:t>
            </a:r>
            <a:r>
              <a:rPr lang="zh-CN" altLang="en-US" sz="2400">
                <a:latin typeface="Times New Roman" pitchFamily="18" charset="0"/>
              </a:rPr>
              <a:t>二叉树中每个结点至多有两个子结点</a:t>
            </a:r>
            <a:r>
              <a:rPr lang="en-US" altLang="zh-CN" sz="2400">
                <a:latin typeface="Times New Roman" pitchFamily="18" charset="0"/>
              </a:rPr>
              <a:t>,</a:t>
            </a:r>
            <a:r>
              <a:rPr lang="zh-CN" altLang="en-US" sz="2400">
                <a:latin typeface="Times New Roman" pitchFamily="18" charset="0"/>
              </a:rPr>
              <a:t>而对一般树则无此限制</a:t>
            </a:r>
            <a:r>
              <a:rPr lang="en-US" altLang="zh-CN" sz="2400">
                <a:latin typeface="Times New Roman" pitchFamily="18" charset="0"/>
              </a:rPr>
              <a:t>.</a:t>
            </a:r>
            <a:r>
              <a:rPr lang="zh-CN" altLang="en-US" sz="2400">
                <a:latin typeface="Times New Roman" pitchFamily="18" charset="0"/>
              </a:rPr>
              <a:t>因此</a:t>
            </a:r>
            <a:r>
              <a:rPr lang="en-US" altLang="zh-CN" sz="2400">
                <a:latin typeface="Times New Roman" pitchFamily="18" charset="0"/>
              </a:rPr>
              <a:t>,</a:t>
            </a:r>
            <a:r>
              <a:rPr lang="zh-CN" altLang="en-US" sz="2400">
                <a:latin typeface="Times New Roman" pitchFamily="18" charset="0"/>
              </a:rPr>
              <a:t>二叉树是树的特殊情形</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29</a:t>
            </a:r>
            <a:r>
              <a:rPr lang="zh-CN" altLang="en-US" sz="2400">
                <a:latin typeface="Times New Roman" pitchFamily="18" charset="0"/>
              </a:rPr>
              <a:t>．树形结构中元素之间存在一个对多个的关系。</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30</a:t>
            </a:r>
            <a:r>
              <a:rPr lang="zh-CN" altLang="en-US" sz="2400">
                <a:latin typeface="Times New Roman" pitchFamily="18" charset="0"/>
              </a:rPr>
              <a:t>．在二叉树的第</a:t>
            </a:r>
            <a:r>
              <a:rPr lang="en-US" altLang="zh-CN" sz="2400">
                <a:latin typeface="Times New Roman" pitchFamily="18" charset="0"/>
              </a:rPr>
              <a:t>i</a:t>
            </a:r>
            <a:r>
              <a:rPr lang="zh-CN" altLang="en-US" sz="2400">
                <a:latin typeface="Times New Roman" pitchFamily="18" charset="0"/>
              </a:rPr>
              <a:t>层上至少有</a:t>
            </a:r>
            <a:r>
              <a:rPr lang="en-US" altLang="zh-CN" sz="2400">
                <a:latin typeface="Times New Roman" pitchFamily="18" charset="0"/>
              </a:rPr>
              <a:t>2i-1</a:t>
            </a:r>
            <a:r>
              <a:rPr lang="zh-CN" altLang="en-US" sz="2400">
                <a:latin typeface="Times New Roman" pitchFamily="18" charset="0"/>
              </a:rPr>
              <a:t>个结点</a:t>
            </a:r>
            <a:r>
              <a:rPr lang="en-US" altLang="zh-CN" sz="2400">
                <a:latin typeface="Times New Roman" pitchFamily="18" charset="0"/>
              </a:rPr>
              <a:t>(i&gt;=1)</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31</a:t>
            </a:r>
            <a:r>
              <a:rPr lang="zh-CN" altLang="en-US" sz="2400">
                <a:latin typeface="Times New Roman" pitchFamily="18" charset="0"/>
              </a:rPr>
              <a:t>．必须把一般树转换成二叉树后才能进行存储。</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32</a:t>
            </a:r>
            <a:r>
              <a:rPr lang="zh-CN" altLang="en-US" sz="2400">
                <a:latin typeface="Times New Roman" pitchFamily="18" charset="0"/>
              </a:rPr>
              <a:t>．完全二叉树的存储结构通常采用顺序存储结构。</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33</a:t>
            </a:r>
            <a:r>
              <a:rPr lang="zh-CN" altLang="en-US" sz="2400">
                <a:latin typeface="Times New Roman" pitchFamily="18" charset="0"/>
              </a:rPr>
              <a:t>．将一棵树转成二叉树，根结点没有左子树；</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34</a:t>
            </a:r>
            <a:r>
              <a:rPr lang="zh-CN" altLang="en-US" sz="2400">
                <a:latin typeface="Times New Roman" pitchFamily="18" charset="0"/>
              </a:rPr>
              <a:t>．在二叉树中插入结点，则此二叉树便不再是二叉树了。</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35</a:t>
            </a:r>
            <a:r>
              <a:rPr lang="zh-CN" altLang="en-US" sz="2400">
                <a:latin typeface="Times New Roman" pitchFamily="18" charset="0"/>
              </a:rPr>
              <a:t>．二叉树是一般树的特殊情形。</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36</a:t>
            </a:r>
            <a:r>
              <a:rPr lang="zh-CN" altLang="en-US" sz="2400">
                <a:latin typeface="Times New Roman" pitchFamily="18" charset="0"/>
              </a:rPr>
              <a:t>．树与二叉树是两种不同的树型结构。</a:t>
            </a:r>
          </a:p>
        </p:txBody>
      </p:sp>
    </p:spTree>
  </p:cSld>
  <p:clrMapOvr>
    <a:masterClrMapping/>
  </p:clrMapOvr>
  <p:transition>
    <p:cover dir="d"/>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Rot="1" noChangeArrowheads="1"/>
          </p:cNvSpPr>
          <p:nvPr/>
        </p:nvSpPr>
        <p:spPr bwMode="auto">
          <a:xfrm>
            <a:off x="468313" y="765175"/>
            <a:ext cx="8280400" cy="547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37. </a:t>
            </a:r>
            <a:r>
              <a:rPr lang="zh-CN" altLang="en-US" sz="2400">
                <a:latin typeface="Times New Roman" pitchFamily="18" charset="0"/>
              </a:rPr>
              <a:t>非空的二叉树一定满足：某结点若有左孩子，则其中序前驱一定没有右孩子</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38</a:t>
            </a:r>
            <a:r>
              <a:rPr lang="zh-CN" altLang="en-US" sz="2400">
                <a:latin typeface="Times New Roman" pitchFamily="18" charset="0"/>
              </a:rPr>
              <a:t>．在任意一棵非空二叉排序树，删除某结点后又将其插入，则所得二叉排序树与删除前原二叉排序树相同。</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39</a:t>
            </a:r>
            <a:r>
              <a:rPr lang="zh-CN" altLang="en-US" sz="2400">
                <a:latin typeface="Times New Roman" pitchFamily="18" charset="0"/>
              </a:rPr>
              <a:t>．度为二的树就是二叉树。</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40</a:t>
            </a:r>
            <a:r>
              <a:rPr lang="zh-CN" altLang="en-US" sz="2400">
                <a:latin typeface="Times New Roman" pitchFamily="18" charset="0"/>
              </a:rPr>
              <a:t>．深度为</a:t>
            </a:r>
            <a:r>
              <a:rPr lang="en-US" altLang="zh-CN" sz="2400">
                <a:latin typeface="Times New Roman" pitchFamily="18" charset="0"/>
              </a:rPr>
              <a:t>k</a:t>
            </a:r>
            <a:r>
              <a:rPr lang="zh-CN" altLang="en-US" sz="2400">
                <a:latin typeface="Times New Roman" pitchFamily="18" charset="0"/>
              </a:rPr>
              <a:t>具有</a:t>
            </a:r>
            <a:r>
              <a:rPr lang="en-US" altLang="zh-CN" sz="2400">
                <a:latin typeface="Times New Roman" pitchFamily="18" charset="0"/>
              </a:rPr>
              <a:t>n</a:t>
            </a:r>
            <a:r>
              <a:rPr lang="zh-CN" altLang="en-US" sz="2400">
                <a:latin typeface="Times New Roman" pitchFamily="18" charset="0"/>
              </a:rPr>
              <a:t>个结点的完全二叉树，其编号最小的结点序号为 </a:t>
            </a:r>
            <a:r>
              <a:rPr lang="zh-CN" altLang="en-US" sz="2400">
                <a:latin typeface="Times New Roman" pitchFamily="18" charset="0"/>
                <a:sym typeface="Symbol" pitchFamily="18" charset="2"/>
              </a:rPr>
              <a:t></a:t>
            </a:r>
            <a:r>
              <a:rPr lang="en-US" altLang="zh-CN" sz="2400">
                <a:latin typeface="Times New Roman" pitchFamily="18" charset="0"/>
              </a:rPr>
              <a:t>2k-2</a:t>
            </a:r>
            <a:r>
              <a:rPr lang="en-US" altLang="zh-CN" sz="2400">
                <a:latin typeface="Times New Roman" pitchFamily="18" charset="0"/>
                <a:sym typeface="Symbol" pitchFamily="18" charset="2"/>
              </a:rPr>
              <a:t></a:t>
            </a:r>
            <a:r>
              <a:rPr lang="en-US" altLang="zh-CN" sz="2400">
                <a:latin typeface="Times New Roman" pitchFamily="18" charset="0"/>
              </a:rPr>
              <a:t>+1</a:t>
            </a:r>
            <a:r>
              <a:rPr lang="zh-CN" altLang="en-US" sz="2400">
                <a:latin typeface="Times New Roman" pitchFamily="18" charset="0"/>
              </a:rPr>
              <a:t>。</a:t>
            </a:r>
          </a:p>
        </p:txBody>
      </p:sp>
    </p:spTree>
  </p:cSld>
  <p:clrMapOvr>
    <a:masterClrMapping/>
  </p:clrMapOvr>
  <p:transition>
    <p:cover dir="d"/>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Rot="1" noChangeArrowheads="1"/>
          </p:cNvSpPr>
          <p:nvPr/>
        </p:nvSpPr>
        <p:spPr bwMode="auto">
          <a:xfrm>
            <a:off x="395288" y="476250"/>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三、填空题</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．二叉树由</a:t>
            </a:r>
            <a:r>
              <a:rPr lang="en-US" altLang="zh-CN" sz="2400" u="sng">
                <a:latin typeface="Times New Roman" pitchFamily="18" charset="0"/>
              </a:rPr>
              <a:t>_(1)__</a:t>
            </a:r>
            <a:r>
              <a:rPr lang="zh-CN" altLang="en-US" sz="2400">
                <a:latin typeface="Times New Roman" pitchFamily="18" charset="0"/>
              </a:rPr>
              <a:t>，</a:t>
            </a:r>
            <a:r>
              <a:rPr lang="en-US" altLang="zh-CN" sz="2400" u="sng">
                <a:latin typeface="Times New Roman" pitchFamily="18" charset="0"/>
              </a:rPr>
              <a:t>__(2)_</a:t>
            </a:r>
            <a:r>
              <a:rPr lang="zh-CN" altLang="en-US" sz="2400">
                <a:latin typeface="Times New Roman" pitchFamily="18" charset="0"/>
              </a:rPr>
              <a:t>，</a:t>
            </a:r>
            <a:r>
              <a:rPr lang="en-US" altLang="zh-CN" sz="2400" u="sng">
                <a:latin typeface="Times New Roman" pitchFamily="18" charset="0"/>
              </a:rPr>
              <a:t>_(3)__</a:t>
            </a:r>
            <a:r>
              <a:rPr lang="zh-CN" altLang="en-US" sz="2400">
                <a:latin typeface="Times New Roman" pitchFamily="18" charset="0"/>
              </a:rPr>
              <a:t>三个基本单元组成。</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．树在计算机内的表示方式有</a:t>
            </a:r>
            <a:r>
              <a:rPr lang="en-US" altLang="zh-CN" sz="2400" u="sng">
                <a:latin typeface="Times New Roman" pitchFamily="18" charset="0"/>
              </a:rPr>
              <a:t>_(1)__</a:t>
            </a:r>
            <a:r>
              <a:rPr lang="zh-CN" altLang="en-US" sz="2400">
                <a:latin typeface="Times New Roman" pitchFamily="18" charset="0"/>
              </a:rPr>
              <a:t>，</a:t>
            </a:r>
            <a:r>
              <a:rPr lang="en-US" altLang="zh-CN" sz="2400" u="sng">
                <a:latin typeface="Times New Roman" pitchFamily="18" charset="0"/>
              </a:rPr>
              <a:t>_(2)__</a:t>
            </a:r>
            <a:r>
              <a:rPr lang="zh-CN" altLang="en-US" sz="2400">
                <a:latin typeface="Times New Roman" pitchFamily="18" charset="0"/>
              </a:rPr>
              <a:t>，</a:t>
            </a:r>
            <a:r>
              <a:rPr lang="en-US" altLang="zh-CN" sz="2400" u="sng">
                <a:latin typeface="Times New Roman" pitchFamily="18" charset="0"/>
              </a:rPr>
              <a:t>_(3)__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．在二叉树中，指针</a:t>
            </a:r>
            <a:r>
              <a:rPr lang="en-US" altLang="zh-CN" sz="2400">
                <a:latin typeface="Times New Roman" pitchFamily="18" charset="0"/>
              </a:rPr>
              <a:t>p</a:t>
            </a:r>
            <a:r>
              <a:rPr lang="zh-CN" altLang="en-US" sz="2400">
                <a:latin typeface="Times New Roman" pitchFamily="18" charset="0"/>
              </a:rPr>
              <a:t>所指结点为叶子结点的条件是</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a:t>
            </a:r>
            <a:r>
              <a:rPr lang="zh-CN" altLang="en-US" sz="2400">
                <a:latin typeface="Times New Roman" pitchFamily="18" charset="0"/>
              </a:rPr>
              <a:t>．中缀式</a:t>
            </a:r>
            <a:r>
              <a:rPr lang="en-US" altLang="zh-CN" sz="2400">
                <a:latin typeface="Times New Roman" pitchFamily="18" charset="0"/>
              </a:rPr>
              <a:t>a+b*3+4*</a:t>
            </a:r>
            <a:r>
              <a:rPr lang="zh-CN" altLang="en-US" sz="2400">
                <a:latin typeface="Times New Roman" pitchFamily="18" charset="0"/>
              </a:rPr>
              <a:t>（</a:t>
            </a:r>
            <a:r>
              <a:rPr lang="en-US" altLang="zh-CN" sz="2400">
                <a:latin typeface="Times New Roman" pitchFamily="18" charset="0"/>
              </a:rPr>
              <a:t>c-d</a:t>
            </a:r>
            <a:r>
              <a:rPr lang="zh-CN" altLang="en-US" sz="2400">
                <a:latin typeface="Times New Roman" pitchFamily="18" charset="0"/>
              </a:rPr>
              <a:t>）对应的前缀式为</a:t>
            </a:r>
            <a:r>
              <a:rPr lang="en-US" altLang="zh-CN" sz="2400" u="sng">
                <a:latin typeface="Times New Roman" pitchFamily="18" charset="0"/>
              </a:rPr>
              <a:t>__(1)_</a:t>
            </a:r>
            <a:r>
              <a:rPr lang="zh-CN" altLang="en-US" sz="2400">
                <a:latin typeface="Times New Roman" pitchFamily="18" charset="0"/>
              </a:rPr>
              <a:t>，若</a:t>
            </a:r>
            <a:r>
              <a:rPr lang="en-US" altLang="zh-CN" sz="2400">
                <a:latin typeface="Times New Roman" pitchFamily="18" charset="0"/>
              </a:rPr>
              <a:t>a=1</a:t>
            </a:r>
            <a:r>
              <a:rPr lang="zh-CN" altLang="en-US" sz="2400">
                <a:latin typeface="Times New Roman" pitchFamily="18" charset="0"/>
              </a:rPr>
              <a:t>，</a:t>
            </a:r>
            <a:r>
              <a:rPr lang="en-US" altLang="zh-CN" sz="2400">
                <a:latin typeface="Times New Roman" pitchFamily="18" charset="0"/>
              </a:rPr>
              <a:t>b=2</a:t>
            </a:r>
            <a:r>
              <a:rPr lang="zh-CN" altLang="en-US" sz="2400">
                <a:latin typeface="Times New Roman" pitchFamily="18" charset="0"/>
              </a:rPr>
              <a:t>，</a:t>
            </a:r>
            <a:r>
              <a:rPr lang="en-US" altLang="zh-CN" sz="2400">
                <a:latin typeface="Times New Roman" pitchFamily="18" charset="0"/>
              </a:rPr>
              <a:t>c=3</a:t>
            </a:r>
            <a:r>
              <a:rPr lang="zh-CN" altLang="en-US" sz="2400">
                <a:latin typeface="Times New Roman" pitchFamily="18" charset="0"/>
              </a:rPr>
              <a:t>，</a:t>
            </a:r>
            <a:r>
              <a:rPr lang="en-US" altLang="zh-CN" sz="2400">
                <a:latin typeface="Times New Roman" pitchFamily="18" charset="0"/>
              </a:rPr>
              <a:t>d=4</a:t>
            </a:r>
            <a:r>
              <a:rPr lang="zh-CN" altLang="en-US" sz="2400">
                <a:latin typeface="Times New Roman" pitchFamily="18" charset="0"/>
              </a:rPr>
              <a:t>，则后缀式</a:t>
            </a:r>
            <a:r>
              <a:rPr lang="en-US" altLang="zh-CN" sz="2400">
                <a:latin typeface="Times New Roman" pitchFamily="18" charset="0"/>
              </a:rPr>
              <a:t>db/cc*a-b*+</a:t>
            </a:r>
            <a:r>
              <a:rPr lang="zh-CN" altLang="en-US" sz="2400">
                <a:latin typeface="Times New Roman" pitchFamily="18" charset="0"/>
              </a:rPr>
              <a:t>的运算结果为</a:t>
            </a:r>
            <a:r>
              <a:rPr lang="en-US" altLang="zh-CN" sz="2400" u="sng">
                <a:latin typeface="Times New Roman" pitchFamily="18" charset="0"/>
              </a:rPr>
              <a:t>_(2)__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a:t>
            </a:r>
            <a:r>
              <a:rPr lang="zh-CN" altLang="en-US" sz="2400">
                <a:latin typeface="Times New Roman" pitchFamily="18" charset="0"/>
              </a:rPr>
              <a:t>．二叉树中某一结点左子树的深度减去右子树的深度称为该结点的</a:t>
            </a:r>
            <a:r>
              <a:rPr lang="en-US" altLang="zh-CN" sz="2400" u="sng">
                <a:latin typeface="Times New Roman" pitchFamily="18" charset="0"/>
              </a:rPr>
              <a:t>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a:t>
            </a:r>
            <a:r>
              <a:rPr lang="zh-CN" altLang="en-US" sz="2400">
                <a:latin typeface="Times New Roman" pitchFamily="18" charset="0"/>
              </a:rPr>
              <a:t>．具有</a:t>
            </a:r>
            <a:r>
              <a:rPr lang="en-US" altLang="zh-CN" sz="2400">
                <a:latin typeface="Times New Roman" pitchFamily="18" charset="0"/>
              </a:rPr>
              <a:t>256</a:t>
            </a:r>
            <a:r>
              <a:rPr lang="zh-CN" altLang="en-US" sz="2400">
                <a:latin typeface="Times New Roman" pitchFamily="18" charset="0"/>
              </a:rPr>
              <a:t>个结点的完全二叉树的深度为</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7</a:t>
            </a:r>
            <a:r>
              <a:rPr lang="zh-CN" altLang="en-US" sz="2400">
                <a:latin typeface="Times New Roman" pitchFamily="18" charset="0"/>
              </a:rPr>
              <a:t>．已知一棵度为</a:t>
            </a:r>
            <a:r>
              <a:rPr lang="en-US" altLang="zh-CN" sz="2400">
                <a:latin typeface="Times New Roman" pitchFamily="18" charset="0"/>
              </a:rPr>
              <a:t>3</a:t>
            </a:r>
            <a:r>
              <a:rPr lang="zh-CN" altLang="en-US" sz="2400">
                <a:latin typeface="Times New Roman" pitchFamily="18" charset="0"/>
              </a:rPr>
              <a:t>的树有</a:t>
            </a:r>
            <a:r>
              <a:rPr lang="en-US" altLang="zh-CN" sz="2400">
                <a:latin typeface="Times New Roman" pitchFamily="18" charset="0"/>
              </a:rPr>
              <a:t>2</a:t>
            </a:r>
            <a:r>
              <a:rPr lang="zh-CN" altLang="en-US" sz="2400">
                <a:latin typeface="Times New Roman" pitchFamily="18" charset="0"/>
              </a:rPr>
              <a:t>个度为</a:t>
            </a:r>
            <a:r>
              <a:rPr lang="en-US" altLang="zh-CN" sz="2400">
                <a:latin typeface="Times New Roman" pitchFamily="18" charset="0"/>
              </a:rPr>
              <a:t>1</a:t>
            </a:r>
            <a:r>
              <a:rPr lang="zh-CN" altLang="en-US" sz="2400">
                <a:latin typeface="Times New Roman" pitchFamily="18" charset="0"/>
              </a:rPr>
              <a:t>的结点，</a:t>
            </a:r>
            <a:r>
              <a:rPr lang="en-US" altLang="zh-CN" sz="2400">
                <a:latin typeface="Times New Roman" pitchFamily="18" charset="0"/>
              </a:rPr>
              <a:t>3</a:t>
            </a:r>
            <a:r>
              <a:rPr lang="zh-CN" altLang="en-US" sz="2400">
                <a:latin typeface="Times New Roman" pitchFamily="18" charset="0"/>
              </a:rPr>
              <a:t>个度为</a:t>
            </a:r>
            <a:r>
              <a:rPr lang="en-US" altLang="zh-CN" sz="2400">
                <a:latin typeface="Times New Roman" pitchFamily="18" charset="0"/>
              </a:rPr>
              <a:t>2</a:t>
            </a:r>
            <a:r>
              <a:rPr lang="zh-CN" altLang="en-US" sz="2400">
                <a:latin typeface="Times New Roman" pitchFamily="18" charset="0"/>
              </a:rPr>
              <a:t>的结点，</a:t>
            </a:r>
            <a:r>
              <a:rPr lang="en-US" altLang="zh-CN" sz="2400">
                <a:latin typeface="Times New Roman" pitchFamily="18" charset="0"/>
              </a:rPr>
              <a:t>4</a:t>
            </a:r>
            <a:r>
              <a:rPr lang="zh-CN" altLang="en-US" sz="2400">
                <a:latin typeface="Times New Roman" pitchFamily="18" charset="0"/>
              </a:rPr>
              <a:t>个度为</a:t>
            </a:r>
            <a:r>
              <a:rPr lang="en-US" altLang="zh-CN" sz="2400">
                <a:latin typeface="Times New Roman" pitchFamily="18" charset="0"/>
              </a:rPr>
              <a:t>3</a:t>
            </a:r>
            <a:r>
              <a:rPr lang="zh-CN" altLang="en-US" sz="2400">
                <a:latin typeface="Times New Roman" pitchFamily="18" charset="0"/>
              </a:rPr>
              <a:t>的结点，则该树有</a:t>
            </a:r>
            <a:r>
              <a:rPr lang="en-US" altLang="zh-CN" sz="2400" u="sng">
                <a:latin typeface="Times New Roman" pitchFamily="18" charset="0"/>
              </a:rPr>
              <a:t>______</a:t>
            </a:r>
            <a:r>
              <a:rPr lang="zh-CN" altLang="en-US" sz="2400">
                <a:latin typeface="Times New Roman" pitchFamily="18" charset="0"/>
              </a:rPr>
              <a:t>个叶子结点。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8</a:t>
            </a:r>
            <a:r>
              <a:rPr lang="zh-CN" altLang="en-US" sz="2400">
                <a:latin typeface="Times New Roman" pitchFamily="18" charset="0"/>
              </a:rPr>
              <a:t>．深度为</a:t>
            </a:r>
            <a:r>
              <a:rPr lang="en-US" altLang="zh-CN" sz="2400">
                <a:latin typeface="Times New Roman" pitchFamily="18" charset="0"/>
              </a:rPr>
              <a:t>k</a:t>
            </a:r>
            <a:r>
              <a:rPr lang="zh-CN" altLang="en-US" sz="2400">
                <a:latin typeface="Times New Roman" pitchFamily="18" charset="0"/>
              </a:rPr>
              <a:t>的完全二叉树至少有</a:t>
            </a:r>
            <a:r>
              <a:rPr lang="en-US" altLang="zh-CN" sz="2400" u="sng">
                <a:latin typeface="Times New Roman" pitchFamily="18" charset="0"/>
              </a:rPr>
              <a:t>___(1)____</a:t>
            </a:r>
            <a:r>
              <a:rPr lang="zh-CN" altLang="en-US" sz="2400">
                <a:latin typeface="Times New Roman" pitchFamily="18" charset="0"/>
              </a:rPr>
              <a:t>个结点，至多有</a:t>
            </a:r>
            <a:r>
              <a:rPr lang="en-US" altLang="zh-CN" sz="2400" u="sng">
                <a:latin typeface="Times New Roman" pitchFamily="18" charset="0"/>
              </a:rPr>
              <a:t>___(2)____</a:t>
            </a:r>
            <a:r>
              <a:rPr lang="zh-CN" altLang="en-US" sz="2400">
                <a:latin typeface="Times New Roman" pitchFamily="18" charset="0"/>
              </a:rPr>
              <a:t>个结点。</a:t>
            </a:r>
          </a:p>
        </p:txBody>
      </p:sp>
    </p:spTree>
  </p:cSld>
  <p:clrMapOvr>
    <a:masterClrMapping/>
  </p:clrMapOvr>
  <p:transition>
    <p:cover dir="d"/>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Rot="1" noChangeArrowheads="1"/>
          </p:cNvSpPr>
          <p:nvPr/>
        </p:nvSpPr>
        <p:spPr bwMode="auto">
          <a:xfrm>
            <a:off x="468313" y="476250"/>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9</a:t>
            </a:r>
            <a:r>
              <a:rPr lang="zh-CN" altLang="en-US" sz="2400">
                <a:latin typeface="Times New Roman" pitchFamily="18" charset="0"/>
              </a:rPr>
              <a:t>．深度为</a:t>
            </a:r>
            <a:r>
              <a:rPr lang="en-US" altLang="zh-CN" sz="2400">
                <a:latin typeface="Times New Roman" pitchFamily="18" charset="0"/>
              </a:rPr>
              <a:t>H </a:t>
            </a:r>
            <a:r>
              <a:rPr lang="zh-CN" altLang="en-US" sz="2400">
                <a:latin typeface="Times New Roman" pitchFamily="18" charset="0"/>
              </a:rPr>
              <a:t>的完全二叉树至少有</a:t>
            </a:r>
            <a:r>
              <a:rPr lang="en-US" altLang="zh-CN" sz="2400" u="sng">
                <a:latin typeface="Times New Roman" pitchFamily="18" charset="0"/>
              </a:rPr>
              <a:t>_(1)__</a:t>
            </a:r>
            <a:r>
              <a:rPr lang="zh-CN" altLang="en-US" sz="2400">
                <a:latin typeface="Times New Roman" pitchFamily="18" charset="0"/>
              </a:rPr>
              <a:t>个结点；至多有</a:t>
            </a:r>
            <a:r>
              <a:rPr lang="en-US" altLang="zh-CN" sz="2400" u="sng">
                <a:latin typeface="Times New Roman" pitchFamily="18" charset="0"/>
              </a:rPr>
              <a:t>_(2)__</a:t>
            </a:r>
            <a:r>
              <a:rPr lang="zh-CN" altLang="en-US" sz="2400">
                <a:latin typeface="Times New Roman" pitchFamily="18" charset="0"/>
              </a:rPr>
              <a:t>个结点；</a:t>
            </a:r>
            <a:r>
              <a:rPr lang="en-US" altLang="zh-CN" sz="2400">
                <a:latin typeface="Times New Roman" pitchFamily="18" charset="0"/>
              </a:rPr>
              <a:t>H</a:t>
            </a:r>
            <a:r>
              <a:rPr lang="zh-CN" altLang="en-US" sz="2400">
                <a:latin typeface="Times New Roman" pitchFamily="18" charset="0"/>
              </a:rPr>
              <a:t>和结点总数</a:t>
            </a:r>
            <a:r>
              <a:rPr lang="en-US" altLang="zh-CN" sz="2400">
                <a:latin typeface="Times New Roman" pitchFamily="18" charset="0"/>
              </a:rPr>
              <a:t>N</a:t>
            </a:r>
            <a:r>
              <a:rPr lang="zh-CN" altLang="en-US" sz="2400">
                <a:latin typeface="Times New Roman" pitchFamily="18" charset="0"/>
              </a:rPr>
              <a:t>之间的关系是 </a:t>
            </a:r>
            <a:r>
              <a:rPr lang="en-US" altLang="zh-CN" sz="2400" u="sng">
                <a:latin typeface="Times New Roman" pitchFamily="18" charset="0"/>
              </a:rPr>
              <a:t>(3)__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10</a:t>
            </a:r>
            <a:r>
              <a:rPr lang="zh-CN" altLang="en-US" sz="2400">
                <a:latin typeface="Times New Roman" pitchFamily="18" charset="0"/>
              </a:rPr>
              <a:t>．在顺序存储的二叉树中，编号为</a:t>
            </a:r>
            <a:r>
              <a:rPr lang="en-US" altLang="zh-CN" sz="2400">
                <a:latin typeface="Times New Roman" pitchFamily="18" charset="0"/>
              </a:rPr>
              <a:t>i</a:t>
            </a:r>
            <a:r>
              <a:rPr lang="zh-CN" altLang="en-US" sz="2400">
                <a:latin typeface="Times New Roman" pitchFamily="18" charset="0"/>
              </a:rPr>
              <a:t>和</a:t>
            </a:r>
            <a:r>
              <a:rPr lang="en-US" altLang="zh-CN" sz="2400">
                <a:latin typeface="Times New Roman" pitchFamily="18" charset="0"/>
              </a:rPr>
              <a:t>j</a:t>
            </a:r>
            <a:r>
              <a:rPr lang="zh-CN" altLang="en-US" sz="2400">
                <a:latin typeface="Times New Roman" pitchFamily="18" charset="0"/>
              </a:rPr>
              <a:t>的两个结点处在同一层的条件是</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11</a:t>
            </a:r>
            <a:r>
              <a:rPr lang="zh-CN" altLang="en-US" sz="2400">
                <a:latin typeface="Times New Roman" pitchFamily="18" charset="0"/>
              </a:rPr>
              <a:t>．在完全二叉树中，编号为</a:t>
            </a:r>
            <a:r>
              <a:rPr lang="en-US" altLang="zh-CN" sz="2400">
                <a:latin typeface="Times New Roman" pitchFamily="18" charset="0"/>
              </a:rPr>
              <a:t>i</a:t>
            </a:r>
            <a:r>
              <a:rPr lang="zh-CN" altLang="en-US" sz="2400">
                <a:latin typeface="Times New Roman" pitchFamily="18" charset="0"/>
              </a:rPr>
              <a:t>和</a:t>
            </a:r>
            <a:r>
              <a:rPr lang="en-US" altLang="zh-CN" sz="2400">
                <a:latin typeface="Times New Roman" pitchFamily="18" charset="0"/>
              </a:rPr>
              <a:t>j</a:t>
            </a:r>
            <a:r>
              <a:rPr lang="zh-CN" altLang="en-US" sz="2400">
                <a:latin typeface="Times New Roman" pitchFamily="18" charset="0"/>
              </a:rPr>
              <a:t>的两个结点处于同一层的条件是</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12</a:t>
            </a:r>
            <a:r>
              <a:rPr lang="zh-CN" altLang="en-US" sz="2400">
                <a:latin typeface="Times New Roman" pitchFamily="18" charset="0"/>
              </a:rPr>
              <a:t>．一棵有</a:t>
            </a:r>
            <a:r>
              <a:rPr lang="en-US" altLang="zh-CN" sz="2400">
                <a:latin typeface="Times New Roman" pitchFamily="18" charset="0"/>
              </a:rPr>
              <a:t>n</a:t>
            </a:r>
            <a:r>
              <a:rPr lang="zh-CN" altLang="en-US" sz="2400">
                <a:latin typeface="Times New Roman" pitchFamily="18" charset="0"/>
              </a:rPr>
              <a:t>个结点的满二叉树有</a:t>
            </a:r>
            <a:r>
              <a:rPr lang="en-US" altLang="zh-CN" sz="2400" u="sng">
                <a:latin typeface="Times New Roman" pitchFamily="18" charset="0"/>
              </a:rPr>
              <a:t>__(1)_</a:t>
            </a:r>
            <a:r>
              <a:rPr lang="zh-CN" altLang="en-US" sz="2400">
                <a:latin typeface="Times New Roman" pitchFamily="18" charset="0"/>
              </a:rPr>
              <a:t>个度为</a:t>
            </a:r>
            <a:r>
              <a:rPr lang="en-US" altLang="zh-CN" sz="2400">
                <a:latin typeface="Times New Roman" pitchFamily="18" charset="0"/>
              </a:rPr>
              <a:t>1</a:t>
            </a:r>
            <a:r>
              <a:rPr lang="zh-CN" altLang="en-US" sz="2400">
                <a:latin typeface="Times New Roman" pitchFamily="18" charset="0"/>
              </a:rPr>
              <a:t>的结点、　有</a:t>
            </a:r>
            <a:r>
              <a:rPr lang="en-US" altLang="zh-CN" sz="2400" u="sng">
                <a:latin typeface="Times New Roman" pitchFamily="18" charset="0"/>
              </a:rPr>
              <a:t>__(2)_</a:t>
            </a:r>
            <a:r>
              <a:rPr lang="zh-CN" altLang="en-US" sz="2400">
                <a:latin typeface="Times New Roman" pitchFamily="18" charset="0"/>
              </a:rPr>
              <a:t>个分支 （非 终端）结点和</a:t>
            </a:r>
            <a:r>
              <a:rPr lang="en-US" altLang="zh-CN" sz="2400" u="sng">
                <a:latin typeface="Times New Roman" pitchFamily="18" charset="0"/>
              </a:rPr>
              <a:t>__(3)_</a:t>
            </a:r>
            <a:r>
              <a:rPr lang="zh-CN" altLang="en-US" sz="2400">
                <a:latin typeface="Times New Roman" pitchFamily="18" charset="0"/>
              </a:rPr>
              <a:t>个叶子，该满二叉树的深度为</a:t>
            </a:r>
            <a:r>
              <a:rPr lang="en-US" altLang="zh-CN" sz="2400" u="sng">
                <a:latin typeface="Times New Roman" pitchFamily="18" charset="0"/>
              </a:rPr>
              <a:t>_(4)__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13</a:t>
            </a:r>
            <a:r>
              <a:rPr lang="zh-CN" altLang="en-US" sz="2400">
                <a:latin typeface="Times New Roman" pitchFamily="18" charset="0"/>
              </a:rPr>
              <a:t>．假设根结点的层数为１，具有ｎ个结点的二叉树的最大高度是</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14</a:t>
            </a:r>
            <a:r>
              <a:rPr lang="zh-CN" altLang="en-US" sz="2400">
                <a:latin typeface="Times New Roman" pitchFamily="18" charset="0"/>
              </a:rPr>
              <a:t>．在一棵二叉树中，度为零的结点的个数为</a:t>
            </a:r>
            <a:r>
              <a:rPr lang="en-US" altLang="zh-CN" sz="2400">
                <a:latin typeface="Times New Roman" pitchFamily="18" charset="0"/>
              </a:rPr>
              <a:t>N0,</a:t>
            </a:r>
            <a:r>
              <a:rPr lang="zh-CN" altLang="en-US" sz="2400">
                <a:latin typeface="Times New Roman" pitchFamily="18" charset="0"/>
              </a:rPr>
              <a:t>度为</a:t>
            </a:r>
            <a:r>
              <a:rPr lang="en-US" altLang="zh-CN" sz="2400">
                <a:latin typeface="Times New Roman" pitchFamily="18" charset="0"/>
              </a:rPr>
              <a:t>2</a:t>
            </a:r>
            <a:r>
              <a:rPr lang="zh-CN" altLang="en-US" sz="2400">
                <a:latin typeface="Times New Roman" pitchFamily="18" charset="0"/>
              </a:rPr>
              <a:t>的结点的个数为</a:t>
            </a:r>
            <a:r>
              <a:rPr lang="en-US" altLang="zh-CN" sz="2400">
                <a:latin typeface="Times New Roman" pitchFamily="18" charset="0"/>
              </a:rPr>
              <a:t>N2,</a:t>
            </a:r>
            <a:r>
              <a:rPr lang="zh-CN" altLang="en-US" sz="2400">
                <a:latin typeface="Times New Roman" pitchFamily="18" charset="0"/>
              </a:rPr>
              <a:t>则有</a:t>
            </a:r>
            <a:r>
              <a:rPr lang="en-US" altLang="zh-CN" sz="2400">
                <a:latin typeface="Times New Roman" pitchFamily="18" charset="0"/>
              </a:rPr>
              <a:t>N0 =</a:t>
            </a:r>
            <a:r>
              <a:rPr lang="en-US" altLang="zh-CN" sz="2400" u="sng">
                <a:latin typeface="Times New Roman" pitchFamily="18" charset="0"/>
              </a:rPr>
              <a:t>______</a:t>
            </a:r>
            <a:endParaRPr lang="en-US" altLang="zh-CN" sz="2400">
              <a:latin typeface="Times New Roman" pitchFamily="18" charset="0"/>
            </a:endParaRP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15</a:t>
            </a:r>
            <a:r>
              <a:rPr lang="zh-CN" altLang="en-US" sz="2400">
                <a:latin typeface="Times New Roman" pitchFamily="18" charset="0"/>
              </a:rPr>
              <a:t>．设只含根结点的二叉树的高度为</a:t>
            </a:r>
            <a:r>
              <a:rPr lang="en-US" altLang="zh-CN" sz="2400">
                <a:latin typeface="Times New Roman" pitchFamily="18" charset="0"/>
              </a:rPr>
              <a:t>0</a:t>
            </a:r>
            <a:r>
              <a:rPr lang="zh-CN" altLang="en-US" sz="2400">
                <a:latin typeface="Times New Roman" pitchFamily="18" charset="0"/>
              </a:rPr>
              <a:t>，则高度为</a:t>
            </a:r>
            <a:r>
              <a:rPr lang="en-US" altLang="zh-CN" sz="2400">
                <a:latin typeface="Times New Roman" pitchFamily="18" charset="0"/>
              </a:rPr>
              <a:t>k</a:t>
            </a:r>
            <a:r>
              <a:rPr lang="zh-CN" altLang="en-US" sz="2400">
                <a:latin typeface="Times New Roman" pitchFamily="18" charset="0"/>
              </a:rPr>
              <a:t>的二叉树的最大结点数为</a:t>
            </a:r>
            <a:r>
              <a:rPr lang="en-US" altLang="zh-CN" sz="2400" u="sng">
                <a:latin typeface="Times New Roman" pitchFamily="18" charset="0"/>
              </a:rPr>
              <a:t>______</a:t>
            </a:r>
            <a:r>
              <a:rPr lang="en-US" altLang="zh-CN" sz="2400">
                <a:latin typeface="Times New Roman" pitchFamily="18" charset="0"/>
              </a:rPr>
              <a:t>,</a:t>
            </a:r>
            <a:r>
              <a:rPr lang="zh-CN" altLang="en-US" sz="2400">
                <a:latin typeface="Times New Roman" pitchFamily="18" charset="0"/>
              </a:rPr>
              <a:t>最小结点数为</a:t>
            </a:r>
            <a:r>
              <a:rPr lang="en-US" altLang="zh-CN" sz="2400" u="sng">
                <a:latin typeface="Times New Roman" pitchFamily="18" charset="0"/>
              </a:rPr>
              <a:t>______</a:t>
            </a:r>
            <a:r>
              <a:rPr lang="zh-CN" altLang="en-US" sz="2400">
                <a:latin typeface="Times New Roman" pitchFamily="18" charset="0"/>
              </a:rPr>
              <a:t>。</a:t>
            </a:r>
          </a:p>
        </p:txBody>
      </p:sp>
    </p:spTree>
  </p:cSld>
  <p:clrMapOvr>
    <a:masterClrMapping/>
  </p:clrMapOvr>
  <p:transition>
    <p:cover dir="d"/>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Rot="1" noChangeArrowheads="1"/>
          </p:cNvSpPr>
          <p:nvPr/>
        </p:nvSpPr>
        <p:spPr bwMode="auto">
          <a:xfrm>
            <a:off x="468313" y="476250"/>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16</a:t>
            </a:r>
            <a:r>
              <a:rPr lang="zh-CN" altLang="en-US" sz="2400">
                <a:latin typeface="Times New Roman" pitchFamily="18" charset="0"/>
              </a:rPr>
              <a:t>．设有</a:t>
            </a:r>
            <a:r>
              <a:rPr lang="en-US" altLang="zh-CN" sz="2400">
                <a:latin typeface="Times New Roman" pitchFamily="18" charset="0"/>
              </a:rPr>
              <a:t>N</a:t>
            </a:r>
            <a:r>
              <a:rPr lang="zh-CN" altLang="en-US" sz="2400">
                <a:latin typeface="Times New Roman" pitchFamily="18" charset="0"/>
              </a:rPr>
              <a:t>个结点的完全二叉树顺序存放在向量</a:t>
            </a:r>
            <a:r>
              <a:rPr lang="en-US" altLang="zh-CN" sz="2400">
                <a:latin typeface="Times New Roman" pitchFamily="18" charset="0"/>
              </a:rPr>
              <a:t>A[1:N]</a:t>
            </a:r>
            <a:r>
              <a:rPr lang="zh-CN" altLang="en-US" sz="2400">
                <a:latin typeface="Times New Roman" pitchFamily="18" charset="0"/>
              </a:rPr>
              <a:t>中，其下标值最大的分支结点为</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17</a:t>
            </a:r>
            <a:r>
              <a:rPr lang="zh-CN" altLang="en-US" sz="2400">
                <a:latin typeface="Times New Roman" pitchFamily="18" charset="0"/>
              </a:rPr>
              <a:t>．高度为</a:t>
            </a:r>
            <a:r>
              <a:rPr lang="en-US" altLang="zh-CN" sz="2400">
                <a:latin typeface="Times New Roman" pitchFamily="18" charset="0"/>
              </a:rPr>
              <a:t>K</a:t>
            </a:r>
            <a:r>
              <a:rPr lang="zh-CN" altLang="en-US" sz="2400">
                <a:latin typeface="Times New Roman" pitchFamily="18" charset="0"/>
              </a:rPr>
              <a:t>的完全二叉树至少有</a:t>
            </a:r>
            <a:r>
              <a:rPr lang="en-US" altLang="zh-CN" sz="2400" u="sng">
                <a:latin typeface="Times New Roman" pitchFamily="18" charset="0"/>
              </a:rPr>
              <a:t>______</a:t>
            </a:r>
            <a:r>
              <a:rPr lang="zh-CN" altLang="en-US" sz="2400">
                <a:latin typeface="Times New Roman" pitchFamily="18" charset="0"/>
              </a:rPr>
              <a:t>个叶子结点。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18</a:t>
            </a:r>
            <a:r>
              <a:rPr lang="zh-CN" altLang="en-US" sz="2400">
                <a:latin typeface="Times New Roman" pitchFamily="18" charset="0"/>
              </a:rPr>
              <a:t>．高度为</a:t>
            </a:r>
            <a:r>
              <a:rPr lang="en-US" altLang="zh-CN" sz="2400">
                <a:latin typeface="Times New Roman" pitchFamily="18" charset="0"/>
              </a:rPr>
              <a:t>8</a:t>
            </a:r>
            <a:r>
              <a:rPr lang="zh-CN" altLang="en-US" sz="2400">
                <a:latin typeface="Times New Roman" pitchFamily="18" charset="0"/>
              </a:rPr>
              <a:t>的完全二叉树至少有</a:t>
            </a:r>
            <a:r>
              <a:rPr lang="en-US" altLang="zh-CN" sz="2400" u="sng">
                <a:latin typeface="Times New Roman" pitchFamily="18" charset="0"/>
              </a:rPr>
              <a:t>______</a:t>
            </a:r>
            <a:r>
              <a:rPr lang="zh-CN" altLang="en-US" sz="2400">
                <a:latin typeface="Times New Roman" pitchFamily="18" charset="0"/>
              </a:rPr>
              <a:t>个叶子结点。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19</a:t>
            </a:r>
            <a:r>
              <a:rPr lang="zh-CN" altLang="en-US" sz="2400">
                <a:latin typeface="Times New Roman" pitchFamily="18" charset="0"/>
              </a:rPr>
              <a:t>．已知二叉树有</a:t>
            </a:r>
            <a:r>
              <a:rPr lang="en-US" altLang="zh-CN" sz="2400">
                <a:latin typeface="Times New Roman" pitchFamily="18" charset="0"/>
              </a:rPr>
              <a:t>50</a:t>
            </a:r>
            <a:r>
              <a:rPr lang="zh-CN" altLang="en-US" sz="2400">
                <a:latin typeface="Times New Roman" pitchFamily="18" charset="0"/>
              </a:rPr>
              <a:t>个叶子结点，则该二叉树的总结点数至少是</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20</a:t>
            </a:r>
            <a:r>
              <a:rPr lang="zh-CN" altLang="en-US" sz="2400">
                <a:latin typeface="Times New Roman" pitchFamily="18" charset="0"/>
              </a:rPr>
              <a:t>．一个有</a:t>
            </a:r>
            <a:r>
              <a:rPr lang="en-US" altLang="zh-CN" sz="2400">
                <a:latin typeface="Times New Roman" pitchFamily="18" charset="0"/>
              </a:rPr>
              <a:t>2001</a:t>
            </a:r>
            <a:r>
              <a:rPr lang="zh-CN" altLang="en-US" sz="2400">
                <a:latin typeface="Times New Roman" pitchFamily="18" charset="0"/>
              </a:rPr>
              <a:t>个结点的完全二叉树的高度为</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21</a:t>
            </a:r>
            <a:r>
              <a:rPr lang="zh-CN" altLang="en-US" sz="2400">
                <a:latin typeface="Times New Roman" pitchFamily="18" charset="0"/>
              </a:rPr>
              <a:t>．设</a:t>
            </a:r>
            <a:r>
              <a:rPr lang="en-US" altLang="zh-CN" sz="2400">
                <a:latin typeface="Times New Roman" pitchFamily="18" charset="0"/>
              </a:rPr>
              <a:t>F</a:t>
            </a:r>
            <a:r>
              <a:rPr lang="zh-CN" altLang="en-US" sz="2400">
                <a:latin typeface="Times New Roman" pitchFamily="18" charset="0"/>
              </a:rPr>
              <a:t>是由</a:t>
            </a:r>
            <a:r>
              <a:rPr lang="en-US" altLang="zh-CN" sz="2400">
                <a:latin typeface="Times New Roman" pitchFamily="18" charset="0"/>
              </a:rPr>
              <a:t>T1,T2,T3</a:t>
            </a:r>
            <a:r>
              <a:rPr lang="zh-CN" altLang="en-US" sz="2400">
                <a:latin typeface="Times New Roman" pitchFamily="18" charset="0"/>
              </a:rPr>
              <a:t>三棵树组成的森林</a:t>
            </a:r>
            <a:r>
              <a:rPr lang="en-US" altLang="zh-CN" sz="2400">
                <a:latin typeface="Times New Roman" pitchFamily="18" charset="0"/>
              </a:rPr>
              <a:t>,</a:t>
            </a:r>
            <a:r>
              <a:rPr lang="zh-CN" altLang="en-US" sz="2400">
                <a:latin typeface="Times New Roman" pitchFamily="18" charset="0"/>
              </a:rPr>
              <a:t>与</a:t>
            </a:r>
            <a:r>
              <a:rPr lang="en-US" altLang="zh-CN" sz="2400">
                <a:latin typeface="Times New Roman" pitchFamily="18" charset="0"/>
              </a:rPr>
              <a:t>F</a:t>
            </a:r>
            <a:r>
              <a:rPr lang="zh-CN" altLang="en-US" sz="2400">
                <a:latin typeface="Times New Roman" pitchFamily="18" charset="0"/>
              </a:rPr>
              <a:t>对应的二叉树为</a:t>
            </a:r>
            <a:r>
              <a:rPr lang="en-US" altLang="zh-CN" sz="2400">
                <a:latin typeface="Times New Roman" pitchFamily="18" charset="0"/>
              </a:rPr>
              <a:t>B,</a:t>
            </a:r>
            <a:r>
              <a:rPr lang="zh-CN" altLang="en-US" sz="2400">
                <a:latin typeface="Times New Roman" pitchFamily="18" charset="0"/>
              </a:rPr>
              <a:t>已知</a:t>
            </a:r>
            <a:r>
              <a:rPr lang="en-US" altLang="zh-CN" sz="2400">
                <a:latin typeface="Times New Roman" pitchFamily="18" charset="0"/>
              </a:rPr>
              <a:t>T1,T2,T3</a:t>
            </a:r>
            <a:r>
              <a:rPr lang="zh-CN" altLang="en-US" sz="2400">
                <a:latin typeface="Times New Roman" pitchFamily="18" charset="0"/>
              </a:rPr>
              <a:t>的结点数分别为</a:t>
            </a:r>
            <a:r>
              <a:rPr lang="en-US" altLang="zh-CN" sz="2400">
                <a:latin typeface="Times New Roman" pitchFamily="18" charset="0"/>
              </a:rPr>
              <a:t>n1,n2</a:t>
            </a:r>
            <a:r>
              <a:rPr lang="zh-CN" altLang="en-US" sz="2400">
                <a:latin typeface="Times New Roman" pitchFamily="18" charset="0"/>
              </a:rPr>
              <a:t>和</a:t>
            </a:r>
            <a:r>
              <a:rPr lang="en-US" altLang="zh-CN" sz="2400">
                <a:latin typeface="Times New Roman" pitchFamily="18" charset="0"/>
              </a:rPr>
              <a:t>n3</a:t>
            </a:r>
            <a:r>
              <a:rPr lang="zh-CN" altLang="en-US" sz="2400">
                <a:latin typeface="Times New Roman" pitchFamily="18" charset="0"/>
              </a:rPr>
              <a:t>则二叉树</a:t>
            </a:r>
            <a:r>
              <a:rPr lang="en-US" altLang="zh-CN" sz="2400">
                <a:latin typeface="Times New Roman" pitchFamily="18" charset="0"/>
              </a:rPr>
              <a:t>B</a:t>
            </a:r>
            <a:r>
              <a:rPr lang="zh-CN" altLang="en-US" sz="2400">
                <a:latin typeface="Times New Roman" pitchFamily="18" charset="0"/>
              </a:rPr>
              <a:t>的左子树中有</a:t>
            </a:r>
            <a:r>
              <a:rPr lang="en-US" altLang="zh-CN" sz="2400" u="sng">
                <a:latin typeface="Times New Roman" pitchFamily="18" charset="0"/>
              </a:rPr>
              <a:t>__(1)_</a:t>
            </a:r>
            <a:r>
              <a:rPr lang="zh-CN" altLang="en-US" sz="2400">
                <a:latin typeface="Times New Roman" pitchFamily="18" charset="0"/>
              </a:rPr>
              <a:t>个结点，右子树中有</a:t>
            </a:r>
            <a:r>
              <a:rPr lang="en-US" altLang="zh-CN" sz="2400" u="sng">
                <a:latin typeface="Times New Roman" pitchFamily="18" charset="0"/>
              </a:rPr>
              <a:t>_(2)__</a:t>
            </a:r>
            <a:r>
              <a:rPr lang="zh-CN" altLang="en-US" sz="2400">
                <a:latin typeface="Times New Roman" pitchFamily="18" charset="0"/>
              </a:rPr>
              <a:t>个结点。</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22</a:t>
            </a:r>
            <a:r>
              <a:rPr lang="zh-CN" altLang="en-US" sz="2400">
                <a:latin typeface="Times New Roman" pitchFamily="18" charset="0"/>
              </a:rPr>
              <a:t>．一个深度为</a:t>
            </a:r>
            <a:r>
              <a:rPr lang="en-US" altLang="zh-CN" sz="2400">
                <a:latin typeface="Times New Roman" pitchFamily="18" charset="0"/>
              </a:rPr>
              <a:t>k</a:t>
            </a:r>
            <a:r>
              <a:rPr lang="zh-CN" altLang="en-US" sz="2400">
                <a:latin typeface="Times New Roman" pitchFamily="18" charset="0"/>
              </a:rPr>
              <a:t>的，具有最少结点数的完全二叉树按层次，（同层次从左到右）用自然数依此对结点编号，则编号最小的叶子的序号是</a:t>
            </a:r>
            <a:r>
              <a:rPr lang="en-US" altLang="zh-CN" sz="2400" u="sng">
                <a:latin typeface="Times New Roman" pitchFamily="18" charset="0"/>
              </a:rPr>
              <a:t>__(1)_</a:t>
            </a:r>
            <a:r>
              <a:rPr lang="zh-CN" altLang="en-US" sz="2400">
                <a:latin typeface="Times New Roman" pitchFamily="18" charset="0"/>
              </a:rPr>
              <a:t>；编号是</a:t>
            </a:r>
            <a:r>
              <a:rPr lang="en-US" altLang="zh-CN" sz="2400">
                <a:latin typeface="Times New Roman" pitchFamily="18" charset="0"/>
              </a:rPr>
              <a:t>i</a:t>
            </a:r>
            <a:r>
              <a:rPr lang="zh-CN" altLang="en-US" sz="2400">
                <a:latin typeface="Times New Roman" pitchFamily="18" charset="0"/>
              </a:rPr>
              <a:t>的结点所在的层次号是</a:t>
            </a:r>
            <a:r>
              <a:rPr lang="en-US" altLang="zh-CN" sz="2400" u="sng">
                <a:latin typeface="Times New Roman" pitchFamily="18" charset="0"/>
              </a:rPr>
              <a:t>_(2)__</a:t>
            </a:r>
            <a:r>
              <a:rPr lang="zh-CN" altLang="en-US" sz="2400">
                <a:latin typeface="Times New Roman" pitchFamily="18" charset="0"/>
              </a:rPr>
              <a:t>（根所在的层次号规定为</a:t>
            </a:r>
            <a:r>
              <a:rPr lang="en-US" altLang="zh-CN" sz="2400">
                <a:latin typeface="Times New Roman" pitchFamily="18" charset="0"/>
              </a:rPr>
              <a:t>1</a:t>
            </a:r>
            <a:r>
              <a:rPr lang="zh-CN" altLang="en-US" sz="2400">
                <a:latin typeface="Times New Roman" pitchFamily="18" charset="0"/>
              </a:rPr>
              <a:t>层）。 </a:t>
            </a:r>
          </a:p>
        </p:txBody>
      </p:sp>
    </p:spTree>
  </p:cSld>
  <p:clrMapOvr>
    <a:masterClrMapping/>
  </p:clrMapOvr>
  <p:transition>
    <p:cover dir="d"/>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Rot="1" noChangeArrowheads="1"/>
          </p:cNvSpPr>
          <p:nvPr/>
        </p:nvSpPr>
        <p:spPr bwMode="auto">
          <a:xfrm>
            <a:off x="468313" y="404813"/>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23</a:t>
            </a:r>
            <a:r>
              <a:rPr lang="zh-CN" altLang="en-US" sz="2400">
                <a:latin typeface="Times New Roman" pitchFamily="18" charset="0"/>
              </a:rPr>
              <a:t>．如某二叉树有</a:t>
            </a:r>
            <a:r>
              <a:rPr lang="en-US" altLang="zh-CN" sz="2400">
                <a:latin typeface="Times New Roman" pitchFamily="18" charset="0"/>
              </a:rPr>
              <a:t>20</a:t>
            </a:r>
            <a:r>
              <a:rPr lang="zh-CN" altLang="en-US" sz="2400">
                <a:latin typeface="Times New Roman" pitchFamily="18" charset="0"/>
              </a:rPr>
              <a:t>个叶子结点，有</a:t>
            </a:r>
            <a:r>
              <a:rPr lang="en-US" altLang="zh-CN" sz="2400">
                <a:latin typeface="Times New Roman" pitchFamily="18" charset="0"/>
              </a:rPr>
              <a:t>30</a:t>
            </a:r>
            <a:r>
              <a:rPr lang="zh-CN" altLang="en-US" sz="2400">
                <a:latin typeface="Times New Roman" pitchFamily="18" charset="0"/>
              </a:rPr>
              <a:t>个结点仅有一个孩子，则该二叉树的总结点数为</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24</a:t>
            </a:r>
            <a:r>
              <a:rPr lang="zh-CN" altLang="en-US" sz="2400">
                <a:latin typeface="Times New Roman" pitchFamily="18" charset="0"/>
              </a:rPr>
              <a:t>．如果结点</a:t>
            </a:r>
            <a:r>
              <a:rPr lang="en-US" altLang="zh-CN" sz="2400">
                <a:latin typeface="Times New Roman" pitchFamily="18" charset="0"/>
              </a:rPr>
              <a:t>A</a:t>
            </a:r>
            <a:r>
              <a:rPr lang="zh-CN" altLang="en-US" sz="2400">
                <a:latin typeface="Times New Roman" pitchFamily="18" charset="0"/>
              </a:rPr>
              <a:t>有 </a:t>
            </a:r>
            <a:r>
              <a:rPr lang="en-US" altLang="zh-CN" sz="2400">
                <a:latin typeface="Times New Roman" pitchFamily="18" charset="0"/>
              </a:rPr>
              <a:t>3</a:t>
            </a:r>
            <a:r>
              <a:rPr lang="zh-CN" altLang="en-US" sz="2400">
                <a:latin typeface="Times New Roman" pitchFamily="18" charset="0"/>
              </a:rPr>
              <a:t>个兄弟，而且</a:t>
            </a:r>
            <a:r>
              <a:rPr lang="en-US" altLang="zh-CN" sz="2400">
                <a:latin typeface="Times New Roman" pitchFamily="18" charset="0"/>
              </a:rPr>
              <a:t>B</a:t>
            </a:r>
            <a:r>
              <a:rPr lang="zh-CN" altLang="en-US" sz="2400">
                <a:latin typeface="Times New Roman" pitchFamily="18" charset="0"/>
              </a:rPr>
              <a:t>是</a:t>
            </a:r>
            <a:r>
              <a:rPr lang="en-US" altLang="zh-CN" sz="2400">
                <a:latin typeface="Times New Roman" pitchFamily="18" charset="0"/>
              </a:rPr>
              <a:t>A</a:t>
            </a:r>
            <a:r>
              <a:rPr lang="zh-CN" altLang="en-US" sz="2400">
                <a:latin typeface="Times New Roman" pitchFamily="18" charset="0"/>
              </a:rPr>
              <a:t>的双亲，则</a:t>
            </a:r>
            <a:r>
              <a:rPr lang="en-US" altLang="zh-CN" sz="2400">
                <a:latin typeface="Times New Roman" pitchFamily="18" charset="0"/>
              </a:rPr>
              <a:t>B</a:t>
            </a:r>
            <a:r>
              <a:rPr lang="zh-CN" altLang="en-US" sz="2400">
                <a:latin typeface="Times New Roman" pitchFamily="18" charset="0"/>
              </a:rPr>
              <a:t>的度是</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25</a:t>
            </a:r>
            <a:r>
              <a:rPr lang="zh-CN" altLang="en-US" sz="2400">
                <a:latin typeface="Times New Roman" pitchFamily="18" charset="0"/>
              </a:rPr>
              <a:t>．高度为</a:t>
            </a:r>
            <a:r>
              <a:rPr lang="en-US" altLang="zh-CN" sz="2400">
                <a:latin typeface="Times New Roman" pitchFamily="18" charset="0"/>
              </a:rPr>
              <a:t>h</a:t>
            </a:r>
            <a:r>
              <a:rPr lang="zh-CN" altLang="en-US" sz="2400">
                <a:latin typeface="Times New Roman" pitchFamily="18" charset="0"/>
              </a:rPr>
              <a:t>的</a:t>
            </a:r>
            <a:r>
              <a:rPr lang="en-US" altLang="zh-CN" sz="2400">
                <a:latin typeface="Times New Roman" pitchFamily="18" charset="0"/>
              </a:rPr>
              <a:t>2-3</a:t>
            </a:r>
            <a:r>
              <a:rPr lang="zh-CN" altLang="en-US" sz="2400">
                <a:latin typeface="Times New Roman" pitchFamily="18" charset="0"/>
              </a:rPr>
              <a:t>树中叶子结点的数目至多为</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26</a:t>
            </a:r>
            <a:r>
              <a:rPr lang="zh-CN" altLang="en-US" sz="2400">
                <a:latin typeface="Times New Roman" pitchFamily="18" charset="0"/>
              </a:rPr>
              <a:t>．完全二叉树中，结点个数为</a:t>
            </a:r>
            <a:r>
              <a:rPr lang="en-US" altLang="zh-CN" sz="2400">
                <a:latin typeface="Times New Roman" pitchFamily="18" charset="0"/>
              </a:rPr>
              <a:t>n</a:t>
            </a:r>
            <a:r>
              <a:rPr lang="zh-CN" altLang="en-US" sz="2400">
                <a:latin typeface="Times New Roman" pitchFamily="18" charset="0"/>
              </a:rPr>
              <a:t>，则编号最大的分支结点的编号为</a:t>
            </a:r>
            <a:r>
              <a:rPr lang="en-US" altLang="zh-CN" sz="2400" u="sng">
                <a:latin typeface="Times New Roman" pitchFamily="18" charset="0"/>
              </a:rPr>
              <a:t>______</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27</a:t>
            </a:r>
            <a:r>
              <a:rPr lang="zh-CN" altLang="en-US" sz="2400">
                <a:latin typeface="Times New Roman" pitchFamily="18" charset="0"/>
              </a:rPr>
              <a:t>．设一棵完全二叉树叶子结点数为</a:t>
            </a:r>
            <a:r>
              <a:rPr lang="en-US" altLang="zh-CN" sz="2400">
                <a:latin typeface="Times New Roman" pitchFamily="18" charset="0"/>
              </a:rPr>
              <a:t>k,</a:t>
            </a:r>
            <a:r>
              <a:rPr lang="zh-CN" altLang="en-US" sz="2400">
                <a:latin typeface="Times New Roman" pitchFamily="18" charset="0"/>
              </a:rPr>
              <a:t>最后一层结点数</a:t>
            </a:r>
            <a:r>
              <a:rPr lang="en-US" altLang="zh-CN" sz="2400">
                <a:latin typeface="Times New Roman" pitchFamily="18" charset="0"/>
              </a:rPr>
              <a:t>&gt;2</a:t>
            </a:r>
            <a:r>
              <a:rPr lang="zh-CN" altLang="en-US" sz="2400">
                <a:latin typeface="Times New Roman" pitchFamily="18" charset="0"/>
              </a:rPr>
              <a:t>，则该二叉树的高度为</a:t>
            </a:r>
            <a:r>
              <a:rPr lang="en-US" altLang="zh-CN" sz="2400" u="sng">
                <a:latin typeface="Times New Roman" pitchFamily="18" charset="0"/>
              </a:rPr>
              <a:t>______</a:t>
            </a: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28</a:t>
            </a:r>
            <a:r>
              <a:rPr lang="zh-CN" altLang="en-US" sz="2400">
                <a:latin typeface="Times New Roman" pitchFamily="18" charset="0"/>
              </a:rPr>
              <a:t>．对于一个具有</a:t>
            </a:r>
            <a:r>
              <a:rPr lang="en-US" altLang="zh-CN" sz="2400">
                <a:latin typeface="Times New Roman" pitchFamily="18" charset="0"/>
              </a:rPr>
              <a:t>n</a:t>
            </a:r>
            <a:r>
              <a:rPr lang="zh-CN" altLang="en-US" sz="2400">
                <a:latin typeface="Times New Roman" pitchFamily="18" charset="0"/>
              </a:rPr>
              <a:t>个结点的二元树，当它为一棵</a:t>
            </a:r>
            <a:r>
              <a:rPr lang="en-US" altLang="zh-CN" sz="2400" u="sng">
                <a:latin typeface="Times New Roman" pitchFamily="18" charset="0"/>
              </a:rPr>
              <a:t>_(1)_</a:t>
            </a:r>
            <a:r>
              <a:rPr lang="zh-CN" altLang="en-US" sz="2400">
                <a:latin typeface="Times New Roman" pitchFamily="18" charset="0"/>
              </a:rPr>
              <a:t>二元树时具有最小高度，当它为一棵</a:t>
            </a:r>
            <a:r>
              <a:rPr lang="en-US" altLang="zh-CN" sz="2400" u="sng">
                <a:latin typeface="Times New Roman" pitchFamily="18" charset="0"/>
              </a:rPr>
              <a:t>_(2)_</a:t>
            </a:r>
            <a:r>
              <a:rPr lang="zh-CN" altLang="en-US" sz="2400">
                <a:latin typeface="Times New Roman" pitchFamily="18" charset="0"/>
              </a:rPr>
              <a:t>时，具有最大高度。</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29</a:t>
            </a:r>
            <a:r>
              <a:rPr lang="zh-CN" altLang="en-US" sz="2400">
                <a:latin typeface="Times New Roman" pitchFamily="18" charset="0"/>
              </a:rPr>
              <a:t>．具有</a:t>
            </a:r>
            <a:r>
              <a:rPr lang="en-US" altLang="zh-CN" sz="2400">
                <a:latin typeface="Times New Roman" pitchFamily="18" charset="0"/>
              </a:rPr>
              <a:t>N</a:t>
            </a:r>
            <a:r>
              <a:rPr lang="zh-CN" altLang="en-US" sz="2400">
                <a:latin typeface="Times New Roman" pitchFamily="18" charset="0"/>
              </a:rPr>
              <a:t>个结点的二叉树，采用二叉链表存储，共有</a:t>
            </a:r>
            <a:r>
              <a:rPr lang="en-US" altLang="zh-CN" sz="2400" u="sng">
                <a:latin typeface="Times New Roman" pitchFamily="18" charset="0"/>
              </a:rPr>
              <a:t>______</a:t>
            </a:r>
            <a:r>
              <a:rPr lang="zh-CN" altLang="en-US" sz="2400">
                <a:latin typeface="Times New Roman" pitchFamily="18" charset="0"/>
              </a:rPr>
              <a:t>个空链域。</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30</a:t>
            </a:r>
            <a:r>
              <a:rPr lang="zh-CN" altLang="en-US" sz="2400">
                <a:latin typeface="Times New Roman" pitchFamily="18" charset="0"/>
              </a:rPr>
              <a:t>．</a:t>
            </a:r>
            <a:r>
              <a:rPr lang="en-US" altLang="zh-CN" sz="2400">
                <a:latin typeface="Times New Roman" pitchFamily="18" charset="0"/>
              </a:rPr>
              <a:t>8</a:t>
            </a:r>
            <a:r>
              <a:rPr lang="zh-CN" altLang="en-US" sz="2400">
                <a:latin typeface="Times New Roman" pitchFamily="18" charset="0"/>
              </a:rPr>
              <a:t>层完全二叉树至少有</a:t>
            </a:r>
            <a:r>
              <a:rPr lang="en-US" altLang="zh-CN" sz="2400" u="sng">
                <a:latin typeface="Times New Roman" pitchFamily="18" charset="0"/>
              </a:rPr>
              <a:t>______</a:t>
            </a:r>
            <a:r>
              <a:rPr lang="zh-CN" altLang="en-US" sz="2400">
                <a:latin typeface="Times New Roman" pitchFamily="18" charset="0"/>
              </a:rPr>
              <a:t>个结点，拥有</a:t>
            </a:r>
            <a:r>
              <a:rPr lang="en-US" altLang="zh-CN" sz="2400">
                <a:latin typeface="Times New Roman" pitchFamily="18" charset="0"/>
              </a:rPr>
              <a:t>100</a:t>
            </a:r>
            <a:r>
              <a:rPr lang="zh-CN" altLang="en-US" sz="2400">
                <a:latin typeface="Times New Roman" pitchFamily="18" charset="0"/>
              </a:rPr>
              <a:t>个结点的完全二叉树的最大层数为</a:t>
            </a:r>
            <a:r>
              <a:rPr lang="en-US" altLang="zh-CN" sz="2400" u="sng">
                <a:latin typeface="Times New Roman" pitchFamily="18" charset="0"/>
              </a:rPr>
              <a:t>______</a:t>
            </a:r>
            <a:r>
              <a:rPr lang="zh-CN" altLang="en-US" sz="2400">
                <a:latin typeface="Times New Roman" pitchFamily="18" charset="0"/>
              </a:rPr>
              <a:t>。 </a:t>
            </a:r>
          </a:p>
        </p:txBody>
      </p:sp>
    </p:spTree>
  </p:cSld>
  <p:clrMapOvr>
    <a:masterClrMapping/>
  </p:clrMapOvr>
  <p:transition>
    <p:cover dir="d"/>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Rot="1" noChangeArrowheads="1"/>
          </p:cNvSpPr>
          <p:nvPr/>
        </p:nvSpPr>
        <p:spPr bwMode="auto">
          <a:xfrm>
            <a:off x="468313" y="549275"/>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四、应用题</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．从概念上讲，树，森林和二叉树是三种不同的数据结构，将树，森林转化为二叉树的基本目的是什么，并指出树和二叉树的主要区别。</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．树和二叉树之间有什么样的区别与联系？</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．请分析线性表、树、广义表的主要结构特点，以及相互的差异与关联。</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4. </a:t>
            </a:r>
            <a:r>
              <a:rPr lang="zh-CN" altLang="en-US" sz="2400">
                <a:latin typeface="Times New Roman" pitchFamily="18" charset="0"/>
              </a:rPr>
              <a:t>设有一棵算术表达式树，用什么方法可以对该树所表示的表达式求值？</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5. </a:t>
            </a:r>
            <a:r>
              <a:rPr lang="zh-CN" altLang="en-US" sz="2400">
                <a:latin typeface="Times New Roman" pitchFamily="18" charset="0"/>
              </a:rPr>
              <a:t>一棵有</a:t>
            </a:r>
            <a:r>
              <a:rPr lang="en-US" altLang="zh-CN" sz="2400">
                <a:latin typeface="Times New Roman" pitchFamily="18" charset="0"/>
              </a:rPr>
              <a:t>n(n&gt;0)</a:t>
            </a:r>
            <a:r>
              <a:rPr lang="zh-CN" altLang="en-US" sz="2400">
                <a:latin typeface="Times New Roman" pitchFamily="18" charset="0"/>
              </a:rPr>
              <a:t>个结点的</a:t>
            </a:r>
            <a:r>
              <a:rPr lang="en-US" altLang="zh-CN" sz="2400">
                <a:latin typeface="Times New Roman" pitchFamily="18" charset="0"/>
              </a:rPr>
              <a:t>d</a:t>
            </a:r>
            <a:r>
              <a:rPr lang="zh-CN" altLang="en-US" sz="2400">
                <a:latin typeface="Times New Roman" pitchFamily="18" charset="0"/>
              </a:rPr>
              <a:t>度树</a:t>
            </a:r>
            <a:r>
              <a:rPr lang="en-US" altLang="zh-CN" sz="2400">
                <a:latin typeface="Times New Roman" pitchFamily="18" charset="0"/>
              </a:rPr>
              <a:t>, </a:t>
            </a:r>
            <a:r>
              <a:rPr lang="zh-CN" altLang="en-US" sz="2400">
                <a:latin typeface="Times New Roman" pitchFamily="18" charset="0"/>
              </a:rPr>
              <a:t>若用多重链表表示</a:t>
            </a:r>
            <a:r>
              <a:rPr lang="en-US" altLang="zh-CN" sz="2400">
                <a:latin typeface="Times New Roman" pitchFamily="18" charset="0"/>
              </a:rPr>
              <a:t>, </a:t>
            </a:r>
            <a:r>
              <a:rPr lang="zh-CN" altLang="en-US" sz="2400">
                <a:latin typeface="Times New Roman" pitchFamily="18" charset="0"/>
              </a:rPr>
              <a:t>树中每个结点都有</a:t>
            </a:r>
            <a:r>
              <a:rPr lang="en-US" altLang="zh-CN" sz="2400">
                <a:latin typeface="Times New Roman" pitchFamily="18" charset="0"/>
              </a:rPr>
              <a:t>d</a:t>
            </a:r>
            <a:r>
              <a:rPr lang="zh-CN" altLang="en-US" sz="2400">
                <a:latin typeface="Times New Roman" pitchFamily="18" charset="0"/>
              </a:rPr>
              <a:t>个链域</a:t>
            </a:r>
            <a:r>
              <a:rPr lang="en-US" altLang="zh-CN" sz="2400">
                <a:latin typeface="Times New Roman" pitchFamily="18" charset="0"/>
              </a:rPr>
              <a:t>, </a:t>
            </a:r>
            <a:r>
              <a:rPr lang="zh-CN" altLang="en-US" sz="2400">
                <a:latin typeface="Times New Roman" pitchFamily="18" charset="0"/>
              </a:rPr>
              <a:t>则在表示该树的多重链表中有多少个空链域</a:t>
            </a:r>
            <a:r>
              <a:rPr lang="en-US" altLang="zh-CN" sz="2400">
                <a:latin typeface="Times New Roman" pitchFamily="18" charset="0"/>
              </a:rPr>
              <a:t>? </a:t>
            </a:r>
            <a:r>
              <a:rPr lang="zh-CN" altLang="en-US" sz="2400">
                <a:latin typeface="Times New Roman" pitchFamily="18" charset="0"/>
              </a:rPr>
              <a:t>为什么</a:t>
            </a:r>
            <a:r>
              <a:rPr lang="en-US" altLang="zh-CN"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6. </a:t>
            </a:r>
            <a:r>
              <a:rPr lang="zh-CN" altLang="en-US" sz="2400">
                <a:latin typeface="Times New Roman" pitchFamily="18" charset="0"/>
              </a:rPr>
              <a:t>一棵二叉树中的结点的度或为</a:t>
            </a:r>
            <a:r>
              <a:rPr lang="en-US" altLang="zh-CN" sz="2400">
                <a:latin typeface="Times New Roman" pitchFamily="18" charset="0"/>
              </a:rPr>
              <a:t>0</a:t>
            </a:r>
            <a:r>
              <a:rPr lang="zh-CN" altLang="en-US" sz="2400">
                <a:latin typeface="Times New Roman" pitchFamily="18" charset="0"/>
              </a:rPr>
              <a:t>或为</a:t>
            </a:r>
            <a:r>
              <a:rPr lang="en-US" altLang="zh-CN" sz="2400">
                <a:latin typeface="Times New Roman" pitchFamily="18" charset="0"/>
              </a:rPr>
              <a:t>2</a:t>
            </a:r>
            <a:r>
              <a:rPr lang="zh-CN" altLang="en-US" sz="2400">
                <a:latin typeface="Times New Roman" pitchFamily="18" charset="0"/>
              </a:rPr>
              <a:t>，则二叉树的枝数为</a:t>
            </a:r>
            <a:r>
              <a:rPr lang="en-US" altLang="zh-CN" sz="2400">
                <a:latin typeface="Times New Roman" pitchFamily="18" charset="0"/>
              </a:rPr>
              <a:t>2(n0-1)</a:t>
            </a:r>
            <a:r>
              <a:rPr lang="zh-CN" altLang="en-US" sz="2400">
                <a:latin typeface="Times New Roman" pitchFamily="18" charset="0"/>
              </a:rPr>
              <a:t>，其中</a:t>
            </a:r>
            <a:r>
              <a:rPr lang="en-US" altLang="zh-CN" sz="2400">
                <a:latin typeface="Times New Roman" pitchFamily="18" charset="0"/>
              </a:rPr>
              <a:t>n0</a:t>
            </a:r>
            <a:r>
              <a:rPr lang="zh-CN" altLang="en-US" sz="2400">
                <a:latin typeface="Times New Roman" pitchFamily="18" charset="0"/>
              </a:rPr>
              <a:t>是度为</a:t>
            </a:r>
            <a:r>
              <a:rPr lang="en-US" altLang="zh-CN" sz="2400">
                <a:latin typeface="Times New Roman" pitchFamily="18" charset="0"/>
              </a:rPr>
              <a:t>0</a:t>
            </a:r>
            <a:r>
              <a:rPr lang="zh-CN" altLang="en-US" sz="2400">
                <a:latin typeface="Times New Roman" pitchFamily="18" charset="0"/>
              </a:rPr>
              <a:t>的结点的个数。 </a:t>
            </a:r>
          </a:p>
        </p:txBody>
      </p:sp>
    </p:spTree>
  </p:cSld>
  <p:clrMapOvr>
    <a:masterClrMapping/>
  </p:clrMapOvr>
  <p:transition>
    <p:cover dir="d"/>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Rot="1" noChangeArrowheads="1"/>
          </p:cNvSpPr>
          <p:nvPr/>
        </p:nvSpPr>
        <p:spPr bwMode="auto">
          <a:xfrm>
            <a:off x="468313" y="549275"/>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五、算法设计题</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．要求二叉树按二叉链表形式存储，</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）写一个建立二叉树的算法。（</a:t>
            </a:r>
            <a:r>
              <a:rPr lang="en-US" altLang="zh-CN" sz="2400">
                <a:latin typeface="Times New Roman" pitchFamily="18" charset="0"/>
              </a:rPr>
              <a:t>2</a:t>
            </a:r>
            <a:r>
              <a:rPr lang="zh-CN" altLang="en-US" sz="2400">
                <a:latin typeface="Times New Roman" pitchFamily="18" charset="0"/>
              </a:rPr>
              <a:t>）写一个判别给定的二叉树是否是完全二叉树的算法。</a:t>
            </a:r>
          </a:p>
          <a:p>
            <a:pPr>
              <a:spcBef>
                <a:spcPct val="20000"/>
              </a:spcBef>
              <a:buClr>
                <a:schemeClr val="bg2"/>
              </a:buClr>
              <a:buFont typeface="Monotype Sorts" pitchFamily="2" charset="2"/>
              <a:buNone/>
            </a:pPr>
            <a:r>
              <a:rPr lang="zh-CN" altLang="en-US" sz="2400">
                <a:latin typeface="Times New Roman" pitchFamily="18" charset="0"/>
              </a:rPr>
              <a:t>　　完全二叉树定义为：深度为</a:t>
            </a:r>
            <a:r>
              <a:rPr lang="en-US" altLang="zh-CN" sz="2400">
                <a:latin typeface="Times New Roman" pitchFamily="18" charset="0"/>
              </a:rPr>
              <a:t>K</a:t>
            </a:r>
            <a:r>
              <a:rPr lang="zh-CN" altLang="en-US" sz="2400">
                <a:latin typeface="Times New Roman" pitchFamily="18" charset="0"/>
              </a:rPr>
              <a:t>，具有</a:t>
            </a:r>
            <a:r>
              <a:rPr lang="en-US" altLang="zh-CN" sz="2400">
                <a:latin typeface="Times New Roman" pitchFamily="18" charset="0"/>
              </a:rPr>
              <a:t>N</a:t>
            </a:r>
            <a:r>
              <a:rPr lang="zh-CN" altLang="en-US" sz="2400">
                <a:latin typeface="Times New Roman" pitchFamily="18" charset="0"/>
              </a:rPr>
              <a:t>个结点的二叉树的每个结点都与深度为</a:t>
            </a:r>
            <a:r>
              <a:rPr lang="en-US" altLang="zh-CN" sz="2400">
                <a:latin typeface="Times New Roman" pitchFamily="18" charset="0"/>
              </a:rPr>
              <a:t>K</a:t>
            </a:r>
            <a:r>
              <a:rPr lang="zh-CN" altLang="en-US" sz="2400">
                <a:latin typeface="Times New Roman" pitchFamily="18" charset="0"/>
              </a:rPr>
              <a:t>的满二叉树中编号从</a:t>
            </a:r>
            <a:r>
              <a:rPr lang="en-US" altLang="zh-CN" sz="2400">
                <a:latin typeface="Times New Roman" pitchFamily="18" charset="0"/>
              </a:rPr>
              <a:t>1</a:t>
            </a:r>
            <a:r>
              <a:rPr lang="zh-CN" altLang="en-US" sz="2400">
                <a:latin typeface="Times New Roman" pitchFamily="18" charset="0"/>
              </a:rPr>
              <a:t>至</a:t>
            </a:r>
            <a:r>
              <a:rPr lang="en-US" altLang="zh-CN" sz="2400">
                <a:latin typeface="Times New Roman" pitchFamily="18" charset="0"/>
              </a:rPr>
              <a:t>N</a:t>
            </a:r>
            <a:r>
              <a:rPr lang="zh-CN" altLang="en-US" sz="2400">
                <a:latin typeface="Times New Roman" pitchFamily="18" charset="0"/>
              </a:rPr>
              <a:t>的结点一一对应。此题以此定义为准。</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．二叉树采用二叉链表存储：</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）编写计算整个二叉树高度的算法（二叉树的高度也叫二叉树的深度）。</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）编写计算二叉树最大宽度的算法（二叉树的最大宽度是指二叉树所有层中结点个数的最大值）。 </a:t>
            </a:r>
          </a:p>
        </p:txBody>
      </p:sp>
    </p:spTree>
  </p:cSld>
  <p:clrMapOvr>
    <a:masterClrMapping/>
  </p:clrMapOvr>
  <p:transition>
    <p:cover dir="d"/>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Rot="1" noChangeArrowheads="1"/>
          </p:cNvSpPr>
          <p:nvPr/>
        </p:nvSpPr>
        <p:spPr bwMode="auto">
          <a:xfrm>
            <a:off x="468313" y="404813"/>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实 训 </a:t>
            </a:r>
            <a:r>
              <a:rPr lang="en-US" altLang="zh-CN" sz="2400">
                <a:latin typeface="Times New Roman" pitchFamily="18" charset="0"/>
              </a:rPr>
              <a:t>4</a:t>
            </a:r>
          </a:p>
          <a:p>
            <a:pPr>
              <a:spcBef>
                <a:spcPct val="20000"/>
              </a:spcBef>
              <a:buClr>
                <a:schemeClr val="bg2"/>
              </a:buClr>
              <a:buFont typeface="Monotype Sorts" pitchFamily="2" charset="2"/>
              <a:buNone/>
            </a:pPr>
            <a:r>
              <a:rPr lang="zh-CN" altLang="en-US" sz="2400">
                <a:latin typeface="Times New Roman" pitchFamily="18" charset="0"/>
              </a:rPr>
              <a:t>　　实训</a:t>
            </a:r>
            <a:r>
              <a:rPr lang="en-US" altLang="zh-CN" sz="2400">
                <a:latin typeface="Times New Roman" pitchFamily="18" charset="0"/>
              </a:rPr>
              <a:t>4.1 </a:t>
            </a:r>
            <a:r>
              <a:rPr lang="zh-CN" altLang="en-US" sz="2400">
                <a:latin typeface="Times New Roman" pitchFamily="18" charset="0"/>
              </a:rPr>
              <a:t>二叉树的操作</a:t>
            </a:r>
          </a:p>
          <a:p>
            <a:pPr>
              <a:spcBef>
                <a:spcPct val="20000"/>
              </a:spcBef>
              <a:buClr>
                <a:schemeClr val="bg2"/>
              </a:buClr>
              <a:buFont typeface="Monotype Sorts" pitchFamily="2" charset="2"/>
              <a:buNone/>
            </a:pPr>
            <a:r>
              <a:rPr lang="zh-CN" altLang="en-US" sz="2400">
                <a:latin typeface="Times New Roman" pitchFamily="18" charset="0"/>
              </a:rPr>
              <a:t>　　实训目的要求：</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．了解建立二叉树的方法。</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．掌握在二叉树中寻找结点的方法。</a:t>
            </a:r>
          </a:p>
          <a:p>
            <a:pPr>
              <a:spcBef>
                <a:spcPct val="20000"/>
              </a:spcBef>
              <a:buClr>
                <a:schemeClr val="bg2"/>
              </a:buClr>
              <a:buFont typeface="Monotype Sorts" pitchFamily="2" charset="2"/>
              <a:buNone/>
            </a:pPr>
            <a:r>
              <a:rPr lang="zh-CN" altLang="en-US" sz="2400">
                <a:latin typeface="Times New Roman" pitchFamily="18" charset="0"/>
              </a:rPr>
              <a:t>　　实训内容：</a:t>
            </a:r>
          </a:p>
          <a:p>
            <a:pPr>
              <a:spcBef>
                <a:spcPct val="20000"/>
              </a:spcBef>
              <a:buClr>
                <a:schemeClr val="bg2"/>
              </a:buClr>
              <a:buFont typeface="Monotype Sorts" pitchFamily="2" charset="2"/>
              <a:buNone/>
            </a:pPr>
            <a:r>
              <a:rPr lang="zh-CN" altLang="en-US" sz="2400">
                <a:latin typeface="Times New Roman" pitchFamily="18" charset="0"/>
              </a:rPr>
              <a:t>　　设二叉树中结点值互不相同，即各值具有惟一性。输入一给定值，确定给定值对应的结点是否在二叉树中存在。</a:t>
            </a:r>
          </a:p>
          <a:p>
            <a:pPr>
              <a:spcBef>
                <a:spcPct val="20000"/>
              </a:spcBef>
              <a:buClr>
                <a:schemeClr val="bg2"/>
              </a:buClr>
              <a:buFont typeface="Monotype Sorts" pitchFamily="2" charset="2"/>
              <a:buNone/>
            </a:pPr>
            <a:r>
              <a:rPr lang="zh-CN" altLang="en-US" sz="2400">
                <a:latin typeface="Times New Roman" pitchFamily="18" charset="0"/>
              </a:rPr>
              <a:t>　　实训</a:t>
            </a:r>
            <a:r>
              <a:rPr lang="en-US" altLang="zh-CN" sz="2400">
                <a:latin typeface="Times New Roman" pitchFamily="18" charset="0"/>
              </a:rPr>
              <a:t>4.2 </a:t>
            </a:r>
            <a:r>
              <a:rPr lang="zh-CN" altLang="en-US" sz="2400">
                <a:latin typeface="Times New Roman" pitchFamily="18" charset="0"/>
              </a:rPr>
              <a:t>树的应用 </a:t>
            </a:r>
          </a:p>
          <a:p>
            <a:pPr>
              <a:spcBef>
                <a:spcPct val="20000"/>
              </a:spcBef>
              <a:buClr>
                <a:schemeClr val="bg2"/>
              </a:buClr>
              <a:buFont typeface="Monotype Sorts" pitchFamily="2" charset="2"/>
              <a:buNone/>
            </a:pPr>
            <a:r>
              <a:rPr lang="zh-CN" altLang="en-US" sz="2400">
                <a:latin typeface="Times New Roman" pitchFamily="18" charset="0"/>
              </a:rPr>
              <a:t>　　实训目的要求：</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1</a:t>
            </a:r>
            <a:r>
              <a:rPr lang="zh-CN" altLang="en-US" sz="2400">
                <a:latin typeface="Times New Roman" pitchFamily="18" charset="0"/>
              </a:rPr>
              <a:t>．掌握树可以处理各种层数关系的方法。</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2</a:t>
            </a:r>
            <a:r>
              <a:rPr lang="zh-CN" altLang="en-US" sz="2400">
                <a:latin typeface="Times New Roman" pitchFamily="18" charset="0"/>
              </a:rPr>
              <a:t>．使用表达式二叉树，可以很容易解决表达式转换问题。</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3</a:t>
            </a:r>
            <a:r>
              <a:rPr lang="zh-CN" altLang="en-US" sz="2400">
                <a:latin typeface="Times New Roman" pitchFamily="18" charset="0"/>
              </a:rPr>
              <a:t>．学会利用二叉树遍历计算表达式的值。</a:t>
            </a:r>
          </a:p>
          <a:p>
            <a:pPr>
              <a:spcBef>
                <a:spcPct val="20000"/>
              </a:spcBef>
              <a:buClr>
                <a:schemeClr val="bg2"/>
              </a:buClr>
              <a:buFont typeface="Monotype Sorts" pitchFamily="2" charset="2"/>
              <a:buNone/>
            </a:pPr>
            <a:r>
              <a:rPr lang="zh-CN" altLang="en-US" sz="2400">
                <a:latin typeface="Times New Roman" pitchFamily="18" charset="0"/>
              </a:rPr>
              <a:t>实训内容： </a:t>
            </a:r>
          </a:p>
        </p:txBody>
      </p:sp>
    </p:spTree>
  </p:cSld>
  <p:clrMapOvr>
    <a:masterClrMapping/>
  </p:clrMapOvr>
  <p:transition>
    <p:cover dir="d"/>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Rot="1" noChangeArrowheads="1"/>
          </p:cNvSpPr>
          <p:nvPr/>
        </p:nvSpPr>
        <p:spPr bwMode="auto">
          <a:xfrm>
            <a:off x="468313" y="333375"/>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zh-CN" altLang="zh-CN" sz="2400">
                <a:latin typeface="Times New Roman" pitchFamily="18" charset="0"/>
              </a:rPr>
              <a:t>将</a:t>
            </a:r>
            <a:r>
              <a:rPr lang="en-US" altLang="zh-CN" sz="2400">
                <a:latin typeface="Times New Roman" pitchFamily="18" charset="0"/>
              </a:rPr>
              <a:t>5*6+4*3</a:t>
            </a:r>
            <a:r>
              <a:rPr lang="zh-CN" altLang="en-US" sz="2400">
                <a:latin typeface="Times New Roman" pitchFamily="18" charset="0"/>
              </a:rPr>
              <a:t>表达式二叉树存入数组，然后用递归方法创建表达式二叉树，输出表达式二叉树三种遍历的结果，并计算表达式的值。</a:t>
            </a:r>
          </a:p>
          <a:p>
            <a:pPr>
              <a:spcBef>
                <a:spcPct val="20000"/>
              </a:spcBef>
              <a:buClr>
                <a:schemeClr val="bg2"/>
              </a:buClr>
              <a:buFont typeface="Monotype Sorts" pitchFamily="2" charset="2"/>
              <a:buNone/>
            </a:pPr>
            <a:r>
              <a:rPr lang="zh-CN" altLang="en-US" sz="2400">
                <a:latin typeface="Times New Roman" pitchFamily="18" charset="0"/>
              </a:rPr>
              <a:t>实训参考程序</a:t>
            </a:r>
          </a:p>
          <a:p>
            <a:pPr>
              <a:spcBef>
                <a:spcPct val="20000"/>
              </a:spcBef>
              <a:buClr>
                <a:schemeClr val="bg2"/>
              </a:buClr>
              <a:buFont typeface="Monotype Sorts" pitchFamily="2" charset="2"/>
              <a:buNone/>
            </a:pPr>
            <a:r>
              <a:rPr lang="zh-CN" altLang="en-US" sz="2400">
                <a:latin typeface="Times New Roman" pitchFamily="18" charset="0"/>
              </a:rPr>
              <a:t>实训</a:t>
            </a:r>
            <a:r>
              <a:rPr lang="en-US" altLang="zh-CN" sz="2400">
                <a:latin typeface="Times New Roman" pitchFamily="18" charset="0"/>
              </a:rPr>
              <a:t>4.1</a:t>
            </a:r>
            <a:r>
              <a:rPr lang="zh-CN" altLang="en-US" sz="2400">
                <a:latin typeface="Times New Roman" pitchFamily="18" charset="0"/>
              </a:rPr>
              <a:t>参考程序：</a:t>
            </a:r>
          </a:p>
          <a:p>
            <a:pPr>
              <a:spcBef>
                <a:spcPct val="20000"/>
              </a:spcBef>
              <a:buClr>
                <a:schemeClr val="bg2"/>
              </a:buClr>
              <a:buFont typeface="Monotype Sorts" pitchFamily="2" charset="2"/>
              <a:buNone/>
            </a:pPr>
            <a:r>
              <a:rPr lang="en-US" altLang="zh-CN" sz="2400">
                <a:latin typeface="Times New Roman" pitchFamily="18" charset="0"/>
              </a:rPr>
              <a:t>typedef struct  node1 </a:t>
            </a:r>
          </a:p>
          <a:p>
            <a:pPr>
              <a:spcBef>
                <a:spcPct val="20000"/>
              </a:spcBef>
              <a:buClr>
                <a:schemeClr val="bg2"/>
              </a:buClr>
              <a:buFont typeface="Monotype Sorts" pitchFamily="2" charset="2"/>
              <a:buNone/>
            </a:pPr>
            <a:r>
              <a:rPr lang="en-US" altLang="zh-CN" sz="2400">
                <a:latin typeface="Times New Roman" pitchFamily="18" charset="0"/>
              </a:rPr>
              <a:t>{char  data;</a:t>
            </a:r>
          </a:p>
          <a:p>
            <a:pPr>
              <a:spcBef>
                <a:spcPct val="20000"/>
              </a:spcBef>
              <a:buClr>
                <a:schemeClr val="bg2"/>
              </a:buClr>
              <a:buFont typeface="Monotype Sorts" pitchFamily="2" charset="2"/>
              <a:buNone/>
            </a:pPr>
            <a:r>
              <a:rPr lang="en-US" altLang="zh-CN" sz="2400">
                <a:latin typeface="Times New Roman" pitchFamily="18" charset="0"/>
              </a:rPr>
              <a:t> struct  node1  *lchild,  *rchild;</a:t>
            </a:r>
          </a:p>
          <a:p>
            <a:pPr>
              <a:spcBef>
                <a:spcPct val="20000"/>
              </a:spcBef>
              <a:buClr>
                <a:schemeClr val="bg2"/>
              </a:buClr>
              <a:buFont typeface="Monotype Sorts" pitchFamily="2" charset="2"/>
              <a:buNone/>
            </a:pPr>
            <a:r>
              <a:rPr lang="en-US" altLang="zh-CN" sz="2400">
                <a:latin typeface="Times New Roman" pitchFamily="18" charset="0"/>
              </a:rPr>
              <a:t>}BT;</a:t>
            </a:r>
          </a:p>
          <a:p>
            <a:pPr>
              <a:spcBef>
                <a:spcPct val="20000"/>
              </a:spcBef>
              <a:buClr>
                <a:schemeClr val="bg2"/>
              </a:buClr>
              <a:buFont typeface="Monotype Sorts" pitchFamily="2" charset="2"/>
              <a:buNone/>
            </a:pPr>
            <a:r>
              <a:rPr lang="en-US" altLang="zh-CN" sz="2400">
                <a:latin typeface="Times New Roman" pitchFamily="18" charset="0"/>
              </a:rPr>
              <a:t>#include &lt;stdio.h&gt;</a:t>
            </a:r>
          </a:p>
          <a:p>
            <a:pPr>
              <a:spcBef>
                <a:spcPct val="20000"/>
              </a:spcBef>
              <a:buClr>
                <a:schemeClr val="bg2"/>
              </a:buClr>
              <a:buFont typeface="Monotype Sorts" pitchFamily="2" charset="2"/>
              <a:buNone/>
            </a:pPr>
            <a:r>
              <a:rPr lang="en-US" altLang="zh-CN" sz="2400">
                <a:latin typeface="Times New Roman" pitchFamily="18" charset="0"/>
              </a:rPr>
              <a:t>#include &lt;stdlib.h&gt;</a:t>
            </a:r>
          </a:p>
          <a:p>
            <a:pPr>
              <a:spcBef>
                <a:spcPct val="20000"/>
              </a:spcBef>
              <a:buClr>
                <a:schemeClr val="bg2"/>
              </a:buClr>
              <a:buFont typeface="Monotype Sorts" pitchFamily="2" charset="2"/>
              <a:buNone/>
            </a:pPr>
            <a:r>
              <a:rPr lang="en-US" altLang="zh-CN" sz="2400">
                <a:latin typeface="Times New Roman" pitchFamily="18" charset="0"/>
              </a:rPr>
              <a:t>BT  * createbt( )</a:t>
            </a:r>
          </a:p>
          <a:p>
            <a:pPr>
              <a:spcBef>
                <a:spcPct val="20000"/>
              </a:spcBef>
              <a:buClr>
                <a:schemeClr val="bg2"/>
              </a:buClr>
              <a:buFont typeface="Monotype Sorts" pitchFamily="2" charset="2"/>
              <a:buNone/>
            </a:pPr>
            <a:r>
              <a:rPr lang="en-US" altLang="zh-CN" sz="2400">
                <a:latin typeface="Times New Roman" pitchFamily="18" charset="0"/>
              </a:rPr>
              <a:t>{	BT *q;</a:t>
            </a:r>
          </a:p>
          <a:p>
            <a:pPr>
              <a:spcBef>
                <a:spcPct val="20000"/>
              </a:spcBef>
              <a:buClr>
                <a:schemeClr val="bg2"/>
              </a:buClr>
              <a:buFont typeface="Monotype Sorts" pitchFamily="2" charset="2"/>
              <a:buNone/>
            </a:pPr>
            <a:r>
              <a:rPr lang="en-US" altLang="zh-CN" sz="2400">
                <a:latin typeface="Times New Roman" pitchFamily="18" charset="0"/>
              </a:rPr>
              <a:t>	BT *s[30];</a:t>
            </a:r>
          </a:p>
          <a:p>
            <a:pPr>
              <a:spcBef>
                <a:spcPct val="20000"/>
              </a:spcBef>
              <a:buClr>
                <a:schemeClr val="bg2"/>
              </a:buClr>
              <a:buFont typeface="Monotype Sorts" pitchFamily="2" charset="2"/>
              <a:buNone/>
            </a:pPr>
            <a:r>
              <a:rPr lang="en-US" altLang="zh-CN" sz="2400">
                <a:latin typeface="Times New Roman" pitchFamily="18" charset="0"/>
              </a:rPr>
              <a:t>	int j,i,x;</a:t>
            </a:r>
          </a:p>
        </p:txBody>
      </p:sp>
    </p:spTree>
  </p:cSld>
  <p:clrMapOvr>
    <a:masterClrMapping/>
  </p:clrMapOvr>
  <p:transition>
    <p:cover dir="d"/>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Rot="1" noChangeArrowheads="1"/>
          </p:cNvSpPr>
          <p:nvPr/>
        </p:nvSpPr>
        <p:spPr bwMode="auto">
          <a:xfrm>
            <a:off x="468313" y="477838"/>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　　</a:t>
            </a:r>
            <a:r>
              <a:rPr lang="zh-CN" altLang="zh-CN" sz="2400">
                <a:latin typeface="Times New Roman" pitchFamily="18" charset="0"/>
              </a:rPr>
              <a:t>将</a:t>
            </a:r>
            <a:r>
              <a:rPr lang="en-US" altLang="zh-CN" sz="2400">
                <a:latin typeface="Times New Roman" pitchFamily="18" charset="0"/>
              </a:rPr>
              <a:t>5*6+4*3</a:t>
            </a:r>
            <a:r>
              <a:rPr lang="zh-CN" altLang="en-US" sz="2400">
                <a:latin typeface="Times New Roman" pitchFamily="18" charset="0"/>
              </a:rPr>
              <a:t>表达式二叉树存入数组，然后用递归方法创建表达式二叉树，输出表达式二叉树三种遍历的结果，并计算表达式的值。</a:t>
            </a:r>
          </a:p>
          <a:p>
            <a:pPr>
              <a:spcBef>
                <a:spcPct val="20000"/>
              </a:spcBef>
              <a:buClr>
                <a:schemeClr val="bg2"/>
              </a:buClr>
              <a:buFont typeface="Monotype Sorts" pitchFamily="2" charset="2"/>
              <a:buNone/>
            </a:pPr>
            <a:r>
              <a:rPr lang="zh-CN" altLang="en-US" sz="2400">
                <a:latin typeface="Times New Roman" pitchFamily="18" charset="0"/>
              </a:rPr>
              <a:t>　　实训参考程序</a:t>
            </a:r>
          </a:p>
          <a:p>
            <a:pPr>
              <a:spcBef>
                <a:spcPct val="20000"/>
              </a:spcBef>
              <a:buClr>
                <a:schemeClr val="bg2"/>
              </a:buClr>
              <a:buFont typeface="Monotype Sorts" pitchFamily="2" charset="2"/>
              <a:buNone/>
            </a:pPr>
            <a:r>
              <a:rPr lang="zh-CN" altLang="en-US" sz="2400">
                <a:latin typeface="Times New Roman" pitchFamily="18" charset="0"/>
              </a:rPr>
              <a:t>　　实训</a:t>
            </a:r>
            <a:r>
              <a:rPr lang="en-US" altLang="zh-CN" sz="2400">
                <a:latin typeface="Times New Roman" pitchFamily="18" charset="0"/>
              </a:rPr>
              <a:t>4.1</a:t>
            </a:r>
            <a:r>
              <a:rPr lang="zh-CN" altLang="en-US" sz="2400">
                <a:latin typeface="Times New Roman" pitchFamily="18" charset="0"/>
              </a:rPr>
              <a:t>参考程序：</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typedef struct  node1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{char  data;</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　　</a:t>
            </a:r>
            <a:r>
              <a:rPr lang="en-US" altLang="zh-CN" sz="2400">
                <a:latin typeface="Times New Roman" pitchFamily="18" charset="0"/>
              </a:rPr>
              <a:t>struct  node1  *lchild,  *rchild;</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}BT;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#include &lt;stdio.h&gt;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#include &lt;stdlib.h&gt;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BT  * createbt(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	BT *q;</a:t>
            </a:r>
          </a:p>
          <a:p>
            <a:pPr>
              <a:spcBef>
                <a:spcPct val="20000"/>
              </a:spcBef>
              <a:buClr>
                <a:schemeClr val="bg2"/>
              </a:buClr>
              <a:buFont typeface="Monotype Sorts" pitchFamily="2" charset="2"/>
              <a:buNone/>
            </a:pPr>
            <a:r>
              <a:rPr lang="en-US" altLang="zh-CN" sz="2400">
                <a:latin typeface="Times New Roman" pitchFamily="18" charset="0"/>
              </a:rPr>
              <a:t>	BT *s[30];</a:t>
            </a:r>
          </a:p>
          <a:p>
            <a:pPr>
              <a:spcBef>
                <a:spcPct val="20000"/>
              </a:spcBef>
              <a:buClr>
                <a:schemeClr val="bg2"/>
              </a:buClr>
              <a:buFont typeface="Monotype Sorts" pitchFamily="2" charset="2"/>
              <a:buNone/>
            </a:pPr>
            <a:r>
              <a:rPr lang="en-US" altLang="zh-CN" sz="2400">
                <a:latin typeface="Times New Roman" pitchFamily="18" charset="0"/>
              </a:rPr>
              <a:t>	int j,i,x;</a:t>
            </a:r>
          </a:p>
        </p:txBody>
      </p:sp>
    </p:spTree>
  </p:cSld>
  <p:clrMapOvr>
    <a:masterClrMapping/>
  </p:clrMapOvr>
  <p:transition>
    <p:cover dir="d"/>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Rot="1" noChangeArrowheads="1"/>
          </p:cNvSpPr>
          <p:nvPr/>
        </p:nvSpPr>
        <p:spPr bwMode="auto">
          <a:xfrm>
            <a:off x="468313" y="622300"/>
            <a:ext cx="8280400" cy="597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printf("i,x = ");</a:t>
            </a:r>
          </a:p>
          <a:p>
            <a:pPr>
              <a:spcBef>
                <a:spcPct val="20000"/>
              </a:spcBef>
              <a:buClr>
                <a:schemeClr val="bg2"/>
              </a:buClr>
              <a:buFont typeface="Monotype Sorts" pitchFamily="2" charset="2"/>
              <a:buNone/>
            </a:pPr>
            <a:r>
              <a:rPr lang="en-US" altLang="zh-CN" sz="2400">
                <a:latin typeface="Times New Roman" pitchFamily="18" charset="0"/>
              </a:rPr>
              <a:t>	   scanf("%d,%c",&amp;i,&amp;x);}</a:t>
            </a:r>
          </a:p>
          <a:p>
            <a:pPr>
              <a:spcBef>
                <a:spcPct val="20000"/>
              </a:spcBef>
              <a:buClr>
                <a:schemeClr val="bg2"/>
              </a:buClr>
              <a:buFont typeface="Monotype Sorts" pitchFamily="2" charset="2"/>
              <a:buNone/>
            </a:pPr>
            <a:r>
              <a:rPr lang="en-US" altLang="zh-CN" sz="2400">
                <a:latin typeface="Times New Roman" pitchFamily="18" charset="0"/>
              </a:rPr>
              <a:t>	return  s[1];                          /*</a:t>
            </a:r>
            <a:r>
              <a:rPr lang="zh-CN" altLang="en-US" sz="2400">
                <a:latin typeface="Times New Roman" pitchFamily="18" charset="0"/>
              </a:rPr>
              <a:t>返回根结点地址*</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BT *search_ch(BT *cur, char x){</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先序查找*</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BT *temp;</a:t>
            </a:r>
          </a:p>
          <a:p>
            <a:pPr>
              <a:spcBef>
                <a:spcPct val="20000"/>
              </a:spcBef>
              <a:buClr>
                <a:schemeClr val="bg2"/>
              </a:buClr>
              <a:buFont typeface="Monotype Sorts" pitchFamily="2" charset="2"/>
              <a:buNone/>
            </a:pPr>
            <a:r>
              <a:rPr lang="en-US" altLang="zh-CN" sz="2400">
                <a:latin typeface="Times New Roman" pitchFamily="18" charset="0"/>
              </a:rPr>
              <a:t>	if(cur= =NULL) return NULL;</a:t>
            </a:r>
          </a:p>
          <a:p>
            <a:pPr>
              <a:spcBef>
                <a:spcPct val="20000"/>
              </a:spcBef>
              <a:buClr>
                <a:schemeClr val="bg2"/>
              </a:buClr>
              <a:buFont typeface="Monotype Sorts" pitchFamily="2" charset="2"/>
              <a:buNone/>
            </a:pPr>
            <a:r>
              <a:rPr lang="en-US" altLang="zh-CN" sz="2400">
                <a:latin typeface="Times New Roman" pitchFamily="18" charset="0"/>
              </a:rPr>
              <a:t>	if(x = = cur-&gt;data) return cur;</a:t>
            </a:r>
          </a:p>
          <a:p>
            <a:pPr>
              <a:spcBef>
                <a:spcPct val="20000"/>
              </a:spcBef>
              <a:buClr>
                <a:schemeClr val="bg2"/>
              </a:buClr>
              <a:buFont typeface="Monotype Sorts" pitchFamily="2" charset="2"/>
              <a:buNone/>
            </a:pPr>
            <a:r>
              <a:rPr lang="en-US" altLang="zh-CN" sz="2400">
                <a:latin typeface="Times New Roman" pitchFamily="18" charset="0"/>
              </a:rPr>
              <a:t>	temp = search_ch(cur-&gt;lchild,x);</a:t>
            </a:r>
          </a:p>
          <a:p>
            <a:pPr>
              <a:spcBef>
                <a:spcPct val="20000"/>
              </a:spcBef>
              <a:buClr>
                <a:schemeClr val="bg2"/>
              </a:buClr>
              <a:buFont typeface="Monotype Sorts" pitchFamily="2" charset="2"/>
              <a:buNone/>
            </a:pPr>
            <a:r>
              <a:rPr lang="en-US" altLang="zh-CN" sz="2400">
                <a:latin typeface="Times New Roman" pitchFamily="18" charset="0"/>
              </a:rPr>
              <a:t>	if (temp != NULL) return temp; </a:t>
            </a:r>
          </a:p>
          <a:p>
            <a:pPr>
              <a:spcBef>
                <a:spcPct val="20000"/>
              </a:spcBef>
              <a:buClr>
                <a:schemeClr val="bg2"/>
              </a:buClr>
              <a:buFont typeface="Monotype Sorts" pitchFamily="2" charset="2"/>
              <a:buNone/>
            </a:pPr>
            <a:r>
              <a:rPr lang="en-US" altLang="zh-CN" sz="2400">
                <a:latin typeface="Times New Roman" pitchFamily="18" charset="0"/>
              </a:rPr>
              <a:t>	else return search_ch(cur-&gt;rchild,x);</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Rot="1" noChangeArrowheads="1"/>
          </p:cNvSpPr>
          <p:nvPr/>
        </p:nvSpPr>
        <p:spPr bwMode="auto">
          <a:xfrm>
            <a:off x="468313" y="188913"/>
            <a:ext cx="8280400" cy="6408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main()</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BT *t, *p;</a:t>
            </a:r>
          </a:p>
          <a:p>
            <a:pPr>
              <a:spcBef>
                <a:spcPct val="20000"/>
              </a:spcBef>
              <a:buClr>
                <a:schemeClr val="bg2"/>
              </a:buClr>
              <a:buFont typeface="Monotype Sorts" pitchFamily="2" charset="2"/>
              <a:buNone/>
            </a:pPr>
            <a:r>
              <a:rPr lang="en-US" altLang="zh-CN" sz="2400">
                <a:latin typeface="Times New Roman" pitchFamily="18" charset="0"/>
              </a:rPr>
              <a:t>  char ch;</a:t>
            </a:r>
          </a:p>
          <a:p>
            <a:pPr>
              <a:spcBef>
                <a:spcPct val="20000"/>
              </a:spcBef>
              <a:buClr>
                <a:schemeClr val="bg2"/>
              </a:buClr>
              <a:buFont typeface="Monotype Sorts" pitchFamily="2" charset="2"/>
              <a:buNone/>
            </a:pPr>
            <a:r>
              <a:rPr lang="en-US" altLang="zh-CN" sz="2400">
                <a:latin typeface="Times New Roman" pitchFamily="18" charset="0"/>
              </a:rPr>
              <a:t>  int i;</a:t>
            </a:r>
          </a:p>
          <a:p>
            <a:pPr>
              <a:spcBef>
                <a:spcPct val="20000"/>
              </a:spcBef>
              <a:buClr>
                <a:schemeClr val="bg2"/>
              </a:buClr>
              <a:buFont typeface="Monotype Sorts" pitchFamily="2" charset="2"/>
              <a:buNone/>
            </a:pPr>
            <a:r>
              <a:rPr lang="en-US" altLang="zh-CN" sz="2400">
                <a:latin typeface="Times New Roman" pitchFamily="18" charset="0"/>
              </a:rPr>
              <a:t>t=createbt();  i = 1;</a:t>
            </a:r>
          </a:p>
          <a:p>
            <a:pPr>
              <a:spcBef>
                <a:spcPct val="20000"/>
              </a:spcBef>
              <a:buClr>
                <a:schemeClr val="bg2"/>
              </a:buClr>
              <a:buFont typeface="Monotype Sorts" pitchFamily="2" charset="2"/>
              <a:buNone/>
            </a:pPr>
            <a:r>
              <a:rPr lang="en-US" altLang="zh-CN" sz="2400">
                <a:latin typeface="Times New Roman" pitchFamily="18" charset="0"/>
              </a:rPr>
              <a:t>while(i){</a:t>
            </a:r>
          </a:p>
          <a:p>
            <a:pPr>
              <a:spcBef>
                <a:spcPct val="20000"/>
              </a:spcBef>
              <a:buClr>
                <a:schemeClr val="bg2"/>
              </a:buClr>
              <a:buFont typeface="Monotype Sorts" pitchFamily="2" charset="2"/>
              <a:buNone/>
            </a:pPr>
            <a:r>
              <a:rPr lang="en-US" altLang="zh-CN" sz="2400">
                <a:latin typeface="Times New Roman" pitchFamily="18" charset="0"/>
              </a:rPr>
              <a:t>printf("Enter search data</a:t>
            </a:r>
            <a:r>
              <a:rPr lang="zh-CN" altLang="en-US" sz="2400">
                <a:latin typeface="Times New Roman" pitchFamily="18" charset="0"/>
              </a:rPr>
              <a:t>： </a:t>
            </a:r>
            <a:r>
              <a:rPr lang="en-US" altLang="zh-CN" sz="2400">
                <a:latin typeface="Times New Roman" pitchFamily="18" charset="0"/>
              </a:rPr>
              <a:t>");  scanf("%c",&amp;ch);</a:t>
            </a:r>
          </a:p>
          <a:p>
            <a:pPr>
              <a:spcBef>
                <a:spcPct val="20000"/>
              </a:spcBef>
              <a:buClr>
                <a:schemeClr val="bg2"/>
              </a:buClr>
              <a:buFont typeface="Monotype Sorts" pitchFamily="2" charset="2"/>
              <a:buNone/>
            </a:pPr>
            <a:r>
              <a:rPr lang="en-US" altLang="zh-CN" sz="2400">
                <a:latin typeface="Times New Roman" pitchFamily="18" charset="0"/>
              </a:rPr>
              <a:t>p = search_ch(t,ch);</a:t>
            </a:r>
          </a:p>
          <a:p>
            <a:pPr>
              <a:spcBef>
                <a:spcPct val="20000"/>
              </a:spcBef>
              <a:buClr>
                <a:schemeClr val="bg2"/>
              </a:buClr>
              <a:buFont typeface="Monotype Sorts" pitchFamily="2" charset="2"/>
              <a:buNone/>
            </a:pPr>
            <a:r>
              <a:rPr lang="en-US" altLang="zh-CN" sz="2400">
                <a:latin typeface="Times New Roman" pitchFamily="18" charset="0"/>
              </a:rPr>
              <a:t>if(p = = NULL) printf("no node \n\n");</a:t>
            </a:r>
          </a:p>
          <a:p>
            <a:pPr>
              <a:spcBef>
                <a:spcPct val="20000"/>
              </a:spcBef>
              <a:buClr>
                <a:schemeClr val="bg2"/>
              </a:buClr>
              <a:buFont typeface="Monotype Sorts" pitchFamily="2" charset="2"/>
              <a:buNone/>
            </a:pPr>
            <a:r>
              <a:rPr lang="en-US" altLang="zh-CN" sz="2400">
                <a:latin typeface="Times New Roman" pitchFamily="18" charset="0"/>
              </a:rPr>
              <a:t>else printf("node exist\n\n");</a:t>
            </a:r>
          </a:p>
          <a:p>
            <a:pPr>
              <a:spcBef>
                <a:spcPct val="20000"/>
              </a:spcBef>
              <a:buClr>
                <a:schemeClr val="bg2"/>
              </a:buClr>
              <a:buFont typeface="Monotype Sorts" pitchFamily="2" charset="2"/>
              <a:buNone/>
            </a:pPr>
            <a:r>
              <a:rPr lang="en-US" altLang="zh-CN" sz="2400">
                <a:latin typeface="Times New Roman" pitchFamily="18" charset="0"/>
              </a:rPr>
              <a:t>printf("\ncontinue?(Contumer press 1</a:t>
            </a:r>
            <a:r>
              <a:rPr lang="zh-CN" altLang="en-US" sz="2400">
                <a:latin typeface="Times New Roman" pitchFamily="18" charset="0"/>
              </a:rPr>
              <a:t>，</a:t>
            </a:r>
            <a:r>
              <a:rPr lang="en-US" altLang="zh-CN" sz="2400">
                <a:latin typeface="Times New Roman" pitchFamily="18" charset="0"/>
              </a:rPr>
              <a:t>Over press 0):</a:t>
            </a:r>
            <a:r>
              <a:rPr lang="zh-CN" altLang="en-US" sz="2400">
                <a:latin typeface="Times New Roman" pitchFamily="18" charset="0"/>
              </a:rPr>
              <a:t>　　</a:t>
            </a:r>
            <a:r>
              <a:rPr lang="en-US" altLang="zh-CN" sz="2400">
                <a:latin typeface="Times New Roman" pitchFamily="18" charset="0"/>
              </a:rPr>
              <a:t>\n");</a:t>
            </a:r>
          </a:p>
          <a:p>
            <a:pPr>
              <a:spcBef>
                <a:spcPct val="20000"/>
              </a:spcBef>
              <a:buClr>
                <a:schemeClr val="bg2"/>
              </a:buClr>
              <a:buFont typeface="Monotype Sorts" pitchFamily="2" charset="2"/>
              <a:buNone/>
            </a:pPr>
            <a:r>
              <a:rPr lang="en-US" altLang="zh-CN" sz="2400">
                <a:latin typeface="Times New Roman" pitchFamily="18" charset="0"/>
              </a:rPr>
              <a:t>scanf("%d",&amp;i);</a:t>
            </a:r>
          </a:p>
          <a:p>
            <a:pPr>
              <a:spcBef>
                <a:spcPct val="20000"/>
              </a:spcBef>
              <a:buClr>
                <a:schemeClr val="bg2"/>
              </a:buClr>
              <a:buFont typeface="Monotype Sorts" pitchFamily="2" charset="2"/>
              <a:buNone/>
            </a:pPr>
            <a:r>
              <a:rPr lang="en-US" altLang="zh-CN" sz="2400">
                <a:latin typeface="Times New Roman" pitchFamily="18" charset="0"/>
              </a:rPr>
              <a:t>}</a:t>
            </a:r>
          </a:p>
        </p:txBody>
      </p:sp>
    </p:spTree>
  </p:cSld>
  <p:clrMapOvr>
    <a:masterClrMapping/>
  </p:clrMapOvr>
  <p:transition>
    <p:cover dir="d"/>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Rot="1" noChangeArrowheads="1"/>
          </p:cNvSpPr>
          <p:nvPr/>
        </p:nvSpPr>
        <p:spPr bwMode="auto">
          <a:xfrm>
            <a:off x="468313" y="333375"/>
            <a:ext cx="8280400" cy="640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000">
                <a:latin typeface="Times New Roman" pitchFamily="18" charset="0"/>
              </a:rPr>
              <a:t>printf("\n");</a:t>
            </a:r>
          </a:p>
          <a:p>
            <a:pPr>
              <a:spcBef>
                <a:spcPct val="20000"/>
              </a:spcBef>
              <a:buClr>
                <a:schemeClr val="bg2"/>
              </a:buClr>
              <a:buFont typeface="Monotype Sorts" pitchFamily="2" charset="2"/>
              <a:buNone/>
            </a:pPr>
            <a:r>
              <a:rPr lang="en-US" altLang="zh-CN" sz="2000">
                <a:latin typeface="Times New Roman" pitchFamily="18" charset="0"/>
              </a:rPr>
              <a:t>}</a:t>
            </a:r>
          </a:p>
          <a:p>
            <a:pPr>
              <a:spcBef>
                <a:spcPct val="20000"/>
              </a:spcBef>
              <a:buClr>
                <a:schemeClr val="bg2"/>
              </a:buClr>
              <a:buFont typeface="Monotype Sorts" pitchFamily="2" charset="2"/>
              <a:buNone/>
            </a:pPr>
            <a:r>
              <a:rPr lang="zh-CN" altLang="en-US" sz="2000">
                <a:latin typeface="Times New Roman" pitchFamily="18" charset="0"/>
              </a:rPr>
              <a:t>该程序运行结果如下（加下划线部分为用户输入）：</a:t>
            </a:r>
          </a:p>
          <a:p>
            <a:pPr>
              <a:spcBef>
                <a:spcPct val="20000"/>
              </a:spcBef>
              <a:buClr>
                <a:schemeClr val="bg2"/>
              </a:buClr>
              <a:buFont typeface="Monotype Sorts" pitchFamily="2" charset="2"/>
              <a:buNone/>
            </a:pPr>
            <a:r>
              <a:rPr lang="en-US" altLang="zh-CN" sz="2000">
                <a:latin typeface="Times New Roman" pitchFamily="18" charset="0"/>
              </a:rPr>
              <a:t>create bintree:</a:t>
            </a:r>
          </a:p>
          <a:p>
            <a:pPr>
              <a:spcBef>
                <a:spcPct val="20000"/>
              </a:spcBef>
              <a:buClr>
                <a:schemeClr val="bg2"/>
              </a:buClr>
              <a:buFont typeface="Monotype Sorts" pitchFamily="2" charset="2"/>
              <a:buNone/>
            </a:pPr>
            <a:r>
              <a:rPr lang="en-US" altLang="zh-CN" sz="2000">
                <a:latin typeface="Times New Roman" pitchFamily="18" charset="0"/>
              </a:rPr>
              <a:t>i,x=</a:t>
            </a:r>
            <a:r>
              <a:rPr lang="en-US" altLang="zh-CN" sz="2000" u="sng">
                <a:latin typeface="Times New Roman" pitchFamily="18" charset="0"/>
              </a:rPr>
              <a:t>1,a</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i,x=</a:t>
            </a:r>
            <a:r>
              <a:rPr lang="en-US" altLang="zh-CN" sz="2000" u="sng">
                <a:latin typeface="Times New Roman" pitchFamily="18" charset="0"/>
              </a:rPr>
              <a:t>2,b</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i,x=</a:t>
            </a:r>
            <a:r>
              <a:rPr lang="en-US" altLang="zh-CN" sz="2000" u="sng">
                <a:latin typeface="Times New Roman" pitchFamily="18" charset="0"/>
              </a:rPr>
              <a:t>3,c</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i,x=</a:t>
            </a:r>
            <a:r>
              <a:rPr lang="en-US" altLang="zh-CN" sz="2000" u="sng">
                <a:latin typeface="Times New Roman" pitchFamily="18" charset="0"/>
              </a:rPr>
              <a:t>4,d</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i,x=</a:t>
            </a:r>
            <a:r>
              <a:rPr lang="en-US" altLang="zh-CN" sz="2000" u="sng">
                <a:latin typeface="Times New Roman" pitchFamily="18" charset="0"/>
              </a:rPr>
              <a:t>5,e</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i,x=</a:t>
            </a:r>
            <a:r>
              <a:rPr lang="en-US" altLang="zh-CN" sz="2000" u="sng">
                <a:latin typeface="Times New Roman" pitchFamily="18" charset="0"/>
              </a:rPr>
              <a:t>10,f</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i,x=</a:t>
            </a:r>
            <a:r>
              <a:rPr lang="en-US" altLang="zh-CN" sz="2000" u="sng">
                <a:latin typeface="Times New Roman" pitchFamily="18" charset="0"/>
              </a:rPr>
              <a:t>11,q</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i,x=</a:t>
            </a:r>
            <a:r>
              <a:rPr lang="en-US" altLang="zh-CN" sz="2000" u="sng">
                <a:latin typeface="Times New Roman" pitchFamily="18" charset="0"/>
              </a:rPr>
              <a:t>23,h</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i,x=</a:t>
            </a:r>
            <a:r>
              <a:rPr lang="en-US" altLang="zh-CN" sz="2000" u="sng">
                <a:latin typeface="Times New Roman" pitchFamily="18" charset="0"/>
              </a:rPr>
              <a:t>1,$</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enter search data</a:t>
            </a:r>
            <a:r>
              <a:rPr lang="en-US" altLang="zh-CN" sz="2000" u="sng">
                <a:latin typeface="Times New Roman" pitchFamily="18" charset="0"/>
              </a:rPr>
              <a:t>:e</a:t>
            </a:r>
            <a:endParaRPr lang="en-US" altLang="zh-CN" sz="2000">
              <a:latin typeface="Times New Roman" pitchFamily="18" charset="0"/>
            </a:endParaRPr>
          </a:p>
          <a:p>
            <a:pPr>
              <a:spcBef>
                <a:spcPct val="20000"/>
              </a:spcBef>
              <a:buClr>
                <a:schemeClr val="bg2"/>
              </a:buClr>
              <a:buFont typeface="Monotype Sorts" pitchFamily="2" charset="2"/>
              <a:buNone/>
            </a:pPr>
            <a:r>
              <a:rPr lang="en-US" altLang="zh-CN" sz="2000">
                <a:latin typeface="Times New Roman" pitchFamily="18" charset="0"/>
              </a:rPr>
              <a:t>node exist</a:t>
            </a:r>
          </a:p>
          <a:p>
            <a:pPr>
              <a:spcBef>
                <a:spcPct val="20000"/>
              </a:spcBef>
              <a:buClr>
                <a:schemeClr val="bg2"/>
              </a:buClr>
              <a:buFont typeface="Monotype Sorts" pitchFamily="2" charset="2"/>
              <a:buNone/>
            </a:pPr>
            <a:r>
              <a:rPr lang="en-US" altLang="zh-CN" sz="2000">
                <a:latin typeface="Times New Roman" pitchFamily="18" charset="0"/>
              </a:rPr>
              <a:t>continue? (Contumer press 1</a:t>
            </a:r>
            <a:r>
              <a:rPr lang="zh-CN" altLang="en-US" sz="2000">
                <a:latin typeface="Times New Roman" pitchFamily="18" charset="0"/>
              </a:rPr>
              <a:t>，</a:t>
            </a:r>
            <a:r>
              <a:rPr lang="en-US" altLang="zh-CN" sz="2000">
                <a:latin typeface="Times New Roman" pitchFamily="18" charset="0"/>
              </a:rPr>
              <a:t>Over press 0):</a:t>
            </a:r>
            <a:endParaRPr lang="en-US" altLang="zh-CN" sz="2000" u="sng">
              <a:latin typeface="Times New Roman" pitchFamily="18" charset="0"/>
            </a:endParaRPr>
          </a:p>
          <a:p>
            <a:pPr>
              <a:spcBef>
                <a:spcPct val="20000"/>
              </a:spcBef>
              <a:buClr>
                <a:schemeClr val="bg2"/>
              </a:buClr>
              <a:buFont typeface="Monotype Sorts" pitchFamily="2" charset="2"/>
              <a:buNone/>
            </a:pPr>
            <a:r>
              <a:rPr lang="en-US" altLang="zh-CN" sz="2000" u="sng">
                <a:latin typeface="Times New Roman" pitchFamily="18" charset="0"/>
              </a:rPr>
              <a:t>0</a:t>
            </a:r>
          </a:p>
        </p:txBody>
      </p:sp>
    </p:spTree>
  </p:cSld>
  <p:clrMapOvr>
    <a:masterClrMapping/>
  </p:clrMapOvr>
  <p:transition>
    <p:cover dir="d"/>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Rot="1" noChangeArrowheads="1"/>
          </p:cNvSpPr>
          <p:nvPr/>
        </p:nvSpPr>
        <p:spPr bwMode="auto">
          <a:xfrm>
            <a:off x="468313" y="476250"/>
            <a:ext cx="8280400" cy="640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实训</a:t>
            </a:r>
            <a:r>
              <a:rPr lang="en-US" altLang="zh-CN" sz="2400">
                <a:latin typeface="Times New Roman" pitchFamily="18" charset="0"/>
              </a:rPr>
              <a:t>4.2</a:t>
            </a:r>
            <a:r>
              <a:rPr lang="zh-CN" altLang="en-US" sz="2400">
                <a:latin typeface="Times New Roman" pitchFamily="18" charset="0"/>
              </a:rPr>
              <a:t>参考程序</a:t>
            </a:r>
          </a:p>
          <a:p>
            <a:pPr>
              <a:spcBef>
                <a:spcPct val="20000"/>
              </a:spcBef>
              <a:buClr>
                <a:schemeClr val="bg2"/>
              </a:buClr>
              <a:buFont typeface="Monotype Sorts" pitchFamily="2" charset="2"/>
              <a:buNone/>
            </a:pPr>
            <a:r>
              <a:rPr lang="en-US" altLang="zh-CN" sz="2400">
                <a:latin typeface="Times New Roman" pitchFamily="18" charset="0"/>
              </a:rPr>
              <a:t>#include&lt;stdlib.h&gt;</a:t>
            </a:r>
          </a:p>
          <a:p>
            <a:pPr>
              <a:spcBef>
                <a:spcPct val="20000"/>
              </a:spcBef>
              <a:buClr>
                <a:schemeClr val="bg2"/>
              </a:buClr>
              <a:buFont typeface="Monotype Sorts" pitchFamily="2" charset="2"/>
              <a:buNone/>
            </a:pPr>
            <a:r>
              <a:rPr lang="en-US" altLang="zh-CN" sz="2400">
                <a:latin typeface="Times New Roman" pitchFamily="18" charset="0"/>
              </a:rPr>
              <a:t>struct tree                            /*</a:t>
            </a:r>
            <a:r>
              <a:rPr lang="zh-CN" altLang="en-US" sz="2400">
                <a:latin typeface="Times New Roman" pitchFamily="18" charset="0"/>
              </a:rPr>
              <a:t>二叉树的结构声明*</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char data;                         /*</a:t>
            </a:r>
            <a:r>
              <a:rPr lang="zh-CN" altLang="en-US" sz="2400">
                <a:latin typeface="Times New Roman" pitchFamily="18" charset="0"/>
              </a:rPr>
              <a:t>结点数据*</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struct tree*left;                     /*</a:t>
            </a:r>
            <a:r>
              <a:rPr lang="zh-CN" altLang="en-US" sz="2400">
                <a:latin typeface="Times New Roman" pitchFamily="18" charset="0"/>
              </a:rPr>
              <a:t>指向左子树的指针*</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struct tree*right;                 /*</a:t>
            </a:r>
            <a:r>
              <a:rPr lang="zh-CN" altLang="en-US" sz="2400">
                <a:latin typeface="Times New Roman" pitchFamily="18" charset="0"/>
              </a:rPr>
              <a:t>指向右子树的指针*</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typedef struct tree TREENODE;         /*</a:t>
            </a:r>
            <a:r>
              <a:rPr lang="zh-CN" altLang="en-US" sz="2400">
                <a:latin typeface="Times New Roman" pitchFamily="18" charset="0"/>
              </a:rPr>
              <a:t>数的新结构类型*</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typedef TREENODE*BTREE;</a:t>
            </a:r>
          </a:p>
          <a:p>
            <a:pPr>
              <a:spcBef>
                <a:spcPct val="20000"/>
              </a:spcBef>
              <a:buClr>
                <a:schemeClr val="bg2"/>
              </a:buClr>
              <a:buFont typeface="Monotype Sorts" pitchFamily="2" charset="2"/>
              <a:buNone/>
            </a:pPr>
            <a:r>
              <a:rPr lang="en-US" altLang="zh-CN" sz="2400">
                <a:latin typeface="Times New Roman" pitchFamily="18" charset="0"/>
              </a:rPr>
              <a:t>BTREE createbtree</a:t>
            </a:r>
            <a:r>
              <a:rPr lang="zh-CN" altLang="en-US" sz="2400">
                <a:latin typeface="Times New Roman" pitchFamily="18" charset="0"/>
              </a:rPr>
              <a:t>（</a:t>
            </a:r>
            <a:r>
              <a:rPr lang="en-US" altLang="zh-CN" sz="2400">
                <a:latin typeface="Times New Roman" pitchFamily="18" charset="0"/>
              </a:rPr>
              <a:t>int*data</a:t>
            </a:r>
            <a:r>
              <a:rPr lang="zh-CN" altLang="en-US" sz="2400">
                <a:latin typeface="Times New Roman" pitchFamily="18" charset="0"/>
              </a:rPr>
              <a:t>，</a:t>
            </a:r>
            <a:r>
              <a:rPr lang="en-US" altLang="zh-CN" sz="2400">
                <a:latin typeface="Times New Roman" pitchFamily="18" charset="0"/>
              </a:rPr>
              <a:t>int pos</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创建表达式二叉树*</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      BTREE newnode;                      /*</a:t>
            </a:r>
            <a:r>
              <a:rPr lang="zh-CN" altLang="en-US" sz="2400">
                <a:latin typeface="Times New Roman" pitchFamily="18" charset="0"/>
              </a:rPr>
              <a:t>新结点指针*</a:t>
            </a:r>
            <a:r>
              <a:rPr lang="en-US" altLang="zh-CN" sz="2400">
                <a:latin typeface="Times New Roman" pitchFamily="18" charset="0"/>
              </a:rPr>
              <a:t>/</a:t>
            </a:r>
          </a:p>
        </p:txBody>
      </p:sp>
    </p:spTree>
  </p:cSld>
  <p:clrMapOvr>
    <a:masterClrMapping/>
  </p:clrMapOvr>
  <p:transition>
    <p:cover dir="d"/>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Rot="1" noChangeArrowheads="1"/>
          </p:cNvSpPr>
          <p:nvPr/>
        </p:nvSpPr>
        <p:spPr bwMode="auto">
          <a:xfrm>
            <a:off x="468313" y="549275"/>
            <a:ext cx="8280400"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data</a:t>
            </a:r>
            <a:r>
              <a:rPr lang="zh-CN" altLang="en-US" sz="2400">
                <a:latin typeface="Times New Roman" pitchFamily="18" charset="0"/>
              </a:rPr>
              <a:t>［</a:t>
            </a:r>
            <a:r>
              <a:rPr lang="en-US" altLang="zh-CN" sz="2400">
                <a:latin typeface="Times New Roman" pitchFamily="18" charset="0"/>
              </a:rPr>
              <a:t>pos</a:t>
            </a:r>
            <a:r>
              <a:rPr lang="zh-CN" altLang="en-US" sz="2400">
                <a:latin typeface="Times New Roman" pitchFamily="18" charset="0"/>
              </a:rPr>
              <a:t>］</a:t>
            </a:r>
            <a:r>
              <a:rPr lang="en-US" altLang="zh-CN" sz="2400">
                <a:latin typeface="Times New Roman" pitchFamily="18" charset="0"/>
              </a:rPr>
              <a:t>==0||pos&gt;7</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终止条件*</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return NULL;</a:t>
            </a:r>
          </a:p>
          <a:p>
            <a:pPr>
              <a:spcBef>
                <a:spcPct val="20000"/>
              </a:spcBef>
              <a:buClr>
                <a:schemeClr val="bg2"/>
              </a:buClr>
              <a:buFont typeface="Monotype Sorts" pitchFamily="2" charset="2"/>
              <a:buNone/>
            </a:pPr>
            <a:r>
              <a:rPr lang="en-US" altLang="zh-CN" sz="2400">
                <a:latin typeface="Times New Roman" pitchFamily="18" charset="0"/>
              </a:rPr>
              <a:t>      else</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newnode=</a:t>
            </a:r>
            <a:r>
              <a:rPr lang="zh-CN" altLang="en-US" sz="2400">
                <a:latin typeface="Times New Roman" pitchFamily="18" charset="0"/>
              </a:rPr>
              <a:t>（</a:t>
            </a:r>
            <a:r>
              <a:rPr lang="en-US" altLang="zh-CN" sz="2400">
                <a:latin typeface="Times New Roman" pitchFamily="18" charset="0"/>
              </a:rPr>
              <a:t>BTREE</a:t>
            </a:r>
            <a:r>
              <a:rPr lang="zh-CN" altLang="en-US" sz="2400">
                <a:latin typeface="Times New Roman" pitchFamily="18" charset="0"/>
              </a:rPr>
              <a:t>）</a:t>
            </a:r>
            <a:r>
              <a:rPr lang="en-US" altLang="zh-CN" sz="2400">
                <a:latin typeface="Times New Roman" pitchFamily="18" charset="0"/>
              </a:rPr>
              <a:t>malloc</a:t>
            </a:r>
            <a:r>
              <a:rPr lang="zh-CN" altLang="en-US" sz="2400">
                <a:latin typeface="Times New Roman" pitchFamily="18" charset="0"/>
              </a:rPr>
              <a:t>（</a:t>
            </a:r>
            <a:r>
              <a:rPr lang="en-US" altLang="zh-CN" sz="2400">
                <a:latin typeface="Times New Roman" pitchFamily="18" charset="0"/>
              </a:rPr>
              <a:t>sizeof</a:t>
            </a:r>
            <a:r>
              <a:rPr lang="zh-CN" altLang="en-US" sz="2400">
                <a:latin typeface="Times New Roman" pitchFamily="18" charset="0"/>
              </a:rPr>
              <a:t>（</a:t>
            </a:r>
            <a:r>
              <a:rPr lang="en-US" altLang="zh-CN" sz="2400">
                <a:latin typeface="Times New Roman" pitchFamily="18" charset="0"/>
              </a:rPr>
              <a:t>TREENODE</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创建新结点内存*</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newnode-&gt;data=data</a:t>
            </a:r>
            <a:r>
              <a:rPr lang="zh-CN" altLang="en-US" sz="2400">
                <a:latin typeface="Times New Roman" pitchFamily="18" charset="0"/>
              </a:rPr>
              <a:t>［</a:t>
            </a:r>
            <a:r>
              <a:rPr lang="en-US" altLang="zh-CN" sz="2400">
                <a:latin typeface="Times New Roman" pitchFamily="18" charset="0"/>
              </a:rPr>
              <a:t>pos</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创建结点内容*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newnode-&gt;left=createbtree</a:t>
            </a:r>
            <a:r>
              <a:rPr lang="zh-CN" altLang="en-US" sz="2400">
                <a:latin typeface="Times New Roman" pitchFamily="18" charset="0"/>
              </a:rPr>
              <a:t>（</a:t>
            </a:r>
            <a:r>
              <a:rPr lang="en-US" altLang="zh-CN" sz="2400">
                <a:latin typeface="Times New Roman" pitchFamily="18" charset="0"/>
              </a:rPr>
              <a:t>data</a:t>
            </a:r>
            <a:r>
              <a:rPr lang="zh-CN" altLang="en-US" sz="2400">
                <a:latin typeface="Times New Roman" pitchFamily="18" charset="0"/>
              </a:rPr>
              <a:t>，</a:t>
            </a:r>
            <a:r>
              <a:rPr lang="en-US" altLang="zh-CN" sz="2400">
                <a:latin typeface="Times New Roman" pitchFamily="18" charset="0"/>
              </a:rPr>
              <a:t>2*pos</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创建左子树的递归调用*</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newnode-&gt;right=createbtree</a:t>
            </a:r>
            <a:r>
              <a:rPr lang="zh-CN" altLang="en-US" sz="2400">
                <a:latin typeface="Times New Roman" pitchFamily="18" charset="0"/>
              </a:rPr>
              <a:t>（</a:t>
            </a:r>
            <a:r>
              <a:rPr lang="en-US" altLang="zh-CN" sz="2400">
                <a:latin typeface="Times New Roman" pitchFamily="18" charset="0"/>
              </a:rPr>
              <a:t>data</a:t>
            </a:r>
            <a:r>
              <a:rPr lang="zh-CN" altLang="en-US" sz="2400">
                <a:latin typeface="Times New Roman" pitchFamily="18" charset="0"/>
              </a:rPr>
              <a:t>，</a:t>
            </a:r>
            <a:r>
              <a:rPr lang="en-US" altLang="zh-CN" sz="2400">
                <a:latin typeface="Times New Roman" pitchFamily="18" charset="0"/>
              </a:rPr>
              <a:t>2*pos+1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创建右子树的递归调用*</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return newnode;</a:t>
            </a:r>
          </a:p>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ptr!=NULL</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终止条件*</a:t>
            </a:r>
            <a:r>
              <a:rPr lang="en-US" altLang="zh-CN" sz="2400">
                <a:latin typeface="Times New Roman" pitchFamily="18" charset="0"/>
              </a:rPr>
              <a:t>/</a:t>
            </a:r>
          </a:p>
        </p:txBody>
      </p:sp>
    </p:spTree>
  </p:cSld>
  <p:clrMapOvr>
    <a:masterClrMapping/>
  </p:clrMapOvr>
  <p:transition>
    <p:cover dir="d"/>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Rot="1" noChangeArrowheads="1"/>
          </p:cNvSpPr>
          <p:nvPr/>
        </p:nvSpPr>
        <p:spPr bwMode="auto">
          <a:xfrm>
            <a:off x="468313" y="549275"/>
            <a:ext cx="8280400"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 return NULL;</a:t>
            </a:r>
          </a:p>
          <a:p>
            <a:pPr>
              <a:spcBef>
                <a:spcPct val="20000"/>
              </a:spcBef>
              <a:buClr>
                <a:schemeClr val="bg2"/>
              </a:buClr>
              <a:buFont typeface="Monotype Sorts" pitchFamily="2" charset="2"/>
              <a:buNone/>
            </a:pPr>
            <a:r>
              <a:rPr lang="en-US" altLang="zh-CN" sz="2400">
                <a:latin typeface="Times New Roman" pitchFamily="18" charset="0"/>
              </a:rPr>
              <a:t>      else</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newnode=</a:t>
            </a:r>
            <a:r>
              <a:rPr lang="zh-CN" altLang="en-US" sz="2400">
                <a:latin typeface="Times New Roman" pitchFamily="18" charset="0"/>
              </a:rPr>
              <a:t>（</a:t>
            </a:r>
            <a:r>
              <a:rPr lang="en-US" altLang="zh-CN" sz="2400">
                <a:latin typeface="Times New Roman" pitchFamily="18" charset="0"/>
              </a:rPr>
              <a:t>BTREE</a:t>
            </a:r>
            <a:r>
              <a:rPr lang="zh-CN" altLang="en-US" sz="2400">
                <a:latin typeface="Times New Roman" pitchFamily="18" charset="0"/>
              </a:rPr>
              <a:t>）</a:t>
            </a:r>
            <a:r>
              <a:rPr lang="en-US" altLang="zh-CN" sz="2400">
                <a:latin typeface="Times New Roman" pitchFamily="18" charset="0"/>
              </a:rPr>
              <a:t>malloc</a:t>
            </a:r>
            <a:r>
              <a:rPr lang="zh-CN" altLang="en-US" sz="2400">
                <a:latin typeface="Times New Roman" pitchFamily="18" charset="0"/>
              </a:rPr>
              <a:t>（</a:t>
            </a:r>
            <a:r>
              <a:rPr lang="en-US" altLang="zh-CN" sz="2400">
                <a:latin typeface="Times New Roman" pitchFamily="18" charset="0"/>
              </a:rPr>
              <a:t>sizeof</a:t>
            </a:r>
            <a:r>
              <a:rPr lang="zh-CN" altLang="en-US" sz="2400">
                <a:latin typeface="Times New Roman" pitchFamily="18" charset="0"/>
              </a:rPr>
              <a:t>（</a:t>
            </a:r>
            <a:r>
              <a:rPr lang="en-US" altLang="zh-CN" sz="2400">
                <a:latin typeface="Times New Roman" pitchFamily="18" charset="0"/>
              </a:rPr>
              <a:t>TREENODE</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创建新结点内存*</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newnode-&gt;data=data</a:t>
            </a:r>
            <a:r>
              <a:rPr lang="zh-CN" altLang="en-US" sz="2400">
                <a:latin typeface="Times New Roman" pitchFamily="18" charset="0"/>
              </a:rPr>
              <a:t>［</a:t>
            </a:r>
            <a:r>
              <a:rPr lang="en-US" altLang="zh-CN" sz="2400">
                <a:latin typeface="Times New Roman" pitchFamily="18" charset="0"/>
              </a:rPr>
              <a:t>pos</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创建结点内容*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newnode-&gt;left=createbtree</a:t>
            </a:r>
            <a:r>
              <a:rPr lang="zh-CN" altLang="en-US" sz="2400">
                <a:latin typeface="Times New Roman" pitchFamily="18" charset="0"/>
              </a:rPr>
              <a:t>（</a:t>
            </a:r>
            <a:r>
              <a:rPr lang="en-US" altLang="zh-CN" sz="2400">
                <a:latin typeface="Times New Roman" pitchFamily="18" charset="0"/>
              </a:rPr>
              <a:t>data</a:t>
            </a:r>
            <a:r>
              <a:rPr lang="zh-CN" altLang="en-US" sz="2400">
                <a:latin typeface="Times New Roman" pitchFamily="18" charset="0"/>
              </a:rPr>
              <a:t>，</a:t>
            </a:r>
            <a:r>
              <a:rPr lang="en-US" altLang="zh-CN" sz="2400">
                <a:latin typeface="Times New Roman" pitchFamily="18" charset="0"/>
              </a:rPr>
              <a:t>2*pos</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创建左子树的递归调用*</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newnode-&gt;right=createbtree</a:t>
            </a:r>
            <a:r>
              <a:rPr lang="zh-CN" altLang="en-US" sz="2400">
                <a:latin typeface="Times New Roman" pitchFamily="18" charset="0"/>
              </a:rPr>
              <a:t>（</a:t>
            </a:r>
            <a:r>
              <a:rPr lang="en-US" altLang="zh-CN" sz="2400">
                <a:latin typeface="Times New Roman" pitchFamily="18" charset="0"/>
              </a:rPr>
              <a:t>data</a:t>
            </a:r>
            <a:r>
              <a:rPr lang="zh-CN" altLang="en-US" sz="2400">
                <a:latin typeface="Times New Roman" pitchFamily="18" charset="0"/>
              </a:rPr>
              <a:t>，</a:t>
            </a:r>
            <a:r>
              <a:rPr lang="en-US" altLang="zh-CN" sz="2400">
                <a:latin typeface="Times New Roman" pitchFamily="18" charset="0"/>
              </a:rPr>
              <a:t>2*pos+1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创建右子树的递归调用*</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return newnode;</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Rot="1" noChangeArrowheads="1"/>
          </p:cNvSpPr>
          <p:nvPr/>
        </p:nvSpPr>
        <p:spPr bwMode="auto">
          <a:xfrm>
            <a:off x="468313" y="549275"/>
            <a:ext cx="8280400"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void inorder</a:t>
            </a:r>
            <a:r>
              <a:rPr lang="zh-CN" altLang="en-US" sz="2400">
                <a:latin typeface="Times New Roman" pitchFamily="18" charset="0"/>
              </a:rPr>
              <a:t>（</a:t>
            </a:r>
            <a:r>
              <a:rPr lang="en-US" altLang="zh-CN" sz="2400">
                <a:latin typeface="Times New Roman" pitchFamily="18" charset="0"/>
              </a:rPr>
              <a:t>BTREE ptr</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表达式二叉树中序输出*</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ptr!=NULL</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终止条件*</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inorder</a:t>
            </a:r>
            <a:r>
              <a:rPr lang="zh-CN" altLang="en-US" sz="2400">
                <a:latin typeface="Times New Roman" pitchFamily="18" charset="0"/>
              </a:rPr>
              <a:t>（</a:t>
            </a:r>
            <a:r>
              <a:rPr lang="en-US" altLang="zh-CN" sz="2400">
                <a:latin typeface="Times New Roman" pitchFamily="18" charset="0"/>
              </a:rPr>
              <a:t>ptr-&gt;left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左子树*</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″%c″</a:t>
            </a:r>
            <a:r>
              <a:rPr lang="zh-CN" altLang="en-US" sz="2400">
                <a:latin typeface="Times New Roman" pitchFamily="18" charset="0"/>
              </a:rPr>
              <a:t>，</a:t>
            </a:r>
            <a:r>
              <a:rPr lang="en-US" altLang="zh-CN" sz="2400">
                <a:latin typeface="Times New Roman" pitchFamily="18" charset="0"/>
              </a:rPr>
              <a:t>ptr-&gt;data</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输出结点内容*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inorder</a:t>
            </a:r>
            <a:r>
              <a:rPr lang="zh-CN" altLang="en-US" sz="2400">
                <a:latin typeface="Times New Roman" pitchFamily="18" charset="0"/>
              </a:rPr>
              <a:t>（</a:t>
            </a:r>
            <a:r>
              <a:rPr lang="en-US" altLang="zh-CN" sz="2400">
                <a:latin typeface="Times New Roman" pitchFamily="18" charset="0"/>
              </a:rPr>
              <a:t>ptr-&gt;right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右子树*</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void preorder</a:t>
            </a:r>
            <a:r>
              <a:rPr lang="zh-CN" altLang="en-US" sz="2400">
                <a:latin typeface="Times New Roman" pitchFamily="18" charset="0"/>
              </a:rPr>
              <a:t>（</a:t>
            </a:r>
            <a:r>
              <a:rPr lang="en-US" altLang="zh-CN" sz="2400">
                <a:latin typeface="Times New Roman" pitchFamily="18" charset="0"/>
              </a:rPr>
              <a:t>BTREE ptr</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表达式二叉树先序输出*</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ptr!=NULL</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终止条件*</a:t>
            </a:r>
            <a:r>
              <a:rPr lang="en-US" altLang="zh-CN" sz="2400">
                <a:latin typeface="Times New Roman" pitchFamily="18" charset="0"/>
              </a:rPr>
              <a:t>/</a:t>
            </a:r>
          </a:p>
        </p:txBody>
      </p:sp>
    </p:spTree>
  </p:cSld>
  <p:clrMapOvr>
    <a:masterClrMapping/>
  </p:clrMapOvr>
  <p:transition>
    <p:cover dir="d"/>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Rot="1" noChangeArrowheads="1"/>
          </p:cNvSpPr>
          <p:nvPr/>
        </p:nvSpPr>
        <p:spPr bwMode="auto">
          <a:xfrm>
            <a:off x="468313" y="549275"/>
            <a:ext cx="8280400"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″%c″</a:t>
            </a:r>
            <a:r>
              <a:rPr lang="zh-CN" altLang="en-US" sz="2400">
                <a:latin typeface="Times New Roman" pitchFamily="18" charset="0"/>
              </a:rPr>
              <a:t>，</a:t>
            </a:r>
            <a:r>
              <a:rPr lang="en-US" altLang="zh-CN" sz="2400">
                <a:latin typeface="Times New Roman" pitchFamily="18" charset="0"/>
              </a:rPr>
              <a:t>ptr-&gt;data</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输出结点内容*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preorder</a:t>
            </a:r>
            <a:r>
              <a:rPr lang="zh-CN" altLang="en-US" sz="2400">
                <a:latin typeface="Times New Roman" pitchFamily="18" charset="0"/>
              </a:rPr>
              <a:t>（</a:t>
            </a:r>
            <a:r>
              <a:rPr lang="en-US" altLang="zh-CN" sz="2400">
                <a:latin typeface="Times New Roman" pitchFamily="18" charset="0"/>
              </a:rPr>
              <a:t>ptr-&gt;left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左子树*</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preorder</a:t>
            </a:r>
            <a:r>
              <a:rPr lang="zh-CN" altLang="en-US" sz="2400">
                <a:latin typeface="Times New Roman" pitchFamily="18" charset="0"/>
              </a:rPr>
              <a:t>（</a:t>
            </a:r>
            <a:r>
              <a:rPr lang="en-US" altLang="zh-CN" sz="2400">
                <a:latin typeface="Times New Roman" pitchFamily="18" charset="0"/>
              </a:rPr>
              <a:t>ptr-&gt;right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右子树*</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void postorder</a:t>
            </a:r>
            <a:r>
              <a:rPr lang="zh-CN" altLang="en-US" sz="2400">
                <a:latin typeface="Times New Roman" pitchFamily="18" charset="0"/>
              </a:rPr>
              <a:t>（</a:t>
            </a:r>
            <a:r>
              <a:rPr lang="en-US" altLang="zh-CN" sz="2400">
                <a:latin typeface="Times New Roman" pitchFamily="18" charset="0"/>
              </a:rPr>
              <a:t>BTREE ptr</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表达式二叉树后序输出*</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if</a:t>
            </a:r>
            <a:r>
              <a:rPr lang="zh-CN" altLang="en-US" sz="2400">
                <a:latin typeface="Times New Roman" pitchFamily="18" charset="0"/>
              </a:rPr>
              <a:t>（</a:t>
            </a:r>
            <a:r>
              <a:rPr lang="en-US" altLang="zh-CN" sz="2400">
                <a:latin typeface="Times New Roman" pitchFamily="18" charset="0"/>
              </a:rPr>
              <a:t>ptr!=NULL</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终止条件*</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postorder</a:t>
            </a:r>
            <a:r>
              <a:rPr lang="zh-CN" altLang="en-US" sz="2400">
                <a:latin typeface="Times New Roman" pitchFamily="18" charset="0"/>
              </a:rPr>
              <a:t>（</a:t>
            </a:r>
            <a:r>
              <a:rPr lang="en-US" altLang="zh-CN" sz="2400">
                <a:latin typeface="Times New Roman" pitchFamily="18" charset="0"/>
              </a:rPr>
              <a:t>ptr-&gt;left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左子树*</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postorder</a:t>
            </a:r>
            <a:r>
              <a:rPr lang="zh-CN" altLang="en-US" sz="2400">
                <a:latin typeface="Times New Roman" pitchFamily="18" charset="0"/>
              </a:rPr>
              <a:t>（</a:t>
            </a:r>
            <a:r>
              <a:rPr lang="en-US" altLang="zh-CN" sz="2400">
                <a:latin typeface="Times New Roman" pitchFamily="18" charset="0"/>
              </a:rPr>
              <a:t>ptr-&gt;right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右子树*</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p>
        </p:txBody>
      </p:sp>
    </p:spTree>
  </p:cSld>
  <p:clrMapOvr>
    <a:masterClrMapping/>
  </p:clrMapOvr>
  <p:transition>
    <p:cover dir="d"/>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Rot="1" noChangeArrowheads="1"/>
          </p:cNvSpPr>
          <p:nvPr/>
        </p:nvSpPr>
        <p:spPr bwMode="auto">
          <a:xfrm>
            <a:off x="468313" y="549275"/>
            <a:ext cx="8280400"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″%c″</a:t>
            </a:r>
            <a:r>
              <a:rPr lang="zh-CN" altLang="en-US" sz="2400">
                <a:latin typeface="Times New Roman" pitchFamily="18" charset="0"/>
              </a:rPr>
              <a:t>，</a:t>
            </a:r>
            <a:r>
              <a:rPr lang="en-US" altLang="zh-CN" sz="2400">
                <a:latin typeface="Times New Roman" pitchFamily="18" charset="0"/>
              </a:rPr>
              <a:t>ptr-&gt;data</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输出结点内容*</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lgn="ctr">
              <a:spcBef>
                <a:spcPct val="20000"/>
              </a:spcBef>
              <a:buClr>
                <a:schemeClr val="bg2"/>
              </a:buClr>
              <a:buFont typeface="Monotype Sorts" pitchFamily="2" charset="2"/>
              <a:buNone/>
            </a:pPr>
            <a:r>
              <a:rPr lang="en-US" altLang="zh-CN" sz="2400">
                <a:latin typeface="Times New Roman" pitchFamily="18" charset="0"/>
              </a:rPr>
              <a:t>int cal</a:t>
            </a:r>
            <a:r>
              <a:rPr lang="zh-CN" altLang="en-US" sz="2400">
                <a:latin typeface="Times New Roman" pitchFamily="18" charset="0"/>
              </a:rPr>
              <a:t>（</a:t>
            </a:r>
            <a:r>
              <a:rPr lang="en-US" altLang="zh-CN" sz="2400">
                <a:latin typeface="Times New Roman" pitchFamily="18" charset="0"/>
              </a:rPr>
              <a:t>BTREE ptr</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表达式二叉树后序计值*</a:t>
            </a:r>
            <a:r>
              <a:rPr lang="en-US" altLang="zh-CN" sz="2400">
                <a:latin typeface="Times New Roman" pitchFamily="18" charset="0"/>
              </a:rPr>
              <a:t>/</a:t>
            </a:r>
          </a:p>
          <a:p>
            <a:pPr algn="ctr">
              <a:spcBef>
                <a:spcPct val="20000"/>
              </a:spcBef>
              <a:buClr>
                <a:schemeClr val="bg2"/>
              </a:buClr>
              <a:buFont typeface="Monotype Sorts" pitchFamily="2" charset="2"/>
              <a:buNone/>
            </a:pPr>
            <a:r>
              <a:rPr lang="en-US" altLang="zh-CN" sz="2400">
                <a:latin typeface="Times New Roman" pitchFamily="18" charset="0"/>
              </a:rPr>
              <a:t>{ </a:t>
            </a:r>
          </a:p>
          <a:p>
            <a:pPr algn="ctr">
              <a:spcBef>
                <a:spcPct val="20000"/>
              </a:spcBef>
              <a:buClr>
                <a:schemeClr val="bg2"/>
              </a:buClr>
              <a:buFont typeface="Monotype Sorts" pitchFamily="2" charset="2"/>
              <a:buNone/>
            </a:pPr>
            <a:r>
              <a:rPr lang="en-US" altLang="zh-CN" sz="2400">
                <a:latin typeface="Times New Roman" pitchFamily="18" charset="0"/>
              </a:rPr>
              <a:t>int operand1=0;                            /*</a:t>
            </a:r>
            <a:r>
              <a:rPr lang="zh-CN" altLang="en-US" sz="2400">
                <a:latin typeface="Times New Roman" pitchFamily="18" charset="0"/>
              </a:rPr>
              <a:t>前操作数变量*</a:t>
            </a:r>
            <a:r>
              <a:rPr lang="en-US" altLang="zh-CN" sz="2400">
                <a:latin typeface="Times New Roman" pitchFamily="18" charset="0"/>
              </a:rPr>
              <a:t>/</a:t>
            </a:r>
          </a:p>
          <a:p>
            <a:pPr algn="ctr">
              <a:spcBef>
                <a:spcPct val="20000"/>
              </a:spcBef>
              <a:buClr>
                <a:schemeClr val="bg2"/>
              </a:buClr>
              <a:buFont typeface="Monotype Sorts" pitchFamily="2" charset="2"/>
              <a:buNone/>
            </a:pPr>
            <a:r>
              <a:rPr lang="en-US" altLang="zh-CN" sz="2400">
                <a:latin typeface="Times New Roman" pitchFamily="18" charset="0"/>
              </a:rPr>
              <a:t>int operand2=0;                           /*</a:t>
            </a:r>
            <a:r>
              <a:rPr lang="zh-CN" altLang="en-US" sz="2400">
                <a:latin typeface="Times New Roman" pitchFamily="18" charset="0"/>
              </a:rPr>
              <a:t>后操作数变量*</a:t>
            </a:r>
            <a:r>
              <a:rPr lang="en-US" altLang="zh-CN" sz="2400">
                <a:latin typeface="Times New Roman" pitchFamily="18" charset="0"/>
              </a:rPr>
              <a:t>/</a:t>
            </a:r>
          </a:p>
          <a:p>
            <a:pPr algn="ctr">
              <a:spcBef>
                <a:spcPct val="20000"/>
              </a:spcBef>
              <a:buClr>
                <a:schemeClr val="bg2"/>
              </a:buClr>
              <a:buFont typeface="Monotype Sorts" pitchFamily="2" charset="2"/>
              <a:buNone/>
            </a:pPr>
            <a:r>
              <a:rPr lang="en-US" altLang="zh-CN" sz="2400">
                <a:latin typeface="Times New Roman" pitchFamily="18" charset="0"/>
              </a:rPr>
              <a:t> if</a:t>
            </a:r>
            <a:r>
              <a:rPr lang="zh-CN" altLang="en-US" sz="2400">
                <a:latin typeface="Times New Roman" pitchFamily="18" charset="0"/>
              </a:rPr>
              <a:t>（</a:t>
            </a:r>
            <a:r>
              <a:rPr lang="en-US" altLang="zh-CN" sz="2400">
                <a:latin typeface="Times New Roman" pitchFamily="18" charset="0"/>
              </a:rPr>
              <a:t>ptr-&gt;left==NULL&amp;&amp;ptr-&gt;right==NULL</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终止条件*</a:t>
            </a:r>
            <a:r>
              <a:rPr lang="en-US" altLang="zh-CN" sz="2400">
                <a:latin typeface="Times New Roman" pitchFamily="18" charset="0"/>
              </a:rPr>
              <a:t>/</a:t>
            </a:r>
          </a:p>
          <a:p>
            <a:pPr algn="ctr">
              <a:spcBef>
                <a:spcPct val="20000"/>
              </a:spcBef>
              <a:buClr>
                <a:schemeClr val="bg2"/>
              </a:buClr>
              <a:buFont typeface="Monotype Sorts" pitchFamily="2" charset="2"/>
              <a:buNone/>
            </a:pPr>
            <a:r>
              <a:rPr lang="en-US" altLang="zh-CN" sz="2400">
                <a:latin typeface="Times New Roman" pitchFamily="18" charset="0"/>
              </a:rPr>
              <a:t>       return ptr-&gt;data-48;</a:t>
            </a:r>
          </a:p>
          <a:p>
            <a:pPr algn="ct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lgn="ct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operand1=cal</a:t>
            </a:r>
            <a:r>
              <a:rPr lang="zh-CN" altLang="en-US" sz="2400">
                <a:latin typeface="Times New Roman" pitchFamily="18" charset="0"/>
              </a:rPr>
              <a:t>（</a:t>
            </a:r>
            <a:r>
              <a:rPr lang="en-US" altLang="zh-CN" sz="2400">
                <a:latin typeface="Times New Roman" pitchFamily="18" charset="0"/>
              </a:rPr>
              <a:t>ptr-&gt;left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左子树*</a:t>
            </a:r>
            <a:r>
              <a:rPr lang="en-US" altLang="zh-CN" sz="2400">
                <a:latin typeface="Times New Roman" pitchFamily="18" charset="0"/>
              </a:rPr>
              <a:t>/</a:t>
            </a:r>
          </a:p>
          <a:p>
            <a:pPr algn="ctr">
              <a:spcBef>
                <a:spcPct val="20000"/>
              </a:spcBef>
              <a:buClr>
                <a:schemeClr val="bg2"/>
              </a:buClr>
              <a:buFont typeface="Monotype Sorts" pitchFamily="2" charset="2"/>
              <a:buNone/>
            </a:pPr>
            <a:r>
              <a:rPr lang="en-US" altLang="zh-CN" sz="2400">
                <a:latin typeface="Times New Roman" pitchFamily="18" charset="0"/>
              </a:rPr>
              <a:t>       operand2=cal</a:t>
            </a:r>
            <a:r>
              <a:rPr lang="zh-CN" altLang="en-US" sz="2400">
                <a:latin typeface="Times New Roman" pitchFamily="18" charset="0"/>
              </a:rPr>
              <a:t>（</a:t>
            </a:r>
            <a:r>
              <a:rPr lang="en-US" altLang="zh-CN" sz="2400">
                <a:latin typeface="Times New Roman" pitchFamily="18" charset="0"/>
              </a:rPr>
              <a:t>ptr-&gt;right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右子树*</a:t>
            </a:r>
            <a:r>
              <a:rPr lang="en-US" altLang="zh-CN" sz="2400">
                <a:latin typeface="Times New Roman" pitchFamily="18" charset="0"/>
              </a:rPr>
              <a:t>/</a:t>
            </a:r>
          </a:p>
          <a:p>
            <a:pPr algn="ctr">
              <a:spcBef>
                <a:spcPct val="20000"/>
              </a:spcBef>
              <a:buClr>
                <a:schemeClr val="bg2"/>
              </a:buClr>
              <a:buFont typeface="Monotype Sorts" pitchFamily="2" charset="2"/>
              <a:buNone/>
            </a:pPr>
            <a:r>
              <a:rPr lang="en-US" altLang="zh-CN" sz="2400">
                <a:latin typeface="Times New Roman" pitchFamily="18" charset="0"/>
              </a:rPr>
              <a:t>       return getvalue</a:t>
            </a:r>
            <a:r>
              <a:rPr lang="zh-CN" altLang="en-US" sz="2400">
                <a:latin typeface="Times New Roman" pitchFamily="18" charset="0"/>
              </a:rPr>
              <a:t>（</a:t>
            </a:r>
            <a:r>
              <a:rPr lang="en-US" altLang="zh-CN" sz="2400">
                <a:latin typeface="Times New Roman" pitchFamily="18" charset="0"/>
              </a:rPr>
              <a:t>ptr-&gt;data</a:t>
            </a:r>
            <a:r>
              <a:rPr lang="zh-CN" altLang="en-US" sz="2400">
                <a:latin typeface="Times New Roman" pitchFamily="18" charset="0"/>
              </a:rPr>
              <a:t>，</a:t>
            </a:r>
            <a:r>
              <a:rPr lang="en-US" altLang="zh-CN" sz="2400">
                <a:latin typeface="Times New Roman" pitchFamily="18" charset="0"/>
              </a:rPr>
              <a:t>operand1</a:t>
            </a:r>
            <a:r>
              <a:rPr lang="zh-CN" altLang="en-US" sz="2400">
                <a:latin typeface="Times New Roman" pitchFamily="18" charset="0"/>
              </a:rPr>
              <a:t>，</a:t>
            </a:r>
            <a:r>
              <a:rPr lang="en-US" altLang="zh-CN" sz="2400">
                <a:latin typeface="Times New Roman" pitchFamily="18" charset="0"/>
              </a:rPr>
              <a:t>operand2</a:t>
            </a:r>
            <a:r>
              <a:rPr lang="zh-CN" altLang="en-US" sz="2400">
                <a:latin typeface="Times New Roman" pitchFamily="18" charset="0"/>
              </a:rPr>
              <a:t>）</a:t>
            </a:r>
            <a:r>
              <a:rPr lang="en-US" altLang="zh-CN" sz="2400">
                <a:latin typeface="Times New Roman" pitchFamily="18" charset="0"/>
              </a:rPr>
              <a:t>;</a:t>
            </a:r>
          </a:p>
          <a:p>
            <a:pPr algn="ctr">
              <a:spcBef>
                <a:spcPct val="20000"/>
              </a:spcBef>
              <a:buClr>
                <a:schemeClr val="bg2"/>
              </a:buClr>
              <a:buFont typeface="Monotype Sorts" pitchFamily="2" charset="2"/>
              <a:buNone/>
            </a:pPr>
            <a:r>
              <a:rPr lang="zh-CN" altLang="en-US" sz="2400">
                <a:latin typeface="Times New Roman" pitchFamily="18" charset="0"/>
              </a:rPr>
              <a:t>｝</a:t>
            </a:r>
          </a:p>
          <a:p>
            <a:pPr algn="ctr">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Rot="1" noChangeArrowheads="1"/>
          </p:cNvSpPr>
          <p:nvPr/>
        </p:nvSpPr>
        <p:spPr bwMode="auto">
          <a:xfrm>
            <a:off x="468313" y="549275"/>
            <a:ext cx="8280400"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int getvalue</a:t>
            </a:r>
            <a:r>
              <a:rPr lang="zh-CN" altLang="en-US" sz="2400">
                <a:latin typeface="Times New Roman" pitchFamily="18" charset="0"/>
              </a:rPr>
              <a:t>（</a:t>
            </a:r>
            <a:r>
              <a:rPr lang="en-US" altLang="zh-CN" sz="2400">
                <a:latin typeface="Times New Roman" pitchFamily="18" charset="0"/>
              </a:rPr>
              <a:t>int op</a:t>
            </a:r>
            <a:r>
              <a:rPr lang="zh-CN" altLang="en-US" sz="2400">
                <a:latin typeface="Times New Roman" pitchFamily="18" charset="0"/>
              </a:rPr>
              <a:t>，</a:t>
            </a:r>
            <a:r>
              <a:rPr lang="en-US" altLang="zh-CN" sz="2400">
                <a:latin typeface="Times New Roman" pitchFamily="18" charset="0"/>
              </a:rPr>
              <a:t>int operand1</a:t>
            </a:r>
            <a:r>
              <a:rPr lang="zh-CN" altLang="en-US" sz="2400">
                <a:latin typeface="Times New Roman" pitchFamily="18" charset="0"/>
              </a:rPr>
              <a:t>，</a:t>
            </a:r>
            <a:r>
              <a:rPr lang="en-US" altLang="zh-CN" sz="2400">
                <a:latin typeface="Times New Roman" pitchFamily="18" charset="0"/>
              </a:rPr>
              <a:t>int operand2</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计算二叉表达式的值*</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switch</a:t>
            </a:r>
            <a:r>
              <a:rPr lang="zh-CN" altLang="en-US" sz="2400">
                <a:latin typeface="Times New Roman" pitchFamily="18" charset="0"/>
              </a:rPr>
              <a:t>（（</a:t>
            </a:r>
            <a:r>
              <a:rPr lang="en-US" altLang="zh-CN" sz="2400">
                <a:latin typeface="Times New Roman" pitchFamily="18" charset="0"/>
              </a:rPr>
              <a:t>char</a:t>
            </a:r>
            <a:r>
              <a:rPr lang="zh-CN" altLang="en-US" sz="2400">
                <a:latin typeface="Times New Roman" pitchFamily="18" charset="0"/>
              </a:rPr>
              <a:t>）</a:t>
            </a:r>
            <a:r>
              <a:rPr lang="en-US" altLang="zh-CN" sz="2400">
                <a:latin typeface="Times New Roman" pitchFamily="18" charset="0"/>
              </a:rPr>
              <a:t>op</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        </a:t>
            </a:r>
            <a:r>
              <a:rPr lang="en-US" altLang="zh-CN" sz="2400">
                <a:latin typeface="Times New Roman" pitchFamily="18" charset="0"/>
              </a:rPr>
              <a:t>case′*′:return</a:t>
            </a:r>
            <a:r>
              <a:rPr lang="zh-CN" altLang="en-US" sz="2400">
                <a:latin typeface="Times New Roman" pitchFamily="18" charset="0"/>
              </a:rPr>
              <a:t>（</a:t>
            </a:r>
            <a:r>
              <a:rPr lang="en-US" altLang="zh-CN" sz="2400">
                <a:latin typeface="Times New Roman" pitchFamily="18" charset="0"/>
              </a:rPr>
              <a:t>operand2*operand1</a:t>
            </a:r>
            <a:r>
              <a:rPr lang="zh-CN" altLang="en-US" sz="2400">
                <a:latin typeface="Times New Roman" pitchFamily="18" charset="0"/>
              </a:rPr>
              <a:t>）</a:t>
            </a:r>
            <a:r>
              <a:rPr lang="en-US" altLang="zh-CN" sz="2400">
                <a:latin typeface="Times New Roman" pitchFamily="18" charset="0"/>
              </a:rPr>
              <a:t>;  </a:t>
            </a:r>
          </a:p>
          <a:p>
            <a:pPr>
              <a:spcBef>
                <a:spcPct val="20000"/>
              </a:spcBef>
              <a:buClr>
                <a:schemeClr val="bg2"/>
              </a:buClr>
              <a:buFont typeface="Monotype Sorts" pitchFamily="2" charset="2"/>
              <a:buNone/>
            </a:pPr>
            <a:r>
              <a:rPr lang="en-US" altLang="zh-CN" sz="2400">
                <a:latin typeface="Times New Roman" pitchFamily="18" charset="0"/>
              </a:rPr>
              <a:t>case′/′:return</a:t>
            </a:r>
            <a:r>
              <a:rPr lang="zh-CN" altLang="en-US" sz="2400">
                <a:latin typeface="Times New Roman" pitchFamily="18" charset="0"/>
              </a:rPr>
              <a:t>（</a:t>
            </a:r>
            <a:r>
              <a:rPr lang="en-US" altLang="zh-CN" sz="2400">
                <a:latin typeface="Times New Roman" pitchFamily="18" charset="0"/>
              </a:rPr>
              <a:t>operand2/operand1</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case′+′:return</a:t>
            </a:r>
            <a:r>
              <a:rPr lang="zh-CN" altLang="en-US" sz="2400">
                <a:latin typeface="Times New Roman" pitchFamily="18" charset="0"/>
              </a:rPr>
              <a:t>（</a:t>
            </a:r>
            <a:r>
              <a:rPr lang="en-US" altLang="zh-CN" sz="2400">
                <a:latin typeface="Times New Roman" pitchFamily="18" charset="0"/>
              </a:rPr>
              <a:t>operand2+operand1</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case′-′:return</a:t>
            </a:r>
            <a:r>
              <a:rPr lang="zh-CN" altLang="en-US" sz="2400">
                <a:latin typeface="Times New Roman" pitchFamily="18" charset="0"/>
              </a:rPr>
              <a:t>（</a:t>
            </a:r>
            <a:r>
              <a:rPr lang="en-US" altLang="zh-CN" sz="2400">
                <a:latin typeface="Times New Roman" pitchFamily="18" charset="0"/>
              </a:rPr>
              <a:t>operand2-operand1</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a:t>
            </a:r>
            <a:r>
              <a:rPr lang="zh-CN" altLang="en-US"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a:t>
            </a:r>
          </a:p>
        </p:txBody>
      </p:sp>
    </p:spTree>
  </p:cSld>
  <p:clrMapOvr>
    <a:masterClrMapping/>
  </p:clrMapOvr>
  <p:transition>
    <p:cover dir="d"/>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Rot="1" noChangeArrowheads="1"/>
          </p:cNvSpPr>
          <p:nvPr/>
        </p:nvSpPr>
        <p:spPr bwMode="auto">
          <a:xfrm>
            <a:off x="468313" y="549275"/>
            <a:ext cx="8280400" cy="58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void main</a:t>
            </a:r>
            <a:r>
              <a:rPr lang="zh-CN" altLang="en-US" sz="2400">
                <a:latin typeface="Times New Roman" pitchFamily="18" charset="0"/>
              </a:rPr>
              <a:t>（）            </a:t>
            </a:r>
            <a:r>
              <a:rPr lang="en-US" altLang="zh-CN" sz="2400">
                <a:latin typeface="Times New Roman" pitchFamily="18" charset="0"/>
              </a:rPr>
              <a:t>/*</a:t>
            </a:r>
            <a:r>
              <a:rPr lang="zh-CN" altLang="en-US" sz="2400">
                <a:latin typeface="Times New Roman" pitchFamily="18" charset="0"/>
              </a:rPr>
              <a:t>主程序</a:t>
            </a:r>
            <a:r>
              <a:rPr lang="en-US" altLang="zh-CN" sz="2400">
                <a:latin typeface="Times New Roman" pitchFamily="18" charset="0"/>
              </a:rPr>
              <a:t>:</a:t>
            </a:r>
            <a:r>
              <a:rPr lang="zh-CN" altLang="en-US" sz="2400">
                <a:latin typeface="Times New Roman" pitchFamily="18" charset="0"/>
              </a:rPr>
              <a:t>创建表达式二叉树后计算结果*</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BTREE root=NULL;            /*</a:t>
            </a:r>
            <a:r>
              <a:rPr lang="zh-CN" altLang="en-US" sz="2400">
                <a:latin typeface="Times New Roman" pitchFamily="18" charset="0"/>
              </a:rPr>
              <a:t>表达式二叉树指针*</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int result;                     /*</a:t>
            </a:r>
            <a:r>
              <a:rPr lang="zh-CN" altLang="en-US" sz="2400">
                <a:latin typeface="Times New Roman" pitchFamily="18" charset="0"/>
              </a:rPr>
              <a:t>结果变量*</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int data</a:t>
            </a:r>
            <a:r>
              <a:rPr lang="zh-CN" altLang="en-US" sz="2400">
                <a:latin typeface="Times New Roman" pitchFamily="18" charset="0"/>
              </a:rPr>
              <a:t>［</a:t>
            </a:r>
            <a:r>
              <a:rPr lang="en-US" altLang="zh-CN" sz="2400">
                <a:latin typeface="Times New Roman" pitchFamily="18" charset="0"/>
              </a:rPr>
              <a:t>8</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′5′</a:t>
            </a:r>
            <a:r>
              <a:rPr lang="zh-CN" altLang="en-US" sz="2400">
                <a:latin typeface="Times New Roman" pitchFamily="18" charset="0"/>
              </a:rPr>
              <a:t>，</a:t>
            </a:r>
            <a:r>
              <a:rPr lang="en-US" altLang="zh-CN" sz="2400">
                <a:latin typeface="Times New Roman" pitchFamily="18" charset="0"/>
              </a:rPr>
              <a:t>′6′</a:t>
            </a:r>
            <a:r>
              <a:rPr lang="zh-CN" altLang="en-US" sz="2400">
                <a:latin typeface="Times New Roman" pitchFamily="18" charset="0"/>
              </a:rPr>
              <a:t>，</a:t>
            </a:r>
            <a:r>
              <a:rPr lang="en-US" altLang="zh-CN" sz="2400">
                <a:latin typeface="Times New Roman" pitchFamily="18" charset="0"/>
              </a:rPr>
              <a:t>′4′</a:t>
            </a:r>
            <a:r>
              <a:rPr lang="zh-CN" altLang="en-US" sz="2400">
                <a:latin typeface="Times New Roman" pitchFamily="18" charset="0"/>
              </a:rPr>
              <a:t>，</a:t>
            </a:r>
            <a:r>
              <a:rPr lang="en-US" altLang="zh-CN" sz="2400">
                <a:latin typeface="Times New Roman" pitchFamily="18" charset="0"/>
              </a:rPr>
              <a:t>′3′</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a:t>
            </a:r>
            <a:r>
              <a:rPr lang="zh-CN" altLang="en-US" sz="2400">
                <a:latin typeface="Times New Roman" pitchFamily="18" charset="0"/>
              </a:rPr>
              <a:t>表达式二叉树结点数据*</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root=createbtree</a:t>
            </a:r>
            <a:r>
              <a:rPr lang="zh-CN" altLang="en-US" sz="2400">
                <a:latin typeface="Times New Roman" pitchFamily="18" charset="0"/>
              </a:rPr>
              <a:t>（</a:t>
            </a:r>
            <a:r>
              <a:rPr lang="en-US" altLang="zh-CN" sz="2400">
                <a:latin typeface="Times New Roman" pitchFamily="18" charset="0"/>
              </a:rPr>
              <a:t>data</a:t>
            </a:r>
            <a:r>
              <a:rPr lang="zh-CN" altLang="en-US" sz="2400">
                <a:latin typeface="Times New Roman" pitchFamily="18" charset="0"/>
              </a:rPr>
              <a:t>，</a:t>
            </a:r>
            <a:r>
              <a:rPr lang="en-US" altLang="zh-CN" sz="2400">
                <a:latin typeface="Times New Roman" pitchFamily="18" charset="0"/>
              </a:rPr>
              <a:t>1</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调用创建表达式二叉树函数*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a:t>
            </a:r>
            <a:r>
              <a:rPr lang="zh-CN" altLang="en-US" sz="2400">
                <a:latin typeface="Times New Roman" pitchFamily="18" charset="0"/>
              </a:rPr>
              <a:t>中序表达式</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inorder</a:t>
            </a:r>
            <a:r>
              <a:rPr lang="zh-CN" altLang="en-US" sz="2400">
                <a:latin typeface="Times New Roman" pitchFamily="18" charset="0"/>
              </a:rPr>
              <a:t>（</a:t>
            </a:r>
            <a:r>
              <a:rPr lang="en-US" altLang="zh-CN" sz="2400">
                <a:latin typeface="Times New Roman" pitchFamily="18" charset="0"/>
              </a:rPr>
              <a:t>root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调用中序输出二叉树函数*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先序表达式</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a:t>
            </a:r>
          </a:p>
        </p:txBody>
      </p:sp>
    </p:spTree>
  </p:cSld>
  <p:clrMapOvr>
    <a:masterClrMapping/>
  </p:clrMapOvr>
  <p:transition>
    <p:cover dir="d"/>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Rot="1" noChangeArrowheads="1"/>
          </p:cNvSpPr>
          <p:nvPr/>
        </p:nvSpPr>
        <p:spPr bwMode="auto">
          <a:xfrm>
            <a:off x="468313" y="692150"/>
            <a:ext cx="8280400"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sz="2400">
                <a:latin typeface="Times New Roman" pitchFamily="18" charset="0"/>
              </a:rPr>
              <a:t>preorder</a:t>
            </a:r>
            <a:r>
              <a:rPr lang="zh-CN" altLang="en-US" sz="2400">
                <a:latin typeface="Times New Roman" pitchFamily="18" charset="0"/>
              </a:rPr>
              <a:t>（</a:t>
            </a:r>
            <a:r>
              <a:rPr lang="en-US" altLang="zh-CN" sz="2400">
                <a:latin typeface="Times New Roman" pitchFamily="18" charset="0"/>
              </a:rPr>
              <a:t>root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调用先序输出二叉树函数*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printf</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后序表达式</a:t>
            </a:r>
            <a:r>
              <a:rPr lang="en-US" altLang="zh-CN" sz="2400">
                <a:latin typeface="Times New Roman" pitchFamily="18" charset="0"/>
              </a:rPr>
              <a:t>:″</a:t>
            </a:r>
            <a:r>
              <a:rPr lang="zh-CN" altLang="en-US" sz="2400">
                <a:latin typeface="Times New Roman" pitchFamily="18" charset="0"/>
              </a:rPr>
              <a:t>）</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postorder</a:t>
            </a:r>
            <a:r>
              <a:rPr lang="zh-CN" altLang="en-US" sz="2400">
                <a:latin typeface="Times New Roman" pitchFamily="18" charset="0"/>
              </a:rPr>
              <a:t>（</a:t>
            </a:r>
            <a:r>
              <a:rPr lang="en-US" altLang="zh-CN" sz="2400">
                <a:latin typeface="Times New Roman" pitchFamily="18" charset="0"/>
              </a:rPr>
              <a:t>root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调用后序输出二叉树函数*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      result=cal</a:t>
            </a:r>
            <a:r>
              <a:rPr lang="zh-CN" altLang="en-US" sz="2400">
                <a:latin typeface="Times New Roman" pitchFamily="18" charset="0"/>
              </a:rPr>
              <a:t>（</a:t>
            </a:r>
            <a:r>
              <a:rPr lang="en-US" altLang="zh-CN" sz="2400">
                <a:latin typeface="Times New Roman" pitchFamily="18" charset="0"/>
              </a:rPr>
              <a:t>root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调用计算表达式值函数*</a:t>
            </a:r>
            <a:r>
              <a:rPr lang="en-US" altLang="zh-CN" sz="2400">
                <a:latin typeface="Times New Roman" pitchFamily="18" charset="0"/>
              </a:rPr>
              <a:t>/</a:t>
            </a:r>
          </a:p>
          <a:p>
            <a:pPr>
              <a:spcBef>
                <a:spcPct val="20000"/>
              </a:spcBef>
              <a:buClr>
                <a:schemeClr val="bg2"/>
              </a:buClr>
              <a:buFont typeface="Monotype Sorts" pitchFamily="2" charset="2"/>
              <a:buNone/>
            </a:pPr>
            <a:r>
              <a:rPr lang="en-US" altLang="zh-CN" sz="2400">
                <a:latin typeface="Times New Roman" pitchFamily="18" charset="0"/>
              </a:rPr>
              <a:t>printf</a:t>
            </a:r>
            <a:r>
              <a:rPr lang="zh-CN" altLang="en-US" sz="2400">
                <a:latin typeface="Times New Roman" pitchFamily="18" charset="0"/>
              </a:rPr>
              <a:t>（</a:t>
            </a:r>
            <a:r>
              <a:rPr lang="en-US" altLang="zh-CN" sz="2400">
                <a:latin typeface="Times New Roman" pitchFamily="18" charset="0"/>
              </a:rPr>
              <a:t>″\n</a:t>
            </a:r>
            <a:r>
              <a:rPr lang="zh-CN" altLang="en-US" sz="2400">
                <a:latin typeface="Times New Roman" pitchFamily="18" charset="0"/>
              </a:rPr>
              <a:t>表达式结果是</a:t>
            </a:r>
            <a:r>
              <a:rPr lang="en-US" altLang="zh-CN" sz="2400">
                <a:latin typeface="Times New Roman" pitchFamily="18" charset="0"/>
              </a:rPr>
              <a:t>:%d\n″</a:t>
            </a:r>
            <a:r>
              <a:rPr lang="zh-CN" altLang="en-US" sz="2400">
                <a:latin typeface="Times New Roman" pitchFamily="18" charset="0"/>
              </a:rPr>
              <a:t>，</a:t>
            </a:r>
            <a:r>
              <a:rPr lang="en-US" altLang="zh-CN" sz="2400">
                <a:latin typeface="Times New Roman" pitchFamily="18" charset="0"/>
              </a:rPr>
              <a:t>result</a:t>
            </a:r>
            <a:r>
              <a:rPr lang="zh-CN" altLang="en-US" sz="2400">
                <a:latin typeface="Times New Roman" pitchFamily="18" charset="0"/>
              </a:rPr>
              <a:t>）</a:t>
            </a:r>
            <a:r>
              <a:rPr lang="en-US" altLang="zh-CN" sz="2400">
                <a:latin typeface="Times New Roman" pitchFamily="18" charset="0"/>
              </a:rPr>
              <a:t>;      /*</a:t>
            </a:r>
            <a:r>
              <a:rPr lang="zh-CN" altLang="en-US" sz="2400">
                <a:latin typeface="Times New Roman" pitchFamily="18" charset="0"/>
              </a:rPr>
              <a:t>输出结果*</a:t>
            </a:r>
            <a:r>
              <a:rPr lang="en-US" altLang="zh-CN" sz="2400">
                <a:latin typeface="Times New Roman" pitchFamily="18" charset="0"/>
              </a:rPr>
              <a:t>/</a:t>
            </a:r>
          </a:p>
          <a:p>
            <a:pPr>
              <a:spcBef>
                <a:spcPct val="20000"/>
              </a:spcBef>
              <a:buClr>
                <a:schemeClr val="bg2"/>
              </a:buClr>
              <a:buFont typeface="Monotype Sorts" pitchFamily="2" charset="2"/>
              <a:buNone/>
            </a:pPr>
            <a:r>
              <a:rPr lang="zh-CN" altLang="en-US" sz="2400">
                <a:latin typeface="Times New Roman" pitchFamily="18" charset="0"/>
              </a:rPr>
              <a:t>｝ </a:t>
            </a:r>
          </a:p>
          <a:p>
            <a:pPr>
              <a:spcBef>
                <a:spcPct val="20000"/>
              </a:spcBef>
              <a:buClr>
                <a:schemeClr val="bg2"/>
              </a:buClr>
              <a:buFont typeface="Monotype Sorts" pitchFamily="2" charset="2"/>
              <a:buNone/>
            </a:pPr>
            <a:r>
              <a:rPr lang="zh-CN" altLang="en-US" sz="2400">
                <a:latin typeface="Times New Roman" pitchFamily="18" charset="0"/>
              </a:rPr>
              <a:t>该程序运行结果如下：</a:t>
            </a:r>
          </a:p>
          <a:p>
            <a:pPr>
              <a:spcBef>
                <a:spcPct val="20000"/>
              </a:spcBef>
              <a:buClr>
                <a:schemeClr val="bg2"/>
              </a:buClr>
              <a:buFont typeface="Monotype Sorts" pitchFamily="2" charset="2"/>
              <a:buNone/>
            </a:pPr>
            <a:r>
              <a:rPr lang="zh-CN" altLang="en-US" sz="2400">
                <a:latin typeface="Times New Roman" pitchFamily="18" charset="0"/>
              </a:rPr>
              <a:t>中序表达式：</a:t>
            </a:r>
            <a:r>
              <a:rPr lang="en-US" altLang="zh-CN" sz="2400">
                <a:latin typeface="Times New Roman" pitchFamily="18" charset="0"/>
              </a:rPr>
              <a:t>5*6+4*3</a:t>
            </a:r>
          </a:p>
          <a:p>
            <a:pPr>
              <a:spcBef>
                <a:spcPct val="20000"/>
              </a:spcBef>
              <a:buClr>
                <a:schemeClr val="bg2"/>
              </a:buClr>
              <a:buFont typeface="Monotype Sorts" pitchFamily="2" charset="2"/>
              <a:buNone/>
            </a:pPr>
            <a:r>
              <a:rPr lang="zh-CN" altLang="en-US" sz="2400">
                <a:latin typeface="Times New Roman" pitchFamily="18" charset="0"/>
              </a:rPr>
              <a:t>先序表达式：</a:t>
            </a:r>
            <a:r>
              <a:rPr lang="en-US" altLang="zh-CN" sz="2400">
                <a:latin typeface="Times New Roman" pitchFamily="18" charset="0"/>
              </a:rPr>
              <a:t>+*56*43</a:t>
            </a:r>
          </a:p>
          <a:p>
            <a:pPr>
              <a:spcBef>
                <a:spcPct val="20000"/>
              </a:spcBef>
              <a:buClr>
                <a:schemeClr val="bg2"/>
              </a:buClr>
              <a:buFont typeface="Monotype Sorts" pitchFamily="2" charset="2"/>
              <a:buNone/>
            </a:pPr>
            <a:r>
              <a:rPr lang="zh-CN" altLang="en-US" sz="2400">
                <a:latin typeface="Times New Roman" pitchFamily="18" charset="0"/>
              </a:rPr>
              <a:t>后序表达式：</a:t>
            </a:r>
            <a:r>
              <a:rPr lang="en-US" altLang="zh-CN" sz="2400">
                <a:latin typeface="Times New Roman" pitchFamily="18" charset="0"/>
              </a:rPr>
              <a:t>56*43*+</a:t>
            </a:r>
          </a:p>
          <a:p>
            <a:pPr>
              <a:spcBef>
                <a:spcPct val="20000"/>
              </a:spcBef>
              <a:buClr>
                <a:schemeClr val="bg2"/>
              </a:buClr>
              <a:buFont typeface="Monotype Sorts" pitchFamily="2" charset="2"/>
              <a:buNone/>
            </a:pPr>
            <a:r>
              <a:rPr lang="zh-CN" altLang="en-US" sz="2400">
                <a:latin typeface="Times New Roman" pitchFamily="18" charset="0"/>
              </a:rPr>
              <a:t>表达式结果是：</a:t>
            </a:r>
            <a:r>
              <a:rPr lang="en-US" altLang="zh-CN" sz="2400">
                <a:latin typeface="Times New Roman" pitchFamily="18" charset="0"/>
              </a:rPr>
              <a:t>42</a:t>
            </a:r>
          </a:p>
        </p:txBody>
      </p:sp>
    </p:spTree>
  </p:cSld>
  <p:clrMapOvr>
    <a:masterClrMapping/>
  </p:clrMapOvr>
  <p:transition>
    <p:cover dir="d"/>
  </p:transition>
</p:sld>
</file>

<file path=ppt/theme/theme1.xml><?xml version="1.0" encoding="utf-8"?>
<a:theme xmlns:a="http://schemas.openxmlformats.org/drawingml/2006/main" name="场景型模板">
  <a:themeElements>
    <a:clrScheme name="">
      <a:dk1>
        <a:srgbClr val="333333"/>
      </a:dk1>
      <a:lt1>
        <a:srgbClr val="D9F7E9"/>
      </a:lt1>
      <a:dk2>
        <a:srgbClr val="004C2B"/>
      </a:dk2>
      <a:lt2>
        <a:srgbClr val="578963"/>
      </a:lt2>
      <a:accent1>
        <a:srgbClr val="E1B7B7"/>
      </a:accent1>
      <a:accent2>
        <a:srgbClr val="B3E1B3"/>
      </a:accent2>
      <a:accent3>
        <a:srgbClr val="E9FAF2"/>
      </a:accent3>
      <a:accent4>
        <a:srgbClr val="2A2A2A"/>
      </a:accent4>
      <a:accent5>
        <a:srgbClr val="EED8D8"/>
      </a:accent5>
      <a:accent6>
        <a:srgbClr val="A2CCA2"/>
      </a:accent6>
      <a:hlink>
        <a:srgbClr val="BDD7E5"/>
      </a:hlink>
      <a:folHlink>
        <a:srgbClr val="D2AAD2"/>
      </a:folHlink>
    </a:clrScheme>
    <a:fontScheme name="场景型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场景型模板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540</TotalTime>
  <Words>3345</Words>
  <Application>Microsoft Office PowerPoint</Application>
  <PresentationFormat>全屏显示(4:3)</PresentationFormat>
  <Paragraphs>858</Paragraphs>
  <Slides>110</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110</vt:i4>
      </vt:variant>
    </vt:vector>
  </HeadingPairs>
  <TitlesOfParts>
    <vt:vector size="118" baseType="lpstr">
      <vt:lpstr>Arial</vt:lpstr>
      <vt:lpstr>宋体</vt:lpstr>
      <vt:lpstr>Wingdings</vt:lpstr>
      <vt:lpstr>Symbol</vt:lpstr>
      <vt:lpstr>Times New Roman</vt:lpstr>
      <vt:lpstr>Monotype Sorts</vt:lpstr>
      <vt:lpstr>隶书</vt:lpstr>
      <vt:lpstr>场景型模板</vt:lpstr>
      <vt:lpstr>五、树和二叉树</vt:lpstr>
      <vt:lpstr>5.1 　树 </vt:lpstr>
      <vt:lpstr>PowerPoint 演示文稿</vt:lpstr>
      <vt:lpstr>PowerPoint 演示文稿</vt:lpstr>
      <vt:lpstr>PowerPoint 演示文稿</vt:lpstr>
      <vt:lpstr>PowerPoint 演示文稿</vt:lpstr>
      <vt:lpstr>5.2  二叉树及其遍历</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5.6  哈夫曼树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第5章   树 </dc:title>
  <dc:creator>微软用户</dc:creator>
  <cp:lastModifiedBy>Administrator</cp:lastModifiedBy>
  <cp:revision>374</cp:revision>
  <dcterms:created xsi:type="dcterms:W3CDTF">2007-01-06T02:48:27Z</dcterms:created>
  <dcterms:modified xsi:type="dcterms:W3CDTF">2022-08-31T05:22:59Z</dcterms:modified>
</cp:coreProperties>
</file>