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1" d="100"/>
          <a:sy n="51" d="100"/>
        </p:scale>
        <p:origin x="-48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7E13E992-AB15-4CE8-AA16-2AA32FB8E066}" type="slidenum">
              <a:rPr lang="en-US" altLang="zh-CN"/>
              <a:pPr/>
              <a:t>‹#›</a:t>
            </a:fld>
            <a:endParaRPr lang="en-US" altLang="zh-CN"/>
          </a:p>
        </p:txBody>
      </p:sp>
    </p:spTree>
    <p:extLst>
      <p:ext uri="{BB962C8B-B14F-4D97-AF65-F5344CB8AC3E}">
        <p14:creationId xmlns:p14="http://schemas.microsoft.com/office/powerpoint/2010/main" val="3129226536"/>
      </p:ext>
    </p:extLst>
  </p:cSld>
  <p:clrMapOvr>
    <a:masterClrMapping/>
  </p:clrMapOvr>
  <p:transition>
    <p:cover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7A2B47C1-25D6-4729-8F33-8178CD53C025}" type="slidenum">
              <a:rPr lang="en-US" altLang="zh-CN"/>
              <a:pPr/>
              <a:t>‹#›</a:t>
            </a:fld>
            <a:endParaRPr lang="en-US" altLang="zh-CN"/>
          </a:p>
        </p:txBody>
      </p:sp>
    </p:spTree>
    <p:extLst>
      <p:ext uri="{BB962C8B-B14F-4D97-AF65-F5344CB8AC3E}">
        <p14:creationId xmlns:p14="http://schemas.microsoft.com/office/powerpoint/2010/main" val="1026519914"/>
      </p:ext>
    </p:extLst>
  </p:cSld>
  <p:clrMapOvr>
    <a:masterClrMapping/>
  </p:clrMapOvr>
  <p:transition>
    <p:cover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D9A7254-FCD9-4C08-9F2D-B183F4190E67}" type="slidenum">
              <a:rPr lang="en-US" altLang="zh-CN"/>
              <a:pPr/>
              <a:t>‹#›</a:t>
            </a:fld>
            <a:endParaRPr lang="en-US" altLang="zh-CN"/>
          </a:p>
        </p:txBody>
      </p:sp>
    </p:spTree>
    <p:extLst>
      <p:ext uri="{BB962C8B-B14F-4D97-AF65-F5344CB8AC3E}">
        <p14:creationId xmlns:p14="http://schemas.microsoft.com/office/powerpoint/2010/main" val="1104449600"/>
      </p:ext>
    </p:extLst>
  </p:cSld>
  <p:clrMapOvr>
    <a:masterClrMapping/>
  </p:clrMapOvr>
  <p:transition>
    <p:cover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2B882CB3-AF0A-438E-AAE1-CCB140547C44}" type="slidenum">
              <a:rPr lang="en-US" altLang="zh-CN"/>
              <a:pPr/>
              <a:t>‹#›</a:t>
            </a:fld>
            <a:endParaRPr lang="en-US" altLang="zh-CN"/>
          </a:p>
        </p:txBody>
      </p:sp>
    </p:spTree>
    <p:extLst>
      <p:ext uri="{BB962C8B-B14F-4D97-AF65-F5344CB8AC3E}">
        <p14:creationId xmlns:p14="http://schemas.microsoft.com/office/powerpoint/2010/main" val="2002121629"/>
      </p:ext>
    </p:extLst>
  </p:cSld>
  <p:clrMapOvr>
    <a:masterClrMapping/>
  </p:clrMapOvr>
  <p:transition>
    <p:cover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8E0A5721-9A85-4608-9C70-2620FFD6C874}" type="slidenum">
              <a:rPr lang="en-US" altLang="zh-CN"/>
              <a:pPr/>
              <a:t>‹#›</a:t>
            </a:fld>
            <a:endParaRPr lang="en-US" altLang="zh-CN"/>
          </a:p>
        </p:txBody>
      </p:sp>
    </p:spTree>
    <p:extLst>
      <p:ext uri="{BB962C8B-B14F-4D97-AF65-F5344CB8AC3E}">
        <p14:creationId xmlns:p14="http://schemas.microsoft.com/office/powerpoint/2010/main" val="1291735999"/>
      </p:ext>
    </p:extLst>
  </p:cSld>
  <p:clrMapOvr>
    <a:masterClrMapping/>
  </p:clrMapOvr>
  <p:transition>
    <p:cover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908114FC-05B4-4D98-B47E-1702EA9D7E78}" type="slidenum">
              <a:rPr lang="en-US" altLang="zh-CN"/>
              <a:pPr/>
              <a:t>‹#›</a:t>
            </a:fld>
            <a:endParaRPr lang="en-US" altLang="zh-CN"/>
          </a:p>
        </p:txBody>
      </p:sp>
    </p:spTree>
    <p:extLst>
      <p:ext uri="{BB962C8B-B14F-4D97-AF65-F5344CB8AC3E}">
        <p14:creationId xmlns:p14="http://schemas.microsoft.com/office/powerpoint/2010/main" val="1359926591"/>
      </p:ext>
    </p:extLst>
  </p:cSld>
  <p:clrMapOvr>
    <a:masterClrMapping/>
  </p:clrMapOvr>
  <p:transition>
    <p:cover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B843980B-F4B2-4B5F-B85C-95ADB447C6E7}" type="slidenum">
              <a:rPr lang="en-US" altLang="zh-CN"/>
              <a:pPr/>
              <a:t>‹#›</a:t>
            </a:fld>
            <a:endParaRPr lang="en-US" altLang="zh-CN"/>
          </a:p>
        </p:txBody>
      </p:sp>
    </p:spTree>
    <p:extLst>
      <p:ext uri="{BB962C8B-B14F-4D97-AF65-F5344CB8AC3E}">
        <p14:creationId xmlns:p14="http://schemas.microsoft.com/office/powerpoint/2010/main" val="597424475"/>
      </p:ext>
    </p:extLst>
  </p:cSld>
  <p:clrMapOvr>
    <a:masterClrMapping/>
  </p:clrMapOvr>
  <p:transition>
    <p:cover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2108058B-7468-48F5-B6AA-757733C7A04D}" type="slidenum">
              <a:rPr lang="en-US" altLang="zh-CN"/>
              <a:pPr/>
              <a:t>‹#›</a:t>
            </a:fld>
            <a:endParaRPr lang="en-US" altLang="zh-CN"/>
          </a:p>
        </p:txBody>
      </p:sp>
    </p:spTree>
    <p:extLst>
      <p:ext uri="{BB962C8B-B14F-4D97-AF65-F5344CB8AC3E}">
        <p14:creationId xmlns:p14="http://schemas.microsoft.com/office/powerpoint/2010/main" val="17398932"/>
      </p:ext>
    </p:extLst>
  </p:cSld>
  <p:clrMapOvr>
    <a:masterClrMapping/>
  </p:clrMapOvr>
  <p:transition>
    <p:cover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9E75558-E9C7-4571-AAB3-3919CC231BF0}" type="slidenum">
              <a:rPr lang="en-US" altLang="zh-CN"/>
              <a:pPr/>
              <a:t>‹#›</a:t>
            </a:fld>
            <a:endParaRPr lang="en-US" altLang="zh-CN"/>
          </a:p>
        </p:txBody>
      </p:sp>
    </p:spTree>
    <p:extLst>
      <p:ext uri="{BB962C8B-B14F-4D97-AF65-F5344CB8AC3E}">
        <p14:creationId xmlns:p14="http://schemas.microsoft.com/office/powerpoint/2010/main" val="916594120"/>
      </p:ext>
    </p:extLst>
  </p:cSld>
  <p:clrMapOvr>
    <a:masterClrMapping/>
  </p:clrMapOvr>
  <p:transition>
    <p:cover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093D402-F739-424C-8200-6AA0E4F04174}" type="slidenum">
              <a:rPr lang="en-US" altLang="zh-CN"/>
              <a:pPr/>
              <a:t>‹#›</a:t>
            </a:fld>
            <a:endParaRPr lang="en-US" altLang="zh-CN"/>
          </a:p>
        </p:txBody>
      </p:sp>
    </p:spTree>
    <p:extLst>
      <p:ext uri="{BB962C8B-B14F-4D97-AF65-F5344CB8AC3E}">
        <p14:creationId xmlns:p14="http://schemas.microsoft.com/office/powerpoint/2010/main" val="3994998219"/>
      </p:ext>
    </p:extLst>
  </p:cSld>
  <p:clrMapOvr>
    <a:masterClrMapping/>
  </p:clrMapOvr>
  <p:transition>
    <p:cover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457200"/>
            <a:ext cx="1943100" cy="5638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457200"/>
            <a:ext cx="5676900" cy="56388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ECF8B55-EFB6-4E4B-9A21-E58F5458588E}" type="slidenum">
              <a:rPr lang="en-US" altLang="zh-CN"/>
              <a:pPr/>
              <a:t>‹#›</a:t>
            </a:fld>
            <a:endParaRPr lang="en-US" altLang="zh-CN"/>
          </a:p>
        </p:txBody>
      </p:sp>
    </p:spTree>
    <p:extLst>
      <p:ext uri="{BB962C8B-B14F-4D97-AF65-F5344CB8AC3E}">
        <p14:creationId xmlns:p14="http://schemas.microsoft.com/office/powerpoint/2010/main" val="4042572011"/>
      </p:ext>
    </p:extLst>
  </p:cSld>
  <p:clrMapOvr>
    <a:masterClrMapping/>
  </p:clrMapOvr>
  <p:transition>
    <p:cover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wmf"/><Relationship Id="rId2" Type="http://schemas.openxmlformats.org/officeDocument/2006/relationships/slideLayout" Target="../slideLayouts/slideLayout2.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gi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66FFFF"/>
            </a:gs>
            <a:gs pos="50000">
              <a:srgbClr val="66FFFF">
                <a:gamma/>
                <a:tint val="0"/>
                <a:invGamma/>
              </a:srgbClr>
            </a:gs>
            <a:gs pos="100000">
              <a:srgbClr val="66FFFF"/>
            </a:gs>
          </a:gsLst>
          <a:lin ang="2700000" scaled="1"/>
        </a:gradFill>
        <a:effectLst/>
      </p:bgPr>
    </p:bg>
    <p:spTree>
      <p:nvGrpSpPr>
        <p:cNvPr id="1" name=""/>
        <p:cNvGrpSpPr/>
        <p:nvPr/>
      </p:nvGrpSpPr>
      <p:grpSpPr>
        <a:xfrm>
          <a:off x="0" y="0"/>
          <a:ext cx="0" cy="0"/>
          <a:chOff x="0" y="0"/>
          <a:chExt cx="0" cy="0"/>
        </a:xfrm>
      </p:grpSpPr>
      <p:sp>
        <p:nvSpPr>
          <p:cNvPr id="39938" name="Freeform 2"/>
          <p:cNvSpPr>
            <a:spLocks/>
          </p:cNvSpPr>
          <p:nvPr userDrawn="1"/>
        </p:nvSpPr>
        <p:spPr bwMode="auto">
          <a:xfrm>
            <a:off x="0" y="6381750"/>
            <a:ext cx="9144000" cy="476250"/>
          </a:xfrm>
          <a:custGeom>
            <a:avLst/>
            <a:gdLst>
              <a:gd name="T0" fmla="*/ 0 w 5751"/>
              <a:gd name="T1" fmla="*/ 283 h 589"/>
              <a:gd name="T2" fmla="*/ 207 w 5751"/>
              <a:gd name="T3" fmla="*/ 204 h 589"/>
              <a:gd name="T4" fmla="*/ 298 w 5751"/>
              <a:gd name="T5" fmla="*/ 272 h 589"/>
              <a:gd name="T6" fmla="*/ 425 w 5751"/>
              <a:gd name="T7" fmla="*/ 272 h 589"/>
              <a:gd name="T8" fmla="*/ 689 w 5751"/>
              <a:gd name="T9" fmla="*/ 136 h 589"/>
              <a:gd name="T10" fmla="*/ 850 w 5751"/>
              <a:gd name="T11" fmla="*/ 159 h 589"/>
              <a:gd name="T12" fmla="*/ 1044 w 5751"/>
              <a:gd name="T13" fmla="*/ 204 h 589"/>
              <a:gd name="T14" fmla="*/ 1194 w 5751"/>
              <a:gd name="T15" fmla="*/ 136 h 589"/>
              <a:gd name="T16" fmla="*/ 1389 w 5751"/>
              <a:gd name="T17" fmla="*/ 159 h 589"/>
              <a:gd name="T18" fmla="*/ 1619 w 5751"/>
              <a:gd name="T19" fmla="*/ 136 h 589"/>
              <a:gd name="T20" fmla="*/ 1791 w 5751"/>
              <a:gd name="T21" fmla="*/ 272 h 589"/>
              <a:gd name="T22" fmla="*/ 1998 w 5751"/>
              <a:gd name="T23" fmla="*/ 295 h 589"/>
              <a:gd name="T24" fmla="*/ 2250 w 5751"/>
              <a:gd name="T25" fmla="*/ 113 h 589"/>
              <a:gd name="T26" fmla="*/ 2354 w 5751"/>
              <a:gd name="T27" fmla="*/ 91 h 589"/>
              <a:gd name="T28" fmla="*/ 2572 w 5751"/>
              <a:gd name="T29" fmla="*/ 136 h 589"/>
              <a:gd name="T30" fmla="*/ 2777 w 5751"/>
              <a:gd name="T31" fmla="*/ 204 h 589"/>
              <a:gd name="T32" fmla="*/ 2985 w 5751"/>
              <a:gd name="T33" fmla="*/ 159 h 589"/>
              <a:gd name="T34" fmla="*/ 3146 w 5751"/>
              <a:gd name="T35" fmla="*/ 46 h 589"/>
              <a:gd name="T36" fmla="*/ 3330 w 5751"/>
              <a:gd name="T37" fmla="*/ 46 h 589"/>
              <a:gd name="T38" fmla="*/ 3386 w 5751"/>
              <a:gd name="T39" fmla="*/ 79 h 589"/>
              <a:gd name="T40" fmla="*/ 3593 w 5751"/>
              <a:gd name="T41" fmla="*/ 102 h 589"/>
              <a:gd name="T42" fmla="*/ 3846 w 5751"/>
              <a:gd name="T43" fmla="*/ 102 h 589"/>
              <a:gd name="T44" fmla="*/ 4064 w 5751"/>
              <a:gd name="T45" fmla="*/ 0 h 589"/>
              <a:gd name="T46" fmla="*/ 4329 w 5751"/>
              <a:gd name="T47" fmla="*/ 181 h 589"/>
              <a:gd name="T48" fmla="*/ 4581 w 5751"/>
              <a:gd name="T49" fmla="*/ 181 h 589"/>
              <a:gd name="T50" fmla="*/ 4822 w 5751"/>
              <a:gd name="T51" fmla="*/ 46 h 589"/>
              <a:gd name="T52" fmla="*/ 5028 w 5751"/>
              <a:gd name="T53" fmla="*/ 12 h 589"/>
              <a:gd name="T54" fmla="*/ 5166 w 5751"/>
              <a:gd name="T55" fmla="*/ 68 h 589"/>
              <a:gd name="T56" fmla="*/ 5377 w 5751"/>
              <a:gd name="T57" fmla="*/ 92 h 589"/>
              <a:gd name="T58" fmla="*/ 5581 w 5751"/>
              <a:gd name="T59" fmla="*/ 80 h 589"/>
              <a:gd name="T60" fmla="*/ 5751 w 5751"/>
              <a:gd name="T61" fmla="*/ 80 h 589"/>
              <a:gd name="T62" fmla="*/ 5751 w 5751"/>
              <a:gd name="T63" fmla="*/ 589 h 589"/>
              <a:gd name="T64" fmla="*/ 0 w 5751"/>
              <a:gd name="T65" fmla="*/ 589 h 589"/>
              <a:gd name="T66" fmla="*/ 0 w 5751"/>
              <a:gd name="T67" fmla="*/ 283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51" h="589">
                <a:moveTo>
                  <a:pt x="0" y="283"/>
                </a:moveTo>
                <a:lnTo>
                  <a:pt x="207" y="204"/>
                </a:lnTo>
                <a:lnTo>
                  <a:pt x="298" y="272"/>
                </a:lnTo>
                <a:lnTo>
                  <a:pt x="425" y="272"/>
                </a:lnTo>
                <a:lnTo>
                  <a:pt x="689" y="136"/>
                </a:lnTo>
                <a:lnTo>
                  <a:pt x="850" y="159"/>
                </a:lnTo>
                <a:lnTo>
                  <a:pt x="1044" y="204"/>
                </a:lnTo>
                <a:lnTo>
                  <a:pt x="1194" y="136"/>
                </a:lnTo>
                <a:lnTo>
                  <a:pt x="1389" y="159"/>
                </a:lnTo>
                <a:lnTo>
                  <a:pt x="1619" y="136"/>
                </a:lnTo>
                <a:lnTo>
                  <a:pt x="1791" y="272"/>
                </a:lnTo>
                <a:lnTo>
                  <a:pt x="1998" y="295"/>
                </a:lnTo>
                <a:lnTo>
                  <a:pt x="2250" y="113"/>
                </a:lnTo>
                <a:lnTo>
                  <a:pt x="2354" y="91"/>
                </a:lnTo>
                <a:lnTo>
                  <a:pt x="2572" y="136"/>
                </a:lnTo>
                <a:lnTo>
                  <a:pt x="2777" y="204"/>
                </a:lnTo>
                <a:lnTo>
                  <a:pt x="2985" y="159"/>
                </a:lnTo>
                <a:lnTo>
                  <a:pt x="3146" y="46"/>
                </a:lnTo>
                <a:lnTo>
                  <a:pt x="3330" y="46"/>
                </a:lnTo>
                <a:lnTo>
                  <a:pt x="3386" y="79"/>
                </a:lnTo>
                <a:lnTo>
                  <a:pt x="3593" y="102"/>
                </a:lnTo>
                <a:lnTo>
                  <a:pt x="3846" y="102"/>
                </a:lnTo>
                <a:lnTo>
                  <a:pt x="4064" y="0"/>
                </a:lnTo>
                <a:lnTo>
                  <a:pt x="4329" y="181"/>
                </a:lnTo>
                <a:lnTo>
                  <a:pt x="4581" y="181"/>
                </a:lnTo>
                <a:lnTo>
                  <a:pt x="4822" y="46"/>
                </a:lnTo>
                <a:lnTo>
                  <a:pt x="5028" y="12"/>
                </a:lnTo>
                <a:lnTo>
                  <a:pt x="5166" y="68"/>
                </a:lnTo>
                <a:lnTo>
                  <a:pt x="5377" y="92"/>
                </a:lnTo>
                <a:lnTo>
                  <a:pt x="5581" y="80"/>
                </a:lnTo>
                <a:lnTo>
                  <a:pt x="5751" y="80"/>
                </a:lnTo>
                <a:lnTo>
                  <a:pt x="5751" y="589"/>
                </a:lnTo>
                <a:lnTo>
                  <a:pt x="0" y="589"/>
                </a:lnTo>
                <a:lnTo>
                  <a:pt x="0" y="283"/>
                </a:lnTo>
                <a:close/>
              </a:path>
            </a:pathLst>
          </a:custGeom>
          <a:solidFill>
            <a:srgbClr val="008000"/>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zh-CN" altLang="en-US"/>
          </a:p>
        </p:txBody>
      </p:sp>
      <p:sp>
        <p:nvSpPr>
          <p:cNvPr id="39939" name="Rectangle 3"/>
          <p:cNvSpPr>
            <a:spLocks noGrp="1" noChangeArrowheads="1"/>
          </p:cNvSpPr>
          <p:nvPr>
            <p:ph type="title"/>
          </p:nvPr>
        </p:nvSpPr>
        <p:spPr bwMode="auto">
          <a:xfrm>
            <a:off x="685800"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39940" name="Rectangle 4"/>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39941" name="Rectangle 5"/>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1" sz="1400">
                <a:solidFill>
                  <a:schemeClr val="bg2"/>
                </a:solidFill>
                <a:latin typeface="+mn-lt"/>
              </a:defRPr>
            </a:lvl1pPr>
          </a:lstStyle>
          <a:p>
            <a:endParaRPr lang="en-US" altLang="zh-CN"/>
          </a:p>
        </p:txBody>
      </p:sp>
      <p:sp>
        <p:nvSpPr>
          <p:cNvPr id="39942" name="Rectangle 6"/>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1" sz="1400">
                <a:solidFill>
                  <a:schemeClr val="bg2"/>
                </a:solidFill>
                <a:latin typeface="+mn-lt"/>
              </a:defRPr>
            </a:lvl1pPr>
          </a:lstStyle>
          <a:p>
            <a:endParaRPr lang="en-US" altLang="zh-CN"/>
          </a:p>
        </p:txBody>
      </p:sp>
      <p:sp>
        <p:nvSpPr>
          <p:cNvPr id="39943" name="Rectangle 7"/>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1" sz="1400">
                <a:solidFill>
                  <a:schemeClr val="bg2"/>
                </a:solidFill>
                <a:latin typeface="+mn-lt"/>
              </a:defRPr>
            </a:lvl1pPr>
          </a:lstStyle>
          <a:p>
            <a:fld id="{279AA09E-524A-4A72-93D6-082753DD0999}" type="slidenum">
              <a:rPr lang="en-US" altLang="zh-CN"/>
              <a:pPr/>
              <a:t>‹#›</a:t>
            </a:fld>
            <a:endParaRPr lang="en-US" altLang="zh-CN"/>
          </a:p>
        </p:txBody>
      </p:sp>
      <p:pic>
        <p:nvPicPr>
          <p:cNvPr id="39944" name="Picture 8"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7956550" y="0"/>
            <a:ext cx="431800" cy="333375"/>
          </a:xfrm>
          <a:prstGeom prst="rect">
            <a:avLst/>
          </a:prstGeom>
          <a:noFill/>
          <a:extLst>
            <a:ext uri="{909E8E84-426E-40DD-AFC4-6F175D3DCCD1}">
              <a14:hiddenFill xmlns:a14="http://schemas.microsoft.com/office/drawing/2010/main">
                <a:solidFill>
                  <a:srgbClr val="FFFFFF"/>
                </a:solidFill>
              </a14:hiddenFill>
            </a:ext>
          </a:extLst>
        </p:spPr>
      </p:pic>
      <p:pic>
        <p:nvPicPr>
          <p:cNvPr id="39945" name="Picture 9"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787900" y="0"/>
            <a:ext cx="431800" cy="360363"/>
          </a:xfrm>
          <a:prstGeom prst="rect">
            <a:avLst/>
          </a:prstGeom>
          <a:noFill/>
          <a:extLst>
            <a:ext uri="{909E8E84-426E-40DD-AFC4-6F175D3DCCD1}">
              <a14:hiddenFill xmlns:a14="http://schemas.microsoft.com/office/drawing/2010/main">
                <a:solidFill>
                  <a:srgbClr val="FFFFFF"/>
                </a:solidFill>
              </a14:hiddenFill>
            </a:ext>
          </a:extLst>
        </p:spPr>
      </p:pic>
      <p:pic>
        <p:nvPicPr>
          <p:cNvPr id="39946" name="Picture 10"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539750"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39947" name="Picture 11" descr="001"/>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4000" cy="404813"/>
          </a:xfrm>
          <a:prstGeom prst="rect">
            <a:avLst/>
          </a:prstGeom>
          <a:noFill/>
          <a:extLst>
            <a:ext uri="{909E8E84-426E-40DD-AFC4-6F175D3DCCD1}">
              <a14:hiddenFill xmlns:a14="http://schemas.microsoft.com/office/drawing/2010/main">
                <a:solidFill>
                  <a:srgbClr val="FFFFFF"/>
                </a:solidFill>
              </a14:hiddenFill>
            </a:ext>
          </a:extLst>
        </p:spPr>
      </p:pic>
      <p:pic>
        <p:nvPicPr>
          <p:cNvPr id="39948" name="Picture 12" descr="vine">
            <a:hlinkClick r:id="" action="ppaction://hlinkshowjump?jump=nextslide"/>
          </p:cNvPr>
          <p:cNvPicPr>
            <a:picLocks noChangeAspect="1" noChangeArrowheads="1" noCrop="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6742113"/>
            <a:ext cx="9144000" cy="115887"/>
          </a:xfrm>
          <a:prstGeom prst="rect">
            <a:avLst/>
          </a:prstGeom>
          <a:noFill/>
          <a:extLst>
            <a:ext uri="{909E8E84-426E-40DD-AFC4-6F175D3DCCD1}">
              <a14:hiddenFill xmlns:a14="http://schemas.microsoft.com/office/drawing/2010/main">
                <a:solidFill>
                  <a:srgbClr val="FFFFFF"/>
                </a:solidFill>
              </a14:hiddenFill>
            </a:ext>
          </a:extLst>
        </p:spPr>
      </p:pic>
      <p:pic>
        <p:nvPicPr>
          <p:cNvPr id="39949" name="Picture 13"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2411413" y="0"/>
            <a:ext cx="360362" cy="333375"/>
          </a:xfrm>
          <a:prstGeom prst="rect">
            <a:avLst/>
          </a:prstGeom>
          <a:noFill/>
          <a:extLst>
            <a:ext uri="{909E8E84-426E-40DD-AFC4-6F175D3DCCD1}">
              <a14:hiddenFill xmlns:a14="http://schemas.microsoft.com/office/drawing/2010/main">
                <a:solidFill>
                  <a:srgbClr val="FFFFFF"/>
                </a:solidFill>
              </a14:hiddenFill>
            </a:ext>
          </a:extLst>
        </p:spPr>
      </p:pic>
      <p:pic>
        <p:nvPicPr>
          <p:cNvPr id="39950" name="Picture 14"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6156325"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39951" name="Picture 15">
            <a:hlinkClick r:id="" action="ppaction://hlinkshowjump?jump=previousslide"/>
          </p:cNvPr>
          <p:cNvPicPr>
            <a:picLocks noChangeArrowheads="1"/>
          </p:cNvPicPr>
          <p:nvPr userDrawn="1"/>
        </p:nvPicPr>
        <p:blipFill>
          <a:blip r:embed="rId16" cstate="print">
            <a:extLst>
              <a:ext uri="{28A0092B-C50C-407E-A947-70E740481C1C}">
                <a14:useLocalDpi xmlns:a14="http://schemas.microsoft.com/office/drawing/2010/main" val="0"/>
              </a:ext>
            </a:extLst>
          </a:blip>
          <a:srcRect/>
          <a:stretch>
            <a:fillRect/>
          </a:stretch>
        </p:blipFill>
        <p:spPr bwMode="auto">
          <a:xfrm>
            <a:off x="7596188"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52" name="Picture 16">
            <a:hlinkClick r:id="" action="ppaction://hlinkshowjump?jump=nextslide"/>
          </p:cNvPr>
          <p:cNvPicPr>
            <a:picLocks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auto">
          <a:xfrm>
            <a:off x="7885113"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53" name="Rectangle 17"/>
          <p:cNvSpPr>
            <a:spLocks noChangeArrowheads="1"/>
          </p:cNvSpPr>
          <p:nvPr userDrawn="1"/>
        </p:nvSpPr>
        <p:spPr bwMode="auto">
          <a:xfrm>
            <a:off x="6659563" y="0"/>
            <a:ext cx="1619250" cy="396875"/>
          </a:xfrm>
          <a:prstGeom prst="rect">
            <a:avLst/>
          </a:prstGeom>
          <a:noFill/>
          <a:ln>
            <a:noFill/>
          </a:ln>
          <a:extLst>
            <a:ext uri="{909E8E84-426E-40DD-AFC4-6F175D3DCCD1}">
              <a14:hiddenFill xmlns:a14="http://schemas.microsoft.com/office/drawing/2010/main">
                <a:solidFill>
                  <a:srgbClr val="008000"/>
                </a:solidFill>
              </a14:hiddenFill>
            </a:ext>
            <a:ext uri="{91240B29-F687-4F45-9708-019B960494DF}">
              <a14:hiddenLine xmlns:a14="http://schemas.microsoft.com/office/drawing/2010/main" w="9525">
                <a:solidFill>
                  <a:srgbClr val="969696"/>
                </a:solidFill>
                <a:miter lim="800000"/>
                <a:headEnd/>
                <a:tailEnd/>
              </a14:hiddenLine>
            </a:ext>
          </a:extLst>
        </p:spPr>
        <p:txBody>
          <a:bodyPr>
            <a:spAutoFit/>
          </a:bodyPr>
          <a:lstStyle/>
          <a:p>
            <a:pPr algn="ctr" eaLnBrk="0" hangingPunct="0">
              <a:spcBef>
                <a:spcPct val="50000"/>
              </a:spcBef>
            </a:pPr>
            <a:r>
              <a:rPr lang="zh-CN" altLang="en-US" sz="2000" b="1">
                <a:solidFill>
                  <a:schemeClr val="tx2"/>
                </a:solidFill>
                <a:ea typeface="隶书" pitchFamily="49" charset="-122"/>
              </a:rPr>
              <a:t>数据结构</a:t>
            </a:r>
          </a:p>
        </p:txBody>
      </p:sp>
      <p:sp>
        <p:nvSpPr>
          <p:cNvPr id="39954" name="Rectangle 18"/>
          <p:cNvSpPr>
            <a:spLocks noChangeArrowheads="1"/>
          </p:cNvSpPr>
          <p:nvPr userDrawn="1"/>
        </p:nvSpPr>
        <p:spPr bwMode="auto">
          <a:xfrm>
            <a:off x="395288" y="6524625"/>
            <a:ext cx="3313112"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岳阳市网络工程职业技术学校</a:t>
            </a:r>
          </a:p>
        </p:txBody>
      </p:sp>
      <p:sp>
        <p:nvSpPr>
          <p:cNvPr id="39955" name="Rectangle 19"/>
          <p:cNvSpPr>
            <a:spLocks noChangeArrowheads="1"/>
          </p:cNvSpPr>
          <p:nvPr userDrawn="1"/>
        </p:nvSpPr>
        <p:spPr bwMode="auto">
          <a:xfrm>
            <a:off x="5651500" y="6524625"/>
            <a:ext cx="1081088"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刘文英</a:t>
            </a: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ransition>
    <p:cover dir="d"/>
  </p:transition>
  <p:timing>
    <p:tnLst>
      <p:par>
        <p:cTn id="1" dur="indefinite" restart="never" nodeType="tmRoot"/>
      </p:par>
    </p:tnLst>
  </p:timing>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imes New Roman" pitchFamily="18" charset="0"/>
          <a:ea typeface="宋体" pitchFamily="2" charset="-122"/>
        </a:defRPr>
      </a:lvl2pPr>
      <a:lvl3pPr algn="l" rtl="0" fontAlgn="base">
        <a:spcBef>
          <a:spcPct val="0"/>
        </a:spcBef>
        <a:spcAft>
          <a:spcPct val="0"/>
        </a:spcAft>
        <a:defRPr sz="4400">
          <a:solidFill>
            <a:schemeClr val="tx2"/>
          </a:solidFill>
          <a:latin typeface="Times New Roman" pitchFamily="18" charset="0"/>
          <a:ea typeface="宋体" pitchFamily="2" charset="-122"/>
        </a:defRPr>
      </a:lvl3pPr>
      <a:lvl4pPr algn="l" rtl="0" fontAlgn="base">
        <a:spcBef>
          <a:spcPct val="0"/>
        </a:spcBef>
        <a:spcAft>
          <a:spcPct val="0"/>
        </a:spcAft>
        <a:defRPr sz="4400">
          <a:solidFill>
            <a:schemeClr val="tx2"/>
          </a:solidFill>
          <a:latin typeface="Times New Roman" pitchFamily="18" charset="0"/>
          <a:ea typeface="宋体" pitchFamily="2" charset="-122"/>
        </a:defRPr>
      </a:lvl4pPr>
      <a:lvl5pPr algn="l" rtl="0" fontAlgn="base">
        <a:spcBef>
          <a:spcPct val="0"/>
        </a:spcBef>
        <a:spcAft>
          <a:spcPct val="0"/>
        </a:spcAft>
        <a:defRPr sz="4400">
          <a:solidFill>
            <a:schemeClr val="tx2"/>
          </a:solidFill>
          <a:latin typeface="Times New Roman" pitchFamily="18" charset="0"/>
          <a:ea typeface="宋体" pitchFamily="2" charset="-122"/>
        </a:defRPr>
      </a:lvl5pPr>
      <a:lvl6pPr marL="457200" algn="l" rtl="0" fontAlgn="base">
        <a:spcBef>
          <a:spcPct val="0"/>
        </a:spcBef>
        <a:spcAft>
          <a:spcPct val="0"/>
        </a:spcAft>
        <a:defRPr sz="4400">
          <a:solidFill>
            <a:schemeClr val="tx2"/>
          </a:solidFill>
          <a:latin typeface="Times New Roman" pitchFamily="18" charset="0"/>
          <a:ea typeface="宋体" pitchFamily="2" charset="-122"/>
        </a:defRPr>
      </a:lvl6pPr>
      <a:lvl7pPr marL="914400" algn="l" rtl="0" fontAlgn="base">
        <a:spcBef>
          <a:spcPct val="0"/>
        </a:spcBef>
        <a:spcAft>
          <a:spcPct val="0"/>
        </a:spcAft>
        <a:defRPr sz="4400">
          <a:solidFill>
            <a:schemeClr val="tx2"/>
          </a:solidFill>
          <a:latin typeface="Times New Roman" pitchFamily="18" charset="0"/>
          <a:ea typeface="宋体" pitchFamily="2" charset="-122"/>
        </a:defRPr>
      </a:lvl7pPr>
      <a:lvl8pPr marL="1371600" algn="l" rtl="0" fontAlgn="base">
        <a:spcBef>
          <a:spcPct val="0"/>
        </a:spcBef>
        <a:spcAft>
          <a:spcPct val="0"/>
        </a:spcAft>
        <a:defRPr sz="4400">
          <a:solidFill>
            <a:schemeClr val="tx2"/>
          </a:solidFill>
          <a:latin typeface="Times New Roman" pitchFamily="18" charset="0"/>
          <a:ea typeface="宋体" pitchFamily="2" charset="-122"/>
        </a:defRPr>
      </a:lvl8pPr>
      <a:lvl9pPr marL="1828800" algn="l" rtl="0" fontAlgn="base">
        <a:spcBef>
          <a:spcPct val="0"/>
        </a:spcBef>
        <a:spcAft>
          <a:spcPct val="0"/>
        </a:spcAft>
        <a:defRPr sz="4400">
          <a:solidFill>
            <a:schemeClr val="tx2"/>
          </a:solidFill>
          <a:latin typeface="Times New Roman" pitchFamily="18" charset="0"/>
          <a:ea typeface="宋体" pitchFamily="2" charset="-122"/>
        </a:defRPr>
      </a:lvl9pPr>
    </p:titleStyle>
    <p:bodyStyle>
      <a:lvl1pPr marL="342900" indent="-342900" algn="l" rtl="0" fontAlgn="base">
        <a:spcBef>
          <a:spcPct val="20000"/>
        </a:spcBef>
        <a:spcAft>
          <a:spcPct val="0"/>
        </a:spcAft>
        <a:buClr>
          <a:schemeClr val="bg2"/>
        </a:buClr>
        <a:buFont typeface="Monotype Sorts" pitchFamily="2" charset="2"/>
        <a:buChar char="§"/>
        <a:defRPr sz="3200">
          <a:solidFill>
            <a:schemeClr val="tx1"/>
          </a:solidFill>
          <a:latin typeface="+mn-lt"/>
          <a:ea typeface="+mn-ea"/>
          <a:cs typeface="+mn-cs"/>
        </a:defRPr>
      </a:lvl1pPr>
      <a:lvl2pPr marL="742950" indent="-285750" algn="l" rtl="0" fontAlgn="base">
        <a:spcBef>
          <a:spcPct val="20000"/>
        </a:spcBef>
        <a:spcAft>
          <a:spcPct val="0"/>
        </a:spcAft>
        <a:buClr>
          <a:schemeClr val="bg2"/>
        </a:buClr>
        <a:buSzPct val="50000"/>
        <a:buFont typeface="Monotype Sorts" pitchFamily="2" charset="2"/>
        <a:buChar char="l"/>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269875"/>
            <a:ext cx="7772400" cy="855663"/>
          </a:xfrm>
        </p:spPr>
        <p:txBody>
          <a:bodyPr/>
          <a:lstStyle/>
          <a:p>
            <a:pPr algn="ctr"/>
            <a:r>
              <a:rPr lang="zh-CN" altLang="en-US"/>
              <a:t>九、课程设计指导 </a:t>
            </a:r>
          </a:p>
        </p:txBody>
      </p:sp>
      <p:sp>
        <p:nvSpPr>
          <p:cNvPr id="2051" name="Rectangle 3"/>
          <p:cNvSpPr>
            <a:spLocks noGrp="1" noChangeArrowheads="1"/>
          </p:cNvSpPr>
          <p:nvPr>
            <p:ph type="subTitle" idx="1"/>
          </p:nvPr>
        </p:nvSpPr>
        <p:spPr>
          <a:xfrm>
            <a:off x="258763" y="1316038"/>
            <a:ext cx="8561387" cy="4849812"/>
          </a:xfrm>
        </p:spPr>
        <p:txBody>
          <a:bodyPr/>
          <a:lstStyle/>
          <a:p>
            <a:pPr algn="l"/>
            <a:r>
              <a:rPr lang="zh-CN" altLang="en-US" sz="2400"/>
              <a:t>　　本章导读</a:t>
            </a:r>
          </a:p>
          <a:p>
            <a:pPr algn="l"/>
            <a:r>
              <a:rPr lang="zh-CN" altLang="en-US" sz="2400"/>
              <a:t>　　</a:t>
            </a:r>
            <a:r>
              <a:rPr lang="en-US" altLang="zh-CN" sz="2400"/>
              <a:t>《</a:t>
            </a:r>
            <a:r>
              <a:rPr lang="zh-CN" altLang="en-US" sz="2400"/>
              <a:t>数据结构</a:t>
            </a:r>
            <a:r>
              <a:rPr lang="en-US" altLang="zh-CN" sz="2400"/>
              <a:t>》</a:t>
            </a:r>
            <a:r>
              <a:rPr lang="zh-CN" altLang="en-US" sz="2400"/>
              <a:t>是软件与信息服务专业一门重要的专业技术基础课程，是一门关键性核心课程。课程设计是学好该门课程的重要环节之一。本章主要讲解课程设计的要求，之后给出一些课程设计题目供学习者参考。</a:t>
            </a:r>
          </a:p>
          <a:p>
            <a:pPr algn="l"/>
            <a:r>
              <a:rPr lang="zh-CN" altLang="en-US" sz="2400"/>
              <a:t>　　教学目标</a:t>
            </a:r>
          </a:p>
          <a:p>
            <a:pPr algn="l"/>
            <a:r>
              <a:rPr lang="zh-CN" altLang="en-US" sz="2400"/>
              <a:t>　　通过本章的学习要求掌握以下内容：</a:t>
            </a:r>
          </a:p>
          <a:p>
            <a:pPr algn="l"/>
            <a:r>
              <a:rPr lang="zh-CN" altLang="en-US" sz="2400"/>
              <a:t>　　</a:t>
            </a:r>
            <a:r>
              <a:rPr lang="en-US" altLang="zh-CN" sz="2400"/>
              <a:t>1.</a:t>
            </a:r>
            <a:r>
              <a:rPr lang="zh-CN" altLang="en-US" sz="2400"/>
              <a:t>了解课程设计的目的</a:t>
            </a:r>
            <a:r>
              <a:rPr lang="en-US" altLang="zh-CN" sz="2400"/>
              <a:t>;</a:t>
            </a:r>
          </a:p>
          <a:p>
            <a:pPr algn="l"/>
            <a:r>
              <a:rPr lang="zh-CN" altLang="en-US" sz="2400"/>
              <a:t>　　</a:t>
            </a:r>
            <a:r>
              <a:rPr lang="en-US" altLang="zh-CN" sz="2400"/>
              <a:t>2.</a:t>
            </a:r>
            <a:r>
              <a:rPr lang="zh-CN" altLang="en-US" sz="2400"/>
              <a:t>学会利用所学知识完成所给题目的课程设计 </a:t>
            </a:r>
          </a:p>
        </p:txBody>
      </p:sp>
    </p:spTree>
  </p:cSld>
  <p:clrMapOvr>
    <a:masterClrMapping/>
  </p:clrMapOvr>
  <p:transition>
    <p:cover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Rot="1" noChangeArrowheads="1"/>
          </p:cNvSpPr>
          <p:nvPr/>
        </p:nvSpPr>
        <p:spPr bwMode="auto">
          <a:xfrm>
            <a:off x="685800" y="2698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9.1</a:t>
            </a:r>
            <a:r>
              <a:rPr lang="zh-CN" altLang="en-US" sz="4400">
                <a:solidFill>
                  <a:schemeClr val="tx2"/>
                </a:solidFill>
                <a:latin typeface="Times New Roman" pitchFamily="18" charset="0"/>
              </a:rPr>
              <a:t>　课程设计大纲</a:t>
            </a:r>
          </a:p>
        </p:txBody>
      </p:sp>
      <p:sp>
        <p:nvSpPr>
          <p:cNvPr id="7173" name="Rectangle 5"/>
          <p:cNvSpPr>
            <a:spLocks noRot="1" noChangeArrowheads="1"/>
          </p:cNvSpPr>
          <p:nvPr/>
        </p:nvSpPr>
        <p:spPr bwMode="auto">
          <a:xfrm>
            <a:off x="258763" y="1316038"/>
            <a:ext cx="8561387" cy="4849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数据结构</a:t>
            </a:r>
            <a:r>
              <a:rPr lang="en-US" altLang="zh-CN" sz="2400">
                <a:latin typeface="Times New Roman" pitchFamily="18" charset="0"/>
              </a:rPr>
              <a:t>》</a:t>
            </a:r>
            <a:r>
              <a:rPr lang="zh-CN" altLang="en-US" sz="2400">
                <a:latin typeface="Times New Roman" pitchFamily="18" charset="0"/>
              </a:rPr>
              <a:t>是软件与信息服务专业一门重要的专业技术基础课程，是一门关键性核心课程。本课程较系统地介绍了软件设计中常用的数据结构以及相应的存储结构和实现算法，介绍了常用的多种查找和排序技术。本课程将为整个专业的学习以及软件设计水平的提高打下良好的基础。</a:t>
            </a:r>
            <a:br>
              <a:rPr lang="zh-CN" altLang="en-US" sz="2400">
                <a:latin typeface="Times New Roman" pitchFamily="18" charset="0"/>
              </a:rPr>
            </a:b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数据结构</a:t>
            </a:r>
            <a:r>
              <a:rPr lang="en-US" altLang="zh-CN" sz="2400">
                <a:latin typeface="Times New Roman" pitchFamily="18" charset="0"/>
              </a:rPr>
              <a:t>》</a:t>
            </a:r>
            <a:r>
              <a:rPr lang="zh-CN" altLang="en-US" sz="2400">
                <a:latin typeface="Times New Roman" pitchFamily="18" charset="0"/>
              </a:rPr>
              <a:t>是一门实践性较强的课程，为了学好这门课程，必须在掌握理论知识的同时，加强上机实践，设置</a:t>
            </a:r>
            <a:r>
              <a:rPr lang="en-US" altLang="zh-CN" sz="2400">
                <a:latin typeface="Times New Roman" pitchFamily="18" charset="0"/>
              </a:rPr>
              <a:t>《</a:t>
            </a:r>
            <a:r>
              <a:rPr lang="zh-CN" altLang="en-US" sz="2400">
                <a:latin typeface="Times New Roman" pitchFamily="18" charset="0"/>
              </a:rPr>
              <a:t>数据结构课程设计</a:t>
            </a:r>
            <a:r>
              <a:rPr lang="en-US" altLang="zh-CN" sz="2400">
                <a:latin typeface="Times New Roman" pitchFamily="18" charset="0"/>
              </a:rPr>
              <a:t>》</a:t>
            </a:r>
            <a:r>
              <a:rPr lang="zh-CN" altLang="en-US" sz="2400">
                <a:latin typeface="Times New Roman" pitchFamily="18" charset="0"/>
              </a:rPr>
              <a:t>实践环节十分重要。本课程设计的目标就是要达到理论与实际应用相结合，提高学生组织数据及编写大型程序的能力，并培养基本的、良好的程序设计技能以及合作能力。 </a:t>
            </a:r>
          </a:p>
        </p:txBody>
      </p:sp>
    </p:spTree>
  </p:cSld>
  <p:clrMapOvr>
    <a:masterClrMapping/>
  </p:clrMapOvr>
  <p:transition>
    <p:cover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Rot="1" noChangeArrowheads="1"/>
          </p:cNvSpPr>
          <p:nvPr/>
        </p:nvSpPr>
        <p:spPr bwMode="auto">
          <a:xfrm>
            <a:off x="258763" y="882650"/>
            <a:ext cx="8561387" cy="384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设计中要求综合运用所学知识，上机解决一些与实际应用结合紧密的、规模较大的问题，通过分析、设计、编码、调试等各环节的训练，使学生深刻理解、牢固掌握数据结构和算法设计技术，掌握分析、解决实际问题的能力。</a:t>
            </a:r>
            <a:br>
              <a:rPr lang="zh-CN" altLang="en-US" sz="2400">
                <a:latin typeface="Times New Roman" pitchFamily="18" charset="0"/>
              </a:rPr>
            </a:br>
            <a:r>
              <a:rPr lang="zh-CN" altLang="en-US" sz="2400">
                <a:latin typeface="Times New Roman" pitchFamily="18" charset="0"/>
              </a:rPr>
              <a:t>　　通过这次设计，要求在数据结构的逻辑特性和物理表示、数据结构的选择和应用、算法的设计及其实现等方面，加深对课程基本内容的理解。同时，在程序设计方法以及上机操作等基本技能和科学作风方面受到比较系统和严格的训练。 </a:t>
            </a:r>
          </a:p>
        </p:txBody>
      </p:sp>
    </p:spTree>
  </p:cSld>
  <p:clrMapOvr>
    <a:masterClrMapping/>
  </p:clrMapOvr>
  <p:transition>
    <p:cover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Rot="1" noChangeArrowheads="1"/>
          </p:cNvSpPr>
          <p:nvPr/>
        </p:nvSpPr>
        <p:spPr bwMode="auto">
          <a:xfrm>
            <a:off x="685800" y="2698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9.2</a:t>
            </a:r>
            <a:r>
              <a:rPr lang="zh-CN" altLang="en-US" sz="4400">
                <a:solidFill>
                  <a:schemeClr val="tx2"/>
                </a:solidFill>
                <a:latin typeface="Times New Roman" pitchFamily="18" charset="0"/>
              </a:rPr>
              <a:t>　课程设计题目及设计规范 </a:t>
            </a:r>
          </a:p>
        </p:txBody>
      </p:sp>
      <p:sp>
        <p:nvSpPr>
          <p:cNvPr id="9219" name="Rectangle 3"/>
          <p:cNvSpPr>
            <a:spLocks noRot="1" noChangeArrowheads="1"/>
          </p:cNvSpPr>
          <p:nvPr/>
        </p:nvSpPr>
        <p:spPr bwMode="auto">
          <a:xfrm>
            <a:off x="258763" y="1316038"/>
            <a:ext cx="8561387" cy="4849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课程设计的题目如下：学生可根据设计题目自主选题，每</a:t>
            </a:r>
            <a:r>
              <a:rPr lang="en-US" altLang="zh-CN" sz="2400">
                <a:latin typeface="Times New Roman" pitchFamily="18" charset="0"/>
              </a:rPr>
              <a:t>3</a:t>
            </a:r>
            <a:r>
              <a:rPr lang="zh-CN" altLang="en-US" sz="2400">
                <a:latin typeface="Times New Roman" pitchFamily="18" charset="0"/>
              </a:rPr>
              <a:t>人组成一个小组，每个小组从下面题目中随机抽取</a:t>
            </a:r>
            <a:r>
              <a:rPr lang="en-US" altLang="zh-CN" sz="2400">
                <a:latin typeface="Times New Roman" pitchFamily="18" charset="0"/>
              </a:rPr>
              <a:t>1</a:t>
            </a:r>
            <a:r>
              <a:rPr lang="zh-CN" altLang="en-US" sz="2400">
                <a:latin typeface="Times New Roman" pitchFamily="18" charset="0"/>
              </a:rPr>
              <a:t>个题目，分工协作，共同完成。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 运动会分数统计</a:t>
            </a:r>
          </a:p>
          <a:p>
            <a:pPr>
              <a:spcBef>
                <a:spcPct val="20000"/>
              </a:spcBef>
              <a:buClr>
                <a:schemeClr val="bg2"/>
              </a:buClr>
              <a:buFont typeface="Monotype Sorts" pitchFamily="2" charset="2"/>
              <a:buNone/>
            </a:pPr>
            <a:r>
              <a:rPr lang="zh-CN" altLang="en-US" sz="2400">
                <a:latin typeface="Times New Roman" pitchFamily="18" charset="0"/>
              </a:rPr>
              <a:t>任务：参加运动会有</a:t>
            </a:r>
            <a:r>
              <a:rPr lang="en-US" altLang="zh-CN" sz="2400">
                <a:latin typeface="Times New Roman" pitchFamily="18" charset="0"/>
              </a:rPr>
              <a:t>n</a:t>
            </a:r>
            <a:r>
              <a:rPr lang="zh-CN" altLang="en-US" sz="2400">
                <a:latin typeface="Times New Roman" pitchFamily="18" charset="0"/>
              </a:rPr>
              <a:t>个学校，学校编号为</a:t>
            </a:r>
            <a:r>
              <a:rPr lang="en-US" altLang="zh-CN" sz="2400">
                <a:latin typeface="Times New Roman" pitchFamily="18" charset="0"/>
              </a:rPr>
              <a:t>1</a:t>
            </a:r>
            <a:r>
              <a:rPr lang="en-US" altLang="zh-CN" sz="2400">
                <a:latin typeface="Arial"/>
              </a:rPr>
              <a:t>……</a:t>
            </a:r>
            <a:r>
              <a:rPr lang="en-US" altLang="zh-CN" sz="2400">
                <a:latin typeface="Times New Roman" pitchFamily="18" charset="0"/>
              </a:rPr>
              <a:t>n</a:t>
            </a:r>
            <a:r>
              <a:rPr lang="zh-CN" altLang="en-US" sz="2400">
                <a:latin typeface="Times New Roman" pitchFamily="18" charset="0"/>
              </a:rPr>
              <a:t>。比赛分成</a:t>
            </a:r>
            <a:r>
              <a:rPr lang="en-US" altLang="zh-CN" sz="2400">
                <a:latin typeface="Times New Roman" pitchFamily="18" charset="0"/>
              </a:rPr>
              <a:t>m</a:t>
            </a:r>
            <a:r>
              <a:rPr lang="zh-CN" altLang="en-US" sz="2400">
                <a:latin typeface="Times New Roman" pitchFamily="18" charset="0"/>
              </a:rPr>
              <a:t>个男子项目，和</a:t>
            </a:r>
            <a:r>
              <a:rPr lang="en-US" altLang="zh-CN" sz="2400">
                <a:latin typeface="Times New Roman" pitchFamily="18" charset="0"/>
              </a:rPr>
              <a:t>w</a:t>
            </a:r>
            <a:r>
              <a:rPr lang="zh-CN" altLang="en-US" sz="2400">
                <a:latin typeface="Times New Roman" pitchFamily="18" charset="0"/>
              </a:rPr>
              <a:t>个女子项目。项目编号为男子</a:t>
            </a:r>
            <a:r>
              <a:rPr lang="en-US" altLang="zh-CN" sz="2400">
                <a:latin typeface="Times New Roman" pitchFamily="18" charset="0"/>
              </a:rPr>
              <a:t>1</a:t>
            </a:r>
            <a:r>
              <a:rPr lang="en-US" altLang="zh-CN" sz="2400">
                <a:latin typeface="Arial"/>
              </a:rPr>
              <a:t>……</a:t>
            </a:r>
            <a:r>
              <a:rPr lang="en-US" altLang="zh-CN" sz="2400">
                <a:latin typeface="Times New Roman" pitchFamily="18" charset="0"/>
              </a:rPr>
              <a:t>m</a:t>
            </a:r>
            <a:r>
              <a:rPr lang="zh-CN" altLang="en-US" sz="2400">
                <a:latin typeface="Times New Roman" pitchFamily="18" charset="0"/>
              </a:rPr>
              <a:t>，女子</a:t>
            </a:r>
            <a:r>
              <a:rPr lang="en-US" altLang="zh-CN" sz="2400">
                <a:latin typeface="Times New Roman" pitchFamily="18" charset="0"/>
              </a:rPr>
              <a:t>m+1</a:t>
            </a:r>
            <a:r>
              <a:rPr lang="en-US" altLang="zh-CN" sz="2400">
                <a:latin typeface="Arial"/>
              </a:rPr>
              <a:t>……</a:t>
            </a:r>
            <a:r>
              <a:rPr lang="en-US" altLang="zh-CN" sz="2400">
                <a:latin typeface="Times New Roman" pitchFamily="18" charset="0"/>
              </a:rPr>
              <a:t>m+w</a:t>
            </a:r>
            <a:r>
              <a:rPr lang="zh-CN" altLang="en-US" sz="2400">
                <a:latin typeface="Times New Roman" pitchFamily="18" charset="0"/>
              </a:rPr>
              <a:t>。不同的项目取前五名或前三名积分；取前五名的积分分别为：</a:t>
            </a:r>
            <a:r>
              <a:rPr lang="en-US" altLang="zh-CN" sz="2400">
                <a:latin typeface="Times New Roman" pitchFamily="18" charset="0"/>
              </a:rPr>
              <a:t>7</a:t>
            </a:r>
            <a:r>
              <a:rPr lang="zh-CN" altLang="en-US" sz="2400">
                <a:latin typeface="Times New Roman" pitchFamily="18" charset="0"/>
              </a:rPr>
              <a:t>、</a:t>
            </a:r>
            <a:r>
              <a:rPr lang="en-US" altLang="zh-CN" sz="2400">
                <a:latin typeface="Times New Roman" pitchFamily="18" charset="0"/>
              </a:rPr>
              <a:t>5</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，前三名的积分分别为：</a:t>
            </a:r>
            <a:r>
              <a:rPr lang="en-US" altLang="zh-CN" sz="2400">
                <a:latin typeface="Times New Roman" pitchFamily="18" charset="0"/>
              </a:rPr>
              <a:t>5</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；哪些取前五名或前三名由学生自己设定。（</a:t>
            </a:r>
            <a:r>
              <a:rPr lang="en-US" altLang="zh-CN" sz="2400">
                <a:latin typeface="Times New Roman" pitchFamily="18" charset="0"/>
              </a:rPr>
              <a:t>m&lt;=20,n&lt;=20</a:t>
            </a:r>
            <a:r>
              <a:rPr lang="zh-CN" altLang="en-US" sz="2400">
                <a:latin typeface="Times New Roman" pitchFamily="18" charset="0"/>
              </a:rPr>
              <a:t>）</a:t>
            </a:r>
          </a:p>
        </p:txBody>
      </p:sp>
    </p:spTree>
  </p:cSld>
  <p:clrMapOvr>
    <a:masterClrMapping/>
  </p:clrMapOvr>
  <p:transition>
    <p:cover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Rot="1" noChangeArrowheads="1"/>
          </p:cNvSpPr>
          <p:nvPr/>
        </p:nvSpPr>
        <p:spPr bwMode="auto">
          <a:xfrm>
            <a:off x="258763" y="620713"/>
            <a:ext cx="8561387"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b="1">
                <a:latin typeface="Times New Roman" pitchFamily="18" charset="0"/>
              </a:rPr>
              <a:t>　　</a:t>
            </a:r>
            <a:r>
              <a:rPr lang="en-US" altLang="zh-CN" sz="2400" b="1">
                <a:latin typeface="Times New Roman" pitchFamily="18" charset="0"/>
              </a:rPr>
              <a:t>9</a:t>
            </a:r>
            <a:r>
              <a:rPr lang="zh-CN" altLang="en-US" sz="2400" b="1">
                <a:latin typeface="Times New Roman" pitchFamily="18" charset="0"/>
              </a:rPr>
              <a:t>课程设计指导</a:t>
            </a:r>
            <a:endParaRPr lang="zh-CN" altLang="en-US"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　　功能要求：</a:t>
            </a:r>
          </a:p>
          <a:p>
            <a:pPr>
              <a:spcBef>
                <a:spcPct val="20000"/>
              </a:spcBef>
              <a:buClr>
                <a:schemeClr val="bg2"/>
              </a:buClr>
              <a:buFont typeface="Monotype Sorts" pitchFamily="2" charset="2"/>
              <a:buNone/>
            </a:pPr>
            <a:r>
              <a:rPr lang="zh-CN" altLang="en-US" sz="2400">
                <a:latin typeface="Times New Roman" pitchFamily="18" charset="0"/>
              </a:rPr>
              <a:t>　　可以输入各个项目的前三名或前五名的成绩；</a:t>
            </a:r>
          </a:p>
          <a:p>
            <a:pPr>
              <a:spcBef>
                <a:spcPct val="20000"/>
              </a:spcBef>
              <a:buClr>
                <a:schemeClr val="bg2"/>
              </a:buClr>
              <a:buFont typeface="Monotype Sorts" pitchFamily="2" charset="2"/>
              <a:buNone/>
            </a:pPr>
            <a:r>
              <a:rPr lang="zh-CN" altLang="en-US" sz="2400">
                <a:latin typeface="Times New Roman" pitchFamily="18" charset="0"/>
              </a:rPr>
              <a:t>　　能统计各学校总分，</a:t>
            </a:r>
          </a:p>
          <a:p>
            <a:pPr>
              <a:spcBef>
                <a:spcPct val="20000"/>
              </a:spcBef>
              <a:buClr>
                <a:schemeClr val="bg2"/>
              </a:buClr>
              <a:buFont typeface="Monotype Sorts" pitchFamily="2" charset="2"/>
              <a:buNone/>
            </a:pPr>
            <a:r>
              <a:rPr lang="zh-CN" altLang="en-US" sz="2400">
                <a:latin typeface="Times New Roman" pitchFamily="18" charset="0"/>
              </a:rPr>
              <a:t>　　可以按学校编号、学校总分、男女团体总分排序输出；</a:t>
            </a:r>
          </a:p>
          <a:p>
            <a:pPr>
              <a:spcBef>
                <a:spcPct val="20000"/>
              </a:spcBef>
              <a:buClr>
                <a:schemeClr val="bg2"/>
              </a:buClr>
              <a:buFont typeface="Monotype Sorts" pitchFamily="2" charset="2"/>
              <a:buNone/>
            </a:pPr>
            <a:r>
              <a:rPr lang="zh-CN" altLang="en-US" sz="2400">
                <a:latin typeface="Times New Roman" pitchFamily="18" charset="0"/>
              </a:rPr>
              <a:t>　　可以按学校编号查询学校某个项目的情况；可以按项目编号查询取得前三或前五名的学校。</a:t>
            </a:r>
          </a:p>
          <a:p>
            <a:pPr>
              <a:spcBef>
                <a:spcPct val="20000"/>
              </a:spcBef>
              <a:buClr>
                <a:schemeClr val="bg2"/>
              </a:buClr>
              <a:buFont typeface="Monotype Sorts" pitchFamily="2" charset="2"/>
              <a:buNone/>
            </a:pPr>
            <a:r>
              <a:rPr lang="zh-CN" altLang="en-US" sz="2400">
                <a:latin typeface="Times New Roman" pitchFamily="18" charset="0"/>
              </a:rPr>
              <a:t>　　规定：输入数据形式和范围：</a:t>
            </a:r>
            <a:r>
              <a:rPr lang="en-US" altLang="zh-CN" sz="2400">
                <a:latin typeface="Times New Roman" pitchFamily="18" charset="0"/>
              </a:rPr>
              <a:t>20</a:t>
            </a:r>
            <a:r>
              <a:rPr lang="zh-CN" altLang="en-US" sz="2400">
                <a:latin typeface="Times New Roman" pitchFamily="18" charset="0"/>
              </a:rPr>
              <a:t>以内的整数（如果做得更好可以输入学校的名称，运动项目的名称）</a:t>
            </a:r>
          </a:p>
          <a:p>
            <a:pPr>
              <a:spcBef>
                <a:spcPct val="20000"/>
              </a:spcBef>
              <a:buClr>
                <a:schemeClr val="bg2"/>
              </a:buClr>
              <a:buFont typeface="Monotype Sorts" pitchFamily="2" charset="2"/>
              <a:buNone/>
            </a:pPr>
            <a:r>
              <a:rPr lang="zh-CN" altLang="en-US" sz="2400">
                <a:latin typeface="Times New Roman" pitchFamily="18" charset="0"/>
              </a:rPr>
              <a:t>　　输出形式：有中文提示，各学校分数为整形</a:t>
            </a:r>
          </a:p>
          <a:p>
            <a:pPr>
              <a:spcBef>
                <a:spcPct val="20000"/>
              </a:spcBef>
              <a:buClr>
                <a:schemeClr val="bg2"/>
              </a:buClr>
              <a:buFont typeface="Monotype Sorts" pitchFamily="2" charset="2"/>
              <a:buNone/>
            </a:pPr>
            <a:r>
              <a:rPr lang="zh-CN" altLang="en-US" sz="2400">
                <a:latin typeface="Times New Roman" pitchFamily="18" charset="0"/>
              </a:rPr>
              <a:t>　　界面要求：有合理的提示，每个功能可以设立菜单，根据提示，可以完成相关的功能要求。</a:t>
            </a:r>
          </a:p>
        </p:txBody>
      </p:sp>
    </p:spTree>
  </p:cSld>
  <p:clrMapOvr>
    <a:masterClrMapping/>
  </p:clrMapOvr>
  <p:transition>
    <p:cover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Rot="1" noChangeArrowheads="1"/>
          </p:cNvSpPr>
          <p:nvPr/>
        </p:nvSpPr>
        <p:spPr bwMode="auto">
          <a:xfrm>
            <a:off x="685800" y="2698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9.3</a:t>
            </a:r>
            <a:r>
              <a:rPr lang="zh-CN" altLang="en-US" sz="4400">
                <a:solidFill>
                  <a:schemeClr val="tx2"/>
                </a:solidFill>
                <a:latin typeface="Times New Roman" pitchFamily="18" charset="0"/>
              </a:rPr>
              <a:t>　课程设计报告范例</a:t>
            </a:r>
          </a:p>
        </p:txBody>
      </p:sp>
      <p:sp>
        <p:nvSpPr>
          <p:cNvPr id="11267" name="Rectangle 3"/>
          <p:cNvSpPr>
            <a:spLocks noRot="1" noChangeArrowheads="1"/>
          </p:cNvSpPr>
          <p:nvPr/>
        </p:nvSpPr>
        <p:spPr bwMode="auto">
          <a:xfrm>
            <a:off x="258763" y="1316038"/>
            <a:ext cx="8561387" cy="4849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buClr>
                <a:schemeClr val="bg2"/>
              </a:buClr>
              <a:buFont typeface="Monotype Sorts" pitchFamily="2" charset="2"/>
              <a:buNone/>
            </a:pPr>
            <a:r>
              <a:rPr lang="zh-CN" altLang="en-US" sz="2400" b="1">
                <a:latin typeface="Times New Roman" pitchFamily="18" charset="0"/>
              </a:rPr>
              <a:t>课程设计报告</a:t>
            </a:r>
            <a:endParaRPr lang="zh-CN" altLang="en-US" sz="2400">
              <a:latin typeface="Times New Roman" pitchFamily="18" charset="0"/>
            </a:endParaRP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姓名</a:t>
            </a:r>
            <a:r>
              <a:rPr lang="en-US" altLang="zh-CN" sz="2400">
                <a:latin typeface="Times New Roman" pitchFamily="18" charset="0"/>
              </a:rPr>
              <a:t>] </a:t>
            </a:r>
            <a:r>
              <a:rPr lang="zh-CN" altLang="en-US" sz="2400">
                <a:latin typeface="Times New Roman" pitchFamily="18" charset="0"/>
              </a:rPr>
              <a:t>某某某            </a:t>
            </a:r>
            <a:r>
              <a:rPr lang="en-US" altLang="zh-CN" sz="2400">
                <a:latin typeface="Times New Roman" pitchFamily="18" charset="0"/>
              </a:rPr>
              <a:t>[</a:t>
            </a:r>
            <a:r>
              <a:rPr lang="zh-CN" altLang="en-US" sz="2400">
                <a:latin typeface="Times New Roman" pitchFamily="18" charset="0"/>
              </a:rPr>
              <a:t>班级</a:t>
            </a:r>
            <a:r>
              <a:rPr lang="en-US" altLang="zh-CN" sz="2400">
                <a:latin typeface="Times New Roman" pitchFamily="18" charset="0"/>
              </a:rPr>
              <a:t>]</a:t>
            </a:r>
            <a:r>
              <a:rPr lang="zh-CN" altLang="en-US" sz="2400">
                <a:latin typeface="Times New Roman" pitchFamily="18" charset="0"/>
              </a:rPr>
              <a:t>某某班                  </a:t>
            </a:r>
            <a:r>
              <a:rPr lang="en-US" altLang="zh-CN" sz="2400">
                <a:latin typeface="Times New Roman" pitchFamily="18" charset="0"/>
              </a:rPr>
              <a:t>[</a:t>
            </a:r>
            <a:r>
              <a:rPr lang="zh-CN" altLang="en-US" sz="2400">
                <a:latin typeface="Times New Roman" pitchFamily="18" charset="0"/>
              </a:rPr>
              <a:t>日期</a:t>
            </a:r>
            <a:r>
              <a:rPr lang="en-US" altLang="zh-CN" sz="2400">
                <a:latin typeface="Times New Roman" pitchFamily="18" charset="0"/>
              </a:rPr>
              <a:t>]  </a:t>
            </a:r>
            <a:r>
              <a:rPr lang="zh-CN" altLang="en-US" sz="2400">
                <a:latin typeface="Times New Roman" pitchFamily="18" charset="0"/>
              </a:rPr>
              <a:t>年月日</a:t>
            </a:r>
          </a:p>
          <a:p>
            <a:pPr>
              <a:spcBef>
                <a:spcPct val="20000"/>
              </a:spcBef>
              <a:buClr>
                <a:schemeClr val="bg2"/>
              </a:buClr>
              <a:buFont typeface="Monotype Sorts" pitchFamily="2" charset="2"/>
              <a:buNone/>
            </a:pPr>
            <a:r>
              <a:rPr lang="zh-CN" altLang="en-US" sz="2400">
                <a:latin typeface="Times New Roman" pitchFamily="18" charset="0"/>
              </a:rPr>
              <a:t>题目：求出一个不带变量的表达式的值</a:t>
            </a:r>
          </a:p>
          <a:p>
            <a:pPr>
              <a:spcBef>
                <a:spcPct val="20000"/>
              </a:spcBef>
              <a:buClr>
                <a:schemeClr val="bg2"/>
              </a:buClr>
              <a:buFont typeface="Monotype Sorts" pitchFamily="2" charset="2"/>
              <a:buNone/>
            </a:pPr>
            <a:r>
              <a:rPr lang="zh-CN" altLang="en-US" sz="2400">
                <a:latin typeface="Arial"/>
              </a:rPr>
              <a:t> </a:t>
            </a:r>
            <a:r>
              <a:rPr lang="en-US" altLang="zh-CN" sz="2400">
                <a:latin typeface="Times New Roman" pitchFamily="18" charset="0"/>
              </a:rPr>
              <a:t>1</a:t>
            </a:r>
            <a:r>
              <a:rPr lang="zh-CN" altLang="en-US" sz="2400">
                <a:latin typeface="Times New Roman" pitchFamily="18" charset="0"/>
              </a:rPr>
              <a:t>． 需求和规格说明</a:t>
            </a:r>
            <a:r>
              <a:rPr lang="zh-CN" altLang="en-US" sz="2400">
                <a:latin typeface="Arial"/>
              </a:rPr>
              <a:t> </a:t>
            </a:r>
            <a:r>
              <a:rPr lang="zh-CN" altLang="en-US"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虽然表达式可由所有类型的字符串构成，但是这里只研究一种类型：即数值型表达式。假定数值型表达式可由下列元素组成：</a:t>
            </a:r>
          </a:p>
          <a:p>
            <a:pPr>
              <a:spcBef>
                <a:spcPct val="20000"/>
              </a:spcBef>
              <a:buClr>
                <a:schemeClr val="bg2"/>
              </a:buClr>
              <a:buFont typeface="Monotype Sorts" pitchFamily="2" charset="2"/>
              <a:buNone/>
            </a:pPr>
            <a:r>
              <a:rPr lang="zh-CN" altLang="en-US" sz="2400">
                <a:latin typeface="Times New Roman" pitchFamily="18" charset="0"/>
              </a:rPr>
              <a:t>数字</a:t>
            </a:r>
            <a:br>
              <a:rPr lang="zh-CN" altLang="en-US" sz="2400">
                <a:latin typeface="Times New Roman" pitchFamily="18" charset="0"/>
              </a:rPr>
            </a:br>
            <a:r>
              <a:rPr lang="zh-CN" altLang="en-US" sz="2400">
                <a:latin typeface="Times New Roman" pitchFamily="18" charset="0"/>
              </a:rPr>
              <a:t>运算符</a:t>
            </a:r>
            <a:r>
              <a:rPr lang="en-US" altLang="zh-CN" sz="2400">
                <a:latin typeface="Times New Roman" pitchFamily="18" charset="0"/>
              </a:rPr>
              <a:t>+</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 *、 </a:t>
            </a:r>
            <a:r>
              <a:rPr lang="en-US" altLang="zh-CN" sz="2400">
                <a:latin typeface="Times New Roman" pitchFamily="18" charset="0"/>
              </a:rPr>
              <a:t>/</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 </a:t>
            </a:r>
            <a:r>
              <a:rPr lang="en-US" altLang="zh-CN" sz="2400">
                <a:latin typeface="Times New Roman" pitchFamily="18" charset="0"/>
              </a:rPr>
              <a:t>%</a:t>
            </a:r>
            <a:br>
              <a:rPr lang="en-US" altLang="zh-CN" sz="2400">
                <a:latin typeface="Times New Roman" pitchFamily="18" charset="0"/>
              </a:rPr>
            </a:br>
            <a:r>
              <a:rPr lang="zh-CN" altLang="en-US" sz="2400">
                <a:latin typeface="Times New Roman" pitchFamily="18" charset="0"/>
              </a:rPr>
              <a:t>括号</a:t>
            </a:r>
            <a:br>
              <a:rPr lang="zh-CN" altLang="en-US" sz="2400">
                <a:latin typeface="Times New Roman" pitchFamily="18" charset="0"/>
              </a:rPr>
            </a:br>
            <a:r>
              <a:rPr lang="zh-CN" altLang="en-US" sz="2400">
                <a:latin typeface="Times New Roman" pitchFamily="18" charset="0"/>
              </a:rPr>
              <a:t>其中</a:t>
            </a:r>
            <a:r>
              <a:rPr lang="zh-CN" altLang="en-US" sz="2400">
                <a:latin typeface="Arial"/>
              </a:rPr>
              <a:t>“</a:t>
            </a:r>
            <a:r>
              <a:rPr lang="en-US" altLang="zh-CN" sz="2400">
                <a:latin typeface="Times New Roman" pitchFamily="18" charset="0"/>
              </a:rPr>
              <a:t>^</a:t>
            </a:r>
            <a:r>
              <a:rPr lang="en-US" altLang="zh-CN" sz="2400">
                <a:latin typeface="Arial"/>
              </a:rPr>
              <a:t>”</a:t>
            </a:r>
            <a:r>
              <a:rPr lang="zh-CN" altLang="en-US" sz="2400">
                <a:latin typeface="Times New Roman" pitchFamily="18" charset="0"/>
              </a:rPr>
              <a:t>表示指数，</a:t>
            </a:r>
            <a:r>
              <a:rPr lang="zh-CN" altLang="en-US" sz="2400">
                <a:latin typeface="Arial"/>
              </a:rPr>
              <a:t>“</a:t>
            </a:r>
            <a:r>
              <a:rPr lang="en-US" altLang="zh-CN" sz="2400">
                <a:latin typeface="Times New Roman" pitchFamily="18" charset="0"/>
              </a:rPr>
              <a:t>%</a:t>
            </a:r>
            <a:r>
              <a:rPr lang="en-US" altLang="zh-CN" sz="2400">
                <a:latin typeface="Arial"/>
              </a:rPr>
              <a:t>”</a:t>
            </a:r>
            <a:r>
              <a:rPr lang="zh-CN" altLang="en-US" sz="2400">
                <a:latin typeface="Times New Roman" pitchFamily="18" charset="0"/>
              </a:rPr>
              <a:t>表示求余数。所有这些项都遵守代数规则。每个运算符优先级如下： </a:t>
            </a:r>
          </a:p>
        </p:txBody>
      </p:sp>
    </p:spTree>
  </p:cSld>
  <p:clrMapOvr>
    <a:masterClrMapping/>
  </p:clrMapOvr>
  <p:transition>
    <p:cover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Rot="1" noChangeArrowheads="1"/>
          </p:cNvSpPr>
          <p:nvPr/>
        </p:nvSpPr>
        <p:spPr bwMode="auto">
          <a:xfrm>
            <a:off x="258763" y="620713"/>
            <a:ext cx="8561387"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最高：  </a:t>
            </a:r>
            <a:r>
              <a:rPr lang="en-US" altLang="zh-CN" sz="2400">
                <a:latin typeface="Times New Roman" pitchFamily="18" charset="0"/>
              </a:rPr>
              <a:t>() </a:t>
            </a:r>
            <a:r>
              <a:rPr lang="zh-CN" altLang="en-US" sz="2400">
                <a:latin typeface="Times New Roman" pitchFamily="18" charset="0"/>
              </a:rPr>
              <a:t>单目</a:t>
            </a:r>
            <a:r>
              <a:rPr lang="en-US" altLang="zh-CN" sz="2400">
                <a:latin typeface="Arial"/>
              </a:rPr>
              <a:t>–</a:t>
            </a:r>
            <a:r>
              <a:rPr lang="en-US" altLang="zh-CN" sz="2400">
                <a:latin typeface="Times New Roman" pitchFamily="18" charset="0"/>
              </a:rPr>
              <a:t/>
            </a:r>
            <a:br>
              <a:rPr lang="en-US" altLang="zh-CN" sz="2400">
                <a:latin typeface="Times New Roman" pitchFamily="18" charset="0"/>
              </a:rPr>
            </a:br>
            <a:r>
              <a:rPr lang="en-US" altLang="zh-CN" sz="2400">
                <a:latin typeface="Times New Roman" pitchFamily="18" charset="0"/>
              </a:rPr>
              <a:t>        ^</a:t>
            </a:r>
            <a:br>
              <a:rPr lang="en-US" altLang="zh-CN" sz="2400">
                <a:latin typeface="Times New Roman" pitchFamily="18" charset="0"/>
              </a:rPr>
            </a:br>
            <a:r>
              <a:rPr lang="en-US" altLang="zh-CN" sz="2400">
                <a:latin typeface="Times New Roman" pitchFamily="18" charset="0"/>
              </a:rPr>
              <a:t>        *</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a:t>
            </a:r>
            <a:br>
              <a:rPr lang="en-US" altLang="zh-CN" sz="2400">
                <a:latin typeface="Times New Roman" pitchFamily="18" charset="0"/>
              </a:rPr>
            </a:br>
            <a:r>
              <a:rPr lang="zh-CN" altLang="en-US" sz="2400">
                <a:latin typeface="Times New Roman" pitchFamily="18" charset="0"/>
              </a:rPr>
              <a:t>最低：  </a:t>
            </a:r>
            <a:r>
              <a:rPr lang="en-US" altLang="zh-CN" sz="2400">
                <a:latin typeface="Times New Roman" pitchFamily="18" charset="0"/>
              </a:rPr>
              <a:t>+</a:t>
            </a:r>
            <a:r>
              <a:rPr lang="zh-CN" altLang="en-US" sz="2400">
                <a:latin typeface="Times New Roman" pitchFamily="18" charset="0"/>
              </a:rPr>
              <a:t>、 </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2</a:t>
            </a:r>
            <a:r>
              <a:rPr lang="zh-CN" altLang="en-US" sz="2400">
                <a:latin typeface="Times New Roman" pitchFamily="18" charset="0"/>
              </a:rPr>
              <a:t>． 设计</a:t>
            </a:r>
            <a:r>
              <a:rPr lang="zh-CN" altLang="en-US" sz="2400">
                <a:latin typeface="Arial"/>
              </a:rPr>
              <a:t> </a:t>
            </a:r>
            <a:r>
              <a:rPr lang="zh-CN" altLang="en-US"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设计思想 </a:t>
            </a:r>
          </a:p>
          <a:p>
            <a:pPr>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 分解表达式。</a:t>
            </a:r>
          </a:p>
          <a:p>
            <a:pPr>
              <a:spcBef>
                <a:spcPct val="20000"/>
              </a:spcBef>
              <a:buClr>
                <a:schemeClr val="bg2"/>
              </a:buClr>
              <a:buFont typeface="Monotype Sorts" pitchFamily="2" charset="2"/>
              <a:buNone/>
            </a:pPr>
            <a:r>
              <a:rPr lang="zh-CN" altLang="en-US" sz="2400">
                <a:latin typeface="Times New Roman" pitchFamily="18" charset="0"/>
              </a:rPr>
              <a:t>　　在设计对表达式求值的语法分析程序之前，先要得到表达式的每一部份，例如：</a:t>
            </a:r>
            <a:r>
              <a:rPr lang="en-US" altLang="zh-CN" sz="2400">
                <a:latin typeface="Times New Roman" pitchFamily="18" charset="0"/>
              </a:rPr>
              <a:t>1*2-(3+10)</a:t>
            </a:r>
            <a:r>
              <a:rPr lang="zh-CN" altLang="en-US" sz="2400">
                <a:latin typeface="Times New Roman" pitchFamily="18" charset="0"/>
              </a:rPr>
              <a:t>这个表达式要能分解成运算数</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a:t>
            </a:r>
            <a:r>
              <a:rPr lang="en-US" altLang="zh-CN" sz="2400">
                <a:latin typeface="Times New Roman" pitchFamily="18" charset="0"/>
              </a:rPr>
              <a:t>10</a:t>
            </a:r>
            <a:r>
              <a:rPr lang="zh-CN" altLang="en-US" sz="2400">
                <a:latin typeface="Times New Roman" pitchFamily="18" charset="0"/>
              </a:rPr>
              <a:t>和运算符 *、 </a:t>
            </a:r>
            <a:r>
              <a:rPr lang="en-US" altLang="zh-CN" sz="2400">
                <a:latin typeface="Times New Roman" pitchFamily="18" charset="0"/>
              </a:rPr>
              <a:t>-</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。算法需要一个函数，它分别返回表达式中的每一项。这个算法还要能跳过空格、制表符并判断何时到了表达式尾部。</a:t>
            </a:r>
          </a:p>
        </p:txBody>
      </p:sp>
    </p:spTree>
  </p:cSld>
  <p:clrMapOvr>
    <a:masterClrMapping/>
  </p:clrMapOvr>
  <p:transition>
    <p:cover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Rot="1" noChangeArrowheads="1"/>
          </p:cNvSpPr>
          <p:nvPr/>
        </p:nvSpPr>
        <p:spPr bwMode="auto">
          <a:xfrm>
            <a:off x="258763" y="620713"/>
            <a:ext cx="8561387"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表达式里的每个合乎语法的部份叫一个</a:t>
            </a:r>
            <a:r>
              <a:rPr lang="en-US" altLang="zh-CN" sz="2400">
                <a:latin typeface="Times New Roman" pitchFamily="18" charset="0"/>
              </a:rPr>
              <a:t>token</a:t>
            </a:r>
            <a:r>
              <a:rPr lang="zh-CN" altLang="en-US" sz="2400">
                <a:latin typeface="Times New Roman" pitchFamily="18" charset="0"/>
              </a:rPr>
              <a:t>。所以返回下一个表达式中元素的函数称为</a:t>
            </a:r>
            <a:r>
              <a:rPr lang="en-US" altLang="zh-CN" sz="2400">
                <a:latin typeface="Times New Roman" pitchFamily="18" charset="0"/>
              </a:rPr>
              <a:t>get_token</a:t>
            </a:r>
            <a:r>
              <a:rPr lang="zh-CN" altLang="en-US" sz="2400">
                <a:latin typeface="Times New Roman" pitchFamily="18" charset="0"/>
              </a:rPr>
              <a:t>。记录表达式需要一个全局、字符型的指针，叫做</a:t>
            </a:r>
            <a:r>
              <a:rPr lang="en-US" altLang="zh-CN" sz="2400">
                <a:latin typeface="Times New Roman" pitchFamily="18" charset="0"/>
              </a:rPr>
              <a:t>prog</a:t>
            </a:r>
            <a:r>
              <a:rPr lang="zh-CN" altLang="en-US" sz="2400">
                <a:latin typeface="Times New Roman" pitchFamily="18" charset="0"/>
              </a:rPr>
              <a:t>。</a:t>
            </a:r>
            <a:r>
              <a:rPr lang="en-US" altLang="zh-CN" sz="2400">
                <a:latin typeface="Times New Roman" pitchFamily="18" charset="0"/>
              </a:rPr>
              <a:t>prog</a:t>
            </a:r>
            <a:r>
              <a:rPr lang="zh-CN" altLang="en-US" sz="2400">
                <a:latin typeface="Times New Roman" pitchFamily="18" charset="0"/>
              </a:rPr>
              <a:t>会被程序的各个部份使用，所以它必须是一个全局量。对我们这个例子而言，需要两种类型的元素：数</a:t>
            </a:r>
            <a:r>
              <a:rPr lang="en-US" altLang="zh-CN" sz="2400">
                <a:latin typeface="Times New Roman" pitchFamily="18" charset="0"/>
              </a:rPr>
              <a:t>Number</a:t>
            </a:r>
            <a:r>
              <a:rPr lang="zh-CN" altLang="en-US" sz="2400">
                <a:latin typeface="Times New Roman" pitchFamily="18" charset="0"/>
              </a:rPr>
              <a:t>和定界符</a:t>
            </a:r>
            <a:r>
              <a:rPr lang="en-US" altLang="zh-CN" sz="2400">
                <a:latin typeface="Times New Roman" pitchFamily="18" charset="0"/>
              </a:rPr>
              <a:t>Delimiter</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 表达式语法分析</a:t>
            </a:r>
          </a:p>
          <a:p>
            <a:pPr>
              <a:spcBef>
                <a:spcPct val="20000"/>
              </a:spcBef>
              <a:buClr>
                <a:schemeClr val="bg2"/>
              </a:buClr>
              <a:buFont typeface="Monotype Sorts" pitchFamily="2" charset="2"/>
              <a:buNone/>
            </a:pPr>
            <a:r>
              <a:rPr lang="zh-CN" altLang="en-US" sz="2400">
                <a:latin typeface="Times New Roman" pitchFamily="18" charset="0"/>
              </a:rPr>
              <a:t>　　表达式的求值有多种方法，比如算符优先文法。本例中，将表达式认为是作用于自身的递归的数据结构。例如假使表达式中算符只有 </a:t>
            </a:r>
            <a:r>
              <a:rPr lang="en-US" altLang="zh-CN" sz="2400">
                <a:latin typeface="Times New Roman" pitchFamily="18" charset="0"/>
              </a:rPr>
              <a:t>+</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 *、 </a:t>
            </a:r>
            <a:r>
              <a:rPr lang="en-US" altLang="zh-CN" sz="2400">
                <a:latin typeface="Times New Roman" pitchFamily="18" charset="0"/>
              </a:rPr>
              <a:t>/</a:t>
            </a:r>
            <a:r>
              <a:rPr lang="zh-CN" altLang="en-US" sz="2400">
                <a:latin typeface="Times New Roman" pitchFamily="18" charset="0"/>
              </a:rPr>
              <a:t>和括号，则它可以用以下规则定义：</a:t>
            </a:r>
          </a:p>
          <a:p>
            <a:pPr>
              <a:spcBef>
                <a:spcPct val="20000"/>
              </a:spcBef>
              <a:buClr>
                <a:schemeClr val="bg2"/>
              </a:buClr>
              <a:buFont typeface="Monotype Sorts" pitchFamily="2" charset="2"/>
              <a:buNone/>
            </a:pPr>
            <a:r>
              <a:rPr lang="zh-CN" altLang="en-US" sz="2400">
                <a:latin typeface="Times New Roman" pitchFamily="18" charset="0"/>
              </a:rPr>
              <a:t>表达式  </a:t>
            </a:r>
            <a:r>
              <a:rPr lang="en-US" altLang="zh-CN" sz="2400">
                <a:latin typeface="Times New Roman" pitchFamily="18" charset="0"/>
              </a:rPr>
              <a:t>-&gt;  </a:t>
            </a:r>
            <a:r>
              <a:rPr lang="zh-CN" altLang="en-US" sz="2400">
                <a:latin typeface="Times New Roman" pitchFamily="18" charset="0"/>
              </a:rPr>
              <a:t>项</a:t>
            </a:r>
            <a:r>
              <a:rPr lang="en-US" altLang="zh-CN" sz="2400">
                <a:latin typeface="Times New Roman" pitchFamily="18" charset="0"/>
              </a:rPr>
              <a:t>[+</a:t>
            </a:r>
            <a:r>
              <a:rPr lang="zh-CN" altLang="en-US" sz="2400">
                <a:latin typeface="Times New Roman" pitchFamily="18" charset="0"/>
              </a:rPr>
              <a:t>项</a:t>
            </a:r>
            <a:r>
              <a:rPr lang="en-US" altLang="zh-CN" sz="2400">
                <a:latin typeface="Times New Roman" pitchFamily="18" charset="0"/>
              </a:rPr>
              <a:t>] [-</a:t>
            </a:r>
            <a:r>
              <a:rPr lang="zh-CN" altLang="en-US" sz="2400">
                <a:latin typeface="Times New Roman" pitchFamily="18" charset="0"/>
              </a:rPr>
              <a:t>项</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项      </a:t>
            </a:r>
            <a:r>
              <a:rPr lang="en-US" altLang="zh-CN" sz="2400">
                <a:latin typeface="Times New Roman" pitchFamily="18" charset="0"/>
              </a:rPr>
              <a:t>-&gt;  </a:t>
            </a:r>
            <a:r>
              <a:rPr lang="zh-CN" altLang="en-US" sz="2400">
                <a:latin typeface="Times New Roman" pitchFamily="18" charset="0"/>
              </a:rPr>
              <a:t>因子</a:t>
            </a:r>
            <a:r>
              <a:rPr lang="en-US" altLang="zh-CN" sz="2400">
                <a:latin typeface="Times New Roman" pitchFamily="18" charset="0"/>
              </a:rPr>
              <a:t>[*</a:t>
            </a:r>
            <a:r>
              <a:rPr lang="zh-CN" altLang="en-US" sz="2400">
                <a:latin typeface="Times New Roman" pitchFamily="18" charset="0"/>
              </a:rPr>
              <a:t>因子</a:t>
            </a:r>
            <a:r>
              <a:rPr lang="en-US" altLang="zh-CN" sz="2400">
                <a:latin typeface="Times New Roman" pitchFamily="18" charset="0"/>
              </a:rPr>
              <a:t>] [/</a:t>
            </a:r>
            <a:r>
              <a:rPr lang="zh-CN" altLang="en-US" sz="2400">
                <a:latin typeface="Times New Roman" pitchFamily="18" charset="0"/>
              </a:rPr>
              <a:t>因子</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因子    </a:t>
            </a:r>
            <a:r>
              <a:rPr lang="en-US" altLang="zh-CN" sz="2400">
                <a:latin typeface="Times New Roman" pitchFamily="18" charset="0"/>
              </a:rPr>
              <a:t>-&gt;  </a:t>
            </a:r>
            <a:r>
              <a:rPr lang="zh-CN" altLang="en-US" sz="2400">
                <a:latin typeface="Times New Roman" pitchFamily="18" charset="0"/>
              </a:rPr>
              <a:t>变量，数，或者</a:t>
            </a:r>
            <a:r>
              <a:rPr lang="en-US" altLang="zh-CN" sz="2400">
                <a:latin typeface="Times New Roman" pitchFamily="18" charset="0"/>
              </a:rPr>
              <a:t>(</a:t>
            </a:r>
            <a:r>
              <a:rPr lang="zh-CN" altLang="en-US" sz="2400">
                <a:latin typeface="Times New Roman" pitchFamily="18" charset="0"/>
              </a:rPr>
              <a:t>表达式</a:t>
            </a:r>
            <a:r>
              <a:rPr lang="en-US" altLang="zh-CN" sz="2400">
                <a:latin typeface="Times New Roman" pitchFamily="18" charset="0"/>
              </a:rPr>
              <a:t>)</a:t>
            </a:r>
          </a:p>
        </p:txBody>
      </p:sp>
    </p:spTree>
  </p:cSld>
  <p:clrMapOvr>
    <a:masterClrMapping/>
  </p:clrMapOvr>
  <p:transition>
    <p:cover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Rot="1" noChangeArrowheads="1"/>
          </p:cNvSpPr>
          <p:nvPr/>
        </p:nvSpPr>
        <p:spPr bwMode="auto">
          <a:xfrm>
            <a:off x="258763" y="620713"/>
            <a:ext cx="8561387"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这里任何一部份都可以是空，方括号表示可选，</a:t>
            </a:r>
            <a:r>
              <a:rPr lang="zh-CN" altLang="en-US" sz="2400">
                <a:latin typeface="Arial"/>
              </a:rPr>
              <a:t>“</a:t>
            </a:r>
            <a:r>
              <a:rPr lang="en-US" altLang="zh-CN" sz="2400">
                <a:latin typeface="Times New Roman" pitchFamily="18" charset="0"/>
              </a:rPr>
              <a:t>-&gt;</a:t>
            </a:r>
            <a:r>
              <a:rPr lang="en-US" altLang="zh-CN" sz="2400">
                <a:latin typeface="Arial"/>
              </a:rPr>
              <a:t>”</a:t>
            </a:r>
            <a:r>
              <a:rPr lang="zh-CN" altLang="en-US" sz="2400">
                <a:latin typeface="Times New Roman" pitchFamily="18" charset="0"/>
              </a:rPr>
              <a:t>号表示产生。运算符的优先级隐含在定义表达式的方式中。本程序没用使用常用的算符优先文法和矩阵，所有的优先级从规则的先后次序中体现，在程序中就从子程序的调用顺序中隐含出来。</a:t>
            </a:r>
          </a:p>
          <a:p>
            <a:pPr>
              <a:spcBef>
                <a:spcPct val="20000"/>
              </a:spcBef>
              <a:buClr>
                <a:schemeClr val="bg2"/>
              </a:buClr>
              <a:buFont typeface="Monotype Sorts" pitchFamily="2" charset="2"/>
              <a:buNone/>
            </a:pPr>
            <a:r>
              <a:rPr lang="zh-CN" altLang="en-US" sz="2400">
                <a:latin typeface="Times New Roman" pitchFamily="18" charset="0"/>
              </a:rPr>
              <a:t>设计表示法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）本程序采用了多个函数</a:t>
            </a:r>
          </a:p>
          <a:p>
            <a:pPr>
              <a:spcBef>
                <a:spcPct val="20000"/>
              </a:spcBef>
              <a:buClr>
                <a:schemeClr val="bg2"/>
              </a:buClr>
              <a:buFont typeface="Monotype Sorts" pitchFamily="2" charset="2"/>
              <a:buNone/>
            </a:pPr>
            <a:r>
              <a:rPr lang="zh-CN" altLang="en-US" sz="2400">
                <a:latin typeface="Times New Roman" pitchFamily="18" charset="0"/>
              </a:rPr>
              <a:t>　　其中相继调用</a:t>
            </a:r>
            <a:r>
              <a:rPr lang="en-US" altLang="zh-CN" sz="2400">
                <a:latin typeface="Times New Roman" pitchFamily="18" charset="0"/>
              </a:rPr>
              <a:t>get_exp</a:t>
            </a:r>
            <a:r>
              <a:rPr lang="zh-CN" altLang="en-US" sz="2400">
                <a:latin typeface="Times New Roman" pitchFamily="18" charset="0"/>
              </a:rPr>
              <a:t>，</a:t>
            </a:r>
            <a:r>
              <a:rPr lang="en-US" altLang="zh-CN" sz="2400">
                <a:latin typeface="Times New Roman" pitchFamily="18" charset="0"/>
              </a:rPr>
              <a:t>level2,level3,level4,level5,level6 </a:t>
            </a:r>
            <a:r>
              <a:rPr lang="zh-CN" altLang="en-US" sz="2400">
                <a:latin typeface="Times New Roman" pitchFamily="18" charset="0"/>
              </a:rPr>
              <a:t>处理不同优先级的运算，优先级低的 </a:t>
            </a:r>
            <a:r>
              <a:rPr lang="en-US" altLang="zh-CN" sz="2400">
                <a:latin typeface="Times New Roman" pitchFamily="18" charset="0"/>
              </a:rPr>
              <a:t>+</a:t>
            </a:r>
            <a:r>
              <a:rPr lang="zh-CN" altLang="en-US" sz="2400">
                <a:latin typeface="Times New Roman" pitchFamily="18" charset="0"/>
              </a:rPr>
              <a:t>和</a:t>
            </a:r>
            <a:r>
              <a:rPr lang="en-US" altLang="zh-CN" sz="2400">
                <a:latin typeface="Times New Roman" pitchFamily="18" charset="0"/>
              </a:rPr>
              <a:t>-</a:t>
            </a:r>
            <a:r>
              <a:rPr lang="zh-CN" altLang="en-US" sz="2400">
                <a:latin typeface="Times New Roman" pitchFamily="18" charset="0"/>
              </a:rPr>
              <a:t>算符放在较高层的</a:t>
            </a:r>
            <a:r>
              <a:rPr lang="en-US" altLang="zh-CN" sz="2400">
                <a:latin typeface="Times New Roman" pitchFamily="18" charset="0"/>
              </a:rPr>
              <a:t>level2</a:t>
            </a:r>
            <a:r>
              <a:rPr lang="zh-CN" altLang="en-US" sz="2400">
                <a:latin typeface="Times New Roman" pitchFamily="18" charset="0"/>
              </a:rPr>
              <a:t>中，*和</a:t>
            </a:r>
            <a:r>
              <a:rPr lang="en-US" altLang="zh-CN" sz="2400">
                <a:latin typeface="Times New Roman" pitchFamily="18" charset="0"/>
              </a:rPr>
              <a:t>/</a:t>
            </a:r>
            <a:r>
              <a:rPr lang="zh-CN" altLang="en-US" sz="2400">
                <a:latin typeface="Times New Roman" pitchFamily="18" charset="0"/>
              </a:rPr>
              <a:t>放在</a:t>
            </a:r>
            <a:r>
              <a:rPr lang="en-US" altLang="zh-CN" sz="2400">
                <a:latin typeface="Times New Roman" pitchFamily="18" charset="0"/>
              </a:rPr>
              <a:t>level3</a:t>
            </a:r>
            <a:r>
              <a:rPr lang="zh-CN" altLang="en-US" sz="2400">
                <a:latin typeface="Times New Roman" pitchFamily="18" charset="0"/>
              </a:rPr>
              <a:t>中，这样，调用的时候先由</a:t>
            </a:r>
            <a:r>
              <a:rPr lang="en-US" altLang="zh-CN" sz="2400">
                <a:latin typeface="Times New Roman" pitchFamily="18" charset="0"/>
              </a:rPr>
              <a:t>level2</a:t>
            </a:r>
            <a:r>
              <a:rPr lang="zh-CN" altLang="en-US" sz="2400">
                <a:latin typeface="Times New Roman" pitchFamily="18" charset="0"/>
              </a:rPr>
              <a:t>调用</a:t>
            </a:r>
            <a:r>
              <a:rPr lang="en-US" altLang="zh-CN" sz="2400">
                <a:latin typeface="Times New Roman" pitchFamily="18" charset="0"/>
              </a:rPr>
              <a:t>level3</a:t>
            </a:r>
            <a:r>
              <a:rPr lang="zh-CN" altLang="en-US" sz="2400">
                <a:latin typeface="Times New Roman" pitchFamily="18" charset="0"/>
              </a:rPr>
              <a:t>，</a:t>
            </a:r>
            <a:r>
              <a:rPr lang="en-US" altLang="zh-CN" sz="2400">
                <a:latin typeface="Times New Roman" pitchFamily="18" charset="0"/>
              </a:rPr>
              <a:t>level3</a:t>
            </a:r>
            <a:r>
              <a:rPr lang="zh-CN" altLang="en-US" sz="2400">
                <a:latin typeface="Times New Roman" pitchFamily="18" charset="0"/>
              </a:rPr>
              <a:t>先执行放在其函数体内的  *、</a:t>
            </a:r>
            <a:r>
              <a:rPr lang="en-US" altLang="zh-CN" sz="2400">
                <a:latin typeface="Times New Roman" pitchFamily="18" charset="0"/>
              </a:rPr>
              <a:t>/</a:t>
            </a:r>
            <a:r>
              <a:rPr lang="zh-CN" altLang="en-US" sz="2400">
                <a:latin typeface="Times New Roman" pitchFamily="18" charset="0"/>
              </a:rPr>
              <a:t>处理程序，等处理完成，再返回</a:t>
            </a:r>
            <a:r>
              <a:rPr lang="en-US" altLang="zh-CN" sz="2400">
                <a:latin typeface="Times New Roman" pitchFamily="18" charset="0"/>
              </a:rPr>
              <a:t>level2</a:t>
            </a:r>
            <a:r>
              <a:rPr lang="zh-CN" altLang="en-US" sz="2400">
                <a:latin typeface="Times New Roman" pitchFamily="18" charset="0"/>
              </a:rPr>
              <a:t>处理加减，这样算符的优先级就得以体现。 </a:t>
            </a:r>
          </a:p>
        </p:txBody>
      </p:sp>
    </p:spTree>
  </p:cSld>
  <p:clrMapOvr>
    <a:masterClrMapping/>
  </p:clrMapOvr>
  <p:transition>
    <p:cover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Rot="1" noChangeArrowheads="1"/>
          </p:cNvSpPr>
          <p:nvPr/>
        </p:nvSpPr>
        <p:spPr bwMode="auto">
          <a:xfrm>
            <a:off x="258763" y="620713"/>
            <a:ext cx="8561387"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 接口函数功能和说明</a:t>
            </a:r>
          </a:p>
          <a:p>
            <a:pPr>
              <a:spcBef>
                <a:spcPct val="20000"/>
              </a:spcBef>
              <a:buClr>
                <a:schemeClr val="bg2"/>
              </a:buClr>
              <a:buFont typeface="Monotype Sorts" pitchFamily="2" charset="2"/>
              <a:buNone/>
            </a:pPr>
            <a:r>
              <a:rPr lang="en-US" altLang="zh-CN" sz="2400">
                <a:latin typeface="Times New Roman" pitchFamily="18" charset="0"/>
              </a:rPr>
              <a:t>result</a:t>
            </a:r>
            <a:r>
              <a:rPr lang="zh-CN" altLang="en-US" sz="2400">
                <a:latin typeface="Times New Roman" pitchFamily="18" charset="0"/>
              </a:rPr>
              <a:t>用于存放表达式计算结果</a:t>
            </a:r>
          </a:p>
          <a:p>
            <a:pPr>
              <a:spcBef>
                <a:spcPct val="20000"/>
              </a:spcBef>
              <a:buClr>
                <a:schemeClr val="bg2"/>
              </a:buClr>
              <a:buFont typeface="Monotype Sorts" pitchFamily="2" charset="2"/>
              <a:buNone/>
            </a:pPr>
            <a:r>
              <a:rPr lang="en-US" altLang="zh-CN" sz="2400">
                <a:latin typeface="Times New Roman" pitchFamily="18" charset="0"/>
              </a:rPr>
              <a:t>int* get_exp(int *result);</a:t>
            </a:r>
            <a:r>
              <a:rPr lang="zh-CN" altLang="en-US" sz="2400">
                <a:latin typeface="Times New Roman" pitchFamily="18" charset="0"/>
              </a:rPr>
              <a:t>最高层语法分析，调用各下层函数</a:t>
            </a:r>
          </a:p>
          <a:p>
            <a:pPr>
              <a:spcBef>
                <a:spcPct val="20000"/>
              </a:spcBef>
              <a:buClr>
                <a:schemeClr val="bg2"/>
              </a:buClr>
              <a:buFont typeface="Monotype Sorts" pitchFamily="2" charset="2"/>
              <a:buNone/>
            </a:pPr>
            <a:r>
              <a:rPr lang="en-US" altLang="zh-CN" sz="2400">
                <a:latin typeface="Times New Roman" pitchFamily="18" charset="0"/>
              </a:rPr>
              <a:t>int level2( int* result);</a:t>
            </a:r>
            <a:r>
              <a:rPr lang="zh-CN" altLang="en-US" sz="2400">
                <a:latin typeface="Times New Roman" pitchFamily="18" charset="0"/>
              </a:rPr>
              <a:t>调用下一级函数，并处理</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int level3( int* result);</a:t>
            </a:r>
            <a:r>
              <a:rPr lang="zh-CN" altLang="en-US" sz="2400">
                <a:latin typeface="Times New Roman" pitchFamily="18" charset="0"/>
              </a:rPr>
              <a:t>调用下一级函数，并处理 * </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level4( int* result);</a:t>
            </a:r>
            <a:r>
              <a:rPr lang="zh-CN" altLang="en-US" sz="2400">
                <a:latin typeface="Times New Roman" pitchFamily="18" charset="0"/>
              </a:rPr>
              <a:t>调用下一级函数</a:t>
            </a:r>
            <a:r>
              <a:rPr lang="en-US" altLang="zh-CN" sz="2400">
                <a:latin typeface="Times New Roman" pitchFamily="18" charset="0"/>
              </a:rPr>
              <a:t>,</a:t>
            </a:r>
            <a:r>
              <a:rPr lang="zh-CN" altLang="en-US" sz="2400">
                <a:latin typeface="Times New Roman" pitchFamily="18" charset="0"/>
              </a:rPr>
              <a:t>并处理 </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level5( int* result); </a:t>
            </a:r>
            <a:r>
              <a:rPr lang="zh-CN" altLang="en-US" sz="2400">
                <a:latin typeface="Times New Roman" pitchFamily="18" charset="0"/>
              </a:rPr>
              <a:t>调用下一级函数，并处理 </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level6( int* result); </a:t>
            </a:r>
            <a:r>
              <a:rPr lang="zh-CN" altLang="en-US" sz="2400">
                <a:latin typeface="Times New Roman" pitchFamily="18" charset="0"/>
              </a:rPr>
              <a:t>处理括号和处理语法单元</a:t>
            </a:r>
          </a:p>
          <a:p>
            <a:pPr>
              <a:spcBef>
                <a:spcPct val="20000"/>
              </a:spcBef>
              <a:buClr>
                <a:schemeClr val="bg2"/>
              </a:buClr>
              <a:buFont typeface="Monotype Sorts" pitchFamily="2" charset="2"/>
              <a:buNone/>
            </a:pPr>
            <a:r>
              <a:rPr lang="en-US" altLang="zh-CN" sz="2400">
                <a:latin typeface="Times New Roman" pitchFamily="18" charset="0"/>
              </a:rPr>
              <a:t>int primitive(int *result);</a:t>
            </a:r>
            <a:r>
              <a:rPr lang="zh-CN" altLang="en-US" sz="2400">
                <a:latin typeface="Times New Roman" pitchFamily="18" charset="0"/>
              </a:rPr>
              <a:t>处理语法单元，如果是数字就转成计算机内的表示形式。</a:t>
            </a:r>
          </a:p>
          <a:p>
            <a:pPr>
              <a:spcBef>
                <a:spcPct val="20000"/>
              </a:spcBef>
              <a:buClr>
                <a:schemeClr val="bg2"/>
              </a:buClr>
              <a:buFont typeface="Monotype Sorts" pitchFamily="2" charset="2"/>
              <a:buNone/>
            </a:pPr>
            <a:r>
              <a:rPr lang="en-US" altLang="zh-CN" sz="2400">
                <a:latin typeface="Times New Roman" pitchFamily="18" charset="0"/>
              </a:rPr>
              <a:t>int arith( char o,int* r,int* h);</a:t>
            </a:r>
            <a:r>
              <a:rPr lang="zh-CN" altLang="en-US" sz="2400">
                <a:latin typeface="Times New Roman" pitchFamily="18" charset="0"/>
              </a:rPr>
              <a:t>处理数学运算的函数。根据不同的</a:t>
            </a:r>
            <a:r>
              <a:rPr lang="en-US" altLang="zh-CN" sz="2400">
                <a:latin typeface="Times New Roman" pitchFamily="18" charset="0"/>
              </a:rPr>
              <a:t>OP</a:t>
            </a:r>
            <a:r>
              <a:rPr lang="zh-CN" altLang="en-US" sz="2400">
                <a:latin typeface="Times New Roman" pitchFamily="18" charset="0"/>
              </a:rPr>
              <a:t>进行实际的算术运算并返回值到上一级函数。 </a:t>
            </a:r>
          </a:p>
        </p:txBody>
      </p:sp>
    </p:spTree>
  </p:cSld>
  <p:clrMapOvr>
    <a:masterClrMapping/>
  </p:clrMapOvr>
  <p:transition>
    <p:cover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Rot="1" noChangeArrowheads="1"/>
          </p:cNvSpPr>
          <p:nvPr/>
        </p:nvSpPr>
        <p:spPr bwMode="auto">
          <a:xfrm>
            <a:off x="258763" y="476250"/>
            <a:ext cx="8561387"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int unary( char o,int *r);</a:t>
            </a:r>
            <a:r>
              <a:rPr lang="zh-CN" altLang="en-US" sz="2400">
                <a:latin typeface="Times New Roman" pitchFamily="18" charset="0"/>
              </a:rPr>
              <a:t>执行取负数操作</a:t>
            </a:r>
          </a:p>
          <a:p>
            <a:pPr>
              <a:spcBef>
                <a:spcPct val="20000"/>
              </a:spcBef>
              <a:buClr>
                <a:schemeClr val="bg2"/>
              </a:buClr>
              <a:buFont typeface="Monotype Sorts" pitchFamily="2" charset="2"/>
              <a:buNone/>
            </a:pPr>
            <a:r>
              <a:rPr lang="en-US" altLang="zh-CN" sz="2400">
                <a:latin typeface="Times New Roman" pitchFamily="18" charset="0"/>
              </a:rPr>
              <a:t>int putback();</a:t>
            </a:r>
            <a:r>
              <a:rPr lang="zh-CN" altLang="en-US" sz="2400">
                <a:latin typeface="Times New Roman" pitchFamily="18" charset="0"/>
              </a:rPr>
              <a:t>将分析串的指针重新置回头部</a:t>
            </a:r>
          </a:p>
          <a:p>
            <a:pPr>
              <a:spcBef>
                <a:spcPct val="20000"/>
              </a:spcBef>
              <a:buClr>
                <a:schemeClr val="bg2"/>
              </a:buClr>
              <a:buFont typeface="Monotype Sorts" pitchFamily="2" charset="2"/>
              <a:buNone/>
            </a:pPr>
            <a:r>
              <a:rPr lang="en-US" altLang="zh-CN" sz="2400">
                <a:latin typeface="Times New Roman" pitchFamily="18" charset="0"/>
              </a:rPr>
              <a:t>int serror(int error);</a:t>
            </a:r>
            <a:r>
              <a:rPr lang="zh-CN" altLang="en-US" sz="2400">
                <a:latin typeface="Times New Roman" pitchFamily="18" charset="0"/>
              </a:rPr>
              <a:t>显示不同错误的提示</a:t>
            </a:r>
          </a:p>
          <a:p>
            <a:pPr>
              <a:spcBef>
                <a:spcPct val="20000"/>
              </a:spcBef>
              <a:buClr>
                <a:schemeClr val="bg2"/>
              </a:buClr>
              <a:buFont typeface="Monotype Sorts" pitchFamily="2" charset="2"/>
              <a:buNone/>
            </a:pPr>
            <a:r>
              <a:rPr lang="en-US" altLang="zh-CN" sz="2400">
                <a:latin typeface="Times New Roman" pitchFamily="18" charset="0"/>
              </a:rPr>
              <a:t>int get_token(void);</a:t>
            </a:r>
            <a:r>
              <a:rPr lang="zh-CN" altLang="en-US" sz="2400">
                <a:latin typeface="Times New Roman" pitchFamily="18" charset="0"/>
              </a:rPr>
              <a:t>取得一个语法单元</a:t>
            </a:r>
          </a:p>
          <a:p>
            <a:pPr>
              <a:spcBef>
                <a:spcPct val="20000"/>
              </a:spcBef>
              <a:buClr>
                <a:schemeClr val="bg2"/>
              </a:buClr>
              <a:buFont typeface="Monotype Sorts" pitchFamily="2" charset="2"/>
              <a:buNone/>
            </a:pPr>
            <a:r>
              <a:rPr lang="en-US" altLang="zh-CN" sz="2400">
                <a:latin typeface="Times New Roman" pitchFamily="18" charset="0"/>
              </a:rPr>
              <a:t>int iswhite(char c);</a:t>
            </a:r>
            <a:r>
              <a:rPr lang="zh-CN" altLang="en-US" sz="2400">
                <a:latin typeface="Times New Roman" pitchFamily="18" charset="0"/>
              </a:rPr>
              <a:t>判断是不是空格或者制表符</a:t>
            </a:r>
          </a:p>
          <a:p>
            <a:pPr>
              <a:spcBef>
                <a:spcPct val="20000"/>
              </a:spcBef>
              <a:buClr>
                <a:schemeClr val="bg2"/>
              </a:buClr>
              <a:buFont typeface="Monotype Sorts" pitchFamily="2" charset="2"/>
              <a:buNone/>
            </a:pPr>
            <a:r>
              <a:rPr lang="en-US" altLang="zh-CN" sz="2400">
                <a:latin typeface="Times New Roman" pitchFamily="18" charset="0"/>
              </a:rPr>
              <a:t>int isdelim(char c );</a:t>
            </a:r>
            <a:r>
              <a:rPr lang="zh-CN" altLang="en-US" sz="2400">
                <a:latin typeface="Times New Roman" pitchFamily="18" charset="0"/>
              </a:rPr>
              <a:t>判断是不是分界符</a:t>
            </a:r>
          </a:p>
          <a:p>
            <a:pPr>
              <a:spcBef>
                <a:spcPct val="20000"/>
              </a:spcBef>
              <a:buClr>
                <a:schemeClr val="bg2"/>
              </a:buClr>
              <a:buFont typeface="Monotype Sorts" pitchFamily="2" charset="2"/>
              <a:buNone/>
            </a:pPr>
            <a:r>
              <a:rPr lang="en-US" altLang="zh-CN" sz="2400">
                <a:latin typeface="Times New Roman" pitchFamily="18" charset="0"/>
              </a:rPr>
              <a:t>int is_in(char ch,char *s);</a:t>
            </a:r>
            <a:r>
              <a:rPr lang="zh-CN" altLang="en-US" sz="2400">
                <a:latin typeface="Times New Roman" pitchFamily="18" charset="0"/>
              </a:rPr>
              <a:t>工具函数，用于检查某个字符</a:t>
            </a:r>
            <a:r>
              <a:rPr lang="en-US" altLang="zh-CN" sz="2400">
                <a:latin typeface="Times New Roman" pitchFamily="18" charset="0"/>
              </a:rPr>
              <a:t>ch</a:t>
            </a:r>
            <a:r>
              <a:rPr lang="zh-CN" altLang="en-US" sz="2400">
                <a:latin typeface="Times New Roman" pitchFamily="18" charset="0"/>
              </a:rPr>
              <a:t>是否在串</a:t>
            </a:r>
            <a:r>
              <a:rPr lang="en-US" altLang="zh-CN" sz="2400">
                <a:latin typeface="Times New Roman" pitchFamily="18" charset="0"/>
              </a:rPr>
              <a:t>s</a:t>
            </a:r>
            <a:r>
              <a:rPr lang="zh-CN" altLang="en-US" sz="2400">
                <a:latin typeface="Times New Roman" pitchFamily="18" charset="0"/>
              </a:rPr>
              <a:t>中。</a:t>
            </a:r>
          </a:p>
          <a:p>
            <a:pPr>
              <a:spcBef>
                <a:spcPct val="20000"/>
              </a:spcBef>
              <a:buClr>
                <a:schemeClr val="bg2"/>
              </a:buClr>
              <a:buFont typeface="Monotype Sorts" pitchFamily="2" charset="2"/>
              <a:buNone/>
            </a:pPr>
            <a:r>
              <a:rPr lang="zh-CN" altLang="en-US" sz="2400">
                <a:latin typeface="Times New Roman" pitchFamily="18" charset="0"/>
              </a:rPr>
              <a:t>调试报告</a:t>
            </a:r>
          </a:p>
          <a:p>
            <a:pPr>
              <a:spcBef>
                <a:spcPct val="20000"/>
              </a:spcBef>
              <a:buClr>
                <a:schemeClr val="bg2"/>
              </a:buClr>
              <a:buFont typeface="Monotype Sorts" pitchFamily="2" charset="2"/>
              <a:buNone/>
            </a:pPr>
            <a:r>
              <a:rPr lang="zh-CN" altLang="en-US" sz="2400">
                <a:latin typeface="Times New Roman" pitchFamily="18" charset="0"/>
              </a:rPr>
              <a:t>在调试中要特别注意在分析过程中各个函数的调用顺序和调用方法，因为这个顺序隐含了优先级。还要注意参数在传递过程中的变化。比如参数</a:t>
            </a:r>
            <a:r>
              <a:rPr lang="en-US" altLang="zh-CN" sz="2400">
                <a:latin typeface="Times New Roman" pitchFamily="18" charset="0"/>
              </a:rPr>
              <a:t>result</a:t>
            </a:r>
            <a:r>
              <a:rPr lang="zh-CN" altLang="en-US" sz="2400">
                <a:latin typeface="Times New Roman" pitchFamily="18" charset="0"/>
              </a:rPr>
              <a:t>一级一级返回并被计算的过程。调试遇到的语法问题可能有： 漏了分号 ； 关键字拼写错误 ； 函数参数类型不匹配 ； 花括号不匹配等。具体调试过程因人而异。</a:t>
            </a:r>
          </a:p>
        </p:txBody>
      </p:sp>
    </p:spTree>
  </p:cSld>
  <p:clrMapOvr>
    <a:masterClrMapping/>
  </p:clrMapOvr>
  <p:transition>
    <p:cover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Rot="1" noChangeArrowheads="1"/>
          </p:cNvSpPr>
          <p:nvPr/>
        </p:nvSpPr>
        <p:spPr bwMode="auto">
          <a:xfrm>
            <a:off x="258763" y="476250"/>
            <a:ext cx="8561387"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附录</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一个先进的可编程桌上计算器，但仅处理一些数字量*</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此程序在</a:t>
            </a:r>
            <a:r>
              <a:rPr lang="en-US" altLang="zh-CN" sz="2400">
                <a:latin typeface="Times New Roman" pitchFamily="18" charset="0"/>
              </a:rPr>
              <a:t>Borland C++3.1</a:t>
            </a:r>
            <a:r>
              <a:rPr lang="zh-CN" altLang="en-US" sz="2400">
                <a:latin typeface="Times New Roman" pitchFamily="18" charset="0"/>
              </a:rPr>
              <a:t>环境下调试通过*</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这里仅给出说明和</a:t>
            </a:r>
            <a:r>
              <a:rPr lang="en-US" altLang="zh-CN" sz="2400">
                <a:latin typeface="Times New Roman" pitchFamily="18" charset="0"/>
              </a:rPr>
              <a:t>main</a:t>
            </a:r>
            <a:r>
              <a:rPr lang="zh-CN" altLang="en-US" sz="2400">
                <a:latin typeface="Times New Roman" pitchFamily="18" charset="0"/>
              </a:rPr>
              <a:t>函数，完整程序请参见本书所附光盘*</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#define DELIMITER 1 /*</a:t>
            </a:r>
            <a:r>
              <a:rPr lang="zh-CN" altLang="en-US" sz="2400">
                <a:latin typeface="Times New Roman" pitchFamily="18" charset="0"/>
              </a:rPr>
              <a:t>分界符*</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#define VARIABLE  2  /*</a:t>
            </a:r>
            <a:r>
              <a:rPr lang="zh-CN" altLang="en-US" sz="2400">
                <a:latin typeface="Times New Roman" pitchFamily="18" charset="0"/>
              </a:rPr>
              <a:t>变量，为将来改进准备*</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#define NUMBER    3  /*</a:t>
            </a:r>
            <a:r>
              <a:rPr lang="zh-CN" altLang="en-US" sz="2400">
                <a:latin typeface="Times New Roman" pitchFamily="18" charset="0"/>
              </a:rPr>
              <a:t>数字*</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char prog; /*</a:t>
            </a:r>
            <a:r>
              <a:rPr lang="zh-CN" altLang="en-US" sz="2400">
                <a:latin typeface="Times New Roman" pitchFamily="18" charset="0"/>
              </a:rPr>
              <a:t>被处理的表达式*</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char token[80];/*</a:t>
            </a:r>
            <a:r>
              <a:rPr lang="zh-CN" altLang="en-US" sz="2400">
                <a:latin typeface="Times New Roman" pitchFamily="18" charset="0"/>
              </a:rPr>
              <a:t>语法单元*</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char tok_type; /*</a:t>
            </a:r>
            <a:r>
              <a:rPr lang="zh-CN" altLang="en-US" sz="2400">
                <a:latin typeface="Times New Roman" pitchFamily="18" charset="0"/>
              </a:rPr>
              <a:t>语法单位的类型，</a:t>
            </a:r>
            <a:r>
              <a:rPr lang="en-US" altLang="zh-CN" sz="2400">
                <a:latin typeface="Times New Roman" pitchFamily="18" charset="0"/>
              </a:rPr>
              <a:t>3</a:t>
            </a:r>
            <a:r>
              <a:rPr lang="zh-CN" altLang="en-US" sz="2400">
                <a:latin typeface="Times New Roman" pitchFamily="18" charset="0"/>
              </a:rPr>
              <a:t>种*</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所有函数说明请参见本书光盘</a:t>
            </a:r>
          </a:p>
          <a:p>
            <a:pPr>
              <a:spcBef>
                <a:spcPct val="20000"/>
              </a:spcBef>
              <a:buClr>
                <a:schemeClr val="bg2"/>
              </a:buClr>
              <a:buFont typeface="Monotype Sorts" pitchFamily="2" charset="2"/>
              <a:buNone/>
            </a:pPr>
            <a:r>
              <a:rPr lang="zh-CN" altLang="en-US" sz="2400">
                <a:latin typeface="Times New Roman" pitchFamily="18" charset="0"/>
              </a:rPr>
              <a:t>函数启动一次语法分析，并将最终的计算结果返回到主函数中。*</a:t>
            </a:r>
            <a:r>
              <a:rPr lang="en-US" altLang="zh-CN" sz="2400">
                <a:latin typeface="Times New Roman" pitchFamily="18" charset="0"/>
              </a:rPr>
              <a:t>/</a:t>
            </a:r>
          </a:p>
        </p:txBody>
      </p:sp>
    </p:spTree>
  </p:cSld>
  <p:clrMapOvr>
    <a:masterClrMapping/>
  </p:clrMapOvr>
  <p:transition>
    <p:cover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Rot="1" noChangeArrowheads="1"/>
          </p:cNvSpPr>
          <p:nvPr/>
        </p:nvSpPr>
        <p:spPr bwMode="auto">
          <a:xfrm>
            <a:off x="258763" y="476250"/>
            <a:ext cx="8561387"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void main() </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int answer;</a:t>
            </a:r>
          </a:p>
          <a:p>
            <a:pPr>
              <a:spcBef>
                <a:spcPct val="20000"/>
              </a:spcBef>
              <a:buClr>
                <a:schemeClr val="bg2"/>
              </a:buClr>
              <a:buFont typeface="Monotype Sorts" pitchFamily="2" charset="2"/>
              <a:buNone/>
            </a:pPr>
            <a:r>
              <a:rPr lang="en-US" altLang="zh-CN" sz="2400">
                <a:latin typeface="Times New Roman" pitchFamily="18" charset="0"/>
              </a:rPr>
              <a:t>  char *p;</a:t>
            </a:r>
          </a:p>
          <a:p>
            <a:pPr>
              <a:spcBef>
                <a:spcPct val="20000"/>
              </a:spcBef>
              <a:buClr>
                <a:schemeClr val="bg2"/>
              </a:buClr>
              <a:buFont typeface="Monotype Sorts" pitchFamily="2" charset="2"/>
              <a:buNone/>
            </a:pPr>
            <a:r>
              <a:rPr lang="en-US" altLang="zh-CN" sz="2400">
                <a:latin typeface="Times New Roman" pitchFamily="18" charset="0"/>
              </a:rPr>
              <a:t>  p=(char*) malloc(100); /*</a:t>
            </a:r>
            <a:r>
              <a:rPr lang="zh-CN" altLang="en-US" sz="2400">
                <a:latin typeface="Times New Roman" pitchFamily="18" charset="0"/>
              </a:rPr>
              <a:t>分配内存空间*</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if(!p)</a:t>
            </a:r>
          </a:p>
          <a:p>
            <a:pPr>
              <a:spcBef>
                <a:spcPct val="20000"/>
              </a:spcBef>
              <a:buClr>
                <a:schemeClr val="bg2"/>
              </a:buClr>
              <a:buFont typeface="Monotype Sorts" pitchFamily="2" charset="2"/>
              <a:buNone/>
            </a:pP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     printf("memory fail \n");</a:t>
            </a:r>
          </a:p>
          <a:p>
            <a:pPr>
              <a:spcBef>
                <a:spcPct val="20000"/>
              </a:spcBef>
              <a:buClr>
                <a:schemeClr val="bg2"/>
              </a:buClr>
              <a:buFont typeface="Monotype Sorts" pitchFamily="2" charset="2"/>
              <a:buNone/>
            </a:pPr>
            <a:r>
              <a:rPr lang="en-US" altLang="zh-CN" sz="2400">
                <a:latin typeface="Times New Roman" pitchFamily="18" charset="0"/>
              </a:rPr>
              <a:t>     exit(1);</a:t>
            </a:r>
          </a:p>
          <a:p>
            <a:pPr>
              <a:spcBef>
                <a:spcPct val="20000"/>
              </a:spcBef>
              <a:buClr>
                <a:schemeClr val="bg2"/>
              </a:buClr>
              <a:buFont typeface="Monotype Sorts" pitchFamily="2" charset="2"/>
              <a:buNone/>
            </a:pP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  do {</a:t>
            </a:r>
          </a:p>
          <a:p>
            <a:pPr>
              <a:spcBef>
                <a:spcPct val="20000"/>
              </a:spcBef>
              <a:buClr>
                <a:schemeClr val="bg2"/>
              </a:buClr>
              <a:buFont typeface="Monotype Sorts" pitchFamily="2" charset="2"/>
              <a:buNone/>
            </a:pPr>
            <a:r>
              <a:rPr lang="en-US" altLang="zh-CN" sz="2400">
                <a:latin typeface="Times New Roman" pitchFamily="18" charset="0"/>
              </a:rPr>
              <a:t>    prog=p;</a:t>
            </a:r>
          </a:p>
          <a:p>
            <a:pPr>
              <a:spcBef>
                <a:spcPct val="20000"/>
              </a:spcBef>
              <a:buClr>
                <a:schemeClr val="bg2"/>
              </a:buClr>
              <a:buFont typeface="Monotype Sorts" pitchFamily="2" charset="2"/>
              <a:buNone/>
            </a:pPr>
            <a:r>
              <a:rPr lang="en-US" altLang="zh-CN" sz="2400">
                <a:latin typeface="Times New Roman" pitchFamily="18" charset="0"/>
              </a:rPr>
              <a:t>    </a:t>
            </a:r>
          </a:p>
        </p:txBody>
      </p:sp>
    </p:spTree>
  </p:cSld>
  <p:clrMapOvr>
    <a:masterClrMapping/>
  </p:clrMapOvr>
  <p:transition>
    <p:cover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Rot="1" noChangeArrowheads="1"/>
          </p:cNvSpPr>
          <p:nvPr/>
        </p:nvSpPr>
        <p:spPr bwMode="auto">
          <a:xfrm>
            <a:off x="258763" y="620713"/>
            <a:ext cx="8561387"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printf("enter sting ");</a:t>
            </a:r>
          </a:p>
          <a:p>
            <a:pPr>
              <a:spcBef>
                <a:spcPct val="20000"/>
              </a:spcBef>
              <a:buClr>
                <a:schemeClr val="bg2"/>
              </a:buClr>
              <a:buFont typeface="Monotype Sorts" pitchFamily="2" charset="2"/>
              <a:buNone/>
            </a:pPr>
            <a:r>
              <a:rPr lang="en-US" altLang="zh-CN" sz="2400">
                <a:latin typeface="Times New Roman" pitchFamily="18" charset="0"/>
              </a:rPr>
              <a:t>    gets(prog);/*</a:t>
            </a:r>
            <a:r>
              <a:rPr lang="zh-CN" altLang="en-US" sz="2400">
                <a:latin typeface="Times New Roman" pitchFamily="18" charset="0"/>
              </a:rPr>
              <a:t>取得串*</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get_exp(&amp;answer);/*</a:t>
            </a:r>
            <a:r>
              <a:rPr lang="zh-CN" altLang="en-US" sz="2400">
                <a:latin typeface="Times New Roman" pitchFamily="18" charset="0"/>
              </a:rPr>
              <a:t>进行分析，直到一个空串为止。*</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printf("answer is :%d \n",answer);</a:t>
            </a:r>
          </a:p>
          <a:p>
            <a:pPr>
              <a:spcBef>
                <a:spcPct val="20000"/>
              </a:spcBef>
              <a:buClr>
                <a:schemeClr val="bg2"/>
              </a:buClr>
              <a:buFont typeface="Monotype Sorts" pitchFamily="2" charset="2"/>
              <a:buNone/>
            </a:pPr>
            <a:r>
              <a:rPr lang="en-US" altLang="zh-CN" sz="2400">
                <a:latin typeface="Times New Roman" pitchFamily="18" charset="0"/>
              </a:rPr>
              <a:t>   } while(*p);</a:t>
            </a:r>
          </a:p>
          <a:p>
            <a:pPr>
              <a:spcBef>
                <a:spcPct val="20000"/>
              </a:spcBef>
              <a:buClr>
                <a:schemeClr val="bg2"/>
              </a:buClr>
              <a:buFont typeface="Monotype Sorts" pitchFamily="2" charset="2"/>
              <a:buNone/>
            </a:pPr>
            <a:r>
              <a:rPr lang="en-US" altLang="zh-CN"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结果分析 </a:t>
            </a:r>
          </a:p>
          <a:p>
            <a:pPr>
              <a:spcBef>
                <a:spcPct val="20000"/>
              </a:spcBef>
              <a:buClr>
                <a:schemeClr val="bg2"/>
              </a:buClr>
              <a:buFont typeface="Monotype Sorts" pitchFamily="2" charset="2"/>
              <a:buNone/>
            </a:pPr>
            <a:r>
              <a:rPr lang="zh-CN" altLang="en-US" sz="2400">
                <a:latin typeface="Times New Roman" pitchFamily="18" charset="0"/>
              </a:rPr>
              <a:t>对以下输入结果，执行情况如下： </a:t>
            </a:r>
          </a:p>
          <a:p>
            <a:pPr>
              <a:spcBef>
                <a:spcPct val="20000"/>
              </a:spcBef>
              <a:buClr>
                <a:schemeClr val="bg2"/>
              </a:buClr>
              <a:buFont typeface="Monotype Sorts" pitchFamily="2" charset="2"/>
              <a:buNone/>
            </a:pPr>
            <a:r>
              <a:rPr lang="en-US" altLang="zh-CN" sz="2400">
                <a:latin typeface="Times New Roman" pitchFamily="18" charset="0"/>
              </a:rPr>
              <a:t>enter sting 3+4 </a:t>
            </a:r>
          </a:p>
          <a:p>
            <a:pPr>
              <a:spcBef>
                <a:spcPct val="20000"/>
              </a:spcBef>
              <a:buClr>
                <a:schemeClr val="bg2"/>
              </a:buClr>
              <a:buFont typeface="Monotype Sorts" pitchFamily="2" charset="2"/>
              <a:buNone/>
            </a:pPr>
            <a:r>
              <a:rPr lang="en-US" altLang="zh-CN" sz="2400">
                <a:latin typeface="Times New Roman" pitchFamily="18" charset="0"/>
              </a:rPr>
              <a:t>answer is :7 </a:t>
            </a:r>
          </a:p>
          <a:p>
            <a:pPr>
              <a:spcBef>
                <a:spcPct val="20000"/>
              </a:spcBef>
              <a:buClr>
                <a:schemeClr val="bg2"/>
              </a:buClr>
              <a:buFont typeface="Monotype Sorts" pitchFamily="2" charset="2"/>
              <a:buNone/>
            </a:pPr>
            <a:r>
              <a:rPr lang="en-US" altLang="zh-CN" sz="2400">
                <a:latin typeface="Times New Roman" pitchFamily="18" charset="0"/>
              </a:rPr>
              <a:t>enter sting 2+5*9 </a:t>
            </a:r>
          </a:p>
          <a:p>
            <a:pPr>
              <a:spcBef>
                <a:spcPct val="20000"/>
              </a:spcBef>
              <a:buClr>
                <a:schemeClr val="bg2"/>
              </a:buClr>
              <a:buFont typeface="Monotype Sorts" pitchFamily="2" charset="2"/>
              <a:buNone/>
            </a:pPr>
            <a:r>
              <a:rPr lang="en-US" altLang="zh-CN" sz="2400">
                <a:latin typeface="Times New Roman" pitchFamily="18" charset="0"/>
              </a:rPr>
              <a:t>answer is :47 </a:t>
            </a:r>
          </a:p>
        </p:txBody>
      </p:sp>
    </p:spTree>
  </p:cSld>
  <p:clrMapOvr>
    <a:masterClrMapping/>
  </p:clrMapOvr>
  <p:transition>
    <p:cover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Rot="1" noChangeArrowheads="1"/>
          </p:cNvSpPr>
          <p:nvPr/>
        </p:nvSpPr>
        <p:spPr bwMode="auto">
          <a:xfrm>
            <a:off x="258763" y="620713"/>
            <a:ext cx="8561387"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enter sting (2+6)*7 </a:t>
            </a:r>
          </a:p>
          <a:p>
            <a:pPr>
              <a:spcBef>
                <a:spcPct val="20000"/>
              </a:spcBef>
              <a:buClr>
                <a:schemeClr val="bg2"/>
              </a:buClr>
              <a:buFont typeface="Monotype Sorts" pitchFamily="2" charset="2"/>
              <a:buNone/>
            </a:pPr>
            <a:r>
              <a:rPr lang="en-US" altLang="zh-CN" sz="2400">
                <a:latin typeface="Times New Roman" pitchFamily="18" charset="0"/>
              </a:rPr>
              <a:t>answer is :56 </a:t>
            </a:r>
          </a:p>
          <a:p>
            <a:pPr>
              <a:spcBef>
                <a:spcPct val="20000"/>
              </a:spcBef>
              <a:buClr>
                <a:schemeClr val="bg2"/>
              </a:buClr>
              <a:buFont typeface="Monotype Sorts" pitchFamily="2" charset="2"/>
              <a:buNone/>
            </a:pPr>
            <a:r>
              <a:rPr lang="en-US" altLang="zh-CN" sz="2400">
                <a:latin typeface="Times New Roman" pitchFamily="18" charset="0"/>
              </a:rPr>
              <a:t>enter sting 2+6*7 </a:t>
            </a:r>
          </a:p>
          <a:p>
            <a:pPr>
              <a:spcBef>
                <a:spcPct val="20000"/>
              </a:spcBef>
              <a:buClr>
                <a:schemeClr val="bg2"/>
              </a:buClr>
              <a:buFont typeface="Monotype Sorts" pitchFamily="2" charset="2"/>
              <a:buNone/>
            </a:pPr>
            <a:r>
              <a:rPr lang="en-US" altLang="zh-CN" sz="2400">
                <a:latin typeface="Times New Roman" pitchFamily="18" charset="0"/>
              </a:rPr>
              <a:t>answer is :44 </a:t>
            </a:r>
          </a:p>
        </p:txBody>
      </p:sp>
    </p:spTree>
  </p:cSld>
  <p:clrMapOvr>
    <a:masterClrMapping/>
  </p:clrMapOvr>
  <p:transition>
    <p:cover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Rot="1" noChangeArrowheads="1"/>
          </p:cNvSpPr>
          <p:nvPr/>
        </p:nvSpPr>
        <p:spPr bwMode="auto">
          <a:xfrm>
            <a:off x="685800" y="2698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9.4</a:t>
            </a:r>
            <a:r>
              <a:rPr lang="zh-CN" altLang="en-US" sz="4400">
                <a:solidFill>
                  <a:schemeClr val="tx2"/>
                </a:solidFill>
                <a:latin typeface="Times New Roman" pitchFamily="18" charset="0"/>
              </a:rPr>
              <a:t>　飞机售票系统实例 </a:t>
            </a:r>
          </a:p>
        </p:txBody>
      </p:sp>
      <p:sp>
        <p:nvSpPr>
          <p:cNvPr id="21507" name="Rectangle 3"/>
          <p:cNvSpPr>
            <a:spLocks noRot="1" noChangeArrowheads="1"/>
          </p:cNvSpPr>
          <p:nvPr/>
        </p:nvSpPr>
        <p:spPr bwMode="auto">
          <a:xfrm>
            <a:off x="258763" y="1458913"/>
            <a:ext cx="8561387" cy="4849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任务：通过此系统可以实现如下功能：</a:t>
            </a:r>
            <a:br>
              <a:rPr lang="zh-CN" altLang="en-US" sz="2400">
                <a:latin typeface="Times New Roman" pitchFamily="18" charset="0"/>
              </a:rPr>
            </a:br>
            <a:r>
              <a:rPr lang="zh-CN" altLang="en-US" sz="2400">
                <a:latin typeface="Times New Roman" pitchFamily="18" charset="0"/>
              </a:rPr>
              <a:t>　　录入：可以录入航班情况（数据可以存储在一个数据文件中，数据结构、具体数据自定）</a:t>
            </a:r>
            <a:br>
              <a:rPr lang="zh-CN" altLang="en-US" sz="2400">
                <a:latin typeface="Times New Roman" pitchFamily="18" charset="0"/>
              </a:rPr>
            </a:br>
            <a:r>
              <a:rPr lang="zh-CN" altLang="en-US" sz="2400">
                <a:latin typeface="Times New Roman" pitchFamily="18" charset="0"/>
              </a:rPr>
              <a:t>　　查询：可以查询某个航线的情况（如，输入航班号，查询起降时间，起飞抵达城市，航班票价，票价折扣，确定航班是否满仓）；</a:t>
            </a:r>
            <a:br>
              <a:rPr lang="zh-CN" altLang="en-US" sz="2400">
                <a:latin typeface="Times New Roman" pitchFamily="18" charset="0"/>
              </a:rPr>
            </a:br>
            <a:r>
              <a:rPr lang="zh-CN" altLang="en-US" sz="2400">
                <a:latin typeface="Times New Roman" pitchFamily="18" charset="0"/>
              </a:rPr>
              <a:t>　　可以输入起飞抵达城市，查询飞机航班情况；</a:t>
            </a:r>
            <a:br>
              <a:rPr lang="zh-CN" altLang="en-US" sz="2400">
                <a:latin typeface="Times New Roman" pitchFamily="18" charset="0"/>
              </a:rPr>
            </a:br>
            <a:r>
              <a:rPr lang="zh-CN" altLang="en-US" sz="2400">
                <a:latin typeface="Times New Roman" pitchFamily="18" charset="0"/>
              </a:rPr>
              <a:t>　　订票：（订票情况可以存在一个数据文件中，结构自己设定）</a:t>
            </a:r>
            <a:br>
              <a:rPr lang="zh-CN" altLang="en-US" sz="2400">
                <a:latin typeface="Times New Roman" pitchFamily="18" charset="0"/>
              </a:rPr>
            </a:br>
            <a:r>
              <a:rPr lang="zh-CN" altLang="en-US" sz="2400">
                <a:latin typeface="Times New Roman" pitchFamily="18" charset="0"/>
              </a:rPr>
              <a:t>　　可以订票，如果该航班已经无票，可以提供相关可选择航班；</a:t>
            </a:r>
            <a:br>
              <a:rPr lang="zh-CN" altLang="en-US" sz="2400">
                <a:latin typeface="Times New Roman" pitchFamily="18" charset="0"/>
              </a:rPr>
            </a:br>
            <a:r>
              <a:rPr lang="zh-CN" altLang="en-US" sz="2400">
                <a:latin typeface="Times New Roman" pitchFamily="18" charset="0"/>
              </a:rPr>
              <a:t>　　退票：可退票，退票后修改相关数据文件；</a:t>
            </a:r>
          </a:p>
        </p:txBody>
      </p:sp>
    </p:spTree>
  </p:cSld>
  <p:clrMapOvr>
    <a:masterClrMapping/>
  </p:clrMapOvr>
  <p:transition>
    <p:cover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客户资料有姓名，证件号，订票数量及航班情况，订单要有编号。</a:t>
            </a:r>
            <a:br>
              <a:rPr lang="zh-CN" altLang="en-US" sz="2400">
                <a:latin typeface="Times New Roman" pitchFamily="18" charset="0"/>
              </a:rPr>
            </a:br>
            <a:r>
              <a:rPr lang="zh-CN" altLang="en-US" sz="2400">
                <a:latin typeface="Times New Roman" pitchFamily="18" charset="0"/>
              </a:rPr>
              <a:t>　　修改航班信息：当航班信息改变可以修改航班数据文件</a:t>
            </a:r>
            <a:br>
              <a:rPr lang="zh-CN" altLang="en-US" sz="2400">
                <a:latin typeface="Times New Roman" pitchFamily="18" charset="0"/>
              </a:rPr>
            </a:br>
            <a:r>
              <a:rPr lang="zh-CN" altLang="en-US" sz="2400">
                <a:latin typeface="Times New Roman" pitchFamily="18" charset="0"/>
              </a:rPr>
              <a:t>要求：</a:t>
            </a:r>
          </a:p>
          <a:p>
            <a:pPr>
              <a:spcBef>
                <a:spcPct val="20000"/>
              </a:spcBef>
              <a:buClr>
                <a:schemeClr val="bg2"/>
              </a:buClr>
              <a:buFont typeface="Monotype Sorts" pitchFamily="2" charset="2"/>
              <a:buNone/>
            </a:pPr>
            <a:r>
              <a:rPr lang="zh-CN" altLang="en-US" sz="2400">
                <a:latin typeface="Times New Roman" pitchFamily="18" charset="0"/>
              </a:rPr>
              <a:t>　　根据以上功能说明，设计航班信息，订票信息的存储结构，设计程序完成功能； </a:t>
            </a:r>
          </a:p>
          <a:p>
            <a:pPr>
              <a:spcBef>
                <a:spcPct val="20000"/>
              </a:spcBef>
              <a:buClr>
                <a:schemeClr val="bg2"/>
              </a:buClr>
              <a:buFont typeface="Monotype Sorts" pitchFamily="2" charset="2"/>
              <a:buNone/>
            </a:pPr>
            <a:r>
              <a:rPr lang="en-US" altLang="zh-CN" sz="2400">
                <a:latin typeface="Times New Roman" pitchFamily="18" charset="0"/>
              </a:rPr>
              <a:t>#include &lt;stdio.h&gt;</a:t>
            </a:r>
            <a:br>
              <a:rPr lang="en-US" altLang="zh-CN" sz="2400">
                <a:latin typeface="Times New Roman" pitchFamily="18" charset="0"/>
              </a:rPr>
            </a:br>
            <a:r>
              <a:rPr lang="en-US" altLang="zh-CN" sz="2400">
                <a:latin typeface="Times New Roman" pitchFamily="18" charset="0"/>
              </a:rPr>
              <a:t>#include &lt;stdlib.h&gt;</a:t>
            </a:r>
            <a:br>
              <a:rPr lang="en-US" altLang="zh-CN" sz="2400">
                <a:latin typeface="Times New Roman" pitchFamily="18" charset="0"/>
              </a:rPr>
            </a:br>
            <a:r>
              <a:rPr lang="en-US" altLang="zh-CN" sz="2400">
                <a:latin typeface="Times New Roman" pitchFamily="18" charset="0"/>
              </a:rPr>
              <a:t>#define OK 1</a:t>
            </a:r>
            <a:br>
              <a:rPr lang="en-US" altLang="zh-CN" sz="2400">
                <a:latin typeface="Times New Roman" pitchFamily="18" charset="0"/>
              </a:rPr>
            </a:br>
            <a:r>
              <a:rPr lang="en-US" altLang="zh-CN" sz="2400">
                <a:latin typeface="Times New Roman" pitchFamily="18" charset="0"/>
              </a:rPr>
              <a:t>#define ERROR 0</a:t>
            </a:r>
            <a:br>
              <a:rPr lang="en-US" altLang="zh-CN" sz="2400">
                <a:latin typeface="Times New Roman" pitchFamily="18" charset="0"/>
              </a:rPr>
            </a:br>
            <a:r>
              <a:rPr lang="en-US" altLang="zh-CN" sz="2400">
                <a:latin typeface="Times New Roman" pitchFamily="18" charset="0"/>
              </a:rPr>
              <a:t>typedef struct airline{</a:t>
            </a:r>
          </a:p>
          <a:p>
            <a:pPr>
              <a:spcBef>
                <a:spcPct val="20000"/>
              </a:spcBef>
              <a:buClr>
                <a:schemeClr val="bg2"/>
              </a:buClr>
              <a:buFont typeface="Monotype Sorts" pitchFamily="2" charset="2"/>
              <a:buNone/>
            </a:pPr>
            <a:r>
              <a:rPr lang="en-US" altLang="zh-CN" sz="2400">
                <a:latin typeface="Times New Roman" pitchFamily="18" charset="0"/>
              </a:rPr>
              <a:t>char air_num[8];</a:t>
            </a:r>
            <a:br>
              <a:rPr lang="en-US" altLang="zh-CN" sz="2400">
                <a:latin typeface="Times New Roman" pitchFamily="18" charset="0"/>
              </a:rPr>
            </a:br>
            <a:r>
              <a:rPr lang="en-US" altLang="zh-CN" sz="2400">
                <a:latin typeface="Times New Roman" pitchFamily="18" charset="0"/>
              </a:rPr>
              <a:t>char plane_num[8];</a:t>
            </a:r>
            <a:br>
              <a:rPr lang="en-US" altLang="zh-CN" sz="2400">
                <a:latin typeface="Times New Roman" pitchFamily="18" charset="0"/>
              </a:rPr>
            </a:br>
            <a:r>
              <a:rPr lang="en-US" altLang="zh-CN" sz="2400">
                <a:latin typeface="Times New Roman" pitchFamily="18" charset="0"/>
              </a:rPr>
              <a:t>char end_place[20]; </a:t>
            </a:r>
          </a:p>
        </p:txBody>
      </p:sp>
    </p:spTree>
  </p:cSld>
  <p:clrMapOvr>
    <a:masterClrMapping/>
  </p:clrMapOvr>
  <p:transition>
    <p:cover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int</a:t>
            </a:r>
            <a:r>
              <a:rPr lang="en-US" altLang="zh-CN" sz="2400">
                <a:latin typeface="Arial"/>
              </a:rPr>
              <a:t>  </a:t>
            </a:r>
            <a:r>
              <a:rPr lang="en-US" altLang="zh-CN" sz="2400">
                <a:latin typeface="Times New Roman" pitchFamily="18" charset="0"/>
              </a:rPr>
              <a:t>total;</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int</a:t>
            </a:r>
            <a:r>
              <a:rPr lang="en-US" altLang="zh-CN" sz="2400">
                <a:latin typeface="Arial"/>
              </a:rPr>
              <a:t>  </a:t>
            </a:r>
            <a:r>
              <a:rPr lang="en-US" altLang="zh-CN" sz="2400">
                <a:latin typeface="Times New Roman" pitchFamily="18" charset="0"/>
              </a:rPr>
              <a:t>left;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struct airline *next;</a:t>
            </a:r>
            <a:br>
              <a:rPr lang="en-US" altLang="zh-CN" sz="2400">
                <a:latin typeface="Times New Roman" pitchFamily="18" charset="0"/>
              </a:rPr>
            </a:br>
            <a:r>
              <a:rPr lang="en-US" altLang="zh-CN" sz="2400">
                <a:latin typeface="Times New Roman" pitchFamily="18" charset="0"/>
              </a:rPr>
              <a:t>}airline;</a:t>
            </a:r>
            <a:br>
              <a:rPr lang="en-US" altLang="zh-CN" sz="2400">
                <a:latin typeface="Times New Roman" pitchFamily="18" charset="0"/>
              </a:rPr>
            </a:br>
            <a:r>
              <a:rPr lang="en-US" altLang="zh-CN" sz="2400">
                <a:latin typeface="Times New Roman" pitchFamily="18" charset="0"/>
              </a:rPr>
              <a:t>typedef struct customer{</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char name[8];</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char air_num[8];</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int</a:t>
            </a:r>
            <a:r>
              <a:rPr lang="en-US" altLang="zh-CN" sz="2400">
                <a:latin typeface="Arial"/>
              </a:rPr>
              <a:t>  </a:t>
            </a:r>
            <a:r>
              <a:rPr lang="en-US" altLang="zh-CN" sz="2400">
                <a:latin typeface="Times New Roman" pitchFamily="18" charset="0"/>
              </a:rPr>
              <a:t>seat_num;</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struct customer *next;</a:t>
            </a:r>
            <a:br>
              <a:rPr lang="en-US" altLang="zh-CN" sz="2400">
                <a:latin typeface="Times New Roman" pitchFamily="18" charset="0"/>
              </a:rPr>
            </a:br>
            <a:r>
              <a:rPr lang="en-US" altLang="zh-CN" sz="2400">
                <a:latin typeface="Times New Roman" pitchFamily="18" charset="0"/>
              </a:rPr>
              <a:t>}customer;</a:t>
            </a:r>
            <a:br>
              <a:rPr lang="en-US" altLang="zh-CN" sz="2400">
                <a:latin typeface="Times New Roman" pitchFamily="18" charset="0"/>
              </a:rPr>
            </a:br>
            <a:r>
              <a:rPr lang="en-US" altLang="zh-CN" sz="2400">
                <a:latin typeface="Times New Roman" pitchFamily="18" charset="0"/>
              </a:rPr>
              <a:t>airline *start_air()</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airline *a;</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a=(airline*)malloc(sizeof(airline));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if(a==NULL)</a:t>
            </a:r>
          </a:p>
        </p:txBody>
      </p:sp>
    </p:spTree>
  </p:cSld>
  <p:clrMapOvr>
    <a:masterClrMapping/>
  </p:clrMapOvr>
  <p:transition>
    <p:cover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Rot="1" noChangeArrowheads="1"/>
          </p:cNvSpPr>
          <p:nvPr/>
        </p:nvSpPr>
        <p:spPr bwMode="auto">
          <a:xfrm>
            <a:off x="258763" y="404813"/>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a-&gt;next=NULL;</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a;</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Times New Roman" pitchFamily="18" charset="0"/>
              </a:rPr>
              <a:t>customer *start_cus()</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customer *c;</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c=(customer*)malloc(sizeof(customer));</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if(c==NULL)</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c-&gt;next=NULL;</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c;</a:t>
            </a:r>
            <a:br>
              <a:rPr lang="en-US" altLang="zh-CN" sz="2400">
                <a:latin typeface="Times New Roman" pitchFamily="18" charset="0"/>
              </a:rPr>
            </a:b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airline *modefy_airline(airline *l,char *air_num)</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airline *p;</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p=l-&gt;next;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for(;p!=NULL;p=p-&gt;next)</a:t>
            </a:r>
          </a:p>
        </p:txBody>
      </p:sp>
    </p:spTree>
  </p:cSld>
  <p:clrMapOvr>
    <a:masterClrMapping/>
  </p:clrMapOvr>
  <p:transition>
    <p:cover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if(strcmp(air_num,p-&gt;air_num)==0)</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p-&gt;left++;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l;</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printf("NO the airline!");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0;</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Times New Roman" pitchFamily="18" charset="0"/>
              </a:rPr>
              <a:t>int insert_air(airline **p,char *air_num,char *plane_num,char *end_place,int total,int left)</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airline *q;</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q=(airline*)malloc(sizeof(airline));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endParaRPr lang="en-US" altLang="zh-CN" sz="2400">
              <a:latin typeface="Times New Roman" pitchFamily="18" charset="0"/>
            </a:endParaRPr>
          </a:p>
        </p:txBody>
      </p:sp>
    </p:spTree>
  </p:cSld>
  <p:clrMapOvr>
    <a:masterClrMapping/>
  </p:clrMapOvr>
  <p:transition>
    <p:cover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strcpy(q-&gt;air_num,air_num);</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strcpy(q-&gt;plane_num,plane_num);</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strcpy(q-&gt;end_place,end_place);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q-&gt;total=total;</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q-&gt;left=left;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q-&gt;next=NULL;</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(*p)-&gt;next=q;</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(*p)=(*p)-&gt;next;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OK;</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int</a:t>
            </a:r>
            <a:r>
              <a:rPr lang="en-US" altLang="zh-CN" sz="2400">
                <a:latin typeface="Arial"/>
              </a:rPr>
              <a:t>  </a:t>
            </a:r>
            <a:r>
              <a:rPr lang="en-US" altLang="zh-CN" sz="2400">
                <a:latin typeface="Times New Roman" pitchFamily="18" charset="0"/>
              </a:rPr>
              <a:t>insert_cus(customer **p,char *name,char *air_num,int seat_num)</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customer *q;</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q=(customer*)malloc(sizeof(customer));</a:t>
            </a:r>
          </a:p>
        </p:txBody>
      </p:sp>
    </p:spTree>
  </p:cSld>
  <p:clrMapOvr>
    <a:masterClrMapping/>
  </p:clrMapOvr>
  <p:transition>
    <p:cover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strcpy(q-&gt;name,name);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strcpy(q-&gt;air_num,air_num);</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q-&gt;seat_num=seat_num;</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q-&gt;next=NULL;</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(*p)-&gt;next=q;</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(*p)=(*p)-&gt;next;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OK;</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Times New Roman" pitchFamily="18" charset="0"/>
              </a:rPr>
              <a:t>int book(airline *a,char *air_num,customer *c,char *name)</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airline *p=a;</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customer *q=c-&gt;next;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p=a-&gt;next;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for(;q-&gt;next!=NULL;q=q-&gt;next){}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for(;p-&gt;next!=NULL;p=p-&gt;next)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endParaRPr lang="en-US" altLang="zh-CN" sz="2400">
              <a:latin typeface="Times New Roman" pitchFamily="18" charset="0"/>
            </a:endParaRPr>
          </a:p>
        </p:txBody>
      </p:sp>
    </p:spTree>
  </p:cSld>
  <p:clrMapOvr>
    <a:masterClrMapping/>
  </p:clrMapOvr>
  <p:transition>
    <p:cover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if(p-&gt;left&gt;0)</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printf("Your seat number is %d",(p-&gt;total-p-&gt;left+1));</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insert_cus(&amp;q,name,air_num,p-&gt;total-p-&gt;left+1);</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p-&gt;left--;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OK;</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else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printf("seat is full");</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0;</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Times New Roman" pitchFamily="18" charset="0"/>
              </a:rPr>
              <a:t>}</a:t>
            </a:r>
          </a:p>
        </p:txBody>
      </p:sp>
    </p:spTree>
  </p:cSld>
  <p:clrMapOvr>
    <a:masterClrMapping/>
  </p:clrMapOvr>
  <p:transition>
    <p:cover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int del_cus(customer *c,airline *l,char *name)</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customer *p,*pr;</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char air_num[8];</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pr=c;</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p=pr-&gt;next;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while(p!=NULL)</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if(strcmp(p-&gt;name,name)==0)</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strcpy(air_num,p-&gt;air_num);</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l=modefy_airline(l,air_num);</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pr-&gt;next=p-&gt;next;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p=pr-&gt;next;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printf("finish!");</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OK;</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 </a:t>
            </a:r>
          </a:p>
        </p:txBody>
      </p:sp>
    </p:spTree>
  </p:cSld>
  <p:clrMapOvr>
    <a:masterClrMapping/>
  </p:clrMapOvr>
  <p:transition>
    <p:cover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pr=pr-&gt;next;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p=pr-&gt;next;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printf("NO the customer!");</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ERROR;</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Times New Roman" pitchFamily="18" charset="0"/>
              </a:rPr>
              <a:t>int search_air(airline *head)</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airline *p=head-&gt;next;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printf("air_num</a:t>
            </a:r>
            <a:r>
              <a:rPr lang="en-US" altLang="zh-CN" sz="2400">
                <a:latin typeface="Arial"/>
              </a:rPr>
              <a:t>  </a:t>
            </a:r>
            <a:r>
              <a:rPr lang="en-US" altLang="zh-CN" sz="2400">
                <a:latin typeface="Times New Roman" pitchFamily="18" charset="0"/>
              </a:rPr>
              <a:t>plane_num</a:t>
            </a:r>
            <a:r>
              <a:rPr lang="en-US" altLang="zh-CN" sz="2400">
                <a:latin typeface="Arial"/>
              </a:rPr>
              <a:t>  </a:t>
            </a:r>
            <a:r>
              <a:rPr lang="en-US" altLang="zh-CN" sz="2400">
                <a:latin typeface="Times New Roman" pitchFamily="18" charset="0"/>
              </a:rPr>
              <a:t>end_place</a:t>
            </a:r>
            <a:r>
              <a:rPr lang="en-US" altLang="zh-CN" sz="2400">
                <a:latin typeface="Arial"/>
              </a:rPr>
              <a:t>  </a:t>
            </a:r>
            <a:r>
              <a:rPr lang="en-US" altLang="zh-CN" sz="2400">
                <a:latin typeface="Times New Roman" pitchFamily="18" charset="0"/>
              </a:rPr>
              <a:t>total</a:t>
            </a:r>
            <a:r>
              <a:rPr lang="en-US" altLang="zh-CN" sz="2400">
                <a:latin typeface="Arial"/>
              </a:rPr>
              <a:t>  </a:t>
            </a:r>
            <a:r>
              <a:rPr lang="en-US" altLang="zh-CN" sz="2400">
                <a:latin typeface="Times New Roman" pitchFamily="18" charset="0"/>
              </a:rPr>
              <a:t>left\n");</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for(;p!=NULL;p=p-&gt;next)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 </a:t>
            </a:r>
            <a:r>
              <a:rPr lang="en-US" altLang="zh-CN" sz="2400">
                <a:latin typeface="Arial"/>
              </a:rPr>
              <a:t> </a:t>
            </a:r>
            <a:r>
              <a:rPr lang="en-US" altLang="zh-CN" sz="2400">
                <a:latin typeface="Times New Roman" pitchFamily="18" charset="0"/>
              </a:rPr>
              <a:t> printf("%s</a:t>
            </a:r>
            <a:r>
              <a:rPr lang="en-US" altLang="zh-CN" sz="2400">
                <a:latin typeface="Arial"/>
              </a:rPr>
              <a:t> </a:t>
            </a:r>
            <a:r>
              <a:rPr lang="en-US" altLang="zh-CN" sz="2400">
                <a:latin typeface="Times New Roman" pitchFamily="18" charset="0"/>
              </a:rPr>
              <a:t>%-10s%-8s</a:t>
            </a:r>
            <a:r>
              <a:rPr lang="en-US" altLang="zh-CN" sz="2400">
                <a:latin typeface="Arial"/>
              </a:rPr>
              <a:t> </a:t>
            </a:r>
            <a:r>
              <a:rPr lang="en-US" altLang="zh-CN" sz="2400">
                <a:latin typeface="Times New Roman" pitchFamily="18" charset="0"/>
              </a:rPr>
              <a:t>%-8d%-8d\n",p-&gt;air_num,p-&gt;plane_num,p-&gt;end_place,p-&gt;total,p-&gt;left);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OK;</a:t>
            </a:r>
            <a:br>
              <a:rPr lang="en-US" altLang="zh-CN" sz="2400">
                <a:latin typeface="Times New Roman" pitchFamily="18" charset="0"/>
              </a:rPr>
            </a:br>
            <a:endParaRPr lang="en-US" altLang="zh-CN" sz="2400">
              <a:latin typeface="Times New Roman" pitchFamily="18" charset="0"/>
            </a:endParaRPr>
          </a:p>
        </p:txBody>
      </p:sp>
    </p:spTree>
  </p:cSld>
  <p:clrMapOvr>
    <a:masterClrMapping/>
  </p:clrMapOvr>
  <p:transition>
    <p:cover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a:t>
            </a:r>
            <a:br>
              <a:rPr lang="en-US" altLang="zh-CN" sz="2400">
                <a:latin typeface="Times New Roman" pitchFamily="18" charset="0"/>
              </a:rPr>
            </a:br>
            <a:r>
              <a:rPr lang="en-US" altLang="zh-CN" sz="2400">
                <a:latin typeface="Times New Roman" pitchFamily="18" charset="0"/>
              </a:rPr>
              <a:t>int search_cus(customer *head)</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struct customer *q=head-&gt;next;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printf("name</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air_num</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seat_num\n");</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for(;q!=NULL;q=q-&gt;next)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printf("%-8s%-12s%-d\n",q-&gt;name,q-&gt;air_num,q-&gt;seat_num);</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OK;</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Times New Roman" pitchFamily="18" charset="0"/>
              </a:rPr>
              <a:t>int creat_air(airline **l)</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airline *p=*l;</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endParaRPr lang="en-US" altLang="zh-CN" sz="2400">
              <a:latin typeface="Times New Roman" pitchFamily="18" charset="0"/>
            </a:endParaRPr>
          </a:p>
        </p:txBody>
      </p:sp>
    </p:spTree>
  </p:cSld>
  <p:clrMapOvr>
    <a:masterClrMapping/>
  </p:clrMapOvr>
  <p:transition>
    <p:cover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int i=0;</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char *air_num[3]={"007af","008af","009af"};</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char *plane_num[3]={"plane1","plane2","plane3"};</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char *end_place[3]={"Beijing","Shanghai","Tianjin"};</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int total[3]={100,100,100};</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int left[3]={52,54,76};</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for(i=0;i&lt;3;i++)</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insert_air(&amp;p,air_num[i],plane_num[i],end_place[i],total[i],left[i]);</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OK;</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Times New Roman" pitchFamily="18" charset="0"/>
              </a:rPr>
              <a:t>int creat_cus(customer **l)</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customer *p=*l;</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int i=0;</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endParaRPr lang="en-US" altLang="zh-CN" sz="2400">
              <a:latin typeface="Times New Roman" pitchFamily="18" charset="0"/>
            </a:endParaRPr>
          </a:p>
        </p:txBody>
      </p:sp>
    </p:spTree>
  </p:cSld>
  <p:clrMapOvr>
    <a:masterClrMapping/>
  </p:clrMapOvr>
  <p:transition>
    <p:cover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char *name[3]={"zhsan","lisi","wangwu"};</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char *air_num[3]={"007af","008af","009af"};</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int seat_num[3]={2,5,7};</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for(i=0;i&lt;3;i++)</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insert_cus(&amp;p,name[i],air_num[i],seat_num[i]);</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return OK;</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Times New Roman" pitchFamily="18" charset="0"/>
              </a:rPr>
              <a:t>void main()</a:t>
            </a:r>
            <a:br>
              <a:rPr lang="en-US" altLang="zh-CN" sz="2400">
                <a:latin typeface="Times New Roman" pitchFamily="18" charset="0"/>
              </a:rPr>
            </a:b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int t=1;</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customer *cus=start_cus();</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airline</a:t>
            </a:r>
            <a:r>
              <a:rPr lang="en-US" altLang="zh-CN" sz="2400">
                <a:latin typeface="Arial"/>
              </a:rPr>
              <a:t>  </a:t>
            </a:r>
            <a:r>
              <a:rPr lang="en-US" altLang="zh-CN" sz="2400">
                <a:latin typeface="Times New Roman" pitchFamily="18" charset="0"/>
              </a:rPr>
              <a:t>*air=start_air();</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char name[8],air_num[8],ch;</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creat_air(&amp;air);</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creat_cus(&amp;cus);</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while(t==1)</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p>
        </p:txBody>
      </p:sp>
    </p:spTree>
  </p:cSld>
  <p:clrMapOvr>
    <a:masterClrMapping/>
  </p:clrMapOvr>
  <p:transition>
    <p:cover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printf("\n");</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printf("*********************************\n");</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Welcome to air firm!</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*\n");</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book--------1</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*\n");</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cancel------2</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*\n");</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search------3</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*\n");</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exit--------4</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*\n");</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printf("*********************************\n");</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ch=getch();</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if(ch=='1')</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printf("Please input a airline number:");</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scanf("%s",air_num);</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printf("Please input a name:");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scanf("%s",name);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book(air,air_num,cus,name);</a:t>
            </a:r>
            <a:br>
              <a:rPr lang="en-US" altLang="zh-CN" sz="2400">
                <a:latin typeface="Times New Roman" pitchFamily="18" charset="0"/>
              </a:rPr>
            </a:br>
            <a:r>
              <a:rPr lang="en-US" altLang="zh-CN" sz="2400">
                <a:latin typeface="Times New Roman" pitchFamily="18" charset="0"/>
              </a:rPr>
              <a:t/>
            </a:r>
            <a:br>
              <a:rPr lang="en-US" altLang="zh-CN" sz="2400">
                <a:latin typeface="Times New Roman" pitchFamily="18" charset="0"/>
              </a:rPr>
            </a:br>
            <a:endParaRPr lang="en-US" altLang="zh-CN" sz="2400">
              <a:latin typeface="Times New Roman" pitchFamily="18" charset="0"/>
            </a:endParaRPr>
          </a:p>
        </p:txBody>
      </p:sp>
    </p:spTree>
  </p:cSld>
  <p:clrMapOvr>
    <a:masterClrMapping/>
  </p:clrMapOvr>
  <p:transition>
    <p:cover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else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if(ch=='2')</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printf("Please input the cancel name:");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scanf("%s",name);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del_cus(cus,air,name);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else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if(ch=='3')</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search_air(air);</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printf("\n");</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search_cus(cus);</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endParaRPr lang="en-US" altLang="zh-CN" sz="2400">
              <a:latin typeface="Times New Roman" pitchFamily="18" charset="0"/>
            </a:endParaRPr>
          </a:p>
        </p:txBody>
      </p:sp>
    </p:spTree>
  </p:cSld>
  <p:clrMapOvr>
    <a:masterClrMapping/>
  </p:clrMapOvr>
  <p:transition>
    <p:cover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Rot="1" noChangeArrowheads="1"/>
          </p:cNvSpPr>
          <p:nvPr/>
        </p:nvSpPr>
        <p:spPr bwMode="auto">
          <a:xfrm>
            <a:off x="258763" y="523875"/>
            <a:ext cx="8561387" cy="578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else</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if(ch=='4')</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t=0;</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br>
              <a:rPr lang="en-US" altLang="zh-CN" sz="2400">
                <a:latin typeface="Times New Roman" pitchFamily="18" charset="0"/>
              </a:rPr>
            </a:b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 </a:t>
            </a:r>
            <a:r>
              <a:rPr lang="en-US" altLang="zh-CN" sz="2400">
                <a:latin typeface="Arial"/>
              </a:rPr>
              <a:t>   </a:t>
            </a:r>
            <a:r>
              <a:rPr lang="en-US" altLang="zh-CN" sz="2400">
                <a:latin typeface="Times New Roman" pitchFamily="18" charset="0"/>
              </a:rPr>
              <a:t>}</a:t>
            </a:r>
            <a:br>
              <a:rPr lang="en-US" altLang="zh-CN" sz="2400">
                <a:latin typeface="Times New Roman" pitchFamily="18" charset="0"/>
              </a:rPr>
            </a:br>
            <a:r>
              <a:rPr lang="en-US" altLang="zh-CN" sz="2400">
                <a:latin typeface="Times New Roman" pitchFamily="18" charset="0"/>
              </a:rPr>
              <a:t>}</a:t>
            </a:r>
          </a:p>
        </p:txBody>
      </p:sp>
    </p:spTree>
  </p:cSld>
  <p:clrMapOvr>
    <a:masterClrMapping/>
  </p:clrMapOvr>
  <p:transition>
    <p:cover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Rot="1" noChangeArrowheads="1"/>
          </p:cNvSpPr>
          <p:nvPr/>
        </p:nvSpPr>
        <p:spPr bwMode="auto">
          <a:xfrm>
            <a:off x="685800" y="2698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9.5</a:t>
            </a:r>
            <a:r>
              <a:rPr lang="zh-CN" altLang="en-US" sz="4400">
                <a:solidFill>
                  <a:schemeClr val="tx2"/>
                </a:solidFill>
                <a:latin typeface="Times New Roman" pitchFamily="18" charset="0"/>
              </a:rPr>
              <a:t>　本章小结 </a:t>
            </a:r>
          </a:p>
        </p:txBody>
      </p:sp>
      <p:sp>
        <p:nvSpPr>
          <p:cNvPr id="37891" name="Rectangle 3"/>
          <p:cNvSpPr>
            <a:spLocks noRot="1" noChangeArrowheads="1"/>
          </p:cNvSpPr>
          <p:nvPr/>
        </p:nvSpPr>
        <p:spPr bwMode="auto">
          <a:xfrm>
            <a:off x="258763" y="1341438"/>
            <a:ext cx="8561387" cy="4849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zh-CN" altLang="en-US" sz="2400">
                <a:latin typeface="Arial"/>
              </a:rPr>
              <a:t>“</a:t>
            </a:r>
            <a:r>
              <a:rPr lang="zh-CN" altLang="en-US" sz="2400">
                <a:latin typeface="Times New Roman" pitchFamily="18" charset="0"/>
              </a:rPr>
              <a:t>数据结构</a:t>
            </a:r>
            <a:r>
              <a:rPr lang="zh-CN" altLang="en-US" sz="2400">
                <a:latin typeface="Arial"/>
              </a:rPr>
              <a:t>”</a:t>
            </a:r>
            <a:r>
              <a:rPr lang="zh-CN" altLang="en-US" sz="2400">
                <a:latin typeface="Times New Roman" pitchFamily="18" charset="0"/>
              </a:rPr>
              <a:t>是计算机专业一门重要的专业技术基础课程。本课程较系统地介绍了软件设计中常用的数据结构以及相应的存储结构和实现算法；介绍了常用的多种查找和排序技术，并对进行性能分析和比较，内容非常丰富。本课程的学习将为后续课程的学习以及软件设计水平的提高打下良好的基础，数据结构课程是计算机专业的一门核心的关键性课程。</a:t>
            </a:r>
            <a:br>
              <a:rPr lang="zh-CN" altLang="en-US" sz="2400">
                <a:latin typeface="Times New Roman" pitchFamily="18" charset="0"/>
              </a:rPr>
            </a:br>
            <a:r>
              <a:rPr lang="zh-CN" altLang="en-US" sz="2400">
                <a:latin typeface="Times New Roman" pitchFamily="18" charset="0"/>
              </a:rPr>
              <a:t>　　这门课程由于以下原因，使得掌握具有较大难度：</a:t>
            </a:r>
          </a:p>
          <a:p>
            <a:pPr>
              <a:spcBef>
                <a:spcPct val="20000"/>
              </a:spcBef>
              <a:buClr>
                <a:schemeClr val="bg2"/>
              </a:buClr>
              <a:buFont typeface="Monotype Sorts" pitchFamily="2" charset="2"/>
              <a:buNone/>
            </a:pPr>
            <a:r>
              <a:rPr lang="zh-CN" altLang="en-US" sz="2400">
                <a:latin typeface="Times New Roman" pitchFamily="18" charset="0"/>
              </a:rPr>
              <a:t>　　内容丰富，学习量大，给学习带来困难； </a:t>
            </a:r>
          </a:p>
          <a:p>
            <a:pPr>
              <a:spcBef>
                <a:spcPct val="20000"/>
              </a:spcBef>
              <a:buClr>
                <a:schemeClr val="bg2"/>
              </a:buClr>
              <a:buFont typeface="Monotype Sorts" pitchFamily="2" charset="2"/>
              <a:buNone/>
            </a:pPr>
            <a:r>
              <a:rPr lang="zh-CN" altLang="en-US" sz="2400">
                <a:latin typeface="Times New Roman" pitchFamily="18" charset="0"/>
              </a:rPr>
              <a:t>　　贯穿全书的动态链表存储结构和递归技术是学习中的重点也是难点； </a:t>
            </a:r>
          </a:p>
          <a:p>
            <a:pPr>
              <a:spcBef>
                <a:spcPct val="20000"/>
              </a:spcBef>
              <a:buClr>
                <a:schemeClr val="bg2"/>
              </a:buClr>
              <a:buFont typeface="Monotype Sorts" pitchFamily="2" charset="2"/>
              <a:buNone/>
            </a:pPr>
            <a:r>
              <a:rPr lang="zh-CN" altLang="en-US" sz="2400">
                <a:latin typeface="Times New Roman" pitchFamily="18" charset="0"/>
              </a:rPr>
              <a:t>　　所用到的技术多，而在此之前的各门课程中所介绍的专业性知识又不多，因而加大了学习难度；在解答问题时也会因此而困难重重。 </a:t>
            </a:r>
          </a:p>
        </p:txBody>
      </p:sp>
    </p:spTree>
  </p:cSld>
  <p:clrMapOvr>
    <a:masterClrMapping/>
  </p:clrMapOvr>
  <p:transition>
    <p:cover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Rot="1" noChangeArrowheads="1"/>
          </p:cNvSpPr>
          <p:nvPr/>
        </p:nvSpPr>
        <p:spPr bwMode="auto">
          <a:xfrm>
            <a:off x="258763" y="738188"/>
            <a:ext cx="8561387" cy="5138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a:spcBef>
                <a:spcPct val="20000"/>
              </a:spcBef>
              <a:buClr>
                <a:schemeClr val="bg2"/>
              </a:buClr>
              <a:buFont typeface="Wingdings" pitchFamily="2" charset="2"/>
              <a:buNone/>
            </a:pPr>
            <a:r>
              <a:rPr lang="zh-CN" altLang="en-US" sz="2400">
                <a:latin typeface="Times New Roman" pitchFamily="18" charset="0"/>
              </a:rPr>
              <a:t>　由于数据结构课程的技术性与实践性，</a:t>
            </a:r>
            <a:r>
              <a:rPr lang="en-US" altLang="zh-CN" sz="2400">
                <a:latin typeface="Times New Roman" pitchFamily="18" charset="0"/>
              </a:rPr>
              <a:t>《</a:t>
            </a:r>
            <a:r>
              <a:rPr lang="zh-CN" altLang="en-US" sz="2400">
                <a:latin typeface="Times New Roman" pitchFamily="18" charset="0"/>
              </a:rPr>
              <a:t>数据结构课程设计</a:t>
            </a:r>
            <a:r>
              <a:rPr lang="en-US" altLang="zh-CN" sz="2400">
                <a:latin typeface="Times New Roman" pitchFamily="18" charset="0"/>
              </a:rPr>
              <a:t>》</a:t>
            </a:r>
            <a:r>
              <a:rPr lang="zh-CN" altLang="en-US" sz="2400">
                <a:latin typeface="Times New Roman" pitchFamily="18" charset="0"/>
              </a:rPr>
              <a:t>的设置十分重要。课程设计是对学生的一种全面综合训练，是与课堂听讲、自学和练习相辅相成的必不可少的一个教学环节。通常，设计题中的问题比平时的习题复杂得多，也更接近实际。课程设计着眼于原理与应用的结合点，使读者学会如何把书上学到的知识用于解决实际问题，培养软件工作所需要的动手能力；另一方面，能使书上的知识变</a:t>
            </a:r>
            <a:r>
              <a:rPr lang="zh-CN" altLang="en-US" sz="2400">
                <a:latin typeface="Arial"/>
              </a:rPr>
              <a:t>“</a:t>
            </a:r>
            <a:r>
              <a:rPr lang="zh-CN" altLang="en-US" sz="2400">
                <a:latin typeface="Times New Roman" pitchFamily="18" charset="0"/>
              </a:rPr>
              <a:t>活</a:t>
            </a:r>
            <a:r>
              <a:rPr lang="zh-CN" altLang="en-US" sz="2400">
                <a:latin typeface="Arial"/>
              </a:rPr>
              <a:t>”</a:t>
            </a:r>
            <a:r>
              <a:rPr lang="zh-CN" altLang="en-US" sz="2400">
                <a:latin typeface="Times New Roman" pitchFamily="18" charset="0"/>
              </a:rPr>
              <a:t>，起到深化理解和灵活掌握教学 内容的目的。平时的练习较偏重于如何编写功能单一的</a:t>
            </a:r>
            <a:r>
              <a:rPr lang="zh-CN" altLang="en-US" sz="2400">
                <a:latin typeface="Arial"/>
              </a:rPr>
              <a:t>“</a:t>
            </a:r>
            <a:r>
              <a:rPr lang="zh-CN" altLang="en-US" sz="2400">
                <a:latin typeface="Times New Roman" pitchFamily="18" charset="0"/>
              </a:rPr>
              <a:t>小</a:t>
            </a:r>
            <a:r>
              <a:rPr lang="zh-CN" altLang="en-US" sz="2400">
                <a:latin typeface="Arial"/>
              </a:rPr>
              <a:t>”</a:t>
            </a:r>
            <a:r>
              <a:rPr lang="zh-CN" altLang="en-US" sz="2400">
                <a:latin typeface="Times New Roman" pitchFamily="18" charset="0"/>
              </a:rPr>
              <a:t>算法，而课程设计是软件设计的综合训练，包括问题分析，总体结构设计，用户界面设计，程序设计基本技能和技巧，多人合作，以至一整套软件工作规范的训练和科学作风的培养。此外，还有很重要的一点是：机器是比任何教师都严厉的检查者。</a:t>
            </a:r>
          </a:p>
        </p:txBody>
      </p:sp>
    </p:spTree>
  </p:cSld>
  <p:clrMapOvr>
    <a:masterClrMapping/>
  </p:clrMapOvr>
  <p:transition>
    <p:cover dir="d"/>
  </p:transition>
</p:sld>
</file>

<file path=ppt/theme/theme1.xml><?xml version="1.0" encoding="utf-8"?>
<a:theme xmlns:a="http://schemas.openxmlformats.org/drawingml/2006/main" name="场景型模板">
  <a:themeElements>
    <a:clrScheme name="">
      <a:dk1>
        <a:srgbClr val="333333"/>
      </a:dk1>
      <a:lt1>
        <a:srgbClr val="D9F7E9"/>
      </a:lt1>
      <a:dk2>
        <a:srgbClr val="004C2B"/>
      </a:dk2>
      <a:lt2>
        <a:srgbClr val="578963"/>
      </a:lt2>
      <a:accent1>
        <a:srgbClr val="E1B7B7"/>
      </a:accent1>
      <a:accent2>
        <a:srgbClr val="B3E1B3"/>
      </a:accent2>
      <a:accent3>
        <a:srgbClr val="E9FAF2"/>
      </a:accent3>
      <a:accent4>
        <a:srgbClr val="2A2A2A"/>
      </a:accent4>
      <a:accent5>
        <a:srgbClr val="EED8D8"/>
      </a:accent5>
      <a:accent6>
        <a:srgbClr val="A2CCA2"/>
      </a:accent6>
      <a:hlink>
        <a:srgbClr val="BDD7E5"/>
      </a:hlink>
      <a:folHlink>
        <a:srgbClr val="D2AAD2"/>
      </a:folHlink>
    </a:clrScheme>
    <a:fontScheme name="场景型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场景型模板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24</TotalTime>
  <Words>655</Words>
  <Application>Microsoft Office PowerPoint</Application>
  <PresentationFormat>全屏显示(4:3)</PresentationFormat>
  <Paragraphs>133</Paragraphs>
  <Slides>33</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33</vt:i4>
      </vt:variant>
    </vt:vector>
  </HeadingPairs>
  <TitlesOfParts>
    <vt:vector size="40" baseType="lpstr">
      <vt:lpstr>Arial</vt:lpstr>
      <vt:lpstr>宋体</vt:lpstr>
      <vt:lpstr>Times New Roman</vt:lpstr>
      <vt:lpstr>Monotype Sorts</vt:lpstr>
      <vt:lpstr>隶书</vt:lpstr>
      <vt:lpstr>Wingdings</vt:lpstr>
      <vt:lpstr>场景型模板</vt:lpstr>
      <vt:lpstr>九、课程设计指导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第9章  课程设计指导</dc:title>
  <dc:creator>微软用户</dc:creator>
  <cp:lastModifiedBy>Administrator</cp:lastModifiedBy>
  <cp:revision>93</cp:revision>
  <dcterms:created xsi:type="dcterms:W3CDTF">2007-01-09T02:48:01Z</dcterms:created>
  <dcterms:modified xsi:type="dcterms:W3CDTF">2022-08-31T05:27:31Z</dcterms:modified>
</cp:coreProperties>
</file>