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4"/>
  </p:notesMasterIdLst>
  <p:handoutMasterIdLst>
    <p:handoutMasterId r:id="rId45"/>
  </p:handoutMasterIdLst>
  <p:sldIdLst>
    <p:sldId id="1950" r:id="rId2"/>
    <p:sldId id="986" r:id="rId3"/>
    <p:sldId id="987" r:id="rId4"/>
    <p:sldId id="988" r:id="rId5"/>
    <p:sldId id="989" r:id="rId6"/>
    <p:sldId id="1874" r:id="rId7"/>
    <p:sldId id="990" r:id="rId8"/>
    <p:sldId id="991" r:id="rId9"/>
    <p:sldId id="992" r:id="rId10"/>
    <p:sldId id="993" r:id="rId11"/>
    <p:sldId id="994" r:id="rId12"/>
    <p:sldId id="1878" r:id="rId13"/>
    <p:sldId id="1876" r:id="rId14"/>
    <p:sldId id="1877" r:id="rId15"/>
    <p:sldId id="1879" r:id="rId16"/>
    <p:sldId id="1880" r:id="rId17"/>
    <p:sldId id="1895" r:id="rId18"/>
    <p:sldId id="1881" r:id="rId19"/>
    <p:sldId id="1896" r:id="rId20"/>
    <p:sldId id="1882" r:id="rId21"/>
    <p:sldId id="1897" r:id="rId22"/>
    <p:sldId id="1884" r:id="rId23"/>
    <p:sldId id="1885" r:id="rId24"/>
    <p:sldId id="1886" r:id="rId25"/>
    <p:sldId id="1887" r:id="rId26"/>
    <p:sldId id="1888" r:id="rId27"/>
    <p:sldId id="1889" r:id="rId28"/>
    <p:sldId id="1890" r:id="rId29"/>
    <p:sldId id="1899" r:id="rId30"/>
    <p:sldId id="2285" r:id="rId31"/>
    <p:sldId id="1902" r:id="rId32"/>
    <p:sldId id="1903" r:id="rId33"/>
    <p:sldId id="1904" r:id="rId34"/>
    <p:sldId id="2282" r:id="rId35"/>
    <p:sldId id="1900" r:id="rId36"/>
    <p:sldId id="1901" r:id="rId37"/>
    <p:sldId id="1891" r:id="rId38"/>
    <p:sldId id="1898" r:id="rId39"/>
    <p:sldId id="1893" r:id="rId40"/>
    <p:sldId id="1894" r:id="rId41"/>
    <p:sldId id="995" r:id="rId42"/>
    <p:sldId id="996" r:id="rId43"/>
  </p:sldIdLst>
  <p:sldSz cx="9144000" cy="6858000" type="screen4x3"/>
  <p:notesSz cx="6669088" cy="9926638"/>
  <p:defaultTextStyle>
    <a:defPPr>
      <a:defRPr lang="zh-CN"/>
    </a:defPPr>
    <a:lvl1pPr algn="l" rtl="0" fontAlgn="base">
      <a:spcBef>
        <a:spcPct val="0"/>
      </a:spcBef>
      <a:spcAft>
        <a:spcPct val="0"/>
      </a:spcAft>
      <a:defRPr b="1"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b="1"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b="1"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b="1"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b="1" kern="1200">
        <a:solidFill>
          <a:schemeClr val="tx1"/>
        </a:solidFill>
        <a:latin typeface="Arial" pitchFamily="34" charset="0"/>
        <a:ea typeface="宋体" pitchFamily="2" charset="-122"/>
        <a:cs typeface="+mn-cs"/>
      </a:defRPr>
    </a:lvl5pPr>
    <a:lvl6pPr marL="2286000" algn="l" defTabSz="914400" rtl="0" eaLnBrk="1" latinLnBrk="0" hangingPunct="1">
      <a:defRPr b="1" kern="1200">
        <a:solidFill>
          <a:schemeClr val="tx1"/>
        </a:solidFill>
        <a:latin typeface="Arial" pitchFamily="34" charset="0"/>
        <a:ea typeface="宋体" pitchFamily="2" charset="-122"/>
        <a:cs typeface="+mn-cs"/>
      </a:defRPr>
    </a:lvl6pPr>
    <a:lvl7pPr marL="2743200" algn="l" defTabSz="914400" rtl="0" eaLnBrk="1" latinLnBrk="0" hangingPunct="1">
      <a:defRPr b="1" kern="1200">
        <a:solidFill>
          <a:schemeClr val="tx1"/>
        </a:solidFill>
        <a:latin typeface="Arial" pitchFamily="34" charset="0"/>
        <a:ea typeface="宋体" pitchFamily="2" charset="-122"/>
        <a:cs typeface="+mn-cs"/>
      </a:defRPr>
    </a:lvl7pPr>
    <a:lvl8pPr marL="3200400" algn="l" defTabSz="914400" rtl="0" eaLnBrk="1" latinLnBrk="0" hangingPunct="1">
      <a:defRPr b="1" kern="1200">
        <a:solidFill>
          <a:schemeClr val="tx1"/>
        </a:solidFill>
        <a:latin typeface="Arial" pitchFamily="34" charset="0"/>
        <a:ea typeface="宋体" pitchFamily="2" charset="-122"/>
        <a:cs typeface="+mn-cs"/>
      </a:defRPr>
    </a:lvl8pPr>
    <a:lvl9pPr marL="3657600" algn="l" defTabSz="914400" rtl="0" eaLnBrk="1" latinLnBrk="0" hangingPunct="1">
      <a:defRPr b="1"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008000"/>
    <a:srgbClr val="660066"/>
    <a:srgbClr val="666633"/>
    <a:srgbClr val="CC3300"/>
    <a:srgbClr val="9966FF"/>
    <a:srgbClr val="FF33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59" autoAdjust="0"/>
    <p:restoredTop sz="86372" autoAdjust="0"/>
  </p:normalViewPr>
  <p:slideViewPr>
    <p:cSldViewPr>
      <p:cViewPr>
        <p:scale>
          <a:sx n="75" d="100"/>
          <a:sy n="75" d="100"/>
        </p:scale>
        <p:origin x="-462" y="-72"/>
      </p:cViewPr>
      <p:guideLst>
        <p:guide orient="horz" pos="2160"/>
        <p:guide pos="2880"/>
      </p:guideLst>
    </p:cSldViewPr>
  </p:slideViewPr>
  <p:outlineViewPr>
    <p:cViewPr>
      <p:scale>
        <a:sx n="33" d="100"/>
        <a:sy n="33" d="100"/>
      </p:scale>
      <p:origin x="0" y="387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Lst>
  </p:outlineViewPr>
  <p:notesTextViewPr>
    <p:cViewPr>
      <p:scale>
        <a:sx n="100" d="100"/>
        <a:sy n="100" d="100"/>
      </p:scale>
      <p:origin x="0" y="0"/>
    </p:cViewPr>
  </p:notesTextViewPr>
  <p:sorterViewPr>
    <p:cViewPr>
      <p:scale>
        <a:sx n="66" d="100"/>
        <a:sy n="66" d="100"/>
      </p:scale>
      <p:origin x="0" y="4537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_rels/viewProps.xml.rels><?xml version="1.0" encoding="UTF-8" standalone="yes"?>
<Relationships xmlns="http://schemas.openxmlformats.org/package/2006/relationships"><Relationship Id="rId8" Type="http://schemas.openxmlformats.org/officeDocument/2006/relationships/slide" Target="slides/slide14.xml"/><Relationship Id="rId13" Type="http://schemas.openxmlformats.org/officeDocument/2006/relationships/slide" Target="slides/slide19.xml"/><Relationship Id="rId18" Type="http://schemas.openxmlformats.org/officeDocument/2006/relationships/slide" Target="slides/slide24.xml"/><Relationship Id="rId26" Type="http://schemas.openxmlformats.org/officeDocument/2006/relationships/slide" Target="slides/slide33.xml"/><Relationship Id="rId3" Type="http://schemas.openxmlformats.org/officeDocument/2006/relationships/slide" Target="slides/slide4.xml"/><Relationship Id="rId21" Type="http://schemas.openxmlformats.org/officeDocument/2006/relationships/slide" Target="slides/slide27.xml"/><Relationship Id="rId7" Type="http://schemas.openxmlformats.org/officeDocument/2006/relationships/slide" Target="slides/slide13.xml"/><Relationship Id="rId12" Type="http://schemas.openxmlformats.org/officeDocument/2006/relationships/slide" Target="slides/slide18.xml"/><Relationship Id="rId17" Type="http://schemas.openxmlformats.org/officeDocument/2006/relationships/slide" Target="slides/slide23.xml"/><Relationship Id="rId25" Type="http://schemas.openxmlformats.org/officeDocument/2006/relationships/slide" Target="slides/slide32.xml"/><Relationship Id="rId33" Type="http://schemas.openxmlformats.org/officeDocument/2006/relationships/slide" Target="slides/slide42.xml"/><Relationship Id="rId2" Type="http://schemas.openxmlformats.org/officeDocument/2006/relationships/slide" Target="slides/slide3.xml"/><Relationship Id="rId16" Type="http://schemas.openxmlformats.org/officeDocument/2006/relationships/slide" Target="slides/slide22.xml"/><Relationship Id="rId20" Type="http://schemas.openxmlformats.org/officeDocument/2006/relationships/slide" Target="slides/slide26.xml"/><Relationship Id="rId29" Type="http://schemas.openxmlformats.org/officeDocument/2006/relationships/slide" Target="slides/slide38.xml"/><Relationship Id="rId1" Type="http://schemas.openxmlformats.org/officeDocument/2006/relationships/slide" Target="slides/slide2.xml"/><Relationship Id="rId6" Type="http://schemas.openxmlformats.org/officeDocument/2006/relationships/slide" Target="slides/slide12.xml"/><Relationship Id="rId11" Type="http://schemas.openxmlformats.org/officeDocument/2006/relationships/slide" Target="slides/slide17.xml"/><Relationship Id="rId24" Type="http://schemas.openxmlformats.org/officeDocument/2006/relationships/slide" Target="slides/slide31.xml"/><Relationship Id="rId32" Type="http://schemas.openxmlformats.org/officeDocument/2006/relationships/slide" Target="slides/slide41.xml"/><Relationship Id="rId5" Type="http://schemas.openxmlformats.org/officeDocument/2006/relationships/slide" Target="slides/slide6.xml"/><Relationship Id="rId15" Type="http://schemas.openxmlformats.org/officeDocument/2006/relationships/slide" Target="slides/slide21.xml"/><Relationship Id="rId23" Type="http://schemas.openxmlformats.org/officeDocument/2006/relationships/slide" Target="slides/slide30.xml"/><Relationship Id="rId28" Type="http://schemas.openxmlformats.org/officeDocument/2006/relationships/slide" Target="slides/slide37.xml"/><Relationship Id="rId10" Type="http://schemas.openxmlformats.org/officeDocument/2006/relationships/slide" Target="slides/slide16.xml"/><Relationship Id="rId19" Type="http://schemas.openxmlformats.org/officeDocument/2006/relationships/slide" Target="slides/slide25.xml"/><Relationship Id="rId31" Type="http://schemas.openxmlformats.org/officeDocument/2006/relationships/slide" Target="slides/slide40.xml"/><Relationship Id="rId4" Type="http://schemas.openxmlformats.org/officeDocument/2006/relationships/slide" Target="slides/slide5.xml"/><Relationship Id="rId9" Type="http://schemas.openxmlformats.org/officeDocument/2006/relationships/slide" Target="slides/slide15.xml"/><Relationship Id="rId14" Type="http://schemas.openxmlformats.org/officeDocument/2006/relationships/slide" Target="slides/slide20.xml"/><Relationship Id="rId22" Type="http://schemas.openxmlformats.org/officeDocument/2006/relationships/slide" Target="slides/slide28.xml"/><Relationship Id="rId27" Type="http://schemas.openxmlformats.org/officeDocument/2006/relationships/slide" Target="slides/slide34.xml"/><Relationship Id="rId30" Type="http://schemas.openxmlformats.org/officeDocument/2006/relationships/slide" Target="slides/slide3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7794"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417795" name="Rectangle 3"/>
          <p:cNvSpPr>
            <a:spLocks noGrp="1" noChangeArrowheads="1"/>
          </p:cNvSpPr>
          <p:nvPr>
            <p:ph type="dt" sz="quarter"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417796" name="Rectangle 4"/>
          <p:cNvSpPr>
            <a:spLocks noGrp="1" noChangeArrowheads="1"/>
          </p:cNvSpPr>
          <p:nvPr>
            <p:ph type="ftr" sz="quarter" idx="2"/>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417797" name="Rectangle 5"/>
          <p:cNvSpPr>
            <a:spLocks noGrp="1" noChangeArrowheads="1"/>
          </p:cNvSpPr>
          <p:nvPr>
            <p:ph type="sldNum" sz="quarter" idx="3"/>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64106D55-8AA3-4618-97F3-A32A4F298693}" type="slidenum">
              <a:rPr lang="en-US" altLang="zh-CN"/>
              <a:pPr/>
              <a:t>‹#›</a:t>
            </a:fld>
            <a:endParaRPr lang="en-US" altLang="zh-CN"/>
          </a:p>
        </p:txBody>
      </p:sp>
    </p:spTree>
    <p:extLst>
      <p:ext uri="{BB962C8B-B14F-4D97-AF65-F5344CB8AC3E}">
        <p14:creationId xmlns:p14="http://schemas.microsoft.com/office/powerpoint/2010/main" val="20537141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67587" name="Rectangle 3"/>
          <p:cNvSpPr>
            <a:spLocks noGrp="1" noChangeArrowheads="1"/>
          </p:cNvSpPr>
          <p:nvPr>
            <p:ph type="dt"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67588" name="Rectangle 4"/>
          <p:cNvSpPr>
            <a:spLocks noRot="1" noChangeArrowheads="1" noTextEdit="1"/>
          </p:cNvSpPr>
          <p:nvPr>
            <p:ph type="sldImg" idx="2"/>
          </p:nvPr>
        </p:nvSpPr>
        <p:spPr bwMode="auto">
          <a:xfrm>
            <a:off x="852488" y="744538"/>
            <a:ext cx="4964112"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7589" name="Rectangle 5"/>
          <p:cNvSpPr>
            <a:spLocks noGrp="1" noChangeArrowheads="1"/>
          </p:cNvSpPr>
          <p:nvPr>
            <p:ph type="body" sz="quarter" idx="3"/>
          </p:nvPr>
        </p:nvSpPr>
        <p:spPr bwMode="auto">
          <a:xfrm>
            <a:off x="666750" y="4714875"/>
            <a:ext cx="5335588"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7590" name="Rectangle 6"/>
          <p:cNvSpPr>
            <a:spLocks noGrp="1" noChangeArrowheads="1"/>
          </p:cNvSpPr>
          <p:nvPr>
            <p:ph type="ftr" sz="quarter" idx="4"/>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67591" name="Rectangle 7"/>
          <p:cNvSpPr>
            <a:spLocks noGrp="1" noChangeArrowheads="1"/>
          </p:cNvSpPr>
          <p:nvPr>
            <p:ph type="sldNum" sz="quarter" idx="5"/>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87086661-A186-462E-AE25-BCA8ED9A6C4E}" type="slidenum">
              <a:rPr lang="en-US" altLang="zh-CN"/>
              <a:pPr/>
              <a:t>‹#›</a:t>
            </a:fld>
            <a:endParaRPr lang="en-US" altLang="zh-CN"/>
          </a:p>
        </p:txBody>
      </p:sp>
    </p:spTree>
    <p:extLst>
      <p:ext uri="{BB962C8B-B14F-4D97-AF65-F5344CB8AC3E}">
        <p14:creationId xmlns:p14="http://schemas.microsoft.com/office/powerpoint/2010/main" val="114406570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宋体" pitchFamily="2" charset="-122"/>
        <a:cs typeface="+mn-cs"/>
      </a:defRPr>
    </a:lvl1pPr>
    <a:lvl2pPr marL="457200" algn="l" rtl="0" fontAlgn="base">
      <a:spcBef>
        <a:spcPct val="30000"/>
      </a:spcBef>
      <a:spcAft>
        <a:spcPct val="0"/>
      </a:spcAft>
      <a:defRPr sz="1200" kern="1200">
        <a:solidFill>
          <a:schemeClr val="tx1"/>
        </a:solidFill>
        <a:latin typeface="Arial" pitchFamily="34" charset="0"/>
        <a:ea typeface="宋体" pitchFamily="2" charset="-122"/>
        <a:cs typeface="+mn-cs"/>
      </a:defRPr>
    </a:lvl2pPr>
    <a:lvl3pPr marL="914400" algn="l" rtl="0" fontAlgn="base">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fontAlgn="base">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fontAlgn="base">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052818-EA75-4D75-BD47-52460CEE6F4C}" type="slidenum">
              <a:rPr lang="en-US" altLang="zh-CN"/>
              <a:pPr/>
              <a:t>15</a:t>
            </a:fld>
            <a:endParaRPr lang="en-US" altLang="zh-CN"/>
          </a:p>
        </p:txBody>
      </p:sp>
      <p:sp>
        <p:nvSpPr>
          <p:cNvPr id="1819650" name="Rectangle 2"/>
          <p:cNvSpPr>
            <a:spLocks noRot="1" noChangeArrowheads="1" noTextEdit="1"/>
          </p:cNvSpPr>
          <p:nvPr>
            <p:ph type="sldImg"/>
          </p:nvPr>
        </p:nvSpPr>
        <p:spPr>
          <a:ln/>
        </p:spPr>
      </p:sp>
      <p:sp>
        <p:nvSpPr>
          <p:cNvPr id="18196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E9CFF4-6A64-41D7-8767-648B41CF5EA9}" type="slidenum">
              <a:rPr lang="en-US" altLang="zh-CN"/>
              <a:pPr/>
              <a:t>16</a:t>
            </a:fld>
            <a:endParaRPr lang="en-US" altLang="zh-CN"/>
          </a:p>
        </p:txBody>
      </p:sp>
      <p:sp>
        <p:nvSpPr>
          <p:cNvPr id="1821698" name="Rectangle 2"/>
          <p:cNvSpPr>
            <a:spLocks noRot="1" noChangeArrowheads="1" noTextEdit="1"/>
          </p:cNvSpPr>
          <p:nvPr>
            <p:ph type="sldImg"/>
          </p:nvPr>
        </p:nvSpPr>
        <p:spPr>
          <a:ln/>
        </p:spPr>
      </p:sp>
      <p:sp>
        <p:nvSpPr>
          <p:cNvPr id="18216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BD42C7-131F-44F4-B1CC-F23DAC2C0A58}" type="slidenum">
              <a:rPr lang="en-US" altLang="zh-CN"/>
              <a:pPr/>
              <a:t>17</a:t>
            </a:fld>
            <a:endParaRPr lang="en-US" altLang="zh-CN"/>
          </a:p>
        </p:txBody>
      </p:sp>
      <p:sp>
        <p:nvSpPr>
          <p:cNvPr id="1838082" name="Rectangle 2"/>
          <p:cNvSpPr>
            <a:spLocks noRot="1" noChangeArrowheads="1" noTextEdit="1"/>
          </p:cNvSpPr>
          <p:nvPr>
            <p:ph type="sldImg"/>
          </p:nvPr>
        </p:nvSpPr>
        <p:spPr>
          <a:ln/>
        </p:spPr>
      </p:sp>
      <p:sp>
        <p:nvSpPr>
          <p:cNvPr id="1838083"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CE2A00E-E1A8-479F-A0F2-8D48E35606EA}" type="slidenum">
              <a:rPr lang="en-US" altLang="zh-CN"/>
              <a:pPr/>
              <a:t>‹#›</a:t>
            </a:fld>
            <a:endParaRPr lang="en-US" altLang="zh-CN"/>
          </a:p>
        </p:txBody>
      </p:sp>
    </p:spTree>
    <p:extLst>
      <p:ext uri="{BB962C8B-B14F-4D97-AF65-F5344CB8AC3E}">
        <p14:creationId xmlns:p14="http://schemas.microsoft.com/office/powerpoint/2010/main" val="3498974747"/>
      </p:ext>
    </p:extLst>
  </p:cSld>
  <p:clrMapOvr>
    <a:masterClrMapping/>
  </p:clrMapOvr>
  <p:transition spd="med">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3F7D1678-17E7-464D-858F-55AD09D0C508}" type="slidenum">
              <a:rPr lang="en-US" altLang="zh-CN"/>
              <a:pPr/>
              <a:t>‹#›</a:t>
            </a:fld>
            <a:endParaRPr lang="en-US" altLang="zh-CN"/>
          </a:p>
        </p:txBody>
      </p:sp>
    </p:spTree>
    <p:extLst>
      <p:ext uri="{BB962C8B-B14F-4D97-AF65-F5344CB8AC3E}">
        <p14:creationId xmlns:p14="http://schemas.microsoft.com/office/powerpoint/2010/main" val="956621340"/>
      </p:ext>
    </p:extLst>
  </p:cSld>
  <p:clrMapOvr>
    <a:masterClrMapping/>
  </p:clrMapOvr>
  <p:transition spd="med">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12031D2F-1B21-4526-8BF7-DED4638F844F}" type="slidenum">
              <a:rPr lang="en-US" altLang="zh-CN"/>
              <a:pPr/>
              <a:t>‹#›</a:t>
            </a:fld>
            <a:endParaRPr lang="en-US" altLang="zh-CN"/>
          </a:p>
        </p:txBody>
      </p:sp>
    </p:spTree>
    <p:extLst>
      <p:ext uri="{BB962C8B-B14F-4D97-AF65-F5344CB8AC3E}">
        <p14:creationId xmlns:p14="http://schemas.microsoft.com/office/powerpoint/2010/main" val="4192321917"/>
      </p:ext>
    </p:extLst>
  </p:cSld>
  <p:clrMapOvr>
    <a:masterClrMapping/>
  </p:clrMapOvr>
  <p:transition spd="med">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4800"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30551518-3EE4-447A-A4F8-0DE23106922E}" type="slidenum">
              <a:rPr lang="en-US" altLang="zh-CN"/>
              <a:pPr/>
              <a:t>‹#›</a:t>
            </a:fld>
            <a:endParaRPr lang="en-US" altLang="zh-CN"/>
          </a:p>
        </p:txBody>
      </p:sp>
    </p:spTree>
    <p:extLst>
      <p:ext uri="{BB962C8B-B14F-4D97-AF65-F5344CB8AC3E}">
        <p14:creationId xmlns:p14="http://schemas.microsoft.com/office/powerpoint/2010/main" val="3815242162"/>
      </p:ext>
    </p:extLst>
  </p:cSld>
  <p:clrMapOvr>
    <a:masterClrMapping/>
  </p:clrMapOvr>
  <p:transition spd="med">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060B95A2-13CA-4966-833E-DC5AB958DF22}" type="slidenum">
              <a:rPr lang="en-US" altLang="zh-CN"/>
              <a:pPr/>
              <a:t>‹#›</a:t>
            </a:fld>
            <a:endParaRPr lang="en-US" altLang="zh-CN"/>
          </a:p>
        </p:txBody>
      </p:sp>
    </p:spTree>
    <p:extLst>
      <p:ext uri="{BB962C8B-B14F-4D97-AF65-F5344CB8AC3E}">
        <p14:creationId xmlns:p14="http://schemas.microsoft.com/office/powerpoint/2010/main" val="1664414515"/>
      </p:ext>
    </p:extLst>
  </p:cSld>
  <p:clrMapOvr>
    <a:masterClrMapping/>
  </p:clrMapOvr>
  <p:transition spd="med">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5B4A6E8C-4CFF-4E59-8BB3-1E7222A3C008}" type="slidenum">
              <a:rPr lang="en-US" altLang="zh-CN"/>
              <a:pPr/>
              <a:t>‹#›</a:t>
            </a:fld>
            <a:endParaRPr lang="en-US" altLang="zh-CN"/>
          </a:p>
        </p:txBody>
      </p:sp>
    </p:spTree>
    <p:extLst>
      <p:ext uri="{BB962C8B-B14F-4D97-AF65-F5344CB8AC3E}">
        <p14:creationId xmlns:p14="http://schemas.microsoft.com/office/powerpoint/2010/main" val="139819339"/>
      </p:ext>
    </p:extLst>
  </p:cSld>
  <p:clrMapOvr>
    <a:masterClrMapping/>
  </p:clrMapOvr>
  <p:transition spd="med">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7D6929B9-3B95-46DA-BC87-6E33036F5353}" type="slidenum">
              <a:rPr lang="en-US" altLang="zh-CN"/>
              <a:pPr/>
              <a:t>‹#›</a:t>
            </a:fld>
            <a:endParaRPr lang="en-US" altLang="zh-CN"/>
          </a:p>
        </p:txBody>
      </p:sp>
    </p:spTree>
    <p:extLst>
      <p:ext uri="{BB962C8B-B14F-4D97-AF65-F5344CB8AC3E}">
        <p14:creationId xmlns:p14="http://schemas.microsoft.com/office/powerpoint/2010/main" val="3849954365"/>
      </p:ext>
    </p:extLst>
  </p:cSld>
  <p:clrMapOvr>
    <a:masterClrMapping/>
  </p:clrMapOvr>
  <p:transition spd="med">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3DD9D35D-3B3F-409C-9002-81C442476794}" type="slidenum">
              <a:rPr lang="en-US" altLang="zh-CN"/>
              <a:pPr/>
              <a:t>‹#›</a:t>
            </a:fld>
            <a:endParaRPr lang="en-US" altLang="zh-CN"/>
          </a:p>
        </p:txBody>
      </p:sp>
    </p:spTree>
    <p:extLst>
      <p:ext uri="{BB962C8B-B14F-4D97-AF65-F5344CB8AC3E}">
        <p14:creationId xmlns:p14="http://schemas.microsoft.com/office/powerpoint/2010/main" val="543722576"/>
      </p:ext>
    </p:extLst>
  </p:cSld>
  <p:clrMapOvr>
    <a:masterClrMapping/>
  </p:clrMapOvr>
  <p:transition spd="med">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8BD80B5-0EA4-4F68-97DB-FC5E975FFEF5}" type="slidenum">
              <a:rPr lang="en-US" altLang="zh-CN"/>
              <a:pPr/>
              <a:t>‹#›</a:t>
            </a:fld>
            <a:endParaRPr lang="en-US" altLang="zh-CN"/>
          </a:p>
        </p:txBody>
      </p:sp>
    </p:spTree>
    <p:extLst>
      <p:ext uri="{BB962C8B-B14F-4D97-AF65-F5344CB8AC3E}">
        <p14:creationId xmlns:p14="http://schemas.microsoft.com/office/powerpoint/2010/main" val="4057510280"/>
      </p:ext>
    </p:extLst>
  </p:cSld>
  <p:clrMapOvr>
    <a:masterClrMapping/>
  </p:clrMapOvr>
  <p:transition spd="med">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7ABA08DE-F146-4538-A767-80EFBA77BC7D}" type="slidenum">
              <a:rPr lang="en-US" altLang="zh-CN"/>
              <a:pPr/>
              <a:t>‹#›</a:t>
            </a:fld>
            <a:endParaRPr lang="en-US" altLang="zh-CN"/>
          </a:p>
        </p:txBody>
      </p:sp>
    </p:spTree>
    <p:extLst>
      <p:ext uri="{BB962C8B-B14F-4D97-AF65-F5344CB8AC3E}">
        <p14:creationId xmlns:p14="http://schemas.microsoft.com/office/powerpoint/2010/main" val="1792406099"/>
      </p:ext>
    </p:extLst>
  </p:cSld>
  <p:clrMapOvr>
    <a:masterClrMapping/>
  </p:clrMapOvr>
  <p:transition spd="med">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10363" y="685800"/>
            <a:ext cx="2135187" cy="5181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85800"/>
            <a:ext cx="6256338" cy="5181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AD46B39-02E2-4C81-B571-F4995A796B3C}" type="slidenum">
              <a:rPr lang="en-US" altLang="zh-CN"/>
              <a:pPr/>
              <a:t>‹#›</a:t>
            </a:fld>
            <a:endParaRPr lang="en-US" altLang="zh-CN"/>
          </a:p>
        </p:txBody>
      </p:sp>
    </p:spTree>
    <p:extLst>
      <p:ext uri="{BB962C8B-B14F-4D97-AF65-F5344CB8AC3E}">
        <p14:creationId xmlns:p14="http://schemas.microsoft.com/office/powerpoint/2010/main" val="162682339"/>
      </p:ext>
    </p:extLst>
  </p:cSld>
  <p:clrMapOvr>
    <a:masterClrMapping/>
  </p:clrMapOvr>
  <p:transition spd="med">
    <p:strips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304800"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51375" y="19812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51375" y="40005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7" name="页脚占位符 6"/>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6553200" y="6019800"/>
            <a:ext cx="2289175" cy="476250"/>
          </a:xfrm>
        </p:spPr>
        <p:txBody>
          <a:bodyPr/>
          <a:lstStyle>
            <a:lvl1pPr>
              <a:defRPr/>
            </a:lvl1pPr>
          </a:lstStyle>
          <a:p>
            <a:fld id="{8F257803-B5ED-4D02-9F50-6324EB446042}" type="slidenum">
              <a:rPr lang="en-US" altLang="zh-CN"/>
              <a:pPr/>
              <a:t>‹#›</a:t>
            </a:fld>
            <a:endParaRPr lang="en-US" altLang="zh-CN"/>
          </a:p>
        </p:txBody>
      </p:sp>
    </p:spTree>
    <p:extLst>
      <p:ext uri="{BB962C8B-B14F-4D97-AF65-F5344CB8AC3E}">
        <p14:creationId xmlns:p14="http://schemas.microsoft.com/office/powerpoint/2010/main" val="1113579186"/>
      </p:ext>
    </p:extLst>
  </p:cSld>
  <p:clrMapOvr>
    <a:masterClrMapping/>
  </p:clrMapOvr>
  <p:transition spd="med">
    <p:strips dir="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304800"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019800"/>
            <a:ext cx="2289175" cy="476250"/>
          </a:xfrm>
        </p:spPr>
        <p:txBody>
          <a:bodyPr/>
          <a:lstStyle>
            <a:lvl1pPr>
              <a:defRPr/>
            </a:lvl1pPr>
          </a:lstStyle>
          <a:p>
            <a:fld id="{9F239F0B-7DA1-43D8-8E16-9983C7FB008D}" type="slidenum">
              <a:rPr lang="en-US" altLang="zh-CN"/>
              <a:pPr/>
              <a:t>‹#›</a:t>
            </a:fld>
            <a:endParaRPr lang="en-US" altLang="zh-CN"/>
          </a:p>
        </p:txBody>
      </p:sp>
    </p:spTree>
    <p:extLst>
      <p:ext uri="{BB962C8B-B14F-4D97-AF65-F5344CB8AC3E}">
        <p14:creationId xmlns:p14="http://schemas.microsoft.com/office/powerpoint/2010/main" val="847639836"/>
      </p:ext>
    </p:extLst>
  </p:cSld>
  <p:clrMapOvr>
    <a:masterClrMapping/>
  </p:clrMapOvr>
  <p:transition spd="med">
    <p:strips dir="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304800" y="1981200"/>
            <a:ext cx="8540750" cy="3886200"/>
          </a:xfrm>
        </p:spPr>
        <p:txBody>
          <a:bodyPr/>
          <a:lstStyle/>
          <a:p>
            <a:endParaRPr lang="zh-CN" altLang="en-US"/>
          </a:p>
        </p:txBody>
      </p:sp>
      <p:sp>
        <p:nvSpPr>
          <p:cNvPr id="4" name="日期占位符 3"/>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5" name="页脚占位符 4"/>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6553200" y="6019800"/>
            <a:ext cx="2289175" cy="476250"/>
          </a:xfrm>
        </p:spPr>
        <p:txBody>
          <a:bodyPr/>
          <a:lstStyle>
            <a:lvl1pPr>
              <a:defRPr/>
            </a:lvl1pPr>
          </a:lstStyle>
          <a:p>
            <a:fld id="{2A833A6C-230D-4B31-995A-297186F15816}" type="slidenum">
              <a:rPr lang="en-US" altLang="zh-CN"/>
              <a:pPr/>
              <a:t>‹#›</a:t>
            </a:fld>
            <a:endParaRPr lang="en-US" altLang="zh-CN"/>
          </a:p>
        </p:txBody>
      </p:sp>
    </p:spTree>
    <p:extLst>
      <p:ext uri="{BB962C8B-B14F-4D97-AF65-F5344CB8AC3E}">
        <p14:creationId xmlns:p14="http://schemas.microsoft.com/office/powerpoint/2010/main" val="556565885"/>
      </p:ext>
    </p:extLst>
  </p:cSld>
  <p:clrMapOvr>
    <a:masterClrMapping/>
  </p:clrMapOvr>
  <p:transition spd="med">
    <p:strips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49154" name="Rectangle 2"/>
          <p:cNvSpPr>
            <a:spLocks noGrp="1" noRot="1" noChangeArrowheads="1"/>
          </p:cNvSpPr>
          <p:nvPr>
            <p:ph type="title"/>
          </p:nvPr>
        </p:nvSpPr>
        <p:spPr bwMode="auto">
          <a:xfrm>
            <a:off x="301625" y="6858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9155" name="Rectangle 3"/>
          <p:cNvSpPr>
            <a:spLocks noGrp="1" noRot="1" noChangeArrowheads="1"/>
          </p:cNvSpPr>
          <p:nvPr>
            <p:ph type="body" idx="1"/>
          </p:nvPr>
        </p:nvSpPr>
        <p:spPr bwMode="auto">
          <a:xfrm>
            <a:off x="304800" y="1981200"/>
            <a:ext cx="854075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9156" name="Rectangle 4"/>
          <p:cNvSpPr>
            <a:spLocks noGrp="1" noChangeArrowheads="1"/>
          </p:cNvSpPr>
          <p:nvPr>
            <p:ph type="dt" sz="half" idx="2"/>
          </p:nvPr>
        </p:nvSpPr>
        <p:spPr bwMode="auto">
          <a:xfrm>
            <a:off x="301625"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vl1pPr>
          </a:lstStyle>
          <a:p>
            <a:endParaRPr lang="en-US" altLang="zh-CN"/>
          </a:p>
        </p:txBody>
      </p:sp>
      <p:sp>
        <p:nvSpPr>
          <p:cNvPr id="49157" name="Rectangle 5"/>
          <p:cNvSpPr>
            <a:spLocks noGrp="1" noChangeArrowheads="1"/>
          </p:cNvSpPr>
          <p:nvPr>
            <p:ph type="ftr" sz="quarter" idx="3"/>
          </p:nvPr>
        </p:nvSpPr>
        <p:spPr bwMode="auto">
          <a:xfrm>
            <a:off x="3124200" y="6019800"/>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vl1pPr>
          </a:lstStyle>
          <a:p>
            <a:endParaRPr lang="en-US" altLang="zh-CN"/>
          </a:p>
        </p:txBody>
      </p:sp>
      <p:sp>
        <p:nvSpPr>
          <p:cNvPr id="49158" name="Rectangle 6"/>
          <p:cNvSpPr>
            <a:spLocks noGrp="1" noChangeArrowheads="1"/>
          </p:cNvSpPr>
          <p:nvPr>
            <p:ph type="sldNum" sz="quarter" idx="4"/>
          </p:nvPr>
        </p:nvSpPr>
        <p:spPr bwMode="auto">
          <a:xfrm>
            <a:off x="6553200"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vl1pPr>
          </a:lstStyle>
          <a:p>
            <a:fld id="{A47ED497-DC03-4DC2-9D2C-0CDA96C9112E}" type="slidenum">
              <a:rPr lang="en-US" altLang="zh-CN"/>
              <a:pPr/>
              <a:t>‹#›</a:t>
            </a:fld>
            <a:endParaRPr lang="en-US" altLang="zh-CN"/>
          </a:p>
        </p:txBody>
      </p:sp>
      <p:sp>
        <p:nvSpPr>
          <p:cNvPr id="49162" name="WordArt 10"/>
          <p:cNvSpPr>
            <a:spLocks noChangeArrowheads="1" noChangeShapeType="1" noTextEdit="1"/>
          </p:cNvSpPr>
          <p:nvPr userDrawn="1"/>
        </p:nvSpPr>
        <p:spPr bwMode="auto">
          <a:xfrm>
            <a:off x="611188" y="188913"/>
            <a:ext cx="1223962" cy="2159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1600" kern="10">
                <a:ln w="9525">
                  <a:solidFill>
                    <a:srgbClr val="000000"/>
                  </a:solidFill>
                  <a:round/>
                  <a:headEnd/>
                  <a:tailEnd/>
                </a:ln>
                <a:solidFill>
                  <a:srgbClr val="FFFFFF"/>
                </a:solidFill>
                <a:latin typeface="华文仿宋"/>
                <a:ea typeface="华文仿宋"/>
              </a:rPr>
              <a:t>数据库基础及应用</a:t>
            </a:r>
          </a:p>
        </p:txBody>
      </p:sp>
      <p:sp>
        <p:nvSpPr>
          <p:cNvPr id="49165" name="AutoShape 13">
            <a:hlinkClick r:id="" action="ppaction://hlinkshowjump?jump=previousslide" highlightClick="1"/>
          </p:cNvPr>
          <p:cNvSpPr>
            <a:spLocks noChangeArrowheads="1"/>
          </p:cNvSpPr>
          <p:nvPr userDrawn="1"/>
        </p:nvSpPr>
        <p:spPr bwMode="auto">
          <a:xfrm>
            <a:off x="7885113" y="6669088"/>
            <a:ext cx="287337" cy="188912"/>
          </a:xfrm>
          <a:prstGeom prst="actionButtonBackPrevious">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
        <p:nvSpPr>
          <p:cNvPr id="49166" name="AutoShape 14">
            <a:hlinkClick r:id="" action="ppaction://hlinkshowjump?jump=nextslide" highlightClick="1"/>
          </p:cNvPr>
          <p:cNvSpPr>
            <a:spLocks noChangeArrowheads="1"/>
          </p:cNvSpPr>
          <p:nvPr userDrawn="1"/>
        </p:nvSpPr>
        <p:spPr bwMode="auto">
          <a:xfrm>
            <a:off x="8243888" y="6669088"/>
            <a:ext cx="288925" cy="188912"/>
          </a:xfrm>
          <a:prstGeom prst="actionButtonForwardNext">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Lst>
  <p:transition spd="med">
    <p:strips dir="rd"/>
  </p:transition>
  <p:txStyles>
    <p:titleStyle>
      <a:lvl1pPr algn="ctr" rtl="0" fontAlgn="base">
        <a:spcBef>
          <a:spcPct val="0"/>
        </a:spcBef>
        <a:spcAft>
          <a:spcPct val="0"/>
        </a:spcAft>
        <a:defRPr sz="3200" b="1">
          <a:solidFill>
            <a:schemeClr val="tx2"/>
          </a:solidFill>
          <a:latin typeface="+mj-lt"/>
          <a:ea typeface="+mj-ea"/>
          <a:cs typeface="+mj-cs"/>
        </a:defRPr>
      </a:lvl1pPr>
      <a:lvl2pPr algn="ctr" rtl="0" fontAlgn="base">
        <a:spcBef>
          <a:spcPct val="0"/>
        </a:spcBef>
        <a:spcAft>
          <a:spcPct val="0"/>
        </a:spcAft>
        <a:defRPr sz="3200" b="1">
          <a:solidFill>
            <a:schemeClr val="tx2"/>
          </a:solidFill>
          <a:latin typeface="Arial" pitchFamily="34" charset="0"/>
          <a:ea typeface="宋体" pitchFamily="2" charset="-122"/>
        </a:defRPr>
      </a:lvl2pPr>
      <a:lvl3pPr algn="ctr" rtl="0" fontAlgn="base">
        <a:spcBef>
          <a:spcPct val="0"/>
        </a:spcBef>
        <a:spcAft>
          <a:spcPct val="0"/>
        </a:spcAft>
        <a:defRPr sz="3200" b="1">
          <a:solidFill>
            <a:schemeClr val="tx2"/>
          </a:solidFill>
          <a:latin typeface="Arial" pitchFamily="34" charset="0"/>
          <a:ea typeface="宋体" pitchFamily="2" charset="-122"/>
        </a:defRPr>
      </a:lvl3pPr>
      <a:lvl4pPr algn="ctr" rtl="0" fontAlgn="base">
        <a:spcBef>
          <a:spcPct val="0"/>
        </a:spcBef>
        <a:spcAft>
          <a:spcPct val="0"/>
        </a:spcAft>
        <a:defRPr sz="3200" b="1">
          <a:solidFill>
            <a:schemeClr val="tx2"/>
          </a:solidFill>
          <a:latin typeface="Arial" pitchFamily="34" charset="0"/>
          <a:ea typeface="宋体" pitchFamily="2" charset="-122"/>
        </a:defRPr>
      </a:lvl4pPr>
      <a:lvl5pPr algn="ctr" rtl="0" fontAlgn="base">
        <a:spcBef>
          <a:spcPct val="0"/>
        </a:spcBef>
        <a:spcAft>
          <a:spcPct val="0"/>
        </a:spcAft>
        <a:defRPr sz="3200" b="1">
          <a:solidFill>
            <a:schemeClr val="tx2"/>
          </a:solidFill>
          <a:latin typeface="Arial" pitchFamily="34" charset="0"/>
          <a:ea typeface="宋体" pitchFamily="2" charset="-122"/>
        </a:defRPr>
      </a:lvl5pPr>
      <a:lvl6pPr marL="457200" algn="ctr" rtl="0" fontAlgn="base">
        <a:spcBef>
          <a:spcPct val="0"/>
        </a:spcBef>
        <a:spcAft>
          <a:spcPct val="0"/>
        </a:spcAft>
        <a:defRPr sz="3200" b="1">
          <a:solidFill>
            <a:schemeClr val="tx2"/>
          </a:solidFill>
          <a:latin typeface="Arial" pitchFamily="34" charset="0"/>
          <a:ea typeface="宋体" pitchFamily="2" charset="-122"/>
        </a:defRPr>
      </a:lvl6pPr>
      <a:lvl7pPr marL="914400" algn="ctr" rtl="0" fontAlgn="base">
        <a:spcBef>
          <a:spcPct val="0"/>
        </a:spcBef>
        <a:spcAft>
          <a:spcPct val="0"/>
        </a:spcAft>
        <a:defRPr sz="3200" b="1">
          <a:solidFill>
            <a:schemeClr val="tx2"/>
          </a:solidFill>
          <a:latin typeface="Arial" pitchFamily="34" charset="0"/>
          <a:ea typeface="宋体" pitchFamily="2" charset="-122"/>
        </a:defRPr>
      </a:lvl7pPr>
      <a:lvl8pPr marL="1371600" algn="ctr" rtl="0" fontAlgn="base">
        <a:spcBef>
          <a:spcPct val="0"/>
        </a:spcBef>
        <a:spcAft>
          <a:spcPct val="0"/>
        </a:spcAft>
        <a:defRPr sz="3200" b="1">
          <a:solidFill>
            <a:schemeClr val="tx2"/>
          </a:solidFill>
          <a:latin typeface="Arial" pitchFamily="34" charset="0"/>
          <a:ea typeface="宋体" pitchFamily="2" charset="-122"/>
        </a:defRPr>
      </a:lvl8pPr>
      <a:lvl9pPr marL="1828800" algn="ctr" rtl="0" fontAlgn="base">
        <a:spcBef>
          <a:spcPct val="0"/>
        </a:spcBef>
        <a:spcAft>
          <a:spcPct val="0"/>
        </a:spcAft>
        <a:defRPr sz="3200" b="1">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lr>
          <a:schemeClr val="hlink"/>
        </a:buClr>
        <a:buSzPct val="70000"/>
        <a:buFont typeface="Wingdings"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itchFamily="2" charset="2"/>
        <a:buChar char=""/>
        <a:defRPr sz="3200">
          <a:solidFill>
            <a:schemeClr val="tx1"/>
          </a:solidFill>
          <a:latin typeface="+mn-lt"/>
          <a:ea typeface="+mn-ea"/>
        </a:defRPr>
      </a:lvl2pPr>
      <a:lvl3pPr marL="1143000" indent="-228600" algn="l" rtl="0" fontAlgn="base">
        <a:spcBef>
          <a:spcPct val="20000"/>
        </a:spcBef>
        <a:spcAft>
          <a:spcPct val="0"/>
        </a:spcAft>
        <a:buClr>
          <a:schemeClr val="hlink"/>
        </a:buClr>
        <a:buSzPct val="80000"/>
        <a:buFont typeface="Wingdings" pitchFamily="2" charset="2"/>
        <a:buChar char="v"/>
        <a:defRPr sz="28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itchFamily="2" charset="2"/>
        <a:buChar char=""/>
        <a:defRPr sz="24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tech.acnow.net/Html/DataBase/" TargetMode="External"/><Relationship Id="rId2" Type="http://schemas.openxmlformats.org/officeDocument/2006/relationships/hyperlink" Target="http://tech.acnow.net/html/NetWork/NetworkSafety/SafetyTechnique/"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tech.acnow.net/Html/SoftWare/DesignOnline/"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02" name="WordArt 2"/>
          <p:cNvSpPr>
            <a:spLocks noChangeArrowheads="1" noChangeShapeType="1" noTextEdit="1"/>
          </p:cNvSpPr>
          <p:nvPr/>
        </p:nvSpPr>
        <p:spPr bwMode="auto">
          <a:xfrm>
            <a:off x="1547813" y="1125538"/>
            <a:ext cx="6103937" cy="6286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
              <a:lightRig rig="legacyFlat3" dir="b"/>
            </a:scene3d>
            <a:sp3d extrusionH="887400" prstMaterial="legacyMatte">
              <a:extrusionClr>
                <a:srgbClr val="FF3399"/>
              </a:extrusionClr>
            </a:sp3d>
          </a:bodyPr>
          <a:lstStyle/>
          <a:p>
            <a:pPr algn="ctr"/>
            <a:r>
              <a:rPr lang="zh-CN" altLang="en-US" sz="4800" kern="1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rPr>
              <a:t>数据库基础与应用</a:t>
            </a:r>
          </a:p>
        </p:txBody>
      </p:sp>
      <p:pic>
        <p:nvPicPr>
          <p:cNvPr id="1894403" name="Picture 3" descr="BS0055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4300" y="3068638"/>
            <a:ext cx="1800225" cy="1439862"/>
          </a:xfrm>
          <a:prstGeom prst="rect">
            <a:avLst/>
          </a:prstGeom>
          <a:noFill/>
          <a:extLst>
            <a:ext uri="{909E8E84-426E-40DD-AFC4-6F175D3DCCD1}">
              <a14:hiddenFill xmlns:a14="http://schemas.microsoft.com/office/drawing/2010/main">
                <a:solidFill>
                  <a:srgbClr val="FFFFFF"/>
                </a:solidFill>
              </a14:hiddenFill>
            </a:ext>
          </a:extLst>
        </p:spPr>
      </p:pic>
      <p:sp>
        <p:nvSpPr>
          <p:cNvPr id="1894404" name="WordArt 4"/>
          <p:cNvSpPr>
            <a:spLocks noChangeArrowheads="1" noChangeShapeType="1" noTextEdit="1"/>
          </p:cNvSpPr>
          <p:nvPr/>
        </p:nvSpPr>
        <p:spPr bwMode="auto">
          <a:xfrm>
            <a:off x="2712418" y="5170488"/>
            <a:ext cx="36576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a:ln w="9525">
                  <a:solidFill>
                    <a:schemeClr val="folHlink"/>
                  </a:solidFill>
                  <a:miter lim="800000"/>
                  <a:headEnd/>
                  <a:tailEnd/>
                </a:ln>
                <a:solidFill>
                  <a:srgbClr val="FF3300"/>
                </a:solidFill>
                <a:latin typeface="华文新魏"/>
                <a:ea typeface="华文新魏"/>
              </a:rPr>
              <a:t>辅导教师：刘文英</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894402"/>
                                        </p:tgtEl>
                                        <p:attrNameLst>
                                          <p:attrName>style.visibility</p:attrName>
                                        </p:attrNameLst>
                                      </p:cBhvr>
                                      <p:to>
                                        <p:strVal val="visible"/>
                                      </p:to>
                                    </p:set>
                                    <p:anim calcmode="lin" valueType="num">
                                      <p:cBhvr>
                                        <p:cTn id="7" dur="500" fill="hold"/>
                                        <p:tgtEl>
                                          <p:spTgt spid="1894402"/>
                                        </p:tgtEl>
                                        <p:attrNameLst>
                                          <p:attrName>ppt_w</p:attrName>
                                        </p:attrNameLst>
                                      </p:cBhvr>
                                      <p:tavLst>
                                        <p:tav tm="0">
                                          <p:val>
                                            <p:fltVal val="0"/>
                                          </p:val>
                                        </p:tav>
                                        <p:tav tm="100000">
                                          <p:val>
                                            <p:strVal val="#ppt_w"/>
                                          </p:val>
                                        </p:tav>
                                      </p:tavLst>
                                    </p:anim>
                                    <p:anim calcmode="lin" valueType="num">
                                      <p:cBhvr>
                                        <p:cTn id="8" dur="500" fill="hold"/>
                                        <p:tgtEl>
                                          <p:spTgt spid="1894402"/>
                                        </p:tgtEl>
                                        <p:attrNameLst>
                                          <p:attrName>ppt_h</p:attrName>
                                        </p:attrNameLst>
                                      </p:cBhvr>
                                      <p:tavLst>
                                        <p:tav tm="0">
                                          <p:val>
                                            <p:fltVal val="0"/>
                                          </p:val>
                                        </p:tav>
                                        <p:tav tm="100000">
                                          <p:val>
                                            <p:strVal val="#ppt_h"/>
                                          </p:val>
                                        </p:tav>
                                      </p:tavLst>
                                    </p:anim>
                                    <p:anim calcmode="lin" valueType="num">
                                      <p:cBhvr>
                                        <p:cTn id="9" dur="500" fill="hold"/>
                                        <p:tgtEl>
                                          <p:spTgt spid="1894402"/>
                                        </p:tgtEl>
                                        <p:attrNameLst>
                                          <p:attrName>ppt_x</p:attrName>
                                        </p:attrNameLst>
                                      </p:cBhvr>
                                      <p:tavLst>
                                        <p:tav tm="0">
                                          <p:val>
                                            <p:fltVal val="0.5"/>
                                          </p:val>
                                        </p:tav>
                                        <p:tav tm="100000">
                                          <p:val>
                                            <p:strVal val="#ppt_x"/>
                                          </p:val>
                                        </p:tav>
                                      </p:tavLst>
                                    </p:anim>
                                    <p:anim calcmode="lin" valueType="num">
                                      <p:cBhvr>
                                        <p:cTn id="10" dur="500" fill="hold"/>
                                        <p:tgtEl>
                                          <p:spTgt spid="1894402"/>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2" presetClass="entr" presetSubtype="2" fill="hold" nodeType="afterEffect">
                                  <p:stCondLst>
                                    <p:cond delay="0"/>
                                  </p:stCondLst>
                                  <p:childTnLst>
                                    <p:set>
                                      <p:cBhvr>
                                        <p:cTn id="13" dur="1" fill="hold">
                                          <p:stCondLst>
                                            <p:cond delay="0"/>
                                          </p:stCondLst>
                                        </p:cTn>
                                        <p:tgtEl>
                                          <p:spTgt spid="1894403"/>
                                        </p:tgtEl>
                                        <p:attrNameLst>
                                          <p:attrName>style.visibility</p:attrName>
                                        </p:attrNameLst>
                                      </p:cBhvr>
                                      <p:to>
                                        <p:strVal val="visible"/>
                                      </p:to>
                                    </p:set>
                                    <p:anim calcmode="lin" valueType="num">
                                      <p:cBhvr additive="base">
                                        <p:cTn id="14" dur="500" fill="hold"/>
                                        <p:tgtEl>
                                          <p:spTgt spid="1894403"/>
                                        </p:tgtEl>
                                        <p:attrNameLst>
                                          <p:attrName>ppt_x</p:attrName>
                                        </p:attrNameLst>
                                      </p:cBhvr>
                                      <p:tavLst>
                                        <p:tav tm="0">
                                          <p:val>
                                            <p:strVal val="1+#ppt_w/2"/>
                                          </p:val>
                                        </p:tav>
                                        <p:tav tm="100000">
                                          <p:val>
                                            <p:strVal val="#ppt_x"/>
                                          </p:val>
                                        </p:tav>
                                      </p:tavLst>
                                    </p:anim>
                                    <p:anim calcmode="lin" valueType="num">
                                      <p:cBhvr additive="base">
                                        <p:cTn id="15" dur="500" fill="hold"/>
                                        <p:tgtEl>
                                          <p:spTgt spid="1894403"/>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000"/>
                            </p:stCondLst>
                            <p:childTnLst>
                              <p:par>
                                <p:cTn id="17" presetID="17" presetClass="entr" presetSubtype="4" fill="hold" grpId="0" nodeType="afterEffect">
                                  <p:stCondLst>
                                    <p:cond delay="2000"/>
                                  </p:stCondLst>
                                  <p:childTnLst>
                                    <p:set>
                                      <p:cBhvr>
                                        <p:cTn id="18" dur="1" fill="hold">
                                          <p:stCondLst>
                                            <p:cond delay="0"/>
                                          </p:stCondLst>
                                        </p:cTn>
                                        <p:tgtEl>
                                          <p:spTgt spid="1894404"/>
                                        </p:tgtEl>
                                        <p:attrNameLst>
                                          <p:attrName>style.visibility</p:attrName>
                                        </p:attrNameLst>
                                      </p:cBhvr>
                                      <p:to>
                                        <p:strVal val="visible"/>
                                      </p:to>
                                    </p:set>
                                    <p:anim calcmode="lin" valueType="num">
                                      <p:cBhvr>
                                        <p:cTn id="19" dur="500" fill="hold"/>
                                        <p:tgtEl>
                                          <p:spTgt spid="1894404"/>
                                        </p:tgtEl>
                                        <p:attrNameLst>
                                          <p:attrName>ppt_x</p:attrName>
                                        </p:attrNameLst>
                                      </p:cBhvr>
                                      <p:tavLst>
                                        <p:tav tm="0">
                                          <p:val>
                                            <p:strVal val="#ppt_x"/>
                                          </p:val>
                                        </p:tav>
                                        <p:tav tm="100000">
                                          <p:val>
                                            <p:strVal val="#ppt_x"/>
                                          </p:val>
                                        </p:tav>
                                      </p:tavLst>
                                    </p:anim>
                                    <p:anim calcmode="lin" valueType="num">
                                      <p:cBhvr>
                                        <p:cTn id="20" dur="500" fill="hold"/>
                                        <p:tgtEl>
                                          <p:spTgt spid="1894404"/>
                                        </p:tgtEl>
                                        <p:attrNameLst>
                                          <p:attrName>ppt_y</p:attrName>
                                        </p:attrNameLst>
                                      </p:cBhvr>
                                      <p:tavLst>
                                        <p:tav tm="0">
                                          <p:val>
                                            <p:strVal val="#ppt_y+#ppt_h/2"/>
                                          </p:val>
                                        </p:tav>
                                        <p:tav tm="100000">
                                          <p:val>
                                            <p:strVal val="#ppt_y"/>
                                          </p:val>
                                        </p:tav>
                                      </p:tavLst>
                                    </p:anim>
                                    <p:anim calcmode="lin" valueType="num">
                                      <p:cBhvr>
                                        <p:cTn id="21" dur="500" fill="hold"/>
                                        <p:tgtEl>
                                          <p:spTgt spid="1894404"/>
                                        </p:tgtEl>
                                        <p:attrNameLst>
                                          <p:attrName>ppt_w</p:attrName>
                                        </p:attrNameLst>
                                      </p:cBhvr>
                                      <p:tavLst>
                                        <p:tav tm="0">
                                          <p:val>
                                            <p:strVal val="#ppt_w"/>
                                          </p:val>
                                        </p:tav>
                                        <p:tav tm="100000">
                                          <p:val>
                                            <p:strVal val="#ppt_w"/>
                                          </p:val>
                                        </p:tav>
                                      </p:tavLst>
                                    </p:anim>
                                    <p:anim calcmode="lin" valueType="num">
                                      <p:cBhvr>
                                        <p:cTn id="22" dur="500" fill="hold"/>
                                        <p:tgtEl>
                                          <p:spTgt spid="189440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02" grpId="0" animBg="1"/>
      <p:bldP spid="189440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9618" name="Rectangle 2"/>
          <p:cNvSpPr>
            <a:spLocks noGrp="1" noRot="1" noChangeArrowheads="1"/>
          </p:cNvSpPr>
          <p:nvPr>
            <p:ph type="title"/>
          </p:nvPr>
        </p:nvSpPr>
        <p:spPr>
          <a:xfrm>
            <a:off x="827088" y="549275"/>
            <a:ext cx="7620000" cy="503238"/>
          </a:xfrm>
        </p:spPr>
        <p:txBody>
          <a:bodyPr/>
          <a:lstStyle/>
          <a:p>
            <a:r>
              <a:rPr lang="zh-CN" altLang="en-US" sz="2800" dirty="0">
                <a:solidFill>
                  <a:srgbClr val="CC3300"/>
                </a:solidFill>
              </a:rPr>
              <a:t>第七章 </a:t>
            </a:r>
            <a:r>
              <a:rPr lang="en-US" altLang="zh-CN" sz="2800" dirty="0">
                <a:solidFill>
                  <a:srgbClr val="CC3300"/>
                </a:solidFill>
              </a:rPr>
              <a:t>ACCESS</a:t>
            </a:r>
            <a:r>
              <a:rPr lang="zh-CN" altLang="en-US" sz="2800" dirty="0">
                <a:solidFill>
                  <a:srgbClr val="CC3300"/>
                </a:solidFill>
              </a:rPr>
              <a:t>数据库管理系统的高级应用</a:t>
            </a:r>
          </a:p>
        </p:txBody>
      </p:sp>
      <p:sp>
        <p:nvSpPr>
          <p:cNvPr id="879619" name="Rectangle 3"/>
          <p:cNvSpPr>
            <a:spLocks noGrp="1" noRot="1" noChangeArrowheads="1"/>
          </p:cNvSpPr>
          <p:nvPr>
            <p:ph type="body" idx="1"/>
          </p:nvPr>
        </p:nvSpPr>
        <p:spPr>
          <a:xfrm>
            <a:off x="611188" y="1341438"/>
            <a:ext cx="8077200" cy="4895850"/>
          </a:xfrm>
        </p:spPr>
        <p:txBody>
          <a:bodyPr/>
          <a:lstStyle/>
          <a:p>
            <a:pPr>
              <a:lnSpc>
                <a:spcPct val="110000"/>
              </a:lnSpc>
              <a:buFont typeface="Wingdings" pitchFamily="2" charset="2"/>
              <a:buNone/>
            </a:pPr>
            <a:r>
              <a:rPr lang="zh-CN" altLang="en-US" sz="2400">
                <a:solidFill>
                  <a:srgbClr val="CC3300"/>
                </a:solidFill>
              </a:rPr>
              <a:t>主要教学内容</a:t>
            </a:r>
          </a:p>
          <a:p>
            <a:pPr>
              <a:lnSpc>
                <a:spcPct val="110000"/>
              </a:lnSpc>
            </a:pPr>
            <a:r>
              <a:rPr lang="zh-CN" altLang="en-US" sz="2400" b="1">
                <a:solidFill>
                  <a:schemeClr val="tx2"/>
                </a:solidFill>
              </a:rPr>
              <a:t>宏操作</a:t>
            </a:r>
          </a:p>
          <a:p>
            <a:pPr>
              <a:lnSpc>
                <a:spcPct val="110000"/>
              </a:lnSpc>
              <a:buFont typeface="Wingdings" pitchFamily="2" charset="2"/>
              <a:buNone/>
            </a:pPr>
            <a:r>
              <a:rPr lang="zh-CN" altLang="en-US" sz="2400"/>
              <a:t>　　宏的概念和功能，宏的建立、编辑和运行</a:t>
            </a:r>
          </a:p>
          <a:p>
            <a:pPr>
              <a:lnSpc>
                <a:spcPct val="110000"/>
              </a:lnSpc>
            </a:pPr>
            <a:r>
              <a:rPr lang="zh-CN" altLang="en-US" sz="2400" b="1">
                <a:solidFill>
                  <a:schemeClr val="tx2"/>
                </a:solidFill>
              </a:rPr>
              <a:t>模块操作</a:t>
            </a:r>
          </a:p>
          <a:p>
            <a:pPr>
              <a:lnSpc>
                <a:spcPct val="110000"/>
              </a:lnSpc>
              <a:buFont typeface="Wingdings" pitchFamily="2" charset="2"/>
              <a:buNone/>
            </a:pPr>
            <a:r>
              <a:rPr lang="zh-CN" altLang="en-US" sz="2400"/>
              <a:t>　　模块的概念和功能，模块的建立、编辑和运行</a:t>
            </a:r>
          </a:p>
          <a:p>
            <a:pPr>
              <a:lnSpc>
                <a:spcPct val="110000"/>
              </a:lnSpc>
            </a:pPr>
            <a:r>
              <a:rPr lang="zh-CN" altLang="en-US" sz="2400" b="1">
                <a:solidFill>
                  <a:schemeClr val="tx2"/>
                </a:solidFill>
              </a:rPr>
              <a:t>数据访问页</a:t>
            </a:r>
          </a:p>
          <a:p>
            <a:pPr>
              <a:lnSpc>
                <a:spcPct val="110000"/>
              </a:lnSpc>
              <a:buFont typeface="Wingdings" pitchFamily="2" charset="2"/>
              <a:buNone/>
            </a:pPr>
            <a:r>
              <a:rPr lang="zh-CN" altLang="en-US" sz="2400"/>
              <a:t>　　数据访问页的概念和功能，数据访问页的建立和使用</a:t>
            </a:r>
          </a:p>
          <a:p>
            <a:pPr>
              <a:lnSpc>
                <a:spcPct val="110000"/>
              </a:lnSpc>
            </a:pPr>
            <a:r>
              <a:rPr lang="zh-CN" altLang="en-US" sz="2400" b="1">
                <a:solidFill>
                  <a:schemeClr val="tx2"/>
                </a:solidFill>
              </a:rPr>
              <a:t>数据库的安全措施</a:t>
            </a:r>
          </a:p>
          <a:p>
            <a:pPr>
              <a:lnSpc>
                <a:spcPct val="110000"/>
              </a:lnSpc>
              <a:buFont typeface="Wingdings" pitchFamily="2" charset="2"/>
              <a:buNone/>
            </a:pPr>
            <a:r>
              <a:rPr lang="zh-CN" altLang="en-US" sz="2400"/>
              <a:t>　　使用密码、加密和解密、设置用户权限</a:t>
            </a:r>
          </a:p>
          <a:p>
            <a:pPr>
              <a:lnSpc>
                <a:spcPct val="110000"/>
              </a:lnSpc>
            </a:pPr>
            <a:r>
              <a:rPr lang="zh-CN" altLang="en-US" sz="2400" b="1">
                <a:solidFill>
                  <a:schemeClr val="tx2"/>
                </a:solidFill>
              </a:rPr>
              <a:t>综合应用举例</a:t>
            </a:r>
          </a:p>
        </p:txBody>
      </p:sp>
    </p:spTree>
  </p:cSld>
  <p:clrMapOvr>
    <a:masterClrMapping/>
  </p:clrMapOvr>
  <p:transition spd="med">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42" name="Rectangle 2"/>
          <p:cNvSpPr>
            <a:spLocks noGrp="1" noRot="1" noChangeArrowheads="1"/>
          </p:cNvSpPr>
          <p:nvPr>
            <p:ph type="title"/>
          </p:nvPr>
        </p:nvSpPr>
        <p:spPr>
          <a:xfrm>
            <a:off x="301625" y="685800"/>
            <a:ext cx="8540750" cy="798513"/>
          </a:xfrm>
        </p:spPr>
        <p:txBody>
          <a:bodyPr/>
          <a:lstStyle/>
          <a:p>
            <a:r>
              <a:rPr lang="zh-CN" altLang="en-US" sz="2800">
                <a:solidFill>
                  <a:srgbClr val="CC3300"/>
                </a:solidFill>
              </a:rPr>
              <a:t>学习目标</a:t>
            </a:r>
          </a:p>
        </p:txBody>
      </p:sp>
      <p:sp>
        <p:nvSpPr>
          <p:cNvPr id="880643" name="Rectangle 3"/>
          <p:cNvSpPr>
            <a:spLocks noGrp="1" noRot="1" noChangeArrowheads="1"/>
          </p:cNvSpPr>
          <p:nvPr>
            <p:ph type="body" idx="1"/>
          </p:nvPr>
        </p:nvSpPr>
        <p:spPr>
          <a:xfrm>
            <a:off x="971550" y="1844675"/>
            <a:ext cx="7064375" cy="3024188"/>
          </a:xfrm>
        </p:spPr>
        <p:txBody>
          <a:bodyPr/>
          <a:lstStyle/>
          <a:p>
            <a:pPr>
              <a:lnSpc>
                <a:spcPct val="130000"/>
              </a:lnSpc>
            </a:pPr>
            <a:r>
              <a:rPr lang="zh-CN" altLang="en-US" sz="2400" b="1"/>
              <a:t>了解宏、模块、数据访问页的概念；</a:t>
            </a:r>
          </a:p>
          <a:p>
            <a:pPr>
              <a:lnSpc>
                <a:spcPct val="130000"/>
              </a:lnSpc>
            </a:pPr>
            <a:r>
              <a:rPr lang="zh-CN" altLang="en-US" sz="2400" b="1"/>
              <a:t>了解数据库的安全措施；</a:t>
            </a:r>
          </a:p>
          <a:p>
            <a:pPr>
              <a:lnSpc>
                <a:spcPct val="130000"/>
              </a:lnSpc>
            </a:pPr>
            <a:r>
              <a:rPr lang="zh-CN" altLang="en-US" sz="2400" b="1"/>
              <a:t>了解模块、数据访问页的创建和使用方法；</a:t>
            </a:r>
          </a:p>
          <a:p>
            <a:pPr>
              <a:lnSpc>
                <a:spcPct val="130000"/>
              </a:lnSpc>
            </a:pPr>
            <a:r>
              <a:rPr lang="zh-CN" altLang="en-US" sz="2400" b="1"/>
              <a:t>了解数据的导入和导出方法；</a:t>
            </a:r>
          </a:p>
          <a:p>
            <a:pPr>
              <a:lnSpc>
                <a:spcPct val="130000"/>
              </a:lnSpc>
            </a:pPr>
            <a:r>
              <a:rPr lang="zh-CN" altLang="en-US" sz="2400" b="1"/>
              <a:t>掌握宏的创建和使用。</a:t>
            </a:r>
          </a:p>
        </p:txBody>
      </p:sp>
      <p:sp>
        <p:nvSpPr>
          <p:cNvPr id="880644" name="Text Box 4"/>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1666" name="Rectangle 2"/>
          <p:cNvSpPr>
            <a:spLocks noGrp="1" noRot="1" noChangeArrowheads="1"/>
          </p:cNvSpPr>
          <p:nvPr>
            <p:ph type="title"/>
          </p:nvPr>
        </p:nvSpPr>
        <p:spPr>
          <a:xfrm>
            <a:off x="755650" y="620713"/>
            <a:ext cx="7620000" cy="503237"/>
          </a:xfrm>
        </p:spPr>
        <p:txBody>
          <a:bodyPr/>
          <a:lstStyle/>
          <a:p>
            <a:r>
              <a:rPr lang="zh-CN" altLang="en-US" sz="2800">
                <a:solidFill>
                  <a:srgbClr val="CC3300"/>
                </a:solidFill>
              </a:rPr>
              <a:t>一、宏操作</a:t>
            </a:r>
          </a:p>
        </p:txBody>
      </p:sp>
      <p:sp>
        <p:nvSpPr>
          <p:cNvPr id="881667" name="Rectangle 3"/>
          <p:cNvSpPr>
            <a:spLocks noGrp="1" noRot="1" noChangeArrowheads="1"/>
          </p:cNvSpPr>
          <p:nvPr>
            <p:ph type="body" idx="1"/>
          </p:nvPr>
        </p:nvSpPr>
        <p:spPr>
          <a:xfrm>
            <a:off x="468313" y="2060575"/>
            <a:ext cx="8243887" cy="3889375"/>
          </a:xfrm>
        </p:spPr>
        <p:txBody>
          <a:bodyPr/>
          <a:lstStyle/>
          <a:p>
            <a:pPr>
              <a:lnSpc>
                <a:spcPct val="130000"/>
              </a:lnSpc>
              <a:buFont typeface="Wingdings" pitchFamily="2" charset="2"/>
              <a:buNone/>
            </a:pPr>
            <a:r>
              <a:rPr lang="en-US" altLang="zh-CN" sz="2400">
                <a:solidFill>
                  <a:schemeClr val="tx2"/>
                </a:solidFill>
              </a:rPr>
              <a:t>1</a:t>
            </a:r>
            <a:r>
              <a:rPr lang="zh-CN" altLang="en-US" sz="2400">
                <a:solidFill>
                  <a:schemeClr val="tx2"/>
                </a:solidFill>
              </a:rPr>
              <a:t>、宏的概念</a:t>
            </a:r>
            <a:endParaRPr lang="zh-CN" altLang="en-US" sz="2400"/>
          </a:p>
          <a:p>
            <a:pPr algn="just">
              <a:lnSpc>
                <a:spcPct val="130000"/>
              </a:lnSpc>
            </a:pPr>
            <a:r>
              <a:rPr lang="zh-CN" altLang="en-US" sz="2400"/>
              <a:t>宏是由一个或多个操作组成的集合，其中每个操作都实现特定的功能。使用条件表达式可以确定在某些情况下运行宏时，是否执行某个操作。</a:t>
            </a:r>
          </a:p>
          <a:p>
            <a:pPr algn="just">
              <a:lnSpc>
                <a:spcPct val="130000"/>
              </a:lnSpc>
            </a:pPr>
            <a:r>
              <a:rPr lang="zh-CN" altLang="en-US" sz="2400"/>
              <a:t>宏实质上是一组代码，由数据库执行。</a:t>
            </a:r>
          </a:p>
          <a:p>
            <a:pPr algn="just">
              <a:lnSpc>
                <a:spcPct val="130000"/>
              </a:lnSpc>
            </a:pPr>
            <a:r>
              <a:rPr lang="zh-CN" altLang="en-US" sz="2400"/>
              <a:t>宏组是共同存储在一个宏名下的相关宏的集合。该集合通常只作为一个宏引用。</a:t>
            </a:r>
          </a:p>
        </p:txBody>
      </p:sp>
      <p:sp>
        <p:nvSpPr>
          <p:cNvPr id="881668" name="Text Box 4"/>
          <p:cNvSpPr txBox="1">
            <a:spLocks noChangeArrowheads="1"/>
          </p:cNvSpPr>
          <p:nvPr/>
        </p:nvSpPr>
        <p:spPr bwMode="auto">
          <a:xfrm>
            <a:off x="4768850"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
        <p:nvSpPr>
          <p:cNvPr id="881669" name="Rectangle 5"/>
          <p:cNvSpPr>
            <a:spLocks noRot="1" noChangeArrowheads="1"/>
          </p:cNvSpPr>
          <p:nvPr/>
        </p:nvSpPr>
        <p:spPr bwMode="auto">
          <a:xfrm>
            <a:off x="395288" y="1484313"/>
            <a:ext cx="7620000" cy="50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2400"/>
              <a:t>（一）宏的概念和功能</a:t>
            </a:r>
          </a:p>
        </p:txBody>
      </p:sp>
    </p:spTree>
  </p:cSld>
  <p:clrMapOvr>
    <a:masterClrMapping/>
  </p:clrMapOvr>
  <p:transition spd="med">
    <p:strips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2690" name="Rectangle 2"/>
          <p:cNvSpPr>
            <a:spLocks noGrp="1" noRot="1" noChangeArrowheads="1"/>
          </p:cNvSpPr>
          <p:nvPr>
            <p:ph type="body" idx="1"/>
          </p:nvPr>
        </p:nvSpPr>
        <p:spPr>
          <a:xfrm>
            <a:off x="539750" y="1341438"/>
            <a:ext cx="8353425" cy="5059362"/>
          </a:xfrm>
        </p:spPr>
        <p:txBody>
          <a:bodyPr lIns="0" rIns="0"/>
          <a:lstStyle/>
          <a:p>
            <a:pPr>
              <a:lnSpc>
                <a:spcPct val="110000"/>
              </a:lnSpc>
            </a:pPr>
            <a:r>
              <a:rPr lang="zh-CN" altLang="en-US" sz="2400"/>
              <a:t>打开、关闭表单或报表，打印报表，执行查询；</a:t>
            </a:r>
          </a:p>
          <a:p>
            <a:pPr>
              <a:lnSpc>
                <a:spcPct val="110000"/>
              </a:lnSpc>
            </a:pPr>
            <a:r>
              <a:rPr lang="zh-CN" altLang="en-US" sz="2400"/>
              <a:t>筛选、查找记录；</a:t>
            </a:r>
          </a:p>
          <a:p>
            <a:pPr>
              <a:lnSpc>
                <a:spcPct val="110000"/>
              </a:lnSpc>
            </a:pPr>
            <a:r>
              <a:rPr lang="zh-CN" altLang="en-US" sz="2400"/>
              <a:t>模拟键盘动作，为对话框或别的等待输入的任务提供字符串输入。</a:t>
            </a:r>
          </a:p>
          <a:p>
            <a:pPr>
              <a:lnSpc>
                <a:spcPct val="110000"/>
              </a:lnSpc>
            </a:pPr>
            <a:r>
              <a:rPr lang="zh-CN" altLang="en-US" sz="2400"/>
              <a:t>显示住处框的响铃警告；</a:t>
            </a:r>
          </a:p>
          <a:p>
            <a:pPr>
              <a:lnSpc>
                <a:spcPct val="110000"/>
              </a:lnSpc>
            </a:pPr>
            <a:r>
              <a:rPr lang="zh-CN" altLang="en-US" sz="2400"/>
              <a:t>移动穿窗口，改变窗口大小；</a:t>
            </a:r>
          </a:p>
          <a:p>
            <a:pPr>
              <a:lnSpc>
                <a:spcPct val="110000"/>
              </a:lnSpc>
            </a:pPr>
            <a:r>
              <a:rPr lang="zh-CN" altLang="en-US" sz="2400"/>
              <a:t>实现数据的导入和导出；</a:t>
            </a:r>
          </a:p>
          <a:p>
            <a:pPr>
              <a:lnSpc>
                <a:spcPct val="110000"/>
              </a:lnSpc>
            </a:pPr>
            <a:r>
              <a:rPr lang="zh-CN" altLang="en-US" sz="2400"/>
              <a:t>定制菜单</a:t>
            </a:r>
          </a:p>
          <a:p>
            <a:pPr>
              <a:lnSpc>
                <a:spcPct val="110000"/>
              </a:lnSpc>
            </a:pPr>
            <a:r>
              <a:rPr lang="zh-CN" altLang="en-US" sz="2400"/>
              <a:t>执行任意的应用程序模块，甚至包括</a:t>
            </a:r>
            <a:r>
              <a:rPr lang="en-US" altLang="zh-CN" sz="2400"/>
              <a:t>MS-DOS</a:t>
            </a:r>
            <a:r>
              <a:rPr lang="zh-CN" altLang="en-US" sz="2400"/>
              <a:t>程序</a:t>
            </a:r>
          </a:p>
          <a:p>
            <a:pPr>
              <a:lnSpc>
                <a:spcPct val="110000"/>
              </a:lnSpc>
            </a:pPr>
            <a:r>
              <a:rPr lang="zh-CN" altLang="en-US" sz="2400"/>
              <a:t>为控制的属性赋值。</a:t>
            </a:r>
          </a:p>
        </p:txBody>
      </p:sp>
      <p:sp>
        <p:nvSpPr>
          <p:cNvPr id="882691" name="Text Box 3"/>
          <p:cNvSpPr txBox="1">
            <a:spLocks noChangeArrowheads="1"/>
          </p:cNvSpPr>
          <p:nvPr/>
        </p:nvSpPr>
        <p:spPr bwMode="auto">
          <a:xfrm>
            <a:off x="4643438"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
        <p:nvSpPr>
          <p:cNvPr id="882692" name="Rectangle 4"/>
          <p:cNvSpPr>
            <a:spLocks noGrp="1" noRot="1" noChangeArrowheads="1"/>
          </p:cNvSpPr>
          <p:nvPr>
            <p:ph type="title"/>
          </p:nvPr>
        </p:nvSpPr>
        <p:spPr>
          <a:xfrm>
            <a:off x="755650" y="765175"/>
            <a:ext cx="7620000" cy="503238"/>
          </a:xfrm>
          <a:noFill/>
          <a:ln/>
        </p:spPr>
        <p:txBody>
          <a:bodyPr/>
          <a:lstStyle/>
          <a:p>
            <a:pPr algn="l"/>
            <a:r>
              <a:rPr lang="en-US" altLang="zh-CN" sz="2400"/>
              <a:t>2</a:t>
            </a:r>
            <a:r>
              <a:rPr lang="zh-CN" altLang="en-US" sz="2400"/>
              <a:t>、宏的功能</a:t>
            </a:r>
          </a:p>
        </p:txBody>
      </p:sp>
    </p:spTree>
  </p:cSld>
  <p:clrMapOvr>
    <a:masterClrMapping/>
  </p:clrMapOvr>
  <p:transition spd="med">
    <p:strips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9410" name="Rectangle 2"/>
          <p:cNvSpPr>
            <a:spLocks noGrp="1" noRot="1" noChangeArrowheads="1"/>
          </p:cNvSpPr>
          <p:nvPr>
            <p:ph type="title"/>
          </p:nvPr>
        </p:nvSpPr>
        <p:spPr>
          <a:xfrm>
            <a:off x="323850" y="620713"/>
            <a:ext cx="8540750" cy="439737"/>
          </a:xfrm>
        </p:spPr>
        <p:txBody>
          <a:bodyPr/>
          <a:lstStyle/>
          <a:p>
            <a:pPr algn="l"/>
            <a:r>
              <a:rPr lang="zh-CN" altLang="en-US" sz="2400">
                <a:solidFill>
                  <a:schemeClr val="tx1"/>
                </a:solidFill>
              </a:rPr>
              <a:t>（二）宏的建立</a:t>
            </a:r>
          </a:p>
        </p:txBody>
      </p:sp>
      <p:sp>
        <p:nvSpPr>
          <p:cNvPr id="1809411" name="Rectangle 3"/>
          <p:cNvSpPr>
            <a:spLocks noGrp="1" noRot="1" noChangeArrowheads="1"/>
          </p:cNvSpPr>
          <p:nvPr>
            <p:ph type="body" idx="1"/>
          </p:nvPr>
        </p:nvSpPr>
        <p:spPr>
          <a:xfrm>
            <a:off x="323850" y="1268413"/>
            <a:ext cx="8569325" cy="431800"/>
          </a:xfrm>
        </p:spPr>
        <p:txBody>
          <a:bodyPr/>
          <a:lstStyle/>
          <a:p>
            <a:pPr>
              <a:lnSpc>
                <a:spcPct val="80000"/>
              </a:lnSpc>
              <a:buFont typeface="Wingdings" pitchFamily="2" charset="2"/>
              <a:buNone/>
            </a:pPr>
            <a:r>
              <a:rPr lang="zh-CN" altLang="en-US" sz="2000" b="1">
                <a:solidFill>
                  <a:srgbClr val="001010"/>
                </a:solidFill>
              </a:rPr>
              <a:t>　　创建宏对象是在宏编辑器中实现的。</a:t>
            </a:r>
          </a:p>
        </p:txBody>
      </p:sp>
      <p:sp>
        <p:nvSpPr>
          <p:cNvPr id="1809413" name="Rectangle 5"/>
          <p:cNvSpPr>
            <a:spLocks noRot="1" noChangeArrowheads="1"/>
          </p:cNvSpPr>
          <p:nvPr/>
        </p:nvSpPr>
        <p:spPr bwMode="auto">
          <a:xfrm>
            <a:off x="395288" y="1700213"/>
            <a:ext cx="8569325" cy="475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20000"/>
              </a:lnSpc>
              <a:buClr>
                <a:schemeClr val="hlink"/>
              </a:buClr>
              <a:buSzPct val="70000"/>
              <a:buFont typeface="Wingdings" pitchFamily="2" charset="2"/>
              <a:buNone/>
            </a:pPr>
            <a:r>
              <a:rPr lang="en-US" altLang="zh-CN" sz="2000">
                <a:solidFill>
                  <a:schemeClr val="tx2"/>
                </a:solidFill>
              </a:rPr>
              <a:t>1</a:t>
            </a:r>
            <a:r>
              <a:rPr lang="zh-CN" altLang="en-US" sz="2000">
                <a:solidFill>
                  <a:schemeClr val="tx2"/>
                </a:solidFill>
              </a:rPr>
              <a:t>、宏窗口的组成</a:t>
            </a:r>
          </a:p>
          <a:p>
            <a:pPr marL="342900" indent="-342900">
              <a:lnSpc>
                <a:spcPct val="120000"/>
              </a:lnSpc>
              <a:buClr>
                <a:schemeClr val="hlink"/>
              </a:buClr>
              <a:buSzPct val="70000"/>
              <a:buFont typeface="Wingdings" pitchFamily="2" charset="2"/>
              <a:buNone/>
            </a:pPr>
            <a:r>
              <a:rPr lang="zh-CN" altLang="en-US" sz="2000">
                <a:solidFill>
                  <a:srgbClr val="001010"/>
                </a:solidFill>
              </a:rPr>
              <a:t>　　宏窗口分上下两部分：</a:t>
            </a:r>
          </a:p>
          <a:p>
            <a:pPr marL="342900" indent="-342900">
              <a:lnSpc>
                <a:spcPct val="120000"/>
              </a:lnSpc>
              <a:buClr>
                <a:schemeClr val="hlink"/>
              </a:buClr>
              <a:buSzPct val="70000"/>
              <a:buFont typeface="Wingdings" pitchFamily="2" charset="2"/>
              <a:buNone/>
            </a:pPr>
            <a:r>
              <a:rPr lang="zh-CN" altLang="en-US" sz="2000">
                <a:solidFill>
                  <a:srgbClr val="001010"/>
                </a:solidFill>
              </a:rPr>
              <a:t>	　　</a:t>
            </a:r>
            <a:r>
              <a:rPr lang="zh-CN" altLang="en-US" sz="2000">
                <a:solidFill>
                  <a:srgbClr val="CC3300"/>
                </a:solidFill>
              </a:rPr>
              <a:t>上半部分</a:t>
            </a:r>
            <a:r>
              <a:rPr lang="zh-CN" altLang="en-US" sz="2000">
                <a:solidFill>
                  <a:srgbClr val="001010"/>
                </a:solidFill>
              </a:rPr>
              <a:t>称为</a:t>
            </a:r>
            <a:r>
              <a:rPr lang="zh-CN" altLang="en-US" sz="2000">
                <a:solidFill>
                  <a:srgbClr val="CC3300"/>
                </a:solidFill>
              </a:rPr>
              <a:t>设计网格</a:t>
            </a:r>
            <a:r>
              <a:rPr lang="zh-CN" altLang="en-US" sz="2000">
                <a:solidFill>
                  <a:srgbClr val="001010"/>
                </a:solidFill>
              </a:rPr>
              <a:t>，用来</a:t>
            </a:r>
            <a:r>
              <a:rPr lang="zh-CN" altLang="en-US" sz="2000">
                <a:solidFill>
                  <a:srgbClr val="CC3300"/>
                </a:solidFill>
              </a:rPr>
              <a:t>设计宏</a:t>
            </a:r>
            <a:r>
              <a:rPr lang="zh-CN" altLang="en-US" sz="2000">
                <a:solidFill>
                  <a:srgbClr val="001010"/>
                </a:solidFill>
              </a:rPr>
              <a:t>，其中每一行为一个宏命令的内容。在设计网格中，包括如下组件：</a:t>
            </a:r>
          </a:p>
          <a:p>
            <a:pPr marL="342900" indent="-342900">
              <a:lnSpc>
                <a:spcPct val="120000"/>
              </a:lnSpc>
              <a:buClr>
                <a:schemeClr val="hlink"/>
              </a:buClr>
              <a:buSzPct val="70000"/>
              <a:buFont typeface="Wingdings" pitchFamily="2" charset="2"/>
              <a:buChar char="v"/>
            </a:pPr>
            <a:r>
              <a:rPr lang="zh-CN" altLang="en-US" sz="2000"/>
              <a:t>宏名</a:t>
            </a:r>
            <a:r>
              <a:rPr lang="zh-CN" altLang="en-US" sz="2000">
                <a:solidFill>
                  <a:srgbClr val="001010"/>
                </a:solidFill>
              </a:rPr>
              <a:t>：输入宏名称，保存在数据库“宏”对象中的宏的名称。</a:t>
            </a:r>
          </a:p>
          <a:p>
            <a:pPr marL="342900" indent="-342900">
              <a:lnSpc>
                <a:spcPct val="120000"/>
              </a:lnSpc>
              <a:buClr>
                <a:schemeClr val="hlink"/>
              </a:buClr>
              <a:buSzPct val="70000"/>
              <a:buFont typeface="Wingdings" pitchFamily="2" charset="2"/>
              <a:buChar char="v"/>
            </a:pPr>
            <a:r>
              <a:rPr lang="zh-CN" altLang="en-US" sz="2000"/>
              <a:t>条件</a:t>
            </a:r>
            <a:r>
              <a:rPr lang="zh-CN" altLang="en-US" sz="2000">
                <a:solidFill>
                  <a:srgbClr val="001010"/>
                </a:solidFill>
              </a:rPr>
              <a:t>：设置执行宏操作需要满足的条件，用来限制宏操作执行，只有当条件满足时才执行相应的宏操作。</a:t>
            </a:r>
          </a:p>
          <a:p>
            <a:pPr marL="342900" indent="-342900">
              <a:lnSpc>
                <a:spcPct val="120000"/>
              </a:lnSpc>
              <a:buClr>
                <a:schemeClr val="hlink"/>
              </a:buClr>
              <a:buSzPct val="70000"/>
              <a:buFont typeface="Wingdings" pitchFamily="2" charset="2"/>
              <a:buChar char="v"/>
            </a:pPr>
            <a:r>
              <a:rPr lang="zh-CN" altLang="en-US" sz="2000"/>
              <a:t>操作</a:t>
            </a:r>
            <a:r>
              <a:rPr lang="zh-CN" altLang="en-US" sz="2000">
                <a:solidFill>
                  <a:srgbClr val="001010"/>
                </a:solidFill>
              </a:rPr>
              <a:t>：在下拉列表框中选择要执行的宏操作。</a:t>
            </a:r>
          </a:p>
          <a:p>
            <a:pPr marL="342900" indent="-342900">
              <a:lnSpc>
                <a:spcPct val="120000"/>
              </a:lnSpc>
              <a:buClr>
                <a:schemeClr val="hlink"/>
              </a:buClr>
              <a:buSzPct val="70000"/>
              <a:buFont typeface="Wingdings" pitchFamily="2" charset="2"/>
              <a:buChar char="v"/>
            </a:pPr>
            <a:r>
              <a:rPr lang="zh-CN" altLang="en-US" sz="2000"/>
              <a:t>注释</a:t>
            </a:r>
            <a:r>
              <a:rPr lang="zh-CN" altLang="en-US" sz="2000">
                <a:solidFill>
                  <a:srgbClr val="001010"/>
                </a:solidFill>
              </a:rPr>
              <a:t>：输入说明宏操作的功能、意义的文字，可以为空。</a:t>
            </a:r>
          </a:p>
          <a:p>
            <a:pPr marL="342900" indent="-342900">
              <a:lnSpc>
                <a:spcPct val="120000"/>
              </a:lnSpc>
              <a:buClr>
                <a:schemeClr val="hlink"/>
              </a:buClr>
              <a:buSzPct val="70000"/>
              <a:buFont typeface="Wingdings" pitchFamily="2" charset="2"/>
              <a:buNone/>
            </a:pPr>
            <a:endParaRPr lang="zh-CN" altLang="en-US" sz="2000">
              <a:solidFill>
                <a:srgbClr val="001010"/>
              </a:solidFill>
            </a:endParaRPr>
          </a:p>
          <a:p>
            <a:pPr marL="342900" indent="-342900">
              <a:lnSpc>
                <a:spcPct val="120000"/>
              </a:lnSpc>
              <a:buClr>
                <a:schemeClr val="hlink"/>
              </a:buClr>
              <a:buSzPct val="70000"/>
              <a:buFont typeface="Wingdings" pitchFamily="2" charset="2"/>
              <a:buNone/>
            </a:pPr>
            <a:r>
              <a:rPr lang="zh-CN" altLang="en-US" sz="2000">
                <a:solidFill>
                  <a:srgbClr val="001010"/>
                </a:solidFill>
              </a:rPr>
              <a:t>　　　</a:t>
            </a:r>
            <a:r>
              <a:rPr lang="zh-CN" altLang="en-US" sz="2000">
                <a:solidFill>
                  <a:srgbClr val="CC3300"/>
                </a:solidFill>
              </a:rPr>
              <a:t>下半部分</a:t>
            </a:r>
            <a:r>
              <a:rPr lang="zh-CN" altLang="en-US" sz="2000">
                <a:solidFill>
                  <a:srgbClr val="001010"/>
                </a:solidFill>
              </a:rPr>
              <a:t>是</a:t>
            </a:r>
            <a:r>
              <a:rPr lang="zh-CN" altLang="en-US" sz="2000">
                <a:solidFill>
                  <a:srgbClr val="CC3300"/>
                </a:solidFill>
              </a:rPr>
              <a:t>操作参数编辑区</a:t>
            </a:r>
            <a:r>
              <a:rPr lang="zh-CN" altLang="en-US" sz="2000">
                <a:solidFill>
                  <a:srgbClr val="001010"/>
                </a:solidFill>
              </a:rPr>
              <a:t>，用来设置每一个宏命令的必要的操作参数。例如打开窗体，宏命令的参数就有准备打开的窗体的名称，以何种视图打开等。一般来说，不同的宏命令的操作参数不完全相同。</a:t>
            </a:r>
            <a:r>
              <a:rPr lang="zh-CN" altLang="en-US" sz="2000"/>
              <a:t> </a:t>
            </a:r>
          </a:p>
        </p:txBody>
      </p:sp>
      <p:sp>
        <p:nvSpPr>
          <p:cNvPr id="1809414" name="Text Box 6"/>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3714" name="Picture 2"/>
          <p:cNvPicPr>
            <a:picLocks noChangeAspect="1" noChangeArrowheads="1"/>
          </p:cNvPicPr>
          <p:nvPr/>
        </p:nvPicPr>
        <p:blipFill>
          <a:blip r:embed="rId2">
            <a:extLst>
              <a:ext uri="{28A0092B-C50C-407E-A947-70E740481C1C}">
                <a14:useLocalDpi xmlns:a14="http://schemas.microsoft.com/office/drawing/2010/main" val="0"/>
              </a:ext>
            </a:extLst>
          </a:blip>
          <a:srcRect l="3505" t="17099" r="8975" b="2129"/>
          <a:stretch>
            <a:fillRect/>
          </a:stretch>
        </p:blipFill>
        <p:spPr bwMode="auto">
          <a:xfrm>
            <a:off x="1295400" y="1700213"/>
            <a:ext cx="6948488" cy="457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83715" name="AutoShape 3"/>
          <p:cNvSpPr>
            <a:spLocks noChangeArrowheads="1"/>
          </p:cNvSpPr>
          <p:nvPr/>
        </p:nvSpPr>
        <p:spPr bwMode="auto">
          <a:xfrm>
            <a:off x="3733800" y="4724400"/>
            <a:ext cx="1343025" cy="360363"/>
          </a:xfrm>
          <a:prstGeom prst="wedgeRoundRectCallout">
            <a:avLst>
              <a:gd name="adj1" fmla="val -151065"/>
              <a:gd name="adj2" fmla="val -117843"/>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b="0">
                <a:latin typeface="Times New Roman" pitchFamily="18" charset="0"/>
                <a:ea typeface="华文新魏" pitchFamily="2" charset="-122"/>
              </a:rPr>
              <a:t>选择“宏”</a:t>
            </a:r>
          </a:p>
        </p:txBody>
      </p:sp>
      <p:sp>
        <p:nvSpPr>
          <p:cNvPr id="883716" name="AutoShape 4"/>
          <p:cNvSpPr>
            <a:spLocks noChangeArrowheads="1"/>
          </p:cNvSpPr>
          <p:nvPr/>
        </p:nvSpPr>
        <p:spPr bwMode="auto">
          <a:xfrm>
            <a:off x="4067175" y="1268413"/>
            <a:ext cx="1512888" cy="390525"/>
          </a:xfrm>
          <a:prstGeom prst="wedgeRoundRectCallout">
            <a:avLst>
              <a:gd name="adj1" fmla="val -55144"/>
              <a:gd name="adj2" fmla="val 180486"/>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b="0">
                <a:latin typeface="Times New Roman" pitchFamily="18" charset="0"/>
                <a:ea typeface="华文新魏" pitchFamily="2" charset="-122"/>
              </a:rPr>
              <a:t>选择“新建”</a:t>
            </a:r>
          </a:p>
        </p:txBody>
      </p:sp>
      <p:sp>
        <p:nvSpPr>
          <p:cNvPr id="883717" name="Text Box 5"/>
          <p:cNvSpPr txBox="1">
            <a:spLocks noChangeArrowheads="1"/>
          </p:cNvSpPr>
          <p:nvPr/>
        </p:nvSpPr>
        <p:spPr bwMode="auto">
          <a:xfrm>
            <a:off x="4643438"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
        <p:nvSpPr>
          <p:cNvPr id="883718" name="Rectangle 6"/>
          <p:cNvSpPr>
            <a:spLocks noGrp="1" noRot="1" noChangeArrowheads="1"/>
          </p:cNvSpPr>
          <p:nvPr>
            <p:ph type="title"/>
          </p:nvPr>
        </p:nvSpPr>
        <p:spPr>
          <a:xfrm>
            <a:off x="900113" y="692150"/>
            <a:ext cx="7416800" cy="431800"/>
          </a:xfrm>
        </p:spPr>
        <p:txBody>
          <a:bodyPr/>
          <a:lstStyle/>
          <a:p>
            <a:pPr algn="l"/>
            <a:r>
              <a:rPr lang="zh-CN" altLang="en-US" sz="2400"/>
              <a:t>２、宏的建立</a:t>
            </a:r>
          </a:p>
        </p:txBody>
      </p:sp>
    </p:spTree>
  </p:cSld>
  <p:clrMapOvr>
    <a:masterClrMapping/>
  </p:clrMapOvr>
  <p:transition spd="med">
    <p:strips dir="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4738" name="Picture 2"/>
          <p:cNvPicPr>
            <a:picLocks noChangeAspect="1" noChangeArrowheads="1"/>
          </p:cNvPicPr>
          <p:nvPr/>
        </p:nvPicPr>
        <p:blipFill>
          <a:blip r:embed="rId2">
            <a:extLst>
              <a:ext uri="{28A0092B-C50C-407E-A947-70E740481C1C}">
                <a14:useLocalDpi xmlns:a14="http://schemas.microsoft.com/office/drawing/2010/main" val="0"/>
              </a:ext>
            </a:extLst>
          </a:blip>
          <a:srcRect l="5000" t="2000" r="26001" b="24667"/>
          <a:stretch>
            <a:fillRect/>
          </a:stretch>
        </p:blipFill>
        <p:spPr bwMode="auto">
          <a:xfrm>
            <a:off x="1143000" y="981075"/>
            <a:ext cx="7162800" cy="5414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84739" name="AutoShape 3"/>
          <p:cNvSpPr>
            <a:spLocks noChangeArrowheads="1"/>
          </p:cNvSpPr>
          <p:nvPr/>
        </p:nvSpPr>
        <p:spPr bwMode="auto">
          <a:xfrm>
            <a:off x="1524000" y="4495800"/>
            <a:ext cx="1895475" cy="661988"/>
          </a:xfrm>
          <a:prstGeom prst="wedgeRoundRectCallout">
            <a:avLst>
              <a:gd name="adj1" fmla="val -36181"/>
              <a:gd name="adj2" fmla="val -367986"/>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b="0">
                <a:latin typeface="Times New Roman" pitchFamily="18" charset="0"/>
                <a:ea typeface="华文新魏" pitchFamily="2" charset="-122"/>
              </a:rPr>
              <a:t>系统默认新的宏名为“宏</a:t>
            </a:r>
            <a:r>
              <a:rPr kumimoji="1" lang="en-US" altLang="zh-CN" b="0">
                <a:latin typeface="Times New Roman" pitchFamily="18" charset="0"/>
                <a:ea typeface="华文新魏" pitchFamily="2" charset="-122"/>
              </a:rPr>
              <a:t>1”</a:t>
            </a:r>
          </a:p>
        </p:txBody>
      </p:sp>
      <p:sp>
        <p:nvSpPr>
          <p:cNvPr id="884740" name="AutoShape 4"/>
          <p:cNvSpPr>
            <a:spLocks noChangeArrowheads="1"/>
          </p:cNvSpPr>
          <p:nvPr/>
        </p:nvSpPr>
        <p:spPr bwMode="auto">
          <a:xfrm>
            <a:off x="3962400" y="2895600"/>
            <a:ext cx="1401763" cy="388938"/>
          </a:xfrm>
          <a:prstGeom prst="wedgeRoundRectCallout">
            <a:avLst>
              <a:gd name="adj1" fmla="val -74801"/>
              <a:gd name="adj2" fmla="val -277755"/>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b="0">
                <a:latin typeface="Times New Roman" pitchFamily="18" charset="0"/>
                <a:ea typeface="华文新魏" pitchFamily="2" charset="-122"/>
              </a:rPr>
              <a:t>选择“条件”</a:t>
            </a:r>
          </a:p>
        </p:txBody>
      </p:sp>
      <p:sp>
        <p:nvSpPr>
          <p:cNvPr id="884741" name="Text Box 5"/>
          <p:cNvSpPr txBox="1">
            <a:spLocks noChangeArrowheads="1"/>
          </p:cNvSpPr>
          <p:nvPr/>
        </p:nvSpPr>
        <p:spPr bwMode="auto">
          <a:xfrm>
            <a:off x="4643438"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57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981075"/>
            <a:ext cx="7315200" cy="5189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85763" name="AutoShape 3"/>
          <p:cNvSpPr>
            <a:spLocks noChangeArrowheads="1"/>
          </p:cNvSpPr>
          <p:nvPr/>
        </p:nvSpPr>
        <p:spPr bwMode="auto">
          <a:xfrm>
            <a:off x="609600" y="4953000"/>
            <a:ext cx="1658938" cy="347663"/>
          </a:xfrm>
          <a:prstGeom prst="wedgeRoundRectCallout">
            <a:avLst>
              <a:gd name="adj1" fmla="val 93255"/>
              <a:gd name="adj2" fmla="val -547718"/>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b="0">
                <a:latin typeface="Times New Roman" pitchFamily="18" charset="0"/>
                <a:ea typeface="华文新魏" pitchFamily="2" charset="-122"/>
              </a:rPr>
              <a:t>选择“宏”命令</a:t>
            </a:r>
          </a:p>
        </p:txBody>
      </p:sp>
      <p:sp>
        <p:nvSpPr>
          <p:cNvPr id="885764" name="Text Box 4"/>
          <p:cNvSpPr txBox="1">
            <a:spLocks noChangeArrowheads="1"/>
          </p:cNvSpPr>
          <p:nvPr/>
        </p:nvSpPr>
        <p:spPr bwMode="auto">
          <a:xfrm>
            <a:off x="4643438"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6786" name="Picture 2"/>
          <p:cNvPicPr>
            <a:picLocks noChangeAspect="1" noChangeArrowheads="1"/>
          </p:cNvPicPr>
          <p:nvPr/>
        </p:nvPicPr>
        <p:blipFill>
          <a:blip r:embed="rId2">
            <a:extLst>
              <a:ext uri="{28A0092B-C50C-407E-A947-70E740481C1C}">
                <a14:useLocalDpi xmlns:a14="http://schemas.microsoft.com/office/drawing/2010/main" val="0"/>
              </a:ext>
            </a:extLst>
          </a:blip>
          <a:srcRect l="5826" t="17622" r="6796" b="8606"/>
          <a:stretch>
            <a:fillRect/>
          </a:stretch>
        </p:blipFill>
        <p:spPr bwMode="auto">
          <a:xfrm>
            <a:off x="1187450" y="1341438"/>
            <a:ext cx="7391400" cy="492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86787" name="AutoShape 3"/>
          <p:cNvSpPr>
            <a:spLocks noChangeArrowheads="1"/>
          </p:cNvSpPr>
          <p:nvPr/>
        </p:nvSpPr>
        <p:spPr bwMode="auto">
          <a:xfrm>
            <a:off x="2843213" y="5445125"/>
            <a:ext cx="1296987" cy="576263"/>
          </a:xfrm>
          <a:prstGeom prst="wedgeRoundRectCallout">
            <a:avLst>
              <a:gd name="adj1" fmla="val 72153"/>
              <a:gd name="adj2" fmla="val -230718"/>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b="0">
                <a:latin typeface="Times New Roman" pitchFamily="18" charset="0"/>
                <a:ea typeface="华文新魏" pitchFamily="2" charset="-122"/>
              </a:rPr>
              <a:t>对各选项进行选择</a:t>
            </a:r>
          </a:p>
        </p:txBody>
      </p:sp>
      <p:sp>
        <p:nvSpPr>
          <p:cNvPr id="886788" name="AutoShape 4"/>
          <p:cNvSpPr>
            <a:spLocks noChangeArrowheads="1"/>
          </p:cNvSpPr>
          <p:nvPr/>
        </p:nvSpPr>
        <p:spPr bwMode="auto">
          <a:xfrm>
            <a:off x="5724525" y="2708275"/>
            <a:ext cx="2160588" cy="576263"/>
          </a:xfrm>
          <a:prstGeom prst="wedgeRoundRectCallout">
            <a:avLst>
              <a:gd name="adj1" fmla="val 29278"/>
              <a:gd name="adj2" fmla="val 259093"/>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b="0">
                <a:latin typeface="Times New Roman" pitchFamily="18" charset="0"/>
                <a:ea typeface="华文新魏" pitchFamily="2" charset="-122"/>
              </a:rPr>
              <a:t>每个操作参数对给出了相应注释</a:t>
            </a:r>
          </a:p>
        </p:txBody>
      </p:sp>
      <p:sp>
        <p:nvSpPr>
          <p:cNvPr id="886789" name="AutoShape 5"/>
          <p:cNvSpPr>
            <a:spLocks noChangeArrowheads="1"/>
          </p:cNvSpPr>
          <p:nvPr/>
        </p:nvSpPr>
        <p:spPr bwMode="auto">
          <a:xfrm>
            <a:off x="5292725" y="692150"/>
            <a:ext cx="2014538" cy="360363"/>
          </a:xfrm>
          <a:prstGeom prst="wedgeRoundRectCallout">
            <a:avLst>
              <a:gd name="adj1" fmla="val 106579"/>
              <a:gd name="adj2" fmla="val 182157"/>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b="0">
                <a:latin typeface="Times New Roman" pitchFamily="18" charset="0"/>
                <a:ea typeface="华文新魏" pitchFamily="2" charset="-122"/>
              </a:rPr>
              <a:t>单击“关闭”按钮</a:t>
            </a:r>
          </a:p>
        </p:txBody>
      </p:sp>
      <p:sp>
        <p:nvSpPr>
          <p:cNvPr id="886790" name="Text Box 6"/>
          <p:cNvSpPr txBox="1">
            <a:spLocks noChangeArrowheads="1"/>
          </p:cNvSpPr>
          <p:nvPr/>
        </p:nvSpPr>
        <p:spPr bwMode="auto">
          <a:xfrm>
            <a:off x="4572000"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78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2103438"/>
            <a:ext cx="6634163" cy="1960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87811" name="AutoShape 3"/>
          <p:cNvSpPr>
            <a:spLocks noChangeArrowheads="1"/>
          </p:cNvSpPr>
          <p:nvPr/>
        </p:nvSpPr>
        <p:spPr bwMode="auto">
          <a:xfrm>
            <a:off x="3419475" y="1268413"/>
            <a:ext cx="1944688" cy="390525"/>
          </a:xfrm>
          <a:prstGeom prst="wedgeRoundRectCallout">
            <a:avLst>
              <a:gd name="adj1" fmla="val -71634"/>
              <a:gd name="adj2" fmla="val 437398"/>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b="0">
                <a:latin typeface="Times New Roman" pitchFamily="18" charset="0"/>
                <a:ea typeface="华文新魏" pitchFamily="2" charset="-122"/>
              </a:rPr>
              <a:t>输入“宏”的名称</a:t>
            </a:r>
          </a:p>
        </p:txBody>
      </p:sp>
      <p:sp>
        <p:nvSpPr>
          <p:cNvPr id="887812" name="AutoShape 4"/>
          <p:cNvSpPr>
            <a:spLocks noChangeArrowheads="1"/>
          </p:cNvSpPr>
          <p:nvPr/>
        </p:nvSpPr>
        <p:spPr bwMode="auto">
          <a:xfrm>
            <a:off x="4067175" y="4292600"/>
            <a:ext cx="1943100" cy="360363"/>
          </a:xfrm>
          <a:prstGeom prst="wedgeRoundRectCallout">
            <a:avLst>
              <a:gd name="adj1" fmla="val 95343"/>
              <a:gd name="adj2" fmla="val -417403"/>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b="0">
                <a:latin typeface="Times New Roman" pitchFamily="18" charset="0"/>
                <a:ea typeface="华文新魏" pitchFamily="2" charset="-122"/>
              </a:rPr>
              <a:t>单击“确定”按钮</a:t>
            </a:r>
          </a:p>
        </p:txBody>
      </p:sp>
      <p:sp>
        <p:nvSpPr>
          <p:cNvPr id="887813" name="Text Box 5"/>
          <p:cNvSpPr txBox="1">
            <a:spLocks noChangeArrowheads="1"/>
          </p:cNvSpPr>
          <p:nvPr/>
        </p:nvSpPr>
        <p:spPr bwMode="auto">
          <a:xfrm>
            <a:off x="4643438"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7602" name="Rectangle 2"/>
          <p:cNvSpPr>
            <a:spLocks noGrp="1" noRot="1" noChangeArrowheads="1"/>
          </p:cNvSpPr>
          <p:nvPr>
            <p:ph type="body" idx="1"/>
          </p:nvPr>
        </p:nvSpPr>
        <p:spPr>
          <a:xfrm>
            <a:off x="395288" y="1341438"/>
            <a:ext cx="8280400" cy="5111750"/>
          </a:xfrm>
        </p:spPr>
        <p:txBody>
          <a:bodyPr/>
          <a:lstStyle/>
          <a:p>
            <a:pPr>
              <a:lnSpc>
                <a:spcPct val="130000"/>
              </a:lnSpc>
              <a:spcBef>
                <a:spcPct val="0"/>
              </a:spcBef>
            </a:pPr>
            <a:r>
              <a:rPr lang="zh-CN" altLang="en-US" sz="2000" b="1">
                <a:solidFill>
                  <a:schemeClr val="tx2"/>
                </a:solidFill>
              </a:rPr>
              <a:t>在很多情况下，参数可以从列表中选择某个设置，也可以直接输入参数值。</a:t>
            </a:r>
          </a:p>
          <a:p>
            <a:pPr>
              <a:lnSpc>
                <a:spcPct val="130000"/>
              </a:lnSpc>
              <a:spcBef>
                <a:spcPct val="0"/>
              </a:spcBef>
            </a:pPr>
            <a:r>
              <a:rPr lang="zh-CN" altLang="en-US" sz="2000" b="1">
                <a:solidFill>
                  <a:schemeClr val="tx2"/>
                </a:solidFill>
              </a:rPr>
              <a:t>设置参数时，应按照参数的排列顺序进行，因为前面的参数的值影响后面的参数的选择。</a:t>
            </a:r>
          </a:p>
          <a:p>
            <a:pPr>
              <a:lnSpc>
                <a:spcPct val="130000"/>
              </a:lnSpc>
              <a:spcBef>
                <a:spcPct val="0"/>
              </a:spcBef>
            </a:pPr>
            <a:r>
              <a:rPr lang="zh-CN" altLang="en-US" sz="2000" b="1">
                <a:solidFill>
                  <a:schemeClr val="tx2"/>
                </a:solidFill>
              </a:rPr>
              <a:t>可以用前面加等号（</a:t>
            </a:r>
            <a:r>
              <a:rPr lang="en-US" altLang="zh-CN" sz="2000" b="1">
                <a:solidFill>
                  <a:schemeClr val="tx2"/>
                </a:solidFill>
              </a:rPr>
              <a:t>=</a:t>
            </a:r>
            <a:r>
              <a:rPr lang="zh-CN" altLang="en-US" sz="2000" b="1">
                <a:solidFill>
                  <a:schemeClr val="tx2"/>
                </a:solidFill>
              </a:rPr>
              <a:t>）的表达式类设置一些操作参数，除</a:t>
            </a:r>
            <a:r>
              <a:rPr lang="en-US" altLang="zh-CN" sz="2000" b="1">
                <a:solidFill>
                  <a:schemeClr val="tx2"/>
                </a:solidFill>
              </a:rPr>
              <a:t>SetValue </a:t>
            </a:r>
            <a:r>
              <a:rPr lang="zh-CN" altLang="en-US" sz="2000" b="1">
                <a:solidFill>
                  <a:schemeClr val="tx2"/>
                </a:solidFill>
              </a:rPr>
              <a:t>操作的“表达式”参数和</a:t>
            </a:r>
            <a:r>
              <a:rPr lang="en-US" altLang="zh-CN" sz="2000" b="1">
                <a:solidFill>
                  <a:schemeClr val="tx2"/>
                </a:solidFill>
              </a:rPr>
              <a:t>RunMacro </a:t>
            </a:r>
            <a:r>
              <a:rPr lang="zh-CN" altLang="en-US" sz="2000" b="1">
                <a:solidFill>
                  <a:schemeClr val="tx2"/>
                </a:solidFill>
              </a:rPr>
              <a:t>操作的“重复表达式”参数之外。</a:t>
            </a:r>
          </a:p>
          <a:p>
            <a:pPr>
              <a:lnSpc>
                <a:spcPct val="130000"/>
              </a:lnSpc>
              <a:spcBef>
                <a:spcPct val="0"/>
              </a:spcBef>
            </a:pPr>
            <a:r>
              <a:rPr lang="zh-CN" altLang="en-US" sz="2000" b="1">
                <a:solidFill>
                  <a:schemeClr val="tx2"/>
                </a:solidFill>
              </a:rPr>
              <a:t>如果操作中有调用数据库对象名的参数，可以采用拖曳的方式，</a:t>
            </a:r>
            <a:r>
              <a:rPr lang="en-US" altLang="zh-CN" sz="2000" b="1">
                <a:solidFill>
                  <a:schemeClr val="tx2"/>
                </a:solidFill>
              </a:rPr>
              <a:t>Access  2003</a:t>
            </a:r>
            <a:r>
              <a:rPr lang="zh-CN" altLang="en-US" sz="2000" b="1">
                <a:solidFill>
                  <a:schemeClr val="tx2"/>
                </a:solidFill>
              </a:rPr>
              <a:t>将自动为该操作设置适当的参数，当然有些参数还要单独设置，如“</a:t>
            </a:r>
            <a:r>
              <a:rPr lang="en-US" altLang="zh-CN" sz="2000" b="1">
                <a:solidFill>
                  <a:schemeClr val="tx2"/>
                </a:solidFill>
              </a:rPr>
              <a:t>Where</a:t>
            </a:r>
            <a:r>
              <a:rPr lang="zh-CN" altLang="en-US" sz="2000" b="1">
                <a:solidFill>
                  <a:schemeClr val="tx2"/>
                </a:solidFill>
              </a:rPr>
              <a:t>条件”等。</a:t>
            </a:r>
          </a:p>
          <a:p>
            <a:pPr>
              <a:lnSpc>
                <a:spcPct val="130000"/>
              </a:lnSpc>
              <a:spcBef>
                <a:spcPct val="0"/>
              </a:spcBef>
            </a:pPr>
            <a:r>
              <a:rPr lang="zh-CN" altLang="en-US" sz="2000" b="1">
                <a:solidFill>
                  <a:schemeClr val="tx2"/>
                </a:solidFill>
              </a:rPr>
              <a:t>在参数中使用表达式时，可以直接输入表达式的内容，还可以使用表达式生成器，即在要输入表达式的参数文本框中单击右键，在快捷菜单中单击“生成器”将出现“表达式生成器”窗口。</a:t>
            </a:r>
          </a:p>
          <a:p>
            <a:pPr>
              <a:lnSpc>
                <a:spcPct val="130000"/>
              </a:lnSpc>
              <a:spcBef>
                <a:spcPct val="0"/>
              </a:spcBef>
              <a:buFont typeface="Wingdings" pitchFamily="2" charset="2"/>
              <a:buNone/>
            </a:pPr>
            <a:endParaRPr lang="en-US" altLang="zh-CN" sz="2000" b="1">
              <a:solidFill>
                <a:schemeClr val="tx2"/>
              </a:solidFill>
            </a:endParaRPr>
          </a:p>
        </p:txBody>
      </p:sp>
      <p:sp>
        <p:nvSpPr>
          <p:cNvPr id="1817604" name="Rectangle 4"/>
          <p:cNvSpPr>
            <a:spLocks noGrp="1" noRot="1" noChangeArrowheads="1"/>
          </p:cNvSpPr>
          <p:nvPr>
            <p:ph type="title"/>
          </p:nvPr>
        </p:nvSpPr>
        <p:spPr>
          <a:xfrm>
            <a:off x="611188" y="620713"/>
            <a:ext cx="8158162" cy="582612"/>
          </a:xfrm>
        </p:spPr>
        <p:txBody>
          <a:bodyPr/>
          <a:lstStyle/>
          <a:p>
            <a:pPr algn="l"/>
            <a:r>
              <a:rPr lang="zh-CN" altLang="en-US" sz="2400" b="0">
                <a:solidFill>
                  <a:schemeClr val="tx1"/>
                </a:solidFill>
              </a:rPr>
              <a:t>设置操作参数的注意事项：</a:t>
            </a:r>
          </a:p>
        </p:txBody>
      </p:sp>
      <p:sp>
        <p:nvSpPr>
          <p:cNvPr id="1817605"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5554" name="Rectangle 2"/>
          <p:cNvSpPr>
            <a:spLocks noGrp="1" noRot="1" noChangeArrowheads="1"/>
          </p:cNvSpPr>
          <p:nvPr>
            <p:ph type="title"/>
          </p:nvPr>
        </p:nvSpPr>
        <p:spPr>
          <a:xfrm>
            <a:off x="684213" y="692150"/>
            <a:ext cx="7799387" cy="439738"/>
          </a:xfrm>
        </p:spPr>
        <p:txBody>
          <a:bodyPr/>
          <a:lstStyle/>
          <a:p>
            <a:pPr algn="l"/>
            <a:r>
              <a:rPr lang="zh-CN" altLang="en-US" sz="2400"/>
              <a:t>３、调试宏</a:t>
            </a:r>
          </a:p>
        </p:txBody>
      </p:sp>
      <p:sp>
        <p:nvSpPr>
          <p:cNvPr id="1815555" name="Rectangle 3"/>
          <p:cNvSpPr>
            <a:spLocks noGrp="1" noRot="1" noChangeArrowheads="1"/>
          </p:cNvSpPr>
          <p:nvPr>
            <p:ph type="body" idx="1"/>
          </p:nvPr>
        </p:nvSpPr>
        <p:spPr>
          <a:xfrm>
            <a:off x="250825" y="1196975"/>
            <a:ext cx="8497888" cy="5256213"/>
          </a:xfrm>
        </p:spPr>
        <p:txBody>
          <a:bodyPr/>
          <a:lstStyle/>
          <a:p>
            <a:pPr>
              <a:lnSpc>
                <a:spcPct val="120000"/>
              </a:lnSpc>
              <a:spcBef>
                <a:spcPct val="0"/>
              </a:spcBef>
              <a:buFont typeface="Wingdings" pitchFamily="2" charset="2"/>
              <a:buNone/>
            </a:pPr>
            <a:r>
              <a:rPr lang="en-US" altLang="zh-CN" sz="2000" b="1">
                <a:solidFill>
                  <a:srgbClr val="001010"/>
                </a:solidFill>
              </a:rPr>
              <a:t>	</a:t>
            </a:r>
            <a:r>
              <a:rPr lang="zh-CN" altLang="en-US" sz="2000" b="1">
                <a:solidFill>
                  <a:srgbClr val="001010"/>
                </a:solidFill>
              </a:rPr>
              <a:t>　　当宏创建后，可以使用单步执行来调试宏，从而可以观察宏的流程和每一个操作的结果，并可以排除导致错误或产生非预期结果的操作。</a:t>
            </a:r>
          </a:p>
          <a:p>
            <a:pPr>
              <a:lnSpc>
                <a:spcPct val="120000"/>
              </a:lnSpc>
              <a:spcBef>
                <a:spcPct val="0"/>
              </a:spcBef>
            </a:pPr>
            <a:endParaRPr lang="zh-CN" altLang="en-US" sz="2000" b="1">
              <a:solidFill>
                <a:srgbClr val="001010"/>
              </a:solidFill>
            </a:endParaRPr>
          </a:p>
          <a:p>
            <a:pPr>
              <a:lnSpc>
                <a:spcPct val="120000"/>
              </a:lnSpc>
              <a:spcBef>
                <a:spcPct val="0"/>
              </a:spcBef>
              <a:buFont typeface="Wingdings" pitchFamily="2" charset="2"/>
              <a:buNone/>
            </a:pPr>
            <a:r>
              <a:rPr lang="zh-CN" altLang="en-US" sz="2000" b="1">
                <a:solidFill>
                  <a:srgbClr val="001010"/>
                </a:solidFill>
              </a:rPr>
              <a:t>　　　在单步执行对话框中，显示将要执行的下一个宏操作的相关信息，包含：</a:t>
            </a:r>
          </a:p>
          <a:p>
            <a:pPr lvl="1">
              <a:lnSpc>
                <a:spcPct val="120000"/>
              </a:lnSpc>
              <a:spcBef>
                <a:spcPct val="0"/>
              </a:spcBef>
              <a:buFont typeface="Wingdings" pitchFamily="2" charset="2"/>
              <a:buNone/>
            </a:pPr>
            <a:r>
              <a:rPr lang="zh-CN" altLang="en-US" sz="2000" b="1">
                <a:solidFill>
                  <a:srgbClr val="001010"/>
                </a:solidFill>
              </a:rPr>
              <a:t>“单步执行”按钮：将执行下一个宏操作（即对话框当前显示的宏操作）；</a:t>
            </a:r>
          </a:p>
          <a:p>
            <a:pPr lvl="1">
              <a:lnSpc>
                <a:spcPct val="120000"/>
              </a:lnSpc>
              <a:spcBef>
                <a:spcPct val="0"/>
              </a:spcBef>
              <a:buFont typeface="Wingdings" pitchFamily="2" charset="2"/>
              <a:buNone/>
            </a:pPr>
            <a:r>
              <a:rPr lang="zh-CN" altLang="en-US" sz="2000" b="1">
                <a:solidFill>
                  <a:srgbClr val="001010"/>
                </a:solidFill>
              </a:rPr>
              <a:t>“停止”按钮：将停止当前宏的继续执行；</a:t>
            </a:r>
          </a:p>
          <a:p>
            <a:pPr lvl="1">
              <a:lnSpc>
                <a:spcPct val="120000"/>
              </a:lnSpc>
              <a:spcBef>
                <a:spcPct val="0"/>
              </a:spcBef>
              <a:buFont typeface="Wingdings" pitchFamily="2" charset="2"/>
              <a:buNone/>
            </a:pPr>
            <a:r>
              <a:rPr lang="zh-CN" altLang="en-US" sz="2000" b="1">
                <a:solidFill>
                  <a:srgbClr val="001010"/>
                </a:solidFill>
              </a:rPr>
              <a:t>“继续” 按钮：将结束单步执行的方式，并继续运行当前宏的其余宏操作。</a:t>
            </a:r>
          </a:p>
          <a:p>
            <a:pPr lvl="1">
              <a:lnSpc>
                <a:spcPct val="120000"/>
              </a:lnSpc>
              <a:spcBef>
                <a:spcPct val="0"/>
              </a:spcBef>
            </a:pPr>
            <a:endParaRPr lang="zh-CN" altLang="en-US" sz="2000" b="1">
              <a:solidFill>
                <a:srgbClr val="001010"/>
              </a:solidFill>
            </a:endParaRPr>
          </a:p>
          <a:p>
            <a:pPr>
              <a:lnSpc>
                <a:spcPct val="120000"/>
              </a:lnSpc>
              <a:spcBef>
                <a:spcPct val="0"/>
              </a:spcBef>
              <a:buFont typeface="Wingdings" pitchFamily="2" charset="2"/>
              <a:buNone/>
            </a:pPr>
            <a:r>
              <a:rPr lang="zh-CN" altLang="en-US" sz="2000" b="1">
                <a:solidFill>
                  <a:srgbClr val="001010"/>
                </a:solidFill>
              </a:rPr>
              <a:t>　　　　注意：在没有取消“单步”或在单步执行中没有选择“继续”前，只要不关闭</a:t>
            </a:r>
            <a:r>
              <a:rPr lang="en-US" altLang="zh-CN" sz="2000" b="1">
                <a:solidFill>
                  <a:srgbClr val="001010"/>
                </a:solidFill>
              </a:rPr>
              <a:t>Access 2003</a:t>
            </a:r>
            <a:r>
              <a:rPr lang="zh-CN" altLang="en-US" sz="2000" b="1">
                <a:solidFill>
                  <a:srgbClr val="001010"/>
                </a:solidFill>
              </a:rPr>
              <a:t>，“单步”始终起作用。单击“单步”按钮 可以取消但不执行。</a:t>
            </a:r>
          </a:p>
        </p:txBody>
      </p:sp>
      <p:sp>
        <p:nvSpPr>
          <p:cNvPr id="1815557"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6578" name="Rectangle 2"/>
          <p:cNvSpPr>
            <a:spLocks noGrp="1" noRot="1" noChangeArrowheads="1"/>
          </p:cNvSpPr>
          <p:nvPr>
            <p:ph type="title"/>
          </p:nvPr>
        </p:nvSpPr>
        <p:spPr>
          <a:xfrm>
            <a:off x="684213" y="765175"/>
            <a:ext cx="8158162" cy="503238"/>
          </a:xfrm>
        </p:spPr>
        <p:txBody>
          <a:bodyPr/>
          <a:lstStyle/>
          <a:p>
            <a:pPr algn="l"/>
            <a:r>
              <a:rPr lang="zh-CN" altLang="en-US" sz="2400" dirty="0"/>
              <a:t>４、运行宏 </a:t>
            </a:r>
          </a:p>
        </p:txBody>
      </p:sp>
      <p:sp>
        <p:nvSpPr>
          <p:cNvPr id="1816579" name="Rectangle 3"/>
          <p:cNvSpPr>
            <a:spLocks noGrp="1" noRot="1" noChangeArrowheads="1"/>
          </p:cNvSpPr>
          <p:nvPr>
            <p:ph type="body" idx="1"/>
          </p:nvPr>
        </p:nvSpPr>
        <p:spPr>
          <a:xfrm>
            <a:off x="468313" y="1557338"/>
            <a:ext cx="8351837" cy="4464050"/>
          </a:xfrm>
        </p:spPr>
        <p:txBody>
          <a:bodyPr/>
          <a:lstStyle/>
          <a:p>
            <a:pPr>
              <a:lnSpc>
                <a:spcPct val="140000"/>
              </a:lnSpc>
              <a:spcBef>
                <a:spcPct val="0"/>
              </a:spcBef>
            </a:pPr>
            <a:r>
              <a:rPr lang="zh-CN" altLang="en-US" sz="2000" b="1">
                <a:solidFill>
                  <a:srgbClr val="001010"/>
                </a:solidFill>
              </a:rPr>
              <a:t>打开宏窗口，单击工具栏中的“运行”按钮；</a:t>
            </a:r>
          </a:p>
          <a:p>
            <a:pPr>
              <a:lnSpc>
                <a:spcPct val="140000"/>
              </a:lnSpc>
              <a:spcBef>
                <a:spcPct val="0"/>
              </a:spcBef>
            </a:pPr>
            <a:r>
              <a:rPr lang="zh-CN" altLang="en-US" sz="2000" b="1">
                <a:solidFill>
                  <a:srgbClr val="001010"/>
                </a:solidFill>
              </a:rPr>
              <a:t>打开数据库窗口，选择“宏”对象，双击要运行的宏名；</a:t>
            </a:r>
          </a:p>
          <a:p>
            <a:pPr>
              <a:lnSpc>
                <a:spcPct val="140000"/>
              </a:lnSpc>
              <a:spcBef>
                <a:spcPct val="0"/>
              </a:spcBef>
            </a:pPr>
            <a:r>
              <a:rPr lang="zh-CN" altLang="en-US" sz="2000" b="1">
                <a:solidFill>
                  <a:srgbClr val="001010"/>
                </a:solidFill>
              </a:rPr>
              <a:t>在“工具”菜单中，指向宏，然后单击“运行宏”，再从“宏名”列表中选择宏。</a:t>
            </a:r>
          </a:p>
        </p:txBody>
      </p:sp>
      <p:sp>
        <p:nvSpPr>
          <p:cNvPr id="1816581"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18626" name="Rectangle 2"/>
          <p:cNvSpPr>
            <a:spLocks noGrp="1" noRot="1" noChangeArrowheads="1"/>
          </p:cNvSpPr>
          <p:nvPr>
            <p:ph type="title"/>
          </p:nvPr>
        </p:nvSpPr>
        <p:spPr>
          <a:xfrm>
            <a:off x="611188" y="692150"/>
            <a:ext cx="8107362" cy="431800"/>
          </a:xfrm>
        </p:spPr>
        <p:txBody>
          <a:bodyPr/>
          <a:lstStyle/>
          <a:p>
            <a:r>
              <a:rPr lang="zh-CN" altLang="en-US" sz="2800" b="0">
                <a:solidFill>
                  <a:srgbClr val="CC3300"/>
                </a:solidFill>
              </a:rPr>
              <a:t>二、模块操作</a:t>
            </a:r>
          </a:p>
        </p:txBody>
      </p:sp>
      <p:sp>
        <p:nvSpPr>
          <p:cNvPr id="1818627" name="Rectangle 3"/>
          <p:cNvSpPr>
            <a:spLocks noGrp="1" noChangeArrowheads="1"/>
          </p:cNvSpPr>
          <p:nvPr>
            <p:ph type="body" idx="1"/>
          </p:nvPr>
        </p:nvSpPr>
        <p:spPr>
          <a:xfrm>
            <a:off x="395288" y="1557338"/>
            <a:ext cx="8208962" cy="2303462"/>
          </a:xfrm>
          <a:noFill/>
          <a:ln/>
        </p:spPr>
        <p:txBody>
          <a:bodyPr/>
          <a:lstStyle/>
          <a:p>
            <a:pPr>
              <a:lnSpc>
                <a:spcPct val="120000"/>
              </a:lnSpc>
              <a:buFont typeface="Wingdings" pitchFamily="2" charset="2"/>
              <a:buNone/>
            </a:pPr>
            <a:r>
              <a:rPr lang="en-US" altLang="zh-CN" sz="2000">
                <a:solidFill>
                  <a:schemeClr val="tx2"/>
                </a:solidFill>
              </a:rPr>
              <a:t>	 </a:t>
            </a:r>
            <a:r>
              <a:rPr lang="zh-CN" altLang="en-US" sz="2000">
                <a:solidFill>
                  <a:schemeClr val="tx2"/>
                </a:solidFill>
              </a:rPr>
              <a:t>　　在</a:t>
            </a:r>
            <a:r>
              <a:rPr lang="en-US" altLang="zh-CN" sz="2000">
                <a:solidFill>
                  <a:schemeClr val="tx2"/>
                </a:solidFill>
              </a:rPr>
              <a:t>Access 2003</a:t>
            </a:r>
            <a:r>
              <a:rPr lang="zh-CN" altLang="en-US" sz="2000">
                <a:solidFill>
                  <a:schemeClr val="tx2"/>
                </a:solidFill>
              </a:rPr>
              <a:t>中，用宏仅仅能够完成一般的数据库管理和数据库的界面管理， 而对于一些复杂的数据库维护和数据处理的工作，使用宏就远远不够了。</a:t>
            </a:r>
          </a:p>
          <a:p>
            <a:pPr>
              <a:lnSpc>
                <a:spcPct val="120000"/>
              </a:lnSpc>
              <a:buFont typeface="Wingdings" pitchFamily="2" charset="2"/>
              <a:buNone/>
            </a:pPr>
            <a:r>
              <a:rPr lang="zh-CN" altLang="en-US" sz="2000">
                <a:solidFill>
                  <a:schemeClr val="tx2"/>
                </a:solidFill>
              </a:rPr>
              <a:t>　　　　</a:t>
            </a:r>
            <a:r>
              <a:rPr lang="en-US" altLang="zh-CN" sz="2000">
                <a:solidFill>
                  <a:schemeClr val="tx2"/>
                </a:solidFill>
              </a:rPr>
              <a:t>Access 2003</a:t>
            </a:r>
            <a:r>
              <a:rPr lang="zh-CN" altLang="en-US" sz="2000">
                <a:solidFill>
                  <a:schemeClr val="tx2"/>
                </a:solidFill>
              </a:rPr>
              <a:t>拥有一套功能强大的编程工具</a:t>
            </a:r>
            <a:r>
              <a:rPr lang="en-US" altLang="zh-CN" sz="2000">
                <a:solidFill>
                  <a:schemeClr val="tx2"/>
                </a:solidFill>
              </a:rPr>
              <a:t>——VBA</a:t>
            </a:r>
            <a:r>
              <a:rPr lang="zh-CN" altLang="en-US" sz="2000">
                <a:solidFill>
                  <a:schemeClr val="tx2"/>
                </a:solidFill>
              </a:rPr>
              <a:t>，使用这套编程工具，用户可以开发出功能比较完善的数据库系统。下面将介绍模块的基本概念，</a:t>
            </a:r>
            <a:r>
              <a:rPr lang="en-US" altLang="zh-CN" sz="2000">
                <a:solidFill>
                  <a:schemeClr val="tx2"/>
                </a:solidFill>
              </a:rPr>
              <a:t>VBA</a:t>
            </a:r>
            <a:r>
              <a:rPr lang="zh-CN" altLang="en-US" sz="2000">
                <a:solidFill>
                  <a:schemeClr val="tx2"/>
                </a:solidFill>
              </a:rPr>
              <a:t>模块的创建。</a:t>
            </a:r>
          </a:p>
        </p:txBody>
      </p:sp>
      <p:sp>
        <p:nvSpPr>
          <p:cNvPr id="1818631" name="Text Box 7"/>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0674" name="Rectangle 2"/>
          <p:cNvSpPr>
            <a:spLocks noGrp="1" noChangeArrowheads="1"/>
          </p:cNvSpPr>
          <p:nvPr>
            <p:ph type="body" idx="1"/>
          </p:nvPr>
        </p:nvSpPr>
        <p:spPr>
          <a:xfrm>
            <a:off x="250825" y="1700213"/>
            <a:ext cx="8569325" cy="2305050"/>
          </a:xfrm>
          <a:noFill/>
          <a:ln/>
        </p:spPr>
        <p:txBody>
          <a:bodyPr/>
          <a:lstStyle/>
          <a:p>
            <a:pPr>
              <a:lnSpc>
                <a:spcPct val="120000"/>
              </a:lnSpc>
              <a:spcBef>
                <a:spcPct val="0"/>
              </a:spcBef>
              <a:buFont typeface="Wingdings" pitchFamily="2" charset="2"/>
              <a:buNone/>
            </a:pPr>
            <a:r>
              <a:rPr lang="en-US" altLang="zh-CN" sz="2400" b="1">
                <a:solidFill>
                  <a:schemeClr val="tx2"/>
                </a:solidFill>
              </a:rPr>
              <a:t>            </a:t>
            </a:r>
            <a:r>
              <a:rPr lang="en-US" altLang="zh-CN" sz="2400">
                <a:solidFill>
                  <a:schemeClr val="tx2"/>
                </a:solidFill>
              </a:rPr>
              <a:t>VBA</a:t>
            </a:r>
            <a:r>
              <a:rPr lang="zh-CN" altLang="en-US" sz="2400">
                <a:solidFill>
                  <a:schemeClr val="tx2"/>
                </a:solidFill>
              </a:rPr>
              <a:t>是一套完整的程序开发环境。</a:t>
            </a:r>
            <a:r>
              <a:rPr lang="en-US" altLang="zh-CN" sz="2400">
                <a:solidFill>
                  <a:schemeClr val="tx2"/>
                </a:solidFill>
              </a:rPr>
              <a:t>VBA</a:t>
            </a:r>
            <a:r>
              <a:rPr lang="zh-CN" altLang="en-US" sz="2400">
                <a:solidFill>
                  <a:schemeClr val="tx2"/>
                </a:solidFill>
              </a:rPr>
              <a:t>程序由模块组成。模块是将</a:t>
            </a:r>
            <a:r>
              <a:rPr lang="en-US" altLang="zh-CN" sz="2400">
                <a:solidFill>
                  <a:schemeClr val="tx2"/>
                </a:solidFill>
              </a:rPr>
              <a:t>VBA</a:t>
            </a:r>
            <a:r>
              <a:rPr lang="zh-CN" altLang="en-US" sz="2400">
                <a:solidFill>
                  <a:schemeClr val="tx2"/>
                </a:solidFill>
              </a:rPr>
              <a:t>声明和过程作为一个单元进行保存的集合。模块中有若干个过程，过程是包含</a:t>
            </a:r>
            <a:r>
              <a:rPr lang="en-US" altLang="zh-CN" sz="2400">
                <a:solidFill>
                  <a:schemeClr val="tx2"/>
                </a:solidFill>
              </a:rPr>
              <a:t>VBA</a:t>
            </a:r>
            <a:r>
              <a:rPr lang="zh-CN" altLang="en-US" sz="2400">
                <a:solidFill>
                  <a:schemeClr val="tx2"/>
                </a:solidFill>
              </a:rPr>
              <a:t>代码的单位。它包含一系列语句和方法，用以执行操作或计算。</a:t>
            </a:r>
          </a:p>
        </p:txBody>
      </p:sp>
      <p:sp>
        <p:nvSpPr>
          <p:cNvPr id="1820675" name="Text Box 3"/>
          <p:cNvSpPr txBox="1">
            <a:spLocks noChangeArrowheads="1"/>
          </p:cNvSpPr>
          <p:nvPr/>
        </p:nvSpPr>
        <p:spPr bwMode="auto">
          <a:xfrm>
            <a:off x="1619250" y="549275"/>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b="0"/>
          </a:p>
        </p:txBody>
      </p:sp>
      <p:sp>
        <p:nvSpPr>
          <p:cNvPr id="1820677" name="Rectangle 5"/>
          <p:cNvSpPr>
            <a:spLocks noGrp="1" noRot="1" noChangeArrowheads="1"/>
          </p:cNvSpPr>
          <p:nvPr>
            <p:ph type="title"/>
          </p:nvPr>
        </p:nvSpPr>
        <p:spPr>
          <a:xfrm>
            <a:off x="539750" y="908050"/>
            <a:ext cx="7799388" cy="439738"/>
          </a:xfrm>
          <a:noFill/>
          <a:ln/>
        </p:spPr>
        <p:txBody>
          <a:bodyPr/>
          <a:lstStyle/>
          <a:p>
            <a:r>
              <a:rPr lang="zh-CN" altLang="en-US" sz="2400">
                <a:solidFill>
                  <a:schemeClr val="tx1"/>
                </a:solidFill>
              </a:rPr>
              <a:t>（一） </a:t>
            </a:r>
            <a:r>
              <a:rPr lang="en-US" altLang="zh-CN" sz="2400">
                <a:solidFill>
                  <a:schemeClr val="tx1"/>
                </a:solidFill>
              </a:rPr>
              <a:t>VBA</a:t>
            </a:r>
            <a:r>
              <a:rPr lang="zh-CN" altLang="en-US" sz="2400">
                <a:solidFill>
                  <a:schemeClr val="tx1"/>
                </a:solidFill>
              </a:rPr>
              <a:t>简介</a:t>
            </a:r>
          </a:p>
        </p:txBody>
      </p:sp>
      <p:sp>
        <p:nvSpPr>
          <p:cNvPr id="1820678" name="Text Box 6"/>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37058" name="Rectangle 2"/>
          <p:cNvSpPr>
            <a:spLocks noGrp="1" noChangeArrowheads="1"/>
          </p:cNvSpPr>
          <p:nvPr>
            <p:ph type="body" idx="1"/>
          </p:nvPr>
        </p:nvSpPr>
        <p:spPr>
          <a:xfrm>
            <a:off x="250825" y="1341438"/>
            <a:ext cx="8496300" cy="4940300"/>
          </a:xfrm>
          <a:noFill/>
          <a:ln/>
        </p:spPr>
        <p:txBody>
          <a:bodyPr/>
          <a:lstStyle/>
          <a:p>
            <a:pPr>
              <a:lnSpc>
                <a:spcPct val="120000"/>
              </a:lnSpc>
              <a:spcBef>
                <a:spcPct val="0"/>
              </a:spcBef>
              <a:buFont typeface="Wingdings" pitchFamily="2" charset="2"/>
              <a:buNone/>
            </a:pPr>
            <a:r>
              <a:rPr lang="zh-CN" altLang="en-US" sz="2000" b="1">
                <a:solidFill>
                  <a:schemeClr val="tx2"/>
                </a:solidFill>
              </a:rPr>
              <a:t>　　　模块是将</a:t>
            </a:r>
            <a:r>
              <a:rPr lang="en-US" altLang="zh-CN" sz="2000" b="1">
                <a:solidFill>
                  <a:schemeClr val="tx2"/>
                </a:solidFill>
              </a:rPr>
              <a:t>VBA</a:t>
            </a:r>
            <a:r>
              <a:rPr lang="zh-CN" altLang="en-US" sz="2000" b="1">
                <a:solidFill>
                  <a:schemeClr val="tx2"/>
                </a:solidFill>
              </a:rPr>
              <a:t>声明和过程作为一个单元进行保存的集合。</a:t>
            </a:r>
            <a:r>
              <a:rPr lang="zh-CN" altLang="en-US" sz="2000" b="1">
                <a:solidFill>
                  <a:srgbClr val="CC3300"/>
                </a:solidFill>
              </a:rPr>
              <a:t>模块由以下三部分组成</a:t>
            </a:r>
            <a:r>
              <a:rPr lang="zh-CN" altLang="en-US" sz="2000" b="1">
                <a:solidFill>
                  <a:schemeClr val="tx2"/>
                </a:solidFill>
              </a:rPr>
              <a:t>：</a:t>
            </a:r>
          </a:p>
          <a:p>
            <a:pPr>
              <a:lnSpc>
                <a:spcPct val="120000"/>
              </a:lnSpc>
              <a:spcBef>
                <a:spcPct val="0"/>
              </a:spcBef>
              <a:buFont typeface="Wingdings" pitchFamily="2" charset="2"/>
              <a:buNone/>
            </a:pPr>
            <a:r>
              <a:rPr lang="zh-CN" altLang="en-US" sz="2000" b="1">
                <a:solidFill>
                  <a:schemeClr val="tx2"/>
                </a:solidFill>
              </a:rPr>
              <a:t>	</a:t>
            </a:r>
            <a:r>
              <a:rPr lang="en-US" altLang="zh-CN" sz="2000" b="1">
                <a:solidFill>
                  <a:schemeClr val="tx2"/>
                </a:solidFill>
              </a:rPr>
              <a:t>1. </a:t>
            </a:r>
            <a:r>
              <a:rPr lang="zh-CN" altLang="en-US" sz="2000" b="1">
                <a:solidFill>
                  <a:srgbClr val="CC3300"/>
                </a:solidFill>
              </a:rPr>
              <a:t>过程定义</a:t>
            </a:r>
            <a:r>
              <a:rPr lang="zh-CN" altLang="en-US" sz="2000" b="1">
                <a:solidFill>
                  <a:schemeClr val="tx2"/>
                </a:solidFill>
              </a:rPr>
              <a:t>：它是说明和语句的集合。</a:t>
            </a:r>
          </a:p>
          <a:p>
            <a:pPr>
              <a:lnSpc>
                <a:spcPct val="120000"/>
              </a:lnSpc>
              <a:spcBef>
                <a:spcPct val="0"/>
              </a:spcBef>
              <a:buFont typeface="Wingdings" pitchFamily="2" charset="2"/>
              <a:buNone/>
            </a:pPr>
            <a:r>
              <a:rPr lang="zh-CN" altLang="en-US" sz="2000" b="1">
                <a:solidFill>
                  <a:schemeClr val="tx2"/>
                </a:solidFill>
              </a:rPr>
              <a:t>	</a:t>
            </a:r>
            <a:r>
              <a:rPr lang="en-US" altLang="zh-CN" sz="2000" b="1">
                <a:solidFill>
                  <a:schemeClr val="tx2"/>
                </a:solidFill>
              </a:rPr>
              <a:t>2. </a:t>
            </a:r>
            <a:r>
              <a:rPr lang="zh-CN" altLang="en-US" sz="2000" b="1">
                <a:solidFill>
                  <a:srgbClr val="CC3300"/>
                </a:solidFill>
              </a:rPr>
              <a:t>说明</a:t>
            </a:r>
            <a:r>
              <a:rPr lang="zh-CN" altLang="en-US" sz="2000" b="1">
                <a:solidFill>
                  <a:schemeClr val="tx2"/>
                </a:solidFill>
              </a:rPr>
              <a:t>：它可用于定义数据类型、常量、变量和对动态链接库中外部函数的引用。</a:t>
            </a:r>
          </a:p>
          <a:p>
            <a:pPr>
              <a:lnSpc>
                <a:spcPct val="120000"/>
              </a:lnSpc>
              <a:spcBef>
                <a:spcPct val="0"/>
              </a:spcBef>
              <a:buFont typeface="Wingdings" pitchFamily="2" charset="2"/>
              <a:buNone/>
            </a:pPr>
            <a:r>
              <a:rPr lang="zh-CN" altLang="en-US" sz="2000" b="1">
                <a:solidFill>
                  <a:schemeClr val="tx2"/>
                </a:solidFill>
              </a:rPr>
              <a:t>	</a:t>
            </a:r>
            <a:r>
              <a:rPr lang="en-US" altLang="zh-CN" sz="2000" b="1">
                <a:solidFill>
                  <a:schemeClr val="tx2"/>
                </a:solidFill>
              </a:rPr>
              <a:t>3. </a:t>
            </a:r>
            <a:r>
              <a:rPr lang="zh-CN" altLang="en-US" sz="2000" b="1">
                <a:solidFill>
                  <a:srgbClr val="CC3300"/>
                </a:solidFill>
              </a:rPr>
              <a:t>引用</a:t>
            </a:r>
            <a:r>
              <a:rPr lang="zh-CN" altLang="en-US" sz="2000" b="1">
                <a:solidFill>
                  <a:schemeClr val="tx2"/>
                </a:solidFill>
              </a:rPr>
              <a:t>：它是代码的单元，用于执行操作、进行说明或定义。</a:t>
            </a:r>
          </a:p>
          <a:p>
            <a:pPr>
              <a:lnSpc>
                <a:spcPct val="120000"/>
              </a:lnSpc>
              <a:spcBef>
                <a:spcPct val="0"/>
              </a:spcBef>
              <a:buFont typeface="Wingdings" pitchFamily="2" charset="2"/>
              <a:buNone/>
            </a:pPr>
            <a:endParaRPr lang="zh-CN" altLang="en-US" sz="2000" b="1">
              <a:solidFill>
                <a:schemeClr val="tx2"/>
              </a:solidFill>
            </a:endParaRPr>
          </a:p>
          <a:p>
            <a:pPr>
              <a:lnSpc>
                <a:spcPct val="120000"/>
              </a:lnSpc>
              <a:spcBef>
                <a:spcPct val="0"/>
              </a:spcBef>
              <a:buFont typeface="Wingdings" pitchFamily="2" charset="2"/>
              <a:buNone/>
            </a:pPr>
            <a:r>
              <a:rPr lang="zh-CN" altLang="en-US" sz="2000" b="1">
                <a:solidFill>
                  <a:schemeClr val="tx2"/>
                </a:solidFill>
              </a:rPr>
              <a:t>	模块由过程组成，过程是包含</a:t>
            </a:r>
            <a:r>
              <a:rPr lang="en-US" altLang="zh-CN" sz="2000" b="1">
                <a:solidFill>
                  <a:schemeClr val="tx2"/>
                </a:solidFill>
              </a:rPr>
              <a:t>VBA</a:t>
            </a:r>
            <a:r>
              <a:rPr lang="zh-CN" altLang="en-US" sz="2000" b="1">
                <a:solidFill>
                  <a:schemeClr val="tx2"/>
                </a:solidFill>
              </a:rPr>
              <a:t>代码的单位。</a:t>
            </a:r>
            <a:r>
              <a:rPr lang="zh-CN" altLang="en-US" sz="2000" b="1">
                <a:solidFill>
                  <a:srgbClr val="CC3300"/>
                </a:solidFill>
              </a:rPr>
              <a:t>过程有两种类型</a:t>
            </a:r>
            <a:r>
              <a:rPr lang="zh-CN" altLang="en-US" sz="2000" b="1">
                <a:solidFill>
                  <a:schemeClr val="tx2"/>
                </a:solidFill>
              </a:rPr>
              <a:t>：</a:t>
            </a:r>
          </a:p>
          <a:p>
            <a:pPr>
              <a:lnSpc>
                <a:spcPct val="120000"/>
              </a:lnSpc>
              <a:spcBef>
                <a:spcPct val="0"/>
              </a:spcBef>
              <a:buFont typeface="Wingdings" pitchFamily="2" charset="2"/>
              <a:buNone/>
            </a:pPr>
            <a:r>
              <a:rPr lang="zh-CN" altLang="en-US" sz="2000" b="1">
                <a:solidFill>
                  <a:schemeClr val="tx2"/>
                </a:solidFill>
              </a:rPr>
              <a:t>	</a:t>
            </a:r>
            <a:r>
              <a:rPr lang="en-US" altLang="zh-CN" sz="2000" b="1">
                <a:solidFill>
                  <a:schemeClr val="tx2"/>
                </a:solidFill>
              </a:rPr>
              <a:t>1. </a:t>
            </a:r>
            <a:r>
              <a:rPr lang="en-US" altLang="zh-CN" sz="2000" b="1">
                <a:solidFill>
                  <a:srgbClr val="CC3300"/>
                </a:solidFill>
              </a:rPr>
              <a:t>Sub</a:t>
            </a:r>
            <a:r>
              <a:rPr lang="zh-CN" altLang="en-US" sz="2000" b="1">
                <a:solidFill>
                  <a:srgbClr val="CC3300"/>
                </a:solidFill>
              </a:rPr>
              <a:t>过程</a:t>
            </a:r>
            <a:r>
              <a:rPr lang="zh-CN" altLang="en-US" sz="2000" b="1">
                <a:solidFill>
                  <a:schemeClr val="tx2"/>
                </a:solidFill>
              </a:rPr>
              <a:t>（也称子程序）。是执行一个操作或一系列的运算的过程，没有返回值。声明子程序是以“</a:t>
            </a:r>
            <a:r>
              <a:rPr lang="en-US" altLang="zh-CN" sz="2000" b="1">
                <a:solidFill>
                  <a:schemeClr val="tx2"/>
                </a:solidFill>
              </a:rPr>
              <a:t>Sub”</a:t>
            </a:r>
            <a:r>
              <a:rPr lang="zh-CN" altLang="en-US" sz="2000" b="1">
                <a:solidFill>
                  <a:schemeClr val="tx2"/>
                </a:solidFill>
              </a:rPr>
              <a:t>关键字开头，并以“</a:t>
            </a:r>
            <a:r>
              <a:rPr lang="en-US" altLang="zh-CN" sz="2000" b="1">
                <a:solidFill>
                  <a:schemeClr val="tx2"/>
                </a:solidFill>
              </a:rPr>
              <a:t>End Sub”</a:t>
            </a:r>
            <a:r>
              <a:rPr lang="zh-CN" altLang="en-US" sz="2000" b="1">
                <a:solidFill>
                  <a:schemeClr val="tx2"/>
                </a:solidFill>
              </a:rPr>
              <a:t>语句作为结束。</a:t>
            </a:r>
          </a:p>
          <a:p>
            <a:pPr>
              <a:lnSpc>
                <a:spcPct val="120000"/>
              </a:lnSpc>
              <a:spcBef>
                <a:spcPct val="0"/>
              </a:spcBef>
              <a:buFont typeface="Wingdings" pitchFamily="2" charset="2"/>
              <a:buNone/>
            </a:pPr>
            <a:r>
              <a:rPr lang="zh-CN" altLang="en-US" sz="2000" b="1">
                <a:solidFill>
                  <a:schemeClr val="tx2"/>
                </a:solidFill>
              </a:rPr>
              <a:t>	</a:t>
            </a:r>
            <a:r>
              <a:rPr lang="en-US" altLang="zh-CN" sz="2000" b="1">
                <a:solidFill>
                  <a:schemeClr val="tx2"/>
                </a:solidFill>
              </a:rPr>
              <a:t>2. </a:t>
            </a:r>
            <a:r>
              <a:rPr lang="en-US" altLang="zh-CN" sz="2000" b="1">
                <a:solidFill>
                  <a:srgbClr val="CC3300"/>
                </a:solidFill>
              </a:rPr>
              <a:t>Function</a:t>
            </a:r>
            <a:r>
              <a:rPr lang="zh-CN" altLang="en-US" sz="2000" b="1">
                <a:solidFill>
                  <a:srgbClr val="CC3300"/>
                </a:solidFill>
              </a:rPr>
              <a:t>过程</a:t>
            </a:r>
            <a:r>
              <a:rPr lang="en-US" altLang="zh-CN" sz="2000" b="1">
                <a:solidFill>
                  <a:schemeClr val="tx2"/>
                </a:solidFill>
              </a:rPr>
              <a:t>(</a:t>
            </a:r>
            <a:r>
              <a:rPr lang="zh-CN" altLang="en-US" sz="2000" b="1">
                <a:solidFill>
                  <a:schemeClr val="tx2"/>
                </a:solidFill>
              </a:rPr>
              <a:t>通常称为函数</a:t>
            </a:r>
            <a:r>
              <a:rPr lang="en-US" altLang="zh-CN" sz="2000" b="1">
                <a:solidFill>
                  <a:schemeClr val="tx2"/>
                </a:solidFill>
              </a:rPr>
              <a:t>) </a:t>
            </a:r>
            <a:r>
              <a:rPr lang="zh-CN" altLang="en-US" sz="2000" b="1">
                <a:solidFill>
                  <a:schemeClr val="tx2"/>
                </a:solidFill>
              </a:rPr>
              <a:t>。将返回一个值，例如计算结果。函数声明使用“</a:t>
            </a:r>
            <a:r>
              <a:rPr lang="en-US" altLang="zh-CN" sz="2000" b="1">
                <a:solidFill>
                  <a:schemeClr val="tx2"/>
                </a:solidFill>
              </a:rPr>
              <a:t>Function”</a:t>
            </a:r>
            <a:r>
              <a:rPr lang="zh-CN" altLang="en-US" sz="2000" b="1">
                <a:solidFill>
                  <a:schemeClr val="tx2"/>
                </a:solidFill>
              </a:rPr>
              <a:t>语句，并以“</a:t>
            </a:r>
            <a:r>
              <a:rPr lang="en-US" altLang="zh-CN" sz="2000" b="1">
                <a:solidFill>
                  <a:schemeClr val="tx2"/>
                </a:solidFill>
              </a:rPr>
              <a:t>End Function”</a:t>
            </a:r>
            <a:r>
              <a:rPr lang="zh-CN" altLang="en-US" sz="2000" b="1">
                <a:solidFill>
                  <a:schemeClr val="tx2"/>
                </a:solidFill>
              </a:rPr>
              <a:t>语句作为结束。</a:t>
            </a:r>
          </a:p>
        </p:txBody>
      </p:sp>
      <p:sp>
        <p:nvSpPr>
          <p:cNvPr id="1837059" name="Text Box 3"/>
          <p:cNvSpPr txBox="1">
            <a:spLocks noChangeArrowheads="1"/>
          </p:cNvSpPr>
          <p:nvPr/>
        </p:nvSpPr>
        <p:spPr bwMode="auto">
          <a:xfrm>
            <a:off x="1619250" y="549275"/>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b="0"/>
          </a:p>
        </p:txBody>
      </p:sp>
      <p:sp>
        <p:nvSpPr>
          <p:cNvPr id="1837061" name="Rectangle 5"/>
          <p:cNvSpPr>
            <a:spLocks noGrp="1" noRot="1" noChangeArrowheads="1"/>
          </p:cNvSpPr>
          <p:nvPr>
            <p:ph type="title"/>
          </p:nvPr>
        </p:nvSpPr>
        <p:spPr>
          <a:xfrm>
            <a:off x="323850" y="620713"/>
            <a:ext cx="8540750" cy="511175"/>
          </a:xfrm>
        </p:spPr>
        <p:txBody>
          <a:bodyPr/>
          <a:lstStyle/>
          <a:p>
            <a:r>
              <a:rPr lang="zh-CN" altLang="en-US" sz="2400">
                <a:solidFill>
                  <a:schemeClr val="tx1"/>
                </a:solidFill>
              </a:rPr>
              <a:t>（二）模块的基本概念</a:t>
            </a:r>
          </a:p>
        </p:txBody>
      </p:sp>
      <p:sp>
        <p:nvSpPr>
          <p:cNvPr id="1837062" name="Text Box 6"/>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2722" name="Rectangle 2"/>
          <p:cNvSpPr>
            <a:spLocks noGrp="1" noChangeArrowheads="1"/>
          </p:cNvSpPr>
          <p:nvPr>
            <p:ph type="body" idx="1"/>
          </p:nvPr>
        </p:nvSpPr>
        <p:spPr>
          <a:xfrm>
            <a:off x="468313" y="1196975"/>
            <a:ext cx="8424862" cy="5184775"/>
          </a:xfrm>
          <a:noFill/>
          <a:ln/>
        </p:spPr>
        <p:txBody>
          <a:bodyPr/>
          <a:lstStyle/>
          <a:p>
            <a:pPr>
              <a:lnSpc>
                <a:spcPct val="140000"/>
              </a:lnSpc>
              <a:spcBef>
                <a:spcPct val="0"/>
              </a:spcBef>
              <a:buFont typeface="Wingdings" pitchFamily="2" charset="2"/>
              <a:buNone/>
            </a:pPr>
            <a:r>
              <a:rPr lang="en-US" altLang="zh-CN" sz="2400">
                <a:solidFill>
                  <a:schemeClr val="tx2"/>
                </a:solidFill>
              </a:rPr>
              <a:t>     </a:t>
            </a:r>
            <a:r>
              <a:rPr lang="zh-CN" altLang="en-US" sz="2400">
                <a:solidFill>
                  <a:schemeClr val="tx2"/>
                </a:solidFill>
              </a:rPr>
              <a:t>模块有两种基本类型：标准模块和类模块。</a:t>
            </a:r>
          </a:p>
          <a:p>
            <a:pPr>
              <a:lnSpc>
                <a:spcPct val="140000"/>
              </a:lnSpc>
              <a:spcBef>
                <a:spcPct val="0"/>
              </a:spcBef>
              <a:buFont typeface="Wingdings" pitchFamily="2" charset="2"/>
              <a:buNone/>
            </a:pPr>
            <a:r>
              <a:rPr lang="zh-CN" altLang="en-US" sz="2400">
                <a:solidFill>
                  <a:schemeClr val="tx2"/>
                </a:solidFill>
              </a:rPr>
              <a:t>    １</a:t>
            </a:r>
            <a:r>
              <a:rPr lang="en-US" altLang="zh-CN" sz="2400">
                <a:solidFill>
                  <a:schemeClr val="tx2"/>
                </a:solidFill>
              </a:rPr>
              <a:t>.</a:t>
            </a:r>
            <a:r>
              <a:rPr lang="zh-CN" altLang="en-US" sz="2400" b="1">
                <a:solidFill>
                  <a:schemeClr val="tx2"/>
                </a:solidFill>
              </a:rPr>
              <a:t>标准模块</a:t>
            </a:r>
          </a:p>
          <a:p>
            <a:pPr>
              <a:lnSpc>
                <a:spcPct val="140000"/>
              </a:lnSpc>
              <a:spcBef>
                <a:spcPct val="0"/>
              </a:spcBef>
              <a:buFont typeface="Wingdings" pitchFamily="2" charset="2"/>
              <a:buNone/>
            </a:pPr>
            <a:r>
              <a:rPr lang="zh-CN" altLang="en-US" sz="2400" b="1">
                <a:solidFill>
                  <a:schemeClr val="tx2"/>
                </a:solidFill>
              </a:rPr>
              <a:t>            </a:t>
            </a:r>
            <a:r>
              <a:rPr lang="zh-CN" altLang="en-US" sz="2400">
                <a:solidFill>
                  <a:schemeClr val="tx2"/>
                </a:solidFill>
              </a:rPr>
              <a:t>标准模块包含的是通用过程和常用过程，这些通用过程不与任何对象相关联，常用过程可以在数据库中的任何位置运行。</a:t>
            </a:r>
          </a:p>
          <a:p>
            <a:pPr>
              <a:lnSpc>
                <a:spcPct val="140000"/>
              </a:lnSpc>
              <a:spcBef>
                <a:spcPct val="0"/>
              </a:spcBef>
              <a:buFont typeface="Wingdings" pitchFamily="2" charset="2"/>
              <a:buNone/>
            </a:pPr>
            <a:endParaRPr lang="zh-CN" altLang="en-US" sz="2400">
              <a:solidFill>
                <a:schemeClr val="tx2"/>
              </a:solidFill>
            </a:endParaRPr>
          </a:p>
          <a:p>
            <a:pPr>
              <a:lnSpc>
                <a:spcPct val="140000"/>
              </a:lnSpc>
              <a:spcBef>
                <a:spcPct val="0"/>
              </a:spcBef>
              <a:buFont typeface="Wingdings" pitchFamily="2" charset="2"/>
              <a:buNone/>
            </a:pPr>
            <a:r>
              <a:rPr lang="zh-CN" altLang="en-US" sz="2400" b="1">
                <a:solidFill>
                  <a:schemeClr val="tx2"/>
                </a:solidFill>
              </a:rPr>
              <a:t>    ２</a:t>
            </a:r>
            <a:r>
              <a:rPr lang="en-US" altLang="zh-CN" sz="2400" b="1">
                <a:solidFill>
                  <a:schemeClr val="tx2"/>
                </a:solidFill>
              </a:rPr>
              <a:t>.</a:t>
            </a:r>
            <a:r>
              <a:rPr lang="zh-CN" altLang="en-US" sz="2400" b="1">
                <a:solidFill>
                  <a:schemeClr val="tx2"/>
                </a:solidFill>
              </a:rPr>
              <a:t>类模块</a:t>
            </a:r>
          </a:p>
          <a:p>
            <a:pPr>
              <a:lnSpc>
                <a:spcPct val="140000"/>
              </a:lnSpc>
              <a:spcBef>
                <a:spcPct val="0"/>
              </a:spcBef>
              <a:buFont typeface="Wingdings" pitchFamily="2" charset="2"/>
              <a:buNone/>
            </a:pPr>
            <a:r>
              <a:rPr lang="zh-CN" altLang="en-US" sz="2400">
                <a:solidFill>
                  <a:schemeClr val="tx2"/>
                </a:solidFill>
              </a:rPr>
              <a:t>           类模块是可以包含新对象的模块。新建一个类实例时，也就是创建了一个新的对象。</a:t>
            </a:r>
          </a:p>
        </p:txBody>
      </p:sp>
      <p:sp>
        <p:nvSpPr>
          <p:cNvPr id="1822724" name="Text Box 4"/>
          <p:cNvSpPr txBox="1">
            <a:spLocks noChangeArrowheads="1"/>
          </p:cNvSpPr>
          <p:nvPr/>
        </p:nvSpPr>
        <p:spPr bwMode="auto">
          <a:xfrm>
            <a:off x="1619250" y="549275"/>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b="0"/>
          </a:p>
        </p:txBody>
      </p:sp>
      <p:sp>
        <p:nvSpPr>
          <p:cNvPr id="1822725" name="Rectangle 5"/>
          <p:cNvSpPr>
            <a:spLocks noGrp="1" noRot="1" noChangeArrowheads="1"/>
          </p:cNvSpPr>
          <p:nvPr>
            <p:ph type="title"/>
          </p:nvPr>
        </p:nvSpPr>
        <p:spPr>
          <a:xfrm>
            <a:off x="323850" y="476250"/>
            <a:ext cx="8540750" cy="511175"/>
          </a:xfrm>
          <a:noFill/>
          <a:ln/>
        </p:spPr>
        <p:txBody>
          <a:bodyPr/>
          <a:lstStyle/>
          <a:p>
            <a:r>
              <a:rPr lang="zh-CN" altLang="en-US" sz="2400">
                <a:solidFill>
                  <a:schemeClr val="tx1"/>
                </a:solidFill>
              </a:rPr>
              <a:t>（三）模块的分类</a:t>
            </a:r>
          </a:p>
        </p:txBody>
      </p:sp>
      <p:sp>
        <p:nvSpPr>
          <p:cNvPr id="1822726" name="Text Box 6"/>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39106" name="Rectangle 2"/>
          <p:cNvSpPr>
            <a:spLocks noGrp="1" noChangeArrowheads="1"/>
          </p:cNvSpPr>
          <p:nvPr>
            <p:ph type="body" idx="1"/>
          </p:nvPr>
        </p:nvSpPr>
        <p:spPr>
          <a:xfrm>
            <a:off x="755650" y="1844675"/>
            <a:ext cx="8208963" cy="2692400"/>
          </a:xfrm>
          <a:noFill/>
          <a:ln/>
        </p:spPr>
        <p:txBody>
          <a:bodyPr/>
          <a:lstStyle/>
          <a:p>
            <a:pPr>
              <a:lnSpc>
                <a:spcPct val="80000"/>
              </a:lnSpc>
              <a:buFont typeface="Wingdings" pitchFamily="2" charset="2"/>
              <a:buNone/>
            </a:pPr>
            <a:r>
              <a:rPr lang="en-US" altLang="zh-CN" sz="2400" b="1">
                <a:solidFill>
                  <a:srgbClr val="001010"/>
                </a:solidFill>
              </a:rPr>
              <a:t>1.</a:t>
            </a:r>
            <a:r>
              <a:rPr lang="zh-CN" altLang="en-US" sz="2400" b="1">
                <a:solidFill>
                  <a:srgbClr val="001010"/>
                </a:solidFill>
              </a:rPr>
              <a:t>在窗体模块或报表模块中创建过程（函数过程、子程序）</a:t>
            </a:r>
          </a:p>
          <a:p>
            <a:pPr>
              <a:lnSpc>
                <a:spcPct val="80000"/>
              </a:lnSpc>
              <a:buFont typeface="Wingdings" pitchFamily="2" charset="2"/>
              <a:buNone/>
            </a:pPr>
            <a:endParaRPr lang="zh-CN" altLang="en-US" sz="2400" b="1">
              <a:solidFill>
                <a:srgbClr val="001010"/>
              </a:solidFill>
            </a:endParaRPr>
          </a:p>
          <a:p>
            <a:pPr>
              <a:lnSpc>
                <a:spcPct val="80000"/>
              </a:lnSpc>
              <a:buFont typeface="Wingdings" pitchFamily="2" charset="2"/>
              <a:buNone/>
            </a:pPr>
            <a:r>
              <a:rPr lang="en-US" altLang="zh-CN" sz="2400" b="1">
                <a:solidFill>
                  <a:srgbClr val="001010"/>
                </a:solidFill>
              </a:rPr>
              <a:t>2.</a:t>
            </a:r>
            <a:r>
              <a:rPr lang="zh-CN" altLang="en-US" sz="2400" b="1">
                <a:solidFill>
                  <a:srgbClr val="001010"/>
                </a:solidFill>
              </a:rPr>
              <a:t>直接创建新模块</a:t>
            </a:r>
          </a:p>
          <a:p>
            <a:pPr>
              <a:lnSpc>
                <a:spcPct val="80000"/>
              </a:lnSpc>
              <a:buFont typeface="Wingdings" pitchFamily="2" charset="2"/>
              <a:buNone/>
            </a:pPr>
            <a:endParaRPr lang="zh-CN" altLang="en-US" sz="2400" b="1">
              <a:solidFill>
                <a:srgbClr val="001010"/>
              </a:solidFill>
            </a:endParaRPr>
          </a:p>
          <a:p>
            <a:pPr>
              <a:lnSpc>
                <a:spcPct val="80000"/>
              </a:lnSpc>
              <a:buFont typeface="Wingdings" pitchFamily="2" charset="2"/>
              <a:buNone/>
            </a:pPr>
            <a:r>
              <a:rPr lang="en-US" altLang="zh-CN" sz="2400" b="1">
                <a:solidFill>
                  <a:srgbClr val="001010"/>
                </a:solidFill>
              </a:rPr>
              <a:t>3.</a:t>
            </a:r>
            <a:r>
              <a:rPr lang="zh-CN" altLang="en-US" sz="2400" b="1">
                <a:solidFill>
                  <a:srgbClr val="001010"/>
                </a:solidFill>
              </a:rPr>
              <a:t>在模块中执行宏</a:t>
            </a:r>
          </a:p>
          <a:p>
            <a:pPr>
              <a:lnSpc>
                <a:spcPct val="80000"/>
              </a:lnSpc>
              <a:buFont typeface="Wingdings" pitchFamily="2" charset="2"/>
              <a:buNone/>
            </a:pPr>
            <a:endParaRPr lang="zh-CN" altLang="en-US" sz="2400">
              <a:solidFill>
                <a:srgbClr val="001010"/>
              </a:solidFill>
            </a:endParaRPr>
          </a:p>
          <a:p>
            <a:pPr>
              <a:lnSpc>
                <a:spcPct val="80000"/>
              </a:lnSpc>
              <a:buFont typeface="Wingdings" pitchFamily="2" charset="2"/>
              <a:buNone/>
            </a:pPr>
            <a:endParaRPr lang="zh-CN" altLang="en-US" sz="2400">
              <a:solidFill>
                <a:srgbClr val="001010"/>
              </a:solidFill>
            </a:endParaRPr>
          </a:p>
          <a:p>
            <a:pPr>
              <a:lnSpc>
                <a:spcPct val="80000"/>
              </a:lnSpc>
              <a:buFont typeface="Wingdings" pitchFamily="2" charset="2"/>
              <a:buNone/>
            </a:pPr>
            <a:endParaRPr lang="en-US" altLang="zh-CN" sz="2400">
              <a:solidFill>
                <a:srgbClr val="001010"/>
              </a:solidFill>
            </a:endParaRPr>
          </a:p>
        </p:txBody>
      </p:sp>
      <p:sp>
        <p:nvSpPr>
          <p:cNvPr id="1839108" name="Text Box 4"/>
          <p:cNvSpPr txBox="1">
            <a:spLocks noChangeArrowheads="1"/>
          </p:cNvSpPr>
          <p:nvPr/>
        </p:nvSpPr>
        <p:spPr bwMode="auto">
          <a:xfrm>
            <a:off x="1619250" y="549275"/>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b="0"/>
          </a:p>
        </p:txBody>
      </p:sp>
      <p:sp>
        <p:nvSpPr>
          <p:cNvPr id="1839109" name="Rectangle 5"/>
          <p:cNvSpPr>
            <a:spLocks noGrp="1" noRot="1" noChangeArrowheads="1"/>
          </p:cNvSpPr>
          <p:nvPr>
            <p:ph type="title"/>
          </p:nvPr>
        </p:nvSpPr>
        <p:spPr>
          <a:xfrm>
            <a:off x="323850" y="836613"/>
            <a:ext cx="8540750" cy="511175"/>
          </a:xfrm>
          <a:noFill/>
          <a:ln/>
        </p:spPr>
        <p:txBody>
          <a:bodyPr/>
          <a:lstStyle/>
          <a:p>
            <a:r>
              <a:rPr lang="zh-CN" altLang="en-US" sz="2400">
                <a:solidFill>
                  <a:schemeClr val="tx1"/>
                </a:solidFill>
              </a:rPr>
              <a:t>（四）创建</a:t>
            </a:r>
            <a:r>
              <a:rPr lang="en-US" altLang="zh-CN" sz="2400">
                <a:solidFill>
                  <a:schemeClr val="tx1"/>
                </a:solidFill>
              </a:rPr>
              <a:t>VBA</a:t>
            </a:r>
            <a:r>
              <a:rPr lang="zh-CN" altLang="en-US" sz="2400">
                <a:solidFill>
                  <a:schemeClr val="tx1"/>
                </a:solidFill>
              </a:rPr>
              <a:t>模块</a:t>
            </a:r>
          </a:p>
        </p:txBody>
      </p:sp>
      <p:sp>
        <p:nvSpPr>
          <p:cNvPr id="1839110" name="Text Box 6"/>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3746" name="Rectangle 2"/>
          <p:cNvSpPr>
            <a:spLocks noGrp="1" noChangeArrowheads="1"/>
          </p:cNvSpPr>
          <p:nvPr>
            <p:ph type="body" idx="1"/>
          </p:nvPr>
        </p:nvSpPr>
        <p:spPr>
          <a:xfrm>
            <a:off x="611188" y="1700213"/>
            <a:ext cx="8137525" cy="4814887"/>
          </a:xfrm>
          <a:noFill/>
          <a:ln/>
        </p:spPr>
        <p:txBody>
          <a:bodyPr/>
          <a:lstStyle/>
          <a:p>
            <a:pPr>
              <a:lnSpc>
                <a:spcPct val="140000"/>
              </a:lnSpc>
              <a:spcBef>
                <a:spcPct val="0"/>
              </a:spcBef>
              <a:buFont typeface="Wingdings" pitchFamily="2" charset="2"/>
              <a:buNone/>
            </a:pPr>
            <a:r>
              <a:rPr lang="zh-CN" altLang="en-US" sz="2400" b="1">
                <a:solidFill>
                  <a:schemeClr val="tx2"/>
                </a:solidFill>
              </a:rPr>
              <a:t>　　	从模块调用的功能来看，模块可以分为事件模块和通用模块。</a:t>
            </a:r>
          </a:p>
          <a:p>
            <a:pPr>
              <a:lnSpc>
                <a:spcPct val="140000"/>
              </a:lnSpc>
              <a:spcBef>
                <a:spcPct val="0"/>
              </a:spcBef>
              <a:buFont typeface="Wingdings" pitchFamily="2" charset="2"/>
              <a:buNone/>
            </a:pPr>
            <a:r>
              <a:rPr lang="zh-CN" altLang="en-US" sz="2400" b="1">
                <a:solidFill>
                  <a:schemeClr val="tx2"/>
                </a:solidFill>
              </a:rPr>
              <a:t>	　　事件模块在窗体或报表的控件属性中，为系统所调用。事件模块只能出现在窗体或报表中。</a:t>
            </a:r>
          </a:p>
          <a:p>
            <a:pPr>
              <a:lnSpc>
                <a:spcPct val="140000"/>
              </a:lnSpc>
              <a:spcBef>
                <a:spcPct val="0"/>
              </a:spcBef>
              <a:buFont typeface="Wingdings" pitchFamily="2" charset="2"/>
              <a:buNone/>
            </a:pPr>
            <a:r>
              <a:rPr lang="zh-CN" altLang="en-US" sz="2400" b="1">
                <a:solidFill>
                  <a:schemeClr val="tx2"/>
                </a:solidFill>
              </a:rPr>
              <a:t>	　　通用模块不与控件的属性相关联，它可以为事件模块所调用。通用模块既可以出现在窗体或报表中，也可以出现在模块中。</a:t>
            </a:r>
          </a:p>
        </p:txBody>
      </p:sp>
      <p:sp>
        <p:nvSpPr>
          <p:cNvPr id="1823748" name="Text Box 4"/>
          <p:cNvSpPr txBox="1">
            <a:spLocks noChangeArrowheads="1"/>
          </p:cNvSpPr>
          <p:nvPr/>
        </p:nvSpPr>
        <p:spPr bwMode="auto">
          <a:xfrm>
            <a:off x="1619250" y="549275"/>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b="0"/>
          </a:p>
        </p:txBody>
      </p:sp>
      <p:sp>
        <p:nvSpPr>
          <p:cNvPr id="1823749" name="Rectangle 5"/>
          <p:cNvSpPr>
            <a:spLocks noGrp="1" noRot="1" noChangeArrowheads="1"/>
          </p:cNvSpPr>
          <p:nvPr>
            <p:ph type="title"/>
          </p:nvPr>
        </p:nvSpPr>
        <p:spPr>
          <a:xfrm>
            <a:off x="323850" y="836613"/>
            <a:ext cx="8540750" cy="511175"/>
          </a:xfrm>
          <a:noFill/>
          <a:ln/>
        </p:spPr>
        <p:txBody>
          <a:bodyPr/>
          <a:lstStyle/>
          <a:p>
            <a:r>
              <a:rPr lang="zh-CN" altLang="en-US" sz="2400">
                <a:solidFill>
                  <a:schemeClr val="tx1"/>
                </a:solidFill>
              </a:rPr>
              <a:t>（五）模块间的调用</a:t>
            </a:r>
          </a:p>
        </p:txBody>
      </p:sp>
      <p:sp>
        <p:nvSpPr>
          <p:cNvPr id="1823750" name="Text Box 6"/>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0130" name="Rectangle 2"/>
          <p:cNvSpPr>
            <a:spLocks noGrp="1" noChangeArrowheads="1"/>
          </p:cNvSpPr>
          <p:nvPr>
            <p:ph type="body" idx="1"/>
          </p:nvPr>
        </p:nvSpPr>
        <p:spPr>
          <a:xfrm>
            <a:off x="684213" y="1268413"/>
            <a:ext cx="7848600" cy="5257800"/>
          </a:xfrm>
          <a:noFill/>
          <a:ln/>
        </p:spPr>
        <p:txBody>
          <a:bodyPr/>
          <a:lstStyle/>
          <a:p>
            <a:pPr>
              <a:lnSpc>
                <a:spcPct val="120000"/>
              </a:lnSpc>
              <a:spcBef>
                <a:spcPct val="0"/>
              </a:spcBef>
              <a:buFont typeface="Wingdings" pitchFamily="2" charset="2"/>
              <a:buNone/>
            </a:pPr>
            <a:r>
              <a:rPr lang="en-US" altLang="zh-CN" sz="2000" b="1"/>
              <a:t>1.</a:t>
            </a:r>
            <a:r>
              <a:rPr lang="zh-CN" altLang="en-US" sz="2000" b="1"/>
              <a:t>键盘事件：</a:t>
            </a:r>
            <a:r>
              <a:rPr lang="zh-CN" altLang="en-US" sz="2000"/>
              <a:t>是操作键盘所引发的事件。</a:t>
            </a:r>
          </a:p>
          <a:p>
            <a:pPr>
              <a:lnSpc>
                <a:spcPct val="120000"/>
              </a:lnSpc>
              <a:spcBef>
                <a:spcPct val="0"/>
              </a:spcBef>
              <a:buFont typeface="Wingdings" pitchFamily="2" charset="2"/>
              <a:buNone/>
            </a:pPr>
            <a:r>
              <a:rPr lang="zh-CN" altLang="en-US" sz="2000"/>
              <a:t>　　　　　　</a:t>
            </a:r>
            <a:r>
              <a:rPr lang="en-US" altLang="zh-CN" sz="2000"/>
              <a:t>KeyPress</a:t>
            </a:r>
            <a:r>
              <a:rPr lang="zh-CN" altLang="en-US" sz="2000"/>
              <a:t>事件</a:t>
            </a:r>
          </a:p>
          <a:p>
            <a:pPr>
              <a:lnSpc>
                <a:spcPct val="120000"/>
              </a:lnSpc>
              <a:spcBef>
                <a:spcPct val="0"/>
              </a:spcBef>
              <a:buFont typeface="Wingdings" pitchFamily="2" charset="2"/>
              <a:buNone/>
            </a:pPr>
            <a:r>
              <a:rPr lang="zh-CN" altLang="en-US" sz="2000"/>
              <a:t>　　　　　　</a:t>
            </a:r>
            <a:r>
              <a:rPr lang="en-US" altLang="zh-CN" sz="2000"/>
              <a:t>KeyDown</a:t>
            </a:r>
            <a:r>
              <a:rPr lang="zh-CN" altLang="en-US" sz="2000"/>
              <a:t>和</a:t>
            </a:r>
            <a:r>
              <a:rPr lang="en-US" altLang="zh-CN" sz="2000"/>
              <a:t>KeyUp</a:t>
            </a:r>
            <a:r>
              <a:rPr lang="zh-CN" altLang="en-US" sz="2000"/>
              <a:t>事件</a:t>
            </a:r>
          </a:p>
          <a:p>
            <a:pPr>
              <a:lnSpc>
                <a:spcPct val="120000"/>
              </a:lnSpc>
              <a:spcBef>
                <a:spcPct val="0"/>
              </a:spcBef>
              <a:buFont typeface="Wingdings" pitchFamily="2" charset="2"/>
              <a:buNone/>
            </a:pPr>
            <a:r>
              <a:rPr lang="en-US" altLang="zh-CN" sz="2000" b="1"/>
              <a:t>2.</a:t>
            </a:r>
            <a:r>
              <a:rPr lang="zh-CN" altLang="en-US" sz="2000" b="1"/>
              <a:t>鼠标事件：</a:t>
            </a:r>
            <a:r>
              <a:rPr lang="zh-CN" altLang="en-US" sz="2000"/>
              <a:t>是操作鼠标所引发的事件。</a:t>
            </a:r>
          </a:p>
          <a:p>
            <a:pPr>
              <a:lnSpc>
                <a:spcPct val="120000"/>
              </a:lnSpc>
              <a:spcBef>
                <a:spcPct val="0"/>
              </a:spcBef>
              <a:buFont typeface="Wingdings" pitchFamily="2" charset="2"/>
              <a:buNone/>
            </a:pPr>
            <a:r>
              <a:rPr lang="zh-CN" altLang="en-US" sz="2000"/>
              <a:t>　　　　　　</a:t>
            </a:r>
            <a:r>
              <a:rPr lang="en-US" altLang="zh-CN" sz="2000"/>
              <a:t>Click</a:t>
            </a:r>
            <a:r>
              <a:rPr lang="zh-CN" altLang="en-US" sz="2000"/>
              <a:t>事件 </a:t>
            </a:r>
          </a:p>
          <a:p>
            <a:pPr>
              <a:lnSpc>
                <a:spcPct val="120000"/>
              </a:lnSpc>
              <a:spcBef>
                <a:spcPct val="0"/>
              </a:spcBef>
              <a:buFont typeface="Wingdings" pitchFamily="2" charset="2"/>
              <a:buNone/>
            </a:pPr>
            <a:r>
              <a:rPr lang="zh-CN" altLang="en-US" sz="2000"/>
              <a:t>　　　　　　</a:t>
            </a:r>
            <a:r>
              <a:rPr lang="en-US" altLang="zh-CN" sz="2000"/>
              <a:t>DblClick</a:t>
            </a:r>
            <a:r>
              <a:rPr lang="zh-CN" altLang="en-US" sz="2000"/>
              <a:t>事件</a:t>
            </a:r>
          </a:p>
          <a:p>
            <a:pPr>
              <a:lnSpc>
                <a:spcPct val="120000"/>
              </a:lnSpc>
              <a:spcBef>
                <a:spcPct val="0"/>
              </a:spcBef>
              <a:buFont typeface="Wingdings" pitchFamily="2" charset="2"/>
              <a:buNone/>
            </a:pPr>
            <a:r>
              <a:rPr lang="zh-CN" altLang="en-US" sz="2000"/>
              <a:t>           	     　</a:t>
            </a:r>
            <a:r>
              <a:rPr lang="en-US" altLang="zh-CN" sz="2000"/>
              <a:t>MouseDown</a:t>
            </a:r>
            <a:r>
              <a:rPr lang="zh-CN" altLang="en-US" sz="2000"/>
              <a:t>和</a:t>
            </a:r>
            <a:r>
              <a:rPr lang="en-US" altLang="zh-CN" sz="2000"/>
              <a:t>MouseUp</a:t>
            </a:r>
            <a:r>
              <a:rPr lang="zh-CN" altLang="en-US" sz="2000"/>
              <a:t>事件</a:t>
            </a:r>
          </a:p>
          <a:p>
            <a:pPr>
              <a:lnSpc>
                <a:spcPct val="120000"/>
              </a:lnSpc>
              <a:spcBef>
                <a:spcPct val="0"/>
              </a:spcBef>
              <a:buFont typeface="Wingdings" pitchFamily="2" charset="2"/>
              <a:buNone/>
            </a:pPr>
            <a:r>
              <a:rPr lang="zh-CN" altLang="en-US" sz="2000"/>
              <a:t>           	     　</a:t>
            </a:r>
            <a:r>
              <a:rPr lang="en-US" altLang="zh-CN" sz="2000"/>
              <a:t>MouseMove</a:t>
            </a:r>
            <a:r>
              <a:rPr lang="zh-CN" altLang="en-US" sz="2000"/>
              <a:t>事件</a:t>
            </a:r>
          </a:p>
          <a:p>
            <a:pPr>
              <a:lnSpc>
                <a:spcPct val="120000"/>
              </a:lnSpc>
              <a:spcBef>
                <a:spcPct val="0"/>
              </a:spcBef>
              <a:buFont typeface="Wingdings" pitchFamily="2" charset="2"/>
              <a:buNone/>
            </a:pPr>
            <a:r>
              <a:rPr lang="en-US" altLang="zh-CN" sz="2000" b="1"/>
              <a:t>3.</a:t>
            </a:r>
            <a:r>
              <a:rPr lang="zh-CN" altLang="en-US" sz="2000" b="1"/>
              <a:t>窗口事件</a:t>
            </a:r>
            <a:r>
              <a:rPr lang="zh-CN" altLang="en-US" sz="2000"/>
              <a:t>：是指操作窗口时所引发的事件。</a:t>
            </a:r>
          </a:p>
          <a:p>
            <a:pPr>
              <a:lnSpc>
                <a:spcPct val="120000"/>
              </a:lnSpc>
              <a:spcBef>
                <a:spcPct val="0"/>
              </a:spcBef>
              <a:buFont typeface="Wingdings" pitchFamily="2" charset="2"/>
              <a:buNone/>
            </a:pPr>
            <a:r>
              <a:rPr lang="zh-CN" altLang="en-US" sz="2000"/>
              <a:t>　　　　　　</a:t>
            </a:r>
            <a:r>
              <a:rPr lang="en-US" altLang="zh-CN" sz="2000"/>
              <a:t>Open</a:t>
            </a:r>
            <a:r>
              <a:rPr lang="zh-CN" altLang="en-US" sz="2000"/>
              <a:t>和</a:t>
            </a:r>
            <a:r>
              <a:rPr lang="en-US" altLang="zh-CN" sz="2000"/>
              <a:t>Close</a:t>
            </a:r>
            <a:r>
              <a:rPr lang="zh-CN" altLang="en-US" sz="2000"/>
              <a:t>事件 </a:t>
            </a:r>
          </a:p>
          <a:p>
            <a:pPr>
              <a:lnSpc>
                <a:spcPct val="120000"/>
              </a:lnSpc>
              <a:spcBef>
                <a:spcPct val="0"/>
              </a:spcBef>
              <a:buFont typeface="Wingdings" pitchFamily="2" charset="2"/>
              <a:buNone/>
            </a:pPr>
            <a:r>
              <a:rPr lang="zh-CN" altLang="en-US" sz="2000"/>
              <a:t>　　　　　　</a:t>
            </a:r>
            <a:r>
              <a:rPr lang="en-US" altLang="zh-CN" sz="2000"/>
              <a:t>Load</a:t>
            </a:r>
            <a:r>
              <a:rPr lang="zh-CN" altLang="en-US" sz="2000"/>
              <a:t>和</a:t>
            </a:r>
            <a:r>
              <a:rPr lang="en-US" altLang="zh-CN" sz="2000"/>
              <a:t>Unload</a:t>
            </a:r>
            <a:r>
              <a:rPr lang="zh-CN" altLang="en-US" sz="2000"/>
              <a:t>事件</a:t>
            </a:r>
          </a:p>
          <a:p>
            <a:pPr>
              <a:lnSpc>
                <a:spcPct val="120000"/>
              </a:lnSpc>
              <a:spcBef>
                <a:spcPct val="0"/>
              </a:spcBef>
              <a:buFont typeface="Wingdings" pitchFamily="2" charset="2"/>
              <a:buNone/>
            </a:pPr>
            <a:r>
              <a:rPr lang="zh-CN" altLang="en-US" sz="2000" b="1"/>
              <a:t>４</a:t>
            </a:r>
            <a:r>
              <a:rPr lang="en-US" altLang="zh-CN" sz="2000" b="1"/>
              <a:t>.</a:t>
            </a:r>
            <a:r>
              <a:rPr lang="zh-CN" altLang="en-US" sz="2000" b="1"/>
              <a:t>对象事件：</a:t>
            </a:r>
            <a:r>
              <a:rPr lang="zh-CN" altLang="en-US" sz="2000"/>
              <a:t>对象事件包括“获得焦点”、“失去焦点”等事件。</a:t>
            </a:r>
          </a:p>
          <a:p>
            <a:pPr>
              <a:lnSpc>
                <a:spcPct val="120000"/>
              </a:lnSpc>
              <a:spcBef>
                <a:spcPct val="0"/>
              </a:spcBef>
              <a:buFont typeface="Wingdings" pitchFamily="2" charset="2"/>
              <a:buNone/>
            </a:pPr>
            <a:r>
              <a:rPr lang="zh-CN" altLang="en-US" sz="2000"/>
              <a:t>                       　</a:t>
            </a:r>
            <a:r>
              <a:rPr lang="en-US" altLang="zh-CN" sz="2000"/>
              <a:t>GotFocus</a:t>
            </a:r>
            <a:r>
              <a:rPr lang="zh-CN" altLang="en-US" sz="2000"/>
              <a:t>事件</a:t>
            </a:r>
          </a:p>
          <a:p>
            <a:pPr>
              <a:lnSpc>
                <a:spcPct val="120000"/>
              </a:lnSpc>
              <a:spcBef>
                <a:spcPct val="0"/>
              </a:spcBef>
              <a:buFont typeface="Wingdings" pitchFamily="2" charset="2"/>
              <a:buNone/>
            </a:pPr>
            <a:r>
              <a:rPr lang="zh-CN" altLang="en-US" sz="2000"/>
              <a:t>	                　　</a:t>
            </a:r>
            <a:r>
              <a:rPr lang="en-US" altLang="zh-CN" sz="2000"/>
              <a:t>LostFocus</a:t>
            </a:r>
            <a:r>
              <a:rPr lang="zh-CN" altLang="en-US" sz="2000"/>
              <a:t>事件</a:t>
            </a:r>
          </a:p>
        </p:txBody>
      </p:sp>
      <p:sp>
        <p:nvSpPr>
          <p:cNvPr id="1840131" name="Text Box 3"/>
          <p:cNvSpPr txBox="1">
            <a:spLocks noChangeArrowheads="1"/>
          </p:cNvSpPr>
          <p:nvPr/>
        </p:nvSpPr>
        <p:spPr bwMode="auto">
          <a:xfrm>
            <a:off x="1619250" y="549275"/>
            <a:ext cx="2089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b="0"/>
          </a:p>
        </p:txBody>
      </p:sp>
      <p:sp>
        <p:nvSpPr>
          <p:cNvPr id="1840132" name="Rectangle 4"/>
          <p:cNvSpPr>
            <a:spLocks noGrp="1" noRot="1" noChangeArrowheads="1"/>
          </p:cNvSpPr>
          <p:nvPr>
            <p:ph type="title"/>
          </p:nvPr>
        </p:nvSpPr>
        <p:spPr>
          <a:xfrm>
            <a:off x="323850" y="549275"/>
            <a:ext cx="8540750" cy="511175"/>
          </a:xfrm>
          <a:noFill/>
          <a:ln/>
        </p:spPr>
        <p:txBody>
          <a:bodyPr/>
          <a:lstStyle/>
          <a:p>
            <a:r>
              <a:rPr lang="zh-CN" altLang="en-US" sz="2400">
                <a:solidFill>
                  <a:schemeClr val="tx1"/>
                </a:solidFill>
              </a:rPr>
              <a:t>（六）事件过程</a:t>
            </a:r>
          </a:p>
        </p:txBody>
      </p:sp>
      <p:sp>
        <p:nvSpPr>
          <p:cNvPr id="1840133"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5794" name="Rectangle 2"/>
          <p:cNvSpPr>
            <a:spLocks noGrp="1" noRot="1" noChangeArrowheads="1"/>
          </p:cNvSpPr>
          <p:nvPr>
            <p:ph type="title"/>
          </p:nvPr>
        </p:nvSpPr>
        <p:spPr>
          <a:xfrm>
            <a:off x="301625" y="685800"/>
            <a:ext cx="8540750" cy="727075"/>
          </a:xfrm>
        </p:spPr>
        <p:txBody>
          <a:bodyPr/>
          <a:lstStyle/>
          <a:p>
            <a:r>
              <a:rPr lang="zh-CN" altLang="en-US" sz="2800" b="0">
                <a:solidFill>
                  <a:srgbClr val="CC3300"/>
                </a:solidFill>
              </a:rPr>
              <a:t>三、数据访问页</a:t>
            </a:r>
          </a:p>
        </p:txBody>
      </p:sp>
      <p:sp>
        <p:nvSpPr>
          <p:cNvPr id="1825795" name="Rectangle 3"/>
          <p:cNvSpPr>
            <a:spLocks noGrp="1" noRot="1" noChangeArrowheads="1"/>
          </p:cNvSpPr>
          <p:nvPr>
            <p:ph type="body" idx="1"/>
          </p:nvPr>
        </p:nvSpPr>
        <p:spPr>
          <a:xfrm>
            <a:off x="611188" y="1628775"/>
            <a:ext cx="7991475" cy="4608513"/>
          </a:xfrm>
        </p:spPr>
        <p:txBody>
          <a:bodyPr/>
          <a:lstStyle/>
          <a:p>
            <a:pPr>
              <a:lnSpc>
                <a:spcPct val="140000"/>
              </a:lnSpc>
              <a:spcBef>
                <a:spcPct val="0"/>
              </a:spcBef>
              <a:buFont typeface="Wingdings" pitchFamily="2" charset="2"/>
              <a:buNone/>
            </a:pPr>
            <a:r>
              <a:rPr lang="en-US" altLang="zh-CN" sz="2400" b="1"/>
              <a:t>	</a:t>
            </a:r>
            <a:r>
              <a:rPr lang="zh-CN" altLang="en-US" sz="2400" b="1"/>
              <a:t>　　随着</a:t>
            </a:r>
            <a:r>
              <a:rPr lang="en-US" altLang="zh-CN" sz="2400" b="1"/>
              <a:t>Internet</a:t>
            </a:r>
            <a:r>
              <a:rPr lang="zh-CN" altLang="en-US" sz="2400" b="1"/>
              <a:t>的飞速发展，网页已成为越来越重要的信息发布手段，</a:t>
            </a:r>
            <a:r>
              <a:rPr lang="en-US" altLang="zh-CN" sz="2400" b="1"/>
              <a:t>Access 2003</a:t>
            </a:r>
            <a:r>
              <a:rPr lang="zh-CN" altLang="en-US" sz="2400" b="1"/>
              <a:t>支持数据库中的数据通过</a:t>
            </a:r>
            <a:r>
              <a:rPr lang="en-US" altLang="zh-CN" sz="2400" b="1"/>
              <a:t>Web</a:t>
            </a:r>
            <a:r>
              <a:rPr lang="zh-CN" altLang="en-US" sz="2400" b="1"/>
              <a:t>页发布，在</a:t>
            </a:r>
            <a:r>
              <a:rPr lang="en-US" altLang="zh-CN" sz="2400" b="1"/>
              <a:t>Access 2003</a:t>
            </a:r>
            <a:r>
              <a:rPr lang="zh-CN" altLang="en-US" sz="2400" b="1"/>
              <a:t>的数据访问页中，相关数据会随着数据库中的内容而变化，使得用户可以随时通过</a:t>
            </a:r>
            <a:r>
              <a:rPr lang="en-US" altLang="zh-CN" sz="2400" b="1"/>
              <a:t>Internet</a:t>
            </a:r>
            <a:r>
              <a:rPr lang="zh-CN" altLang="en-US" sz="2400" b="1"/>
              <a:t>访问数据库中的资料。本章将介绍数据访问页的概念及相关知识，创建数据访问页的方法。数据访问页与数据库中记录的绑定，通过数据访问页实现对数据库的数据进行录入、修改、查询等操作，以及对数据访问页的访问。 </a:t>
            </a:r>
          </a:p>
        </p:txBody>
      </p:sp>
      <p:sp>
        <p:nvSpPr>
          <p:cNvPr id="1825798" name="Text Box 6"/>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6818" name="Rectangle 2"/>
          <p:cNvSpPr>
            <a:spLocks noGrp="1" noRot="1" noChangeArrowheads="1"/>
          </p:cNvSpPr>
          <p:nvPr>
            <p:ph type="title"/>
          </p:nvPr>
        </p:nvSpPr>
        <p:spPr>
          <a:xfrm>
            <a:off x="539750" y="620713"/>
            <a:ext cx="8302625" cy="511175"/>
          </a:xfrm>
        </p:spPr>
        <p:txBody>
          <a:bodyPr/>
          <a:lstStyle/>
          <a:p>
            <a:r>
              <a:rPr lang="zh-CN" altLang="en-US" sz="2400">
                <a:solidFill>
                  <a:schemeClr val="tx1"/>
                </a:solidFill>
              </a:rPr>
              <a:t>（一）数据访问页的概念</a:t>
            </a:r>
          </a:p>
        </p:txBody>
      </p:sp>
      <p:sp>
        <p:nvSpPr>
          <p:cNvPr id="1826819" name="Rectangle 3"/>
          <p:cNvSpPr>
            <a:spLocks noGrp="1" noRot="1" noChangeArrowheads="1"/>
          </p:cNvSpPr>
          <p:nvPr>
            <p:ph type="body" idx="1"/>
          </p:nvPr>
        </p:nvSpPr>
        <p:spPr>
          <a:xfrm>
            <a:off x="323850" y="1196975"/>
            <a:ext cx="8496300" cy="5184775"/>
          </a:xfrm>
        </p:spPr>
        <p:txBody>
          <a:bodyPr/>
          <a:lstStyle/>
          <a:p>
            <a:pPr>
              <a:lnSpc>
                <a:spcPct val="130000"/>
              </a:lnSpc>
              <a:spcBef>
                <a:spcPct val="0"/>
              </a:spcBef>
              <a:buFont typeface="Wingdings" pitchFamily="2" charset="2"/>
              <a:buNone/>
            </a:pPr>
            <a:r>
              <a:rPr lang="en-US" altLang="zh-CN" sz="2000">
                <a:solidFill>
                  <a:schemeClr val="tx2"/>
                </a:solidFill>
              </a:rPr>
              <a:t>	</a:t>
            </a:r>
            <a:r>
              <a:rPr lang="zh-CN" altLang="en-US" sz="2000">
                <a:solidFill>
                  <a:schemeClr val="tx2"/>
                </a:solidFill>
              </a:rPr>
              <a:t>　　数据访问页以独立文件的形式存储在数据库之外，它的文件是</a:t>
            </a:r>
            <a:r>
              <a:rPr lang="en-US" altLang="zh-CN" sz="2000">
                <a:solidFill>
                  <a:schemeClr val="tx2"/>
                </a:solidFill>
              </a:rPr>
              <a:t>HTML</a:t>
            </a:r>
            <a:r>
              <a:rPr lang="zh-CN" altLang="en-US" sz="2000">
                <a:solidFill>
                  <a:schemeClr val="tx2"/>
                </a:solidFill>
              </a:rPr>
              <a:t>格式，它不仅能够在数据库中使用，还可以通过</a:t>
            </a:r>
            <a:r>
              <a:rPr lang="en-US" altLang="zh-CN" sz="2000">
                <a:solidFill>
                  <a:schemeClr val="tx2"/>
                </a:solidFill>
              </a:rPr>
              <a:t>Internet</a:t>
            </a:r>
            <a:r>
              <a:rPr lang="zh-CN" altLang="en-US" sz="2000">
                <a:solidFill>
                  <a:schemeClr val="tx2"/>
                </a:solidFill>
              </a:rPr>
              <a:t>或</a:t>
            </a:r>
            <a:r>
              <a:rPr lang="en-US" altLang="zh-CN" sz="2000">
                <a:solidFill>
                  <a:schemeClr val="tx2"/>
                </a:solidFill>
              </a:rPr>
              <a:t>Intranet</a:t>
            </a:r>
            <a:r>
              <a:rPr lang="zh-CN" altLang="en-US" sz="2000">
                <a:solidFill>
                  <a:schemeClr val="tx2"/>
                </a:solidFill>
              </a:rPr>
              <a:t>对保存在</a:t>
            </a:r>
            <a:r>
              <a:rPr lang="en-US" altLang="zh-CN" sz="2000">
                <a:solidFill>
                  <a:schemeClr val="tx2"/>
                </a:solidFill>
              </a:rPr>
              <a:t>Access2003</a:t>
            </a:r>
            <a:r>
              <a:rPr lang="zh-CN" altLang="en-US" sz="2000">
                <a:solidFill>
                  <a:schemeClr val="tx2"/>
                </a:solidFill>
              </a:rPr>
              <a:t>或</a:t>
            </a:r>
            <a:r>
              <a:rPr lang="en-US" altLang="zh-CN" sz="2000">
                <a:solidFill>
                  <a:schemeClr val="tx2"/>
                </a:solidFill>
              </a:rPr>
              <a:t>Microsoft SQL  Server</a:t>
            </a:r>
            <a:r>
              <a:rPr lang="zh-CN" altLang="en-US" sz="2000">
                <a:solidFill>
                  <a:schemeClr val="tx2"/>
                </a:solidFill>
              </a:rPr>
              <a:t>中的数据进行查看、更新、 编辑、删除等操作，数据访问页还可以包含数据透视表列表、电子表格和图像。</a:t>
            </a:r>
          </a:p>
          <a:p>
            <a:pPr>
              <a:lnSpc>
                <a:spcPct val="130000"/>
              </a:lnSpc>
              <a:spcBef>
                <a:spcPct val="0"/>
              </a:spcBef>
              <a:buFont typeface="Wingdings" pitchFamily="2" charset="2"/>
              <a:buNone/>
            </a:pPr>
            <a:r>
              <a:rPr lang="zh-CN" altLang="en-US" sz="2000">
                <a:solidFill>
                  <a:schemeClr val="tx2"/>
                </a:solidFill>
              </a:rPr>
              <a:t>      　　根据数据访问页的用途，可以将数据访问页分为以下</a:t>
            </a:r>
            <a:r>
              <a:rPr lang="en-US" altLang="zh-CN" sz="2000">
                <a:solidFill>
                  <a:schemeClr val="tx2"/>
                </a:solidFill>
              </a:rPr>
              <a:t>3</a:t>
            </a:r>
            <a:r>
              <a:rPr lang="zh-CN" altLang="en-US" sz="2000">
                <a:solidFill>
                  <a:schemeClr val="tx2"/>
                </a:solidFill>
              </a:rPr>
              <a:t>类：</a:t>
            </a:r>
          </a:p>
          <a:p>
            <a:pPr>
              <a:lnSpc>
                <a:spcPct val="130000"/>
              </a:lnSpc>
              <a:spcBef>
                <a:spcPct val="0"/>
              </a:spcBef>
              <a:buFont typeface="Wingdings" pitchFamily="2" charset="2"/>
              <a:buNone/>
            </a:pPr>
            <a:r>
              <a:rPr lang="zh-CN" altLang="en-US" sz="2000">
                <a:solidFill>
                  <a:schemeClr val="tx2"/>
                </a:solidFill>
              </a:rPr>
              <a:t>	　　</a:t>
            </a:r>
            <a:r>
              <a:rPr lang="en-US" altLang="zh-CN" sz="2000">
                <a:solidFill>
                  <a:schemeClr val="tx2"/>
                </a:solidFill>
              </a:rPr>
              <a:t>1</a:t>
            </a:r>
            <a:r>
              <a:rPr lang="zh-CN" altLang="en-US" sz="2000">
                <a:solidFill>
                  <a:schemeClr val="tx2"/>
                </a:solidFill>
              </a:rPr>
              <a:t>．</a:t>
            </a:r>
            <a:r>
              <a:rPr lang="zh-CN" altLang="en-US" sz="2000" b="1">
                <a:solidFill>
                  <a:schemeClr val="tx2"/>
                </a:solidFill>
              </a:rPr>
              <a:t>交互式报表页</a:t>
            </a:r>
            <a:r>
              <a:rPr lang="zh-CN" altLang="en-US" sz="2000">
                <a:solidFill>
                  <a:schemeClr val="tx2"/>
                </a:solidFill>
              </a:rPr>
              <a:t>。这种数据访问页经常用于合并和分组保存在数据库中的信息，然后发布数据的总结。在这种页上不能编辑数据。</a:t>
            </a:r>
          </a:p>
          <a:p>
            <a:pPr>
              <a:lnSpc>
                <a:spcPct val="130000"/>
              </a:lnSpc>
              <a:spcBef>
                <a:spcPct val="0"/>
              </a:spcBef>
              <a:buFont typeface="Wingdings" pitchFamily="2" charset="2"/>
              <a:buNone/>
            </a:pPr>
            <a:r>
              <a:rPr lang="zh-CN" altLang="en-US" sz="2000">
                <a:solidFill>
                  <a:schemeClr val="tx2"/>
                </a:solidFill>
              </a:rPr>
              <a:t>	　　</a:t>
            </a:r>
            <a:r>
              <a:rPr lang="en-US" altLang="zh-CN" sz="2000">
                <a:solidFill>
                  <a:schemeClr val="tx2"/>
                </a:solidFill>
              </a:rPr>
              <a:t>2</a:t>
            </a:r>
            <a:r>
              <a:rPr lang="zh-CN" altLang="en-US" sz="2000">
                <a:solidFill>
                  <a:schemeClr val="tx2"/>
                </a:solidFill>
              </a:rPr>
              <a:t>．</a:t>
            </a:r>
            <a:r>
              <a:rPr lang="zh-CN" altLang="en-US" sz="2000" b="1">
                <a:solidFill>
                  <a:schemeClr val="tx2"/>
                </a:solidFill>
              </a:rPr>
              <a:t>数据输入页</a:t>
            </a:r>
            <a:r>
              <a:rPr lang="zh-CN" altLang="en-US" sz="2000">
                <a:solidFill>
                  <a:schemeClr val="tx2"/>
                </a:solidFill>
              </a:rPr>
              <a:t>。用于查看、添加和编辑记录。</a:t>
            </a:r>
          </a:p>
          <a:p>
            <a:pPr>
              <a:lnSpc>
                <a:spcPct val="130000"/>
              </a:lnSpc>
              <a:spcBef>
                <a:spcPct val="0"/>
              </a:spcBef>
              <a:buFont typeface="Wingdings" pitchFamily="2" charset="2"/>
              <a:buNone/>
            </a:pPr>
            <a:r>
              <a:rPr lang="zh-CN" altLang="en-US" sz="2000">
                <a:solidFill>
                  <a:schemeClr val="tx2"/>
                </a:solidFill>
              </a:rPr>
              <a:t>	　　</a:t>
            </a:r>
            <a:r>
              <a:rPr lang="en-US" altLang="zh-CN" sz="2000">
                <a:solidFill>
                  <a:schemeClr val="tx2"/>
                </a:solidFill>
              </a:rPr>
              <a:t>3</a:t>
            </a:r>
            <a:r>
              <a:rPr lang="zh-CN" altLang="en-US" sz="2000">
                <a:solidFill>
                  <a:schemeClr val="tx2"/>
                </a:solidFill>
              </a:rPr>
              <a:t>．</a:t>
            </a:r>
            <a:r>
              <a:rPr lang="zh-CN" altLang="en-US" sz="2000" b="1">
                <a:solidFill>
                  <a:schemeClr val="tx2"/>
                </a:solidFill>
              </a:rPr>
              <a:t>数据分析页</a:t>
            </a:r>
            <a:r>
              <a:rPr lang="zh-CN" altLang="en-US" sz="2000">
                <a:solidFill>
                  <a:schemeClr val="tx2"/>
                </a:solidFill>
              </a:rPr>
              <a:t>。用于重新组织数据 ，以不同的方式分析数据。这种页可以包含一个图表，用于分析趋势以及比较数据库中的数据；可以包含一个电子表格，并可以在其中输入和编辑数据，像在</a:t>
            </a:r>
            <a:r>
              <a:rPr lang="en-US" altLang="zh-CN" sz="2000">
                <a:solidFill>
                  <a:schemeClr val="tx2"/>
                </a:solidFill>
              </a:rPr>
              <a:t>Microsoft  Excel</a:t>
            </a:r>
            <a:r>
              <a:rPr lang="zh-CN" altLang="en-US" sz="2000">
                <a:solidFill>
                  <a:schemeClr val="tx2"/>
                </a:solidFill>
              </a:rPr>
              <a:t>中一样使用公式进行计算。</a:t>
            </a:r>
          </a:p>
        </p:txBody>
      </p:sp>
      <p:sp>
        <p:nvSpPr>
          <p:cNvPr id="1826821"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7842" name="Rectangle 2"/>
          <p:cNvSpPr>
            <a:spLocks noGrp="1" noRot="1" noChangeArrowheads="1"/>
          </p:cNvSpPr>
          <p:nvPr>
            <p:ph type="title"/>
          </p:nvPr>
        </p:nvSpPr>
        <p:spPr>
          <a:xfrm>
            <a:off x="301625" y="685800"/>
            <a:ext cx="8540750" cy="582613"/>
          </a:xfrm>
        </p:spPr>
        <p:txBody>
          <a:bodyPr/>
          <a:lstStyle/>
          <a:p>
            <a:r>
              <a:rPr lang="zh-CN" altLang="en-US" sz="2400">
                <a:solidFill>
                  <a:schemeClr val="tx1"/>
                </a:solidFill>
              </a:rPr>
              <a:t>（二）使用向导创建数据访问页</a:t>
            </a:r>
          </a:p>
        </p:txBody>
      </p:sp>
      <p:sp>
        <p:nvSpPr>
          <p:cNvPr id="1827843" name="Rectangle 3"/>
          <p:cNvSpPr>
            <a:spLocks noGrp="1" noRot="1" noChangeArrowheads="1"/>
          </p:cNvSpPr>
          <p:nvPr>
            <p:ph type="body" idx="1"/>
          </p:nvPr>
        </p:nvSpPr>
        <p:spPr>
          <a:xfrm>
            <a:off x="395288" y="1484313"/>
            <a:ext cx="8353425" cy="4608512"/>
          </a:xfrm>
        </p:spPr>
        <p:txBody>
          <a:bodyPr/>
          <a:lstStyle/>
          <a:p>
            <a:pPr>
              <a:lnSpc>
                <a:spcPct val="130000"/>
              </a:lnSpc>
              <a:spcBef>
                <a:spcPct val="0"/>
              </a:spcBef>
              <a:buFont typeface="Wingdings" pitchFamily="2" charset="2"/>
              <a:buNone/>
            </a:pPr>
            <a:r>
              <a:rPr lang="en-US" altLang="zh-CN" sz="2000" b="1">
                <a:solidFill>
                  <a:schemeClr val="tx2"/>
                </a:solidFill>
              </a:rPr>
              <a:t>1.</a:t>
            </a:r>
            <a:r>
              <a:rPr lang="zh-CN" altLang="en-US" sz="2000" b="1">
                <a:solidFill>
                  <a:schemeClr val="tx2"/>
                </a:solidFill>
              </a:rPr>
              <a:t>使用“自动创建数据页”创建</a:t>
            </a:r>
          </a:p>
          <a:p>
            <a:pPr>
              <a:lnSpc>
                <a:spcPct val="130000"/>
              </a:lnSpc>
              <a:spcBef>
                <a:spcPct val="0"/>
              </a:spcBef>
              <a:buFont typeface="Wingdings" pitchFamily="2" charset="2"/>
              <a:buNone/>
            </a:pPr>
            <a:r>
              <a:rPr lang="zh-CN" altLang="en-US" sz="2000">
                <a:solidFill>
                  <a:schemeClr val="tx2"/>
                </a:solidFill>
              </a:rPr>
              <a:t>           适应于创建包含单个数据源的所有字段的数据访问页，并且只能创建纵栏式页。 </a:t>
            </a:r>
          </a:p>
          <a:p>
            <a:pPr lvl="1">
              <a:lnSpc>
                <a:spcPct val="130000"/>
              </a:lnSpc>
              <a:spcBef>
                <a:spcPct val="0"/>
              </a:spcBef>
            </a:pPr>
            <a:endParaRPr lang="zh-CN" altLang="en-US" sz="2000">
              <a:solidFill>
                <a:schemeClr val="tx2"/>
              </a:solidFill>
            </a:endParaRPr>
          </a:p>
          <a:p>
            <a:pPr>
              <a:lnSpc>
                <a:spcPct val="130000"/>
              </a:lnSpc>
              <a:spcBef>
                <a:spcPct val="0"/>
              </a:spcBef>
              <a:buFont typeface="Wingdings" pitchFamily="2" charset="2"/>
              <a:buNone/>
            </a:pPr>
            <a:r>
              <a:rPr lang="en-US" altLang="zh-CN" sz="2000" b="1">
                <a:solidFill>
                  <a:schemeClr val="tx2"/>
                </a:solidFill>
              </a:rPr>
              <a:t>2.</a:t>
            </a:r>
            <a:r>
              <a:rPr lang="zh-CN" altLang="en-US" sz="2000" b="1">
                <a:solidFill>
                  <a:schemeClr val="tx2"/>
                </a:solidFill>
              </a:rPr>
              <a:t>使用向导创建数据访问页</a:t>
            </a:r>
          </a:p>
          <a:p>
            <a:pPr>
              <a:lnSpc>
                <a:spcPct val="130000"/>
              </a:lnSpc>
              <a:spcBef>
                <a:spcPct val="0"/>
              </a:spcBef>
              <a:buFont typeface="Wingdings" pitchFamily="2" charset="2"/>
              <a:buNone/>
            </a:pPr>
            <a:r>
              <a:rPr lang="zh-CN" altLang="en-US" sz="2000">
                <a:solidFill>
                  <a:schemeClr val="tx2"/>
                </a:solidFill>
              </a:rPr>
              <a:t>	       适应于创建来自多个表或查询的数据访问页或者来自单个表或查询的部分字段的数据访问页。</a:t>
            </a:r>
          </a:p>
          <a:p>
            <a:pPr>
              <a:lnSpc>
                <a:spcPct val="130000"/>
              </a:lnSpc>
              <a:spcBef>
                <a:spcPct val="0"/>
              </a:spcBef>
              <a:buFont typeface="Wingdings" pitchFamily="2" charset="2"/>
              <a:buNone/>
            </a:pPr>
            <a:r>
              <a:rPr lang="zh-CN" altLang="en-US" sz="2000">
                <a:solidFill>
                  <a:schemeClr val="tx2"/>
                </a:solidFill>
              </a:rPr>
              <a:t>	       可以添加分组级别，如果选择多个分组级别（最多</a:t>
            </a:r>
            <a:r>
              <a:rPr lang="en-US" altLang="zh-CN" sz="2000">
                <a:solidFill>
                  <a:schemeClr val="tx2"/>
                </a:solidFill>
              </a:rPr>
              <a:t>4</a:t>
            </a:r>
            <a:r>
              <a:rPr lang="zh-CN" altLang="en-US" sz="2000">
                <a:solidFill>
                  <a:schemeClr val="tx2"/>
                </a:solidFill>
              </a:rPr>
              <a:t>个），为这些分组级别可以设定优先级。</a:t>
            </a:r>
          </a:p>
          <a:p>
            <a:pPr>
              <a:lnSpc>
                <a:spcPct val="130000"/>
              </a:lnSpc>
              <a:spcBef>
                <a:spcPct val="0"/>
              </a:spcBef>
              <a:buFont typeface="Wingdings" pitchFamily="2" charset="2"/>
              <a:buNone/>
            </a:pPr>
            <a:r>
              <a:rPr lang="zh-CN" altLang="en-US" sz="2000">
                <a:solidFill>
                  <a:schemeClr val="tx2"/>
                </a:solidFill>
              </a:rPr>
              <a:t>	       可以确定排序顺序，选择要排序的字段名称，改变排序的顺序（升序或降序） </a:t>
            </a:r>
            <a:endParaRPr lang="zh-CN" altLang="en-US" sz="2000" b="1">
              <a:solidFill>
                <a:schemeClr val="tx2"/>
              </a:solidFill>
            </a:endParaRPr>
          </a:p>
        </p:txBody>
      </p:sp>
      <p:sp>
        <p:nvSpPr>
          <p:cNvPr id="1827845"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8866" name="Rectangle 2"/>
          <p:cNvSpPr>
            <a:spLocks noGrp="1" noRot="1" noChangeArrowheads="1"/>
          </p:cNvSpPr>
          <p:nvPr>
            <p:ph type="title"/>
          </p:nvPr>
        </p:nvSpPr>
        <p:spPr>
          <a:xfrm>
            <a:off x="603250" y="692150"/>
            <a:ext cx="8540750" cy="574675"/>
          </a:xfrm>
        </p:spPr>
        <p:txBody>
          <a:bodyPr/>
          <a:lstStyle/>
          <a:p>
            <a:r>
              <a:rPr lang="zh-CN" altLang="en-US" sz="2400">
                <a:solidFill>
                  <a:schemeClr val="tx1"/>
                </a:solidFill>
              </a:rPr>
              <a:t>（三）用设计视图创建数据访问页</a:t>
            </a:r>
          </a:p>
        </p:txBody>
      </p:sp>
      <p:sp>
        <p:nvSpPr>
          <p:cNvPr id="1828867" name="Rectangle 3"/>
          <p:cNvSpPr>
            <a:spLocks noGrp="1" noRot="1" noChangeArrowheads="1"/>
          </p:cNvSpPr>
          <p:nvPr>
            <p:ph type="body" idx="1"/>
          </p:nvPr>
        </p:nvSpPr>
        <p:spPr>
          <a:xfrm>
            <a:off x="539750" y="1412875"/>
            <a:ext cx="8064500" cy="5111750"/>
          </a:xfrm>
        </p:spPr>
        <p:txBody>
          <a:bodyPr/>
          <a:lstStyle/>
          <a:p>
            <a:pPr>
              <a:lnSpc>
                <a:spcPct val="120000"/>
              </a:lnSpc>
              <a:buFont typeface="Wingdings" pitchFamily="2" charset="2"/>
              <a:buNone/>
            </a:pPr>
            <a:r>
              <a:rPr lang="zh-CN" altLang="en-US" sz="2000" b="1">
                <a:solidFill>
                  <a:schemeClr val="tx2"/>
                </a:solidFill>
              </a:rPr>
              <a:t>用设计视图创建数据访问页的步骤如下：</a:t>
            </a:r>
          </a:p>
          <a:p>
            <a:pPr>
              <a:lnSpc>
                <a:spcPct val="120000"/>
              </a:lnSpc>
              <a:buFont typeface="Wingdings" pitchFamily="2" charset="2"/>
              <a:buNone/>
            </a:pPr>
            <a:r>
              <a:rPr lang="zh-CN" altLang="en-US" sz="2000">
                <a:solidFill>
                  <a:schemeClr val="tx2"/>
                </a:solidFill>
              </a:rPr>
              <a:t>	      ① 在“新建数据访问页”对话框中选择“设计视图”，选择数据源，单击“确定”。</a:t>
            </a:r>
          </a:p>
          <a:p>
            <a:pPr>
              <a:lnSpc>
                <a:spcPct val="120000"/>
              </a:lnSpc>
              <a:buFont typeface="Wingdings" pitchFamily="2" charset="2"/>
              <a:buNone/>
            </a:pPr>
            <a:r>
              <a:rPr lang="zh-CN" altLang="en-US" sz="2000">
                <a:solidFill>
                  <a:schemeClr val="tx2"/>
                </a:solidFill>
              </a:rPr>
              <a:t>	     ② </a:t>
            </a:r>
            <a:r>
              <a:rPr lang="en-US" altLang="zh-CN" sz="2000">
                <a:solidFill>
                  <a:schemeClr val="tx2"/>
                </a:solidFill>
              </a:rPr>
              <a:t>Access 2003</a:t>
            </a:r>
            <a:r>
              <a:rPr lang="zh-CN" altLang="en-US" sz="2000">
                <a:solidFill>
                  <a:schemeClr val="tx2"/>
                </a:solidFill>
              </a:rPr>
              <a:t>将显示数据访问页的“设计视图”，可以在视图中修改数据访问页的操作包括添加控件、修改控件、设置控件属性。最后要保存该数据访问页。</a:t>
            </a:r>
          </a:p>
          <a:p>
            <a:pPr>
              <a:lnSpc>
                <a:spcPct val="120000"/>
              </a:lnSpc>
              <a:buFont typeface="Wingdings" pitchFamily="2" charset="2"/>
              <a:buNone/>
            </a:pPr>
            <a:r>
              <a:rPr lang="zh-CN" altLang="en-US" sz="2000" b="1">
                <a:solidFill>
                  <a:schemeClr val="tx2"/>
                </a:solidFill>
              </a:rPr>
              <a:t>     </a:t>
            </a:r>
            <a:r>
              <a:rPr lang="en-US" altLang="zh-CN" sz="2000" b="1">
                <a:solidFill>
                  <a:schemeClr val="tx2"/>
                </a:solidFill>
              </a:rPr>
              <a:t>1.</a:t>
            </a:r>
            <a:r>
              <a:rPr lang="zh-CN" altLang="en-US" sz="2000" b="1">
                <a:solidFill>
                  <a:schemeClr val="tx2"/>
                </a:solidFill>
              </a:rPr>
              <a:t>设置数据访问页中的数据分组和筛选</a:t>
            </a:r>
          </a:p>
          <a:p>
            <a:pPr>
              <a:lnSpc>
                <a:spcPct val="120000"/>
              </a:lnSpc>
              <a:buFont typeface="Wingdings" pitchFamily="2" charset="2"/>
              <a:buNone/>
            </a:pPr>
            <a:r>
              <a:rPr lang="zh-CN" altLang="en-US" sz="2000">
                <a:solidFill>
                  <a:schemeClr val="tx2"/>
                </a:solidFill>
              </a:rPr>
              <a:t>             选定分组字段右击，在弹出的快捷菜单中单击“升级”选项，或者单击“课程名称”，单击工具栏中的“升级”按钮，就完成了分组。</a:t>
            </a:r>
          </a:p>
          <a:p>
            <a:pPr>
              <a:lnSpc>
                <a:spcPct val="120000"/>
              </a:lnSpc>
              <a:buFont typeface="Wingdings" pitchFamily="2" charset="2"/>
              <a:buNone/>
            </a:pPr>
            <a:r>
              <a:rPr lang="zh-CN" altLang="en-US" sz="2000">
                <a:solidFill>
                  <a:schemeClr val="tx2"/>
                </a:solidFill>
              </a:rPr>
              <a:t>	        如果想重新分组或删除以前的分组依据，可以在原来分组字段的绑定控件上右击，然后在弹出的快捷菜单中单击“降级”选项。或者在原来分组字段的绑定控件上单击，然后再单击工具栏中的“降级”按钮。</a:t>
            </a:r>
          </a:p>
        </p:txBody>
      </p:sp>
      <p:sp>
        <p:nvSpPr>
          <p:cNvPr id="1828869"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9890" name="Rectangle 2"/>
          <p:cNvSpPr>
            <a:spLocks noGrp="1" noRot="1" noChangeArrowheads="1"/>
          </p:cNvSpPr>
          <p:nvPr>
            <p:ph type="body" idx="1"/>
          </p:nvPr>
        </p:nvSpPr>
        <p:spPr>
          <a:xfrm>
            <a:off x="468313" y="1125538"/>
            <a:ext cx="8280400" cy="5329237"/>
          </a:xfrm>
        </p:spPr>
        <p:txBody>
          <a:bodyPr/>
          <a:lstStyle/>
          <a:p>
            <a:pPr marL="609600" indent="-609600">
              <a:lnSpc>
                <a:spcPct val="120000"/>
              </a:lnSpc>
              <a:spcBef>
                <a:spcPct val="0"/>
              </a:spcBef>
              <a:buFont typeface="Wingdings" pitchFamily="2" charset="2"/>
              <a:buNone/>
            </a:pPr>
            <a:r>
              <a:rPr lang="en-US" altLang="zh-CN" sz="2000">
                <a:solidFill>
                  <a:schemeClr val="tx2"/>
                </a:solidFill>
              </a:rPr>
              <a:t>        </a:t>
            </a:r>
            <a:r>
              <a:rPr lang="zh-CN" altLang="en-US" sz="2000"/>
              <a:t>控件的添加方法类似于窗体或报表。</a:t>
            </a:r>
          </a:p>
          <a:p>
            <a:pPr marL="609600" indent="-609600">
              <a:lnSpc>
                <a:spcPct val="120000"/>
              </a:lnSpc>
              <a:spcBef>
                <a:spcPct val="0"/>
              </a:spcBef>
              <a:buFont typeface="Wingdings" pitchFamily="2" charset="2"/>
              <a:buNone/>
            </a:pPr>
            <a:r>
              <a:rPr lang="zh-CN" altLang="en-US" sz="2000" b="1">
                <a:solidFill>
                  <a:schemeClr val="tx2"/>
                </a:solidFill>
              </a:rPr>
              <a:t>        下面介绍一些专门用于数据访问页中的控件。</a:t>
            </a:r>
          </a:p>
          <a:p>
            <a:pPr marL="609600" indent="-609600">
              <a:lnSpc>
                <a:spcPct val="120000"/>
              </a:lnSpc>
              <a:spcBef>
                <a:spcPct val="0"/>
              </a:spcBef>
            </a:pPr>
            <a:r>
              <a:rPr lang="zh-CN" altLang="en-US" sz="2000" b="1"/>
              <a:t>“展开”控件。</a:t>
            </a:r>
            <a:r>
              <a:rPr lang="zh-CN" altLang="en-US" sz="2000">
                <a:solidFill>
                  <a:schemeClr val="tx2"/>
                </a:solidFill>
              </a:rPr>
              <a:t>它的作用就是在数据访问页视图中双击它时，可以展开或折叠组内的数据。</a:t>
            </a:r>
          </a:p>
          <a:p>
            <a:pPr marL="609600" indent="-609600">
              <a:lnSpc>
                <a:spcPct val="120000"/>
              </a:lnSpc>
              <a:spcBef>
                <a:spcPct val="0"/>
              </a:spcBef>
            </a:pPr>
            <a:r>
              <a:rPr lang="zh-CN" altLang="en-US" sz="2000" b="1"/>
              <a:t>“记录导航”控件。</a:t>
            </a:r>
            <a:r>
              <a:rPr lang="zh-CN" altLang="en-US" sz="2000">
                <a:solidFill>
                  <a:schemeClr val="tx2"/>
                </a:solidFill>
              </a:rPr>
              <a:t>通过“记录导航”控件可以在一定的分组级别上实现记录的浏览。可以进行记录的向前、向后的导航，可以完成记录的添加、删除、保存，还可以对记录进行排序、筛选等操作。</a:t>
            </a:r>
          </a:p>
          <a:p>
            <a:pPr marL="609600" indent="-609600">
              <a:lnSpc>
                <a:spcPct val="120000"/>
              </a:lnSpc>
              <a:spcBef>
                <a:spcPct val="0"/>
              </a:spcBef>
            </a:pPr>
            <a:r>
              <a:rPr lang="zh-CN" altLang="en-US" sz="2000" b="1"/>
              <a:t>“滚动文字”控件。</a:t>
            </a:r>
            <a:r>
              <a:rPr lang="zh-CN" altLang="en-US" sz="2000">
                <a:solidFill>
                  <a:schemeClr val="tx2"/>
                </a:solidFill>
              </a:rPr>
              <a:t>滚动文字控件是页面中经常使用的控件之一，利用它可以使用户注意某行文字或大标题，或者将此控件与字段绑定，用以显示字段中的文本。通过设置滚动方向、速度和移动类型等属性，对滚动文本进行自定义。 </a:t>
            </a:r>
          </a:p>
          <a:p>
            <a:pPr marL="1371600" lvl="2" indent="-457200">
              <a:lnSpc>
                <a:spcPct val="120000"/>
              </a:lnSpc>
              <a:spcBef>
                <a:spcPct val="0"/>
              </a:spcBef>
              <a:buFont typeface="Wingdings" pitchFamily="2" charset="2"/>
              <a:buNone/>
            </a:pPr>
            <a:r>
              <a:rPr lang="zh-CN" altLang="en-US" sz="2000">
                <a:solidFill>
                  <a:schemeClr val="tx2"/>
                </a:solidFill>
              </a:rPr>
              <a:t>①  创建绑定数据滚动文字控件的操作方法：</a:t>
            </a:r>
          </a:p>
          <a:p>
            <a:pPr marL="1371600" lvl="2" indent="-457200">
              <a:lnSpc>
                <a:spcPct val="120000"/>
              </a:lnSpc>
              <a:spcBef>
                <a:spcPct val="0"/>
              </a:spcBef>
              <a:buFont typeface="Wingdings" pitchFamily="2" charset="2"/>
              <a:buNone/>
            </a:pPr>
            <a:r>
              <a:rPr lang="zh-CN" altLang="en-US" sz="2000">
                <a:solidFill>
                  <a:schemeClr val="tx2"/>
                </a:solidFill>
                <a:latin typeface="宋体" pitchFamily="2" charset="-122"/>
              </a:rPr>
              <a:t>② </a:t>
            </a:r>
            <a:r>
              <a:rPr lang="zh-CN" altLang="en-US" sz="2000">
                <a:solidFill>
                  <a:schemeClr val="tx2"/>
                </a:solidFill>
              </a:rPr>
              <a:t>创建未绑定数据滚动文字控件的操作方法：</a:t>
            </a:r>
          </a:p>
          <a:p>
            <a:pPr marL="1371600" lvl="2" indent="-457200">
              <a:lnSpc>
                <a:spcPct val="120000"/>
              </a:lnSpc>
              <a:spcBef>
                <a:spcPct val="0"/>
              </a:spcBef>
              <a:buFont typeface="Wingdings" pitchFamily="2" charset="2"/>
              <a:buNone/>
            </a:pPr>
            <a:r>
              <a:rPr lang="zh-CN" altLang="en-US" sz="2000">
                <a:solidFill>
                  <a:schemeClr val="tx2"/>
                </a:solidFill>
              </a:rPr>
              <a:t>③  设置滚动文字的属性。 </a:t>
            </a:r>
            <a:endParaRPr lang="zh-CN" altLang="en-US" sz="1800">
              <a:solidFill>
                <a:schemeClr val="tx2"/>
              </a:solidFill>
            </a:endParaRPr>
          </a:p>
        </p:txBody>
      </p:sp>
      <p:sp>
        <p:nvSpPr>
          <p:cNvPr id="1829892" name="Rectangle 4"/>
          <p:cNvSpPr>
            <a:spLocks noGrp="1" noRot="1" noChangeArrowheads="1"/>
          </p:cNvSpPr>
          <p:nvPr>
            <p:ph type="title"/>
          </p:nvPr>
        </p:nvSpPr>
        <p:spPr>
          <a:xfrm>
            <a:off x="900113" y="692150"/>
            <a:ext cx="5976937" cy="431800"/>
          </a:xfrm>
          <a:noFill/>
          <a:ln/>
        </p:spPr>
        <p:txBody>
          <a:bodyPr/>
          <a:lstStyle/>
          <a:p>
            <a:pPr algn="l"/>
            <a:r>
              <a:rPr lang="en-US" altLang="zh-CN" sz="2000">
                <a:solidFill>
                  <a:schemeClr val="tx1"/>
                </a:solidFill>
              </a:rPr>
              <a:t>2.</a:t>
            </a:r>
            <a:r>
              <a:rPr lang="zh-CN" altLang="en-US" sz="2000">
                <a:solidFill>
                  <a:schemeClr val="tx1"/>
                </a:solidFill>
              </a:rPr>
              <a:t>添加控件</a:t>
            </a:r>
          </a:p>
        </p:txBody>
      </p:sp>
      <p:sp>
        <p:nvSpPr>
          <p:cNvPr id="1829893"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0914" name="Rectangle 2"/>
          <p:cNvSpPr>
            <a:spLocks noGrp="1" noRot="1" noChangeArrowheads="1"/>
          </p:cNvSpPr>
          <p:nvPr>
            <p:ph type="body" idx="1"/>
          </p:nvPr>
        </p:nvSpPr>
        <p:spPr>
          <a:xfrm>
            <a:off x="684213" y="549275"/>
            <a:ext cx="8208962" cy="6048375"/>
          </a:xfrm>
        </p:spPr>
        <p:txBody>
          <a:bodyPr/>
          <a:lstStyle/>
          <a:p>
            <a:pPr>
              <a:lnSpc>
                <a:spcPct val="135000"/>
              </a:lnSpc>
              <a:spcBef>
                <a:spcPct val="0"/>
              </a:spcBef>
              <a:buFont typeface="Wingdings" pitchFamily="2" charset="2"/>
              <a:buNone/>
            </a:pPr>
            <a:r>
              <a:rPr lang="en-US" altLang="zh-CN" sz="1800" b="1"/>
              <a:t>3.</a:t>
            </a:r>
            <a:r>
              <a:rPr lang="zh-CN" altLang="en-US" sz="1800" b="1"/>
              <a:t>设置超链接</a:t>
            </a:r>
          </a:p>
          <a:p>
            <a:pPr>
              <a:lnSpc>
                <a:spcPct val="135000"/>
              </a:lnSpc>
              <a:spcBef>
                <a:spcPct val="0"/>
              </a:spcBef>
              <a:buFont typeface="Wingdings" pitchFamily="2" charset="2"/>
              <a:buNone/>
            </a:pPr>
            <a:r>
              <a:rPr lang="zh-CN" altLang="en-US" sz="1800"/>
              <a:t>           </a:t>
            </a:r>
            <a:r>
              <a:rPr lang="zh-CN" altLang="en-US" sz="1800">
                <a:solidFill>
                  <a:schemeClr val="tx2"/>
                </a:solidFill>
              </a:rPr>
              <a:t>超链接分为：原有文件或网页、此数据库中的页、新建页、电子邮件地址</a:t>
            </a:r>
          </a:p>
          <a:p>
            <a:pPr>
              <a:lnSpc>
                <a:spcPct val="135000"/>
              </a:lnSpc>
              <a:spcBef>
                <a:spcPct val="0"/>
              </a:spcBef>
              <a:buFont typeface="Wingdings" pitchFamily="2" charset="2"/>
              <a:buNone/>
            </a:pPr>
            <a:r>
              <a:rPr lang="en-US" altLang="zh-CN" sz="1800" b="1"/>
              <a:t>4.</a:t>
            </a:r>
            <a:r>
              <a:rPr lang="zh-CN" altLang="en-US" sz="1800" b="1"/>
              <a:t>设置数据页及元素属性</a:t>
            </a:r>
          </a:p>
          <a:p>
            <a:pPr>
              <a:lnSpc>
                <a:spcPct val="135000"/>
              </a:lnSpc>
              <a:spcBef>
                <a:spcPct val="0"/>
              </a:spcBef>
              <a:buFont typeface="Wingdings" pitchFamily="2" charset="2"/>
              <a:buNone/>
            </a:pPr>
            <a:r>
              <a:rPr lang="zh-CN" altLang="en-US" sz="1800"/>
              <a:t>           </a:t>
            </a:r>
            <a:r>
              <a:rPr lang="zh-CN" altLang="en-US" sz="1800">
                <a:solidFill>
                  <a:schemeClr val="tx2"/>
                </a:solidFill>
              </a:rPr>
              <a:t>在数据访问页中添加完控件以后，就应该设置页、页面、节以及控件的属性，设置方法和窗体、报表相同，大家可以根据具体的属性设置它们的值。</a:t>
            </a:r>
          </a:p>
          <a:p>
            <a:pPr>
              <a:lnSpc>
                <a:spcPct val="135000"/>
              </a:lnSpc>
              <a:spcBef>
                <a:spcPct val="0"/>
              </a:spcBef>
              <a:buFont typeface="Wingdings" pitchFamily="2" charset="2"/>
              <a:buNone/>
            </a:pPr>
            <a:r>
              <a:rPr lang="zh-CN" altLang="en-US" sz="1800">
                <a:solidFill>
                  <a:schemeClr val="tx2"/>
                </a:solidFill>
              </a:rPr>
              <a:t>	在数据访问页中应用主题分两种情况：</a:t>
            </a:r>
          </a:p>
          <a:p>
            <a:pPr>
              <a:lnSpc>
                <a:spcPct val="135000"/>
              </a:lnSpc>
              <a:spcBef>
                <a:spcPct val="0"/>
              </a:spcBef>
              <a:buFont typeface="Wingdings" pitchFamily="2" charset="2"/>
              <a:buNone/>
            </a:pPr>
            <a:r>
              <a:rPr lang="zh-CN" altLang="en-US" sz="1800">
                <a:solidFill>
                  <a:schemeClr val="tx2"/>
                </a:solidFill>
              </a:rPr>
              <a:t>	        一是在用向导创建数据页时，在向导的最后一个对话框中，选定“为数据页应用主题”复选框，在单选按钮中选择“修改数据页的设计”，单击“完成”后即可。</a:t>
            </a:r>
          </a:p>
          <a:p>
            <a:pPr>
              <a:lnSpc>
                <a:spcPct val="135000"/>
              </a:lnSpc>
              <a:spcBef>
                <a:spcPct val="0"/>
              </a:spcBef>
              <a:buFont typeface="Wingdings" pitchFamily="2" charset="2"/>
              <a:buNone/>
            </a:pPr>
            <a:r>
              <a:rPr lang="zh-CN" altLang="en-US" sz="1800">
                <a:solidFill>
                  <a:schemeClr val="tx2"/>
                </a:solidFill>
              </a:rPr>
              <a:t>	        二是在页的设计视图中，单击“格式”菜单中的“主题”选项，也可弹出“主题”话框，进行相应的设置即可。</a:t>
            </a:r>
          </a:p>
          <a:p>
            <a:pPr>
              <a:lnSpc>
                <a:spcPct val="135000"/>
              </a:lnSpc>
              <a:spcBef>
                <a:spcPct val="0"/>
              </a:spcBef>
              <a:buFont typeface="Wingdings" pitchFamily="2" charset="2"/>
              <a:buNone/>
            </a:pPr>
            <a:r>
              <a:rPr lang="zh-CN" altLang="en-US" sz="1800">
                <a:solidFill>
                  <a:schemeClr val="tx2"/>
                </a:solidFill>
              </a:rPr>
              <a:t>	        在“主题”对话框的左部，列出了可以使用的页主题，在右部显示了该主题下的各种页元素的实际显示外观。在主题列表中选定一个主题后，单击“确定”关闭主题对话框。则该主题将应用到这个数据访问页上。</a:t>
            </a:r>
          </a:p>
          <a:p>
            <a:pPr>
              <a:lnSpc>
                <a:spcPct val="135000"/>
              </a:lnSpc>
              <a:spcBef>
                <a:spcPct val="0"/>
              </a:spcBef>
              <a:buFont typeface="Wingdings" pitchFamily="2" charset="2"/>
              <a:buNone/>
            </a:pPr>
            <a:r>
              <a:rPr lang="zh-CN" altLang="en-US" sz="1800">
                <a:solidFill>
                  <a:schemeClr val="tx2"/>
                </a:solidFill>
              </a:rPr>
              <a:t>	        对于已经指定了主题的数据访问页，如果想删除主题，同样打开“主题”对话框，并在主题列表中选择“无主题”即可。</a:t>
            </a:r>
          </a:p>
        </p:txBody>
      </p:sp>
      <p:sp>
        <p:nvSpPr>
          <p:cNvPr id="1830916" name="Text Box 4"/>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1938" name="Rectangle 2"/>
          <p:cNvSpPr>
            <a:spLocks noGrp="1" noRot="1" noChangeArrowheads="1"/>
          </p:cNvSpPr>
          <p:nvPr>
            <p:ph type="title"/>
          </p:nvPr>
        </p:nvSpPr>
        <p:spPr>
          <a:xfrm>
            <a:off x="323850" y="692150"/>
            <a:ext cx="8540750" cy="582613"/>
          </a:xfrm>
        </p:spPr>
        <p:txBody>
          <a:bodyPr/>
          <a:lstStyle/>
          <a:p>
            <a:r>
              <a:rPr lang="zh-CN" altLang="en-US" sz="2400">
                <a:solidFill>
                  <a:schemeClr val="tx1"/>
                </a:solidFill>
              </a:rPr>
              <a:t>（四）数据访问页的访问</a:t>
            </a:r>
          </a:p>
        </p:txBody>
      </p:sp>
      <p:sp>
        <p:nvSpPr>
          <p:cNvPr id="1831939" name="Rectangle 3"/>
          <p:cNvSpPr>
            <a:spLocks noGrp="1" noRot="1" noChangeArrowheads="1"/>
          </p:cNvSpPr>
          <p:nvPr>
            <p:ph type="body" idx="1"/>
          </p:nvPr>
        </p:nvSpPr>
        <p:spPr>
          <a:xfrm>
            <a:off x="468313" y="1557338"/>
            <a:ext cx="8064500" cy="3886200"/>
          </a:xfrm>
        </p:spPr>
        <p:txBody>
          <a:bodyPr/>
          <a:lstStyle/>
          <a:p>
            <a:pPr>
              <a:lnSpc>
                <a:spcPct val="120000"/>
              </a:lnSpc>
              <a:spcBef>
                <a:spcPct val="0"/>
              </a:spcBef>
              <a:buFont typeface="Wingdings" pitchFamily="2" charset="2"/>
              <a:buNone/>
            </a:pPr>
            <a:r>
              <a:rPr lang="en-US" altLang="zh-CN" sz="2000" b="1">
                <a:solidFill>
                  <a:schemeClr val="tx2"/>
                </a:solidFill>
              </a:rPr>
              <a:t>            </a:t>
            </a:r>
            <a:r>
              <a:rPr lang="zh-CN" altLang="en-US" sz="2000" b="1">
                <a:solidFill>
                  <a:schemeClr val="tx2"/>
                </a:solidFill>
              </a:rPr>
              <a:t>可以在页视图和</a:t>
            </a:r>
            <a:r>
              <a:rPr lang="en-US" altLang="zh-CN" sz="2000" b="1">
                <a:solidFill>
                  <a:schemeClr val="tx2"/>
                </a:solidFill>
              </a:rPr>
              <a:t>Web</a:t>
            </a:r>
            <a:r>
              <a:rPr lang="zh-CN" altLang="en-US" sz="2000" b="1">
                <a:solidFill>
                  <a:schemeClr val="tx2"/>
                </a:solidFill>
              </a:rPr>
              <a:t>浏览器中访问数据访问页，在访问页中可以对数据进行如下操作：</a:t>
            </a:r>
          </a:p>
          <a:p>
            <a:pPr lvl="1">
              <a:lnSpc>
                <a:spcPct val="120000"/>
              </a:lnSpc>
              <a:spcBef>
                <a:spcPct val="0"/>
              </a:spcBef>
              <a:buFont typeface="Wingdings" pitchFamily="2" charset="2"/>
              <a:buNone/>
            </a:pPr>
            <a:r>
              <a:rPr lang="en-US" altLang="zh-CN" sz="2000" b="1">
                <a:solidFill>
                  <a:schemeClr val="tx2"/>
                </a:solidFill>
              </a:rPr>
              <a:t>1</a:t>
            </a:r>
            <a:r>
              <a:rPr lang="zh-CN" altLang="en-US" sz="2000" b="1">
                <a:solidFill>
                  <a:schemeClr val="tx2"/>
                </a:solidFill>
              </a:rPr>
              <a:t>．添加记录：</a:t>
            </a:r>
          </a:p>
          <a:p>
            <a:pPr lvl="1">
              <a:lnSpc>
                <a:spcPct val="120000"/>
              </a:lnSpc>
              <a:spcBef>
                <a:spcPct val="0"/>
              </a:spcBef>
              <a:buFont typeface="Wingdings" pitchFamily="2" charset="2"/>
              <a:buNone/>
            </a:pPr>
            <a:r>
              <a:rPr lang="en-US" altLang="zh-CN" sz="2000" b="1">
                <a:solidFill>
                  <a:schemeClr val="tx2"/>
                </a:solidFill>
              </a:rPr>
              <a:t>2</a:t>
            </a:r>
            <a:r>
              <a:rPr lang="zh-CN" altLang="en-US" sz="2000" b="1">
                <a:solidFill>
                  <a:schemeClr val="tx2"/>
                </a:solidFill>
              </a:rPr>
              <a:t>．编辑记录：</a:t>
            </a:r>
          </a:p>
          <a:p>
            <a:pPr lvl="1">
              <a:lnSpc>
                <a:spcPct val="120000"/>
              </a:lnSpc>
              <a:spcBef>
                <a:spcPct val="0"/>
              </a:spcBef>
              <a:buFont typeface="Wingdings" pitchFamily="2" charset="2"/>
              <a:buNone/>
            </a:pPr>
            <a:r>
              <a:rPr lang="en-US" altLang="zh-CN" sz="2000" b="1">
                <a:solidFill>
                  <a:schemeClr val="tx2"/>
                </a:solidFill>
              </a:rPr>
              <a:t>3</a:t>
            </a:r>
            <a:r>
              <a:rPr lang="zh-CN" altLang="en-US" sz="2000" b="1">
                <a:solidFill>
                  <a:schemeClr val="tx2"/>
                </a:solidFill>
              </a:rPr>
              <a:t>．删除记录：</a:t>
            </a:r>
          </a:p>
          <a:p>
            <a:pPr lvl="1">
              <a:lnSpc>
                <a:spcPct val="120000"/>
              </a:lnSpc>
              <a:spcBef>
                <a:spcPct val="0"/>
              </a:spcBef>
              <a:buFont typeface="Wingdings" pitchFamily="2" charset="2"/>
              <a:buNone/>
            </a:pPr>
            <a:r>
              <a:rPr lang="en-US" altLang="zh-CN" sz="2000" b="1">
                <a:solidFill>
                  <a:schemeClr val="tx2"/>
                </a:solidFill>
              </a:rPr>
              <a:t>4</a:t>
            </a:r>
            <a:r>
              <a:rPr lang="zh-CN" altLang="en-US" sz="2000" b="1">
                <a:solidFill>
                  <a:schemeClr val="tx2"/>
                </a:solidFill>
              </a:rPr>
              <a:t>．排序字段：</a:t>
            </a:r>
          </a:p>
          <a:p>
            <a:pPr lvl="1">
              <a:lnSpc>
                <a:spcPct val="120000"/>
              </a:lnSpc>
              <a:spcBef>
                <a:spcPct val="0"/>
              </a:spcBef>
              <a:buFont typeface="Wingdings" pitchFamily="2" charset="2"/>
              <a:buNone/>
            </a:pPr>
            <a:r>
              <a:rPr lang="en-US" altLang="zh-CN" sz="2000" b="1">
                <a:solidFill>
                  <a:schemeClr val="tx2"/>
                </a:solidFill>
              </a:rPr>
              <a:t>5</a:t>
            </a:r>
            <a:r>
              <a:rPr lang="zh-CN" altLang="en-US" sz="2000" b="1">
                <a:solidFill>
                  <a:schemeClr val="tx2"/>
                </a:solidFill>
              </a:rPr>
              <a:t>．使用筛选查找数据：</a:t>
            </a:r>
          </a:p>
          <a:p>
            <a:pPr lvl="1">
              <a:lnSpc>
                <a:spcPct val="120000"/>
              </a:lnSpc>
              <a:spcBef>
                <a:spcPct val="0"/>
              </a:spcBef>
              <a:buFont typeface="Wingdings" pitchFamily="2" charset="2"/>
              <a:buNone/>
            </a:pPr>
            <a:r>
              <a:rPr lang="en-US" altLang="zh-CN" sz="2000" b="1">
                <a:solidFill>
                  <a:schemeClr val="tx2"/>
                </a:solidFill>
              </a:rPr>
              <a:t>6</a:t>
            </a:r>
            <a:r>
              <a:rPr lang="zh-CN" altLang="en-US" sz="2000" b="1">
                <a:solidFill>
                  <a:schemeClr val="tx2"/>
                </a:solidFill>
              </a:rPr>
              <a:t>．删除筛选：</a:t>
            </a:r>
          </a:p>
        </p:txBody>
      </p:sp>
      <p:sp>
        <p:nvSpPr>
          <p:cNvPr id="1831941"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2178" name="Rectangle 2"/>
          <p:cNvSpPr>
            <a:spLocks noGrp="1" noRot="1" noChangeArrowheads="1"/>
          </p:cNvSpPr>
          <p:nvPr>
            <p:ph type="title"/>
          </p:nvPr>
        </p:nvSpPr>
        <p:spPr>
          <a:xfrm>
            <a:off x="250825" y="476250"/>
            <a:ext cx="8540750" cy="727075"/>
          </a:xfrm>
        </p:spPr>
        <p:txBody>
          <a:bodyPr/>
          <a:lstStyle/>
          <a:p>
            <a:r>
              <a:rPr lang="zh-CN" altLang="en-US" sz="2800">
                <a:solidFill>
                  <a:schemeClr val="hlink"/>
                </a:solidFill>
              </a:rPr>
              <a:t>四、数据库的安全措施</a:t>
            </a:r>
          </a:p>
        </p:txBody>
      </p:sp>
      <p:sp>
        <p:nvSpPr>
          <p:cNvPr id="1842180" name="Text Box 4"/>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
        <p:nvSpPr>
          <p:cNvPr id="1842181" name="Rectangle 5"/>
          <p:cNvSpPr>
            <a:spLocks noRot="1" noChangeArrowheads="1"/>
          </p:cNvSpPr>
          <p:nvPr/>
        </p:nvSpPr>
        <p:spPr bwMode="auto">
          <a:xfrm>
            <a:off x="827088" y="1268413"/>
            <a:ext cx="7705725" cy="1081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0000"/>
              </a:lnSpc>
              <a:buClr>
                <a:schemeClr val="hlink"/>
              </a:buClr>
              <a:buSzPct val="70000"/>
              <a:buFont typeface="Wingdings" pitchFamily="2" charset="2"/>
              <a:buChar char="Ø"/>
            </a:pPr>
            <a:r>
              <a:rPr lang="zh-CN" altLang="en-US" sz="2400"/>
              <a:t>数据</a:t>
            </a:r>
            <a:r>
              <a:rPr lang="zh-CN" altLang="en-US" sz="2400">
                <a:hlinkClick r:id="rId2"/>
              </a:rPr>
              <a:t>安全</a:t>
            </a:r>
            <a:r>
              <a:rPr lang="zh-CN" altLang="en-US" sz="2400"/>
              <a:t>是</a:t>
            </a:r>
            <a:r>
              <a:rPr lang="zh-CN" altLang="en-US" sz="2400">
                <a:hlinkClick r:id="rId3"/>
              </a:rPr>
              <a:t>数据库</a:t>
            </a:r>
            <a:r>
              <a:rPr lang="zh-CN" altLang="en-US" sz="2400"/>
              <a:t>使用必须考虑的重要因素，在满足使用要求的前提下，用户权限越少安全越有保障。</a:t>
            </a:r>
          </a:p>
        </p:txBody>
      </p:sp>
      <p:sp>
        <p:nvSpPr>
          <p:cNvPr id="1842182" name="Rectangle 6"/>
          <p:cNvSpPr>
            <a:spLocks noRot="1" noChangeArrowheads="1"/>
          </p:cNvSpPr>
          <p:nvPr/>
        </p:nvSpPr>
        <p:spPr bwMode="auto">
          <a:xfrm>
            <a:off x="1476375" y="4365625"/>
            <a:ext cx="5472113" cy="172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0000"/>
              </a:lnSpc>
              <a:buClr>
                <a:schemeClr val="hlink"/>
              </a:buClr>
              <a:buSzPct val="70000"/>
              <a:buFont typeface="Wingdings" pitchFamily="2" charset="2"/>
              <a:buChar char="Ø"/>
            </a:pPr>
            <a:r>
              <a:rPr lang="zh-CN" altLang="en-US" sz="2400" b="0">
                <a:solidFill>
                  <a:srgbClr val="0000FF"/>
                </a:solidFill>
                <a:ea typeface="黑体" pitchFamily="49" charset="-122"/>
              </a:rPr>
              <a:t>加密数据库</a:t>
            </a:r>
          </a:p>
          <a:p>
            <a:pPr marL="342900" indent="-342900">
              <a:lnSpc>
                <a:spcPct val="130000"/>
              </a:lnSpc>
              <a:buClr>
                <a:schemeClr val="hlink"/>
              </a:buClr>
              <a:buSzPct val="70000"/>
              <a:buFont typeface="Wingdings" pitchFamily="2" charset="2"/>
              <a:buChar char="Ø"/>
            </a:pPr>
            <a:r>
              <a:rPr lang="zh-CN" altLang="en-US" sz="2400" b="0">
                <a:solidFill>
                  <a:srgbClr val="0000FF"/>
                </a:solidFill>
                <a:ea typeface="黑体" pitchFamily="49" charset="-122"/>
              </a:rPr>
              <a:t>设置密码</a:t>
            </a:r>
          </a:p>
          <a:p>
            <a:pPr marL="342900" indent="-342900">
              <a:lnSpc>
                <a:spcPct val="130000"/>
              </a:lnSpc>
              <a:buClr>
                <a:schemeClr val="hlink"/>
              </a:buClr>
              <a:buSzPct val="70000"/>
              <a:buFont typeface="Wingdings" pitchFamily="2" charset="2"/>
              <a:buChar char="Ø"/>
            </a:pPr>
            <a:r>
              <a:rPr lang="zh-CN" altLang="en-US" sz="2400" b="0">
                <a:solidFill>
                  <a:srgbClr val="0000FF"/>
                </a:solidFill>
                <a:ea typeface="黑体" pitchFamily="49" charset="-122"/>
              </a:rPr>
              <a:t>设置用户和组的安全</a:t>
            </a:r>
          </a:p>
        </p:txBody>
      </p:sp>
      <p:sp>
        <p:nvSpPr>
          <p:cNvPr id="1842183" name="Rectangle 7"/>
          <p:cNvSpPr>
            <a:spLocks noRot="1" noChangeArrowheads="1"/>
          </p:cNvSpPr>
          <p:nvPr/>
        </p:nvSpPr>
        <p:spPr bwMode="auto">
          <a:xfrm>
            <a:off x="900113" y="2565400"/>
            <a:ext cx="7785100" cy="151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0000"/>
              </a:lnSpc>
              <a:buClr>
                <a:schemeClr val="hlink"/>
              </a:buClr>
              <a:buSzPct val="70000"/>
              <a:buFont typeface="Wingdings" pitchFamily="2" charset="2"/>
              <a:buChar char="Ø"/>
            </a:pPr>
            <a:r>
              <a:rPr lang="en-US" altLang="zh-CN" sz="2400" b="0">
                <a:ea typeface="黑体" pitchFamily="49" charset="-122"/>
              </a:rPr>
              <a:t>Access</a:t>
            </a:r>
            <a:r>
              <a:rPr lang="zh-CN" altLang="en-US" sz="2400" b="0">
                <a:ea typeface="黑体" pitchFamily="49" charset="-122"/>
              </a:rPr>
              <a:t>数据库的默认状态是对用户开放所有数据库操作权限。在这种情况下，就需要采取一些措施来保护数据库的安全。</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842181">
                                            <p:txEl>
                                              <p:pRg st="0" end="0"/>
                                            </p:txEl>
                                          </p:spTgt>
                                        </p:tgtEl>
                                        <p:attrNameLst>
                                          <p:attrName>style.visibility</p:attrName>
                                        </p:attrNameLst>
                                      </p:cBhvr>
                                      <p:to>
                                        <p:strVal val="visible"/>
                                      </p:to>
                                    </p:set>
                                    <p:animEffect transition="in" filter="diamond(in)">
                                      <p:cBhvr>
                                        <p:cTn id="7" dur="2000"/>
                                        <p:tgtEl>
                                          <p:spTgt spid="184218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842182">
                                            <p:txEl>
                                              <p:pRg st="0" end="0"/>
                                            </p:txEl>
                                          </p:spTgt>
                                        </p:tgtEl>
                                        <p:attrNameLst>
                                          <p:attrName>style.visibility</p:attrName>
                                        </p:attrNameLst>
                                      </p:cBhvr>
                                      <p:to>
                                        <p:strVal val="visible"/>
                                      </p:to>
                                    </p:set>
                                    <p:animEffect transition="in" filter="diamond(in)">
                                      <p:cBhvr>
                                        <p:cTn id="12" dur="2000"/>
                                        <p:tgtEl>
                                          <p:spTgt spid="1842182">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842182">
                                            <p:txEl>
                                              <p:pRg st="1" end="1"/>
                                            </p:txEl>
                                          </p:spTgt>
                                        </p:tgtEl>
                                        <p:attrNameLst>
                                          <p:attrName>style.visibility</p:attrName>
                                        </p:attrNameLst>
                                      </p:cBhvr>
                                      <p:to>
                                        <p:strVal val="visible"/>
                                      </p:to>
                                    </p:set>
                                    <p:animEffect transition="in" filter="diamond(in)">
                                      <p:cBhvr>
                                        <p:cTn id="17" dur="2000"/>
                                        <p:tgtEl>
                                          <p:spTgt spid="1842182">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842182">
                                            <p:txEl>
                                              <p:pRg st="2" end="2"/>
                                            </p:txEl>
                                          </p:spTgt>
                                        </p:tgtEl>
                                        <p:attrNameLst>
                                          <p:attrName>style.visibility</p:attrName>
                                        </p:attrNameLst>
                                      </p:cBhvr>
                                      <p:to>
                                        <p:strVal val="visible"/>
                                      </p:to>
                                    </p:set>
                                    <p:animEffect transition="in" filter="diamond(in)">
                                      <p:cBhvr>
                                        <p:cTn id="22" dur="2000"/>
                                        <p:tgtEl>
                                          <p:spTgt spid="1842182">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842183">
                                            <p:txEl>
                                              <p:pRg st="0" end="0"/>
                                            </p:txEl>
                                          </p:spTgt>
                                        </p:tgtEl>
                                        <p:attrNameLst>
                                          <p:attrName>style.visibility</p:attrName>
                                        </p:attrNameLst>
                                      </p:cBhvr>
                                      <p:to>
                                        <p:strVal val="visible"/>
                                      </p:to>
                                    </p:set>
                                    <p:animEffect transition="in" filter="diamond(in)">
                                      <p:cBhvr>
                                        <p:cTn id="27" dur="2000"/>
                                        <p:tgtEl>
                                          <p:spTgt spid="184218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2181" grpId="0" build="p"/>
      <p:bldP spid="1842182" grpId="0" build="p"/>
      <p:bldP spid="184218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8162" name="Rectangle 2"/>
          <p:cNvSpPr>
            <a:spLocks noGrp="1" noRot="1" noChangeArrowheads="1"/>
          </p:cNvSpPr>
          <p:nvPr>
            <p:ph type="title"/>
          </p:nvPr>
        </p:nvSpPr>
        <p:spPr>
          <a:xfrm>
            <a:off x="250825" y="476250"/>
            <a:ext cx="8540750" cy="576263"/>
          </a:xfrm>
        </p:spPr>
        <p:txBody>
          <a:bodyPr/>
          <a:lstStyle/>
          <a:p>
            <a:r>
              <a:rPr lang="en-US" altLang="zh-CN" sz="2800"/>
              <a:t>1</a:t>
            </a:r>
            <a:r>
              <a:rPr lang="zh-CN" altLang="en-US" sz="2800"/>
              <a:t>．查询权限设置</a:t>
            </a:r>
          </a:p>
        </p:txBody>
      </p:sp>
      <p:sp>
        <p:nvSpPr>
          <p:cNvPr id="2268163" name="Rectangle 3"/>
          <p:cNvSpPr>
            <a:spLocks noGrp="1" noRot="1" noChangeArrowheads="1"/>
          </p:cNvSpPr>
          <p:nvPr>
            <p:ph type="body" idx="1"/>
          </p:nvPr>
        </p:nvSpPr>
        <p:spPr>
          <a:xfrm>
            <a:off x="684213" y="1125538"/>
            <a:ext cx="8064500" cy="5183187"/>
          </a:xfrm>
        </p:spPr>
        <p:txBody>
          <a:bodyPr/>
          <a:lstStyle/>
          <a:p>
            <a:pPr>
              <a:lnSpc>
                <a:spcPct val="120000"/>
              </a:lnSpc>
              <a:spcBef>
                <a:spcPct val="0"/>
              </a:spcBef>
              <a:buFont typeface="Wingdings" pitchFamily="2" charset="2"/>
              <a:buNone/>
            </a:pPr>
            <a:r>
              <a:rPr lang="zh-CN" altLang="en-US" sz="2400" b="1"/>
              <a:t>　　　以查询数据库给予所有用户执行权限和禁止用户在查询过程中修改数据为例，设置数据库查询的属性应该在“</a:t>
            </a:r>
            <a:r>
              <a:rPr lang="zh-CN" altLang="en-US" sz="2400" b="1">
                <a:hlinkClick r:id="rId2"/>
              </a:rPr>
              <a:t>设计</a:t>
            </a:r>
            <a:r>
              <a:rPr lang="zh-CN" altLang="en-US" sz="2400" b="1"/>
              <a:t>视图”中打开它，单击工具栏上的“属性”按钮打开如图</a:t>
            </a:r>
            <a:r>
              <a:rPr lang="en-US" altLang="zh-CN" sz="2400" b="1"/>
              <a:t>1</a:t>
            </a:r>
            <a:r>
              <a:rPr lang="zh-CN" altLang="en-US" sz="2400" b="1"/>
              <a:t>所示“查询属性”对话框。打开“运行权限”下拉列表选择“所有者的”，此后所有用户都具有查询所有者的查看和执行查询的权限。这样查询所有者才能保存更改的查询，也只有查询所有者才能更改查询的所有权。如果需要禁止用户在查询过程中修改数据，可以打开“记录集”类型下拉列表，它提供了“动态集”、“动态集（不一致的更新）”和“快照”三个类型。选择“动态集”时查询的数据表中的值可以修改，而且会动态的改动相应的计算值。选择“快照”就不能修改数据表中的数据，因此你应该选择“快照”这一项。</a:t>
            </a:r>
            <a:endParaRPr lang="zh-CN" altLang="en-US" sz="2400" b="1">
              <a:solidFill>
                <a:srgbClr val="001010"/>
              </a:solidFill>
            </a:endParaRPr>
          </a:p>
        </p:txBody>
      </p:sp>
      <p:sp>
        <p:nvSpPr>
          <p:cNvPr id="2268164" name="Text Box 4"/>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250" name="Rectangle 2"/>
          <p:cNvSpPr>
            <a:spLocks noGrp="1" noRot="1" noChangeArrowheads="1"/>
          </p:cNvSpPr>
          <p:nvPr>
            <p:ph type="title"/>
          </p:nvPr>
        </p:nvSpPr>
        <p:spPr>
          <a:xfrm>
            <a:off x="611188" y="692150"/>
            <a:ext cx="8231187" cy="511175"/>
          </a:xfrm>
        </p:spPr>
        <p:txBody>
          <a:bodyPr/>
          <a:lstStyle/>
          <a:p>
            <a:pPr algn="l"/>
            <a:r>
              <a:rPr lang="en-US" altLang="zh-CN" sz="2400"/>
              <a:t>2</a:t>
            </a:r>
            <a:r>
              <a:rPr lang="zh-CN" altLang="en-US" sz="2400"/>
              <a:t>．用户权限设置</a:t>
            </a:r>
          </a:p>
        </p:txBody>
      </p:sp>
      <p:sp>
        <p:nvSpPr>
          <p:cNvPr id="1845251" name="Rectangle 3"/>
          <p:cNvSpPr>
            <a:spLocks noGrp="1" noRot="1" noChangeArrowheads="1"/>
          </p:cNvSpPr>
          <p:nvPr>
            <p:ph type="body" idx="1"/>
          </p:nvPr>
        </p:nvSpPr>
        <p:spPr>
          <a:xfrm>
            <a:off x="323850" y="1341438"/>
            <a:ext cx="8540750" cy="5183187"/>
          </a:xfrm>
        </p:spPr>
        <p:txBody>
          <a:bodyPr/>
          <a:lstStyle/>
          <a:p>
            <a:pPr>
              <a:lnSpc>
                <a:spcPct val="130000"/>
              </a:lnSpc>
              <a:buFont typeface="Wingdings" pitchFamily="2" charset="2"/>
              <a:buNone/>
            </a:pPr>
            <a:r>
              <a:rPr lang="zh-CN" altLang="en-US" sz="2000"/>
              <a:t>　　　　要使</a:t>
            </a:r>
            <a:r>
              <a:rPr lang="en-US" altLang="zh-CN" sz="2000"/>
              <a:t>Access</a:t>
            </a:r>
            <a:r>
              <a:rPr lang="zh-CN" altLang="en-US" sz="2000"/>
              <a:t>数据库用户拥有不同权限，即有的用户拥有编辑数据库的权限，有的用户只能查看数据库内容等等，设置方法是打开</a:t>
            </a:r>
            <a:r>
              <a:rPr lang="en-US" altLang="zh-CN" sz="2000"/>
              <a:t>Access</a:t>
            </a:r>
            <a:r>
              <a:rPr lang="zh-CN" altLang="en-US" sz="2000"/>
              <a:t>数据库，单击“工具”→“安全”子菜单下的“用户与组权限”命令打开对话框，其中可以修改不同用户对数据库或它的某个对象的访问权限。</a:t>
            </a:r>
            <a:br>
              <a:rPr lang="zh-CN" altLang="en-US" sz="2000"/>
            </a:br>
            <a:r>
              <a:rPr lang="zh-CN" altLang="en-US" sz="2000"/>
              <a:t>　　如果需要想“用户组”的成员只能打开数据库的窗体，只要在“用户名</a:t>
            </a:r>
            <a:r>
              <a:rPr lang="en-US" altLang="zh-CN" sz="2000"/>
              <a:t>/</a:t>
            </a:r>
            <a:r>
              <a:rPr lang="zh-CN" altLang="en-US" sz="2000"/>
              <a:t>组名”中选择“用户组”，然后在对象类型下拉列表中选择“窗体”。接着在“对象名称”下面选择一个窗体，选中“权限”下的“打开</a:t>
            </a:r>
            <a:r>
              <a:rPr lang="en-US" altLang="zh-CN" sz="2000"/>
              <a:t>/</a:t>
            </a:r>
            <a:r>
              <a:rPr lang="zh-CN" altLang="en-US" sz="2000"/>
              <a:t>运行”以后“确定”，那么用户组的成员只能查看窗体，而不能执行其他操作了。</a:t>
            </a:r>
            <a:br>
              <a:rPr lang="zh-CN" altLang="en-US" sz="2000"/>
            </a:br>
            <a:r>
              <a:rPr lang="zh-CN" altLang="en-US" sz="2000"/>
              <a:t>　　如果需要给予“管理员组”操作数据库的所有权限，只要在“用户名</a:t>
            </a:r>
            <a:r>
              <a:rPr lang="en-US" altLang="zh-CN" sz="2000"/>
              <a:t>/</a:t>
            </a:r>
            <a:r>
              <a:rPr lang="zh-CN" altLang="en-US" sz="2000"/>
              <a:t>组名”中选择“管理员组”，然后在对象类型下拉列表中选择“数据库”。接着选中“权限”下的“打开</a:t>
            </a:r>
            <a:r>
              <a:rPr lang="en-US" altLang="zh-CN" sz="2000"/>
              <a:t>/</a:t>
            </a:r>
            <a:r>
              <a:rPr lang="zh-CN" altLang="en-US" sz="2000"/>
              <a:t>运行”和“管理”，“确定”后即可使管理员组的成员操作数据库的所有权限。</a:t>
            </a:r>
          </a:p>
        </p:txBody>
      </p:sp>
      <p:sp>
        <p:nvSpPr>
          <p:cNvPr id="1845252" name="Text Box 4"/>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6274" name="Rectangle 2"/>
          <p:cNvSpPr>
            <a:spLocks noGrp="1" noRot="1" noChangeArrowheads="1"/>
          </p:cNvSpPr>
          <p:nvPr>
            <p:ph type="title"/>
          </p:nvPr>
        </p:nvSpPr>
        <p:spPr>
          <a:xfrm>
            <a:off x="611188" y="685800"/>
            <a:ext cx="8231187" cy="511175"/>
          </a:xfrm>
        </p:spPr>
        <p:txBody>
          <a:bodyPr/>
          <a:lstStyle/>
          <a:p>
            <a:pPr algn="l"/>
            <a:r>
              <a:rPr lang="en-US" altLang="zh-CN" sz="2400"/>
              <a:t>3</a:t>
            </a:r>
            <a:r>
              <a:rPr lang="zh-CN" altLang="en-US" sz="2400"/>
              <a:t>．用户组管理</a:t>
            </a:r>
          </a:p>
        </p:txBody>
      </p:sp>
      <p:sp>
        <p:nvSpPr>
          <p:cNvPr id="1846275" name="Rectangle 3"/>
          <p:cNvSpPr>
            <a:spLocks noGrp="1" noRot="1" noChangeArrowheads="1"/>
          </p:cNvSpPr>
          <p:nvPr>
            <p:ph type="body" idx="1"/>
          </p:nvPr>
        </p:nvSpPr>
        <p:spPr>
          <a:xfrm>
            <a:off x="323850" y="1268413"/>
            <a:ext cx="8540750" cy="5040312"/>
          </a:xfrm>
        </p:spPr>
        <p:txBody>
          <a:bodyPr/>
          <a:lstStyle/>
          <a:p>
            <a:pPr>
              <a:lnSpc>
                <a:spcPct val="120000"/>
              </a:lnSpc>
              <a:buFont typeface="Wingdings" pitchFamily="2" charset="2"/>
              <a:buNone/>
            </a:pPr>
            <a:r>
              <a:rPr lang="zh-CN" altLang="en-US" sz="2000"/>
              <a:t>　　　　为数据库用户建立组，然后给用户或组分配帐号可以大大提高管理效率，具体操作方法是：打开</a:t>
            </a:r>
            <a:r>
              <a:rPr lang="en-US" altLang="zh-CN" sz="2000"/>
              <a:t>Access 2003</a:t>
            </a:r>
            <a:r>
              <a:rPr lang="zh-CN" altLang="en-US" sz="2000"/>
              <a:t>（不用打开数据库），单击“工具”→“安全”子菜单下的“用户与组权限”命令打开如图</a:t>
            </a:r>
            <a:r>
              <a:rPr lang="en-US" altLang="zh-CN" sz="2000"/>
              <a:t>2</a:t>
            </a:r>
            <a:r>
              <a:rPr lang="zh-CN" altLang="en-US" sz="2000"/>
              <a:t>所示对话框。这个对话框包含三个选项卡：现有的组管理用户使用“用户”选项卡，单击“新建”按钮可以在“用户组”或“管理员组”中添加新用户，也可以单击“删除”按钮将组中的这个用户删除，单击“清除密码”就可以取消原来这个用户的密码。在“组成员关系”列表中，左面的是现在所有的组，右面的则是“名称”框内这个用户所在的组。</a:t>
            </a:r>
            <a:br>
              <a:rPr lang="zh-CN" altLang="en-US" sz="2000"/>
            </a:br>
            <a:r>
              <a:rPr lang="zh-CN" altLang="en-US" sz="2000"/>
              <a:t>　　“组”选项卡的功能是管理组，打开“名称”下拉列表可以选择组，单击“新建”按钮可以添加“用户</a:t>
            </a:r>
            <a:r>
              <a:rPr lang="en-US" altLang="zh-CN" sz="2000"/>
              <a:t>/</a:t>
            </a:r>
            <a:r>
              <a:rPr lang="zh-CN" altLang="en-US" sz="2000"/>
              <a:t>组”，也可以单击“删除”按钮删除一个“用户</a:t>
            </a:r>
            <a:r>
              <a:rPr lang="en-US" altLang="zh-CN" sz="2000"/>
              <a:t>/</a:t>
            </a:r>
            <a:r>
              <a:rPr lang="zh-CN" altLang="en-US" sz="2000"/>
              <a:t>组”。</a:t>
            </a:r>
            <a:br>
              <a:rPr lang="zh-CN" altLang="en-US" sz="2000"/>
            </a:br>
            <a:r>
              <a:rPr lang="zh-CN" altLang="en-US" sz="2000"/>
              <a:t>　　“更改登陆密码”选项卡仅供修改密码使用，当一个用户用初始密码登录</a:t>
            </a:r>
            <a:r>
              <a:rPr lang="en-US" altLang="zh-CN" sz="2000"/>
              <a:t>Access</a:t>
            </a:r>
            <a:r>
              <a:rPr lang="zh-CN" altLang="en-US" sz="2000"/>
              <a:t>以后，他可以在这里修改自己的访问密码。 </a:t>
            </a:r>
          </a:p>
        </p:txBody>
      </p:sp>
      <p:sp>
        <p:nvSpPr>
          <p:cNvPr id="1846276" name="Text Box 4"/>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7298" name="Rectangle 2"/>
          <p:cNvSpPr>
            <a:spLocks noGrp="1" noRot="1" noChangeArrowheads="1"/>
          </p:cNvSpPr>
          <p:nvPr>
            <p:ph type="title"/>
          </p:nvPr>
        </p:nvSpPr>
        <p:spPr>
          <a:xfrm>
            <a:off x="323850" y="333375"/>
            <a:ext cx="8540750" cy="582613"/>
          </a:xfrm>
        </p:spPr>
        <p:txBody>
          <a:bodyPr/>
          <a:lstStyle/>
          <a:p>
            <a:r>
              <a:rPr lang="en-US" altLang="zh-CN" sz="2400"/>
              <a:t> 4</a:t>
            </a:r>
            <a:r>
              <a:rPr lang="zh-CN" altLang="en-US" sz="2400"/>
              <a:t>．使用安全机制向导</a:t>
            </a:r>
          </a:p>
        </p:txBody>
      </p:sp>
      <p:sp>
        <p:nvSpPr>
          <p:cNvPr id="1847299" name="Rectangle 3"/>
          <p:cNvSpPr>
            <a:spLocks noGrp="1" noRot="1" noChangeArrowheads="1"/>
          </p:cNvSpPr>
          <p:nvPr>
            <p:ph type="body" idx="1"/>
          </p:nvPr>
        </p:nvSpPr>
        <p:spPr>
          <a:xfrm>
            <a:off x="0" y="836613"/>
            <a:ext cx="8720138" cy="6021387"/>
          </a:xfrm>
        </p:spPr>
        <p:txBody>
          <a:bodyPr/>
          <a:lstStyle/>
          <a:p>
            <a:pPr>
              <a:lnSpc>
                <a:spcPct val="110000"/>
              </a:lnSpc>
              <a:spcBef>
                <a:spcPct val="0"/>
              </a:spcBef>
              <a:buFont typeface="Wingdings" pitchFamily="2" charset="2"/>
              <a:buNone/>
            </a:pPr>
            <a:r>
              <a:rPr lang="zh-CN" altLang="en-US" sz="1800"/>
              <a:t>　　   “设置安全机制向导”创建</a:t>
            </a:r>
            <a:r>
              <a:rPr lang="en-US" altLang="zh-CN" sz="1800"/>
              <a:t>Access 2003</a:t>
            </a:r>
            <a:r>
              <a:rPr lang="zh-CN" altLang="en-US" sz="1800"/>
              <a:t>数据库的非加密备份副本，并采取相应措施保护当前数据库。使用安全机制向导的具体操作步骤是：打开要保护的</a:t>
            </a:r>
            <a:r>
              <a:rPr lang="en-US" altLang="zh-CN" sz="1800"/>
              <a:t>Access 2003</a:t>
            </a:r>
            <a:r>
              <a:rPr lang="zh-CN" altLang="en-US" sz="1800"/>
              <a:t>数据库，单击“工具”→“安全”子菜单下的“设置安全机制向导”命令，既可打开“设置安全机制向导”对话框。</a:t>
            </a:r>
            <a:br>
              <a:rPr lang="zh-CN" altLang="en-US" sz="1800"/>
            </a:br>
            <a:r>
              <a:rPr lang="zh-CN" altLang="en-US" sz="1800"/>
              <a:t>   　第一步选中“新建工作组信息文件”，该文件包含了开发或使用数据库的用户或组的名称；</a:t>
            </a:r>
          </a:p>
          <a:p>
            <a:pPr>
              <a:lnSpc>
                <a:spcPct val="110000"/>
              </a:lnSpc>
              <a:spcBef>
                <a:spcPct val="0"/>
              </a:spcBef>
              <a:buFont typeface="Wingdings" pitchFamily="2" charset="2"/>
              <a:buNone/>
            </a:pPr>
            <a:r>
              <a:rPr lang="zh-CN" altLang="en-US" sz="1800"/>
              <a:t>　　　第二步指定工作组信息文件名称和工作组</a:t>
            </a:r>
            <a:r>
              <a:rPr lang="en-US" altLang="zh-CN" sz="1800"/>
              <a:t>ID</a:t>
            </a:r>
            <a:r>
              <a:rPr lang="zh-CN" altLang="en-US" sz="1800"/>
              <a:t>（</a:t>
            </a:r>
            <a:r>
              <a:rPr lang="en-US" altLang="zh-CN" sz="1800"/>
              <a:t>WID</a:t>
            </a:r>
            <a:r>
              <a:rPr lang="zh-CN" altLang="en-US" sz="1800"/>
              <a:t>），后者是</a:t>
            </a:r>
            <a:r>
              <a:rPr lang="en-US" altLang="zh-CN" sz="1800"/>
              <a:t>4</a:t>
            </a:r>
            <a:r>
              <a:rPr lang="zh-CN" altLang="en-US" sz="1800"/>
              <a:t>到</a:t>
            </a:r>
            <a:r>
              <a:rPr lang="en-US" altLang="zh-CN" sz="1800"/>
              <a:t>20</a:t>
            </a:r>
            <a:r>
              <a:rPr lang="zh-CN" altLang="en-US" sz="1800"/>
              <a:t>个字符组成的具有唯一性的字符串。接着选中对话框下面的“使这个文件成为所有数据库的默认工作组信息文件”或“创建快捷方式，打开设置了增强安全机制的数据库”；</a:t>
            </a:r>
          </a:p>
          <a:p>
            <a:pPr>
              <a:lnSpc>
                <a:spcPct val="110000"/>
              </a:lnSpc>
              <a:spcBef>
                <a:spcPct val="0"/>
              </a:spcBef>
              <a:buFont typeface="Wingdings" pitchFamily="2" charset="2"/>
              <a:buNone/>
            </a:pPr>
            <a:r>
              <a:rPr lang="zh-CN" altLang="en-US" sz="1800"/>
              <a:t>　　　第三步在如图</a:t>
            </a:r>
            <a:r>
              <a:rPr lang="en-US" altLang="zh-CN" sz="1800"/>
              <a:t>3</a:t>
            </a:r>
            <a:r>
              <a:rPr lang="zh-CN" altLang="en-US" sz="1800"/>
              <a:t>所示对话框中选中要设置安全机制的数据库对象，设置时只须打开“表”、“查询”和“窗体”等选项卡，选中其中列出的数据库对象即可。</a:t>
            </a:r>
          </a:p>
          <a:p>
            <a:pPr>
              <a:lnSpc>
                <a:spcPct val="110000"/>
              </a:lnSpc>
              <a:spcBef>
                <a:spcPct val="0"/>
              </a:spcBef>
              <a:buFont typeface="Wingdings" pitchFamily="2" charset="2"/>
              <a:buNone/>
            </a:pPr>
            <a:r>
              <a:rPr lang="zh-CN" altLang="en-US" sz="1800"/>
              <a:t>　　　第四步选中需要包含在工作组信息文件中的组；</a:t>
            </a:r>
          </a:p>
          <a:p>
            <a:pPr>
              <a:lnSpc>
                <a:spcPct val="110000"/>
              </a:lnSpc>
              <a:spcBef>
                <a:spcPct val="0"/>
              </a:spcBef>
              <a:buFont typeface="Wingdings" pitchFamily="2" charset="2"/>
              <a:buNone/>
            </a:pPr>
            <a:r>
              <a:rPr lang="zh-CN" altLang="en-US" sz="1800"/>
              <a:t>　　　第五步选中如图</a:t>
            </a:r>
            <a:r>
              <a:rPr lang="en-US" altLang="zh-CN" sz="1800"/>
              <a:t>4</a:t>
            </a:r>
            <a:r>
              <a:rPr lang="zh-CN" altLang="en-US" sz="1800"/>
              <a:t>所示对话框中的“是，是要授予用户一些权限”，然后打开“数据库”、“表”和“查询”等选项卡，选中需要授予用户或组的权限；</a:t>
            </a:r>
          </a:p>
          <a:p>
            <a:pPr>
              <a:lnSpc>
                <a:spcPct val="110000"/>
              </a:lnSpc>
              <a:spcBef>
                <a:spcPct val="0"/>
              </a:spcBef>
              <a:buFont typeface="Wingdings" pitchFamily="2" charset="2"/>
              <a:buNone/>
            </a:pPr>
            <a:r>
              <a:rPr lang="zh-CN" altLang="en-US" sz="1800"/>
              <a:t>　　　第六步需要向工作组信息文件添加用户，只须输入用户名和密码单击“将该用户添加到列表”即可；</a:t>
            </a:r>
          </a:p>
          <a:p>
            <a:pPr>
              <a:lnSpc>
                <a:spcPct val="110000"/>
              </a:lnSpc>
              <a:spcBef>
                <a:spcPct val="0"/>
              </a:spcBef>
              <a:buFont typeface="Wingdings" pitchFamily="2" charset="2"/>
              <a:buNone/>
            </a:pPr>
            <a:r>
              <a:rPr lang="zh-CN" altLang="en-US" sz="1800"/>
              <a:t>　　　第七步在对话框的“组或用户名称”选择用户或组，然后根据需要选中“选择用户并将用户赋给组”或“选择组并将用户赋给该组”；单击“完成”按钮建立增强安全机制数据库需要的全部信息。</a:t>
            </a:r>
            <a:br>
              <a:rPr lang="zh-CN" altLang="en-US" sz="1800"/>
            </a:br>
            <a:endParaRPr lang="zh-CN" altLang="en-US" sz="1800"/>
          </a:p>
        </p:txBody>
      </p:sp>
      <p:sp>
        <p:nvSpPr>
          <p:cNvPr id="1847300" name="Text Box 4"/>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5090" name="Rectangle 2"/>
          <p:cNvSpPr>
            <a:spLocks noGrp="1" noRot="1" noChangeArrowheads="1"/>
          </p:cNvSpPr>
          <p:nvPr>
            <p:ph type="body" idx="1"/>
          </p:nvPr>
        </p:nvSpPr>
        <p:spPr>
          <a:xfrm>
            <a:off x="323850" y="1412875"/>
            <a:ext cx="8208963" cy="1584325"/>
          </a:xfrm>
        </p:spPr>
        <p:txBody>
          <a:bodyPr/>
          <a:lstStyle/>
          <a:p>
            <a:pPr>
              <a:lnSpc>
                <a:spcPct val="130000"/>
              </a:lnSpc>
              <a:spcBef>
                <a:spcPct val="0"/>
              </a:spcBef>
            </a:pPr>
            <a:r>
              <a:rPr lang="zh-CN" altLang="en-US" sz="2400">
                <a:ea typeface="黑体" pitchFamily="49" charset="-122"/>
              </a:rPr>
              <a:t>对数据库进行加密操作，将会压缩数据库文件，并使其无法通过工具程序或字处理程序解密。数据库的解密是加密的反过程。</a:t>
            </a:r>
            <a:endParaRPr lang="zh-CN" altLang="en-US" sz="2400" b="1"/>
          </a:p>
        </p:txBody>
      </p:sp>
      <p:sp>
        <p:nvSpPr>
          <p:cNvPr id="2265091" name="Rectangle 3"/>
          <p:cNvSpPr>
            <a:spLocks noRot="1" noChangeArrowheads="1"/>
          </p:cNvSpPr>
          <p:nvPr/>
        </p:nvSpPr>
        <p:spPr bwMode="auto">
          <a:xfrm>
            <a:off x="611188" y="3357563"/>
            <a:ext cx="8158162" cy="1871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0000"/>
              </a:lnSpc>
              <a:buClr>
                <a:schemeClr val="hlink"/>
              </a:buClr>
              <a:buSzPct val="70000"/>
              <a:buFont typeface="Wingdings" pitchFamily="2" charset="2"/>
              <a:buChar char="v"/>
            </a:pPr>
            <a:r>
              <a:rPr lang="zh-CN" altLang="en-US" sz="2400" b="0">
                <a:ea typeface="黑体" pitchFamily="49" charset="-122"/>
              </a:rPr>
              <a:t>启动</a:t>
            </a:r>
            <a:r>
              <a:rPr lang="en-US" altLang="zh-CN" sz="2400" b="0">
                <a:ea typeface="黑体" pitchFamily="49" charset="-122"/>
              </a:rPr>
              <a:t>Access</a:t>
            </a:r>
            <a:r>
              <a:rPr lang="zh-CN" altLang="en-US" sz="2400" b="0">
                <a:ea typeface="黑体" pitchFamily="49" charset="-122"/>
              </a:rPr>
              <a:t>，但不要打开数据库</a:t>
            </a:r>
            <a:r>
              <a:rPr lang="en-US" altLang="zh-CN" sz="2400" b="0">
                <a:ea typeface="黑体" pitchFamily="49" charset="-122"/>
              </a:rPr>
              <a:t>(</a:t>
            </a:r>
            <a:r>
              <a:rPr lang="zh-CN" altLang="en-US" sz="2400" b="0">
                <a:ea typeface="黑体" pitchFamily="49" charset="-122"/>
              </a:rPr>
              <a:t>不能对打开 的数据库进行加密或解密</a:t>
            </a:r>
            <a:r>
              <a:rPr lang="en-US" altLang="zh-CN" sz="2400" b="0">
                <a:ea typeface="黑体" pitchFamily="49" charset="-122"/>
              </a:rPr>
              <a:t>)</a:t>
            </a:r>
            <a:r>
              <a:rPr lang="zh-CN" altLang="en-US" sz="2400" b="0">
                <a:ea typeface="黑体" pitchFamily="49" charset="-122"/>
              </a:rPr>
              <a:t>。选择菜单工具</a:t>
            </a:r>
            <a:r>
              <a:rPr lang="en-US" altLang="zh-CN" sz="2400" b="0">
                <a:ea typeface="黑体" pitchFamily="49" charset="-122"/>
              </a:rPr>
              <a:t>/</a:t>
            </a:r>
            <a:r>
              <a:rPr lang="zh-CN" altLang="en-US" sz="2400" b="0">
                <a:ea typeface="黑体" pitchFamily="49" charset="-122"/>
              </a:rPr>
              <a:t>安全</a:t>
            </a:r>
            <a:r>
              <a:rPr lang="en-US" altLang="zh-CN" sz="2400" b="0">
                <a:ea typeface="黑体" pitchFamily="49" charset="-122"/>
              </a:rPr>
              <a:t>/</a:t>
            </a:r>
            <a:r>
              <a:rPr lang="zh-CN" altLang="en-US" sz="2400" b="0">
                <a:ea typeface="黑体" pitchFamily="49" charset="-122"/>
              </a:rPr>
              <a:t>加密</a:t>
            </a:r>
            <a:r>
              <a:rPr lang="en-US" altLang="zh-CN" sz="2400" b="0">
                <a:ea typeface="黑体" pitchFamily="49" charset="-122"/>
              </a:rPr>
              <a:t>/</a:t>
            </a:r>
            <a:r>
              <a:rPr lang="zh-CN" altLang="en-US" sz="2400" b="0">
                <a:ea typeface="黑体" pitchFamily="49" charset="-122"/>
              </a:rPr>
              <a:t>解密数据库选项。</a:t>
            </a:r>
          </a:p>
        </p:txBody>
      </p:sp>
      <p:sp>
        <p:nvSpPr>
          <p:cNvPr id="2265092" name="Rectangle 4"/>
          <p:cNvSpPr>
            <a:spLocks noGrp="1" noRot="1" noChangeArrowheads="1"/>
          </p:cNvSpPr>
          <p:nvPr>
            <p:ph type="title"/>
          </p:nvPr>
        </p:nvSpPr>
        <p:spPr>
          <a:xfrm>
            <a:off x="301625" y="685800"/>
            <a:ext cx="8540750" cy="511175"/>
          </a:xfrm>
        </p:spPr>
        <p:txBody>
          <a:bodyPr/>
          <a:lstStyle/>
          <a:p>
            <a:r>
              <a:rPr lang="zh-CN" altLang="en-US" sz="2800">
                <a:solidFill>
                  <a:srgbClr val="0000FF"/>
                </a:solidFill>
                <a:ea typeface="黑体" pitchFamily="49" charset="-122"/>
              </a:rPr>
              <a:t>加密</a:t>
            </a:r>
            <a:r>
              <a:rPr lang="en-US" altLang="zh-CN" sz="2800">
                <a:solidFill>
                  <a:srgbClr val="0000FF"/>
                </a:solidFill>
                <a:ea typeface="黑体" pitchFamily="49" charset="-122"/>
              </a:rPr>
              <a:t>/</a:t>
            </a:r>
            <a:r>
              <a:rPr lang="zh-CN" altLang="en-US" sz="2800">
                <a:solidFill>
                  <a:srgbClr val="0000FF"/>
                </a:solidFill>
                <a:ea typeface="黑体" pitchFamily="49" charset="-122"/>
              </a:rPr>
              <a:t>解密</a:t>
            </a:r>
            <a:r>
              <a:rPr lang="zh-CN" altLang="en-US" sz="2800">
                <a:ea typeface="黑体" pitchFamily="49" charset="-122"/>
              </a:rPr>
              <a:t>：</a:t>
            </a:r>
          </a:p>
        </p:txBody>
      </p:sp>
    </p:spTree>
  </p:cSld>
  <p:clrMapOvr>
    <a:masterClrMapping/>
  </p:clrMapOvr>
  <p:transition spd="med">
    <p:strips dir="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03" name="Rectangle 3"/>
          <p:cNvSpPr>
            <a:spLocks noRot="1" noChangeArrowheads="1"/>
          </p:cNvSpPr>
          <p:nvPr/>
        </p:nvSpPr>
        <p:spPr bwMode="auto">
          <a:xfrm>
            <a:off x="755650" y="1628775"/>
            <a:ext cx="7777163" cy="316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30000"/>
              </a:lnSpc>
              <a:buClr>
                <a:schemeClr val="hlink"/>
              </a:buClr>
              <a:buSzPct val="70000"/>
              <a:buFont typeface="Wingdings" pitchFamily="2" charset="2"/>
              <a:buNone/>
            </a:pPr>
            <a:r>
              <a:rPr kumimoji="1" lang="zh-CN" altLang="en-US" sz="2400" b="0">
                <a:latin typeface="黑体" pitchFamily="49" charset="-122"/>
                <a:ea typeface="黑体" pitchFamily="49" charset="-122"/>
              </a:rPr>
              <a:t>　　在</a:t>
            </a:r>
            <a:r>
              <a:rPr kumimoji="1" lang="en-US" altLang="zh-CN" sz="2400" b="0">
                <a:latin typeface="黑体" pitchFamily="49" charset="-122"/>
                <a:ea typeface="黑体" pitchFamily="49" charset="-122"/>
              </a:rPr>
              <a:t>Access</a:t>
            </a:r>
            <a:r>
              <a:rPr kumimoji="1" lang="zh-CN" altLang="en-US" sz="2400" b="0">
                <a:latin typeface="黑体" pitchFamily="49" charset="-122"/>
                <a:ea typeface="黑体" pitchFamily="49" charset="-122"/>
              </a:rPr>
              <a:t>中可以很方便地从外部数据源获取数据，这些外部数据源可以是文本文件，也可以是</a:t>
            </a:r>
            <a:r>
              <a:rPr kumimoji="1" lang="en-US" altLang="zh-CN" sz="2400" b="0">
                <a:latin typeface="黑体" pitchFamily="49" charset="-122"/>
                <a:ea typeface="黑体" pitchFamily="49" charset="-122"/>
              </a:rPr>
              <a:t>Excel</a:t>
            </a:r>
            <a:r>
              <a:rPr kumimoji="1" lang="zh-CN" altLang="en-US" sz="2400" b="0">
                <a:latin typeface="黑体" pitchFamily="49" charset="-122"/>
                <a:ea typeface="黑体" pitchFamily="49" charset="-122"/>
              </a:rPr>
              <a:t>、</a:t>
            </a:r>
            <a:r>
              <a:rPr kumimoji="1" lang="en-US" altLang="zh-CN" sz="2400" b="0">
                <a:latin typeface="黑体" pitchFamily="49" charset="-122"/>
                <a:ea typeface="黑体" pitchFamily="49" charset="-122"/>
              </a:rPr>
              <a:t>dBASE</a:t>
            </a:r>
            <a:r>
              <a:rPr kumimoji="1" lang="zh-CN" altLang="en-US" sz="2400" b="0">
                <a:latin typeface="黑体" pitchFamily="49" charset="-122"/>
                <a:ea typeface="黑体" pitchFamily="49" charset="-122"/>
              </a:rPr>
              <a:t>、</a:t>
            </a:r>
            <a:r>
              <a:rPr kumimoji="1" lang="en-US" altLang="zh-CN" sz="2400" b="0">
                <a:latin typeface="黑体" pitchFamily="49" charset="-122"/>
                <a:ea typeface="黑体" pitchFamily="49" charset="-122"/>
              </a:rPr>
              <a:t>Sybase</a:t>
            </a:r>
            <a:r>
              <a:rPr kumimoji="1" lang="zh-CN" altLang="en-US" sz="2400" b="0">
                <a:latin typeface="黑体" pitchFamily="49" charset="-122"/>
                <a:ea typeface="黑体" pitchFamily="49" charset="-122"/>
              </a:rPr>
              <a:t>、</a:t>
            </a:r>
            <a:r>
              <a:rPr kumimoji="1" lang="en-US" altLang="zh-CN" sz="2400" b="0">
                <a:latin typeface="黑体" pitchFamily="49" charset="-122"/>
                <a:ea typeface="黑体" pitchFamily="49" charset="-122"/>
              </a:rPr>
              <a:t>Oracle</a:t>
            </a:r>
            <a:r>
              <a:rPr kumimoji="1" lang="zh-CN" altLang="en-US" sz="2400" b="0">
                <a:latin typeface="黑体" pitchFamily="49" charset="-122"/>
                <a:ea typeface="黑体" pitchFamily="49" charset="-122"/>
              </a:rPr>
              <a:t>、</a:t>
            </a:r>
            <a:r>
              <a:rPr kumimoji="1" lang="en-US" altLang="zh-CN" sz="2400" b="0">
                <a:latin typeface="黑体" pitchFamily="49" charset="-122"/>
                <a:ea typeface="黑体" pitchFamily="49" charset="-122"/>
              </a:rPr>
              <a:t>Foxpro</a:t>
            </a:r>
            <a:r>
              <a:rPr kumimoji="1" lang="zh-CN" altLang="en-US" sz="2400" b="0">
                <a:latin typeface="黑体" pitchFamily="49" charset="-122"/>
                <a:ea typeface="黑体" pitchFamily="49" charset="-122"/>
              </a:rPr>
              <a:t>等文件。</a:t>
            </a:r>
          </a:p>
          <a:p>
            <a:pPr>
              <a:lnSpc>
                <a:spcPct val="130000"/>
              </a:lnSpc>
              <a:buClr>
                <a:schemeClr val="hlink"/>
              </a:buClr>
              <a:buSzPct val="70000"/>
              <a:buFont typeface="Wingdings" pitchFamily="2" charset="2"/>
              <a:buNone/>
            </a:pPr>
            <a:r>
              <a:rPr kumimoji="1" lang="zh-CN" altLang="en-US" sz="2400" b="0">
                <a:latin typeface="黑体" pitchFamily="49" charset="-122"/>
                <a:ea typeface="黑体" pitchFamily="49" charset="-122"/>
              </a:rPr>
              <a:t>　　同时，</a:t>
            </a:r>
            <a:r>
              <a:rPr kumimoji="1" lang="en-US" altLang="zh-CN" sz="2400" b="0">
                <a:latin typeface="黑体" pitchFamily="49" charset="-122"/>
                <a:ea typeface="黑体" pitchFamily="49" charset="-122"/>
              </a:rPr>
              <a:t>Access</a:t>
            </a:r>
            <a:r>
              <a:rPr kumimoji="1" lang="zh-CN" altLang="en-US" sz="2400" b="0">
                <a:latin typeface="黑体" pitchFamily="49" charset="-122"/>
                <a:ea typeface="黑体" pitchFamily="49" charset="-122"/>
              </a:rPr>
              <a:t>也可以导出数据库，即将</a:t>
            </a:r>
            <a:r>
              <a:rPr kumimoji="1" lang="en-US" altLang="zh-CN" sz="2400" b="0">
                <a:latin typeface="黑体" pitchFamily="49" charset="-122"/>
                <a:ea typeface="黑体" pitchFamily="49" charset="-122"/>
              </a:rPr>
              <a:t>Access</a:t>
            </a:r>
            <a:r>
              <a:rPr kumimoji="1" lang="zh-CN" altLang="en-US" sz="2400" b="0">
                <a:latin typeface="黑体" pitchFamily="49" charset="-122"/>
                <a:ea typeface="黑体" pitchFamily="49" charset="-122"/>
              </a:rPr>
              <a:t>数据库保存为其他数据库形式，如</a:t>
            </a:r>
            <a:r>
              <a:rPr kumimoji="1" lang="en-US" altLang="zh-CN" sz="2400" b="0">
                <a:latin typeface="黑体" pitchFamily="49" charset="-122"/>
                <a:ea typeface="黑体" pitchFamily="49" charset="-122"/>
              </a:rPr>
              <a:t>Foxpro</a:t>
            </a:r>
            <a:r>
              <a:rPr kumimoji="1" lang="zh-CN" altLang="en-US" sz="2400" b="0">
                <a:latin typeface="黑体" pitchFamily="49" charset="-122"/>
                <a:ea typeface="黑体" pitchFamily="49" charset="-122"/>
              </a:rPr>
              <a:t>、</a:t>
            </a:r>
            <a:r>
              <a:rPr kumimoji="1" lang="en-US" altLang="zh-CN" sz="2400" b="0">
                <a:latin typeface="黑体" pitchFamily="49" charset="-122"/>
                <a:ea typeface="黑体" pitchFamily="49" charset="-122"/>
              </a:rPr>
              <a:t>dBASE</a:t>
            </a:r>
            <a:r>
              <a:rPr kumimoji="1" lang="zh-CN" altLang="en-US" sz="2400" b="0">
                <a:latin typeface="黑体" pitchFamily="49" charset="-122"/>
                <a:ea typeface="黑体" pitchFamily="49" charset="-122"/>
              </a:rPr>
              <a:t>数据库等。</a:t>
            </a:r>
          </a:p>
        </p:txBody>
      </p:sp>
      <p:sp>
        <p:nvSpPr>
          <p:cNvPr id="1843204" name="Rectangle 4"/>
          <p:cNvSpPr>
            <a:spLocks noGrp="1" noRot="1" noChangeArrowheads="1"/>
          </p:cNvSpPr>
          <p:nvPr>
            <p:ph type="title" idx="4294967295"/>
          </p:nvPr>
        </p:nvSpPr>
        <p:spPr>
          <a:xfrm>
            <a:off x="301625" y="685800"/>
            <a:ext cx="8540750" cy="727075"/>
          </a:xfrm>
        </p:spPr>
        <p:txBody>
          <a:bodyPr/>
          <a:lstStyle/>
          <a:p>
            <a:r>
              <a:rPr kumimoji="1" lang="zh-CN" altLang="en-US">
                <a:solidFill>
                  <a:schemeClr val="hlink"/>
                </a:solidFill>
              </a:rPr>
              <a:t>五、数据的导入与导出</a:t>
            </a:r>
          </a:p>
        </p:txBody>
      </p:sp>
      <p:sp>
        <p:nvSpPr>
          <p:cNvPr id="1843205"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843203"/>
                                        </p:tgtEl>
                                        <p:attrNameLst>
                                          <p:attrName>style.visibility</p:attrName>
                                        </p:attrNameLst>
                                      </p:cBhvr>
                                      <p:to>
                                        <p:strVal val="visible"/>
                                      </p:to>
                                    </p:set>
                                    <p:animEffect transition="in" filter="wedge">
                                      <p:cBhvr>
                                        <p:cTn id="7" dur="2000"/>
                                        <p:tgtEl>
                                          <p:spTgt spid="1843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0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226" name="Rectangle 2"/>
          <p:cNvSpPr>
            <a:spLocks noRot="1" noChangeArrowheads="1"/>
          </p:cNvSpPr>
          <p:nvPr/>
        </p:nvSpPr>
        <p:spPr bwMode="auto">
          <a:xfrm>
            <a:off x="71438" y="1268413"/>
            <a:ext cx="9072562" cy="1223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30000"/>
              </a:lnSpc>
              <a:buClr>
                <a:schemeClr val="hlink"/>
              </a:buClr>
              <a:buSzPct val="70000"/>
              <a:buFont typeface="Wingdings" pitchFamily="2" charset="2"/>
              <a:buNone/>
            </a:pPr>
            <a:r>
              <a:rPr kumimoji="1" lang="zh-CN" altLang="en-US" sz="2400" b="0">
                <a:solidFill>
                  <a:srgbClr val="0000FF"/>
                </a:solidFill>
                <a:latin typeface="黑体" pitchFamily="49" charset="-122"/>
                <a:ea typeface="黑体" pitchFamily="49" charset="-122"/>
              </a:rPr>
              <a:t>　　导入</a:t>
            </a:r>
            <a:r>
              <a:rPr kumimoji="1" lang="zh-CN" altLang="en-US" sz="2400" b="0">
                <a:latin typeface="黑体" pitchFamily="49" charset="-122"/>
                <a:ea typeface="黑体" pitchFamily="49" charset="-122"/>
              </a:rPr>
              <a:t>：将创建一个新表来保存外部数据，导入的目的在于获取数据，而不需以前的数据格式。</a:t>
            </a:r>
          </a:p>
        </p:txBody>
      </p:sp>
      <p:sp>
        <p:nvSpPr>
          <p:cNvPr id="1844227" name="Rectangle 3"/>
          <p:cNvSpPr>
            <a:spLocks noRot="1" noChangeArrowheads="1"/>
          </p:cNvSpPr>
          <p:nvPr/>
        </p:nvSpPr>
        <p:spPr bwMode="auto">
          <a:xfrm>
            <a:off x="0" y="2852738"/>
            <a:ext cx="9144000" cy="1512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30000"/>
              </a:lnSpc>
              <a:buClr>
                <a:schemeClr val="hlink"/>
              </a:buClr>
              <a:buSzPct val="70000"/>
              <a:buFont typeface="Wingdings" pitchFamily="2" charset="2"/>
              <a:buNone/>
            </a:pPr>
            <a:r>
              <a:rPr kumimoji="1" lang="zh-CN" altLang="en-US" sz="2400" b="0">
                <a:solidFill>
                  <a:srgbClr val="0000FF"/>
                </a:solidFill>
                <a:latin typeface="黑体" pitchFamily="49" charset="-122"/>
                <a:ea typeface="黑体" pitchFamily="49" charset="-122"/>
              </a:rPr>
              <a:t>　　链接表</a:t>
            </a:r>
            <a:r>
              <a:rPr kumimoji="1" lang="zh-CN" altLang="en-US" sz="2400" b="0">
                <a:latin typeface="黑体" pitchFamily="49" charset="-122"/>
                <a:ea typeface="黑体" pitchFamily="49" charset="-122"/>
              </a:rPr>
              <a:t>：将在数据源和目标之间建立一个同步映像，外部数据源的修改将自动地反映到目标数据中，同时在</a:t>
            </a:r>
            <a:r>
              <a:rPr kumimoji="1" lang="en-US" altLang="zh-CN" sz="2400" b="0">
                <a:latin typeface="黑体" pitchFamily="49" charset="-122"/>
                <a:ea typeface="黑体" pitchFamily="49" charset="-122"/>
              </a:rPr>
              <a:t>Access</a:t>
            </a:r>
            <a:r>
              <a:rPr kumimoji="1" lang="zh-CN" altLang="en-US" sz="2400" b="0">
                <a:latin typeface="黑体" pitchFamily="49" charset="-122"/>
                <a:ea typeface="黑体" pitchFamily="49" charset="-122"/>
              </a:rPr>
              <a:t>中对链接的修改也会同步的反映到数据源中。</a:t>
            </a:r>
          </a:p>
        </p:txBody>
      </p:sp>
      <p:sp>
        <p:nvSpPr>
          <p:cNvPr id="1844228" name="Rectangle 4"/>
          <p:cNvSpPr>
            <a:spLocks noRot="1" noChangeArrowheads="1"/>
          </p:cNvSpPr>
          <p:nvPr/>
        </p:nvSpPr>
        <p:spPr bwMode="auto">
          <a:xfrm>
            <a:off x="0" y="4652963"/>
            <a:ext cx="8785225" cy="107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30000"/>
              </a:lnSpc>
              <a:buClr>
                <a:schemeClr val="hlink"/>
              </a:buClr>
              <a:buSzPct val="70000"/>
              <a:buFont typeface="Wingdings" pitchFamily="2" charset="2"/>
              <a:buNone/>
            </a:pPr>
            <a:r>
              <a:rPr kumimoji="1" lang="zh-CN" altLang="en-US" sz="2400" b="0">
                <a:solidFill>
                  <a:srgbClr val="0000FF"/>
                </a:solidFill>
                <a:latin typeface="黑体" pitchFamily="49" charset="-122"/>
                <a:ea typeface="黑体" pitchFamily="49" charset="-122"/>
              </a:rPr>
              <a:t>　　导出</a:t>
            </a:r>
            <a:r>
              <a:rPr kumimoji="1" lang="zh-CN" altLang="en-US" sz="2400" b="0">
                <a:latin typeface="黑体" pitchFamily="49" charset="-122"/>
                <a:ea typeface="黑体" pitchFamily="49" charset="-122"/>
              </a:rPr>
              <a:t>：数据不仅需要导入，有时也需要将</a:t>
            </a:r>
            <a:r>
              <a:rPr kumimoji="1" lang="en-US" altLang="zh-CN" sz="2400" b="0">
                <a:latin typeface="黑体" pitchFamily="49" charset="-122"/>
                <a:ea typeface="黑体" pitchFamily="49" charset="-122"/>
              </a:rPr>
              <a:t>Access</a:t>
            </a:r>
            <a:r>
              <a:rPr kumimoji="1" lang="zh-CN" altLang="en-US" sz="2400" b="0">
                <a:latin typeface="黑体" pitchFamily="49" charset="-122"/>
                <a:ea typeface="黑体" pitchFamily="49" charset="-122"/>
              </a:rPr>
              <a:t>生成的数据库中的数据导出，成为其他类型数据库文件中的数据。</a:t>
            </a:r>
            <a:r>
              <a:rPr kumimoji="1" lang="zh-CN" altLang="en-US" sz="2400" b="0"/>
              <a:t> </a:t>
            </a:r>
          </a:p>
        </p:txBody>
      </p:sp>
      <p:sp>
        <p:nvSpPr>
          <p:cNvPr id="1844229"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844226"/>
                                        </p:tgtEl>
                                        <p:attrNameLst>
                                          <p:attrName>style.visibility</p:attrName>
                                        </p:attrNameLst>
                                      </p:cBhvr>
                                      <p:to>
                                        <p:strVal val="visible"/>
                                      </p:to>
                                    </p:set>
                                    <p:animEffect transition="in" filter="wedge">
                                      <p:cBhvr>
                                        <p:cTn id="7" dur="2000"/>
                                        <p:tgtEl>
                                          <p:spTgt spid="18442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1844227"/>
                                        </p:tgtEl>
                                        <p:attrNameLst>
                                          <p:attrName>style.visibility</p:attrName>
                                        </p:attrNameLst>
                                      </p:cBhvr>
                                      <p:to>
                                        <p:strVal val="visible"/>
                                      </p:to>
                                    </p:set>
                                    <p:animEffect transition="in" filter="wedge">
                                      <p:cBhvr>
                                        <p:cTn id="12" dur="2000"/>
                                        <p:tgtEl>
                                          <p:spTgt spid="184422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1844228"/>
                                        </p:tgtEl>
                                        <p:attrNameLst>
                                          <p:attrName>style.visibility</p:attrName>
                                        </p:attrNameLst>
                                      </p:cBhvr>
                                      <p:to>
                                        <p:strVal val="visible"/>
                                      </p:to>
                                    </p:set>
                                    <p:animEffect transition="in" filter="wedge">
                                      <p:cBhvr>
                                        <p:cTn id="17" dur="2000"/>
                                        <p:tgtEl>
                                          <p:spTgt spid="1844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226" grpId="0"/>
      <p:bldP spid="1844227" grpId="0"/>
      <p:bldP spid="184422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62" name="Rectangle 2"/>
          <p:cNvSpPr>
            <a:spLocks noGrp="1" noRot="1" noChangeArrowheads="1"/>
          </p:cNvSpPr>
          <p:nvPr>
            <p:ph type="title"/>
          </p:nvPr>
        </p:nvSpPr>
        <p:spPr>
          <a:xfrm>
            <a:off x="301625" y="685800"/>
            <a:ext cx="8540750" cy="727075"/>
          </a:xfrm>
        </p:spPr>
        <p:txBody>
          <a:bodyPr/>
          <a:lstStyle/>
          <a:p>
            <a:r>
              <a:rPr lang="zh-CN" altLang="en-US" sz="2800">
                <a:solidFill>
                  <a:schemeClr val="hlink"/>
                </a:solidFill>
              </a:rPr>
              <a:t>六、综合实例</a:t>
            </a:r>
          </a:p>
        </p:txBody>
      </p:sp>
      <p:sp>
        <p:nvSpPr>
          <p:cNvPr id="1832963" name="Rectangle 3"/>
          <p:cNvSpPr>
            <a:spLocks noGrp="1" noRot="1" noChangeArrowheads="1"/>
          </p:cNvSpPr>
          <p:nvPr>
            <p:ph type="body" idx="1"/>
          </p:nvPr>
        </p:nvSpPr>
        <p:spPr>
          <a:xfrm>
            <a:off x="1403350" y="1628775"/>
            <a:ext cx="7200900" cy="3886200"/>
          </a:xfrm>
        </p:spPr>
        <p:txBody>
          <a:bodyPr/>
          <a:lstStyle/>
          <a:p>
            <a:pPr>
              <a:lnSpc>
                <a:spcPct val="120000"/>
              </a:lnSpc>
              <a:spcBef>
                <a:spcPct val="0"/>
              </a:spcBef>
              <a:buFont typeface="Wingdings" pitchFamily="2" charset="2"/>
              <a:buNone/>
            </a:pPr>
            <a:r>
              <a:rPr lang="zh-CN" altLang="en-US" sz="2400" b="1"/>
              <a:t>创建数据库的步骤：</a:t>
            </a:r>
            <a:r>
              <a:rPr lang="zh-CN" altLang="en-US" sz="2400"/>
              <a:t> </a:t>
            </a:r>
          </a:p>
          <a:p>
            <a:pPr lvl="1">
              <a:lnSpc>
                <a:spcPct val="120000"/>
              </a:lnSpc>
              <a:spcBef>
                <a:spcPct val="0"/>
              </a:spcBef>
              <a:buFont typeface="Wingdings" pitchFamily="2" charset="2"/>
              <a:buNone/>
            </a:pPr>
            <a:r>
              <a:rPr lang="en-US" altLang="zh-CN" sz="2400"/>
              <a:t>1</a:t>
            </a:r>
            <a:r>
              <a:rPr lang="zh-CN" altLang="en-US" sz="2400"/>
              <a:t>．确定数据库的用途和需求</a:t>
            </a:r>
          </a:p>
          <a:p>
            <a:pPr lvl="1">
              <a:lnSpc>
                <a:spcPct val="120000"/>
              </a:lnSpc>
              <a:spcBef>
                <a:spcPct val="0"/>
              </a:spcBef>
              <a:buFont typeface="Wingdings" pitchFamily="2" charset="2"/>
              <a:buNone/>
            </a:pPr>
            <a:r>
              <a:rPr lang="en-US" altLang="zh-CN" sz="2400"/>
              <a:t>2</a:t>
            </a:r>
            <a:r>
              <a:rPr lang="zh-CN" altLang="en-US" sz="2400"/>
              <a:t>．确定数据库中所需的表</a:t>
            </a:r>
          </a:p>
          <a:p>
            <a:pPr lvl="1">
              <a:lnSpc>
                <a:spcPct val="120000"/>
              </a:lnSpc>
              <a:spcBef>
                <a:spcPct val="0"/>
              </a:spcBef>
              <a:buFont typeface="Wingdings" pitchFamily="2" charset="2"/>
              <a:buNone/>
            </a:pPr>
            <a:r>
              <a:rPr lang="en-US" altLang="zh-CN" sz="2400"/>
              <a:t>3</a:t>
            </a:r>
            <a:r>
              <a:rPr lang="zh-CN" altLang="en-US" sz="2400"/>
              <a:t>．确定表中所需的字段</a:t>
            </a:r>
          </a:p>
          <a:p>
            <a:pPr lvl="1">
              <a:lnSpc>
                <a:spcPct val="120000"/>
              </a:lnSpc>
              <a:spcBef>
                <a:spcPct val="0"/>
              </a:spcBef>
              <a:buFont typeface="Wingdings" pitchFamily="2" charset="2"/>
              <a:buNone/>
            </a:pPr>
            <a:r>
              <a:rPr lang="en-US" altLang="zh-CN" sz="2400"/>
              <a:t>4</a:t>
            </a:r>
            <a:r>
              <a:rPr lang="zh-CN" altLang="en-US" sz="2400"/>
              <a:t>．确定主关键字</a:t>
            </a:r>
          </a:p>
          <a:p>
            <a:pPr lvl="1">
              <a:lnSpc>
                <a:spcPct val="120000"/>
              </a:lnSpc>
              <a:spcBef>
                <a:spcPct val="0"/>
              </a:spcBef>
              <a:buFont typeface="Wingdings" pitchFamily="2" charset="2"/>
              <a:buNone/>
            </a:pPr>
            <a:r>
              <a:rPr lang="en-US" altLang="zh-CN" sz="2400"/>
              <a:t>5</a:t>
            </a:r>
            <a:r>
              <a:rPr lang="zh-CN" altLang="en-US" sz="2400"/>
              <a:t>．确定表之间的关系</a:t>
            </a:r>
          </a:p>
          <a:p>
            <a:pPr lvl="1">
              <a:lnSpc>
                <a:spcPct val="120000"/>
              </a:lnSpc>
              <a:spcBef>
                <a:spcPct val="0"/>
              </a:spcBef>
              <a:buFont typeface="Wingdings" pitchFamily="2" charset="2"/>
              <a:buNone/>
            </a:pPr>
            <a:r>
              <a:rPr lang="en-US" altLang="zh-CN" sz="2400"/>
              <a:t>6</a:t>
            </a:r>
            <a:r>
              <a:rPr lang="zh-CN" altLang="en-US" sz="2400"/>
              <a:t>．优化设计</a:t>
            </a:r>
          </a:p>
        </p:txBody>
      </p:sp>
      <p:sp>
        <p:nvSpPr>
          <p:cNvPr id="1832966" name="Text Box 6"/>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1154" name="Rectangle 2"/>
          <p:cNvSpPr>
            <a:spLocks noGrp="1" noRot="1" noChangeArrowheads="1"/>
          </p:cNvSpPr>
          <p:nvPr>
            <p:ph type="title"/>
          </p:nvPr>
        </p:nvSpPr>
        <p:spPr>
          <a:xfrm>
            <a:off x="323850" y="549275"/>
            <a:ext cx="8540750" cy="576263"/>
          </a:xfrm>
        </p:spPr>
        <p:txBody>
          <a:bodyPr/>
          <a:lstStyle/>
          <a:p>
            <a:r>
              <a:rPr lang="zh-CN" altLang="en-US" sz="2400">
                <a:solidFill>
                  <a:schemeClr val="hlink"/>
                </a:solidFill>
              </a:rPr>
              <a:t>（一）图书借阅管理数据库</a:t>
            </a:r>
          </a:p>
        </p:txBody>
      </p:sp>
      <p:sp>
        <p:nvSpPr>
          <p:cNvPr id="1841155" name="Rectangle 3"/>
          <p:cNvSpPr>
            <a:spLocks noGrp="1" noRot="1" noChangeArrowheads="1"/>
          </p:cNvSpPr>
          <p:nvPr>
            <p:ph type="body" idx="1"/>
          </p:nvPr>
        </p:nvSpPr>
        <p:spPr>
          <a:xfrm>
            <a:off x="250825" y="1341438"/>
            <a:ext cx="8569325" cy="5183187"/>
          </a:xfrm>
        </p:spPr>
        <p:txBody>
          <a:bodyPr/>
          <a:lstStyle/>
          <a:p>
            <a:pPr>
              <a:lnSpc>
                <a:spcPct val="120000"/>
              </a:lnSpc>
              <a:spcBef>
                <a:spcPct val="0"/>
              </a:spcBef>
              <a:buFont typeface="Wingdings" pitchFamily="2" charset="2"/>
              <a:buNone/>
            </a:pPr>
            <a:r>
              <a:rPr lang="zh-CN" altLang="en-US" sz="2000" b="1"/>
              <a:t>１、设计图书借阅管理数据库</a:t>
            </a:r>
          </a:p>
          <a:p>
            <a:pPr>
              <a:lnSpc>
                <a:spcPct val="120000"/>
              </a:lnSpc>
              <a:spcBef>
                <a:spcPct val="0"/>
              </a:spcBef>
              <a:buFont typeface="Wingdings" pitchFamily="2" charset="2"/>
              <a:buNone/>
            </a:pPr>
            <a:r>
              <a:rPr lang="zh-CN" altLang="en-US" sz="2000" b="1"/>
              <a:t>２、建立整个系统</a:t>
            </a:r>
          </a:p>
          <a:p>
            <a:pPr>
              <a:lnSpc>
                <a:spcPct val="120000"/>
              </a:lnSpc>
              <a:spcBef>
                <a:spcPct val="0"/>
              </a:spcBef>
              <a:buFont typeface="Wingdings" pitchFamily="2" charset="2"/>
              <a:buNone/>
            </a:pPr>
            <a:r>
              <a:rPr lang="zh-CN" altLang="en-US" sz="2000"/>
              <a:t>　　　确定整个系统的功能</a:t>
            </a:r>
          </a:p>
          <a:p>
            <a:pPr>
              <a:lnSpc>
                <a:spcPct val="120000"/>
              </a:lnSpc>
              <a:spcBef>
                <a:spcPct val="0"/>
              </a:spcBef>
              <a:buFont typeface="Wingdings" pitchFamily="2" charset="2"/>
              <a:buNone/>
            </a:pPr>
            <a:r>
              <a:rPr lang="zh-CN" altLang="en-US" sz="2000" b="1"/>
              <a:t>３、建立图书借阅管理数据库及数据表</a:t>
            </a:r>
          </a:p>
          <a:p>
            <a:pPr>
              <a:lnSpc>
                <a:spcPct val="120000"/>
              </a:lnSpc>
              <a:spcBef>
                <a:spcPct val="0"/>
              </a:spcBef>
              <a:buFont typeface="Wingdings" pitchFamily="2" charset="2"/>
              <a:buNone/>
            </a:pPr>
            <a:r>
              <a:rPr lang="zh-CN" altLang="en-US" sz="2000" b="1"/>
              <a:t>　</a:t>
            </a:r>
            <a:r>
              <a:rPr lang="zh-CN" altLang="en-US" sz="2000"/>
              <a:t>       根据确定好的表结构创建表：出版社表、书籍表、读者信息表、图书借阅表，为每个表的字段设置属性</a:t>
            </a:r>
          </a:p>
          <a:p>
            <a:pPr>
              <a:lnSpc>
                <a:spcPct val="120000"/>
              </a:lnSpc>
              <a:spcBef>
                <a:spcPct val="0"/>
              </a:spcBef>
              <a:buFont typeface="Wingdings" pitchFamily="2" charset="2"/>
              <a:buNone/>
            </a:pPr>
            <a:r>
              <a:rPr lang="zh-CN" altLang="en-US" sz="2000" b="1"/>
              <a:t>４、使用查询</a:t>
            </a:r>
          </a:p>
          <a:p>
            <a:pPr>
              <a:lnSpc>
                <a:spcPct val="120000"/>
              </a:lnSpc>
              <a:spcBef>
                <a:spcPct val="0"/>
              </a:spcBef>
              <a:buFont typeface="Wingdings" pitchFamily="2" charset="2"/>
              <a:buNone/>
            </a:pPr>
            <a:r>
              <a:rPr lang="zh-CN" altLang="en-US" sz="2000" b="1"/>
              <a:t>５、制作窗体</a:t>
            </a:r>
          </a:p>
          <a:p>
            <a:pPr>
              <a:lnSpc>
                <a:spcPct val="120000"/>
              </a:lnSpc>
              <a:spcBef>
                <a:spcPct val="0"/>
              </a:spcBef>
              <a:buFont typeface="Wingdings" pitchFamily="2" charset="2"/>
              <a:buNone/>
            </a:pPr>
            <a:r>
              <a:rPr lang="zh-CN" altLang="en-US" sz="2000"/>
              <a:t>　　创建所需的所有窗体</a:t>
            </a:r>
          </a:p>
          <a:p>
            <a:pPr>
              <a:lnSpc>
                <a:spcPct val="120000"/>
              </a:lnSpc>
              <a:spcBef>
                <a:spcPct val="0"/>
              </a:spcBef>
              <a:buFont typeface="Wingdings" pitchFamily="2" charset="2"/>
              <a:buNone/>
            </a:pPr>
            <a:r>
              <a:rPr lang="zh-CN" altLang="en-US" sz="2000"/>
              <a:t>　　创建特色窗体</a:t>
            </a:r>
          </a:p>
          <a:p>
            <a:pPr>
              <a:lnSpc>
                <a:spcPct val="120000"/>
              </a:lnSpc>
              <a:spcBef>
                <a:spcPct val="0"/>
              </a:spcBef>
              <a:buFont typeface="Wingdings" pitchFamily="2" charset="2"/>
              <a:buNone/>
            </a:pPr>
            <a:r>
              <a:rPr lang="zh-CN" altLang="en-US" sz="2000" b="1"/>
              <a:t>６、创建报表</a:t>
            </a:r>
          </a:p>
          <a:p>
            <a:pPr>
              <a:lnSpc>
                <a:spcPct val="120000"/>
              </a:lnSpc>
              <a:spcBef>
                <a:spcPct val="0"/>
              </a:spcBef>
              <a:buFont typeface="Wingdings" pitchFamily="2" charset="2"/>
              <a:buNone/>
            </a:pPr>
            <a:r>
              <a:rPr lang="zh-CN" altLang="en-US" sz="2000"/>
              <a:t>　　创建所需的所有报表</a:t>
            </a:r>
          </a:p>
          <a:p>
            <a:pPr>
              <a:lnSpc>
                <a:spcPct val="120000"/>
              </a:lnSpc>
              <a:spcBef>
                <a:spcPct val="0"/>
              </a:spcBef>
              <a:buFont typeface="Wingdings" pitchFamily="2" charset="2"/>
              <a:buNone/>
            </a:pPr>
            <a:r>
              <a:rPr lang="zh-CN" altLang="en-US" sz="2000"/>
              <a:t>　　创建特色报表</a:t>
            </a:r>
          </a:p>
          <a:p>
            <a:pPr>
              <a:lnSpc>
                <a:spcPct val="120000"/>
              </a:lnSpc>
              <a:spcBef>
                <a:spcPct val="0"/>
              </a:spcBef>
              <a:buFont typeface="Wingdings" pitchFamily="2" charset="2"/>
              <a:buNone/>
            </a:pPr>
            <a:r>
              <a:rPr lang="zh-CN" altLang="en-US" sz="2000" b="1"/>
              <a:t>７、设置数据库的启动默认窗体</a:t>
            </a:r>
          </a:p>
        </p:txBody>
      </p:sp>
      <p:sp>
        <p:nvSpPr>
          <p:cNvPr id="1841158" name="Text Box 6"/>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5010" name="Rectangle 2"/>
          <p:cNvSpPr>
            <a:spLocks noGrp="1" noRot="1" noChangeArrowheads="1"/>
          </p:cNvSpPr>
          <p:nvPr>
            <p:ph type="title"/>
          </p:nvPr>
        </p:nvSpPr>
        <p:spPr>
          <a:xfrm>
            <a:off x="250825" y="908050"/>
            <a:ext cx="8540750" cy="574675"/>
          </a:xfrm>
        </p:spPr>
        <p:txBody>
          <a:bodyPr/>
          <a:lstStyle/>
          <a:p>
            <a:r>
              <a:rPr lang="zh-CN" altLang="en-US" sz="2400">
                <a:solidFill>
                  <a:schemeClr val="hlink"/>
                </a:solidFill>
              </a:rPr>
              <a:t>（二）人事档案管理系统实例</a:t>
            </a:r>
          </a:p>
        </p:txBody>
      </p:sp>
      <p:sp>
        <p:nvSpPr>
          <p:cNvPr id="1835011" name="Rectangle 3"/>
          <p:cNvSpPr>
            <a:spLocks noGrp="1" noRot="1" noChangeArrowheads="1"/>
          </p:cNvSpPr>
          <p:nvPr>
            <p:ph type="body" idx="1"/>
          </p:nvPr>
        </p:nvSpPr>
        <p:spPr>
          <a:xfrm>
            <a:off x="539750" y="1844675"/>
            <a:ext cx="8064500" cy="3889375"/>
          </a:xfrm>
        </p:spPr>
        <p:txBody>
          <a:bodyPr/>
          <a:lstStyle/>
          <a:p>
            <a:pPr>
              <a:lnSpc>
                <a:spcPct val="120000"/>
              </a:lnSpc>
              <a:buFont typeface="Wingdings" pitchFamily="2" charset="2"/>
              <a:buNone/>
            </a:pPr>
            <a:r>
              <a:rPr lang="en-US" altLang="zh-CN" sz="2000"/>
              <a:t>	</a:t>
            </a:r>
            <a:r>
              <a:rPr lang="zh-CN" altLang="en-US" sz="2000"/>
              <a:t>　　人事档案管理系统的主要任务是用计算机对人事档案资料进行查询、修改、增加、删除以及存储，并快速准确地完成各种档案资料的统计和汇总工作，以及迅速地打印出各种报表资料以供有关人事管理工作之用。</a:t>
            </a:r>
          </a:p>
          <a:p>
            <a:pPr>
              <a:lnSpc>
                <a:spcPct val="120000"/>
              </a:lnSpc>
              <a:buFont typeface="Wingdings" pitchFamily="2" charset="2"/>
              <a:buNone/>
            </a:pPr>
            <a:r>
              <a:rPr lang="zh-CN" altLang="en-US" sz="2000"/>
              <a:t>	　　确定数据表及表间关系：部门表、职工信息表、职工简历表、职工家庭成员表。 </a:t>
            </a:r>
          </a:p>
          <a:p>
            <a:pPr>
              <a:lnSpc>
                <a:spcPct val="120000"/>
              </a:lnSpc>
              <a:buFont typeface="Wingdings" pitchFamily="2" charset="2"/>
              <a:buNone/>
            </a:pPr>
            <a:r>
              <a:rPr lang="zh-CN" altLang="en-US" sz="2000"/>
              <a:t>	　　创建查询：</a:t>
            </a:r>
          </a:p>
          <a:p>
            <a:pPr>
              <a:lnSpc>
                <a:spcPct val="120000"/>
              </a:lnSpc>
              <a:buFont typeface="Wingdings" pitchFamily="2" charset="2"/>
              <a:buNone/>
            </a:pPr>
            <a:r>
              <a:rPr lang="zh-CN" altLang="en-US" sz="2000"/>
              <a:t>	　　创建窗体：</a:t>
            </a:r>
          </a:p>
          <a:p>
            <a:pPr>
              <a:lnSpc>
                <a:spcPct val="120000"/>
              </a:lnSpc>
              <a:buFont typeface="Wingdings" pitchFamily="2" charset="2"/>
              <a:buNone/>
            </a:pPr>
            <a:r>
              <a:rPr lang="zh-CN" altLang="en-US" sz="2000"/>
              <a:t>	　　创建报表： </a:t>
            </a:r>
          </a:p>
        </p:txBody>
      </p:sp>
      <p:sp>
        <p:nvSpPr>
          <p:cNvPr id="1835013"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6034" name="Rectangle 2"/>
          <p:cNvSpPr>
            <a:spLocks noGrp="1" noRot="1" noChangeArrowheads="1"/>
          </p:cNvSpPr>
          <p:nvPr>
            <p:ph type="title"/>
          </p:nvPr>
        </p:nvSpPr>
        <p:spPr>
          <a:xfrm>
            <a:off x="250825" y="836613"/>
            <a:ext cx="8540750" cy="574675"/>
          </a:xfrm>
        </p:spPr>
        <p:txBody>
          <a:bodyPr/>
          <a:lstStyle/>
          <a:p>
            <a:r>
              <a:rPr lang="zh-CN" altLang="en-US" sz="2400">
                <a:solidFill>
                  <a:schemeClr val="hlink"/>
                </a:solidFill>
              </a:rPr>
              <a:t>（三）工资管理系统实例</a:t>
            </a:r>
            <a:r>
              <a:rPr lang="zh-CN" altLang="en-US"/>
              <a:t> </a:t>
            </a:r>
          </a:p>
        </p:txBody>
      </p:sp>
      <p:sp>
        <p:nvSpPr>
          <p:cNvPr id="1836035" name="Rectangle 3"/>
          <p:cNvSpPr>
            <a:spLocks noGrp="1" noRot="1" noChangeArrowheads="1"/>
          </p:cNvSpPr>
          <p:nvPr>
            <p:ph type="body" idx="1"/>
          </p:nvPr>
        </p:nvSpPr>
        <p:spPr>
          <a:xfrm>
            <a:off x="827088" y="1773238"/>
            <a:ext cx="7273925" cy="2952750"/>
          </a:xfrm>
        </p:spPr>
        <p:txBody>
          <a:bodyPr/>
          <a:lstStyle/>
          <a:p>
            <a:pPr>
              <a:buFont typeface="Wingdings" pitchFamily="2" charset="2"/>
              <a:buNone/>
            </a:pPr>
            <a:r>
              <a:rPr lang="en-US" altLang="zh-CN" sz="2000"/>
              <a:t>	</a:t>
            </a:r>
            <a:r>
              <a:rPr lang="zh-CN" altLang="en-US" sz="2000"/>
              <a:t>创建数据表：部门表、职工信息表、职工工资表。 </a:t>
            </a:r>
          </a:p>
          <a:p>
            <a:pPr>
              <a:buFont typeface="Wingdings" pitchFamily="2" charset="2"/>
              <a:buNone/>
            </a:pPr>
            <a:r>
              <a:rPr lang="zh-CN" altLang="en-US" sz="2000"/>
              <a:t>	创建查询：</a:t>
            </a:r>
          </a:p>
          <a:p>
            <a:pPr>
              <a:buFont typeface="Wingdings" pitchFamily="2" charset="2"/>
              <a:buNone/>
            </a:pPr>
            <a:r>
              <a:rPr lang="zh-CN" altLang="en-US" sz="2000"/>
              <a:t>	创建窗体：</a:t>
            </a:r>
          </a:p>
          <a:p>
            <a:pPr>
              <a:buFont typeface="Wingdings" pitchFamily="2" charset="2"/>
              <a:buNone/>
            </a:pPr>
            <a:r>
              <a:rPr lang="zh-CN" altLang="en-US" sz="2000"/>
              <a:t>	设计报表：</a:t>
            </a:r>
          </a:p>
        </p:txBody>
      </p:sp>
      <p:sp>
        <p:nvSpPr>
          <p:cNvPr id="1836037" name="Text Box 5"/>
          <p:cNvSpPr txBox="1">
            <a:spLocks noChangeArrowheads="1"/>
          </p:cNvSpPr>
          <p:nvPr/>
        </p:nvSpPr>
        <p:spPr bwMode="auto">
          <a:xfrm>
            <a:off x="4500563"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8834" name="Rectangle 2"/>
          <p:cNvSpPr>
            <a:spLocks noGrp="1" noRot="1" noChangeArrowheads="1"/>
          </p:cNvSpPr>
          <p:nvPr>
            <p:ph type="title"/>
          </p:nvPr>
        </p:nvSpPr>
        <p:spPr>
          <a:xfrm>
            <a:off x="323850" y="620713"/>
            <a:ext cx="8540750" cy="466725"/>
          </a:xfrm>
        </p:spPr>
        <p:txBody>
          <a:bodyPr/>
          <a:lstStyle/>
          <a:p>
            <a:r>
              <a:rPr lang="zh-CN" altLang="en-US" sz="2400">
                <a:solidFill>
                  <a:srgbClr val="CC3300"/>
                </a:solidFill>
              </a:rPr>
              <a:t>复习与提示</a:t>
            </a:r>
          </a:p>
        </p:txBody>
      </p:sp>
      <p:sp>
        <p:nvSpPr>
          <p:cNvPr id="888835" name="Rectangle 3"/>
          <p:cNvSpPr>
            <a:spLocks noGrp="1" noRot="1" noChangeArrowheads="1"/>
          </p:cNvSpPr>
          <p:nvPr>
            <p:ph type="body" idx="1"/>
          </p:nvPr>
        </p:nvSpPr>
        <p:spPr>
          <a:xfrm>
            <a:off x="468313" y="1196975"/>
            <a:ext cx="8280400" cy="5400675"/>
          </a:xfrm>
        </p:spPr>
        <p:txBody>
          <a:bodyPr/>
          <a:lstStyle/>
          <a:p>
            <a:pPr algn="just">
              <a:lnSpc>
                <a:spcPct val="120000"/>
              </a:lnSpc>
              <a:buFont typeface="Wingdings" pitchFamily="2" charset="2"/>
              <a:buNone/>
            </a:pPr>
            <a:r>
              <a:rPr lang="en-US" altLang="zh-CN" sz="1800" b="1"/>
              <a:t>1</a:t>
            </a:r>
            <a:r>
              <a:rPr lang="zh-CN" altLang="en-US" sz="1800" b="1"/>
              <a:t>、宏是由一个或多个操作组成的集合，其中每个操作都实现特定的功能。使用条件表达式可以确定在某些情况下运行宏时，是否执行某个操作。宏实质上是一组代码，由数据库执行。宏组是共同存储在一个宏名下的相关宏的集合。该集合通常只作为一个宏引用。</a:t>
            </a:r>
          </a:p>
          <a:p>
            <a:pPr>
              <a:lnSpc>
                <a:spcPct val="120000"/>
              </a:lnSpc>
              <a:buFont typeface="Wingdings" pitchFamily="2" charset="2"/>
              <a:buNone/>
            </a:pPr>
            <a:r>
              <a:rPr lang="en-US" altLang="zh-CN" sz="1800" b="1"/>
              <a:t>2</a:t>
            </a:r>
            <a:r>
              <a:rPr lang="zh-CN" altLang="en-US" sz="1800" b="1"/>
              <a:t>、宏的功能：</a:t>
            </a:r>
          </a:p>
          <a:p>
            <a:pPr>
              <a:lnSpc>
                <a:spcPct val="120000"/>
              </a:lnSpc>
            </a:pPr>
            <a:r>
              <a:rPr lang="zh-CN" altLang="en-US" sz="1800" b="1"/>
              <a:t>打开、关闭表单或报表，打印报表，执行查询；</a:t>
            </a:r>
          </a:p>
          <a:p>
            <a:pPr>
              <a:lnSpc>
                <a:spcPct val="120000"/>
              </a:lnSpc>
            </a:pPr>
            <a:r>
              <a:rPr lang="zh-CN" altLang="en-US" sz="1800" b="1"/>
              <a:t>筛选、查找记录；</a:t>
            </a:r>
          </a:p>
          <a:p>
            <a:pPr>
              <a:lnSpc>
                <a:spcPct val="120000"/>
              </a:lnSpc>
            </a:pPr>
            <a:r>
              <a:rPr lang="zh-CN" altLang="en-US" sz="1800" b="1"/>
              <a:t>模拟键盘动作，为对话框或别的等待输入的任务提供字符串输入。</a:t>
            </a:r>
          </a:p>
          <a:p>
            <a:pPr>
              <a:lnSpc>
                <a:spcPct val="120000"/>
              </a:lnSpc>
            </a:pPr>
            <a:r>
              <a:rPr lang="zh-CN" altLang="en-US" sz="1800" b="1"/>
              <a:t>显示住处框的响铃警告；</a:t>
            </a:r>
          </a:p>
          <a:p>
            <a:pPr>
              <a:lnSpc>
                <a:spcPct val="120000"/>
              </a:lnSpc>
            </a:pPr>
            <a:r>
              <a:rPr lang="zh-CN" altLang="en-US" sz="1800" b="1"/>
              <a:t>移动穿窗口，改变窗口大小；</a:t>
            </a:r>
          </a:p>
          <a:p>
            <a:pPr>
              <a:lnSpc>
                <a:spcPct val="120000"/>
              </a:lnSpc>
            </a:pPr>
            <a:r>
              <a:rPr lang="zh-CN" altLang="en-US" sz="1800" b="1"/>
              <a:t>实现数据的导入和导出；</a:t>
            </a:r>
          </a:p>
          <a:p>
            <a:pPr>
              <a:lnSpc>
                <a:spcPct val="120000"/>
              </a:lnSpc>
            </a:pPr>
            <a:r>
              <a:rPr lang="zh-CN" altLang="en-US" sz="1800" b="1"/>
              <a:t>定制菜单</a:t>
            </a:r>
          </a:p>
          <a:p>
            <a:pPr>
              <a:lnSpc>
                <a:spcPct val="120000"/>
              </a:lnSpc>
            </a:pPr>
            <a:r>
              <a:rPr lang="zh-CN" altLang="en-US" sz="1800" b="1"/>
              <a:t>执行任意的应用程序模块，甚至包括</a:t>
            </a:r>
            <a:r>
              <a:rPr lang="en-US" altLang="zh-CN" sz="1800" b="1"/>
              <a:t>MS-DOS</a:t>
            </a:r>
            <a:r>
              <a:rPr lang="zh-CN" altLang="en-US" sz="1800" b="1"/>
              <a:t>程序</a:t>
            </a:r>
          </a:p>
          <a:p>
            <a:pPr>
              <a:lnSpc>
                <a:spcPct val="120000"/>
              </a:lnSpc>
            </a:pPr>
            <a:r>
              <a:rPr lang="zh-CN" altLang="en-US" sz="1800" b="1"/>
              <a:t>为控制的属性赋值。</a:t>
            </a:r>
          </a:p>
        </p:txBody>
      </p:sp>
      <p:sp>
        <p:nvSpPr>
          <p:cNvPr id="888836" name="Text Box 4"/>
          <p:cNvSpPr txBox="1">
            <a:spLocks noChangeArrowheads="1"/>
          </p:cNvSpPr>
          <p:nvPr/>
        </p:nvSpPr>
        <p:spPr bwMode="auto">
          <a:xfrm>
            <a:off x="4643438"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9858" name="Rectangle 2"/>
          <p:cNvSpPr>
            <a:spLocks noGrp="1" noRot="1" noChangeArrowheads="1"/>
          </p:cNvSpPr>
          <p:nvPr>
            <p:ph type="title"/>
          </p:nvPr>
        </p:nvSpPr>
        <p:spPr>
          <a:xfrm>
            <a:off x="2339975" y="549275"/>
            <a:ext cx="2951163" cy="476250"/>
          </a:xfrm>
        </p:spPr>
        <p:txBody>
          <a:bodyPr/>
          <a:lstStyle/>
          <a:p>
            <a:r>
              <a:rPr lang="zh-CN" altLang="en-US" sz="2400">
                <a:solidFill>
                  <a:srgbClr val="CC3300"/>
                </a:solidFill>
              </a:rPr>
              <a:t>习题参考答案</a:t>
            </a:r>
          </a:p>
        </p:txBody>
      </p:sp>
      <p:sp>
        <p:nvSpPr>
          <p:cNvPr id="889859" name="Rectangle 3"/>
          <p:cNvSpPr>
            <a:spLocks noGrp="1" noRot="1" noChangeArrowheads="1"/>
          </p:cNvSpPr>
          <p:nvPr>
            <p:ph type="body" idx="1"/>
          </p:nvPr>
        </p:nvSpPr>
        <p:spPr>
          <a:xfrm>
            <a:off x="395288" y="1052513"/>
            <a:ext cx="8497887" cy="5472112"/>
          </a:xfrm>
        </p:spPr>
        <p:txBody>
          <a:bodyPr/>
          <a:lstStyle/>
          <a:p>
            <a:pPr>
              <a:lnSpc>
                <a:spcPct val="110000"/>
              </a:lnSpc>
              <a:spcBef>
                <a:spcPct val="0"/>
              </a:spcBef>
              <a:buFont typeface="Wingdings" pitchFamily="2" charset="2"/>
              <a:buNone/>
            </a:pPr>
            <a:r>
              <a:rPr lang="en-US" altLang="zh-CN" sz="1800"/>
              <a:t> </a:t>
            </a:r>
            <a:r>
              <a:rPr lang="zh-CN" altLang="en-US" sz="1800"/>
              <a:t>一、单选题</a:t>
            </a:r>
          </a:p>
          <a:p>
            <a:pPr>
              <a:lnSpc>
                <a:spcPct val="110000"/>
              </a:lnSpc>
              <a:spcBef>
                <a:spcPct val="0"/>
              </a:spcBef>
              <a:buFont typeface="Wingdings" pitchFamily="2" charset="2"/>
              <a:buNone/>
            </a:pPr>
            <a:r>
              <a:rPr lang="zh-CN" altLang="en-US" sz="1800"/>
              <a:t>    </a:t>
            </a:r>
            <a:r>
              <a:rPr lang="en-US" altLang="zh-CN" sz="1800"/>
              <a:t>1. B     2. C     3. D     4. A     5. D     6. B</a:t>
            </a:r>
          </a:p>
          <a:p>
            <a:pPr>
              <a:lnSpc>
                <a:spcPct val="110000"/>
              </a:lnSpc>
              <a:spcBef>
                <a:spcPct val="0"/>
              </a:spcBef>
              <a:buFont typeface="Wingdings" pitchFamily="2" charset="2"/>
              <a:buNone/>
            </a:pPr>
            <a:r>
              <a:rPr lang="en-US" altLang="zh-CN" sz="1800"/>
              <a:t>    7. A     8. D     9. B     10. B    11. D    12. B</a:t>
            </a:r>
          </a:p>
          <a:p>
            <a:pPr>
              <a:lnSpc>
                <a:spcPct val="110000"/>
              </a:lnSpc>
              <a:spcBef>
                <a:spcPct val="0"/>
              </a:spcBef>
              <a:buFont typeface="Wingdings" pitchFamily="2" charset="2"/>
              <a:buNone/>
            </a:pPr>
            <a:r>
              <a:rPr lang="zh-CN" altLang="en-US" sz="1800"/>
              <a:t>二、填空题</a:t>
            </a:r>
          </a:p>
          <a:p>
            <a:pPr>
              <a:lnSpc>
                <a:spcPct val="110000"/>
              </a:lnSpc>
              <a:spcBef>
                <a:spcPct val="0"/>
              </a:spcBef>
              <a:buFont typeface="Wingdings" pitchFamily="2" charset="2"/>
              <a:buNone/>
            </a:pPr>
            <a:r>
              <a:rPr lang="zh-CN" altLang="en-US" sz="1800"/>
              <a:t>    </a:t>
            </a:r>
            <a:r>
              <a:rPr lang="en-US" altLang="zh-CN" sz="1800"/>
              <a:t>1. HTML</a:t>
            </a:r>
          </a:p>
          <a:p>
            <a:pPr>
              <a:lnSpc>
                <a:spcPct val="110000"/>
              </a:lnSpc>
              <a:spcBef>
                <a:spcPct val="0"/>
              </a:spcBef>
              <a:buFont typeface="Wingdings" pitchFamily="2" charset="2"/>
              <a:buNone/>
            </a:pPr>
            <a:r>
              <a:rPr lang="en-US" altLang="zh-CN" sz="1800"/>
              <a:t>    2. </a:t>
            </a:r>
            <a:r>
              <a:rPr lang="zh-CN" altLang="en-US" sz="1800"/>
              <a:t>操作命令、命令、条件表达式</a:t>
            </a:r>
          </a:p>
          <a:p>
            <a:pPr>
              <a:lnSpc>
                <a:spcPct val="110000"/>
              </a:lnSpc>
              <a:spcBef>
                <a:spcPct val="0"/>
              </a:spcBef>
              <a:buFont typeface="Wingdings" pitchFamily="2" charset="2"/>
              <a:buNone/>
            </a:pPr>
            <a:r>
              <a:rPr lang="zh-CN" altLang="en-US" sz="1800"/>
              <a:t>    </a:t>
            </a:r>
            <a:r>
              <a:rPr lang="en-US" altLang="zh-CN" sz="1800"/>
              <a:t>3</a:t>
            </a:r>
            <a:r>
              <a:rPr lang="zh-CN" altLang="en-US" sz="1800"/>
              <a:t>．</a:t>
            </a:r>
            <a:r>
              <a:rPr lang="en-US" altLang="zh-CN" sz="1800"/>
              <a:t>53</a:t>
            </a:r>
          </a:p>
          <a:p>
            <a:pPr>
              <a:lnSpc>
                <a:spcPct val="110000"/>
              </a:lnSpc>
              <a:spcBef>
                <a:spcPct val="0"/>
              </a:spcBef>
              <a:buFont typeface="Wingdings" pitchFamily="2" charset="2"/>
              <a:buNone/>
            </a:pPr>
            <a:r>
              <a:rPr lang="en-US" altLang="zh-CN" sz="1800"/>
              <a:t>    4. </a:t>
            </a:r>
            <a:r>
              <a:rPr lang="zh-CN" altLang="en-US" sz="1800"/>
              <a:t>时间、条件</a:t>
            </a:r>
          </a:p>
          <a:p>
            <a:pPr>
              <a:lnSpc>
                <a:spcPct val="110000"/>
              </a:lnSpc>
              <a:spcBef>
                <a:spcPct val="0"/>
              </a:spcBef>
              <a:buFont typeface="Wingdings" pitchFamily="2" charset="2"/>
              <a:buNone/>
            </a:pPr>
            <a:r>
              <a:rPr lang="zh-CN" altLang="en-US" sz="1800"/>
              <a:t>    </a:t>
            </a:r>
            <a:r>
              <a:rPr lang="en-US" altLang="zh-CN" sz="1800"/>
              <a:t>5. </a:t>
            </a:r>
            <a:r>
              <a:rPr lang="zh-CN" altLang="en-US" sz="1800"/>
              <a:t>类模块、标准模块（次序无先后）</a:t>
            </a:r>
          </a:p>
          <a:p>
            <a:pPr>
              <a:lnSpc>
                <a:spcPct val="110000"/>
              </a:lnSpc>
              <a:spcBef>
                <a:spcPct val="0"/>
              </a:spcBef>
              <a:buFont typeface="Wingdings" pitchFamily="2" charset="2"/>
              <a:buNone/>
            </a:pPr>
            <a:r>
              <a:rPr lang="zh-CN" altLang="en-US" sz="1800"/>
              <a:t>    </a:t>
            </a:r>
            <a:r>
              <a:rPr lang="en-US" altLang="zh-CN" sz="1800"/>
              <a:t>6. </a:t>
            </a:r>
            <a:r>
              <a:rPr lang="zh-CN" altLang="en-US" sz="1800"/>
              <a:t>对象列表框、代码编辑区域、过程事件列表框</a:t>
            </a:r>
          </a:p>
          <a:p>
            <a:pPr>
              <a:lnSpc>
                <a:spcPct val="110000"/>
              </a:lnSpc>
              <a:spcBef>
                <a:spcPct val="0"/>
              </a:spcBef>
              <a:buFont typeface="Wingdings" pitchFamily="2" charset="2"/>
              <a:buNone/>
            </a:pPr>
            <a:r>
              <a:rPr lang="zh-CN" altLang="en-US" sz="1800"/>
              <a:t>    </a:t>
            </a:r>
            <a:r>
              <a:rPr lang="en-US" altLang="zh-CN" sz="1800"/>
              <a:t>7</a:t>
            </a:r>
            <a:r>
              <a:rPr lang="zh-CN" altLang="en-US" sz="1800"/>
              <a:t>．通用过程不与任何对象相关联、常用过程可以在数据库中的任何位置运行</a:t>
            </a:r>
          </a:p>
          <a:p>
            <a:pPr>
              <a:lnSpc>
                <a:spcPct val="110000"/>
              </a:lnSpc>
              <a:spcBef>
                <a:spcPct val="0"/>
              </a:spcBef>
              <a:buFont typeface="Wingdings" pitchFamily="2" charset="2"/>
              <a:buNone/>
            </a:pPr>
            <a:r>
              <a:rPr lang="zh-CN" altLang="en-US" sz="1800"/>
              <a:t>    </a:t>
            </a:r>
            <a:r>
              <a:rPr lang="en-US" altLang="zh-CN" sz="1800"/>
              <a:t>8</a:t>
            </a:r>
            <a:r>
              <a:rPr lang="zh-CN" altLang="en-US" sz="1800"/>
              <a:t>．控制宏的流程</a:t>
            </a:r>
          </a:p>
          <a:p>
            <a:pPr>
              <a:lnSpc>
                <a:spcPct val="110000"/>
              </a:lnSpc>
              <a:spcBef>
                <a:spcPct val="0"/>
              </a:spcBef>
              <a:buFont typeface="Wingdings" pitchFamily="2" charset="2"/>
              <a:buNone/>
            </a:pPr>
            <a:r>
              <a:rPr lang="zh-CN" altLang="en-US" sz="1800"/>
              <a:t>    </a:t>
            </a:r>
            <a:r>
              <a:rPr lang="en-US" altLang="zh-CN" sz="1800"/>
              <a:t>9</a:t>
            </a:r>
            <a:r>
              <a:rPr lang="zh-CN" altLang="en-US" sz="1800"/>
              <a:t>．</a:t>
            </a:r>
            <a:r>
              <a:rPr lang="en-US" altLang="zh-CN" sz="1800"/>
              <a:t>Visual Basic</a:t>
            </a:r>
          </a:p>
          <a:p>
            <a:pPr>
              <a:lnSpc>
                <a:spcPct val="110000"/>
              </a:lnSpc>
              <a:spcBef>
                <a:spcPct val="0"/>
              </a:spcBef>
              <a:buFont typeface="Wingdings" pitchFamily="2" charset="2"/>
              <a:buNone/>
            </a:pPr>
            <a:r>
              <a:rPr lang="en-US" altLang="zh-CN" sz="1800"/>
              <a:t>    10</a:t>
            </a:r>
            <a:r>
              <a:rPr lang="zh-CN" altLang="en-US" sz="1800"/>
              <a:t>．可以定义新对象、对象</a:t>
            </a:r>
          </a:p>
          <a:p>
            <a:pPr>
              <a:lnSpc>
                <a:spcPct val="110000"/>
              </a:lnSpc>
              <a:spcBef>
                <a:spcPct val="0"/>
              </a:spcBef>
              <a:buFont typeface="Wingdings" pitchFamily="2" charset="2"/>
              <a:buNone/>
            </a:pPr>
            <a:r>
              <a:rPr lang="zh-CN" altLang="en-US" sz="1800"/>
              <a:t>    </a:t>
            </a:r>
            <a:r>
              <a:rPr lang="en-US" altLang="zh-CN" sz="1800"/>
              <a:t>11. </a:t>
            </a:r>
            <a:r>
              <a:rPr lang="zh-CN" altLang="en-US" sz="1800"/>
              <a:t>独占</a:t>
            </a:r>
          </a:p>
          <a:p>
            <a:pPr>
              <a:lnSpc>
                <a:spcPct val="110000"/>
              </a:lnSpc>
              <a:spcBef>
                <a:spcPct val="0"/>
              </a:spcBef>
              <a:buFont typeface="Wingdings" pitchFamily="2" charset="2"/>
              <a:buNone/>
            </a:pPr>
            <a:r>
              <a:rPr lang="zh-CN" altLang="en-US" sz="1800"/>
              <a:t>    </a:t>
            </a:r>
            <a:r>
              <a:rPr lang="en-US" altLang="zh-CN" sz="1800"/>
              <a:t>12. </a:t>
            </a:r>
            <a:r>
              <a:rPr lang="zh-CN" altLang="en-US" sz="1800"/>
              <a:t>其它格式文件中的数据和其它</a:t>
            </a:r>
            <a:r>
              <a:rPr lang="en-US" altLang="zh-CN" sz="1800"/>
              <a:t>Access</a:t>
            </a:r>
            <a:r>
              <a:rPr lang="zh-CN" altLang="en-US" sz="1800"/>
              <a:t>数据库中的对象导入到当前数据库中、</a:t>
            </a:r>
            <a:r>
              <a:rPr lang="en-US" altLang="zh-CN" sz="1800"/>
              <a:t>Access</a:t>
            </a:r>
            <a:r>
              <a:rPr lang="zh-CN" altLang="en-US" sz="1800"/>
              <a:t>数据库中的数据库对象传送到另一个数据库或其它格式文件中</a:t>
            </a:r>
          </a:p>
        </p:txBody>
      </p:sp>
      <p:sp>
        <p:nvSpPr>
          <p:cNvPr id="889860" name="Text Box 4"/>
          <p:cNvSpPr txBox="1">
            <a:spLocks noChangeArrowheads="1"/>
          </p:cNvSpPr>
          <p:nvPr/>
        </p:nvSpPr>
        <p:spPr bwMode="auto">
          <a:xfrm>
            <a:off x="4643438" y="115888"/>
            <a:ext cx="4375150"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第七章  </a:t>
            </a:r>
            <a:r>
              <a:rPr kumimoji="1" lang="en-US" altLang="zh-CN" b="0">
                <a:solidFill>
                  <a:schemeClr val="tx2"/>
                </a:solidFill>
                <a:latin typeface="Times New Roman" pitchFamily="18" charset="0"/>
                <a:ea typeface="华文行楷" pitchFamily="2" charset="-122"/>
              </a:rPr>
              <a:t>Access</a:t>
            </a:r>
            <a:r>
              <a:rPr kumimoji="1" lang="zh-CN" altLang="en-US" b="0">
                <a:solidFill>
                  <a:schemeClr val="tx2"/>
                </a:solidFill>
                <a:latin typeface="Times New Roman" pitchFamily="18" charset="0"/>
                <a:ea typeface="华文行楷" pitchFamily="2" charset="-122"/>
              </a:rPr>
              <a:t>数据库管理系统的高级应用</a:t>
            </a:r>
          </a:p>
        </p:txBody>
      </p:sp>
    </p:spTree>
  </p:cSld>
  <p:clrMapOvr>
    <a:masterClrMapping/>
  </p:clrMapOvr>
  <p:transition spd="med">
    <p:strips dir="rd"/>
  </p:transition>
  <p:timing>
    <p:tnLst>
      <p:par>
        <p:cTn id="1" dur="indefinite" restart="never" nodeType="tmRoot"/>
      </p:par>
    </p:tnLst>
  </p:timing>
</p:sld>
</file>

<file path=ppt/theme/theme1.xml><?xml version="1.0" encoding="utf-8"?>
<a:theme xmlns:a="http://schemas.openxmlformats.org/drawingml/2006/main" name="古瓶荷花">
  <a:themeElements>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fontScheme name="古瓶荷花">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1972</TotalTime>
  <Words>2040</Words>
  <Application>Microsoft Office PowerPoint</Application>
  <PresentationFormat>全屏显示(4:3)</PresentationFormat>
  <Paragraphs>305</Paragraphs>
  <Slides>42</Slides>
  <Notes>3</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42</vt:i4>
      </vt:variant>
    </vt:vector>
  </HeadingPairs>
  <TitlesOfParts>
    <vt:vector size="53" baseType="lpstr">
      <vt:lpstr>Arial</vt:lpstr>
      <vt:lpstr>宋体</vt:lpstr>
      <vt:lpstr>Wingdings</vt:lpstr>
      <vt:lpstr>Times New Roman</vt:lpstr>
      <vt:lpstr>新宋体</vt:lpstr>
      <vt:lpstr>华文行楷</vt:lpstr>
      <vt:lpstr>幼圆</vt:lpstr>
      <vt:lpstr>黑体</vt:lpstr>
      <vt:lpstr>华文新魏</vt:lpstr>
      <vt:lpstr>Arial Black</vt:lpstr>
      <vt:lpstr>古瓶荷花</vt:lpstr>
      <vt:lpstr>PowerPoint 演示文稿</vt:lpstr>
      <vt:lpstr>第七章 ACCESS数据库管理系统的高级应用</vt:lpstr>
      <vt:lpstr>学习目标</vt:lpstr>
      <vt:lpstr>一、宏操作</vt:lpstr>
      <vt:lpstr>2、宏的功能</vt:lpstr>
      <vt:lpstr>（二）宏的建立</vt:lpstr>
      <vt:lpstr>２、宏的建立</vt:lpstr>
      <vt:lpstr>PowerPoint 演示文稿</vt:lpstr>
      <vt:lpstr>PowerPoint 演示文稿</vt:lpstr>
      <vt:lpstr>PowerPoint 演示文稿</vt:lpstr>
      <vt:lpstr>PowerPoint 演示文稿</vt:lpstr>
      <vt:lpstr>设置操作参数的注意事项：</vt:lpstr>
      <vt:lpstr>３、调试宏</vt:lpstr>
      <vt:lpstr>４、运行宏 </vt:lpstr>
      <vt:lpstr>二、模块操作</vt:lpstr>
      <vt:lpstr>（一） VBA简介</vt:lpstr>
      <vt:lpstr>（二）模块的基本概念</vt:lpstr>
      <vt:lpstr>（三）模块的分类</vt:lpstr>
      <vt:lpstr>（四）创建VBA模块</vt:lpstr>
      <vt:lpstr>（五）模块间的调用</vt:lpstr>
      <vt:lpstr>（六）事件过程</vt:lpstr>
      <vt:lpstr>三、数据访问页</vt:lpstr>
      <vt:lpstr>（一）数据访问页的概念</vt:lpstr>
      <vt:lpstr>（二）使用向导创建数据访问页</vt:lpstr>
      <vt:lpstr>（三）用设计视图创建数据访问页</vt:lpstr>
      <vt:lpstr>2.添加控件</vt:lpstr>
      <vt:lpstr>PowerPoint 演示文稿</vt:lpstr>
      <vt:lpstr>（四）数据访问页的访问</vt:lpstr>
      <vt:lpstr>四、数据库的安全措施</vt:lpstr>
      <vt:lpstr>1．查询权限设置</vt:lpstr>
      <vt:lpstr>2．用户权限设置</vt:lpstr>
      <vt:lpstr>3．用户组管理</vt:lpstr>
      <vt:lpstr> 4．使用安全机制向导</vt:lpstr>
      <vt:lpstr>加密/解密：</vt:lpstr>
      <vt:lpstr>五、数据的导入与导出</vt:lpstr>
      <vt:lpstr>PowerPoint 演示文稿</vt:lpstr>
      <vt:lpstr>六、综合实例</vt:lpstr>
      <vt:lpstr>（一）图书借阅管理数据库</vt:lpstr>
      <vt:lpstr>（二）人事档案管理系统实例</vt:lpstr>
      <vt:lpstr>（三）工资管理系统实例 </vt:lpstr>
      <vt:lpstr>复习与提示</vt:lpstr>
      <vt:lpstr>习题参考答案</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411</cp:revision>
  <dcterms:modified xsi:type="dcterms:W3CDTF">2022-08-31T12:28:03Z</dcterms:modified>
</cp:coreProperties>
</file>