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256" r:id="rId2"/>
    <p:sldId id="258" r:id="rId3"/>
    <p:sldId id="294" r:id="rId4"/>
    <p:sldId id="334" r:id="rId5"/>
    <p:sldId id="343" r:id="rId6"/>
    <p:sldId id="344" r:id="rId7"/>
    <p:sldId id="350" r:id="rId8"/>
    <p:sldId id="351" r:id="rId9"/>
    <p:sldId id="352" r:id="rId10"/>
    <p:sldId id="353" r:id="rId11"/>
    <p:sldId id="354" r:id="rId12"/>
    <p:sldId id="355" r:id="rId13"/>
    <p:sldId id="356" r:id="rId14"/>
    <p:sldId id="345" r:id="rId15"/>
    <p:sldId id="360" r:id="rId16"/>
    <p:sldId id="362" r:id="rId17"/>
    <p:sldId id="349" r:id="rId18"/>
    <p:sldId id="357" r:id="rId19"/>
    <p:sldId id="363" r:id="rId20"/>
    <p:sldId id="365" r:id="rId21"/>
    <p:sldId id="364" r:id="rId22"/>
    <p:sldId id="381" r:id="rId23"/>
    <p:sldId id="366" r:id="rId24"/>
    <p:sldId id="358" r:id="rId25"/>
    <p:sldId id="367" r:id="rId26"/>
    <p:sldId id="369" r:id="rId27"/>
    <p:sldId id="368" r:id="rId28"/>
    <p:sldId id="379" r:id="rId29"/>
    <p:sldId id="380" r:id="rId30"/>
    <p:sldId id="370" r:id="rId31"/>
    <p:sldId id="359" r:id="rId32"/>
    <p:sldId id="371" r:id="rId33"/>
    <p:sldId id="375" r:id="rId34"/>
    <p:sldId id="372" r:id="rId35"/>
    <p:sldId id="376" r:id="rId36"/>
    <p:sldId id="377" r:id="rId37"/>
    <p:sldId id="378" r:id="rId38"/>
    <p:sldId id="374" r:id="rId39"/>
    <p:sldId id="285" r:id="rId40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E2EB"/>
    <a:srgbClr val="61C6E5"/>
    <a:srgbClr val="215968"/>
    <a:srgbClr val="63ADB1"/>
    <a:srgbClr val="34B7E0"/>
    <a:srgbClr val="83C5ED"/>
    <a:srgbClr val="2EB7E2"/>
    <a:srgbClr val="DCEFF4"/>
    <a:srgbClr val="F6F3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83" autoAdjust="0"/>
    <p:restoredTop sz="94660"/>
  </p:normalViewPr>
  <p:slideViewPr>
    <p:cSldViewPr>
      <p:cViewPr varScale="1">
        <p:scale>
          <a:sx n="91" d="100"/>
          <a:sy n="91" d="100"/>
        </p:scale>
        <p:origin x="807" y="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716D7E-988C-4F90-82B8-45761F042F4C}" type="datetimeFigureOut">
              <a:rPr lang="zh-CN" altLang="en-US" smtClean="0"/>
              <a:pPr/>
              <a:t>2016/8/1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EC0433-51E9-4DCB-B0C2-C7931942FF4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6292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6F3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98846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6F3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 userDrawn="1"/>
        </p:nvSpPr>
        <p:spPr>
          <a:xfrm>
            <a:off x="0" y="6021288"/>
            <a:ext cx="9144000" cy="83671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7"/>
          <p:cNvSpPr txBox="1"/>
          <p:nvPr userDrawn="1"/>
        </p:nvSpPr>
        <p:spPr>
          <a:xfrm>
            <a:off x="7336067" y="6237312"/>
            <a:ext cx="1448463" cy="4833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spc="80" dirty="0" smtClean="0">
                <a:ln w="3175"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高等教育出版社出版    主编：张巍</a:t>
            </a:r>
            <a:r>
              <a:rPr lang="zh-CN" altLang="en-US" sz="900" spc="80" baseline="0" dirty="0" smtClean="0">
                <a:ln w="3175"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    </a:t>
            </a:r>
            <a:endParaRPr lang="zh-CN" altLang="en-US" sz="900" spc="80" dirty="0">
              <a:ln w="3175"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latin typeface="微软雅黑" pitchFamily="34" charset="-122"/>
              <a:ea typeface="微软雅黑" pitchFamily="34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50510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D5ED40-B0DC-4FC6-9F32-512141D1E86D}" type="datetimeFigureOut">
              <a:rPr lang="zh-CN" altLang="en-US" smtClean="0"/>
              <a:pPr/>
              <a:t>2016/8/1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05D5E68-4B9B-44F5-83A8-557EA4F2012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78456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D5ED40-B0DC-4FC6-9F32-512141D1E86D}" type="datetimeFigureOut">
              <a:rPr lang="zh-CN" altLang="en-US" smtClean="0"/>
              <a:pPr/>
              <a:t>2016/8/1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05D5E68-4B9B-44F5-83A8-557EA4F2012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31198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D5ED40-B0DC-4FC6-9F32-512141D1E86D}" type="datetimeFigureOut">
              <a:rPr lang="zh-CN" altLang="en-US" smtClean="0"/>
              <a:pPr/>
              <a:t>2016/8/1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05D5E68-4B9B-44F5-83A8-557EA4F2012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9235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D5ED40-B0DC-4FC6-9F32-512141D1E86D}" type="datetimeFigureOut">
              <a:rPr lang="zh-CN" altLang="en-US" smtClean="0"/>
              <a:pPr/>
              <a:t>2016/8/1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05D5E68-4B9B-44F5-83A8-557EA4F2012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8399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D5ED40-B0DC-4FC6-9F32-512141D1E86D}" type="datetimeFigureOut">
              <a:rPr lang="zh-CN" altLang="en-US" smtClean="0"/>
              <a:pPr/>
              <a:t>2016/8/1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05D5E68-4B9B-44F5-83A8-557EA4F2012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53751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D5ED40-B0DC-4FC6-9F32-512141D1E86D}" type="datetimeFigureOut">
              <a:rPr lang="zh-CN" altLang="en-US" smtClean="0"/>
              <a:pPr/>
              <a:t>2016/8/1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05D5E68-4B9B-44F5-83A8-557EA4F2012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93289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D5ED40-B0DC-4FC6-9F32-512141D1E86D}" type="datetimeFigureOut">
              <a:rPr lang="zh-CN" altLang="en-US" smtClean="0"/>
              <a:pPr/>
              <a:t>2016/8/1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05D5E68-4B9B-44F5-83A8-557EA4F2012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12579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D5ED40-B0DC-4FC6-9F32-512141D1E86D}" type="datetimeFigureOut">
              <a:rPr lang="zh-CN" altLang="en-US" smtClean="0"/>
              <a:pPr/>
              <a:t>2016/8/1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05D5E68-4B9B-44F5-83A8-557EA4F2012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59529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BD5ED40-B0DC-4FC6-9F32-512141D1E86D}" type="datetimeFigureOut">
              <a:rPr lang="zh-CN" altLang="en-US" smtClean="0"/>
              <a:pPr/>
              <a:t>2016/8/1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05D5E68-4B9B-44F5-83A8-557EA4F2012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2743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6021288"/>
            <a:ext cx="9144000" cy="83671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7"/>
          <p:cNvSpPr txBox="1"/>
          <p:nvPr userDrawn="1"/>
        </p:nvSpPr>
        <p:spPr>
          <a:xfrm>
            <a:off x="7336067" y="6237312"/>
            <a:ext cx="1448463" cy="4833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spc="80" dirty="0" smtClean="0">
                <a:ln w="3175"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高等教育出版社出版    主编：张巍</a:t>
            </a:r>
            <a:r>
              <a:rPr lang="zh-CN" altLang="en-US" sz="900" spc="80" baseline="0" dirty="0" smtClean="0">
                <a:ln w="3175"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    </a:t>
            </a:r>
            <a:endParaRPr lang="zh-CN" altLang="en-US" sz="900" spc="80" dirty="0">
              <a:ln w="3175"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latin typeface="微软雅黑" pitchFamily="34" charset="-122"/>
              <a:ea typeface="微软雅黑" pitchFamily="34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3947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/>
        </p:nvSpPr>
        <p:spPr>
          <a:xfrm>
            <a:off x="579476" y="1726309"/>
            <a:ext cx="8064896" cy="4427621"/>
          </a:xfrm>
          <a:custGeom>
            <a:avLst/>
            <a:gdLst/>
            <a:ahLst/>
            <a:cxnLst/>
            <a:rect l="l" t="t" r="r" b="b"/>
            <a:pathLst>
              <a:path w="8064896" h="4427621">
                <a:moveTo>
                  <a:pt x="309092" y="0"/>
                </a:moveTo>
                <a:lnTo>
                  <a:pt x="2862274" y="0"/>
                </a:lnTo>
                <a:cubicBezTo>
                  <a:pt x="2862274" y="646269"/>
                  <a:pt x="3386179" y="1170174"/>
                  <a:pt x="4032448" y="1170174"/>
                </a:cubicBezTo>
                <a:cubicBezTo>
                  <a:pt x="4678717" y="1170174"/>
                  <a:pt x="5202622" y="646269"/>
                  <a:pt x="5202622" y="0"/>
                </a:cubicBezTo>
                <a:lnTo>
                  <a:pt x="7755804" y="0"/>
                </a:lnTo>
                <a:cubicBezTo>
                  <a:pt x="7926511" y="0"/>
                  <a:pt x="8064896" y="138385"/>
                  <a:pt x="8064896" y="309092"/>
                </a:cubicBezTo>
                <a:lnTo>
                  <a:pt x="8064896" y="4118529"/>
                </a:lnTo>
                <a:cubicBezTo>
                  <a:pt x="8064896" y="4289236"/>
                  <a:pt x="7926511" y="4427621"/>
                  <a:pt x="7755804" y="4427621"/>
                </a:cubicBezTo>
                <a:lnTo>
                  <a:pt x="309092" y="4427621"/>
                </a:lnTo>
                <a:cubicBezTo>
                  <a:pt x="138385" y="4427621"/>
                  <a:pt x="0" y="4289236"/>
                  <a:pt x="0" y="4118529"/>
                </a:cubicBezTo>
                <a:lnTo>
                  <a:pt x="0" y="309092"/>
                </a:lnTo>
                <a:cubicBezTo>
                  <a:pt x="0" y="138385"/>
                  <a:pt x="138385" y="0"/>
                  <a:pt x="309092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1775289" y="3104522"/>
            <a:ext cx="5570756" cy="1015663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defPPr>
              <a:defRPr lang="en-US"/>
            </a:defPPr>
            <a:lvl1pPr fontAlgn="auto">
              <a:spcBef>
                <a:spcPts val="0"/>
              </a:spcBef>
              <a:spcAft>
                <a:spcPts val="0"/>
              </a:spcAft>
              <a:defRPr sz="4400">
                <a:ln w="12700">
                  <a:solidFill>
                    <a:schemeClr val="bg1"/>
                  </a:solidFill>
                </a:ln>
                <a:gradFill>
                  <a:gsLst>
                    <a:gs pos="0">
                      <a:srgbClr val="FFC000"/>
                    </a:gs>
                    <a:gs pos="21001">
                      <a:srgbClr val="FF8F8F"/>
                    </a:gs>
                    <a:gs pos="39000">
                      <a:schemeClr val="bg1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580000"/>
                    </a:gs>
                    <a:gs pos="100000">
                      <a:srgbClr val="510153"/>
                    </a:gs>
                  </a:gsLst>
                  <a:lin ang="5400000" scaled="0"/>
                </a:gradFill>
                <a:effectLst>
                  <a:glow rad="50800">
                    <a:schemeClr val="tx1">
                      <a:alpha val="32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叶根友刀锋黑草" pitchFamily="2" charset="-122"/>
                <a:ea typeface="叶根友刀锋黑草" pitchFamily="2" charset="-122"/>
              </a:defRPr>
            </a:lvl1pPr>
            <a:lvl2pPr marL="742950" indent="-28575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2pPr>
            <a:lvl3pPr marL="1143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3pPr>
            <a:lvl4pPr marL="1600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4pPr>
            <a:lvl5pPr marL="20574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9pPr>
          </a:lstStyle>
          <a:p>
            <a:r>
              <a:rPr lang="zh-CN" altLang="en-US" sz="6000" dirty="0" smtClean="0">
                <a:ln w="6350"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计算机应用基础</a:t>
            </a:r>
            <a:endParaRPr lang="zh-CN" altLang="en-US" sz="6000" dirty="0">
              <a:ln w="6350">
                <a:noFill/>
              </a:ln>
              <a:solidFill>
                <a:schemeClr val="tx1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915816" y="4365104"/>
            <a:ext cx="34049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>
                <a:ln w="3175">
                  <a:noFill/>
                </a:ln>
                <a:effectLst/>
                <a:latin typeface="Arial" pitchFamily="34" charset="0"/>
                <a:ea typeface="微软雅黑" pitchFamily="34" charset="-122"/>
                <a:cs typeface="Arial" pitchFamily="34" charset="0"/>
              </a:rPr>
              <a:t>中等职业教育课程改革国家规划新教材</a:t>
            </a:r>
            <a:endParaRPr lang="zh-CN" altLang="en-US" sz="1400" dirty="0">
              <a:ln w="3175">
                <a:noFill/>
              </a:ln>
              <a:effectLst/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24" name="圆角矩形 23"/>
          <p:cNvSpPr/>
          <p:nvPr/>
        </p:nvSpPr>
        <p:spPr>
          <a:xfrm>
            <a:off x="1458220" y="2210267"/>
            <a:ext cx="1271020" cy="61975"/>
          </a:xfrm>
          <a:prstGeom prst="roundRect">
            <a:avLst>
              <a:gd name="adj" fmla="val 5000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圆角矩形 25"/>
          <p:cNvSpPr/>
          <p:nvPr/>
        </p:nvSpPr>
        <p:spPr>
          <a:xfrm>
            <a:off x="6521287" y="2210267"/>
            <a:ext cx="1271020" cy="61975"/>
          </a:xfrm>
          <a:prstGeom prst="roundRect">
            <a:avLst>
              <a:gd name="adj" fmla="val 5000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579476" y="4966650"/>
            <a:ext cx="8064896" cy="1210587"/>
            <a:chOff x="579476" y="4966650"/>
            <a:chExt cx="8064896" cy="1210587"/>
          </a:xfrm>
        </p:grpSpPr>
        <p:sp>
          <p:nvSpPr>
            <p:cNvPr id="16" name="矩形 15"/>
            <p:cNvSpPr/>
            <p:nvPr/>
          </p:nvSpPr>
          <p:spPr>
            <a:xfrm>
              <a:off x="579476" y="4966650"/>
              <a:ext cx="8064896" cy="1210587"/>
            </a:xfrm>
            <a:custGeom>
              <a:avLst/>
              <a:gdLst/>
              <a:ahLst/>
              <a:cxnLst/>
              <a:rect l="l" t="t" r="r" b="b"/>
              <a:pathLst>
                <a:path w="8064896" h="1512168">
                  <a:moveTo>
                    <a:pt x="0" y="0"/>
                  </a:moveTo>
                  <a:lnTo>
                    <a:pt x="8064896" y="0"/>
                  </a:lnTo>
                  <a:lnTo>
                    <a:pt x="8064896" y="1203076"/>
                  </a:lnTo>
                  <a:cubicBezTo>
                    <a:pt x="8064896" y="1373783"/>
                    <a:pt x="7926511" y="1512168"/>
                    <a:pt x="7755804" y="1512168"/>
                  </a:cubicBezTo>
                  <a:lnTo>
                    <a:pt x="309092" y="1512168"/>
                  </a:lnTo>
                  <a:cubicBezTo>
                    <a:pt x="138385" y="1512168"/>
                    <a:pt x="0" y="1373783"/>
                    <a:pt x="0" y="1203076"/>
                  </a:cubicBez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5436096" y="5373216"/>
              <a:ext cx="17028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spc="80" dirty="0" smtClean="0">
                  <a:ln w="3175"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软雅黑" pitchFamily="34" charset="-122"/>
                  <a:ea typeface="微软雅黑" pitchFamily="34" charset="-122"/>
                  <a:cs typeface="Times New Roman" pitchFamily="18" charset="0"/>
                </a:rPr>
                <a:t>高等教育出版社</a:t>
              </a:r>
              <a:endParaRPr lang="zh-CN" altLang="en-US" sz="1400" spc="80" dirty="0">
                <a:ln w="3175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endParaRPr>
            </a:p>
          </p:txBody>
        </p:sp>
        <p:cxnSp>
          <p:nvCxnSpPr>
            <p:cNvPr id="33" name="直接连接符 32"/>
            <p:cNvCxnSpPr/>
            <p:nvPr/>
          </p:nvCxnSpPr>
          <p:spPr>
            <a:xfrm>
              <a:off x="4560554" y="5336381"/>
              <a:ext cx="0" cy="448469"/>
            </a:xfrm>
            <a:prstGeom prst="line">
              <a:avLst/>
            </a:prstGeom>
            <a:solidFill>
              <a:schemeClr val="accent5">
                <a:lumMod val="60000"/>
                <a:lumOff val="40000"/>
              </a:schemeClr>
            </a:solidFill>
            <a:ln w="19050">
              <a:solidFill>
                <a:srgbClr val="63ADB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2" name="矩形 1"/>
          <p:cNvSpPr/>
          <p:nvPr/>
        </p:nvSpPr>
        <p:spPr>
          <a:xfrm>
            <a:off x="1619672" y="0"/>
            <a:ext cx="936104" cy="2204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6688978" y="0"/>
            <a:ext cx="936104" cy="2204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TextBox 20"/>
          <p:cNvSpPr txBox="1"/>
          <p:nvPr/>
        </p:nvSpPr>
        <p:spPr>
          <a:xfrm>
            <a:off x="2123728" y="5373216"/>
            <a:ext cx="1702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spc="80" dirty="0" smtClean="0">
                <a:ln w="3175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主编：张巍</a:t>
            </a:r>
            <a:endParaRPr lang="zh-CN" altLang="en-US" sz="1400" spc="80" dirty="0">
              <a:ln w="3175"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itchFamily="34" charset="-122"/>
              <a:ea typeface="微软雅黑" pitchFamily="34" charset="-122"/>
              <a:cs typeface="Times New Roman" pitchFamily="18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604098" y="709900"/>
            <a:ext cx="2015652" cy="2015652"/>
            <a:chOff x="3604098" y="709900"/>
            <a:chExt cx="2015652" cy="2015652"/>
          </a:xfrm>
        </p:grpSpPr>
        <p:sp>
          <p:nvSpPr>
            <p:cNvPr id="18" name="椭圆 17"/>
            <p:cNvSpPr/>
            <p:nvPr/>
          </p:nvSpPr>
          <p:spPr>
            <a:xfrm>
              <a:off x="3604098" y="709900"/>
              <a:ext cx="2015652" cy="2015652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77562" y="895559"/>
              <a:ext cx="1678676" cy="161488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44666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2" presetClass="entr" presetSubtype="2" fill="hold" grpId="0" nodeType="withEffect">
                                  <p:stCondLst>
                                    <p:cond delay="10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Rot by="21600000"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1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" grpId="0"/>
      <p:bldP spid="6" grpId="0"/>
      <p:bldP spid="24" grpId="0" animBg="1"/>
      <p:bldP spid="26" grpId="0" animBg="1"/>
      <p:bldP spid="2" grpId="0" animBg="1"/>
      <p:bldP spid="20" grpId="0" animBg="1"/>
      <p:bldP spid="2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242088"/>
            <a:ext cx="9144000" cy="313112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367248" y="548680"/>
            <a:ext cx="16684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4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6444208" y="2008004"/>
            <a:ext cx="2829559" cy="2708392"/>
            <a:chOff x="2171701" y="843949"/>
            <a:chExt cx="2829559" cy="2708392"/>
          </a:xfrm>
          <a:solidFill>
            <a:srgbClr val="215968"/>
          </a:solidFill>
        </p:grpSpPr>
        <p:grpSp>
          <p:nvGrpSpPr>
            <p:cNvPr id="41" name="组合 40"/>
            <p:cNvGrpSpPr/>
            <p:nvPr/>
          </p:nvGrpSpPr>
          <p:grpSpPr>
            <a:xfrm>
              <a:off x="2171701" y="939799"/>
              <a:ext cx="2829559" cy="2612542"/>
              <a:chOff x="2171701" y="939799"/>
              <a:chExt cx="2829559" cy="2612542"/>
            </a:xfrm>
            <a:grpFill/>
          </p:grpSpPr>
          <p:sp>
            <p:nvSpPr>
              <p:cNvPr id="43" name="任意多边形 42"/>
              <p:cNvSpPr/>
              <p:nvPr/>
            </p:nvSpPr>
            <p:spPr>
              <a:xfrm>
                <a:off x="2171701" y="940594"/>
                <a:ext cx="292894" cy="159545"/>
              </a:xfrm>
              <a:custGeom>
                <a:avLst/>
                <a:gdLst>
                  <a:gd name="connsiteX0" fmla="*/ 119063 w 290513"/>
                  <a:gd name="connsiteY0" fmla="*/ 0 h 161925"/>
                  <a:gd name="connsiteX1" fmla="*/ 0 w 290513"/>
                  <a:gd name="connsiteY1" fmla="*/ 161925 h 161925"/>
                  <a:gd name="connsiteX2" fmla="*/ 290513 w 290513"/>
                  <a:gd name="connsiteY2" fmla="*/ 161925 h 161925"/>
                  <a:gd name="connsiteX3" fmla="*/ 119063 w 290513"/>
                  <a:gd name="connsiteY3" fmla="*/ 0 h 161925"/>
                  <a:gd name="connsiteX0" fmla="*/ 126207 w 290513"/>
                  <a:gd name="connsiteY0" fmla="*/ 0 h 159544"/>
                  <a:gd name="connsiteX1" fmla="*/ 0 w 290513"/>
                  <a:gd name="connsiteY1" fmla="*/ 159544 h 159544"/>
                  <a:gd name="connsiteX2" fmla="*/ 290513 w 290513"/>
                  <a:gd name="connsiteY2" fmla="*/ 159544 h 159544"/>
                  <a:gd name="connsiteX3" fmla="*/ 126207 w 290513"/>
                  <a:gd name="connsiteY3" fmla="*/ 0 h 159544"/>
                  <a:gd name="connsiteX0" fmla="*/ 126207 w 280988"/>
                  <a:gd name="connsiteY0" fmla="*/ 0 h 161926"/>
                  <a:gd name="connsiteX1" fmla="*/ 0 w 280988"/>
                  <a:gd name="connsiteY1" fmla="*/ 159544 h 161926"/>
                  <a:gd name="connsiteX2" fmla="*/ 280988 w 280988"/>
                  <a:gd name="connsiteY2" fmla="*/ 161926 h 161926"/>
                  <a:gd name="connsiteX3" fmla="*/ 126207 w 280988"/>
                  <a:gd name="connsiteY3" fmla="*/ 0 h 161926"/>
                  <a:gd name="connsiteX0" fmla="*/ 126207 w 283369"/>
                  <a:gd name="connsiteY0" fmla="*/ 0 h 159545"/>
                  <a:gd name="connsiteX1" fmla="*/ 0 w 283369"/>
                  <a:gd name="connsiteY1" fmla="*/ 159544 h 159545"/>
                  <a:gd name="connsiteX2" fmla="*/ 283369 w 283369"/>
                  <a:gd name="connsiteY2" fmla="*/ 159545 h 159545"/>
                  <a:gd name="connsiteX3" fmla="*/ 126207 w 283369"/>
                  <a:gd name="connsiteY3" fmla="*/ 0 h 159545"/>
                  <a:gd name="connsiteX0" fmla="*/ 126207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26207 w 292894"/>
                  <a:gd name="connsiteY3" fmla="*/ 0 h 159545"/>
                  <a:gd name="connsiteX0" fmla="*/ 135732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35732 w 292894"/>
                  <a:gd name="connsiteY3" fmla="*/ 0 h 159545"/>
                  <a:gd name="connsiteX0" fmla="*/ 130969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30969 w 292894"/>
                  <a:gd name="connsiteY3" fmla="*/ 0 h 1595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2894" h="159545">
                    <a:moveTo>
                      <a:pt x="130969" y="0"/>
                    </a:moveTo>
                    <a:lnTo>
                      <a:pt x="0" y="159544"/>
                    </a:lnTo>
                    <a:lnTo>
                      <a:pt x="292894" y="159545"/>
                    </a:lnTo>
                    <a:lnTo>
                      <a:pt x="13096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任意多边形 43"/>
              <p:cNvSpPr/>
              <p:nvPr/>
            </p:nvSpPr>
            <p:spPr>
              <a:xfrm>
                <a:off x="2298700" y="939799"/>
                <a:ext cx="2702560" cy="2612542"/>
              </a:xfrm>
              <a:custGeom>
                <a:avLst/>
                <a:gdLst>
                  <a:gd name="connsiteX0" fmla="*/ 0 w 2387600"/>
                  <a:gd name="connsiteY0" fmla="*/ 152400 h 1397000"/>
                  <a:gd name="connsiteX1" fmla="*/ 165100 w 2387600"/>
                  <a:gd name="connsiteY1" fmla="*/ 0 h 1397000"/>
                  <a:gd name="connsiteX2" fmla="*/ 1562100 w 2387600"/>
                  <a:gd name="connsiteY2" fmla="*/ 1397000 h 1397000"/>
                  <a:gd name="connsiteX3" fmla="*/ 2387600 w 2387600"/>
                  <a:gd name="connsiteY3" fmla="*/ 1397000 h 1397000"/>
                  <a:gd name="connsiteX4" fmla="*/ 990600 w 2387600"/>
                  <a:gd name="connsiteY4" fmla="*/ 0 h 1397000"/>
                  <a:gd name="connsiteX5" fmla="*/ 165100 w 2387600"/>
                  <a:gd name="connsiteY5" fmla="*/ 0 h 1397000"/>
                  <a:gd name="connsiteX0" fmla="*/ 0 w 2222500"/>
                  <a:gd name="connsiteY0" fmla="*/ 0 h 1397000"/>
                  <a:gd name="connsiteX1" fmla="*/ 1397000 w 2222500"/>
                  <a:gd name="connsiteY1" fmla="*/ 1397000 h 1397000"/>
                  <a:gd name="connsiteX2" fmla="*/ 2222500 w 2222500"/>
                  <a:gd name="connsiteY2" fmla="*/ 1397000 h 1397000"/>
                  <a:gd name="connsiteX3" fmla="*/ 825500 w 2222500"/>
                  <a:gd name="connsiteY3" fmla="*/ 0 h 1397000"/>
                  <a:gd name="connsiteX4" fmla="*/ 0 w 2222500"/>
                  <a:gd name="connsiteY4" fmla="*/ 0 h 1397000"/>
                  <a:gd name="connsiteX0" fmla="*/ 0 w 3098800"/>
                  <a:gd name="connsiteY0" fmla="*/ 0 h 2298700"/>
                  <a:gd name="connsiteX1" fmla="*/ 1397000 w 3098800"/>
                  <a:gd name="connsiteY1" fmla="*/ 1397000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3098800"/>
                  <a:gd name="connsiteY0" fmla="*/ 0 h 2298700"/>
                  <a:gd name="connsiteX1" fmla="*/ 2311400 w 3098800"/>
                  <a:gd name="connsiteY1" fmla="*/ 2286000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3098800"/>
                  <a:gd name="connsiteY0" fmla="*/ 0 h 2305050"/>
                  <a:gd name="connsiteX1" fmla="*/ 235426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305050"/>
                  <a:gd name="connsiteX1" fmla="*/ 233140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305050"/>
                  <a:gd name="connsiteX1" fmla="*/ 228568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298700"/>
                  <a:gd name="connsiteX1" fmla="*/ 1889443 w 3098800"/>
                  <a:gd name="connsiteY1" fmla="*/ 1893388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2710180"/>
                  <a:gd name="connsiteY0" fmla="*/ 0 h 1920416"/>
                  <a:gd name="connsiteX1" fmla="*/ 1889443 w 2710180"/>
                  <a:gd name="connsiteY1" fmla="*/ 1893388 h 1920416"/>
                  <a:gd name="connsiteX2" fmla="*/ 2710180 w 2710180"/>
                  <a:gd name="connsiteY2" fmla="*/ 1920416 h 1920416"/>
                  <a:gd name="connsiteX3" fmla="*/ 825500 w 2710180"/>
                  <a:gd name="connsiteY3" fmla="*/ 0 h 1920416"/>
                  <a:gd name="connsiteX4" fmla="*/ 0 w 2710180"/>
                  <a:gd name="connsiteY4" fmla="*/ 0 h 1920416"/>
                  <a:gd name="connsiteX0" fmla="*/ 0 w 2702560"/>
                  <a:gd name="connsiteY0" fmla="*/ 0 h 1909290"/>
                  <a:gd name="connsiteX1" fmla="*/ 1889443 w 2702560"/>
                  <a:gd name="connsiteY1" fmla="*/ 1893388 h 1909290"/>
                  <a:gd name="connsiteX2" fmla="*/ 2702560 w 2702560"/>
                  <a:gd name="connsiteY2" fmla="*/ 1909290 h 1909290"/>
                  <a:gd name="connsiteX3" fmla="*/ 825500 w 2702560"/>
                  <a:gd name="connsiteY3" fmla="*/ 0 h 1909290"/>
                  <a:gd name="connsiteX4" fmla="*/ 0 w 2702560"/>
                  <a:gd name="connsiteY4" fmla="*/ 0 h 1909290"/>
                  <a:gd name="connsiteX0" fmla="*/ 0 w 2702560"/>
                  <a:gd name="connsiteY0" fmla="*/ 0 h 1909290"/>
                  <a:gd name="connsiteX1" fmla="*/ 1898968 w 2702560"/>
                  <a:gd name="connsiteY1" fmla="*/ 1907295 h 1909290"/>
                  <a:gd name="connsiteX2" fmla="*/ 2702560 w 2702560"/>
                  <a:gd name="connsiteY2" fmla="*/ 1909290 h 1909290"/>
                  <a:gd name="connsiteX3" fmla="*/ 825500 w 2702560"/>
                  <a:gd name="connsiteY3" fmla="*/ 0 h 1909290"/>
                  <a:gd name="connsiteX4" fmla="*/ 0 w 2702560"/>
                  <a:gd name="connsiteY4" fmla="*/ 0 h 1909290"/>
                  <a:gd name="connsiteX0" fmla="*/ 0 w 2702560"/>
                  <a:gd name="connsiteY0" fmla="*/ 0 h 1907295"/>
                  <a:gd name="connsiteX1" fmla="*/ 1898968 w 2702560"/>
                  <a:gd name="connsiteY1" fmla="*/ 1907295 h 1907295"/>
                  <a:gd name="connsiteX2" fmla="*/ 2702560 w 2702560"/>
                  <a:gd name="connsiteY2" fmla="*/ 1904654 h 1907295"/>
                  <a:gd name="connsiteX3" fmla="*/ 825500 w 2702560"/>
                  <a:gd name="connsiteY3" fmla="*/ 0 h 1907295"/>
                  <a:gd name="connsiteX4" fmla="*/ 0 w 2702560"/>
                  <a:gd name="connsiteY4" fmla="*/ 0 h 19072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702560" h="1907295">
                    <a:moveTo>
                      <a:pt x="0" y="0"/>
                    </a:moveTo>
                    <a:lnTo>
                      <a:pt x="1898968" y="1907295"/>
                    </a:lnTo>
                    <a:lnTo>
                      <a:pt x="2702560" y="1904654"/>
                    </a:lnTo>
                    <a:lnTo>
                      <a:pt x="825500" y="0"/>
                    </a:ln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2" name="矩形 41"/>
            <p:cNvSpPr/>
            <p:nvPr/>
          </p:nvSpPr>
          <p:spPr>
            <a:xfrm rot="3329058">
              <a:off x="2306479" y="1883497"/>
              <a:ext cx="2417650" cy="338554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r>
                <a:rPr lang="zh-CN" altLang="en-US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单元</a:t>
              </a:r>
              <a:r>
                <a:rPr lang="en-US" altLang="zh-CN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7 </a:t>
              </a:r>
              <a:r>
                <a:rPr lang="zh-CN" altLang="en-US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演示文稿软件应用</a:t>
              </a:r>
              <a:endParaRPr lang="zh-CN" altLang="en-US" sz="1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5393602" y="2085610"/>
            <a:ext cx="2829559" cy="2631581"/>
            <a:chOff x="2171701" y="920760"/>
            <a:chExt cx="2829559" cy="2631581"/>
          </a:xfrm>
          <a:solidFill>
            <a:srgbClr val="215968"/>
          </a:solidFill>
        </p:grpSpPr>
        <p:grpSp>
          <p:nvGrpSpPr>
            <p:cNvPr id="46" name="组合 45"/>
            <p:cNvGrpSpPr/>
            <p:nvPr/>
          </p:nvGrpSpPr>
          <p:grpSpPr>
            <a:xfrm>
              <a:off x="2171701" y="939799"/>
              <a:ext cx="2829559" cy="2612542"/>
              <a:chOff x="2171701" y="939799"/>
              <a:chExt cx="2829559" cy="2612542"/>
            </a:xfrm>
            <a:grpFill/>
          </p:grpSpPr>
          <p:sp>
            <p:nvSpPr>
              <p:cNvPr id="48" name="任意多边形 47"/>
              <p:cNvSpPr/>
              <p:nvPr/>
            </p:nvSpPr>
            <p:spPr>
              <a:xfrm>
                <a:off x="2171701" y="940594"/>
                <a:ext cx="292894" cy="159545"/>
              </a:xfrm>
              <a:custGeom>
                <a:avLst/>
                <a:gdLst>
                  <a:gd name="connsiteX0" fmla="*/ 119063 w 290513"/>
                  <a:gd name="connsiteY0" fmla="*/ 0 h 161925"/>
                  <a:gd name="connsiteX1" fmla="*/ 0 w 290513"/>
                  <a:gd name="connsiteY1" fmla="*/ 161925 h 161925"/>
                  <a:gd name="connsiteX2" fmla="*/ 290513 w 290513"/>
                  <a:gd name="connsiteY2" fmla="*/ 161925 h 161925"/>
                  <a:gd name="connsiteX3" fmla="*/ 119063 w 290513"/>
                  <a:gd name="connsiteY3" fmla="*/ 0 h 161925"/>
                  <a:gd name="connsiteX0" fmla="*/ 126207 w 290513"/>
                  <a:gd name="connsiteY0" fmla="*/ 0 h 159544"/>
                  <a:gd name="connsiteX1" fmla="*/ 0 w 290513"/>
                  <a:gd name="connsiteY1" fmla="*/ 159544 h 159544"/>
                  <a:gd name="connsiteX2" fmla="*/ 290513 w 290513"/>
                  <a:gd name="connsiteY2" fmla="*/ 159544 h 159544"/>
                  <a:gd name="connsiteX3" fmla="*/ 126207 w 290513"/>
                  <a:gd name="connsiteY3" fmla="*/ 0 h 159544"/>
                  <a:gd name="connsiteX0" fmla="*/ 126207 w 280988"/>
                  <a:gd name="connsiteY0" fmla="*/ 0 h 161926"/>
                  <a:gd name="connsiteX1" fmla="*/ 0 w 280988"/>
                  <a:gd name="connsiteY1" fmla="*/ 159544 h 161926"/>
                  <a:gd name="connsiteX2" fmla="*/ 280988 w 280988"/>
                  <a:gd name="connsiteY2" fmla="*/ 161926 h 161926"/>
                  <a:gd name="connsiteX3" fmla="*/ 126207 w 280988"/>
                  <a:gd name="connsiteY3" fmla="*/ 0 h 161926"/>
                  <a:gd name="connsiteX0" fmla="*/ 126207 w 283369"/>
                  <a:gd name="connsiteY0" fmla="*/ 0 h 159545"/>
                  <a:gd name="connsiteX1" fmla="*/ 0 w 283369"/>
                  <a:gd name="connsiteY1" fmla="*/ 159544 h 159545"/>
                  <a:gd name="connsiteX2" fmla="*/ 283369 w 283369"/>
                  <a:gd name="connsiteY2" fmla="*/ 159545 h 159545"/>
                  <a:gd name="connsiteX3" fmla="*/ 126207 w 283369"/>
                  <a:gd name="connsiteY3" fmla="*/ 0 h 159545"/>
                  <a:gd name="connsiteX0" fmla="*/ 126207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26207 w 292894"/>
                  <a:gd name="connsiteY3" fmla="*/ 0 h 159545"/>
                  <a:gd name="connsiteX0" fmla="*/ 135732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35732 w 292894"/>
                  <a:gd name="connsiteY3" fmla="*/ 0 h 159545"/>
                  <a:gd name="connsiteX0" fmla="*/ 130969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30969 w 292894"/>
                  <a:gd name="connsiteY3" fmla="*/ 0 h 1595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2894" h="159545">
                    <a:moveTo>
                      <a:pt x="130969" y="0"/>
                    </a:moveTo>
                    <a:lnTo>
                      <a:pt x="0" y="159544"/>
                    </a:lnTo>
                    <a:lnTo>
                      <a:pt x="292894" y="159545"/>
                    </a:lnTo>
                    <a:lnTo>
                      <a:pt x="13096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" name="任意多边形 48"/>
              <p:cNvSpPr/>
              <p:nvPr/>
            </p:nvSpPr>
            <p:spPr>
              <a:xfrm>
                <a:off x="2298700" y="939799"/>
                <a:ext cx="2702560" cy="2612542"/>
              </a:xfrm>
              <a:custGeom>
                <a:avLst/>
                <a:gdLst>
                  <a:gd name="connsiteX0" fmla="*/ 0 w 2387600"/>
                  <a:gd name="connsiteY0" fmla="*/ 152400 h 1397000"/>
                  <a:gd name="connsiteX1" fmla="*/ 165100 w 2387600"/>
                  <a:gd name="connsiteY1" fmla="*/ 0 h 1397000"/>
                  <a:gd name="connsiteX2" fmla="*/ 1562100 w 2387600"/>
                  <a:gd name="connsiteY2" fmla="*/ 1397000 h 1397000"/>
                  <a:gd name="connsiteX3" fmla="*/ 2387600 w 2387600"/>
                  <a:gd name="connsiteY3" fmla="*/ 1397000 h 1397000"/>
                  <a:gd name="connsiteX4" fmla="*/ 990600 w 2387600"/>
                  <a:gd name="connsiteY4" fmla="*/ 0 h 1397000"/>
                  <a:gd name="connsiteX5" fmla="*/ 165100 w 2387600"/>
                  <a:gd name="connsiteY5" fmla="*/ 0 h 1397000"/>
                  <a:gd name="connsiteX0" fmla="*/ 0 w 2222500"/>
                  <a:gd name="connsiteY0" fmla="*/ 0 h 1397000"/>
                  <a:gd name="connsiteX1" fmla="*/ 1397000 w 2222500"/>
                  <a:gd name="connsiteY1" fmla="*/ 1397000 h 1397000"/>
                  <a:gd name="connsiteX2" fmla="*/ 2222500 w 2222500"/>
                  <a:gd name="connsiteY2" fmla="*/ 1397000 h 1397000"/>
                  <a:gd name="connsiteX3" fmla="*/ 825500 w 2222500"/>
                  <a:gd name="connsiteY3" fmla="*/ 0 h 1397000"/>
                  <a:gd name="connsiteX4" fmla="*/ 0 w 2222500"/>
                  <a:gd name="connsiteY4" fmla="*/ 0 h 1397000"/>
                  <a:gd name="connsiteX0" fmla="*/ 0 w 3098800"/>
                  <a:gd name="connsiteY0" fmla="*/ 0 h 2298700"/>
                  <a:gd name="connsiteX1" fmla="*/ 1397000 w 3098800"/>
                  <a:gd name="connsiteY1" fmla="*/ 1397000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3098800"/>
                  <a:gd name="connsiteY0" fmla="*/ 0 h 2298700"/>
                  <a:gd name="connsiteX1" fmla="*/ 2311400 w 3098800"/>
                  <a:gd name="connsiteY1" fmla="*/ 2286000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3098800"/>
                  <a:gd name="connsiteY0" fmla="*/ 0 h 2305050"/>
                  <a:gd name="connsiteX1" fmla="*/ 235426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305050"/>
                  <a:gd name="connsiteX1" fmla="*/ 233140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305050"/>
                  <a:gd name="connsiteX1" fmla="*/ 228568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298700"/>
                  <a:gd name="connsiteX1" fmla="*/ 1889443 w 3098800"/>
                  <a:gd name="connsiteY1" fmla="*/ 1893388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2710180"/>
                  <a:gd name="connsiteY0" fmla="*/ 0 h 1920416"/>
                  <a:gd name="connsiteX1" fmla="*/ 1889443 w 2710180"/>
                  <a:gd name="connsiteY1" fmla="*/ 1893388 h 1920416"/>
                  <a:gd name="connsiteX2" fmla="*/ 2710180 w 2710180"/>
                  <a:gd name="connsiteY2" fmla="*/ 1920416 h 1920416"/>
                  <a:gd name="connsiteX3" fmla="*/ 825500 w 2710180"/>
                  <a:gd name="connsiteY3" fmla="*/ 0 h 1920416"/>
                  <a:gd name="connsiteX4" fmla="*/ 0 w 2710180"/>
                  <a:gd name="connsiteY4" fmla="*/ 0 h 1920416"/>
                  <a:gd name="connsiteX0" fmla="*/ 0 w 2702560"/>
                  <a:gd name="connsiteY0" fmla="*/ 0 h 1909290"/>
                  <a:gd name="connsiteX1" fmla="*/ 1889443 w 2702560"/>
                  <a:gd name="connsiteY1" fmla="*/ 1893388 h 1909290"/>
                  <a:gd name="connsiteX2" fmla="*/ 2702560 w 2702560"/>
                  <a:gd name="connsiteY2" fmla="*/ 1909290 h 1909290"/>
                  <a:gd name="connsiteX3" fmla="*/ 825500 w 2702560"/>
                  <a:gd name="connsiteY3" fmla="*/ 0 h 1909290"/>
                  <a:gd name="connsiteX4" fmla="*/ 0 w 2702560"/>
                  <a:gd name="connsiteY4" fmla="*/ 0 h 1909290"/>
                  <a:gd name="connsiteX0" fmla="*/ 0 w 2702560"/>
                  <a:gd name="connsiteY0" fmla="*/ 0 h 1909290"/>
                  <a:gd name="connsiteX1" fmla="*/ 1898968 w 2702560"/>
                  <a:gd name="connsiteY1" fmla="*/ 1907295 h 1909290"/>
                  <a:gd name="connsiteX2" fmla="*/ 2702560 w 2702560"/>
                  <a:gd name="connsiteY2" fmla="*/ 1909290 h 1909290"/>
                  <a:gd name="connsiteX3" fmla="*/ 825500 w 2702560"/>
                  <a:gd name="connsiteY3" fmla="*/ 0 h 1909290"/>
                  <a:gd name="connsiteX4" fmla="*/ 0 w 2702560"/>
                  <a:gd name="connsiteY4" fmla="*/ 0 h 1909290"/>
                  <a:gd name="connsiteX0" fmla="*/ 0 w 2702560"/>
                  <a:gd name="connsiteY0" fmla="*/ 0 h 1907295"/>
                  <a:gd name="connsiteX1" fmla="*/ 1898968 w 2702560"/>
                  <a:gd name="connsiteY1" fmla="*/ 1907295 h 1907295"/>
                  <a:gd name="connsiteX2" fmla="*/ 2702560 w 2702560"/>
                  <a:gd name="connsiteY2" fmla="*/ 1904654 h 1907295"/>
                  <a:gd name="connsiteX3" fmla="*/ 825500 w 2702560"/>
                  <a:gd name="connsiteY3" fmla="*/ 0 h 1907295"/>
                  <a:gd name="connsiteX4" fmla="*/ 0 w 2702560"/>
                  <a:gd name="connsiteY4" fmla="*/ 0 h 19072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702560" h="1907295">
                    <a:moveTo>
                      <a:pt x="0" y="0"/>
                    </a:moveTo>
                    <a:lnTo>
                      <a:pt x="1898968" y="1907295"/>
                    </a:lnTo>
                    <a:lnTo>
                      <a:pt x="2702560" y="1904654"/>
                    </a:lnTo>
                    <a:lnTo>
                      <a:pt x="825500" y="0"/>
                    </a:ln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7" name="矩形 46"/>
            <p:cNvSpPr/>
            <p:nvPr/>
          </p:nvSpPr>
          <p:spPr>
            <a:xfrm rot="3329058">
              <a:off x="2399866" y="1857716"/>
              <a:ext cx="2212465" cy="338554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r>
                <a:rPr lang="zh-CN" altLang="en-US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单元</a:t>
              </a:r>
              <a:r>
                <a:rPr lang="en-US" altLang="zh-CN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6 </a:t>
              </a:r>
              <a:r>
                <a:rPr lang="zh-CN" altLang="en-US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多媒体软件应用</a:t>
              </a:r>
              <a:endParaRPr lang="zh-CN" altLang="en-US" sz="1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4334729" y="2000275"/>
            <a:ext cx="2829559" cy="2828018"/>
            <a:chOff x="2171701" y="835425"/>
            <a:chExt cx="2829559" cy="2828018"/>
          </a:xfrm>
          <a:solidFill>
            <a:srgbClr val="215968"/>
          </a:solidFill>
        </p:grpSpPr>
        <p:grpSp>
          <p:nvGrpSpPr>
            <p:cNvPr id="51" name="组合 50"/>
            <p:cNvGrpSpPr/>
            <p:nvPr/>
          </p:nvGrpSpPr>
          <p:grpSpPr>
            <a:xfrm>
              <a:off x="2171701" y="939799"/>
              <a:ext cx="2829559" cy="2612542"/>
              <a:chOff x="2171701" y="939799"/>
              <a:chExt cx="2829559" cy="2612542"/>
            </a:xfrm>
            <a:grpFill/>
          </p:grpSpPr>
          <p:sp>
            <p:nvSpPr>
              <p:cNvPr id="53" name="任意多边形 52"/>
              <p:cNvSpPr/>
              <p:nvPr/>
            </p:nvSpPr>
            <p:spPr>
              <a:xfrm>
                <a:off x="2171701" y="940594"/>
                <a:ext cx="292894" cy="159545"/>
              </a:xfrm>
              <a:custGeom>
                <a:avLst/>
                <a:gdLst>
                  <a:gd name="connsiteX0" fmla="*/ 119063 w 290513"/>
                  <a:gd name="connsiteY0" fmla="*/ 0 h 161925"/>
                  <a:gd name="connsiteX1" fmla="*/ 0 w 290513"/>
                  <a:gd name="connsiteY1" fmla="*/ 161925 h 161925"/>
                  <a:gd name="connsiteX2" fmla="*/ 290513 w 290513"/>
                  <a:gd name="connsiteY2" fmla="*/ 161925 h 161925"/>
                  <a:gd name="connsiteX3" fmla="*/ 119063 w 290513"/>
                  <a:gd name="connsiteY3" fmla="*/ 0 h 161925"/>
                  <a:gd name="connsiteX0" fmla="*/ 126207 w 290513"/>
                  <a:gd name="connsiteY0" fmla="*/ 0 h 159544"/>
                  <a:gd name="connsiteX1" fmla="*/ 0 w 290513"/>
                  <a:gd name="connsiteY1" fmla="*/ 159544 h 159544"/>
                  <a:gd name="connsiteX2" fmla="*/ 290513 w 290513"/>
                  <a:gd name="connsiteY2" fmla="*/ 159544 h 159544"/>
                  <a:gd name="connsiteX3" fmla="*/ 126207 w 290513"/>
                  <a:gd name="connsiteY3" fmla="*/ 0 h 159544"/>
                  <a:gd name="connsiteX0" fmla="*/ 126207 w 280988"/>
                  <a:gd name="connsiteY0" fmla="*/ 0 h 161926"/>
                  <a:gd name="connsiteX1" fmla="*/ 0 w 280988"/>
                  <a:gd name="connsiteY1" fmla="*/ 159544 h 161926"/>
                  <a:gd name="connsiteX2" fmla="*/ 280988 w 280988"/>
                  <a:gd name="connsiteY2" fmla="*/ 161926 h 161926"/>
                  <a:gd name="connsiteX3" fmla="*/ 126207 w 280988"/>
                  <a:gd name="connsiteY3" fmla="*/ 0 h 161926"/>
                  <a:gd name="connsiteX0" fmla="*/ 126207 w 283369"/>
                  <a:gd name="connsiteY0" fmla="*/ 0 h 159545"/>
                  <a:gd name="connsiteX1" fmla="*/ 0 w 283369"/>
                  <a:gd name="connsiteY1" fmla="*/ 159544 h 159545"/>
                  <a:gd name="connsiteX2" fmla="*/ 283369 w 283369"/>
                  <a:gd name="connsiteY2" fmla="*/ 159545 h 159545"/>
                  <a:gd name="connsiteX3" fmla="*/ 126207 w 283369"/>
                  <a:gd name="connsiteY3" fmla="*/ 0 h 159545"/>
                  <a:gd name="connsiteX0" fmla="*/ 126207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26207 w 292894"/>
                  <a:gd name="connsiteY3" fmla="*/ 0 h 159545"/>
                  <a:gd name="connsiteX0" fmla="*/ 135732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35732 w 292894"/>
                  <a:gd name="connsiteY3" fmla="*/ 0 h 159545"/>
                  <a:gd name="connsiteX0" fmla="*/ 130969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30969 w 292894"/>
                  <a:gd name="connsiteY3" fmla="*/ 0 h 1595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2894" h="159545">
                    <a:moveTo>
                      <a:pt x="130969" y="0"/>
                    </a:moveTo>
                    <a:lnTo>
                      <a:pt x="0" y="159544"/>
                    </a:lnTo>
                    <a:lnTo>
                      <a:pt x="292894" y="159545"/>
                    </a:lnTo>
                    <a:lnTo>
                      <a:pt x="13096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" name="任意多边形 53"/>
              <p:cNvSpPr/>
              <p:nvPr/>
            </p:nvSpPr>
            <p:spPr>
              <a:xfrm>
                <a:off x="2298700" y="939799"/>
                <a:ext cx="2702560" cy="2612542"/>
              </a:xfrm>
              <a:custGeom>
                <a:avLst/>
                <a:gdLst>
                  <a:gd name="connsiteX0" fmla="*/ 0 w 2387600"/>
                  <a:gd name="connsiteY0" fmla="*/ 152400 h 1397000"/>
                  <a:gd name="connsiteX1" fmla="*/ 165100 w 2387600"/>
                  <a:gd name="connsiteY1" fmla="*/ 0 h 1397000"/>
                  <a:gd name="connsiteX2" fmla="*/ 1562100 w 2387600"/>
                  <a:gd name="connsiteY2" fmla="*/ 1397000 h 1397000"/>
                  <a:gd name="connsiteX3" fmla="*/ 2387600 w 2387600"/>
                  <a:gd name="connsiteY3" fmla="*/ 1397000 h 1397000"/>
                  <a:gd name="connsiteX4" fmla="*/ 990600 w 2387600"/>
                  <a:gd name="connsiteY4" fmla="*/ 0 h 1397000"/>
                  <a:gd name="connsiteX5" fmla="*/ 165100 w 2387600"/>
                  <a:gd name="connsiteY5" fmla="*/ 0 h 1397000"/>
                  <a:gd name="connsiteX0" fmla="*/ 0 w 2222500"/>
                  <a:gd name="connsiteY0" fmla="*/ 0 h 1397000"/>
                  <a:gd name="connsiteX1" fmla="*/ 1397000 w 2222500"/>
                  <a:gd name="connsiteY1" fmla="*/ 1397000 h 1397000"/>
                  <a:gd name="connsiteX2" fmla="*/ 2222500 w 2222500"/>
                  <a:gd name="connsiteY2" fmla="*/ 1397000 h 1397000"/>
                  <a:gd name="connsiteX3" fmla="*/ 825500 w 2222500"/>
                  <a:gd name="connsiteY3" fmla="*/ 0 h 1397000"/>
                  <a:gd name="connsiteX4" fmla="*/ 0 w 2222500"/>
                  <a:gd name="connsiteY4" fmla="*/ 0 h 1397000"/>
                  <a:gd name="connsiteX0" fmla="*/ 0 w 3098800"/>
                  <a:gd name="connsiteY0" fmla="*/ 0 h 2298700"/>
                  <a:gd name="connsiteX1" fmla="*/ 1397000 w 3098800"/>
                  <a:gd name="connsiteY1" fmla="*/ 1397000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3098800"/>
                  <a:gd name="connsiteY0" fmla="*/ 0 h 2298700"/>
                  <a:gd name="connsiteX1" fmla="*/ 2311400 w 3098800"/>
                  <a:gd name="connsiteY1" fmla="*/ 2286000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3098800"/>
                  <a:gd name="connsiteY0" fmla="*/ 0 h 2305050"/>
                  <a:gd name="connsiteX1" fmla="*/ 235426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305050"/>
                  <a:gd name="connsiteX1" fmla="*/ 233140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305050"/>
                  <a:gd name="connsiteX1" fmla="*/ 228568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298700"/>
                  <a:gd name="connsiteX1" fmla="*/ 1889443 w 3098800"/>
                  <a:gd name="connsiteY1" fmla="*/ 1893388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2710180"/>
                  <a:gd name="connsiteY0" fmla="*/ 0 h 1920416"/>
                  <a:gd name="connsiteX1" fmla="*/ 1889443 w 2710180"/>
                  <a:gd name="connsiteY1" fmla="*/ 1893388 h 1920416"/>
                  <a:gd name="connsiteX2" fmla="*/ 2710180 w 2710180"/>
                  <a:gd name="connsiteY2" fmla="*/ 1920416 h 1920416"/>
                  <a:gd name="connsiteX3" fmla="*/ 825500 w 2710180"/>
                  <a:gd name="connsiteY3" fmla="*/ 0 h 1920416"/>
                  <a:gd name="connsiteX4" fmla="*/ 0 w 2710180"/>
                  <a:gd name="connsiteY4" fmla="*/ 0 h 1920416"/>
                  <a:gd name="connsiteX0" fmla="*/ 0 w 2702560"/>
                  <a:gd name="connsiteY0" fmla="*/ 0 h 1909290"/>
                  <a:gd name="connsiteX1" fmla="*/ 1889443 w 2702560"/>
                  <a:gd name="connsiteY1" fmla="*/ 1893388 h 1909290"/>
                  <a:gd name="connsiteX2" fmla="*/ 2702560 w 2702560"/>
                  <a:gd name="connsiteY2" fmla="*/ 1909290 h 1909290"/>
                  <a:gd name="connsiteX3" fmla="*/ 825500 w 2702560"/>
                  <a:gd name="connsiteY3" fmla="*/ 0 h 1909290"/>
                  <a:gd name="connsiteX4" fmla="*/ 0 w 2702560"/>
                  <a:gd name="connsiteY4" fmla="*/ 0 h 1909290"/>
                  <a:gd name="connsiteX0" fmla="*/ 0 w 2702560"/>
                  <a:gd name="connsiteY0" fmla="*/ 0 h 1909290"/>
                  <a:gd name="connsiteX1" fmla="*/ 1898968 w 2702560"/>
                  <a:gd name="connsiteY1" fmla="*/ 1907295 h 1909290"/>
                  <a:gd name="connsiteX2" fmla="*/ 2702560 w 2702560"/>
                  <a:gd name="connsiteY2" fmla="*/ 1909290 h 1909290"/>
                  <a:gd name="connsiteX3" fmla="*/ 825500 w 2702560"/>
                  <a:gd name="connsiteY3" fmla="*/ 0 h 1909290"/>
                  <a:gd name="connsiteX4" fmla="*/ 0 w 2702560"/>
                  <a:gd name="connsiteY4" fmla="*/ 0 h 1909290"/>
                  <a:gd name="connsiteX0" fmla="*/ 0 w 2702560"/>
                  <a:gd name="connsiteY0" fmla="*/ 0 h 1907295"/>
                  <a:gd name="connsiteX1" fmla="*/ 1898968 w 2702560"/>
                  <a:gd name="connsiteY1" fmla="*/ 1907295 h 1907295"/>
                  <a:gd name="connsiteX2" fmla="*/ 2702560 w 2702560"/>
                  <a:gd name="connsiteY2" fmla="*/ 1904654 h 1907295"/>
                  <a:gd name="connsiteX3" fmla="*/ 825500 w 2702560"/>
                  <a:gd name="connsiteY3" fmla="*/ 0 h 1907295"/>
                  <a:gd name="connsiteX4" fmla="*/ 0 w 2702560"/>
                  <a:gd name="connsiteY4" fmla="*/ 0 h 19072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702560" h="1907295">
                    <a:moveTo>
                      <a:pt x="0" y="0"/>
                    </a:moveTo>
                    <a:lnTo>
                      <a:pt x="1898968" y="1907295"/>
                    </a:lnTo>
                    <a:lnTo>
                      <a:pt x="2702560" y="1904654"/>
                    </a:lnTo>
                    <a:lnTo>
                      <a:pt x="825500" y="0"/>
                    </a:ln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2" name="矩形 51"/>
            <p:cNvSpPr/>
            <p:nvPr/>
          </p:nvSpPr>
          <p:spPr>
            <a:xfrm rot="3217331">
              <a:off x="2231016" y="2080157"/>
              <a:ext cx="2828018" cy="338554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r>
                <a:rPr lang="zh-CN" altLang="en-US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单元</a:t>
              </a:r>
              <a:r>
                <a:rPr lang="en-US" altLang="zh-CN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5 </a:t>
              </a:r>
              <a:r>
                <a:rPr lang="zh-CN" altLang="en-US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电子表格处理软件应用</a:t>
              </a:r>
              <a:endParaRPr lang="zh-CN" altLang="en-US" sz="1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3254609" y="2040260"/>
            <a:ext cx="2829559" cy="2665496"/>
            <a:chOff x="2171701" y="886845"/>
            <a:chExt cx="2829559" cy="2665496"/>
          </a:xfrm>
          <a:solidFill>
            <a:srgbClr val="215968"/>
          </a:solidFill>
        </p:grpSpPr>
        <p:grpSp>
          <p:nvGrpSpPr>
            <p:cNvPr id="61" name="组合 60"/>
            <p:cNvGrpSpPr/>
            <p:nvPr/>
          </p:nvGrpSpPr>
          <p:grpSpPr>
            <a:xfrm>
              <a:off x="2171701" y="939799"/>
              <a:ext cx="2829559" cy="2612542"/>
              <a:chOff x="2171701" y="939799"/>
              <a:chExt cx="2829559" cy="2612542"/>
            </a:xfrm>
            <a:grpFill/>
          </p:grpSpPr>
          <p:sp>
            <p:nvSpPr>
              <p:cNvPr id="63" name="任意多边形 62"/>
              <p:cNvSpPr/>
              <p:nvPr/>
            </p:nvSpPr>
            <p:spPr>
              <a:xfrm>
                <a:off x="2171701" y="940594"/>
                <a:ext cx="292894" cy="159545"/>
              </a:xfrm>
              <a:custGeom>
                <a:avLst/>
                <a:gdLst>
                  <a:gd name="connsiteX0" fmla="*/ 119063 w 290513"/>
                  <a:gd name="connsiteY0" fmla="*/ 0 h 161925"/>
                  <a:gd name="connsiteX1" fmla="*/ 0 w 290513"/>
                  <a:gd name="connsiteY1" fmla="*/ 161925 h 161925"/>
                  <a:gd name="connsiteX2" fmla="*/ 290513 w 290513"/>
                  <a:gd name="connsiteY2" fmla="*/ 161925 h 161925"/>
                  <a:gd name="connsiteX3" fmla="*/ 119063 w 290513"/>
                  <a:gd name="connsiteY3" fmla="*/ 0 h 161925"/>
                  <a:gd name="connsiteX0" fmla="*/ 126207 w 290513"/>
                  <a:gd name="connsiteY0" fmla="*/ 0 h 159544"/>
                  <a:gd name="connsiteX1" fmla="*/ 0 w 290513"/>
                  <a:gd name="connsiteY1" fmla="*/ 159544 h 159544"/>
                  <a:gd name="connsiteX2" fmla="*/ 290513 w 290513"/>
                  <a:gd name="connsiteY2" fmla="*/ 159544 h 159544"/>
                  <a:gd name="connsiteX3" fmla="*/ 126207 w 290513"/>
                  <a:gd name="connsiteY3" fmla="*/ 0 h 159544"/>
                  <a:gd name="connsiteX0" fmla="*/ 126207 w 280988"/>
                  <a:gd name="connsiteY0" fmla="*/ 0 h 161926"/>
                  <a:gd name="connsiteX1" fmla="*/ 0 w 280988"/>
                  <a:gd name="connsiteY1" fmla="*/ 159544 h 161926"/>
                  <a:gd name="connsiteX2" fmla="*/ 280988 w 280988"/>
                  <a:gd name="connsiteY2" fmla="*/ 161926 h 161926"/>
                  <a:gd name="connsiteX3" fmla="*/ 126207 w 280988"/>
                  <a:gd name="connsiteY3" fmla="*/ 0 h 161926"/>
                  <a:gd name="connsiteX0" fmla="*/ 126207 w 283369"/>
                  <a:gd name="connsiteY0" fmla="*/ 0 h 159545"/>
                  <a:gd name="connsiteX1" fmla="*/ 0 w 283369"/>
                  <a:gd name="connsiteY1" fmla="*/ 159544 h 159545"/>
                  <a:gd name="connsiteX2" fmla="*/ 283369 w 283369"/>
                  <a:gd name="connsiteY2" fmla="*/ 159545 h 159545"/>
                  <a:gd name="connsiteX3" fmla="*/ 126207 w 283369"/>
                  <a:gd name="connsiteY3" fmla="*/ 0 h 159545"/>
                  <a:gd name="connsiteX0" fmla="*/ 126207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26207 w 292894"/>
                  <a:gd name="connsiteY3" fmla="*/ 0 h 159545"/>
                  <a:gd name="connsiteX0" fmla="*/ 135732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35732 w 292894"/>
                  <a:gd name="connsiteY3" fmla="*/ 0 h 159545"/>
                  <a:gd name="connsiteX0" fmla="*/ 130969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30969 w 292894"/>
                  <a:gd name="connsiteY3" fmla="*/ 0 h 1595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2894" h="159545">
                    <a:moveTo>
                      <a:pt x="130969" y="0"/>
                    </a:moveTo>
                    <a:lnTo>
                      <a:pt x="0" y="159544"/>
                    </a:lnTo>
                    <a:lnTo>
                      <a:pt x="292894" y="159545"/>
                    </a:lnTo>
                    <a:lnTo>
                      <a:pt x="13096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4" name="任意多边形 63"/>
              <p:cNvSpPr/>
              <p:nvPr/>
            </p:nvSpPr>
            <p:spPr>
              <a:xfrm>
                <a:off x="2298700" y="939799"/>
                <a:ext cx="2702560" cy="2612542"/>
              </a:xfrm>
              <a:custGeom>
                <a:avLst/>
                <a:gdLst>
                  <a:gd name="connsiteX0" fmla="*/ 0 w 2387600"/>
                  <a:gd name="connsiteY0" fmla="*/ 152400 h 1397000"/>
                  <a:gd name="connsiteX1" fmla="*/ 165100 w 2387600"/>
                  <a:gd name="connsiteY1" fmla="*/ 0 h 1397000"/>
                  <a:gd name="connsiteX2" fmla="*/ 1562100 w 2387600"/>
                  <a:gd name="connsiteY2" fmla="*/ 1397000 h 1397000"/>
                  <a:gd name="connsiteX3" fmla="*/ 2387600 w 2387600"/>
                  <a:gd name="connsiteY3" fmla="*/ 1397000 h 1397000"/>
                  <a:gd name="connsiteX4" fmla="*/ 990600 w 2387600"/>
                  <a:gd name="connsiteY4" fmla="*/ 0 h 1397000"/>
                  <a:gd name="connsiteX5" fmla="*/ 165100 w 2387600"/>
                  <a:gd name="connsiteY5" fmla="*/ 0 h 1397000"/>
                  <a:gd name="connsiteX0" fmla="*/ 0 w 2222500"/>
                  <a:gd name="connsiteY0" fmla="*/ 0 h 1397000"/>
                  <a:gd name="connsiteX1" fmla="*/ 1397000 w 2222500"/>
                  <a:gd name="connsiteY1" fmla="*/ 1397000 h 1397000"/>
                  <a:gd name="connsiteX2" fmla="*/ 2222500 w 2222500"/>
                  <a:gd name="connsiteY2" fmla="*/ 1397000 h 1397000"/>
                  <a:gd name="connsiteX3" fmla="*/ 825500 w 2222500"/>
                  <a:gd name="connsiteY3" fmla="*/ 0 h 1397000"/>
                  <a:gd name="connsiteX4" fmla="*/ 0 w 2222500"/>
                  <a:gd name="connsiteY4" fmla="*/ 0 h 1397000"/>
                  <a:gd name="connsiteX0" fmla="*/ 0 w 3098800"/>
                  <a:gd name="connsiteY0" fmla="*/ 0 h 2298700"/>
                  <a:gd name="connsiteX1" fmla="*/ 1397000 w 3098800"/>
                  <a:gd name="connsiteY1" fmla="*/ 1397000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3098800"/>
                  <a:gd name="connsiteY0" fmla="*/ 0 h 2298700"/>
                  <a:gd name="connsiteX1" fmla="*/ 2311400 w 3098800"/>
                  <a:gd name="connsiteY1" fmla="*/ 2286000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3098800"/>
                  <a:gd name="connsiteY0" fmla="*/ 0 h 2305050"/>
                  <a:gd name="connsiteX1" fmla="*/ 235426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305050"/>
                  <a:gd name="connsiteX1" fmla="*/ 233140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305050"/>
                  <a:gd name="connsiteX1" fmla="*/ 228568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298700"/>
                  <a:gd name="connsiteX1" fmla="*/ 1889443 w 3098800"/>
                  <a:gd name="connsiteY1" fmla="*/ 1893388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2710180"/>
                  <a:gd name="connsiteY0" fmla="*/ 0 h 1920416"/>
                  <a:gd name="connsiteX1" fmla="*/ 1889443 w 2710180"/>
                  <a:gd name="connsiteY1" fmla="*/ 1893388 h 1920416"/>
                  <a:gd name="connsiteX2" fmla="*/ 2710180 w 2710180"/>
                  <a:gd name="connsiteY2" fmla="*/ 1920416 h 1920416"/>
                  <a:gd name="connsiteX3" fmla="*/ 825500 w 2710180"/>
                  <a:gd name="connsiteY3" fmla="*/ 0 h 1920416"/>
                  <a:gd name="connsiteX4" fmla="*/ 0 w 2710180"/>
                  <a:gd name="connsiteY4" fmla="*/ 0 h 1920416"/>
                  <a:gd name="connsiteX0" fmla="*/ 0 w 2702560"/>
                  <a:gd name="connsiteY0" fmla="*/ 0 h 1909290"/>
                  <a:gd name="connsiteX1" fmla="*/ 1889443 w 2702560"/>
                  <a:gd name="connsiteY1" fmla="*/ 1893388 h 1909290"/>
                  <a:gd name="connsiteX2" fmla="*/ 2702560 w 2702560"/>
                  <a:gd name="connsiteY2" fmla="*/ 1909290 h 1909290"/>
                  <a:gd name="connsiteX3" fmla="*/ 825500 w 2702560"/>
                  <a:gd name="connsiteY3" fmla="*/ 0 h 1909290"/>
                  <a:gd name="connsiteX4" fmla="*/ 0 w 2702560"/>
                  <a:gd name="connsiteY4" fmla="*/ 0 h 1909290"/>
                  <a:gd name="connsiteX0" fmla="*/ 0 w 2702560"/>
                  <a:gd name="connsiteY0" fmla="*/ 0 h 1909290"/>
                  <a:gd name="connsiteX1" fmla="*/ 1898968 w 2702560"/>
                  <a:gd name="connsiteY1" fmla="*/ 1907295 h 1909290"/>
                  <a:gd name="connsiteX2" fmla="*/ 2702560 w 2702560"/>
                  <a:gd name="connsiteY2" fmla="*/ 1909290 h 1909290"/>
                  <a:gd name="connsiteX3" fmla="*/ 825500 w 2702560"/>
                  <a:gd name="connsiteY3" fmla="*/ 0 h 1909290"/>
                  <a:gd name="connsiteX4" fmla="*/ 0 w 2702560"/>
                  <a:gd name="connsiteY4" fmla="*/ 0 h 1909290"/>
                  <a:gd name="connsiteX0" fmla="*/ 0 w 2702560"/>
                  <a:gd name="connsiteY0" fmla="*/ 0 h 1907295"/>
                  <a:gd name="connsiteX1" fmla="*/ 1898968 w 2702560"/>
                  <a:gd name="connsiteY1" fmla="*/ 1907295 h 1907295"/>
                  <a:gd name="connsiteX2" fmla="*/ 2702560 w 2702560"/>
                  <a:gd name="connsiteY2" fmla="*/ 1904654 h 1907295"/>
                  <a:gd name="connsiteX3" fmla="*/ 825500 w 2702560"/>
                  <a:gd name="connsiteY3" fmla="*/ 0 h 1907295"/>
                  <a:gd name="connsiteX4" fmla="*/ 0 w 2702560"/>
                  <a:gd name="connsiteY4" fmla="*/ 0 h 19072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702560" h="1907295">
                    <a:moveTo>
                      <a:pt x="0" y="0"/>
                    </a:moveTo>
                    <a:lnTo>
                      <a:pt x="1898968" y="1907295"/>
                    </a:lnTo>
                    <a:lnTo>
                      <a:pt x="2702560" y="1904654"/>
                    </a:lnTo>
                    <a:lnTo>
                      <a:pt x="825500" y="0"/>
                    </a:ln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2" name="矩形 61"/>
            <p:cNvSpPr/>
            <p:nvPr/>
          </p:nvSpPr>
          <p:spPr>
            <a:xfrm rot="3217331">
              <a:off x="2335891" y="1926393"/>
              <a:ext cx="2417650" cy="338554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r>
                <a:rPr lang="zh-CN" altLang="en-US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单元</a:t>
              </a:r>
              <a:r>
                <a:rPr lang="en-US" altLang="zh-CN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4 </a:t>
              </a:r>
              <a:r>
                <a:rPr lang="zh-CN" altLang="en-US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文字处理软件应用</a:t>
              </a:r>
              <a:endParaRPr lang="zh-CN" altLang="en-US" sz="1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2195736" y="2118986"/>
            <a:ext cx="2829559" cy="2612542"/>
            <a:chOff x="2171701" y="939799"/>
            <a:chExt cx="2829559" cy="2612542"/>
          </a:xfrm>
          <a:solidFill>
            <a:srgbClr val="215968"/>
          </a:solidFill>
        </p:grpSpPr>
        <p:grpSp>
          <p:nvGrpSpPr>
            <p:cNvPr id="66" name="组合 65"/>
            <p:cNvGrpSpPr/>
            <p:nvPr/>
          </p:nvGrpSpPr>
          <p:grpSpPr>
            <a:xfrm>
              <a:off x="2171701" y="939799"/>
              <a:ext cx="2829559" cy="2612542"/>
              <a:chOff x="2171701" y="939799"/>
              <a:chExt cx="2829559" cy="2612542"/>
            </a:xfrm>
            <a:grpFill/>
          </p:grpSpPr>
          <p:sp>
            <p:nvSpPr>
              <p:cNvPr id="68" name="任意多边形 67"/>
              <p:cNvSpPr/>
              <p:nvPr/>
            </p:nvSpPr>
            <p:spPr>
              <a:xfrm>
                <a:off x="2171701" y="940594"/>
                <a:ext cx="292894" cy="159545"/>
              </a:xfrm>
              <a:custGeom>
                <a:avLst/>
                <a:gdLst>
                  <a:gd name="connsiteX0" fmla="*/ 119063 w 290513"/>
                  <a:gd name="connsiteY0" fmla="*/ 0 h 161925"/>
                  <a:gd name="connsiteX1" fmla="*/ 0 w 290513"/>
                  <a:gd name="connsiteY1" fmla="*/ 161925 h 161925"/>
                  <a:gd name="connsiteX2" fmla="*/ 290513 w 290513"/>
                  <a:gd name="connsiteY2" fmla="*/ 161925 h 161925"/>
                  <a:gd name="connsiteX3" fmla="*/ 119063 w 290513"/>
                  <a:gd name="connsiteY3" fmla="*/ 0 h 161925"/>
                  <a:gd name="connsiteX0" fmla="*/ 126207 w 290513"/>
                  <a:gd name="connsiteY0" fmla="*/ 0 h 159544"/>
                  <a:gd name="connsiteX1" fmla="*/ 0 w 290513"/>
                  <a:gd name="connsiteY1" fmla="*/ 159544 h 159544"/>
                  <a:gd name="connsiteX2" fmla="*/ 290513 w 290513"/>
                  <a:gd name="connsiteY2" fmla="*/ 159544 h 159544"/>
                  <a:gd name="connsiteX3" fmla="*/ 126207 w 290513"/>
                  <a:gd name="connsiteY3" fmla="*/ 0 h 159544"/>
                  <a:gd name="connsiteX0" fmla="*/ 126207 w 280988"/>
                  <a:gd name="connsiteY0" fmla="*/ 0 h 161926"/>
                  <a:gd name="connsiteX1" fmla="*/ 0 w 280988"/>
                  <a:gd name="connsiteY1" fmla="*/ 159544 h 161926"/>
                  <a:gd name="connsiteX2" fmla="*/ 280988 w 280988"/>
                  <a:gd name="connsiteY2" fmla="*/ 161926 h 161926"/>
                  <a:gd name="connsiteX3" fmla="*/ 126207 w 280988"/>
                  <a:gd name="connsiteY3" fmla="*/ 0 h 161926"/>
                  <a:gd name="connsiteX0" fmla="*/ 126207 w 283369"/>
                  <a:gd name="connsiteY0" fmla="*/ 0 h 159545"/>
                  <a:gd name="connsiteX1" fmla="*/ 0 w 283369"/>
                  <a:gd name="connsiteY1" fmla="*/ 159544 h 159545"/>
                  <a:gd name="connsiteX2" fmla="*/ 283369 w 283369"/>
                  <a:gd name="connsiteY2" fmla="*/ 159545 h 159545"/>
                  <a:gd name="connsiteX3" fmla="*/ 126207 w 283369"/>
                  <a:gd name="connsiteY3" fmla="*/ 0 h 159545"/>
                  <a:gd name="connsiteX0" fmla="*/ 126207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26207 w 292894"/>
                  <a:gd name="connsiteY3" fmla="*/ 0 h 159545"/>
                  <a:gd name="connsiteX0" fmla="*/ 135732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35732 w 292894"/>
                  <a:gd name="connsiteY3" fmla="*/ 0 h 159545"/>
                  <a:gd name="connsiteX0" fmla="*/ 130969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30969 w 292894"/>
                  <a:gd name="connsiteY3" fmla="*/ 0 h 1595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2894" h="159545">
                    <a:moveTo>
                      <a:pt x="130969" y="0"/>
                    </a:moveTo>
                    <a:lnTo>
                      <a:pt x="0" y="159544"/>
                    </a:lnTo>
                    <a:lnTo>
                      <a:pt x="292894" y="159545"/>
                    </a:lnTo>
                    <a:lnTo>
                      <a:pt x="13096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9" name="任意多边形 68"/>
              <p:cNvSpPr/>
              <p:nvPr/>
            </p:nvSpPr>
            <p:spPr>
              <a:xfrm>
                <a:off x="2298700" y="939799"/>
                <a:ext cx="2702560" cy="2612542"/>
              </a:xfrm>
              <a:custGeom>
                <a:avLst/>
                <a:gdLst>
                  <a:gd name="connsiteX0" fmla="*/ 0 w 2387600"/>
                  <a:gd name="connsiteY0" fmla="*/ 152400 h 1397000"/>
                  <a:gd name="connsiteX1" fmla="*/ 165100 w 2387600"/>
                  <a:gd name="connsiteY1" fmla="*/ 0 h 1397000"/>
                  <a:gd name="connsiteX2" fmla="*/ 1562100 w 2387600"/>
                  <a:gd name="connsiteY2" fmla="*/ 1397000 h 1397000"/>
                  <a:gd name="connsiteX3" fmla="*/ 2387600 w 2387600"/>
                  <a:gd name="connsiteY3" fmla="*/ 1397000 h 1397000"/>
                  <a:gd name="connsiteX4" fmla="*/ 990600 w 2387600"/>
                  <a:gd name="connsiteY4" fmla="*/ 0 h 1397000"/>
                  <a:gd name="connsiteX5" fmla="*/ 165100 w 2387600"/>
                  <a:gd name="connsiteY5" fmla="*/ 0 h 1397000"/>
                  <a:gd name="connsiteX0" fmla="*/ 0 w 2222500"/>
                  <a:gd name="connsiteY0" fmla="*/ 0 h 1397000"/>
                  <a:gd name="connsiteX1" fmla="*/ 1397000 w 2222500"/>
                  <a:gd name="connsiteY1" fmla="*/ 1397000 h 1397000"/>
                  <a:gd name="connsiteX2" fmla="*/ 2222500 w 2222500"/>
                  <a:gd name="connsiteY2" fmla="*/ 1397000 h 1397000"/>
                  <a:gd name="connsiteX3" fmla="*/ 825500 w 2222500"/>
                  <a:gd name="connsiteY3" fmla="*/ 0 h 1397000"/>
                  <a:gd name="connsiteX4" fmla="*/ 0 w 2222500"/>
                  <a:gd name="connsiteY4" fmla="*/ 0 h 1397000"/>
                  <a:gd name="connsiteX0" fmla="*/ 0 w 3098800"/>
                  <a:gd name="connsiteY0" fmla="*/ 0 h 2298700"/>
                  <a:gd name="connsiteX1" fmla="*/ 1397000 w 3098800"/>
                  <a:gd name="connsiteY1" fmla="*/ 1397000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3098800"/>
                  <a:gd name="connsiteY0" fmla="*/ 0 h 2298700"/>
                  <a:gd name="connsiteX1" fmla="*/ 2311400 w 3098800"/>
                  <a:gd name="connsiteY1" fmla="*/ 2286000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3098800"/>
                  <a:gd name="connsiteY0" fmla="*/ 0 h 2305050"/>
                  <a:gd name="connsiteX1" fmla="*/ 235426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305050"/>
                  <a:gd name="connsiteX1" fmla="*/ 233140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305050"/>
                  <a:gd name="connsiteX1" fmla="*/ 228568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298700"/>
                  <a:gd name="connsiteX1" fmla="*/ 1889443 w 3098800"/>
                  <a:gd name="connsiteY1" fmla="*/ 1893388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2710180"/>
                  <a:gd name="connsiteY0" fmla="*/ 0 h 1920416"/>
                  <a:gd name="connsiteX1" fmla="*/ 1889443 w 2710180"/>
                  <a:gd name="connsiteY1" fmla="*/ 1893388 h 1920416"/>
                  <a:gd name="connsiteX2" fmla="*/ 2710180 w 2710180"/>
                  <a:gd name="connsiteY2" fmla="*/ 1920416 h 1920416"/>
                  <a:gd name="connsiteX3" fmla="*/ 825500 w 2710180"/>
                  <a:gd name="connsiteY3" fmla="*/ 0 h 1920416"/>
                  <a:gd name="connsiteX4" fmla="*/ 0 w 2710180"/>
                  <a:gd name="connsiteY4" fmla="*/ 0 h 1920416"/>
                  <a:gd name="connsiteX0" fmla="*/ 0 w 2702560"/>
                  <a:gd name="connsiteY0" fmla="*/ 0 h 1909290"/>
                  <a:gd name="connsiteX1" fmla="*/ 1889443 w 2702560"/>
                  <a:gd name="connsiteY1" fmla="*/ 1893388 h 1909290"/>
                  <a:gd name="connsiteX2" fmla="*/ 2702560 w 2702560"/>
                  <a:gd name="connsiteY2" fmla="*/ 1909290 h 1909290"/>
                  <a:gd name="connsiteX3" fmla="*/ 825500 w 2702560"/>
                  <a:gd name="connsiteY3" fmla="*/ 0 h 1909290"/>
                  <a:gd name="connsiteX4" fmla="*/ 0 w 2702560"/>
                  <a:gd name="connsiteY4" fmla="*/ 0 h 1909290"/>
                  <a:gd name="connsiteX0" fmla="*/ 0 w 2702560"/>
                  <a:gd name="connsiteY0" fmla="*/ 0 h 1909290"/>
                  <a:gd name="connsiteX1" fmla="*/ 1898968 w 2702560"/>
                  <a:gd name="connsiteY1" fmla="*/ 1907295 h 1909290"/>
                  <a:gd name="connsiteX2" fmla="*/ 2702560 w 2702560"/>
                  <a:gd name="connsiteY2" fmla="*/ 1909290 h 1909290"/>
                  <a:gd name="connsiteX3" fmla="*/ 825500 w 2702560"/>
                  <a:gd name="connsiteY3" fmla="*/ 0 h 1909290"/>
                  <a:gd name="connsiteX4" fmla="*/ 0 w 2702560"/>
                  <a:gd name="connsiteY4" fmla="*/ 0 h 1909290"/>
                  <a:gd name="connsiteX0" fmla="*/ 0 w 2702560"/>
                  <a:gd name="connsiteY0" fmla="*/ 0 h 1907295"/>
                  <a:gd name="connsiteX1" fmla="*/ 1898968 w 2702560"/>
                  <a:gd name="connsiteY1" fmla="*/ 1907295 h 1907295"/>
                  <a:gd name="connsiteX2" fmla="*/ 2702560 w 2702560"/>
                  <a:gd name="connsiteY2" fmla="*/ 1904654 h 1907295"/>
                  <a:gd name="connsiteX3" fmla="*/ 825500 w 2702560"/>
                  <a:gd name="connsiteY3" fmla="*/ 0 h 1907295"/>
                  <a:gd name="connsiteX4" fmla="*/ 0 w 2702560"/>
                  <a:gd name="connsiteY4" fmla="*/ 0 h 19072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702560" h="1907295">
                    <a:moveTo>
                      <a:pt x="0" y="0"/>
                    </a:moveTo>
                    <a:lnTo>
                      <a:pt x="1898968" y="1907295"/>
                    </a:lnTo>
                    <a:lnTo>
                      <a:pt x="2702560" y="1904654"/>
                    </a:lnTo>
                    <a:lnTo>
                      <a:pt x="825500" y="0"/>
                    </a:ln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7" name="矩形 66"/>
            <p:cNvSpPr/>
            <p:nvPr/>
          </p:nvSpPr>
          <p:spPr>
            <a:xfrm rot="3217331">
              <a:off x="2454185" y="1676943"/>
              <a:ext cx="1802096" cy="338554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r>
                <a:rPr lang="zh-CN" altLang="en-US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单元</a:t>
              </a:r>
              <a:r>
                <a:rPr lang="en-US" altLang="zh-CN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 </a:t>
              </a:r>
              <a:r>
                <a:rPr lang="zh-CN" altLang="en-US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因特网应用</a:t>
              </a:r>
              <a:endParaRPr lang="zh-CN" altLang="en-US" sz="1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1115616" y="2101840"/>
            <a:ext cx="2829559" cy="2623304"/>
            <a:chOff x="2171701" y="929037"/>
            <a:chExt cx="2829559" cy="2623304"/>
          </a:xfrm>
          <a:solidFill>
            <a:srgbClr val="215968"/>
          </a:solidFill>
        </p:grpSpPr>
        <p:grpSp>
          <p:nvGrpSpPr>
            <p:cNvPr id="71" name="组合 70"/>
            <p:cNvGrpSpPr/>
            <p:nvPr/>
          </p:nvGrpSpPr>
          <p:grpSpPr>
            <a:xfrm>
              <a:off x="2171701" y="939799"/>
              <a:ext cx="2829559" cy="2612542"/>
              <a:chOff x="2171701" y="939799"/>
              <a:chExt cx="2829559" cy="2612542"/>
            </a:xfrm>
            <a:grpFill/>
          </p:grpSpPr>
          <p:sp>
            <p:nvSpPr>
              <p:cNvPr id="73" name="任意多边形 72"/>
              <p:cNvSpPr/>
              <p:nvPr/>
            </p:nvSpPr>
            <p:spPr>
              <a:xfrm>
                <a:off x="2171701" y="940594"/>
                <a:ext cx="292894" cy="159545"/>
              </a:xfrm>
              <a:custGeom>
                <a:avLst/>
                <a:gdLst>
                  <a:gd name="connsiteX0" fmla="*/ 119063 w 290513"/>
                  <a:gd name="connsiteY0" fmla="*/ 0 h 161925"/>
                  <a:gd name="connsiteX1" fmla="*/ 0 w 290513"/>
                  <a:gd name="connsiteY1" fmla="*/ 161925 h 161925"/>
                  <a:gd name="connsiteX2" fmla="*/ 290513 w 290513"/>
                  <a:gd name="connsiteY2" fmla="*/ 161925 h 161925"/>
                  <a:gd name="connsiteX3" fmla="*/ 119063 w 290513"/>
                  <a:gd name="connsiteY3" fmla="*/ 0 h 161925"/>
                  <a:gd name="connsiteX0" fmla="*/ 126207 w 290513"/>
                  <a:gd name="connsiteY0" fmla="*/ 0 h 159544"/>
                  <a:gd name="connsiteX1" fmla="*/ 0 w 290513"/>
                  <a:gd name="connsiteY1" fmla="*/ 159544 h 159544"/>
                  <a:gd name="connsiteX2" fmla="*/ 290513 w 290513"/>
                  <a:gd name="connsiteY2" fmla="*/ 159544 h 159544"/>
                  <a:gd name="connsiteX3" fmla="*/ 126207 w 290513"/>
                  <a:gd name="connsiteY3" fmla="*/ 0 h 159544"/>
                  <a:gd name="connsiteX0" fmla="*/ 126207 w 280988"/>
                  <a:gd name="connsiteY0" fmla="*/ 0 h 161926"/>
                  <a:gd name="connsiteX1" fmla="*/ 0 w 280988"/>
                  <a:gd name="connsiteY1" fmla="*/ 159544 h 161926"/>
                  <a:gd name="connsiteX2" fmla="*/ 280988 w 280988"/>
                  <a:gd name="connsiteY2" fmla="*/ 161926 h 161926"/>
                  <a:gd name="connsiteX3" fmla="*/ 126207 w 280988"/>
                  <a:gd name="connsiteY3" fmla="*/ 0 h 161926"/>
                  <a:gd name="connsiteX0" fmla="*/ 126207 w 283369"/>
                  <a:gd name="connsiteY0" fmla="*/ 0 h 159545"/>
                  <a:gd name="connsiteX1" fmla="*/ 0 w 283369"/>
                  <a:gd name="connsiteY1" fmla="*/ 159544 h 159545"/>
                  <a:gd name="connsiteX2" fmla="*/ 283369 w 283369"/>
                  <a:gd name="connsiteY2" fmla="*/ 159545 h 159545"/>
                  <a:gd name="connsiteX3" fmla="*/ 126207 w 283369"/>
                  <a:gd name="connsiteY3" fmla="*/ 0 h 159545"/>
                  <a:gd name="connsiteX0" fmla="*/ 126207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26207 w 292894"/>
                  <a:gd name="connsiteY3" fmla="*/ 0 h 159545"/>
                  <a:gd name="connsiteX0" fmla="*/ 135732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35732 w 292894"/>
                  <a:gd name="connsiteY3" fmla="*/ 0 h 159545"/>
                  <a:gd name="connsiteX0" fmla="*/ 130969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30969 w 292894"/>
                  <a:gd name="connsiteY3" fmla="*/ 0 h 1595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2894" h="159545">
                    <a:moveTo>
                      <a:pt x="130969" y="0"/>
                    </a:moveTo>
                    <a:lnTo>
                      <a:pt x="0" y="159544"/>
                    </a:lnTo>
                    <a:lnTo>
                      <a:pt x="292894" y="159545"/>
                    </a:lnTo>
                    <a:lnTo>
                      <a:pt x="13096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4" name="任意多边形 73"/>
              <p:cNvSpPr/>
              <p:nvPr/>
            </p:nvSpPr>
            <p:spPr>
              <a:xfrm>
                <a:off x="2298700" y="939799"/>
                <a:ext cx="2702560" cy="2612542"/>
              </a:xfrm>
              <a:custGeom>
                <a:avLst/>
                <a:gdLst>
                  <a:gd name="connsiteX0" fmla="*/ 0 w 2387600"/>
                  <a:gd name="connsiteY0" fmla="*/ 152400 h 1397000"/>
                  <a:gd name="connsiteX1" fmla="*/ 165100 w 2387600"/>
                  <a:gd name="connsiteY1" fmla="*/ 0 h 1397000"/>
                  <a:gd name="connsiteX2" fmla="*/ 1562100 w 2387600"/>
                  <a:gd name="connsiteY2" fmla="*/ 1397000 h 1397000"/>
                  <a:gd name="connsiteX3" fmla="*/ 2387600 w 2387600"/>
                  <a:gd name="connsiteY3" fmla="*/ 1397000 h 1397000"/>
                  <a:gd name="connsiteX4" fmla="*/ 990600 w 2387600"/>
                  <a:gd name="connsiteY4" fmla="*/ 0 h 1397000"/>
                  <a:gd name="connsiteX5" fmla="*/ 165100 w 2387600"/>
                  <a:gd name="connsiteY5" fmla="*/ 0 h 1397000"/>
                  <a:gd name="connsiteX0" fmla="*/ 0 w 2222500"/>
                  <a:gd name="connsiteY0" fmla="*/ 0 h 1397000"/>
                  <a:gd name="connsiteX1" fmla="*/ 1397000 w 2222500"/>
                  <a:gd name="connsiteY1" fmla="*/ 1397000 h 1397000"/>
                  <a:gd name="connsiteX2" fmla="*/ 2222500 w 2222500"/>
                  <a:gd name="connsiteY2" fmla="*/ 1397000 h 1397000"/>
                  <a:gd name="connsiteX3" fmla="*/ 825500 w 2222500"/>
                  <a:gd name="connsiteY3" fmla="*/ 0 h 1397000"/>
                  <a:gd name="connsiteX4" fmla="*/ 0 w 2222500"/>
                  <a:gd name="connsiteY4" fmla="*/ 0 h 1397000"/>
                  <a:gd name="connsiteX0" fmla="*/ 0 w 3098800"/>
                  <a:gd name="connsiteY0" fmla="*/ 0 h 2298700"/>
                  <a:gd name="connsiteX1" fmla="*/ 1397000 w 3098800"/>
                  <a:gd name="connsiteY1" fmla="*/ 1397000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3098800"/>
                  <a:gd name="connsiteY0" fmla="*/ 0 h 2298700"/>
                  <a:gd name="connsiteX1" fmla="*/ 2311400 w 3098800"/>
                  <a:gd name="connsiteY1" fmla="*/ 2286000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3098800"/>
                  <a:gd name="connsiteY0" fmla="*/ 0 h 2305050"/>
                  <a:gd name="connsiteX1" fmla="*/ 235426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305050"/>
                  <a:gd name="connsiteX1" fmla="*/ 233140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305050"/>
                  <a:gd name="connsiteX1" fmla="*/ 228568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298700"/>
                  <a:gd name="connsiteX1" fmla="*/ 1889443 w 3098800"/>
                  <a:gd name="connsiteY1" fmla="*/ 1893388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2710180"/>
                  <a:gd name="connsiteY0" fmla="*/ 0 h 1920416"/>
                  <a:gd name="connsiteX1" fmla="*/ 1889443 w 2710180"/>
                  <a:gd name="connsiteY1" fmla="*/ 1893388 h 1920416"/>
                  <a:gd name="connsiteX2" fmla="*/ 2710180 w 2710180"/>
                  <a:gd name="connsiteY2" fmla="*/ 1920416 h 1920416"/>
                  <a:gd name="connsiteX3" fmla="*/ 825500 w 2710180"/>
                  <a:gd name="connsiteY3" fmla="*/ 0 h 1920416"/>
                  <a:gd name="connsiteX4" fmla="*/ 0 w 2710180"/>
                  <a:gd name="connsiteY4" fmla="*/ 0 h 1920416"/>
                  <a:gd name="connsiteX0" fmla="*/ 0 w 2702560"/>
                  <a:gd name="connsiteY0" fmla="*/ 0 h 1909290"/>
                  <a:gd name="connsiteX1" fmla="*/ 1889443 w 2702560"/>
                  <a:gd name="connsiteY1" fmla="*/ 1893388 h 1909290"/>
                  <a:gd name="connsiteX2" fmla="*/ 2702560 w 2702560"/>
                  <a:gd name="connsiteY2" fmla="*/ 1909290 h 1909290"/>
                  <a:gd name="connsiteX3" fmla="*/ 825500 w 2702560"/>
                  <a:gd name="connsiteY3" fmla="*/ 0 h 1909290"/>
                  <a:gd name="connsiteX4" fmla="*/ 0 w 2702560"/>
                  <a:gd name="connsiteY4" fmla="*/ 0 h 1909290"/>
                  <a:gd name="connsiteX0" fmla="*/ 0 w 2702560"/>
                  <a:gd name="connsiteY0" fmla="*/ 0 h 1909290"/>
                  <a:gd name="connsiteX1" fmla="*/ 1898968 w 2702560"/>
                  <a:gd name="connsiteY1" fmla="*/ 1907295 h 1909290"/>
                  <a:gd name="connsiteX2" fmla="*/ 2702560 w 2702560"/>
                  <a:gd name="connsiteY2" fmla="*/ 1909290 h 1909290"/>
                  <a:gd name="connsiteX3" fmla="*/ 825500 w 2702560"/>
                  <a:gd name="connsiteY3" fmla="*/ 0 h 1909290"/>
                  <a:gd name="connsiteX4" fmla="*/ 0 w 2702560"/>
                  <a:gd name="connsiteY4" fmla="*/ 0 h 1909290"/>
                  <a:gd name="connsiteX0" fmla="*/ 0 w 2702560"/>
                  <a:gd name="connsiteY0" fmla="*/ 0 h 1907295"/>
                  <a:gd name="connsiteX1" fmla="*/ 1898968 w 2702560"/>
                  <a:gd name="connsiteY1" fmla="*/ 1907295 h 1907295"/>
                  <a:gd name="connsiteX2" fmla="*/ 2702560 w 2702560"/>
                  <a:gd name="connsiteY2" fmla="*/ 1904654 h 1907295"/>
                  <a:gd name="connsiteX3" fmla="*/ 825500 w 2702560"/>
                  <a:gd name="connsiteY3" fmla="*/ 0 h 1907295"/>
                  <a:gd name="connsiteX4" fmla="*/ 0 w 2702560"/>
                  <a:gd name="connsiteY4" fmla="*/ 0 h 19072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702560" h="1907295">
                    <a:moveTo>
                      <a:pt x="0" y="0"/>
                    </a:moveTo>
                    <a:lnTo>
                      <a:pt x="1898968" y="1907295"/>
                    </a:lnTo>
                    <a:lnTo>
                      <a:pt x="2702560" y="1904654"/>
                    </a:lnTo>
                    <a:lnTo>
                      <a:pt x="825500" y="0"/>
                    </a:ln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2" name="矩形 71"/>
            <p:cNvSpPr/>
            <p:nvPr/>
          </p:nvSpPr>
          <p:spPr>
            <a:xfrm rot="3217331">
              <a:off x="2378800" y="1865993"/>
              <a:ext cx="2212465" cy="338554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r>
                <a:rPr lang="zh-CN" altLang="en-US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单元</a:t>
              </a:r>
              <a:r>
                <a:rPr lang="en-US" altLang="zh-CN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 </a:t>
              </a:r>
              <a:r>
                <a:rPr lang="zh-CN" altLang="en-US" sz="1600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操作系统的使用</a:t>
              </a:r>
              <a:endParaRPr lang="zh-CN" altLang="en-US" sz="1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56704" y="2086248"/>
            <a:ext cx="2829559" cy="2622087"/>
            <a:chOff x="2171701" y="930254"/>
            <a:chExt cx="2829559" cy="2622087"/>
          </a:xfrm>
          <a:solidFill>
            <a:srgbClr val="215968"/>
          </a:solidFill>
        </p:grpSpPr>
        <p:grpSp>
          <p:nvGrpSpPr>
            <p:cNvPr id="76" name="组合 75"/>
            <p:cNvGrpSpPr/>
            <p:nvPr/>
          </p:nvGrpSpPr>
          <p:grpSpPr>
            <a:xfrm>
              <a:off x="2171701" y="939799"/>
              <a:ext cx="2829559" cy="2612542"/>
              <a:chOff x="2171701" y="939799"/>
              <a:chExt cx="2829559" cy="2612542"/>
            </a:xfrm>
            <a:grpFill/>
          </p:grpSpPr>
          <p:sp>
            <p:nvSpPr>
              <p:cNvPr id="78" name="任意多边形 77"/>
              <p:cNvSpPr/>
              <p:nvPr/>
            </p:nvSpPr>
            <p:spPr>
              <a:xfrm>
                <a:off x="2171701" y="940594"/>
                <a:ext cx="292894" cy="159545"/>
              </a:xfrm>
              <a:custGeom>
                <a:avLst/>
                <a:gdLst>
                  <a:gd name="connsiteX0" fmla="*/ 119063 w 290513"/>
                  <a:gd name="connsiteY0" fmla="*/ 0 h 161925"/>
                  <a:gd name="connsiteX1" fmla="*/ 0 w 290513"/>
                  <a:gd name="connsiteY1" fmla="*/ 161925 h 161925"/>
                  <a:gd name="connsiteX2" fmla="*/ 290513 w 290513"/>
                  <a:gd name="connsiteY2" fmla="*/ 161925 h 161925"/>
                  <a:gd name="connsiteX3" fmla="*/ 119063 w 290513"/>
                  <a:gd name="connsiteY3" fmla="*/ 0 h 161925"/>
                  <a:gd name="connsiteX0" fmla="*/ 126207 w 290513"/>
                  <a:gd name="connsiteY0" fmla="*/ 0 h 159544"/>
                  <a:gd name="connsiteX1" fmla="*/ 0 w 290513"/>
                  <a:gd name="connsiteY1" fmla="*/ 159544 h 159544"/>
                  <a:gd name="connsiteX2" fmla="*/ 290513 w 290513"/>
                  <a:gd name="connsiteY2" fmla="*/ 159544 h 159544"/>
                  <a:gd name="connsiteX3" fmla="*/ 126207 w 290513"/>
                  <a:gd name="connsiteY3" fmla="*/ 0 h 159544"/>
                  <a:gd name="connsiteX0" fmla="*/ 126207 w 280988"/>
                  <a:gd name="connsiteY0" fmla="*/ 0 h 161926"/>
                  <a:gd name="connsiteX1" fmla="*/ 0 w 280988"/>
                  <a:gd name="connsiteY1" fmla="*/ 159544 h 161926"/>
                  <a:gd name="connsiteX2" fmla="*/ 280988 w 280988"/>
                  <a:gd name="connsiteY2" fmla="*/ 161926 h 161926"/>
                  <a:gd name="connsiteX3" fmla="*/ 126207 w 280988"/>
                  <a:gd name="connsiteY3" fmla="*/ 0 h 161926"/>
                  <a:gd name="connsiteX0" fmla="*/ 126207 w 283369"/>
                  <a:gd name="connsiteY0" fmla="*/ 0 h 159545"/>
                  <a:gd name="connsiteX1" fmla="*/ 0 w 283369"/>
                  <a:gd name="connsiteY1" fmla="*/ 159544 h 159545"/>
                  <a:gd name="connsiteX2" fmla="*/ 283369 w 283369"/>
                  <a:gd name="connsiteY2" fmla="*/ 159545 h 159545"/>
                  <a:gd name="connsiteX3" fmla="*/ 126207 w 283369"/>
                  <a:gd name="connsiteY3" fmla="*/ 0 h 159545"/>
                  <a:gd name="connsiteX0" fmla="*/ 126207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26207 w 292894"/>
                  <a:gd name="connsiteY3" fmla="*/ 0 h 159545"/>
                  <a:gd name="connsiteX0" fmla="*/ 135732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35732 w 292894"/>
                  <a:gd name="connsiteY3" fmla="*/ 0 h 159545"/>
                  <a:gd name="connsiteX0" fmla="*/ 130969 w 292894"/>
                  <a:gd name="connsiteY0" fmla="*/ 0 h 159545"/>
                  <a:gd name="connsiteX1" fmla="*/ 0 w 292894"/>
                  <a:gd name="connsiteY1" fmla="*/ 159544 h 159545"/>
                  <a:gd name="connsiteX2" fmla="*/ 292894 w 292894"/>
                  <a:gd name="connsiteY2" fmla="*/ 159545 h 159545"/>
                  <a:gd name="connsiteX3" fmla="*/ 130969 w 292894"/>
                  <a:gd name="connsiteY3" fmla="*/ 0 h 1595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2894" h="159545">
                    <a:moveTo>
                      <a:pt x="130969" y="0"/>
                    </a:moveTo>
                    <a:lnTo>
                      <a:pt x="0" y="159544"/>
                    </a:lnTo>
                    <a:lnTo>
                      <a:pt x="292894" y="159545"/>
                    </a:lnTo>
                    <a:lnTo>
                      <a:pt x="13096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9" name="任意多边形 78"/>
              <p:cNvSpPr/>
              <p:nvPr/>
            </p:nvSpPr>
            <p:spPr>
              <a:xfrm>
                <a:off x="2298700" y="939799"/>
                <a:ext cx="2702560" cy="2612542"/>
              </a:xfrm>
              <a:custGeom>
                <a:avLst/>
                <a:gdLst>
                  <a:gd name="connsiteX0" fmla="*/ 0 w 2387600"/>
                  <a:gd name="connsiteY0" fmla="*/ 152400 h 1397000"/>
                  <a:gd name="connsiteX1" fmla="*/ 165100 w 2387600"/>
                  <a:gd name="connsiteY1" fmla="*/ 0 h 1397000"/>
                  <a:gd name="connsiteX2" fmla="*/ 1562100 w 2387600"/>
                  <a:gd name="connsiteY2" fmla="*/ 1397000 h 1397000"/>
                  <a:gd name="connsiteX3" fmla="*/ 2387600 w 2387600"/>
                  <a:gd name="connsiteY3" fmla="*/ 1397000 h 1397000"/>
                  <a:gd name="connsiteX4" fmla="*/ 990600 w 2387600"/>
                  <a:gd name="connsiteY4" fmla="*/ 0 h 1397000"/>
                  <a:gd name="connsiteX5" fmla="*/ 165100 w 2387600"/>
                  <a:gd name="connsiteY5" fmla="*/ 0 h 1397000"/>
                  <a:gd name="connsiteX0" fmla="*/ 0 w 2222500"/>
                  <a:gd name="connsiteY0" fmla="*/ 0 h 1397000"/>
                  <a:gd name="connsiteX1" fmla="*/ 1397000 w 2222500"/>
                  <a:gd name="connsiteY1" fmla="*/ 1397000 h 1397000"/>
                  <a:gd name="connsiteX2" fmla="*/ 2222500 w 2222500"/>
                  <a:gd name="connsiteY2" fmla="*/ 1397000 h 1397000"/>
                  <a:gd name="connsiteX3" fmla="*/ 825500 w 2222500"/>
                  <a:gd name="connsiteY3" fmla="*/ 0 h 1397000"/>
                  <a:gd name="connsiteX4" fmla="*/ 0 w 2222500"/>
                  <a:gd name="connsiteY4" fmla="*/ 0 h 1397000"/>
                  <a:gd name="connsiteX0" fmla="*/ 0 w 3098800"/>
                  <a:gd name="connsiteY0" fmla="*/ 0 h 2298700"/>
                  <a:gd name="connsiteX1" fmla="*/ 1397000 w 3098800"/>
                  <a:gd name="connsiteY1" fmla="*/ 1397000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3098800"/>
                  <a:gd name="connsiteY0" fmla="*/ 0 h 2298700"/>
                  <a:gd name="connsiteX1" fmla="*/ 2311400 w 3098800"/>
                  <a:gd name="connsiteY1" fmla="*/ 2286000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3098800"/>
                  <a:gd name="connsiteY0" fmla="*/ 0 h 2305050"/>
                  <a:gd name="connsiteX1" fmla="*/ 235426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305050"/>
                  <a:gd name="connsiteX1" fmla="*/ 233140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305050"/>
                  <a:gd name="connsiteX1" fmla="*/ 2285683 w 3098800"/>
                  <a:gd name="connsiteY1" fmla="*/ 2305050 h 2305050"/>
                  <a:gd name="connsiteX2" fmla="*/ 3098800 w 3098800"/>
                  <a:gd name="connsiteY2" fmla="*/ 2298700 h 2305050"/>
                  <a:gd name="connsiteX3" fmla="*/ 825500 w 3098800"/>
                  <a:gd name="connsiteY3" fmla="*/ 0 h 2305050"/>
                  <a:gd name="connsiteX4" fmla="*/ 0 w 3098800"/>
                  <a:gd name="connsiteY4" fmla="*/ 0 h 2305050"/>
                  <a:gd name="connsiteX0" fmla="*/ 0 w 3098800"/>
                  <a:gd name="connsiteY0" fmla="*/ 0 h 2298700"/>
                  <a:gd name="connsiteX1" fmla="*/ 1889443 w 3098800"/>
                  <a:gd name="connsiteY1" fmla="*/ 1893388 h 2298700"/>
                  <a:gd name="connsiteX2" fmla="*/ 3098800 w 3098800"/>
                  <a:gd name="connsiteY2" fmla="*/ 2298700 h 2298700"/>
                  <a:gd name="connsiteX3" fmla="*/ 825500 w 3098800"/>
                  <a:gd name="connsiteY3" fmla="*/ 0 h 2298700"/>
                  <a:gd name="connsiteX4" fmla="*/ 0 w 3098800"/>
                  <a:gd name="connsiteY4" fmla="*/ 0 h 2298700"/>
                  <a:gd name="connsiteX0" fmla="*/ 0 w 2710180"/>
                  <a:gd name="connsiteY0" fmla="*/ 0 h 1920416"/>
                  <a:gd name="connsiteX1" fmla="*/ 1889443 w 2710180"/>
                  <a:gd name="connsiteY1" fmla="*/ 1893388 h 1920416"/>
                  <a:gd name="connsiteX2" fmla="*/ 2710180 w 2710180"/>
                  <a:gd name="connsiteY2" fmla="*/ 1920416 h 1920416"/>
                  <a:gd name="connsiteX3" fmla="*/ 825500 w 2710180"/>
                  <a:gd name="connsiteY3" fmla="*/ 0 h 1920416"/>
                  <a:gd name="connsiteX4" fmla="*/ 0 w 2710180"/>
                  <a:gd name="connsiteY4" fmla="*/ 0 h 1920416"/>
                  <a:gd name="connsiteX0" fmla="*/ 0 w 2702560"/>
                  <a:gd name="connsiteY0" fmla="*/ 0 h 1909290"/>
                  <a:gd name="connsiteX1" fmla="*/ 1889443 w 2702560"/>
                  <a:gd name="connsiteY1" fmla="*/ 1893388 h 1909290"/>
                  <a:gd name="connsiteX2" fmla="*/ 2702560 w 2702560"/>
                  <a:gd name="connsiteY2" fmla="*/ 1909290 h 1909290"/>
                  <a:gd name="connsiteX3" fmla="*/ 825500 w 2702560"/>
                  <a:gd name="connsiteY3" fmla="*/ 0 h 1909290"/>
                  <a:gd name="connsiteX4" fmla="*/ 0 w 2702560"/>
                  <a:gd name="connsiteY4" fmla="*/ 0 h 1909290"/>
                  <a:gd name="connsiteX0" fmla="*/ 0 w 2702560"/>
                  <a:gd name="connsiteY0" fmla="*/ 0 h 1909290"/>
                  <a:gd name="connsiteX1" fmla="*/ 1898968 w 2702560"/>
                  <a:gd name="connsiteY1" fmla="*/ 1907295 h 1909290"/>
                  <a:gd name="connsiteX2" fmla="*/ 2702560 w 2702560"/>
                  <a:gd name="connsiteY2" fmla="*/ 1909290 h 1909290"/>
                  <a:gd name="connsiteX3" fmla="*/ 825500 w 2702560"/>
                  <a:gd name="connsiteY3" fmla="*/ 0 h 1909290"/>
                  <a:gd name="connsiteX4" fmla="*/ 0 w 2702560"/>
                  <a:gd name="connsiteY4" fmla="*/ 0 h 1909290"/>
                  <a:gd name="connsiteX0" fmla="*/ 0 w 2702560"/>
                  <a:gd name="connsiteY0" fmla="*/ 0 h 1907295"/>
                  <a:gd name="connsiteX1" fmla="*/ 1898968 w 2702560"/>
                  <a:gd name="connsiteY1" fmla="*/ 1907295 h 1907295"/>
                  <a:gd name="connsiteX2" fmla="*/ 2702560 w 2702560"/>
                  <a:gd name="connsiteY2" fmla="*/ 1904654 h 1907295"/>
                  <a:gd name="connsiteX3" fmla="*/ 825500 w 2702560"/>
                  <a:gd name="connsiteY3" fmla="*/ 0 h 1907295"/>
                  <a:gd name="connsiteX4" fmla="*/ 0 w 2702560"/>
                  <a:gd name="connsiteY4" fmla="*/ 0 h 19072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702560" h="1907295">
                    <a:moveTo>
                      <a:pt x="0" y="0"/>
                    </a:moveTo>
                    <a:lnTo>
                      <a:pt x="1898968" y="1907295"/>
                    </a:lnTo>
                    <a:lnTo>
                      <a:pt x="2702560" y="1904654"/>
                    </a:lnTo>
                    <a:lnTo>
                      <a:pt x="825500" y="0"/>
                    </a:ln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7" name="矩形 76"/>
            <p:cNvSpPr/>
            <p:nvPr/>
          </p:nvSpPr>
          <p:spPr>
            <a:xfrm rot="3217331">
              <a:off x="2375996" y="1867210"/>
              <a:ext cx="2212465" cy="338554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单元</a:t>
              </a:r>
              <a:r>
                <a:rPr lang="en-US" altLang="zh-CN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 </a:t>
              </a:r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计算机基础知识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30663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242088"/>
            <a:ext cx="9144000" cy="313112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367248" y="548680"/>
            <a:ext cx="16684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4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6444208" y="2103854"/>
            <a:ext cx="2829559" cy="2612542"/>
            <a:chOff x="2171701" y="939799"/>
            <a:chExt cx="2829559" cy="2612542"/>
          </a:xfrm>
          <a:solidFill>
            <a:srgbClr val="215968"/>
          </a:solidFill>
        </p:grpSpPr>
        <p:sp>
          <p:nvSpPr>
            <p:cNvPr id="43" name="任意多边形 42"/>
            <p:cNvSpPr/>
            <p:nvPr/>
          </p:nvSpPr>
          <p:spPr>
            <a:xfrm>
              <a:off x="2171701" y="940594"/>
              <a:ext cx="292894" cy="159545"/>
            </a:xfrm>
            <a:custGeom>
              <a:avLst/>
              <a:gdLst>
                <a:gd name="connsiteX0" fmla="*/ 119063 w 290513"/>
                <a:gd name="connsiteY0" fmla="*/ 0 h 161925"/>
                <a:gd name="connsiteX1" fmla="*/ 0 w 290513"/>
                <a:gd name="connsiteY1" fmla="*/ 161925 h 161925"/>
                <a:gd name="connsiteX2" fmla="*/ 290513 w 290513"/>
                <a:gd name="connsiteY2" fmla="*/ 161925 h 161925"/>
                <a:gd name="connsiteX3" fmla="*/ 119063 w 290513"/>
                <a:gd name="connsiteY3" fmla="*/ 0 h 161925"/>
                <a:gd name="connsiteX0" fmla="*/ 126207 w 290513"/>
                <a:gd name="connsiteY0" fmla="*/ 0 h 159544"/>
                <a:gd name="connsiteX1" fmla="*/ 0 w 290513"/>
                <a:gd name="connsiteY1" fmla="*/ 159544 h 159544"/>
                <a:gd name="connsiteX2" fmla="*/ 290513 w 290513"/>
                <a:gd name="connsiteY2" fmla="*/ 159544 h 159544"/>
                <a:gd name="connsiteX3" fmla="*/ 126207 w 290513"/>
                <a:gd name="connsiteY3" fmla="*/ 0 h 159544"/>
                <a:gd name="connsiteX0" fmla="*/ 126207 w 280988"/>
                <a:gd name="connsiteY0" fmla="*/ 0 h 161926"/>
                <a:gd name="connsiteX1" fmla="*/ 0 w 280988"/>
                <a:gd name="connsiteY1" fmla="*/ 159544 h 161926"/>
                <a:gd name="connsiteX2" fmla="*/ 280988 w 280988"/>
                <a:gd name="connsiteY2" fmla="*/ 161926 h 161926"/>
                <a:gd name="connsiteX3" fmla="*/ 126207 w 280988"/>
                <a:gd name="connsiteY3" fmla="*/ 0 h 161926"/>
                <a:gd name="connsiteX0" fmla="*/ 126207 w 283369"/>
                <a:gd name="connsiteY0" fmla="*/ 0 h 159545"/>
                <a:gd name="connsiteX1" fmla="*/ 0 w 283369"/>
                <a:gd name="connsiteY1" fmla="*/ 159544 h 159545"/>
                <a:gd name="connsiteX2" fmla="*/ 283369 w 283369"/>
                <a:gd name="connsiteY2" fmla="*/ 159545 h 159545"/>
                <a:gd name="connsiteX3" fmla="*/ 126207 w 283369"/>
                <a:gd name="connsiteY3" fmla="*/ 0 h 159545"/>
                <a:gd name="connsiteX0" fmla="*/ 126207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26207 w 292894"/>
                <a:gd name="connsiteY3" fmla="*/ 0 h 159545"/>
                <a:gd name="connsiteX0" fmla="*/ 135732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5732 w 292894"/>
                <a:gd name="connsiteY3" fmla="*/ 0 h 159545"/>
                <a:gd name="connsiteX0" fmla="*/ 130969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0969 w 292894"/>
                <a:gd name="connsiteY3" fmla="*/ 0 h 159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894" h="159545">
                  <a:moveTo>
                    <a:pt x="130969" y="0"/>
                  </a:moveTo>
                  <a:lnTo>
                    <a:pt x="0" y="159544"/>
                  </a:lnTo>
                  <a:lnTo>
                    <a:pt x="292894" y="159545"/>
                  </a:lnTo>
                  <a:lnTo>
                    <a:pt x="130969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任意多边形 43"/>
            <p:cNvSpPr/>
            <p:nvPr/>
          </p:nvSpPr>
          <p:spPr>
            <a:xfrm>
              <a:off x="2298700" y="939799"/>
              <a:ext cx="2702560" cy="2612542"/>
            </a:xfrm>
            <a:custGeom>
              <a:avLst/>
              <a:gdLst>
                <a:gd name="connsiteX0" fmla="*/ 0 w 2387600"/>
                <a:gd name="connsiteY0" fmla="*/ 152400 h 1397000"/>
                <a:gd name="connsiteX1" fmla="*/ 165100 w 2387600"/>
                <a:gd name="connsiteY1" fmla="*/ 0 h 1397000"/>
                <a:gd name="connsiteX2" fmla="*/ 1562100 w 2387600"/>
                <a:gd name="connsiteY2" fmla="*/ 1397000 h 1397000"/>
                <a:gd name="connsiteX3" fmla="*/ 2387600 w 2387600"/>
                <a:gd name="connsiteY3" fmla="*/ 1397000 h 1397000"/>
                <a:gd name="connsiteX4" fmla="*/ 990600 w 2387600"/>
                <a:gd name="connsiteY4" fmla="*/ 0 h 1397000"/>
                <a:gd name="connsiteX5" fmla="*/ 165100 w 2387600"/>
                <a:gd name="connsiteY5" fmla="*/ 0 h 1397000"/>
                <a:gd name="connsiteX0" fmla="*/ 0 w 2222500"/>
                <a:gd name="connsiteY0" fmla="*/ 0 h 1397000"/>
                <a:gd name="connsiteX1" fmla="*/ 1397000 w 2222500"/>
                <a:gd name="connsiteY1" fmla="*/ 1397000 h 1397000"/>
                <a:gd name="connsiteX2" fmla="*/ 2222500 w 2222500"/>
                <a:gd name="connsiteY2" fmla="*/ 1397000 h 1397000"/>
                <a:gd name="connsiteX3" fmla="*/ 825500 w 2222500"/>
                <a:gd name="connsiteY3" fmla="*/ 0 h 1397000"/>
                <a:gd name="connsiteX4" fmla="*/ 0 w 2222500"/>
                <a:gd name="connsiteY4" fmla="*/ 0 h 1397000"/>
                <a:gd name="connsiteX0" fmla="*/ 0 w 3098800"/>
                <a:gd name="connsiteY0" fmla="*/ 0 h 2298700"/>
                <a:gd name="connsiteX1" fmla="*/ 1397000 w 3098800"/>
                <a:gd name="connsiteY1" fmla="*/ 1397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298700"/>
                <a:gd name="connsiteX1" fmla="*/ 2311400 w 3098800"/>
                <a:gd name="connsiteY1" fmla="*/ 2286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305050"/>
                <a:gd name="connsiteX1" fmla="*/ 235426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33140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28568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298700"/>
                <a:gd name="connsiteX1" fmla="*/ 1889443 w 3098800"/>
                <a:gd name="connsiteY1" fmla="*/ 1893388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2710180"/>
                <a:gd name="connsiteY0" fmla="*/ 0 h 1920416"/>
                <a:gd name="connsiteX1" fmla="*/ 1889443 w 2710180"/>
                <a:gd name="connsiteY1" fmla="*/ 1893388 h 1920416"/>
                <a:gd name="connsiteX2" fmla="*/ 2710180 w 2710180"/>
                <a:gd name="connsiteY2" fmla="*/ 1920416 h 1920416"/>
                <a:gd name="connsiteX3" fmla="*/ 825500 w 2710180"/>
                <a:gd name="connsiteY3" fmla="*/ 0 h 1920416"/>
                <a:gd name="connsiteX4" fmla="*/ 0 w 2710180"/>
                <a:gd name="connsiteY4" fmla="*/ 0 h 1920416"/>
                <a:gd name="connsiteX0" fmla="*/ 0 w 2702560"/>
                <a:gd name="connsiteY0" fmla="*/ 0 h 1909290"/>
                <a:gd name="connsiteX1" fmla="*/ 1889443 w 2702560"/>
                <a:gd name="connsiteY1" fmla="*/ 1893388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9290"/>
                <a:gd name="connsiteX1" fmla="*/ 1898968 w 2702560"/>
                <a:gd name="connsiteY1" fmla="*/ 1907295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7295"/>
                <a:gd name="connsiteX1" fmla="*/ 1898968 w 2702560"/>
                <a:gd name="connsiteY1" fmla="*/ 1907295 h 1907295"/>
                <a:gd name="connsiteX2" fmla="*/ 2702560 w 2702560"/>
                <a:gd name="connsiteY2" fmla="*/ 1904654 h 1907295"/>
                <a:gd name="connsiteX3" fmla="*/ 825500 w 2702560"/>
                <a:gd name="connsiteY3" fmla="*/ 0 h 1907295"/>
                <a:gd name="connsiteX4" fmla="*/ 0 w 2702560"/>
                <a:gd name="connsiteY4" fmla="*/ 0 h 1907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02560" h="1907295">
                  <a:moveTo>
                    <a:pt x="0" y="0"/>
                  </a:moveTo>
                  <a:lnTo>
                    <a:pt x="1898968" y="1907295"/>
                  </a:lnTo>
                  <a:lnTo>
                    <a:pt x="2702560" y="1904654"/>
                  </a:lnTo>
                  <a:lnTo>
                    <a:pt x="82550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2" name="矩形 41"/>
          <p:cNvSpPr/>
          <p:nvPr/>
        </p:nvSpPr>
        <p:spPr>
          <a:xfrm rot="3329058">
            <a:off x="6578986" y="3047552"/>
            <a:ext cx="2417650" cy="338554"/>
          </a:xfrm>
          <a:prstGeom prst="rect">
            <a:avLst/>
          </a:prstGeom>
          <a:solidFill>
            <a:srgbClr val="215968"/>
          </a:solidFill>
        </p:spPr>
        <p:txBody>
          <a:bodyPr wrap="none">
            <a:spAutoFit/>
          </a:bodyPr>
          <a:lstStyle/>
          <a:p>
            <a:r>
              <a:rPr lang="zh-CN" altLang="en-US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单元</a:t>
            </a:r>
            <a:r>
              <a:rPr lang="en-US" altLang="zh-CN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7 </a:t>
            </a:r>
            <a:r>
              <a:rPr lang="zh-CN" altLang="en-US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演示文稿软件应用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46" name="组合 45"/>
          <p:cNvGrpSpPr/>
          <p:nvPr/>
        </p:nvGrpSpPr>
        <p:grpSpPr>
          <a:xfrm>
            <a:off x="5393602" y="2104649"/>
            <a:ext cx="2829559" cy="2612542"/>
            <a:chOff x="2171701" y="939799"/>
            <a:chExt cx="2829559" cy="2612542"/>
          </a:xfrm>
          <a:solidFill>
            <a:srgbClr val="215968"/>
          </a:solidFill>
        </p:grpSpPr>
        <p:sp>
          <p:nvSpPr>
            <p:cNvPr id="48" name="任意多边形 47"/>
            <p:cNvSpPr/>
            <p:nvPr/>
          </p:nvSpPr>
          <p:spPr>
            <a:xfrm>
              <a:off x="2171701" y="940594"/>
              <a:ext cx="292894" cy="159545"/>
            </a:xfrm>
            <a:custGeom>
              <a:avLst/>
              <a:gdLst>
                <a:gd name="connsiteX0" fmla="*/ 119063 w 290513"/>
                <a:gd name="connsiteY0" fmla="*/ 0 h 161925"/>
                <a:gd name="connsiteX1" fmla="*/ 0 w 290513"/>
                <a:gd name="connsiteY1" fmla="*/ 161925 h 161925"/>
                <a:gd name="connsiteX2" fmla="*/ 290513 w 290513"/>
                <a:gd name="connsiteY2" fmla="*/ 161925 h 161925"/>
                <a:gd name="connsiteX3" fmla="*/ 119063 w 290513"/>
                <a:gd name="connsiteY3" fmla="*/ 0 h 161925"/>
                <a:gd name="connsiteX0" fmla="*/ 126207 w 290513"/>
                <a:gd name="connsiteY0" fmla="*/ 0 h 159544"/>
                <a:gd name="connsiteX1" fmla="*/ 0 w 290513"/>
                <a:gd name="connsiteY1" fmla="*/ 159544 h 159544"/>
                <a:gd name="connsiteX2" fmla="*/ 290513 w 290513"/>
                <a:gd name="connsiteY2" fmla="*/ 159544 h 159544"/>
                <a:gd name="connsiteX3" fmla="*/ 126207 w 290513"/>
                <a:gd name="connsiteY3" fmla="*/ 0 h 159544"/>
                <a:gd name="connsiteX0" fmla="*/ 126207 w 280988"/>
                <a:gd name="connsiteY0" fmla="*/ 0 h 161926"/>
                <a:gd name="connsiteX1" fmla="*/ 0 w 280988"/>
                <a:gd name="connsiteY1" fmla="*/ 159544 h 161926"/>
                <a:gd name="connsiteX2" fmla="*/ 280988 w 280988"/>
                <a:gd name="connsiteY2" fmla="*/ 161926 h 161926"/>
                <a:gd name="connsiteX3" fmla="*/ 126207 w 280988"/>
                <a:gd name="connsiteY3" fmla="*/ 0 h 161926"/>
                <a:gd name="connsiteX0" fmla="*/ 126207 w 283369"/>
                <a:gd name="connsiteY0" fmla="*/ 0 h 159545"/>
                <a:gd name="connsiteX1" fmla="*/ 0 w 283369"/>
                <a:gd name="connsiteY1" fmla="*/ 159544 h 159545"/>
                <a:gd name="connsiteX2" fmla="*/ 283369 w 283369"/>
                <a:gd name="connsiteY2" fmla="*/ 159545 h 159545"/>
                <a:gd name="connsiteX3" fmla="*/ 126207 w 283369"/>
                <a:gd name="connsiteY3" fmla="*/ 0 h 159545"/>
                <a:gd name="connsiteX0" fmla="*/ 126207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26207 w 292894"/>
                <a:gd name="connsiteY3" fmla="*/ 0 h 159545"/>
                <a:gd name="connsiteX0" fmla="*/ 135732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5732 w 292894"/>
                <a:gd name="connsiteY3" fmla="*/ 0 h 159545"/>
                <a:gd name="connsiteX0" fmla="*/ 130969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0969 w 292894"/>
                <a:gd name="connsiteY3" fmla="*/ 0 h 159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894" h="159545">
                  <a:moveTo>
                    <a:pt x="130969" y="0"/>
                  </a:moveTo>
                  <a:lnTo>
                    <a:pt x="0" y="159544"/>
                  </a:lnTo>
                  <a:lnTo>
                    <a:pt x="292894" y="159545"/>
                  </a:lnTo>
                  <a:lnTo>
                    <a:pt x="130969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任意多边形 48"/>
            <p:cNvSpPr/>
            <p:nvPr/>
          </p:nvSpPr>
          <p:spPr>
            <a:xfrm>
              <a:off x="2298700" y="939799"/>
              <a:ext cx="2702560" cy="2612542"/>
            </a:xfrm>
            <a:custGeom>
              <a:avLst/>
              <a:gdLst>
                <a:gd name="connsiteX0" fmla="*/ 0 w 2387600"/>
                <a:gd name="connsiteY0" fmla="*/ 152400 h 1397000"/>
                <a:gd name="connsiteX1" fmla="*/ 165100 w 2387600"/>
                <a:gd name="connsiteY1" fmla="*/ 0 h 1397000"/>
                <a:gd name="connsiteX2" fmla="*/ 1562100 w 2387600"/>
                <a:gd name="connsiteY2" fmla="*/ 1397000 h 1397000"/>
                <a:gd name="connsiteX3" fmla="*/ 2387600 w 2387600"/>
                <a:gd name="connsiteY3" fmla="*/ 1397000 h 1397000"/>
                <a:gd name="connsiteX4" fmla="*/ 990600 w 2387600"/>
                <a:gd name="connsiteY4" fmla="*/ 0 h 1397000"/>
                <a:gd name="connsiteX5" fmla="*/ 165100 w 2387600"/>
                <a:gd name="connsiteY5" fmla="*/ 0 h 1397000"/>
                <a:gd name="connsiteX0" fmla="*/ 0 w 2222500"/>
                <a:gd name="connsiteY0" fmla="*/ 0 h 1397000"/>
                <a:gd name="connsiteX1" fmla="*/ 1397000 w 2222500"/>
                <a:gd name="connsiteY1" fmla="*/ 1397000 h 1397000"/>
                <a:gd name="connsiteX2" fmla="*/ 2222500 w 2222500"/>
                <a:gd name="connsiteY2" fmla="*/ 1397000 h 1397000"/>
                <a:gd name="connsiteX3" fmla="*/ 825500 w 2222500"/>
                <a:gd name="connsiteY3" fmla="*/ 0 h 1397000"/>
                <a:gd name="connsiteX4" fmla="*/ 0 w 2222500"/>
                <a:gd name="connsiteY4" fmla="*/ 0 h 1397000"/>
                <a:gd name="connsiteX0" fmla="*/ 0 w 3098800"/>
                <a:gd name="connsiteY0" fmla="*/ 0 h 2298700"/>
                <a:gd name="connsiteX1" fmla="*/ 1397000 w 3098800"/>
                <a:gd name="connsiteY1" fmla="*/ 1397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298700"/>
                <a:gd name="connsiteX1" fmla="*/ 2311400 w 3098800"/>
                <a:gd name="connsiteY1" fmla="*/ 2286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305050"/>
                <a:gd name="connsiteX1" fmla="*/ 235426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33140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28568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298700"/>
                <a:gd name="connsiteX1" fmla="*/ 1889443 w 3098800"/>
                <a:gd name="connsiteY1" fmla="*/ 1893388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2710180"/>
                <a:gd name="connsiteY0" fmla="*/ 0 h 1920416"/>
                <a:gd name="connsiteX1" fmla="*/ 1889443 w 2710180"/>
                <a:gd name="connsiteY1" fmla="*/ 1893388 h 1920416"/>
                <a:gd name="connsiteX2" fmla="*/ 2710180 w 2710180"/>
                <a:gd name="connsiteY2" fmla="*/ 1920416 h 1920416"/>
                <a:gd name="connsiteX3" fmla="*/ 825500 w 2710180"/>
                <a:gd name="connsiteY3" fmla="*/ 0 h 1920416"/>
                <a:gd name="connsiteX4" fmla="*/ 0 w 2710180"/>
                <a:gd name="connsiteY4" fmla="*/ 0 h 1920416"/>
                <a:gd name="connsiteX0" fmla="*/ 0 w 2702560"/>
                <a:gd name="connsiteY0" fmla="*/ 0 h 1909290"/>
                <a:gd name="connsiteX1" fmla="*/ 1889443 w 2702560"/>
                <a:gd name="connsiteY1" fmla="*/ 1893388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9290"/>
                <a:gd name="connsiteX1" fmla="*/ 1898968 w 2702560"/>
                <a:gd name="connsiteY1" fmla="*/ 1907295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7295"/>
                <a:gd name="connsiteX1" fmla="*/ 1898968 w 2702560"/>
                <a:gd name="connsiteY1" fmla="*/ 1907295 h 1907295"/>
                <a:gd name="connsiteX2" fmla="*/ 2702560 w 2702560"/>
                <a:gd name="connsiteY2" fmla="*/ 1904654 h 1907295"/>
                <a:gd name="connsiteX3" fmla="*/ 825500 w 2702560"/>
                <a:gd name="connsiteY3" fmla="*/ 0 h 1907295"/>
                <a:gd name="connsiteX4" fmla="*/ 0 w 2702560"/>
                <a:gd name="connsiteY4" fmla="*/ 0 h 1907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02560" h="1907295">
                  <a:moveTo>
                    <a:pt x="0" y="0"/>
                  </a:moveTo>
                  <a:lnTo>
                    <a:pt x="1898968" y="1907295"/>
                  </a:lnTo>
                  <a:lnTo>
                    <a:pt x="2702560" y="1904654"/>
                  </a:lnTo>
                  <a:lnTo>
                    <a:pt x="82550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7" name="矩形 46"/>
          <p:cNvSpPr/>
          <p:nvPr/>
        </p:nvSpPr>
        <p:spPr>
          <a:xfrm rot="3329058">
            <a:off x="5621767" y="3022566"/>
            <a:ext cx="2212465" cy="338554"/>
          </a:xfrm>
          <a:prstGeom prst="rect">
            <a:avLst/>
          </a:prstGeom>
          <a:solidFill>
            <a:srgbClr val="215968"/>
          </a:solidFill>
        </p:spPr>
        <p:txBody>
          <a:bodyPr wrap="none">
            <a:spAutoFit/>
          </a:bodyPr>
          <a:lstStyle/>
          <a:p>
            <a:r>
              <a:rPr lang="zh-CN" altLang="en-US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单元</a:t>
            </a:r>
            <a:r>
              <a:rPr lang="en-US" altLang="zh-CN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6 </a:t>
            </a:r>
            <a:r>
              <a:rPr lang="zh-CN" altLang="en-US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多媒体软件应用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51" name="组合 50"/>
          <p:cNvGrpSpPr/>
          <p:nvPr/>
        </p:nvGrpSpPr>
        <p:grpSpPr>
          <a:xfrm>
            <a:off x="4334729" y="2104649"/>
            <a:ext cx="2829559" cy="2612542"/>
            <a:chOff x="2171701" y="939799"/>
            <a:chExt cx="2829559" cy="2612542"/>
          </a:xfrm>
          <a:solidFill>
            <a:srgbClr val="215968"/>
          </a:solidFill>
        </p:grpSpPr>
        <p:sp>
          <p:nvSpPr>
            <p:cNvPr id="53" name="任意多边形 52"/>
            <p:cNvSpPr/>
            <p:nvPr/>
          </p:nvSpPr>
          <p:spPr>
            <a:xfrm>
              <a:off x="2171701" y="940594"/>
              <a:ext cx="292894" cy="159545"/>
            </a:xfrm>
            <a:custGeom>
              <a:avLst/>
              <a:gdLst>
                <a:gd name="connsiteX0" fmla="*/ 119063 w 290513"/>
                <a:gd name="connsiteY0" fmla="*/ 0 h 161925"/>
                <a:gd name="connsiteX1" fmla="*/ 0 w 290513"/>
                <a:gd name="connsiteY1" fmla="*/ 161925 h 161925"/>
                <a:gd name="connsiteX2" fmla="*/ 290513 w 290513"/>
                <a:gd name="connsiteY2" fmla="*/ 161925 h 161925"/>
                <a:gd name="connsiteX3" fmla="*/ 119063 w 290513"/>
                <a:gd name="connsiteY3" fmla="*/ 0 h 161925"/>
                <a:gd name="connsiteX0" fmla="*/ 126207 w 290513"/>
                <a:gd name="connsiteY0" fmla="*/ 0 h 159544"/>
                <a:gd name="connsiteX1" fmla="*/ 0 w 290513"/>
                <a:gd name="connsiteY1" fmla="*/ 159544 h 159544"/>
                <a:gd name="connsiteX2" fmla="*/ 290513 w 290513"/>
                <a:gd name="connsiteY2" fmla="*/ 159544 h 159544"/>
                <a:gd name="connsiteX3" fmla="*/ 126207 w 290513"/>
                <a:gd name="connsiteY3" fmla="*/ 0 h 159544"/>
                <a:gd name="connsiteX0" fmla="*/ 126207 w 280988"/>
                <a:gd name="connsiteY0" fmla="*/ 0 h 161926"/>
                <a:gd name="connsiteX1" fmla="*/ 0 w 280988"/>
                <a:gd name="connsiteY1" fmla="*/ 159544 h 161926"/>
                <a:gd name="connsiteX2" fmla="*/ 280988 w 280988"/>
                <a:gd name="connsiteY2" fmla="*/ 161926 h 161926"/>
                <a:gd name="connsiteX3" fmla="*/ 126207 w 280988"/>
                <a:gd name="connsiteY3" fmla="*/ 0 h 161926"/>
                <a:gd name="connsiteX0" fmla="*/ 126207 w 283369"/>
                <a:gd name="connsiteY0" fmla="*/ 0 h 159545"/>
                <a:gd name="connsiteX1" fmla="*/ 0 w 283369"/>
                <a:gd name="connsiteY1" fmla="*/ 159544 h 159545"/>
                <a:gd name="connsiteX2" fmla="*/ 283369 w 283369"/>
                <a:gd name="connsiteY2" fmla="*/ 159545 h 159545"/>
                <a:gd name="connsiteX3" fmla="*/ 126207 w 283369"/>
                <a:gd name="connsiteY3" fmla="*/ 0 h 159545"/>
                <a:gd name="connsiteX0" fmla="*/ 126207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26207 w 292894"/>
                <a:gd name="connsiteY3" fmla="*/ 0 h 159545"/>
                <a:gd name="connsiteX0" fmla="*/ 135732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5732 w 292894"/>
                <a:gd name="connsiteY3" fmla="*/ 0 h 159545"/>
                <a:gd name="connsiteX0" fmla="*/ 130969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0969 w 292894"/>
                <a:gd name="connsiteY3" fmla="*/ 0 h 159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894" h="159545">
                  <a:moveTo>
                    <a:pt x="130969" y="0"/>
                  </a:moveTo>
                  <a:lnTo>
                    <a:pt x="0" y="159544"/>
                  </a:lnTo>
                  <a:lnTo>
                    <a:pt x="292894" y="159545"/>
                  </a:lnTo>
                  <a:lnTo>
                    <a:pt x="130969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任意多边形 53"/>
            <p:cNvSpPr/>
            <p:nvPr/>
          </p:nvSpPr>
          <p:spPr>
            <a:xfrm>
              <a:off x="2298700" y="939799"/>
              <a:ext cx="2702560" cy="2612542"/>
            </a:xfrm>
            <a:custGeom>
              <a:avLst/>
              <a:gdLst>
                <a:gd name="connsiteX0" fmla="*/ 0 w 2387600"/>
                <a:gd name="connsiteY0" fmla="*/ 152400 h 1397000"/>
                <a:gd name="connsiteX1" fmla="*/ 165100 w 2387600"/>
                <a:gd name="connsiteY1" fmla="*/ 0 h 1397000"/>
                <a:gd name="connsiteX2" fmla="*/ 1562100 w 2387600"/>
                <a:gd name="connsiteY2" fmla="*/ 1397000 h 1397000"/>
                <a:gd name="connsiteX3" fmla="*/ 2387600 w 2387600"/>
                <a:gd name="connsiteY3" fmla="*/ 1397000 h 1397000"/>
                <a:gd name="connsiteX4" fmla="*/ 990600 w 2387600"/>
                <a:gd name="connsiteY4" fmla="*/ 0 h 1397000"/>
                <a:gd name="connsiteX5" fmla="*/ 165100 w 2387600"/>
                <a:gd name="connsiteY5" fmla="*/ 0 h 1397000"/>
                <a:gd name="connsiteX0" fmla="*/ 0 w 2222500"/>
                <a:gd name="connsiteY0" fmla="*/ 0 h 1397000"/>
                <a:gd name="connsiteX1" fmla="*/ 1397000 w 2222500"/>
                <a:gd name="connsiteY1" fmla="*/ 1397000 h 1397000"/>
                <a:gd name="connsiteX2" fmla="*/ 2222500 w 2222500"/>
                <a:gd name="connsiteY2" fmla="*/ 1397000 h 1397000"/>
                <a:gd name="connsiteX3" fmla="*/ 825500 w 2222500"/>
                <a:gd name="connsiteY3" fmla="*/ 0 h 1397000"/>
                <a:gd name="connsiteX4" fmla="*/ 0 w 2222500"/>
                <a:gd name="connsiteY4" fmla="*/ 0 h 1397000"/>
                <a:gd name="connsiteX0" fmla="*/ 0 w 3098800"/>
                <a:gd name="connsiteY0" fmla="*/ 0 h 2298700"/>
                <a:gd name="connsiteX1" fmla="*/ 1397000 w 3098800"/>
                <a:gd name="connsiteY1" fmla="*/ 1397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298700"/>
                <a:gd name="connsiteX1" fmla="*/ 2311400 w 3098800"/>
                <a:gd name="connsiteY1" fmla="*/ 2286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305050"/>
                <a:gd name="connsiteX1" fmla="*/ 235426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33140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28568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298700"/>
                <a:gd name="connsiteX1" fmla="*/ 1889443 w 3098800"/>
                <a:gd name="connsiteY1" fmla="*/ 1893388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2710180"/>
                <a:gd name="connsiteY0" fmla="*/ 0 h 1920416"/>
                <a:gd name="connsiteX1" fmla="*/ 1889443 w 2710180"/>
                <a:gd name="connsiteY1" fmla="*/ 1893388 h 1920416"/>
                <a:gd name="connsiteX2" fmla="*/ 2710180 w 2710180"/>
                <a:gd name="connsiteY2" fmla="*/ 1920416 h 1920416"/>
                <a:gd name="connsiteX3" fmla="*/ 825500 w 2710180"/>
                <a:gd name="connsiteY3" fmla="*/ 0 h 1920416"/>
                <a:gd name="connsiteX4" fmla="*/ 0 w 2710180"/>
                <a:gd name="connsiteY4" fmla="*/ 0 h 1920416"/>
                <a:gd name="connsiteX0" fmla="*/ 0 w 2702560"/>
                <a:gd name="connsiteY0" fmla="*/ 0 h 1909290"/>
                <a:gd name="connsiteX1" fmla="*/ 1889443 w 2702560"/>
                <a:gd name="connsiteY1" fmla="*/ 1893388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9290"/>
                <a:gd name="connsiteX1" fmla="*/ 1898968 w 2702560"/>
                <a:gd name="connsiteY1" fmla="*/ 1907295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7295"/>
                <a:gd name="connsiteX1" fmla="*/ 1898968 w 2702560"/>
                <a:gd name="connsiteY1" fmla="*/ 1907295 h 1907295"/>
                <a:gd name="connsiteX2" fmla="*/ 2702560 w 2702560"/>
                <a:gd name="connsiteY2" fmla="*/ 1904654 h 1907295"/>
                <a:gd name="connsiteX3" fmla="*/ 825500 w 2702560"/>
                <a:gd name="connsiteY3" fmla="*/ 0 h 1907295"/>
                <a:gd name="connsiteX4" fmla="*/ 0 w 2702560"/>
                <a:gd name="connsiteY4" fmla="*/ 0 h 1907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02560" h="1907295">
                  <a:moveTo>
                    <a:pt x="0" y="0"/>
                  </a:moveTo>
                  <a:lnTo>
                    <a:pt x="1898968" y="1907295"/>
                  </a:lnTo>
                  <a:lnTo>
                    <a:pt x="2702560" y="1904654"/>
                  </a:lnTo>
                  <a:lnTo>
                    <a:pt x="82550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2" name="矩形 51"/>
          <p:cNvSpPr/>
          <p:nvPr/>
        </p:nvSpPr>
        <p:spPr>
          <a:xfrm rot="3217331">
            <a:off x="4394044" y="3245007"/>
            <a:ext cx="2828018" cy="338554"/>
          </a:xfrm>
          <a:prstGeom prst="rect">
            <a:avLst/>
          </a:prstGeom>
          <a:solidFill>
            <a:srgbClr val="215968"/>
          </a:solidFill>
        </p:spPr>
        <p:txBody>
          <a:bodyPr wrap="none">
            <a:spAutoFit/>
          </a:bodyPr>
          <a:lstStyle/>
          <a:p>
            <a:r>
              <a:rPr lang="zh-CN" altLang="en-US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单元</a:t>
            </a:r>
            <a:r>
              <a:rPr lang="en-US" altLang="zh-CN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 </a:t>
            </a:r>
            <a:r>
              <a:rPr lang="zh-CN" altLang="en-US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电子表格处理软件应用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1" name="组合 60"/>
          <p:cNvGrpSpPr/>
          <p:nvPr/>
        </p:nvGrpSpPr>
        <p:grpSpPr>
          <a:xfrm>
            <a:off x="3254609" y="2093214"/>
            <a:ext cx="2829559" cy="2612542"/>
            <a:chOff x="2171701" y="939799"/>
            <a:chExt cx="2829559" cy="2612542"/>
          </a:xfrm>
          <a:solidFill>
            <a:srgbClr val="215968"/>
          </a:solidFill>
        </p:grpSpPr>
        <p:sp>
          <p:nvSpPr>
            <p:cNvPr id="63" name="任意多边形 62"/>
            <p:cNvSpPr/>
            <p:nvPr/>
          </p:nvSpPr>
          <p:spPr>
            <a:xfrm>
              <a:off x="2171701" y="940594"/>
              <a:ext cx="292894" cy="159545"/>
            </a:xfrm>
            <a:custGeom>
              <a:avLst/>
              <a:gdLst>
                <a:gd name="connsiteX0" fmla="*/ 119063 w 290513"/>
                <a:gd name="connsiteY0" fmla="*/ 0 h 161925"/>
                <a:gd name="connsiteX1" fmla="*/ 0 w 290513"/>
                <a:gd name="connsiteY1" fmla="*/ 161925 h 161925"/>
                <a:gd name="connsiteX2" fmla="*/ 290513 w 290513"/>
                <a:gd name="connsiteY2" fmla="*/ 161925 h 161925"/>
                <a:gd name="connsiteX3" fmla="*/ 119063 w 290513"/>
                <a:gd name="connsiteY3" fmla="*/ 0 h 161925"/>
                <a:gd name="connsiteX0" fmla="*/ 126207 w 290513"/>
                <a:gd name="connsiteY0" fmla="*/ 0 h 159544"/>
                <a:gd name="connsiteX1" fmla="*/ 0 w 290513"/>
                <a:gd name="connsiteY1" fmla="*/ 159544 h 159544"/>
                <a:gd name="connsiteX2" fmla="*/ 290513 w 290513"/>
                <a:gd name="connsiteY2" fmla="*/ 159544 h 159544"/>
                <a:gd name="connsiteX3" fmla="*/ 126207 w 290513"/>
                <a:gd name="connsiteY3" fmla="*/ 0 h 159544"/>
                <a:gd name="connsiteX0" fmla="*/ 126207 w 280988"/>
                <a:gd name="connsiteY0" fmla="*/ 0 h 161926"/>
                <a:gd name="connsiteX1" fmla="*/ 0 w 280988"/>
                <a:gd name="connsiteY1" fmla="*/ 159544 h 161926"/>
                <a:gd name="connsiteX2" fmla="*/ 280988 w 280988"/>
                <a:gd name="connsiteY2" fmla="*/ 161926 h 161926"/>
                <a:gd name="connsiteX3" fmla="*/ 126207 w 280988"/>
                <a:gd name="connsiteY3" fmla="*/ 0 h 161926"/>
                <a:gd name="connsiteX0" fmla="*/ 126207 w 283369"/>
                <a:gd name="connsiteY0" fmla="*/ 0 h 159545"/>
                <a:gd name="connsiteX1" fmla="*/ 0 w 283369"/>
                <a:gd name="connsiteY1" fmla="*/ 159544 h 159545"/>
                <a:gd name="connsiteX2" fmla="*/ 283369 w 283369"/>
                <a:gd name="connsiteY2" fmla="*/ 159545 h 159545"/>
                <a:gd name="connsiteX3" fmla="*/ 126207 w 283369"/>
                <a:gd name="connsiteY3" fmla="*/ 0 h 159545"/>
                <a:gd name="connsiteX0" fmla="*/ 126207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26207 w 292894"/>
                <a:gd name="connsiteY3" fmla="*/ 0 h 159545"/>
                <a:gd name="connsiteX0" fmla="*/ 135732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5732 w 292894"/>
                <a:gd name="connsiteY3" fmla="*/ 0 h 159545"/>
                <a:gd name="connsiteX0" fmla="*/ 130969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0969 w 292894"/>
                <a:gd name="connsiteY3" fmla="*/ 0 h 159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894" h="159545">
                  <a:moveTo>
                    <a:pt x="130969" y="0"/>
                  </a:moveTo>
                  <a:lnTo>
                    <a:pt x="0" y="159544"/>
                  </a:lnTo>
                  <a:lnTo>
                    <a:pt x="292894" y="159545"/>
                  </a:lnTo>
                  <a:lnTo>
                    <a:pt x="130969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任意多边形 63"/>
            <p:cNvSpPr/>
            <p:nvPr/>
          </p:nvSpPr>
          <p:spPr>
            <a:xfrm>
              <a:off x="2298700" y="939799"/>
              <a:ext cx="2702560" cy="2612542"/>
            </a:xfrm>
            <a:custGeom>
              <a:avLst/>
              <a:gdLst>
                <a:gd name="connsiteX0" fmla="*/ 0 w 2387600"/>
                <a:gd name="connsiteY0" fmla="*/ 152400 h 1397000"/>
                <a:gd name="connsiteX1" fmla="*/ 165100 w 2387600"/>
                <a:gd name="connsiteY1" fmla="*/ 0 h 1397000"/>
                <a:gd name="connsiteX2" fmla="*/ 1562100 w 2387600"/>
                <a:gd name="connsiteY2" fmla="*/ 1397000 h 1397000"/>
                <a:gd name="connsiteX3" fmla="*/ 2387600 w 2387600"/>
                <a:gd name="connsiteY3" fmla="*/ 1397000 h 1397000"/>
                <a:gd name="connsiteX4" fmla="*/ 990600 w 2387600"/>
                <a:gd name="connsiteY4" fmla="*/ 0 h 1397000"/>
                <a:gd name="connsiteX5" fmla="*/ 165100 w 2387600"/>
                <a:gd name="connsiteY5" fmla="*/ 0 h 1397000"/>
                <a:gd name="connsiteX0" fmla="*/ 0 w 2222500"/>
                <a:gd name="connsiteY0" fmla="*/ 0 h 1397000"/>
                <a:gd name="connsiteX1" fmla="*/ 1397000 w 2222500"/>
                <a:gd name="connsiteY1" fmla="*/ 1397000 h 1397000"/>
                <a:gd name="connsiteX2" fmla="*/ 2222500 w 2222500"/>
                <a:gd name="connsiteY2" fmla="*/ 1397000 h 1397000"/>
                <a:gd name="connsiteX3" fmla="*/ 825500 w 2222500"/>
                <a:gd name="connsiteY3" fmla="*/ 0 h 1397000"/>
                <a:gd name="connsiteX4" fmla="*/ 0 w 2222500"/>
                <a:gd name="connsiteY4" fmla="*/ 0 h 1397000"/>
                <a:gd name="connsiteX0" fmla="*/ 0 w 3098800"/>
                <a:gd name="connsiteY0" fmla="*/ 0 h 2298700"/>
                <a:gd name="connsiteX1" fmla="*/ 1397000 w 3098800"/>
                <a:gd name="connsiteY1" fmla="*/ 1397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298700"/>
                <a:gd name="connsiteX1" fmla="*/ 2311400 w 3098800"/>
                <a:gd name="connsiteY1" fmla="*/ 2286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305050"/>
                <a:gd name="connsiteX1" fmla="*/ 235426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33140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28568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298700"/>
                <a:gd name="connsiteX1" fmla="*/ 1889443 w 3098800"/>
                <a:gd name="connsiteY1" fmla="*/ 1893388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2710180"/>
                <a:gd name="connsiteY0" fmla="*/ 0 h 1920416"/>
                <a:gd name="connsiteX1" fmla="*/ 1889443 w 2710180"/>
                <a:gd name="connsiteY1" fmla="*/ 1893388 h 1920416"/>
                <a:gd name="connsiteX2" fmla="*/ 2710180 w 2710180"/>
                <a:gd name="connsiteY2" fmla="*/ 1920416 h 1920416"/>
                <a:gd name="connsiteX3" fmla="*/ 825500 w 2710180"/>
                <a:gd name="connsiteY3" fmla="*/ 0 h 1920416"/>
                <a:gd name="connsiteX4" fmla="*/ 0 w 2710180"/>
                <a:gd name="connsiteY4" fmla="*/ 0 h 1920416"/>
                <a:gd name="connsiteX0" fmla="*/ 0 w 2702560"/>
                <a:gd name="connsiteY0" fmla="*/ 0 h 1909290"/>
                <a:gd name="connsiteX1" fmla="*/ 1889443 w 2702560"/>
                <a:gd name="connsiteY1" fmla="*/ 1893388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9290"/>
                <a:gd name="connsiteX1" fmla="*/ 1898968 w 2702560"/>
                <a:gd name="connsiteY1" fmla="*/ 1907295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7295"/>
                <a:gd name="connsiteX1" fmla="*/ 1898968 w 2702560"/>
                <a:gd name="connsiteY1" fmla="*/ 1907295 h 1907295"/>
                <a:gd name="connsiteX2" fmla="*/ 2702560 w 2702560"/>
                <a:gd name="connsiteY2" fmla="*/ 1904654 h 1907295"/>
                <a:gd name="connsiteX3" fmla="*/ 825500 w 2702560"/>
                <a:gd name="connsiteY3" fmla="*/ 0 h 1907295"/>
                <a:gd name="connsiteX4" fmla="*/ 0 w 2702560"/>
                <a:gd name="connsiteY4" fmla="*/ 0 h 1907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02560" h="1907295">
                  <a:moveTo>
                    <a:pt x="0" y="0"/>
                  </a:moveTo>
                  <a:lnTo>
                    <a:pt x="1898968" y="1907295"/>
                  </a:lnTo>
                  <a:lnTo>
                    <a:pt x="2702560" y="1904654"/>
                  </a:lnTo>
                  <a:lnTo>
                    <a:pt x="82550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2" name="矩形 61"/>
          <p:cNvSpPr/>
          <p:nvPr/>
        </p:nvSpPr>
        <p:spPr>
          <a:xfrm rot="3217331">
            <a:off x="3418799" y="3079808"/>
            <a:ext cx="2417650" cy="338554"/>
          </a:xfrm>
          <a:prstGeom prst="rect">
            <a:avLst/>
          </a:prstGeom>
          <a:solidFill>
            <a:srgbClr val="215968"/>
          </a:solidFill>
        </p:spPr>
        <p:txBody>
          <a:bodyPr wrap="none">
            <a:spAutoFit/>
          </a:bodyPr>
          <a:lstStyle/>
          <a:p>
            <a:r>
              <a:rPr lang="zh-CN" altLang="en-US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单元</a:t>
            </a:r>
            <a:r>
              <a:rPr lang="en-US" altLang="zh-CN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4 </a:t>
            </a:r>
            <a:r>
              <a:rPr lang="zh-CN" altLang="en-US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文字处理软件应用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6" name="组合 65"/>
          <p:cNvGrpSpPr/>
          <p:nvPr/>
        </p:nvGrpSpPr>
        <p:grpSpPr>
          <a:xfrm>
            <a:off x="2195736" y="2118986"/>
            <a:ext cx="2829559" cy="2612542"/>
            <a:chOff x="2171701" y="939799"/>
            <a:chExt cx="2829559" cy="2612542"/>
          </a:xfrm>
          <a:solidFill>
            <a:srgbClr val="215968"/>
          </a:solidFill>
        </p:grpSpPr>
        <p:sp>
          <p:nvSpPr>
            <p:cNvPr id="68" name="任意多边形 67"/>
            <p:cNvSpPr/>
            <p:nvPr/>
          </p:nvSpPr>
          <p:spPr>
            <a:xfrm>
              <a:off x="2171701" y="940594"/>
              <a:ext cx="292894" cy="159545"/>
            </a:xfrm>
            <a:custGeom>
              <a:avLst/>
              <a:gdLst>
                <a:gd name="connsiteX0" fmla="*/ 119063 w 290513"/>
                <a:gd name="connsiteY0" fmla="*/ 0 h 161925"/>
                <a:gd name="connsiteX1" fmla="*/ 0 w 290513"/>
                <a:gd name="connsiteY1" fmla="*/ 161925 h 161925"/>
                <a:gd name="connsiteX2" fmla="*/ 290513 w 290513"/>
                <a:gd name="connsiteY2" fmla="*/ 161925 h 161925"/>
                <a:gd name="connsiteX3" fmla="*/ 119063 w 290513"/>
                <a:gd name="connsiteY3" fmla="*/ 0 h 161925"/>
                <a:gd name="connsiteX0" fmla="*/ 126207 w 290513"/>
                <a:gd name="connsiteY0" fmla="*/ 0 h 159544"/>
                <a:gd name="connsiteX1" fmla="*/ 0 w 290513"/>
                <a:gd name="connsiteY1" fmla="*/ 159544 h 159544"/>
                <a:gd name="connsiteX2" fmla="*/ 290513 w 290513"/>
                <a:gd name="connsiteY2" fmla="*/ 159544 h 159544"/>
                <a:gd name="connsiteX3" fmla="*/ 126207 w 290513"/>
                <a:gd name="connsiteY3" fmla="*/ 0 h 159544"/>
                <a:gd name="connsiteX0" fmla="*/ 126207 w 280988"/>
                <a:gd name="connsiteY0" fmla="*/ 0 h 161926"/>
                <a:gd name="connsiteX1" fmla="*/ 0 w 280988"/>
                <a:gd name="connsiteY1" fmla="*/ 159544 h 161926"/>
                <a:gd name="connsiteX2" fmla="*/ 280988 w 280988"/>
                <a:gd name="connsiteY2" fmla="*/ 161926 h 161926"/>
                <a:gd name="connsiteX3" fmla="*/ 126207 w 280988"/>
                <a:gd name="connsiteY3" fmla="*/ 0 h 161926"/>
                <a:gd name="connsiteX0" fmla="*/ 126207 w 283369"/>
                <a:gd name="connsiteY0" fmla="*/ 0 h 159545"/>
                <a:gd name="connsiteX1" fmla="*/ 0 w 283369"/>
                <a:gd name="connsiteY1" fmla="*/ 159544 h 159545"/>
                <a:gd name="connsiteX2" fmla="*/ 283369 w 283369"/>
                <a:gd name="connsiteY2" fmla="*/ 159545 h 159545"/>
                <a:gd name="connsiteX3" fmla="*/ 126207 w 283369"/>
                <a:gd name="connsiteY3" fmla="*/ 0 h 159545"/>
                <a:gd name="connsiteX0" fmla="*/ 126207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26207 w 292894"/>
                <a:gd name="connsiteY3" fmla="*/ 0 h 159545"/>
                <a:gd name="connsiteX0" fmla="*/ 135732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5732 w 292894"/>
                <a:gd name="connsiteY3" fmla="*/ 0 h 159545"/>
                <a:gd name="connsiteX0" fmla="*/ 130969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0969 w 292894"/>
                <a:gd name="connsiteY3" fmla="*/ 0 h 159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894" h="159545">
                  <a:moveTo>
                    <a:pt x="130969" y="0"/>
                  </a:moveTo>
                  <a:lnTo>
                    <a:pt x="0" y="159544"/>
                  </a:lnTo>
                  <a:lnTo>
                    <a:pt x="292894" y="159545"/>
                  </a:lnTo>
                  <a:lnTo>
                    <a:pt x="130969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任意多边形 68"/>
            <p:cNvSpPr/>
            <p:nvPr/>
          </p:nvSpPr>
          <p:spPr>
            <a:xfrm>
              <a:off x="2298700" y="939799"/>
              <a:ext cx="2702560" cy="2612542"/>
            </a:xfrm>
            <a:custGeom>
              <a:avLst/>
              <a:gdLst>
                <a:gd name="connsiteX0" fmla="*/ 0 w 2387600"/>
                <a:gd name="connsiteY0" fmla="*/ 152400 h 1397000"/>
                <a:gd name="connsiteX1" fmla="*/ 165100 w 2387600"/>
                <a:gd name="connsiteY1" fmla="*/ 0 h 1397000"/>
                <a:gd name="connsiteX2" fmla="*/ 1562100 w 2387600"/>
                <a:gd name="connsiteY2" fmla="*/ 1397000 h 1397000"/>
                <a:gd name="connsiteX3" fmla="*/ 2387600 w 2387600"/>
                <a:gd name="connsiteY3" fmla="*/ 1397000 h 1397000"/>
                <a:gd name="connsiteX4" fmla="*/ 990600 w 2387600"/>
                <a:gd name="connsiteY4" fmla="*/ 0 h 1397000"/>
                <a:gd name="connsiteX5" fmla="*/ 165100 w 2387600"/>
                <a:gd name="connsiteY5" fmla="*/ 0 h 1397000"/>
                <a:gd name="connsiteX0" fmla="*/ 0 w 2222500"/>
                <a:gd name="connsiteY0" fmla="*/ 0 h 1397000"/>
                <a:gd name="connsiteX1" fmla="*/ 1397000 w 2222500"/>
                <a:gd name="connsiteY1" fmla="*/ 1397000 h 1397000"/>
                <a:gd name="connsiteX2" fmla="*/ 2222500 w 2222500"/>
                <a:gd name="connsiteY2" fmla="*/ 1397000 h 1397000"/>
                <a:gd name="connsiteX3" fmla="*/ 825500 w 2222500"/>
                <a:gd name="connsiteY3" fmla="*/ 0 h 1397000"/>
                <a:gd name="connsiteX4" fmla="*/ 0 w 2222500"/>
                <a:gd name="connsiteY4" fmla="*/ 0 h 1397000"/>
                <a:gd name="connsiteX0" fmla="*/ 0 w 3098800"/>
                <a:gd name="connsiteY0" fmla="*/ 0 h 2298700"/>
                <a:gd name="connsiteX1" fmla="*/ 1397000 w 3098800"/>
                <a:gd name="connsiteY1" fmla="*/ 1397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298700"/>
                <a:gd name="connsiteX1" fmla="*/ 2311400 w 3098800"/>
                <a:gd name="connsiteY1" fmla="*/ 2286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305050"/>
                <a:gd name="connsiteX1" fmla="*/ 235426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33140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28568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298700"/>
                <a:gd name="connsiteX1" fmla="*/ 1889443 w 3098800"/>
                <a:gd name="connsiteY1" fmla="*/ 1893388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2710180"/>
                <a:gd name="connsiteY0" fmla="*/ 0 h 1920416"/>
                <a:gd name="connsiteX1" fmla="*/ 1889443 w 2710180"/>
                <a:gd name="connsiteY1" fmla="*/ 1893388 h 1920416"/>
                <a:gd name="connsiteX2" fmla="*/ 2710180 w 2710180"/>
                <a:gd name="connsiteY2" fmla="*/ 1920416 h 1920416"/>
                <a:gd name="connsiteX3" fmla="*/ 825500 w 2710180"/>
                <a:gd name="connsiteY3" fmla="*/ 0 h 1920416"/>
                <a:gd name="connsiteX4" fmla="*/ 0 w 2710180"/>
                <a:gd name="connsiteY4" fmla="*/ 0 h 1920416"/>
                <a:gd name="connsiteX0" fmla="*/ 0 w 2702560"/>
                <a:gd name="connsiteY0" fmla="*/ 0 h 1909290"/>
                <a:gd name="connsiteX1" fmla="*/ 1889443 w 2702560"/>
                <a:gd name="connsiteY1" fmla="*/ 1893388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9290"/>
                <a:gd name="connsiteX1" fmla="*/ 1898968 w 2702560"/>
                <a:gd name="connsiteY1" fmla="*/ 1907295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7295"/>
                <a:gd name="connsiteX1" fmla="*/ 1898968 w 2702560"/>
                <a:gd name="connsiteY1" fmla="*/ 1907295 h 1907295"/>
                <a:gd name="connsiteX2" fmla="*/ 2702560 w 2702560"/>
                <a:gd name="connsiteY2" fmla="*/ 1904654 h 1907295"/>
                <a:gd name="connsiteX3" fmla="*/ 825500 w 2702560"/>
                <a:gd name="connsiteY3" fmla="*/ 0 h 1907295"/>
                <a:gd name="connsiteX4" fmla="*/ 0 w 2702560"/>
                <a:gd name="connsiteY4" fmla="*/ 0 h 1907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02560" h="1907295">
                  <a:moveTo>
                    <a:pt x="0" y="0"/>
                  </a:moveTo>
                  <a:lnTo>
                    <a:pt x="1898968" y="1907295"/>
                  </a:lnTo>
                  <a:lnTo>
                    <a:pt x="2702560" y="1904654"/>
                  </a:lnTo>
                  <a:lnTo>
                    <a:pt x="82550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7" name="矩形 66"/>
          <p:cNvSpPr/>
          <p:nvPr/>
        </p:nvSpPr>
        <p:spPr>
          <a:xfrm rot="3217331">
            <a:off x="2377231" y="2840741"/>
            <a:ext cx="2004075" cy="369332"/>
          </a:xfrm>
          <a:prstGeom prst="rect">
            <a:avLst/>
          </a:prstGeom>
          <a:solidFill>
            <a:srgbClr val="215968"/>
          </a:solidFill>
        </p:spPr>
        <p:txBody>
          <a:bodyPr wrap="none">
            <a:spAutoFit/>
          </a:bodyPr>
          <a:lstStyle/>
          <a:p>
            <a:r>
              <a:rPr lang="zh-CN" altLang="en-US" b="1" kern="0" dirty="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单元</a:t>
            </a:r>
            <a:r>
              <a:rPr lang="en-US" altLang="zh-CN" b="1" kern="0" dirty="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3 </a:t>
            </a:r>
            <a:r>
              <a:rPr lang="zh-CN" altLang="en-US" b="1" kern="0" dirty="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因特网应用</a:t>
            </a:r>
            <a:endParaRPr lang="zh-CN" altLang="en-US" b="1" dirty="0">
              <a:solidFill>
                <a:srgbClr val="FFFF00"/>
              </a:solidFill>
            </a:endParaRPr>
          </a:p>
        </p:txBody>
      </p:sp>
      <p:grpSp>
        <p:nvGrpSpPr>
          <p:cNvPr id="71" name="组合 70"/>
          <p:cNvGrpSpPr/>
          <p:nvPr/>
        </p:nvGrpSpPr>
        <p:grpSpPr>
          <a:xfrm>
            <a:off x="1115616" y="2112602"/>
            <a:ext cx="2829559" cy="2612542"/>
            <a:chOff x="2171701" y="939799"/>
            <a:chExt cx="2829559" cy="2612542"/>
          </a:xfrm>
          <a:solidFill>
            <a:srgbClr val="215968"/>
          </a:solidFill>
        </p:grpSpPr>
        <p:sp>
          <p:nvSpPr>
            <p:cNvPr id="73" name="任意多边形 72"/>
            <p:cNvSpPr/>
            <p:nvPr/>
          </p:nvSpPr>
          <p:spPr>
            <a:xfrm>
              <a:off x="2171701" y="940594"/>
              <a:ext cx="292894" cy="159545"/>
            </a:xfrm>
            <a:custGeom>
              <a:avLst/>
              <a:gdLst>
                <a:gd name="connsiteX0" fmla="*/ 119063 w 290513"/>
                <a:gd name="connsiteY0" fmla="*/ 0 h 161925"/>
                <a:gd name="connsiteX1" fmla="*/ 0 w 290513"/>
                <a:gd name="connsiteY1" fmla="*/ 161925 h 161925"/>
                <a:gd name="connsiteX2" fmla="*/ 290513 w 290513"/>
                <a:gd name="connsiteY2" fmla="*/ 161925 h 161925"/>
                <a:gd name="connsiteX3" fmla="*/ 119063 w 290513"/>
                <a:gd name="connsiteY3" fmla="*/ 0 h 161925"/>
                <a:gd name="connsiteX0" fmla="*/ 126207 w 290513"/>
                <a:gd name="connsiteY0" fmla="*/ 0 h 159544"/>
                <a:gd name="connsiteX1" fmla="*/ 0 w 290513"/>
                <a:gd name="connsiteY1" fmla="*/ 159544 h 159544"/>
                <a:gd name="connsiteX2" fmla="*/ 290513 w 290513"/>
                <a:gd name="connsiteY2" fmla="*/ 159544 h 159544"/>
                <a:gd name="connsiteX3" fmla="*/ 126207 w 290513"/>
                <a:gd name="connsiteY3" fmla="*/ 0 h 159544"/>
                <a:gd name="connsiteX0" fmla="*/ 126207 w 280988"/>
                <a:gd name="connsiteY0" fmla="*/ 0 h 161926"/>
                <a:gd name="connsiteX1" fmla="*/ 0 w 280988"/>
                <a:gd name="connsiteY1" fmla="*/ 159544 h 161926"/>
                <a:gd name="connsiteX2" fmla="*/ 280988 w 280988"/>
                <a:gd name="connsiteY2" fmla="*/ 161926 h 161926"/>
                <a:gd name="connsiteX3" fmla="*/ 126207 w 280988"/>
                <a:gd name="connsiteY3" fmla="*/ 0 h 161926"/>
                <a:gd name="connsiteX0" fmla="*/ 126207 w 283369"/>
                <a:gd name="connsiteY0" fmla="*/ 0 h 159545"/>
                <a:gd name="connsiteX1" fmla="*/ 0 w 283369"/>
                <a:gd name="connsiteY1" fmla="*/ 159544 h 159545"/>
                <a:gd name="connsiteX2" fmla="*/ 283369 w 283369"/>
                <a:gd name="connsiteY2" fmla="*/ 159545 h 159545"/>
                <a:gd name="connsiteX3" fmla="*/ 126207 w 283369"/>
                <a:gd name="connsiteY3" fmla="*/ 0 h 159545"/>
                <a:gd name="connsiteX0" fmla="*/ 126207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26207 w 292894"/>
                <a:gd name="connsiteY3" fmla="*/ 0 h 159545"/>
                <a:gd name="connsiteX0" fmla="*/ 135732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5732 w 292894"/>
                <a:gd name="connsiteY3" fmla="*/ 0 h 159545"/>
                <a:gd name="connsiteX0" fmla="*/ 130969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0969 w 292894"/>
                <a:gd name="connsiteY3" fmla="*/ 0 h 159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894" h="159545">
                  <a:moveTo>
                    <a:pt x="130969" y="0"/>
                  </a:moveTo>
                  <a:lnTo>
                    <a:pt x="0" y="159544"/>
                  </a:lnTo>
                  <a:lnTo>
                    <a:pt x="292894" y="159545"/>
                  </a:lnTo>
                  <a:lnTo>
                    <a:pt x="130969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任意多边形 73"/>
            <p:cNvSpPr/>
            <p:nvPr/>
          </p:nvSpPr>
          <p:spPr>
            <a:xfrm>
              <a:off x="2298700" y="939799"/>
              <a:ext cx="2702560" cy="2612542"/>
            </a:xfrm>
            <a:custGeom>
              <a:avLst/>
              <a:gdLst>
                <a:gd name="connsiteX0" fmla="*/ 0 w 2387600"/>
                <a:gd name="connsiteY0" fmla="*/ 152400 h 1397000"/>
                <a:gd name="connsiteX1" fmla="*/ 165100 w 2387600"/>
                <a:gd name="connsiteY1" fmla="*/ 0 h 1397000"/>
                <a:gd name="connsiteX2" fmla="*/ 1562100 w 2387600"/>
                <a:gd name="connsiteY2" fmla="*/ 1397000 h 1397000"/>
                <a:gd name="connsiteX3" fmla="*/ 2387600 w 2387600"/>
                <a:gd name="connsiteY3" fmla="*/ 1397000 h 1397000"/>
                <a:gd name="connsiteX4" fmla="*/ 990600 w 2387600"/>
                <a:gd name="connsiteY4" fmla="*/ 0 h 1397000"/>
                <a:gd name="connsiteX5" fmla="*/ 165100 w 2387600"/>
                <a:gd name="connsiteY5" fmla="*/ 0 h 1397000"/>
                <a:gd name="connsiteX0" fmla="*/ 0 w 2222500"/>
                <a:gd name="connsiteY0" fmla="*/ 0 h 1397000"/>
                <a:gd name="connsiteX1" fmla="*/ 1397000 w 2222500"/>
                <a:gd name="connsiteY1" fmla="*/ 1397000 h 1397000"/>
                <a:gd name="connsiteX2" fmla="*/ 2222500 w 2222500"/>
                <a:gd name="connsiteY2" fmla="*/ 1397000 h 1397000"/>
                <a:gd name="connsiteX3" fmla="*/ 825500 w 2222500"/>
                <a:gd name="connsiteY3" fmla="*/ 0 h 1397000"/>
                <a:gd name="connsiteX4" fmla="*/ 0 w 2222500"/>
                <a:gd name="connsiteY4" fmla="*/ 0 h 1397000"/>
                <a:gd name="connsiteX0" fmla="*/ 0 w 3098800"/>
                <a:gd name="connsiteY0" fmla="*/ 0 h 2298700"/>
                <a:gd name="connsiteX1" fmla="*/ 1397000 w 3098800"/>
                <a:gd name="connsiteY1" fmla="*/ 1397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298700"/>
                <a:gd name="connsiteX1" fmla="*/ 2311400 w 3098800"/>
                <a:gd name="connsiteY1" fmla="*/ 2286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305050"/>
                <a:gd name="connsiteX1" fmla="*/ 235426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33140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28568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298700"/>
                <a:gd name="connsiteX1" fmla="*/ 1889443 w 3098800"/>
                <a:gd name="connsiteY1" fmla="*/ 1893388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2710180"/>
                <a:gd name="connsiteY0" fmla="*/ 0 h 1920416"/>
                <a:gd name="connsiteX1" fmla="*/ 1889443 w 2710180"/>
                <a:gd name="connsiteY1" fmla="*/ 1893388 h 1920416"/>
                <a:gd name="connsiteX2" fmla="*/ 2710180 w 2710180"/>
                <a:gd name="connsiteY2" fmla="*/ 1920416 h 1920416"/>
                <a:gd name="connsiteX3" fmla="*/ 825500 w 2710180"/>
                <a:gd name="connsiteY3" fmla="*/ 0 h 1920416"/>
                <a:gd name="connsiteX4" fmla="*/ 0 w 2710180"/>
                <a:gd name="connsiteY4" fmla="*/ 0 h 1920416"/>
                <a:gd name="connsiteX0" fmla="*/ 0 w 2702560"/>
                <a:gd name="connsiteY0" fmla="*/ 0 h 1909290"/>
                <a:gd name="connsiteX1" fmla="*/ 1889443 w 2702560"/>
                <a:gd name="connsiteY1" fmla="*/ 1893388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9290"/>
                <a:gd name="connsiteX1" fmla="*/ 1898968 w 2702560"/>
                <a:gd name="connsiteY1" fmla="*/ 1907295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7295"/>
                <a:gd name="connsiteX1" fmla="*/ 1898968 w 2702560"/>
                <a:gd name="connsiteY1" fmla="*/ 1907295 h 1907295"/>
                <a:gd name="connsiteX2" fmla="*/ 2702560 w 2702560"/>
                <a:gd name="connsiteY2" fmla="*/ 1904654 h 1907295"/>
                <a:gd name="connsiteX3" fmla="*/ 825500 w 2702560"/>
                <a:gd name="connsiteY3" fmla="*/ 0 h 1907295"/>
                <a:gd name="connsiteX4" fmla="*/ 0 w 2702560"/>
                <a:gd name="connsiteY4" fmla="*/ 0 h 1907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02560" h="1907295">
                  <a:moveTo>
                    <a:pt x="0" y="0"/>
                  </a:moveTo>
                  <a:lnTo>
                    <a:pt x="1898968" y="1907295"/>
                  </a:lnTo>
                  <a:lnTo>
                    <a:pt x="2702560" y="1904654"/>
                  </a:lnTo>
                  <a:lnTo>
                    <a:pt x="82550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2" name="矩形 71"/>
          <p:cNvSpPr/>
          <p:nvPr/>
        </p:nvSpPr>
        <p:spPr>
          <a:xfrm rot="3217331">
            <a:off x="1322715" y="3038796"/>
            <a:ext cx="2212465" cy="338554"/>
          </a:xfrm>
          <a:prstGeom prst="rect">
            <a:avLst/>
          </a:prstGeom>
          <a:solidFill>
            <a:srgbClr val="215968"/>
          </a:solidFill>
        </p:spPr>
        <p:txBody>
          <a:bodyPr wrap="none">
            <a:spAutoFit/>
          </a:bodyPr>
          <a:lstStyle/>
          <a:p>
            <a:r>
              <a:rPr lang="zh-CN" altLang="en-US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单元</a:t>
            </a:r>
            <a:r>
              <a:rPr lang="en-US" altLang="zh-CN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 </a:t>
            </a:r>
            <a:r>
              <a:rPr lang="zh-CN" altLang="en-US" sz="16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操作系统的使用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76" name="组合 75"/>
          <p:cNvGrpSpPr/>
          <p:nvPr/>
        </p:nvGrpSpPr>
        <p:grpSpPr>
          <a:xfrm>
            <a:off x="56704" y="2095793"/>
            <a:ext cx="2829559" cy="2612542"/>
            <a:chOff x="2171701" y="939799"/>
            <a:chExt cx="2829559" cy="2612542"/>
          </a:xfrm>
          <a:solidFill>
            <a:srgbClr val="215968"/>
          </a:solidFill>
        </p:grpSpPr>
        <p:sp>
          <p:nvSpPr>
            <p:cNvPr id="78" name="任意多边形 77"/>
            <p:cNvSpPr/>
            <p:nvPr/>
          </p:nvSpPr>
          <p:spPr>
            <a:xfrm>
              <a:off x="2171701" y="940594"/>
              <a:ext cx="292894" cy="159545"/>
            </a:xfrm>
            <a:custGeom>
              <a:avLst/>
              <a:gdLst>
                <a:gd name="connsiteX0" fmla="*/ 119063 w 290513"/>
                <a:gd name="connsiteY0" fmla="*/ 0 h 161925"/>
                <a:gd name="connsiteX1" fmla="*/ 0 w 290513"/>
                <a:gd name="connsiteY1" fmla="*/ 161925 h 161925"/>
                <a:gd name="connsiteX2" fmla="*/ 290513 w 290513"/>
                <a:gd name="connsiteY2" fmla="*/ 161925 h 161925"/>
                <a:gd name="connsiteX3" fmla="*/ 119063 w 290513"/>
                <a:gd name="connsiteY3" fmla="*/ 0 h 161925"/>
                <a:gd name="connsiteX0" fmla="*/ 126207 w 290513"/>
                <a:gd name="connsiteY0" fmla="*/ 0 h 159544"/>
                <a:gd name="connsiteX1" fmla="*/ 0 w 290513"/>
                <a:gd name="connsiteY1" fmla="*/ 159544 h 159544"/>
                <a:gd name="connsiteX2" fmla="*/ 290513 w 290513"/>
                <a:gd name="connsiteY2" fmla="*/ 159544 h 159544"/>
                <a:gd name="connsiteX3" fmla="*/ 126207 w 290513"/>
                <a:gd name="connsiteY3" fmla="*/ 0 h 159544"/>
                <a:gd name="connsiteX0" fmla="*/ 126207 w 280988"/>
                <a:gd name="connsiteY0" fmla="*/ 0 h 161926"/>
                <a:gd name="connsiteX1" fmla="*/ 0 w 280988"/>
                <a:gd name="connsiteY1" fmla="*/ 159544 h 161926"/>
                <a:gd name="connsiteX2" fmla="*/ 280988 w 280988"/>
                <a:gd name="connsiteY2" fmla="*/ 161926 h 161926"/>
                <a:gd name="connsiteX3" fmla="*/ 126207 w 280988"/>
                <a:gd name="connsiteY3" fmla="*/ 0 h 161926"/>
                <a:gd name="connsiteX0" fmla="*/ 126207 w 283369"/>
                <a:gd name="connsiteY0" fmla="*/ 0 h 159545"/>
                <a:gd name="connsiteX1" fmla="*/ 0 w 283369"/>
                <a:gd name="connsiteY1" fmla="*/ 159544 h 159545"/>
                <a:gd name="connsiteX2" fmla="*/ 283369 w 283369"/>
                <a:gd name="connsiteY2" fmla="*/ 159545 h 159545"/>
                <a:gd name="connsiteX3" fmla="*/ 126207 w 283369"/>
                <a:gd name="connsiteY3" fmla="*/ 0 h 159545"/>
                <a:gd name="connsiteX0" fmla="*/ 126207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26207 w 292894"/>
                <a:gd name="connsiteY3" fmla="*/ 0 h 159545"/>
                <a:gd name="connsiteX0" fmla="*/ 135732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5732 w 292894"/>
                <a:gd name="connsiteY3" fmla="*/ 0 h 159545"/>
                <a:gd name="connsiteX0" fmla="*/ 130969 w 292894"/>
                <a:gd name="connsiteY0" fmla="*/ 0 h 159545"/>
                <a:gd name="connsiteX1" fmla="*/ 0 w 292894"/>
                <a:gd name="connsiteY1" fmla="*/ 159544 h 159545"/>
                <a:gd name="connsiteX2" fmla="*/ 292894 w 292894"/>
                <a:gd name="connsiteY2" fmla="*/ 159545 h 159545"/>
                <a:gd name="connsiteX3" fmla="*/ 130969 w 292894"/>
                <a:gd name="connsiteY3" fmla="*/ 0 h 159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894" h="159545">
                  <a:moveTo>
                    <a:pt x="130969" y="0"/>
                  </a:moveTo>
                  <a:lnTo>
                    <a:pt x="0" y="159544"/>
                  </a:lnTo>
                  <a:lnTo>
                    <a:pt x="292894" y="159545"/>
                  </a:lnTo>
                  <a:lnTo>
                    <a:pt x="130969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任意多边形 78"/>
            <p:cNvSpPr/>
            <p:nvPr/>
          </p:nvSpPr>
          <p:spPr>
            <a:xfrm>
              <a:off x="2298700" y="939799"/>
              <a:ext cx="2702560" cy="2612542"/>
            </a:xfrm>
            <a:custGeom>
              <a:avLst/>
              <a:gdLst>
                <a:gd name="connsiteX0" fmla="*/ 0 w 2387600"/>
                <a:gd name="connsiteY0" fmla="*/ 152400 h 1397000"/>
                <a:gd name="connsiteX1" fmla="*/ 165100 w 2387600"/>
                <a:gd name="connsiteY1" fmla="*/ 0 h 1397000"/>
                <a:gd name="connsiteX2" fmla="*/ 1562100 w 2387600"/>
                <a:gd name="connsiteY2" fmla="*/ 1397000 h 1397000"/>
                <a:gd name="connsiteX3" fmla="*/ 2387600 w 2387600"/>
                <a:gd name="connsiteY3" fmla="*/ 1397000 h 1397000"/>
                <a:gd name="connsiteX4" fmla="*/ 990600 w 2387600"/>
                <a:gd name="connsiteY4" fmla="*/ 0 h 1397000"/>
                <a:gd name="connsiteX5" fmla="*/ 165100 w 2387600"/>
                <a:gd name="connsiteY5" fmla="*/ 0 h 1397000"/>
                <a:gd name="connsiteX0" fmla="*/ 0 w 2222500"/>
                <a:gd name="connsiteY0" fmla="*/ 0 h 1397000"/>
                <a:gd name="connsiteX1" fmla="*/ 1397000 w 2222500"/>
                <a:gd name="connsiteY1" fmla="*/ 1397000 h 1397000"/>
                <a:gd name="connsiteX2" fmla="*/ 2222500 w 2222500"/>
                <a:gd name="connsiteY2" fmla="*/ 1397000 h 1397000"/>
                <a:gd name="connsiteX3" fmla="*/ 825500 w 2222500"/>
                <a:gd name="connsiteY3" fmla="*/ 0 h 1397000"/>
                <a:gd name="connsiteX4" fmla="*/ 0 w 2222500"/>
                <a:gd name="connsiteY4" fmla="*/ 0 h 1397000"/>
                <a:gd name="connsiteX0" fmla="*/ 0 w 3098800"/>
                <a:gd name="connsiteY0" fmla="*/ 0 h 2298700"/>
                <a:gd name="connsiteX1" fmla="*/ 1397000 w 3098800"/>
                <a:gd name="connsiteY1" fmla="*/ 1397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298700"/>
                <a:gd name="connsiteX1" fmla="*/ 2311400 w 3098800"/>
                <a:gd name="connsiteY1" fmla="*/ 2286000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3098800"/>
                <a:gd name="connsiteY0" fmla="*/ 0 h 2305050"/>
                <a:gd name="connsiteX1" fmla="*/ 235426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33140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305050"/>
                <a:gd name="connsiteX1" fmla="*/ 2285683 w 3098800"/>
                <a:gd name="connsiteY1" fmla="*/ 2305050 h 2305050"/>
                <a:gd name="connsiteX2" fmla="*/ 3098800 w 3098800"/>
                <a:gd name="connsiteY2" fmla="*/ 2298700 h 2305050"/>
                <a:gd name="connsiteX3" fmla="*/ 825500 w 3098800"/>
                <a:gd name="connsiteY3" fmla="*/ 0 h 2305050"/>
                <a:gd name="connsiteX4" fmla="*/ 0 w 3098800"/>
                <a:gd name="connsiteY4" fmla="*/ 0 h 2305050"/>
                <a:gd name="connsiteX0" fmla="*/ 0 w 3098800"/>
                <a:gd name="connsiteY0" fmla="*/ 0 h 2298700"/>
                <a:gd name="connsiteX1" fmla="*/ 1889443 w 3098800"/>
                <a:gd name="connsiteY1" fmla="*/ 1893388 h 2298700"/>
                <a:gd name="connsiteX2" fmla="*/ 3098800 w 3098800"/>
                <a:gd name="connsiteY2" fmla="*/ 2298700 h 2298700"/>
                <a:gd name="connsiteX3" fmla="*/ 825500 w 3098800"/>
                <a:gd name="connsiteY3" fmla="*/ 0 h 2298700"/>
                <a:gd name="connsiteX4" fmla="*/ 0 w 3098800"/>
                <a:gd name="connsiteY4" fmla="*/ 0 h 2298700"/>
                <a:gd name="connsiteX0" fmla="*/ 0 w 2710180"/>
                <a:gd name="connsiteY0" fmla="*/ 0 h 1920416"/>
                <a:gd name="connsiteX1" fmla="*/ 1889443 w 2710180"/>
                <a:gd name="connsiteY1" fmla="*/ 1893388 h 1920416"/>
                <a:gd name="connsiteX2" fmla="*/ 2710180 w 2710180"/>
                <a:gd name="connsiteY2" fmla="*/ 1920416 h 1920416"/>
                <a:gd name="connsiteX3" fmla="*/ 825500 w 2710180"/>
                <a:gd name="connsiteY3" fmla="*/ 0 h 1920416"/>
                <a:gd name="connsiteX4" fmla="*/ 0 w 2710180"/>
                <a:gd name="connsiteY4" fmla="*/ 0 h 1920416"/>
                <a:gd name="connsiteX0" fmla="*/ 0 w 2702560"/>
                <a:gd name="connsiteY0" fmla="*/ 0 h 1909290"/>
                <a:gd name="connsiteX1" fmla="*/ 1889443 w 2702560"/>
                <a:gd name="connsiteY1" fmla="*/ 1893388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9290"/>
                <a:gd name="connsiteX1" fmla="*/ 1898968 w 2702560"/>
                <a:gd name="connsiteY1" fmla="*/ 1907295 h 1909290"/>
                <a:gd name="connsiteX2" fmla="*/ 2702560 w 2702560"/>
                <a:gd name="connsiteY2" fmla="*/ 1909290 h 1909290"/>
                <a:gd name="connsiteX3" fmla="*/ 825500 w 2702560"/>
                <a:gd name="connsiteY3" fmla="*/ 0 h 1909290"/>
                <a:gd name="connsiteX4" fmla="*/ 0 w 2702560"/>
                <a:gd name="connsiteY4" fmla="*/ 0 h 1909290"/>
                <a:gd name="connsiteX0" fmla="*/ 0 w 2702560"/>
                <a:gd name="connsiteY0" fmla="*/ 0 h 1907295"/>
                <a:gd name="connsiteX1" fmla="*/ 1898968 w 2702560"/>
                <a:gd name="connsiteY1" fmla="*/ 1907295 h 1907295"/>
                <a:gd name="connsiteX2" fmla="*/ 2702560 w 2702560"/>
                <a:gd name="connsiteY2" fmla="*/ 1904654 h 1907295"/>
                <a:gd name="connsiteX3" fmla="*/ 825500 w 2702560"/>
                <a:gd name="connsiteY3" fmla="*/ 0 h 1907295"/>
                <a:gd name="connsiteX4" fmla="*/ 0 w 2702560"/>
                <a:gd name="connsiteY4" fmla="*/ 0 h 1907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02560" h="1907295">
                  <a:moveTo>
                    <a:pt x="0" y="0"/>
                  </a:moveTo>
                  <a:lnTo>
                    <a:pt x="1898968" y="1907295"/>
                  </a:lnTo>
                  <a:lnTo>
                    <a:pt x="2702560" y="1904654"/>
                  </a:lnTo>
                  <a:lnTo>
                    <a:pt x="82550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7" name="矩形 76"/>
          <p:cNvSpPr/>
          <p:nvPr/>
        </p:nvSpPr>
        <p:spPr>
          <a:xfrm rot="3217331">
            <a:off x="260999" y="3023204"/>
            <a:ext cx="2212465" cy="338554"/>
          </a:xfrm>
          <a:prstGeom prst="rect">
            <a:avLst/>
          </a:prstGeom>
          <a:solidFill>
            <a:srgbClr val="215968"/>
          </a:solidFill>
        </p:spPr>
        <p:txBody>
          <a:bodyPr wrap="none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单元</a:t>
            </a:r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 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计算机基础知识</a:t>
            </a:r>
          </a:p>
        </p:txBody>
      </p:sp>
    </p:spTree>
    <p:extLst>
      <p:ext uri="{BB962C8B-B14F-4D97-AF65-F5344CB8AC3E}">
        <p14:creationId xmlns:p14="http://schemas.microsoft.com/office/powerpoint/2010/main" val="1106788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97"/>
          <p:cNvSpPr txBox="1">
            <a:spLocks noChangeArrowheads="1"/>
          </p:cNvSpPr>
          <p:nvPr/>
        </p:nvSpPr>
        <p:spPr bwMode="auto">
          <a:xfrm>
            <a:off x="1691682" y="1256448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3.1 </a:t>
            </a:r>
            <a:r>
              <a:rPr lang="zh-CN" altLang="en-US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接入</a:t>
            </a:r>
            <a:r>
              <a:rPr lang="en-US" altLang="zh-CN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Internet</a:t>
            </a:r>
            <a:endParaRPr lang="zh-CN" altLang="en-US" sz="3200" dirty="0">
              <a:solidFill>
                <a:prstClr val="white"/>
              </a:solidFill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3" name="TextBox 97"/>
          <p:cNvSpPr txBox="1">
            <a:spLocks noChangeArrowheads="1"/>
          </p:cNvSpPr>
          <p:nvPr/>
        </p:nvSpPr>
        <p:spPr bwMode="auto">
          <a:xfrm>
            <a:off x="1691680" y="2367037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3.2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获取网络信息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4" name="TextBox 97"/>
          <p:cNvSpPr txBox="1">
            <a:spLocks noChangeArrowheads="1"/>
          </p:cNvSpPr>
          <p:nvPr/>
        </p:nvSpPr>
        <p:spPr bwMode="auto">
          <a:xfrm>
            <a:off x="1691680" y="3477626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3.3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收发电子邮件</a:t>
            </a:r>
            <a:endParaRPr lang="en-US" altLang="zh-CN" dirty="0" smtClean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5" name="TextBox 97"/>
          <p:cNvSpPr txBox="1">
            <a:spLocks noChangeArrowheads="1"/>
          </p:cNvSpPr>
          <p:nvPr/>
        </p:nvSpPr>
        <p:spPr bwMode="auto">
          <a:xfrm>
            <a:off x="1691680" y="4588215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3.4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使用常用网络服务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39" name="TextBox 97"/>
          <p:cNvSpPr txBox="1">
            <a:spLocks noChangeArrowheads="1"/>
          </p:cNvSpPr>
          <p:nvPr/>
        </p:nvSpPr>
        <p:spPr bwMode="auto">
          <a:xfrm>
            <a:off x="1691680" y="1250447"/>
            <a:ext cx="6363907" cy="929017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sz="3600" dirty="0">
              <a:solidFill>
                <a:prstClr val="white"/>
              </a:solidFill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98384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37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6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26" dur="10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50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39" grpId="0" animBg="1"/>
      <p:bldP spid="39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203848" y="2793258"/>
            <a:ext cx="5832648" cy="1296144"/>
            <a:chOff x="726608" y="1628800"/>
            <a:chExt cx="5933624" cy="1296144"/>
          </a:xfrm>
        </p:grpSpPr>
        <p:sp>
          <p:nvSpPr>
            <p:cNvPr id="3" name="矩形 2"/>
            <p:cNvSpPr/>
            <p:nvPr/>
          </p:nvSpPr>
          <p:spPr>
            <a:xfrm>
              <a:off x="726608" y="1628800"/>
              <a:ext cx="5933624" cy="129614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>
              <a:spLocks noChangeArrowheads="1"/>
            </p:cNvSpPr>
            <p:nvPr/>
          </p:nvSpPr>
          <p:spPr bwMode="auto">
            <a:xfrm>
              <a:off x="870624" y="1841419"/>
              <a:ext cx="5688632" cy="783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indent="457200">
                <a:lnSpc>
                  <a:spcPct val="150000"/>
                </a:lnSpc>
              </a:pPr>
              <a:r>
                <a:rPr lang="zh-CN" altLang="en-US" sz="1600" b="1" dirty="0">
                  <a:latin typeface="Arial" charset="0"/>
                </a:rPr>
                <a:t>便捷的生活离都不开网络，那么如何让我们家里的电脑接入互联网呢？</a:t>
              </a:r>
              <a:endParaRPr lang="en-US" altLang="zh-CN" sz="1600" b="1" dirty="0">
                <a:latin typeface="Arial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96863" y="2640485"/>
            <a:ext cx="825500" cy="2109787"/>
            <a:chOff x="296863" y="1549401"/>
            <a:chExt cx="825500" cy="2109787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296863" y="1912938"/>
              <a:ext cx="825500" cy="1746250"/>
            </a:xfrm>
            <a:custGeom>
              <a:avLst/>
              <a:gdLst>
                <a:gd name="T0" fmla="*/ 32 w 43"/>
                <a:gd name="T1" fmla="*/ 0 h 91"/>
                <a:gd name="T2" fmla="*/ 11 w 43"/>
                <a:gd name="T3" fmla="*/ 0 h 91"/>
                <a:gd name="T4" fmla="*/ 0 w 43"/>
                <a:gd name="T5" fmla="*/ 9 h 91"/>
                <a:gd name="T6" fmla="*/ 0 w 43"/>
                <a:gd name="T7" fmla="*/ 9 h 91"/>
                <a:gd name="T8" fmla="*/ 0 w 43"/>
                <a:gd name="T9" fmla="*/ 10 h 91"/>
                <a:gd name="T10" fmla="*/ 0 w 43"/>
                <a:gd name="T11" fmla="*/ 41 h 91"/>
                <a:gd name="T12" fmla="*/ 3 w 43"/>
                <a:gd name="T13" fmla="*/ 44 h 91"/>
                <a:gd name="T14" fmla="*/ 7 w 43"/>
                <a:gd name="T15" fmla="*/ 41 h 91"/>
                <a:gd name="T16" fmla="*/ 7 w 43"/>
                <a:gd name="T17" fmla="*/ 14 h 91"/>
                <a:gd name="T18" fmla="*/ 10 w 43"/>
                <a:gd name="T19" fmla="*/ 14 h 91"/>
                <a:gd name="T20" fmla="*/ 10 w 43"/>
                <a:gd name="T21" fmla="*/ 40 h 91"/>
                <a:gd name="T22" fmla="*/ 10 w 43"/>
                <a:gd name="T23" fmla="*/ 41 h 91"/>
                <a:gd name="T24" fmla="*/ 10 w 43"/>
                <a:gd name="T25" fmla="*/ 86 h 91"/>
                <a:gd name="T26" fmla="*/ 15 w 43"/>
                <a:gd name="T27" fmla="*/ 91 h 91"/>
                <a:gd name="T28" fmla="*/ 20 w 43"/>
                <a:gd name="T29" fmla="*/ 86 h 91"/>
                <a:gd name="T30" fmla="*/ 20 w 43"/>
                <a:gd name="T31" fmla="*/ 46 h 91"/>
                <a:gd name="T32" fmla="*/ 22 w 43"/>
                <a:gd name="T33" fmla="*/ 46 h 91"/>
                <a:gd name="T34" fmla="*/ 22 w 43"/>
                <a:gd name="T35" fmla="*/ 86 h 91"/>
                <a:gd name="T36" fmla="*/ 27 w 43"/>
                <a:gd name="T37" fmla="*/ 91 h 91"/>
                <a:gd name="T38" fmla="*/ 32 w 43"/>
                <a:gd name="T39" fmla="*/ 86 h 91"/>
                <a:gd name="T40" fmla="*/ 32 w 43"/>
                <a:gd name="T41" fmla="*/ 40 h 91"/>
                <a:gd name="T42" fmla="*/ 32 w 43"/>
                <a:gd name="T43" fmla="*/ 39 h 91"/>
                <a:gd name="T44" fmla="*/ 32 w 43"/>
                <a:gd name="T45" fmla="*/ 14 h 91"/>
                <a:gd name="T46" fmla="*/ 35 w 43"/>
                <a:gd name="T47" fmla="*/ 14 h 91"/>
                <a:gd name="T48" fmla="*/ 35 w 43"/>
                <a:gd name="T49" fmla="*/ 41 h 91"/>
                <a:gd name="T50" fmla="*/ 39 w 43"/>
                <a:gd name="T51" fmla="*/ 44 h 91"/>
                <a:gd name="T52" fmla="*/ 43 w 43"/>
                <a:gd name="T53" fmla="*/ 41 h 91"/>
                <a:gd name="T54" fmla="*/ 43 w 43"/>
                <a:gd name="T55" fmla="*/ 10 h 91"/>
                <a:gd name="T56" fmla="*/ 43 w 43"/>
                <a:gd name="T57" fmla="*/ 9 h 91"/>
                <a:gd name="T58" fmla="*/ 43 w 43"/>
                <a:gd name="T59" fmla="*/ 8 h 91"/>
                <a:gd name="T60" fmla="*/ 32 w 43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" h="91">
                  <a:moveTo>
                    <a:pt x="3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3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1" y="44"/>
                    <a:pt x="3" y="44"/>
                  </a:cubicBezTo>
                  <a:cubicBezTo>
                    <a:pt x="5" y="44"/>
                    <a:pt x="7" y="43"/>
                    <a:pt x="7" y="41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0" y="40"/>
                    <a:pt x="10" y="40"/>
                    <a:pt x="10" y="41"/>
                  </a:cubicBezTo>
                  <a:cubicBezTo>
                    <a:pt x="10" y="86"/>
                    <a:pt x="10" y="86"/>
                    <a:pt x="10" y="86"/>
                  </a:cubicBezTo>
                  <a:cubicBezTo>
                    <a:pt x="10" y="89"/>
                    <a:pt x="12" y="91"/>
                    <a:pt x="15" y="91"/>
                  </a:cubicBezTo>
                  <a:cubicBezTo>
                    <a:pt x="18" y="91"/>
                    <a:pt x="20" y="89"/>
                    <a:pt x="20" y="8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2" y="89"/>
                    <a:pt x="25" y="91"/>
                    <a:pt x="27" y="91"/>
                  </a:cubicBezTo>
                  <a:cubicBezTo>
                    <a:pt x="30" y="91"/>
                    <a:pt x="32" y="89"/>
                    <a:pt x="32" y="86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3"/>
                    <a:pt x="37" y="44"/>
                    <a:pt x="39" y="44"/>
                  </a:cubicBezTo>
                  <a:cubicBezTo>
                    <a:pt x="41" y="44"/>
                    <a:pt x="43" y="43"/>
                    <a:pt x="43" y="41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5"/>
                    <a:pt x="39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546101" y="1549401"/>
              <a:ext cx="32702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238252" y="2640485"/>
            <a:ext cx="825500" cy="2109787"/>
            <a:chOff x="1238251" y="1549401"/>
            <a:chExt cx="825500" cy="2109787"/>
          </a:xfrm>
          <a:solidFill>
            <a:srgbClr val="729A95"/>
          </a:solidFill>
        </p:grpSpPr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1238251" y="1912938"/>
              <a:ext cx="825500" cy="1746250"/>
            </a:xfrm>
            <a:custGeom>
              <a:avLst/>
              <a:gdLst>
                <a:gd name="T0" fmla="*/ 32 w 43"/>
                <a:gd name="T1" fmla="*/ 0 h 91"/>
                <a:gd name="T2" fmla="*/ 11 w 43"/>
                <a:gd name="T3" fmla="*/ 0 h 91"/>
                <a:gd name="T4" fmla="*/ 0 w 43"/>
                <a:gd name="T5" fmla="*/ 9 h 91"/>
                <a:gd name="T6" fmla="*/ 0 w 43"/>
                <a:gd name="T7" fmla="*/ 9 h 91"/>
                <a:gd name="T8" fmla="*/ 0 w 43"/>
                <a:gd name="T9" fmla="*/ 10 h 91"/>
                <a:gd name="T10" fmla="*/ 0 w 43"/>
                <a:gd name="T11" fmla="*/ 41 h 91"/>
                <a:gd name="T12" fmla="*/ 3 w 43"/>
                <a:gd name="T13" fmla="*/ 44 h 91"/>
                <a:gd name="T14" fmla="*/ 7 w 43"/>
                <a:gd name="T15" fmla="*/ 41 h 91"/>
                <a:gd name="T16" fmla="*/ 7 w 43"/>
                <a:gd name="T17" fmla="*/ 14 h 91"/>
                <a:gd name="T18" fmla="*/ 10 w 43"/>
                <a:gd name="T19" fmla="*/ 14 h 91"/>
                <a:gd name="T20" fmla="*/ 10 w 43"/>
                <a:gd name="T21" fmla="*/ 40 h 91"/>
                <a:gd name="T22" fmla="*/ 10 w 43"/>
                <a:gd name="T23" fmla="*/ 41 h 91"/>
                <a:gd name="T24" fmla="*/ 10 w 43"/>
                <a:gd name="T25" fmla="*/ 86 h 91"/>
                <a:gd name="T26" fmla="*/ 15 w 43"/>
                <a:gd name="T27" fmla="*/ 91 h 91"/>
                <a:gd name="T28" fmla="*/ 20 w 43"/>
                <a:gd name="T29" fmla="*/ 86 h 91"/>
                <a:gd name="T30" fmla="*/ 20 w 43"/>
                <a:gd name="T31" fmla="*/ 46 h 91"/>
                <a:gd name="T32" fmla="*/ 22 w 43"/>
                <a:gd name="T33" fmla="*/ 46 h 91"/>
                <a:gd name="T34" fmla="*/ 22 w 43"/>
                <a:gd name="T35" fmla="*/ 86 h 91"/>
                <a:gd name="T36" fmla="*/ 27 w 43"/>
                <a:gd name="T37" fmla="*/ 91 h 91"/>
                <a:gd name="T38" fmla="*/ 32 w 43"/>
                <a:gd name="T39" fmla="*/ 86 h 91"/>
                <a:gd name="T40" fmla="*/ 32 w 43"/>
                <a:gd name="T41" fmla="*/ 40 h 91"/>
                <a:gd name="T42" fmla="*/ 32 w 43"/>
                <a:gd name="T43" fmla="*/ 39 h 91"/>
                <a:gd name="T44" fmla="*/ 32 w 43"/>
                <a:gd name="T45" fmla="*/ 14 h 91"/>
                <a:gd name="T46" fmla="*/ 35 w 43"/>
                <a:gd name="T47" fmla="*/ 14 h 91"/>
                <a:gd name="T48" fmla="*/ 35 w 43"/>
                <a:gd name="T49" fmla="*/ 41 h 91"/>
                <a:gd name="T50" fmla="*/ 39 w 43"/>
                <a:gd name="T51" fmla="*/ 44 h 91"/>
                <a:gd name="T52" fmla="*/ 43 w 43"/>
                <a:gd name="T53" fmla="*/ 41 h 91"/>
                <a:gd name="T54" fmla="*/ 43 w 43"/>
                <a:gd name="T55" fmla="*/ 10 h 91"/>
                <a:gd name="T56" fmla="*/ 43 w 43"/>
                <a:gd name="T57" fmla="*/ 9 h 91"/>
                <a:gd name="T58" fmla="*/ 43 w 43"/>
                <a:gd name="T59" fmla="*/ 8 h 91"/>
                <a:gd name="T60" fmla="*/ 32 w 43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" h="91">
                  <a:moveTo>
                    <a:pt x="3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2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1" y="44"/>
                    <a:pt x="3" y="44"/>
                  </a:cubicBezTo>
                  <a:cubicBezTo>
                    <a:pt x="5" y="44"/>
                    <a:pt x="7" y="43"/>
                    <a:pt x="7" y="41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0" y="40"/>
                    <a:pt x="10" y="40"/>
                    <a:pt x="10" y="41"/>
                  </a:cubicBezTo>
                  <a:cubicBezTo>
                    <a:pt x="10" y="86"/>
                    <a:pt x="10" y="86"/>
                    <a:pt x="10" y="86"/>
                  </a:cubicBezTo>
                  <a:cubicBezTo>
                    <a:pt x="10" y="89"/>
                    <a:pt x="12" y="91"/>
                    <a:pt x="15" y="91"/>
                  </a:cubicBezTo>
                  <a:cubicBezTo>
                    <a:pt x="18" y="91"/>
                    <a:pt x="20" y="89"/>
                    <a:pt x="20" y="8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2" y="89"/>
                    <a:pt x="25" y="91"/>
                    <a:pt x="27" y="91"/>
                  </a:cubicBezTo>
                  <a:cubicBezTo>
                    <a:pt x="30" y="91"/>
                    <a:pt x="32" y="89"/>
                    <a:pt x="32" y="86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3"/>
                    <a:pt x="37" y="44"/>
                    <a:pt x="39" y="44"/>
                  </a:cubicBezTo>
                  <a:cubicBezTo>
                    <a:pt x="41" y="44"/>
                    <a:pt x="43" y="43"/>
                    <a:pt x="43" y="41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5"/>
                    <a:pt x="39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Oval 9"/>
            <p:cNvSpPr>
              <a:spLocks noChangeArrowheads="1"/>
            </p:cNvSpPr>
            <p:nvPr/>
          </p:nvSpPr>
          <p:spPr bwMode="auto">
            <a:xfrm>
              <a:off x="1468438" y="1549401"/>
              <a:ext cx="34607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2160590" y="2640485"/>
            <a:ext cx="844550" cy="2109787"/>
            <a:chOff x="2160588" y="1549401"/>
            <a:chExt cx="844550" cy="2109787"/>
          </a:xfrm>
          <a:solidFill>
            <a:srgbClr val="CABD6C"/>
          </a:solidFill>
        </p:grpSpPr>
        <p:sp>
          <p:nvSpPr>
            <p:cNvPr id="18" name="Freeform 10"/>
            <p:cNvSpPr>
              <a:spLocks/>
            </p:cNvSpPr>
            <p:nvPr/>
          </p:nvSpPr>
          <p:spPr bwMode="auto">
            <a:xfrm>
              <a:off x="2160588" y="1912938"/>
              <a:ext cx="844550" cy="1746250"/>
            </a:xfrm>
            <a:custGeom>
              <a:avLst/>
              <a:gdLst>
                <a:gd name="T0" fmla="*/ 33 w 44"/>
                <a:gd name="T1" fmla="*/ 0 h 91"/>
                <a:gd name="T2" fmla="*/ 11 w 44"/>
                <a:gd name="T3" fmla="*/ 0 h 91"/>
                <a:gd name="T4" fmla="*/ 0 w 44"/>
                <a:gd name="T5" fmla="*/ 9 h 91"/>
                <a:gd name="T6" fmla="*/ 0 w 44"/>
                <a:gd name="T7" fmla="*/ 9 h 91"/>
                <a:gd name="T8" fmla="*/ 0 w 44"/>
                <a:gd name="T9" fmla="*/ 10 h 91"/>
                <a:gd name="T10" fmla="*/ 0 w 44"/>
                <a:gd name="T11" fmla="*/ 41 h 91"/>
                <a:gd name="T12" fmla="*/ 4 w 44"/>
                <a:gd name="T13" fmla="*/ 44 h 91"/>
                <a:gd name="T14" fmla="*/ 8 w 44"/>
                <a:gd name="T15" fmla="*/ 41 h 91"/>
                <a:gd name="T16" fmla="*/ 8 w 44"/>
                <a:gd name="T17" fmla="*/ 14 h 91"/>
                <a:gd name="T18" fmla="*/ 11 w 44"/>
                <a:gd name="T19" fmla="*/ 14 h 91"/>
                <a:gd name="T20" fmla="*/ 11 w 44"/>
                <a:gd name="T21" fmla="*/ 40 h 91"/>
                <a:gd name="T22" fmla="*/ 11 w 44"/>
                <a:gd name="T23" fmla="*/ 41 h 91"/>
                <a:gd name="T24" fmla="*/ 11 w 44"/>
                <a:gd name="T25" fmla="*/ 86 h 91"/>
                <a:gd name="T26" fmla="*/ 16 w 44"/>
                <a:gd name="T27" fmla="*/ 91 h 91"/>
                <a:gd name="T28" fmla="*/ 21 w 44"/>
                <a:gd name="T29" fmla="*/ 86 h 91"/>
                <a:gd name="T30" fmla="*/ 21 w 44"/>
                <a:gd name="T31" fmla="*/ 46 h 91"/>
                <a:gd name="T32" fmla="*/ 23 w 44"/>
                <a:gd name="T33" fmla="*/ 46 h 91"/>
                <a:gd name="T34" fmla="*/ 23 w 44"/>
                <a:gd name="T35" fmla="*/ 86 h 91"/>
                <a:gd name="T36" fmla="*/ 28 w 44"/>
                <a:gd name="T37" fmla="*/ 91 h 91"/>
                <a:gd name="T38" fmla="*/ 33 w 44"/>
                <a:gd name="T39" fmla="*/ 86 h 91"/>
                <a:gd name="T40" fmla="*/ 33 w 44"/>
                <a:gd name="T41" fmla="*/ 40 h 91"/>
                <a:gd name="T42" fmla="*/ 33 w 44"/>
                <a:gd name="T43" fmla="*/ 39 h 91"/>
                <a:gd name="T44" fmla="*/ 33 w 44"/>
                <a:gd name="T45" fmla="*/ 14 h 91"/>
                <a:gd name="T46" fmla="*/ 36 w 44"/>
                <a:gd name="T47" fmla="*/ 14 h 91"/>
                <a:gd name="T48" fmla="*/ 36 w 44"/>
                <a:gd name="T49" fmla="*/ 41 h 91"/>
                <a:gd name="T50" fmla="*/ 40 w 44"/>
                <a:gd name="T51" fmla="*/ 44 h 91"/>
                <a:gd name="T52" fmla="*/ 44 w 44"/>
                <a:gd name="T53" fmla="*/ 41 h 91"/>
                <a:gd name="T54" fmla="*/ 44 w 44"/>
                <a:gd name="T55" fmla="*/ 10 h 91"/>
                <a:gd name="T56" fmla="*/ 44 w 44"/>
                <a:gd name="T57" fmla="*/ 9 h 91"/>
                <a:gd name="T58" fmla="*/ 44 w 44"/>
                <a:gd name="T59" fmla="*/ 8 h 91"/>
                <a:gd name="T60" fmla="*/ 33 w 44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4" h="91">
                  <a:moveTo>
                    <a:pt x="33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3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2" y="44"/>
                    <a:pt x="4" y="44"/>
                  </a:cubicBezTo>
                  <a:cubicBezTo>
                    <a:pt x="6" y="44"/>
                    <a:pt x="8" y="43"/>
                    <a:pt x="8" y="41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1"/>
                  </a:cubicBezTo>
                  <a:cubicBezTo>
                    <a:pt x="11" y="86"/>
                    <a:pt x="11" y="86"/>
                    <a:pt x="11" y="86"/>
                  </a:cubicBezTo>
                  <a:cubicBezTo>
                    <a:pt x="11" y="89"/>
                    <a:pt x="13" y="91"/>
                    <a:pt x="16" y="91"/>
                  </a:cubicBezTo>
                  <a:cubicBezTo>
                    <a:pt x="18" y="91"/>
                    <a:pt x="21" y="89"/>
                    <a:pt x="21" y="8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3" y="46"/>
                    <a:pt x="23" y="46"/>
                    <a:pt x="23" y="46"/>
                  </a:cubicBezTo>
                  <a:cubicBezTo>
                    <a:pt x="23" y="86"/>
                    <a:pt x="23" y="86"/>
                    <a:pt x="23" y="86"/>
                  </a:cubicBezTo>
                  <a:cubicBezTo>
                    <a:pt x="23" y="89"/>
                    <a:pt x="25" y="91"/>
                    <a:pt x="28" y="91"/>
                  </a:cubicBezTo>
                  <a:cubicBezTo>
                    <a:pt x="31" y="91"/>
                    <a:pt x="33" y="89"/>
                    <a:pt x="33" y="86"/>
                  </a:cubicBezTo>
                  <a:cubicBezTo>
                    <a:pt x="33" y="40"/>
                    <a:pt x="33" y="40"/>
                    <a:pt x="33" y="40"/>
                  </a:cubicBezTo>
                  <a:cubicBezTo>
                    <a:pt x="33" y="39"/>
                    <a:pt x="33" y="39"/>
                    <a:pt x="33" y="39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3"/>
                    <a:pt x="38" y="44"/>
                    <a:pt x="40" y="44"/>
                  </a:cubicBezTo>
                  <a:cubicBezTo>
                    <a:pt x="42" y="44"/>
                    <a:pt x="44" y="43"/>
                    <a:pt x="44" y="41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4" y="5"/>
                    <a:pt x="40" y="0"/>
                    <a:pt x="3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Oval 11"/>
            <p:cNvSpPr>
              <a:spLocks noChangeArrowheads="1"/>
            </p:cNvSpPr>
            <p:nvPr/>
          </p:nvSpPr>
          <p:spPr bwMode="auto">
            <a:xfrm>
              <a:off x="2409826" y="1549401"/>
              <a:ext cx="34607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-36512" y="332656"/>
            <a:ext cx="5040560" cy="650475"/>
            <a:chOff x="-33010" y="588691"/>
            <a:chExt cx="3752560" cy="449319"/>
          </a:xfrm>
        </p:grpSpPr>
        <p:sp>
          <p:nvSpPr>
            <p:cNvPr id="27" name="矩形 1"/>
            <p:cNvSpPr/>
            <p:nvPr/>
          </p:nvSpPr>
          <p:spPr>
            <a:xfrm>
              <a:off x="-1" y="588691"/>
              <a:ext cx="371955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-33010" y="658342"/>
              <a:ext cx="3706339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任务目标：使用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ADSL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链接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Internet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95648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1393" y="1706539"/>
            <a:ext cx="695223" cy="3306637"/>
            <a:chOff x="654993" y="1901757"/>
            <a:chExt cx="695223" cy="1527334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675164" y="2031806"/>
              <a:ext cx="796106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知识归纳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814514" y="1706540"/>
            <a:ext cx="5637806" cy="1646138"/>
            <a:chOff x="1408114" y="719645"/>
            <a:chExt cx="5637806" cy="1646138"/>
          </a:xfrm>
        </p:grpSpPr>
        <p:grpSp>
          <p:nvGrpSpPr>
            <p:cNvPr id="6" name="组合 5"/>
            <p:cNvGrpSpPr/>
            <p:nvPr/>
          </p:nvGrpSpPr>
          <p:grpSpPr>
            <a:xfrm>
              <a:off x="1408114" y="719645"/>
              <a:ext cx="5637806" cy="1646138"/>
              <a:chOff x="1408114" y="719645"/>
              <a:chExt cx="5637806" cy="1646138"/>
            </a:xfrm>
          </p:grpSpPr>
          <p:sp>
            <p:nvSpPr>
              <p:cNvPr id="10" name="TextBox 9"/>
              <p:cNvSpPr txBox="1"/>
              <p:nvPr/>
            </p:nvSpPr>
            <p:spPr>
              <a:xfrm>
                <a:off x="1408114" y="719645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 smtClean="0">
                    <a:latin typeface="Franklin Gothic Book" pitchFamily="34" charset="0"/>
                    <a:sym typeface="Wingdings"/>
                  </a:rPr>
                  <a:t>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1408114" y="1722025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>
                    <a:latin typeface="Franklin Gothic Book" pitchFamily="34" charset="0"/>
                    <a:sym typeface="Wingdings"/>
                  </a:rPr>
                  <a:t>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1971344" y="720713"/>
                <a:ext cx="5074576" cy="710024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1971633" y="1650017"/>
                <a:ext cx="5074287" cy="715766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/>
            <p:cNvSpPr/>
            <p:nvPr/>
          </p:nvSpPr>
          <p:spPr>
            <a:xfrm>
              <a:off x="2101157" y="788418"/>
              <a:ext cx="4200189" cy="4979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接</a:t>
              </a: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入</a:t>
              </a:r>
              <a:r>
                <a:rPr lang="en-US" altLang="zh-CN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Internet</a:t>
              </a: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的主要网络设备</a:t>
              </a:r>
            </a:p>
          </p:txBody>
        </p:sp>
        <p:sp>
          <p:nvSpPr>
            <p:cNvPr id="8" name="矩形 7"/>
            <p:cNvSpPr/>
            <p:nvPr/>
          </p:nvSpPr>
          <p:spPr>
            <a:xfrm>
              <a:off x="2221384" y="1722025"/>
              <a:ext cx="2969083" cy="5355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接</a:t>
              </a: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入</a:t>
              </a:r>
              <a:r>
                <a:rPr lang="en-US" altLang="zh-CN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Internet</a:t>
              </a: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的方式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-36512" y="404664"/>
            <a:ext cx="3816424" cy="650475"/>
            <a:chOff x="-33010" y="588691"/>
            <a:chExt cx="3059780" cy="449319"/>
          </a:xfrm>
        </p:grpSpPr>
        <p:sp>
          <p:nvSpPr>
            <p:cNvPr id="22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-33010" y="658342"/>
              <a:ext cx="2538099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3.1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：接入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Internet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1814514" y="3573016"/>
            <a:ext cx="5637806" cy="1579862"/>
            <a:chOff x="1408114" y="719645"/>
            <a:chExt cx="5637806" cy="1579862"/>
          </a:xfrm>
        </p:grpSpPr>
        <p:grpSp>
          <p:nvGrpSpPr>
            <p:cNvPr id="17" name="组合 16"/>
            <p:cNvGrpSpPr/>
            <p:nvPr/>
          </p:nvGrpSpPr>
          <p:grpSpPr>
            <a:xfrm>
              <a:off x="1408114" y="719645"/>
              <a:ext cx="5637806" cy="1579862"/>
              <a:chOff x="1408114" y="719645"/>
              <a:chExt cx="5637806" cy="1579862"/>
            </a:xfrm>
          </p:grpSpPr>
          <p:sp>
            <p:nvSpPr>
              <p:cNvPr id="20" name="TextBox 9"/>
              <p:cNvSpPr txBox="1"/>
              <p:nvPr/>
            </p:nvSpPr>
            <p:spPr>
              <a:xfrm>
                <a:off x="1408114" y="719645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 smtClean="0">
                    <a:latin typeface="Franklin Gothic Book" pitchFamily="34" charset="0"/>
                    <a:sym typeface="Wingdings" panose="05000000000000000000" pitchFamily="2" charset="2"/>
                  </a:rPr>
                  <a:t>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24" name="TextBox 10"/>
              <p:cNvSpPr txBox="1"/>
              <p:nvPr/>
            </p:nvSpPr>
            <p:spPr>
              <a:xfrm>
                <a:off x="1408114" y="1655749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 smtClean="0">
                    <a:latin typeface="Franklin Gothic Book" pitchFamily="34" charset="0"/>
                    <a:sym typeface="Wingdings" panose="05000000000000000000" pitchFamily="2" charset="2"/>
                  </a:rPr>
                  <a:t>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25" name="矩形 24"/>
              <p:cNvSpPr/>
              <p:nvPr/>
            </p:nvSpPr>
            <p:spPr>
              <a:xfrm>
                <a:off x="1971344" y="720713"/>
                <a:ext cx="5074576" cy="710024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矩形 25"/>
              <p:cNvSpPr/>
              <p:nvPr/>
            </p:nvSpPr>
            <p:spPr>
              <a:xfrm>
                <a:off x="1971633" y="1583741"/>
                <a:ext cx="5074287" cy="715766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8" name="矩形 17"/>
            <p:cNvSpPr/>
            <p:nvPr/>
          </p:nvSpPr>
          <p:spPr>
            <a:xfrm>
              <a:off x="2101157" y="788418"/>
              <a:ext cx="1236236" cy="5355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en-US" altLang="zh-CN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TCP/IP</a:t>
              </a:r>
            </a:p>
          </p:txBody>
        </p:sp>
        <p:sp>
          <p:nvSpPr>
            <p:cNvPr id="19" name="矩形 18"/>
            <p:cNvSpPr/>
            <p:nvPr/>
          </p:nvSpPr>
          <p:spPr>
            <a:xfrm>
              <a:off x="2221384" y="1727757"/>
              <a:ext cx="800219" cy="4979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域名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16582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0" y="0"/>
            <a:ext cx="5074576" cy="710024"/>
            <a:chOff x="1971344" y="720713"/>
            <a:chExt cx="5074576" cy="710024"/>
          </a:xfrm>
        </p:grpSpPr>
        <p:sp>
          <p:nvSpPr>
            <p:cNvPr id="20" name="矩形 19"/>
            <p:cNvSpPr/>
            <p:nvPr/>
          </p:nvSpPr>
          <p:spPr>
            <a:xfrm>
              <a:off x="1971344" y="720713"/>
              <a:ext cx="5074576" cy="71002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2101157" y="788418"/>
              <a:ext cx="4200189" cy="4979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接</a:t>
              </a: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入</a:t>
              </a:r>
              <a:r>
                <a:rPr lang="en-US" altLang="zh-CN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Internet</a:t>
              </a: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的主要网络设备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257672" y="1510625"/>
            <a:ext cx="2013148" cy="2854479"/>
            <a:chOff x="154007" y="1484784"/>
            <a:chExt cx="2013148" cy="2854479"/>
          </a:xfrm>
        </p:grpSpPr>
        <p:grpSp>
          <p:nvGrpSpPr>
            <p:cNvPr id="2" name="组合 1"/>
            <p:cNvGrpSpPr/>
            <p:nvPr/>
          </p:nvGrpSpPr>
          <p:grpSpPr>
            <a:xfrm>
              <a:off x="154007" y="1484784"/>
              <a:ext cx="2013148" cy="2854479"/>
              <a:chOff x="539552" y="1491630"/>
              <a:chExt cx="2013148" cy="2854479"/>
            </a:xfrm>
          </p:grpSpPr>
          <p:sp>
            <p:nvSpPr>
              <p:cNvPr id="3" name="矩形 2"/>
              <p:cNvSpPr/>
              <p:nvPr/>
            </p:nvSpPr>
            <p:spPr>
              <a:xfrm>
                <a:off x="539552" y="1491630"/>
                <a:ext cx="2013148" cy="2808312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5" name="TextBox 33"/>
              <p:cNvSpPr txBox="1">
                <a:spLocks noChangeArrowheads="1"/>
              </p:cNvSpPr>
              <p:nvPr/>
            </p:nvSpPr>
            <p:spPr bwMode="auto">
              <a:xfrm>
                <a:off x="713827" y="3053447"/>
                <a:ext cx="1723438" cy="12926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C00000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</a:rPr>
                  <a:t>网卡</a:t>
                </a:r>
                <a:endParaRPr lang="en-US" altLang="zh-CN" sz="1400" b="1" kern="0" dirty="0">
                  <a:solidFill>
                    <a:srgbClr val="C00000"/>
                  </a:solidFill>
                  <a:latin typeface="微软雅黑" pitchFamily="34" charset="-122"/>
                  <a:ea typeface="微软雅黑" pitchFamily="34" charset="-122"/>
                </a:endParaRPr>
              </a:p>
              <a:p>
                <a:pPr marL="0" marR="0" lvl="0" indent="0" defTabSz="91440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400" b="1" i="0" u="none" strike="noStrike" kern="0" cap="none" spc="0" normalizeH="0" noProof="0" dirty="0" smtClean="0">
                    <a:ln>
                      <a:noFill/>
                    </a:ln>
                    <a:solidFill>
                      <a:srgbClr val="C00000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</a:rPr>
                  <a:t>    </a:t>
                </a:r>
                <a:r>
                  <a:rPr kumimoji="0" lang="zh-CN" altLang="en-US" sz="1200" b="0" i="0" u="none" strike="noStrike" kern="0" cap="none" spc="0" normalizeH="0" baseline="0" noProof="0" dirty="0" smtClean="0">
                    <a:ln>
                      <a:noFill/>
                    </a:ln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</a:rPr>
                  <a:t>又称网络适配器，是网络中连接计算机和传输介质的接口。</a:t>
                </a:r>
                <a:endParaRPr kumimoji="0" lang="zh-CN" altLang="en-US" sz="12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pic>
          <p:nvPicPr>
            <p:cNvPr id="26" name="图片 25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634" r="4531" b="4029"/>
            <a:stretch/>
          </p:blipFill>
          <p:spPr>
            <a:xfrm>
              <a:off x="257512" y="1628800"/>
              <a:ext cx="1794208" cy="1332654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</p:grpSp>
      <p:grpSp>
        <p:nvGrpSpPr>
          <p:cNvPr id="29" name="组合 28"/>
          <p:cNvGrpSpPr/>
          <p:nvPr/>
        </p:nvGrpSpPr>
        <p:grpSpPr>
          <a:xfrm>
            <a:off x="2486844" y="1510625"/>
            <a:ext cx="2013148" cy="2808312"/>
            <a:chOff x="2411760" y="1484784"/>
            <a:chExt cx="2013148" cy="2808312"/>
          </a:xfrm>
        </p:grpSpPr>
        <p:grpSp>
          <p:nvGrpSpPr>
            <p:cNvPr id="6" name="组合 5"/>
            <p:cNvGrpSpPr/>
            <p:nvPr/>
          </p:nvGrpSpPr>
          <p:grpSpPr>
            <a:xfrm>
              <a:off x="2411760" y="1484784"/>
              <a:ext cx="2013148" cy="2808312"/>
              <a:chOff x="539552" y="1491630"/>
              <a:chExt cx="2013148" cy="2808312"/>
            </a:xfrm>
          </p:grpSpPr>
          <p:sp>
            <p:nvSpPr>
              <p:cNvPr id="7" name="矩形 6"/>
              <p:cNvSpPr/>
              <p:nvPr/>
            </p:nvSpPr>
            <p:spPr>
              <a:xfrm>
                <a:off x="539552" y="1491630"/>
                <a:ext cx="2013148" cy="2808312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TextBox 33"/>
              <p:cNvSpPr txBox="1">
                <a:spLocks noChangeArrowheads="1"/>
              </p:cNvSpPr>
              <p:nvPr/>
            </p:nvSpPr>
            <p:spPr bwMode="auto">
              <a:xfrm>
                <a:off x="856605" y="3144607"/>
                <a:ext cx="1483147" cy="9694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C00000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</a:rPr>
                  <a:t>双绞线</a:t>
                </a:r>
                <a:endParaRPr kumimoji="0" lang="en-US" altLang="zh-CN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endParaRPr>
              </a:p>
              <a:p>
                <a:pPr marL="0" marR="0" lvl="0" indent="0" algn="ctr" defTabSz="91440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200" b="0" i="0" u="none" strike="noStrike" kern="0" cap="none" spc="0" normalizeH="0" baseline="0" noProof="0" dirty="0" smtClean="0">
                    <a:ln>
                      <a:noFill/>
                    </a:ln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</a:rPr>
                  <a:t>     双绞线是常用的网络传输介质。</a:t>
                </a:r>
                <a:endParaRPr kumimoji="0" lang="zh-CN" altLang="en-US" sz="12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pic>
          <p:nvPicPr>
            <p:cNvPr id="28" name="图片 2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795" r="14759"/>
            <a:stretch/>
          </p:blipFill>
          <p:spPr>
            <a:xfrm>
              <a:off x="2509765" y="1616481"/>
              <a:ext cx="1774203" cy="1344974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</p:grpSp>
      <p:grpSp>
        <p:nvGrpSpPr>
          <p:cNvPr id="32" name="组合 31"/>
          <p:cNvGrpSpPr/>
          <p:nvPr/>
        </p:nvGrpSpPr>
        <p:grpSpPr>
          <a:xfrm>
            <a:off x="4719092" y="1510625"/>
            <a:ext cx="2013148" cy="2808312"/>
            <a:chOff x="4788024" y="1484784"/>
            <a:chExt cx="2013148" cy="2808312"/>
          </a:xfrm>
        </p:grpSpPr>
        <p:grpSp>
          <p:nvGrpSpPr>
            <p:cNvPr id="10" name="组合 9"/>
            <p:cNvGrpSpPr/>
            <p:nvPr/>
          </p:nvGrpSpPr>
          <p:grpSpPr>
            <a:xfrm>
              <a:off x="4788024" y="1484784"/>
              <a:ext cx="2013148" cy="2808312"/>
              <a:chOff x="539552" y="1491630"/>
              <a:chExt cx="2013148" cy="2808312"/>
            </a:xfrm>
          </p:grpSpPr>
          <p:sp>
            <p:nvSpPr>
              <p:cNvPr id="11" name="矩形 10"/>
              <p:cNvSpPr/>
              <p:nvPr/>
            </p:nvSpPr>
            <p:spPr>
              <a:xfrm>
                <a:off x="539552" y="1491630"/>
                <a:ext cx="2013148" cy="2808312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TextBox 33"/>
              <p:cNvSpPr txBox="1">
                <a:spLocks noChangeArrowheads="1"/>
              </p:cNvSpPr>
              <p:nvPr/>
            </p:nvSpPr>
            <p:spPr bwMode="auto">
              <a:xfrm>
                <a:off x="826105" y="3144607"/>
                <a:ext cx="1585656" cy="9694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C00000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</a:rPr>
                  <a:t>水晶头</a:t>
                </a:r>
                <a:endParaRPr kumimoji="0" lang="en-US" altLang="zh-CN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endParaRPr>
              </a:p>
              <a:p>
                <a:pPr marL="0" marR="0" lvl="0" indent="0" defTabSz="91440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200" b="0" i="0" u="none" strike="noStrike" kern="0" cap="none" spc="0" normalizeH="0" baseline="0" noProof="0" dirty="0" smtClean="0">
                    <a:ln>
                      <a:noFill/>
                    </a:ln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</a:rPr>
                  <a:t>     用于双绞线与网络设备间的连接。</a:t>
                </a:r>
                <a:endParaRPr kumimoji="0" lang="zh-CN" altLang="en-US" sz="12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pic>
          <p:nvPicPr>
            <p:cNvPr id="30" name="图片 29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847" t="9177" r="17114" b="13713"/>
            <a:stretch/>
          </p:blipFill>
          <p:spPr>
            <a:xfrm>
              <a:off x="4886307" y="1628800"/>
              <a:ext cx="1800200" cy="1323122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</p:grpSp>
      <p:grpSp>
        <p:nvGrpSpPr>
          <p:cNvPr id="33" name="组合 32"/>
          <p:cNvGrpSpPr/>
          <p:nvPr/>
        </p:nvGrpSpPr>
        <p:grpSpPr>
          <a:xfrm>
            <a:off x="6951340" y="1510625"/>
            <a:ext cx="2013148" cy="2822502"/>
            <a:chOff x="6948264" y="1484784"/>
            <a:chExt cx="2013148" cy="2822502"/>
          </a:xfrm>
        </p:grpSpPr>
        <p:grpSp>
          <p:nvGrpSpPr>
            <p:cNvPr id="22" name="组合 21"/>
            <p:cNvGrpSpPr/>
            <p:nvPr/>
          </p:nvGrpSpPr>
          <p:grpSpPr>
            <a:xfrm>
              <a:off x="6948264" y="1484784"/>
              <a:ext cx="2013148" cy="2822502"/>
              <a:chOff x="539552" y="1491630"/>
              <a:chExt cx="2013148" cy="2822502"/>
            </a:xfrm>
          </p:grpSpPr>
          <p:sp>
            <p:nvSpPr>
              <p:cNvPr id="23" name="矩形 22"/>
              <p:cNvSpPr/>
              <p:nvPr/>
            </p:nvSpPr>
            <p:spPr>
              <a:xfrm>
                <a:off x="539552" y="1491630"/>
                <a:ext cx="2013148" cy="2808312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TextBox 33"/>
              <p:cNvSpPr txBox="1">
                <a:spLocks noChangeArrowheads="1"/>
              </p:cNvSpPr>
              <p:nvPr/>
            </p:nvSpPr>
            <p:spPr bwMode="auto">
              <a:xfrm>
                <a:off x="755576" y="3067637"/>
                <a:ext cx="1627163" cy="124649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400" b="1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srgbClr val="C00000"/>
                    </a:solidFill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</a:rPr>
                  <a:t>Moodem</a:t>
                </a:r>
                <a:endParaRPr kumimoji="0" lang="en-US" altLang="zh-CN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endParaRPr>
              </a:p>
              <a:p>
                <a:pPr marL="0" marR="0" lvl="0" indent="0" defTabSz="91440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200" b="0" i="0" u="none" strike="noStrike" kern="0" cap="none" spc="0" normalizeH="0" baseline="0" noProof="0" dirty="0" smtClean="0">
                    <a:ln>
                      <a:noFill/>
                    </a:ln>
                    <a:effectLst/>
                    <a:uLnTx/>
                    <a:uFillTx/>
                    <a:latin typeface="微软雅黑" pitchFamily="34" charset="-122"/>
                    <a:ea typeface="微软雅黑" pitchFamily="34" charset="-122"/>
                  </a:rPr>
                  <a:t>是使数字信号能够在模拟信号上传输的转换设备。</a:t>
                </a:r>
                <a:endParaRPr kumimoji="0" lang="zh-CN" altLang="en-US" sz="12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pic>
          <p:nvPicPr>
            <p:cNvPr id="31" name="图片 30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86" r="2562" b="5651"/>
            <a:stretch/>
          </p:blipFill>
          <p:spPr>
            <a:xfrm>
              <a:off x="7076231" y="1645627"/>
              <a:ext cx="1757213" cy="1254321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</p:grpSp>
    </p:spTree>
    <p:extLst>
      <p:ext uri="{BB962C8B-B14F-4D97-AF65-F5344CB8AC3E}">
        <p14:creationId xmlns:p14="http://schemas.microsoft.com/office/powerpoint/2010/main" val="69488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3203848" cy="710024"/>
            <a:chOff x="1971344" y="720713"/>
            <a:chExt cx="5074576" cy="710024"/>
          </a:xfrm>
        </p:grpSpPr>
        <p:sp>
          <p:nvSpPr>
            <p:cNvPr id="3" name="矩形 2"/>
            <p:cNvSpPr/>
            <p:nvPr/>
          </p:nvSpPr>
          <p:spPr>
            <a:xfrm>
              <a:off x="1971344" y="720713"/>
              <a:ext cx="5074576" cy="71002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/>
            <p:nvPr/>
          </p:nvSpPr>
          <p:spPr>
            <a:xfrm>
              <a:off x="2101157" y="788418"/>
              <a:ext cx="2969083" cy="5355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接</a:t>
              </a: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入</a:t>
              </a:r>
              <a:r>
                <a:rPr lang="en-US" altLang="zh-CN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Internet</a:t>
              </a: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的方法</a:t>
              </a:r>
              <a:endParaRPr lang="zh-CN" altLang="en-US" sz="2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5" name="Rectangle 2"/>
          <p:cNvSpPr txBox="1">
            <a:spLocks noChangeArrowheads="1"/>
          </p:cNvSpPr>
          <p:nvPr/>
        </p:nvSpPr>
        <p:spPr bwMode="gray">
          <a:xfrm>
            <a:off x="755576" y="1412776"/>
            <a:ext cx="8072494" cy="4104456"/>
          </a:xfrm>
          <a:prstGeom prst="rect">
            <a:avLst/>
          </a:prstGeom>
          <a:ln w="25400" cap="flat" cmpd="sng" algn="ctr">
            <a:solidFill>
              <a:schemeClr val="accent1"/>
            </a:solidFill>
            <a:prstDash val="solid"/>
            <a:miter lim="800000"/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 smtClean="0">
                <a:solidFill>
                  <a:srgbClr val="FF0000"/>
                </a:solidFill>
                <a:latin typeface="+mn-ea"/>
              </a:rPr>
              <a:t>Internet</a:t>
            </a:r>
            <a:r>
              <a:rPr lang="zh-CN" altLang="en-US" sz="2800" b="1" dirty="0" smtClean="0">
                <a:solidFill>
                  <a:srgbClr val="FF0000"/>
                </a:solidFill>
                <a:latin typeface="+mn-ea"/>
              </a:rPr>
              <a:t>接入方式主要有</a:t>
            </a:r>
            <a:r>
              <a:rPr lang="en-US" altLang="zh-CN" sz="2800" b="1" dirty="0" smtClean="0">
                <a:solidFill>
                  <a:srgbClr val="FF0000"/>
                </a:solidFill>
                <a:latin typeface="+mn-ea"/>
              </a:rPr>
              <a:t>5</a:t>
            </a:r>
            <a:r>
              <a:rPr lang="zh-CN" altLang="en-US" sz="2800" b="1" dirty="0" smtClean="0">
                <a:solidFill>
                  <a:srgbClr val="FF0000"/>
                </a:solidFill>
                <a:latin typeface="+mn-ea"/>
              </a:rPr>
              <a:t>种：</a:t>
            </a:r>
          </a:p>
          <a:p>
            <a:pPr>
              <a:lnSpc>
                <a:spcPct val="150000"/>
              </a:lnSpc>
            </a:pPr>
            <a:r>
              <a:rPr lang="zh-CN" altLang="en-US" sz="2400" dirty="0" smtClean="0">
                <a:latin typeface="+mn-ea"/>
              </a:rPr>
              <a:t>  （</a:t>
            </a:r>
            <a:r>
              <a:rPr lang="en-US" altLang="zh-CN" sz="2400" dirty="0" smtClean="0">
                <a:latin typeface="+mn-ea"/>
              </a:rPr>
              <a:t>1</a:t>
            </a:r>
            <a:r>
              <a:rPr lang="zh-CN" altLang="en-US" sz="2400" dirty="0" smtClean="0">
                <a:latin typeface="+mn-ea"/>
              </a:rPr>
              <a:t>）电话拨号</a:t>
            </a:r>
          </a:p>
          <a:p>
            <a:pPr>
              <a:lnSpc>
                <a:spcPct val="150000"/>
              </a:lnSpc>
            </a:pPr>
            <a:r>
              <a:rPr lang="zh-CN" altLang="en-US" sz="2400" dirty="0" smtClean="0">
                <a:latin typeface="+mn-ea"/>
              </a:rPr>
              <a:t>  （</a:t>
            </a:r>
            <a:r>
              <a:rPr lang="en-US" altLang="zh-CN" sz="2400" dirty="0" smtClean="0">
                <a:latin typeface="+mn-ea"/>
              </a:rPr>
              <a:t>2</a:t>
            </a:r>
            <a:r>
              <a:rPr lang="zh-CN" altLang="en-US" sz="2400" dirty="0" smtClean="0">
                <a:latin typeface="+mn-ea"/>
              </a:rPr>
              <a:t>）局域网接入</a:t>
            </a:r>
          </a:p>
          <a:p>
            <a:pPr>
              <a:lnSpc>
                <a:spcPct val="150000"/>
              </a:lnSpc>
            </a:pPr>
            <a:r>
              <a:rPr lang="zh-CN" altLang="en-US" sz="2400" dirty="0" smtClean="0">
                <a:latin typeface="+mn-ea"/>
              </a:rPr>
              <a:t>  （</a:t>
            </a:r>
            <a:r>
              <a:rPr lang="en-US" altLang="zh-CN" sz="2400" dirty="0" smtClean="0">
                <a:latin typeface="+mn-ea"/>
              </a:rPr>
              <a:t>3</a:t>
            </a:r>
            <a:r>
              <a:rPr lang="zh-CN" altLang="en-US" sz="2400" dirty="0" smtClean="0">
                <a:latin typeface="+mn-ea"/>
              </a:rPr>
              <a:t>）使用</a:t>
            </a:r>
            <a:r>
              <a:rPr lang="en-US" altLang="zh-CN" sz="2400" dirty="0" smtClean="0">
                <a:latin typeface="+mn-ea"/>
              </a:rPr>
              <a:t>ISDN</a:t>
            </a:r>
            <a:r>
              <a:rPr lang="zh-CN" altLang="en-US" sz="2400" dirty="0" smtClean="0">
                <a:latin typeface="+mn-ea"/>
              </a:rPr>
              <a:t>专线入网</a:t>
            </a:r>
          </a:p>
          <a:p>
            <a:pPr>
              <a:lnSpc>
                <a:spcPct val="150000"/>
              </a:lnSpc>
            </a:pPr>
            <a:r>
              <a:rPr lang="zh-CN" altLang="en-US" sz="2400" dirty="0" smtClean="0">
                <a:latin typeface="+mn-ea"/>
              </a:rPr>
              <a:t>  （</a:t>
            </a:r>
            <a:r>
              <a:rPr lang="en-US" altLang="zh-CN" sz="2400" dirty="0" smtClean="0">
                <a:latin typeface="+mn-ea"/>
              </a:rPr>
              <a:t>4</a:t>
            </a:r>
            <a:r>
              <a:rPr lang="zh-CN" altLang="en-US" sz="2400" dirty="0" smtClean="0">
                <a:latin typeface="+mn-ea"/>
              </a:rPr>
              <a:t>）使用</a:t>
            </a:r>
            <a:r>
              <a:rPr lang="en-US" altLang="zh-CN" sz="2400" dirty="0" smtClean="0">
                <a:latin typeface="+mn-ea"/>
              </a:rPr>
              <a:t>ADSL</a:t>
            </a:r>
            <a:r>
              <a:rPr lang="zh-CN" altLang="en-US" sz="2400" dirty="0" smtClean="0">
                <a:latin typeface="+mn-ea"/>
              </a:rPr>
              <a:t>宽带入网</a:t>
            </a:r>
          </a:p>
          <a:p>
            <a:pPr>
              <a:lnSpc>
                <a:spcPct val="150000"/>
              </a:lnSpc>
            </a:pPr>
            <a:r>
              <a:rPr lang="zh-CN" altLang="en-US" sz="2400" dirty="0" smtClean="0">
                <a:latin typeface="+mn-ea"/>
              </a:rPr>
              <a:t>  （</a:t>
            </a:r>
            <a:r>
              <a:rPr lang="en-US" altLang="zh-CN" sz="2400" dirty="0" smtClean="0">
                <a:latin typeface="+mn-ea"/>
              </a:rPr>
              <a:t>5</a:t>
            </a:r>
            <a:r>
              <a:rPr lang="zh-CN" altLang="en-US" sz="2400" dirty="0" smtClean="0">
                <a:latin typeface="+mn-ea"/>
              </a:rPr>
              <a:t>）无线局域网接入 </a:t>
            </a:r>
          </a:p>
        </p:txBody>
      </p:sp>
    </p:spTree>
    <p:extLst>
      <p:ext uri="{BB962C8B-B14F-4D97-AF65-F5344CB8AC3E}">
        <p14:creationId xmlns:p14="http://schemas.microsoft.com/office/powerpoint/2010/main" val="3872314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547664" cy="710024"/>
            <a:chOff x="1971344" y="720713"/>
            <a:chExt cx="5074576" cy="710024"/>
          </a:xfrm>
        </p:grpSpPr>
        <p:sp>
          <p:nvSpPr>
            <p:cNvPr id="3" name="矩形 2"/>
            <p:cNvSpPr/>
            <p:nvPr/>
          </p:nvSpPr>
          <p:spPr>
            <a:xfrm>
              <a:off x="1971344" y="720713"/>
              <a:ext cx="5074576" cy="71002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/>
            <p:nvPr/>
          </p:nvSpPr>
          <p:spPr>
            <a:xfrm>
              <a:off x="2101157" y="788418"/>
              <a:ext cx="1958075" cy="4979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en-US" altLang="zh-CN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TCP/IP</a:t>
              </a:r>
              <a:endParaRPr lang="zh-CN" altLang="en-US" sz="2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5" name="Rectangle 3075"/>
          <p:cNvSpPr>
            <a:spLocks noChangeArrowheads="1"/>
          </p:cNvSpPr>
          <p:nvPr/>
        </p:nvSpPr>
        <p:spPr bwMode="auto">
          <a:xfrm>
            <a:off x="323528" y="1484784"/>
            <a:ext cx="8496944" cy="28346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4008" tIns="32004" rIns="64008" bIns="3200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342900" indent="-342900" algn="just" eaLnBrk="1" hangingPunct="1">
              <a:lnSpc>
                <a:spcPct val="150000"/>
              </a:lnSpc>
              <a:buFont typeface="Symbol" panose="05050102010706020507" pitchFamily="18" charset="2"/>
              <a:buChar char="·"/>
            </a:pPr>
            <a:r>
              <a:rPr lang="zh-CN" altLang="en-US" sz="2400" b="1" dirty="0">
                <a:solidFill>
                  <a:srgbClr val="C00000"/>
                </a:solidFill>
                <a:latin typeface="宋体" pitchFamily="2" charset="-122"/>
                <a:cs typeface="Times New Roman" pitchFamily="18" charset="0"/>
                <a:sym typeface="Symbol" pitchFamily="18" charset="2"/>
              </a:rPr>
              <a:t>定义</a:t>
            </a:r>
            <a:r>
              <a:rPr lang="zh-CN" altLang="en-US" sz="2400" b="1" dirty="0" smtClean="0">
                <a:solidFill>
                  <a:srgbClr val="C00000"/>
                </a:solidFill>
                <a:latin typeface="宋体" pitchFamily="2" charset="-122"/>
                <a:cs typeface="Times New Roman" pitchFamily="18" charset="0"/>
                <a:sym typeface="Symbol" pitchFamily="18" charset="2"/>
              </a:rPr>
              <a:t>：</a:t>
            </a:r>
            <a:r>
              <a:rPr lang="zh-CN" altLang="en-US" sz="2400" dirty="0">
                <a:latin typeface="宋体" pitchFamily="2" charset="-122"/>
                <a:cs typeface="Times New Roman" pitchFamily="18" charset="0"/>
                <a:sym typeface="Symbol" pitchFamily="18" charset="2"/>
              </a:rPr>
              <a:t>通信协议是网络共同遵守的规则，每个局域网都有自己的通信协议，互联网的通信协议是</a:t>
            </a:r>
            <a:r>
              <a:rPr lang="en-US" altLang="zh-CN" sz="2400" dirty="0">
                <a:latin typeface="宋体" pitchFamily="2" charset="-122"/>
                <a:cs typeface="Times New Roman" pitchFamily="18" charset="0"/>
                <a:sym typeface="Symbol" pitchFamily="18" charset="2"/>
              </a:rPr>
              <a:t>TCP/IP</a:t>
            </a:r>
            <a:r>
              <a:rPr lang="zh-CN" altLang="en-US" sz="2400" dirty="0">
                <a:latin typeface="宋体" pitchFamily="2" charset="-122"/>
                <a:cs typeface="Times New Roman" pitchFamily="18" charset="0"/>
                <a:sym typeface="Symbol" pitchFamily="18" charset="2"/>
              </a:rPr>
              <a:t>协议。</a:t>
            </a:r>
          </a:p>
          <a:p>
            <a:pPr algn="just" eaLnBrk="1" hangingPunct="1">
              <a:lnSpc>
                <a:spcPct val="150000"/>
              </a:lnSpc>
              <a:buFont typeface="Symbol" pitchFamily="18" charset="2"/>
              <a:buNone/>
            </a:pPr>
            <a:r>
              <a:rPr lang="zh-CN" altLang="en-US" sz="2400" dirty="0" smtClean="0">
                <a:latin typeface="宋体" pitchFamily="2" charset="-122"/>
                <a:cs typeface="Times New Roman" pitchFamily="18" charset="0"/>
                <a:sym typeface="Symbol" pitchFamily="18" charset="2"/>
              </a:rPr>
              <a:t> </a:t>
            </a:r>
            <a:r>
              <a:rPr lang="zh-CN" altLang="en-US" sz="2400" b="1" dirty="0" smtClean="0">
                <a:solidFill>
                  <a:srgbClr val="C00000"/>
                </a:solidFill>
                <a:latin typeface="宋体" pitchFamily="2" charset="-122"/>
                <a:cs typeface="Times New Roman" pitchFamily="18" charset="0"/>
                <a:sym typeface="Symbol" pitchFamily="18" charset="2"/>
              </a:rPr>
              <a:t>特点：</a:t>
            </a:r>
            <a:r>
              <a:rPr lang="zh-CN" altLang="en-US" sz="2400" dirty="0">
                <a:latin typeface="宋体" pitchFamily="2" charset="-122"/>
                <a:cs typeface="Times New Roman" pitchFamily="18" charset="0"/>
                <a:sym typeface="Symbol" pitchFamily="18" charset="2"/>
              </a:rPr>
              <a:t>实现不同操作系统计算机之间的信息交</a:t>
            </a:r>
            <a:r>
              <a:rPr lang="zh-CN" altLang="en-US" sz="2400" dirty="0" smtClean="0">
                <a:latin typeface="宋体" pitchFamily="2" charset="-122"/>
                <a:cs typeface="Times New Roman" pitchFamily="18" charset="0"/>
                <a:sym typeface="Symbol" pitchFamily="18" charset="2"/>
              </a:rPr>
              <a:t>换。</a:t>
            </a:r>
            <a:endParaRPr lang="zh-CN" altLang="en-US" sz="2400" dirty="0">
              <a:latin typeface="宋体" pitchFamily="2" charset="-122"/>
              <a:cs typeface="Times New Roman" pitchFamily="18" charset="0"/>
              <a:sym typeface="Symbol" pitchFamily="18" charset="2"/>
            </a:endParaRPr>
          </a:p>
          <a:p>
            <a:pPr>
              <a:lnSpc>
                <a:spcPct val="150000"/>
              </a:lnSpc>
            </a:pPr>
            <a:r>
              <a:rPr lang="en-US" altLang="zh-CN" sz="2400" dirty="0" smtClean="0"/>
              <a:t>              TCP</a:t>
            </a:r>
            <a:r>
              <a:rPr lang="zh-CN" altLang="en-US" sz="2400" dirty="0"/>
              <a:t>：负责保证传输的正确性</a:t>
            </a:r>
            <a:endParaRPr lang="en-US" altLang="zh-CN" sz="2400" dirty="0"/>
          </a:p>
          <a:p>
            <a:pPr>
              <a:lnSpc>
                <a:spcPct val="150000"/>
              </a:lnSpc>
            </a:pPr>
            <a:r>
              <a:rPr lang="en-US" altLang="zh-CN" sz="2400" dirty="0" smtClean="0"/>
              <a:t>              IP</a:t>
            </a:r>
            <a:r>
              <a:rPr lang="zh-CN" altLang="en-US" sz="2400" dirty="0"/>
              <a:t>：负责寻找传送路</a:t>
            </a:r>
            <a:r>
              <a:rPr lang="zh-CN" altLang="en-US" sz="2400" dirty="0" smtClean="0"/>
              <a:t>径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838965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3275856" cy="710024"/>
            <a:chOff x="1971344" y="720713"/>
            <a:chExt cx="5074576" cy="710024"/>
          </a:xfrm>
        </p:grpSpPr>
        <p:sp>
          <p:nvSpPr>
            <p:cNvPr id="3" name="矩形 2"/>
            <p:cNvSpPr/>
            <p:nvPr/>
          </p:nvSpPr>
          <p:spPr>
            <a:xfrm>
              <a:off x="1971344" y="720713"/>
              <a:ext cx="5074576" cy="71002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/>
            <p:nvPr/>
          </p:nvSpPr>
          <p:spPr>
            <a:xfrm>
              <a:off x="2101157" y="788418"/>
              <a:ext cx="4610123" cy="4979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en-US" altLang="zh-CN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TCP/IP—IP</a:t>
              </a: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地址</a:t>
              </a:r>
              <a:endParaRPr lang="zh-CN" altLang="en-US" sz="2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6" name="Rectangle 2"/>
          <p:cNvSpPr txBox="1">
            <a:spLocks noRot="1" noChangeArrowheads="1"/>
          </p:cNvSpPr>
          <p:nvPr/>
        </p:nvSpPr>
        <p:spPr>
          <a:xfrm>
            <a:off x="683568" y="1268760"/>
            <a:ext cx="8039684" cy="2808312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altLang="zh-CN" sz="2400" dirty="0" smtClean="0">
                <a:latin typeface="+mn-ea"/>
              </a:rPr>
              <a:t>Internet </a:t>
            </a:r>
            <a:r>
              <a:rPr lang="zh-CN" altLang="en-US" sz="2400" dirty="0" smtClean="0">
                <a:latin typeface="+mn-ea"/>
              </a:rPr>
              <a:t>上的每台主机（</a:t>
            </a:r>
            <a:r>
              <a:rPr lang="en-US" altLang="zh-CN" sz="2400" dirty="0" smtClean="0">
                <a:latin typeface="+mn-ea"/>
              </a:rPr>
              <a:t>Host</a:t>
            </a:r>
            <a:r>
              <a:rPr lang="zh-CN" altLang="en-US" sz="2400" dirty="0" smtClean="0">
                <a:latin typeface="+mn-ea"/>
              </a:rPr>
              <a:t>）都有一个唯一的</a:t>
            </a:r>
            <a:r>
              <a:rPr lang="en-US" altLang="zh-CN" sz="2400" dirty="0" smtClean="0">
                <a:latin typeface="+mn-ea"/>
              </a:rPr>
              <a:t>IP</a:t>
            </a:r>
            <a:r>
              <a:rPr lang="zh-CN" altLang="en-US" sz="2400" dirty="0" smtClean="0">
                <a:latin typeface="+mn-ea"/>
              </a:rPr>
              <a:t>地址 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zh-CN" altLang="en-US" sz="2400" dirty="0" smtClean="0">
                <a:latin typeface="+mn-ea"/>
              </a:rPr>
              <a:t>是用来唯一标识互联网上计算机的逻辑地址。每台连网计算机都依靠</a:t>
            </a:r>
            <a:r>
              <a:rPr lang="en-US" altLang="zh-CN" sz="2400" dirty="0" smtClean="0">
                <a:latin typeface="+mn-ea"/>
              </a:rPr>
              <a:t>IP</a:t>
            </a:r>
            <a:r>
              <a:rPr lang="zh-CN" altLang="en-US" sz="2400" dirty="0" smtClean="0">
                <a:latin typeface="+mn-ea"/>
              </a:rPr>
              <a:t>地址来标识自己 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altLang="zh-CN" sz="2400" dirty="0" smtClean="0">
                <a:latin typeface="+mn-ea"/>
              </a:rPr>
              <a:t>IP</a:t>
            </a:r>
            <a:r>
              <a:rPr lang="zh-CN" altLang="en-US" sz="2400" dirty="0" smtClean="0">
                <a:latin typeface="+mn-ea"/>
              </a:rPr>
              <a:t>地址是</a:t>
            </a:r>
            <a:r>
              <a:rPr lang="en-US" altLang="zh-CN" sz="2400" dirty="0" smtClean="0">
                <a:latin typeface="+mn-ea"/>
              </a:rPr>
              <a:t>32</a:t>
            </a:r>
            <a:r>
              <a:rPr lang="zh-CN" altLang="en-US" sz="2400" dirty="0" smtClean="0">
                <a:latin typeface="+mn-ea"/>
              </a:rPr>
              <a:t>位的二进制数值，用于在</a:t>
            </a:r>
            <a:r>
              <a:rPr lang="en-US" altLang="zh-CN" sz="2400" dirty="0" smtClean="0">
                <a:latin typeface="+mn-ea"/>
              </a:rPr>
              <a:t>TCP/IP</a:t>
            </a:r>
            <a:r>
              <a:rPr lang="zh-CN" altLang="en-US" sz="2400" dirty="0" smtClean="0">
                <a:latin typeface="+mn-ea"/>
              </a:rPr>
              <a:t>通讯协议中标记每台计算机的地址 </a:t>
            </a: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971600" y="4581128"/>
            <a:ext cx="800105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400" dirty="0">
                <a:solidFill>
                  <a:srgbClr val="FF0000"/>
                </a:solidFill>
              </a:rPr>
              <a:t>点分十进制：     </a:t>
            </a:r>
            <a:r>
              <a:rPr lang="en-US" altLang="zh-CN" sz="2400" dirty="0" smtClean="0">
                <a:solidFill>
                  <a:srgbClr val="FF0000"/>
                </a:solidFill>
              </a:rPr>
              <a:t>192   </a:t>
            </a:r>
            <a:r>
              <a:rPr lang="en-US" altLang="zh-CN" sz="2400" dirty="0">
                <a:solidFill>
                  <a:srgbClr val="FF0000"/>
                </a:solidFill>
              </a:rPr>
              <a:t>.   </a:t>
            </a:r>
            <a:r>
              <a:rPr lang="en-US" altLang="zh-CN" sz="2400" dirty="0" smtClean="0">
                <a:solidFill>
                  <a:srgbClr val="FF0000"/>
                </a:solidFill>
              </a:rPr>
              <a:t>    </a:t>
            </a:r>
            <a:r>
              <a:rPr lang="en-US" altLang="zh-CN" sz="2400" dirty="0">
                <a:solidFill>
                  <a:srgbClr val="FF0000"/>
                </a:solidFill>
              </a:rPr>
              <a:t>168      .   </a:t>
            </a:r>
            <a:r>
              <a:rPr lang="en-US" altLang="zh-CN" sz="2400" dirty="0" smtClean="0">
                <a:solidFill>
                  <a:srgbClr val="FF0000"/>
                </a:solidFill>
              </a:rPr>
              <a:t>     </a:t>
            </a:r>
            <a:r>
              <a:rPr lang="en-US" altLang="zh-CN" sz="2400" dirty="0">
                <a:solidFill>
                  <a:srgbClr val="FF0000"/>
                </a:solidFill>
              </a:rPr>
              <a:t>1      </a:t>
            </a:r>
            <a:r>
              <a:rPr lang="en-US" altLang="zh-CN" sz="2400" dirty="0" smtClean="0">
                <a:solidFill>
                  <a:srgbClr val="FF0000"/>
                </a:solidFill>
              </a:rPr>
              <a:t> </a:t>
            </a:r>
            <a:r>
              <a:rPr lang="en-US" altLang="zh-CN" sz="2400" dirty="0">
                <a:solidFill>
                  <a:srgbClr val="FF0000"/>
                </a:solidFill>
              </a:rPr>
              <a:t>.       6</a:t>
            </a:r>
          </a:p>
          <a:p>
            <a:r>
              <a:rPr lang="zh-CN" altLang="en-US" sz="2400" dirty="0">
                <a:solidFill>
                  <a:srgbClr val="FF0000"/>
                </a:solidFill>
              </a:rPr>
              <a:t>二    进   制：</a:t>
            </a:r>
            <a:r>
              <a:rPr lang="en-US" altLang="zh-CN" sz="2400" dirty="0">
                <a:solidFill>
                  <a:srgbClr val="FF0000"/>
                </a:solidFill>
              </a:rPr>
              <a:t>11000000  10101000  00000001  00000110 </a:t>
            </a:r>
          </a:p>
        </p:txBody>
      </p:sp>
    </p:spTree>
    <p:extLst>
      <p:ext uri="{BB962C8B-B14F-4D97-AF65-F5344CB8AC3E}">
        <p14:creationId xmlns:p14="http://schemas.microsoft.com/office/powerpoint/2010/main" val="2209002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3275856" cy="710024"/>
            <a:chOff x="1971344" y="720713"/>
            <a:chExt cx="5074576" cy="710024"/>
          </a:xfrm>
        </p:grpSpPr>
        <p:sp>
          <p:nvSpPr>
            <p:cNvPr id="3" name="矩形 2"/>
            <p:cNvSpPr/>
            <p:nvPr/>
          </p:nvSpPr>
          <p:spPr>
            <a:xfrm>
              <a:off x="1971344" y="720713"/>
              <a:ext cx="5074576" cy="71002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/>
            <p:nvPr/>
          </p:nvSpPr>
          <p:spPr>
            <a:xfrm>
              <a:off x="2101157" y="788418"/>
              <a:ext cx="4610123" cy="4979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en-US" altLang="zh-CN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TCP/IP—</a:t>
              </a: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子网掩码</a:t>
              </a:r>
              <a:endParaRPr lang="zh-CN" altLang="en-US" sz="2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6" name="Rectangle 2"/>
          <p:cNvSpPr txBox="1">
            <a:spLocks noRot="1" noChangeArrowheads="1"/>
          </p:cNvSpPr>
          <p:nvPr/>
        </p:nvSpPr>
        <p:spPr>
          <a:xfrm>
            <a:off x="683568" y="1484784"/>
            <a:ext cx="8039684" cy="3888432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zh-CN" altLang="en-US" sz="2400" dirty="0">
                <a:latin typeface="+mn-ea"/>
              </a:rPr>
              <a:t>子网掩码是与</a:t>
            </a:r>
            <a:r>
              <a:rPr lang="en-US" altLang="zh-CN" sz="2400" dirty="0">
                <a:latin typeface="+mn-ea"/>
              </a:rPr>
              <a:t>IP</a:t>
            </a:r>
            <a:r>
              <a:rPr lang="zh-CN" altLang="en-US" sz="2400" dirty="0">
                <a:latin typeface="+mn-ea"/>
              </a:rPr>
              <a:t>地址结合使用的一种技术 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zh-CN" altLang="en-US" sz="2400" dirty="0">
                <a:latin typeface="+mn-ea"/>
              </a:rPr>
              <a:t>用于确定厂商地址中的网络号和主机号 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zh-CN" altLang="en-US" sz="2400" dirty="0">
                <a:latin typeface="+mn-ea"/>
              </a:rPr>
              <a:t>用于将一个大的</a:t>
            </a:r>
            <a:r>
              <a:rPr lang="en-US" altLang="zh-CN" sz="2400" dirty="0">
                <a:latin typeface="+mn-ea"/>
              </a:rPr>
              <a:t>IP</a:t>
            </a:r>
            <a:r>
              <a:rPr lang="zh-CN" altLang="en-US" sz="2400" dirty="0">
                <a:latin typeface="+mn-ea"/>
              </a:rPr>
              <a:t>网络划分为若干小的子网络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zh-CN" altLang="en-US" sz="2400" dirty="0">
                <a:latin typeface="+mn-ea"/>
              </a:rPr>
              <a:t>子网掩码中为</a:t>
            </a:r>
            <a:r>
              <a:rPr lang="en-US" altLang="zh-CN" sz="2400" dirty="0">
                <a:latin typeface="+mn-ea"/>
              </a:rPr>
              <a:t>1</a:t>
            </a:r>
            <a:r>
              <a:rPr lang="zh-CN" altLang="en-US" sz="2400" dirty="0">
                <a:latin typeface="+mn-ea"/>
              </a:rPr>
              <a:t>的部分定位网络号，为</a:t>
            </a:r>
            <a:r>
              <a:rPr lang="en-US" altLang="zh-CN" sz="2400" dirty="0">
                <a:latin typeface="+mn-ea"/>
              </a:rPr>
              <a:t>0</a:t>
            </a:r>
            <a:r>
              <a:rPr lang="zh-CN" altLang="en-US" sz="2400" dirty="0">
                <a:latin typeface="+mn-ea"/>
              </a:rPr>
              <a:t>的部分定位主机号。因此，当厂商地址与子网掩码二者相“与”（</a:t>
            </a:r>
            <a:r>
              <a:rPr lang="en-US" altLang="zh-CN" sz="2400" dirty="0">
                <a:latin typeface="+mn-ea"/>
              </a:rPr>
              <a:t>and</a:t>
            </a:r>
            <a:r>
              <a:rPr lang="zh-CN" altLang="en-US" sz="2400" dirty="0">
                <a:latin typeface="+mn-ea"/>
              </a:rPr>
              <a:t>）时，非零部分即为网络号，为零部分即为主机号。 </a:t>
            </a:r>
          </a:p>
        </p:txBody>
      </p:sp>
    </p:spTree>
    <p:extLst>
      <p:ext uri="{BB962C8B-B14F-4D97-AF65-F5344CB8AC3E}">
        <p14:creationId xmlns:p14="http://schemas.microsoft.com/office/powerpoint/2010/main" val="3953346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3275856" cy="710024"/>
            <a:chOff x="1971344" y="720713"/>
            <a:chExt cx="5074576" cy="710024"/>
          </a:xfrm>
        </p:grpSpPr>
        <p:sp>
          <p:nvSpPr>
            <p:cNvPr id="3" name="矩形 2"/>
            <p:cNvSpPr/>
            <p:nvPr/>
          </p:nvSpPr>
          <p:spPr>
            <a:xfrm>
              <a:off x="1971344" y="720713"/>
              <a:ext cx="5074576" cy="71002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/>
            <p:nvPr/>
          </p:nvSpPr>
          <p:spPr>
            <a:xfrm>
              <a:off x="2101157" y="788418"/>
              <a:ext cx="4610123" cy="4979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en-US" altLang="zh-CN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TCP/IP—IP</a:t>
              </a: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地址</a:t>
              </a:r>
              <a:endParaRPr lang="zh-CN" altLang="en-US" sz="2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9" name="Rectangle 2"/>
          <p:cNvSpPr txBox="1">
            <a:spLocks noRot="1" noChangeArrowheads="1"/>
          </p:cNvSpPr>
          <p:nvPr/>
        </p:nvSpPr>
        <p:spPr>
          <a:xfrm>
            <a:off x="395536" y="1555082"/>
            <a:ext cx="8283573" cy="1752579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dirty="0" smtClean="0">
                <a:latin typeface="楷体_GB2312" pitchFamily="49" charset="-122"/>
                <a:ea typeface="楷体_GB2312" pitchFamily="49" charset="-122"/>
              </a:rPr>
              <a:t>IP</a:t>
            </a:r>
            <a:r>
              <a:rPr lang="zh-CN" altLang="en-US" sz="2000" dirty="0" smtClean="0">
                <a:latin typeface="楷体_GB2312" pitchFamily="49" charset="-122"/>
                <a:ea typeface="楷体_GB2312" pitchFamily="49" charset="-122"/>
              </a:rPr>
              <a:t>地址（十进制）    </a:t>
            </a:r>
            <a:r>
              <a:rPr lang="en-US" altLang="zh-CN" sz="2000" dirty="0" smtClean="0">
                <a:latin typeface="楷体_GB2312" pitchFamily="49" charset="-122"/>
                <a:ea typeface="楷体_GB2312" pitchFamily="49" charset="-122"/>
              </a:rPr>
              <a:t>200  .  114   .   6    .   51</a:t>
            </a:r>
          </a:p>
          <a:p>
            <a:r>
              <a:rPr lang="en-US" altLang="zh-CN" sz="2000" dirty="0" smtClean="0">
                <a:latin typeface="楷体_GB2312" pitchFamily="49" charset="-122"/>
                <a:ea typeface="楷体_GB2312" pitchFamily="49" charset="-122"/>
              </a:rPr>
              <a:t>IP</a:t>
            </a:r>
            <a:r>
              <a:rPr lang="zh-CN" altLang="en-US" sz="2000" dirty="0" smtClean="0">
                <a:latin typeface="楷体_GB2312" pitchFamily="49" charset="-122"/>
                <a:ea typeface="楷体_GB2312" pitchFamily="49" charset="-122"/>
              </a:rPr>
              <a:t>地址（二进制） </a:t>
            </a:r>
            <a:r>
              <a:rPr lang="en-US" altLang="zh-CN" sz="2000" dirty="0" smtClean="0">
                <a:latin typeface="楷体_GB2312" pitchFamily="49" charset="-122"/>
                <a:ea typeface="楷体_GB2312" pitchFamily="49" charset="-122"/>
              </a:rPr>
              <a:t>11001000.01110010.00000110.00110011</a:t>
            </a:r>
          </a:p>
          <a:p>
            <a:r>
              <a:rPr lang="zh-CN" altLang="en-US" sz="2000" dirty="0" smtClean="0">
                <a:latin typeface="楷体_GB2312" pitchFamily="49" charset="-122"/>
                <a:ea typeface="楷体_GB2312" pitchFamily="49" charset="-122"/>
              </a:rPr>
              <a:t>子网掩码（十进制）  </a:t>
            </a:r>
            <a:r>
              <a:rPr lang="en-US" altLang="zh-CN" sz="2000" dirty="0" smtClean="0">
                <a:latin typeface="楷体_GB2312" pitchFamily="49" charset="-122"/>
                <a:ea typeface="楷体_GB2312" pitchFamily="49" charset="-122"/>
              </a:rPr>
              <a:t>255  .   255  .  255   .   0</a:t>
            </a:r>
          </a:p>
          <a:p>
            <a:r>
              <a:rPr lang="zh-CN" altLang="en-US" sz="2000" dirty="0" smtClean="0">
                <a:latin typeface="楷体_GB2312" pitchFamily="49" charset="-122"/>
                <a:ea typeface="楷体_GB2312" pitchFamily="49" charset="-122"/>
              </a:rPr>
              <a:t>子网掩码（二进制）</a:t>
            </a:r>
            <a:r>
              <a:rPr lang="en-US" altLang="zh-CN" sz="2000" dirty="0" smtClean="0">
                <a:latin typeface="楷体_GB2312" pitchFamily="49" charset="-122"/>
                <a:ea typeface="楷体_GB2312" pitchFamily="49" charset="-122"/>
              </a:rPr>
              <a:t>1111111.11111111.11111111.00000000 </a:t>
            </a:r>
          </a:p>
        </p:txBody>
      </p:sp>
      <p:sp>
        <p:nvSpPr>
          <p:cNvPr id="10" name="Line 4"/>
          <p:cNvSpPr>
            <a:spLocks noChangeShapeType="1"/>
          </p:cNvSpPr>
          <p:nvPr/>
        </p:nvSpPr>
        <p:spPr bwMode="auto">
          <a:xfrm>
            <a:off x="3484" y="3198156"/>
            <a:ext cx="8964612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Dot"/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267067" y="3321999"/>
            <a:ext cx="6829425" cy="915332"/>
            <a:chOff x="1267067" y="3321999"/>
            <a:chExt cx="6829425" cy="915332"/>
          </a:xfrm>
        </p:grpSpPr>
        <p:sp>
          <p:nvSpPr>
            <p:cNvPr id="11" name="Rectangle 968"/>
            <p:cNvSpPr>
              <a:spLocks noChangeArrowheads="1"/>
            </p:cNvSpPr>
            <p:nvPr/>
          </p:nvSpPr>
          <p:spPr bwMode="auto">
            <a:xfrm>
              <a:off x="1267067" y="3321999"/>
              <a:ext cx="6829425" cy="519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800" dirty="0">
                  <a:solidFill>
                    <a:srgbClr val="FF0000"/>
                  </a:solidFill>
                </a:rPr>
                <a:t>11001000.01110010.00000110.00110011</a:t>
              </a:r>
            </a:p>
          </p:txBody>
        </p:sp>
        <p:sp>
          <p:nvSpPr>
            <p:cNvPr id="12" name="Rectangle 969"/>
            <p:cNvSpPr>
              <a:spLocks noChangeArrowheads="1"/>
            </p:cNvSpPr>
            <p:nvPr/>
          </p:nvSpPr>
          <p:spPr bwMode="auto">
            <a:xfrm>
              <a:off x="1267067" y="3714111"/>
              <a:ext cx="6732228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800" dirty="0">
                  <a:solidFill>
                    <a:srgbClr val="FF0000"/>
                  </a:solidFill>
                </a:rPr>
                <a:t>11111111</a:t>
              </a:r>
              <a:r>
                <a:rPr lang="en-US" altLang="zh-CN" sz="2800" dirty="0" smtClean="0">
                  <a:solidFill>
                    <a:srgbClr val="FF0000"/>
                  </a:solidFill>
                </a:rPr>
                <a:t>. 11111111. 11111111.  00000000</a:t>
              </a:r>
              <a:endParaRPr lang="en-US" altLang="zh-CN" sz="2800" dirty="0">
                <a:solidFill>
                  <a:srgbClr val="FF0000"/>
                </a:solidFill>
              </a:endParaRPr>
            </a:p>
          </p:txBody>
        </p:sp>
      </p:grpSp>
      <p:sp>
        <p:nvSpPr>
          <p:cNvPr id="13" name="Line 970"/>
          <p:cNvSpPr>
            <a:spLocks noChangeShapeType="1"/>
          </p:cNvSpPr>
          <p:nvPr/>
        </p:nvSpPr>
        <p:spPr bwMode="auto">
          <a:xfrm>
            <a:off x="401943" y="4233224"/>
            <a:ext cx="8137525" cy="0"/>
          </a:xfrm>
          <a:prstGeom prst="line">
            <a:avLst/>
          </a:prstGeom>
          <a:noFill/>
          <a:ln w="19050">
            <a:solidFill>
              <a:schemeClr val="hlink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14" name="Text Box 971"/>
          <p:cNvSpPr txBox="1">
            <a:spLocks noChangeArrowheads="1"/>
          </p:cNvSpPr>
          <p:nvPr/>
        </p:nvSpPr>
        <p:spPr bwMode="auto">
          <a:xfrm>
            <a:off x="486017" y="3822061"/>
            <a:ext cx="565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and</a:t>
            </a:r>
          </a:p>
        </p:txBody>
      </p:sp>
      <p:sp>
        <p:nvSpPr>
          <p:cNvPr id="15" name="Rectangle 973"/>
          <p:cNvSpPr>
            <a:spLocks noChangeArrowheads="1"/>
          </p:cNvSpPr>
          <p:nvPr/>
        </p:nvSpPr>
        <p:spPr bwMode="auto">
          <a:xfrm>
            <a:off x="1267067" y="4290374"/>
            <a:ext cx="68294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</a:rPr>
              <a:t>11001000.01110010.00000110.00000000</a:t>
            </a:r>
          </a:p>
        </p:txBody>
      </p:sp>
      <p:sp>
        <p:nvSpPr>
          <p:cNvPr id="16" name="AutoShape 974"/>
          <p:cNvSpPr>
            <a:spLocks noChangeArrowheads="1"/>
          </p:cNvSpPr>
          <p:nvPr/>
        </p:nvSpPr>
        <p:spPr bwMode="auto">
          <a:xfrm rot="5400000">
            <a:off x="4506360" y="4618193"/>
            <a:ext cx="360363" cy="647700"/>
          </a:xfrm>
          <a:custGeom>
            <a:avLst/>
            <a:gdLst>
              <a:gd name="T0" fmla="*/ 270272 w 21600"/>
              <a:gd name="T1" fmla="*/ 0 h 21600"/>
              <a:gd name="T2" fmla="*/ 0 w 21600"/>
              <a:gd name="T3" fmla="*/ 323850 h 21600"/>
              <a:gd name="T4" fmla="*/ 270272 w 21600"/>
              <a:gd name="T5" fmla="*/ 647700 h 21600"/>
              <a:gd name="T6" fmla="*/ 360363 w 21600"/>
              <a:gd name="T7" fmla="*/ 32385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17" name="Rectangle 975"/>
          <p:cNvSpPr>
            <a:spLocks noChangeArrowheads="1"/>
          </p:cNvSpPr>
          <p:nvPr/>
        </p:nvSpPr>
        <p:spPr bwMode="auto">
          <a:xfrm>
            <a:off x="1267067" y="5126982"/>
            <a:ext cx="60039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</a:rPr>
              <a:t>      200    .     114     .       6       .      0</a:t>
            </a:r>
          </a:p>
        </p:txBody>
      </p:sp>
    </p:spTree>
    <p:extLst>
      <p:ext uri="{BB962C8B-B14F-4D97-AF65-F5344CB8AC3E}">
        <p14:creationId xmlns:p14="http://schemas.microsoft.com/office/powerpoint/2010/main" val="3547723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animBg="1"/>
      <p:bldP spid="13" grpId="0" animBg="1"/>
      <p:bldP spid="15" grpId="0"/>
      <p:bldP spid="16" grpId="0" animBg="1"/>
      <p:bldP spid="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187624" cy="710024"/>
            <a:chOff x="1971344" y="720713"/>
            <a:chExt cx="5074576" cy="710024"/>
          </a:xfrm>
        </p:grpSpPr>
        <p:sp>
          <p:nvSpPr>
            <p:cNvPr id="3" name="矩形 2"/>
            <p:cNvSpPr/>
            <p:nvPr/>
          </p:nvSpPr>
          <p:spPr>
            <a:xfrm>
              <a:off x="1971344" y="720713"/>
              <a:ext cx="5074576" cy="71002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/>
            <p:nvPr/>
          </p:nvSpPr>
          <p:spPr>
            <a:xfrm>
              <a:off x="2101154" y="788418"/>
              <a:ext cx="4021717" cy="5355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域名</a:t>
              </a:r>
              <a:endParaRPr lang="zh-CN" altLang="en-US" sz="2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5" name="Rectangle 3075"/>
          <p:cNvSpPr>
            <a:spLocks noChangeArrowheads="1"/>
          </p:cNvSpPr>
          <p:nvPr/>
        </p:nvSpPr>
        <p:spPr bwMode="auto">
          <a:xfrm>
            <a:off x="323528" y="1988840"/>
            <a:ext cx="8496944" cy="219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4008" tIns="32004" rIns="64008" bIns="3200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342900" indent="-342900" algn="just" eaLnBrk="1" hangingPunct="1">
              <a:lnSpc>
                <a:spcPct val="150000"/>
              </a:lnSpc>
              <a:buFont typeface="Symbol" panose="05050102010706020507" pitchFamily="18" charset="2"/>
              <a:buChar char="·"/>
            </a:pPr>
            <a:r>
              <a:rPr lang="zh-CN" altLang="en-US" sz="2400" b="1" dirty="0" smtClean="0">
                <a:solidFill>
                  <a:srgbClr val="C00000"/>
                </a:solidFill>
                <a:latin typeface="宋体" pitchFamily="2" charset="-122"/>
                <a:cs typeface="Times New Roman" pitchFamily="18" charset="0"/>
                <a:sym typeface="Symbol" pitchFamily="18" charset="2"/>
              </a:rPr>
              <a:t>定义：</a:t>
            </a:r>
            <a:r>
              <a:rPr lang="zh-CN" altLang="en-US" sz="2400" dirty="0">
                <a:latin typeface="宋体" pitchFamily="2" charset="-122"/>
                <a:cs typeface="Times New Roman" pitchFamily="18" charset="0"/>
                <a:sym typeface="Symbol" pitchFamily="18" charset="2"/>
              </a:rPr>
              <a:t>域名是与网络上的数字型</a:t>
            </a:r>
            <a:r>
              <a:rPr lang="en-US" altLang="zh-CN" sz="2400" dirty="0">
                <a:latin typeface="宋体" pitchFamily="2" charset="-122"/>
                <a:cs typeface="Times New Roman" pitchFamily="18" charset="0"/>
                <a:sym typeface="Symbol" pitchFamily="18" charset="2"/>
              </a:rPr>
              <a:t>IP</a:t>
            </a:r>
            <a:r>
              <a:rPr lang="zh-CN" altLang="en-US" sz="2400" dirty="0">
                <a:latin typeface="宋体" pitchFamily="2" charset="-122"/>
                <a:cs typeface="Times New Roman" pitchFamily="18" charset="0"/>
                <a:sym typeface="Symbol" pitchFamily="18" charset="2"/>
              </a:rPr>
              <a:t>地址相对应的字符型地址 </a:t>
            </a:r>
          </a:p>
          <a:p>
            <a:pPr marL="342900" indent="-342900" algn="just" eaLnBrk="1" hangingPunct="1">
              <a:lnSpc>
                <a:spcPct val="150000"/>
              </a:lnSpc>
              <a:buFont typeface="Symbol" panose="05050102010706020507" pitchFamily="18" charset="2"/>
              <a:buChar char="·"/>
            </a:pPr>
            <a:r>
              <a:rPr lang="zh-CN" altLang="en-US" sz="2400" b="1" dirty="0">
                <a:solidFill>
                  <a:srgbClr val="FF0000"/>
                </a:solidFill>
                <a:latin typeface="宋体" pitchFamily="2" charset="-122"/>
                <a:cs typeface="Times New Roman" pitchFamily="18" charset="0"/>
                <a:sym typeface="Symbol" pitchFamily="18" charset="2"/>
              </a:rPr>
              <a:t>网络中的地址方案分为两套：</a:t>
            </a:r>
            <a:r>
              <a:rPr lang="en-US" altLang="zh-CN" sz="2400" dirty="0">
                <a:latin typeface="宋体" pitchFamily="2" charset="-122"/>
                <a:cs typeface="Times New Roman" pitchFamily="18" charset="0"/>
                <a:sym typeface="Symbol" pitchFamily="18" charset="2"/>
              </a:rPr>
              <a:t>IP</a:t>
            </a:r>
            <a:r>
              <a:rPr lang="zh-CN" altLang="en-US" sz="2400" dirty="0">
                <a:latin typeface="宋体" pitchFamily="2" charset="-122"/>
                <a:cs typeface="Times New Roman" pitchFamily="18" charset="0"/>
                <a:sym typeface="Symbol" pitchFamily="18" charset="2"/>
              </a:rPr>
              <a:t>地址系统和域名地址系统 </a:t>
            </a:r>
          </a:p>
          <a:p>
            <a:pPr marL="342900" indent="-342900" algn="just" eaLnBrk="1" hangingPunct="1">
              <a:lnSpc>
                <a:spcPct val="150000"/>
              </a:lnSpc>
              <a:buFont typeface="Symbol" panose="05050102010706020507" pitchFamily="18" charset="2"/>
              <a:buChar char="·"/>
            </a:pPr>
            <a:r>
              <a:rPr lang="zh-CN" altLang="en-US" sz="2400" dirty="0">
                <a:latin typeface="宋体" pitchFamily="2" charset="-122"/>
                <a:cs typeface="Times New Roman" pitchFamily="18" charset="0"/>
                <a:sym typeface="Symbol" pitchFamily="18" charset="2"/>
              </a:rPr>
              <a:t>域名可分为不同级别，包括顶级域名和二级域名等 </a:t>
            </a:r>
          </a:p>
          <a:p>
            <a:pPr marL="342900" indent="-342900" algn="just" eaLnBrk="1" hangingPunct="1">
              <a:lnSpc>
                <a:spcPct val="150000"/>
              </a:lnSpc>
              <a:buFont typeface="Symbol" panose="05050102010706020507" pitchFamily="18" charset="2"/>
              <a:buChar char="·"/>
            </a:pPr>
            <a:r>
              <a:rPr lang="en-US" altLang="zh-CN" sz="2400" dirty="0">
                <a:latin typeface="宋体" pitchFamily="2" charset="-122"/>
                <a:cs typeface="Times New Roman" pitchFamily="18" charset="0"/>
                <a:sym typeface="Symbol" pitchFamily="18" charset="2"/>
              </a:rPr>
              <a:t>DNS </a:t>
            </a:r>
            <a:r>
              <a:rPr lang="zh-CN" altLang="en-US" sz="2400" dirty="0">
                <a:latin typeface="宋体" pitchFamily="2" charset="-122"/>
                <a:cs typeface="Times New Roman" pitchFamily="18" charset="0"/>
                <a:sym typeface="Symbol" pitchFamily="18" charset="2"/>
              </a:rPr>
              <a:t>是域名系统（</a:t>
            </a:r>
            <a:r>
              <a:rPr lang="en-US" altLang="zh-CN" sz="2400" dirty="0">
                <a:latin typeface="宋体" pitchFamily="2" charset="-122"/>
                <a:cs typeface="Times New Roman" pitchFamily="18" charset="0"/>
                <a:sym typeface="Symbol" pitchFamily="18" charset="2"/>
              </a:rPr>
              <a:t>Domain Name System</a:t>
            </a:r>
            <a:r>
              <a:rPr lang="zh-CN" altLang="en-US" sz="2400" dirty="0">
                <a:latin typeface="宋体" pitchFamily="2" charset="-122"/>
                <a:cs typeface="Times New Roman" pitchFamily="18" charset="0"/>
                <a:sym typeface="Symbol" pitchFamily="18" charset="2"/>
              </a:rPr>
              <a:t>）的缩写 </a:t>
            </a:r>
          </a:p>
        </p:txBody>
      </p:sp>
    </p:spTree>
    <p:extLst>
      <p:ext uri="{BB962C8B-B14F-4D97-AF65-F5344CB8AC3E}">
        <p14:creationId xmlns:p14="http://schemas.microsoft.com/office/powerpoint/2010/main" val="259982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1393" y="1706539"/>
            <a:ext cx="695222" cy="3306637"/>
            <a:chOff x="654993" y="1901757"/>
            <a:chExt cx="695222" cy="1527334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673682" y="2031806"/>
              <a:ext cx="799068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技能学习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814514" y="1706540"/>
            <a:ext cx="5637806" cy="1646138"/>
            <a:chOff x="1408114" y="719645"/>
            <a:chExt cx="5637806" cy="1646138"/>
          </a:xfrm>
        </p:grpSpPr>
        <p:grpSp>
          <p:nvGrpSpPr>
            <p:cNvPr id="18" name="组合 17"/>
            <p:cNvGrpSpPr/>
            <p:nvPr/>
          </p:nvGrpSpPr>
          <p:grpSpPr>
            <a:xfrm>
              <a:off x="1408114" y="719645"/>
              <a:ext cx="5637806" cy="1646138"/>
              <a:chOff x="1408114" y="719645"/>
              <a:chExt cx="5637806" cy="1646138"/>
            </a:xfrm>
          </p:grpSpPr>
          <p:sp>
            <p:nvSpPr>
              <p:cNvPr id="25" name="TextBox 9"/>
              <p:cNvSpPr txBox="1"/>
              <p:nvPr/>
            </p:nvSpPr>
            <p:spPr>
              <a:xfrm>
                <a:off x="1408114" y="719645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 smtClean="0">
                    <a:latin typeface="Franklin Gothic Book" pitchFamily="34" charset="0"/>
                    <a:sym typeface="Wingdings"/>
                  </a:rPr>
                  <a:t>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26" name="TextBox 10"/>
              <p:cNvSpPr txBox="1"/>
              <p:nvPr/>
            </p:nvSpPr>
            <p:spPr>
              <a:xfrm>
                <a:off x="1408114" y="1722025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>
                    <a:latin typeface="Franklin Gothic Book" pitchFamily="34" charset="0"/>
                    <a:sym typeface="Wingdings"/>
                  </a:rPr>
                  <a:t>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27" name="矩形 26"/>
              <p:cNvSpPr/>
              <p:nvPr/>
            </p:nvSpPr>
            <p:spPr>
              <a:xfrm>
                <a:off x="1971344" y="720713"/>
                <a:ext cx="5074576" cy="710024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矩形 27"/>
              <p:cNvSpPr/>
              <p:nvPr/>
            </p:nvSpPr>
            <p:spPr>
              <a:xfrm>
                <a:off x="1971633" y="1650017"/>
                <a:ext cx="5074287" cy="715766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9" name="矩形 18"/>
            <p:cNvSpPr/>
            <p:nvPr/>
          </p:nvSpPr>
          <p:spPr>
            <a:xfrm>
              <a:off x="2101157" y="788418"/>
              <a:ext cx="3490058" cy="5355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使</a:t>
              </a: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用</a:t>
              </a:r>
              <a:r>
                <a:rPr lang="en-US" altLang="zh-CN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ADSL</a:t>
              </a: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接入</a:t>
              </a:r>
              <a:r>
                <a:rPr lang="en-US" altLang="zh-CN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Internet</a:t>
              </a:r>
              <a:endParaRPr lang="zh-CN" altLang="en-US" sz="2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2149376" y="1722025"/>
              <a:ext cx="1851789" cy="5355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配</a:t>
              </a: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置</a:t>
              </a:r>
              <a:r>
                <a:rPr lang="en-US" altLang="zh-CN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TCP/IP</a:t>
              </a:r>
              <a:endParaRPr lang="zh-CN" altLang="en-US" sz="2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814514" y="3573016"/>
            <a:ext cx="5637806" cy="711092"/>
            <a:chOff x="1408114" y="719645"/>
            <a:chExt cx="5637806" cy="711092"/>
          </a:xfrm>
        </p:grpSpPr>
        <p:grpSp>
          <p:nvGrpSpPr>
            <p:cNvPr id="30" name="组合 29"/>
            <p:cNvGrpSpPr/>
            <p:nvPr/>
          </p:nvGrpSpPr>
          <p:grpSpPr>
            <a:xfrm>
              <a:off x="1408114" y="719645"/>
              <a:ext cx="5637806" cy="711092"/>
              <a:chOff x="1408114" y="719645"/>
              <a:chExt cx="5637806" cy="711092"/>
            </a:xfrm>
          </p:grpSpPr>
          <p:sp>
            <p:nvSpPr>
              <p:cNvPr id="33" name="TextBox 9"/>
              <p:cNvSpPr txBox="1"/>
              <p:nvPr/>
            </p:nvSpPr>
            <p:spPr>
              <a:xfrm>
                <a:off x="1408114" y="719645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 smtClean="0">
                    <a:latin typeface="Franklin Gothic Book" pitchFamily="34" charset="0"/>
                    <a:sym typeface="Wingdings" panose="05000000000000000000" pitchFamily="2" charset="2"/>
                  </a:rPr>
                  <a:t>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35" name="矩形 34"/>
              <p:cNvSpPr/>
              <p:nvPr/>
            </p:nvSpPr>
            <p:spPr>
              <a:xfrm>
                <a:off x="1971344" y="720713"/>
                <a:ext cx="5074576" cy="710024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1" name="矩形 30"/>
            <p:cNvSpPr/>
            <p:nvPr/>
          </p:nvSpPr>
          <p:spPr>
            <a:xfrm>
              <a:off x="2101157" y="788418"/>
              <a:ext cx="1723549" cy="5355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制</a:t>
              </a: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作双绞线</a:t>
              </a:r>
              <a:endParaRPr lang="en-US" altLang="zh-CN" sz="2400" b="1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-36512" y="404664"/>
            <a:ext cx="3816424" cy="650475"/>
            <a:chOff x="-33010" y="588691"/>
            <a:chExt cx="3059780" cy="449319"/>
          </a:xfrm>
        </p:grpSpPr>
        <p:sp>
          <p:nvSpPr>
            <p:cNvPr id="38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-33010" y="658342"/>
              <a:ext cx="2538099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3.1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：接入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Internet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31370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3635896" cy="710024"/>
            <a:chOff x="1971344" y="720713"/>
            <a:chExt cx="5758897" cy="710024"/>
          </a:xfrm>
        </p:grpSpPr>
        <p:sp>
          <p:nvSpPr>
            <p:cNvPr id="3" name="矩形 2"/>
            <p:cNvSpPr/>
            <p:nvPr/>
          </p:nvSpPr>
          <p:spPr>
            <a:xfrm>
              <a:off x="1971344" y="720713"/>
              <a:ext cx="5758897" cy="71002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/>
            <p:nvPr/>
          </p:nvSpPr>
          <p:spPr>
            <a:xfrm>
              <a:off x="2101157" y="788418"/>
              <a:ext cx="5527904" cy="4979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使用</a:t>
              </a:r>
              <a:r>
                <a:rPr lang="en-US" altLang="zh-CN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ADSL</a:t>
              </a: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接入</a:t>
              </a:r>
              <a:r>
                <a:rPr lang="en-US" altLang="zh-CN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Internet</a:t>
              </a:r>
            </a:p>
          </p:txBody>
        </p:sp>
      </p:grpSp>
      <p:pic>
        <p:nvPicPr>
          <p:cNvPr id="6" name="Picture 7" descr="3d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536" y="1196752"/>
            <a:ext cx="8137525" cy="146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8" descr="3D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22736" y="3428777"/>
            <a:ext cx="5903912" cy="241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AutoShape 9"/>
          <p:cNvSpPr>
            <a:spLocks noChangeArrowheads="1"/>
          </p:cNvSpPr>
          <p:nvPr/>
        </p:nvSpPr>
        <p:spPr bwMode="auto">
          <a:xfrm rot="5400000">
            <a:off x="4210298" y="2565177"/>
            <a:ext cx="576263" cy="1008063"/>
          </a:xfrm>
          <a:custGeom>
            <a:avLst/>
            <a:gdLst>
              <a:gd name="T0" fmla="*/ 432197 w 21600"/>
              <a:gd name="T1" fmla="*/ 0 h 21600"/>
              <a:gd name="T2" fmla="*/ 0 w 21600"/>
              <a:gd name="T3" fmla="*/ 504032 h 21600"/>
              <a:gd name="T4" fmla="*/ 432197 w 21600"/>
              <a:gd name="T5" fmla="*/ 1008063 h 21600"/>
              <a:gd name="T6" fmla="*/ 576263 w 21600"/>
              <a:gd name="T7" fmla="*/ 504032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7302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907704" cy="710024"/>
            <a:chOff x="1971344" y="720713"/>
            <a:chExt cx="5758897" cy="710024"/>
          </a:xfrm>
        </p:grpSpPr>
        <p:sp>
          <p:nvSpPr>
            <p:cNvPr id="3" name="矩形 2"/>
            <p:cNvSpPr/>
            <p:nvPr/>
          </p:nvSpPr>
          <p:spPr>
            <a:xfrm>
              <a:off x="1971344" y="720713"/>
              <a:ext cx="5758897" cy="71002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/>
            <p:nvPr/>
          </p:nvSpPr>
          <p:spPr>
            <a:xfrm>
              <a:off x="2101157" y="788418"/>
              <a:ext cx="5629084" cy="5355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制作双绞线</a:t>
              </a:r>
            </a:p>
          </p:txBody>
        </p:sp>
      </p:grpSp>
      <p:sp>
        <p:nvSpPr>
          <p:cNvPr id="6" name="Rectangle 2"/>
          <p:cNvSpPr txBox="1">
            <a:spLocks noChangeArrowheads="1"/>
          </p:cNvSpPr>
          <p:nvPr/>
        </p:nvSpPr>
        <p:spPr bwMode="gray">
          <a:xfrm>
            <a:off x="755576" y="1700808"/>
            <a:ext cx="8072494" cy="3024336"/>
          </a:xfrm>
          <a:prstGeom prst="rect">
            <a:avLst/>
          </a:prstGeom>
          <a:ln w="25400" cap="flat" cmpd="sng" algn="ctr">
            <a:solidFill>
              <a:schemeClr val="accent1"/>
            </a:solidFill>
            <a:prstDash val="solid"/>
            <a:miter lim="800000"/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+mn-ea"/>
              </a:rPr>
              <a:t>目前家庭组网常用五类和超五类线，双绞线的制作有以下两种国际标准：</a:t>
            </a:r>
          </a:p>
          <a:p>
            <a:pPr>
              <a:lnSpc>
                <a:spcPct val="150000"/>
              </a:lnSpc>
            </a:pPr>
            <a:r>
              <a:rPr lang="en-US" altLang="zh-CN" sz="2400" dirty="0" smtClean="0">
                <a:latin typeface="+mn-ea"/>
              </a:rPr>
              <a:t>EIA/TIA568A:</a:t>
            </a:r>
            <a:r>
              <a:rPr lang="zh-CN" altLang="en-US" sz="2400" dirty="0" smtClean="0">
                <a:latin typeface="+mn-ea"/>
              </a:rPr>
              <a:t>白橙</a:t>
            </a:r>
            <a:r>
              <a:rPr lang="en-US" altLang="zh-CN" sz="2400" dirty="0" smtClean="0">
                <a:latin typeface="+mn-ea"/>
              </a:rPr>
              <a:t>—</a:t>
            </a:r>
            <a:r>
              <a:rPr lang="zh-CN" altLang="en-US" sz="2400" dirty="0" smtClean="0">
                <a:latin typeface="+mn-ea"/>
              </a:rPr>
              <a:t>橙</a:t>
            </a:r>
            <a:r>
              <a:rPr lang="en-US" altLang="zh-CN" sz="2400" dirty="0" smtClean="0">
                <a:latin typeface="+mn-ea"/>
              </a:rPr>
              <a:t>—</a:t>
            </a:r>
            <a:r>
              <a:rPr lang="zh-CN" altLang="en-US" sz="2400" dirty="0" smtClean="0">
                <a:latin typeface="+mn-ea"/>
              </a:rPr>
              <a:t>白绿</a:t>
            </a:r>
            <a:r>
              <a:rPr lang="en-US" altLang="zh-CN" sz="2400" dirty="0" smtClean="0">
                <a:latin typeface="+mn-ea"/>
              </a:rPr>
              <a:t>—</a:t>
            </a:r>
            <a:r>
              <a:rPr lang="zh-CN" altLang="en-US" sz="2400" dirty="0" smtClean="0">
                <a:latin typeface="+mn-ea"/>
              </a:rPr>
              <a:t>蓝</a:t>
            </a:r>
            <a:r>
              <a:rPr lang="en-US" altLang="zh-CN" sz="2400" dirty="0" smtClean="0">
                <a:latin typeface="+mn-ea"/>
              </a:rPr>
              <a:t>—</a:t>
            </a:r>
            <a:r>
              <a:rPr lang="zh-CN" altLang="en-US" sz="2400" dirty="0" smtClean="0">
                <a:latin typeface="+mn-ea"/>
              </a:rPr>
              <a:t>白蓝</a:t>
            </a:r>
            <a:r>
              <a:rPr lang="en-US" altLang="zh-CN" sz="2400" dirty="0" smtClean="0">
                <a:latin typeface="+mn-ea"/>
              </a:rPr>
              <a:t>—</a:t>
            </a:r>
            <a:r>
              <a:rPr lang="zh-CN" altLang="en-US" sz="2400" dirty="0" smtClean="0">
                <a:latin typeface="+mn-ea"/>
              </a:rPr>
              <a:t>绿</a:t>
            </a:r>
            <a:r>
              <a:rPr lang="en-US" altLang="zh-CN" sz="2400" dirty="0" smtClean="0">
                <a:latin typeface="+mn-ea"/>
              </a:rPr>
              <a:t>—</a:t>
            </a:r>
            <a:r>
              <a:rPr lang="zh-CN" altLang="en-US" sz="2400" dirty="0" smtClean="0">
                <a:latin typeface="+mn-ea"/>
              </a:rPr>
              <a:t>白棕</a:t>
            </a:r>
            <a:r>
              <a:rPr lang="en-US" altLang="zh-CN" sz="2400" dirty="0" smtClean="0">
                <a:latin typeface="+mn-ea"/>
              </a:rPr>
              <a:t>—</a:t>
            </a:r>
            <a:r>
              <a:rPr lang="zh-CN" altLang="en-US" sz="2400" dirty="0" smtClean="0">
                <a:latin typeface="+mn-ea"/>
              </a:rPr>
              <a:t>棕</a:t>
            </a:r>
          </a:p>
          <a:p>
            <a:pPr>
              <a:lnSpc>
                <a:spcPct val="150000"/>
              </a:lnSpc>
            </a:pPr>
            <a:r>
              <a:rPr lang="en-US" altLang="zh-CN" sz="2400" dirty="0" smtClean="0">
                <a:latin typeface="+mn-ea"/>
              </a:rPr>
              <a:t>EIA/TIA568B:</a:t>
            </a:r>
            <a:r>
              <a:rPr lang="zh-CN" altLang="en-US" sz="2400" dirty="0" smtClean="0">
                <a:latin typeface="+mn-ea"/>
              </a:rPr>
              <a:t>白绿</a:t>
            </a:r>
            <a:r>
              <a:rPr lang="en-US" altLang="zh-CN" sz="2400" dirty="0" smtClean="0">
                <a:latin typeface="+mn-ea"/>
              </a:rPr>
              <a:t>—</a:t>
            </a:r>
            <a:r>
              <a:rPr lang="zh-CN" altLang="en-US" sz="2400" dirty="0" smtClean="0">
                <a:latin typeface="+mn-ea"/>
              </a:rPr>
              <a:t>绿</a:t>
            </a:r>
            <a:r>
              <a:rPr lang="en-US" altLang="zh-CN" sz="2400" dirty="0" smtClean="0">
                <a:latin typeface="+mn-ea"/>
              </a:rPr>
              <a:t>—</a:t>
            </a:r>
            <a:r>
              <a:rPr lang="zh-CN" altLang="en-US" sz="2400" dirty="0" smtClean="0">
                <a:latin typeface="+mn-ea"/>
              </a:rPr>
              <a:t>白</a:t>
            </a:r>
            <a:r>
              <a:rPr lang="zh-CN" altLang="en-US" sz="2400" dirty="0">
                <a:latin typeface="+mn-ea"/>
              </a:rPr>
              <a:t>橙</a:t>
            </a:r>
            <a:r>
              <a:rPr lang="en-US" altLang="zh-CN" sz="2400" dirty="0" smtClean="0">
                <a:latin typeface="+mn-ea"/>
              </a:rPr>
              <a:t>—</a:t>
            </a:r>
            <a:r>
              <a:rPr lang="zh-CN" altLang="en-US" sz="2400" dirty="0">
                <a:latin typeface="+mn-ea"/>
              </a:rPr>
              <a:t>蓝</a:t>
            </a:r>
            <a:r>
              <a:rPr lang="en-US" altLang="zh-CN" sz="2400" dirty="0">
                <a:latin typeface="+mn-ea"/>
              </a:rPr>
              <a:t>—</a:t>
            </a:r>
            <a:r>
              <a:rPr lang="zh-CN" altLang="en-US" sz="2400" dirty="0">
                <a:latin typeface="+mn-ea"/>
              </a:rPr>
              <a:t>白蓝</a:t>
            </a:r>
            <a:r>
              <a:rPr lang="en-US" altLang="zh-CN" sz="2400" dirty="0" smtClean="0">
                <a:latin typeface="+mn-ea"/>
              </a:rPr>
              <a:t>—</a:t>
            </a:r>
            <a:r>
              <a:rPr lang="zh-CN" altLang="en-US" sz="2400" dirty="0">
                <a:latin typeface="+mn-ea"/>
              </a:rPr>
              <a:t>橙</a:t>
            </a:r>
            <a:r>
              <a:rPr lang="en-US" altLang="zh-CN" sz="2400" dirty="0" smtClean="0">
                <a:latin typeface="+mn-ea"/>
              </a:rPr>
              <a:t>—</a:t>
            </a:r>
            <a:r>
              <a:rPr lang="zh-CN" altLang="en-US" sz="2400" dirty="0">
                <a:latin typeface="+mn-ea"/>
              </a:rPr>
              <a:t>白棕</a:t>
            </a:r>
            <a:r>
              <a:rPr lang="en-US" altLang="zh-CN" sz="2400" dirty="0">
                <a:latin typeface="+mn-ea"/>
              </a:rPr>
              <a:t>—</a:t>
            </a:r>
            <a:r>
              <a:rPr lang="zh-CN" altLang="en-US" sz="2400" dirty="0">
                <a:latin typeface="+mn-ea"/>
              </a:rPr>
              <a:t>棕</a:t>
            </a:r>
            <a:endParaRPr lang="zh-CN" altLang="en-US" sz="2400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2400" dirty="0" smtClean="0">
                <a:latin typeface="+mn-ea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20104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1393" y="1484784"/>
            <a:ext cx="695224" cy="3384377"/>
            <a:chOff x="654993" y="1865849"/>
            <a:chExt cx="695224" cy="1563242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408611" y="2253457"/>
              <a:ext cx="1329213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技能训练及作业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805295" y="1628800"/>
            <a:ext cx="6937250" cy="3620466"/>
            <a:chOff x="1350216" y="720713"/>
            <a:chExt cx="6937250" cy="3106160"/>
          </a:xfrm>
        </p:grpSpPr>
        <p:grpSp>
          <p:nvGrpSpPr>
            <p:cNvPr id="6" name="组合 5"/>
            <p:cNvGrpSpPr/>
            <p:nvPr/>
          </p:nvGrpSpPr>
          <p:grpSpPr>
            <a:xfrm>
              <a:off x="1350216" y="720713"/>
              <a:ext cx="6937250" cy="3106160"/>
              <a:chOff x="1350216" y="720713"/>
              <a:chExt cx="6937250" cy="3106160"/>
            </a:xfrm>
          </p:grpSpPr>
          <p:sp>
            <p:nvSpPr>
              <p:cNvPr id="13" name="矩形 12"/>
              <p:cNvSpPr/>
              <p:nvPr/>
            </p:nvSpPr>
            <p:spPr>
              <a:xfrm>
                <a:off x="1350216" y="720713"/>
                <a:ext cx="6937250" cy="1976924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1350217" y="2957271"/>
                <a:ext cx="6937249" cy="869602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/>
            <p:cNvSpPr/>
            <p:nvPr/>
          </p:nvSpPr>
          <p:spPr>
            <a:xfrm>
              <a:off x="1494394" y="806800"/>
              <a:ext cx="6670862" cy="17924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2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技能训练：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(1)	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制作双绞线练习，并按小组进行双绞线制作比赛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；</a:t>
              </a:r>
              <a:r>
                <a:rPr lang="en-US" altLang="zh-CN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(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2)	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分小组将指定电脑连入网络，并进行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IP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配置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；</a:t>
              </a:r>
              <a:r>
                <a:rPr lang="en-US" altLang="zh-CN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(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3)	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分小组配置无线路由器，实现移动设备无线上网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；</a:t>
              </a:r>
              <a:r>
                <a:rPr lang="en-US" altLang="zh-CN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(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4)	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各小组成员分享实训结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果；</a:t>
              </a:r>
              <a:r>
                <a:rPr lang="en-US" altLang="zh-CN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(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5)	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完成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P100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综合实训项目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</a:p>
          </p:txBody>
        </p:sp>
        <p:sp>
          <p:nvSpPr>
            <p:cNvPr id="8" name="矩形 7"/>
            <p:cNvSpPr/>
            <p:nvPr/>
          </p:nvSpPr>
          <p:spPr>
            <a:xfrm>
              <a:off x="1437207" y="3003911"/>
              <a:ext cx="6747205" cy="7763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2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作业：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尝试将家里的电脑接入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Internet,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单元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相关习题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-36512" y="404664"/>
            <a:ext cx="3816424" cy="650475"/>
            <a:chOff x="-33010" y="588691"/>
            <a:chExt cx="3059780" cy="449319"/>
          </a:xfrm>
        </p:grpSpPr>
        <p:sp>
          <p:nvSpPr>
            <p:cNvPr id="16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-33010" y="658342"/>
              <a:ext cx="2538099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3.1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：接入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Internet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98551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97"/>
          <p:cNvSpPr txBox="1">
            <a:spLocks noChangeArrowheads="1"/>
          </p:cNvSpPr>
          <p:nvPr/>
        </p:nvSpPr>
        <p:spPr bwMode="auto">
          <a:xfrm>
            <a:off x="1691682" y="1256448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3.1 </a:t>
            </a:r>
            <a:r>
              <a:rPr lang="zh-CN" altLang="en-US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接入</a:t>
            </a:r>
            <a:r>
              <a:rPr lang="en-US" altLang="zh-CN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Internet</a:t>
            </a:r>
            <a:endParaRPr lang="zh-CN" altLang="en-US" sz="3200" dirty="0">
              <a:solidFill>
                <a:prstClr val="white"/>
              </a:solidFill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3" name="TextBox 97"/>
          <p:cNvSpPr txBox="1">
            <a:spLocks noChangeArrowheads="1"/>
          </p:cNvSpPr>
          <p:nvPr/>
        </p:nvSpPr>
        <p:spPr bwMode="auto">
          <a:xfrm>
            <a:off x="1691680" y="2367037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3.2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获取网络信息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4" name="TextBox 97"/>
          <p:cNvSpPr txBox="1">
            <a:spLocks noChangeArrowheads="1"/>
          </p:cNvSpPr>
          <p:nvPr/>
        </p:nvSpPr>
        <p:spPr bwMode="auto">
          <a:xfrm>
            <a:off x="1691680" y="3477626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3.3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收发电子邮件</a:t>
            </a:r>
            <a:endParaRPr lang="en-US" altLang="zh-CN" dirty="0" smtClean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5" name="TextBox 97"/>
          <p:cNvSpPr txBox="1">
            <a:spLocks noChangeArrowheads="1"/>
          </p:cNvSpPr>
          <p:nvPr/>
        </p:nvSpPr>
        <p:spPr bwMode="auto">
          <a:xfrm>
            <a:off x="1691680" y="4588215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3.4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使用常用网络服务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39" name="TextBox 97"/>
          <p:cNvSpPr txBox="1">
            <a:spLocks noChangeArrowheads="1"/>
          </p:cNvSpPr>
          <p:nvPr/>
        </p:nvSpPr>
        <p:spPr bwMode="auto">
          <a:xfrm>
            <a:off x="1691680" y="2355967"/>
            <a:ext cx="6363907" cy="929017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sz="3600" dirty="0">
              <a:solidFill>
                <a:prstClr val="white"/>
              </a:solidFill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65858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37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6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26" dur="10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50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39" grpId="0" animBg="1"/>
      <p:bldP spid="39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203848" y="2793258"/>
            <a:ext cx="5760640" cy="1296144"/>
            <a:chOff x="726608" y="1628800"/>
            <a:chExt cx="5933624" cy="1296144"/>
          </a:xfrm>
        </p:grpSpPr>
        <p:sp>
          <p:nvSpPr>
            <p:cNvPr id="3" name="矩形 2"/>
            <p:cNvSpPr/>
            <p:nvPr/>
          </p:nvSpPr>
          <p:spPr>
            <a:xfrm>
              <a:off x="726608" y="1628800"/>
              <a:ext cx="5933624" cy="129614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>
              <a:spLocks noChangeArrowheads="1"/>
            </p:cNvSpPr>
            <p:nvPr/>
          </p:nvSpPr>
          <p:spPr bwMode="auto">
            <a:xfrm>
              <a:off x="870624" y="1841419"/>
              <a:ext cx="5688632" cy="783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indent="457200">
                <a:lnSpc>
                  <a:spcPct val="150000"/>
                </a:lnSpc>
              </a:pPr>
              <a:r>
                <a:rPr lang="zh-CN" altLang="en-US" sz="1600" b="1" dirty="0">
                  <a:latin typeface="Arial" charset="0"/>
                </a:rPr>
                <a:t>前面我们已经学会如何将电脑及移动设备接入互联网，那么又应该如何在网络中获取需要的信息呢？</a:t>
              </a:r>
              <a:endParaRPr lang="en-US" altLang="zh-CN" sz="1600" b="1" dirty="0">
                <a:latin typeface="Arial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96863" y="2640485"/>
            <a:ext cx="825500" cy="2109787"/>
            <a:chOff x="296863" y="1549401"/>
            <a:chExt cx="825500" cy="2109787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296863" y="1912938"/>
              <a:ext cx="825500" cy="1746250"/>
            </a:xfrm>
            <a:custGeom>
              <a:avLst/>
              <a:gdLst>
                <a:gd name="T0" fmla="*/ 32 w 43"/>
                <a:gd name="T1" fmla="*/ 0 h 91"/>
                <a:gd name="T2" fmla="*/ 11 w 43"/>
                <a:gd name="T3" fmla="*/ 0 h 91"/>
                <a:gd name="T4" fmla="*/ 0 w 43"/>
                <a:gd name="T5" fmla="*/ 9 h 91"/>
                <a:gd name="T6" fmla="*/ 0 w 43"/>
                <a:gd name="T7" fmla="*/ 9 h 91"/>
                <a:gd name="T8" fmla="*/ 0 w 43"/>
                <a:gd name="T9" fmla="*/ 10 h 91"/>
                <a:gd name="T10" fmla="*/ 0 w 43"/>
                <a:gd name="T11" fmla="*/ 41 h 91"/>
                <a:gd name="T12" fmla="*/ 3 w 43"/>
                <a:gd name="T13" fmla="*/ 44 h 91"/>
                <a:gd name="T14" fmla="*/ 7 w 43"/>
                <a:gd name="T15" fmla="*/ 41 h 91"/>
                <a:gd name="T16" fmla="*/ 7 w 43"/>
                <a:gd name="T17" fmla="*/ 14 h 91"/>
                <a:gd name="T18" fmla="*/ 10 w 43"/>
                <a:gd name="T19" fmla="*/ 14 h 91"/>
                <a:gd name="T20" fmla="*/ 10 w 43"/>
                <a:gd name="T21" fmla="*/ 40 h 91"/>
                <a:gd name="T22" fmla="*/ 10 w 43"/>
                <a:gd name="T23" fmla="*/ 41 h 91"/>
                <a:gd name="T24" fmla="*/ 10 w 43"/>
                <a:gd name="T25" fmla="*/ 86 h 91"/>
                <a:gd name="T26" fmla="*/ 15 w 43"/>
                <a:gd name="T27" fmla="*/ 91 h 91"/>
                <a:gd name="T28" fmla="*/ 20 w 43"/>
                <a:gd name="T29" fmla="*/ 86 h 91"/>
                <a:gd name="T30" fmla="*/ 20 w 43"/>
                <a:gd name="T31" fmla="*/ 46 h 91"/>
                <a:gd name="T32" fmla="*/ 22 w 43"/>
                <a:gd name="T33" fmla="*/ 46 h 91"/>
                <a:gd name="T34" fmla="*/ 22 w 43"/>
                <a:gd name="T35" fmla="*/ 86 h 91"/>
                <a:gd name="T36" fmla="*/ 27 w 43"/>
                <a:gd name="T37" fmla="*/ 91 h 91"/>
                <a:gd name="T38" fmla="*/ 32 w 43"/>
                <a:gd name="T39" fmla="*/ 86 h 91"/>
                <a:gd name="T40" fmla="*/ 32 w 43"/>
                <a:gd name="T41" fmla="*/ 40 h 91"/>
                <a:gd name="T42" fmla="*/ 32 w 43"/>
                <a:gd name="T43" fmla="*/ 39 h 91"/>
                <a:gd name="T44" fmla="*/ 32 w 43"/>
                <a:gd name="T45" fmla="*/ 14 h 91"/>
                <a:gd name="T46" fmla="*/ 35 w 43"/>
                <a:gd name="T47" fmla="*/ 14 h 91"/>
                <a:gd name="T48" fmla="*/ 35 w 43"/>
                <a:gd name="T49" fmla="*/ 41 h 91"/>
                <a:gd name="T50" fmla="*/ 39 w 43"/>
                <a:gd name="T51" fmla="*/ 44 h 91"/>
                <a:gd name="T52" fmla="*/ 43 w 43"/>
                <a:gd name="T53" fmla="*/ 41 h 91"/>
                <a:gd name="T54" fmla="*/ 43 w 43"/>
                <a:gd name="T55" fmla="*/ 10 h 91"/>
                <a:gd name="T56" fmla="*/ 43 w 43"/>
                <a:gd name="T57" fmla="*/ 9 h 91"/>
                <a:gd name="T58" fmla="*/ 43 w 43"/>
                <a:gd name="T59" fmla="*/ 8 h 91"/>
                <a:gd name="T60" fmla="*/ 32 w 43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" h="91">
                  <a:moveTo>
                    <a:pt x="3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3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1" y="44"/>
                    <a:pt x="3" y="44"/>
                  </a:cubicBezTo>
                  <a:cubicBezTo>
                    <a:pt x="5" y="44"/>
                    <a:pt x="7" y="43"/>
                    <a:pt x="7" y="41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0" y="40"/>
                    <a:pt x="10" y="40"/>
                    <a:pt x="10" y="41"/>
                  </a:cubicBezTo>
                  <a:cubicBezTo>
                    <a:pt x="10" y="86"/>
                    <a:pt x="10" y="86"/>
                    <a:pt x="10" y="86"/>
                  </a:cubicBezTo>
                  <a:cubicBezTo>
                    <a:pt x="10" y="89"/>
                    <a:pt x="12" y="91"/>
                    <a:pt x="15" y="91"/>
                  </a:cubicBezTo>
                  <a:cubicBezTo>
                    <a:pt x="18" y="91"/>
                    <a:pt x="20" y="89"/>
                    <a:pt x="20" y="8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2" y="89"/>
                    <a:pt x="25" y="91"/>
                    <a:pt x="27" y="91"/>
                  </a:cubicBezTo>
                  <a:cubicBezTo>
                    <a:pt x="30" y="91"/>
                    <a:pt x="32" y="89"/>
                    <a:pt x="32" y="86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3"/>
                    <a:pt x="37" y="44"/>
                    <a:pt x="39" y="44"/>
                  </a:cubicBezTo>
                  <a:cubicBezTo>
                    <a:pt x="41" y="44"/>
                    <a:pt x="43" y="43"/>
                    <a:pt x="43" y="41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5"/>
                    <a:pt x="39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546101" y="1549401"/>
              <a:ext cx="32702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238252" y="2640485"/>
            <a:ext cx="825500" cy="2109787"/>
            <a:chOff x="1238251" y="1549401"/>
            <a:chExt cx="825500" cy="2109787"/>
          </a:xfrm>
          <a:solidFill>
            <a:srgbClr val="729A95"/>
          </a:solidFill>
        </p:grpSpPr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1238251" y="1912938"/>
              <a:ext cx="825500" cy="1746250"/>
            </a:xfrm>
            <a:custGeom>
              <a:avLst/>
              <a:gdLst>
                <a:gd name="T0" fmla="*/ 32 w 43"/>
                <a:gd name="T1" fmla="*/ 0 h 91"/>
                <a:gd name="T2" fmla="*/ 11 w 43"/>
                <a:gd name="T3" fmla="*/ 0 h 91"/>
                <a:gd name="T4" fmla="*/ 0 w 43"/>
                <a:gd name="T5" fmla="*/ 9 h 91"/>
                <a:gd name="T6" fmla="*/ 0 w 43"/>
                <a:gd name="T7" fmla="*/ 9 h 91"/>
                <a:gd name="T8" fmla="*/ 0 w 43"/>
                <a:gd name="T9" fmla="*/ 10 h 91"/>
                <a:gd name="T10" fmla="*/ 0 w 43"/>
                <a:gd name="T11" fmla="*/ 41 h 91"/>
                <a:gd name="T12" fmla="*/ 3 w 43"/>
                <a:gd name="T13" fmla="*/ 44 h 91"/>
                <a:gd name="T14" fmla="*/ 7 w 43"/>
                <a:gd name="T15" fmla="*/ 41 h 91"/>
                <a:gd name="T16" fmla="*/ 7 w 43"/>
                <a:gd name="T17" fmla="*/ 14 h 91"/>
                <a:gd name="T18" fmla="*/ 10 w 43"/>
                <a:gd name="T19" fmla="*/ 14 h 91"/>
                <a:gd name="T20" fmla="*/ 10 w 43"/>
                <a:gd name="T21" fmla="*/ 40 h 91"/>
                <a:gd name="T22" fmla="*/ 10 w 43"/>
                <a:gd name="T23" fmla="*/ 41 h 91"/>
                <a:gd name="T24" fmla="*/ 10 w 43"/>
                <a:gd name="T25" fmla="*/ 86 h 91"/>
                <a:gd name="T26" fmla="*/ 15 w 43"/>
                <a:gd name="T27" fmla="*/ 91 h 91"/>
                <a:gd name="T28" fmla="*/ 20 w 43"/>
                <a:gd name="T29" fmla="*/ 86 h 91"/>
                <a:gd name="T30" fmla="*/ 20 w 43"/>
                <a:gd name="T31" fmla="*/ 46 h 91"/>
                <a:gd name="T32" fmla="*/ 22 w 43"/>
                <a:gd name="T33" fmla="*/ 46 h 91"/>
                <a:gd name="T34" fmla="*/ 22 w 43"/>
                <a:gd name="T35" fmla="*/ 86 h 91"/>
                <a:gd name="T36" fmla="*/ 27 w 43"/>
                <a:gd name="T37" fmla="*/ 91 h 91"/>
                <a:gd name="T38" fmla="*/ 32 w 43"/>
                <a:gd name="T39" fmla="*/ 86 h 91"/>
                <a:gd name="T40" fmla="*/ 32 w 43"/>
                <a:gd name="T41" fmla="*/ 40 h 91"/>
                <a:gd name="T42" fmla="*/ 32 w 43"/>
                <a:gd name="T43" fmla="*/ 39 h 91"/>
                <a:gd name="T44" fmla="*/ 32 w 43"/>
                <a:gd name="T45" fmla="*/ 14 h 91"/>
                <a:gd name="T46" fmla="*/ 35 w 43"/>
                <a:gd name="T47" fmla="*/ 14 h 91"/>
                <a:gd name="T48" fmla="*/ 35 w 43"/>
                <a:gd name="T49" fmla="*/ 41 h 91"/>
                <a:gd name="T50" fmla="*/ 39 w 43"/>
                <a:gd name="T51" fmla="*/ 44 h 91"/>
                <a:gd name="T52" fmla="*/ 43 w 43"/>
                <a:gd name="T53" fmla="*/ 41 h 91"/>
                <a:gd name="T54" fmla="*/ 43 w 43"/>
                <a:gd name="T55" fmla="*/ 10 h 91"/>
                <a:gd name="T56" fmla="*/ 43 w 43"/>
                <a:gd name="T57" fmla="*/ 9 h 91"/>
                <a:gd name="T58" fmla="*/ 43 w 43"/>
                <a:gd name="T59" fmla="*/ 8 h 91"/>
                <a:gd name="T60" fmla="*/ 32 w 43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" h="91">
                  <a:moveTo>
                    <a:pt x="3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2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1" y="44"/>
                    <a:pt x="3" y="44"/>
                  </a:cubicBezTo>
                  <a:cubicBezTo>
                    <a:pt x="5" y="44"/>
                    <a:pt x="7" y="43"/>
                    <a:pt x="7" y="41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0" y="40"/>
                    <a:pt x="10" y="40"/>
                    <a:pt x="10" y="41"/>
                  </a:cubicBezTo>
                  <a:cubicBezTo>
                    <a:pt x="10" y="86"/>
                    <a:pt x="10" y="86"/>
                    <a:pt x="10" y="86"/>
                  </a:cubicBezTo>
                  <a:cubicBezTo>
                    <a:pt x="10" y="89"/>
                    <a:pt x="12" y="91"/>
                    <a:pt x="15" y="91"/>
                  </a:cubicBezTo>
                  <a:cubicBezTo>
                    <a:pt x="18" y="91"/>
                    <a:pt x="20" y="89"/>
                    <a:pt x="20" y="8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2" y="89"/>
                    <a:pt x="25" y="91"/>
                    <a:pt x="27" y="91"/>
                  </a:cubicBezTo>
                  <a:cubicBezTo>
                    <a:pt x="30" y="91"/>
                    <a:pt x="32" y="89"/>
                    <a:pt x="32" y="86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3"/>
                    <a:pt x="37" y="44"/>
                    <a:pt x="39" y="44"/>
                  </a:cubicBezTo>
                  <a:cubicBezTo>
                    <a:pt x="41" y="44"/>
                    <a:pt x="43" y="43"/>
                    <a:pt x="43" y="41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5"/>
                    <a:pt x="39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Oval 9"/>
            <p:cNvSpPr>
              <a:spLocks noChangeArrowheads="1"/>
            </p:cNvSpPr>
            <p:nvPr/>
          </p:nvSpPr>
          <p:spPr bwMode="auto">
            <a:xfrm>
              <a:off x="1468438" y="1549401"/>
              <a:ext cx="34607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2160590" y="2640485"/>
            <a:ext cx="844550" cy="2109787"/>
            <a:chOff x="2160588" y="1549401"/>
            <a:chExt cx="844550" cy="2109787"/>
          </a:xfrm>
          <a:solidFill>
            <a:srgbClr val="CABD6C"/>
          </a:solidFill>
        </p:grpSpPr>
        <p:sp>
          <p:nvSpPr>
            <p:cNvPr id="18" name="Freeform 10"/>
            <p:cNvSpPr>
              <a:spLocks/>
            </p:cNvSpPr>
            <p:nvPr/>
          </p:nvSpPr>
          <p:spPr bwMode="auto">
            <a:xfrm>
              <a:off x="2160588" y="1912938"/>
              <a:ext cx="844550" cy="1746250"/>
            </a:xfrm>
            <a:custGeom>
              <a:avLst/>
              <a:gdLst>
                <a:gd name="T0" fmla="*/ 33 w 44"/>
                <a:gd name="T1" fmla="*/ 0 h 91"/>
                <a:gd name="T2" fmla="*/ 11 w 44"/>
                <a:gd name="T3" fmla="*/ 0 h 91"/>
                <a:gd name="T4" fmla="*/ 0 w 44"/>
                <a:gd name="T5" fmla="*/ 9 h 91"/>
                <a:gd name="T6" fmla="*/ 0 w 44"/>
                <a:gd name="T7" fmla="*/ 9 h 91"/>
                <a:gd name="T8" fmla="*/ 0 w 44"/>
                <a:gd name="T9" fmla="*/ 10 h 91"/>
                <a:gd name="T10" fmla="*/ 0 w 44"/>
                <a:gd name="T11" fmla="*/ 41 h 91"/>
                <a:gd name="T12" fmla="*/ 4 w 44"/>
                <a:gd name="T13" fmla="*/ 44 h 91"/>
                <a:gd name="T14" fmla="*/ 8 w 44"/>
                <a:gd name="T15" fmla="*/ 41 h 91"/>
                <a:gd name="T16" fmla="*/ 8 w 44"/>
                <a:gd name="T17" fmla="*/ 14 h 91"/>
                <a:gd name="T18" fmla="*/ 11 w 44"/>
                <a:gd name="T19" fmla="*/ 14 h 91"/>
                <a:gd name="T20" fmla="*/ 11 w 44"/>
                <a:gd name="T21" fmla="*/ 40 h 91"/>
                <a:gd name="T22" fmla="*/ 11 w 44"/>
                <a:gd name="T23" fmla="*/ 41 h 91"/>
                <a:gd name="T24" fmla="*/ 11 w 44"/>
                <a:gd name="T25" fmla="*/ 86 h 91"/>
                <a:gd name="T26" fmla="*/ 16 w 44"/>
                <a:gd name="T27" fmla="*/ 91 h 91"/>
                <a:gd name="T28" fmla="*/ 21 w 44"/>
                <a:gd name="T29" fmla="*/ 86 h 91"/>
                <a:gd name="T30" fmla="*/ 21 w 44"/>
                <a:gd name="T31" fmla="*/ 46 h 91"/>
                <a:gd name="T32" fmla="*/ 23 w 44"/>
                <a:gd name="T33" fmla="*/ 46 h 91"/>
                <a:gd name="T34" fmla="*/ 23 w 44"/>
                <a:gd name="T35" fmla="*/ 86 h 91"/>
                <a:gd name="T36" fmla="*/ 28 w 44"/>
                <a:gd name="T37" fmla="*/ 91 h 91"/>
                <a:gd name="T38" fmla="*/ 33 w 44"/>
                <a:gd name="T39" fmla="*/ 86 h 91"/>
                <a:gd name="T40" fmla="*/ 33 w 44"/>
                <a:gd name="T41" fmla="*/ 40 h 91"/>
                <a:gd name="T42" fmla="*/ 33 w 44"/>
                <a:gd name="T43" fmla="*/ 39 h 91"/>
                <a:gd name="T44" fmla="*/ 33 w 44"/>
                <a:gd name="T45" fmla="*/ 14 h 91"/>
                <a:gd name="T46" fmla="*/ 36 w 44"/>
                <a:gd name="T47" fmla="*/ 14 h 91"/>
                <a:gd name="T48" fmla="*/ 36 w 44"/>
                <a:gd name="T49" fmla="*/ 41 h 91"/>
                <a:gd name="T50" fmla="*/ 40 w 44"/>
                <a:gd name="T51" fmla="*/ 44 h 91"/>
                <a:gd name="T52" fmla="*/ 44 w 44"/>
                <a:gd name="T53" fmla="*/ 41 h 91"/>
                <a:gd name="T54" fmla="*/ 44 w 44"/>
                <a:gd name="T55" fmla="*/ 10 h 91"/>
                <a:gd name="T56" fmla="*/ 44 w 44"/>
                <a:gd name="T57" fmla="*/ 9 h 91"/>
                <a:gd name="T58" fmla="*/ 44 w 44"/>
                <a:gd name="T59" fmla="*/ 8 h 91"/>
                <a:gd name="T60" fmla="*/ 33 w 44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4" h="91">
                  <a:moveTo>
                    <a:pt x="33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3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2" y="44"/>
                    <a:pt x="4" y="44"/>
                  </a:cubicBezTo>
                  <a:cubicBezTo>
                    <a:pt x="6" y="44"/>
                    <a:pt x="8" y="43"/>
                    <a:pt x="8" y="41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1"/>
                  </a:cubicBezTo>
                  <a:cubicBezTo>
                    <a:pt x="11" y="86"/>
                    <a:pt x="11" y="86"/>
                    <a:pt x="11" y="86"/>
                  </a:cubicBezTo>
                  <a:cubicBezTo>
                    <a:pt x="11" y="89"/>
                    <a:pt x="13" y="91"/>
                    <a:pt x="16" y="91"/>
                  </a:cubicBezTo>
                  <a:cubicBezTo>
                    <a:pt x="18" y="91"/>
                    <a:pt x="21" y="89"/>
                    <a:pt x="21" y="8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3" y="46"/>
                    <a:pt x="23" y="46"/>
                    <a:pt x="23" y="46"/>
                  </a:cubicBezTo>
                  <a:cubicBezTo>
                    <a:pt x="23" y="86"/>
                    <a:pt x="23" y="86"/>
                    <a:pt x="23" y="86"/>
                  </a:cubicBezTo>
                  <a:cubicBezTo>
                    <a:pt x="23" y="89"/>
                    <a:pt x="25" y="91"/>
                    <a:pt x="28" y="91"/>
                  </a:cubicBezTo>
                  <a:cubicBezTo>
                    <a:pt x="31" y="91"/>
                    <a:pt x="33" y="89"/>
                    <a:pt x="33" y="86"/>
                  </a:cubicBezTo>
                  <a:cubicBezTo>
                    <a:pt x="33" y="40"/>
                    <a:pt x="33" y="40"/>
                    <a:pt x="33" y="40"/>
                  </a:cubicBezTo>
                  <a:cubicBezTo>
                    <a:pt x="33" y="39"/>
                    <a:pt x="33" y="39"/>
                    <a:pt x="33" y="39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3"/>
                    <a:pt x="38" y="44"/>
                    <a:pt x="40" y="44"/>
                  </a:cubicBezTo>
                  <a:cubicBezTo>
                    <a:pt x="42" y="44"/>
                    <a:pt x="44" y="43"/>
                    <a:pt x="44" y="41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4" y="5"/>
                    <a:pt x="40" y="0"/>
                    <a:pt x="3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Oval 11"/>
            <p:cNvSpPr>
              <a:spLocks noChangeArrowheads="1"/>
            </p:cNvSpPr>
            <p:nvPr/>
          </p:nvSpPr>
          <p:spPr bwMode="auto">
            <a:xfrm>
              <a:off x="2409826" y="1549401"/>
              <a:ext cx="34607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-36512" y="332656"/>
            <a:ext cx="4824536" cy="650475"/>
            <a:chOff x="-33010" y="588691"/>
            <a:chExt cx="3752560" cy="449319"/>
          </a:xfrm>
        </p:grpSpPr>
        <p:sp>
          <p:nvSpPr>
            <p:cNvPr id="27" name="矩形 1"/>
            <p:cNvSpPr/>
            <p:nvPr/>
          </p:nvSpPr>
          <p:spPr>
            <a:xfrm>
              <a:off x="-1" y="588691"/>
              <a:ext cx="371955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-33010" y="658342"/>
              <a:ext cx="3136468" cy="2976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任务目标：</a:t>
              </a:r>
              <a:r>
                <a:rPr lang="zh-CN" altLang="en-US" sz="2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如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何获取网络信息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98943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1393" y="1706539"/>
            <a:ext cx="695222" cy="3306637"/>
            <a:chOff x="654993" y="1901757"/>
            <a:chExt cx="695222" cy="1527334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673682" y="2031806"/>
              <a:ext cx="799068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技能学习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814514" y="1706540"/>
            <a:ext cx="5637806" cy="1646138"/>
            <a:chOff x="1408114" y="719645"/>
            <a:chExt cx="5637806" cy="1646138"/>
          </a:xfrm>
        </p:grpSpPr>
        <p:grpSp>
          <p:nvGrpSpPr>
            <p:cNvPr id="18" name="组合 17"/>
            <p:cNvGrpSpPr/>
            <p:nvPr/>
          </p:nvGrpSpPr>
          <p:grpSpPr>
            <a:xfrm>
              <a:off x="1408114" y="719645"/>
              <a:ext cx="5637806" cy="1646138"/>
              <a:chOff x="1408114" y="719645"/>
              <a:chExt cx="5637806" cy="1646138"/>
            </a:xfrm>
          </p:grpSpPr>
          <p:sp>
            <p:nvSpPr>
              <p:cNvPr id="25" name="TextBox 9"/>
              <p:cNvSpPr txBox="1"/>
              <p:nvPr/>
            </p:nvSpPr>
            <p:spPr>
              <a:xfrm>
                <a:off x="1408114" y="719645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 smtClean="0">
                    <a:latin typeface="Franklin Gothic Book" pitchFamily="34" charset="0"/>
                    <a:sym typeface="Wingdings"/>
                  </a:rPr>
                  <a:t>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26" name="TextBox 10"/>
              <p:cNvSpPr txBox="1"/>
              <p:nvPr/>
            </p:nvSpPr>
            <p:spPr>
              <a:xfrm>
                <a:off x="1408114" y="1722025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>
                    <a:latin typeface="Franklin Gothic Book" pitchFamily="34" charset="0"/>
                    <a:sym typeface="Wingdings"/>
                  </a:rPr>
                  <a:t>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27" name="矩形 26"/>
              <p:cNvSpPr/>
              <p:nvPr/>
            </p:nvSpPr>
            <p:spPr>
              <a:xfrm>
                <a:off x="1971344" y="720713"/>
                <a:ext cx="5074576" cy="710024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矩形 27"/>
              <p:cNvSpPr/>
              <p:nvPr/>
            </p:nvSpPr>
            <p:spPr>
              <a:xfrm>
                <a:off x="1971633" y="1650017"/>
                <a:ext cx="5074287" cy="715766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9" name="矩形 18"/>
            <p:cNvSpPr/>
            <p:nvPr/>
          </p:nvSpPr>
          <p:spPr>
            <a:xfrm>
              <a:off x="2101157" y="788418"/>
              <a:ext cx="1415772" cy="5355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浏览网页</a:t>
              </a:r>
              <a:endParaRPr lang="zh-CN" altLang="en-US" sz="2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2149376" y="1722025"/>
              <a:ext cx="2339102" cy="5355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搜索和下载资源</a:t>
              </a:r>
              <a:endParaRPr lang="zh-CN" altLang="en-US" sz="2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814514" y="3573016"/>
            <a:ext cx="5637806" cy="711092"/>
            <a:chOff x="1408114" y="719645"/>
            <a:chExt cx="5637806" cy="711092"/>
          </a:xfrm>
        </p:grpSpPr>
        <p:grpSp>
          <p:nvGrpSpPr>
            <p:cNvPr id="30" name="组合 29"/>
            <p:cNvGrpSpPr/>
            <p:nvPr/>
          </p:nvGrpSpPr>
          <p:grpSpPr>
            <a:xfrm>
              <a:off x="1408114" y="719645"/>
              <a:ext cx="5637806" cy="711092"/>
              <a:chOff x="1408114" y="719645"/>
              <a:chExt cx="5637806" cy="711092"/>
            </a:xfrm>
          </p:grpSpPr>
          <p:sp>
            <p:nvSpPr>
              <p:cNvPr id="33" name="TextBox 9"/>
              <p:cNvSpPr txBox="1"/>
              <p:nvPr/>
            </p:nvSpPr>
            <p:spPr>
              <a:xfrm>
                <a:off x="1408114" y="719645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 smtClean="0">
                    <a:latin typeface="Franklin Gothic Book" pitchFamily="34" charset="0"/>
                    <a:sym typeface="Wingdings" panose="05000000000000000000" pitchFamily="2" charset="2"/>
                  </a:rPr>
                  <a:t>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35" name="矩形 34"/>
              <p:cNvSpPr/>
              <p:nvPr/>
            </p:nvSpPr>
            <p:spPr>
              <a:xfrm>
                <a:off x="1971344" y="720713"/>
                <a:ext cx="5074576" cy="710024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1" name="矩形 30"/>
            <p:cNvSpPr/>
            <p:nvPr/>
          </p:nvSpPr>
          <p:spPr>
            <a:xfrm>
              <a:off x="2101157" y="788418"/>
              <a:ext cx="1723549" cy="4979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设置浏览器</a:t>
              </a:r>
              <a:endParaRPr lang="en-US" altLang="zh-CN" sz="2400" b="1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-36512" y="404664"/>
            <a:ext cx="3816424" cy="650475"/>
            <a:chOff x="-33010" y="588691"/>
            <a:chExt cx="3059780" cy="449319"/>
          </a:xfrm>
        </p:grpSpPr>
        <p:sp>
          <p:nvSpPr>
            <p:cNvPr id="22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-33010" y="658342"/>
              <a:ext cx="2528229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3.2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：获取网络信息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00627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1393" y="1706539"/>
            <a:ext cx="695223" cy="3306637"/>
            <a:chOff x="654993" y="1901757"/>
            <a:chExt cx="695223" cy="1527334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675164" y="2031806"/>
              <a:ext cx="796106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知识归纳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814514" y="1706540"/>
            <a:ext cx="5637806" cy="1646138"/>
            <a:chOff x="1408114" y="719645"/>
            <a:chExt cx="5637806" cy="1646138"/>
          </a:xfrm>
        </p:grpSpPr>
        <p:grpSp>
          <p:nvGrpSpPr>
            <p:cNvPr id="6" name="组合 5"/>
            <p:cNvGrpSpPr/>
            <p:nvPr/>
          </p:nvGrpSpPr>
          <p:grpSpPr>
            <a:xfrm>
              <a:off x="1408114" y="719645"/>
              <a:ext cx="5637806" cy="1646138"/>
              <a:chOff x="1408114" y="719645"/>
              <a:chExt cx="5637806" cy="1646138"/>
            </a:xfrm>
          </p:grpSpPr>
          <p:sp>
            <p:nvSpPr>
              <p:cNvPr id="10" name="TextBox 9"/>
              <p:cNvSpPr txBox="1"/>
              <p:nvPr/>
            </p:nvSpPr>
            <p:spPr>
              <a:xfrm>
                <a:off x="1408114" y="719645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 smtClean="0">
                    <a:latin typeface="Franklin Gothic Book" pitchFamily="34" charset="0"/>
                    <a:sym typeface="Wingdings"/>
                  </a:rPr>
                  <a:t>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1408114" y="1722025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>
                    <a:latin typeface="Franklin Gothic Book" pitchFamily="34" charset="0"/>
                    <a:sym typeface="Wingdings"/>
                  </a:rPr>
                  <a:t>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1971344" y="720713"/>
                <a:ext cx="5074576" cy="710024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1971633" y="1650017"/>
                <a:ext cx="5074287" cy="715766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/>
            <p:cNvSpPr/>
            <p:nvPr/>
          </p:nvSpPr>
          <p:spPr>
            <a:xfrm>
              <a:off x="2101157" y="788418"/>
              <a:ext cx="1107996" cy="4979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浏览器</a:t>
              </a:r>
              <a:endParaRPr lang="zh-CN" altLang="en-US" sz="2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2149376" y="1722025"/>
              <a:ext cx="1107996" cy="4979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万维网</a:t>
              </a:r>
              <a:endParaRPr lang="zh-CN" altLang="en-US" sz="2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-36512" y="404664"/>
            <a:ext cx="3816424" cy="650475"/>
            <a:chOff x="-33010" y="588691"/>
            <a:chExt cx="3059780" cy="449319"/>
          </a:xfrm>
        </p:grpSpPr>
        <p:sp>
          <p:nvSpPr>
            <p:cNvPr id="22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-33010" y="658342"/>
              <a:ext cx="2528229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3.2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：获取网络信息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1814514" y="3573016"/>
            <a:ext cx="5637806" cy="711092"/>
            <a:chOff x="1408114" y="719645"/>
            <a:chExt cx="5637806" cy="711092"/>
          </a:xfrm>
        </p:grpSpPr>
        <p:grpSp>
          <p:nvGrpSpPr>
            <p:cNvPr id="17" name="组合 16"/>
            <p:cNvGrpSpPr/>
            <p:nvPr/>
          </p:nvGrpSpPr>
          <p:grpSpPr>
            <a:xfrm>
              <a:off x="1408114" y="719645"/>
              <a:ext cx="5637806" cy="711092"/>
              <a:chOff x="1408114" y="719645"/>
              <a:chExt cx="5637806" cy="711092"/>
            </a:xfrm>
          </p:grpSpPr>
          <p:sp>
            <p:nvSpPr>
              <p:cNvPr id="20" name="TextBox 9"/>
              <p:cNvSpPr txBox="1"/>
              <p:nvPr/>
            </p:nvSpPr>
            <p:spPr>
              <a:xfrm>
                <a:off x="1408114" y="719645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 smtClean="0">
                    <a:latin typeface="Franklin Gothic Book" pitchFamily="34" charset="0"/>
                    <a:sym typeface="Wingdings" panose="05000000000000000000" pitchFamily="2" charset="2"/>
                  </a:rPr>
                  <a:t>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25" name="矩形 24"/>
              <p:cNvSpPr/>
              <p:nvPr/>
            </p:nvSpPr>
            <p:spPr>
              <a:xfrm>
                <a:off x="1971344" y="720713"/>
                <a:ext cx="5074576" cy="710024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8" name="矩形 17"/>
            <p:cNvSpPr/>
            <p:nvPr/>
          </p:nvSpPr>
          <p:spPr>
            <a:xfrm>
              <a:off x="2101157" y="788418"/>
              <a:ext cx="1415772" cy="5355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搜索引擎</a:t>
              </a:r>
              <a:endParaRPr lang="en-US" altLang="zh-CN" sz="2400" b="1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68317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763688" y="1196752"/>
            <a:ext cx="7200800" cy="1717740"/>
            <a:chOff x="2972083" y="1979113"/>
            <a:chExt cx="5113168" cy="2141950"/>
          </a:xfrm>
          <a:solidFill>
            <a:srgbClr val="BFE2EB"/>
          </a:solidFill>
        </p:grpSpPr>
        <p:sp>
          <p:nvSpPr>
            <p:cNvPr id="3" name="矩形 2"/>
            <p:cNvSpPr/>
            <p:nvPr/>
          </p:nvSpPr>
          <p:spPr>
            <a:xfrm>
              <a:off x="2972083" y="1979113"/>
              <a:ext cx="5113168" cy="214195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" name="矩形 3"/>
            <p:cNvSpPr>
              <a:spLocks noChangeArrowheads="1"/>
            </p:cNvSpPr>
            <p:nvPr/>
          </p:nvSpPr>
          <p:spPr bwMode="auto">
            <a:xfrm>
              <a:off x="3002362" y="2009840"/>
              <a:ext cx="5082889" cy="181352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浏览器是万维网服务的客户端浏览程序，对超文本信息和各种多媒体数据格式进行解析、显示和播放，主要通过</a:t>
              </a:r>
              <a:r>
                <a:rPr lang="en-US" altLang="zh-CN" sz="1600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Http</a:t>
              </a:r>
              <a:r>
                <a:rPr lang="zh-CN" altLang="en-US" sz="1600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协议与网页服务器交互并获取网页。常用浏览器包括</a:t>
              </a:r>
              <a:r>
                <a:rPr lang="en-US" altLang="zh-CN" sz="1600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IE</a:t>
              </a:r>
              <a:r>
                <a:rPr lang="zh-CN" altLang="en-US" sz="1600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</a:t>
              </a:r>
              <a:r>
                <a:rPr lang="en-US" altLang="zh-CN" sz="1600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Fire Fox</a:t>
              </a:r>
              <a:r>
                <a:rPr lang="zh-CN" altLang="en-US" sz="1600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、</a:t>
              </a:r>
              <a:r>
                <a:rPr lang="en-US" altLang="zh-CN" sz="1600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Google</a:t>
              </a:r>
              <a:r>
                <a:rPr lang="zh-CN" altLang="en-US" sz="1600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</a:t>
              </a:r>
              <a:r>
                <a:rPr lang="en-US" altLang="zh-CN" sz="1600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Chrome</a:t>
              </a:r>
              <a:r>
                <a:rPr lang="zh-CN" altLang="en-US" sz="1600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</a:t>
              </a:r>
              <a:r>
                <a:rPr lang="en-US" altLang="zh-CN" sz="1600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360</a:t>
              </a:r>
              <a:r>
                <a:rPr lang="zh-CN" altLang="en-US" sz="1600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安全浏览器，腾讯浏览器等等。</a:t>
              </a:r>
              <a:endParaRPr lang="zh-CN" altLang="en-US" sz="16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79512" y="1241932"/>
            <a:ext cx="1428737" cy="485765"/>
            <a:chOff x="438410" y="1825922"/>
            <a:chExt cx="2471242" cy="297455"/>
          </a:xfrm>
        </p:grpSpPr>
        <p:sp>
          <p:nvSpPr>
            <p:cNvPr id="6" name="矩形 5"/>
            <p:cNvSpPr/>
            <p:nvPr/>
          </p:nvSpPr>
          <p:spPr>
            <a:xfrm>
              <a:off x="438410" y="1826551"/>
              <a:ext cx="2471242" cy="29682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812062" y="1825922"/>
              <a:ext cx="1705211" cy="2600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b="1" kern="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浏览器</a:t>
              </a:r>
              <a:endParaRPr lang="zh-CN" altLang="en-US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-36512" y="404664"/>
            <a:ext cx="4176464" cy="650475"/>
            <a:chOff x="-33010" y="588691"/>
            <a:chExt cx="3059780" cy="449319"/>
          </a:xfrm>
        </p:grpSpPr>
        <p:sp>
          <p:nvSpPr>
            <p:cNvPr id="15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-33010" y="658342"/>
              <a:ext cx="2310278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3.2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：获取网络信息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763686" y="3086983"/>
            <a:ext cx="7200801" cy="1296144"/>
            <a:chOff x="2972083" y="1981605"/>
            <a:chExt cx="5113168" cy="1913703"/>
          </a:xfrm>
          <a:solidFill>
            <a:srgbClr val="BFE2EB"/>
          </a:solidFill>
        </p:grpSpPr>
        <p:sp>
          <p:nvSpPr>
            <p:cNvPr id="18" name="矩形 17"/>
            <p:cNvSpPr/>
            <p:nvPr/>
          </p:nvSpPr>
          <p:spPr>
            <a:xfrm>
              <a:off x="2972083" y="1981605"/>
              <a:ext cx="5113168" cy="191370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9" name="矩形 18"/>
            <p:cNvSpPr>
              <a:spLocks noChangeArrowheads="1"/>
            </p:cNvSpPr>
            <p:nvPr/>
          </p:nvSpPr>
          <p:spPr bwMode="auto">
            <a:xfrm>
              <a:off x="3044091" y="2017259"/>
              <a:ext cx="4969152" cy="177223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600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WWW</a:t>
              </a:r>
              <a:r>
                <a:rPr lang="zh-CN" altLang="en-US" sz="1600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是环球信息网的缩写，简称</a:t>
              </a:r>
              <a:r>
                <a:rPr lang="en-US" altLang="zh-CN" sz="1600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Web</a:t>
              </a:r>
              <a:r>
                <a:rPr lang="zh-CN" altLang="en-US" sz="1600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，中文名“万维网”。它把</a:t>
              </a:r>
              <a:r>
                <a:rPr lang="en-US" altLang="zh-CN" sz="1600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Internet</a:t>
              </a:r>
              <a:r>
                <a:rPr lang="zh-CN" altLang="en-US" sz="1600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上的资源按照超文本传输协议连接起来，并提供导航功能，使用户可以方便地浏览网页。</a:t>
              </a:r>
              <a:endParaRPr lang="zh-CN" altLang="en-US" sz="16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179512" y="3134580"/>
            <a:ext cx="1428737" cy="484739"/>
            <a:chOff x="438410" y="1826551"/>
            <a:chExt cx="2471242" cy="296826"/>
          </a:xfrm>
        </p:grpSpPr>
        <p:sp>
          <p:nvSpPr>
            <p:cNvPr id="21" name="矩形 20"/>
            <p:cNvSpPr/>
            <p:nvPr/>
          </p:nvSpPr>
          <p:spPr>
            <a:xfrm>
              <a:off x="438410" y="1826551"/>
              <a:ext cx="2471242" cy="29682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矩形 21"/>
            <p:cNvSpPr/>
            <p:nvPr/>
          </p:nvSpPr>
          <p:spPr>
            <a:xfrm>
              <a:off x="936608" y="1835218"/>
              <a:ext cx="1743702" cy="2600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b="1" kern="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万维网</a:t>
              </a:r>
              <a:endParaRPr lang="zh-CN" altLang="en-US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205864" y="4541464"/>
            <a:ext cx="1481583" cy="484738"/>
            <a:chOff x="438410" y="1826551"/>
            <a:chExt cx="2610802" cy="296826"/>
          </a:xfrm>
        </p:grpSpPr>
        <p:sp>
          <p:nvSpPr>
            <p:cNvPr id="24" name="矩形 23"/>
            <p:cNvSpPr/>
            <p:nvPr/>
          </p:nvSpPr>
          <p:spPr>
            <a:xfrm>
              <a:off x="438410" y="1826551"/>
              <a:ext cx="2471242" cy="29682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矩形 24"/>
            <p:cNvSpPr/>
            <p:nvPr/>
          </p:nvSpPr>
          <p:spPr>
            <a:xfrm>
              <a:off x="645754" y="1837100"/>
              <a:ext cx="2403458" cy="2600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b="1" kern="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搜索引擎</a:t>
              </a:r>
              <a:endParaRPr lang="zh-CN" altLang="en-US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753859" y="4541464"/>
            <a:ext cx="7210628" cy="1296144"/>
            <a:chOff x="2972083" y="1981605"/>
            <a:chExt cx="5113168" cy="1913703"/>
          </a:xfrm>
          <a:solidFill>
            <a:srgbClr val="BFE2EB"/>
          </a:solidFill>
        </p:grpSpPr>
        <p:sp>
          <p:nvSpPr>
            <p:cNvPr id="28" name="矩形 27"/>
            <p:cNvSpPr/>
            <p:nvPr/>
          </p:nvSpPr>
          <p:spPr>
            <a:xfrm>
              <a:off x="2972083" y="1981605"/>
              <a:ext cx="5113168" cy="191370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9" name="矩形 28"/>
            <p:cNvSpPr>
              <a:spLocks noChangeArrowheads="1"/>
            </p:cNvSpPr>
            <p:nvPr/>
          </p:nvSpPr>
          <p:spPr bwMode="auto">
            <a:xfrm>
              <a:off x="3044091" y="2017259"/>
              <a:ext cx="4969152" cy="177223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根据一定的策略、运用特定的计算机程序从因特网上搜集信息，在对信息进行组织和处理后，为用户提供检索服务，将用户检索的相关信息展示给用户。搜索引擎分全文索引、目录索引和元搜索引擎。</a:t>
              </a:r>
              <a:endParaRPr lang="zh-CN" altLang="en-US" sz="16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18082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7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1393" y="1484784"/>
            <a:ext cx="695224" cy="3384377"/>
            <a:chOff x="654993" y="1865849"/>
            <a:chExt cx="695224" cy="1563242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408611" y="2253457"/>
              <a:ext cx="1329213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技能训练及作业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739207" y="1628801"/>
            <a:ext cx="6954659" cy="3744415"/>
            <a:chOff x="1332807" y="720713"/>
            <a:chExt cx="6954659" cy="3212501"/>
          </a:xfrm>
        </p:grpSpPr>
        <p:grpSp>
          <p:nvGrpSpPr>
            <p:cNvPr id="6" name="组合 5"/>
            <p:cNvGrpSpPr/>
            <p:nvPr/>
          </p:nvGrpSpPr>
          <p:grpSpPr>
            <a:xfrm>
              <a:off x="1332807" y="720713"/>
              <a:ext cx="6954659" cy="3212501"/>
              <a:chOff x="1332807" y="720713"/>
              <a:chExt cx="6954659" cy="3212501"/>
            </a:xfrm>
          </p:grpSpPr>
          <p:sp>
            <p:nvSpPr>
              <p:cNvPr id="13" name="矩形 12"/>
              <p:cNvSpPr/>
              <p:nvPr/>
            </p:nvSpPr>
            <p:spPr>
              <a:xfrm>
                <a:off x="1350216" y="720713"/>
                <a:ext cx="6937250" cy="2256621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1332807" y="3298792"/>
                <a:ext cx="6937249" cy="634422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/>
            <p:cNvSpPr/>
            <p:nvPr/>
          </p:nvSpPr>
          <p:spPr>
            <a:xfrm>
              <a:off x="1494394" y="806800"/>
              <a:ext cx="6670862" cy="217053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2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技能训练：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（</a:t>
              </a:r>
              <a:r>
                <a:rPr lang="en-US" altLang="zh-CN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）分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小组讨论并尝试设置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IE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浏览器的高级选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项；（</a:t>
              </a:r>
              <a:r>
                <a:rPr lang="en-US" altLang="zh-CN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）使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用历史记录查看最近两天的访问记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录；（</a:t>
              </a:r>
              <a:r>
                <a:rPr lang="en-US" altLang="zh-CN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）使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用搜索和下载功能下载迅雷软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件；（</a:t>
              </a:r>
              <a:r>
                <a:rPr lang="en-US" altLang="zh-CN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）安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装迅雷软件，下载一个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10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分钟以内的视频文件到指定文件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夹；（</a:t>
              </a:r>
              <a:r>
                <a:rPr lang="en-US" altLang="zh-CN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5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）使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用搜索引擎搜索有关“网络安全”的信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息。</a:t>
              </a:r>
              <a:endParaRPr lang="zh-CN" altLang="en-US" sz="2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1418051" y="3392072"/>
              <a:ext cx="6747205" cy="3982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2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作业：</a:t>
              </a:r>
              <a:r>
                <a:rPr lang="zh-CN" altLang="zh-CN" sz="2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单元</a:t>
              </a:r>
              <a:r>
                <a:rPr lang="en-US" altLang="zh-CN" sz="2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r>
                <a:rPr lang="zh-CN" altLang="zh-CN" sz="2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相关习题</a:t>
              </a:r>
              <a:endParaRPr lang="zh-CN" altLang="en-US" sz="2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-36512" y="404664"/>
            <a:ext cx="3816424" cy="650475"/>
            <a:chOff x="-33010" y="588691"/>
            <a:chExt cx="3059780" cy="449319"/>
          </a:xfrm>
        </p:grpSpPr>
        <p:sp>
          <p:nvSpPr>
            <p:cNvPr id="16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-33010" y="658342"/>
              <a:ext cx="2528229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3.2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：获取网络信息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66462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97"/>
          <p:cNvSpPr txBox="1">
            <a:spLocks noChangeArrowheads="1"/>
          </p:cNvSpPr>
          <p:nvPr/>
        </p:nvSpPr>
        <p:spPr bwMode="auto">
          <a:xfrm>
            <a:off x="1691682" y="1256448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3.1 </a:t>
            </a:r>
            <a:r>
              <a:rPr lang="zh-CN" altLang="en-US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接入</a:t>
            </a:r>
            <a:r>
              <a:rPr lang="en-US" altLang="zh-CN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Internet</a:t>
            </a:r>
            <a:endParaRPr lang="zh-CN" altLang="en-US" sz="3200" dirty="0">
              <a:solidFill>
                <a:prstClr val="white"/>
              </a:solidFill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3" name="TextBox 97"/>
          <p:cNvSpPr txBox="1">
            <a:spLocks noChangeArrowheads="1"/>
          </p:cNvSpPr>
          <p:nvPr/>
        </p:nvSpPr>
        <p:spPr bwMode="auto">
          <a:xfrm>
            <a:off x="1691680" y="2367037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3.2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获取网络信息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4" name="TextBox 97"/>
          <p:cNvSpPr txBox="1">
            <a:spLocks noChangeArrowheads="1"/>
          </p:cNvSpPr>
          <p:nvPr/>
        </p:nvSpPr>
        <p:spPr bwMode="auto">
          <a:xfrm>
            <a:off x="1691680" y="3477626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3.3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收发电子邮件</a:t>
            </a:r>
            <a:endParaRPr lang="en-US" altLang="zh-CN" dirty="0" smtClean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5" name="TextBox 97"/>
          <p:cNvSpPr txBox="1">
            <a:spLocks noChangeArrowheads="1"/>
          </p:cNvSpPr>
          <p:nvPr/>
        </p:nvSpPr>
        <p:spPr bwMode="auto">
          <a:xfrm>
            <a:off x="1691680" y="4588215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3.4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使用常用网络服务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39" name="TextBox 97"/>
          <p:cNvSpPr txBox="1">
            <a:spLocks noChangeArrowheads="1"/>
          </p:cNvSpPr>
          <p:nvPr/>
        </p:nvSpPr>
        <p:spPr bwMode="auto">
          <a:xfrm>
            <a:off x="1678980" y="3488308"/>
            <a:ext cx="6363907" cy="929017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sz="3600" dirty="0">
              <a:solidFill>
                <a:prstClr val="white"/>
              </a:solidFill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80245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37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6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26" dur="10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50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39" grpId="0" animBg="1"/>
      <p:bldP spid="39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203848" y="2793258"/>
            <a:ext cx="5760640" cy="1859878"/>
            <a:chOff x="726608" y="1628800"/>
            <a:chExt cx="5933624" cy="1859878"/>
          </a:xfrm>
        </p:grpSpPr>
        <p:sp>
          <p:nvSpPr>
            <p:cNvPr id="3" name="矩形 2"/>
            <p:cNvSpPr/>
            <p:nvPr/>
          </p:nvSpPr>
          <p:spPr>
            <a:xfrm>
              <a:off x="726608" y="1628800"/>
              <a:ext cx="5933624" cy="1859878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>
              <a:spLocks noChangeArrowheads="1"/>
            </p:cNvSpPr>
            <p:nvPr/>
          </p:nvSpPr>
          <p:spPr bwMode="auto">
            <a:xfrm>
              <a:off x="870624" y="1841419"/>
              <a:ext cx="5688632" cy="15218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indent="457200">
                <a:lnSpc>
                  <a:spcPct val="150000"/>
                </a:lnSpc>
              </a:pPr>
              <a:r>
                <a:rPr lang="zh-CN" altLang="en-US" sz="1600" b="1" dirty="0">
                  <a:latin typeface="Arial" charset="0"/>
                </a:rPr>
                <a:t>相信大家在互联网时代已经没有寄信件的习惯了吧，那么除了我们常见的</a:t>
              </a:r>
              <a:r>
                <a:rPr lang="en-US" altLang="zh-CN" sz="1600" b="1" dirty="0">
                  <a:latin typeface="Arial" charset="0"/>
                </a:rPr>
                <a:t>QQ</a:t>
              </a:r>
              <a:r>
                <a:rPr lang="zh-CN" altLang="en-US" sz="1600" b="1" dirty="0">
                  <a:latin typeface="Arial" charset="0"/>
                </a:rPr>
                <a:t>等聊天的方式还有什么办法能实现通信呢</a:t>
              </a:r>
              <a:r>
                <a:rPr lang="zh-CN" altLang="en-US" sz="1600" b="1" dirty="0" smtClean="0">
                  <a:latin typeface="Arial" charset="0"/>
                </a:rPr>
                <a:t>？当</a:t>
              </a:r>
              <a:r>
                <a:rPr lang="zh-CN" altLang="en-US" sz="1600" b="1" dirty="0">
                  <a:latin typeface="Arial" charset="0"/>
                </a:rPr>
                <a:t>然就是电子邮件，我想问问大家你们都有哪些电子邮箱呢？</a:t>
              </a:r>
              <a:endParaRPr lang="en-US" altLang="zh-CN" sz="1600" b="1" dirty="0">
                <a:latin typeface="Arial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96863" y="2640485"/>
            <a:ext cx="825500" cy="2109787"/>
            <a:chOff x="296863" y="1549401"/>
            <a:chExt cx="825500" cy="2109787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296863" y="1912938"/>
              <a:ext cx="825500" cy="1746250"/>
            </a:xfrm>
            <a:custGeom>
              <a:avLst/>
              <a:gdLst>
                <a:gd name="T0" fmla="*/ 32 w 43"/>
                <a:gd name="T1" fmla="*/ 0 h 91"/>
                <a:gd name="T2" fmla="*/ 11 w 43"/>
                <a:gd name="T3" fmla="*/ 0 h 91"/>
                <a:gd name="T4" fmla="*/ 0 w 43"/>
                <a:gd name="T5" fmla="*/ 9 h 91"/>
                <a:gd name="T6" fmla="*/ 0 w 43"/>
                <a:gd name="T7" fmla="*/ 9 h 91"/>
                <a:gd name="T8" fmla="*/ 0 w 43"/>
                <a:gd name="T9" fmla="*/ 10 h 91"/>
                <a:gd name="T10" fmla="*/ 0 w 43"/>
                <a:gd name="T11" fmla="*/ 41 h 91"/>
                <a:gd name="T12" fmla="*/ 3 w 43"/>
                <a:gd name="T13" fmla="*/ 44 h 91"/>
                <a:gd name="T14" fmla="*/ 7 w 43"/>
                <a:gd name="T15" fmla="*/ 41 h 91"/>
                <a:gd name="T16" fmla="*/ 7 w 43"/>
                <a:gd name="T17" fmla="*/ 14 h 91"/>
                <a:gd name="T18" fmla="*/ 10 w 43"/>
                <a:gd name="T19" fmla="*/ 14 h 91"/>
                <a:gd name="T20" fmla="*/ 10 w 43"/>
                <a:gd name="T21" fmla="*/ 40 h 91"/>
                <a:gd name="T22" fmla="*/ 10 w 43"/>
                <a:gd name="T23" fmla="*/ 41 h 91"/>
                <a:gd name="T24" fmla="*/ 10 w 43"/>
                <a:gd name="T25" fmla="*/ 86 h 91"/>
                <a:gd name="T26" fmla="*/ 15 w 43"/>
                <a:gd name="T27" fmla="*/ 91 h 91"/>
                <a:gd name="T28" fmla="*/ 20 w 43"/>
                <a:gd name="T29" fmla="*/ 86 h 91"/>
                <a:gd name="T30" fmla="*/ 20 w 43"/>
                <a:gd name="T31" fmla="*/ 46 h 91"/>
                <a:gd name="T32" fmla="*/ 22 w 43"/>
                <a:gd name="T33" fmla="*/ 46 h 91"/>
                <a:gd name="T34" fmla="*/ 22 w 43"/>
                <a:gd name="T35" fmla="*/ 86 h 91"/>
                <a:gd name="T36" fmla="*/ 27 w 43"/>
                <a:gd name="T37" fmla="*/ 91 h 91"/>
                <a:gd name="T38" fmla="*/ 32 w 43"/>
                <a:gd name="T39" fmla="*/ 86 h 91"/>
                <a:gd name="T40" fmla="*/ 32 w 43"/>
                <a:gd name="T41" fmla="*/ 40 h 91"/>
                <a:gd name="T42" fmla="*/ 32 w 43"/>
                <a:gd name="T43" fmla="*/ 39 h 91"/>
                <a:gd name="T44" fmla="*/ 32 w 43"/>
                <a:gd name="T45" fmla="*/ 14 h 91"/>
                <a:gd name="T46" fmla="*/ 35 w 43"/>
                <a:gd name="T47" fmla="*/ 14 h 91"/>
                <a:gd name="T48" fmla="*/ 35 w 43"/>
                <a:gd name="T49" fmla="*/ 41 h 91"/>
                <a:gd name="T50" fmla="*/ 39 w 43"/>
                <a:gd name="T51" fmla="*/ 44 h 91"/>
                <a:gd name="T52" fmla="*/ 43 w 43"/>
                <a:gd name="T53" fmla="*/ 41 h 91"/>
                <a:gd name="T54" fmla="*/ 43 w 43"/>
                <a:gd name="T55" fmla="*/ 10 h 91"/>
                <a:gd name="T56" fmla="*/ 43 w 43"/>
                <a:gd name="T57" fmla="*/ 9 h 91"/>
                <a:gd name="T58" fmla="*/ 43 w 43"/>
                <a:gd name="T59" fmla="*/ 8 h 91"/>
                <a:gd name="T60" fmla="*/ 32 w 43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" h="91">
                  <a:moveTo>
                    <a:pt x="3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3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1" y="44"/>
                    <a:pt x="3" y="44"/>
                  </a:cubicBezTo>
                  <a:cubicBezTo>
                    <a:pt x="5" y="44"/>
                    <a:pt x="7" y="43"/>
                    <a:pt x="7" y="41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0" y="40"/>
                    <a:pt x="10" y="40"/>
                    <a:pt x="10" y="41"/>
                  </a:cubicBezTo>
                  <a:cubicBezTo>
                    <a:pt x="10" y="86"/>
                    <a:pt x="10" y="86"/>
                    <a:pt x="10" y="86"/>
                  </a:cubicBezTo>
                  <a:cubicBezTo>
                    <a:pt x="10" y="89"/>
                    <a:pt x="12" y="91"/>
                    <a:pt x="15" y="91"/>
                  </a:cubicBezTo>
                  <a:cubicBezTo>
                    <a:pt x="18" y="91"/>
                    <a:pt x="20" y="89"/>
                    <a:pt x="20" y="8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2" y="89"/>
                    <a:pt x="25" y="91"/>
                    <a:pt x="27" y="91"/>
                  </a:cubicBezTo>
                  <a:cubicBezTo>
                    <a:pt x="30" y="91"/>
                    <a:pt x="32" y="89"/>
                    <a:pt x="32" y="86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3"/>
                    <a:pt x="37" y="44"/>
                    <a:pt x="39" y="44"/>
                  </a:cubicBezTo>
                  <a:cubicBezTo>
                    <a:pt x="41" y="44"/>
                    <a:pt x="43" y="43"/>
                    <a:pt x="43" y="41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5"/>
                    <a:pt x="39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546101" y="1549401"/>
              <a:ext cx="32702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238252" y="2640485"/>
            <a:ext cx="825500" cy="2109787"/>
            <a:chOff x="1238251" y="1549401"/>
            <a:chExt cx="825500" cy="2109787"/>
          </a:xfrm>
          <a:solidFill>
            <a:srgbClr val="729A95"/>
          </a:solidFill>
        </p:grpSpPr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1238251" y="1912938"/>
              <a:ext cx="825500" cy="1746250"/>
            </a:xfrm>
            <a:custGeom>
              <a:avLst/>
              <a:gdLst>
                <a:gd name="T0" fmla="*/ 32 w 43"/>
                <a:gd name="T1" fmla="*/ 0 h 91"/>
                <a:gd name="T2" fmla="*/ 11 w 43"/>
                <a:gd name="T3" fmla="*/ 0 h 91"/>
                <a:gd name="T4" fmla="*/ 0 w 43"/>
                <a:gd name="T5" fmla="*/ 9 h 91"/>
                <a:gd name="T6" fmla="*/ 0 w 43"/>
                <a:gd name="T7" fmla="*/ 9 h 91"/>
                <a:gd name="T8" fmla="*/ 0 w 43"/>
                <a:gd name="T9" fmla="*/ 10 h 91"/>
                <a:gd name="T10" fmla="*/ 0 w 43"/>
                <a:gd name="T11" fmla="*/ 41 h 91"/>
                <a:gd name="T12" fmla="*/ 3 w 43"/>
                <a:gd name="T13" fmla="*/ 44 h 91"/>
                <a:gd name="T14" fmla="*/ 7 w 43"/>
                <a:gd name="T15" fmla="*/ 41 h 91"/>
                <a:gd name="T16" fmla="*/ 7 w 43"/>
                <a:gd name="T17" fmla="*/ 14 h 91"/>
                <a:gd name="T18" fmla="*/ 10 w 43"/>
                <a:gd name="T19" fmla="*/ 14 h 91"/>
                <a:gd name="T20" fmla="*/ 10 w 43"/>
                <a:gd name="T21" fmla="*/ 40 h 91"/>
                <a:gd name="T22" fmla="*/ 10 w 43"/>
                <a:gd name="T23" fmla="*/ 41 h 91"/>
                <a:gd name="T24" fmla="*/ 10 w 43"/>
                <a:gd name="T25" fmla="*/ 86 h 91"/>
                <a:gd name="T26" fmla="*/ 15 w 43"/>
                <a:gd name="T27" fmla="*/ 91 h 91"/>
                <a:gd name="T28" fmla="*/ 20 w 43"/>
                <a:gd name="T29" fmla="*/ 86 h 91"/>
                <a:gd name="T30" fmla="*/ 20 w 43"/>
                <a:gd name="T31" fmla="*/ 46 h 91"/>
                <a:gd name="T32" fmla="*/ 22 w 43"/>
                <a:gd name="T33" fmla="*/ 46 h 91"/>
                <a:gd name="T34" fmla="*/ 22 w 43"/>
                <a:gd name="T35" fmla="*/ 86 h 91"/>
                <a:gd name="T36" fmla="*/ 27 w 43"/>
                <a:gd name="T37" fmla="*/ 91 h 91"/>
                <a:gd name="T38" fmla="*/ 32 w 43"/>
                <a:gd name="T39" fmla="*/ 86 h 91"/>
                <a:gd name="T40" fmla="*/ 32 w 43"/>
                <a:gd name="T41" fmla="*/ 40 h 91"/>
                <a:gd name="T42" fmla="*/ 32 w 43"/>
                <a:gd name="T43" fmla="*/ 39 h 91"/>
                <a:gd name="T44" fmla="*/ 32 w 43"/>
                <a:gd name="T45" fmla="*/ 14 h 91"/>
                <a:gd name="T46" fmla="*/ 35 w 43"/>
                <a:gd name="T47" fmla="*/ 14 h 91"/>
                <a:gd name="T48" fmla="*/ 35 w 43"/>
                <a:gd name="T49" fmla="*/ 41 h 91"/>
                <a:gd name="T50" fmla="*/ 39 w 43"/>
                <a:gd name="T51" fmla="*/ 44 h 91"/>
                <a:gd name="T52" fmla="*/ 43 w 43"/>
                <a:gd name="T53" fmla="*/ 41 h 91"/>
                <a:gd name="T54" fmla="*/ 43 w 43"/>
                <a:gd name="T55" fmla="*/ 10 h 91"/>
                <a:gd name="T56" fmla="*/ 43 w 43"/>
                <a:gd name="T57" fmla="*/ 9 h 91"/>
                <a:gd name="T58" fmla="*/ 43 w 43"/>
                <a:gd name="T59" fmla="*/ 8 h 91"/>
                <a:gd name="T60" fmla="*/ 32 w 43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" h="91">
                  <a:moveTo>
                    <a:pt x="3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2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1" y="44"/>
                    <a:pt x="3" y="44"/>
                  </a:cubicBezTo>
                  <a:cubicBezTo>
                    <a:pt x="5" y="44"/>
                    <a:pt x="7" y="43"/>
                    <a:pt x="7" y="41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0" y="40"/>
                    <a:pt x="10" y="40"/>
                    <a:pt x="10" y="41"/>
                  </a:cubicBezTo>
                  <a:cubicBezTo>
                    <a:pt x="10" y="86"/>
                    <a:pt x="10" y="86"/>
                    <a:pt x="10" y="86"/>
                  </a:cubicBezTo>
                  <a:cubicBezTo>
                    <a:pt x="10" y="89"/>
                    <a:pt x="12" y="91"/>
                    <a:pt x="15" y="91"/>
                  </a:cubicBezTo>
                  <a:cubicBezTo>
                    <a:pt x="18" y="91"/>
                    <a:pt x="20" y="89"/>
                    <a:pt x="20" y="8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2" y="89"/>
                    <a:pt x="25" y="91"/>
                    <a:pt x="27" y="91"/>
                  </a:cubicBezTo>
                  <a:cubicBezTo>
                    <a:pt x="30" y="91"/>
                    <a:pt x="32" y="89"/>
                    <a:pt x="32" y="86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3"/>
                    <a:pt x="37" y="44"/>
                    <a:pt x="39" y="44"/>
                  </a:cubicBezTo>
                  <a:cubicBezTo>
                    <a:pt x="41" y="44"/>
                    <a:pt x="43" y="43"/>
                    <a:pt x="43" y="41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5"/>
                    <a:pt x="39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Oval 9"/>
            <p:cNvSpPr>
              <a:spLocks noChangeArrowheads="1"/>
            </p:cNvSpPr>
            <p:nvPr/>
          </p:nvSpPr>
          <p:spPr bwMode="auto">
            <a:xfrm>
              <a:off x="1468438" y="1549401"/>
              <a:ext cx="34607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2160590" y="2640485"/>
            <a:ext cx="844550" cy="2109787"/>
            <a:chOff x="2160588" y="1549401"/>
            <a:chExt cx="844550" cy="2109787"/>
          </a:xfrm>
          <a:solidFill>
            <a:srgbClr val="CABD6C"/>
          </a:solidFill>
        </p:grpSpPr>
        <p:sp>
          <p:nvSpPr>
            <p:cNvPr id="18" name="Freeform 10"/>
            <p:cNvSpPr>
              <a:spLocks/>
            </p:cNvSpPr>
            <p:nvPr/>
          </p:nvSpPr>
          <p:spPr bwMode="auto">
            <a:xfrm>
              <a:off x="2160588" y="1912938"/>
              <a:ext cx="844550" cy="1746250"/>
            </a:xfrm>
            <a:custGeom>
              <a:avLst/>
              <a:gdLst>
                <a:gd name="T0" fmla="*/ 33 w 44"/>
                <a:gd name="T1" fmla="*/ 0 h 91"/>
                <a:gd name="T2" fmla="*/ 11 w 44"/>
                <a:gd name="T3" fmla="*/ 0 h 91"/>
                <a:gd name="T4" fmla="*/ 0 w 44"/>
                <a:gd name="T5" fmla="*/ 9 h 91"/>
                <a:gd name="T6" fmla="*/ 0 w 44"/>
                <a:gd name="T7" fmla="*/ 9 h 91"/>
                <a:gd name="T8" fmla="*/ 0 w 44"/>
                <a:gd name="T9" fmla="*/ 10 h 91"/>
                <a:gd name="T10" fmla="*/ 0 w 44"/>
                <a:gd name="T11" fmla="*/ 41 h 91"/>
                <a:gd name="T12" fmla="*/ 4 w 44"/>
                <a:gd name="T13" fmla="*/ 44 h 91"/>
                <a:gd name="T14" fmla="*/ 8 w 44"/>
                <a:gd name="T15" fmla="*/ 41 h 91"/>
                <a:gd name="T16" fmla="*/ 8 w 44"/>
                <a:gd name="T17" fmla="*/ 14 h 91"/>
                <a:gd name="T18" fmla="*/ 11 w 44"/>
                <a:gd name="T19" fmla="*/ 14 h 91"/>
                <a:gd name="T20" fmla="*/ 11 w 44"/>
                <a:gd name="T21" fmla="*/ 40 h 91"/>
                <a:gd name="T22" fmla="*/ 11 w 44"/>
                <a:gd name="T23" fmla="*/ 41 h 91"/>
                <a:gd name="T24" fmla="*/ 11 w 44"/>
                <a:gd name="T25" fmla="*/ 86 h 91"/>
                <a:gd name="T26" fmla="*/ 16 w 44"/>
                <a:gd name="T27" fmla="*/ 91 h 91"/>
                <a:gd name="T28" fmla="*/ 21 w 44"/>
                <a:gd name="T29" fmla="*/ 86 h 91"/>
                <a:gd name="T30" fmla="*/ 21 w 44"/>
                <a:gd name="T31" fmla="*/ 46 h 91"/>
                <a:gd name="T32" fmla="*/ 23 w 44"/>
                <a:gd name="T33" fmla="*/ 46 h 91"/>
                <a:gd name="T34" fmla="*/ 23 w 44"/>
                <a:gd name="T35" fmla="*/ 86 h 91"/>
                <a:gd name="T36" fmla="*/ 28 w 44"/>
                <a:gd name="T37" fmla="*/ 91 h 91"/>
                <a:gd name="T38" fmla="*/ 33 w 44"/>
                <a:gd name="T39" fmla="*/ 86 h 91"/>
                <a:gd name="T40" fmla="*/ 33 w 44"/>
                <a:gd name="T41" fmla="*/ 40 h 91"/>
                <a:gd name="T42" fmla="*/ 33 w 44"/>
                <a:gd name="T43" fmla="*/ 39 h 91"/>
                <a:gd name="T44" fmla="*/ 33 w 44"/>
                <a:gd name="T45" fmla="*/ 14 h 91"/>
                <a:gd name="T46" fmla="*/ 36 w 44"/>
                <a:gd name="T47" fmla="*/ 14 h 91"/>
                <a:gd name="T48" fmla="*/ 36 w 44"/>
                <a:gd name="T49" fmla="*/ 41 h 91"/>
                <a:gd name="T50" fmla="*/ 40 w 44"/>
                <a:gd name="T51" fmla="*/ 44 h 91"/>
                <a:gd name="T52" fmla="*/ 44 w 44"/>
                <a:gd name="T53" fmla="*/ 41 h 91"/>
                <a:gd name="T54" fmla="*/ 44 w 44"/>
                <a:gd name="T55" fmla="*/ 10 h 91"/>
                <a:gd name="T56" fmla="*/ 44 w 44"/>
                <a:gd name="T57" fmla="*/ 9 h 91"/>
                <a:gd name="T58" fmla="*/ 44 w 44"/>
                <a:gd name="T59" fmla="*/ 8 h 91"/>
                <a:gd name="T60" fmla="*/ 33 w 44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4" h="91">
                  <a:moveTo>
                    <a:pt x="33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3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2" y="44"/>
                    <a:pt x="4" y="44"/>
                  </a:cubicBezTo>
                  <a:cubicBezTo>
                    <a:pt x="6" y="44"/>
                    <a:pt x="8" y="43"/>
                    <a:pt x="8" y="41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1"/>
                  </a:cubicBezTo>
                  <a:cubicBezTo>
                    <a:pt x="11" y="86"/>
                    <a:pt x="11" y="86"/>
                    <a:pt x="11" y="86"/>
                  </a:cubicBezTo>
                  <a:cubicBezTo>
                    <a:pt x="11" y="89"/>
                    <a:pt x="13" y="91"/>
                    <a:pt x="16" y="91"/>
                  </a:cubicBezTo>
                  <a:cubicBezTo>
                    <a:pt x="18" y="91"/>
                    <a:pt x="21" y="89"/>
                    <a:pt x="21" y="8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3" y="46"/>
                    <a:pt x="23" y="46"/>
                    <a:pt x="23" y="46"/>
                  </a:cubicBezTo>
                  <a:cubicBezTo>
                    <a:pt x="23" y="86"/>
                    <a:pt x="23" y="86"/>
                    <a:pt x="23" y="86"/>
                  </a:cubicBezTo>
                  <a:cubicBezTo>
                    <a:pt x="23" y="89"/>
                    <a:pt x="25" y="91"/>
                    <a:pt x="28" y="91"/>
                  </a:cubicBezTo>
                  <a:cubicBezTo>
                    <a:pt x="31" y="91"/>
                    <a:pt x="33" y="89"/>
                    <a:pt x="33" y="86"/>
                  </a:cubicBezTo>
                  <a:cubicBezTo>
                    <a:pt x="33" y="40"/>
                    <a:pt x="33" y="40"/>
                    <a:pt x="33" y="40"/>
                  </a:cubicBezTo>
                  <a:cubicBezTo>
                    <a:pt x="33" y="39"/>
                    <a:pt x="33" y="39"/>
                    <a:pt x="33" y="39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3"/>
                    <a:pt x="38" y="44"/>
                    <a:pt x="40" y="44"/>
                  </a:cubicBezTo>
                  <a:cubicBezTo>
                    <a:pt x="42" y="44"/>
                    <a:pt x="44" y="43"/>
                    <a:pt x="44" y="41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4" y="5"/>
                    <a:pt x="40" y="0"/>
                    <a:pt x="3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Oval 11"/>
            <p:cNvSpPr>
              <a:spLocks noChangeArrowheads="1"/>
            </p:cNvSpPr>
            <p:nvPr/>
          </p:nvSpPr>
          <p:spPr bwMode="auto">
            <a:xfrm>
              <a:off x="2409826" y="1549401"/>
              <a:ext cx="34607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-36512" y="332656"/>
            <a:ext cx="4536504" cy="650475"/>
            <a:chOff x="-33010" y="588691"/>
            <a:chExt cx="3377304" cy="449319"/>
          </a:xfrm>
        </p:grpSpPr>
        <p:sp>
          <p:nvSpPr>
            <p:cNvPr id="27" name="矩形 1"/>
            <p:cNvSpPr/>
            <p:nvPr/>
          </p:nvSpPr>
          <p:spPr>
            <a:xfrm>
              <a:off x="-1" y="588691"/>
              <a:ext cx="3344295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-33010" y="658342"/>
              <a:ext cx="2867960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任务目标：如何收发电子邮件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38815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1393" y="1706539"/>
            <a:ext cx="695222" cy="3306637"/>
            <a:chOff x="654993" y="1901757"/>
            <a:chExt cx="695222" cy="1527334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673682" y="2031806"/>
              <a:ext cx="799068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技能学习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814514" y="1706540"/>
            <a:ext cx="5637806" cy="1646138"/>
            <a:chOff x="1408114" y="719645"/>
            <a:chExt cx="5637806" cy="1646138"/>
          </a:xfrm>
        </p:grpSpPr>
        <p:grpSp>
          <p:nvGrpSpPr>
            <p:cNvPr id="18" name="组合 17"/>
            <p:cNvGrpSpPr/>
            <p:nvPr/>
          </p:nvGrpSpPr>
          <p:grpSpPr>
            <a:xfrm>
              <a:off x="1408114" y="719645"/>
              <a:ext cx="5637806" cy="1646138"/>
              <a:chOff x="1408114" y="719645"/>
              <a:chExt cx="5637806" cy="1646138"/>
            </a:xfrm>
          </p:grpSpPr>
          <p:sp>
            <p:nvSpPr>
              <p:cNvPr id="25" name="TextBox 9"/>
              <p:cNvSpPr txBox="1"/>
              <p:nvPr/>
            </p:nvSpPr>
            <p:spPr>
              <a:xfrm>
                <a:off x="1408114" y="719645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 smtClean="0">
                    <a:latin typeface="Franklin Gothic Book" pitchFamily="34" charset="0"/>
                    <a:sym typeface="Wingdings"/>
                  </a:rPr>
                  <a:t>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26" name="TextBox 10"/>
              <p:cNvSpPr txBox="1"/>
              <p:nvPr/>
            </p:nvSpPr>
            <p:spPr>
              <a:xfrm>
                <a:off x="1408114" y="1722025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>
                    <a:latin typeface="Franklin Gothic Book" pitchFamily="34" charset="0"/>
                    <a:sym typeface="Wingdings"/>
                  </a:rPr>
                  <a:t>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27" name="矩形 26"/>
              <p:cNvSpPr/>
              <p:nvPr/>
            </p:nvSpPr>
            <p:spPr>
              <a:xfrm>
                <a:off x="1971344" y="720713"/>
                <a:ext cx="5074576" cy="710024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矩形 27"/>
              <p:cNvSpPr/>
              <p:nvPr/>
            </p:nvSpPr>
            <p:spPr>
              <a:xfrm>
                <a:off x="1971633" y="1650017"/>
                <a:ext cx="5074287" cy="715766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9" name="矩形 18"/>
            <p:cNvSpPr/>
            <p:nvPr/>
          </p:nvSpPr>
          <p:spPr>
            <a:xfrm>
              <a:off x="2101157" y="788418"/>
              <a:ext cx="2031325" cy="5355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申请电子邮箱</a:t>
              </a:r>
              <a:endParaRPr lang="zh-CN" altLang="en-US" sz="2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2149376" y="1722025"/>
              <a:ext cx="2031325" cy="5355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收</a:t>
              </a: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发电子邮件</a:t>
              </a:r>
              <a:endParaRPr lang="zh-CN" altLang="en-US" sz="2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814514" y="3573016"/>
            <a:ext cx="5637806" cy="711092"/>
            <a:chOff x="1408114" y="719645"/>
            <a:chExt cx="5637806" cy="711092"/>
          </a:xfrm>
        </p:grpSpPr>
        <p:grpSp>
          <p:nvGrpSpPr>
            <p:cNvPr id="30" name="组合 29"/>
            <p:cNvGrpSpPr/>
            <p:nvPr/>
          </p:nvGrpSpPr>
          <p:grpSpPr>
            <a:xfrm>
              <a:off x="1408114" y="719645"/>
              <a:ext cx="5637806" cy="711092"/>
              <a:chOff x="1408114" y="719645"/>
              <a:chExt cx="5637806" cy="711092"/>
            </a:xfrm>
          </p:grpSpPr>
          <p:sp>
            <p:nvSpPr>
              <p:cNvPr id="33" name="TextBox 9"/>
              <p:cNvSpPr txBox="1"/>
              <p:nvPr/>
            </p:nvSpPr>
            <p:spPr>
              <a:xfrm>
                <a:off x="1408114" y="719645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 smtClean="0">
                    <a:latin typeface="Franklin Gothic Book" pitchFamily="34" charset="0"/>
                    <a:sym typeface="Wingdings" panose="05000000000000000000" pitchFamily="2" charset="2"/>
                  </a:rPr>
                  <a:t>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35" name="矩形 34"/>
              <p:cNvSpPr/>
              <p:nvPr/>
            </p:nvSpPr>
            <p:spPr>
              <a:xfrm>
                <a:off x="1971344" y="720713"/>
                <a:ext cx="5074576" cy="710024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1" name="矩形 30"/>
            <p:cNvSpPr/>
            <p:nvPr/>
          </p:nvSpPr>
          <p:spPr>
            <a:xfrm>
              <a:off x="2101157" y="788418"/>
              <a:ext cx="2031325" cy="5355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管理电子邮件</a:t>
              </a:r>
              <a:endParaRPr lang="en-US" altLang="zh-CN" sz="2400" b="1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-36512" y="404664"/>
            <a:ext cx="3816424" cy="650475"/>
            <a:chOff x="-33010" y="588691"/>
            <a:chExt cx="3059780" cy="449319"/>
          </a:xfrm>
        </p:grpSpPr>
        <p:sp>
          <p:nvSpPr>
            <p:cNvPr id="38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-33010" y="658342"/>
              <a:ext cx="2528229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3.3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</a:t>
              </a:r>
              <a:r>
                <a:rPr lang="zh-CN" altLang="en-US" sz="2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收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发电子邮件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29575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1393" y="1706539"/>
            <a:ext cx="695223" cy="3306637"/>
            <a:chOff x="654993" y="1901757"/>
            <a:chExt cx="695223" cy="1527334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675164" y="2031806"/>
              <a:ext cx="796106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知识归纳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814514" y="1706540"/>
            <a:ext cx="5637806" cy="1646138"/>
            <a:chOff x="1408114" y="719645"/>
            <a:chExt cx="5637806" cy="1646138"/>
          </a:xfrm>
        </p:grpSpPr>
        <p:grpSp>
          <p:nvGrpSpPr>
            <p:cNvPr id="6" name="组合 5"/>
            <p:cNvGrpSpPr/>
            <p:nvPr/>
          </p:nvGrpSpPr>
          <p:grpSpPr>
            <a:xfrm>
              <a:off x="1408114" y="719645"/>
              <a:ext cx="5637806" cy="1646138"/>
              <a:chOff x="1408114" y="719645"/>
              <a:chExt cx="5637806" cy="1646138"/>
            </a:xfrm>
          </p:grpSpPr>
          <p:sp>
            <p:nvSpPr>
              <p:cNvPr id="10" name="TextBox 9"/>
              <p:cNvSpPr txBox="1"/>
              <p:nvPr/>
            </p:nvSpPr>
            <p:spPr>
              <a:xfrm>
                <a:off x="1408114" y="719645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 smtClean="0">
                    <a:latin typeface="Franklin Gothic Book" pitchFamily="34" charset="0"/>
                    <a:sym typeface="Wingdings"/>
                  </a:rPr>
                  <a:t>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1408114" y="1722025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>
                    <a:latin typeface="Franklin Gothic Book" pitchFamily="34" charset="0"/>
                    <a:sym typeface="Wingdings"/>
                  </a:rPr>
                  <a:t>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1971344" y="720713"/>
                <a:ext cx="5074576" cy="710024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1971633" y="1650017"/>
                <a:ext cx="5074287" cy="715766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/>
            <p:cNvSpPr/>
            <p:nvPr/>
          </p:nvSpPr>
          <p:spPr>
            <a:xfrm>
              <a:off x="2101157" y="788418"/>
              <a:ext cx="1415772" cy="5355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电子邮件</a:t>
              </a:r>
              <a:endParaRPr lang="zh-CN" altLang="en-US" sz="2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2149376" y="1722025"/>
              <a:ext cx="2339102" cy="5355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电子邮件管理器</a:t>
              </a:r>
              <a:endParaRPr lang="zh-CN" altLang="en-US" sz="2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1814514" y="3571958"/>
            <a:ext cx="5637806" cy="715766"/>
            <a:chOff x="1408114" y="718587"/>
            <a:chExt cx="5637806" cy="715766"/>
          </a:xfrm>
        </p:grpSpPr>
        <p:grpSp>
          <p:nvGrpSpPr>
            <p:cNvPr id="17" name="组合 16"/>
            <p:cNvGrpSpPr/>
            <p:nvPr/>
          </p:nvGrpSpPr>
          <p:grpSpPr>
            <a:xfrm>
              <a:off x="1408114" y="718587"/>
              <a:ext cx="5637806" cy="715766"/>
              <a:chOff x="1408114" y="718587"/>
              <a:chExt cx="5637806" cy="715766"/>
            </a:xfrm>
          </p:grpSpPr>
          <p:sp>
            <p:nvSpPr>
              <p:cNvPr id="20" name="TextBox 9"/>
              <p:cNvSpPr txBox="1"/>
              <p:nvPr/>
            </p:nvSpPr>
            <p:spPr>
              <a:xfrm>
                <a:off x="1408114" y="719645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 smtClean="0">
                    <a:latin typeface="Franklin Gothic Book" pitchFamily="34" charset="0"/>
                    <a:sym typeface="Wingdings" panose="05000000000000000000" pitchFamily="2" charset="2"/>
                  </a:rPr>
                  <a:t>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26" name="矩形 25"/>
              <p:cNvSpPr/>
              <p:nvPr/>
            </p:nvSpPr>
            <p:spPr>
              <a:xfrm>
                <a:off x="1971633" y="718587"/>
                <a:ext cx="5074287" cy="715766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9" name="矩形 18"/>
            <p:cNvSpPr/>
            <p:nvPr/>
          </p:nvSpPr>
          <p:spPr>
            <a:xfrm>
              <a:off x="2122538" y="827491"/>
              <a:ext cx="4185761" cy="4979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使</a:t>
              </a: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用电子邮箱应注意哪些问题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-36512" y="404664"/>
            <a:ext cx="3816424" cy="650475"/>
            <a:chOff x="-33010" y="588691"/>
            <a:chExt cx="3059780" cy="449319"/>
          </a:xfrm>
        </p:grpSpPr>
        <p:sp>
          <p:nvSpPr>
            <p:cNvPr id="28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-33010" y="658342"/>
              <a:ext cx="2528229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3.3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</a:t>
              </a:r>
              <a:r>
                <a:rPr lang="zh-CN" altLang="en-US" sz="2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收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发电子邮件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08872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131840" y="1431066"/>
            <a:ext cx="5544616" cy="1853918"/>
            <a:chOff x="2972083" y="1979113"/>
            <a:chExt cx="5113168" cy="2141950"/>
          </a:xfrm>
          <a:solidFill>
            <a:srgbClr val="BFE2EB"/>
          </a:solidFill>
        </p:grpSpPr>
        <p:sp>
          <p:nvSpPr>
            <p:cNvPr id="3" name="矩形 2"/>
            <p:cNvSpPr/>
            <p:nvPr/>
          </p:nvSpPr>
          <p:spPr>
            <a:xfrm>
              <a:off x="2972083" y="1979113"/>
              <a:ext cx="5113168" cy="214195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" name="矩形 3"/>
            <p:cNvSpPr>
              <a:spLocks noChangeArrowheads="1"/>
            </p:cNvSpPr>
            <p:nvPr/>
          </p:nvSpPr>
          <p:spPr bwMode="auto">
            <a:xfrm>
              <a:off x="3116099" y="2110063"/>
              <a:ext cx="4969152" cy="156966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电子邮件昵称“伊妹儿”，是</a:t>
              </a:r>
              <a:r>
                <a:rPr lang="en-US" altLang="zh-CN" sz="1600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Internet</a:t>
              </a:r>
              <a:r>
                <a:rPr lang="zh-CN" altLang="en-US" sz="1600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上的一种通信服务。电子邮件的标准格式为“用户名</a:t>
              </a:r>
              <a:r>
                <a:rPr lang="en-US" altLang="zh-CN" sz="1600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@</a:t>
              </a:r>
              <a:r>
                <a:rPr lang="zh-CN" altLang="en-US" sz="1600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邮件服务器域名”，用户名由用户自己设定，但在同一个邮件服务器中，用户名必须是唯一的。</a:t>
              </a:r>
              <a:endParaRPr lang="zh-CN" altLang="en-US" sz="16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88680" y="1428386"/>
            <a:ext cx="2471242" cy="488445"/>
            <a:chOff x="438410" y="1824281"/>
            <a:chExt cx="2471242" cy="299096"/>
          </a:xfrm>
        </p:grpSpPr>
        <p:sp>
          <p:nvSpPr>
            <p:cNvPr id="6" name="矩形 5"/>
            <p:cNvSpPr/>
            <p:nvPr/>
          </p:nvSpPr>
          <p:spPr>
            <a:xfrm>
              <a:off x="438410" y="1826551"/>
              <a:ext cx="2471242" cy="29682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993338" y="1824281"/>
              <a:ext cx="1327990" cy="2600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b="1" kern="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电子邮件</a:t>
              </a:r>
              <a:endParaRPr lang="zh-CN" altLang="en-US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3128028" y="3994490"/>
            <a:ext cx="5544616" cy="1594750"/>
            <a:chOff x="2972083" y="1981605"/>
            <a:chExt cx="5113168" cy="2354583"/>
          </a:xfrm>
          <a:solidFill>
            <a:srgbClr val="BFE2EB"/>
          </a:solidFill>
        </p:grpSpPr>
        <p:sp>
          <p:nvSpPr>
            <p:cNvPr id="18" name="矩形 17"/>
            <p:cNvSpPr/>
            <p:nvPr/>
          </p:nvSpPr>
          <p:spPr>
            <a:xfrm>
              <a:off x="2972083" y="1981605"/>
              <a:ext cx="5113168" cy="235458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9" name="矩形 18"/>
            <p:cNvSpPr>
              <a:spLocks noChangeArrowheads="1"/>
            </p:cNvSpPr>
            <p:nvPr/>
          </p:nvSpPr>
          <p:spPr bwMode="auto">
            <a:xfrm>
              <a:off x="3044091" y="2017259"/>
              <a:ext cx="4969152" cy="231753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通过浏览器登录邮件服务器进行管理，也可以使用专门的邮件管理软件对邮件进行管理。常用的邮件管理软件很多，如</a:t>
              </a:r>
              <a:r>
                <a:rPr lang="en-US" altLang="zh-CN" sz="1600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Windows Live Mail</a:t>
              </a:r>
              <a:r>
                <a:rPr lang="zh-CN" altLang="en-US" sz="1600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</a:t>
              </a:r>
              <a:r>
                <a:rPr lang="en-US" altLang="zh-CN" sz="1600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Fox Mail</a:t>
              </a:r>
              <a:r>
                <a:rPr lang="zh-CN" altLang="en-US" sz="1600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</a:t>
              </a:r>
              <a:r>
                <a:rPr lang="en-US" altLang="zh-CN" sz="1600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Out Look</a:t>
              </a:r>
              <a:r>
                <a:rPr lang="zh-CN" altLang="en-US" sz="1600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等，用户可以通过软件的使用指南来学习。</a:t>
              </a:r>
              <a:endParaRPr lang="zh-CN" altLang="en-US" sz="16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84868" y="3993032"/>
            <a:ext cx="2471242" cy="484739"/>
            <a:chOff x="438410" y="1826551"/>
            <a:chExt cx="2471242" cy="296826"/>
          </a:xfrm>
        </p:grpSpPr>
        <p:sp>
          <p:nvSpPr>
            <p:cNvPr id="21" name="矩形 20"/>
            <p:cNvSpPr/>
            <p:nvPr/>
          </p:nvSpPr>
          <p:spPr>
            <a:xfrm>
              <a:off x="438410" y="1826551"/>
              <a:ext cx="2471242" cy="29682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矩形 21"/>
            <p:cNvSpPr/>
            <p:nvPr/>
          </p:nvSpPr>
          <p:spPr>
            <a:xfrm>
              <a:off x="781126" y="1844923"/>
              <a:ext cx="1944216" cy="2600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b="1" kern="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电子邮件管理器</a:t>
              </a:r>
              <a:endParaRPr lang="zh-CN" altLang="en-US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-36512" y="404664"/>
            <a:ext cx="3816424" cy="650475"/>
            <a:chOff x="-33010" y="588691"/>
            <a:chExt cx="3059780" cy="449319"/>
          </a:xfrm>
        </p:grpSpPr>
        <p:sp>
          <p:nvSpPr>
            <p:cNvPr id="24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-33010" y="658342"/>
              <a:ext cx="2528229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3.3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</a:t>
              </a:r>
              <a:r>
                <a:rPr lang="zh-CN" altLang="en-US" sz="2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收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发电子邮件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42669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>
            <a:spLocks noChangeArrowheads="1"/>
          </p:cNvSpPr>
          <p:nvPr/>
        </p:nvSpPr>
        <p:spPr bwMode="auto">
          <a:xfrm>
            <a:off x="611560" y="1772816"/>
            <a:ext cx="7704856" cy="2862322"/>
          </a:xfrm>
          <a:prstGeom prst="rect">
            <a:avLst/>
          </a:prstGeom>
          <a:solidFill>
            <a:srgbClr val="BFE2E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0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0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、不要随意点击不明邮件中的链接、图片、文件</a:t>
            </a:r>
            <a:r>
              <a:rPr lang="zh-CN" altLang="en-US" sz="20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；</a:t>
            </a:r>
            <a:endParaRPr lang="en-US" altLang="zh-CN" sz="2000" dirty="0" smtClean="0">
              <a:solidFill>
                <a:schemeClr val="tx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0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、使用电子邮件地址作为网站注册的用户名时，应设置与原邮件密码不相同的网站密码；</a:t>
            </a:r>
            <a:endParaRPr lang="en-US" altLang="zh-CN" sz="2000" dirty="0" smtClean="0">
              <a:solidFill>
                <a:schemeClr val="tx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0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、适当设置找回密码的提示问题；</a:t>
            </a:r>
            <a:endParaRPr lang="en-US" altLang="zh-CN" sz="2000" dirty="0" smtClean="0">
              <a:solidFill>
                <a:schemeClr val="tx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20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、当收到与个人信息和金钱相关（如中奖、集资等）的邮件时提高警惕</a:t>
            </a:r>
            <a:r>
              <a:rPr lang="zh-CN" altLang="en-US" sz="20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2000" dirty="0" smtClean="0">
              <a:solidFill>
                <a:schemeClr val="tx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0" y="0"/>
            <a:ext cx="4283968" cy="1008860"/>
            <a:chOff x="1971344" y="720713"/>
            <a:chExt cx="5758897" cy="1008860"/>
          </a:xfrm>
        </p:grpSpPr>
        <p:sp>
          <p:nvSpPr>
            <p:cNvPr id="7" name="矩形 6"/>
            <p:cNvSpPr/>
            <p:nvPr/>
          </p:nvSpPr>
          <p:spPr>
            <a:xfrm>
              <a:off x="1971344" y="720713"/>
              <a:ext cx="5758897" cy="71002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2101157" y="788418"/>
              <a:ext cx="5629084" cy="9411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使用电子邮箱应注意哪些问题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72121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1393" y="1484784"/>
            <a:ext cx="695224" cy="3384377"/>
            <a:chOff x="654993" y="1865849"/>
            <a:chExt cx="695224" cy="1563242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408611" y="2253457"/>
              <a:ext cx="1329213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技能训练及作业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749581" y="1628801"/>
            <a:ext cx="6944285" cy="3672407"/>
            <a:chOff x="1343181" y="720713"/>
            <a:chExt cx="6944285" cy="3150722"/>
          </a:xfrm>
        </p:grpSpPr>
        <p:grpSp>
          <p:nvGrpSpPr>
            <p:cNvPr id="6" name="组合 5"/>
            <p:cNvGrpSpPr/>
            <p:nvPr/>
          </p:nvGrpSpPr>
          <p:grpSpPr>
            <a:xfrm>
              <a:off x="1343181" y="720713"/>
              <a:ext cx="6944285" cy="3150722"/>
              <a:chOff x="1343181" y="720713"/>
              <a:chExt cx="6944285" cy="3150722"/>
            </a:xfrm>
          </p:grpSpPr>
          <p:sp>
            <p:nvSpPr>
              <p:cNvPr id="13" name="矩形 12"/>
              <p:cNvSpPr/>
              <p:nvPr/>
            </p:nvSpPr>
            <p:spPr>
              <a:xfrm>
                <a:off x="1350216" y="720713"/>
                <a:ext cx="6937250" cy="2256621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1343181" y="3298792"/>
                <a:ext cx="6937249" cy="572643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/>
            <p:cNvSpPr/>
            <p:nvPr/>
          </p:nvSpPr>
          <p:spPr>
            <a:xfrm>
              <a:off x="1494394" y="806800"/>
              <a:ext cx="6670862" cy="217053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2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技能训练：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(1)	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在新浪网上申请一个免费邮箱，并与同组的同学进行邮件传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递；</a:t>
              </a:r>
              <a:r>
                <a:rPr lang="en-US" altLang="zh-CN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(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2)	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用你的</a:t>
              </a:r>
              <a:r>
                <a:rPr lang="en-US" altLang="zh-CN" sz="2200" kern="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qq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邮箱给老师发一份邮件，主题是我的家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庭；</a:t>
              </a:r>
              <a:r>
                <a:rPr lang="en-US" altLang="zh-CN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(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3)	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设置一个个性化的邮件签名和自动回复信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息；</a:t>
              </a:r>
              <a:r>
                <a:rPr lang="en-US" altLang="zh-CN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(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4)	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下载并安装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Windows Live Mail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程序，并使用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Windows Live Mail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对邮件进行管理。</a:t>
              </a:r>
            </a:p>
          </p:txBody>
        </p:sp>
        <p:sp>
          <p:nvSpPr>
            <p:cNvPr id="8" name="矩形 7"/>
            <p:cNvSpPr/>
            <p:nvPr/>
          </p:nvSpPr>
          <p:spPr>
            <a:xfrm>
              <a:off x="1418051" y="3392072"/>
              <a:ext cx="6747205" cy="42777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2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作业：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单元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相关习题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-36512" y="404664"/>
            <a:ext cx="3816424" cy="650475"/>
            <a:chOff x="-33010" y="588691"/>
            <a:chExt cx="3059780" cy="449319"/>
          </a:xfrm>
        </p:grpSpPr>
        <p:sp>
          <p:nvSpPr>
            <p:cNvPr id="16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-33010" y="658342"/>
              <a:ext cx="2528229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3.3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</a:t>
              </a:r>
              <a:r>
                <a:rPr lang="zh-CN" altLang="en-US" sz="2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收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发电子邮件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55147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97"/>
          <p:cNvSpPr txBox="1">
            <a:spLocks noChangeArrowheads="1"/>
          </p:cNvSpPr>
          <p:nvPr/>
        </p:nvSpPr>
        <p:spPr bwMode="auto">
          <a:xfrm>
            <a:off x="1691682" y="1256448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3.1 </a:t>
            </a:r>
            <a:r>
              <a:rPr lang="zh-CN" altLang="en-US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接入</a:t>
            </a:r>
            <a:r>
              <a:rPr lang="en-US" altLang="zh-CN" sz="3200" dirty="0" smtClean="0">
                <a:solidFill>
                  <a:prstClr val="white"/>
                </a:solidFill>
                <a:latin typeface="方正粗倩简体" panose="03000509000000000000" pitchFamily="65" charset="-122"/>
                <a:ea typeface="方正粗倩简体" panose="03000509000000000000" pitchFamily="65" charset="-122"/>
              </a:rPr>
              <a:t>Internet</a:t>
            </a:r>
            <a:endParaRPr lang="zh-CN" altLang="en-US" sz="3200" dirty="0">
              <a:solidFill>
                <a:prstClr val="white"/>
              </a:solidFill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3" name="TextBox 97"/>
          <p:cNvSpPr txBox="1">
            <a:spLocks noChangeArrowheads="1"/>
          </p:cNvSpPr>
          <p:nvPr/>
        </p:nvSpPr>
        <p:spPr bwMode="auto">
          <a:xfrm>
            <a:off x="1691680" y="2367037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3.2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获取网络信息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4" name="TextBox 97"/>
          <p:cNvSpPr txBox="1">
            <a:spLocks noChangeArrowheads="1"/>
          </p:cNvSpPr>
          <p:nvPr/>
        </p:nvSpPr>
        <p:spPr bwMode="auto">
          <a:xfrm>
            <a:off x="1691680" y="3477626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3.3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收发电子邮件</a:t>
            </a:r>
            <a:endParaRPr lang="en-US" altLang="zh-CN" dirty="0" smtClean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5" name="TextBox 97"/>
          <p:cNvSpPr txBox="1">
            <a:spLocks noChangeArrowheads="1"/>
          </p:cNvSpPr>
          <p:nvPr/>
        </p:nvSpPr>
        <p:spPr bwMode="auto">
          <a:xfrm>
            <a:off x="1691680" y="4588215"/>
            <a:ext cx="6363909" cy="929017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defPPr>
              <a:defRPr lang="zh-CN"/>
            </a:defPPr>
            <a:lvl1pPr>
              <a:defRPr sz="3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任务</a:t>
            </a:r>
            <a:r>
              <a:rPr lang="en-US" altLang="zh-CN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3.4 </a:t>
            </a:r>
            <a:r>
              <a:rPr lang="zh-CN" altLang="en-US" dirty="0" smtClean="0">
                <a:latin typeface="方正粗倩简体" panose="03000509000000000000" pitchFamily="65" charset="-122"/>
                <a:ea typeface="方正粗倩简体" panose="03000509000000000000" pitchFamily="65" charset="-122"/>
              </a:rPr>
              <a:t>使用常用网络服务</a:t>
            </a:r>
            <a:endParaRPr lang="zh-CN" altLang="en-US" dirty="0"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  <p:sp>
        <p:nvSpPr>
          <p:cNvPr id="39" name="TextBox 97"/>
          <p:cNvSpPr txBox="1">
            <a:spLocks noChangeArrowheads="1"/>
          </p:cNvSpPr>
          <p:nvPr/>
        </p:nvSpPr>
        <p:spPr bwMode="auto">
          <a:xfrm>
            <a:off x="1691680" y="4588215"/>
            <a:ext cx="6363907" cy="929017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</p:spPr>
        <p:txBody>
          <a:bodyPr wrap="square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sz="3600" dirty="0">
              <a:solidFill>
                <a:prstClr val="white"/>
              </a:solidFill>
              <a:latin typeface="方正粗倩简体" panose="03000509000000000000" pitchFamily="65" charset="-122"/>
              <a:ea typeface="方正粗倩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09530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37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6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26" dur="10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50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39" grpId="0" animBg="1"/>
      <p:bldP spid="39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203848" y="2793258"/>
            <a:ext cx="5760640" cy="1296144"/>
            <a:chOff x="726608" y="1628800"/>
            <a:chExt cx="5933624" cy="1296144"/>
          </a:xfrm>
        </p:grpSpPr>
        <p:sp>
          <p:nvSpPr>
            <p:cNvPr id="3" name="矩形 2"/>
            <p:cNvSpPr/>
            <p:nvPr/>
          </p:nvSpPr>
          <p:spPr>
            <a:xfrm>
              <a:off x="726608" y="1628800"/>
              <a:ext cx="5933624" cy="129614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>
              <a:spLocks noChangeArrowheads="1"/>
            </p:cNvSpPr>
            <p:nvPr/>
          </p:nvSpPr>
          <p:spPr bwMode="auto">
            <a:xfrm>
              <a:off x="870624" y="1841419"/>
              <a:ext cx="5688632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indent="457200">
                <a:lnSpc>
                  <a:spcPct val="150000"/>
                </a:lnSpc>
              </a:pPr>
              <a:r>
                <a:rPr lang="zh-CN" altLang="en-US" sz="1600" b="1" dirty="0">
                  <a:latin typeface="Arial" charset="0"/>
                </a:rPr>
                <a:t>除了上节课我们讲到的电子邮件，大家还</a:t>
              </a:r>
              <a:r>
                <a:rPr lang="zh-CN" altLang="en-US" sz="1600" b="1" dirty="0" smtClean="0">
                  <a:latin typeface="Arial" charset="0"/>
                </a:rPr>
                <a:t>能具体说</a:t>
              </a:r>
              <a:r>
                <a:rPr lang="zh-CN" altLang="en-US" sz="1600" b="1" dirty="0">
                  <a:latin typeface="Arial" charset="0"/>
                </a:rPr>
                <a:t>出互联网上我们可以完成一些什么事情吗？</a:t>
              </a:r>
              <a:endParaRPr lang="en-US" altLang="zh-CN" sz="1600" b="1" dirty="0">
                <a:latin typeface="Arial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96863" y="2640485"/>
            <a:ext cx="825500" cy="2109787"/>
            <a:chOff x="296863" y="1549401"/>
            <a:chExt cx="825500" cy="2109787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296863" y="1912938"/>
              <a:ext cx="825500" cy="1746250"/>
            </a:xfrm>
            <a:custGeom>
              <a:avLst/>
              <a:gdLst>
                <a:gd name="T0" fmla="*/ 32 w 43"/>
                <a:gd name="T1" fmla="*/ 0 h 91"/>
                <a:gd name="T2" fmla="*/ 11 w 43"/>
                <a:gd name="T3" fmla="*/ 0 h 91"/>
                <a:gd name="T4" fmla="*/ 0 w 43"/>
                <a:gd name="T5" fmla="*/ 9 h 91"/>
                <a:gd name="T6" fmla="*/ 0 w 43"/>
                <a:gd name="T7" fmla="*/ 9 h 91"/>
                <a:gd name="T8" fmla="*/ 0 w 43"/>
                <a:gd name="T9" fmla="*/ 10 h 91"/>
                <a:gd name="T10" fmla="*/ 0 w 43"/>
                <a:gd name="T11" fmla="*/ 41 h 91"/>
                <a:gd name="T12" fmla="*/ 3 w 43"/>
                <a:gd name="T13" fmla="*/ 44 h 91"/>
                <a:gd name="T14" fmla="*/ 7 w 43"/>
                <a:gd name="T15" fmla="*/ 41 h 91"/>
                <a:gd name="T16" fmla="*/ 7 w 43"/>
                <a:gd name="T17" fmla="*/ 14 h 91"/>
                <a:gd name="T18" fmla="*/ 10 w 43"/>
                <a:gd name="T19" fmla="*/ 14 h 91"/>
                <a:gd name="T20" fmla="*/ 10 w 43"/>
                <a:gd name="T21" fmla="*/ 40 h 91"/>
                <a:gd name="T22" fmla="*/ 10 w 43"/>
                <a:gd name="T23" fmla="*/ 41 h 91"/>
                <a:gd name="T24" fmla="*/ 10 w 43"/>
                <a:gd name="T25" fmla="*/ 86 h 91"/>
                <a:gd name="T26" fmla="*/ 15 w 43"/>
                <a:gd name="T27" fmla="*/ 91 h 91"/>
                <a:gd name="T28" fmla="*/ 20 w 43"/>
                <a:gd name="T29" fmla="*/ 86 h 91"/>
                <a:gd name="T30" fmla="*/ 20 w 43"/>
                <a:gd name="T31" fmla="*/ 46 h 91"/>
                <a:gd name="T32" fmla="*/ 22 w 43"/>
                <a:gd name="T33" fmla="*/ 46 h 91"/>
                <a:gd name="T34" fmla="*/ 22 w 43"/>
                <a:gd name="T35" fmla="*/ 86 h 91"/>
                <a:gd name="T36" fmla="*/ 27 w 43"/>
                <a:gd name="T37" fmla="*/ 91 h 91"/>
                <a:gd name="T38" fmla="*/ 32 w 43"/>
                <a:gd name="T39" fmla="*/ 86 h 91"/>
                <a:gd name="T40" fmla="*/ 32 w 43"/>
                <a:gd name="T41" fmla="*/ 40 h 91"/>
                <a:gd name="T42" fmla="*/ 32 w 43"/>
                <a:gd name="T43" fmla="*/ 39 h 91"/>
                <a:gd name="T44" fmla="*/ 32 w 43"/>
                <a:gd name="T45" fmla="*/ 14 h 91"/>
                <a:gd name="T46" fmla="*/ 35 w 43"/>
                <a:gd name="T47" fmla="*/ 14 h 91"/>
                <a:gd name="T48" fmla="*/ 35 w 43"/>
                <a:gd name="T49" fmla="*/ 41 h 91"/>
                <a:gd name="T50" fmla="*/ 39 w 43"/>
                <a:gd name="T51" fmla="*/ 44 h 91"/>
                <a:gd name="T52" fmla="*/ 43 w 43"/>
                <a:gd name="T53" fmla="*/ 41 h 91"/>
                <a:gd name="T54" fmla="*/ 43 w 43"/>
                <a:gd name="T55" fmla="*/ 10 h 91"/>
                <a:gd name="T56" fmla="*/ 43 w 43"/>
                <a:gd name="T57" fmla="*/ 9 h 91"/>
                <a:gd name="T58" fmla="*/ 43 w 43"/>
                <a:gd name="T59" fmla="*/ 8 h 91"/>
                <a:gd name="T60" fmla="*/ 32 w 43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" h="91">
                  <a:moveTo>
                    <a:pt x="3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3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1" y="44"/>
                    <a:pt x="3" y="44"/>
                  </a:cubicBezTo>
                  <a:cubicBezTo>
                    <a:pt x="5" y="44"/>
                    <a:pt x="7" y="43"/>
                    <a:pt x="7" y="41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0" y="40"/>
                    <a:pt x="10" y="40"/>
                    <a:pt x="10" y="41"/>
                  </a:cubicBezTo>
                  <a:cubicBezTo>
                    <a:pt x="10" y="86"/>
                    <a:pt x="10" y="86"/>
                    <a:pt x="10" y="86"/>
                  </a:cubicBezTo>
                  <a:cubicBezTo>
                    <a:pt x="10" y="89"/>
                    <a:pt x="12" y="91"/>
                    <a:pt x="15" y="91"/>
                  </a:cubicBezTo>
                  <a:cubicBezTo>
                    <a:pt x="18" y="91"/>
                    <a:pt x="20" y="89"/>
                    <a:pt x="20" y="8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2" y="89"/>
                    <a:pt x="25" y="91"/>
                    <a:pt x="27" y="91"/>
                  </a:cubicBezTo>
                  <a:cubicBezTo>
                    <a:pt x="30" y="91"/>
                    <a:pt x="32" y="89"/>
                    <a:pt x="32" y="86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3"/>
                    <a:pt x="37" y="44"/>
                    <a:pt x="39" y="44"/>
                  </a:cubicBezTo>
                  <a:cubicBezTo>
                    <a:pt x="41" y="44"/>
                    <a:pt x="43" y="43"/>
                    <a:pt x="43" y="41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5"/>
                    <a:pt x="39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546101" y="1549401"/>
              <a:ext cx="32702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238252" y="2640485"/>
            <a:ext cx="825500" cy="2109787"/>
            <a:chOff x="1238251" y="1549401"/>
            <a:chExt cx="825500" cy="2109787"/>
          </a:xfrm>
          <a:solidFill>
            <a:srgbClr val="729A95"/>
          </a:solidFill>
        </p:grpSpPr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1238251" y="1912938"/>
              <a:ext cx="825500" cy="1746250"/>
            </a:xfrm>
            <a:custGeom>
              <a:avLst/>
              <a:gdLst>
                <a:gd name="T0" fmla="*/ 32 w 43"/>
                <a:gd name="T1" fmla="*/ 0 h 91"/>
                <a:gd name="T2" fmla="*/ 11 w 43"/>
                <a:gd name="T3" fmla="*/ 0 h 91"/>
                <a:gd name="T4" fmla="*/ 0 w 43"/>
                <a:gd name="T5" fmla="*/ 9 h 91"/>
                <a:gd name="T6" fmla="*/ 0 w 43"/>
                <a:gd name="T7" fmla="*/ 9 h 91"/>
                <a:gd name="T8" fmla="*/ 0 w 43"/>
                <a:gd name="T9" fmla="*/ 10 h 91"/>
                <a:gd name="T10" fmla="*/ 0 w 43"/>
                <a:gd name="T11" fmla="*/ 41 h 91"/>
                <a:gd name="T12" fmla="*/ 3 w 43"/>
                <a:gd name="T13" fmla="*/ 44 h 91"/>
                <a:gd name="T14" fmla="*/ 7 w 43"/>
                <a:gd name="T15" fmla="*/ 41 h 91"/>
                <a:gd name="T16" fmla="*/ 7 w 43"/>
                <a:gd name="T17" fmla="*/ 14 h 91"/>
                <a:gd name="T18" fmla="*/ 10 w 43"/>
                <a:gd name="T19" fmla="*/ 14 h 91"/>
                <a:gd name="T20" fmla="*/ 10 w 43"/>
                <a:gd name="T21" fmla="*/ 40 h 91"/>
                <a:gd name="T22" fmla="*/ 10 w 43"/>
                <a:gd name="T23" fmla="*/ 41 h 91"/>
                <a:gd name="T24" fmla="*/ 10 w 43"/>
                <a:gd name="T25" fmla="*/ 86 h 91"/>
                <a:gd name="T26" fmla="*/ 15 w 43"/>
                <a:gd name="T27" fmla="*/ 91 h 91"/>
                <a:gd name="T28" fmla="*/ 20 w 43"/>
                <a:gd name="T29" fmla="*/ 86 h 91"/>
                <a:gd name="T30" fmla="*/ 20 w 43"/>
                <a:gd name="T31" fmla="*/ 46 h 91"/>
                <a:gd name="T32" fmla="*/ 22 w 43"/>
                <a:gd name="T33" fmla="*/ 46 h 91"/>
                <a:gd name="T34" fmla="*/ 22 w 43"/>
                <a:gd name="T35" fmla="*/ 86 h 91"/>
                <a:gd name="T36" fmla="*/ 27 w 43"/>
                <a:gd name="T37" fmla="*/ 91 h 91"/>
                <a:gd name="T38" fmla="*/ 32 w 43"/>
                <a:gd name="T39" fmla="*/ 86 h 91"/>
                <a:gd name="T40" fmla="*/ 32 w 43"/>
                <a:gd name="T41" fmla="*/ 40 h 91"/>
                <a:gd name="T42" fmla="*/ 32 w 43"/>
                <a:gd name="T43" fmla="*/ 39 h 91"/>
                <a:gd name="T44" fmla="*/ 32 w 43"/>
                <a:gd name="T45" fmla="*/ 14 h 91"/>
                <a:gd name="T46" fmla="*/ 35 w 43"/>
                <a:gd name="T47" fmla="*/ 14 h 91"/>
                <a:gd name="T48" fmla="*/ 35 w 43"/>
                <a:gd name="T49" fmla="*/ 41 h 91"/>
                <a:gd name="T50" fmla="*/ 39 w 43"/>
                <a:gd name="T51" fmla="*/ 44 h 91"/>
                <a:gd name="T52" fmla="*/ 43 w 43"/>
                <a:gd name="T53" fmla="*/ 41 h 91"/>
                <a:gd name="T54" fmla="*/ 43 w 43"/>
                <a:gd name="T55" fmla="*/ 10 h 91"/>
                <a:gd name="T56" fmla="*/ 43 w 43"/>
                <a:gd name="T57" fmla="*/ 9 h 91"/>
                <a:gd name="T58" fmla="*/ 43 w 43"/>
                <a:gd name="T59" fmla="*/ 8 h 91"/>
                <a:gd name="T60" fmla="*/ 32 w 43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" h="91">
                  <a:moveTo>
                    <a:pt x="3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2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1" y="44"/>
                    <a:pt x="3" y="44"/>
                  </a:cubicBezTo>
                  <a:cubicBezTo>
                    <a:pt x="5" y="44"/>
                    <a:pt x="7" y="43"/>
                    <a:pt x="7" y="41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10" y="40"/>
                    <a:pt x="10" y="40"/>
                    <a:pt x="10" y="41"/>
                  </a:cubicBezTo>
                  <a:cubicBezTo>
                    <a:pt x="10" y="86"/>
                    <a:pt x="10" y="86"/>
                    <a:pt x="10" y="86"/>
                  </a:cubicBezTo>
                  <a:cubicBezTo>
                    <a:pt x="10" y="89"/>
                    <a:pt x="12" y="91"/>
                    <a:pt x="15" y="91"/>
                  </a:cubicBezTo>
                  <a:cubicBezTo>
                    <a:pt x="18" y="91"/>
                    <a:pt x="20" y="89"/>
                    <a:pt x="20" y="8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2" y="89"/>
                    <a:pt x="25" y="91"/>
                    <a:pt x="27" y="91"/>
                  </a:cubicBezTo>
                  <a:cubicBezTo>
                    <a:pt x="30" y="91"/>
                    <a:pt x="32" y="89"/>
                    <a:pt x="32" y="86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3"/>
                    <a:pt x="37" y="44"/>
                    <a:pt x="39" y="44"/>
                  </a:cubicBezTo>
                  <a:cubicBezTo>
                    <a:pt x="41" y="44"/>
                    <a:pt x="43" y="43"/>
                    <a:pt x="43" y="41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5"/>
                    <a:pt x="39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Oval 9"/>
            <p:cNvSpPr>
              <a:spLocks noChangeArrowheads="1"/>
            </p:cNvSpPr>
            <p:nvPr/>
          </p:nvSpPr>
          <p:spPr bwMode="auto">
            <a:xfrm>
              <a:off x="1468438" y="1549401"/>
              <a:ext cx="34607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2160590" y="2640485"/>
            <a:ext cx="844550" cy="2109787"/>
            <a:chOff x="2160588" y="1549401"/>
            <a:chExt cx="844550" cy="2109787"/>
          </a:xfrm>
          <a:solidFill>
            <a:srgbClr val="CABD6C"/>
          </a:solidFill>
        </p:grpSpPr>
        <p:sp>
          <p:nvSpPr>
            <p:cNvPr id="18" name="Freeform 10"/>
            <p:cNvSpPr>
              <a:spLocks/>
            </p:cNvSpPr>
            <p:nvPr/>
          </p:nvSpPr>
          <p:spPr bwMode="auto">
            <a:xfrm>
              <a:off x="2160588" y="1912938"/>
              <a:ext cx="844550" cy="1746250"/>
            </a:xfrm>
            <a:custGeom>
              <a:avLst/>
              <a:gdLst>
                <a:gd name="T0" fmla="*/ 33 w 44"/>
                <a:gd name="T1" fmla="*/ 0 h 91"/>
                <a:gd name="T2" fmla="*/ 11 w 44"/>
                <a:gd name="T3" fmla="*/ 0 h 91"/>
                <a:gd name="T4" fmla="*/ 0 w 44"/>
                <a:gd name="T5" fmla="*/ 9 h 91"/>
                <a:gd name="T6" fmla="*/ 0 w 44"/>
                <a:gd name="T7" fmla="*/ 9 h 91"/>
                <a:gd name="T8" fmla="*/ 0 w 44"/>
                <a:gd name="T9" fmla="*/ 10 h 91"/>
                <a:gd name="T10" fmla="*/ 0 w 44"/>
                <a:gd name="T11" fmla="*/ 41 h 91"/>
                <a:gd name="T12" fmla="*/ 4 w 44"/>
                <a:gd name="T13" fmla="*/ 44 h 91"/>
                <a:gd name="T14" fmla="*/ 8 w 44"/>
                <a:gd name="T15" fmla="*/ 41 h 91"/>
                <a:gd name="T16" fmla="*/ 8 w 44"/>
                <a:gd name="T17" fmla="*/ 14 h 91"/>
                <a:gd name="T18" fmla="*/ 11 w 44"/>
                <a:gd name="T19" fmla="*/ 14 h 91"/>
                <a:gd name="T20" fmla="*/ 11 w 44"/>
                <a:gd name="T21" fmla="*/ 40 h 91"/>
                <a:gd name="T22" fmla="*/ 11 w 44"/>
                <a:gd name="T23" fmla="*/ 41 h 91"/>
                <a:gd name="T24" fmla="*/ 11 w 44"/>
                <a:gd name="T25" fmla="*/ 86 h 91"/>
                <a:gd name="T26" fmla="*/ 16 w 44"/>
                <a:gd name="T27" fmla="*/ 91 h 91"/>
                <a:gd name="T28" fmla="*/ 21 w 44"/>
                <a:gd name="T29" fmla="*/ 86 h 91"/>
                <a:gd name="T30" fmla="*/ 21 w 44"/>
                <a:gd name="T31" fmla="*/ 46 h 91"/>
                <a:gd name="T32" fmla="*/ 23 w 44"/>
                <a:gd name="T33" fmla="*/ 46 h 91"/>
                <a:gd name="T34" fmla="*/ 23 w 44"/>
                <a:gd name="T35" fmla="*/ 86 h 91"/>
                <a:gd name="T36" fmla="*/ 28 w 44"/>
                <a:gd name="T37" fmla="*/ 91 h 91"/>
                <a:gd name="T38" fmla="*/ 33 w 44"/>
                <a:gd name="T39" fmla="*/ 86 h 91"/>
                <a:gd name="T40" fmla="*/ 33 w 44"/>
                <a:gd name="T41" fmla="*/ 40 h 91"/>
                <a:gd name="T42" fmla="*/ 33 w 44"/>
                <a:gd name="T43" fmla="*/ 39 h 91"/>
                <a:gd name="T44" fmla="*/ 33 w 44"/>
                <a:gd name="T45" fmla="*/ 14 h 91"/>
                <a:gd name="T46" fmla="*/ 36 w 44"/>
                <a:gd name="T47" fmla="*/ 14 h 91"/>
                <a:gd name="T48" fmla="*/ 36 w 44"/>
                <a:gd name="T49" fmla="*/ 41 h 91"/>
                <a:gd name="T50" fmla="*/ 40 w 44"/>
                <a:gd name="T51" fmla="*/ 44 h 91"/>
                <a:gd name="T52" fmla="*/ 44 w 44"/>
                <a:gd name="T53" fmla="*/ 41 h 91"/>
                <a:gd name="T54" fmla="*/ 44 w 44"/>
                <a:gd name="T55" fmla="*/ 10 h 91"/>
                <a:gd name="T56" fmla="*/ 44 w 44"/>
                <a:gd name="T57" fmla="*/ 9 h 91"/>
                <a:gd name="T58" fmla="*/ 44 w 44"/>
                <a:gd name="T59" fmla="*/ 8 h 91"/>
                <a:gd name="T60" fmla="*/ 33 w 44"/>
                <a:gd name="T61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4" h="91">
                  <a:moveTo>
                    <a:pt x="33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3" y="0"/>
                    <a:pt x="0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3"/>
                    <a:pt x="2" y="44"/>
                    <a:pt x="4" y="44"/>
                  </a:cubicBezTo>
                  <a:cubicBezTo>
                    <a:pt x="6" y="44"/>
                    <a:pt x="8" y="43"/>
                    <a:pt x="8" y="41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1"/>
                  </a:cubicBezTo>
                  <a:cubicBezTo>
                    <a:pt x="11" y="86"/>
                    <a:pt x="11" y="86"/>
                    <a:pt x="11" y="86"/>
                  </a:cubicBezTo>
                  <a:cubicBezTo>
                    <a:pt x="11" y="89"/>
                    <a:pt x="13" y="91"/>
                    <a:pt x="16" y="91"/>
                  </a:cubicBezTo>
                  <a:cubicBezTo>
                    <a:pt x="18" y="91"/>
                    <a:pt x="21" y="89"/>
                    <a:pt x="21" y="8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3" y="46"/>
                    <a:pt x="23" y="46"/>
                    <a:pt x="23" y="46"/>
                  </a:cubicBezTo>
                  <a:cubicBezTo>
                    <a:pt x="23" y="86"/>
                    <a:pt x="23" y="86"/>
                    <a:pt x="23" y="86"/>
                  </a:cubicBezTo>
                  <a:cubicBezTo>
                    <a:pt x="23" y="89"/>
                    <a:pt x="25" y="91"/>
                    <a:pt x="28" y="91"/>
                  </a:cubicBezTo>
                  <a:cubicBezTo>
                    <a:pt x="31" y="91"/>
                    <a:pt x="33" y="89"/>
                    <a:pt x="33" y="86"/>
                  </a:cubicBezTo>
                  <a:cubicBezTo>
                    <a:pt x="33" y="40"/>
                    <a:pt x="33" y="40"/>
                    <a:pt x="33" y="40"/>
                  </a:cubicBezTo>
                  <a:cubicBezTo>
                    <a:pt x="33" y="39"/>
                    <a:pt x="33" y="39"/>
                    <a:pt x="33" y="39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3"/>
                    <a:pt x="38" y="44"/>
                    <a:pt x="40" y="44"/>
                  </a:cubicBezTo>
                  <a:cubicBezTo>
                    <a:pt x="42" y="44"/>
                    <a:pt x="44" y="43"/>
                    <a:pt x="44" y="41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4" y="5"/>
                    <a:pt x="40" y="0"/>
                    <a:pt x="3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Oval 11"/>
            <p:cNvSpPr>
              <a:spLocks noChangeArrowheads="1"/>
            </p:cNvSpPr>
            <p:nvPr/>
          </p:nvSpPr>
          <p:spPr bwMode="auto">
            <a:xfrm>
              <a:off x="2409826" y="1549401"/>
              <a:ext cx="346075" cy="325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-36512" y="332656"/>
            <a:ext cx="4608512" cy="650475"/>
            <a:chOff x="-33010" y="588691"/>
            <a:chExt cx="3752560" cy="449319"/>
          </a:xfrm>
        </p:grpSpPr>
        <p:sp>
          <p:nvSpPr>
            <p:cNvPr id="27" name="矩形 1"/>
            <p:cNvSpPr/>
            <p:nvPr/>
          </p:nvSpPr>
          <p:spPr>
            <a:xfrm>
              <a:off x="-1" y="588691"/>
              <a:ext cx="371955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-33010" y="658342"/>
              <a:ext cx="3224856" cy="2976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任务目标：使用常用网络服务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19653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1393" y="1706539"/>
            <a:ext cx="695223" cy="3306637"/>
            <a:chOff x="654993" y="1901757"/>
            <a:chExt cx="695223" cy="1527334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675164" y="2031806"/>
              <a:ext cx="796106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技能学习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814514" y="1706540"/>
            <a:ext cx="5637806" cy="1646138"/>
            <a:chOff x="1408114" y="719645"/>
            <a:chExt cx="5637806" cy="1646138"/>
          </a:xfrm>
        </p:grpSpPr>
        <p:grpSp>
          <p:nvGrpSpPr>
            <p:cNvPr id="6" name="组合 5"/>
            <p:cNvGrpSpPr/>
            <p:nvPr/>
          </p:nvGrpSpPr>
          <p:grpSpPr>
            <a:xfrm>
              <a:off x="1408114" y="719645"/>
              <a:ext cx="5637806" cy="1646138"/>
              <a:chOff x="1408114" y="719645"/>
              <a:chExt cx="5637806" cy="1646138"/>
            </a:xfrm>
          </p:grpSpPr>
          <p:sp>
            <p:nvSpPr>
              <p:cNvPr id="10" name="TextBox 9"/>
              <p:cNvSpPr txBox="1"/>
              <p:nvPr/>
            </p:nvSpPr>
            <p:spPr>
              <a:xfrm>
                <a:off x="1408114" y="719645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 smtClean="0">
                    <a:latin typeface="Franklin Gothic Book" pitchFamily="34" charset="0"/>
                    <a:sym typeface="Wingdings"/>
                  </a:rPr>
                  <a:t>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1408114" y="1722025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>
                    <a:latin typeface="Franklin Gothic Book" pitchFamily="34" charset="0"/>
                    <a:sym typeface="Wingdings"/>
                  </a:rPr>
                  <a:t>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1971344" y="720713"/>
                <a:ext cx="5074576" cy="710024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1971633" y="1650017"/>
                <a:ext cx="5074287" cy="715766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/>
            <p:cNvSpPr/>
            <p:nvPr/>
          </p:nvSpPr>
          <p:spPr>
            <a:xfrm>
              <a:off x="2101157" y="788418"/>
              <a:ext cx="1303562" cy="5355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使用</a:t>
              </a:r>
              <a:r>
                <a:rPr lang="en-US" altLang="zh-CN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QQ</a:t>
              </a:r>
              <a:endParaRPr lang="zh-CN" altLang="en-US" sz="2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2077368" y="1722025"/>
              <a:ext cx="2339102" cy="5355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开通博客和微博</a:t>
              </a:r>
              <a:endParaRPr lang="zh-CN" altLang="en-US" sz="2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1814514" y="3573016"/>
            <a:ext cx="5637806" cy="1579862"/>
            <a:chOff x="1408114" y="719645"/>
            <a:chExt cx="5637806" cy="1579862"/>
          </a:xfrm>
        </p:grpSpPr>
        <p:grpSp>
          <p:nvGrpSpPr>
            <p:cNvPr id="17" name="组合 16"/>
            <p:cNvGrpSpPr/>
            <p:nvPr/>
          </p:nvGrpSpPr>
          <p:grpSpPr>
            <a:xfrm>
              <a:off x="1408114" y="719645"/>
              <a:ext cx="5637806" cy="1579862"/>
              <a:chOff x="1408114" y="719645"/>
              <a:chExt cx="5637806" cy="1579862"/>
            </a:xfrm>
          </p:grpSpPr>
          <p:sp>
            <p:nvSpPr>
              <p:cNvPr id="20" name="TextBox 9"/>
              <p:cNvSpPr txBox="1"/>
              <p:nvPr/>
            </p:nvSpPr>
            <p:spPr>
              <a:xfrm>
                <a:off x="1408114" y="719645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 smtClean="0">
                    <a:latin typeface="Franklin Gothic Book" pitchFamily="34" charset="0"/>
                    <a:sym typeface="Wingdings" panose="05000000000000000000" pitchFamily="2" charset="2"/>
                  </a:rPr>
                  <a:t>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24" name="TextBox 10"/>
              <p:cNvSpPr txBox="1"/>
              <p:nvPr/>
            </p:nvSpPr>
            <p:spPr>
              <a:xfrm>
                <a:off x="1408114" y="1655749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 smtClean="0">
                    <a:latin typeface="Franklin Gothic Book" pitchFamily="34" charset="0"/>
                    <a:sym typeface="Wingdings" panose="05000000000000000000" pitchFamily="2" charset="2"/>
                  </a:rPr>
                  <a:t>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25" name="矩形 24"/>
              <p:cNvSpPr/>
              <p:nvPr/>
            </p:nvSpPr>
            <p:spPr>
              <a:xfrm>
                <a:off x="1971344" y="720713"/>
                <a:ext cx="5074576" cy="710024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矩形 25"/>
              <p:cNvSpPr/>
              <p:nvPr/>
            </p:nvSpPr>
            <p:spPr>
              <a:xfrm>
                <a:off x="1971633" y="1583741"/>
                <a:ext cx="5074287" cy="715766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8" name="矩形 17"/>
            <p:cNvSpPr/>
            <p:nvPr/>
          </p:nvSpPr>
          <p:spPr>
            <a:xfrm>
              <a:off x="2101157" y="788418"/>
              <a:ext cx="1415772" cy="5355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网上求职</a:t>
              </a:r>
              <a:endParaRPr lang="en-US" altLang="zh-CN" sz="2400" b="1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149376" y="1727757"/>
              <a:ext cx="1415772" cy="5355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网上购物</a:t>
              </a:r>
              <a:endParaRPr lang="zh-CN" altLang="en-US" sz="2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-36512" y="404664"/>
            <a:ext cx="4176464" cy="650475"/>
            <a:chOff x="-33010" y="588691"/>
            <a:chExt cx="3059780" cy="449319"/>
          </a:xfrm>
        </p:grpSpPr>
        <p:sp>
          <p:nvSpPr>
            <p:cNvPr id="28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-33010" y="658342"/>
              <a:ext cx="2980616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3.4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：使用常用网络服务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11792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1393" y="1706539"/>
            <a:ext cx="695223" cy="3306637"/>
            <a:chOff x="654993" y="1901757"/>
            <a:chExt cx="695223" cy="1527334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675164" y="2031806"/>
              <a:ext cx="796106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知识归纳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814514" y="1706540"/>
            <a:ext cx="5637806" cy="1646138"/>
            <a:chOff x="1408114" y="719645"/>
            <a:chExt cx="5637806" cy="1646138"/>
          </a:xfrm>
        </p:grpSpPr>
        <p:grpSp>
          <p:nvGrpSpPr>
            <p:cNvPr id="6" name="组合 5"/>
            <p:cNvGrpSpPr/>
            <p:nvPr/>
          </p:nvGrpSpPr>
          <p:grpSpPr>
            <a:xfrm>
              <a:off x="1408114" y="719645"/>
              <a:ext cx="5637806" cy="1646138"/>
              <a:chOff x="1408114" y="719645"/>
              <a:chExt cx="5637806" cy="1646138"/>
            </a:xfrm>
          </p:grpSpPr>
          <p:sp>
            <p:nvSpPr>
              <p:cNvPr id="10" name="TextBox 9"/>
              <p:cNvSpPr txBox="1"/>
              <p:nvPr/>
            </p:nvSpPr>
            <p:spPr>
              <a:xfrm>
                <a:off x="1408114" y="719645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 smtClean="0">
                    <a:latin typeface="Franklin Gothic Book" pitchFamily="34" charset="0"/>
                    <a:sym typeface="Wingdings"/>
                  </a:rPr>
                  <a:t>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1408114" y="1722025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>
                    <a:latin typeface="Franklin Gothic Book" pitchFamily="34" charset="0"/>
                    <a:sym typeface="Wingdings"/>
                  </a:rPr>
                  <a:t>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1971344" y="720713"/>
                <a:ext cx="5074576" cy="710024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1971633" y="1650017"/>
                <a:ext cx="5074287" cy="715766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/>
            <p:cNvSpPr/>
            <p:nvPr/>
          </p:nvSpPr>
          <p:spPr>
            <a:xfrm>
              <a:off x="2101157" y="788418"/>
              <a:ext cx="2646878" cy="4979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即</a:t>
              </a: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时通信软件软件</a:t>
              </a:r>
            </a:p>
          </p:txBody>
        </p:sp>
        <p:sp>
          <p:nvSpPr>
            <p:cNvPr id="8" name="矩形 7"/>
            <p:cNvSpPr/>
            <p:nvPr/>
          </p:nvSpPr>
          <p:spPr>
            <a:xfrm>
              <a:off x="2149376" y="1722025"/>
              <a:ext cx="800219" cy="4979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博</a:t>
              </a: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客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-36512" y="404664"/>
            <a:ext cx="4176464" cy="650475"/>
            <a:chOff x="-33010" y="588691"/>
            <a:chExt cx="3059780" cy="449319"/>
          </a:xfrm>
        </p:grpSpPr>
        <p:sp>
          <p:nvSpPr>
            <p:cNvPr id="22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-33010" y="658342"/>
              <a:ext cx="2980616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3.4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：使用常用网络服务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1814514" y="3573016"/>
            <a:ext cx="5637806" cy="1579862"/>
            <a:chOff x="1408114" y="719645"/>
            <a:chExt cx="5637806" cy="1579862"/>
          </a:xfrm>
        </p:grpSpPr>
        <p:grpSp>
          <p:nvGrpSpPr>
            <p:cNvPr id="17" name="组合 16"/>
            <p:cNvGrpSpPr/>
            <p:nvPr/>
          </p:nvGrpSpPr>
          <p:grpSpPr>
            <a:xfrm>
              <a:off x="1408114" y="719645"/>
              <a:ext cx="5637806" cy="1579862"/>
              <a:chOff x="1408114" y="719645"/>
              <a:chExt cx="5637806" cy="1579862"/>
            </a:xfrm>
          </p:grpSpPr>
          <p:sp>
            <p:nvSpPr>
              <p:cNvPr id="20" name="TextBox 9"/>
              <p:cNvSpPr txBox="1"/>
              <p:nvPr/>
            </p:nvSpPr>
            <p:spPr>
              <a:xfrm>
                <a:off x="1408114" y="719645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 smtClean="0">
                    <a:latin typeface="Franklin Gothic Book" pitchFamily="34" charset="0"/>
                    <a:sym typeface="Wingdings" panose="05000000000000000000" pitchFamily="2" charset="2"/>
                  </a:rPr>
                  <a:t>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24" name="TextBox 10"/>
              <p:cNvSpPr txBox="1"/>
              <p:nvPr/>
            </p:nvSpPr>
            <p:spPr>
              <a:xfrm>
                <a:off x="1408114" y="1655749"/>
                <a:ext cx="527709" cy="5539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000" b="1" dirty="0" smtClean="0">
                    <a:latin typeface="Franklin Gothic Book" pitchFamily="34" charset="0"/>
                    <a:sym typeface="Wingdings" panose="05000000000000000000" pitchFamily="2" charset="2"/>
                  </a:rPr>
                  <a:t></a:t>
                </a:r>
                <a:endParaRPr lang="zh-CN" altLang="en-US" sz="3000" b="1" dirty="0">
                  <a:latin typeface="Franklin Gothic Book" pitchFamily="34" charset="0"/>
                </a:endParaRPr>
              </a:p>
            </p:txBody>
          </p:sp>
          <p:sp>
            <p:nvSpPr>
              <p:cNvPr id="25" name="矩形 24"/>
              <p:cNvSpPr/>
              <p:nvPr/>
            </p:nvSpPr>
            <p:spPr>
              <a:xfrm>
                <a:off x="1971344" y="720713"/>
                <a:ext cx="5074576" cy="710024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矩形 25"/>
              <p:cNvSpPr/>
              <p:nvPr/>
            </p:nvSpPr>
            <p:spPr>
              <a:xfrm>
                <a:off x="1971633" y="1583741"/>
                <a:ext cx="5074287" cy="715766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8" name="矩形 17"/>
            <p:cNvSpPr/>
            <p:nvPr/>
          </p:nvSpPr>
          <p:spPr>
            <a:xfrm>
              <a:off x="2101157" y="788418"/>
              <a:ext cx="2646878" cy="5355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如</a:t>
              </a: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何保护个人隐私</a:t>
              </a:r>
              <a:endParaRPr lang="en-US" altLang="zh-CN" sz="2400" b="1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149376" y="1727757"/>
              <a:ext cx="2646878" cy="49795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4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网</a:t>
              </a:r>
              <a:r>
                <a:rPr lang="zh-CN" altLang="en-US" sz="2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上购物的优缺点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30643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131840" y="1431066"/>
            <a:ext cx="5544616" cy="2141950"/>
            <a:chOff x="2972083" y="1979113"/>
            <a:chExt cx="5113168" cy="2141950"/>
          </a:xfrm>
          <a:solidFill>
            <a:srgbClr val="BFE2EB"/>
          </a:solidFill>
        </p:grpSpPr>
        <p:sp>
          <p:nvSpPr>
            <p:cNvPr id="3" name="矩形 2"/>
            <p:cNvSpPr/>
            <p:nvPr/>
          </p:nvSpPr>
          <p:spPr>
            <a:xfrm>
              <a:off x="2972083" y="1979113"/>
              <a:ext cx="5113168" cy="214195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" name="矩形 3"/>
            <p:cNvSpPr>
              <a:spLocks noChangeArrowheads="1"/>
            </p:cNvSpPr>
            <p:nvPr/>
          </p:nvSpPr>
          <p:spPr bwMode="auto">
            <a:xfrm>
              <a:off x="3116099" y="2110063"/>
              <a:ext cx="4969152" cy="193899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即时通信软件</a:t>
              </a:r>
              <a:r>
                <a:rPr lang="zh-CN" altLang="en-US" sz="1600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是一种基于因特网的即时交流软件，通</a:t>
              </a:r>
              <a:r>
                <a:rPr lang="zh-CN" altLang="en-US" sz="1600" dirty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过即时通信技术来实现在线聊天、交流的软件，目前中国最流行的有</a:t>
              </a:r>
              <a:r>
                <a:rPr lang="en-US" altLang="zh-CN" sz="1600" dirty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QQ</a:t>
              </a:r>
              <a:r>
                <a:rPr lang="zh-CN" altLang="en-US" sz="1600" dirty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、</a:t>
              </a:r>
              <a:r>
                <a:rPr lang="en-US" altLang="zh-CN" sz="1600" dirty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MSN</a:t>
              </a:r>
              <a:r>
                <a:rPr lang="zh-CN" altLang="en-US" sz="1600" dirty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、</a:t>
              </a:r>
              <a:r>
                <a:rPr lang="en-US" altLang="zh-CN" sz="1600" dirty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POPO</a:t>
              </a:r>
              <a:r>
                <a:rPr lang="zh-CN" altLang="en-US" sz="1600" dirty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、</a:t>
              </a:r>
              <a:r>
                <a:rPr lang="en-US" altLang="zh-CN" sz="1600" dirty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UC</a:t>
              </a:r>
              <a:r>
                <a:rPr lang="zh-CN" altLang="en-US" sz="1600" dirty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和</a:t>
              </a:r>
              <a:r>
                <a:rPr lang="en-US" altLang="zh-CN" sz="1600" dirty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LAVA-LAVA</a:t>
              </a:r>
              <a:r>
                <a:rPr lang="zh-CN" altLang="en-US" sz="1600" dirty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等，而国外主要使用</a:t>
              </a:r>
              <a:r>
                <a:rPr lang="en-US" altLang="zh-CN" sz="1600" dirty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ICQ</a:t>
              </a:r>
              <a:r>
                <a:rPr lang="zh-CN" altLang="en-US" sz="1600" dirty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和</a:t>
              </a:r>
              <a:r>
                <a:rPr lang="en-US" altLang="zh-CN" sz="1600" dirty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MSN</a:t>
              </a:r>
              <a:r>
                <a:rPr lang="zh-CN" altLang="en-US" sz="1600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。这些软件丰富的功能满足了人们远程交流侧需要。</a:t>
              </a:r>
              <a:endParaRPr lang="zh-CN" altLang="en-US" sz="16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88680" y="1431065"/>
            <a:ext cx="2471242" cy="485765"/>
            <a:chOff x="438410" y="1825922"/>
            <a:chExt cx="2471242" cy="297455"/>
          </a:xfrm>
        </p:grpSpPr>
        <p:sp>
          <p:nvSpPr>
            <p:cNvPr id="6" name="矩形 5"/>
            <p:cNvSpPr/>
            <p:nvPr/>
          </p:nvSpPr>
          <p:spPr>
            <a:xfrm>
              <a:off x="438410" y="1826551"/>
              <a:ext cx="2471242" cy="29682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857770" y="1825922"/>
              <a:ext cx="2048070" cy="2600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b="1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即时通信软</a:t>
              </a:r>
              <a:r>
                <a:rPr lang="zh-CN" altLang="en-US" b="1" kern="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件</a:t>
              </a:r>
              <a:endParaRPr lang="zh-CN" altLang="en-US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-36512" y="404664"/>
            <a:ext cx="4176464" cy="650475"/>
            <a:chOff x="-33010" y="588691"/>
            <a:chExt cx="3059780" cy="449319"/>
          </a:xfrm>
        </p:grpSpPr>
        <p:sp>
          <p:nvSpPr>
            <p:cNvPr id="15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-33010" y="658342"/>
              <a:ext cx="2980616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3.4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：使用常用网络服务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3128028" y="3994490"/>
            <a:ext cx="5544616" cy="1450734"/>
            <a:chOff x="2972083" y="1981605"/>
            <a:chExt cx="5113168" cy="2141950"/>
          </a:xfrm>
          <a:solidFill>
            <a:srgbClr val="BFE2EB"/>
          </a:solidFill>
        </p:grpSpPr>
        <p:sp>
          <p:nvSpPr>
            <p:cNvPr id="18" name="矩形 17"/>
            <p:cNvSpPr/>
            <p:nvPr/>
          </p:nvSpPr>
          <p:spPr>
            <a:xfrm>
              <a:off x="2972083" y="1981605"/>
              <a:ext cx="5113168" cy="214195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9" name="矩形 18"/>
            <p:cNvSpPr>
              <a:spLocks noChangeArrowheads="1"/>
            </p:cNvSpPr>
            <p:nvPr/>
          </p:nvSpPr>
          <p:spPr bwMode="auto">
            <a:xfrm>
              <a:off x="3116099" y="2110063"/>
              <a:ext cx="4969152" cy="1708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博客又称网络日志，是一种通常由个人管理、不定期发表新文章的网站。博客上的文章通常根据发表时间，以倒序方式由新到旧排列。</a:t>
              </a:r>
              <a:endParaRPr lang="zh-CN" altLang="en-US" sz="16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84868" y="3993026"/>
            <a:ext cx="2471242" cy="484738"/>
            <a:chOff x="438410" y="1826551"/>
            <a:chExt cx="2471242" cy="296826"/>
          </a:xfrm>
        </p:grpSpPr>
        <p:sp>
          <p:nvSpPr>
            <p:cNvPr id="21" name="矩形 20"/>
            <p:cNvSpPr/>
            <p:nvPr/>
          </p:nvSpPr>
          <p:spPr>
            <a:xfrm>
              <a:off x="438410" y="1826551"/>
              <a:ext cx="2471242" cy="29682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矩形 21"/>
            <p:cNvSpPr/>
            <p:nvPr/>
          </p:nvSpPr>
          <p:spPr>
            <a:xfrm>
              <a:off x="1195496" y="1844923"/>
              <a:ext cx="755738" cy="2600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b="1" kern="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博客</a:t>
              </a:r>
              <a:endParaRPr lang="zh-CN" altLang="en-US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56710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4881614" y="2020159"/>
            <a:ext cx="4042518" cy="2862322"/>
          </a:xfrm>
          <a:prstGeom prst="rect">
            <a:avLst/>
          </a:prstGeom>
          <a:solidFill>
            <a:srgbClr val="BFE2E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0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0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、网购法律制度不健全；</a:t>
            </a:r>
            <a:endParaRPr lang="en-US" altLang="zh-CN" sz="2000" dirty="0" smtClean="0">
              <a:solidFill>
                <a:schemeClr val="tx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0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、不能试穿试用；</a:t>
            </a:r>
            <a:endParaRPr lang="en-US" altLang="zh-CN" sz="2000" dirty="0" smtClean="0">
              <a:solidFill>
                <a:schemeClr val="tx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0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、网络支付不安全；</a:t>
            </a:r>
            <a:endParaRPr lang="en-US" altLang="zh-CN" sz="2000" dirty="0" smtClean="0">
              <a:solidFill>
                <a:schemeClr val="tx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20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、诚信问题；</a:t>
            </a:r>
            <a:endParaRPr lang="en-US" altLang="zh-CN" sz="2000" dirty="0" smtClean="0">
              <a:solidFill>
                <a:schemeClr val="tx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en-US" sz="20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、配送速度；</a:t>
            </a:r>
            <a:endParaRPr lang="en-US" altLang="zh-CN" sz="2000" dirty="0" smtClean="0">
              <a:solidFill>
                <a:schemeClr val="tx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lang="zh-CN" altLang="en-US" sz="20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、退货不方便。</a:t>
            </a:r>
            <a:endParaRPr lang="zh-CN" altLang="en-US" sz="2000" dirty="0">
              <a:solidFill>
                <a:schemeClr val="tx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251520" y="1293423"/>
            <a:ext cx="1008112" cy="484738"/>
            <a:chOff x="438410" y="1826551"/>
            <a:chExt cx="2471242" cy="296826"/>
          </a:xfrm>
        </p:grpSpPr>
        <p:sp>
          <p:nvSpPr>
            <p:cNvPr id="24" name="矩形 23"/>
            <p:cNvSpPr/>
            <p:nvPr/>
          </p:nvSpPr>
          <p:spPr>
            <a:xfrm>
              <a:off x="438410" y="1826551"/>
              <a:ext cx="2471242" cy="29682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矩形 24"/>
            <p:cNvSpPr/>
            <p:nvPr/>
          </p:nvSpPr>
          <p:spPr>
            <a:xfrm>
              <a:off x="791445" y="1844923"/>
              <a:ext cx="1714155" cy="2600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b="1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优点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881614" y="1293423"/>
            <a:ext cx="1008112" cy="484738"/>
            <a:chOff x="438410" y="1826551"/>
            <a:chExt cx="2471242" cy="296826"/>
          </a:xfrm>
        </p:grpSpPr>
        <p:sp>
          <p:nvSpPr>
            <p:cNvPr id="27" name="矩形 26"/>
            <p:cNvSpPr/>
            <p:nvPr/>
          </p:nvSpPr>
          <p:spPr>
            <a:xfrm>
              <a:off x="438410" y="1826551"/>
              <a:ext cx="2471242" cy="29682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矩形 27"/>
            <p:cNvSpPr/>
            <p:nvPr/>
          </p:nvSpPr>
          <p:spPr>
            <a:xfrm>
              <a:off x="791445" y="1844923"/>
              <a:ext cx="1714155" cy="2600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b="1" kern="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缺点</a:t>
              </a:r>
              <a:endParaRPr lang="zh-CN" altLang="en-US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9" name="矩形 28"/>
          <p:cNvSpPr>
            <a:spLocks noChangeArrowheads="1"/>
          </p:cNvSpPr>
          <p:nvPr/>
        </p:nvSpPr>
        <p:spPr bwMode="auto">
          <a:xfrm>
            <a:off x="251520" y="2016445"/>
            <a:ext cx="4042518" cy="2862322"/>
          </a:xfrm>
          <a:prstGeom prst="rect">
            <a:avLst/>
          </a:prstGeom>
          <a:solidFill>
            <a:srgbClr val="BFE2E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0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0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、价格优惠；</a:t>
            </a:r>
            <a:endParaRPr lang="en-US" altLang="zh-CN" sz="2000" dirty="0" smtClean="0">
              <a:solidFill>
                <a:schemeClr val="tx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0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、购买方便；</a:t>
            </a:r>
            <a:endParaRPr lang="en-US" altLang="zh-CN" sz="2000" dirty="0" smtClean="0">
              <a:solidFill>
                <a:schemeClr val="tx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0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、支付方便快捷；</a:t>
            </a:r>
            <a:endParaRPr lang="en-US" altLang="zh-CN" sz="2000" dirty="0" smtClean="0">
              <a:solidFill>
                <a:schemeClr val="tx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20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、可以适当保护个人隐私。</a:t>
            </a:r>
            <a:endParaRPr lang="en-US" altLang="zh-CN" sz="2000" dirty="0" smtClean="0">
              <a:solidFill>
                <a:schemeClr val="tx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sz="2000" dirty="0">
              <a:solidFill>
                <a:schemeClr val="tx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2000" dirty="0">
              <a:solidFill>
                <a:schemeClr val="tx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-36512" y="404664"/>
            <a:ext cx="3024336" cy="650475"/>
            <a:chOff x="-33010" y="588691"/>
            <a:chExt cx="3059780" cy="449319"/>
          </a:xfrm>
        </p:grpSpPr>
        <p:sp>
          <p:nvSpPr>
            <p:cNvPr id="31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-33010" y="658342"/>
              <a:ext cx="2549817" cy="2976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网上购物的优缺点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16376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95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9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9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83568" y="1916832"/>
            <a:ext cx="8136904" cy="2448272"/>
            <a:chOff x="2972083" y="1979113"/>
            <a:chExt cx="7835764" cy="1155973"/>
          </a:xfrm>
          <a:solidFill>
            <a:srgbClr val="BFE2EB"/>
          </a:solidFill>
        </p:grpSpPr>
        <p:sp>
          <p:nvSpPr>
            <p:cNvPr id="3" name="矩形 2"/>
            <p:cNvSpPr/>
            <p:nvPr/>
          </p:nvSpPr>
          <p:spPr>
            <a:xfrm>
              <a:off x="2972083" y="1979113"/>
              <a:ext cx="7835764" cy="115597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" name="矩形 3"/>
            <p:cNvSpPr>
              <a:spLocks noChangeArrowheads="1"/>
            </p:cNvSpPr>
            <p:nvPr/>
          </p:nvSpPr>
          <p:spPr bwMode="auto">
            <a:xfrm>
              <a:off x="3116099" y="2110063"/>
              <a:ext cx="7492534" cy="9155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2000" dirty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r>
                <a:rPr lang="zh-CN" altLang="en-US" sz="2000" dirty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、不要在网站提交个人信</a:t>
              </a:r>
              <a:r>
                <a:rPr lang="zh-CN" altLang="en-US" sz="2000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息；</a:t>
              </a:r>
              <a:endParaRPr lang="en-US" altLang="zh-CN" sz="20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2000" dirty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r>
                <a:rPr lang="zh-CN" altLang="en-US" sz="2000" dirty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、发布文章，三思而后</a:t>
              </a:r>
              <a:r>
                <a:rPr lang="zh-CN" altLang="en-US" sz="2000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行；</a:t>
              </a:r>
              <a:endParaRPr lang="en-US" altLang="zh-CN" sz="20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2000" dirty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r>
                <a:rPr lang="zh-CN" altLang="en-US" sz="2000" dirty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、使用安全的密</a:t>
              </a:r>
              <a:r>
                <a:rPr lang="zh-CN" altLang="en-US" sz="2000" dirty="0" smtClean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码；</a:t>
              </a:r>
              <a:endParaRPr lang="en-US" altLang="zh-CN" sz="20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2000" dirty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r>
                <a:rPr lang="zh-CN" altLang="en-US" sz="2000" dirty="0">
                  <a:solidFill>
                    <a:schemeClr val="tx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、个人电脑的安全。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-29360" y="476672"/>
            <a:ext cx="3024336" cy="650475"/>
            <a:chOff x="-33010" y="588691"/>
            <a:chExt cx="3059780" cy="449319"/>
          </a:xfrm>
        </p:grpSpPr>
        <p:sp>
          <p:nvSpPr>
            <p:cNvPr id="9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-33010" y="658342"/>
              <a:ext cx="2549817" cy="2976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如何保护个人隐私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50827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1393" y="1484784"/>
            <a:ext cx="695224" cy="3384377"/>
            <a:chOff x="654993" y="1865849"/>
            <a:chExt cx="695224" cy="1563242"/>
          </a:xfrm>
        </p:grpSpPr>
        <p:sp>
          <p:nvSpPr>
            <p:cNvPr id="3" name="TextBox 2"/>
            <p:cNvSpPr txBox="1"/>
            <p:nvPr/>
          </p:nvSpPr>
          <p:spPr>
            <a:xfrm rot="5400000">
              <a:off x="408611" y="2253457"/>
              <a:ext cx="1329213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30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技能训练及作业</a:t>
              </a:r>
              <a:endPara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654993" y="1901757"/>
              <a:ext cx="129397" cy="1527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756616" y="1628801"/>
            <a:ext cx="6937250" cy="2952327"/>
            <a:chOff x="1350216" y="720713"/>
            <a:chExt cx="6937250" cy="2532933"/>
          </a:xfrm>
        </p:grpSpPr>
        <p:grpSp>
          <p:nvGrpSpPr>
            <p:cNvPr id="6" name="组合 5"/>
            <p:cNvGrpSpPr/>
            <p:nvPr/>
          </p:nvGrpSpPr>
          <p:grpSpPr>
            <a:xfrm>
              <a:off x="1350216" y="720713"/>
              <a:ext cx="6937250" cy="2532933"/>
              <a:chOff x="1350216" y="720713"/>
              <a:chExt cx="6937250" cy="2532933"/>
            </a:xfrm>
          </p:grpSpPr>
          <p:sp>
            <p:nvSpPr>
              <p:cNvPr id="13" name="矩形 12"/>
              <p:cNvSpPr/>
              <p:nvPr/>
            </p:nvSpPr>
            <p:spPr>
              <a:xfrm>
                <a:off x="1350216" y="720713"/>
                <a:ext cx="6937250" cy="1606250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1350216" y="2584631"/>
                <a:ext cx="6937249" cy="669015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/>
            <p:cNvSpPr/>
            <p:nvPr/>
          </p:nvSpPr>
          <p:spPr>
            <a:xfrm>
              <a:off x="1494394" y="806800"/>
              <a:ext cx="6670862" cy="17924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2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技能训练：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（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）	使用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QQ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网络硬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盘；（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）	申请自己的博客，记录学习本课的心得体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会；（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）	在自己感兴趣的网站上申请注册会</a:t>
              </a:r>
              <a:r>
                <a:rPr lang="zh-CN" altLang="en-US" sz="22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员；（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）	完成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P101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综合实训项目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：构建个人网络空间</a:t>
              </a:r>
            </a:p>
            <a:p>
              <a:pPr defTabSz="185738">
                <a:lnSpc>
                  <a:spcPct val="120000"/>
                </a:lnSpc>
              </a:pPr>
              <a:endParaRPr lang="en-US" altLang="zh-CN" sz="2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1385951" y="2724441"/>
              <a:ext cx="6747205" cy="42777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85738">
                <a:lnSpc>
                  <a:spcPct val="120000"/>
                </a:lnSpc>
              </a:pPr>
              <a:r>
                <a:rPr lang="zh-CN" altLang="en-US" sz="22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作业：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单元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r>
                <a:rPr lang="zh-CN" altLang="en-US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相关习题、单元实训</a:t>
              </a:r>
              <a:r>
                <a:rPr lang="en-US" altLang="zh-CN" sz="22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zh-CN" altLang="en-US" sz="2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-36512" y="404664"/>
            <a:ext cx="4176464" cy="650475"/>
            <a:chOff x="-33010" y="588691"/>
            <a:chExt cx="3059780" cy="449319"/>
          </a:xfrm>
        </p:grpSpPr>
        <p:sp>
          <p:nvSpPr>
            <p:cNvPr id="16" name="矩形 1"/>
            <p:cNvSpPr/>
            <p:nvPr/>
          </p:nvSpPr>
          <p:spPr>
            <a:xfrm>
              <a:off x="-1" y="588691"/>
              <a:ext cx="3026771" cy="449319"/>
            </a:xfrm>
            <a:custGeom>
              <a:avLst/>
              <a:gdLst>
                <a:gd name="connsiteX0" fmla="*/ 0 w 2411760"/>
                <a:gd name="connsiteY0" fmla="*/ 0 h 484751"/>
                <a:gd name="connsiteX1" fmla="*/ 2411760 w 2411760"/>
                <a:gd name="connsiteY1" fmla="*/ 0 h 484751"/>
                <a:gd name="connsiteX2" fmla="*/ 2411760 w 2411760"/>
                <a:gd name="connsiteY2" fmla="*/ 484751 h 484751"/>
                <a:gd name="connsiteX3" fmla="*/ 0 w 2411760"/>
                <a:gd name="connsiteY3" fmla="*/ 484751 h 484751"/>
                <a:gd name="connsiteX4" fmla="*/ 0 w 2411760"/>
                <a:gd name="connsiteY4" fmla="*/ 0 h 484751"/>
                <a:gd name="connsiteX0" fmla="*/ 0 w 2849910"/>
                <a:gd name="connsiteY0" fmla="*/ 0 h 484751"/>
                <a:gd name="connsiteX1" fmla="*/ 2411760 w 2849910"/>
                <a:gd name="connsiteY1" fmla="*/ 0 h 484751"/>
                <a:gd name="connsiteX2" fmla="*/ 2849910 w 2849910"/>
                <a:gd name="connsiteY2" fmla="*/ 484751 h 484751"/>
                <a:gd name="connsiteX3" fmla="*/ 0 w 2849910"/>
                <a:gd name="connsiteY3" fmla="*/ 484751 h 484751"/>
                <a:gd name="connsiteX4" fmla="*/ 0 w 2849910"/>
                <a:gd name="connsiteY4" fmla="*/ 0 h 484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9910" h="484751">
                  <a:moveTo>
                    <a:pt x="0" y="0"/>
                  </a:moveTo>
                  <a:lnTo>
                    <a:pt x="2411760" y="0"/>
                  </a:lnTo>
                  <a:lnTo>
                    <a:pt x="2849910" y="484751"/>
                  </a:lnTo>
                  <a:lnTo>
                    <a:pt x="0" y="4847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-33010" y="658342"/>
              <a:ext cx="2980616" cy="2976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任务</a:t>
              </a:r>
              <a:r>
                <a:rPr lang="en-US" altLang="zh-CN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3.4</a:t>
              </a:r>
              <a:r>
                <a:rPr lang="zh-CN" altLang="en-US" sz="2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：使用常用网络服务</a:t>
              </a:r>
              <a:endPara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10552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圆角矩形 8"/>
          <p:cNvSpPr/>
          <p:nvPr/>
        </p:nvSpPr>
        <p:spPr>
          <a:xfrm>
            <a:off x="579476" y="1726309"/>
            <a:ext cx="8064896" cy="4427621"/>
          </a:xfrm>
          <a:custGeom>
            <a:avLst/>
            <a:gdLst/>
            <a:ahLst/>
            <a:cxnLst/>
            <a:rect l="l" t="t" r="r" b="b"/>
            <a:pathLst>
              <a:path w="8064896" h="4427621">
                <a:moveTo>
                  <a:pt x="309092" y="0"/>
                </a:moveTo>
                <a:lnTo>
                  <a:pt x="2862274" y="0"/>
                </a:lnTo>
                <a:cubicBezTo>
                  <a:pt x="2862274" y="646269"/>
                  <a:pt x="3386179" y="1170174"/>
                  <a:pt x="4032448" y="1170174"/>
                </a:cubicBezTo>
                <a:cubicBezTo>
                  <a:pt x="4678717" y="1170174"/>
                  <a:pt x="5202622" y="646269"/>
                  <a:pt x="5202622" y="0"/>
                </a:cubicBezTo>
                <a:lnTo>
                  <a:pt x="7755804" y="0"/>
                </a:lnTo>
                <a:cubicBezTo>
                  <a:pt x="7926511" y="0"/>
                  <a:pt x="8064896" y="138385"/>
                  <a:pt x="8064896" y="309092"/>
                </a:cubicBezTo>
                <a:lnTo>
                  <a:pt x="8064896" y="4118529"/>
                </a:lnTo>
                <a:cubicBezTo>
                  <a:pt x="8064896" y="4289236"/>
                  <a:pt x="7926511" y="4427621"/>
                  <a:pt x="7755804" y="4427621"/>
                </a:cubicBezTo>
                <a:lnTo>
                  <a:pt x="309092" y="4427621"/>
                </a:lnTo>
                <a:cubicBezTo>
                  <a:pt x="138385" y="4427621"/>
                  <a:pt x="0" y="4289236"/>
                  <a:pt x="0" y="4118529"/>
                </a:cubicBezTo>
                <a:lnTo>
                  <a:pt x="0" y="309092"/>
                </a:lnTo>
                <a:cubicBezTo>
                  <a:pt x="0" y="138385"/>
                  <a:pt x="138385" y="0"/>
                  <a:pt x="309092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圆角矩形 35"/>
          <p:cNvSpPr/>
          <p:nvPr/>
        </p:nvSpPr>
        <p:spPr>
          <a:xfrm>
            <a:off x="1458220" y="2210267"/>
            <a:ext cx="1271020" cy="61975"/>
          </a:xfrm>
          <a:prstGeom prst="roundRect">
            <a:avLst>
              <a:gd name="adj" fmla="val 5000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圆角矩形 36"/>
          <p:cNvSpPr/>
          <p:nvPr/>
        </p:nvSpPr>
        <p:spPr>
          <a:xfrm>
            <a:off x="6521287" y="2210267"/>
            <a:ext cx="1271020" cy="61975"/>
          </a:xfrm>
          <a:prstGeom prst="roundRect">
            <a:avLst>
              <a:gd name="adj" fmla="val 5000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9" name="组合 38"/>
          <p:cNvGrpSpPr/>
          <p:nvPr/>
        </p:nvGrpSpPr>
        <p:grpSpPr>
          <a:xfrm>
            <a:off x="579476" y="4966650"/>
            <a:ext cx="8064896" cy="1210587"/>
            <a:chOff x="579476" y="4966650"/>
            <a:chExt cx="8064896" cy="1210587"/>
          </a:xfrm>
        </p:grpSpPr>
        <p:sp>
          <p:nvSpPr>
            <p:cNvPr id="40" name="矩形 15"/>
            <p:cNvSpPr/>
            <p:nvPr/>
          </p:nvSpPr>
          <p:spPr>
            <a:xfrm>
              <a:off x="579476" y="4966650"/>
              <a:ext cx="8064896" cy="1210587"/>
            </a:xfrm>
            <a:custGeom>
              <a:avLst/>
              <a:gdLst/>
              <a:ahLst/>
              <a:cxnLst/>
              <a:rect l="l" t="t" r="r" b="b"/>
              <a:pathLst>
                <a:path w="8064896" h="1512168">
                  <a:moveTo>
                    <a:pt x="0" y="0"/>
                  </a:moveTo>
                  <a:lnTo>
                    <a:pt x="8064896" y="0"/>
                  </a:lnTo>
                  <a:lnTo>
                    <a:pt x="8064896" y="1203076"/>
                  </a:lnTo>
                  <a:cubicBezTo>
                    <a:pt x="8064896" y="1373783"/>
                    <a:pt x="7926511" y="1512168"/>
                    <a:pt x="7755804" y="1512168"/>
                  </a:cubicBezTo>
                  <a:lnTo>
                    <a:pt x="309092" y="1512168"/>
                  </a:lnTo>
                  <a:cubicBezTo>
                    <a:pt x="138385" y="1512168"/>
                    <a:pt x="0" y="1373783"/>
                    <a:pt x="0" y="1203076"/>
                  </a:cubicBez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45" name="直接连接符 44"/>
            <p:cNvCxnSpPr/>
            <p:nvPr/>
          </p:nvCxnSpPr>
          <p:spPr>
            <a:xfrm>
              <a:off x="4560554" y="5336381"/>
              <a:ext cx="0" cy="448469"/>
            </a:xfrm>
            <a:prstGeom prst="line">
              <a:avLst/>
            </a:prstGeom>
            <a:solidFill>
              <a:schemeClr val="accent5">
                <a:lumMod val="60000"/>
                <a:lumOff val="40000"/>
              </a:schemeClr>
            </a:solidFill>
            <a:ln w="19050">
              <a:solidFill>
                <a:srgbClr val="63ADB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46" name="矩形 45"/>
          <p:cNvSpPr/>
          <p:nvPr/>
        </p:nvSpPr>
        <p:spPr>
          <a:xfrm>
            <a:off x="1619672" y="0"/>
            <a:ext cx="936104" cy="2204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矩形 46"/>
          <p:cNvSpPr/>
          <p:nvPr/>
        </p:nvSpPr>
        <p:spPr>
          <a:xfrm>
            <a:off x="6688978" y="0"/>
            <a:ext cx="936104" cy="2204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652155" y="3253854"/>
            <a:ext cx="3818674" cy="1015663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defPPr>
              <a:defRPr lang="zh-CN"/>
            </a:defPPr>
            <a:lvl1pPr fontAlgn="auto">
              <a:spcBef>
                <a:spcPts val="0"/>
              </a:spcBef>
              <a:spcAft>
                <a:spcPts val="0"/>
              </a:spcAft>
              <a:defRPr sz="6000">
                <a:ln w="6350">
                  <a:noFill/>
                </a:ln>
                <a:effectLst/>
                <a:latin typeface="Arial Black" pitchFamily="34" charset="0"/>
                <a:ea typeface="叶根友刀锋黑草" pitchFamily="2" charset="-122"/>
              </a:defRPr>
            </a:lvl1pPr>
            <a:lvl2pPr marL="742950" indent="-28575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2pPr>
            <a:lvl3pPr marL="1143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3pPr>
            <a:lvl4pPr marL="1600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4pPr>
            <a:lvl5pPr marL="20574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9pPr>
          </a:lstStyle>
          <a:p>
            <a:r>
              <a:rPr lang="en-US" altLang="zh-CN" dirty="0"/>
              <a:t>THANKS</a:t>
            </a:r>
            <a:endParaRPr lang="zh-CN" altLang="en-US" dirty="0"/>
          </a:p>
        </p:txBody>
      </p:sp>
      <p:grpSp>
        <p:nvGrpSpPr>
          <p:cNvPr id="22" name="组合 21"/>
          <p:cNvGrpSpPr/>
          <p:nvPr/>
        </p:nvGrpSpPr>
        <p:grpSpPr>
          <a:xfrm>
            <a:off x="579476" y="4966650"/>
            <a:ext cx="8064896" cy="1210587"/>
            <a:chOff x="579476" y="4966650"/>
            <a:chExt cx="8064896" cy="1210587"/>
          </a:xfrm>
        </p:grpSpPr>
        <p:sp>
          <p:nvSpPr>
            <p:cNvPr id="23" name="矩形 15"/>
            <p:cNvSpPr/>
            <p:nvPr/>
          </p:nvSpPr>
          <p:spPr>
            <a:xfrm>
              <a:off x="579476" y="4966650"/>
              <a:ext cx="8064896" cy="1210587"/>
            </a:xfrm>
            <a:custGeom>
              <a:avLst/>
              <a:gdLst/>
              <a:ahLst/>
              <a:cxnLst/>
              <a:rect l="l" t="t" r="r" b="b"/>
              <a:pathLst>
                <a:path w="8064896" h="1512168">
                  <a:moveTo>
                    <a:pt x="0" y="0"/>
                  </a:moveTo>
                  <a:lnTo>
                    <a:pt x="8064896" y="0"/>
                  </a:lnTo>
                  <a:lnTo>
                    <a:pt x="8064896" y="1203076"/>
                  </a:lnTo>
                  <a:cubicBezTo>
                    <a:pt x="8064896" y="1373783"/>
                    <a:pt x="7926511" y="1512168"/>
                    <a:pt x="7755804" y="1512168"/>
                  </a:cubicBezTo>
                  <a:lnTo>
                    <a:pt x="309092" y="1512168"/>
                  </a:lnTo>
                  <a:cubicBezTo>
                    <a:pt x="138385" y="1512168"/>
                    <a:pt x="0" y="1373783"/>
                    <a:pt x="0" y="1203076"/>
                  </a:cubicBez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5436096" y="5373216"/>
              <a:ext cx="17028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spc="80" dirty="0" smtClean="0">
                  <a:ln w="3175"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软雅黑" pitchFamily="34" charset="-122"/>
                  <a:ea typeface="微软雅黑" pitchFamily="34" charset="-122"/>
                  <a:cs typeface="Times New Roman" pitchFamily="18" charset="0"/>
                </a:rPr>
                <a:t>高等教育出版社</a:t>
              </a:r>
              <a:endParaRPr lang="zh-CN" altLang="en-US" sz="1400" spc="80" dirty="0">
                <a:ln w="3175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endParaRPr>
            </a:p>
          </p:txBody>
        </p:sp>
        <p:cxnSp>
          <p:nvCxnSpPr>
            <p:cNvPr id="25" name="直接连接符 24"/>
            <p:cNvCxnSpPr/>
            <p:nvPr/>
          </p:nvCxnSpPr>
          <p:spPr>
            <a:xfrm>
              <a:off x="4560554" y="5336381"/>
              <a:ext cx="0" cy="448469"/>
            </a:xfrm>
            <a:prstGeom prst="line">
              <a:avLst/>
            </a:prstGeom>
            <a:solidFill>
              <a:schemeClr val="accent5">
                <a:lumMod val="60000"/>
                <a:lumOff val="40000"/>
              </a:schemeClr>
            </a:solidFill>
            <a:ln w="19050">
              <a:solidFill>
                <a:srgbClr val="63ADB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26" name="TextBox 25"/>
          <p:cNvSpPr txBox="1"/>
          <p:nvPr/>
        </p:nvSpPr>
        <p:spPr>
          <a:xfrm>
            <a:off x="2123728" y="5373216"/>
            <a:ext cx="1702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spc="80" dirty="0" smtClean="0">
                <a:ln w="3175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主编：张巍</a:t>
            </a:r>
            <a:endParaRPr lang="zh-CN" altLang="en-US" sz="1400" spc="80" dirty="0">
              <a:ln w="3175"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itchFamily="34" charset="-122"/>
              <a:ea typeface="微软雅黑" pitchFamily="34" charset="-122"/>
              <a:cs typeface="Times New Roman" pitchFamily="18" charset="0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3604098" y="709900"/>
            <a:ext cx="2015652" cy="2015652"/>
            <a:chOff x="3604098" y="709900"/>
            <a:chExt cx="2015652" cy="2015652"/>
          </a:xfrm>
        </p:grpSpPr>
        <p:sp>
          <p:nvSpPr>
            <p:cNvPr id="27" name="椭圆 26"/>
            <p:cNvSpPr/>
            <p:nvPr/>
          </p:nvSpPr>
          <p:spPr>
            <a:xfrm>
              <a:off x="3604098" y="709900"/>
              <a:ext cx="2015652" cy="2015652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pic>
          <p:nvPicPr>
            <p:cNvPr id="28" name="图片 2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77562" y="895559"/>
              <a:ext cx="1678676" cy="161488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30663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Rot by="21600000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2" presetClass="entr" presetSubtype="1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1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1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 animBg="1"/>
      <p:bldP spid="46" grpId="0" animBg="1"/>
      <p:bldP spid="47" grpId="0" animBg="1"/>
      <p:bldP spid="2" grpId="0"/>
      <p:bldP spid="26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9489</TotalTime>
  <Words>2788</Words>
  <Application>Microsoft Office PowerPoint</Application>
  <PresentationFormat>全屏显示(4:3)</PresentationFormat>
  <Paragraphs>226</Paragraphs>
  <Slides>39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39</vt:i4>
      </vt:variant>
    </vt:vector>
  </HeadingPairs>
  <TitlesOfParts>
    <vt:vector size="53" baseType="lpstr">
      <vt:lpstr>方正粗倩简体</vt:lpstr>
      <vt:lpstr>黑体</vt:lpstr>
      <vt:lpstr>楷体_GB2312</vt:lpstr>
      <vt:lpstr>宋体</vt:lpstr>
      <vt:lpstr>微软雅黑</vt:lpstr>
      <vt:lpstr>叶根友刀锋黑草</vt:lpstr>
      <vt:lpstr>Arial</vt:lpstr>
      <vt:lpstr>Arial Black</vt:lpstr>
      <vt:lpstr>Calibri</vt:lpstr>
      <vt:lpstr>Franklin Gothic Book</vt:lpstr>
      <vt:lpstr>Symbol</vt:lpstr>
      <vt:lpstr>Times New Roman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DELL</dc:creator>
  <cp:lastModifiedBy>张岚</cp:lastModifiedBy>
  <cp:revision>117</cp:revision>
  <dcterms:created xsi:type="dcterms:W3CDTF">2013-07-22T14:16:44Z</dcterms:created>
  <dcterms:modified xsi:type="dcterms:W3CDTF">2016-08-01T12:56:52Z</dcterms:modified>
</cp:coreProperties>
</file>