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44"/>
  </p:notesMasterIdLst>
  <p:handoutMasterIdLst>
    <p:handoutMasterId r:id="rId45"/>
  </p:handoutMasterIdLst>
  <p:sldIdLst>
    <p:sldId id="311" r:id="rId2"/>
    <p:sldId id="261" r:id="rId3"/>
    <p:sldId id="310"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8" r:id="rId30"/>
    <p:sldId id="297" r:id="rId31"/>
    <p:sldId id="299" r:id="rId32"/>
    <p:sldId id="300" r:id="rId33"/>
    <p:sldId id="301" r:id="rId34"/>
    <p:sldId id="303" r:id="rId35"/>
    <p:sldId id="302" r:id="rId36"/>
    <p:sldId id="304" r:id="rId37"/>
    <p:sldId id="305" r:id="rId38"/>
    <p:sldId id="306" r:id="rId39"/>
    <p:sldId id="307" r:id="rId40"/>
    <p:sldId id="308" r:id="rId41"/>
    <p:sldId id="309" r:id="rId42"/>
    <p:sldId id="271" r:id="rId43"/>
  </p:sldIdLst>
  <p:sldSz cx="9144000" cy="6858000" type="screen4x3"/>
  <p:notesSz cx="6858000" cy="9144000"/>
  <p:kinsoku lang="zh-CN" invalStChars="!),.:;?]}、。—ˇ¨〃々～‖…’”〕〉》」』〗】∶！＂＇），．：；？］｀｜｝·" invalEndChars="([{‘“〔〈《「『〖【（［｛．·"/>
  <p:defaultTextStyle>
    <a:defPPr>
      <a:defRPr lang="zh-CN"/>
    </a:defPPr>
    <a:lvl1pPr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1pPr>
    <a:lvl2pPr marL="4572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2pPr>
    <a:lvl3pPr marL="9144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3pPr>
    <a:lvl4pPr marL="13716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4pPr>
    <a:lvl5pPr marL="1828800" algn="l" rtl="0" fontAlgn="base">
      <a:spcBef>
        <a:spcPct val="20000"/>
      </a:spcBef>
      <a:spcAft>
        <a:spcPct val="0"/>
      </a:spcAft>
      <a:buClr>
        <a:schemeClr val="accent1"/>
      </a:buClr>
      <a:buFont typeface="Wingdings" pitchFamily="2" charset="2"/>
      <a:defRPr sz="2400" kern="1200">
        <a:solidFill>
          <a:schemeClr val="tx1"/>
        </a:solidFill>
        <a:latin typeface="Arial" pitchFamily="34" charset="0"/>
        <a:ea typeface="宋体" pitchFamily="2" charset="-122"/>
        <a:cs typeface="+mn-cs"/>
      </a:defRPr>
    </a:lvl5pPr>
    <a:lvl6pPr marL="2286000" algn="l" defTabSz="914400" rtl="0" eaLnBrk="1" latinLnBrk="0" hangingPunct="1">
      <a:defRPr sz="2400" kern="1200">
        <a:solidFill>
          <a:schemeClr val="tx1"/>
        </a:solidFill>
        <a:latin typeface="Arial" pitchFamily="34" charset="0"/>
        <a:ea typeface="宋体" pitchFamily="2" charset="-122"/>
        <a:cs typeface="+mn-cs"/>
      </a:defRPr>
    </a:lvl6pPr>
    <a:lvl7pPr marL="2743200" algn="l" defTabSz="914400" rtl="0" eaLnBrk="1" latinLnBrk="0" hangingPunct="1">
      <a:defRPr sz="2400" kern="1200">
        <a:solidFill>
          <a:schemeClr val="tx1"/>
        </a:solidFill>
        <a:latin typeface="Arial" pitchFamily="34" charset="0"/>
        <a:ea typeface="宋体" pitchFamily="2" charset="-122"/>
        <a:cs typeface="+mn-cs"/>
      </a:defRPr>
    </a:lvl7pPr>
    <a:lvl8pPr marL="3200400" algn="l" defTabSz="914400" rtl="0" eaLnBrk="1" latinLnBrk="0" hangingPunct="1">
      <a:defRPr sz="2400" kern="1200">
        <a:solidFill>
          <a:schemeClr val="tx1"/>
        </a:solidFill>
        <a:latin typeface="Arial" pitchFamily="34" charset="0"/>
        <a:ea typeface="宋体" pitchFamily="2" charset="-122"/>
        <a:cs typeface="+mn-cs"/>
      </a:defRPr>
    </a:lvl8pPr>
    <a:lvl9pPr marL="3657600" algn="l" defTabSz="914400" rtl="0" eaLnBrk="1" latinLnBrk="0" hangingPunct="1">
      <a:defRPr sz="2400"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FF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51F95D"/>
    <a:srgbClr val="FCF84E"/>
    <a:srgbClr val="FEFDD6"/>
    <a:srgbClr val="FF3300"/>
    <a:srgbClr val="003366"/>
    <a:srgbClr val="00CC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4559" autoAdjust="0"/>
    <p:restoredTop sz="86372" autoAdjust="0"/>
  </p:normalViewPr>
  <p:slideViewPr>
    <p:cSldViewPr>
      <p:cViewPr>
        <p:scale>
          <a:sx n="75" d="100"/>
          <a:sy n="75" d="100"/>
        </p:scale>
        <p:origin x="-1002" y="-72"/>
      </p:cViewPr>
      <p:guideLst>
        <p:guide orient="horz" pos="2160"/>
        <p:guide pos="2880"/>
      </p:guideLst>
    </p:cSldViewPr>
  </p:slideViewPr>
  <p:outlineViewPr>
    <p:cViewPr>
      <p:scale>
        <a:sx n="33" d="100"/>
        <a:sy n="33" d="100"/>
      </p:scale>
      <p:origin x="0" y="0"/>
    </p:cViewPr>
    <p:sldLst>
      <p:sld r:id="rId1" collapse="1"/>
      <p:sld r:id="rId2" collapse="1"/>
    </p:sldLst>
  </p:outlineViewPr>
  <p:notesTextViewPr>
    <p:cViewPr>
      <p:scale>
        <a:sx n="100" d="100"/>
        <a:sy n="100" d="100"/>
      </p:scale>
      <p:origin x="0" y="0"/>
    </p:cViewPr>
  </p:notesTextViewPr>
  <p:sorterViewPr>
    <p:cViewPr>
      <p:scale>
        <a:sx n="66" d="100"/>
        <a:sy n="66" d="100"/>
      </p:scale>
      <p:origin x="0" y="4644"/>
    </p:cViewPr>
  </p:sorterViewPr>
  <p:notesViewPr>
    <p:cSldViewPr>
      <p:cViewPr varScale="1">
        <p:scale>
          <a:sx n="59" d="100"/>
          <a:sy n="59" d="100"/>
        </p:scale>
        <p:origin x="-178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_rels/viewProps.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268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19"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kumimoji="1" sz="1200">
                <a:latin typeface="Times New Roman" pitchFamily="18" charset="0"/>
              </a:defRPr>
            </a:lvl1pPr>
          </a:lstStyle>
          <a:p>
            <a:endParaRPr lang="en-US" altLang="zh-CN"/>
          </a:p>
        </p:txBody>
      </p:sp>
      <p:sp>
        <p:nvSpPr>
          <p:cNvPr id="1826820"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buClrTx/>
              <a:buFontTx/>
              <a:buNone/>
              <a:defRPr kumimoji="1" sz="1200">
                <a:latin typeface="Times New Roman" pitchFamily="18" charset="0"/>
              </a:defRPr>
            </a:lvl1pPr>
          </a:lstStyle>
          <a:p>
            <a:endParaRPr lang="en-US" altLang="zh-CN"/>
          </a:p>
        </p:txBody>
      </p:sp>
      <p:sp>
        <p:nvSpPr>
          <p:cNvPr id="1826821"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buClrTx/>
              <a:buFontTx/>
              <a:buNone/>
              <a:defRPr kumimoji="1" sz="1200">
                <a:latin typeface="Times New Roman" pitchFamily="18" charset="0"/>
              </a:defRPr>
            </a:lvl1pPr>
          </a:lstStyle>
          <a:p>
            <a:fld id="{252BF8B8-6AD2-44C0-865D-6CC0FEF1DD39}" type="slidenum">
              <a:rPr lang="en-US" altLang="zh-CN"/>
              <a:pPr/>
              <a:t>‹#›</a:t>
            </a:fld>
            <a:endParaRPr lang="en-US" altLang="zh-CN"/>
          </a:p>
        </p:txBody>
      </p:sp>
    </p:spTree>
    <p:extLst>
      <p:ext uri="{BB962C8B-B14F-4D97-AF65-F5344CB8AC3E}">
        <p14:creationId xmlns:p14="http://schemas.microsoft.com/office/powerpoint/2010/main" val="9617938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15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61573"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61574"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endParaRPr lang="en-US" altLang="zh-CN"/>
          </a:p>
        </p:txBody>
      </p:sp>
      <p:sp>
        <p:nvSpPr>
          <p:cNvPr id="1261575"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buClrTx/>
              <a:buFontTx/>
              <a:buNone/>
              <a:defRPr kumimoji="1" sz="1200">
                <a:solidFill>
                  <a:srgbClr val="0000FF"/>
                </a:solidFill>
                <a:effectLst>
                  <a:outerShdw blurRad="38100" dist="38100" dir="2700000" algn="tl">
                    <a:srgbClr val="C0C0C0"/>
                  </a:outerShdw>
                </a:effectLst>
                <a:ea typeface="仿宋_GB2312" pitchFamily="49" charset="-122"/>
              </a:defRPr>
            </a:lvl1pPr>
          </a:lstStyle>
          <a:p>
            <a:fld id="{50C158AB-D6F0-47DE-887E-4425471A79C7}" type="slidenum">
              <a:rPr lang="en-US" altLang="zh-CN"/>
              <a:pPr/>
              <a:t>‹#›</a:t>
            </a:fld>
            <a:endParaRPr lang="en-US" altLang="zh-CN"/>
          </a:p>
        </p:txBody>
      </p:sp>
    </p:spTree>
    <p:extLst>
      <p:ext uri="{BB962C8B-B14F-4D97-AF65-F5344CB8AC3E}">
        <p14:creationId xmlns:p14="http://schemas.microsoft.com/office/powerpoint/2010/main" val="369969018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fontAlgn="base">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fontAlgn="base">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fontAlgn="base">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fontAlgn="base">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ltGray">
      <p:bgPr>
        <a:solidFill>
          <a:schemeClr val="bg1"/>
        </a:solidFill>
        <a:effectLst/>
      </p:bgPr>
    </p:bg>
    <p:spTree>
      <p:nvGrpSpPr>
        <p:cNvPr id="1" name=""/>
        <p:cNvGrpSpPr/>
        <p:nvPr/>
      </p:nvGrpSpPr>
      <p:grpSpPr>
        <a:xfrm>
          <a:off x="0" y="0"/>
          <a:ext cx="0" cy="0"/>
          <a:chOff x="0" y="0"/>
          <a:chExt cx="0" cy="0"/>
        </a:xfrm>
      </p:grpSpPr>
      <p:pic>
        <p:nvPicPr>
          <p:cNvPr id="1772546" name="Picture 2" descr="55108"/>
          <p:cNvPicPr>
            <a:picLocks noChangeAspect="1" noChangeArrowheads="1"/>
          </p:cNvPicPr>
          <p:nvPr/>
        </p:nvPicPr>
        <p:blipFill>
          <a:blip r:embed="rId2">
            <a:extLst>
              <a:ext uri="{28A0092B-C50C-407E-A947-70E740481C1C}">
                <a14:useLocalDpi xmlns:a14="http://schemas.microsoft.com/office/drawing/2010/main" val="0"/>
              </a:ext>
            </a:extLst>
          </a:blip>
          <a:srcRect r="20380" b="20709"/>
          <a:stretch>
            <a:fillRect/>
          </a:stretch>
        </p:blipFill>
        <p:spPr bwMode="auto">
          <a:xfrm>
            <a:off x="0" y="3132138"/>
            <a:ext cx="2268538" cy="3725862"/>
          </a:xfrm>
          <a:prstGeom prst="rect">
            <a:avLst/>
          </a:prstGeom>
          <a:noFill/>
          <a:extLst>
            <a:ext uri="{909E8E84-426E-40DD-AFC4-6F175D3DCCD1}">
              <a14:hiddenFill xmlns:a14="http://schemas.microsoft.com/office/drawing/2010/main">
                <a:solidFill>
                  <a:srgbClr val="FFFFFF"/>
                </a:solidFill>
              </a14:hiddenFill>
            </a:ext>
          </a:extLst>
        </p:spPr>
      </p:pic>
      <p:sp>
        <p:nvSpPr>
          <p:cNvPr id="1772547" name="Rectangle 3"/>
          <p:cNvSpPr>
            <a:spLocks noChangeArrowheads="1"/>
          </p:cNvSpPr>
          <p:nvPr/>
        </p:nvSpPr>
        <p:spPr bwMode="ltGray">
          <a:xfrm>
            <a:off x="0" y="0"/>
            <a:ext cx="2268538" cy="3141663"/>
          </a:xfrm>
          <a:prstGeom prst="rect">
            <a:avLst/>
          </a:prstGeom>
          <a:gradFill rotWithShape="1">
            <a:gsLst>
              <a:gs pos="0">
                <a:schemeClr val="accent1"/>
              </a:gs>
              <a:gs pos="100000">
                <a:schemeClr val="accent1">
                  <a:gamma/>
                  <a:shade val="46275"/>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spcBef>
                <a:spcPct val="0"/>
              </a:spcBef>
              <a:buClrTx/>
              <a:buFontTx/>
              <a:buNone/>
            </a:pPr>
            <a:endParaRPr lang="en-US" altLang="zh-CN" sz="1800"/>
          </a:p>
          <a:p>
            <a:pPr algn="ctr">
              <a:spcBef>
                <a:spcPct val="0"/>
              </a:spcBef>
              <a:buClrTx/>
              <a:buFontTx/>
              <a:buNone/>
            </a:pPr>
            <a:endParaRPr lang="en-US" altLang="zh-CN" sz="1800"/>
          </a:p>
        </p:txBody>
      </p:sp>
      <p:sp>
        <p:nvSpPr>
          <p:cNvPr id="1772548" name="Rectangle 4"/>
          <p:cNvSpPr>
            <a:spLocks noGrp="1" noChangeArrowheads="1"/>
          </p:cNvSpPr>
          <p:nvPr>
            <p:ph type="ctrTitle"/>
          </p:nvPr>
        </p:nvSpPr>
        <p:spPr>
          <a:xfrm>
            <a:off x="2266950" y="3124200"/>
            <a:ext cx="6877050" cy="742950"/>
          </a:xfrm>
          <a:solidFill>
            <a:schemeClr val="tx1"/>
          </a:solidFill>
          <a:extLst>
            <a:ext uri="{AF507438-7753-43E0-B8FC-AC1667EBCBE1}">
              <a14:hiddenEffects xmlns:a14="http://schemas.microsoft.com/office/drawing/2010/main">
                <a:effectLst>
                  <a:outerShdw dist="53882" dir="2700000" algn="ctr" rotWithShape="0">
                    <a:schemeClr val="bg2"/>
                  </a:outerShdw>
                </a:effectLst>
              </a14:hiddenEffects>
            </a:ext>
          </a:extLst>
        </p:spPr>
        <p:txBody>
          <a:bodyPr/>
          <a:lstStyle>
            <a:lvl1pPr>
              <a:defRPr/>
            </a:lvl1pPr>
          </a:lstStyle>
          <a:p>
            <a:pPr lvl="0"/>
            <a:r>
              <a:rPr lang="en-US" altLang="zh-CN" noProof="0" smtClean="0"/>
              <a:t>2007</a:t>
            </a:r>
            <a:r>
              <a:rPr lang="zh-CN" altLang="en-US" noProof="0" smtClean="0"/>
              <a:t>年度工作小结</a:t>
            </a: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A0A30712-3878-4020-A50C-0512FB47AA69}" type="slidenum">
              <a:rPr lang="en-US" altLang="zh-CN"/>
              <a:pPr/>
              <a:t>‹#›</a:t>
            </a:fld>
            <a:endParaRPr lang="en-US" altLang="zh-CN"/>
          </a:p>
        </p:txBody>
      </p:sp>
    </p:spTree>
    <p:extLst>
      <p:ext uri="{BB962C8B-B14F-4D97-AF65-F5344CB8AC3E}">
        <p14:creationId xmlns:p14="http://schemas.microsoft.com/office/powerpoint/2010/main" val="1169122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A82506B7-B1CA-40DC-A161-CC36D7CE7F0C}" type="slidenum">
              <a:rPr lang="en-US" altLang="zh-CN"/>
              <a:pPr/>
              <a:t>‹#›</a:t>
            </a:fld>
            <a:endParaRPr lang="en-US" altLang="zh-CN"/>
          </a:p>
        </p:txBody>
      </p:sp>
    </p:spTree>
    <p:extLst>
      <p:ext uri="{BB962C8B-B14F-4D97-AF65-F5344CB8AC3E}">
        <p14:creationId xmlns:p14="http://schemas.microsoft.com/office/powerpoint/2010/main" val="3513051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067300" y="1341438"/>
            <a:ext cx="40767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0A6E99B4-CF37-4872-8196-987BB1D91B4F}" type="slidenum">
              <a:rPr lang="en-US" altLang="zh-CN"/>
              <a:pPr/>
              <a:t>‹#›</a:t>
            </a:fld>
            <a:endParaRPr lang="en-US" altLang="zh-CN"/>
          </a:p>
        </p:txBody>
      </p:sp>
    </p:spTree>
    <p:extLst>
      <p:ext uri="{BB962C8B-B14F-4D97-AF65-F5344CB8AC3E}">
        <p14:creationId xmlns:p14="http://schemas.microsoft.com/office/powerpoint/2010/main" val="3622208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页脚占位符 6"/>
          <p:cNvSpPr>
            <a:spLocks noGrp="1"/>
          </p:cNvSpPr>
          <p:nvPr>
            <p:ph type="ftr" sz="quarter" idx="10"/>
          </p:nvPr>
        </p:nvSpPr>
        <p:spPr/>
        <p:txBody>
          <a:bodyPr/>
          <a:lstStyle>
            <a:lvl1pPr>
              <a:defRPr/>
            </a:lvl1pPr>
          </a:lstStyle>
          <a:p>
            <a:endParaRPr lang="zh-CN" altLang="zh-CN"/>
          </a:p>
        </p:txBody>
      </p:sp>
      <p:sp>
        <p:nvSpPr>
          <p:cNvPr id="8" name="灯片编号占位符 7"/>
          <p:cNvSpPr>
            <a:spLocks noGrp="1"/>
          </p:cNvSpPr>
          <p:nvPr>
            <p:ph type="sldNum" sz="quarter" idx="11"/>
          </p:nvPr>
        </p:nvSpPr>
        <p:spPr/>
        <p:txBody>
          <a:bodyPr/>
          <a:lstStyle>
            <a:lvl1pPr>
              <a:defRPr/>
            </a:lvl1pPr>
          </a:lstStyle>
          <a:p>
            <a:fld id="{E0C3D9D2-A443-4C05-88BE-058E6C256848}" type="slidenum">
              <a:rPr lang="en-US" altLang="zh-CN"/>
              <a:pPr/>
              <a:t>‹#›</a:t>
            </a:fld>
            <a:endParaRPr lang="en-US" altLang="zh-CN"/>
          </a:p>
        </p:txBody>
      </p:sp>
    </p:spTree>
    <p:extLst>
      <p:ext uri="{BB962C8B-B14F-4D97-AF65-F5344CB8AC3E}">
        <p14:creationId xmlns:p14="http://schemas.microsoft.com/office/powerpoint/2010/main" val="268913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页脚占位符 2"/>
          <p:cNvSpPr>
            <a:spLocks noGrp="1"/>
          </p:cNvSpPr>
          <p:nvPr>
            <p:ph type="ftr" sz="quarter" idx="10"/>
          </p:nvPr>
        </p:nvSpPr>
        <p:spPr/>
        <p:txBody>
          <a:bodyPr/>
          <a:lstStyle>
            <a:lvl1pPr>
              <a:defRPr/>
            </a:lvl1pPr>
          </a:lstStyle>
          <a:p>
            <a:endParaRPr lang="zh-CN" altLang="zh-CN"/>
          </a:p>
        </p:txBody>
      </p:sp>
      <p:sp>
        <p:nvSpPr>
          <p:cNvPr id="4" name="灯片编号占位符 3"/>
          <p:cNvSpPr>
            <a:spLocks noGrp="1"/>
          </p:cNvSpPr>
          <p:nvPr>
            <p:ph type="sldNum" sz="quarter" idx="11"/>
          </p:nvPr>
        </p:nvSpPr>
        <p:spPr/>
        <p:txBody>
          <a:bodyPr/>
          <a:lstStyle>
            <a:lvl1pPr>
              <a:defRPr/>
            </a:lvl1pPr>
          </a:lstStyle>
          <a:p>
            <a:fld id="{F623630A-926E-4004-96E6-C7BEF6718A06}" type="slidenum">
              <a:rPr lang="en-US" altLang="zh-CN"/>
              <a:pPr/>
              <a:t>‹#›</a:t>
            </a:fld>
            <a:endParaRPr lang="en-US" altLang="zh-CN"/>
          </a:p>
        </p:txBody>
      </p:sp>
    </p:spTree>
    <p:extLst>
      <p:ext uri="{BB962C8B-B14F-4D97-AF65-F5344CB8AC3E}">
        <p14:creationId xmlns:p14="http://schemas.microsoft.com/office/powerpoint/2010/main" val="4155416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lvl1pPr>
              <a:defRPr/>
            </a:lvl1pPr>
          </a:lstStyle>
          <a:p>
            <a:endParaRPr lang="zh-CN" altLang="zh-CN"/>
          </a:p>
        </p:txBody>
      </p:sp>
      <p:sp>
        <p:nvSpPr>
          <p:cNvPr id="3" name="灯片编号占位符 2"/>
          <p:cNvSpPr>
            <a:spLocks noGrp="1"/>
          </p:cNvSpPr>
          <p:nvPr>
            <p:ph type="sldNum" sz="quarter" idx="11"/>
          </p:nvPr>
        </p:nvSpPr>
        <p:spPr/>
        <p:txBody>
          <a:bodyPr/>
          <a:lstStyle>
            <a:lvl1pPr>
              <a:defRPr/>
            </a:lvl1pPr>
          </a:lstStyle>
          <a:p>
            <a:fld id="{073ECD76-FD0B-41E5-9981-62728DBEA759}" type="slidenum">
              <a:rPr lang="en-US" altLang="zh-CN"/>
              <a:pPr/>
              <a:t>‹#›</a:t>
            </a:fld>
            <a:endParaRPr lang="en-US" altLang="zh-CN"/>
          </a:p>
        </p:txBody>
      </p:sp>
    </p:spTree>
    <p:extLst>
      <p:ext uri="{BB962C8B-B14F-4D97-AF65-F5344CB8AC3E}">
        <p14:creationId xmlns:p14="http://schemas.microsoft.com/office/powerpoint/2010/main" val="3249596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8643F75A-3E47-45F4-9736-1BF383C5DC21}" type="slidenum">
              <a:rPr lang="en-US" altLang="zh-CN"/>
              <a:pPr/>
              <a:t>‹#›</a:t>
            </a:fld>
            <a:endParaRPr lang="en-US" altLang="zh-CN"/>
          </a:p>
        </p:txBody>
      </p:sp>
    </p:spTree>
    <p:extLst>
      <p:ext uri="{BB962C8B-B14F-4D97-AF65-F5344CB8AC3E}">
        <p14:creationId xmlns:p14="http://schemas.microsoft.com/office/powerpoint/2010/main" val="1717094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页脚占位符 4"/>
          <p:cNvSpPr>
            <a:spLocks noGrp="1"/>
          </p:cNvSpPr>
          <p:nvPr>
            <p:ph type="ftr" sz="quarter" idx="10"/>
          </p:nvPr>
        </p:nvSpPr>
        <p:spPr/>
        <p:txBody>
          <a:bodyPr/>
          <a:lstStyle>
            <a:lvl1pPr>
              <a:defRPr/>
            </a:lvl1pPr>
          </a:lstStyle>
          <a:p>
            <a:endParaRPr lang="zh-CN" altLang="zh-CN"/>
          </a:p>
        </p:txBody>
      </p:sp>
      <p:sp>
        <p:nvSpPr>
          <p:cNvPr id="6" name="灯片编号占位符 5"/>
          <p:cNvSpPr>
            <a:spLocks noGrp="1"/>
          </p:cNvSpPr>
          <p:nvPr>
            <p:ph type="sldNum" sz="quarter" idx="11"/>
          </p:nvPr>
        </p:nvSpPr>
        <p:spPr/>
        <p:txBody>
          <a:bodyPr/>
          <a:lstStyle>
            <a:lvl1pPr>
              <a:defRPr/>
            </a:lvl1pPr>
          </a:lstStyle>
          <a:p>
            <a:fld id="{442C6233-CE4A-496E-A2CB-98AEFF4D1D38}" type="slidenum">
              <a:rPr lang="en-US" altLang="zh-CN"/>
              <a:pPr/>
              <a:t>‹#›</a:t>
            </a:fld>
            <a:endParaRPr lang="en-US" altLang="zh-CN"/>
          </a:p>
        </p:txBody>
      </p:sp>
    </p:spTree>
    <p:extLst>
      <p:ext uri="{BB962C8B-B14F-4D97-AF65-F5344CB8AC3E}">
        <p14:creationId xmlns:p14="http://schemas.microsoft.com/office/powerpoint/2010/main" val="435077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FA931C3B-1A84-48D4-9E8F-25D054327534}" type="slidenum">
              <a:rPr lang="en-US" altLang="zh-CN"/>
              <a:pPr/>
              <a:t>‹#›</a:t>
            </a:fld>
            <a:endParaRPr lang="en-US" altLang="zh-CN"/>
          </a:p>
        </p:txBody>
      </p:sp>
    </p:spTree>
    <p:extLst>
      <p:ext uri="{BB962C8B-B14F-4D97-AF65-F5344CB8AC3E}">
        <p14:creationId xmlns:p14="http://schemas.microsoft.com/office/powerpoint/2010/main" val="1265250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67550" y="0"/>
            <a:ext cx="2076450" cy="62182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0"/>
            <a:ext cx="6076950" cy="62182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页脚占位符 3"/>
          <p:cNvSpPr>
            <a:spLocks noGrp="1"/>
          </p:cNvSpPr>
          <p:nvPr>
            <p:ph type="ftr" sz="quarter" idx="10"/>
          </p:nvPr>
        </p:nvSpPr>
        <p:spPr/>
        <p:txBody>
          <a:bodyPr/>
          <a:lstStyle>
            <a:lvl1pPr>
              <a:defRPr/>
            </a:lvl1pPr>
          </a:lstStyle>
          <a:p>
            <a:endParaRPr lang="zh-CN" altLang="zh-CN"/>
          </a:p>
        </p:txBody>
      </p:sp>
      <p:sp>
        <p:nvSpPr>
          <p:cNvPr id="5" name="灯片编号占位符 4"/>
          <p:cNvSpPr>
            <a:spLocks noGrp="1"/>
          </p:cNvSpPr>
          <p:nvPr>
            <p:ph type="sldNum" sz="quarter" idx="11"/>
          </p:nvPr>
        </p:nvSpPr>
        <p:spPr/>
        <p:txBody>
          <a:bodyPr/>
          <a:lstStyle>
            <a:lvl1pPr>
              <a:defRPr/>
            </a:lvl1pPr>
          </a:lstStyle>
          <a:p>
            <a:fld id="{625AC6B6-DD2B-4AD3-B069-844452CC000D}" type="slidenum">
              <a:rPr lang="en-US" altLang="zh-CN"/>
              <a:pPr/>
              <a:t>‹#›</a:t>
            </a:fld>
            <a:endParaRPr lang="en-US" altLang="zh-CN"/>
          </a:p>
        </p:txBody>
      </p:sp>
    </p:spTree>
    <p:extLst>
      <p:ext uri="{BB962C8B-B14F-4D97-AF65-F5344CB8AC3E}">
        <p14:creationId xmlns:p14="http://schemas.microsoft.com/office/powerpoint/2010/main" val="530911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71530" name="Picture 10" descr="工作总结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324975" cy="6994525"/>
          </a:xfrm>
          <a:prstGeom prst="rect">
            <a:avLst/>
          </a:prstGeom>
          <a:noFill/>
          <a:extLst>
            <a:ext uri="{909E8E84-426E-40DD-AFC4-6F175D3DCCD1}">
              <a14:hiddenFill xmlns:a14="http://schemas.microsoft.com/office/drawing/2010/main">
                <a:solidFill>
                  <a:srgbClr val="FFFFFF"/>
                </a:solidFill>
              </a14:hiddenFill>
            </a:ext>
          </a:extLst>
        </p:spPr>
      </p:pic>
      <p:sp>
        <p:nvSpPr>
          <p:cNvPr id="1771525" name="Rectangle 5"/>
          <p:cNvSpPr>
            <a:spLocks noGrp="1" noChangeArrowheads="1"/>
          </p:cNvSpPr>
          <p:nvPr>
            <p:ph type="body" idx="1"/>
          </p:nvPr>
        </p:nvSpPr>
        <p:spPr bwMode="auto">
          <a:xfrm>
            <a:off x="838200" y="1341438"/>
            <a:ext cx="8305800"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2"/>
            <a:endParaRPr lang="en-US" altLang="zh-CN" smtClean="0"/>
          </a:p>
        </p:txBody>
      </p:sp>
      <p:sp>
        <p:nvSpPr>
          <p:cNvPr id="1771526" name="Rectangle 6"/>
          <p:cNvSpPr>
            <a:spLocks noGrp="1" noChangeArrowheads="1"/>
          </p:cNvSpPr>
          <p:nvPr>
            <p:ph type="ftr" sz="quarter" idx="3"/>
          </p:nvPr>
        </p:nvSpPr>
        <p:spPr bwMode="auto">
          <a:xfrm>
            <a:off x="5867400" y="6486525"/>
            <a:ext cx="2895600" cy="298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buClrTx/>
              <a:buFontTx/>
              <a:buNone/>
              <a:defRPr sz="1200" b="1">
                <a:solidFill>
                  <a:schemeClr val="bg1"/>
                </a:solidFill>
              </a:defRPr>
            </a:lvl1pPr>
          </a:lstStyle>
          <a:p>
            <a:endParaRPr lang="zh-CN" altLang="zh-CN"/>
          </a:p>
        </p:txBody>
      </p:sp>
      <p:sp>
        <p:nvSpPr>
          <p:cNvPr id="1771527" name="Rectangle 7"/>
          <p:cNvSpPr>
            <a:spLocks noGrp="1" noChangeArrowheads="1"/>
          </p:cNvSpPr>
          <p:nvPr>
            <p:ph type="sldNum" sz="quarter" idx="4"/>
          </p:nvPr>
        </p:nvSpPr>
        <p:spPr bwMode="auto">
          <a:xfrm>
            <a:off x="609600" y="6480175"/>
            <a:ext cx="1295400" cy="29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buClrTx/>
              <a:buFontTx/>
              <a:buNone/>
              <a:defRPr sz="1400" b="1">
                <a:solidFill>
                  <a:schemeClr val="bg1"/>
                </a:solidFill>
                <a:latin typeface="Verdana" pitchFamily="34" charset="0"/>
              </a:defRPr>
            </a:lvl1pPr>
          </a:lstStyle>
          <a:p>
            <a:fld id="{107FDED6-19E4-40EB-84E3-2A2163458D11}" type="slidenum">
              <a:rPr lang="en-US" altLang="zh-CN"/>
              <a:pPr/>
              <a:t>‹#›</a:t>
            </a:fld>
            <a:endParaRPr lang="en-US" altLang="zh-CN"/>
          </a:p>
        </p:txBody>
      </p:sp>
      <p:sp>
        <p:nvSpPr>
          <p:cNvPr id="1771528" name="Rectangle 8"/>
          <p:cNvSpPr>
            <a:spLocks noGrp="1" noChangeArrowheads="1"/>
          </p:cNvSpPr>
          <p:nvPr>
            <p:ph type="title"/>
          </p:nvPr>
        </p:nvSpPr>
        <p:spPr bwMode="white">
          <a:xfrm>
            <a:off x="2195513" y="0"/>
            <a:ext cx="6948487" cy="981075"/>
          </a:xfrm>
          <a:prstGeom prst="rect">
            <a:avLst/>
          </a:prstGeom>
          <a:noFill/>
          <a:ln>
            <a:noFill/>
          </a:ln>
          <a:effectLst/>
          <a:extLst>
            <a:ext uri="{909E8E84-426E-40DD-AFC4-6F175D3DCCD1}">
              <a14:hiddenFill xmlns:a14="http://schemas.microsoft.com/office/drawing/2010/main">
                <a:solidFill>
                  <a:srgbClr val="2B166E"/>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45791" dir="2021404" algn="ctr" rotWithShape="0">
                    <a:schemeClr val="tx1"/>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iming>
    <p:tnLst>
      <p:par>
        <p:cTn id="1" dur="indefinite" restart="never" nodeType="tmRoot"/>
      </p:par>
    </p:tnLst>
  </p:timing>
  <p:txStyles>
    <p:titleStyle>
      <a:lvl1pPr algn="l" rtl="0" fontAlgn="base">
        <a:spcBef>
          <a:spcPct val="0"/>
        </a:spcBef>
        <a:spcAft>
          <a:spcPct val="0"/>
        </a:spcAft>
        <a:defRPr sz="4000">
          <a:solidFill>
            <a:schemeClr val="bg1"/>
          </a:solidFill>
          <a:latin typeface="+mj-lt"/>
          <a:ea typeface="+mj-ea"/>
          <a:cs typeface="+mj-cs"/>
        </a:defRPr>
      </a:lvl1pPr>
      <a:lvl2pPr algn="l" rtl="0" fontAlgn="base">
        <a:spcBef>
          <a:spcPct val="0"/>
        </a:spcBef>
        <a:spcAft>
          <a:spcPct val="0"/>
        </a:spcAft>
        <a:defRPr sz="4000">
          <a:solidFill>
            <a:schemeClr val="bg1"/>
          </a:solidFill>
          <a:latin typeface="宋体" pitchFamily="2" charset="-122"/>
          <a:ea typeface="宋体" pitchFamily="2" charset="-122"/>
        </a:defRPr>
      </a:lvl2pPr>
      <a:lvl3pPr algn="l" rtl="0" fontAlgn="base">
        <a:spcBef>
          <a:spcPct val="0"/>
        </a:spcBef>
        <a:spcAft>
          <a:spcPct val="0"/>
        </a:spcAft>
        <a:defRPr sz="4000">
          <a:solidFill>
            <a:schemeClr val="bg1"/>
          </a:solidFill>
          <a:latin typeface="宋体" pitchFamily="2" charset="-122"/>
          <a:ea typeface="宋体" pitchFamily="2" charset="-122"/>
        </a:defRPr>
      </a:lvl3pPr>
      <a:lvl4pPr algn="l" rtl="0" fontAlgn="base">
        <a:spcBef>
          <a:spcPct val="0"/>
        </a:spcBef>
        <a:spcAft>
          <a:spcPct val="0"/>
        </a:spcAft>
        <a:defRPr sz="4000">
          <a:solidFill>
            <a:schemeClr val="bg1"/>
          </a:solidFill>
          <a:latin typeface="宋体" pitchFamily="2" charset="-122"/>
          <a:ea typeface="宋体" pitchFamily="2" charset="-122"/>
        </a:defRPr>
      </a:lvl4pPr>
      <a:lvl5pPr algn="l" rtl="0" fontAlgn="base">
        <a:spcBef>
          <a:spcPct val="0"/>
        </a:spcBef>
        <a:spcAft>
          <a:spcPct val="0"/>
        </a:spcAft>
        <a:defRPr sz="4000">
          <a:solidFill>
            <a:schemeClr val="bg1"/>
          </a:solidFill>
          <a:latin typeface="宋体" pitchFamily="2" charset="-122"/>
          <a:ea typeface="宋体" pitchFamily="2" charset="-122"/>
        </a:defRPr>
      </a:lvl5pPr>
      <a:lvl6pPr marL="457200" algn="l" rtl="0" fontAlgn="base">
        <a:spcBef>
          <a:spcPct val="0"/>
        </a:spcBef>
        <a:spcAft>
          <a:spcPct val="0"/>
        </a:spcAft>
        <a:defRPr sz="4000">
          <a:solidFill>
            <a:schemeClr val="bg1"/>
          </a:solidFill>
          <a:latin typeface="宋体" pitchFamily="2" charset="-122"/>
          <a:ea typeface="宋体" pitchFamily="2" charset="-122"/>
        </a:defRPr>
      </a:lvl6pPr>
      <a:lvl7pPr marL="914400" algn="l" rtl="0" fontAlgn="base">
        <a:spcBef>
          <a:spcPct val="0"/>
        </a:spcBef>
        <a:spcAft>
          <a:spcPct val="0"/>
        </a:spcAft>
        <a:defRPr sz="4000">
          <a:solidFill>
            <a:schemeClr val="bg1"/>
          </a:solidFill>
          <a:latin typeface="宋体" pitchFamily="2" charset="-122"/>
          <a:ea typeface="宋体" pitchFamily="2" charset="-122"/>
        </a:defRPr>
      </a:lvl7pPr>
      <a:lvl8pPr marL="1371600" algn="l" rtl="0" fontAlgn="base">
        <a:spcBef>
          <a:spcPct val="0"/>
        </a:spcBef>
        <a:spcAft>
          <a:spcPct val="0"/>
        </a:spcAft>
        <a:defRPr sz="4000">
          <a:solidFill>
            <a:schemeClr val="bg1"/>
          </a:solidFill>
          <a:latin typeface="宋体" pitchFamily="2" charset="-122"/>
          <a:ea typeface="宋体" pitchFamily="2" charset="-122"/>
        </a:defRPr>
      </a:lvl8pPr>
      <a:lvl9pPr marL="1828800" algn="l" rtl="0" fontAlgn="base">
        <a:spcBef>
          <a:spcPct val="0"/>
        </a:spcBef>
        <a:spcAft>
          <a:spcPct val="0"/>
        </a:spcAft>
        <a:defRPr sz="4000">
          <a:solidFill>
            <a:schemeClr val="bg1"/>
          </a:solidFill>
          <a:latin typeface="宋体" pitchFamily="2" charset="-122"/>
          <a:ea typeface="宋体" pitchFamily="2" charset="-122"/>
        </a:defRPr>
      </a:lvl9pPr>
    </p:titleStyle>
    <p:bodyStyle>
      <a:lvl1pPr marL="342900" indent="-342900" algn="l" rtl="0" fontAlgn="base">
        <a:spcBef>
          <a:spcPct val="20000"/>
        </a:spcBef>
        <a:spcAft>
          <a:spcPct val="0"/>
        </a:spcAft>
        <a:buClr>
          <a:schemeClr val="accent1"/>
        </a:buClr>
        <a:buFont typeface="Wingdings" pitchFamily="2" charset="2"/>
        <a:buChar char="v"/>
        <a:defRPr sz="2800" b="1">
          <a:solidFill>
            <a:srgbClr val="000000"/>
          </a:solidFill>
          <a:latin typeface="+mn-lt"/>
          <a:ea typeface="+mn-ea"/>
          <a:cs typeface="+mn-cs"/>
        </a:defRPr>
      </a:lvl1pPr>
      <a:lvl2pPr marL="742950" indent="-285750" algn="l" rtl="0" fontAlgn="base">
        <a:spcBef>
          <a:spcPct val="20000"/>
        </a:spcBef>
        <a:spcAft>
          <a:spcPct val="0"/>
        </a:spcAft>
        <a:buClr>
          <a:schemeClr val="accent1"/>
        </a:buClr>
        <a:buFont typeface="Wingdings" pitchFamily="2" charset="2"/>
        <a:buChar char="n"/>
        <a:defRPr sz="2400" b="1">
          <a:solidFill>
            <a:srgbClr val="000000"/>
          </a:solidFill>
          <a:latin typeface="+mn-lt"/>
          <a:ea typeface="+mn-ea"/>
        </a:defRPr>
      </a:lvl2pPr>
      <a:lvl3pPr marL="1143000" indent="-228600" algn="l" rtl="0" fontAlgn="base">
        <a:spcBef>
          <a:spcPct val="20000"/>
        </a:spcBef>
        <a:spcAft>
          <a:spcPct val="0"/>
        </a:spcAft>
        <a:buClr>
          <a:schemeClr val="tx1"/>
        </a:buClr>
        <a:buChar char="•"/>
        <a:defRPr sz="2200" b="1">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黑体" pitchFamily="49" charset="-122"/>
        </a:defRPr>
      </a:lvl4pPr>
      <a:lvl5pPr marL="2057400" indent="-228600" algn="l" rtl="0" fontAlgn="base">
        <a:spcBef>
          <a:spcPct val="20000"/>
        </a:spcBef>
        <a:spcAft>
          <a:spcPct val="0"/>
        </a:spcAft>
        <a:buChar char="»"/>
        <a:defRPr sz="2000">
          <a:solidFill>
            <a:schemeClr val="tx1"/>
          </a:solidFill>
          <a:latin typeface="+mn-lt"/>
          <a:ea typeface="黑体" pitchFamily="49" charset="-122"/>
        </a:defRPr>
      </a:lvl5pPr>
      <a:lvl6pPr marL="2514600" indent="-228600" algn="l" rtl="0" fontAlgn="base">
        <a:spcBef>
          <a:spcPct val="20000"/>
        </a:spcBef>
        <a:spcAft>
          <a:spcPct val="0"/>
        </a:spcAft>
        <a:buChar char="»"/>
        <a:defRPr sz="2000">
          <a:solidFill>
            <a:schemeClr val="tx1"/>
          </a:solidFill>
          <a:latin typeface="+mn-lt"/>
          <a:ea typeface="黑体" pitchFamily="49" charset="-122"/>
        </a:defRPr>
      </a:lvl6pPr>
      <a:lvl7pPr marL="2971800" indent="-228600" algn="l" rtl="0" fontAlgn="base">
        <a:spcBef>
          <a:spcPct val="20000"/>
        </a:spcBef>
        <a:spcAft>
          <a:spcPct val="0"/>
        </a:spcAft>
        <a:buChar char="»"/>
        <a:defRPr sz="2000">
          <a:solidFill>
            <a:schemeClr val="tx1"/>
          </a:solidFill>
          <a:latin typeface="+mn-lt"/>
          <a:ea typeface="黑体" pitchFamily="49" charset="-122"/>
        </a:defRPr>
      </a:lvl7pPr>
      <a:lvl8pPr marL="3429000" indent="-228600" algn="l" rtl="0" fontAlgn="base">
        <a:spcBef>
          <a:spcPct val="20000"/>
        </a:spcBef>
        <a:spcAft>
          <a:spcPct val="0"/>
        </a:spcAft>
        <a:buChar char="»"/>
        <a:defRPr sz="2000">
          <a:solidFill>
            <a:schemeClr val="tx1"/>
          </a:solidFill>
          <a:latin typeface="+mn-lt"/>
          <a:ea typeface="黑体" pitchFamily="49" charset="-122"/>
        </a:defRPr>
      </a:lvl8pPr>
      <a:lvl9pPr marL="3886200" indent="-228600" algn="l" rtl="0" fontAlgn="base">
        <a:spcBef>
          <a:spcPct val="20000"/>
        </a:spcBef>
        <a:spcAft>
          <a:spcPct val="0"/>
        </a:spcAft>
        <a:buChar char="»"/>
        <a:defRPr sz="2000">
          <a:solidFill>
            <a:schemeClr val="tx1"/>
          </a:solidFill>
          <a:latin typeface="+mn-lt"/>
          <a:ea typeface="黑体" pitchFamily="49"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4.xml"/><Relationship Id="rId1" Type="http://schemas.openxmlformats.org/officeDocument/2006/relationships/vmlDrawing" Target="../drawings/vmlDrawing11.vml"/><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4.xml"/><Relationship Id="rId1" Type="http://schemas.openxmlformats.org/officeDocument/2006/relationships/vmlDrawing" Target="../drawings/vmlDrawing12.vml"/><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4.xml"/><Relationship Id="rId1" Type="http://schemas.openxmlformats.org/officeDocument/2006/relationships/vmlDrawing" Target="../drawings/vmlDrawing13.vml"/><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5378" name="Rectangle 2"/>
          <p:cNvSpPr>
            <a:spLocks noGrp="1" noChangeArrowheads="1"/>
          </p:cNvSpPr>
          <p:nvPr>
            <p:ph type="ctrTitle"/>
          </p:nvPr>
        </p:nvSpPr>
        <p:spPr>
          <a:xfrm>
            <a:off x="2266950" y="3117850"/>
            <a:ext cx="6877050" cy="742950"/>
          </a:xfrm>
          <a:gradFill rotWithShape="1">
            <a:gsLst>
              <a:gs pos="0">
                <a:schemeClr val="accent1"/>
              </a:gs>
              <a:gs pos="100000">
                <a:schemeClr val="accent1">
                  <a:gamma/>
                  <a:shade val="46275"/>
                  <a:invGamma/>
                </a:schemeClr>
              </a:gs>
            </a:gsLst>
            <a:lin ang="5400000" scaled="1"/>
          </a:gradFill>
        </p:spPr>
        <p:txBody>
          <a:bodyPr/>
          <a:lstStyle/>
          <a:p>
            <a:pPr eaLnBrk="1" hangingPunct="1">
              <a:defRPr/>
            </a:pPr>
            <a:r>
              <a:rPr lang="zh-CN" altLang="en-US" sz="4800" dirty="0" smtClean="0">
                <a:ea typeface="宋体" pitchFamily="2" charset="-122"/>
              </a:rPr>
              <a:t>网络实用技术基础</a:t>
            </a:r>
          </a:p>
        </p:txBody>
      </p:sp>
    </p:spTree>
    <p:extLst>
      <p:ext uri="{BB962C8B-B14F-4D97-AF65-F5344CB8AC3E}">
        <p14:creationId xmlns:p14="http://schemas.microsoft.com/office/powerpoint/2010/main" val="40124270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70" name="Rectangle 2"/>
          <p:cNvSpPr>
            <a:spLocks noGrp="1" noChangeArrowheads="1"/>
          </p:cNvSpPr>
          <p:nvPr>
            <p:ph type="title"/>
          </p:nvPr>
        </p:nvSpPr>
        <p:spPr>
          <a:xfrm>
            <a:off x="2124075" y="71438"/>
            <a:ext cx="7056438" cy="981075"/>
          </a:xfrm>
        </p:spPr>
        <p:txBody>
          <a:bodyPr/>
          <a:lstStyle/>
          <a:p>
            <a:r>
              <a:rPr lang="zh-CN" altLang="en-US" dirty="0" smtClean="0"/>
              <a:t>六、网络新技术</a:t>
            </a:r>
            <a:endParaRPr lang="zh-CN" altLang="en-US" dirty="0"/>
          </a:p>
        </p:txBody>
      </p:sp>
      <p:sp>
        <p:nvSpPr>
          <p:cNvPr id="1773571" name="Rectangle 3"/>
          <p:cNvSpPr>
            <a:spLocks noGrp="1" noChangeArrowheads="1"/>
          </p:cNvSpPr>
          <p:nvPr>
            <p:ph type="body" idx="1"/>
          </p:nvPr>
        </p:nvSpPr>
        <p:spPr>
          <a:xfrm>
            <a:off x="1547664" y="1484784"/>
            <a:ext cx="5903912" cy="4608512"/>
          </a:xfrm>
        </p:spPr>
        <p:txBody>
          <a:bodyPr/>
          <a:lstStyle/>
          <a:p>
            <a:pPr marL="533400" indent="-533400">
              <a:lnSpc>
                <a:spcPct val="150000"/>
              </a:lnSpc>
              <a:buFont typeface="Wingdings" pitchFamily="2" charset="2"/>
              <a:buNone/>
            </a:pPr>
            <a:r>
              <a:rPr lang="zh-CN" altLang="en-US" sz="3200" dirty="0" smtClean="0">
                <a:solidFill>
                  <a:srgbClr val="511CFA"/>
                </a:solidFill>
              </a:rPr>
              <a:t>主要</a:t>
            </a:r>
            <a:r>
              <a:rPr lang="zh-CN" altLang="en-US" sz="3200" dirty="0">
                <a:solidFill>
                  <a:srgbClr val="511CFA"/>
                </a:solidFill>
              </a:rPr>
              <a:t>内容</a:t>
            </a:r>
          </a:p>
          <a:p>
            <a:pPr>
              <a:lnSpc>
                <a:spcPct val="150000"/>
              </a:lnSpc>
            </a:pPr>
            <a:r>
              <a:rPr lang="en-US" altLang="zh-CN" sz="2400" dirty="0" smtClean="0"/>
              <a:t>1</a:t>
            </a:r>
            <a:r>
              <a:rPr lang="en-US" altLang="zh-CN" sz="2400" dirty="0"/>
              <a:t>.</a:t>
            </a:r>
            <a:r>
              <a:rPr lang="zh-CN" altLang="zh-CN" sz="2400" dirty="0"/>
              <a:t>移动互联网技术</a:t>
            </a:r>
            <a:r>
              <a:rPr lang="en-US" altLang="zh-CN" sz="2400" dirty="0"/>
              <a:t> </a:t>
            </a:r>
            <a:endParaRPr lang="zh-CN" altLang="zh-CN" sz="2400" dirty="0"/>
          </a:p>
          <a:p>
            <a:pPr>
              <a:lnSpc>
                <a:spcPct val="150000"/>
              </a:lnSpc>
            </a:pPr>
            <a:r>
              <a:rPr lang="en-US" altLang="zh-CN" sz="2400" dirty="0"/>
              <a:t>2.</a:t>
            </a:r>
            <a:r>
              <a:rPr lang="zh-CN" altLang="zh-CN" sz="2400" dirty="0"/>
              <a:t>网络虚拟化技术</a:t>
            </a:r>
          </a:p>
          <a:p>
            <a:pPr>
              <a:lnSpc>
                <a:spcPct val="150000"/>
              </a:lnSpc>
            </a:pPr>
            <a:r>
              <a:rPr lang="en-US" altLang="zh-CN" sz="2400" dirty="0"/>
              <a:t>3.</a:t>
            </a:r>
            <a:r>
              <a:rPr lang="zh-CN" altLang="zh-CN" sz="2400" dirty="0"/>
              <a:t>数据中心网络</a:t>
            </a:r>
          </a:p>
          <a:p>
            <a:pPr>
              <a:lnSpc>
                <a:spcPct val="150000"/>
              </a:lnSpc>
            </a:pPr>
            <a:r>
              <a:rPr lang="en-US" altLang="zh-CN" sz="2400" dirty="0"/>
              <a:t>4.</a:t>
            </a:r>
            <a:r>
              <a:rPr lang="zh-CN" altLang="zh-CN" sz="2400" dirty="0"/>
              <a:t>移动</a:t>
            </a:r>
            <a:r>
              <a:rPr lang="en-US" altLang="zh-CN" sz="2400" dirty="0"/>
              <a:t>IPv4</a:t>
            </a:r>
            <a:r>
              <a:rPr lang="zh-CN" altLang="zh-CN" sz="2400" dirty="0"/>
              <a:t>与移动</a:t>
            </a:r>
            <a:r>
              <a:rPr lang="en-US" altLang="zh-CN" sz="2400" dirty="0"/>
              <a:t>IPv6</a:t>
            </a:r>
            <a:r>
              <a:rPr lang="zh-CN" altLang="zh-CN" sz="2400" dirty="0"/>
              <a:t>技术</a:t>
            </a:r>
          </a:p>
          <a:p>
            <a:pPr>
              <a:lnSpc>
                <a:spcPct val="150000"/>
              </a:lnSpc>
            </a:pPr>
            <a:r>
              <a:rPr lang="en-US" altLang="zh-CN" sz="2400" dirty="0"/>
              <a:t>5.</a:t>
            </a:r>
            <a:r>
              <a:rPr lang="zh-CN" altLang="zh-CN" sz="2400" dirty="0"/>
              <a:t>云计算技术</a:t>
            </a:r>
          </a:p>
          <a:p>
            <a:pPr>
              <a:lnSpc>
                <a:spcPct val="150000"/>
              </a:lnSpc>
            </a:pPr>
            <a:r>
              <a:rPr lang="en-US" altLang="zh-CN" sz="2400" dirty="0"/>
              <a:t>6.</a:t>
            </a:r>
            <a:r>
              <a:rPr lang="zh-CN" altLang="zh-CN" sz="2400" dirty="0"/>
              <a:t>软件定义网络</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zh-CN" altLang="en-US" dirty="0" smtClean="0">
                <a:ea typeface="宋体" pitchFamily="2" charset="-122"/>
              </a:rPr>
              <a:t>考核要求</a:t>
            </a:r>
          </a:p>
        </p:txBody>
      </p:sp>
      <p:sp>
        <p:nvSpPr>
          <p:cNvPr id="1773571" name="Rectangle 3"/>
          <p:cNvSpPr>
            <a:spLocks noGrp="1" noChangeArrowheads="1"/>
          </p:cNvSpPr>
          <p:nvPr>
            <p:ph type="body" idx="1"/>
          </p:nvPr>
        </p:nvSpPr>
        <p:spPr>
          <a:xfrm>
            <a:off x="539750" y="1628775"/>
            <a:ext cx="8280400" cy="4321175"/>
          </a:xfrm>
        </p:spPr>
        <p:txBody>
          <a:bodyPr/>
          <a:lstStyle/>
          <a:p>
            <a:pPr eaLnBrk="1" hangingPunct="1">
              <a:lnSpc>
                <a:spcPct val="150000"/>
              </a:lnSpc>
              <a:defRPr/>
            </a:pPr>
            <a:r>
              <a:rPr lang="en-US" altLang="zh-CN" dirty="0"/>
              <a:t>1.</a:t>
            </a:r>
            <a:r>
              <a:rPr lang="zh-CN" altLang="en-US" dirty="0"/>
              <a:t>理解移动互联网的概念以及特征</a:t>
            </a:r>
          </a:p>
          <a:p>
            <a:pPr eaLnBrk="1" hangingPunct="1">
              <a:lnSpc>
                <a:spcPct val="150000"/>
              </a:lnSpc>
              <a:defRPr/>
            </a:pPr>
            <a:r>
              <a:rPr lang="en-US" altLang="zh-CN" dirty="0"/>
              <a:t>2.</a:t>
            </a:r>
            <a:r>
              <a:rPr lang="zh-CN" altLang="en-US" dirty="0"/>
              <a:t>了解数据中心网络的概念</a:t>
            </a:r>
          </a:p>
          <a:p>
            <a:pPr eaLnBrk="1" hangingPunct="1">
              <a:lnSpc>
                <a:spcPct val="150000"/>
              </a:lnSpc>
              <a:defRPr/>
            </a:pPr>
            <a:r>
              <a:rPr lang="en-US" altLang="zh-CN" dirty="0"/>
              <a:t>3.</a:t>
            </a:r>
            <a:r>
              <a:rPr lang="zh-CN" altLang="en-US" dirty="0"/>
              <a:t>理解网络虚拟化的概念</a:t>
            </a:r>
          </a:p>
          <a:p>
            <a:pPr eaLnBrk="1" hangingPunct="1">
              <a:lnSpc>
                <a:spcPct val="150000"/>
              </a:lnSpc>
              <a:defRPr/>
            </a:pPr>
            <a:r>
              <a:rPr lang="en-US" altLang="zh-CN" dirty="0"/>
              <a:t>4.</a:t>
            </a:r>
            <a:r>
              <a:rPr lang="zh-CN" altLang="en-US" dirty="0"/>
              <a:t>了解移动</a:t>
            </a:r>
            <a:r>
              <a:rPr lang="en-US" altLang="zh-CN" dirty="0"/>
              <a:t>IPv4</a:t>
            </a:r>
            <a:r>
              <a:rPr lang="zh-CN" altLang="en-US" dirty="0"/>
              <a:t>技术</a:t>
            </a:r>
          </a:p>
          <a:p>
            <a:pPr eaLnBrk="1" hangingPunct="1">
              <a:lnSpc>
                <a:spcPct val="150000"/>
              </a:lnSpc>
              <a:defRPr/>
            </a:pPr>
            <a:r>
              <a:rPr lang="en-US" altLang="zh-CN" dirty="0"/>
              <a:t>5.</a:t>
            </a:r>
            <a:r>
              <a:rPr lang="zh-CN" altLang="en-US" dirty="0"/>
              <a:t>了解云计算与移动云计算的概念</a:t>
            </a:r>
          </a:p>
          <a:p>
            <a:pPr eaLnBrk="1" hangingPunct="1">
              <a:lnSpc>
                <a:spcPct val="150000"/>
              </a:lnSpc>
              <a:defRPr/>
            </a:pPr>
            <a:r>
              <a:rPr lang="en-US" altLang="zh-CN" dirty="0"/>
              <a:t>6.</a:t>
            </a:r>
            <a:r>
              <a:rPr lang="zh-CN" altLang="en-US" dirty="0"/>
              <a:t>了解软件定义网络的概念与</a:t>
            </a:r>
            <a:r>
              <a:rPr lang="zh-CN" altLang="en-US" dirty="0" smtClean="0"/>
              <a:t>标准</a:t>
            </a:r>
            <a:endParaRPr lang="zh-CN" altLang="en-US" dirty="0"/>
          </a:p>
        </p:txBody>
      </p:sp>
    </p:spTree>
    <p:extLst>
      <p:ext uri="{BB962C8B-B14F-4D97-AF65-F5344CB8AC3E}">
        <p14:creationId xmlns:p14="http://schemas.microsoft.com/office/powerpoint/2010/main" val="36196685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8210" name="Rectangle 2"/>
          <p:cNvSpPr>
            <a:spLocks noGrp="1" noChangeArrowheads="1"/>
          </p:cNvSpPr>
          <p:nvPr>
            <p:ph type="title"/>
          </p:nvPr>
        </p:nvSpPr>
        <p:spPr/>
        <p:txBody>
          <a:bodyPr/>
          <a:lstStyle/>
          <a:p>
            <a:r>
              <a:rPr lang="en-US" altLang="zh-CN" dirty="0" smtClean="0"/>
              <a:t>（</a:t>
            </a:r>
            <a:r>
              <a:rPr lang="zh-CN" altLang="en-US" dirty="0" smtClean="0"/>
              <a:t>一）网络</a:t>
            </a:r>
            <a:r>
              <a:rPr lang="zh-CN" altLang="en-US" dirty="0"/>
              <a:t>服务</a:t>
            </a:r>
            <a:r>
              <a:rPr lang="en-US" altLang="zh-CN" dirty="0"/>
              <a:t>Web Service </a:t>
            </a:r>
          </a:p>
        </p:txBody>
      </p:sp>
      <p:sp>
        <p:nvSpPr>
          <p:cNvPr id="2398211" name="Rectangle 3"/>
          <p:cNvSpPr>
            <a:spLocks noGrp="1" noChangeArrowheads="1"/>
          </p:cNvSpPr>
          <p:nvPr>
            <p:ph type="body" idx="1"/>
          </p:nvPr>
        </p:nvSpPr>
        <p:spPr>
          <a:xfrm>
            <a:off x="838200" y="1341438"/>
            <a:ext cx="8305800" cy="5516562"/>
          </a:xfrm>
        </p:spPr>
        <p:txBody>
          <a:bodyPr/>
          <a:lstStyle/>
          <a:p>
            <a:pPr>
              <a:lnSpc>
                <a:spcPct val="80000"/>
              </a:lnSpc>
            </a:pPr>
            <a:r>
              <a:rPr lang="zh-CN" altLang="en-US" sz="2400"/>
              <a:t>从应用角度看，将整个网络可以看成是一个整机。</a:t>
            </a:r>
          </a:p>
          <a:p>
            <a:pPr>
              <a:lnSpc>
                <a:spcPct val="80000"/>
              </a:lnSpc>
            </a:pPr>
            <a:r>
              <a:rPr lang="en-US" altLang="zh-CN" sz="2400"/>
              <a:t>SOA</a:t>
            </a:r>
            <a:r>
              <a:rPr lang="zh-CN" altLang="en-US" sz="2400"/>
              <a:t>（</a:t>
            </a:r>
            <a:r>
              <a:rPr lang="en-US" altLang="zh-CN" sz="2400"/>
              <a:t>Service-Oriented Architecture)</a:t>
            </a:r>
            <a:r>
              <a:rPr lang="zh-CN" altLang="en-US" sz="2400"/>
              <a:t>，即面向服务的架构就是在应用角度提出了解决这个大机器之复杂性所采用的设计原则。</a:t>
            </a:r>
          </a:p>
          <a:p>
            <a:pPr>
              <a:lnSpc>
                <a:spcPct val="80000"/>
              </a:lnSpc>
            </a:pPr>
            <a:r>
              <a:rPr lang="en-US" altLang="zh-CN" sz="2400"/>
              <a:t>Web</a:t>
            </a:r>
            <a:r>
              <a:rPr lang="zh-CN" altLang="en-US" sz="2400"/>
              <a:t>服务是一种实现</a:t>
            </a:r>
            <a:r>
              <a:rPr lang="en-US" altLang="zh-CN" sz="2400"/>
              <a:t>SOA</a:t>
            </a:r>
            <a:r>
              <a:rPr lang="zh-CN" altLang="en-US" sz="2400"/>
              <a:t>的技术架构，是建立在开放标准和独立于平台的协议基础之上的分布计算单元，它描述了一组可以在网络上通过标准化的</a:t>
            </a:r>
            <a:r>
              <a:rPr lang="en-US" altLang="zh-CN" sz="2400"/>
              <a:t>XML</a:t>
            </a:r>
            <a:r>
              <a:rPr lang="zh-CN" altLang="en-US" sz="2400"/>
              <a:t>消息传递访问的操作。</a:t>
            </a:r>
          </a:p>
          <a:p>
            <a:pPr lvl="1">
              <a:lnSpc>
                <a:spcPct val="80000"/>
              </a:lnSpc>
            </a:pPr>
            <a:r>
              <a:rPr lang="zh-CN" altLang="en-US" sz="2000"/>
              <a:t>它使用</a:t>
            </a:r>
            <a:r>
              <a:rPr lang="en-US" altLang="zh-CN" sz="2000"/>
              <a:t>SOAP (Simple Object Access Protocol</a:t>
            </a:r>
            <a:r>
              <a:rPr lang="zh-CN" altLang="en-US" sz="2000"/>
              <a:t>，简单对象访问协议</a:t>
            </a:r>
            <a:r>
              <a:rPr lang="en-US" altLang="zh-CN" sz="2000"/>
              <a:t>)</a:t>
            </a:r>
            <a:r>
              <a:rPr lang="zh-CN" altLang="en-US" sz="2000"/>
              <a:t>协议在服务提供者与服务使用者之间进行通信；</a:t>
            </a:r>
          </a:p>
          <a:p>
            <a:pPr lvl="1">
              <a:lnSpc>
                <a:spcPct val="80000"/>
              </a:lnSpc>
            </a:pPr>
            <a:r>
              <a:rPr lang="zh-CN" altLang="en-US" sz="2000"/>
              <a:t>通过</a:t>
            </a:r>
            <a:r>
              <a:rPr lang="en-US" altLang="zh-CN" sz="2000"/>
              <a:t>WSDL</a:t>
            </a:r>
            <a:r>
              <a:rPr lang="zh-CN" altLang="en-US" sz="2000"/>
              <a:t>（</a:t>
            </a:r>
            <a:r>
              <a:rPr lang="en-US" altLang="zh-CN" sz="2000"/>
              <a:t>Web Service Description Language</a:t>
            </a:r>
            <a:r>
              <a:rPr lang="zh-CN" altLang="en-US" sz="2000"/>
              <a:t>）协议定义服务接口；</a:t>
            </a:r>
          </a:p>
          <a:p>
            <a:pPr lvl="1">
              <a:lnSpc>
                <a:spcPct val="80000"/>
              </a:lnSpc>
            </a:pPr>
            <a:r>
              <a:rPr lang="zh-CN" altLang="en-US" sz="2000"/>
              <a:t>使用</a:t>
            </a:r>
            <a:r>
              <a:rPr lang="en-US" altLang="zh-CN" sz="2000"/>
              <a:t>UDDI(universal description</a:t>
            </a:r>
            <a:r>
              <a:rPr lang="zh-CN" altLang="en-US" sz="2000"/>
              <a:t>，</a:t>
            </a:r>
            <a:r>
              <a:rPr lang="en-US" altLang="zh-CN" sz="2000"/>
              <a:t>discovery and integration</a:t>
            </a:r>
            <a:r>
              <a:rPr lang="zh-CN" altLang="en-US" sz="2000"/>
              <a:t>，统一描述、发现和集成</a:t>
            </a:r>
            <a:r>
              <a:rPr lang="en-US" altLang="zh-CN" sz="2000"/>
              <a:t>)</a:t>
            </a:r>
            <a:r>
              <a:rPr lang="zh-CN" altLang="en-US" sz="2000"/>
              <a:t>协议进行注册和查找。</a:t>
            </a:r>
          </a:p>
          <a:p>
            <a:pPr>
              <a:lnSpc>
                <a:spcPct val="80000"/>
              </a:lnSpc>
            </a:pPr>
            <a:r>
              <a:rPr lang="en-US" altLang="zh-CN" sz="2400"/>
              <a:t>Web Services</a:t>
            </a:r>
            <a:r>
              <a:rPr lang="zh-CN" altLang="en-US" sz="2400"/>
              <a:t>是一种基于服务组建的开放软件平台，是面向服务的</a:t>
            </a:r>
            <a:r>
              <a:rPr lang="en-US" altLang="zh-CN" sz="2400"/>
              <a:t>Internet</a:t>
            </a:r>
            <a:r>
              <a:rPr lang="zh-CN" altLang="en-US" sz="2400"/>
              <a:t>应用，它可以在网络中被描述、发布、查找以及调用。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9234" name="Rectangle 2"/>
          <p:cNvSpPr>
            <a:spLocks noGrp="1" noChangeArrowheads="1"/>
          </p:cNvSpPr>
          <p:nvPr>
            <p:ph type="title"/>
          </p:nvPr>
        </p:nvSpPr>
        <p:spPr/>
        <p:txBody>
          <a:bodyPr/>
          <a:lstStyle/>
          <a:p>
            <a:r>
              <a:rPr lang="en-US" altLang="zh-CN"/>
              <a:t>SOA</a:t>
            </a:r>
            <a:r>
              <a:rPr lang="zh-CN" altLang="en-US"/>
              <a:t>体系构架概述</a:t>
            </a:r>
          </a:p>
        </p:txBody>
      </p:sp>
      <p:sp>
        <p:nvSpPr>
          <p:cNvPr id="2399235" name="Rectangle 3"/>
          <p:cNvSpPr>
            <a:spLocks noGrp="1" noChangeArrowheads="1"/>
          </p:cNvSpPr>
          <p:nvPr>
            <p:ph type="body" idx="1"/>
          </p:nvPr>
        </p:nvSpPr>
        <p:spPr/>
        <p:txBody>
          <a:bodyPr/>
          <a:lstStyle/>
          <a:p>
            <a:r>
              <a:rPr lang="en-US" altLang="zh-CN" dirty="0"/>
              <a:t>SOA</a:t>
            </a:r>
            <a:r>
              <a:rPr lang="zh-CN" altLang="en-US" dirty="0"/>
              <a:t>是一种架构模型，它可以根据需求通过网络对松散耦合的粗粒度应用组件进行分布式部署、组合和使用。</a:t>
            </a:r>
          </a:p>
          <a:p>
            <a:r>
              <a:rPr lang="en-US" altLang="zh-CN" dirty="0"/>
              <a:t>SOA</a:t>
            </a:r>
            <a:r>
              <a:rPr lang="zh-CN" altLang="en-US" dirty="0"/>
              <a:t>的关键是</a:t>
            </a:r>
            <a:r>
              <a:rPr lang="zh-CN" altLang="en-US" dirty="0">
                <a:latin typeface="宋体"/>
              </a:rPr>
              <a:t>“</a:t>
            </a:r>
            <a:r>
              <a:rPr lang="zh-CN" altLang="en-US" dirty="0"/>
              <a:t>服务</a:t>
            </a:r>
            <a:r>
              <a:rPr lang="zh-CN" altLang="en-US" dirty="0">
                <a:latin typeface="宋体"/>
              </a:rPr>
              <a:t>”</a:t>
            </a:r>
            <a:r>
              <a:rPr lang="zh-CN" altLang="en-US" dirty="0"/>
              <a:t>的概念，</a:t>
            </a:r>
            <a:r>
              <a:rPr lang="en-US" altLang="zh-CN" dirty="0"/>
              <a:t>W3C</a:t>
            </a:r>
            <a:r>
              <a:rPr lang="zh-CN" altLang="en-US" dirty="0"/>
              <a:t>将服务定义为：</a:t>
            </a:r>
            <a:r>
              <a:rPr lang="zh-CN" altLang="en-US" dirty="0">
                <a:latin typeface="宋体"/>
              </a:rPr>
              <a:t>“</a:t>
            </a:r>
            <a:r>
              <a:rPr lang="zh-CN" altLang="en-US" dirty="0"/>
              <a:t>服务提供者完成一组工作，为服务使用者交付所需的最终结果。最终结果通常会使使用者的状态发生变化，但也可能使提供者的状态改变，或者双方都产生变化</a:t>
            </a:r>
            <a:r>
              <a:rPr lang="zh-CN" altLang="en-US" dirty="0">
                <a:latin typeface="宋体"/>
              </a:rPr>
              <a:t>”</a:t>
            </a:r>
            <a:r>
              <a:rPr lang="zh-CN" altLang="en-US" dirty="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0262" name="Rectangle 6"/>
          <p:cNvSpPr>
            <a:spLocks noGrp="1" noChangeArrowheads="1"/>
          </p:cNvSpPr>
          <p:nvPr>
            <p:ph type="title"/>
          </p:nvPr>
        </p:nvSpPr>
        <p:spPr/>
        <p:txBody>
          <a:bodyPr/>
          <a:lstStyle/>
          <a:p>
            <a:r>
              <a:rPr lang="en-US" altLang="zh-CN"/>
              <a:t>SOA</a:t>
            </a:r>
            <a:r>
              <a:rPr lang="zh-CN" altLang="en-US"/>
              <a:t>体系构架的三种角色</a:t>
            </a:r>
          </a:p>
        </p:txBody>
      </p:sp>
      <p:sp>
        <p:nvSpPr>
          <p:cNvPr id="2400263" name="Rectangle 7"/>
          <p:cNvSpPr>
            <a:spLocks noGrp="1" noChangeArrowheads="1"/>
          </p:cNvSpPr>
          <p:nvPr>
            <p:ph type="body" sz="half" idx="1"/>
          </p:nvPr>
        </p:nvSpPr>
        <p:spPr>
          <a:xfrm>
            <a:off x="323850" y="1341438"/>
            <a:ext cx="4591050" cy="4876800"/>
          </a:xfrm>
        </p:spPr>
        <p:txBody>
          <a:bodyPr/>
          <a:lstStyle/>
          <a:p>
            <a:r>
              <a:rPr lang="en-US" altLang="zh-CN" sz="2400"/>
              <a:t>①Service provider(</a:t>
            </a:r>
            <a:r>
              <a:rPr lang="zh-CN" altLang="en-US" sz="2400"/>
              <a:t>服务提供者</a:t>
            </a:r>
            <a:r>
              <a:rPr lang="en-US" altLang="zh-CN" sz="2400"/>
              <a:t>)</a:t>
            </a:r>
            <a:r>
              <a:rPr lang="zh-CN" altLang="en-US" sz="2400"/>
              <a:t>：对外提供服务，并且通过注册来发布服务信息；</a:t>
            </a:r>
          </a:p>
          <a:p>
            <a:r>
              <a:rPr lang="zh-CN" altLang="en-US" sz="2400"/>
              <a:t>②</a:t>
            </a:r>
            <a:r>
              <a:rPr lang="en-US" altLang="zh-CN" sz="2400"/>
              <a:t>Service broker(</a:t>
            </a:r>
            <a:r>
              <a:rPr lang="zh-CN" altLang="en-US" sz="2400"/>
              <a:t>服务注册</a:t>
            </a:r>
            <a:r>
              <a:rPr lang="en-US" altLang="zh-CN" sz="2400"/>
              <a:t>)</a:t>
            </a:r>
            <a:r>
              <a:rPr lang="zh-CN" altLang="en-US" sz="2400"/>
              <a:t>：提供服务的发布和定位功能；</a:t>
            </a:r>
          </a:p>
          <a:p>
            <a:r>
              <a:rPr lang="zh-CN" altLang="en-US" sz="2400"/>
              <a:t>③</a:t>
            </a:r>
            <a:r>
              <a:rPr lang="en-US" altLang="zh-CN" sz="2400"/>
              <a:t>Service requester(</a:t>
            </a:r>
            <a:r>
              <a:rPr lang="zh-CN" altLang="en-US" sz="2400"/>
              <a:t>服务请求者</a:t>
            </a:r>
            <a:r>
              <a:rPr lang="en-US" altLang="zh-CN" sz="2400"/>
              <a:t>)</a:t>
            </a:r>
            <a:r>
              <a:rPr lang="zh-CN" altLang="en-US" sz="2400"/>
              <a:t>：通过服务代理查询所需服务，并通过服务提供者绑定服务。 </a:t>
            </a:r>
          </a:p>
        </p:txBody>
      </p:sp>
      <p:sp>
        <p:nvSpPr>
          <p:cNvPr id="2400264" name="Rectangle 8"/>
          <p:cNvSpPr>
            <a:spLocks noGrp="1" noChangeArrowheads="1"/>
          </p:cNvSpPr>
          <p:nvPr>
            <p:ph type="body" sz="half" idx="2"/>
          </p:nvPr>
        </p:nvSpPr>
        <p:spPr/>
        <p:txBody>
          <a:bodyPr/>
          <a:lstStyle/>
          <a:p>
            <a:endParaRPr lang="zh-CN" altLang="zh-CN" sz="2400"/>
          </a:p>
        </p:txBody>
      </p:sp>
      <p:sp>
        <p:nvSpPr>
          <p:cNvPr id="2400261" name="Rectangle 5"/>
          <p:cNvSpPr>
            <a:spLocks noChangeArrowheads="1"/>
          </p:cNvSpPr>
          <p:nvPr/>
        </p:nvSpPr>
        <p:spPr bwMode="auto">
          <a:xfrm>
            <a:off x="0" y="2224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0260" name="Object 4"/>
          <p:cNvGraphicFramePr>
            <a:graphicFrameLocks noChangeAspect="1"/>
          </p:cNvGraphicFramePr>
          <p:nvPr/>
        </p:nvGraphicFramePr>
        <p:xfrm>
          <a:off x="4932363" y="1341438"/>
          <a:ext cx="4211637" cy="3349625"/>
        </p:xfrm>
        <a:graphic>
          <a:graphicData uri="http://schemas.openxmlformats.org/presentationml/2006/ole">
            <mc:AlternateContent xmlns:mc="http://schemas.openxmlformats.org/markup-compatibility/2006">
              <mc:Choice xmlns:v="urn:schemas-microsoft-com:vml" Requires="v">
                <p:oleObj spid="_x0000_s2400268" name="Visio" r:id="rId3" imgW="4715637" imgH="3754730" progId="Visio.Drawing.11">
                  <p:embed/>
                </p:oleObj>
              </mc:Choice>
              <mc:Fallback>
                <p:oleObj name="Visio" r:id="rId3" imgW="4715637" imgH="3754730"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1341438"/>
                        <a:ext cx="4211637" cy="3349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2306" name="Rectangle 2"/>
          <p:cNvSpPr>
            <a:spLocks noGrp="1" noChangeArrowheads="1"/>
          </p:cNvSpPr>
          <p:nvPr>
            <p:ph type="title"/>
          </p:nvPr>
        </p:nvSpPr>
        <p:spPr/>
        <p:txBody>
          <a:bodyPr/>
          <a:lstStyle/>
          <a:p>
            <a:r>
              <a:rPr lang="en-US" altLang="zh-CN"/>
              <a:t>SOA</a:t>
            </a:r>
            <a:r>
              <a:rPr lang="zh-CN" altLang="en-US"/>
              <a:t>的含义</a:t>
            </a:r>
          </a:p>
        </p:txBody>
      </p:sp>
      <p:sp>
        <p:nvSpPr>
          <p:cNvPr id="2402307" name="Rectangle 3"/>
          <p:cNvSpPr>
            <a:spLocks noGrp="1" noChangeArrowheads="1"/>
          </p:cNvSpPr>
          <p:nvPr>
            <p:ph type="body" idx="1"/>
          </p:nvPr>
        </p:nvSpPr>
        <p:spPr/>
        <p:txBody>
          <a:bodyPr/>
          <a:lstStyle/>
          <a:p>
            <a:r>
              <a:rPr lang="en-US" altLang="zh-CN"/>
              <a:t>SOA</a:t>
            </a:r>
            <a:r>
              <a:rPr lang="zh-CN" altLang="en-US"/>
              <a:t>是指为了解决在</a:t>
            </a:r>
            <a:r>
              <a:rPr lang="en-US" altLang="zh-CN"/>
              <a:t>Internet</a:t>
            </a:r>
            <a:r>
              <a:rPr lang="zh-CN" altLang="en-US"/>
              <a:t>环境下业务集成的需要，通过连接能完成特定任务的独立功能实体实现的一种软件系统架构。这个定义有下面两点含义：</a:t>
            </a:r>
          </a:p>
          <a:p>
            <a:pPr lvl="1"/>
            <a:r>
              <a:rPr lang="en-US" altLang="zh-CN"/>
              <a:t>1) </a:t>
            </a:r>
            <a:r>
              <a:rPr lang="zh-CN" altLang="en-US"/>
              <a:t>软件系统架构：</a:t>
            </a:r>
            <a:r>
              <a:rPr lang="en-US" altLang="zh-CN"/>
              <a:t>SOA</a:t>
            </a:r>
            <a:r>
              <a:rPr lang="zh-CN" altLang="en-US"/>
              <a:t>不是一种语言，也不是一种具体的技术而是一种软件系统架构，它尝试给出在特定环境下推荐采用的一种架构，从这个角度上来说，它更像一种模式</a:t>
            </a:r>
            <a:r>
              <a:rPr lang="en-US" altLang="zh-CN"/>
              <a:t>(Pattern)</a:t>
            </a:r>
            <a:r>
              <a:rPr lang="zh-CN" altLang="en-US"/>
              <a:t>。</a:t>
            </a:r>
          </a:p>
          <a:p>
            <a:pPr lvl="1"/>
            <a:r>
              <a:rPr lang="en-US" altLang="zh-CN"/>
              <a:t>2) SOA</a:t>
            </a:r>
            <a:r>
              <a:rPr lang="zh-CN" altLang="en-US"/>
              <a:t>的使用范围：需求决定同时也限制功能。</a:t>
            </a:r>
            <a:r>
              <a:rPr lang="en-US" altLang="zh-CN"/>
              <a:t>SOA</a:t>
            </a:r>
            <a:r>
              <a:rPr lang="zh-CN" altLang="en-US"/>
              <a:t>最主要的应用场合在于解决在</a:t>
            </a:r>
            <a:r>
              <a:rPr lang="en-US" altLang="zh-CN"/>
              <a:t>Internet</a:t>
            </a:r>
            <a:r>
              <a:rPr lang="zh-CN" altLang="en-US"/>
              <a:t>环境下的不同商业应用之间的业务集成问题。</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3330" name="Rectangle 2"/>
          <p:cNvSpPr>
            <a:spLocks noGrp="1" noChangeArrowheads="1"/>
          </p:cNvSpPr>
          <p:nvPr>
            <p:ph type="title"/>
          </p:nvPr>
        </p:nvSpPr>
        <p:spPr/>
        <p:txBody>
          <a:bodyPr/>
          <a:lstStyle/>
          <a:p>
            <a:r>
              <a:rPr lang="en-US" altLang="zh-CN"/>
              <a:t>SOA</a:t>
            </a:r>
            <a:r>
              <a:rPr lang="zh-CN" altLang="en-US"/>
              <a:t>的三大基本特征 </a:t>
            </a:r>
          </a:p>
        </p:txBody>
      </p:sp>
      <p:sp>
        <p:nvSpPr>
          <p:cNvPr id="2403331" name="Rectangle 3"/>
          <p:cNvSpPr>
            <a:spLocks noGrp="1" noChangeArrowheads="1"/>
          </p:cNvSpPr>
          <p:nvPr>
            <p:ph type="body" idx="1"/>
          </p:nvPr>
        </p:nvSpPr>
        <p:spPr/>
        <p:txBody>
          <a:bodyPr/>
          <a:lstStyle/>
          <a:p>
            <a:r>
              <a:rPr lang="en-US" altLang="zh-CN"/>
              <a:t>1.</a:t>
            </a:r>
            <a:r>
              <a:rPr lang="zh-CN" altLang="en-US"/>
              <a:t>独立的功能实体 </a:t>
            </a:r>
          </a:p>
          <a:p>
            <a:pPr lvl="1"/>
            <a:r>
              <a:rPr lang="en-US" altLang="zh-CN"/>
              <a:t>SOA</a:t>
            </a:r>
            <a:r>
              <a:rPr lang="zh-CN" altLang="en-US"/>
              <a:t>非常强调架构中提供服务的功能实体的完全独立自主的能力</a:t>
            </a:r>
            <a:r>
              <a:rPr lang="en-US" altLang="zh-CN"/>
              <a:t>.</a:t>
            </a:r>
          </a:p>
          <a:p>
            <a:pPr lvl="1"/>
            <a:r>
              <a:rPr lang="en-US" altLang="zh-CN"/>
              <a:t>SOA</a:t>
            </a:r>
            <a:r>
              <a:rPr lang="zh-CN" altLang="en-US"/>
              <a:t>架构中非常强调实体自我管理和恢复能力。 </a:t>
            </a:r>
          </a:p>
          <a:p>
            <a:r>
              <a:rPr lang="en-US" altLang="zh-CN"/>
              <a:t>2.</a:t>
            </a:r>
            <a:r>
              <a:rPr lang="zh-CN" altLang="en-US"/>
              <a:t>大数据量低频率访问 </a:t>
            </a:r>
          </a:p>
          <a:p>
            <a:pPr lvl="1"/>
            <a:r>
              <a:rPr lang="en-US" altLang="zh-CN"/>
              <a:t>SOA</a:t>
            </a:r>
            <a:r>
              <a:rPr lang="zh-CN" altLang="en-US"/>
              <a:t>系统推荐采用大数据量的方式一次性进行信息交换。 </a:t>
            </a:r>
          </a:p>
          <a:p>
            <a:r>
              <a:rPr lang="en-US" altLang="zh-CN"/>
              <a:t>3.</a:t>
            </a:r>
            <a:r>
              <a:rPr lang="zh-CN" altLang="en-US"/>
              <a:t>基于文本的消息传递 </a:t>
            </a:r>
          </a:p>
          <a:p>
            <a:pPr lvl="1"/>
            <a:r>
              <a:rPr lang="en-US" altLang="zh-CN"/>
              <a:t>Internet</a:t>
            </a:r>
            <a:r>
              <a:rPr lang="zh-CN" altLang="en-US"/>
              <a:t>中大量异构系统的存在决定了</a:t>
            </a:r>
            <a:r>
              <a:rPr lang="en-US" altLang="zh-CN"/>
              <a:t>SOA</a:t>
            </a:r>
            <a:r>
              <a:rPr lang="zh-CN" altLang="en-US"/>
              <a:t>系统必须采用基于文本而非二进制的消息传递方式。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4354" name="Rectangle 2"/>
          <p:cNvSpPr>
            <a:spLocks noGrp="1" noChangeArrowheads="1"/>
          </p:cNvSpPr>
          <p:nvPr>
            <p:ph type="title"/>
          </p:nvPr>
        </p:nvSpPr>
        <p:spPr/>
        <p:txBody>
          <a:bodyPr/>
          <a:lstStyle/>
          <a:p>
            <a:r>
              <a:rPr lang="en-US" altLang="zh-CN" sz="3600" b="1"/>
              <a:t>HTTP</a:t>
            </a:r>
            <a:r>
              <a:rPr lang="zh-CN" altLang="en-US" sz="3600" b="1"/>
              <a:t>协议：一个典型的</a:t>
            </a:r>
            <a:r>
              <a:rPr lang="en-US" altLang="zh-CN" sz="3600" b="1"/>
              <a:t>SOA</a:t>
            </a:r>
            <a:r>
              <a:rPr lang="zh-CN" altLang="en-US" sz="3600" b="1"/>
              <a:t>实现</a:t>
            </a:r>
            <a:endParaRPr lang="zh-CN" altLang="en-US" sz="3600"/>
          </a:p>
        </p:txBody>
      </p:sp>
      <p:sp>
        <p:nvSpPr>
          <p:cNvPr id="2404355" name="Rectangle 3"/>
          <p:cNvSpPr>
            <a:spLocks noGrp="1" noChangeArrowheads="1"/>
          </p:cNvSpPr>
          <p:nvPr>
            <p:ph type="body" idx="1"/>
          </p:nvPr>
        </p:nvSpPr>
        <p:spPr/>
        <p:txBody>
          <a:bodyPr/>
          <a:lstStyle/>
          <a:p>
            <a:r>
              <a:rPr lang="en-US" altLang="zh-CN"/>
              <a:t>HTTP</a:t>
            </a:r>
            <a:r>
              <a:rPr lang="zh-CN" altLang="en-US"/>
              <a:t>协议满足</a:t>
            </a:r>
            <a:r>
              <a:rPr lang="en-US" altLang="zh-CN"/>
              <a:t>SOA</a:t>
            </a:r>
            <a:r>
              <a:rPr lang="zh-CN" altLang="en-US"/>
              <a:t>的特点：</a:t>
            </a:r>
          </a:p>
          <a:p>
            <a:pPr lvl="1"/>
            <a:r>
              <a:rPr lang="zh-CN" altLang="en-US"/>
              <a:t>独立的功能实体：作为服务器端的</a:t>
            </a:r>
            <a:r>
              <a:rPr lang="en-US" altLang="zh-CN"/>
              <a:t>Web</a:t>
            </a:r>
            <a:r>
              <a:rPr lang="zh-CN" altLang="en-US"/>
              <a:t>服务器是绝对不会因为客户端的状况变化而改变。</a:t>
            </a:r>
          </a:p>
          <a:p>
            <a:pPr lvl="1"/>
            <a:r>
              <a:rPr lang="zh-CN" altLang="en-US"/>
              <a:t>大数据量低频率访问：对于一个</a:t>
            </a:r>
            <a:r>
              <a:rPr lang="en-US" altLang="zh-CN"/>
              <a:t>HTTP</a:t>
            </a:r>
            <a:r>
              <a:rPr lang="zh-CN" altLang="en-US"/>
              <a:t>请求来说，客户端与服务器之间访问的边界非常简单：就是一个请求，一个响应，没有任何其它的信息往返。</a:t>
            </a:r>
          </a:p>
          <a:p>
            <a:pPr lvl="1"/>
            <a:r>
              <a:rPr lang="zh-CN" altLang="en-US"/>
              <a:t>基于文本的消息传递：所有内容都是以格式化的文本方式传递。</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5378" name="Rectangle 2"/>
          <p:cNvSpPr>
            <a:spLocks noGrp="1" noChangeArrowheads="1"/>
          </p:cNvSpPr>
          <p:nvPr>
            <p:ph type="title"/>
          </p:nvPr>
        </p:nvSpPr>
        <p:spPr/>
        <p:txBody>
          <a:bodyPr/>
          <a:lstStyle/>
          <a:p>
            <a:r>
              <a:rPr lang="en-US" altLang="zh-CN"/>
              <a:t>SOA</a:t>
            </a:r>
            <a:r>
              <a:rPr lang="zh-CN" altLang="en-US"/>
              <a:t>的概念层次</a:t>
            </a:r>
          </a:p>
        </p:txBody>
      </p:sp>
      <p:sp>
        <p:nvSpPr>
          <p:cNvPr id="2405379" name="Rectangle 3"/>
          <p:cNvSpPr>
            <a:spLocks noGrp="1" noChangeArrowheads="1"/>
          </p:cNvSpPr>
          <p:nvPr>
            <p:ph type="body" idx="1"/>
          </p:nvPr>
        </p:nvSpPr>
        <p:spPr>
          <a:xfrm>
            <a:off x="838200" y="5157788"/>
            <a:ext cx="8305800" cy="1511300"/>
          </a:xfrm>
        </p:spPr>
        <p:txBody>
          <a:bodyPr/>
          <a:lstStyle/>
          <a:p>
            <a:r>
              <a:rPr lang="zh-CN" altLang="en-US" b="0">
                <a:solidFill>
                  <a:schemeClr val="tx1"/>
                </a:solidFill>
              </a:rPr>
              <a:t>现有系统和资源层：包含现有的自定义构建的应用程序，如</a:t>
            </a:r>
            <a:r>
              <a:rPr lang="en-US" altLang="zh-CN" b="0">
                <a:solidFill>
                  <a:schemeClr val="tx1"/>
                </a:solidFill>
              </a:rPr>
              <a:t>CRM</a:t>
            </a:r>
            <a:r>
              <a:rPr lang="zh-CN" altLang="en-US" b="0">
                <a:solidFill>
                  <a:schemeClr val="tx1"/>
                </a:solidFill>
              </a:rPr>
              <a:t>、</a:t>
            </a:r>
            <a:r>
              <a:rPr lang="en-US" altLang="zh-CN" b="0">
                <a:solidFill>
                  <a:schemeClr val="tx1"/>
                </a:solidFill>
              </a:rPr>
              <a:t>ERP</a:t>
            </a:r>
            <a:r>
              <a:rPr lang="zh-CN" altLang="en-US" b="0">
                <a:solidFill>
                  <a:schemeClr val="tx1"/>
                </a:solidFill>
              </a:rPr>
              <a:t>程序包，以及基于对象的系统实现、业务智能应用。</a:t>
            </a:r>
          </a:p>
        </p:txBody>
      </p:sp>
      <p:sp>
        <p:nvSpPr>
          <p:cNvPr id="2405381" name="Rectangle 5"/>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5380" name="Object 4"/>
          <p:cNvGraphicFramePr>
            <a:graphicFrameLocks noChangeAspect="1"/>
          </p:cNvGraphicFramePr>
          <p:nvPr/>
        </p:nvGraphicFramePr>
        <p:xfrm>
          <a:off x="827088" y="836613"/>
          <a:ext cx="6913562" cy="4208462"/>
        </p:xfrm>
        <a:graphic>
          <a:graphicData uri="http://schemas.openxmlformats.org/presentationml/2006/ole">
            <mc:AlternateContent xmlns:mc="http://schemas.openxmlformats.org/markup-compatibility/2006">
              <mc:Choice xmlns:v="urn:schemas-microsoft-com:vml" Requires="v">
                <p:oleObj spid="_x0000_s2405386" name="Visio" r:id="rId3" imgW="5974777" imgH="3634609" progId="Visio.Drawing.11">
                  <p:embed/>
                </p:oleObj>
              </mc:Choice>
              <mc:Fallback>
                <p:oleObj name="Visio" r:id="rId3" imgW="5974777" imgH="363460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836613"/>
                        <a:ext cx="6913562" cy="4208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03" name="Rectangle 3"/>
          <p:cNvSpPr>
            <a:spLocks noGrp="1" noChangeArrowheads="1"/>
          </p:cNvSpPr>
          <p:nvPr>
            <p:ph type="body" idx="1"/>
          </p:nvPr>
        </p:nvSpPr>
        <p:spPr>
          <a:xfrm>
            <a:off x="838200" y="4581525"/>
            <a:ext cx="8305800" cy="2087563"/>
          </a:xfrm>
        </p:spPr>
        <p:txBody>
          <a:bodyPr/>
          <a:lstStyle/>
          <a:p>
            <a:pPr>
              <a:lnSpc>
                <a:spcPct val="90000"/>
              </a:lnSpc>
            </a:pPr>
            <a:r>
              <a:rPr lang="zh-CN" altLang="en-US" b="0"/>
              <a:t>服务组件层：由那些负责实现功能和保持公开服务</a:t>
            </a:r>
            <a:r>
              <a:rPr lang="en-US" altLang="zh-CN" b="0"/>
              <a:t>QOS</a:t>
            </a:r>
            <a:r>
              <a:rPr lang="zh-CN" altLang="en-US" b="0"/>
              <a:t>的服务组件构成，是企业和业务单元级支持的企业资源的受管理和控制集合，通常基于容器技术，例如实现组件、负载均衡、高可用性和工作量管理等应用服务器。</a:t>
            </a:r>
            <a:r>
              <a:rPr lang="zh-CN" altLang="en-US"/>
              <a:t> </a:t>
            </a:r>
          </a:p>
        </p:txBody>
      </p:sp>
      <p:sp>
        <p:nvSpPr>
          <p:cNvPr id="2406404" name="Rectangle 4"/>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6405" name="Object 5"/>
          <p:cNvGraphicFramePr>
            <a:graphicFrameLocks noChangeAspect="1"/>
          </p:cNvGraphicFramePr>
          <p:nvPr/>
        </p:nvGraphicFramePr>
        <p:xfrm>
          <a:off x="827088" y="188913"/>
          <a:ext cx="6913562" cy="4208462"/>
        </p:xfrm>
        <a:graphic>
          <a:graphicData uri="http://schemas.openxmlformats.org/presentationml/2006/ole">
            <mc:AlternateContent xmlns:mc="http://schemas.openxmlformats.org/markup-compatibility/2006">
              <mc:Choice xmlns:v="urn:schemas-microsoft-com:vml" Requires="v">
                <p:oleObj spid="_x0000_s2406410" name="Visio" r:id="rId3" imgW="5974777" imgH="3634609" progId="Visio.Drawing.11">
                  <p:embed/>
                </p:oleObj>
              </mc:Choice>
              <mc:Fallback>
                <p:oleObj name="Visio" r:id="rId3" imgW="5974777" imgH="3634609" progId="Visio.Drawing.11">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88913"/>
                        <a:ext cx="6913562" cy="4208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7426" name="Rectangle 2"/>
          <p:cNvSpPr>
            <a:spLocks noGrp="1" noChangeArrowheads="1"/>
          </p:cNvSpPr>
          <p:nvPr>
            <p:ph type="body" idx="1"/>
          </p:nvPr>
        </p:nvSpPr>
        <p:spPr>
          <a:xfrm>
            <a:off x="838200" y="4581525"/>
            <a:ext cx="8305800" cy="2087563"/>
          </a:xfrm>
        </p:spPr>
        <p:txBody>
          <a:bodyPr/>
          <a:lstStyle/>
          <a:p>
            <a:r>
              <a:rPr lang="zh-CN" altLang="en-US" b="0"/>
              <a:t>服务层：这一层提供业务选择，来支持和公开服务。服务可以被发现或者 静态绑定，被调用或者被编排到合成的服务中。</a:t>
            </a:r>
          </a:p>
        </p:txBody>
      </p:sp>
      <p:sp>
        <p:nvSpPr>
          <p:cNvPr id="2407427" name="Rectangle 3"/>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7428" name="Object 4"/>
          <p:cNvGraphicFramePr>
            <a:graphicFrameLocks noChangeAspect="1"/>
          </p:cNvGraphicFramePr>
          <p:nvPr/>
        </p:nvGraphicFramePr>
        <p:xfrm>
          <a:off x="827088" y="188913"/>
          <a:ext cx="6913562" cy="4208462"/>
        </p:xfrm>
        <a:graphic>
          <a:graphicData uri="http://schemas.openxmlformats.org/presentationml/2006/ole">
            <mc:AlternateContent xmlns:mc="http://schemas.openxmlformats.org/markup-compatibility/2006">
              <mc:Choice xmlns:v="urn:schemas-microsoft-com:vml" Requires="v">
                <p:oleObj spid="_x0000_s2407432" name="Visio" r:id="rId3" imgW="5974777" imgH="3634609" progId="Visio.Drawing.11">
                  <p:embed/>
                </p:oleObj>
              </mc:Choice>
              <mc:Fallback>
                <p:oleObj name="Visio" r:id="rId3" imgW="5974777" imgH="363460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88913"/>
                        <a:ext cx="6913562" cy="4208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8450" name="Rectangle 2"/>
          <p:cNvSpPr>
            <a:spLocks noGrp="1" noChangeArrowheads="1"/>
          </p:cNvSpPr>
          <p:nvPr>
            <p:ph type="body" idx="1"/>
          </p:nvPr>
        </p:nvSpPr>
        <p:spPr>
          <a:xfrm>
            <a:off x="838200" y="4581525"/>
            <a:ext cx="8305800" cy="2087563"/>
          </a:xfrm>
        </p:spPr>
        <p:txBody>
          <a:bodyPr/>
          <a:lstStyle/>
          <a:p>
            <a:r>
              <a:rPr lang="zh-CN" altLang="en-US" b="0"/>
              <a:t>业务流程层：通过配合、编排，服务被绑定成一个流程，从而作为单独的应用程序共同作用。</a:t>
            </a:r>
          </a:p>
        </p:txBody>
      </p:sp>
      <p:sp>
        <p:nvSpPr>
          <p:cNvPr id="2408451" name="Rectangle 3"/>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8452" name="Object 4"/>
          <p:cNvGraphicFramePr>
            <a:graphicFrameLocks noChangeAspect="1"/>
          </p:cNvGraphicFramePr>
          <p:nvPr/>
        </p:nvGraphicFramePr>
        <p:xfrm>
          <a:off x="827088" y="188913"/>
          <a:ext cx="6913562" cy="4208462"/>
        </p:xfrm>
        <a:graphic>
          <a:graphicData uri="http://schemas.openxmlformats.org/presentationml/2006/ole">
            <mc:AlternateContent xmlns:mc="http://schemas.openxmlformats.org/markup-compatibility/2006">
              <mc:Choice xmlns:v="urn:schemas-microsoft-com:vml" Requires="v">
                <p:oleObj spid="_x0000_s2408456" name="Visio" r:id="rId3" imgW="5974777" imgH="3634609" progId="Visio.Drawing.11">
                  <p:embed/>
                </p:oleObj>
              </mc:Choice>
              <mc:Fallback>
                <p:oleObj name="Visio" r:id="rId3" imgW="5974777" imgH="363460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88913"/>
                        <a:ext cx="6913562" cy="4208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9474" name="Rectangle 2"/>
          <p:cNvSpPr>
            <a:spLocks noGrp="1" noChangeArrowheads="1"/>
          </p:cNvSpPr>
          <p:nvPr>
            <p:ph type="body" idx="1"/>
          </p:nvPr>
        </p:nvSpPr>
        <p:spPr>
          <a:xfrm>
            <a:off x="838200" y="4581525"/>
            <a:ext cx="8305800" cy="2087563"/>
          </a:xfrm>
        </p:spPr>
        <p:txBody>
          <a:bodyPr/>
          <a:lstStyle/>
          <a:p>
            <a:r>
              <a:rPr lang="zh-CN" altLang="en-US" b="0"/>
              <a:t>表示层：提供用户友好的接口和符合应用的表现形式，通常该层已超越了</a:t>
            </a:r>
            <a:r>
              <a:rPr lang="en-US" altLang="zh-CN" b="0"/>
              <a:t>SOA</a:t>
            </a:r>
            <a:r>
              <a:rPr lang="zh-CN" altLang="en-US" b="0"/>
              <a:t>讨论。</a:t>
            </a:r>
          </a:p>
        </p:txBody>
      </p:sp>
      <p:sp>
        <p:nvSpPr>
          <p:cNvPr id="2409475" name="Rectangle 3"/>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09476" name="Object 4"/>
          <p:cNvGraphicFramePr>
            <a:graphicFrameLocks noChangeAspect="1"/>
          </p:cNvGraphicFramePr>
          <p:nvPr/>
        </p:nvGraphicFramePr>
        <p:xfrm>
          <a:off x="827088" y="188913"/>
          <a:ext cx="6913562" cy="4208462"/>
        </p:xfrm>
        <a:graphic>
          <a:graphicData uri="http://schemas.openxmlformats.org/presentationml/2006/ole">
            <mc:AlternateContent xmlns:mc="http://schemas.openxmlformats.org/markup-compatibility/2006">
              <mc:Choice xmlns:v="urn:schemas-microsoft-com:vml" Requires="v">
                <p:oleObj spid="_x0000_s2409480" name="Visio" r:id="rId3" imgW="5974777" imgH="3634609" progId="Visio.Drawing.11">
                  <p:embed/>
                </p:oleObj>
              </mc:Choice>
              <mc:Fallback>
                <p:oleObj name="Visio" r:id="rId3" imgW="5974777" imgH="3634609"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88913"/>
                        <a:ext cx="6913562" cy="42084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1522" name="Rectangle 2"/>
          <p:cNvSpPr>
            <a:spLocks noGrp="1" noChangeArrowheads="1"/>
          </p:cNvSpPr>
          <p:nvPr>
            <p:ph type="title"/>
          </p:nvPr>
        </p:nvSpPr>
        <p:spPr/>
        <p:txBody>
          <a:bodyPr/>
          <a:lstStyle/>
          <a:p>
            <a:r>
              <a:rPr lang="en-US" altLang="zh-CN" dirty="0" smtClean="0"/>
              <a:t>（</a:t>
            </a:r>
            <a:r>
              <a:rPr lang="zh-CN" altLang="en-US" dirty="0" smtClean="0"/>
              <a:t>二）交换</a:t>
            </a:r>
            <a:r>
              <a:rPr lang="zh-CN" altLang="en-US" dirty="0"/>
              <a:t>技术 </a:t>
            </a:r>
          </a:p>
        </p:txBody>
      </p:sp>
      <p:sp>
        <p:nvSpPr>
          <p:cNvPr id="2411523" name="Rectangle 3"/>
          <p:cNvSpPr>
            <a:spLocks noGrp="1" noChangeArrowheads="1"/>
          </p:cNvSpPr>
          <p:nvPr>
            <p:ph type="body" idx="1"/>
          </p:nvPr>
        </p:nvSpPr>
        <p:spPr>
          <a:xfrm>
            <a:off x="1403350" y="2276475"/>
            <a:ext cx="5173663" cy="1943100"/>
          </a:xfrm>
        </p:spPr>
        <p:txBody>
          <a:bodyPr/>
          <a:lstStyle/>
          <a:p>
            <a:r>
              <a:rPr lang="zh-CN" altLang="en-US" dirty="0"/>
              <a:t>二层交换技术</a:t>
            </a:r>
          </a:p>
          <a:p>
            <a:r>
              <a:rPr lang="zh-CN" altLang="en-US" dirty="0"/>
              <a:t>三层交换技术</a:t>
            </a:r>
          </a:p>
          <a:p>
            <a:r>
              <a:rPr lang="zh-CN" altLang="en-US" dirty="0"/>
              <a:t>第四层交换技术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2546" name="Rectangle 2"/>
          <p:cNvSpPr>
            <a:spLocks noGrp="1" noChangeArrowheads="1"/>
          </p:cNvSpPr>
          <p:nvPr>
            <p:ph type="title"/>
          </p:nvPr>
        </p:nvSpPr>
        <p:spPr/>
        <p:txBody>
          <a:bodyPr/>
          <a:lstStyle/>
          <a:p>
            <a:r>
              <a:rPr lang="zh-CN" altLang="en-US"/>
              <a:t>二层交换技术</a:t>
            </a:r>
          </a:p>
        </p:txBody>
      </p:sp>
      <p:sp>
        <p:nvSpPr>
          <p:cNvPr id="2412547" name="Rectangle 3"/>
          <p:cNvSpPr>
            <a:spLocks noGrp="1" noChangeArrowheads="1"/>
          </p:cNvSpPr>
          <p:nvPr>
            <p:ph type="body" idx="1"/>
          </p:nvPr>
        </p:nvSpPr>
        <p:spPr>
          <a:xfrm>
            <a:off x="395288" y="1341438"/>
            <a:ext cx="8748712" cy="4876800"/>
          </a:xfrm>
        </p:spPr>
        <p:txBody>
          <a:bodyPr/>
          <a:lstStyle/>
          <a:p>
            <a:r>
              <a:rPr lang="zh-CN" altLang="en-US" sz="2400"/>
              <a:t>二层交换技术是发展比较成熟，二层交换机属数据链路层设备</a:t>
            </a:r>
          </a:p>
          <a:p>
            <a:r>
              <a:rPr lang="zh-CN" altLang="en-US" sz="2400"/>
              <a:t>具体的工作流程如下： </a:t>
            </a:r>
          </a:p>
          <a:p>
            <a:pPr lvl="1"/>
            <a:r>
              <a:rPr lang="zh-CN" altLang="en-US" sz="2000"/>
              <a:t>（</a:t>
            </a:r>
            <a:r>
              <a:rPr lang="en-US" altLang="zh-CN" sz="2000"/>
              <a:t>1</a:t>
            </a:r>
            <a:r>
              <a:rPr lang="zh-CN" altLang="en-US" sz="2000"/>
              <a:t>） 当交换机从某个端口收到一个数据包，它先读取包头中的源</a:t>
            </a:r>
            <a:r>
              <a:rPr lang="en-US" altLang="zh-CN" sz="2000"/>
              <a:t>MAC</a:t>
            </a:r>
            <a:r>
              <a:rPr lang="zh-CN" altLang="en-US" sz="2000"/>
              <a:t>地址，这样它就知道源</a:t>
            </a:r>
            <a:r>
              <a:rPr lang="en-US" altLang="zh-CN" sz="2000"/>
              <a:t>MAC</a:t>
            </a:r>
            <a:r>
              <a:rPr lang="zh-CN" altLang="en-US" sz="2000"/>
              <a:t>地址的机器是连在哪个端口上的； </a:t>
            </a:r>
          </a:p>
          <a:p>
            <a:pPr lvl="1"/>
            <a:r>
              <a:rPr lang="zh-CN" altLang="en-US" sz="2000"/>
              <a:t>（</a:t>
            </a:r>
            <a:r>
              <a:rPr lang="en-US" altLang="zh-CN" sz="2000"/>
              <a:t>2</a:t>
            </a:r>
            <a:r>
              <a:rPr lang="zh-CN" altLang="en-US" sz="2000"/>
              <a:t>） 再去读取包头中的目的</a:t>
            </a:r>
            <a:r>
              <a:rPr lang="en-US" altLang="zh-CN" sz="2000"/>
              <a:t>MAC</a:t>
            </a:r>
            <a:r>
              <a:rPr lang="zh-CN" altLang="en-US" sz="2000"/>
              <a:t>地址，并在地址表中查找相应的端口； </a:t>
            </a:r>
          </a:p>
          <a:p>
            <a:pPr lvl="1"/>
            <a:r>
              <a:rPr lang="zh-CN" altLang="en-US" sz="2000"/>
              <a:t>（</a:t>
            </a:r>
            <a:r>
              <a:rPr lang="en-US" altLang="zh-CN" sz="2000"/>
              <a:t>3</a:t>
            </a:r>
            <a:r>
              <a:rPr lang="zh-CN" altLang="en-US" sz="2000"/>
              <a:t>） 如表中有与这目的</a:t>
            </a:r>
            <a:r>
              <a:rPr lang="en-US" altLang="zh-CN" sz="2000"/>
              <a:t>MAC</a:t>
            </a:r>
            <a:r>
              <a:rPr lang="zh-CN" altLang="en-US" sz="2000"/>
              <a:t>地址对应的端口，把数据包直接复制到这端口上； </a:t>
            </a:r>
          </a:p>
          <a:p>
            <a:pPr lvl="1"/>
            <a:r>
              <a:rPr lang="zh-CN" altLang="en-US" sz="2000"/>
              <a:t>（</a:t>
            </a:r>
            <a:r>
              <a:rPr lang="en-US" altLang="zh-CN" sz="2000"/>
              <a:t>4</a:t>
            </a:r>
            <a:r>
              <a:rPr lang="zh-CN" altLang="en-US" sz="2000"/>
              <a:t>） 如表中找不到相应的端口则把数据包广播到所有端口上，当目的机器对源机器回应时，交换机又可以学习一目的</a:t>
            </a:r>
            <a:r>
              <a:rPr lang="en-US" altLang="zh-CN" sz="2000"/>
              <a:t>MAC</a:t>
            </a:r>
            <a:r>
              <a:rPr lang="zh-CN" altLang="en-US" sz="2000"/>
              <a:t>地址与哪个端口对应，在下次传送数据时就不再需要对所有端口进行广播了。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3570" name="Rectangle 2"/>
          <p:cNvSpPr>
            <a:spLocks noGrp="1" noChangeArrowheads="1"/>
          </p:cNvSpPr>
          <p:nvPr>
            <p:ph type="title"/>
          </p:nvPr>
        </p:nvSpPr>
        <p:spPr/>
        <p:txBody>
          <a:bodyPr/>
          <a:lstStyle/>
          <a:p>
            <a:r>
              <a:rPr lang="zh-CN" altLang="en-US"/>
              <a:t>三层交换技术</a:t>
            </a:r>
          </a:p>
        </p:txBody>
      </p:sp>
      <p:sp>
        <p:nvSpPr>
          <p:cNvPr id="2413571" name="Rectangle 3"/>
          <p:cNvSpPr>
            <a:spLocks noGrp="1" noChangeArrowheads="1"/>
          </p:cNvSpPr>
          <p:nvPr>
            <p:ph type="body" idx="1"/>
          </p:nvPr>
        </p:nvSpPr>
        <p:spPr>
          <a:xfrm>
            <a:off x="838200" y="1341438"/>
            <a:ext cx="8305800" cy="5327650"/>
          </a:xfrm>
        </p:spPr>
        <p:txBody>
          <a:bodyPr/>
          <a:lstStyle/>
          <a:p>
            <a:pPr>
              <a:lnSpc>
                <a:spcPct val="90000"/>
              </a:lnSpc>
            </a:pPr>
            <a:r>
              <a:rPr lang="zh-CN" altLang="en-US" sz="2400"/>
              <a:t>一个具有三层交换功能的设备，是一个带有第三层路由功能的第二层交换机，但它是二者的有机结合。</a:t>
            </a:r>
          </a:p>
          <a:p>
            <a:pPr>
              <a:lnSpc>
                <a:spcPct val="90000"/>
              </a:lnSpc>
            </a:pPr>
            <a:r>
              <a:rPr lang="zh-CN" altLang="en-US" sz="2400"/>
              <a:t>三层交换原理：</a:t>
            </a:r>
          </a:p>
          <a:p>
            <a:pPr lvl="1">
              <a:lnSpc>
                <a:spcPct val="90000"/>
              </a:lnSpc>
            </a:pPr>
            <a:r>
              <a:rPr lang="zh-CN" altLang="en-US" sz="2000"/>
              <a:t>假设两个使用</a:t>
            </a:r>
            <a:r>
              <a:rPr lang="en-US" altLang="zh-CN" sz="2000"/>
              <a:t>IP</a:t>
            </a:r>
            <a:r>
              <a:rPr lang="zh-CN" altLang="en-US" sz="2000"/>
              <a:t>协议的站点</a:t>
            </a:r>
            <a:r>
              <a:rPr lang="en-US" altLang="zh-CN" sz="2000"/>
              <a:t>A</a:t>
            </a:r>
            <a:r>
              <a:rPr lang="zh-CN" altLang="en-US" sz="2000"/>
              <a:t>、</a:t>
            </a:r>
            <a:r>
              <a:rPr lang="en-US" altLang="zh-CN" sz="2000"/>
              <a:t>B</a:t>
            </a:r>
            <a:r>
              <a:rPr lang="zh-CN" altLang="en-US" sz="2000"/>
              <a:t>通过第三层交换机进行通信，发送站点</a:t>
            </a:r>
            <a:r>
              <a:rPr lang="en-US" altLang="zh-CN" sz="2000"/>
              <a:t>A</a:t>
            </a:r>
            <a:r>
              <a:rPr lang="zh-CN" altLang="en-US" sz="2000"/>
              <a:t>在开始发送时，把自己的</a:t>
            </a:r>
            <a:r>
              <a:rPr lang="en-US" altLang="zh-CN" sz="2000"/>
              <a:t>IP</a:t>
            </a:r>
            <a:r>
              <a:rPr lang="zh-CN" altLang="en-US" sz="2000"/>
              <a:t>地址与</a:t>
            </a:r>
            <a:r>
              <a:rPr lang="en-US" altLang="zh-CN" sz="2000"/>
              <a:t>B</a:t>
            </a:r>
            <a:r>
              <a:rPr lang="zh-CN" altLang="en-US" sz="2000"/>
              <a:t>站的</a:t>
            </a:r>
            <a:r>
              <a:rPr lang="en-US" altLang="zh-CN" sz="2000"/>
              <a:t>IP</a:t>
            </a:r>
            <a:r>
              <a:rPr lang="zh-CN" altLang="en-US" sz="2000"/>
              <a:t>地址比较，判断</a:t>
            </a:r>
            <a:r>
              <a:rPr lang="en-US" altLang="zh-CN" sz="2000"/>
              <a:t>B</a:t>
            </a:r>
            <a:r>
              <a:rPr lang="zh-CN" altLang="en-US" sz="2000"/>
              <a:t>站是否与自己在同一子网内。</a:t>
            </a:r>
          </a:p>
          <a:p>
            <a:pPr lvl="1">
              <a:lnSpc>
                <a:spcPct val="90000"/>
              </a:lnSpc>
            </a:pPr>
            <a:r>
              <a:rPr lang="zh-CN" altLang="en-US" sz="2000"/>
              <a:t>若目的站</a:t>
            </a:r>
            <a:r>
              <a:rPr lang="en-US" altLang="zh-CN" sz="2000"/>
              <a:t>B</a:t>
            </a:r>
            <a:r>
              <a:rPr lang="zh-CN" altLang="en-US" sz="2000"/>
              <a:t>与发送站</a:t>
            </a:r>
            <a:r>
              <a:rPr lang="en-US" altLang="zh-CN" sz="2000"/>
              <a:t>A</a:t>
            </a:r>
            <a:r>
              <a:rPr lang="zh-CN" altLang="en-US" sz="2000"/>
              <a:t>在同一子网内，则进行二层的转发。</a:t>
            </a:r>
          </a:p>
          <a:p>
            <a:pPr lvl="1">
              <a:lnSpc>
                <a:spcPct val="90000"/>
              </a:lnSpc>
            </a:pPr>
            <a:r>
              <a:rPr lang="zh-CN" altLang="en-US" sz="2000"/>
              <a:t>若两个站点不在同一子网内，发送站</a:t>
            </a:r>
            <a:r>
              <a:rPr lang="en-US" altLang="zh-CN" sz="2000"/>
              <a:t>A</a:t>
            </a:r>
            <a:r>
              <a:rPr lang="zh-CN" altLang="en-US" sz="2000"/>
              <a:t>要向</a:t>
            </a:r>
            <a:r>
              <a:rPr lang="zh-CN" altLang="en-US" sz="2000">
                <a:latin typeface="宋体"/>
              </a:rPr>
              <a:t>“</a:t>
            </a:r>
            <a:r>
              <a:rPr lang="zh-CN" altLang="en-US" sz="2000"/>
              <a:t>缺省网关</a:t>
            </a:r>
            <a:r>
              <a:rPr lang="zh-CN" altLang="en-US" sz="2000">
                <a:latin typeface="宋体"/>
              </a:rPr>
              <a:t>”</a:t>
            </a:r>
            <a:r>
              <a:rPr lang="zh-CN" altLang="en-US" sz="2000"/>
              <a:t>发出</a:t>
            </a:r>
            <a:r>
              <a:rPr lang="en-US" altLang="zh-CN" sz="2000"/>
              <a:t>ARP(</a:t>
            </a:r>
            <a:r>
              <a:rPr lang="zh-CN" altLang="en-US" sz="2000"/>
              <a:t>地址解析</a:t>
            </a:r>
            <a:r>
              <a:rPr lang="en-US" altLang="zh-CN" sz="2000"/>
              <a:t>)</a:t>
            </a:r>
            <a:r>
              <a:rPr lang="zh-CN" altLang="en-US" sz="2000"/>
              <a:t>封包，而</a:t>
            </a:r>
            <a:r>
              <a:rPr lang="zh-CN" altLang="en-US" sz="2000">
                <a:latin typeface="宋体"/>
              </a:rPr>
              <a:t>“</a:t>
            </a:r>
            <a:r>
              <a:rPr lang="zh-CN" altLang="en-US" sz="2000"/>
              <a:t>缺省网关</a:t>
            </a:r>
            <a:r>
              <a:rPr lang="zh-CN" altLang="en-US" sz="2000">
                <a:latin typeface="宋体"/>
              </a:rPr>
              <a:t>”</a:t>
            </a:r>
            <a:r>
              <a:rPr lang="zh-CN" altLang="en-US" sz="2000"/>
              <a:t>的</a:t>
            </a:r>
            <a:r>
              <a:rPr lang="en-US" altLang="zh-CN" sz="2000"/>
              <a:t>IP</a:t>
            </a:r>
            <a:r>
              <a:rPr lang="zh-CN" altLang="en-US" sz="2000"/>
              <a:t>地址其实是三层交换机的三层交换模块。当发送站</a:t>
            </a:r>
            <a:r>
              <a:rPr lang="en-US" altLang="zh-CN" sz="2000"/>
              <a:t>A</a:t>
            </a:r>
            <a:r>
              <a:rPr lang="zh-CN" altLang="en-US" sz="2000"/>
              <a:t>对</a:t>
            </a:r>
            <a:r>
              <a:rPr lang="zh-CN" altLang="en-US" sz="2000">
                <a:latin typeface="宋体"/>
              </a:rPr>
              <a:t>“</a:t>
            </a:r>
            <a:r>
              <a:rPr lang="zh-CN" altLang="en-US" sz="2000"/>
              <a:t>缺省网关</a:t>
            </a:r>
            <a:r>
              <a:rPr lang="zh-CN" altLang="en-US" sz="2000">
                <a:latin typeface="宋体"/>
              </a:rPr>
              <a:t>”</a:t>
            </a:r>
            <a:r>
              <a:rPr lang="zh-CN" altLang="en-US" sz="2000"/>
              <a:t>的</a:t>
            </a:r>
            <a:r>
              <a:rPr lang="en-US" altLang="zh-CN" sz="2000"/>
              <a:t>IP</a:t>
            </a:r>
            <a:r>
              <a:rPr lang="zh-CN" altLang="en-US" sz="2000"/>
              <a:t>地址广播出一个</a:t>
            </a:r>
            <a:r>
              <a:rPr lang="en-US" altLang="zh-CN" sz="2000"/>
              <a:t>ARP</a:t>
            </a:r>
            <a:r>
              <a:rPr lang="zh-CN" altLang="en-US" sz="2000"/>
              <a:t>请求时，如果三层交换模块在以前的通信过程中已经知道</a:t>
            </a:r>
            <a:r>
              <a:rPr lang="en-US" altLang="zh-CN" sz="2000"/>
              <a:t>B</a:t>
            </a:r>
            <a:r>
              <a:rPr lang="zh-CN" altLang="en-US" sz="2000"/>
              <a:t>站的</a:t>
            </a:r>
            <a:r>
              <a:rPr lang="en-US" altLang="zh-CN" sz="2000"/>
              <a:t>MAC</a:t>
            </a:r>
            <a:r>
              <a:rPr lang="zh-CN" altLang="en-US" sz="2000"/>
              <a:t>地址，则向发送站</a:t>
            </a:r>
            <a:r>
              <a:rPr lang="en-US" altLang="zh-CN" sz="2000"/>
              <a:t>A</a:t>
            </a:r>
            <a:r>
              <a:rPr lang="zh-CN" altLang="en-US" sz="2000"/>
              <a:t>回复</a:t>
            </a:r>
            <a:r>
              <a:rPr lang="en-US" altLang="zh-CN" sz="2000"/>
              <a:t>B</a:t>
            </a:r>
            <a:r>
              <a:rPr lang="zh-CN" altLang="en-US" sz="2000"/>
              <a:t>的</a:t>
            </a:r>
            <a:r>
              <a:rPr lang="en-US" altLang="zh-CN" sz="2000"/>
              <a:t>MAC</a:t>
            </a:r>
            <a:r>
              <a:rPr lang="zh-CN" altLang="en-US" sz="2000"/>
              <a:t>地址。否则三层交换模块根据路由信息向</a:t>
            </a:r>
            <a:r>
              <a:rPr lang="en-US" altLang="zh-CN" sz="2000"/>
              <a:t>B</a:t>
            </a:r>
            <a:r>
              <a:rPr lang="zh-CN" altLang="en-US" sz="2000"/>
              <a:t>站广播一个</a:t>
            </a:r>
            <a:r>
              <a:rPr lang="en-US" altLang="zh-CN" sz="2000"/>
              <a:t>ARP</a:t>
            </a:r>
            <a:r>
              <a:rPr lang="zh-CN" altLang="en-US" sz="2000"/>
              <a:t>请求，</a:t>
            </a:r>
            <a:r>
              <a:rPr lang="en-US" altLang="zh-CN" sz="2000"/>
              <a:t>B</a:t>
            </a:r>
            <a:r>
              <a:rPr lang="zh-CN" altLang="en-US" sz="2000"/>
              <a:t>站得到此</a:t>
            </a:r>
            <a:r>
              <a:rPr lang="en-US" altLang="zh-CN" sz="2000"/>
              <a:t>ARP</a:t>
            </a:r>
            <a:r>
              <a:rPr lang="zh-CN" altLang="en-US" sz="2000"/>
              <a:t>请求后向三层交换模块回复其</a:t>
            </a:r>
            <a:r>
              <a:rPr lang="en-US" altLang="zh-CN" sz="2000"/>
              <a:t>MAC</a:t>
            </a:r>
            <a:r>
              <a:rPr lang="zh-CN" altLang="en-US" sz="2000"/>
              <a:t>地址，三层交换模块保存此地址并回复给发送站</a:t>
            </a:r>
            <a:r>
              <a:rPr lang="en-US" altLang="zh-CN" sz="2000"/>
              <a:t>A</a:t>
            </a:r>
            <a:r>
              <a:rPr lang="zh-CN" altLang="en-US" sz="2000"/>
              <a:t>，同时将</a:t>
            </a:r>
            <a:r>
              <a:rPr lang="en-US" altLang="zh-CN" sz="2000"/>
              <a:t>B</a:t>
            </a:r>
            <a:r>
              <a:rPr lang="zh-CN" altLang="en-US" sz="2000"/>
              <a:t>站的</a:t>
            </a:r>
            <a:r>
              <a:rPr lang="en-US" altLang="zh-CN" sz="2000"/>
              <a:t>MAC</a:t>
            </a:r>
            <a:r>
              <a:rPr lang="zh-CN" altLang="en-US" sz="2000"/>
              <a:t>地址发送到二层交换引擎的</a:t>
            </a:r>
            <a:r>
              <a:rPr lang="en-US" altLang="zh-CN" sz="2000"/>
              <a:t>MAC</a:t>
            </a:r>
            <a:r>
              <a:rPr lang="zh-CN" altLang="en-US" sz="2000"/>
              <a:t>地址表中。</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4594" name="Rectangle 2"/>
          <p:cNvSpPr>
            <a:spLocks noGrp="1" noChangeArrowheads="1"/>
          </p:cNvSpPr>
          <p:nvPr>
            <p:ph type="title"/>
          </p:nvPr>
        </p:nvSpPr>
        <p:spPr/>
        <p:txBody>
          <a:bodyPr/>
          <a:lstStyle/>
          <a:p>
            <a:r>
              <a:rPr lang="zh-CN" altLang="en-US"/>
              <a:t>纯硬件的三层技术</a:t>
            </a:r>
          </a:p>
        </p:txBody>
      </p:sp>
      <p:sp>
        <p:nvSpPr>
          <p:cNvPr id="2414595" name="Rectangle 3"/>
          <p:cNvSpPr>
            <a:spLocks noGrp="1" noChangeArrowheads="1"/>
          </p:cNvSpPr>
          <p:nvPr>
            <p:ph type="body" idx="1"/>
          </p:nvPr>
        </p:nvSpPr>
        <p:spPr/>
        <p:txBody>
          <a:bodyPr/>
          <a:lstStyle/>
          <a:p>
            <a:r>
              <a:rPr lang="zh-CN" altLang="en-US"/>
              <a:t>技术复杂，成本高，但是速度快，性能好，带负载能力强 </a:t>
            </a:r>
          </a:p>
          <a:p>
            <a:r>
              <a:rPr lang="zh-CN" altLang="en-US"/>
              <a:t>采用</a:t>
            </a:r>
            <a:r>
              <a:rPr lang="en-US" altLang="zh-CN"/>
              <a:t>ASIC</a:t>
            </a:r>
            <a:r>
              <a:rPr lang="zh-CN" altLang="en-US"/>
              <a:t>芯片，采用硬件的方式进行路由表的查找和刷新 </a:t>
            </a:r>
          </a:p>
        </p:txBody>
      </p:sp>
      <p:sp>
        <p:nvSpPr>
          <p:cNvPr id="2414597" name="Rectangle 5"/>
          <p:cNvSpPr>
            <a:spLocks noChangeArrowheads="1"/>
          </p:cNvSpPr>
          <p:nvPr/>
        </p:nvSpPr>
        <p:spPr bwMode="auto">
          <a:xfrm>
            <a:off x="0" y="21002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14596" name="Object 4"/>
          <p:cNvGraphicFramePr>
            <a:graphicFrameLocks noChangeAspect="1"/>
          </p:cNvGraphicFramePr>
          <p:nvPr/>
        </p:nvGraphicFramePr>
        <p:xfrm>
          <a:off x="2951163" y="3052763"/>
          <a:ext cx="6192837" cy="3805237"/>
        </p:xfrm>
        <a:graphic>
          <a:graphicData uri="http://schemas.openxmlformats.org/presentationml/2006/ole">
            <mc:AlternateContent xmlns:mc="http://schemas.openxmlformats.org/markup-compatibility/2006">
              <mc:Choice xmlns:v="urn:schemas-microsoft-com:vml" Requires="v">
                <p:oleObj spid="_x0000_s2414601" name="Visio" r:id="rId3" imgW="5198364" imgH="3200400" progId="Visio.Drawing.11">
                  <p:embed/>
                </p:oleObj>
              </mc:Choice>
              <mc:Fallback>
                <p:oleObj name="Visio" r:id="rId3" imgW="5198364" imgH="3200400"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1163" y="3052763"/>
                        <a:ext cx="6192837" cy="38052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5618" name="Rectangle 2"/>
          <p:cNvSpPr>
            <a:spLocks noGrp="1" noChangeArrowheads="1"/>
          </p:cNvSpPr>
          <p:nvPr>
            <p:ph type="title"/>
          </p:nvPr>
        </p:nvSpPr>
        <p:spPr/>
        <p:txBody>
          <a:bodyPr/>
          <a:lstStyle/>
          <a:p>
            <a:r>
              <a:rPr lang="zh-CN" altLang="en-US"/>
              <a:t>基于软件的三层交换机技术 </a:t>
            </a:r>
          </a:p>
        </p:txBody>
      </p:sp>
      <p:sp>
        <p:nvSpPr>
          <p:cNvPr id="2415619" name="Rectangle 3"/>
          <p:cNvSpPr>
            <a:spLocks noGrp="1" noChangeArrowheads="1"/>
          </p:cNvSpPr>
          <p:nvPr>
            <p:ph type="body" idx="1"/>
          </p:nvPr>
        </p:nvSpPr>
        <p:spPr/>
        <p:txBody>
          <a:bodyPr/>
          <a:lstStyle/>
          <a:p>
            <a:r>
              <a:rPr lang="zh-CN" altLang="en-US"/>
              <a:t>技术较简单，但速度较慢，不适合作为主干。</a:t>
            </a:r>
          </a:p>
          <a:p>
            <a:r>
              <a:rPr lang="zh-CN" altLang="en-US"/>
              <a:t>采用</a:t>
            </a:r>
            <a:r>
              <a:rPr lang="en-US" altLang="zh-CN"/>
              <a:t>CPU</a:t>
            </a:r>
            <a:r>
              <a:rPr lang="zh-CN" altLang="en-US"/>
              <a:t>用软件的方式查找路由表 </a:t>
            </a:r>
          </a:p>
        </p:txBody>
      </p:sp>
      <p:sp>
        <p:nvSpPr>
          <p:cNvPr id="2415621" name="Rectangle 5"/>
          <p:cNvSpPr>
            <a:spLocks noChangeArrowheads="1"/>
          </p:cNvSpPr>
          <p:nvPr/>
        </p:nvSpPr>
        <p:spPr bwMode="auto">
          <a:xfrm>
            <a:off x="0" y="20907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15620" name="Object 4"/>
          <p:cNvGraphicFramePr>
            <a:graphicFrameLocks noChangeAspect="1"/>
          </p:cNvGraphicFramePr>
          <p:nvPr/>
        </p:nvGraphicFramePr>
        <p:xfrm>
          <a:off x="1403350" y="2708275"/>
          <a:ext cx="6624638" cy="3927475"/>
        </p:xfrm>
        <a:graphic>
          <a:graphicData uri="http://schemas.openxmlformats.org/presentationml/2006/ole">
            <mc:AlternateContent xmlns:mc="http://schemas.openxmlformats.org/markup-compatibility/2006">
              <mc:Choice xmlns:v="urn:schemas-microsoft-com:vml" Requires="v">
                <p:oleObj spid="_x0000_s2415625" name="Visio" r:id="rId3" imgW="5446776" imgH="3226816" progId="Visio.Drawing.11">
                  <p:embed/>
                </p:oleObj>
              </mc:Choice>
              <mc:Fallback>
                <p:oleObj name="Visio" r:id="rId3" imgW="5446776" imgH="3226816"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2708275"/>
                        <a:ext cx="6624638" cy="39274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42" name="Rectangle 2"/>
          <p:cNvSpPr>
            <a:spLocks noGrp="1" noChangeArrowheads="1"/>
          </p:cNvSpPr>
          <p:nvPr>
            <p:ph type="title"/>
          </p:nvPr>
        </p:nvSpPr>
        <p:spPr/>
        <p:txBody>
          <a:bodyPr/>
          <a:lstStyle/>
          <a:p>
            <a:r>
              <a:rPr lang="zh-CN" altLang="en-US"/>
              <a:t>第四层交换技术</a:t>
            </a:r>
          </a:p>
        </p:txBody>
      </p:sp>
      <p:sp>
        <p:nvSpPr>
          <p:cNvPr id="2416643" name="Rectangle 3"/>
          <p:cNvSpPr>
            <a:spLocks noGrp="1" noChangeArrowheads="1"/>
          </p:cNvSpPr>
          <p:nvPr>
            <p:ph type="body" idx="1"/>
          </p:nvPr>
        </p:nvSpPr>
        <p:spPr/>
        <p:txBody>
          <a:bodyPr/>
          <a:lstStyle/>
          <a:p>
            <a:pPr>
              <a:lnSpc>
                <a:spcPct val="90000"/>
              </a:lnSpc>
            </a:pPr>
            <a:r>
              <a:rPr lang="zh-CN" altLang="en-US" sz="2400"/>
              <a:t>第四层交换机是采用第四层交换技术而开发出来的交换机产品，它工作于</a:t>
            </a:r>
            <a:r>
              <a:rPr lang="en-US" altLang="zh-CN" sz="2400"/>
              <a:t>OSI</a:t>
            </a:r>
            <a:r>
              <a:rPr lang="zh-CN" altLang="en-US" sz="2400"/>
              <a:t>／</a:t>
            </a:r>
            <a:r>
              <a:rPr lang="en-US" altLang="zh-CN" sz="2400"/>
              <a:t>RM</a:t>
            </a:r>
            <a:r>
              <a:rPr lang="zh-CN" altLang="en-US" sz="2400"/>
              <a:t>模型的第四层，即传输层，直接面对具体应用。</a:t>
            </a:r>
          </a:p>
          <a:p>
            <a:pPr>
              <a:lnSpc>
                <a:spcPct val="90000"/>
              </a:lnSpc>
            </a:pPr>
            <a:r>
              <a:rPr lang="zh-CN" altLang="en-US" sz="2400"/>
              <a:t>第四层交换机支持的协议是各种各样的，如</a:t>
            </a:r>
            <a:r>
              <a:rPr lang="en-US" altLang="zh-CN" sz="2400"/>
              <a:t>HTTP</a:t>
            </a:r>
            <a:r>
              <a:rPr lang="zh-CN" altLang="en-US" sz="2400"/>
              <a:t>，</a:t>
            </a:r>
            <a:r>
              <a:rPr lang="en-US" altLang="zh-CN" sz="2400"/>
              <a:t>FTP</a:t>
            </a:r>
            <a:r>
              <a:rPr lang="zh-CN" altLang="en-US" sz="2400"/>
              <a:t>、</a:t>
            </a:r>
            <a:r>
              <a:rPr lang="en-US" altLang="zh-CN" sz="2400"/>
              <a:t>Telnet</a:t>
            </a:r>
            <a:r>
              <a:rPr lang="zh-CN" altLang="en-US" sz="2400"/>
              <a:t>、</a:t>
            </a:r>
            <a:r>
              <a:rPr lang="en-US" altLang="zh-CN" sz="2400"/>
              <a:t>SSL</a:t>
            </a:r>
            <a:r>
              <a:rPr lang="zh-CN" altLang="en-US" sz="2400"/>
              <a:t>等。</a:t>
            </a:r>
          </a:p>
          <a:p>
            <a:pPr>
              <a:lnSpc>
                <a:spcPct val="90000"/>
              </a:lnSpc>
            </a:pPr>
            <a:r>
              <a:rPr lang="zh-CN" altLang="en-US" sz="2400"/>
              <a:t>在第四层交换中为每个供搜寻使用的服务器组设立虚</a:t>
            </a:r>
            <a:r>
              <a:rPr lang="en-US" altLang="zh-CN" sz="2400"/>
              <a:t>IP</a:t>
            </a:r>
            <a:r>
              <a:rPr lang="zh-CN" altLang="en-US" sz="2400"/>
              <a:t>地址（</a:t>
            </a:r>
            <a:r>
              <a:rPr lang="en-US" altLang="zh-CN" sz="2400"/>
              <a:t>VIP</a:t>
            </a:r>
            <a:r>
              <a:rPr lang="zh-CN" altLang="en-US" sz="2400"/>
              <a:t>），每组服务器支持某种应用。在域名服务器（</a:t>
            </a:r>
            <a:r>
              <a:rPr lang="en-US" altLang="zh-CN" sz="2400"/>
              <a:t>DNS</a:t>
            </a:r>
            <a:r>
              <a:rPr lang="zh-CN" altLang="en-US" sz="2400"/>
              <a:t>）中存储的每个应用服务器地址是</a:t>
            </a:r>
            <a:r>
              <a:rPr lang="en-US" altLang="zh-CN" sz="2400"/>
              <a:t>VIP</a:t>
            </a:r>
            <a:r>
              <a:rPr lang="zh-CN" altLang="en-US" sz="2400"/>
              <a:t>，而不是真实的服务器地址。当某用户申请应用时，一个带有目标服务器组的</a:t>
            </a:r>
            <a:r>
              <a:rPr lang="en-US" altLang="zh-CN" sz="2400"/>
              <a:t>VIP</a:t>
            </a:r>
            <a:r>
              <a:rPr lang="zh-CN" altLang="en-US" sz="2400"/>
              <a:t>连接请求（例如一个</a:t>
            </a:r>
            <a:r>
              <a:rPr lang="en-US" altLang="zh-CN" sz="2400"/>
              <a:t>TCPSYN</a:t>
            </a:r>
            <a:r>
              <a:rPr lang="zh-CN" altLang="en-US" sz="2400"/>
              <a:t>包）发给服务器交换机。服务器交换机在组中选取最好的服务器，将终端地址中的</a:t>
            </a:r>
            <a:r>
              <a:rPr lang="en-US" altLang="zh-CN" sz="2400"/>
              <a:t>VIP</a:t>
            </a:r>
            <a:r>
              <a:rPr lang="zh-CN" altLang="en-US" sz="2400"/>
              <a:t>用实际服务器的</a:t>
            </a:r>
            <a:r>
              <a:rPr lang="en-US" altLang="zh-CN" sz="2400"/>
              <a:t>IP</a:t>
            </a:r>
            <a:r>
              <a:rPr lang="zh-CN" altLang="en-US" sz="2400"/>
              <a:t>取代，并将连接请求传给服务器。这样，同一区间所有的包由服务器交换机进行映射，在用户和同一服务器间进行传输。</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7666" name="Rectangle 2"/>
          <p:cNvSpPr>
            <a:spLocks noGrp="1" noChangeArrowheads="1"/>
          </p:cNvSpPr>
          <p:nvPr>
            <p:ph type="title"/>
          </p:nvPr>
        </p:nvSpPr>
        <p:spPr/>
        <p:txBody>
          <a:bodyPr/>
          <a:lstStyle/>
          <a:p>
            <a:pPr marL="762000" indent="-762000"/>
            <a:r>
              <a:rPr lang="en-US" altLang="zh-CN" dirty="0" smtClean="0"/>
              <a:t>（</a:t>
            </a:r>
            <a:r>
              <a:rPr lang="zh-CN" altLang="en-US" dirty="0" smtClean="0"/>
              <a:t>三）</a:t>
            </a:r>
            <a:r>
              <a:rPr lang="zh-CN" altLang="en-US" b="1" dirty="0" smtClean="0"/>
              <a:t>网格</a:t>
            </a:r>
            <a:r>
              <a:rPr lang="zh-CN" altLang="en-US" b="1" dirty="0"/>
              <a:t>技术（</a:t>
            </a:r>
            <a:r>
              <a:rPr lang="en-US" altLang="zh-CN" b="1" dirty="0"/>
              <a:t>grid</a:t>
            </a:r>
            <a:r>
              <a:rPr lang="zh-CN" altLang="en-US" b="1" dirty="0"/>
              <a:t>）</a:t>
            </a:r>
          </a:p>
        </p:txBody>
      </p:sp>
      <p:sp>
        <p:nvSpPr>
          <p:cNvPr id="2417667" name="Rectangle 3"/>
          <p:cNvSpPr>
            <a:spLocks noGrp="1" noChangeArrowheads="1"/>
          </p:cNvSpPr>
          <p:nvPr>
            <p:ph type="body" idx="1"/>
          </p:nvPr>
        </p:nvSpPr>
        <p:spPr/>
        <p:txBody>
          <a:bodyPr/>
          <a:lstStyle/>
          <a:p>
            <a:pPr>
              <a:lnSpc>
                <a:spcPct val="90000"/>
              </a:lnSpc>
            </a:pPr>
            <a:r>
              <a:rPr lang="zh-CN" altLang="en-US"/>
              <a:t>网格是科学家针对当今的一些科学难题于</a:t>
            </a:r>
            <a:r>
              <a:rPr lang="en-US" altLang="zh-CN"/>
              <a:t>90</a:t>
            </a:r>
            <a:r>
              <a:rPr lang="zh-CN" altLang="en-US"/>
              <a:t>年代初提出的新概念。</a:t>
            </a:r>
          </a:p>
          <a:p>
            <a:pPr>
              <a:lnSpc>
                <a:spcPct val="90000"/>
              </a:lnSpc>
            </a:pPr>
            <a:r>
              <a:rPr lang="zh-CN" altLang="en-US"/>
              <a:t>它将分布在不同地理位置的计算资源包括</a:t>
            </a:r>
            <a:r>
              <a:rPr lang="en-US" altLang="zh-CN"/>
              <a:t>CPU</a:t>
            </a:r>
            <a:r>
              <a:rPr lang="zh-CN" altLang="en-US"/>
              <a:t>、存储器、数据库等，通过高速的互联网组成充分共享的资源集成，从而提供一种高性能计算、管理及服务的资源能力。人们用这些资源就像用电源一样，不必计较这些资源的来源和负载情况。</a:t>
            </a:r>
          </a:p>
          <a:p>
            <a:pPr>
              <a:lnSpc>
                <a:spcPct val="90000"/>
              </a:lnSpc>
            </a:pPr>
            <a:r>
              <a:rPr lang="zh-CN" altLang="en-US"/>
              <a:t>通过网格计算技术，位于日内瓦的西欧高能物理研究中心工作人员，在网上操作，就可以把任务交给位于法国里昂的计算机集群上去完成，而不必花许多钱去建立一个巨大的计算机集群。</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8690" name="Rectangle 2"/>
          <p:cNvSpPr>
            <a:spLocks noGrp="1" noChangeArrowheads="1"/>
          </p:cNvSpPr>
          <p:nvPr>
            <p:ph type="title"/>
          </p:nvPr>
        </p:nvSpPr>
        <p:spPr/>
        <p:txBody>
          <a:bodyPr/>
          <a:lstStyle/>
          <a:p>
            <a:r>
              <a:rPr lang="zh-CN" altLang="en-US" dirty="0"/>
              <a:t>五层沙漏结构 </a:t>
            </a:r>
          </a:p>
        </p:txBody>
      </p:sp>
      <p:sp>
        <p:nvSpPr>
          <p:cNvPr id="2418698" name="Rectangle 10"/>
          <p:cNvSpPr>
            <a:spLocks noGrp="1" noChangeArrowheads="1"/>
          </p:cNvSpPr>
          <p:nvPr>
            <p:ph type="body" idx="1"/>
          </p:nvPr>
        </p:nvSpPr>
        <p:spPr>
          <a:xfrm>
            <a:off x="838200" y="1341438"/>
            <a:ext cx="8305800" cy="1800225"/>
          </a:xfrm>
        </p:spPr>
        <p:txBody>
          <a:bodyPr/>
          <a:lstStyle/>
          <a:p>
            <a:pPr>
              <a:lnSpc>
                <a:spcPct val="80000"/>
              </a:lnSpc>
            </a:pPr>
            <a:r>
              <a:rPr lang="zh-CN" altLang="en-US" sz="1800"/>
              <a:t>五层结构之所以形如沙漏，是由各部分协议数量的分布不均匀引起的。考虑到核心的移植、升级的方便性，核心部分的协议数量相对比较少 </a:t>
            </a:r>
            <a:r>
              <a:rPr lang="en-US" altLang="zh-CN" sz="1800"/>
              <a:t>(</a:t>
            </a:r>
            <a:r>
              <a:rPr lang="zh-CN" altLang="en-US" sz="1800"/>
              <a:t>例如</a:t>
            </a:r>
            <a:r>
              <a:rPr lang="en-US" altLang="zh-CN" sz="1800"/>
              <a:t>Internet</a:t>
            </a:r>
            <a:r>
              <a:rPr lang="zh-CN" altLang="en-US" sz="1800"/>
              <a:t>上的</a:t>
            </a:r>
            <a:r>
              <a:rPr lang="en-US" altLang="zh-CN" sz="1800"/>
              <a:t>TCP</a:t>
            </a:r>
            <a:r>
              <a:rPr lang="zh-CN" altLang="en-US" sz="1800"/>
              <a:t>和</a:t>
            </a:r>
            <a:r>
              <a:rPr lang="en-US" altLang="zh-CN" sz="1800"/>
              <a:t>HTTP)</a:t>
            </a:r>
            <a:r>
              <a:rPr lang="zh-CN" altLang="en-US" sz="1800"/>
              <a:t>，对于其最核心的部分，要实现上层协议（沙漏的顶层）向核心协议的映射，同时实现核心协议向下层协议（沙漏的底层）的映射。按照定义，核心协议的数量不能太多，这样核心协议就成了一个协议层次结构的瓶颈。在五层结构中，资源层和连接层共同组成这一核心的瓶颈部分，它促进了单独的资源共享。</a:t>
            </a:r>
          </a:p>
        </p:txBody>
      </p:sp>
      <p:sp>
        <p:nvSpPr>
          <p:cNvPr id="2418695"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18694" name="Object 6"/>
          <p:cNvGraphicFramePr>
            <a:graphicFrameLocks noChangeAspect="1"/>
          </p:cNvGraphicFramePr>
          <p:nvPr/>
        </p:nvGraphicFramePr>
        <p:xfrm>
          <a:off x="827088" y="3500438"/>
          <a:ext cx="5832475" cy="3265487"/>
        </p:xfrm>
        <a:graphic>
          <a:graphicData uri="http://schemas.openxmlformats.org/presentationml/2006/ole">
            <mc:AlternateContent xmlns:mc="http://schemas.openxmlformats.org/markup-compatibility/2006">
              <mc:Choice xmlns:v="urn:schemas-microsoft-com:vml" Requires="v">
                <p:oleObj spid="_x0000_s2418702" name="Visio" r:id="rId3" imgW="4894707" imgH="2734666" progId="Visio.Drawing.11">
                  <p:embed/>
                </p:oleObj>
              </mc:Choice>
              <mc:Fallback>
                <p:oleObj name="Visio" r:id="rId3" imgW="4894707" imgH="2734666"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3500438"/>
                        <a:ext cx="5832475" cy="32654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2786" name="Rectangle 2"/>
          <p:cNvSpPr>
            <a:spLocks noGrp="1" noChangeArrowheads="1"/>
          </p:cNvSpPr>
          <p:nvPr>
            <p:ph type="title"/>
          </p:nvPr>
        </p:nvSpPr>
        <p:spPr/>
        <p:txBody>
          <a:bodyPr/>
          <a:lstStyle/>
          <a:p>
            <a:r>
              <a:rPr lang="zh-CN" altLang="en-US"/>
              <a:t>开放网格服务结构 </a:t>
            </a:r>
          </a:p>
        </p:txBody>
      </p:sp>
      <p:sp>
        <p:nvSpPr>
          <p:cNvPr id="2422787" name="Rectangle 3"/>
          <p:cNvSpPr>
            <a:spLocks noGrp="1" noChangeArrowheads="1"/>
          </p:cNvSpPr>
          <p:nvPr>
            <p:ph type="body" idx="1"/>
          </p:nvPr>
        </p:nvSpPr>
        <p:spPr/>
        <p:txBody>
          <a:bodyPr/>
          <a:lstStyle/>
          <a:p>
            <a:pPr>
              <a:lnSpc>
                <a:spcPct val="90000"/>
              </a:lnSpc>
            </a:pPr>
            <a:r>
              <a:rPr lang="zh-CN" altLang="en-US"/>
              <a:t>开放网格服务结构</a:t>
            </a:r>
            <a:r>
              <a:rPr lang="en-US" altLang="zh-CN"/>
              <a:t>OGSA</a:t>
            </a:r>
            <a:r>
              <a:rPr lang="zh-CN" altLang="en-US"/>
              <a:t>是</a:t>
            </a:r>
            <a:r>
              <a:rPr lang="en-US" altLang="zh-CN"/>
              <a:t>Global Grid Forum4</a:t>
            </a:r>
            <a:r>
              <a:rPr lang="zh-CN" altLang="en-US"/>
              <a:t>的重要标准建议</a:t>
            </a:r>
            <a:r>
              <a:rPr lang="en-US" altLang="zh-CN"/>
              <a:t>,</a:t>
            </a:r>
            <a:r>
              <a:rPr lang="zh-CN" altLang="en-US"/>
              <a:t>是目前最新也最有影响力的一种网格体系结构，被称为是下一代的网格结构。</a:t>
            </a:r>
          </a:p>
          <a:p>
            <a:pPr>
              <a:lnSpc>
                <a:spcPct val="90000"/>
              </a:lnSpc>
            </a:pPr>
            <a:r>
              <a:rPr lang="en-US" altLang="zh-CN"/>
              <a:t>OGSA</a:t>
            </a:r>
            <a:r>
              <a:rPr lang="zh-CN" altLang="en-US"/>
              <a:t>的目的就是要将</a:t>
            </a:r>
            <a:r>
              <a:rPr lang="en-US" altLang="zh-CN"/>
              <a:t>Grid</a:t>
            </a:r>
            <a:r>
              <a:rPr lang="zh-CN" altLang="en-US"/>
              <a:t>的一些功能，更确切地说是</a:t>
            </a:r>
            <a:r>
              <a:rPr lang="en-US" altLang="zh-CN"/>
              <a:t>Globus</a:t>
            </a:r>
            <a:r>
              <a:rPr lang="zh-CN" altLang="en-US"/>
              <a:t>的一些功能融合到</a:t>
            </a:r>
            <a:r>
              <a:rPr lang="en-US" altLang="zh-CN"/>
              <a:t>Web Service</a:t>
            </a:r>
            <a:r>
              <a:rPr lang="zh-CN" altLang="en-US"/>
              <a:t>这个框架中。</a:t>
            </a:r>
          </a:p>
          <a:p>
            <a:pPr>
              <a:lnSpc>
                <a:spcPct val="90000"/>
              </a:lnSpc>
            </a:pPr>
            <a:r>
              <a:rPr lang="en-US" altLang="zh-CN"/>
              <a:t>OGSA</a:t>
            </a:r>
            <a:r>
              <a:rPr lang="zh-CN" altLang="en-US"/>
              <a:t>是面向服务的结构，将所有事务都表示成一个</a:t>
            </a:r>
            <a:r>
              <a:rPr lang="en-US" altLang="zh-CN"/>
              <a:t>Grid</a:t>
            </a:r>
            <a:r>
              <a:rPr lang="zh-CN" altLang="en-US"/>
              <a:t>服务，计算资源、存储资源、网络、程序、数据等都是服务，所有的服务都联系对应的接口。</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3810" name="Rectangle 2"/>
          <p:cNvSpPr>
            <a:spLocks noGrp="1" noChangeArrowheads="1"/>
          </p:cNvSpPr>
          <p:nvPr>
            <p:ph type="title"/>
          </p:nvPr>
        </p:nvSpPr>
        <p:spPr/>
        <p:txBody>
          <a:bodyPr/>
          <a:lstStyle/>
          <a:p>
            <a:r>
              <a:rPr lang="zh-CN" altLang="en-US"/>
              <a:t>网格核心技术 </a:t>
            </a:r>
          </a:p>
        </p:txBody>
      </p:sp>
      <p:sp>
        <p:nvSpPr>
          <p:cNvPr id="2423811" name="Rectangle 3"/>
          <p:cNvSpPr>
            <a:spLocks noGrp="1" noChangeArrowheads="1"/>
          </p:cNvSpPr>
          <p:nvPr>
            <p:ph type="body" idx="1"/>
          </p:nvPr>
        </p:nvSpPr>
        <p:spPr/>
        <p:txBody>
          <a:bodyPr/>
          <a:lstStyle/>
          <a:p>
            <a:r>
              <a:rPr lang="zh-CN" altLang="en-US"/>
              <a:t>高性能调度技术：在网格系统中，大量的应用共享网格的各种资源，如何使得这些应用获得最大的性能，这就是调度所要解决的问题。</a:t>
            </a:r>
          </a:p>
          <a:p>
            <a:r>
              <a:rPr lang="zh-CN" altLang="en-US"/>
              <a:t>资源管理技术：资源管理的关键问题是为用户有效地分配资源。</a:t>
            </a:r>
          </a:p>
          <a:p>
            <a:r>
              <a:rPr lang="zh-CN" altLang="en-US"/>
              <a:t>网格安全技术：网格计算环境对安全的要求比 </a:t>
            </a:r>
            <a:r>
              <a:rPr lang="en-US" altLang="zh-CN"/>
              <a:t>Internet</a:t>
            </a:r>
            <a:r>
              <a:rPr lang="zh-CN" altLang="en-US"/>
              <a:t>的安全要求更为复杂。</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834" name="Rectangle 2"/>
          <p:cNvSpPr>
            <a:spLocks noGrp="1" noChangeArrowheads="1"/>
          </p:cNvSpPr>
          <p:nvPr>
            <p:ph type="title"/>
          </p:nvPr>
        </p:nvSpPr>
        <p:spPr/>
        <p:txBody>
          <a:bodyPr/>
          <a:lstStyle/>
          <a:p>
            <a:r>
              <a:rPr lang="en-US" altLang="zh-CN" sz="3600" dirty="0" smtClean="0"/>
              <a:t>（</a:t>
            </a:r>
            <a:r>
              <a:rPr lang="zh-CN" altLang="en-US" sz="3600" dirty="0" smtClean="0"/>
              <a:t>四）</a:t>
            </a:r>
            <a:r>
              <a:rPr lang="fr-FR" altLang="zh-CN" sz="3600" dirty="0" smtClean="0"/>
              <a:t>Internet</a:t>
            </a:r>
            <a:r>
              <a:rPr lang="zh-CN" altLang="en-US" sz="3600" dirty="0"/>
              <a:t>的各种接入方式 </a:t>
            </a:r>
          </a:p>
        </p:txBody>
      </p:sp>
      <p:sp>
        <p:nvSpPr>
          <p:cNvPr id="2424835" name="Rectangle 3"/>
          <p:cNvSpPr>
            <a:spLocks noGrp="1" noChangeArrowheads="1"/>
          </p:cNvSpPr>
          <p:nvPr>
            <p:ph type="body" idx="1"/>
          </p:nvPr>
        </p:nvSpPr>
        <p:spPr/>
        <p:txBody>
          <a:bodyPr/>
          <a:lstStyle/>
          <a:p>
            <a:r>
              <a:rPr lang="en-US" altLang="zh-CN" dirty="0"/>
              <a:t>①</a:t>
            </a:r>
            <a:r>
              <a:rPr lang="zh-CN" altLang="en-US" dirty="0"/>
              <a:t>基于传统电信网的有线接入；</a:t>
            </a:r>
          </a:p>
          <a:p>
            <a:pPr lvl="1"/>
            <a:r>
              <a:rPr lang="en-US" altLang="zh-CN" dirty="0"/>
              <a:t>ADSL</a:t>
            </a:r>
            <a:r>
              <a:rPr lang="zh-CN" altLang="en-US" dirty="0"/>
              <a:t>接入</a:t>
            </a:r>
          </a:p>
          <a:p>
            <a:pPr lvl="1"/>
            <a:r>
              <a:rPr lang="en-US" altLang="zh-CN" dirty="0"/>
              <a:t>ISDN</a:t>
            </a:r>
            <a:r>
              <a:rPr lang="zh-CN" altLang="en-US" dirty="0"/>
              <a:t>接入</a:t>
            </a:r>
          </a:p>
          <a:p>
            <a:r>
              <a:rPr lang="zh-CN" altLang="en-US" dirty="0"/>
              <a:t>②基于有线电视网（</a:t>
            </a:r>
            <a:r>
              <a:rPr lang="en-US" altLang="zh-CN" dirty="0"/>
              <a:t>Cable Modem</a:t>
            </a:r>
            <a:r>
              <a:rPr lang="zh-CN" altLang="en-US" dirty="0"/>
              <a:t>）接入；</a:t>
            </a:r>
          </a:p>
          <a:p>
            <a:r>
              <a:rPr lang="zh-CN" altLang="en-US" dirty="0"/>
              <a:t>③以太网接入；</a:t>
            </a:r>
          </a:p>
          <a:p>
            <a:r>
              <a:rPr lang="zh-CN" altLang="en-US" dirty="0"/>
              <a:t>④无线接入技术；</a:t>
            </a:r>
          </a:p>
          <a:p>
            <a:r>
              <a:rPr lang="zh-CN" altLang="en-US" dirty="0"/>
              <a:t>⑤光纤接入技术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5858" name="Rectangle 2"/>
          <p:cNvSpPr>
            <a:spLocks noGrp="1" noChangeArrowheads="1"/>
          </p:cNvSpPr>
          <p:nvPr>
            <p:ph type="title"/>
          </p:nvPr>
        </p:nvSpPr>
        <p:spPr/>
        <p:txBody>
          <a:bodyPr/>
          <a:lstStyle/>
          <a:p>
            <a:r>
              <a:rPr lang="en-US" altLang="zh-CN"/>
              <a:t>PPPoE</a:t>
            </a:r>
            <a:r>
              <a:rPr lang="zh-CN" altLang="en-US"/>
              <a:t>技术</a:t>
            </a:r>
          </a:p>
        </p:txBody>
      </p:sp>
      <p:sp>
        <p:nvSpPr>
          <p:cNvPr id="2425859" name="Rectangle 3"/>
          <p:cNvSpPr>
            <a:spLocks noGrp="1" noChangeArrowheads="1"/>
          </p:cNvSpPr>
          <p:nvPr>
            <p:ph type="body" idx="1"/>
          </p:nvPr>
        </p:nvSpPr>
        <p:spPr/>
        <p:txBody>
          <a:bodyPr/>
          <a:lstStyle/>
          <a:p>
            <a:r>
              <a:rPr lang="en-US" altLang="zh-CN"/>
              <a:t>1998</a:t>
            </a:r>
            <a:r>
              <a:rPr lang="zh-CN" altLang="en-US"/>
              <a:t>年</a:t>
            </a:r>
            <a:r>
              <a:rPr lang="en-US" altLang="zh-CN"/>
              <a:t>Redback</a:t>
            </a:r>
            <a:r>
              <a:rPr lang="zh-CN" altLang="en-US"/>
              <a:t>网络公司联合</a:t>
            </a:r>
            <a:r>
              <a:rPr lang="en-US" altLang="zh-CN"/>
              <a:t>UUNET</a:t>
            </a:r>
            <a:r>
              <a:rPr lang="zh-CN" altLang="en-US"/>
              <a:t>公司和</a:t>
            </a:r>
            <a:r>
              <a:rPr lang="en-US" altLang="zh-CN"/>
              <a:t>RouterWare</a:t>
            </a:r>
            <a:r>
              <a:rPr lang="zh-CN" altLang="en-US"/>
              <a:t>软件公司开发了以太网上点对点协议</a:t>
            </a:r>
            <a:r>
              <a:rPr lang="en-US" altLang="zh-CN"/>
              <a:t>PPPoE</a:t>
            </a:r>
            <a:r>
              <a:rPr lang="zh-CN" altLang="en-US"/>
              <a:t>（</a:t>
            </a:r>
            <a:r>
              <a:rPr lang="en-US" altLang="zh-CN"/>
              <a:t>PPP over Ethernet</a:t>
            </a:r>
            <a:r>
              <a:rPr lang="zh-CN" altLang="en-US"/>
              <a:t>）技术。</a:t>
            </a:r>
          </a:p>
          <a:p>
            <a:r>
              <a:rPr lang="en-US" altLang="zh-CN"/>
              <a:t>1999</a:t>
            </a:r>
            <a:r>
              <a:rPr lang="zh-CN" altLang="en-US"/>
              <a:t>年</a:t>
            </a:r>
            <a:r>
              <a:rPr lang="en-US" altLang="zh-CN"/>
              <a:t>2</a:t>
            </a:r>
            <a:r>
              <a:rPr lang="zh-CN" altLang="en-US"/>
              <a:t>月被</a:t>
            </a:r>
            <a:r>
              <a:rPr lang="en-US" altLang="zh-CN"/>
              <a:t>IETF</a:t>
            </a:r>
            <a:r>
              <a:rPr lang="zh-CN" altLang="en-US"/>
              <a:t>接收，以</a:t>
            </a:r>
            <a:r>
              <a:rPr lang="en-US" altLang="zh-CN"/>
              <a:t>RFC2516</a:t>
            </a:r>
            <a:r>
              <a:rPr lang="zh-CN" altLang="en-US"/>
              <a:t>发布。</a:t>
            </a:r>
          </a:p>
          <a:p>
            <a:r>
              <a:rPr lang="en-US" altLang="zh-CN"/>
              <a:t>PPPoE</a:t>
            </a:r>
            <a:r>
              <a:rPr lang="zh-CN" altLang="en-US"/>
              <a:t>提供通过接入设备把以太网的多个主机连接到远程访问设备的功能，为提供商和电信运营商提供用可靠和熟悉的技术来加速部署高速互联网业务。它使服务提供商在通过数字用户线、电缆调制解调器或无线连接等方式，提供支持多用户的宽带接入服务时更加简便易行。</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87" name="Rectangle 7"/>
          <p:cNvSpPr>
            <a:spLocks noGrp="1" noChangeArrowheads="1"/>
          </p:cNvSpPr>
          <p:nvPr>
            <p:ph type="title"/>
          </p:nvPr>
        </p:nvSpPr>
        <p:spPr/>
        <p:txBody>
          <a:bodyPr/>
          <a:lstStyle/>
          <a:p>
            <a:r>
              <a:rPr lang="en-US" altLang="zh-CN"/>
              <a:t>PPPoE</a:t>
            </a:r>
            <a:r>
              <a:rPr lang="zh-CN" altLang="en-US"/>
              <a:t>协议栈</a:t>
            </a:r>
          </a:p>
        </p:txBody>
      </p:sp>
      <p:sp>
        <p:nvSpPr>
          <p:cNvPr id="2426888" name="Rectangle 8"/>
          <p:cNvSpPr>
            <a:spLocks noGrp="1" noChangeArrowheads="1"/>
          </p:cNvSpPr>
          <p:nvPr>
            <p:ph type="body" idx="1"/>
          </p:nvPr>
        </p:nvSpPr>
        <p:spPr/>
        <p:txBody>
          <a:bodyPr/>
          <a:lstStyle/>
          <a:p>
            <a:endParaRPr lang="zh-CN" altLang="zh-CN"/>
          </a:p>
        </p:txBody>
      </p:sp>
      <p:sp>
        <p:nvSpPr>
          <p:cNvPr id="2426885" name="Rectangle 5"/>
          <p:cNvSpPr>
            <a:spLocks noChangeArrowheads="1"/>
          </p:cNvSpPr>
          <p:nvPr/>
        </p:nvSpPr>
        <p:spPr bwMode="auto">
          <a:xfrm>
            <a:off x="0" y="20161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26884" name="Object 4"/>
          <p:cNvGraphicFramePr>
            <a:graphicFrameLocks noChangeAspect="1"/>
          </p:cNvGraphicFramePr>
          <p:nvPr/>
        </p:nvGraphicFramePr>
        <p:xfrm>
          <a:off x="1331913" y="1196975"/>
          <a:ext cx="6119812" cy="4471988"/>
        </p:xfrm>
        <a:graphic>
          <a:graphicData uri="http://schemas.openxmlformats.org/presentationml/2006/ole">
            <mc:AlternateContent xmlns:mc="http://schemas.openxmlformats.org/markup-compatibility/2006">
              <mc:Choice xmlns:v="urn:schemas-microsoft-com:vml" Requires="v">
                <p:oleObj spid="_x0000_s2426892" name="Visio" r:id="rId3" imgW="4006977" imgH="2926893" progId="Visio.Drawing.11">
                  <p:embed/>
                </p:oleObj>
              </mc:Choice>
              <mc:Fallback>
                <p:oleObj name="Visio" r:id="rId3" imgW="4006977" imgH="2926893"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913" y="1196975"/>
                        <a:ext cx="6119812" cy="44719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26886" name="Rectangle 6"/>
          <p:cNvSpPr>
            <a:spLocks noChangeArrowheads="1"/>
          </p:cNvSpPr>
          <p:nvPr/>
        </p:nvSpPr>
        <p:spPr bwMode="auto">
          <a:xfrm>
            <a:off x="684213" y="6216650"/>
            <a:ext cx="75279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276225">
              <a:spcBef>
                <a:spcPct val="0"/>
              </a:spcBef>
              <a:defRPr kumimoji="1" sz="2400">
                <a:solidFill>
                  <a:schemeClr val="tx1"/>
                </a:solidFill>
                <a:latin typeface="Times New Roman" pitchFamily="18" charset="0"/>
                <a:ea typeface="宋体" pitchFamily="2" charset="-122"/>
              </a:defRPr>
            </a:lvl1pPr>
            <a:lvl2pPr>
              <a:spcBef>
                <a:spcPct val="0"/>
              </a:spcBef>
              <a:defRPr kumimoji="1" sz="2400">
                <a:solidFill>
                  <a:schemeClr val="tx1"/>
                </a:solidFill>
                <a:latin typeface="Times New Roman" pitchFamily="18" charset="0"/>
                <a:ea typeface="宋体" pitchFamily="2" charset="-122"/>
              </a:defRPr>
            </a:lvl2pPr>
            <a:lvl3pPr>
              <a:spcBef>
                <a:spcPct val="0"/>
              </a:spcBef>
              <a:defRPr kumimoji="1" sz="2400">
                <a:solidFill>
                  <a:schemeClr val="tx1"/>
                </a:solidFill>
                <a:latin typeface="Times New Roman" pitchFamily="18" charset="0"/>
                <a:ea typeface="宋体" pitchFamily="2" charset="-122"/>
              </a:defRPr>
            </a:lvl3pPr>
            <a:lvl4pPr>
              <a:spcBef>
                <a:spcPct val="0"/>
              </a:spcBef>
              <a:defRPr kumimoji="1" sz="2400">
                <a:solidFill>
                  <a:schemeClr val="tx1"/>
                </a:solidFill>
                <a:latin typeface="Times New Roman" pitchFamily="18" charset="0"/>
                <a:ea typeface="宋体" pitchFamily="2" charset="-122"/>
              </a:defRPr>
            </a:lvl4pPr>
            <a:lvl5pPr>
              <a:spcBef>
                <a:spcPct val="0"/>
              </a:spcBef>
              <a:defRPr kumimoji="1" sz="2400">
                <a:solidFill>
                  <a:schemeClr val="tx1"/>
                </a:solidFill>
                <a:latin typeface="Times New Roman" pitchFamily="18" charset="0"/>
                <a:ea typeface="宋体" pitchFamily="2" charset="-122"/>
              </a:defRPr>
            </a:lvl5pPr>
            <a:lvl6pPr fontAlgn="base">
              <a:spcBef>
                <a:spcPct val="0"/>
              </a:spcBef>
              <a:spcAft>
                <a:spcPct val="0"/>
              </a:spcAft>
              <a:defRPr kumimoji="1" sz="2400">
                <a:solidFill>
                  <a:schemeClr val="tx1"/>
                </a:solidFill>
                <a:latin typeface="Times New Roman" pitchFamily="18" charset="0"/>
                <a:ea typeface="宋体" pitchFamily="2" charset="-122"/>
              </a:defRPr>
            </a:lvl6pPr>
            <a:lvl7pPr fontAlgn="base">
              <a:spcBef>
                <a:spcPct val="0"/>
              </a:spcBef>
              <a:spcAft>
                <a:spcPct val="0"/>
              </a:spcAft>
              <a:defRPr kumimoji="1" sz="2400">
                <a:solidFill>
                  <a:schemeClr val="tx1"/>
                </a:solidFill>
                <a:latin typeface="Times New Roman" pitchFamily="18" charset="0"/>
                <a:ea typeface="宋体" pitchFamily="2" charset="-122"/>
              </a:defRPr>
            </a:lvl7pPr>
            <a:lvl8pPr fontAlgn="base">
              <a:spcBef>
                <a:spcPct val="0"/>
              </a:spcBef>
              <a:spcAft>
                <a:spcPct val="0"/>
              </a:spcAft>
              <a:defRPr kumimoji="1" sz="2400">
                <a:solidFill>
                  <a:schemeClr val="tx1"/>
                </a:solidFill>
                <a:latin typeface="Times New Roman" pitchFamily="18" charset="0"/>
                <a:ea typeface="宋体" pitchFamily="2" charset="-122"/>
              </a:defRPr>
            </a:lvl8pPr>
            <a:lvl9pPr fontAlgn="base">
              <a:spcBef>
                <a:spcPct val="0"/>
              </a:spcBef>
              <a:spcAft>
                <a:spcPct val="0"/>
              </a:spcAft>
              <a:defRPr kumimoji="1" sz="2400">
                <a:solidFill>
                  <a:schemeClr val="tx1"/>
                </a:solidFill>
                <a:latin typeface="Times New Roman" pitchFamily="18" charset="0"/>
                <a:ea typeface="宋体" pitchFamily="2" charset="-122"/>
              </a:defRPr>
            </a:lvl9pPr>
          </a:lstStyle>
          <a:p>
            <a:pPr algn="ctr">
              <a:buClrTx/>
              <a:buFontTx/>
              <a:buNone/>
            </a:pPr>
            <a:r>
              <a:rPr lang="en-US" altLang="zh-CN" sz="1800" b="1">
                <a:cs typeface="Times New Roman" pitchFamily="18" charset="0"/>
              </a:rPr>
              <a:t>       </a:t>
            </a:r>
            <a:r>
              <a:rPr lang="zh-CN" altLang="en-US" sz="1800" b="1">
                <a:cs typeface="Times New Roman" pitchFamily="18" charset="0"/>
              </a:rPr>
              <a:t>（</a:t>
            </a:r>
            <a:r>
              <a:rPr lang="en-US" altLang="zh-CN" sz="1800" b="1">
                <a:cs typeface="Times New Roman" pitchFamily="18" charset="0"/>
              </a:rPr>
              <a:t>a</a:t>
            </a:r>
            <a:r>
              <a:rPr lang="zh-CN" altLang="en-US" sz="1800" b="1">
                <a:cs typeface="Times New Roman" pitchFamily="18" charset="0"/>
              </a:rPr>
              <a:t>）以态网上的</a:t>
            </a:r>
            <a:r>
              <a:rPr lang="en-US" altLang="zh-CN" sz="1800" b="1">
                <a:cs typeface="Times New Roman" pitchFamily="18" charset="0"/>
              </a:rPr>
              <a:t>PPPoE</a:t>
            </a:r>
            <a:r>
              <a:rPr lang="zh-CN" altLang="en-US" sz="1800" b="1">
                <a:cs typeface="Times New Roman" pitchFamily="18" charset="0"/>
              </a:rPr>
              <a:t>协议栈           </a:t>
            </a:r>
            <a:r>
              <a:rPr lang="en-US" altLang="zh-CN" sz="1800" b="1">
                <a:cs typeface="Times New Roman" pitchFamily="18" charset="0"/>
              </a:rPr>
              <a:t>(b) ATM</a:t>
            </a:r>
            <a:r>
              <a:rPr lang="zh-CN" altLang="en-US" sz="1800" b="1">
                <a:cs typeface="Times New Roman" pitchFamily="18" charset="0"/>
              </a:rPr>
              <a:t>网上的</a:t>
            </a:r>
            <a:r>
              <a:rPr lang="en-US" altLang="zh-CN" sz="1800" b="1">
                <a:cs typeface="Times New Roman" pitchFamily="18" charset="0"/>
              </a:rPr>
              <a:t>PPPoE</a:t>
            </a:r>
            <a:r>
              <a:rPr lang="zh-CN" altLang="en-US" sz="1800" b="1">
                <a:cs typeface="Times New Roman" pitchFamily="18" charset="0"/>
              </a:rPr>
              <a:t>协议栈</a:t>
            </a:r>
            <a:endParaRPr lang="zh-CN" altLang="en-US" sz="1800" b="1">
              <a:latin typeface="Arial" pitchFamily="34" charset="0"/>
            </a:endParaRPr>
          </a:p>
          <a:p>
            <a:pPr algn="ctr" eaLnBrk="0" hangingPunct="0">
              <a:buClrTx/>
              <a:buFontTx/>
              <a:buNone/>
            </a:pPr>
            <a:r>
              <a:rPr lang="zh-CN" altLang="en-US" sz="1800" b="1">
                <a:cs typeface="Times New Roman" pitchFamily="18" charset="0"/>
              </a:rPr>
              <a:t>图</a:t>
            </a:r>
            <a:r>
              <a:rPr lang="en-US" altLang="zh-CN" sz="1800" b="1">
                <a:cs typeface="Times New Roman" pitchFamily="18" charset="0"/>
              </a:rPr>
              <a:t>8-6 PPPoE</a:t>
            </a:r>
            <a:r>
              <a:rPr lang="zh-CN" altLang="en-US" sz="1800" b="1">
                <a:cs typeface="Times New Roman" pitchFamily="18" charset="0"/>
              </a:rPr>
              <a:t>协议栈</a:t>
            </a:r>
            <a:endParaRPr lang="zh-CN" altLang="en-US" sz="1800" b="1"/>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7906" name="Rectangle 2"/>
          <p:cNvSpPr>
            <a:spLocks noGrp="1" noChangeArrowheads="1"/>
          </p:cNvSpPr>
          <p:nvPr>
            <p:ph type="title"/>
          </p:nvPr>
        </p:nvSpPr>
        <p:spPr/>
        <p:txBody>
          <a:bodyPr/>
          <a:lstStyle/>
          <a:p>
            <a:r>
              <a:rPr lang="en-US" altLang="zh-CN"/>
              <a:t>ADSL</a:t>
            </a:r>
            <a:r>
              <a:rPr lang="zh-CN" altLang="en-US"/>
              <a:t>接入技术</a:t>
            </a:r>
          </a:p>
        </p:txBody>
      </p:sp>
      <p:sp>
        <p:nvSpPr>
          <p:cNvPr id="2427907" name="Rectangle 3"/>
          <p:cNvSpPr>
            <a:spLocks noGrp="1" noChangeArrowheads="1"/>
          </p:cNvSpPr>
          <p:nvPr>
            <p:ph type="body" idx="1"/>
          </p:nvPr>
        </p:nvSpPr>
        <p:spPr/>
        <p:txBody>
          <a:bodyPr/>
          <a:lstStyle/>
          <a:p>
            <a:pPr>
              <a:lnSpc>
                <a:spcPct val="90000"/>
              </a:lnSpc>
            </a:pPr>
            <a:r>
              <a:rPr lang="en-US" altLang="zh-CN" sz="2000"/>
              <a:t>DSL</a:t>
            </a:r>
            <a:r>
              <a:rPr lang="zh-CN" altLang="en-US" sz="2000"/>
              <a:t>（数字用户线路，</a:t>
            </a:r>
            <a:r>
              <a:rPr lang="en-US" altLang="zh-CN" sz="2000"/>
              <a:t>Digital Subscriber Line</a:t>
            </a:r>
            <a:r>
              <a:rPr lang="zh-CN" altLang="en-US" sz="2000"/>
              <a:t>）是以铜电话线为传输介质的点对点传输技术，它包括</a:t>
            </a:r>
            <a:r>
              <a:rPr lang="en-US" altLang="zh-CN" sz="2000"/>
              <a:t>HDSL</a:t>
            </a:r>
            <a:r>
              <a:rPr lang="zh-CN" altLang="en-US" sz="2000"/>
              <a:t>、</a:t>
            </a:r>
            <a:r>
              <a:rPr lang="en-US" altLang="zh-CN" sz="2000"/>
              <a:t>SDSL </a:t>
            </a:r>
            <a:r>
              <a:rPr lang="zh-CN" altLang="en-US" sz="2000"/>
              <a:t>、</a:t>
            </a:r>
            <a:r>
              <a:rPr lang="en-US" altLang="zh-CN" sz="2000"/>
              <a:t>VDSL </a:t>
            </a:r>
            <a:r>
              <a:rPr lang="zh-CN" altLang="en-US" sz="2000"/>
              <a:t>、</a:t>
            </a:r>
            <a:r>
              <a:rPr lang="en-US" altLang="zh-CN" sz="2000"/>
              <a:t>ADSL</a:t>
            </a:r>
            <a:r>
              <a:rPr lang="zh-CN" altLang="en-US" sz="2000"/>
              <a:t>和</a:t>
            </a:r>
            <a:r>
              <a:rPr lang="en-US" altLang="zh-CN" sz="2000"/>
              <a:t>RADSL</a:t>
            </a:r>
            <a:r>
              <a:rPr lang="zh-CN" altLang="en-US" sz="2000"/>
              <a:t>等，一般称之为</a:t>
            </a:r>
            <a:r>
              <a:rPr lang="en-US" altLang="zh-CN" sz="2000"/>
              <a:t>xDSL</a:t>
            </a:r>
            <a:r>
              <a:rPr lang="zh-CN" altLang="en-US" sz="2000"/>
              <a:t>。它们主要的区别就是体现在信号传输速度和距离的不同以及上行速率和下行速率对称性的不同这两个方面。其中</a:t>
            </a:r>
            <a:r>
              <a:rPr lang="en-US" altLang="zh-CN" sz="2000"/>
              <a:t>ADSL</a:t>
            </a:r>
            <a:r>
              <a:rPr lang="zh-CN" altLang="en-US" sz="2000"/>
              <a:t>（非对称数字用户环路）是最具前景及竞争力的一种。 </a:t>
            </a:r>
          </a:p>
          <a:p>
            <a:pPr>
              <a:lnSpc>
                <a:spcPct val="90000"/>
              </a:lnSpc>
            </a:pPr>
            <a:r>
              <a:rPr lang="zh-CN" altLang="en-US" sz="2000"/>
              <a:t>电话铜线理论上有接近</a:t>
            </a:r>
            <a:r>
              <a:rPr lang="en-US" altLang="zh-CN" sz="2000"/>
              <a:t>2MHz</a:t>
            </a:r>
            <a:r>
              <a:rPr lang="zh-CN" altLang="en-US" sz="2000"/>
              <a:t>的带宽，</a:t>
            </a:r>
            <a:r>
              <a:rPr lang="en-US" altLang="zh-CN" sz="2000"/>
              <a:t>ADSL</a:t>
            </a:r>
            <a:r>
              <a:rPr lang="zh-CN" altLang="en-US" sz="2000"/>
              <a:t>使用了其高频带作为数据通道在电话线上产生了三个信息通道一个为标准电话服务的通道，一个速率为</a:t>
            </a:r>
            <a:r>
              <a:rPr lang="en-US" altLang="zh-CN" sz="2000"/>
              <a:t>32Kbps-1.0Mbps</a:t>
            </a:r>
            <a:r>
              <a:rPr lang="zh-CN" altLang="en-US" sz="2000"/>
              <a:t>的上行通道，一个速率为</a:t>
            </a:r>
            <a:r>
              <a:rPr lang="en-US" altLang="zh-CN" sz="2000"/>
              <a:t>512bps-8Mbps</a:t>
            </a:r>
            <a:r>
              <a:rPr lang="zh-CN" altLang="en-US" sz="2000"/>
              <a:t>的下行通道，这三个通道可以同时工作。</a:t>
            </a:r>
            <a:r>
              <a:rPr lang="en-US" altLang="zh-CN" sz="2000"/>
              <a:t>ADSL</a:t>
            </a:r>
            <a:r>
              <a:rPr lang="zh-CN" altLang="en-US" sz="2000"/>
              <a:t>采用了多种复用技术和调制技术。</a:t>
            </a:r>
            <a:r>
              <a:rPr lang="en-US" altLang="zh-CN" sz="2000"/>
              <a:t>ADSL</a:t>
            </a:r>
            <a:r>
              <a:rPr lang="zh-CN" altLang="en-US" sz="2000"/>
              <a:t>一般采用频分多路复用或回波消除技术。</a:t>
            </a:r>
          </a:p>
          <a:p>
            <a:pPr>
              <a:lnSpc>
                <a:spcPct val="90000"/>
              </a:lnSpc>
            </a:pPr>
            <a:r>
              <a:rPr lang="en-US" altLang="zh-CN" sz="2000"/>
              <a:t>ADSL</a:t>
            </a:r>
            <a:r>
              <a:rPr lang="zh-CN" altLang="en-US" sz="2000"/>
              <a:t>是目前国际上用来对现有电话网络进行宽带改造的一种通信方式。是接入技术中最常用的一种，由美国</a:t>
            </a:r>
            <a:r>
              <a:rPr lang="en-US" altLang="zh-CN" sz="2000"/>
              <a:t>Bellcore</a:t>
            </a:r>
            <a:r>
              <a:rPr lang="zh-CN" altLang="en-US" sz="2000"/>
              <a:t>在</a:t>
            </a:r>
            <a:r>
              <a:rPr lang="en-US" altLang="zh-CN" sz="2000"/>
              <a:t>1989</a:t>
            </a:r>
            <a:r>
              <a:rPr lang="zh-CN" altLang="en-US" sz="2000"/>
              <a:t>年首先提出。</a:t>
            </a:r>
          </a:p>
          <a:p>
            <a:pPr>
              <a:lnSpc>
                <a:spcPct val="90000"/>
              </a:lnSpc>
            </a:pPr>
            <a:r>
              <a:rPr lang="en-US" altLang="zh-CN" sz="2000"/>
              <a:t>ADSL</a:t>
            </a:r>
            <a:r>
              <a:rPr lang="zh-CN" altLang="en-US" sz="2000"/>
              <a:t>是一种通过现有普通电话线为家庭、办公室提供宽带数据传输服务的技术。</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9954" name="Rectangle 2"/>
          <p:cNvSpPr>
            <a:spLocks noGrp="1" noChangeArrowheads="1"/>
          </p:cNvSpPr>
          <p:nvPr>
            <p:ph type="title"/>
          </p:nvPr>
        </p:nvSpPr>
        <p:spPr/>
        <p:txBody>
          <a:bodyPr/>
          <a:lstStyle/>
          <a:p>
            <a:r>
              <a:rPr lang="en-US" altLang="zh-CN"/>
              <a:t>ADSL</a:t>
            </a:r>
            <a:r>
              <a:rPr lang="zh-CN" altLang="en-US"/>
              <a:t>接入</a:t>
            </a:r>
            <a:r>
              <a:rPr lang="en-US" altLang="zh-CN"/>
              <a:t>Internet</a:t>
            </a:r>
            <a:r>
              <a:rPr lang="zh-CN" altLang="en-US"/>
              <a:t>示意图 </a:t>
            </a:r>
          </a:p>
        </p:txBody>
      </p:sp>
      <p:sp>
        <p:nvSpPr>
          <p:cNvPr id="2429955" name="Rectangle 3"/>
          <p:cNvSpPr>
            <a:spLocks noGrp="1" noChangeArrowheads="1"/>
          </p:cNvSpPr>
          <p:nvPr>
            <p:ph type="body" idx="1"/>
          </p:nvPr>
        </p:nvSpPr>
        <p:spPr/>
        <p:txBody>
          <a:bodyPr/>
          <a:lstStyle/>
          <a:p>
            <a:endParaRPr lang="zh-CN" altLang="zh-CN"/>
          </a:p>
        </p:txBody>
      </p:sp>
      <p:pic>
        <p:nvPicPr>
          <p:cNvPr id="24299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484313"/>
            <a:ext cx="7993062" cy="318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8930" name="Rectangle 2"/>
          <p:cNvSpPr>
            <a:spLocks noGrp="1" noChangeArrowheads="1"/>
          </p:cNvSpPr>
          <p:nvPr>
            <p:ph type="title"/>
          </p:nvPr>
        </p:nvSpPr>
        <p:spPr/>
        <p:txBody>
          <a:bodyPr/>
          <a:lstStyle/>
          <a:p>
            <a:r>
              <a:rPr lang="en-US" altLang="zh-CN"/>
              <a:t>ADSL</a:t>
            </a:r>
            <a:r>
              <a:rPr lang="zh-CN" altLang="en-US"/>
              <a:t>技术的特点</a:t>
            </a:r>
          </a:p>
        </p:txBody>
      </p:sp>
      <p:sp>
        <p:nvSpPr>
          <p:cNvPr id="2428931" name="Rectangle 3"/>
          <p:cNvSpPr>
            <a:spLocks noGrp="1" noChangeArrowheads="1"/>
          </p:cNvSpPr>
          <p:nvPr>
            <p:ph type="body" idx="1"/>
          </p:nvPr>
        </p:nvSpPr>
        <p:spPr/>
        <p:txBody>
          <a:bodyPr/>
          <a:lstStyle/>
          <a:p>
            <a:r>
              <a:rPr lang="zh-CN" altLang="en-US"/>
              <a:t>（</a:t>
            </a:r>
            <a:r>
              <a:rPr lang="en-US" altLang="zh-CN"/>
              <a:t>1</a:t>
            </a:r>
            <a:r>
              <a:rPr lang="zh-CN" altLang="en-US"/>
              <a:t>）具有很高的传输速率 下行速率可达</a:t>
            </a:r>
            <a:r>
              <a:rPr lang="en-US" altLang="zh-CN"/>
              <a:t>8Mb/s</a:t>
            </a:r>
            <a:r>
              <a:rPr lang="zh-CN" altLang="en-US"/>
              <a:t>，上行速率</a:t>
            </a:r>
            <a:r>
              <a:rPr lang="en-US" altLang="zh-CN"/>
              <a:t>1Mb/s</a:t>
            </a:r>
            <a:r>
              <a:rPr lang="zh-CN" altLang="en-US"/>
              <a:t>，为普通拨号</a:t>
            </a:r>
            <a:r>
              <a:rPr lang="en-US" altLang="zh-CN"/>
              <a:t>Modem</a:t>
            </a:r>
            <a:r>
              <a:rPr lang="zh-CN" altLang="en-US"/>
              <a:t>的百倍以上，与普通拨号</a:t>
            </a:r>
            <a:r>
              <a:rPr lang="en-US" altLang="zh-CN"/>
              <a:t>Modem</a:t>
            </a:r>
            <a:r>
              <a:rPr lang="zh-CN" altLang="en-US"/>
              <a:t>的最高</a:t>
            </a:r>
            <a:r>
              <a:rPr lang="en-US" altLang="zh-CN"/>
              <a:t>56K</a:t>
            </a:r>
            <a:r>
              <a:rPr lang="zh-CN" altLang="en-US"/>
              <a:t>速率，以及</a:t>
            </a:r>
            <a:r>
              <a:rPr lang="en-US" altLang="zh-CN"/>
              <a:t>N-ISDN128K</a:t>
            </a:r>
            <a:r>
              <a:rPr lang="zh-CN" altLang="en-US"/>
              <a:t>的速率相比，</a:t>
            </a:r>
            <a:r>
              <a:rPr lang="en-US" altLang="zh-CN"/>
              <a:t>ADSL</a:t>
            </a:r>
            <a:r>
              <a:rPr lang="zh-CN" altLang="en-US"/>
              <a:t>的速率优势是不言而喻的。</a:t>
            </a:r>
          </a:p>
          <a:p>
            <a:r>
              <a:rPr lang="zh-CN" altLang="en-US"/>
              <a:t>（</a:t>
            </a:r>
            <a:r>
              <a:rPr lang="en-US" altLang="zh-CN"/>
              <a:t>2</a:t>
            </a:r>
            <a:r>
              <a:rPr lang="zh-CN" altLang="en-US"/>
              <a:t>）不需要更改和添加线路，直接使用原有的电话线 在线路两端加装</a:t>
            </a:r>
            <a:r>
              <a:rPr lang="en-US" altLang="zh-CN"/>
              <a:t>ADSL</a:t>
            </a:r>
            <a:r>
              <a:rPr lang="zh-CN" altLang="en-US"/>
              <a:t>设备即可为用户提供高速接入服务。</a:t>
            </a:r>
          </a:p>
          <a:p>
            <a:r>
              <a:rPr lang="zh-CN" altLang="en-US"/>
              <a:t>（</a:t>
            </a:r>
            <a:r>
              <a:rPr lang="en-US" altLang="zh-CN"/>
              <a:t>3</a:t>
            </a:r>
            <a:r>
              <a:rPr lang="zh-CN" altLang="en-US"/>
              <a:t>）语音信号和数字信号可以并行。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0978" name="Rectangle 2"/>
          <p:cNvSpPr>
            <a:spLocks noGrp="1" noChangeArrowheads="1"/>
          </p:cNvSpPr>
          <p:nvPr>
            <p:ph type="title"/>
          </p:nvPr>
        </p:nvSpPr>
        <p:spPr/>
        <p:txBody>
          <a:bodyPr/>
          <a:lstStyle/>
          <a:p>
            <a:r>
              <a:rPr lang="en-US" altLang="zh-CN"/>
              <a:t>ISDN</a:t>
            </a:r>
            <a:r>
              <a:rPr lang="zh-CN" altLang="en-US"/>
              <a:t>专线接入技术</a:t>
            </a:r>
          </a:p>
        </p:txBody>
      </p:sp>
      <p:sp>
        <p:nvSpPr>
          <p:cNvPr id="2430979" name="Rectangle 3"/>
          <p:cNvSpPr>
            <a:spLocks noGrp="1" noChangeArrowheads="1"/>
          </p:cNvSpPr>
          <p:nvPr>
            <p:ph type="body" idx="1"/>
          </p:nvPr>
        </p:nvSpPr>
        <p:spPr/>
        <p:txBody>
          <a:bodyPr/>
          <a:lstStyle/>
          <a:p>
            <a:r>
              <a:rPr lang="zh-CN" altLang="en-US"/>
              <a:t>综合业务数字网（</a:t>
            </a:r>
            <a:r>
              <a:rPr lang="en-US" altLang="zh-CN"/>
              <a:t>Integrated Service Digital Network</a:t>
            </a:r>
            <a:r>
              <a:rPr lang="zh-CN" altLang="en-US"/>
              <a:t>），简称</a:t>
            </a:r>
            <a:r>
              <a:rPr lang="en-US" altLang="zh-CN"/>
              <a:t>ISDN</a:t>
            </a:r>
            <a:r>
              <a:rPr lang="zh-CN" altLang="en-US"/>
              <a:t>。是通过对电话网进行数字化改造而发展起来的，提供端到端的数字连接，以支持一系列广泛的业务，包括语音、数据、传真、可视图文等。</a:t>
            </a:r>
            <a:r>
              <a:rPr lang="en-US" altLang="zh-CN"/>
              <a:t>ISDN</a:t>
            </a:r>
            <a:r>
              <a:rPr lang="zh-CN" altLang="en-US"/>
              <a:t>能够提供标准的用户</a:t>
            </a:r>
            <a:r>
              <a:rPr lang="en-US" altLang="zh-CN"/>
              <a:t>-</a:t>
            </a:r>
            <a:r>
              <a:rPr lang="zh-CN" altLang="en-US"/>
              <a:t>网络接口，通过标准接口将各种不同的终端接入到</a:t>
            </a:r>
            <a:r>
              <a:rPr lang="en-US" altLang="zh-CN"/>
              <a:t>ISDN</a:t>
            </a:r>
            <a:r>
              <a:rPr lang="zh-CN" altLang="en-US"/>
              <a:t>网络中，使一对普通的用户线最多可连接</a:t>
            </a:r>
            <a:r>
              <a:rPr lang="en-US" altLang="zh-CN"/>
              <a:t>8</a:t>
            </a:r>
            <a:r>
              <a:rPr lang="zh-CN" altLang="en-US"/>
              <a:t>个终端，并为多个终端提供多种通信的综合服务。</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2002" name="Rectangle 2"/>
          <p:cNvSpPr>
            <a:spLocks noGrp="1" noChangeArrowheads="1"/>
          </p:cNvSpPr>
          <p:nvPr>
            <p:ph type="title"/>
          </p:nvPr>
        </p:nvSpPr>
        <p:spPr/>
        <p:txBody>
          <a:bodyPr/>
          <a:lstStyle/>
          <a:p>
            <a:r>
              <a:rPr lang="zh-CN" altLang="en-US" sz="3600"/>
              <a:t>基于有线电视网（</a:t>
            </a:r>
            <a:r>
              <a:rPr lang="en-US" altLang="zh-CN" sz="3600"/>
              <a:t>Cable Modem</a:t>
            </a:r>
            <a:r>
              <a:rPr lang="zh-CN" altLang="en-US" sz="3600"/>
              <a:t>）接入技术 </a:t>
            </a:r>
          </a:p>
        </p:txBody>
      </p:sp>
      <p:sp>
        <p:nvSpPr>
          <p:cNvPr id="2432003" name="Rectangle 3"/>
          <p:cNvSpPr>
            <a:spLocks noGrp="1" noChangeArrowheads="1"/>
          </p:cNvSpPr>
          <p:nvPr>
            <p:ph type="body" idx="1"/>
          </p:nvPr>
        </p:nvSpPr>
        <p:spPr/>
        <p:txBody>
          <a:bodyPr/>
          <a:lstStyle/>
          <a:p>
            <a:pPr>
              <a:lnSpc>
                <a:spcPct val="90000"/>
              </a:lnSpc>
            </a:pPr>
            <a:r>
              <a:rPr lang="en-US" altLang="zh-CN"/>
              <a:t>CATV</a:t>
            </a:r>
            <a:r>
              <a:rPr lang="zh-CN" altLang="en-US"/>
              <a:t>是一种电视电缆技术。</a:t>
            </a:r>
            <a:r>
              <a:rPr lang="en-US" altLang="zh-CN"/>
              <a:t>CATV</a:t>
            </a:r>
            <a:r>
              <a:rPr lang="zh-CN" altLang="en-US"/>
              <a:t>（</a:t>
            </a:r>
            <a:r>
              <a:rPr lang="en-US" altLang="zh-CN"/>
              <a:t>Cable Television</a:t>
            </a:r>
            <a:r>
              <a:rPr lang="zh-CN" altLang="en-US"/>
              <a:t>）即有线电视网，是由广电部门规划设计的用来传输电视信号的网络，其覆盖面广，用户多。但有线电视网是单向的，只有下行信道。</a:t>
            </a:r>
          </a:p>
          <a:p>
            <a:pPr>
              <a:lnSpc>
                <a:spcPct val="90000"/>
              </a:lnSpc>
            </a:pPr>
            <a:r>
              <a:rPr lang="en-US" altLang="zh-CN"/>
              <a:t>HFC</a:t>
            </a:r>
            <a:r>
              <a:rPr lang="zh-CN" altLang="en-US"/>
              <a:t>（</a:t>
            </a:r>
            <a:r>
              <a:rPr lang="en-US" altLang="zh-CN"/>
              <a:t>Hybrid Fiber Coax</a:t>
            </a:r>
            <a:r>
              <a:rPr lang="zh-CN" altLang="en-US"/>
              <a:t>：混合光纤同轴电缆网）。是在</a:t>
            </a:r>
            <a:r>
              <a:rPr lang="en-US" altLang="zh-CN"/>
              <a:t>CATV</a:t>
            </a:r>
            <a:r>
              <a:rPr lang="zh-CN" altLang="en-US"/>
              <a:t>网的基础上发展起来的，除可以提供原</a:t>
            </a:r>
            <a:r>
              <a:rPr lang="en-US" altLang="zh-CN"/>
              <a:t>CATV</a:t>
            </a:r>
            <a:r>
              <a:rPr lang="zh-CN" altLang="en-US"/>
              <a:t>网提供的业务外，还能提供数据和其他交互型业务。</a:t>
            </a:r>
          </a:p>
          <a:p>
            <a:pPr>
              <a:lnSpc>
                <a:spcPct val="90000"/>
              </a:lnSpc>
            </a:pPr>
            <a:r>
              <a:rPr lang="en-US" altLang="zh-CN"/>
              <a:t>Cable Modem</a:t>
            </a:r>
            <a:r>
              <a:rPr lang="zh-CN" altLang="en-US"/>
              <a:t>（电缆调制解调器）是一种通过有线电视网络进行高速数据接入的装置。速度范围为</a:t>
            </a:r>
            <a:r>
              <a:rPr lang="en-US" altLang="zh-CN"/>
              <a:t>500K</a:t>
            </a:r>
            <a:r>
              <a:rPr lang="zh-CN" altLang="en-US"/>
              <a:t>～</a:t>
            </a:r>
            <a:r>
              <a:rPr lang="en-US" altLang="zh-CN"/>
              <a:t>10Mb/s</a:t>
            </a:r>
            <a:r>
              <a:rPr lang="zh-CN" altLang="en-US"/>
              <a:t>，甚至更高。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3026" name="Rectangle 2"/>
          <p:cNvSpPr>
            <a:spLocks noGrp="1" noChangeArrowheads="1"/>
          </p:cNvSpPr>
          <p:nvPr>
            <p:ph type="title"/>
          </p:nvPr>
        </p:nvSpPr>
        <p:spPr/>
        <p:txBody>
          <a:bodyPr/>
          <a:lstStyle/>
          <a:p>
            <a:r>
              <a:rPr lang="zh-CN" altLang="en-US"/>
              <a:t>光纤接入技术</a:t>
            </a:r>
          </a:p>
        </p:txBody>
      </p:sp>
      <p:sp>
        <p:nvSpPr>
          <p:cNvPr id="2433027" name="Rectangle 3"/>
          <p:cNvSpPr>
            <a:spLocks noGrp="1" noChangeArrowheads="1"/>
          </p:cNvSpPr>
          <p:nvPr>
            <p:ph type="body" idx="1"/>
          </p:nvPr>
        </p:nvSpPr>
        <p:spPr/>
        <p:txBody>
          <a:bodyPr/>
          <a:lstStyle/>
          <a:p>
            <a:r>
              <a:rPr lang="zh-CN" altLang="en-US"/>
              <a:t>所谓光纤接入网（</a:t>
            </a:r>
            <a:r>
              <a:rPr lang="en-US" altLang="zh-CN"/>
              <a:t>OAN</a:t>
            </a:r>
            <a:r>
              <a:rPr lang="zh-CN" altLang="en-US"/>
              <a:t>：</a:t>
            </a:r>
            <a:r>
              <a:rPr lang="en-US" altLang="zh-CN"/>
              <a:t>Optical Access Network</a:t>
            </a:r>
            <a:r>
              <a:rPr lang="zh-CN" altLang="en-US"/>
              <a:t>）就是指采用光纤传输技术的接入网，泛指本地交换机或远端模块与用户之间采用光纤通信或部分采用光纤通信的系统 。</a:t>
            </a:r>
          </a:p>
          <a:p>
            <a:r>
              <a:rPr lang="zh-CN" altLang="en-US"/>
              <a:t>光纤接入的特点：</a:t>
            </a:r>
          </a:p>
          <a:p>
            <a:pPr lvl="1"/>
            <a:r>
              <a:rPr lang="zh-CN" altLang="en-US"/>
              <a:t>（</a:t>
            </a:r>
            <a:r>
              <a:rPr lang="en-US" altLang="zh-CN"/>
              <a:t>1</a:t>
            </a:r>
            <a:r>
              <a:rPr lang="zh-CN" altLang="en-US"/>
              <a:t>）带宽宽 </a:t>
            </a:r>
          </a:p>
          <a:p>
            <a:pPr lvl="1"/>
            <a:r>
              <a:rPr lang="zh-CN" altLang="en-US"/>
              <a:t>（</a:t>
            </a:r>
            <a:r>
              <a:rPr lang="en-US" altLang="zh-CN"/>
              <a:t>2</a:t>
            </a:r>
            <a:r>
              <a:rPr lang="zh-CN" altLang="en-US"/>
              <a:t>）网络的可升级性能好</a:t>
            </a:r>
          </a:p>
          <a:p>
            <a:pPr lvl="1"/>
            <a:r>
              <a:rPr lang="zh-CN" altLang="en-US"/>
              <a:t>（</a:t>
            </a:r>
            <a:r>
              <a:rPr lang="en-US" altLang="zh-CN"/>
              <a:t>3</a:t>
            </a:r>
            <a:r>
              <a:rPr lang="zh-CN" altLang="en-US"/>
              <a:t>）双向传输</a:t>
            </a:r>
          </a:p>
          <a:p>
            <a:pPr lvl="1"/>
            <a:r>
              <a:rPr lang="zh-CN" altLang="en-US"/>
              <a:t>（</a:t>
            </a:r>
            <a:r>
              <a:rPr lang="en-US" altLang="zh-CN"/>
              <a:t>4</a:t>
            </a:r>
            <a:r>
              <a:rPr lang="zh-CN" altLang="en-US"/>
              <a:t>）接入简单、费用少</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5074" name="Rectangle 2"/>
          <p:cNvSpPr>
            <a:spLocks noGrp="1" noChangeArrowheads="1"/>
          </p:cNvSpPr>
          <p:nvPr>
            <p:ph type="title"/>
          </p:nvPr>
        </p:nvSpPr>
        <p:spPr/>
        <p:txBody>
          <a:bodyPr/>
          <a:lstStyle/>
          <a:p>
            <a:r>
              <a:rPr lang="zh-CN" altLang="en-US"/>
              <a:t>无线接入技术</a:t>
            </a:r>
          </a:p>
        </p:txBody>
      </p:sp>
      <p:sp>
        <p:nvSpPr>
          <p:cNvPr id="2435075" name="Rectangle 3"/>
          <p:cNvSpPr>
            <a:spLocks noGrp="1" noChangeArrowheads="1"/>
          </p:cNvSpPr>
          <p:nvPr>
            <p:ph type="body" idx="1"/>
          </p:nvPr>
        </p:nvSpPr>
        <p:spPr/>
        <p:txBody>
          <a:bodyPr/>
          <a:lstStyle/>
          <a:p>
            <a:r>
              <a:rPr lang="zh-CN" altLang="en-US"/>
              <a:t>无线接入技术是指在终端用户和交换端局间的接入网，全部或部分采用无线传输方式，为用户提供固定或移动接入服务的技术。 </a:t>
            </a:r>
          </a:p>
          <a:p>
            <a:r>
              <a:rPr lang="zh-CN" altLang="en-US"/>
              <a:t>无线接入的实现主要基于以下几种类型的技术： </a:t>
            </a:r>
          </a:p>
          <a:p>
            <a:pPr lvl="1"/>
            <a:r>
              <a:rPr lang="zh-CN" altLang="en-US"/>
              <a:t>（</a:t>
            </a:r>
            <a:r>
              <a:rPr lang="en-US" altLang="zh-CN"/>
              <a:t>1</a:t>
            </a:r>
            <a:r>
              <a:rPr lang="zh-CN" altLang="en-US"/>
              <a:t>）蜂窝技术 </a:t>
            </a:r>
          </a:p>
          <a:p>
            <a:pPr lvl="1"/>
            <a:r>
              <a:rPr lang="zh-CN" altLang="en-US"/>
              <a:t>（</a:t>
            </a:r>
            <a:r>
              <a:rPr lang="en-US" altLang="zh-CN"/>
              <a:t>2</a:t>
            </a:r>
            <a:r>
              <a:rPr lang="zh-CN" altLang="en-US"/>
              <a:t>）数字无绳技术 </a:t>
            </a:r>
          </a:p>
          <a:p>
            <a:pPr lvl="1"/>
            <a:r>
              <a:rPr lang="zh-CN" altLang="en-US"/>
              <a:t>（</a:t>
            </a:r>
            <a:r>
              <a:rPr lang="en-US" altLang="zh-CN"/>
              <a:t>3</a:t>
            </a:r>
            <a:r>
              <a:rPr lang="zh-CN" altLang="en-US"/>
              <a:t>）点对点微波技术 </a:t>
            </a:r>
          </a:p>
          <a:p>
            <a:pPr lvl="1"/>
            <a:r>
              <a:rPr lang="zh-CN" altLang="en-US"/>
              <a:t>（</a:t>
            </a:r>
            <a:r>
              <a:rPr lang="en-US" altLang="zh-CN"/>
              <a:t>4</a:t>
            </a:r>
            <a:r>
              <a:rPr lang="zh-CN" altLang="en-US"/>
              <a:t>）卫星技术 </a:t>
            </a:r>
          </a:p>
          <a:p>
            <a:pPr lvl="1"/>
            <a:r>
              <a:rPr lang="zh-CN" altLang="en-US"/>
              <a:t>（</a:t>
            </a:r>
            <a:r>
              <a:rPr lang="en-US" altLang="zh-CN"/>
              <a:t>5</a:t>
            </a:r>
            <a:r>
              <a:rPr lang="zh-CN" altLang="en-US"/>
              <a:t>）蓝牙技术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4050" name="Rectangle 2"/>
          <p:cNvSpPr>
            <a:spLocks noGrp="1" noChangeArrowheads="1"/>
          </p:cNvSpPr>
          <p:nvPr>
            <p:ph type="title"/>
          </p:nvPr>
        </p:nvSpPr>
        <p:spPr/>
        <p:txBody>
          <a:bodyPr/>
          <a:lstStyle/>
          <a:p>
            <a:r>
              <a:rPr lang="zh-CN" altLang="en-US"/>
              <a:t>以太网接入技术 </a:t>
            </a:r>
          </a:p>
        </p:txBody>
      </p:sp>
      <p:sp>
        <p:nvSpPr>
          <p:cNvPr id="2434051" name="Rectangle 3"/>
          <p:cNvSpPr>
            <a:spLocks noGrp="1" noChangeArrowheads="1"/>
          </p:cNvSpPr>
          <p:nvPr>
            <p:ph type="body" idx="1"/>
          </p:nvPr>
        </p:nvSpPr>
        <p:spPr/>
        <p:txBody>
          <a:bodyPr/>
          <a:lstStyle/>
          <a:p>
            <a:r>
              <a:rPr lang="zh-CN" altLang="en-US"/>
              <a:t>基于以太网技术的宽带接入网由局侧设备和用户侧设备组成。局侧设备一般位于小区内，用户侧设备一般位于居民楼内。局侧设备提供与</a:t>
            </a:r>
            <a:r>
              <a:rPr lang="en-US" altLang="zh-CN"/>
              <a:t>IP</a:t>
            </a:r>
            <a:r>
              <a:rPr lang="zh-CN" altLang="en-US"/>
              <a:t>骨干网的接口，用户侧设备提供与用户终端计算机相接的</a:t>
            </a:r>
            <a:r>
              <a:rPr lang="en-US" altLang="zh-CN"/>
              <a:t>10/100 BASE-T</a:t>
            </a:r>
            <a:r>
              <a:rPr lang="zh-CN" altLang="en-US"/>
              <a:t>接口。局侧设备具有汇聚用户侧设备网管信息的功能。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6098" name="Rectangle 2"/>
          <p:cNvSpPr>
            <a:spLocks noGrp="1" noChangeArrowheads="1"/>
          </p:cNvSpPr>
          <p:nvPr>
            <p:ph type="title"/>
          </p:nvPr>
        </p:nvSpPr>
        <p:spPr/>
        <p:txBody>
          <a:bodyPr/>
          <a:lstStyle/>
          <a:p>
            <a:r>
              <a:rPr lang="en-US" altLang="zh-CN"/>
              <a:t>web2.0</a:t>
            </a:r>
            <a:r>
              <a:rPr lang="zh-CN" altLang="en-US"/>
              <a:t>技术与概念</a:t>
            </a:r>
          </a:p>
        </p:txBody>
      </p:sp>
      <p:sp>
        <p:nvSpPr>
          <p:cNvPr id="2436099" name="Rectangle 3"/>
          <p:cNvSpPr>
            <a:spLocks noGrp="1" noChangeArrowheads="1"/>
          </p:cNvSpPr>
          <p:nvPr>
            <p:ph type="body" idx="1"/>
          </p:nvPr>
        </p:nvSpPr>
        <p:spPr/>
        <p:txBody>
          <a:bodyPr/>
          <a:lstStyle/>
          <a:p>
            <a:pPr>
              <a:lnSpc>
                <a:spcPct val="90000"/>
              </a:lnSpc>
            </a:pPr>
            <a:r>
              <a:rPr lang="en-US" altLang="zh-CN" sz="2400"/>
              <a:t>Web2.0</a:t>
            </a:r>
            <a:r>
              <a:rPr lang="zh-CN" altLang="en-US" sz="2400"/>
              <a:t>就是在</a:t>
            </a:r>
            <a:r>
              <a:rPr lang="en-US" altLang="zh-CN" sz="2400"/>
              <a:t>web1.0</a:t>
            </a:r>
            <a:r>
              <a:rPr lang="zh-CN" altLang="en-US" sz="2400"/>
              <a:t>所提供的服务基础上，互联网络用户从信息接受者转变成为信息制造者和传播者，从受众转向主体，从单个个体转向社团的新型互联网服务模式与理念。 </a:t>
            </a:r>
          </a:p>
          <a:p>
            <a:pPr>
              <a:lnSpc>
                <a:spcPct val="90000"/>
              </a:lnSpc>
            </a:pPr>
            <a:r>
              <a:rPr lang="en-US" altLang="zh-CN" sz="2400"/>
              <a:t>Web2.0</a:t>
            </a:r>
            <a:r>
              <a:rPr lang="zh-CN" altLang="en-US" sz="2400"/>
              <a:t>成型的核心应用元素包括：</a:t>
            </a:r>
          </a:p>
          <a:p>
            <a:pPr lvl="1">
              <a:lnSpc>
                <a:spcPct val="90000"/>
              </a:lnSpc>
            </a:pPr>
            <a:r>
              <a:rPr lang="en-US" altLang="zh-CN" sz="2000"/>
              <a:t>1. Blog</a:t>
            </a:r>
            <a:r>
              <a:rPr lang="en-US" altLang="zh-CN" sz="2000">
                <a:latin typeface="宋体"/>
              </a:rPr>
              <a:t>——</a:t>
            </a:r>
            <a:r>
              <a:rPr lang="zh-CN" altLang="en-US" sz="2000"/>
              <a:t>博客</a:t>
            </a:r>
            <a:r>
              <a:rPr lang="en-US" altLang="zh-CN" sz="2000"/>
              <a:t>/</a:t>
            </a:r>
            <a:r>
              <a:rPr lang="zh-CN" altLang="en-US" sz="2000"/>
              <a:t>网志 </a:t>
            </a:r>
          </a:p>
          <a:p>
            <a:pPr lvl="1">
              <a:lnSpc>
                <a:spcPct val="90000"/>
              </a:lnSpc>
            </a:pPr>
            <a:r>
              <a:rPr lang="en-US" altLang="zh-CN" sz="2000"/>
              <a:t>2. RSS</a:t>
            </a:r>
            <a:r>
              <a:rPr lang="en-US" altLang="zh-CN" sz="2000">
                <a:latin typeface="宋体"/>
              </a:rPr>
              <a:t>——</a:t>
            </a:r>
            <a:r>
              <a:rPr lang="zh-CN" altLang="en-US" sz="2000"/>
              <a:t>站点摘要 </a:t>
            </a:r>
          </a:p>
          <a:p>
            <a:pPr lvl="1">
              <a:lnSpc>
                <a:spcPct val="90000"/>
              </a:lnSpc>
            </a:pPr>
            <a:r>
              <a:rPr lang="en-US" altLang="zh-CN" sz="2000"/>
              <a:t>3. WIKI</a:t>
            </a:r>
            <a:r>
              <a:rPr lang="en-US" altLang="zh-CN" sz="2000">
                <a:latin typeface="宋体"/>
              </a:rPr>
              <a:t>——</a:t>
            </a:r>
            <a:r>
              <a:rPr lang="zh-CN" altLang="en-US" sz="2000"/>
              <a:t>百科全书 </a:t>
            </a:r>
          </a:p>
          <a:p>
            <a:pPr lvl="1">
              <a:lnSpc>
                <a:spcPct val="90000"/>
              </a:lnSpc>
            </a:pPr>
            <a:r>
              <a:rPr lang="en-US" altLang="zh-CN" sz="2000"/>
              <a:t>4. </a:t>
            </a:r>
            <a:r>
              <a:rPr lang="zh-CN" altLang="en-US" sz="2000"/>
              <a:t>网摘</a:t>
            </a:r>
            <a:r>
              <a:rPr lang="en-US" altLang="zh-CN" sz="2000">
                <a:latin typeface="宋体"/>
              </a:rPr>
              <a:t>——</a:t>
            </a:r>
            <a:r>
              <a:rPr lang="zh-CN" altLang="en-US" sz="2000"/>
              <a:t>网页书签</a:t>
            </a:r>
          </a:p>
          <a:p>
            <a:pPr lvl="1">
              <a:lnSpc>
                <a:spcPct val="90000"/>
              </a:lnSpc>
            </a:pPr>
            <a:r>
              <a:rPr lang="en-US" altLang="zh-CN" sz="2000"/>
              <a:t>5. SNS</a:t>
            </a:r>
            <a:r>
              <a:rPr lang="en-US" altLang="zh-CN" sz="2000">
                <a:latin typeface="宋体"/>
              </a:rPr>
              <a:t>——</a:t>
            </a:r>
            <a:r>
              <a:rPr lang="zh-CN" altLang="en-US" sz="2000"/>
              <a:t>社会网络 </a:t>
            </a:r>
          </a:p>
          <a:p>
            <a:pPr lvl="1">
              <a:lnSpc>
                <a:spcPct val="90000"/>
              </a:lnSpc>
            </a:pPr>
            <a:r>
              <a:rPr lang="en-US" altLang="zh-CN" sz="2000"/>
              <a:t>6. P2P </a:t>
            </a:r>
            <a:r>
              <a:rPr lang="en-US" altLang="zh-CN" sz="2000">
                <a:latin typeface="宋体"/>
              </a:rPr>
              <a:t>——</a:t>
            </a:r>
            <a:r>
              <a:rPr lang="zh-CN" altLang="en-US" sz="2000"/>
              <a:t>对等联网 </a:t>
            </a:r>
          </a:p>
          <a:p>
            <a:pPr lvl="1">
              <a:lnSpc>
                <a:spcPct val="90000"/>
              </a:lnSpc>
            </a:pPr>
            <a:r>
              <a:rPr lang="en-US" altLang="zh-CN" sz="2000"/>
              <a:t>7. IM</a:t>
            </a:r>
            <a:r>
              <a:rPr lang="en-US" altLang="zh-CN" sz="2000">
                <a:latin typeface="宋体"/>
              </a:rPr>
              <a:t>——</a:t>
            </a:r>
            <a:r>
              <a:rPr lang="zh-CN" altLang="en-US" sz="2000"/>
              <a:t>即时通讯 </a:t>
            </a:r>
          </a:p>
          <a:p>
            <a:pPr lvl="1">
              <a:lnSpc>
                <a:spcPct val="90000"/>
              </a:lnSpc>
            </a:pPr>
            <a:r>
              <a:rPr lang="en-US" altLang="zh-CN" sz="2000"/>
              <a:t>8. </a:t>
            </a:r>
            <a:r>
              <a:rPr lang="zh-CN" altLang="en-US" sz="2000"/>
              <a:t>播客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22" name="Rectangle 2"/>
          <p:cNvSpPr>
            <a:spLocks noGrp="1" noChangeArrowheads="1"/>
          </p:cNvSpPr>
          <p:nvPr>
            <p:ph type="title"/>
          </p:nvPr>
        </p:nvSpPr>
        <p:spPr/>
        <p:txBody>
          <a:bodyPr/>
          <a:lstStyle/>
          <a:p>
            <a:r>
              <a:rPr lang="en-US" altLang="zh-CN" dirty="0" smtClean="0"/>
              <a:t>（</a:t>
            </a:r>
            <a:r>
              <a:rPr lang="zh-CN" altLang="en-US" dirty="0" smtClean="0"/>
              <a:t>五）多</a:t>
            </a:r>
            <a:r>
              <a:rPr lang="zh-CN" altLang="en-US" dirty="0"/>
              <a:t>网融合技术 </a:t>
            </a:r>
          </a:p>
        </p:txBody>
      </p:sp>
      <p:sp>
        <p:nvSpPr>
          <p:cNvPr id="2437123" name="Rectangle 3"/>
          <p:cNvSpPr>
            <a:spLocks noGrp="1" noChangeArrowheads="1"/>
          </p:cNvSpPr>
          <p:nvPr>
            <p:ph type="body" idx="1"/>
          </p:nvPr>
        </p:nvSpPr>
        <p:spPr/>
        <p:txBody>
          <a:bodyPr/>
          <a:lstStyle/>
          <a:p>
            <a:r>
              <a:rPr lang="zh-CN" altLang="en-US"/>
              <a:t>多网融合有两层含义：</a:t>
            </a:r>
          </a:p>
          <a:p>
            <a:pPr lvl="1"/>
            <a:r>
              <a:rPr lang="zh-CN" altLang="en-US"/>
              <a:t>（</a:t>
            </a:r>
            <a:r>
              <a:rPr lang="en-US" altLang="zh-CN"/>
              <a:t>1</a:t>
            </a:r>
            <a:r>
              <a:rPr lang="zh-CN" altLang="en-US"/>
              <a:t>）在数据传输方面。以前分别基于</a:t>
            </a:r>
            <a:r>
              <a:rPr lang="en-US" altLang="zh-CN"/>
              <a:t>PSTN</a:t>
            </a:r>
            <a:r>
              <a:rPr lang="zh-CN" altLang="en-US"/>
              <a:t>电话网上的语音数据和基于有线电视同轴电缆上的视频数据，以及基于</a:t>
            </a:r>
            <a:r>
              <a:rPr lang="en-US" altLang="zh-CN"/>
              <a:t>IP</a:t>
            </a:r>
            <a:r>
              <a:rPr lang="zh-CN" altLang="en-US"/>
              <a:t>的信息数据，都被整合在一个网络中进行传输，这个物理媒介就是融合网络。它统一了在不同网络上传输的多种数据。</a:t>
            </a:r>
          </a:p>
          <a:p>
            <a:pPr lvl="1"/>
            <a:r>
              <a:rPr lang="zh-CN" altLang="en-US"/>
              <a:t>（</a:t>
            </a:r>
            <a:r>
              <a:rPr lang="en-US" altLang="zh-CN"/>
              <a:t>2</a:t>
            </a:r>
            <a:r>
              <a:rPr lang="zh-CN" altLang="en-US"/>
              <a:t>）在应用层面。把以前各种异构网络上的应用全部整合到一个</a:t>
            </a:r>
            <a:r>
              <a:rPr lang="en-US" altLang="zh-CN"/>
              <a:t>IP</a:t>
            </a:r>
            <a:r>
              <a:rPr lang="zh-CN" altLang="en-US"/>
              <a:t>网络上，从而实现在应用上的大统一。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8146" name="Rectangle 2"/>
          <p:cNvSpPr>
            <a:spLocks noGrp="1" noChangeArrowheads="1"/>
          </p:cNvSpPr>
          <p:nvPr>
            <p:ph type="title"/>
          </p:nvPr>
        </p:nvSpPr>
        <p:spPr/>
        <p:txBody>
          <a:bodyPr/>
          <a:lstStyle/>
          <a:p>
            <a:r>
              <a:rPr lang="en-US" altLang="zh-CN"/>
              <a:t>IP</a:t>
            </a:r>
            <a:r>
              <a:rPr lang="zh-CN" altLang="en-US"/>
              <a:t>多媒体子系统（</a:t>
            </a:r>
            <a:r>
              <a:rPr lang="en-US" altLang="zh-CN"/>
              <a:t>IMS</a:t>
            </a:r>
            <a:r>
              <a:rPr lang="zh-CN" altLang="en-US"/>
              <a:t>） </a:t>
            </a:r>
          </a:p>
        </p:txBody>
      </p:sp>
      <p:sp>
        <p:nvSpPr>
          <p:cNvPr id="2438147" name="Rectangle 3"/>
          <p:cNvSpPr>
            <a:spLocks noGrp="1" noChangeArrowheads="1"/>
          </p:cNvSpPr>
          <p:nvPr>
            <p:ph type="body" idx="1"/>
          </p:nvPr>
        </p:nvSpPr>
        <p:spPr/>
        <p:txBody>
          <a:bodyPr/>
          <a:lstStyle/>
          <a:p>
            <a:pPr>
              <a:lnSpc>
                <a:spcPct val="90000"/>
              </a:lnSpc>
            </a:pPr>
            <a:r>
              <a:rPr lang="en-US" altLang="zh-CN" dirty="0"/>
              <a:t>IMS</a:t>
            </a:r>
            <a:r>
              <a:rPr lang="zh-CN" altLang="en-US" dirty="0"/>
              <a:t>最初是</a:t>
            </a:r>
            <a:r>
              <a:rPr lang="en-US" altLang="zh-CN" dirty="0"/>
              <a:t>3GPP</a:t>
            </a:r>
            <a:r>
              <a:rPr lang="zh-CN" altLang="en-US" dirty="0"/>
              <a:t>组织制定的</a:t>
            </a:r>
            <a:r>
              <a:rPr lang="en-US" altLang="zh-CN" dirty="0"/>
              <a:t>3G</a:t>
            </a:r>
            <a:r>
              <a:rPr lang="zh-CN" altLang="en-US" dirty="0"/>
              <a:t>网络核心技术标准，目前已被</a:t>
            </a:r>
            <a:r>
              <a:rPr lang="en-US" altLang="zh-CN" dirty="0"/>
              <a:t>ITU</a:t>
            </a:r>
            <a:r>
              <a:rPr lang="zh-CN" altLang="en-US" dirty="0"/>
              <a:t>－</a:t>
            </a:r>
            <a:r>
              <a:rPr lang="en-US" altLang="zh-CN" dirty="0"/>
              <a:t>T</a:t>
            </a:r>
            <a:r>
              <a:rPr lang="zh-CN" altLang="en-US" dirty="0"/>
              <a:t>和</a:t>
            </a:r>
            <a:r>
              <a:rPr lang="en-US" altLang="zh-CN" dirty="0"/>
              <a:t>ETSI</a:t>
            </a:r>
            <a:r>
              <a:rPr lang="zh-CN" altLang="en-US" dirty="0"/>
              <a:t>（欧洲电信标准化委员会）认可，纳入</a:t>
            </a:r>
            <a:r>
              <a:rPr lang="en-US" altLang="zh-CN" dirty="0"/>
              <a:t>NGN</a:t>
            </a:r>
            <a:r>
              <a:rPr lang="zh-CN" altLang="en-US" dirty="0"/>
              <a:t>（下一代网络）的核心标准框架，并被认为是实现未来</a:t>
            </a:r>
            <a:r>
              <a:rPr lang="en-US" altLang="zh-CN" dirty="0"/>
              <a:t>FMC</a:t>
            </a:r>
            <a:r>
              <a:rPr lang="zh-CN" altLang="en-US" dirty="0"/>
              <a:t>（固定</a:t>
            </a:r>
            <a:r>
              <a:rPr lang="en-US" altLang="zh-CN" dirty="0"/>
              <a:t>/</a:t>
            </a:r>
            <a:r>
              <a:rPr lang="zh-CN" altLang="en-US" dirty="0"/>
              <a:t>移动网络融合）的重要技术基础。</a:t>
            </a:r>
          </a:p>
          <a:p>
            <a:pPr>
              <a:lnSpc>
                <a:spcPct val="90000"/>
              </a:lnSpc>
            </a:pPr>
            <a:r>
              <a:rPr lang="zh-CN" altLang="en-US" dirty="0"/>
              <a:t>各个标准组织一致认为</a:t>
            </a:r>
            <a:r>
              <a:rPr lang="en-US" altLang="zh-CN" dirty="0"/>
              <a:t>IMS</a:t>
            </a:r>
            <a:r>
              <a:rPr lang="zh-CN" altLang="en-US" dirty="0"/>
              <a:t>具备实现网络的融合能力。</a:t>
            </a:r>
          </a:p>
          <a:p>
            <a:pPr>
              <a:lnSpc>
                <a:spcPct val="90000"/>
              </a:lnSpc>
            </a:pPr>
            <a:r>
              <a:rPr lang="en-US" altLang="zh-CN" dirty="0"/>
              <a:t>IMS</a:t>
            </a:r>
            <a:r>
              <a:rPr lang="zh-CN" altLang="en-US" dirty="0"/>
              <a:t>提出了全</a:t>
            </a:r>
            <a:r>
              <a:rPr lang="en-US" altLang="zh-CN" dirty="0"/>
              <a:t>IP</a:t>
            </a:r>
            <a:r>
              <a:rPr lang="zh-CN" altLang="en-US" dirty="0"/>
              <a:t>的网络架构，采用</a:t>
            </a:r>
            <a:r>
              <a:rPr lang="en-US" altLang="zh-CN" dirty="0"/>
              <a:t>SIP</a:t>
            </a:r>
            <a:r>
              <a:rPr lang="zh-CN" altLang="en-US" dirty="0"/>
              <a:t>协议进行控制，实现移动性管理、多媒体会话信令和载体业务传输，实现端到端的</a:t>
            </a:r>
            <a:r>
              <a:rPr lang="en-US" altLang="zh-CN" dirty="0"/>
              <a:t>IP</a:t>
            </a:r>
            <a:r>
              <a:rPr lang="zh-CN" altLang="en-US" dirty="0"/>
              <a:t>业务。 </a:t>
            </a:r>
          </a:p>
          <a:p>
            <a:pPr>
              <a:lnSpc>
                <a:spcPct val="90000"/>
              </a:lnSpc>
            </a:pPr>
            <a:r>
              <a:rPr lang="en-US" altLang="zh-CN" dirty="0"/>
              <a:t>IMS</a:t>
            </a:r>
            <a:r>
              <a:rPr lang="zh-CN" altLang="en-US" dirty="0"/>
              <a:t>到目前为止有</a:t>
            </a:r>
            <a:r>
              <a:rPr lang="en-US" altLang="zh-CN" dirty="0"/>
              <a:t>R5</a:t>
            </a:r>
            <a:r>
              <a:rPr lang="zh-CN" altLang="en-US" dirty="0"/>
              <a:t>、</a:t>
            </a:r>
            <a:r>
              <a:rPr lang="en-US" altLang="zh-CN" dirty="0"/>
              <a:t>R6</a:t>
            </a:r>
            <a:r>
              <a:rPr lang="zh-CN" altLang="en-US" dirty="0"/>
              <a:t>和</a:t>
            </a:r>
            <a:r>
              <a:rPr lang="en-US" altLang="zh-CN" dirty="0"/>
              <a:t>R7</a:t>
            </a:r>
            <a:r>
              <a:rPr lang="zh-CN" altLang="en-US" dirty="0"/>
              <a:t>三个版本。</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9170" name="Rectangle 2"/>
          <p:cNvSpPr>
            <a:spLocks noGrp="1" noChangeArrowheads="1"/>
          </p:cNvSpPr>
          <p:nvPr>
            <p:ph type="title"/>
          </p:nvPr>
        </p:nvSpPr>
        <p:spPr/>
        <p:txBody>
          <a:bodyPr/>
          <a:lstStyle/>
          <a:p>
            <a:r>
              <a:rPr lang="en-US" altLang="zh-CN" b="1"/>
              <a:t>IMS</a:t>
            </a:r>
            <a:r>
              <a:rPr lang="zh-CN" altLang="en-US" b="1"/>
              <a:t>体系结构</a:t>
            </a:r>
            <a:endParaRPr lang="zh-CN" altLang="en-US"/>
          </a:p>
        </p:txBody>
      </p:sp>
      <p:sp>
        <p:nvSpPr>
          <p:cNvPr id="2439174" name="Rectangle 6"/>
          <p:cNvSpPr>
            <a:spLocks noGrp="1" noChangeArrowheads="1"/>
          </p:cNvSpPr>
          <p:nvPr>
            <p:ph type="body" sz="half" idx="1"/>
          </p:nvPr>
        </p:nvSpPr>
        <p:spPr>
          <a:xfrm>
            <a:off x="468313" y="1341438"/>
            <a:ext cx="4446587" cy="4876800"/>
          </a:xfrm>
        </p:spPr>
        <p:txBody>
          <a:bodyPr/>
          <a:lstStyle/>
          <a:p>
            <a:r>
              <a:rPr lang="zh-CN" altLang="en-US" sz="2000"/>
              <a:t>最底层为承载层，用于提供</a:t>
            </a:r>
            <a:r>
              <a:rPr lang="en-US" altLang="zh-CN" sz="2000"/>
              <a:t>IMS SIP</a:t>
            </a:r>
            <a:r>
              <a:rPr lang="zh-CN" altLang="en-US" sz="2000"/>
              <a:t>会话的接入和传输，承载网必须是基于分组交换的。主要的承载层设备有</a:t>
            </a:r>
            <a:r>
              <a:rPr lang="en-US" altLang="zh-CN" sz="2000"/>
              <a:t>SGSN(GPRS</a:t>
            </a:r>
            <a:r>
              <a:rPr lang="zh-CN" altLang="en-US" sz="2000"/>
              <a:t>业务支撑节点</a:t>
            </a:r>
            <a:r>
              <a:rPr lang="en-US" altLang="zh-CN" sz="2000"/>
              <a:t>)</a:t>
            </a:r>
            <a:r>
              <a:rPr lang="zh-CN" altLang="en-US" sz="2000"/>
              <a:t>、</a:t>
            </a:r>
            <a:r>
              <a:rPr lang="en-US" altLang="zh-CN" sz="2000"/>
              <a:t>GGSN (</a:t>
            </a:r>
            <a:r>
              <a:rPr lang="zh-CN" altLang="en-US" sz="2000"/>
              <a:t>网关</a:t>
            </a:r>
            <a:r>
              <a:rPr lang="en-US" altLang="zh-CN" sz="2000"/>
              <a:t>GPRS</a:t>
            </a:r>
            <a:r>
              <a:rPr lang="zh-CN" altLang="en-US" sz="2000"/>
              <a:t>业务支撑节点</a:t>
            </a:r>
            <a:r>
              <a:rPr lang="en-US" altLang="zh-CN" sz="2000"/>
              <a:t>)</a:t>
            </a:r>
            <a:r>
              <a:rPr lang="zh-CN" altLang="en-US" sz="2000"/>
              <a:t>以及</a:t>
            </a:r>
            <a:r>
              <a:rPr lang="en-US" altLang="zh-CN" sz="2000"/>
              <a:t>MGW(</a:t>
            </a:r>
            <a:r>
              <a:rPr lang="zh-CN" altLang="en-US" sz="2000"/>
              <a:t>媒体网关</a:t>
            </a:r>
            <a:r>
              <a:rPr lang="en-US" altLang="zh-CN" sz="2000"/>
              <a:t>)</a:t>
            </a:r>
            <a:r>
              <a:rPr lang="zh-CN" altLang="en-US" sz="2000"/>
              <a:t>。其中</a:t>
            </a:r>
            <a:r>
              <a:rPr lang="en-US" altLang="zh-CN" sz="2000"/>
              <a:t>SGSN</a:t>
            </a:r>
            <a:r>
              <a:rPr lang="zh-CN" altLang="en-US" sz="2000"/>
              <a:t>和</a:t>
            </a:r>
            <a:r>
              <a:rPr lang="en-US" altLang="zh-CN" sz="2000"/>
              <a:t>GGSN</a:t>
            </a:r>
            <a:r>
              <a:rPr lang="zh-CN" altLang="en-US" sz="2000"/>
              <a:t>可以重复利用现有网络设备，不需要硬件升级，仅通过相关配置就可以支持</a:t>
            </a:r>
            <a:r>
              <a:rPr lang="en-US" altLang="zh-CN" sz="2000"/>
              <a:t>IMS</a:t>
            </a:r>
            <a:r>
              <a:rPr lang="zh-CN" altLang="en-US" sz="2000"/>
              <a:t>。</a:t>
            </a:r>
            <a:r>
              <a:rPr lang="en-US" altLang="zh-CN" sz="2000"/>
              <a:t>MGW</a:t>
            </a:r>
            <a:r>
              <a:rPr lang="zh-CN" altLang="en-US" sz="2000"/>
              <a:t>是负责媒体流在</a:t>
            </a:r>
            <a:r>
              <a:rPr lang="en-US" altLang="zh-CN" sz="2000"/>
              <a:t>IMS</a:t>
            </a:r>
            <a:r>
              <a:rPr lang="zh-CN" altLang="en-US" sz="2000"/>
              <a:t>域和</a:t>
            </a:r>
            <a:r>
              <a:rPr lang="en-US" altLang="zh-CN" sz="2000"/>
              <a:t>CS(</a:t>
            </a:r>
            <a:r>
              <a:rPr lang="zh-CN" altLang="en-US" sz="2000"/>
              <a:t>电路交换</a:t>
            </a:r>
            <a:r>
              <a:rPr lang="en-US" altLang="zh-CN" sz="2000"/>
              <a:t>)</a:t>
            </a:r>
            <a:r>
              <a:rPr lang="zh-CN" altLang="en-US" sz="2000"/>
              <a:t>域互通的功能实体，主要解决语音互通问题。无论具体采用哪一种接入方式，只要基于</a:t>
            </a:r>
            <a:r>
              <a:rPr lang="en-US" altLang="zh-CN" sz="2000"/>
              <a:t>IP</a:t>
            </a:r>
            <a:r>
              <a:rPr lang="zh-CN" altLang="en-US" sz="2000"/>
              <a:t>技术，所有的</a:t>
            </a:r>
            <a:r>
              <a:rPr lang="en-US" altLang="zh-CN" sz="2000"/>
              <a:t>IMS</a:t>
            </a:r>
            <a:r>
              <a:rPr lang="zh-CN" altLang="en-US" sz="2000"/>
              <a:t>用户信令就可以很好地传送到控制层。 </a:t>
            </a:r>
          </a:p>
        </p:txBody>
      </p:sp>
      <p:sp>
        <p:nvSpPr>
          <p:cNvPr id="2439175" name="Rectangle 7"/>
          <p:cNvSpPr>
            <a:spLocks noGrp="1" noChangeArrowheads="1"/>
          </p:cNvSpPr>
          <p:nvPr>
            <p:ph type="body" sz="half" idx="2"/>
          </p:nvPr>
        </p:nvSpPr>
        <p:spPr/>
        <p:txBody>
          <a:bodyPr/>
          <a:lstStyle/>
          <a:p>
            <a:endParaRPr lang="zh-CN" altLang="zh-CN" sz="2000"/>
          </a:p>
        </p:txBody>
      </p:sp>
      <p:sp>
        <p:nvSpPr>
          <p:cNvPr id="2439173" name="Rectangle 5"/>
          <p:cNvSpPr>
            <a:spLocks noChangeArrowheads="1"/>
          </p:cNvSpPr>
          <p:nvPr/>
        </p:nvSpPr>
        <p:spPr bwMode="auto">
          <a:xfrm>
            <a:off x="0" y="1528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39172" name="Object 4"/>
          <p:cNvGraphicFramePr>
            <a:graphicFrameLocks noChangeAspect="1"/>
          </p:cNvGraphicFramePr>
          <p:nvPr/>
        </p:nvGraphicFramePr>
        <p:xfrm>
          <a:off x="4933950" y="1196975"/>
          <a:ext cx="4210050" cy="5400675"/>
        </p:xfrm>
        <a:graphic>
          <a:graphicData uri="http://schemas.openxmlformats.org/presentationml/2006/ole">
            <mc:AlternateContent xmlns:mc="http://schemas.openxmlformats.org/markup-compatibility/2006">
              <mc:Choice xmlns:v="urn:schemas-microsoft-com:vml" Requires="v">
                <p:oleObj spid="_x0000_s2439179" name="Visio" r:id="rId3" imgW="4450777" imgH="5706204" progId="Visio.Drawing.11">
                  <p:embed/>
                </p:oleObj>
              </mc:Choice>
              <mc:Fallback>
                <p:oleObj name="Visio" r:id="rId3" imgW="4450777" imgH="5706204" progId="Visio.Drawing.11">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3950" y="1196975"/>
                        <a:ext cx="4210050" cy="5400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1218" name="Rectangle 2"/>
          <p:cNvSpPr>
            <a:spLocks noGrp="1" noChangeArrowheads="1"/>
          </p:cNvSpPr>
          <p:nvPr>
            <p:ph type="title"/>
          </p:nvPr>
        </p:nvSpPr>
        <p:spPr/>
        <p:txBody>
          <a:bodyPr/>
          <a:lstStyle/>
          <a:p>
            <a:r>
              <a:rPr lang="en-US" altLang="zh-CN" b="1"/>
              <a:t>IMS</a:t>
            </a:r>
            <a:r>
              <a:rPr lang="zh-CN" altLang="en-US" b="1"/>
              <a:t>体系结构</a:t>
            </a:r>
            <a:endParaRPr lang="zh-CN" altLang="en-US"/>
          </a:p>
        </p:txBody>
      </p:sp>
      <p:sp>
        <p:nvSpPr>
          <p:cNvPr id="2441219" name="Rectangle 3"/>
          <p:cNvSpPr>
            <a:spLocks noGrp="1" noChangeArrowheads="1"/>
          </p:cNvSpPr>
          <p:nvPr>
            <p:ph type="body" sz="half" idx="1"/>
          </p:nvPr>
        </p:nvSpPr>
        <p:spPr>
          <a:xfrm>
            <a:off x="468313" y="1341438"/>
            <a:ext cx="4446587" cy="4876800"/>
          </a:xfrm>
        </p:spPr>
        <p:txBody>
          <a:bodyPr/>
          <a:lstStyle/>
          <a:p>
            <a:r>
              <a:rPr lang="zh-CN" altLang="en-US" sz="2000"/>
              <a:t>中间层为信令控制层，由网络控制服务器组成，负责管理呼叫或会话设置、修改和释放，所有</a:t>
            </a:r>
            <a:r>
              <a:rPr lang="en-US" altLang="zh-CN" sz="2000"/>
              <a:t>IP</a:t>
            </a:r>
            <a:r>
              <a:rPr lang="zh-CN" altLang="en-US" sz="2000"/>
              <a:t>多媒体业务的信令控制都在这一层完成。主要的功能实体有</a:t>
            </a:r>
            <a:r>
              <a:rPr lang="en-US" altLang="zh-CN" sz="2000"/>
              <a:t>CSCF</a:t>
            </a:r>
            <a:r>
              <a:rPr lang="zh-CN" altLang="en-US" sz="2000"/>
              <a:t>、</a:t>
            </a:r>
            <a:r>
              <a:rPr lang="en-US" altLang="zh-CN" sz="2000"/>
              <a:t>HSS(Home Subscriber Server</a:t>
            </a:r>
            <a:r>
              <a:rPr lang="zh-CN" altLang="en-US" sz="2000"/>
              <a:t>，归属用户服务器</a:t>
            </a:r>
            <a:r>
              <a:rPr lang="en-US" altLang="zh-CN" sz="2000"/>
              <a:t>)</a:t>
            </a:r>
            <a:r>
              <a:rPr lang="zh-CN" altLang="en-US" sz="2000"/>
              <a:t>、</a:t>
            </a:r>
            <a:r>
              <a:rPr lang="en-US" altLang="zh-CN" sz="2000"/>
              <a:t>MGCF</a:t>
            </a:r>
            <a:r>
              <a:rPr lang="zh-CN" altLang="en-US" sz="2000"/>
              <a:t>等，这些网元执行不同的角色，如信令控制服务器、数据库、媒体网关服务器等，协同完成信令层面的处理功能，如</a:t>
            </a:r>
            <a:r>
              <a:rPr lang="en-US" altLang="zh-CN" sz="2000"/>
              <a:t>SIP</a:t>
            </a:r>
            <a:r>
              <a:rPr lang="zh-CN" altLang="en-US" sz="2000"/>
              <a:t>会话的建立、释放。这一层仅对</a:t>
            </a:r>
            <a:r>
              <a:rPr lang="en-US" altLang="zh-CN" sz="2000"/>
              <a:t>IMS</a:t>
            </a:r>
            <a:r>
              <a:rPr lang="zh-CN" altLang="en-US" sz="2000"/>
              <a:t>信令负责，最终的</a:t>
            </a:r>
            <a:r>
              <a:rPr lang="en-US" altLang="zh-CN" sz="2000"/>
              <a:t>IMS</a:t>
            </a:r>
            <a:r>
              <a:rPr lang="zh-CN" altLang="en-US" sz="2000"/>
              <a:t>业务流不经过这一层，完全通过底层的承载层做路由来实现端到端通信。</a:t>
            </a:r>
          </a:p>
        </p:txBody>
      </p:sp>
      <p:sp>
        <p:nvSpPr>
          <p:cNvPr id="2441220" name="Rectangle 4"/>
          <p:cNvSpPr>
            <a:spLocks noGrp="1" noChangeArrowheads="1"/>
          </p:cNvSpPr>
          <p:nvPr>
            <p:ph type="body" sz="half" idx="2"/>
          </p:nvPr>
        </p:nvSpPr>
        <p:spPr/>
        <p:txBody>
          <a:bodyPr/>
          <a:lstStyle/>
          <a:p>
            <a:endParaRPr lang="zh-CN" altLang="zh-CN" sz="2000"/>
          </a:p>
        </p:txBody>
      </p:sp>
      <p:sp>
        <p:nvSpPr>
          <p:cNvPr id="2441221" name="Rectangle 5"/>
          <p:cNvSpPr>
            <a:spLocks noChangeArrowheads="1"/>
          </p:cNvSpPr>
          <p:nvPr/>
        </p:nvSpPr>
        <p:spPr bwMode="auto">
          <a:xfrm>
            <a:off x="0" y="1528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41222" name="Object 6"/>
          <p:cNvGraphicFramePr>
            <a:graphicFrameLocks noChangeAspect="1"/>
          </p:cNvGraphicFramePr>
          <p:nvPr/>
        </p:nvGraphicFramePr>
        <p:xfrm>
          <a:off x="4933950" y="1196975"/>
          <a:ext cx="4210050" cy="5400675"/>
        </p:xfrm>
        <a:graphic>
          <a:graphicData uri="http://schemas.openxmlformats.org/presentationml/2006/ole">
            <mc:AlternateContent xmlns:mc="http://schemas.openxmlformats.org/markup-compatibility/2006">
              <mc:Choice xmlns:v="urn:schemas-microsoft-com:vml" Requires="v">
                <p:oleObj spid="_x0000_s2441226" name="Visio" r:id="rId3" imgW="4450777" imgH="5706204" progId="Visio.Drawing.11">
                  <p:embed/>
                </p:oleObj>
              </mc:Choice>
              <mc:Fallback>
                <p:oleObj name="Visio" r:id="rId3" imgW="4450777" imgH="5706204"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3950" y="1196975"/>
                        <a:ext cx="4210050" cy="5400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2242" name="Rectangle 2"/>
          <p:cNvSpPr>
            <a:spLocks noGrp="1" noChangeArrowheads="1"/>
          </p:cNvSpPr>
          <p:nvPr>
            <p:ph type="title"/>
          </p:nvPr>
        </p:nvSpPr>
        <p:spPr/>
        <p:txBody>
          <a:bodyPr/>
          <a:lstStyle/>
          <a:p>
            <a:r>
              <a:rPr lang="en-US" altLang="zh-CN" b="1"/>
              <a:t>IMS</a:t>
            </a:r>
            <a:r>
              <a:rPr lang="zh-CN" altLang="en-US" b="1"/>
              <a:t>体系结构</a:t>
            </a:r>
            <a:endParaRPr lang="zh-CN" altLang="en-US"/>
          </a:p>
        </p:txBody>
      </p:sp>
      <p:sp>
        <p:nvSpPr>
          <p:cNvPr id="2442243" name="Rectangle 3"/>
          <p:cNvSpPr>
            <a:spLocks noGrp="1" noChangeArrowheads="1"/>
          </p:cNvSpPr>
          <p:nvPr>
            <p:ph type="body" sz="half" idx="1"/>
          </p:nvPr>
        </p:nvSpPr>
        <p:spPr>
          <a:xfrm>
            <a:off x="468313" y="1341438"/>
            <a:ext cx="4446587" cy="4876800"/>
          </a:xfrm>
        </p:spPr>
        <p:txBody>
          <a:bodyPr/>
          <a:lstStyle/>
          <a:p>
            <a:r>
              <a:rPr lang="zh-CN" altLang="en-US" sz="2000"/>
              <a:t>最上面一层是应用层，由应用和内容服务器组成，负责为用户提供</a:t>
            </a:r>
            <a:r>
              <a:rPr lang="en-US" altLang="zh-CN" sz="2000"/>
              <a:t>IMS</a:t>
            </a:r>
            <a:r>
              <a:rPr lang="zh-CN" altLang="en-US" sz="2000"/>
              <a:t>增值业务，主要网元是一系列通过</a:t>
            </a:r>
            <a:r>
              <a:rPr lang="en-US" altLang="zh-CN" sz="2000"/>
              <a:t>CAMEL</a:t>
            </a:r>
            <a:r>
              <a:rPr lang="zh-CN" altLang="en-US" sz="2000"/>
              <a:t>、</a:t>
            </a:r>
            <a:r>
              <a:rPr lang="en-US" altLang="zh-CN" sz="2000"/>
              <a:t>OSA</a:t>
            </a:r>
            <a:r>
              <a:rPr lang="zh-CN" altLang="en-US" sz="2000"/>
              <a:t>／</a:t>
            </a:r>
            <a:r>
              <a:rPr lang="en-US" altLang="zh-CN" sz="2000"/>
              <a:t>Parlay</a:t>
            </a:r>
            <a:r>
              <a:rPr lang="zh-CN" altLang="en-US" sz="2000"/>
              <a:t>和</a:t>
            </a:r>
            <a:r>
              <a:rPr lang="en-US" altLang="zh-CN" sz="2000"/>
              <a:t>SIP</a:t>
            </a:r>
            <a:r>
              <a:rPr lang="zh-CN" altLang="en-US" sz="2000"/>
              <a:t>技术提供多媒体业务的应用平台。运营商可以自行开发一些基于</a:t>
            </a:r>
            <a:r>
              <a:rPr lang="en-US" altLang="zh-CN" sz="2000"/>
              <a:t>SIP</a:t>
            </a:r>
            <a:r>
              <a:rPr lang="zh-CN" altLang="en-US" sz="2000"/>
              <a:t>的应用，通过标准</a:t>
            </a:r>
            <a:r>
              <a:rPr lang="en-US" altLang="zh-CN" sz="2000"/>
              <a:t>SIP</a:t>
            </a:r>
            <a:r>
              <a:rPr lang="zh-CN" altLang="en-US" sz="2000"/>
              <a:t>接口与</a:t>
            </a:r>
            <a:r>
              <a:rPr lang="en-US" altLang="zh-CN" sz="2000"/>
              <a:t>IMS</a:t>
            </a:r>
            <a:r>
              <a:rPr lang="zh-CN" altLang="en-US" sz="2000"/>
              <a:t>系统连接；如果运营商需要连接第三方</a:t>
            </a:r>
            <a:r>
              <a:rPr lang="en-US" altLang="zh-CN" sz="2000"/>
              <a:t>SP</a:t>
            </a:r>
            <a:r>
              <a:rPr lang="zh-CN" altLang="en-US" sz="2000"/>
              <a:t>的应用，</a:t>
            </a:r>
            <a:r>
              <a:rPr lang="en-US" altLang="zh-CN" sz="2000"/>
              <a:t>IMS</a:t>
            </a:r>
            <a:r>
              <a:rPr lang="zh-CN" altLang="en-US" sz="2000"/>
              <a:t>可以和标准的</a:t>
            </a:r>
            <a:r>
              <a:rPr lang="en-US" altLang="zh-CN" sz="2000"/>
              <a:t>API</a:t>
            </a:r>
            <a:r>
              <a:rPr lang="zh-CN" altLang="en-US" sz="2000"/>
              <a:t>，如</a:t>
            </a:r>
            <a:r>
              <a:rPr lang="en-US" altLang="zh-CN" sz="2000"/>
              <a:t>OSA API</a:t>
            </a:r>
            <a:r>
              <a:rPr lang="zh-CN" altLang="en-US" sz="2000"/>
              <a:t>连接，通过</a:t>
            </a:r>
            <a:r>
              <a:rPr lang="en-US" altLang="zh-CN" sz="2000"/>
              <a:t>OSA</a:t>
            </a:r>
            <a:r>
              <a:rPr lang="zh-CN" altLang="en-US" sz="2000"/>
              <a:t>／</a:t>
            </a:r>
            <a:r>
              <a:rPr lang="en-US" altLang="zh-CN" sz="2000"/>
              <a:t>Parlay GW</a:t>
            </a:r>
            <a:r>
              <a:rPr lang="zh-CN" altLang="en-US" sz="2000"/>
              <a:t>对第三方非信任的</a:t>
            </a:r>
            <a:r>
              <a:rPr lang="en-US" altLang="zh-CN" sz="2000"/>
              <a:t>SP</a:t>
            </a:r>
            <a:r>
              <a:rPr lang="zh-CN" altLang="en-US" sz="2000"/>
              <a:t>业务进行鉴权和管理等 </a:t>
            </a:r>
          </a:p>
        </p:txBody>
      </p:sp>
      <p:sp>
        <p:nvSpPr>
          <p:cNvPr id="2442244" name="Rectangle 4"/>
          <p:cNvSpPr>
            <a:spLocks noGrp="1" noChangeArrowheads="1"/>
          </p:cNvSpPr>
          <p:nvPr>
            <p:ph type="body" sz="half" idx="2"/>
          </p:nvPr>
        </p:nvSpPr>
        <p:spPr/>
        <p:txBody>
          <a:bodyPr/>
          <a:lstStyle/>
          <a:p>
            <a:endParaRPr lang="zh-CN" altLang="zh-CN" sz="2000"/>
          </a:p>
        </p:txBody>
      </p:sp>
      <p:sp>
        <p:nvSpPr>
          <p:cNvPr id="2442245" name="Rectangle 5"/>
          <p:cNvSpPr>
            <a:spLocks noChangeArrowheads="1"/>
          </p:cNvSpPr>
          <p:nvPr/>
        </p:nvSpPr>
        <p:spPr bwMode="auto">
          <a:xfrm>
            <a:off x="0" y="15287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2442246" name="Object 6"/>
          <p:cNvGraphicFramePr>
            <a:graphicFrameLocks noChangeAspect="1"/>
          </p:cNvGraphicFramePr>
          <p:nvPr/>
        </p:nvGraphicFramePr>
        <p:xfrm>
          <a:off x="4933950" y="1196975"/>
          <a:ext cx="4210050" cy="5400675"/>
        </p:xfrm>
        <a:graphic>
          <a:graphicData uri="http://schemas.openxmlformats.org/presentationml/2006/ole">
            <mc:AlternateContent xmlns:mc="http://schemas.openxmlformats.org/markup-compatibility/2006">
              <mc:Choice xmlns:v="urn:schemas-microsoft-com:vml" Requires="v">
                <p:oleObj spid="_x0000_s2442250" name="Visio" r:id="rId3" imgW="4450777" imgH="5706204" progId="Visio.Drawing.11">
                  <p:embed/>
                </p:oleObj>
              </mc:Choice>
              <mc:Fallback>
                <p:oleObj name="Visio" r:id="rId3" imgW="4450777" imgH="5706204" progId="Visio.Drawing.11">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3950" y="1196975"/>
                        <a:ext cx="4210050" cy="5400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8" name="Rectangle 10"/>
          <p:cNvSpPr>
            <a:spLocks noChangeArrowheads="1"/>
          </p:cNvSpPr>
          <p:nvPr/>
        </p:nvSpPr>
        <p:spPr bwMode="auto">
          <a:xfrm>
            <a:off x="2484438" y="1484313"/>
            <a:ext cx="5545137" cy="432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33400" indent="-533400">
              <a:spcBef>
                <a:spcPct val="0"/>
              </a:spcBef>
              <a:defRPr kumimoji="1" sz="2400">
                <a:solidFill>
                  <a:schemeClr val="tx1"/>
                </a:solidFill>
                <a:latin typeface="Times New Roman" pitchFamily="18" charset="0"/>
                <a:ea typeface="宋体" pitchFamily="2" charset="-122"/>
              </a:defRPr>
            </a:lvl1pPr>
            <a:lvl2pPr marL="914400" indent="-457200">
              <a:spcBef>
                <a:spcPct val="0"/>
              </a:spcBef>
              <a:defRPr kumimoji="1" sz="2400">
                <a:solidFill>
                  <a:schemeClr val="tx1"/>
                </a:solidFill>
                <a:latin typeface="Times New Roman" pitchFamily="18" charset="0"/>
                <a:ea typeface="宋体" pitchFamily="2" charset="-122"/>
              </a:defRPr>
            </a:lvl2pPr>
            <a:lvl3pPr marL="1371600" indent="-457200">
              <a:spcBef>
                <a:spcPct val="0"/>
              </a:spcBef>
              <a:defRPr kumimoji="1" sz="2400">
                <a:solidFill>
                  <a:schemeClr val="tx1"/>
                </a:solidFill>
                <a:latin typeface="Times New Roman" pitchFamily="18" charset="0"/>
                <a:ea typeface="宋体" pitchFamily="2" charset="-122"/>
              </a:defRPr>
            </a:lvl3pPr>
            <a:lvl4pPr marL="1828800" indent="-457200">
              <a:spcBef>
                <a:spcPct val="0"/>
              </a:spcBef>
              <a:defRPr kumimoji="1" sz="2400">
                <a:solidFill>
                  <a:schemeClr val="tx1"/>
                </a:solidFill>
                <a:latin typeface="Times New Roman" pitchFamily="18" charset="0"/>
                <a:ea typeface="宋体" pitchFamily="2" charset="-122"/>
              </a:defRPr>
            </a:lvl4pPr>
            <a:lvl5pPr marL="2286000" indent="-457200">
              <a:spcBef>
                <a:spcPct val="0"/>
              </a:spcBef>
              <a:defRPr kumimoji="1" sz="2400">
                <a:solidFill>
                  <a:schemeClr val="tx1"/>
                </a:solidFill>
                <a:latin typeface="Times New Roman" pitchFamily="18" charset="0"/>
                <a:ea typeface="宋体" pitchFamily="2" charset="-122"/>
              </a:defRPr>
            </a:lvl5pPr>
            <a:lvl6pPr marL="2743200" indent="-457200" fontAlgn="base">
              <a:spcBef>
                <a:spcPct val="0"/>
              </a:spcBef>
              <a:spcAft>
                <a:spcPct val="0"/>
              </a:spcAft>
              <a:defRPr kumimoji="1" sz="2400">
                <a:solidFill>
                  <a:schemeClr val="tx1"/>
                </a:solidFill>
                <a:latin typeface="Times New Roman" pitchFamily="18" charset="0"/>
                <a:ea typeface="宋体" pitchFamily="2" charset="-122"/>
              </a:defRPr>
            </a:lvl6pPr>
            <a:lvl7pPr marL="3200400" indent="-457200" fontAlgn="base">
              <a:spcBef>
                <a:spcPct val="0"/>
              </a:spcBef>
              <a:spcAft>
                <a:spcPct val="0"/>
              </a:spcAft>
              <a:defRPr kumimoji="1" sz="2400">
                <a:solidFill>
                  <a:schemeClr val="tx1"/>
                </a:solidFill>
                <a:latin typeface="Times New Roman" pitchFamily="18" charset="0"/>
                <a:ea typeface="宋体" pitchFamily="2" charset="-122"/>
              </a:defRPr>
            </a:lvl7pPr>
            <a:lvl8pPr marL="3657600" indent="-457200" fontAlgn="base">
              <a:spcBef>
                <a:spcPct val="0"/>
              </a:spcBef>
              <a:spcAft>
                <a:spcPct val="0"/>
              </a:spcAft>
              <a:defRPr kumimoji="1" sz="2400">
                <a:solidFill>
                  <a:schemeClr val="tx1"/>
                </a:solidFill>
                <a:latin typeface="Times New Roman" pitchFamily="18" charset="0"/>
                <a:ea typeface="宋体" pitchFamily="2" charset="-122"/>
              </a:defRPr>
            </a:lvl8pPr>
            <a:lvl9pPr marL="4114800" indent="-457200" fontAlgn="base">
              <a:spcBef>
                <a:spcPct val="0"/>
              </a:spcBef>
              <a:spcAft>
                <a:spcPct val="0"/>
              </a:spcAft>
              <a:defRPr kumimoji="1" sz="2400">
                <a:solidFill>
                  <a:schemeClr val="tx1"/>
                </a:solidFill>
                <a:latin typeface="Times New Roman" pitchFamily="18" charset="0"/>
                <a:ea typeface="宋体" pitchFamily="2" charset="-122"/>
              </a:defRPr>
            </a:lvl9pPr>
          </a:lstStyle>
          <a:p>
            <a:pPr>
              <a:buClrTx/>
              <a:buFontTx/>
              <a:buNone/>
            </a:pPr>
            <a:r>
              <a:rPr lang="zh-CN" altLang="en-US" sz="4000">
                <a:solidFill>
                  <a:schemeClr val="folHlink"/>
                </a:solidFill>
              </a:rPr>
              <a:t>本讲小结</a:t>
            </a:r>
          </a:p>
          <a:p>
            <a:pPr>
              <a:buClrTx/>
              <a:buFontTx/>
              <a:buNone/>
            </a:pPr>
            <a:endParaRPr lang="zh-CN" altLang="en-US" sz="4000">
              <a:solidFill>
                <a:schemeClr val="folHlink"/>
              </a:solidFill>
            </a:endParaRPr>
          </a:p>
          <a:p>
            <a:pPr>
              <a:spcBef>
                <a:spcPct val="20000"/>
              </a:spcBef>
            </a:pPr>
            <a:r>
              <a:rPr kumimoji="0" lang="zh-CN" altLang="en-US" b="1">
                <a:solidFill>
                  <a:srgbClr val="000000"/>
                </a:solidFill>
                <a:latin typeface="Arial" pitchFamily="34" charset="0"/>
              </a:rPr>
              <a:t>网络服务</a:t>
            </a:r>
            <a:r>
              <a:rPr kumimoji="0" lang="en-US" altLang="zh-CN" b="1">
                <a:solidFill>
                  <a:srgbClr val="000000"/>
                </a:solidFill>
                <a:latin typeface="Arial" pitchFamily="34" charset="0"/>
              </a:rPr>
              <a:t>Web Service</a:t>
            </a:r>
            <a:r>
              <a:rPr kumimoji="0" lang="zh-CN" altLang="en-US" b="1">
                <a:solidFill>
                  <a:srgbClr val="000000"/>
                </a:solidFill>
                <a:latin typeface="Arial" pitchFamily="34" charset="0"/>
              </a:rPr>
              <a:t>和</a:t>
            </a:r>
            <a:r>
              <a:rPr kumimoji="0" lang="en-US" altLang="zh-CN" b="1">
                <a:solidFill>
                  <a:srgbClr val="000000"/>
                </a:solidFill>
                <a:latin typeface="Arial" pitchFamily="34" charset="0"/>
              </a:rPr>
              <a:t>SOA</a:t>
            </a:r>
          </a:p>
          <a:p>
            <a:pPr>
              <a:spcBef>
                <a:spcPct val="20000"/>
              </a:spcBef>
            </a:pPr>
            <a:r>
              <a:rPr kumimoji="0" lang="zh-CN" altLang="en-US" b="1">
                <a:solidFill>
                  <a:srgbClr val="000000"/>
                </a:solidFill>
                <a:latin typeface="Arial" pitchFamily="34" charset="0"/>
              </a:rPr>
              <a:t>二层和三层交换技术</a:t>
            </a:r>
          </a:p>
          <a:p>
            <a:pPr>
              <a:spcBef>
                <a:spcPct val="20000"/>
              </a:spcBef>
            </a:pPr>
            <a:r>
              <a:rPr kumimoji="0" lang="zh-CN" altLang="en-US" b="1">
                <a:solidFill>
                  <a:srgbClr val="000000"/>
                </a:solidFill>
                <a:latin typeface="Arial" pitchFamily="34" charset="0"/>
              </a:rPr>
              <a:t>网格技术</a:t>
            </a:r>
          </a:p>
          <a:p>
            <a:pPr>
              <a:spcBef>
                <a:spcPct val="20000"/>
              </a:spcBef>
            </a:pPr>
            <a:r>
              <a:rPr kumimoji="0" lang="en-US" altLang="zh-CN" b="1">
                <a:solidFill>
                  <a:srgbClr val="000000"/>
                </a:solidFill>
                <a:latin typeface="Arial" pitchFamily="34" charset="0"/>
              </a:rPr>
              <a:t>Internet</a:t>
            </a:r>
            <a:r>
              <a:rPr kumimoji="0" lang="zh-CN" altLang="en-US" b="1">
                <a:solidFill>
                  <a:srgbClr val="000000"/>
                </a:solidFill>
                <a:latin typeface="Arial" pitchFamily="34" charset="0"/>
              </a:rPr>
              <a:t>的各种接入技术</a:t>
            </a:r>
          </a:p>
          <a:p>
            <a:pPr>
              <a:spcBef>
                <a:spcPct val="20000"/>
              </a:spcBef>
            </a:pPr>
            <a:r>
              <a:rPr kumimoji="0" lang="en-US" altLang="zh-CN" b="1">
                <a:solidFill>
                  <a:srgbClr val="000000"/>
                </a:solidFill>
                <a:latin typeface="Arial" pitchFamily="34" charset="0"/>
              </a:rPr>
              <a:t>Web2.0</a:t>
            </a:r>
            <a:r>
              <a:rPr kumimoji="0" lang="zh-CN" altLang="en-US" b="1">
                <a:solidFill>
                  <a:srgbClr val="000000"/>
                </a:solidFill>
                <a:latin typeface="Arial" pitchFamily="34" charset="0"/>
              </a:rPr>
              <a:t>技术与概念</a:t>
            </a:r>
          </a:p>
          <a:p>
            <a:pPr>
              <a:spcBef>
                <a:spcPct val="20000"/>
              </a:spcBef>
            </a:pPr>
            <a:r>
              <a:rPr kumimoji="0" lang="zh-CN" altLang="en-US" b="1">
                <a:solidFill>
                  <a:srgbClr val="000000"/>
                </a:solidFill>
                <a:latin typeface="Arial" pitchFamily="34" charset="0"/>
              </a:rPr>
              <a:t>多网融合技术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889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8938" grpId="0" build="p"/>
    </p:bldLst>
  </p:timing>
</p:sld>
</file>

<file path=ppt/theme/theme1.xml><?xml version="1.0" encoding="utf-8"?>
<a:theme xmlns:a="http://schemas.openxmlformats.org/drawingml/2006/main" name="计算机技术研究部">
  <a:themeElements>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fontScheme name="计算机技术研究部">
      <a:majorFont>
        <a:latin typeface="宋体"/>
        <a:ea typeface="宋体"/>
        <a:cs typeface=""/>
      </a:majorFont>
      <a:minorFont>
        <a:latin typeface="Arial Black"/>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533400" marR="0" indent="-266700" algn="l" defTabSz="914400" rtl="0" eaLnBrk="1" fontAlgn="base" latinLnBrk="0" hangingPunct="1">
          <a:lnSpc>
            <a:spcPct val="100000"/>
          </a:lnSpc>
          <a:spcBef>
            <a:spcPct val="20000"/>
          </a:spcBef>
          <a:spcAft>
            <a:spcPct val="0"/>
          </a:spcAft>
          <a:buClr>
            <a:schemeClr val="accent1"/>
          </a:buClr>
          <a:buSzTx/>
          <a:buFont typeface="Wingdings" pitchFamily="2" charset="2"/>
          <a:buNone/>
          <a:tabLst>
            <a:tab pos="88900" algn="l"/>
          </a:tabLst>
          <a:defRPr kumimoji="0" lang="zh-CN" altLang="en-US" sz="24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计算机技术研究部 1">
        <a:dk1>
          <a:srgbClr val="333300"/>
        </a:dk1>
        <a:lt1>
          <a:srgbClr val="FFFFFF"/>
        </a:lt1>
        <a:dk2>
          <a:srgbClr val="FFFFE7"/>
        </a:dk2>
        <a:lt2>
          <a:srgbClr val="B2B2B2"/>
        </a:lt2>
        <a:accent1>
          <a:srgbClr val="398FBF"/>
        </a:accent1>
        <a:accent2>
          <a:srgbClr val="669900"/>
        </a:accent2>
        <a:accent3>
          <a:srgbClr val="FFFFFF"/>
        </a:accent3>
        <a:accent4>
          <a:srgbClr val="2A2A00"/>
        </a:accent4>
        <a:accent5>
          <a:srgbClr val="AEC6DC"/>
        </a:accent5>
        <a:accent6>
          <a:srgbClr val="5C8A00"/>
        </a:accent6>
        <a:hlink>
          <a:srgbClr val="E4CC64"/>
        </a:hlink>
        <a:folHlink>
          <a:srgbClr val="806AD2"/>
        </a:folHlink>
      </a:clrScheme>
      <a:clrMap bg1="lt1" tx1="dk1" bg2="lt2" tx2="dk2" accent1="accent1" accent2="accent2" accent3="accent3" accent4="accent4" accent5="accent5" accent6="accent6" hlink="hlink" folHlink="folHlink"/>
    </a:extraClrScheme>
    <a:extraClrScheme>
      <a:clrScheme name="计算机技术研究部 2">
        <a:dk1>
          <a:srgbClr val="000000"/>
        </a:dk1>
        <a:lt1>
          <a:srgbClr val="FFFFFF"/>
        </a:lt1>
        <a:dk2>
          <a:srgbClr val="FFFFFF"/>
        </a:dk2>
        <a:lt2>
          <a:srgbClr val="B2B2B2"/>
        </a:lt2>
        <a:accent1>
          <a:srgbClr val="76A844"/>
        </a:accent1>
        <a:accent2>
          <a:srgbClr val="336699"/>
        </a:accent2>
        <a:accent3>
          <a:srgbClr val="FFFFFF"/>
        </a:accent3>
        <a:accent4>
          <a:srgbClr val="000000"/>
        </a:accent4>
        <a:accent5>
          <a:srgbClr val="BDD1B0"/>
        </a:accent5>
        <a:accent6>
          <a:srgbClr val="2D5C8A"/>
        </a:accent6>
        <a:hlink>
          <a:srgbClr val="BAC73B"/>
        </a:hlink>
        <a:folHlink>
          <a:srgbClr val="D5621B"/>
        </a:folHlink>
      </a:clrScheme>
      <a:clrMap bg1="lt1" tx1="dk1" bg2="lt2" tx2="dk2" accent1="accent1" accent2="accent2" accent3="accent3" accent4="accent4" accent5="accent5" accent6="accent6" hlink="hlink" folHlink="folHlink"/>
    </a:extraClrScheme>
    <a:extraClrScheme>
      <a:clrScheme name="计算机技术研究部 3">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D79757"/>
        </a:hlink>
        <a:folHlink>
          <a:srgbClr val="467327"/>
        </a:folHlink>
      </a:clrScheme>
      <a:clrMap bg1="lt1" tx1="dk1" bg2="lt2" tx2="dk2" accent1="accent1" accent2="accent2" accent3="accent3" accent4="accent4" accent5="accent5" accent6="accent6" hlink="hlink" folHlink="folHlink"/>
    </a:extraClrScheme>
    <a:extraClrScheme>
      <a:clrScheme name="计算机技术研究部 4">
        <a:dk1>
          <a:srgbClr val="4D4D4D"/>
        </a:dk1>
        <a:lt1>
          <a:srgbClr val="FFFFFF"/>
        </a:lt1>
        <a:dk2>
          <a:srgbClr val="FFFFFF"/>
        </a:dk2>
        <a:lt2>
          <a:srgbClr val="B2B2B2"/>
        </a:lt2>
        <a:accent1>
          <a:srgbClr val="954E1D"/>
        </a:accent1>
        <a:accent2>
          <a:srgbClr val="CD6313"/>
        </a:accent2>
        <a:accent3>
          <a:srgbClr val="FFFFFF"/>
        </a:accent3>
        <a:accent4>
          <a:srgbClr val="404040"/>
        </a:accent4>
        <a:accent5>
          <a:srgbClr val="C8B2AB"/>
        </a:accent5>
        <a:accent6>
          <a:srgbClr val="BA5910"/>
        </a:accent6>
        <a:hlink>
          <a:srgbClr val="000000"/>
        </a:hlink>
        <a:folHlink>
          <a:srgbClr val="6633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15188</TotalTime>
  <Words>3803</Words>
  <Application>Microsoft Office PowerPoint</Application>
  <PresentationFormat>全屏显示(4:3)</PresentationFormat>
  <Paragraphs>177</Paragraphs>
  <Slides>42</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42</vt:i4>
      </vt:variant>
    </vt:vector>
  </HeadingPairs>
  <TitlesOfParts>
    <vt:vector size="44" baseType="lpstr">
      <vt:lpstr>计算机技术研究部</vt:lpstr>
      <vt:lpstr>Visio</vt:lpstr>
      <vt:lpstr>网络实用技术基础</vt:lpstr>
      <vt:lpstr>六、网络新技术</vt:lpstr>
      <vt:lpstr>考核要求</vt:lpstr>
      <vt:lpstr>（一）网络服务Web Service </vt:lpstr>
      <vt:lpstr>SOA体系构架概述</vt:lpstr>
      <vt:lpstr>SOA体系构架的三种角色</vt:lpstr>
      <vt:lpstr>SOA的含义</vt:lpstr>
      <vt:lpstr>SOA的三大基本特征 </vt:lpstr>
      <vt:lpstr>HTTP协议：一个典型的SOA实现</vt:lpstr>
      <vt:lpstr>SOA的概念层次</vt:lpstr>
      <vt:lpstr>PowerPoint 演示文稿</vt:lpstr>
      <vt:lpstr>PowerPoint 演示文稿</vt:lpstr>
      <vt:lpstr>PowerPoint 演示文稿</vt:lpstr>
      <vt:lpstr>PowerPoint 演示文稿</vt:lpstr>
      <vt:lpstr>（二）交换技术 </vt:lpstr>
      <vt:lpstr>二层交换技术</vt:lpstr>
      <vt:lpstr>三层交换技术</vt:lpstr>
      <vt:lpstr>纯硬件的三层技术</vt:lpstr>
      <vt:lpstr>基于软件的三层交换机技术 </vt:lpstr>
      <vt:lpstr>第四层交换技术</vt:lpstr>
      <vt:lpstr>（三）网格技术（grid）</vt:lpstr>
      <vt:lpstr>五层沙漏结构 </vt:lpstr>
      <vt:lpstr>开放网格服务结构 </vt:lpstr>
      <vt:lpstr>网格核心技术 </vt:lpstr>
      <vt:lpstr>（四）Internet的各种接入方式 </vt:lpstr>
      <vt:lpstr>PPPoE技术</vt:lpstr>
      <vt:lpstr>PPPoE协议栈</vt:lpstr>
      <vt:lpstr>ADSL接入技术</vt:lpstr>
      <vt:lpstr>ADSL接入Internet示意图 </vt:lpstr>
      <vt:lpstr>ADSL技术的特点</vt:lpstr>
      <vt:lpstr>ISDN专线接入技术</vt:lpstr>
      <vt:lpstr>基于有线电视网（Cable Modem）接入技术 </vt:lpstr>
      <vt:lpstr>光纤接入技术</vt:lpstr>
      <vt:lpstr>无线接入技术</vt:lpstr>
      <vt:lpstr>以太网接入技术 </vt:lpstr>
      <vt:lpstr>web2.0技术与概念</vt:lpstr>
      <vt:lpstr>（五）多网融合技术 </vt:lpstr>
      <vt:lpstr>IP多媒体子系统（IMS） </vt:lpstr>
      <vt:lpstr>IMS体系结构</vt:lpstr>
      <vt:lpstr>IMS体系结构</vt:lpstr>
      <vt:lpstr>IMS体系结构</vt:lpstr>
      <vt:lpstr>PowerPoint 演示文稿</vt:lpstr>
    </vt:vector>
  </TitlesOfParts>
  <Company>浙江理工大学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第八章 网络发展趋势和新技术</dc:title>
  <dc:subject>第八章 网络发展趋势和新技术</dc:subject>
  <dc:creator>tzx</dc:creator>
  <cp:lastModifiedBy>Administrator</cp:lastModifiedBy>
  <cp:revision>2440</cp:revision>
  <dcterms:created xsi:type="dcterms:W3CDTF">2002-08-08T08:03:30Z</dcterms:created>
  <dcterms:modified xsi:type="dcterms:W3CDTF">2022-08-31T05:53:19Z</dcterms:modified>
</cp:coreProperties>
</file>