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bin" ContentType="application/vnd.openxmlformats-officedocument.oleObject"/>
  <Default Extension="png" ContentType="image/png"/>
  <Default Extension="gif" ContentType="image/gi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57" r:id="rId6"/>
    <p:sldId id="290" r:id="rId7"/>
    <p:sldId id="291" r:id="rId8"/>
    <p:sldId id="382" r:id="rId9"/>
    <p:sldId id="384" r:id="rId10"/>
    <p:sldId id="386" r:id="rId11"/>
    <p:sldId id="385" r:id="rId12"/>
    <p:sldId id="387" r:id="rId13"/>
    <p:sldId id="388" r:id="rId14"/>
    <p:sldId id="434" r:id="rId15"/>
    <p:sldId id="435" r:id="rId16"/>
    <p:sldId id="436" r:id="rId17"/>
    <p:sldId id="437" r:id="rId18"/>
    <p:sldId id="438" r:id="rId19"/>
    <p:sldId id="439" r:id="rId20"/>
    <p:sldId id="440" r:id="rId21"/>
    <p:sldId id="488" r:id="rId22"/>
    <p:sldId id="489" r:id="rId23"/>
    <p:sldId id="441" r:id="rId24"/>
    <p:sldId id="442" r:id="rId25"/>
    <p:sldId id="443" r:id="rId26"/>
    <p:sldId id="444" r:id="rId27"/>
    <p:sldId id="445" r:id="rId28"/>
    <p:sldId id="446" r:id="rId29"/>
    <p:sldId id="447" r:id="rId30"/>
    <p:sldId id="448" r:id="rId31"/>
    <p:sldId id="449" r:id="rId32"/>
    <p:sldId id="450" r:id="rId33"/>
    <p:sldId id="451" r:id="rId34"/>
    <p:sldId id="452" r:id="rId35"/>
    <p:sldId id="453" r:id="rId36"/>
    <p:sldId id="454" r:id="rId37"/>
    <p:sldId id="455" r:id="rId38"/>
    <p:sldId id="456" r:id="rId39"/>
    <p:sldId id="457" r:id="rId40"/>
    <p:sldId id="458" r:id="rId41"/>
    <p:sldId id="490" r:id="rId42"/>
    <p:sldId id="491" r:id="rId43"/>
    <p:sldId id="492" r:id="rId44"/>
    <p:sldId id="459" r:id="rId45"/>
    <p:sldId id="460" r:id="rId46"/>
    <p:sldId id="461" r:id="rId47"/>
    <p:sldId id="462" r:id="rId48"/>
    <p:sldId id="463" r:id="rId49"/>
    <p:sldId id="464" r:id="rId50"/>
    <p:sldId id="465" r:id="rId51"/>
    <p:sldId id="466" r:id="rId52"/>
    <p:sldId id="467" r:id="rId53"/>
    <p:sldId id="468" r:id="rId54"/>
    <p:sldId id="469" r:id="rId55"/>
    <p:sldId id="493" r:id="rId56"/>
    <p:sldId id="494" r:id="rId57"/>
    <p:sldId id="477" r:id="rId58"/>
    <p:sldId id="478" r:id="rId59"/>
    <p:sldId id="484" r:id="rId60"/>
    <p:sldId id="485" r:id="rId61"/>
    <p:sldId id="486" r:id="rId62"/>
    <p:sldId id="487" r:id="rId63"/>
    <p:sldId id="495" r:id="rId64"/>
  </p:sldIdLst>
  <p:sldSz cx="9144000" cy="6858000" type="screen4x3"/>
  <p:notesSz cx="6858000" cy="9144000"/>
  <p:custShowLst>
    <p:custShow name="自定义放映 1" id="0">
      <p:sldLst>
        <p:sld r:id="rId3"/>
        <p:sld r:id="rId5"/>
        <p:sld r:id="rId6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4"/>
        <p:sld r:id="rId25"/>
        <p:sld r:id="rId26"/>
        <p:sld r:id="rId27"/>
        <p:sld r:id="rId28"/>
        <p:sld r:id="rId29"/>
        <p:sld r:id="rId30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0"/>
        <p:sld r:id="rId41"/>
        <p:sld r:id="rId45"/>
        <p:sld r:id="rId46"/>
        <p:sld r:id="rId47"/>
        <p:sld r:id="rId48"/>
        <p:sld r:id="rId49"/>
        <p:sld r:id="rId50"/>
        <p:sld r:id="rId51"/>
        <p:sld r:id="rId52"/>
        <p:sld r:id="rId53"/>
        <p:sld r:id="rId54"/>
        <p:sld r:id="rId55"/>
        <p:sld r:id="rId58"/>
        <p:sld r:id="rId59"/>
        <p:sld r:id="rId60"/>
        <p:sld r:id="rId61"/>
        <p:sld r:id="rId62"/>
        <p:sld r:id="rId63"/>
      </p:sldLst>
    </p:custShow>
  </p:custShow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E1F9FF"/>
    <a:srgbClr val="D5EBFF"/>
    <a:srgbClr val="7E0000"/>
    <a:srgbClr val="89E0FF"/>
    <a:srgbClr val="D1ECFF"/>
    <a:srgbClr val="DBEBFD"/>
    <a:srgbClr val="F8F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 varScale="1">
        <p:scale>
          <a:sx n="75" d="100"/>
          <a:sy n="75" d="100"/>
        </p:scale>
        <p:origin x="-1896" y="-112"/>
      </p:cViewPr>
      <p:guideLst>
        <p:guide orient="horz" pos="572"/>
        <p:guide pos="110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7" Type="http://schemas.openxmlformats.org/officeDocument/2006/relationships/tableStyles" Target="tableStyles.xml"/><Relationship Id="rId66" Type="http://schemas.openxmlformats.org/officeDocument/2006/relationships/viewProps" Target="viewProps.xml"/><Relationship Id="rId65" Type="http://schemas.openxmlformats.org/officeDocument/2006/relationships/presProps" Target="presProps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fontAlgn="base" hangingPunct="1"/>
            <a:endParaRPr lang="zh-CN" altLang="en-US" sz="1200" strike="noStrike" noProof="1" dirty="0"/>
          </a:p>
        </p:txBody>
      </p:sp>
      <p:sp>
        <p:nvSpPr>
          <p:cNvPr id="2051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fontAlgn="base" hangingPunct="1"/>
            <a:fld id="{BB962C8B-B14F-4D97-AF65-F5344CB8AC3E}" type="datetimeFigureOut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4101" name="Rectangle 5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4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eaLnBrk="1" fontAlgn="base" hangingPunct="1"/>
            <a:endParaRPr lang="en-US" altLang="en-US" sz="1200" strike="noStrike" noProof="1" dirty="0"/>
          </a:p>
        </p:txBody>
      </p:sp>
      <p:sp>
        <p:nvSpPr>
          <p:cNvPr id="2055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6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6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6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6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6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4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5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6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7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8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9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0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27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48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89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30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50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32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52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73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14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34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55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75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96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16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37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57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78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98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19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39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60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80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01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21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42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62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83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03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24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44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4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64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85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05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26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6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46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7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673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67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878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87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08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08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88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28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493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49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69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697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69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90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902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vert="horz"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90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宋体" panose="02010600030101010101" pitchFamily="2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宋体" panose="02010600030101010101" pitchFamily="2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1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.xml"/><Relationship Id="rId3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7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8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9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0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1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13.xml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4.xml"/><Relationship Id="rId2" Type="http://schemas.openxmlformats.org/officeDocument/2006/relationships/image" Target="../media/image16.png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5.xml"/><Relationship Id="rId2" Type="http://schemas.openxmlformats.org/officeDocument/2006/relationships/image" Target="../media/image16.png"/><Relationship Id="rId1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6.xml"/><Relationship Id="rId2" Type="http://schemas.openxmlformats.org/officeDocument/2006/relationships/image" Target="../media/image16.png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7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8.xml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9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19.xml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0.xml"/><Relationship Id="rId2" Type="http://schemas.openxmlformats.org/officeDocument/2006/relationships/image" Target="../media/image24.jpeg"/><Relationship Id="rId1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1.xml"/><Relationship Id="rId2" Type="http://schemas.openxmlformats.org/officeDocument/2006/relationships/image" Target="../media/image26.png"/><Relationship Id="rId1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2.xml"/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3.xml"/><Relationship Id="rId1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4.xml"/><Relationship Id="rId2" Type="http://schemas.openxmlformats.org/officeDocument/2006/relationships/image" Target="../media/image28.png"/><Relationship Id="rId1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5.xml"/><Relationship Id="rId2" Type="http://schemas.openxmlformats.org/officeDocument/2006/relationships/image" Target="../media/image28.png"/><Relationship Id="rId1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6.xml"/><Relationship Id="rId2" Type="http://schemas.openxmlformats.org/officeDocument/2006/relationships/image" Target="../media/image28.png"/><Relationship Id="rId1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7.xml"/><Relationship Id="rId2" Type="http://schemas.openxmlformats.org/officeDocument/2006/relationships/image" Target="../media/image28.png"/><Relationship Id="rId1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8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28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9.xml"/><Relationship Id="rId2" Type="http://schemas.openxmlformats.org/officeDocument/2006/relationships/image" Target="../media/image33.png"/><Relationship Id="rId1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0.xml"/><Relationship Id="rId2" Type="http://schemas.openxmlformats.org/officeDocument/2006/relationships/image" Target="../media/image33.png"/><Relationship Id="rId1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1.xml"/><Relationship Id="rId2" Type="http://schemas.openxmlformats.org/officeDocument/2006/relationships/image" Target="../media/image33.png"/><Relationship Id="rId1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2.xml"/><Relationship Id="rId2" Type="http://schemas.openxmlformats.org/officeDocument/2006/relationships/image" Target="../media/image33.png"/><Relationship Id="rId1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3.xml"/><Relationship Id="rId2" Type="http://schemas.openxmlformats.org/officeDocument/2006/relationships/image" Target="../media/image34.png"/><Relationship Id="rId1" Type="http://schemas.openxmlformats.org/officeDocument/2006/relationships/image" Target="../media/image12.png"/></Relationships>
</file>

<file path=ppt/slides/_rels/slide3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4.xml"/><Relationship Id="rId3" Type="http://schemas.openxmlformats.org/officeDocument/2006/relationships/image" Target="../media/image35.GIF"/><Relationship Id="rId2" Type="http://schemas.openxmlformats.org/officeDocument/2006/relationships/image" Target="../media/image34.png"/><Relationship Id="rId1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5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5.xml"/><Relationship Id="rId3" Type="http://schemas.openxmlformats.org/officeDocument/2006/relationships/image" Target="../media/image36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6.xml"/><Relationship Id="rId2" Type="http://schemas.openxmlformats.org/officeDocument/2006/relationships/image" Target="../media/image37.png"/><Relationship Id="rId1" Type="http://schemas.openxmlformats.org/officeDocument/2006/relationships/image" Target="../media/image12.png"/></Relationships>
</file>

<file path=ppt/slides/_rels/slide3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7.xml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8.xml"/><Relationship Id="rId1" Type="http://schemas.openxmlformats.org/officeDocument/2006/relationships/image" Target="../media/image12.png"/></Relationships>
</file>

<file path=ppt/slides/_rels/slide3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9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9.xml"/><Relationship Id="rId4" Type="http://schemas.openxmlformats.org/officeDocument/2006/relationships/image" Target="../media/image42.png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12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0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40.xml"/><Relationship Id="rId5" Type="http://schemas.openxmlformats.org/officeDocument/2006/relationships/image" Target="../media/image46.jpeg"/><Relationship Id="rId4" Type="http://schemas.openxmlformats.org/officeDocument/2006/relationships/image" Target="../media/image45.png"/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1.xml"/><Relationship Id="rId2" Type="http://schemas.openxmlformats.org/officeDocument/2006/relationships/image" Target="../media/image47.jpeg"/><Relationship Id="rId1" Type="http://schemas.openxmlformats.org/officeDocument/2006/relationships/image" Target="../media/image12.png"/></Relationships>
</file>

<file path=ppt/slides/_rels/slide4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2.xml"/><Relationship Id="rId2" Type="http://schemas.openxmlformats.org/officeDocument/2006/relationships/image" Target="../media/image49.jpeg"/><Relationship Id="rId1" Type="http://schemas.openxmlformats.org/officeDocument/2006/relationships/image" Target="../media/image48.jpeg"/></Relationships>
</file>

<file path=ppt/slides/_rels/slide4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3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3.xml"/><Relationship Id="rId4" Type="http://schemas.openxmlformats.org/officeDocument/2006/relationships/image" Target="../media/image51.png"/><Relationship Id="rId3" Type="http://schemas.openxmlformats.org/officeDocument/2006/relationships/image" Target="../media/image50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4.xml"/><Relationship Id="rId1" Type="http://schemas.openxmlformats.org/officeDocument/2006/relationships/image" Target="../media/image11.png"/></Relationships>
</file>

<file path=ppt/slides/_rels/slide4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5.xml"/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5.xml"/><Relationship Id="rId3" Type="http://schemas.openxmlformats.org/officeDocument/2006/relationships/image" Target="../media/image52.e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12.png"/></Relationships>
</file>

<file path=ppt/slides/_rels/slide4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6.xml"/><Relationship Id="rId1" Type="http://schemas.openxmlformats.org/officeDocument/2006/relationships/image" Target="../media/image12.png"/></Relationships>
</file>

<file path=ppt/slides/_rels/slide4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7.xml"/><Relationship Id="rId4" Type="http://schemas.openxmlformats.org/officeDocument/2006/relationships/image" Target="../media/image55.png"/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12.png"/></Relationships>
</file>

<file path=ppt/slides/_rels/slide4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8.xml"/><Relationship Id="rId3" Type="http://schemas.openxmlformats.org/officeDocument/2006/relationships/image" Target="../media/image56.png"/><Relationship Id="rId2" Type="http://schemas.openxmlformats.org/officeDocument/2006/relationships/image" Target="../media/image53.png"/><Relationship Id="rId1" Type="http://schemas.openxmlformats.org/officeDocument/2006/relationships/image" Target="../media/image12.png"/></Relationships>
</file>

<file path=ppt/slides/_rels/slide4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9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9.xml"/><Relationship Id="rId4" Type="http://schemas.openxmlformats.org/officeDocument/2006/relationships/image" Target="../media/image58.png"/><Relationship Id="rId3" Type="http://schemas.openxmlformats.org/officeDocument/2006/relationships/image" Target="../media/image57.png"/><Relationship Id="rId2" Type="http://schemas.openxmlformats.org/officeDocument/2006/relationships/image" Target="../media/image12.png"/><Relationship Id="rId1" Type="http://schemas.openxmlformats.org/officeDocument/2006/relationships/image" Target="../media/image56.png"/></Relationships>
</file>

<file path=ppt/slides/_rels/slide5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0.xml"/><Relationship Id="rId3" Type="http://schemas.openxmlformats.org/officeDocument/2006/relationships/image" Target="../media/image56.png"/><Relationship Id="rId2" Type="http://schemas.openxmlformats.org/officeDocument/2006/relationships/image" Target="../media/image59.png"/><Relationship Id="rId1" Type="http://schemas.openxmlformats.org/officeDocument/2006/relationships/image" Target="../media/image12.png"/></Relationships>
</file>

<file path=ppt/slides/_rels/slide5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1.xml"/><Relationship Id="rId3" Type="http://schemas.openxmlformats.org/officeDocument/2006/relationships/image" Target="../media/image60.png"/><Relationship Id="rId2" Type="http://schemas.openxmlformats.org/officeDocument/2006/relationships/image" Target="../media/image53.png"/><Relationship Id="rId1" Type="http://schemas.openxmlformats.org/officeDocument/2006/relationships/image" Target="../media/image12.png"/></Relationships>
</file>

<file path=ppt/slides/_rels/slide5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2.xml"/><Relationship Id="rId2" Type="http://schemas.openxmlformats.org/officeDocument/2006/relationships/image" Target="../media/image61.png"/><Relationship Id="rId1" Type="http://schemas.openxmlformats.org/officeDocument/2006/relationships/image" Target="../media/image12.png"/></Relationships>
</file>

<file path=ppt/slides/_rels/slide5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3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3.xml"/><Relationship Id="rId4" Type="http://schemas.openxmlformats.org/officeDocument/2006/relationships/image" Target="../media/image64.jpeg"/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image" Target="../media/image12.png"/></Relationships>
</file>

<file path=ppt/slides/_rels/slide5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4.xml"/><Relationship Id="rId2" Type="http://schemas.openxmlformats.org/officeDocument/2006/relationships/image" Target="../media/image65.jpeg"/><Relationship Id="rId1" Type="http://schemas.openxmlformats.org/officeDocument/2006/relationships/image" Target="../media/image12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5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55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image" Target="../media/image12.png"/></Relationships>
</file>

<file path=ppt/slides/_rels/slide5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6.xml"/><Relationship Id="rId2" Type="http://schemas.openxmlformats.org/officeDocument/2006/relationships/image" Target="../media/image70.jpeg"/><Relationship Id="rId1" Type="http://schemas.openxmlformats.org/officeDocument/2006/relationships/image" Target="../media/image12.png"/></Relationships>
</file>

<file path=ppt/slides/_rels/slide5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7.xml"/><Relationship Id="rId4" Type="http://schemas.openxmlformats.org/officeDocument/2006/relationships/image" Target="../media/image73.png"/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image" Target="../media/image12.png"/></Relationships>
</file>

<file path=ppt/slides/_rels/slide5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8.xml"/><Relationship Id="rId2" Type="http://schemas.openxmlformats.org/officeDocument/2006/relationships/image" Target="../media/image74.png"/><Relationship Id="rId1" Type="http://schemas.openxmlformats.org/officeDocument/2006/relationships/image" Target="../media/image12.png"/></Relationships>
</file>

<file path=ppt/slides/_rels/slide5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9.xml"/><Relationship Id="rId2" Type="http://schemas.openxmlformats.org/officeDocument/2006/relationships/image" Target="../media/image75.png"/><Relationship Id="rId1" Type="http://schemas.openxmlformats.org/officeDocument/2006/relationships/image" Target="../media/image12.png"/></Relationships>
</file>

<file path=ppt/slides/_rels/slide6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0.xml"/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image" Target="../media/image12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Text Box 2"/>
          <p:cNvSpPr txBox="1"/>
          <p:nvPr/>
        </p:nvSpPr>
        <p:spPr>
          <a:xfrm>
            <a:off x="1592263" y="3106738"/>
            <a:ext cx="5959475" cy="768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第</a:t>
            </a:r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7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章  图像修饰与通道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微软雅黑" panose="020B0503020204020204" pitchFamily="6" charset="-122"/>
            </a:endParaRPr>
          </a:p>
        </p:txBody>
      </p:sp>
      <p:sp>
        <p:nvSpPr>
          <p:cNvPr id="10" name="TextBox 13"/>
          <p:cNvSpPr/>
          <p:nvPr/>
        </p:nvSpPr>
        <p:spPr>
          <a:xfrm>
            <a:off x="4689475" y="5494338"/>
            <a:ext cx="384175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通道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微软雅黑" panose="020B0503020204020204" pitchFamily="6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修补工具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微软雅黑" panose="020B0503020204020204" pitchFamily="6" charset="-122"/>
            </a:endParaRPr>
          </a:p>
        </p:txBody>
      </p:sp>
      <p:sp>
        <p:nvSpPr>
          <p:cNvPr id="5124" name="矩形 9"/>
          <p:cNvSpPr/>
          <p:nvPr/>
        </p:nvSpPr>
        <p:spPr>
          <a:xfrm>
            <a:off x="2752725" y="5494338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色相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/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饱和度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微软雅黑" panose="020B0503020204020204" pitchFamily="6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反相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微软雅黑" panose="020B0503020204020204" pitchFamily="6" charset="-122"/>
            </a:endParaRPr>
          </a:p>
        </p:txBody>
      </p:sp>
      <p:sp>
        <p:nvSpPr>
          <p:cNvPr id="5125" name="椭圆 10"/>
          <p:cNvSpPr/>
          <p:nvPr/>
        </p:nvSpPr>
        <p:spPr>
          <a:xfrm>
            <a:off x="1560513" y="5640388"/>
            <a:ext cx="793750" cy="79216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矩形 4"/>
          <p:cNvSpPr/>
          <p:nvPr/>
        </p:nvSpPr>
        <p:spPr>
          <a:xfrm>
            <a:off x="1604963" y="5789613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标题 1"/>
          <p:cNvSpPr/>
          <p:nvPr/>
        </p:nvSpPr>
        <p:spPr>
          <a:xfrm>
            <a:off x="1746250" y="1365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学习目标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grpSp>
        <p:nvGrpSpPr>
          <p:cNvPr id="48" name="组合 18"/>
          <p:cNvGrpSpPr/>
          <p:nvPr/>
        </p:nvGrpSpPr>
        <p:grpSpPr>
          <a:xfrm>
            <a:off x="153988" y="1431925"/>
            <a:ext cx="3260725" cy="1323975"/>
            <a:chOff x="547807" y="2174933"/>
            <a:chExt cx="3259677" cy="1323000"/>
          </a:xfrm>
        </p:grpSpPr>
        <p:sp>
          <p:nvSpPr>
            <p:cNvPr id="7172" name="矩形 5"/>
            <p:cNvSpPr/>
            <p:nvPr/>
          </p:nvSpPr>
          <p:spPr>
            <a:xfrm>
              <a:off x="1032542" y="2174933"/>
              <a:ext cx="2774942" cy="95462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 latinLnBrk="1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色彩调节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的方法</a:t>
              </a:r>
              <a:r>
                <a:rPr lang="en-US" altLang="zh-CN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,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可以调节图像的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色相及饱和度。</a:t>
              </a:r>
              <a:endParaRPr lang="en-US" altLang="zh-CN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grpSp>
          <p:nvGrpSpPr>
            <p:cNvPr id="7173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7174" name="直接连接符 7"/>
              <p:cNvCxnSpPr/>
              <p:nvPr/>
            </p:nvCxnSpPr>
            <p:spPr>
              <a:xfrm>
                <a:off x="860198" y="2352244"/>
                <a:ext cx="372267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75" name="直接连接符 10"/>
              <p:cNvCxnSpPr/>
              <p:nvPr/>
            </p:nvCxnSpPr>
            <p:spPr>
              <a:xfrm>
                <a:off x="1222939" y="3004457"/>
                <a:ext cx="1815535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76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7177" name="椭圆 51"/>
              <p:cNvSpPr/>
              <p:nvPr/>
            </p:nvSpPr>
            <p:spPr>
              <a:xfrm>
                <a:off x="1232465" y="3557734"/>
                <a:ext cx="474509" cy="475899"/>
              </a:xfrm>
              <a:prstGeom prst="ellipse">
                <a:avLst/>
              </a:prstGeom>
              <a:solidFill>
                <a:srgbClr val="1369B2"/>
              </a:solidFill>
              <a:ln w="28575">
                <a:noFill/>
              </a:ln>
              <a:effectLst>
                <a:outerShdw dist="127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t" anchorCtr="0"/>
              <a:p>
                <a:pPr eaLnBrk="0" hangingPunc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78" name="TextBox 52"/>
              <p:cNvSpPr txBox="1"/>
              <p:nvPr/>
            </p:nvSpPr>
            <p:spPr>
              <a:xfrm>
                <a:off x="1288009" y="3529181"/>
                <a:ext cx="334855" cy="523489"/>
              </a:xfrm>
              <a:prstGeom prst="rect">
                <a:avLst/>
              </a:prstGeom>
              <a:noFill/>
              <a:ln w="9525">
                <a:noFill/>
              </a:ln>
              <a:effectLst>
                <a:outerShdw dist="127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en-US" altLang="zh-CN" sz="2800" b="1" dirty="0">
                    <a:solidFill>
                      <a:schemeClr val="bg1"/>
                    </a:solidFill>
                    <a:latin typeface="Times New Roman" panose="02020603050405020304" pitchFamily="6" charset="0"/>
                    <a:ea typeface="宋体" panose="02010600030101010101" pitchFamily="2" charset="-122"/>
                  </a:rPr>
                  <a:t>1</a:t>
                </a:r>
                <a:endParaRPr lang="zh-CN" altLang="en-US" sz="2800" b="1" dirty="0">
                  <a:solidFill>
                    <a:schemeClr val="bg1"/>
                  </a:solidFill>
                  <a:latin typeface="Times New Roman" panose="02020603050405020304" pitchFamily="6" charset="0"/>
                  <a:ea typeface="Times New Roman" panose="02020603050405020304" pitchFamily="6" charset="0"/>
                </a:endParaRPr>
              </a:p>
            </p:txBody>
          </p:sp>
        </p:grpSp>
      </p:grpSp>
      <p:grpSp>
        <p:nvGrpSpPr>
          <p:cNvPr id="57" name="组合 56"/>
          <p:cNvGrpSpPr/>
          <p:nvPr/>
        </p:nvGrpSpPr>
        <p:grpSpPr>
          <a:xfrm>
            <a:off x="5535613" y="1371600"/>
            <a:ext cx="3300412" cy="1477963"/>
            <a:chOff x="5395916" y="1795852"/>
            <a:chExt cx="3300409" cy="1475601"/>
          </a:xfrm>
        </p:grpSpPr>
        <p:grpSp>
          <p:nvGrpSpPr>
            <p:cNvPr id="7180" name="组合 32"/>
            <p:cNvGrpSpPr/>
            <p:nvPr/>
          </p:nvGrpSpPr>
          <p:grpSpPr>
            <a:xfrm flipH="1">
              <a:off x="6253163" y="2557463"/>
              <a:ext cx="2178050" cy="652462"/>
              <a:chOff x="860198" y="2352244"/>
              <a:chExt cx="2178276" cy="652213"/>
            </a:xfrm>
          </p:grpSpPr>
          <p:cxnSp>
            <p:nvCxnSpPr>
              <p:cNvPr id="7181" name="直接连接符 33"/>
              <p:cNvCxnSpPr/>
              <p:nvPr/>
            </p:nvCxnSpPr>
            <p:spPr>
              <a:xfrm>
                <a:off x="860198" y="2352244"/>
                <a:ext cx="372267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82" name="直接连接符 34"/>
              <p:cNvCxnSpPr/>
              <p:nvPr/>
            </p:nvCxnSpPr>
            <p:spPr>
              <a:xfrm>
                <a:off x="1222939" y="3004457"/>
                <a:ext cx="1815535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83" name="组合 35"/>
            <p:cNvGrpSpPr/>
            <p:nvPr/>
          </p:nvGrpSpPr>
          <p:grpSpPr>
            <a:xfrm>
              <a:off x="8223250" y="2109791"/>
              <a:ext cx="473075" cy="522287"/>
              <a:chOff x="1232465" y="3530023"/>
              <a:chExt cx="474415" cy="522742"/>
            </a:xfrm>
          </p:grpSpPr>
          <p:sp>
            <p:nvSpPr>
              <p:cNvPr id="7184" name="椭圆 62"/>
              <p:cNvSpPr/>
              <p:nvPr/>
            </p:nvSpPr>
            <p:spPr>
              <a:xfrm>
                <a:off x="1232465" y="3558460"/>
                <a:ext cx="474415" cy="475903"/>
              </a:xfrm>
              <a:prstGeom prst="ellipse">
                <a:avLst/>
              </a:prstGeom>
              <a:solidFill>
                <a:srgbClr val="1369B2"/>
              </a:solidFill>
              <a:ln w="28575">
                <a:noFill/>
              </a:ln>
              <a:effectLst>
                <a:outerShdw dist="127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t" anchorCtr="0"/>
              <a:p>
                <a:pPr eaLnBrk="0" hangingPunc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5" name="TextBox 63"/>
              <p:cNvSpPr txBox="1"/>
              <p:nvPr/>
            </p:nvSpPr>
            <p:spPr>
              <a:xfrm>
                <a:off x="1300921" y="3529906"/>
                <a:ext cx="335911" cy="523493"/>
              </a:xfrm>
              <a:prstGeom prst="rect">
                <a:avLst/>
              </a:prstGeom>
              <a:noFill/>
              <a:ln w="9525">
                <a:noFill/>
              </a:ln>
              <a:effectLst>
                <a:outerShdw dist="127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en-US" altLang="zh-CN" sz="2800" b="1" dirty="0">
                    <a:solidFill>
                      <a:schemeClr val="bg1"/>
                    </a:solidFill>
                    <a:latin typeface="Times New Roman" panose="02020603050405020304" pitchFamily="6" charset="0"/>
                    <a:ea typeface="宋体" panose="02010600030101010101" pitchFamily="2" charset="-122"/>
                  </a:rPr>
                  <a:t>2</a:t>
                </a:r>
                <a:endParaRPr lang="zh-CN" altLang="en-US" sz="2800" b="1" dirty="0">
                  <a:solidFill>
                    <a:schemeClr val="bg1"/>
                  </a:solidFill>
                  <a:latin typeface="Times New Roman" panose="02020603050405020304" pitchFamily="6" charset="0"/>
                  <a:ea typeface="Times New Roman" panose="02020603050405020304" pitchFamily="6" charset="0"/>
                </a:endParaRPr>
              </a:p>
            </p:txBody>
          </p:sp>
        </p:grpSp>
        <p:sp>
          <p:nvSpPr>
            <p:cNvPr id="7186" name="矩形 46"/>
            <p:cNvSpPr/>
            <p:nvPr/>
          </p:nvSpPr>
          <p:spPr>
            <a:xfrm>
              <a:off x="5395916" y="1795852"/>
              <a:ext cx="2778499" cy="14756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algn="r" latinLnBrk="1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曲线工具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的使用，可以调节图像的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明暗对比度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2974975" y="5151438"/>
            <a:ext cx="3436938" cy="1162050"/>
            <a:chOff x="5260660" y="4225925"/>
            <a:chExt cx="3435665" cy="1161085"/>
          </a:xfrm>
        </p:grpSpPr>
        <p:sp>
          <p:nvSpPr>
            <p:cNvPr id="7188" name="矩形 51"/>
            <p:cNvSpPr/>
            <p:nvPr/>
          </p:nvSpPr>
          <p:spPr>
            <a:xfrm>
              <a:off x="5260660" y="4371924"/>
              <a:ext cx="2873377" cy="10150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algn="r" latinLnBrk="1">
                <a:lnSpc>
                  <a:spcPts val="3600"/>
                </a:lnSpc>
                <a:buFont typeface="Calibri" panose="020F0502020204030204" pitchFamily="6" charset="0"/>
              </a:pP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  <a:sym typeface="宋体" panose="02010600030101010101" pitchFamily="2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  <a:sym typeface="宋体" panose="02010600030101010101" pitchFamily="2" charset="-122"/>
                </a:rPr>
                <a:t>通道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  <a:sym typeface="宋体" panose="02010600030101010101" pitchFamily="2" charset="-122"/>
                </a:rPr>
                <a:t>的原理，可以使用通道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  <a:sym typeface="宋体" panose="02010600030101010101" pitchFamily="2" charset="-122"/>
                </a:rPr>
                <a:t>调色和抠图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  <a:sym typeface="宋体" panose="02010600030101010101" pitchFamily="2" charset="-122"/>
                </a:rPr>
                <a:t>。</a:t>
              </a:r>
              <a:endParaRPr lang="en-US" altLang="zh-CN" b="1" dirty="0">
                <a:solidFill>
                  <a:srgbClr val="00B0F0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endParaRPr>
            </a:p>
          </p:txBody>
        </p:sp>
        <p:grpSp>
          <p:nvGrpSpPr>
            <p:cNvPr id="7189" name="组合 38"/>
            <p:cNvGrpSpPr/>
            <p:nvPr/>
          </p:nvGrpSpPr>
          <p:grpSpPr>
            <a:xfrm rot="10800000">
              <a:off x="5685823" y="4225925"/>
              <a:ext cx="2745390" cy="652463"/>
              <a:chOff x="860198" y="2352244"/>
              <a:chExt cx="2745675" cy="652213"/>
            </a:xfrm>
          </p:grpSpPr>
          <p:cxnSp>
            <p:nvCxnSpPr>
              <p:cNvPr id="7190" name="直接连接符 39"/>
              <p:cNvCxnSpPr/>
              <p:nvPr/>
            </p:nvCxnSpPr>
            <p:spPr>
              <a:xfrm>
                <a:off x="860198" y="2352244"/>
                <a:ext cx="372267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91" name="直接连接符 40"/>
              <p:cNvCxnSpPr/>
              <p:nvPr/>
            </p:nvCxnSpPr>
            <p:spPr>
              <a:xfrm rot="-10800000" flipH="1">
                <a:off x="1222939" y="3004457"/>
                <a:ext cx="2382934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92" name="组合 41"/>
            <p:cNvGrpSpPr/>
            <p:nvPr/>
          </p:nvGrpSpPr>
          <p:grpSpPr>
            <a:xfrm flipH="1">
              <a:off x="8223250" y="4806950"/>
              <a:ext cx="473075" cy="523875"/>
              <a:chOff x="1232465" y="3533629"/>
              <a:chExt cx="474415" cy="523220"/>
            </a:xfrm>
          </p:grpSpPr>
          <p:sp>
            <p:nvSpPr>
              <p:cNvPr id="7193" name="椭圆 79"/>
              <p:cNvSpPr/>
              <p:nvPr/>
            </p:nvSpPr>
            <p:spPr>
              <a:xfrm>
                <a:off x="1232465" y="3558494"/>
                <a:ext cx="474240" cy="475260"/>
              </a:xfrm>
              <a:prstGeom prst="ellipse">
                <a:avLst/>
              </a:prstGeom>
              <a:solidFill>
                <a:srgbClr val="1369B2"/>
              </a:solidFill>
              <a:ln w="28575">
                <a:noFill/>
              </a:ln>
              <a:effectLst>
                <a:outerShdw dist="127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t" anchorCtr="0"/>
              <a:p>
                <a:pPr eaLnBrk="0" hangingPunct="0"/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94" name="TextBox 80"/>
              <p:cNvSpPr txBox="1"/>
              <p:nvPr/>
            </p:nvSpPr>
            <p:spPr>
              <a:xfrm>
                <a:off x="1305670" y="3533147"/>
                <a:ext cx="335788" cy="524370"/>
              </a:xfrm>
              <a:prstGeom prst="rect">
                <a:avLst/>
              </a:prstGeom>
              <a:noFill/>
              <a:ln w="9525">
                <a:noFill/>
              </a:ln>
              <a:effectLst>
                <a:outerShdw dist="127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en-US" altLang="zh-CN" sz="2800" b="1" dirty="0">
                    <a:solidFill>
                      <a:schemeClr val="bg1"/>
                    </a:solidFill>
                    <a:latin typeface="Times New Roman" panose="02020603050405020304" pitchFamily="6" charset="0"/>
                    <a:ea typeface="宋体" panose="02010600030101010101" pitchFamily="2" charset="-122"/>
                  </a:rPr>
                  <a:t>3</a:t>
                </a:r>
                <a:endParaRPr lang="zh-CN" altLang="en-US" sz="2800" b="1" dirty="0">
                  <a:solidFill>
                    <a:schemeClr val="bg1"/>
                  </a:solidFill>
                  <a:latin typeface="Times New Roman" panose="02020603050405020304" pitchFamily="6" charset="0"/>
                  <a:ea typeface="Times New Roman" panose="02020603050405020304" pitchFamily="6" charset="0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1987550" y="1498600"/>
            <a:ext cx="5326063" cy="3652838"/>
            <a:chOff x="1973328" y="1920940"/>
            <a:chExt cx="5325933" cy="3652708"/>
          </a:xfrm>
        </p:grpSpPr>
        <p:sp>
          <p:nvSpPr>
            <p:cNvPr id="7196" name="弧形 84"/>
            <p:cNvSpPr/>
            <p:nvPr/>
          </p:nvSpPr>
          <p:spPr>
            <a:xfrm rot="5400000">
              <a:off x="3977504" y="3085323"/>
              <a:ext cx="1312816" cy="1314418"/>
            </a:xfrm>
            <a:custGeom>
              <a:avLst/>
              <a:gdLst/>
              <a:ahLst/>
              <a:cxnLst>
                <a:cxn ang="0">
                  <a:pos x="659811" y="1314409"/>
                </a:cxn>
                <a:cxn ang="0">
                  <a:pos x="50836" y="910805"/>
                </a:cxn>
                <a:cxn ang="0">
                  <a:pos x="190775" y="193981"/>
                </a:cxn>
                <a:cxn ang="0">
                  <a:pos x="907080" y="49810"/>
                </a:cxn>
                <a:cxn ang="0">
                  <a:pos x="1312816" y="657209"/>
                </a:cxn>
              </a:cxnLst>
              <a:pathLst>
                <a:path w="1312816" h="1314418" stroke="0">
                  <a:moveTo>
                    <a:pt x="659811" y="1314409"/>
                  </a:moveTo>
                  <a:cubicBezTo>
                    <a:pt x="393908" y="1315789"/>
                    <a:pt x="153441" y="1156418"/>
                    <a:pt x="50836" y="910805"/>
                  </a:cubicBezTo>
                  <a:cubicBezTo>
                    <a:pt x="-51632" y="665520"/>
                    <a:pt x="3603" y="382584"/>
                    <a:pt x="190775" y="193981"/>
                  </a:cubicBezTo>
                  <a:cubicBezTo>
                    <a:pt x="378298" y="5024"/>
                    <a:pt x="661194" y="-51915"/>
                    <a:pt x="907080" y="49810"/>
                  </a:cubicBezTo>
                  <a:cubicBezTo>
                    <a:pt x="1152642" y="151400"/>
                    <a:pt x="1312816" y="391186"/>
                    <a:pt x="1312816" y="657209"/>
                  </a:cubicBezTo>
                  <a:lnTo>
                    <a:pt x="656408" y="657209"/>
                  </a:lnTo>
                  <a:cubicBezTo>
                    <a:pt x="657542" y="876276"/>
                    <a:pt x="658677" y="1095342"/>
                    <a:pt x="659811" y="1314409"/>
                  </a:cubicBezTo>
                  <a:close/>
                </a:path>
                <a:path w="1312816" h="1314418" fill="none">
                  <a:moveTo>
                    <a:pt x="659811" y="1314409"/>
                  </a:moveTo>
                  <a:cubicBezTo>
                    <a:pt x="393908" y="1315789"/>
                    <a:pt x="153441" y="1156418"/>
                    <a:pt x="50836" y="910805"/>
                  </a:cubicBezTo>
                  <a:cubicBezTo>
                    <a:pt x="-51632" y="665520"/>
                    <a:pt x="3603" y="382584"/>
                    <a:pt x="190775" y="193981"/>
                  </a:cubicBezTo>
                  <a:cubicBezTo>
                    <a:pt x="378298" y="5024"/>
                    <a:pt x="661194" y="-51915"/>
                    <a:pt x="907080" y="49810"/>
                  </a:cubicBezTo>
                  <a:cubicBezTo>
                    <a:pt x="1152642" y="151400"/>
                    <a:pt x="1312816" y="391186"/>
                    <a:pt x="1312816" y="657209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7" name="弧形 85"/>
            <p:cNvSpPr/>
            <p:nvPr/>
          </p:nvSpPr>
          <p:spPr>
            <a:xfrm>
              <a:off x="4092589" y="3203594"/>
              <a:ext cx="1082649" cy="1084224"/>
            </a:xfrm>
            <a:custGeom>
              <a:avLst/>
              <a:gdLst/>
              <a:ahLst/>
              <a:cxnLst>
                <a:cxn ang="0">
                  <a:pos x="31" y="547901"/>
                </a:cxn>
                <a:cxn ang="0">
                  <a:pos x="267031" y="74748"/>
                </a:cxn>
                <a:cxn ang="0">
                  <a:pos x="810609" y="71835"/>
                </a:cxn>
                <a:cxn ang="0">
                  <a:pos x="1082650" y="542112"/>
                </a:cxn>
              </a:cxnLst>
              <a:pathLst>
                <a:path w="1082649" h="1084224" stroke="0">
                  <a:moveTo>
                    <a:pt x="31" y="547901"/>
                  </a:moveTo>
                  <a:cubicBezTo>
                    <a:pt x="-2040" y="353669"/>
                    <a:pt x="99814" y="173172"/>
                    <a:pt x="267031" y="74748"/>
                  </a:cubicBezTo>
                  <a:cubicBezTo>
                    <a:pt x="434567" y="-23864"/>
                    <a:pt x="642029" y="-24976"/>
                    <a:pt x="810609" y="71835"/>
                  </a:cubicBezTo>
                  <a:cubicBezTo>
                    <a:pt x="978872" y="168464"/>
                    <a:pt x="1082650" y="347865"/>
                    <a:pt x="1082650" y="542112"/>
                  </a:cubicBezTo>
                  <a:lnTo>
                    <a:pt x="541325" y="542112"/>
                  </a:lnTo>
                  <a:lnTo>
                    <a:pt x="31" y="547901"/>
                  </a:lnTo>
                  <a:close/>
                </a:path>
                <a:path w="1082649" h="1084224" fill="none">
                  <a:moveTo>
                    <a:pt x="31" y="547901"/>
                  </a:moveTo>
                  <a:cubicBezTo>
                    <a:pt x="-2040" y="353669"/>
                    <a:pt x="99814" y="173172"/>
                    <a:pt x="267031" y="74748"/>
                  </a:cubicBezTo>
                  <a:cubicBezTo>
                    <a:pt x="434567" y="-23864"/>
                    <a:pt x="642029" y="-24976"/>
                    <a:pt x="810609" y="71835"/>
                  </a:cubicBezTo>
                  <a:cubicBezTo>
                    <a:pt x="978872" y="168464"/>
                    <a:pt x="1082650" y="347865"/>
                    <a:pt x="1082650" y="542112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8" name="弧形 86"/>
            <p:cNvSpPr/>
            <p:nvPr/>
          </p:nvSpPr>
          <p:spPr>
            <a:xfrm rot="-5400000">
              <a:off x="4172759" y="3347253"/>
              <a:ext cx="898493" cy="823892"/>
            </a:xfrm>
            <a:custGeom>
              <a:avLst/>
              <a:gdLst/>
              <a:ahLst/>
              <a:cxnLst>
                <a:cxn ang="0">
                  <a:pos x="455455" y="39"/>
                </a:cxn>
                <a:cxn ang="0">
                  <a:pos x="898493" y="411946"/>
                </a:cxn>
              </a:cxnLst>
              <a:pathLst>
                <a:path w="898493" h="823892" stroke="0">
                  <a:moveTo>
                    <a:pt x="455455" y="39"/>
                  </a:moveTo>
                  <a:cubicBezTo>
                    <a:pt x="701123" y="3152"/>
                    <a:pt x="898493" y="186654"/>
                    <a:pt x="898493" y="411946"/>
                  </a:cubicBezTo>
                  <a:lnTo>
                    <a:pt x="449247" y="411946"/>
                  </a:lnTo>
                  <a:cubicBezTo>
                    <a:pt x="451316" y="274644"/>
                    <a:pt x="453386" y="137341"/>
                    <a:pt x="455455" y="39"/>
                  </a:cubicBezTo>
                  <a:close/>
                </a:path>
                <a:path w="898493" h="823892" fill="none">
                  <a:moveTo>
                    <a:pt x="455455" y="39"/>
                  </a:moveTo>
                  <a:cubicBezTo>
                    <a:pt x="701123" y="3152"/>
                    <a:pt x="898493" y="186654"/>
                    <a:pt x="898493" y="411946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7199" name="组合 3"/>
            <p:cNvGrpSpPr/>
            <p:nvPr/>
          </p:nvGrpSpPr>
          <p:grpSpPr>
            <a:xfrm>
              <a:off x="1973328" y="1920940"/>
              <a:ext cx="5325933" cy="3652708"/>
              <a:chOff x="1973328" y="1920940"/>
              <a:chExt cx="5325933" cy="3652708"/>
            </a:xfrm>
          </p:grpSpPr>
          <p:graphicFrame>
            <p:nvGraphicFramePr>
              <p:cNvPr id="7200" name="图表 2"/>
              <p:cNvGraphicFramePr/>
              <p:nvPr/>
            </p:nvGraphicFramePr>
            <p:xfrm>
              <a:off x="1973328" y="1920940"/>
              <a:ext cx="5325933" cy="365270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1" imgW="5327650" imgH="3651250" progId="Excel.Chart.8">
                      <p:embed/>
                    </p:oleObj>
                  </mc:Choice>
                  <mc:Fallback>
                    <p:oleObj name="" r:id="rId1" imgW="5327650" imgH="3651250" progId="Excel.Chart.8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1973328" y="1920940"/>
                            <a:ext cx="5325933" cy="365270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94" name="TextBox 93"/>
              <p:cNvSpPr txBox="1"/>
              <p:nvPr/>
            </p:nvSpPr>
            <p:spPr>
              <a:xfrm rot="17765638">
                <a:off x="3144087" y="2845623"/>
                <a:ext cx="1041363" cy="36987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R="0" defTabSz="914400" eaLnBrk="0" hangingPunct="0">
                  <a:buClrTx/>
                  <a:buSzTx/>
                  <a:buFontTx/>
                  <a:buNone/>
                  <a:defRPr/>
                </a:pPr>
                <a:r>
                  <a:rPr kumimoji="0" lang="zh-CN" altLang="en-US" kern="1200" cap="none" spc="300" normalizeH="0" baseline="0" noProof="0" dirty="0">
                    <a:latin typeface="微软雅黑" panose="020B0503020204020204" pitchFamily="6" charset="-122"/>
                    <a:ea typeface="微软雅黑" panose="020B0503020204020204" pitchFamily="6" charset="-122"/>
                    <a:cs typeface="+mn-cs"/>
                  </a:rPr>
                  <a:t>掌握</a:t>
                </a:r>
                <a:endParaRPr kumimoji="0" lang="zh-CN" altLang="en-US" kern="1200" cap="none" spc="300" normalizeH="0" baseline="0" noProof="0" dirty="0">
                  <a:latin typeface="微软雅黑" panose="020B0503020204020204" pitchFamily="6" charset="-122"/>
                  <a:ea typeface="微软雅黑" panose="020B0503020204020204" pitchFamily="6" charset="-122"/>
                  <a:cs typeface="+mn-cs"/>
                </a:endParaRPr>
              </a:p>
            </p:txBody>
          </p:sp>
        </p:grpSp>
        <p:sp>
          <p:nvSpPr>
            <p:cNvPr id="91" name="TextBox 90"/>
            <p:cNvSpPr txBox="1"/>
            <p:nvPr/>
          </p:nvSpPr>
          <p:spPr>
            <a:xfrm rot="3702007" flipH="1">
              <a:off x="5297477" y="3176605"/>
              <a:ext cx="1041363" cy="3682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6" charset="-122"/>
                  <a:ea typeface="微软雅黑" panose="020B0503020204020204" pitchFamily="6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6" charset="-122"/>
                <a:ea typeface="微软雅黑" panose="020B0503020204020204" pitchFamily="6" charset="-122"/>
                <a:cs typeface="+mn-cs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 rot="10800000" flipH="1" flipV="1">
              <a:off x="4329120" y="4757702"/>
              <a:ext cx="1041375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6" charset="-122"/>
                  <a:ea typeface="微软雅黑" panose="020B0503020204020204" pitchFamily="6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6" charset="-122"/>
                <a:ea typeface="微软雅黑" panose="020B0503020204020204" pitchFamily="6" charset="-122"/>
                <a:cs typeface="+mn-cs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标题 1"/>
          <p:cNvSpPr/>
          <p:nvPr/>
        </p:nvSpPr>
        <p:spPr>
          <a:xfrm>
            <a:off x="1757363" y="1238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 目录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grpSp>
        <p:nvGrpSpPr>
          <p:cNvPr id="9219" name="组合 2"/>
          <p:cNvGrpSpPr/>
          <p:nvPr/>
        </p:nvGrpSpPr>
        <p:grpSpPr>
          <a:xfrm>
            <a:off x="2835275" y="2830513"/>
            <a:ext cx="5627688" cy="954087"/>
            <a:chOff x="3250853" y="2900306"/>
            <a:chExt cx="5628203" cy="954087"/>
          </a:xfrm>
        </p:grpSpPr>
        <p:cxnSp>
          <p:nvCxnSpPr>
            <p:cNvPr id="9220" name="直接连接符 41"/>
            <p:cNvCxnSpPr/>
            <p:nvPr/>
          </p:nvCxnSpPr>
          <p:spPr>
            <a:xfrm>
              <a:off x="4373319" y="3403543"/>
              <a:ext cx="4505737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21" name="矩形 36"/>
            <p:cNvSpPr/>
            <p:nvPr/>
          </p:nvSpPr>
          <p:spPr>
            <a:xfrm flipH="1">
              <a:off x="4131560" y="2900312"/>
              <a:ext cx="331723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23】</a:t>
              </a:r>
              <a:r>
                <a:rPr lang="zh-CN" altLang="en-US" sz="2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魔幻海报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grpSp>
          <p:nvGrpSpPr>
            <p:cNvPr id="9222" name="组合 111"/>
            <p:cNvGrpSpPr/>
            <p:nvPr/>
          </p:nvGrpSpPr>
          <p:grpSpPr>
            <a:xfrm rot="-12767">
              <a:off x="3250853" y="2900306"/>
              <a:ext cx="886546" cy="954087"/>
              <a:chOff x="1936620" y="1275606"/>
              <a:chExt cx="1299526" cy="1728192"/>
            </a:xfrm>
          </p:grpSpPr>
          <p:grpSp>
            <p:nvGrpSpPr>
              <p:cNvPr id="9223" name="组合 112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9224" name="圆角矩形 46"/>
                <p:cNvSpPr/>
                <p:nvPr/>
              </p:nvSpPr>
              <p:spPr>
                <a:xfrm>
                  <a:off x="1907704" y="1275599"/>
                  <a:ext cx="1296261" cy="172819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 w="25400">
                  <a:noFill/>
                </a:ln>
                <a:effectLst>
                  <a:outerShdw sy="23000" kx="1031184" algn="br" rotWithShape="0">
                    <a:srgbClr val="808080">
                      <a:alpha val="20000"/>
                    </a:srgbClr>
                  </a:outerShdw>
                </a:effectLst>
              </p:spPr>
              <p:txBody>
                <a:bodyPr anchor="ctr" anchorCtr="0"/>
                <a:p>
                  <a:pPr algn="ctr"/>
                  <a:r>
                    <a:rPr lang="en-US" altLang="zh-CN" sz="3600" b="1" dirty="0">
                      <a:solidFill>
                        <a:srgbClr val="FFFFFF"/>
                      </a:solidFill>
                      <a:latin typeface="Cambria Math" panose="02040503050406030204" pitchFamily="6" charset="0"/>
                      <a:ea typeface="汉仪综艺体简" pitchFamily="49" charset="-122"/>
                    </a:rPr>
                    <a:t>7.2</a:t>
                  </a:r>
                  <a:endParaRPr lang="zh-CN" altLang="en-US" sz="3600" b="1" dirty="0">
                    <a:solidFill>
                      <a:srgbClr val="FFFFFF"/>
                    </a:solidFill>
                    <a:latin typeface="Cambria Math" panose="02040503050406030204" pitchFamily="6" charset="0"/>
                    <a:ea typeface="汉仪综艺体简" pitchFamily="49" charset="-122"/>
                  </a:endParaRPr>
                </a:p>
              </p:txBody>
            </p:sp>
            <p:sp>
              <p:nvSpPr>
                <p:cNvPr id="48" name="圆角矩形 47"/>
                <p:cNvSpPr/>
                <p:nvPr/>
              </p:nvSpPr>
              <p:spPr>
                <a:xfrm>
                  <a:off x="1961231" y="1347486"/>
                  <a:ext cx="1189207" cy="1584417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6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46" name="圆角矩形 5"/>
              <p:cNvSpPr/>
              <p:nvPr/>
            </p:nvSpPr>
            <p:spPr>
              <a:xfrm>
                <a:off x="1937794" y="2054789"/>
                <a:ext cx="1259024" cy="937422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6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9227" name="TextBox 126">
              <a:hlinkClick r:id="rId1" action="ppaction://hlinksldjump"/>
            </p:cNvPr>
            <p:cNvSpPr txBox="1"/>
            <p:nvPr/>
          </p:nvSpPr>
          <p:spPr>
            <a:xfrm>
              <a:off x="4301874" y="3422593"/>
              <a:ext cx="3380097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9228" name="组合 1"/>
          <p:cNvGrpSpPr/>
          <p:nvPr/>
        </p:nvGrpSpPr>
        <p:grpSpPr>
          <a:xfrm>
            <a:off x="1522413" y="1358900"/>
            <a:ext cx="4695825" cy="952500"/>
            <a:chOff x="2030067" y="1631486"/>
            <a:chExt cx="4696442" cy="952500"/>
          </a:xfrm>
        </p:grpSpPr>
        <p:grpSp>
          <p:nvGrpSpPr>
            <p:cNvPr id="9229" name="4.1"/>
            <p:cNvGrpSpPr/>
            <p:nvPr/>
          </p:nvGrpSpPr>
          <p:grpSpPr>
            <a:xfrm>
              <a:off x="2030067" y="1631486"/>
              <a:ext cx="4696442" cy="952500"/>
              <a:chOff x="1711765" y="1263323"/>
              <a:chExt cx="4696620" cy="952284"/>
            </a:xfrm>
          </p:grpSpPr>
          <p:grpSp>
            <p:nvGrpSpPr>
              <p:cNvPr id="9230" name="组合 29"/>
              <p:cNvGrpSpPr/>
              <p:nvPr/>
            </p:nvGrpSpPr>
            <p:grpSpPr>
              <a:xfrm rot="-12767">
                <a:off x="1711765" y="1263323"/>
                <a:ext cx="886781" cy="952284"/>
                <a:chOff x="1936620" y="1275606"/>
                <a:chExt cx="1299664" cy="1728192"/>
              </a:xfrm>
            </p:grpSpPr>
            <p:grpSp>
              <p:nvGrpSpPr>
                <p:cNvPr id="923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9232" name="圆角矩形 71"/>
                  <p:cNvSpPr/>
                  <p:nvPr/>
                </p:nvSpPr>
                <p:spPr>
                  <a:xfrm>
                    <a:off x="1907704" y="1275599"/>
                    <a:ext cx="1296155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 w="25400">
                    <a:noFill/>
                  </a:ln>
                  <a:effectLst>
                    <a:outerShdw sy="23000" kx="1031184" algn="br" rotWithShape="0">
                      <a:srgbClr val="808080">
                        <a:alpha val="20000"/>
                      </a:srgbClr>
                    </a:outerShdw>
                  </a:effectLst>
                </p:spPr>
                <p:txBody>
                  <a:bodyPr anchor="ctr" anchorCtr="0"/>
                  <a:p>
                    <a:pPr algn="ctr"/>
                    <a:r>
                      <a:rPr lang="en-US" altLang="zh-CN" sz="3600" b="1" dirty="0">
                        <a:solidFill>
                          <a:srgbClr val="FFFFFF"/>
                        </a:solidFill>
                        <a:latin typeface="Cambria Math" panose="02040503050406030204" pitchFamily="6" charset="0"/>
                        <a:ea typeface="汉仪综艺体简" pitchFamily="49" charset="-122"/>
                      </a:rPr>
                      <a:t>7.1</a:t>
                    </a:r>
                    <a:endParaRPr lang="zh-CN" altLang="en-US" sz="3600" b="1" dirty="0">
                      <a:solidFill>
                        <a:srgbClr val="FFFFFF"/>
                      </a:solidFill>
                      <a:latin typeface="Cambria Math" panose="02040503050406030204" pitchFamily="6" charset="0"/>
                      <a:ea typeface="汉仪综艺体简" pitchFamily="49" charset="-122"/>
                    </a:endParaRPr>
                  </a:p>
                </p:txBody>
              </p:sp>
              <p:sp>
                <p:nvSpPr>
                  <p:cNvPr id="73" name="圆角矩形 72"/>
                  <p:cNvSpPr/>
                  <p:nvPr/>
                </p:nvSpPr>
                <p:spPr>
                  <a:xfrm>
                    <a:off x="1961225" y="1347608"/>
                    <a:ext cx="1189113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6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71" name="圆角矩形 5"/>
                <p:cNvSpPr/>
                <p:nvPr/>
              </p:nvSpPr>
              <p:spPr>
                <a:xfrm>
                  <a:off x="1942602" y="2004344"/>
                  <a:ext cx="1293828" cy="9361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6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35" name="直接连接符 67"/>
              <p:cNvCxnSpPr/>
              <p:nvPr/>
            </p:nvCxnSpPr>
            <p:spPr>
              <a:xfrm>
                <a:off x="2810501" y="1760098"/>
                <a:ext cx="3597884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36" name="矩形 35"/>
              <p:cNvSpPr/>
              <p:nvPr/>
            </p:nvSpPr>
            <p:spPr>
              <a:xfrm>
                <a:off x="2558315" y="1286488"/>
                <a:ext cx="3317496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22】</a:t>
                </a:r>
                <a:r>
                  <a:rPr lang="zh-CN" altLang="en-US" sz="24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汽车变色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9237" name="TextBox 126">
              <a:hlinkClick r:id="rId2" action="ppaction://hlinksldjump"/>
            </p:cNvPr>
            <p:cNvSpPr txBox="1"/>
            <p:nvPr/>
          </p:nvSpPr>
          <p:spPr>
            <a:xfrm>
              <a:off x="3036674" y="2150599"/>
              <a:ext cx="3526300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9238" name="组合 3"/>
          <p:cNvGrpSpPr/>
          <p:nvPr/>
        </p:nvGrpSpPr>
        <p:grpSpPr>
          <a:xfrm>
            <a:off x="1620838" y="4413250"/>
            <a:ext cx="4695825" cy="952500"/>
            <a:chOff x="2030067" y="4092464"/>
            <a:chExt cx="4695635" cy="952500"/>
          </a:xfrm>
        </p:grpSpPr>
        <p:grpSp>
          <p:nvGrpSpPr>
            <p:cNvPr id="9239" name="4.1"/>
            <p:cNvGrpSpPr/>
            <p:nvPr/>
          </p:nvGrpSpPr>
          <p:grpSpPr>
            <a:xfrm>
              <a:off x="2030067" y="4092464"/>
              <a:ext cx="4695635" cy="952500"/>
              <a:chOff x="1711765" y="1263323"/>
              <a:chExt cx="4695813" cy="952284"/>
            </a:xfrm>
          </p:grpSpPr>
          <p:grpSp>
            <p:nvGrpSpPr>
              <p:cNvPr id="9240" name="组合 29"/>
              <p:cNvGrpSpPr/>
              <p:nvPr/>
            </p:nvGrpSpPr>
            <p:grpSpPr>
              <a:xfrm rot="-12767">
                <a:off x="1711765" y="1263323"/>
                <a:ext cx="886602" cy="952284"/>
                <a:chOff x="1936620" y="1275606"/>
                <a:chExt cx="1299402" cy="1728192"/>
              </a:xfrm>
            </p:grpSpPr>
            <p:grpSp>
              <p:nvGrpSpPr>
                <p:cNvPr id="924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9242" name="圆角矩形 28"/>
                  <p:cNvSpPr/>
                  <p:nvPr/>
                </p:nvSpPr>
                <p:spPr>
                  <a:xfrm>
                    <a:off x="1907704" y="1275598"/>
                    <a:ext cx="1295932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 w="25400">
                    <a:noFill/>
                  </a:ln>
                  <a:effectLst>
                    <a:outerShdw sy="23000" kx="1031184" algn="br" rotWithShape="0">
                      <a:srgbClr val="808080">
                        <a:alpha val="20000"/>
                      </a:srgbClr>
                    </a:outerShdw>
                  </a:effectLst>
                </p:spPr>
                <p:txBody>
                  <a:bodyPr anchor="ctr" anchorCtr="0"/>
                  <a:p>
                    <a:pPr algn="ctr"/>
                    <a:r>
                      <a:rPr lang="en-US" altLang="zh-CN" sz="3600" b="1" dirty="0">
                        <a:solidFill>
                          <a:srgbClr val="FFFFFF"/>
                        </a:solidFill>
                        <a:latin typeface="Cambria Math" panose="02040503050406030204" pitchFamily="6" charset="0"/>
                        <a:ea typeface="汉仪综艺体简" pitchFamily="49" charset="-122"/>
                      </a:rPr>
                      <a:t>7.3</a:t>
                    </a:r>
                    <a:endParaRPr lang="zh-CN" altLang="en-US" sz="3600" b="1" dirty="0">
                      <a:solidFill>
                        <a:srgbClr val="FFFFFF"/>
                      </a:solidFill>
                      <a:latin typeface="Cambria Math" panose="02040503050406030204" pitchFamily="6" charset="0"/>
                      <a:ea typeface="汉仪综艺体简" pitchFamily="49" charset="-122"/>
                    </a:endParaRPr>
                  </a:p>
                </p:txBody>
              </p:sp>
              <p:sp>
                <p:nvSpPr>
                  <p:cNvPr id="30" name="圆角矩形 29"/>
                  <p:cNvSpPr/>
                  <p:nvPr/>
                </p:nvSpPr>
                <p:spPr>
                  <a:xfrm>
                    <a:off x="1961216" y="1347607"/>
                    <a:ext cx="1188909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6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28" name="圆角矩形 5"/>
                <p:cNvSpPr/>
                <p:nvPr/>
              </p:nvSpPr>
              <p:spPr>
                <a:xfrm>
                  <a:off x="1935458" y="2058962"/>
                  <a:ext cx="1261034" cy="9361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6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45" name="直接连接符 24"/>
              <p:cNvCxnSpPr/>
              <p:nvPr/>
            </p:nvCxnSpPr>
            <p:spPr>
              <a:xfrm>
                <a:off x="2810312" y="1760098"/>
                <a:ext cx="3597266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46" name="矩形 35"/>
              <p:cNvSpPr/>
              <p:nvPr/>
            </p:nvSpPr>
            <p:spPr>
              <a:xfrm>
                <a:off x="2547025" y="1286488"/>
                <a:ext cx="3316926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24】</a:t>
                </a:r>
                <a:r>
                  <a:rPr lang="zh-CN" altLang="en-US" sz="24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通道抠图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9247" name="TextBox 126">
              <a:hlinkClick r:id="rId3" action="ppaction://hlinksldjump"/>
            </p:cNvPr>
            <p:cNvSpPr txBox="1"/>
            <p:nvPr/>
          </p:nvSpPr>
          <p:spPr>
            <a:xfrm>
              <a:off x="3036501" y="4611577"/>
              <a:ext cx="3525694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0001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27924"/>
            <a:ext cx="2016125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9221" name="AutoShape 208"/>
          <p:cNvSpPr/>
          <p:nvPr/>
        </p:nvSpPr>
        <p:spPr>
          <a:xfrm>
            <a:off x="2670175" y="1357313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 cap="flat" cmpd="sng">
            <a:solidFill>
              <a:srgbClr val="F2F2F2"/>
            </a:solidFill>
            <a:prstDash val="solid"/>
            <a:headEnd type="none" w="med" len="med"/>
            <a:tailEnd type="none" w="med" len="med"/>
          </a:ln>
          <a:effectLst>
            <a:outerShdw sy="23000" kx="1031184" algn="br" rotWithShape="0">
              <a:srgbClr val="808080">
                <a:alpha val="20000"/>
              </a:srgbClr>
            </a:outerShdw>
          </a:effectLst>
        </p:spPr>
        <p:txBody>
          <a:bodyPr wrap="none" anchor="ctr" anchorCtr="0"/>
          <a:p>
            <a:pPr eaLnBrk="1" fontAlgn="base" latinLnBrk="1" hangingPunct="1"/>
            <a:endParaRPr lang="ko-KR" altLang="en-US" strike="noStrike" noProof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grpSp>
        <p:nvGrpSpPr>
          <p:cNvPr id="11269" name="组合 311"/>
          <p:cNvGrpSpPr/>
          <p:nvPr/>
        </p:nvGrpSpPr>
        <p:grpSpPr>
          <a:xfrm>
            <a:off x="1106488" y="2586038"/>
            <a:ext cx="7629525" cy="668337"/>
            <a:chOff x="1029300" y="5045322"/>
            <a:chExt cx="7628925" cy="669008"/>
          </a:xfrm>
        </p:grpSpPr>
        <p:grpSp>
          <p:nvGrpSpPr>
            <p:cNvPr id="11270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7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72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3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127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5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6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6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sp>
        <p:nvSpPr>
          <p:cNvPr id="11279" name="TextBox 312"/>
          <p:cNvSpPr txBox="1"/>
          <p:nvPr/>
        </p:nvSpPr>
        <p:spPr>
          <a:xfrm>
            <a:off x="3348038" y="1539875"/>
            <a:ext cx="507365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7.1  【</a:t>
            </a:r>
            <a:r>
              <a:rPr lang="zh-CN" altLang="en-US" sz="28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1280" name="组合 313"/>
          <p:cNvGrpSpPr/>
          <p:nvPr/>
        </p:nvGrpSpPr>
        <p:grpSpPr>
          <a:xfrm>
            <a:off x="1328738" y="3289300"/>
            <a:ext cx="7407275" cy="668338"/>
            <a:chOff x="1252258" y="5045323"/>
            <a:chExt cx="7405967" cy="669007"/>
          </a:xfrm>
        </p:grpSpPr>
        <p:grpSp>
          <p:nvGrpSpPr>
            <p:cNvPr id="11281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83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3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88" name="组合 314"/>
          <p:cNvGrpSpPr/>
          <p:nvPr/>
        </p:nvGrpSpPr>
        <p:grpSpPr>
          <a:xfrm>
            <a:off x="1328738" y="3970338"/>
            <a:ext cx="7407275" cy="668337"/>
            <a:chOff x="1252258" y="5045323"/>
            <a:chExt cx="7405967" cy="669007"/>
          </a:xfrm>
        </p:grpSpPr>
        <p:grpSp>
          <p:nvGrpSpPr>
            <p:cNvPr id="11289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1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91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9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0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6" name="组合 315"/>
          <p:cNvGrpSpPr/>
          <p:nvPr/>
        </p:nvGrpSpPr>
        <p:grpSpPr>
          <a:xfrm>
            <a:off x="1112838" y="3254375"/>
            <a:ext cx="635000" cy="638175"/>
            <a:chOff x="1190461" y="2772022"/>
            <a:chExt cx="635025" cy="637257"/>
          </a:xfrm>
        </p:grpSpPr>
        <p:sp>
          <p:nvSpPr>
            <p:cNvPr id="26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6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7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9" name="组合 316"/>
          <p:cNvGrpSpPr/>
          <p:nvPr/>
        </p:nvGrpSpPr>
        <p:grpSpPr>
          <a:xfrm>
            <a:off x="1112838" y="3933825"/>
            <a:ext cx="635000" cy="636588"/>
            <a:chOff x="1190461" y="2772022"/>
            <a:chExt cx="635025" cy="637257"/>
          </a:xfrm>
        </p:grpSpPr>
        <p:sp>
          <p:nvSpPr>
            <p:cNvPr id="2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6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5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302" name="TextBox 317"/>
          <p:cNvSpPr txBox="1"/>
          <p:nvPr/>
        </p:nvSpPr>
        <p:spPr>
          <a:xfrm>
            <a:off x="1262063" y="269081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3" name="TextBox 320"/>
          <p:cNvSpPr txBox="1"/>
          <p:nvPr/>
        </p:nvSpPr>
        <p:spPr>
          <a:xfrm>
            <a:off x="3213100" y="268763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色相</a:t>
            </a:r>
            <a:r>
              <a:rPr lang="en-US" altLang="zh-CN" dirty="0">
                <a:latin typeface="微软雅黑" panose="020B0503020204020204" pitchFamily="6" charset="-122"/>
                <a:ea typeface="微软雅黑" panose="020B0503020204020204" pitchFamily="6" charset="-122"/>
              </a:rPr>
              <a:t>/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饱和度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1304" name="TextBox 321"/>
          <p:cNvSpPr txBox="1"/>
          <p:nvPr/>
        </p:nvSpPr>
        <p:spPr>
          <a:xfrm>
            <a:off x="3213100" y="3390900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色彩平衡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1305" name="TextBox 322"/>
          <p:cNvSpPr txBox="1"/>
          <p:nvPr/>
        </p:nvSpPr>
        <p:spPr>
          <a:xfrm>
            <a:off x="3213100" y="4073525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去色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1130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12913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307" name="图片 325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33550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" name="标题 1"/>
          <p:cNvSpPr/>
          <p:nvPr/>
        </p:nvSpPr>
        <p:spPr>
          <a:xfrm>
            <a:off x="1754188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 知识架构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sp>
        <p:nvSpPr>
          <p:cNvPr id="11309" name="TextBox 317"/>
          <p:cNvSpPr txBox="1"/>
          <p:nvPr/>
        </p:nvSpPr>
        <p:spPr>
          <a:xfrm>
            <a:off x="1262063" y="33797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10" name="TextBox 317"/>
          <p:cNvSpPr txBox="1"/>
          <p:nvPr/>
        </p:nvSpPr>
        <p:spPr>
          <a:xfrm>
            <a:off x="1262063" y="40592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311" name="组合 314"/>
          <p:cNvGrpSpPr/>
          <p:nvPr/>
        </p:nvGrpSpPr>
        <p:grpSpPr>
          <a:xfrm>
            <a:off x="1328738" y="4648200"/>
            <a:ext cx="7407275" cy="668338"/>
            <a:chOff x="1252258" y="5045323"/>
            <a:chExt cx="7405967" cy="669007"/>
          </a:xfrm>
        </p:grpSpPr>
        <p:grpSp>
          <p:nvGrpSpPr>
            <p:cNvPr id="11312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314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6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6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319" name="组合 316"/>
          <p:cNvGrpSpPr/>
          <p:nvPr/>
        </p:nvGrpSpPr>
        <p:grpSpPr>
          <a:xfrm>
            <a:off x="1112838" y="4611688"/>
            <a:ext cx="635000" cy="636587"/>
            <a:chOff x="1190461" y="2772022"/>
            <a:chExt cx="635025" cy="637257"/>
          </a:xfrm>
        </p:grpSpPr>
        <p:sp>
          <p:nvSpPr>
            <p:cNvPr id="6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6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4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322" name="TextBox 322"/>
          <p:cNvSpPr txBox="1"/>
          <p:nvPr/>
        </p:nvSpPr>
        <p:spPr>
          <a:xfrm>
            <a:off x="3213100" y="4751388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反相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1323" name="TextBox 317"/>
          <p:cNvSpPr txBox="1"/>
          <p:nvPr/>
        </p:nvSpPr>
        <p:spPr>
          <a:xfrm>
            <a:off x="1262063" y="473710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324" name="组合 314"/>
          <p:cNvGrpSpPr/>
          <p:nvPr/>
        </p:nvGrpSpPr>
        <p:grpSpPr>
          <a:xfrm>
            <a:off x="1328738" y="5389563"/>
            <a:ext cx="7407275" cy="668337"/>
            <a:chOff x="1252258" y="5045323"/>
            <a:chExt cx="7405967" cy="669007"/>
          </a:xfrm>
        </p:grpSpPr>
        <p:grpSp>
          <p:nvGrpSpPr>
            <p:cNvPr id="11325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69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327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7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7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67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8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332" name="组合 316"/>
          <p:cNvGrpSpPr/>
          <p:nvPr/>
        </p:nvGrpSpPr>
        <p:grpSpPr>
          <a:xfrm>
            <a:off x="1112838" y="5353050"/>
            <a:ext cx="635000" cy="636588"/>
            <a:chOff x="1190461" y="2772022"/>
            <a:chExt cx="635025" cy="637257"/>
          </a:xfrm>
        </p:grpSpPr>
        <p:sp>
          <p:nvSpPr>
            <p:cNvPr id="7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6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75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335" name="TextBox 322"/>
          <p:cNvSpPr txBox="1"/>
          <p:nvPr/>
        </p:nvSpPr>
        <p:spPr>
          <a:xfrm>
            <a:off x="3213100" y="5492750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修复画笔工具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1336" name="TextBox 317"/>
          <p:cNvSpPr txBox="1"/>
          <p:nvPr/>
        </p:nvSpPr>
        <p:spPr>
          <a:xfrm>
            <a:off x="1262063" y="54784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989013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62571"/>
            <a:ext cx="2016125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1269" name="AutoShape 208"/>
          <p:cNvSpPr/>
          <p:nvPr/>
        </p:nvSpPr>
        <p:spPr>
          <a:xfrm>
            <a:off x="2670175" y="1392238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 cap="flat" cmpd="sng">
            <a:solidFill>
              <a:srgbClr val="F2F2F2"/>
            </a:solidFill>
            <a:prstDash val="solid"/>
            <a:headEnd type="none" w="med" len="med"/>
            <a:tailEnd type="none" w="med" len="med"/>
          </a:ln>
          <a:effectLst>
            <a:outerShdw sy="23000" kx="1031184" algn="br" rotWithShape="0">
              <a:srgbClr val="808080">
                <a:alpha val="20000"/>
              </a:srgbClr>
            </a:outerShdw>
          </a:effectLst>
        </p:spPr>
        <p:txBody>
          <a:bodyPr wrap="none" anchor="ctr" anchorCtr="0"/>
          <a:p>
            <a:pPr eaLnBrk="1" fontAlgn="base" latinLnBrk="1" hangingPunct="1"/>
            <a:endParaRPr lang="ko-KR" altLang="en-US" strike="noStrike" noProof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3317" name="TextBox 359"/>
          <p:cNvSpPr txBox="1"/>
          <p:nvPr/>
        </p:nvSpPr>
        <p:spPr>
          <a:xfrm>
            <a:off x="3460750" y="1574800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7.2  【</a:t>
            </a:r>
            <a:r>
              <a:rPr lang="zh-CN" altLang="en-US" sz="28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13318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47838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68475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标题 1"/>
          <p:cNvSpPr/>
          <p:nvPr/>
        </p:nvSpPr>
        <p:spPr>
          <a:xfrm>
            <a:off x="1757363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 知识架构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grpSp>
        <p:nvGrpSpPr>
          <p:cNvPr id="13321" name="组合 313"/>
          <p:cNvGrpSpPr/>
          <p:nvPr/>
        </p:nvGrpSpPr>
        <p:grpSpPr>
          <a:xfrm>
            <a:off x="1328738" y="2911475"/>
            <a:ext cx="7407275" cy="668338"/>
            <a:chOff x="1252258" y="5045323"/>
            <a:chExt cx="7405967" cy="669007"/>
          </a:xfrm>
        </p:grpSpPr>
        <p:grpSp>
          <p:nvGrpSpPr>
            <p:cNvPr id="13322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54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24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56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57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2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29" name="组合 314"/>
          <p:cNvGrpSpPr/>
          <p:nvPr/>
        </p:nvGrpSpPr>
        <p:grpSpPr>
          <a:xfrm>
            <a:off x="1328738" y="3511550"/>
            <a:ext cx="7407275" cy="668338"/>
            <a:chOff x="1252258" y="5045323"/>
            <a:chExt cx="7405967" cy="669007"/>
          </a:xfrm>
        </p:grpSpPr>
        <p:grpSp>
          <p:nvGrpSpPr>
            <p:cNvPr id="13330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62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32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64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65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60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61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37" name="组合 2"/>
          <p:cNvGrpSpPr/>
          <p:nvPr/>
        </p:nvGrpSpPr>
        <p:grpSpPr>
          <a:xfrm>
            <a:off x="1116013" y="2325688"/>
            <a:ext cx="7620000" cy="4187825"/>
            <a:chOff x="1116049" y="2759078"/>
            <a:chExt cx="7619964" cy="4188671"/>
          </a:xfrm>
        </p:grpSpPr>
        <p:grpSp>
          <p:nvGrpSpPr>
            <p:cNvPr id="13338" name="组合 1"/>
            <p:cNvGrpSpPr/>
            <p:nvPr/>
          </p:nvGrpSpPr>
          <p:grpSpPr>
            <a:xfrm>
              <a:off x="1116049" y="2759078"/>
              <a:ext cx="7619964" cy="4188671"/>
              <a:chOff x="1116049" y="2759078"/>
              <a:chExt cx="7619964" cy="4188671"/>
            </a:xfrm>
          </p:grpSpPr>
          <p:grpSp>
            <p:nvGrpSpPr>
              <p:cNvPr id="13339" name="组合 311"/>
              <p:cNvGrpSpPr/>
              <p:nvPr/>
            </p:nvGrpSpPr>
            <p:grpSpPr>
              <a:xfrm>
                <a:off x="1116049" y="2759078"/>
                <a:ext cx="7619964" cy="4188671"/>
                <a:chOff x="1038859" y="5045323"/>
                <a:chExt cx="7619366" cy="4192868"/>
              </a:xfrm>
            </p:grpSpPr>
            <p:grpSp>
              <p:nvGrpSpPr>
                <p:cNvPr id="13340" name="组合 345"/>
                <p:cNvGrpSpPr/>
                <p:nvPr/>
              </p:nvGrpSpPr>
              <p:grpSpPr>
                <a:xfrm>
                  <a:off x="2520950" y="5045323"/>
                  <a:ext cx="6137275" cy="669007"/>
                  <a:chOff x="2520950" y="4924673"/>
                  <a:chExt cx="6137275" cy="789657"/>
                </a:xfrm>
              </p:grpSpPr>
              <p:sp>
                <p:nvSpPr>
                  <p:cNvPr id="144" name="AutoShape 218"/>
                  <p:cNvSpPr>
                    <a:spLocks noChangeArrowheads="1"/>
                  </p:cNvSpPr>
                  <p:nvPr/>
                </p:nvSpPr>
                <p:spPr bwMode="auto">
                  <a:xfrm>
                    <a:off x="2721469" y="5393686"/>
                    <a:ext cx="5806592" cy="320804"/>
                  </a:xfrm>
                  <a:prstGeom prst="roundRect">
                    <a:avLst>
                      <a:gd name="adj" fmla="val 50000"/>
                    </a:avLst>
                  </a:prstGeom>
                  <a:gradFill rotWithShape="1">
                    <a:gsLst>
                      <a:gs pos="0">
                        <a:srgbClr val="000000">
                          <a:alpha val="50000"/>
                        </a:srgbClr>
                      </a:gs>
                      <a:gs pos="100000">
                        <a:srgbClr val="000000">
                          <a:gamma/>
                          <a:tint val="57647"/>
                          <a:invGamma/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</a:ln>
                  <a:effectLst/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grpSp>
                <p:nvGrpSpPr>
                  <p:cNvPr id="13342" name="组合 351"/>
                  <p:cNvGrpSpPr/>
                  <p:nvPr/>
                </p:nvGrpSpPr>
                <p:grpSpPr>
                  <a:xfrm>
                    <a:off x="2520950" y="4924673"/>
                    <a:ext cx="6137275" cy="664245"/>
                    <a:chOff x="2520950" y="4868193"/>
                    <a:chExt cx="6137275" cy="720725"/>
                  </a:xfrm>
                </p:grpSpPr>
                <p:sp>
                  <p:nvSpPr>
                    <p:cNvPr id="148" name="AutoShape 1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21461" y="4868193"/>
                      <a:ext cx="6136764" cy="720592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5F4FF"/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  <p:sp>
                  <p:nvSpPr>
                    <p:cNvPr id="149" name="AutoShape 2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2741" y="4984220"/>
                      <a:ext cx="5689126" cy="490573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>
                        <a:alpha val="45882"/>
                      </a:srgbClr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136" name="Line 188"/>
                <p:cNvSpPr>
                  <a:spLocks noChangeShapeType="1"/>
                </p:cNvSpPr>
                <p:nvPr/>
              </p:nvSpPr>
              <p:spPr bwMode="auto">
                <a:xfrm flipH="1">
                  <a:off x="1500783" y="5329827"/>
                  <a:ext cx="1498475" cy="0"/>
                </a:xfrm>
                <a:prstGeom prst="line">
                  <a:avLst/>
                </a:prstGeom>
                <a:noFill/>
                <a:ln w="31750" cap="rnd">
                  <a:solidFill>
                    <a:schemeClr val="bg1">
                      <a:lumMod val="50000"/>
                    </a:schemeClr>
                  </a:solidFill>
                  <a:prstDash val="sysDot"/>
                  <a:round/>
                  <a:headEnd type="oval" w="med" len="med"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346" name="组合 347"/>
                <p:cNvGrpSpPr/>
                <p:nvPr/>
              </p:nvGrpSpPr>
              <p:grpSpPr>
                <a:xfrm>
                  <a:off x="1038859" y="5064396"/>
                  <a:ext cx="577911" cy="4173795"/>
                  <a:chOff x="1112224" y="4803243"/>
                  <a:chExt cx="822045" cy="5936980"/>
                </a:xfrm>
              </p:grpSpPr>
              <p:sp>
                <p:nvSpPr>
                  <p:cNvPr id="138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150608" y="4828112"/>
                    <a:ext cx="783506" cy="757384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6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40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414788" y="4803243"/>
                    <a:ext cx="241599" cy="24191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17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150608" y="5651059"/>
                    <a:ext cx="783506" cy="759644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6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18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414788" y="5628451"/>
                    <a:ext cx="241599" cy="24191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19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150608" y="6471747"/>
                    <a:ext cx="783506" cy="757382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6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0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414788" y="6446877"/>
                    <a:ext cx="241599" cy="24191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1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112224" y="7355737"/>
                    <a:ext cx="783504" cy="757384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6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2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376402" y="7267564"/>
                    <a:ext cx="241600" cy="24191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3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112224" y="8214858"/>
                    <a:ext cx="783504" cy="757384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6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4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376402" y="8241988"/>
                    <a:ext cx="241600" cy="24191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5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112224" y="9123718"/>
                    <a:ext cx="783504" cy="757384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6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6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376402" y="8908938"/>
                    <a:ext cx="241600" cy="24191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7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112224" y="9982839"/>
                    <a:ext cx="783504" cy="757384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6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3360" name="TextBox 317"/>
              <p:cNvSpPr txBox="1"/>
              <p:nvPr/>
            </p:nvSpPr>
            <p:spPr>
              <a:xfrm>
                <a:off x="1262063" y="2863850"/>
                <a:ext cx="792162" cy="3698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en-US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61" name="TextBox 320"/>
            <p:cNvSpPr txBox="1"/>
            <p:nvPr/>
          </p:nvSpPr>
          <p:spPr>
            <a:xfrm>
              <a:off x="3201812" y="28606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亮度</a:t>
              </a:r>
              <a:r>
                <a:rPr lang="en-US" altLang="zh-CN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13362" name="TextBox 321"/>
          <p:cNvSpPr txBox="1"/>
          <p:nvPr/>
        </p:nvSpPr>
        <p:spPr>
          <a:xfrm>
            <a:off x="3213100" y="300513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曝光度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3363" name="TextBox 322"/>
          <p:cNvSpPr txBox="1"/>
          <p:nvPr/>
        </p:nvSpPr>
        <p:spPr>
          <a:xfrm>
            <a:off x="3213100" y="3587750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色阶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3364" name="TextBox 317"/>
          <p:cNvSpPr txBox="1"/>
          <p:nvPr/>
        </p:nvSpPr>
        <p:spPr>
          <a:xfrm>
            <a:off x="1262063" y="30019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65" name="组合 314"/>
          <p:cNvGrpSpPr/>
          <p:nvPr/>
        </p:nvGrpSpPr>
        <p:grpSpPr>
          <a:xfrm>
            <a:off x="1311275" y="4117975"/>
            <a:ext cx="7424738" cy="668338"/>
            <a:chOff x="1234332" y="5045323"/>
            <a:chExt cx="7423893" cy="669007"/>
          </a:xfrm>
        </p:grpSpPr>
        <p:grpSp>
          <p:nvGrpSpPr>
            <p:cNvPr id="13366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82" name="AutoShape 218"/>
              <p:cNvSpPr>
                <a:spLocks noChangeArrowheads="1"/>
              </p:cNvSpPr>
              <p:nvPr/>
            </p:nvSpPr>
            <p:spPr bwMode="auto">
              <a:xfrm>
                <a:off x="2721651" y="5393590"/>
                <a:ext cx="5806414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68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84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8474" y="4868193"/>
                  <a:ext cx="6139751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85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921" y="4984197"/>
                  <a:ext cx="5688952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80" name="Line 188"/>
            <p:cNvSpPr>
              <a:spLocks noChangeShapeType="1"/>
            </p:cNvSpPr>
            <p:nvPr/>
          </p:nvSpPr>
          <p:spPr bwMode="auto">
            <a:xfrm flipH="1">
              <a:off x="1499415" y="5329770"/>
              <a:ext cx="1498429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81" name="Oval 151"/>
            <p:cNvSpPr>
              <a:spLocks noChangeArrowheads="1"/>
            </p:cNvSpPr>
            <p:nvPr/>
          </p:nvSpPr>
          <p:spPr bwMode="auto">
            <a:xfrm>
              <a:off x="1234332" y="5091407"/>
              <a:ext cx="169844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73" name="TextBox 322"/>
          <p:cNvSpPr txBox="1"/>
          <p:nvPr/>
        </p:nvSpPr>
        <p:spPr>
          <a:xfrm>
            <a:off x="3213100" y="4221163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曲线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3374" name="TextBox 317"/>
          <p:cNvSpPr txBox="1"/>
          <p:nvPr/>
        </p:nvSpPr>
        <p:spPr>
          <a:xfrm>
            <a:off x="1262063" y="36004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75" name="TextBox 317"/>
          <p:cNvSpPr txBox="1"/>
          <p:nvPr/>
        </p:nvSpPr>
        <p:spPr>
          <a:xfrm>
            <a:off x="1225550" y="4216400"/>
            <a:ext cx="7921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76" name="组合 95"/>
          <p:cNvGrpSpPr/>
          <p:nvPr/>
        </p:nvGrpSpPr>
        <p:grpSpPr>
          <a:xfrm>
            <a:off x="1244600" y="4721225"/>
            <a:ext cx="7491413" cy="668338"/>
            <a:chOff x="1244133" y="2579776"/>
            <a:chExt cx="7491880" cy="668336"/>
          </a:xfrm>
        </p:grpSpPr>
        <p:grpSp>
          <p:nvGrpSpPr>
            <p:cNvPr id="13377" name="组合 96"/>
            <p:cNvGrpSpPr/>
            <p:nvPr/>
          </p:nvGrpSpPr>
          <p:grpSpPr>
            <a:xfrm>
              <a:off x="1244133" y="2579776"/>
              <a:ext cx="7491880" cy="668336"/>
              <a:chOff x="1244133" y="2579776"/>
              <a:chExt cx="7491880" cy="668336"/>
            </a:xfrm>
          </p:grpSpPr>
          <p:grpSp>
            <p:nvGrpSpPr>
              <p:cNvPr id="13378" name="组合 311"/>
              <p:cNvGrpSpPr/>
              <p:nvPr/>
            </p:nvGrpSpPr>
            <p:grpSpPr>
              <a:xfrm>
                <a:off x="1577975" y="2579776"/>
                <a:ext cx="7158038" cy="668336"/>
                <a:chOff x="1500750" y="4865843"/>
                <a:chExt cx="7157475" cy="669006"/>
              </a:xfrm>
            </p:grpSpPr>
            <p:grpSp>
              <p:nvGrpSpPr>
                <p:cNvPr id="13379" name="组合 345"/>
                <p:cNvGrpSpPr/>
                <p:nvPr/>
              </p:nvGrpSpPr>
              <p:grpSpPr>
                <a:xfrm>
                  <a:off x="2521433" y="4865843"/>
                  <a:ext cx="6136792" cy="669006"/>
                  <a:chOff x="2521433" y="4712834"/>
                  <a:chExt cx="6136792" cy="789656"/>
                </a:xfrm>
              </p:grpSpPr>
              <p:sp>
                <p:nvSpPr>
                  <p:cNvPr id="106" name="AutoShape 218"/>
                  <p:cNvSpPr>
                    <a:spLocks noChangeArrowheads="1"/>
                  </p:cNvSpPr>
                  <p:nvPr/>
                </p:nvSpPr>
                <p:spPr bwMode="auto">
                  <a:xfrm>
                    <a:off x="2721072" y="5181751"/>
                    <a:ext cx="5806980" cy="320739"/>
                  </a:xfrm>
                  <a:prstGeom prst="roundRect">
                    <a:avLst>
                      <a:gd name="adj" fmla="val 50000"/>
                    </a:avLst>
                  </a:prstGeom>
                  <a:gradFill rotWithShape="1">
                    <a:gsLst>
                      <a:gs pos="0">
                        <a:srgbClr val="000000">
                          <a:alpha val="50000"/>
                        </a:srgbClr>
                      </a:gs>
                      <a:gs pos="100000">
                        <a:srgbClr val="000000">
                          <a:gamma/>
                          <a:tint val="57647"/>
                          <a:invGamma/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</a:ln>
                  <a:effectLst/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grpSp>
                <p:nvGrpSpPr>
                  <p:cNvPr id="13381" name="组合 351"/>
                  <p:cNvGrpSpPr/>
                  <p:nvPr/>
                </p:nvGrpSpPr>
                <p:grpSpPr>
                  <a:xfrm>
                    <a:off x="2521433" y="4712834"/>
                    <a:ext cx="6136792" cy="663989"/>
                    <a:chOff x="2521433" y="4638332"/>
                    <a:chExt cx="6136792" cy="720447"/>
                  </a:xfrm>
                </p:grpSpPr>
                <p:sp>
                  <p:nvSpPr>
                    <p:cNvPr id="108" name="AutoShape 1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21050" y="4638332"/>
                      <a:ext cx="6137175" cy="720443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5F4FF"/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  <p:sp>
                  <p:nvSpPr>
                    <p:cNvPr id="109" name="AutoShape 2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2346" y="4754336"/>
                      <a:ext cx="5689507" cy="490471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>
                        <a:alpha val="45882"/>
                      </a:srgbClr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102" name="Line 188"/>
                <p:cNvSpPr>
                  <a:spLocks noChangeShapeType="1"/>
                </p:cNvSpPr>
                <p:nvPr/>
              </p:nvSpPr>
              <p:spPr bwMode="auto">
                <a:xfrm flipH="1">
                  <a:off x="1500304" y="5150290"/>
                  <a:ext cx="1498576" cy="0"/>
                </a:xfrm>
                <a:prstGeom prst="line">
                  <a:avLst/>
                </a:prstGeom>
                <a:noFill/>
                <a:ln w="31750" cap="rnd">
                  <a:solidFill>
                    <a:schemeClr val="bg1">
                      <a:lumMod val="50000"/>
                    </a:schemeClr>
                  </a:solidFill>
                  <a:prstDash val="sysDot"/>
                  <a:round/>
                  <a:headEnd type="oval" w="med" len="med"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  <p:sp>
            <p:nvSpPr>
              <p:cNvPr id="13385" name="TextBox 317"/>
              <p:cNvSpPr txBox="1"/>
              <p:nvPr/>
            </p:nvSpPr>
            <p:spPr>
              <a:xfrm>
                <a:off x="1244133" y="2684550"/>
                <a:ext cx="792162" cy="3698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en-US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5</a:t>
                </a: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86" name="TextBox 320"/>
            <p:cNvSpPr txBox="1"/>
            <p:nvPr/>
          </p:nvSpPr>
          <p:spPr>
            <a:xfrm>
              <a:off x="3201812" y="26813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通道调色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13387" name="组合 314"/>
          <p:cNvGrpSpPr/>
          <p:nvPr/>
        </p:nvGrpSpPr>
        <p:grpSpPr>
          <a:xfrm>
            <a:off x="1328738" y="5345113"/>
            <a:ext cx="7407275" cy="668337"/>
            <a:chOff x="1252258" y="5045323"/>
            <a:chExt cx="7405967" cy="669007"/>
          </a:xfrm>
        </p:grpSpPr>
        <p:grpSp>
          <p:nvGrpSpPr>
            <p:cNvPr id="13388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84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90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86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87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82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83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95" name="TextBox 322"/>
          <p:cNvSpPr txBox="1"/>
          <p:nvPr/>
        </p:nvSpPr>
        <p:spPr>
          <a:xfrm>
            <a:off x="3213100" y="5448300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红眼工具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3396" name="TextBox 317"/>
          <p:cNvSpPr txBox="1"/>
          <p:nvPr/>
        </p:nvSpPr>
        <p:spPr>
          <a:xfrm>
            <a:off x="1235075" y="5434013"/>
            <a:ext cx="7921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97" name="组合 96"/>
          <p:cNvGrpSpPr/>
          <p:nvPr/>
        </p:nvGrpSpPr>
        <p:grpSpPr>
          <a:xfrm>
            <a:off x="1235075" y="5967413"/>
            <a:ext cx="7500938" cy="668337"/>
            <a:chOff x="1235168" y="2759076"/>
            <a:chExt cx="7500846" cy="668337"/>
          </a:xfrm>
        </p:grpSpPr>
        <p:grpSp>
          <p:nvGrpSpPr>
            <p:cNvPr id="13398" name="组合 311"/>
            <p:cNvGrpSpPr/>
            <p:nvPr/>
          </p:nvGrpSpPr>
          <p:grpSpPr>
            <a:xfrm>
              <a:off x="1328741" y="2759076"/>
              <a:ext cx="7407273" cy="668337"/>
              <a:chOff x="1251535" y="5045323"/>
              <a:chExt cx="7406690" cy="669007"/>
            </a:xfrm>
          </p:grpSpPr>
          <p:grpSp>
            <p:nvGrpSpPr>
              <p:cNvPr id="13399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107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515" y="5393591"/>
                  <a:ext cx="5806547" cy="320739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401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111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508" y="4868193"/>
                    <a:ext cx="6136717" cy="72044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12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86" y="4984196"/>
                    <a:ext cx="5689083" cy="490473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99" name="Line 188"/>
              <p:cNvSpPr>
                <a:spLocks noChangeShapeType="1"/>
              </p:cNvSpPr>
              <p:nvPr/>
            </p:nvSpPr>
            <p:spPr bwMode="auto">
              <a:xfrm flipH="1">
                <a:off x="1500838" y="5329770"/>
                <a:ext cx="149846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03" name="Oval 151"/>
              <p:cNvSpPr>
                <a:spLocks noChangeArrowheads="1"/>
              </p:cNvSpPr>
              <p:nvPr/>
            </p:nvSpPr>
            <p:spPr bwMode="auto">
              <a:xfrm>
                <a:off x="1251624" y="5064392"/>
                <a:ext cx="169847" cy="1700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3406" name="TextBox 317"/>
            <p:cNvSpPr txBox="1"/>
            <p:nvPr/>
          </p:nvSpPr>
          <p:spPr>
            <a:xfrm>
              <a:off x="1235168" y="2872045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7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407" name="TextBox 320"/>
          <p:cNvSpPr txBox="1"/>
          <p:nvPr/>
        </p:nvSpPr>
        <p:spPr>
          <a:xfrm>
            <a:off x="3201988" y="6069013"/>
            <a:ext cx="26717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仿制图章工具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992188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66423"/>
            <a:ext cx="2016125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3317" name="AutoShape 208"/>
          <p:cNvSpPr/>
          <p:nvPr/>
        </p:nvSpPr>
        <p:spPr>
          <a:xfrm>
            <a:off x="2670175" y="1395413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 cap="flat" cmpd="sng">
            <a:solidFill>
              <a:srgbClr val="F2F2F2"/>
            </a:solidFill>
            <a:prstDash val="solid"/>
            <a:headEnd type="none" w="med" len="med"/>
            <a:tailEnd type="none" w="med" len="med"/>
          </a:ln>
          <a:effectLst>
            <a:outerShdw sy="23000" kx="1031184" algn="br" rotWithShape="0">
              <a:srgbClr val="808080">
                <a:alpha val="20000"/>
              </a:srgbClr>
            </a:outerShdw>
          </a:effectLst>
        </p:spPr>
        <p:txBody>
          <a:bodyPr wrap="none" anchor="ctr" anchorCtr="0"/>
          <a:p>
            <a:pPr eaLnBrk="1" fontAlgn="base" latinLnBrk="1" hangingPunct="1"/>
            <a:endParaRPr lang="ko-KR" altLang="en-US" strike="noStrike" noProof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5365" name="TextBox 359"/>
          <p:cNvSpPr txBox="1"/>
          <p:nvPr/>
        </p:nvSpPr>
        <p:spPr>
          <a:xfrm>
            <a:off x="3427413" y="1577975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7.3  【</a:t>
            </a:r>
            <a:r>
              <a:rPr lang="zh-CN" altLang="en-US" sz="28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1536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51013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71650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/>
          <p:nvPr/>
        </p:nvSpPr>
        <p:spPr>
          <a:xfrm>
            <a:off x="1757363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 知识架构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grpSp>
        <p:nvGrpSpPr>
          <p:cNvPr id="15369" name="组合 2"/>
          <p:cNvGrpSpPr/>
          <p:nvPr/>
        </p:nvGrpSpPr>
        <p:grpSpPr>
          <a:xfrm>
            <a:off x="1106488" y="2347913"/>
            <a:ext cx="7629525" cy="668337"/>
            <a:chOff x="1106488" y="2962275"/>
            <a:chExt cx="7629525" cy="668338"/>
          </a:xfrm>
        </p:grpSpPr>
        <p:grpSp>
          <p:nvGrpSpPr>
            <p:cNvPr id="15370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15371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373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2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2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5"/>
                    <a:ext cx="5689152" cy="490474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7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69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77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9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6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0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380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81" name="TextBox 320"/>
            <p:cNvSpPr txBox="1"/>
            <p:nvPr/>
          </p:nvSpPr>
          <p:spPr>
            <a:xfrm>
              <a:off x="3213100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“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通道</a:t>
              </a:r>
              <a:r>
                <a:rPr lang="en-US" altLang="zh-CN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面板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15382" name="组合 6"/>
          <p:cNvGrpSpPr/>
          <p:nvPr/>
        </p:nvGrpSpPr>
        <p:grpSpPr>
          <a:xfrm>
            <a:off x="1328738" y="3006725"/>
            <a:ext cx="7407275" cy="668338"/>
            <a:chOff x="1328738" y="3654425"/>
            <a:chExt cx="7407275" cy="668338"/>
          </a:xfrm>
        </p:grpSpPr>
        <p:grpSp>
          <p:nvGrpSpPr>
            <p:cNvPr id="15383" name="组合 313"/>
            <p:cNvGrpSpPr/>
            <p:nvPr/>
          </p:nvGrpSpPr>
          <p:grpSpPr>
            <a:xfrm>
              <a:off x="1328738" y="3654425"/>
              <a:ext cx="7407275" cy="668338"/>
              <a:chOff x="1252258" y="5045323"/>
              <a:chExt cx="7405967" cy="669007"/>
            </a:xfrm>
          </p:grpSpPr>
          <p:grpSp>
            <p:nvGrpSpPr>
              <p:cNvPr id="15384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9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0436" y="5393590"/>
                  <a:ext cx="5807637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386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31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17272" y="4868193"/>
                    <a:ext cx="6140953" cy="720444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32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1703" y="4984197"/>
                    <a:ext cx="5690183" cy="49047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27" name="Line 188"/>
              <p:cNvSpPr>
                <a:spLocks noChangeShapeType="1"/>
              </p:cNvSpPr>
              <p:nvPr/>
            </p:nvSpPr>
            <p:spPr bwMode="auto">
              <a:xfrm flipH="1">
                <a:off x="1499864" y="5329770"/>
                <a:ext cx="1498335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28" name="Oval 151"/>
              <p:cNvSpPr>
                <a:spLocks noChangeArrowheads="1"/>
              </p:cNvSpPr>
              <p:nvPr/>
            </p:nvSpPr>
            <p:spPr bwMode="auto">
              <a:xfrm>
                <a:off x="1252258" y="5064392"/>
                <a:ext cx="169832" cy="17003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5391" name="TextBox 321"/>
            <p:cNvSpPr txBox="1"/>
            <p:nvPr/>
          </p:nvSpPr>
          <p:spPr>
            <a:xfrm>
              <a:off x="3213100" y="375602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通道的基本操作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15392" name="组合 49"/>
          <p:cNvGrpSpPr/>
          <p:nvPr/>
        </p:nvGrpSpPr>
        <p:grpSpPr>
          <a:xfrm>
            <a:off x="1106488" y="3663950"/>
            <a:ext cx="7629525" cy="668338"/>
            <a:chOff x="1106488" y="2962275"/>
            <a:chExt cx="7629525" cy="668338"/>
          </a:xfrm>
        </p:grpSpPr>
        <p:grpSp>
          <p:nvGrpSpPr>
            <p:cNvPr id="15393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15394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59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396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61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62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6"/>
                    <a:ext cx="5689152" cy="490472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55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70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400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57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6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8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403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404" name="TextBox 320"/>
            <p:cNvSpPr txBox="1"/>
            <p:nvPr/>
          </p:nvSpPr>
          <p:spPr>
            <a:xfrm>
              <a:off x="3235678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0" lvl="1" indent="0" eaLnBrk="0" hangingPunct="0"/>
              <a:r>
                <a:rPr lang="en-US" altLang="zh-CN" sz="18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Alpha</a:t>
              </a:r>
              <a:r>
                <a:rPr lang="zh-CN" altLang="en-US" sz="18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通道</a:t>
              </a:r>
              <a:endParaRPr lang="zh-CN" altLang="en-US" sz="18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15405" name="组合 315"/>
          <p:cNvGrpSpPr/>
          <p:nvPr/>
        </p:nvGrpSpPr>
        <p:grpSpPr>
          <a:xfrm>
            <a:off x="1112838" y="3005138"/>
            <a:ext cx="635000" cy="638175"/>
            <a:chOff x="1190461" y="2772022"/>
            <a:chExt cx="635025" cy="637257"/>
          </a:xfrm>
        </p:grpSpPr>
        <p:sp>
          <p:nvSpPr>
            <p:cNvPr id="3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6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5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408" name="TextBox 317"/>
          <p:cNvSpPr txBox="1"/>
          <p:nvPr/>
        </p:nvSpPr>
        <p:spPr>
          <a:xfrm>
            <a:off x="1262063" y="309721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409" name="组合 2"/>
          <p:cNvGrpSpPr/>
          <p:nvPr/>
        </p:nvGrpSpPr>
        <p:grpSpPr>
          <a:xfrm>
            <a:off x="1106488" y="4319588"/>
            <a:ext cx="7629525" cy="668337"/>
            <a:chOff x="1106488" y="2962275"/>
            <a:chExt cx="7629525" cy="668338"/>
          </a:xfrm>
        </p:grpSpPr>
        <p:grpSp>
          <p:nvGrpSpPr>
            <p:cNvPr id="15410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15411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68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413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70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71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5"/>
                    <a:ext cx="5689152" cy="490474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64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69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417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66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6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67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420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421" name="TextBox 320"/>
            <p:cNvSpPr txBox="1"/>
            <p:nvPr/>
          </p:nvSpPr>
          <p:spPr>
            <a:xfrm>
              <a:off x="3213100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内容感知移动工具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15422" name="组合 6"/>
          <p:cNvGrpSpPr/>
          <p:nvPr/>
        </p:nvGrpSpPr>
        <p:grpSpPr>
          <a:xfrm>
            <a:off x="1328738" y="4978400"/>
            <a:ext cx="7407275" cy="668338"/>
            <a:chOff x="1328738" y="3654425"/>
            <a:chExt cx="7407275" cy="668338"/>
          </a:xfrm>
        </p:grpSpPr>
        <p:grpSp>
          <p:nvGrpSpPr>
            <p:cNvPr id="15423" name="组合 313"/>
            <p:cNvGrpSpPr/>
            <p:nvPr/>
          </p:nvGrpSpPr>
          <p:grpSpPr>
            <a:xfrm>
              <a:off x="1328738" y="3654425"/>
              <a:ext cx="7407275" cy="668338"/>
              <a:chOff x="1252258" y="5045323"/>
              <a:chExt cx="7405967" cy="669007"/>
            </a:xfrm>
          </p:grpSpPr>
          <p:grpSp>
            <p:nvGrpSpPr>
              <p:cNvPr id="15424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78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0436" y="5393590"/>
                  <a:ext cx="5807637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426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80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17272" y="4868193"/>
                    <a:ext cx="6140953" cy="720444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81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1703" y="4984197"/>
                    <a:ext cx="5690183" cy="49047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76" name="Line 188"/>
              <p:cNvSpPr>
                <a:spLocks noChangeShapeType="1"/>
              </p:cNvSpPr>
              <p:nvPr/>
            </p:nvSpPr>
            <p:spPr bwMode="auto">
              <a:xfrm flipH="1">
                <a:off x="1499864" y="5329770"/>
                <a:ext cx="1498335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77" name="Oval 151"/>
              <p:cNvSpPr>
                <a:spLocks noChangeArrowheads="1"/>
              </p:cNvSpPr>
              <p:nvPr/>
            </p:nvSpPr>
            <p:spPr bwMode="auto">
              <a:xfrm>
                <a:off x="1252258" y="5064392"/>
                <a:ext cx="169832" cy="17003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5431" name="TextBox 321"/>
            <p:cNvSpPr txBox="1"/>
            <p:nvPr/>
          </p:nvSpPr>
          <p:spPr>
            <a:xfrm>
              <a:off x="3213100" y="375602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修补工具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15432" name="组合 49"/>
          <p:cNvGrpSpPr/>
          <p:nvPr/>
        </p:nvGrpSpPr>
        <p:grpSpPr>
          <a:xfrm>
            <a:off x="1106488" y="5635625"/>
            <a:ext cx="7629525" cy="668338"/>
            <a:chOff x="1106488" y="2962275"/>
            <a:chExt cx="7629525" cy="668338"/>
          </a:xfrm>
        </p:grpSpPr>
        <p:grpSp>
          <p:nvGrpSpPr>
            <p:cNvPr id="15433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15434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9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436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9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9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6"/>
                    <a:ext cx="5689152" cy="490472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87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70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440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89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6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90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443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6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444" name="TextBox 320"/>
            <p:cNvSpPr txBox="1"/>
            <p:nvPr/>
          </p:nvSpPr>
          <p:spPr>
            <a:xfrm>
              <a:off x="3235678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0" lvl="1" indent="0" eaLnBrk="0" hangingPunct="0"/>
              <a:r>
                <a:rPr lang="zh-CN" altLang="en-US" sz="18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图案图章工具</a:t>
              </a:r>
              <a:endParaRPr lang="zh-CN" altLang="en-US" sz="18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15445" name="组合 315"/>
          <p:cNvGrpSpPr/>
          <p:nvPr/>
        </p:nvGrpSpPr>
        <p:grpSpPr>
          <a:xfrm>
            <a:off x="1112838" y="4976813"/>
            <a:ext cx="635000" cy="638175"/>
            <a:chOff x="1190461" y="2772022"/>
            <a:chExt cx="635025" cy="637257"/>
          </a:xfrm>
        </p:grpSpPr>
        <p:sp>
          <p:nvSpPr>
            <p:cNvPr id="96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6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97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448" name="TextBox 317"/>
          <p:cNvSpPr txBox="1"/>
          <p:nvPr/>
        </p:nvSpPr>
        <p:spPr>
          <a:xfrm>
            <a:off x="1262063" y="50688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标题 1"/>
          <p:cNvSpPr/>
          <p:nvPr/>
        </p:nvSpPr>
        <p:spPr>
          <a:xfrm>
            <a:off x="1757363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微软雅黑" panose="020B0503020204020204" pitchFamily="6" charset="-122"/>
              </a:rPr>
              <a:t>图像修饰与通道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微软雅黑" panose="020B0503020204020204" pitchFamily="6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23913" y="1117600"/>
            <a:ext cx="7539037" cy="5438775"/>
            <a:chOff x="824143" y="1116927"/>
            <a:chExt cx="7539038" cy="5440175"/>
          </a:xfrm>
        </p:grpSpPr>
        <p:pic>
          <p:nvPicPr>
            <p:cNvPr id="17412" name="图片 1"/>
            <p:cNvPicPr>
              <a:picLocks noChangeAspect="1"/>
            </p:cNvPicPr>
            <p:nvPr/>
          </p:nvPicPr>
          <p:blipFill>
            <a:blip r:embed="rId1"/>
            <a:srcRect t="1404" b="5739"/>
            <a:stretch>
              <a:fillRect/>
            </a:stretch>
          </p:blipFill>
          <p:spPr>
            <a:xfrm>
              <a:off x="824143" y="1145328"/>
              <a:ext cx="7539038" cy="5411774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17413" name="直接连接符 17"/>
            <p:cNvCxnSpPr/>
            <p:nvPr/>
          </p:nvCxnSpPr>
          <p:spPr>
            <a:xfrm>
              <a:off x="824143" y="1116927"/>
              <a:ext cx="7539038" cy="0"/>
            </a:xfrm>
            <a:prstGeom prst="line">
              <a:avLst/>
            </a:prstGeom>
            <a:ln w="19050" cap="flat" cmpd="sng">
              <a:solidFill>
                <a:srgbClr val="BFBFB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7414" name="矩形 4"/>
            <p:cNvSpPr/>
            <p:nvPr/>
          </p:nvSpPr>
          <p:spPr>
            <a:xfrm>
              <a:off x="989243" y="1374775"/>
              <a:ext cx="7176857" cy="9593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just" latinLnBrk="1">
                <a:lnSpc>
                  <a:spcPct val="135000"/>
                </a:lnSpc>
              </a:pPr>
              <a:r>
                <a:rPr lang="zh-CN" altLang="en-US" sz="2200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色彩</a:t>
              </a:r>
              <a:r>
                <a:rPr lang="zh-CN" altLang="en-US" sz="22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在图像的修饰中起着非常重要的作用，通过</a:t>
              </a:r>
              <a:r>
                <a:rPr lang="zh-CN" altLang="en-US" sz="22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</a:t>
              </a:r>
              <a:r>
                <a:rPr lang="zh-CN" altLang="en-US" sz="2200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色彩调节”</a:t>
              </a:r>
              <a:r>
                <a:rPr lang="zh-CN" altLang="en-US" sz="22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可以营造不同的</a:t>
              </a:r>
              <a:r>
                <a:rPr lang="zh-CN" altLang="en-US" sz="2200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氛围</a:t>
              </a:r>
              <a:r>
                <a:rPr lang="zh-CN" altLang="en-US" sz="22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sz="2200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意境</a:t>
              </a:r>
              <a:r>
                <a:rPr lang="zh-CN" altLang="en-US" sz="22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，使图像更具</a:t>
              </a:r>
              <a:r>
                <a:rPr lang="zh-CN" altLang="en-US" sz="2200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表现力</a:t>
              </a:r>
              <a:r>
                <a:rPr lang="zh-CN" altLang="en-US" sz="22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en-US" altLang="zh-CN" sz="22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cxnSp>
          <p:nvCxnSpPr>
            <p:cNvPr id="17415" name="直接连接符 20"/>
            <p:cNvCxnSpPr/>
            <p:nvPr/>
          </p:nvCxnSpPr>
          <p:spPr>
            <a:xfrm>
              <a:off x="824143" y="6557102"/>
              <a:ext cx="7539038" cy="0"/>
            </a:xfrm>
            <a:prstGeom prst="line">
              <a:avLst/>
            </a:prstGeom>
            <a:ln w="19050" cap="flat" cmpd="sng">
              <a:solidFill>
                <a:srgbClr val="BFBFB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20" name="矩形 1"/>
          <p:cNvSpPr/>
          <p:nvPr/>
        </p:nvSpPr>
        <p:spPr>
          <a:xfrm>
            <a:off x="841375" y="1519238"/>
            <a:ext cx="78740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Photoshop CS6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提供了多种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色彩调节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命令，不同的命令适用于不同的图像调节需求。</a:t>
            </a:r>
            <a:endParaRPr lang="zh-CN" altLang="en-US" sz="20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9221" name="矩形 2"/>
          <p:cNvSpPr/>
          <p:nvPr/>
        </p:nvSpPr>
        <p:spPr>
          <a:xfrm>
            <a:off x="901700" y="5070475"/>
            <a:ext cx="7723188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本案例将运用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“色相”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、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“饱和度”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及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“色彩平衡”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命令，为汽车及其背景换色。</a:t>
            </a:r>
            <a:endParaRPr lang="zh-CN" altLang="en-US" sz="20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9460" name="标题 1"/>
          <p:cNvSpPr/>
          <p:nvPr/>
        </p:nvSpPr>
        <p:spPr>
          <a:xfrm>
            <a:off x="1757363" y="1238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汽车变色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pic>
        <p:nvPicPr>
          <p:cNvPr id="8202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1738" y="2700338"/>
            <a:ext cx="3246437" cy="2063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3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0" y="2700338"/>
            <a:ext cx="3668713" cy="206851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6" charset="-122"/>
              <a:ea typeface="微软雅黑" panose="020B0503020204020204" pitchFamily="6" charset="-122"/>
              <a:cs typeface="+mn-cs"/>
            </a:endParaRPr>
          </a:p>
        </p:txBody>
      </p:sp>
      <p:sp>
        <p:nvSpPr>
          <p:cNvPr id="21508" name="矩形 10"/>
          <p:cNvSpPr/>
          <p:nvPr/>
        </p:nvSpPr>
        <p:spPr>
          <a:xfrm>
            <a:off x="1727200" y="2671763"/>
            <a:ext cx="1517650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汽车变色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21509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1510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151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4" name="标题 1"/>
          <p:cNvSpPr/>
          <p:nvPr/>
        </p:nvSpPr>
        <p:spPr>
          <a:xfrm>
            <a:off x="1749425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汽车变色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grpSp>
        <p:nvGrpSpPr>
          <p:cNvPr id="21515" name="组合 3"/>
          <p:cNvGrpSpPr/>
          <p:nvPr/>
        </p:nvGrpSpPr>
        <p:grpSpPr>
          <a:xfrm>
            <a:off x="922338" y="3527425"/>
            <a:ext cx="2767012" cy="1909763"/>
            <a:chOff x="922105" y="3527600"/>
            <a:chExt cx="2767380" cy="1908794"/>
          </a:xfrm>
        </p:grpSpPr>
        <p:grpSp>
          <p:nvGrpSpPr>
            <p:cNvPr id="21516" name="组合 1"/>
            <p:cNvGrpSpPr/>
            <p:nvPr/>
          </p:nvGrpSpPr>
          <p:grpSpPr>
            <a:xfrm>
              <a:off x="947505" y="3543475"/>
              <a:ext cx="2741980" cy="1892919"/>
              <a:chOff x="947505" y="3543475"/>
              <a:chExt cx="2741980" cy="1892919"/>
            </a:xfrm>
          </p:grpSpPr>
          <p:pic>
            <p:nvPicPr>
              <p:cNvPr id="21517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47505" y="3543475"/>
                <a:ext cx="1656362" cy="111821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1518" name="图片 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19146" y="4290220"/>
                <a:ext cx="1670339" cy="1146174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1519" name="矩形 2"/>
            <p:cNvSpPr/>
            <p:nvPr/>
          </p:nvSpPr>
          <p:spPr>
            <a:xfrm>
              <a:off x="922105" y="3527600"/>
              <a:ext cx="537327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原 图</a:t>
              </a:r>
              <a:endParaRPr lang="zh-CN" altLang="en-US" sz="12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sp>
          <p:nvSpPr>
            <p:cNvPr id="21520" name="矩形 37"/>
            <p:cNvSpPr/>
            <p:nvPr/>
          </p:nvSpPr>
          <p:spPr>
            <a:xfrm>
              <a:off x="2019146" y="4292362"/>
              <a:ext cx="64633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效果图</a:t>
              </a:r>
              <a:endParaRPr lang="zh-CN" altLang="en-US" sz="12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23558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59" name="矩形 10"/>
            <p:cNvSpPr/>
            <p:nvPr/>
          </p:nvSpPr>
          <p:spPr>
            <a:xfrm>
              <a:off x="4568837" y="3357563"/>
              <a:ext cx="3216273" cy="4616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  <a:sym typeface="宋体" panose="02010600030101010101" pitchFamily="2" charset="-122"/>
                </a:rPr>
                <a:t>汽车变色案例知识点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60" name="标题 1"/>
          <p:cNvSpPr/>
          <p:nvPr/>
        </p:nvSpPr>
        <p:spPr>
          <a:xfrm>
            <a:off x="1757363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6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、色相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/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饱和度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56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56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6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56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27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25641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25642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25644" name="任意多边形 51"/>
                <p:cNvSpPr/>
                <p:nvPr/>
              </p:nvSpPr>
              <p:spPr>
                <a:xfrm>
                  <a:off x="1832403" y="2388304"/>
                  <a:ext cx="3444692" cy="576902"/>
                </a:xfrm>
                <a:custGeom>
                  <a:avLst/>
                  <a:gdLst/>
                  <a:ahLst/>
                  <a:cxnLst>
                    <a:cxn ang="0">
                      <a:pos x="0" y="45809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09"/>
                    </a:cxn>
                    <a:cxn ang="0">
                      <a:pos x="2780723" y="229041"/>
                    </a:cxn>
                    <a:cxn ang="0">
                      <a:pos x="2649207" y="274851"/>
                    </a:cxn>
                    <a:cxn ang="0">
                      <a:pos x="131516" y="274851"/>
                    </a:cxn>
                    <a:cxn ang="0">
                      <a:pos x="0" y="229041"/>
                    </a:cxn>
                    <a:cxn ang="0">
                      <a:pos x="0" y="45809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2564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25646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“色相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饱和度”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命令可以对图像的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色相、饱和度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明度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进行调整，使图像的色彩更加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丰富、生动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 flipH="1">
            <a:off x="1177925" y="3663950"/>
            <a:ext cx="3041650" cy="2271713"/>
            <a:chOff x="5030080" y="1631236"/>
            <a:chExt cx="2800350" cy="2089150"/>
          </a:xfrm>
        </p:grpSpPr>
        <p:grpSp>
          <p:nvGrpSpPr>
            <p:cNvPr id="25648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25649" name="椭圆形标注 77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81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 anchorCtr="0"/>
              <a:p>
                <a:pPr algn="ctr" eaLnBrk="0" hangingPunct="0"/>
                <a:endPara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9" name="椭圆形标注 78"/>
              <p:cNvSpPr/>
              <p:nvPr/>
            </p:nvSpPr>
            <p:spPr>
              <a:xfrm>
                <a:off x="1043794" y="1915777"/>
                <a:ext cx="2591309" cy="2000220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5651" name="TextBox 20"/>
            <p:cNvSpPr txBox="1"/>
            <p:nvPr/>
          </p:nvSpPr>
          <p:spPr>
            <a:xfrm>
              <a:off x="5207691" y="2062558"/>
              <a:ext cx="2335638" cy="115481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执行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“图像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调整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色相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饱和度”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命令（快捷键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【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Ctrl+U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】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），将弹出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“色相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饱和度”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对话框。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464175" y="3787775"/>
            <a:ext cx="2843213" cy="2124075"/>
            <a:chOff x="4912432" y="3946182"/>
            <a:chExt cx="2843037" cy="2123174"/>
          </a:xfrm>
        </p:grpSpPr>
        <p:pic>
          <p:nvPicPr>
            <p:cNvPr id="25653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2432" y="3946182"/>
              <a:ext cx="2843037" cy="18081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54" name="矩形 8"/>
            <p:cNvSpPr/>
            <p:nvPr/>
          </p:nvSpPr>
          <p:spPr>
            <a:xfrm>
              <a:off x="5529714" y="5761579"/>
              <a:ext cx="169790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色相</a:t>
              </a:r>
              <a:r>
                <a:rPr lang="en-US" altLang="zh-CN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饱和度对话框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25655" name="标题 1"/>
          <p:cNvSpPr/>
          <p:nvPr/>
        </p:nvSpPr>
        <p:spPr>
          <a:xfrm>
            <a:off x="1755775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6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765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、色相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/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饱和度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27653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76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76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76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7688" name="组合 68"/>
          <p:cNvGrpSpPr/>
          <p:nvPr/>
        </p:nvGrpSpPr>
        <p:grpSpPr>
          <a:xfrm>
            <a:off x="5454650" y="3792538"/>
            <a:ext cx="2843213" cy="2124075"/>
            <a:chOff x="4912432" y="3946182"/>
            <a:chExt cx="2843037" cy="2123174"/>
          </a:xfrm>
        </p:grpSpPr>
        <p:pic>
          <p:nvPicPr>
            <p:cNvPr id="27689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2432" y="3946182"/>
              <a:ext cx="2843037" cy="18081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7690" name="矩形 70"/>
            <p:cNvSpPr/>
            <p:nvPr/>
          </p:nvSpPr>
          <p:spPr>
            <a:xfrm>
              <a:off x="5529714" y="5761579"/>
              <a:ext cx="169790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色相</a:t>
              </a:r>
              <a:r>
                <a:rPr lang="en-US" altLang="zh-CN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饱和度对话框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27691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27692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27693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77" name="矩形 7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27695" name="任意多边形 77"/>
                <p:cNvSpPr/>
                <p:nvPr/>
              </p:nvSpPr>
              <p:spPr>
                <a:xfrm>
                  <a:off x="1832403" y="2388304"/>
                  <a:ext cx="3444692" cy="576902"/>
                </a:xfrm>
                <a:custGeom>
                  <a:avLst/>
                  <a:gdLst/>
                  <a:ahLst/>
                  <a:cxnLst>
                    <a:cxn ang="0">
                      <a:pos x="0" y="45809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09"/>
                    </a:cxn>
                    <a:cxn ang="0">
                      <a:pos x="2780723" y="229041"/>
                    </a:cxn>
                    <a:cxn ang="0">
                      <a:pos x="2649207" y="274851"/>
                    </a:cxn>
                    <a:cxn ang="0">
                      <a:pos x="131516" y="274851"/>
                    </a:cxn>
                    <a:cxn ang="0">
                      <a:pos x="0" y="229041"/>
                    </a:cxn>
                    <a:cxn ang="0">
                      <a:pos x="0" y="45809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27696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27697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“色相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饱和度”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命令可以对图像的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色相、饱和度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明度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进行调整，使图像的色彩更加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丰富、生动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79" name="矩形 78"/>
          <p:cNvSpPr/>
          <p:nvPr/>
        </p:nvSpPr>
        <p:spPr>
          <a:xfrm>
            <a:off x="584200" y="3702050"/>
            <a:ext cx="4691063" cy="708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latinLnBrk="1">
              <a:lnSpc>
                <a:spcPct val="125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全图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：该下拉列表框用于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设置调整范围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，可</a:t>
            </a:r>
            <a:endParaRPr lang="en-US" altLang="zh-CN" sz="16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25000"/>
              </a:lnSpc>
            </a:pPr>
            <a:r>
              <a:rPr lang="en-US" altLang="zh-CN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以针对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不同颜色的区域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进行相应的调节。</a:t>
            </a:r>
            <a:endParaRPr lang="zh-CN" altLang="zh-CN" sz="16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80" name="矩形 79"/>
          <p:cNvSpPr>
            <a:spLocks noChangeArrowheads="1"/>
          </p:cNvSpPr>
          <p:nvPr/>
        </p:nvSpPr>
        <p:spPr bwMode="auto">
          <a:xfrm>
            <a:off x="5581650" y="4103688"/>
            <a:ext cx="481013" cy="249238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" name="矩形 80"/>
          <p:cNvSpPr>
            <a:spLocks noChangeArrowheads="1"/>
          </p:cNvSpPr>
          <p:nvPr/>
        </p:nvSpPr>
        <p:spPr bwMode="auto">
          <a:xfrm>
            <a:off x="6062663" y="4346575"/>
            <a:ext cx="1090613" cy="200025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584200" y="4437063"/>
            <a:ext cx="4459288" cy="708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25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色相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：色相是各类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颜色的相貌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称谓，用于改</a:t>
            </a:r>
            <a:r>
              <a:rPr lang="en-US" altLang="zh-CN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   </a:t>
            </a:r>
            <a:endParaRPr lang="en-US" altLang="zh-CN" sz="16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eaLnBrk="0" hangingPunct="0">
              <a:lnSpc>
                <a:spcPct val="125000"/>
              </a:lnSpc>
            </a:pPr>
            <a:r>
              <a:rPr lang="en-US" altLang="zh-CN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变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图像的颜色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zh-CN" sz="16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84200" y="5176838"/>
            <a:ext cx="3140075" cy="3381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饱和度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：指色彩的鲜艳程度。</a:t>
            </a:r>
            <a:endParaRPr lang="zh-CN" altLang="en-US" sz="16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67" name="矩形 66"/>
          <p:cNvSpPr>
            <a:spLocks noChangeArrowheads="1"/>
          </p:cNvSpPr>
          <p:nvPr/>
        </p:nvSpPr>
        <p:spPr bwMode="auto">
          <a:xfrm>
            <a:off x="6062663" y="4597400"/>
            <a:ext cx="1090613" cy="200025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85788" y="5522913"/>
            <a:ext cx="2935287" cy="3381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明度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：指色彩的明暗程度。</a:t>
            </a:r>
            <a:endParaRPr lang="zh-CN" altLang="en-US" sz="16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92138" y="5821363"/>
            <a:ext cx="4572000" cy="7572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着色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：选中该复选框，可以使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灰色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或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彩色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图像</a:t>
            </a:r>
            <a:endParaRPr lang="en-US" altLang="zh-CN" sz="16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eaLnBrk="0" hangingPunct="0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               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变为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单一颜色</a:t>
            </a:r>
            <a:r>
              <a: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rPr>
              <a:t>的图像。</a:t>
            </a:r>
            <a:endParaRPr lang="zh-CN" altLang="zh-CN" sz="16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70" name="矩形 69"/>
          <p:cNvSpPr>
            <a:spLocks noChangeArrowheads="1"/>
          </p:cNvSpPr>
          <p:nvPr/>
        </p:nvSpPr>
        <p:spPr bwMode="auto">
          <a:xfrm>
            <a:off x="6062663" y="4838700"/>
            <a:ext cx="1090613" cy="200025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" name="矩形 70"/>
          <p:cNvSpPr>
            <a:spLocks noChangeArrowheads="1"/>
          </p:cNvSpPr>
          <p:nvPr/>
        </p:nvSpPr>
        <p:spPr bwMode="auto">
          <a:xfrm>
            <a:off x="7678738" y="5060950"/>
            <a:ext cx="458788" cy="200025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7708" name="标题 1"/>
          <p:cNvSpPr/>
          <p:nvPr/>
        </p:nvSpPr>
        <p:spPr>
          <a:xfrm>
            <a:off x="1757363" y="11906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 animBg="1"/>
      <p:bldP spid="80" grpId="1" animBg="1"/>
      <p:bldP spid="81" grpId="0" animBg="1"/>
      <p:bldP spid="81" grpId="1" animBg="1"/>
      <p:bldP spid="82" grpId="0"/>
      <p:bldP spid="2" grpId="0"/>
      <p:bldP spid="67" grpId="0" animBg="1"/>
      <p:bldP spid="67" grpId="1" animBg="1"/>
      <p:bldP spid="3" grpId="0"/>
      <p:bldP spid="4" grpId="0"/>
      <p:bldP spid="70" grpId="0" animBg="1"/>
      <p:bldP spid="70" grpId="1" animBg="1"/>
      <p:bldP spid="71" grpId="0" animBg="1"/>
      <p:bldP spid="7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69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970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、色相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/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饱和度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2970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970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970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973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9736" name="组合 68"/>
          <p:cNvGrpSpPr/>
          <p:nvPr/>
        </p:nvGrpSpPr>
        <p:grpSpPr>
          <a:xfrm>
            <a:off x="5454650" y="3792538"/>
            <a:ext cx="2843213" cy="2124075"/>
            <a:chOff x="4912432" y="3946182"/>
            <a:chExt cx="2843037" cy="2123174"/>
          </a:xfrm>
        </p:grpSpPr>
        <p:pic>
          <p:nvPicPr>
            <p:cNvPr id="29737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2432" y="3946182"/>
              <a:ext cx="2843037" cy="18081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9738" name="矩形 70"/>
            <p:cNvSpPr/>
            <p:nvPr/>
          </p:nvSpPr>
          <p:spPr>
            <a:xfrm>
              <a:off x="5529714" y="5761579"/>
              <a:ext cx="169790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色相</a:t>
              </a:r>
              <a:r>
                <a:rPr lang="en-US" altLang="zh-CN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饱和度对话框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29739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29740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29741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8" name="矩形 57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29743" name="任意多边形 58"/>
                <p:cNvSpPr/>
                <p:nvPr/>
              </p:nvSpPr>
              <p:spPr>
                <a:xfrm>
                  <a:off x="1832403" y="2388304"/>
                  <a:ext cx="3444692" cy="576902"/>
                </a:xfrm>
                <a:custGeom>
                  <a:avLst/>
                  <a:gdLst/>
                  <a:ahLst/>
                  <a:cxnLst>
                    <a:cxn ang="0">
                      <a:pos x="0" y="45809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09"/>
                    </a:cxn>
                    <a:cxn ang="0">
                      <a:pos x="2780723" y="229041"/>
                    </a:cxn>
                    <a:cxn ang="0">
                      <a:pos x="2649207" y="274851"/>
                    </a:cxn>
                    <a:cxn ang="0">
                      <a:pos x="131516" y="274851"/>
                    </a:cxn>
                    <a:cxn ang="0">
                      <a:pos x="0" y="229041"/>
                    </a:cxn>
                    <a:cxn ang="0">
                      <a:pos x="0" y="45809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29744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29745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“色相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饱和度”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命令可以对图像的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色相、饱和度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明度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进行调整，使图像的色彩更加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丰富、生动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16386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2925" y="4330700"/>
            <a:ext cx="819150" cy="10858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6385" name="组合 16384"/>
          <p:cNvGrpSpPr/>
          <p:nvPr/>
        </p:nvGrpSpPr>
        <p:grpSpPr>
          <a:xfrm>
            <a:off x="811213" y="3681413"/>
            <a:ext cx="4572000" cy="2336800"/>
            <a:chOff x="777876" y="3681722"/>
            <a:chExt cx="4572000" cy="2336024"/>
          </a:xfrm>
        </p:grpSpPr>
        <p:sp>
          <p:nvSpPr>
            <p:cNvPr id="29748" name="矩形 16383"/>
            <p:cNvSpPr/>
            <p:nvPr/>
          </p:nvSpPr>
          <p:spPr>
            <a:xfrm>
              <a:off x="777876" y="3681722"/>
              <a:ext cx="4572000" cy="233602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使用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“色相</a:t>
              </a:r>
              <a:r>
                <a:rPr lang="en-US" altLang="zh-CN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饱和度”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命令既可以调整图像中所有颜色的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色相、饱和度和明度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，也可以针对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单种颜色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进行调整。点击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“全图”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后面的</a:t>
              </a:r>
              <a:r>
                <a:rPr lang="en-US" altLang="zh-CN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     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按钮，在弹出的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下拉菜单中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选择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“黄色”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，拖动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滑块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即可针对画面中黄色颜色的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色相、饱和度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明度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进行调整。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pic>
          <p:nvPicPr>
            <p:cNvPr id="29749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93723" y="4931480"/>
              <a:ext cx="152400" cy="1905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9750" name="标题 1"/>
          <p:cNvSpPr/>
          <p:nvPr/>
        </p:nvSpPr>
        <p:spPr>
          <a:xfrm>
            <a:off x="1757363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74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、色彩平衡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175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175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178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31785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1786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31788" name="任意多边形 47"/>
                <p:cNvSpPr/>
                <p:nvPr/>
              </p:nvSpPr>
              <p:spPr>
                <a:xfrm>
                  <a:off x="1832403" y="2388304"/>
                  <a:ext cx="3444692" cy="576902"/>
                </a:xfrm>
                <a:custGeom>
                  <a:avLst/>
                  <a:gdLst/>
                  <a:ahLst/>
                  <a:cxnLst>
                    <a:cxn ang="0">
                      <a:pos x="0" y="45809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09"/>
                    </a:cxn>
                    <a:cxn ang="0">
                      <a:pos x="2780723" y="229041"/>
                    </a:cxn>
                    <a:cxn ang="0">
                      <a:pos x="2649207" y="274851"/>
                    </a:cxn>
                    <a:cxn ang="0">
                      <a:pos x="131516" y="274851"/>
                    </a:cxn>
                    <a:cxn ang="0">
                      <a:pos x="0" y="229041"/>
                    </a:cxn>
                    <a:cxn ang="0">
                      <a:pos x="0" y="45809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3178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31790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“色彩平衡”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命令通过调整色彩的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色阶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来校正图像中的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偏色现象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，从而使图像达到一种平衡。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75250" y="3902075"/>
            <a:ext cx="3197225" cy="2111375"/>
            <a:chOff x="5174894" y="3901369"/>
            <a:chExt cx="3196793" cy="2111773"/>
          </a:xfrm>
        </p:grpSpPr>
        <p:pic>
          <p:nvPicPr>
            <p:cNvPr id="3179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74894" y="3901369"/>
              <a:ext cx="3196793" cy="179951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793" name="矩形 8"/>
            <p:cNvSpPr/>
            <p:nvPr/>
          </p:nvSpPr>
          <p:spPr>
            <a:xfrm>
              <a:off x="6070914" y="5705365"/>
              <a:ext cx="1441420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色彩平衡对话框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 flipH="1">
            <a:off x="1177925" y="3663950"/>
            <a:ext cx="3041650" cy="2271713"/>
            <a:chOff x="5030080" y="1631236"/>
            <a:chExt cx="2800350" cy="2089150"/>
          </a:xfrm>
        </p:grpSpPr>
        <p:grpSp>
          <p:nvGrpSpPr>
            <p:cNvPr id="31795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31796" name="椭圆形标注 66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81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 anchorCtr="0"/>
              <a:p>
                <a:pPr algn="ctr" eaLnBrk="0" hangingPunct="0"/>
                <a:endPara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8" name="椭圆形标注 67"/>
              <p:cNvSpPr/>
              <p:nvPr/>
            </p:nvSpPr>
            <p:spPr>
              <a:xfrm>
                <a:off x="1043794" y="1915777"/>
                <a:ext cx="2591309" cy="2000220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31798" name="TextBox 20"/>
            <p:cNvSpPr txBox="1"/>
            <p:nvPr/>
          </p:nvSpPr>
          <p:spPr>
            <a:xfrm>
              <a:off x="5246230" y="2207903"/>
              <a:ext cx="2349065" cy="8873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执行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“图像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调整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色彩平衡”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命令（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快捷键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【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Ctrl+B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】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），将弹出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“色彩平衡”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对话框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31799" name="标题 1"/>
          <p:cNvSpPr/>
          <p:nvPr/>
        </p:nvSpPr>
        <p:spPr>
          <a:xfrm>
            <a:off x="1755775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79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379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、色彩平衡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33797" name="组合 63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379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379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3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383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383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33833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3834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104" name="矩形 103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33836" name="任意多边形 104"/>
                <p:cNvSpPr/>
                <p:nvPr/>
              </p:nvSpPr>
              <p:spPr>
                <a:xfrm>
                  <a:off x="1832403" y="2388304"/>
                  <a:ext cx="3444692" cy="576902"/>
                </a:xfrm>
                <a:custGeom>
                  <a:avLst/>
                  <a:gdLst/>
                  <a:ahLst/>
                  <a:cxnLst>
                    <a:cxn ang="0">
                      <a:pos x="0" y="45809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09"/>
                    </a:cxn>
                    <a:cxn ang="0">
                      <a:pos x="2780723" y="229041"/>
                    </a:cxn>
                    <a:cxn ang="0">
                      <a:pos x="2649207" y="274851"/>
                    </a:cxn>
                    <a:cxn ang="0">
                      <a:pos x="131516" y="274851"/>
                    </a:cxn>
                    <a:cxn ang="0">
                      <a:pos x="0" y="229041"/>
                    </a:cxn>
                    <a:cxn ang="0">
                      <a:pos x="0" y="45809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3383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33838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“色彩平衡”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命令通过调整色彩的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色阶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来校正图像中的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偏色现象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，从而使图像达到一种平衡。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33839" name="组合 109"/>
          <p:cNvGrpSpPr/>
          <p:nvPr/>
        </p:nvGrpSpPr>
        <p:grpSpPr>
          <a:xfrm>
            <a:off x="5175250" y="3902075"/>
            <a:ext cx="3197225" cy="2111375"/>
            <a:chOff x="5174894" y="3901369"/>
            <a:chExt cx="3196793" cy="2111773"/>
          </a:xfrm>
        </p:grpSpPr>
        <p:pic>
          <p:nvPicPr>
            <p:cNvPr id="33840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74894" y="3901369"/>
              <a:ext cx="3196793" cy="179951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3841" name="矩形 8"/>
            <p:cNvSpPr/>
            <p:nvPr/>
          </p:nvSpPr>
          <p:spPr>
            <a:xfrm>
              <a:off x="6070914" y="5705365"/>
              <a:ext cx="1441420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色彩平衡对话框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118" name="矩形 117"/>
          <p:cNvSpPr>
            <a:spLocks noChangeArrowheads="1"/>
          </p:cNvSpPr>
          <p:nvPr/>
        </p:nvSpPr>
        <p:spPr bwMode="auto">
          <a:xfrm>
            <a:off x="5389563" y="4070350"/>
            <a:ext cx="481013" cy="249238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795338" y="3814763"/>
            <a:ext cx="4379912" cy="1962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35000"/>
              </a:lnSpc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色彩平衡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：用于添加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过渡色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来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平衡色彩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效果。在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色阶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文本框中输入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合适的数值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，或者拖动滑块，都可以调整图像的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色彩平衡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。如果需要增加哪种颜色，就将滑块向所要增加颜色的方向拖动即可。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33844" name="标题 1"/>
          <p:cNvSpPr/>
          <p:nvPr/>
        </p:nvSpPr>
        <p:spPr>
          <a:xfrm>
            <a:off x="1757363" y="13335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 animBg="1"/>
      <p:bldP spid="118" grpId="1" animBg="1"/>
      <p:bldP spid="1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84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584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、色彩平衡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3584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584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584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587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5880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35881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5882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35884" name="任意多边形 47"/>
                <p:cNvSpPr/>
                <p:nvPr/>
              </p:nvSpPr>
              <p:spPr>
                <a:xfrm>
                  <a:off x="1832403" y="2388304"/>
                  <a:ext cx="3444692" cy="576902"/>
                </a:xfrm>
                <a:custGeom>
                  <a:avLst/>
                  <a:gdLst/>
                  <a:ahLst/>
                  <a:cxnLst>
                    <a:cxn ang="0">
                      <a:pos x="0" y="45809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09"/>
                    </a:cxn>
                    <a:cxn ang="0">
                      <a:pos x="2780723" y="229041"/>
                    </a:cxn>
                    <a:cxn ang="0">
                      <a:pos x="2649207" y="274851"/>
                    </a:cxn>
                    <a:cxn ang="0">
                      <a:pos x="131516" y="274851"/>
                    </a:cxn>
                    <a:cxn ang="0">
                      <a:pos x="0" y="229041"/>
                    </a:cxn>
                    <a:cxn ang="0">
                      <a:pos x="0" y="45809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3588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35886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“色彩平衡”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命令通过调整色彩的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色阶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来校正图像中的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偏色现象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，从而使图像达到一种平衡。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35887" name="组合 52"/>
          <p:cNvGrpSpPr/>
          <p:nvPr/>
        </p:nvGrpSpPr>
        <p:grpSpPr>
          <a:xfrm>
            <a:off x="5175250" y="3902075"/>
            <a:ext cx="3197225" cy="2111375"/>
            <a:chOff x="5174894" y="3901369"/>
            <a:chExt cx="3196793" cy="2111773"/>
          </a:xfrm>
        </p:grpSpPr>
        <p:pic>
          <p:nvPicPr>
            <p:cNvPr id="35888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74894" y="3901369"/>
              <a:ext cx="3196793" cy="179951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5889" name="矩形 8"/>
            <p:cNvSpPr/>
            <p:nvPr/>
          </p:nvSpPr>
          <p:spPr>
            <a:xfrm>
              <a:off x="6070914" y="5705365"/>
              <a:ext cx="1441420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色彩平衡对话框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6" name="矩形 55"/>
          <p:cNvSpPr>
            <a:spLocks noChangeArrowheads="1"/>
          </p:cNvSpPr>
          <p:nvPr/>
        </p:nvSpPr>
        <p:spPr bwMode="auto">
          <a:xfrm>
            <a:off x="5389563" y="5029200"/>
            <a:ext cx="481013" cy="249238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795338" y="3814763"/>
            <a:ext cx="4379912" cy="1962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色调平衡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：用于选取图像的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色调范围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，主要通过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“阴影”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、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“中间调”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“高光”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进行设置。选中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“保持明度”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复选框，可以在调整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颜色平衡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的过程中保持图像整体亮度不变。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35892" name="标题 1"/>
          <p:cNvSpPr/>
          <p:nvPr/>
        </p:nvSpPr>
        <p:spPr>
          <a:xfrm>
            <a:off x="1755775" y="13335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6" grpId="1" animBg="1"/>
      <p:bldP spid="5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" name="燕尾形箭头 32"/>
          <p:cNvSpPr/>
          <p:nvPr/>
        </p:nvSpPr>
        <p:spPr>
          <a:xfrm>
            <a:off x="2408238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89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、去色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789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789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792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3" name="组合 45"/>
          <p:cNvGrpSpPr/>
          <p:nvPr/>
        </p:nvGrpSpPr>
        <p:grpSpPr>
          <a:xfrm>
            <a:off x="695325" y="2027238"/>
            <a:ext cx="8137525" cy="1473200"/>
            <a:chOff x="660768" y="5014683"/>
            <a:chExt cx="8138351" cy="1472184"/>
          </a:xfrm>
        </p:grpSpPr>
        <p:grpSp>
          <p:nvGrpSpPr>
            <p:cNvPr id="37929" name="组合 76"/>
            <p:cNvGrpSpPr/>
            <p:nvPr/>
          </p:nvGrpSpPr>
          <p:grpSpPr>
            <a:xfrm>
              <a:off x="660768" y="5014683"/>
              <a:ext cx="8138351" cy="1472184"/>
              <a:chOff x="560249" y="3181246"/>
              <a:chExt cx="11474177" cy="2076021"/>
            </a:xfrm>
          </p:grpSpPr>
          <p:grpSp>
            <p:nvGrpSpPr>
              <p:cNvPr id="37930" name="组合 72"/>
              <p:cNvGrpSpPr/>
              <p:nvPr/>
            </p:nvGrpSpPr>
            <p:grpSpPr>
              <a:xfrm>
                <a:off x="560249" y="3181246"/>
                <a:ext cx="11474177" cy="2076021"/>
                <a:chOff x="1553833" y="2388304"/>
                <a:chExt cx="12749090" cy="2287233"/>
              </a:xfrm>
            </p:grpSpPr>
            <p:sp>
              <p:nvSpPr>
                <p:cNvPr id="108" name="矩形 107"/>
                <p:cNvSpPr/>
                <p:nvPr/>
              </p:nvSpPr>
              <p:spPr>
                <a:xfrm>
                  <a:off x="1553833" y="2876313"/>
                  <a:ext cx="12749090" cy="179922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37932" name="任意多边形 108"/>
                <p:cNvSpPr/>
                <p:nvPr/>
              </p:nvSpPr>
              <p:spPr>
                <a:xfrm>
                  <a:off x="1832393" y="2388304"/>
                  <a:ext cx="3444692" cy="576738"/>
                </a:xfrm>
                <a:custGeom>
                  <a:avLst/>
                  <a:gdLst/>
                  <a:ahLst/>
                  <a:cxnLst>
                    <a:cxn ang="0">
                      <a:pos x="0" y="4578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83"/>
                    </a:cxn>
                    <a:cxn ang="0">
                      <a:pos x="2780723" y="228911"/>
                    </a:cxn>
                    <a:cxn ang="0">
                      <a:pos x="2649207" y="274694"/>
                    </a:cxn>
                    <a:cxn ang="0">
                      <a:pos x="131516" y="274694"/>
                    </a:cxn>
                    <a:cxn ang="0">
                      <a:pos x="0" y="228911"/>
                    </a:cxn>
                    <a:cxn ang="0">
                      <a:pos x="0" y="4578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3793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37934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“去色”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命令可以去除图像中的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彩色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，使图像转换为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灰度图像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。这种处理图像的方法不会改变图像的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颜色模式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，只是使图像失去了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彩色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而变为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黑白效果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1843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50" y="3794125"/>
            <a:ext cx="2743200" cy="2363788"/>
          </a:xfrm>
          <a:prstGeom prst="rect">
            <a:avLst/>
          </a:prstGeom>
          <a:solidFill>
            <a:srgbClr val="00B0F0"/>
          </a:solidFill>
          <a:ln w="9525">
            <a:noFill/>
          </a:ln>
        </p:spPr>
      </p:pic>
      <p:pic>
        <p:nvPicPr>
          <p:cNvPr id="2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6663" y="3794125"/>
            <a:ext cx="2719387" cy="2335213"/>
          </a:xfrm>
          <a:prstGeom prst="rect">
            <a:avLst/>
          </a:prstGeom>
          <a:solidFill>
            <a:srgbClr val="00B0F0"/>
          </a:solidFill>
          <a:ln w="9525">
            <a:noFill/>
          </a:ln>
        </p:spPr>
      </p:pic>
      <p:sp>
        <p:nvSpPr>
          <p:cNvPr id="122" name="右箭头 121"/>
          <p:cNvSpPr/>
          <p:nvPr/>
        </p:nvSpPr>
        <p:spPr>
          <a:xfrm>
            <a:off x="4492625" y="4786313"/>
            <a:ext cx="366713" cy="38417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38" name="标题 1"/>
          <p:cNvSpPr/>
          <p:nvPr/>
        </p:nvSpPr>
        <p:spPr>
          <a:xfrm>
            <a:off x="1757363" y="13335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1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93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994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、反相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3994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994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994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997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39977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9978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39980" name="任意多边形 47"/>
                <p:cNvSpPr/>
                <p:nvPr/>
              </p:nvSpPr>
              <p:spPr>
                <a:xfrm>
                  <a:off x="1832403" y="2388304"/>
                  <a:ext cx="3444692" cy="576902"/>
                </a:xfrm>
                <a:custGeom>
                  <a:avLst/>
                  <a:gdLst/>
                  <a:ahLst/>
                  <a:cxnLst>
                    <a:cxn ang="0">
                      <a:pos x="0" y="45809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09"/>
                    </a:cxn>
                    <a:cxn ang="0">
                      <a:pos x="2780723" y="229041"/>
                    </a:cxn>
                    <a:cxn ang="0">
                      <a:pos x="2649207" y="274851"/>
                    </a:cxn>
                    <a:cxn ang="0">
                      <a:pos x="131516" y="274851"/>
                    </a:cxn>
                    <a:cxn ang="0">
                      <a:pos x="0" y="229041"/>
                    </a:cxn>
                    <a:cxn ang="0">
                      <a:pos x="0" y="45809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39981" name="矩形 75"/>
              <p:cNvSpPr/>
              <p:nvPr/>
            </p:nvSpPr>
            <p:spPr>
              <a:xfrm>
                <a:off x="810937" y="3193946"/>
                <a:ext cx="2974545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3998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“反相”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命令用于反转图像的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颜色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色调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，可以将一张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正片黑白图像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转换为负片，产生类似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照片底片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的效果。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571625" y="4000500"/>
            <a:ext cx="6408738" cy="1733550"/>
            <a:chOff x="1571625" y="4000500"/>
            <a:chExt cx="6408738" cy="1733550"/>
          </a:xfrm>
        </p:grpSpPr>
        <p:sp>
          <p:nvSpPr>
            <p:cNvPr id="39984" name="右箭头 61"/>
            <p:cNvSpPr/>
            <p:nvPr/>
          </p:nvSpPr>
          <p:spPr>
            <a:xfrm>
              <a:off x="4594225" y="4684713"/>
              <a:ext cx="366713" cy="384175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39985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71625" y="4000500"/>
              <a:ext cx="2698750" cy="17335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9986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87963" y="4000500"/>
              <a:ext cx="2692400" cy="173355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9987" name="标题 1"/>
          <p:cNvSpPr/>
          <p:nvPr/>
        </p:nvSpPr>
        <p:spPr>
          <a:xfrm>
            <a:off x="1757363" y="12858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198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、修复画笔工具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199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199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202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95500"/>
            <a:ext cx="8137525" cy="1009650"/>
            <a:chOff x="641723" y="5014684"/>
            <a:chExt cx="8138351" cy="1009066"/>
          </a:xfrm>
        </p:grpSpPr>
        <p:grpSp>
          <p:nvGrpSpPr>
            <p:cNvPr id="42025" name="组合 76"/>
            <p:cNvGrpSpPr/>
            <p:nvPr/>
          </p:nvGrpSpPr>
          <p:grpSpPr>
            <a:xfrm>
              <a:off x="641723" y="5014684"/>
              <a:ext cx="8138351" cy="1009066"/>
              <a:chOff x="533397" y="3181246"/>
              <a:chExt cx="11474177" cy="1422948"/>
            </a:xfrm>
          </p:grpSpPr>
          <p:grpSp>
            <p:nvGrpSpPr>
              <p:cNvPr id="42026" name="组合 72"/>
              <p:cNvGrpSpPr/>
              <p:nvPr/>
            </p:nvGrpSpPr>
            <p:grpSpPr>
              <a:xfrm>
                <a:off x="533397" y="3181246"/>
                <a:ext cx="11474177" cy="1422948"/>
                <a:chOff x="1523997" y="2388304"/>
                <a:chExt cx="12749090" cy="156771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5"/>
                  <a:ext cx="12749090" cy="122015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2028" name="任意多边形 47"/>
                <p:cNvSpPr/>
                <p:nvPr/>
              </p:nvSpPr>
              <p:spPr>
                <a:xfrm>
                  <a:off x="1832403" y="2388304"/>
                  <a:ext cx="3444692" cy="576802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2"/>
                    </a:cxn>
                    <a:cxn ang="0">
                      <a:pos x="2649207" y="274755"/>
                    </a:cxn>
                    <a:cxn ang="0">
                      <a:pos x="131516" y="274755"/>
                    </a:cxn>
                    <a:cxn ang="0">
                      <a:pos x="0" y="228962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202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42030" name="矩形 15"/>
            <p:cNvSpPr/>
            <p:nvPr/>
          </p:nvSpPr>
          <p:spPr>
            <a:xfrm>
              <a:off x="780819" y="5513107"/>
              <a:ext cx="7999255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“修复画笔工具”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可以通过从图像中取样，以达到修复图像的目的。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5304" name="矩形 53"/>
          <p:cNvSpPr/>
          <p:nvPr/>
        </p:nvSpPr>
        <p:spPr>
          <a:xfrm>
            <a:off x="979488" y="3359150"/>
            <a:ext cx="7996237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使用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“修复画笔工具”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时需要按住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【Alt】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键进行取样来控制取样来源。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55305" name="组合 62"/>
          <p:cNvGrpSpPr/>
          <p:nvPr/>
        </p:nvGrpSpPr>
        <p:grpSpPr>
          <a:xfrm>
            <a:off x="1457325" y="4203700"/>
            <a:ext cx="6046788" cy="1181100"/>
            <a:chOff x="1457903" y="4140200"/>
            <a:chExt cx="6047003" cy="1181100"/>
          </a:xfrm>
        </p:grpSpPr>
        <p:pic>
          <p:nvPicPr>
            <p:cNvPr id="42033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57903" y="4140200"/>
              <a:ext cx="1466850" cy="11811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2034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46500" y="4149725"/>
              <a:ext cx="1457325" cy="11715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2035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47581" y="4159250"/>
              <a:ext cx="1457325" cy="11620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2036" name="右箭头 61"/>
            <p:cNvSpPr/>
            <p:nvPr/>
          </p:nvSpPr>
          <p:spPr>
            <a:xfrm>
              <a:off x="3187700" y="4559300"/>
              <a:ext cx="279400" cy="3302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37" name="右箭头 65"/>
            <p:cNvSpPr/>
            <p:nvPr/>
          </p:nvSpPr>
          <p:spPr>
            <a:xfrm>
              <a:off x="5472112" y="4559300"/>
              <a:ext cx="279400" cy="3302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2038" name="标题 1"/>
          <p:cNvSpPr/>
          <p:nvPr/>
        </p:nvSpPr>
        <p:spPr>
          <a:xfrm>
            <a:off x="1757363" y="12858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530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403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403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、修复画笔工具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4403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40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40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407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4072" name="矩形 50"/>
          <p:cNvSpPr/>
          <p:nvPr/>
        </p:nvSpPr>
        <p:spPr>
          <a:xfrm>
            <a:off x="430213" y="2006600"/>
            <a:ext cx="2954337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修复画笔工具</a:t>
            </a:r>
            <a:r>
              <a:rPr lang="zh-CN" altLang="en-US" sz="24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选项栏</a:t>
            </a:r>
            <a:endParaRPr lang="zh-CN" altLang="en-US" sz="2400" b="1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44073" name="Picture 2" descr="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" y="2698750"/>
            <a:ext cx="7905750" cy="3127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" name="矩形 51"/>
          <p:cNvSpPr/>
          <p:nvPr/>
        </p:nvSpPr>
        <p:spPr>
          <a:xfrm>
            <a:off x="469900" y="3259138"/>
            <a:ext cx="8048625" cy="3082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画笔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：用于选择修复画笔的大小及形状等。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模式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：用于设置复制像素或填充图案与底图的混合模式。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取样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：选中该按钮，可以从图像中取样来修复有缺陷的图像。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：选中该按钮，可以使用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图案填充图像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，并且将根据周围的图像来自动</a:t>
            </a:r>
            <a:endParaRPr lang="en-US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eaLnBrk="0" hangingPunct="0">
              <a:lnSpc>
                <a:spcPct val="135000"/>
              </a:lnSpc>
            </a:pPr>
            <a:r>
              <a:rPr lang="en-US" altLang="zh-CN" dirty="0">
                <a:latin typeface="微软雅黑" panose="020B0503020204020204" pitchFamily="6" charset="-122"/>
                <a:ea typeface="微软雅黑" panose="020B0503020204020204" pitchFamily="6" charset="-122"/>
              </a:rPr>
              <a:t>              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调整图案的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色彩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色调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对齐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：用于设置是否在复制时使用对齐功能。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样本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：用于设置修复的样本，分别为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“当前图层”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、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“当前和下方图层”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和</a:t>
            </a:r>
            <a:endParaRPr lang="en-US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eaLnBrk="0" hangingPunct="0">
              <a:lnSpc>
                <a:spcPct val="135000"/>
              </a:lnSpc>
            </a:pPr>
            <a:r>
              <a:rPr lang="en-US" altLang="zh-CN" dirty="0">
                <a:latin typeface="微软雅黑" panose="020B0503020204020204" pitchFamily="6" charset="-122"/>
                <a:ea typeface="微软雅黑" panose="020B0503020204020204" pitchFamily="6" charset="-122"/>
              </a:rPr>
              <a:t>            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“所有图层”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44075" name="标题 1"/>
          <p:cNvSpPr/>
          <p:nvPr/>
        </p:nvSpPr>
        <p:spPr>
          <a:xfrm>
            <a:off x="1746250" y="134938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7.1【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" name="矩形 1"/>
          <p:cNvSpPr/>
          <p:nvPr/>
        </p:nvSpPr>
        <p:spPr>
          <a:xfrm>
            <a:off x="841375" y="1439863"/>
            <a:ext cx="78740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在摄影过程中，由于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光线影响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、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测光失误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或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技术欠缺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等原因，都可能造成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照片曝光不足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en-US" sz="20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54" name="矩形 2"/>
          <p:cNvSpPr/>
          <p:nvPr/>
        </p:nvSpPr>
        <p:spPr>
          <a:xfrm>
            <a:off x="901700" y="5070475"/>
            <a:ext cx="7723188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本节将运用“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色阶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”、“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曲线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”及“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通道调色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”等图片调整命令，对素材图片进行调整拼合，制作一张“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魔幻海报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”。</a:t>
            </a:r>
            <a:endParaRPr lang="zh-CN" altLang="en-US" sz="20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46084" name="标题 1"/>
          <p:cNvSpPr/>
          <p:nvPr/>
        </p:nvSpPr>
        <p:spPr>
          <a:xfrm>
            <a:off x="1757363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魔幻海报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pic>
        <p:nvPicPr>
          <p:cNvPr id="2048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58913" y="2566988"/>
            <a:ext cx="3011487" cy="2206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1738" y="2859088"/>
            <a:ext cx="3143250" cy="19145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8130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6" charset="-122"/>
              <a:ea typeface="微软雅黑" panose="020B0503020204020204" pitchFamily="6" charset="-122"/>
              <a:cs typeface="+mn-cs"/>
            </a:endParaRPr>
          </a:p>
        </p:txBody>
      </p:sp>
      <p:grpSp>
        <p:nvGrpSpPr>
          <p:cNvPr id="48132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48133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48136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7" name="矩形 5"/>
          <p:cNvSpPr/>
          <p:nvPr/>
        </p:nvSpPr>
        <p:spPr>
          <a:xfrm>
            <a:off x="1774825" y="2778125"/>
            <a:ext cx="1209675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000" b="1" dirty="0">
                <a:solidFill>
                  <a:srgbClr val="7F7F7F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魔幻海报</a:t>
            </a:r>
            <a:endParaRPr lang="zh-CN" altLang="en-US" sz="2000" b="1" dirty="0">
              <a:solidFill>
                <a:srgbClr val="7F7F7F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48138" name="标题 1"/>
          <p:cNvSpPr/>
          <p:nvPr/>
        </p:nvSpPr>
        <p:spPr>
          <a:xfrm>
            <a:off x="1757363" y="1238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魔幻海报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pic>
        <p:nvPicPr>
          <p:cNvPr id="4813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700" y="3394075"/>
            <a:ext cx="2447925" cy="14382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50182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0183" name="矩形 10"/>
            <p:cNvSpPr/>
            <p:nvPr/>
          </p:nvSpPr>
          <p:spPr>
            <a:xfrm>
              <a:off x="4094671" y="3276882"/>
              <a:ext cx="4055948" cy="4616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  <a:sym typeface="宋体" panose="02010600030101010101" pitchFamily="2" charset="-122"/>
                </a:rPr>
                <a:t>魔幻海报案例知识点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0184" name="标题 1"/>
          <p:cNvSpPr/>
          <p:nvPr/>
        </p:nvSpPr>
        <p:spPr>
          <a:xfrm>
            <a:off x="1757363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22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、亮度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/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对比度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223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223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226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95500"/>
            <a:ext cx="8137525" cy="1009650"/>
            <a:chOff x="641723" y="5014684"/>
            <a:chExt cx="8138351" cy="1009066"/>
          </a:xfrm>
        </p:grpSpPr>
        <p:grpSp>
          <p:nvGrpSpPr>
            <p:cNvPr id="52265" name="组合 76"/>
            <p:cNvGrpSpPr/>
            <p:nvPr/>
          </p:nvGrpSpPr>
          <p:grpSpPr>
            <a:xfrm>
              <a:off x="641723" y="5014684"/>
              <a:ext cx="8138351" cy="1009066"/>
              <a:chOff x="533397" y="3181246"/>
              <a:chExt cx="11474177" cy="1422948"/>
            </a:xfrm>
          </p:grpSpPr>
          <p:grpSp>
            <p:nvGrpSpPr>
              <p:cNvPr id="52266" name="组合 72"/>
              <p:cNvGrpSpPr/>
              <p:nvPr/>
            </p:nvGrpSpPr>
            <p:grpSpPr>
              <a:xfrm>
                <a:off x="533397" y="3181246"/>
                <a:ext cx="11474177" cy="1422948"/>
                <a:chOff x="1523997" y="2388304"/>
                <a:chExt cx="12749090" cy="156771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5"/>
                  <a:ext cx="12749090" cy="122015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268" name="任意多边形 47"/>
                <p:cNvSpPr/>
                <p:nvPr/>
              </p:nvSpPr>
              <p:spPr>
                <a:xfrm>
                  <a:off x="1832403" y="2388304"/>
                  <a:ext cx="3444692" cy="576802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2"/>
                    </a:cxn>
                    <a:cxn ang="0">
                      <a:pos x="2649207" y="274755"/>
                    </a:cxn>
                    <a:cxn ang="0">
                      <a:pos x="131516" y="274755"/>
                    </a:cxn>
                    <a:cxn ang="0">
                      <a:pos x="0" y="228962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5226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52270" name="矩形 15"/>
            <p:cNvSpPr/>
            <p:nvPr/>
          </p:nvSpPr>
          <p:spPr>
            <a:xfrm>
              <a:off x="780819" y="5487721"/>
              <a:ext cx="7999255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“亮度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命令可以快速地调节图像的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亮度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 flipH="1">
            <a:off x="963613" y="3641725"/>
            <a:ext cx="3041650" cy="2271713"/>
            <a:chOff x="5030080" y="1631236"/>
            <a:chExt cx="2800350" cy="2089150"/>
          </a:xfrm>
        </p:grpSpPr>
        <p:grpSp>
          <p:nvGrpSpPr>
            <p:cNvPr id="52272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52273" name="椭圆形标注 71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81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 anchorCtr="0"/>
              <a:p>
                <a:pPr algn="ctr" eaLnBrk="0" hangingPunct="0"/>
                <a:endPara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" name="椭圆形标注 72"/>
              <p:cNvSpPr/>
              <p:nvPr/>
            </p:nvSpPr>
            <p:spPr>
              <a:xfrm>
                <a:off x="1043794" y="1936911"/>
                <a:ext cx="2591310" cy="2000220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52275" name="TextBox 20"/>
            <p:cNvSpPr txBox="1"/>
            <p:nvPr/>
          </p:nvSpPr>
          <p:spPr>
            <a:xfrm>
              <a:off x="5173474" y="2207903"/>
              <a:ext cx="2349065" cy="8873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执行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“图像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调整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亮度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命令，将弹出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“亮度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对话框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2356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3862388"/>
            <a:ext cx="3592513" cy="1692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77" name="标题 1"/>
          <p:cNvSpPr/>
          <p:nvPr/>
        </p:nvSpPr>
        <p:spPr>
          <a:xfrm>
            <a:off x="1757363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427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427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、亮度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/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对比度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54277" name="组合 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427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427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1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431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4312" name="组合 45"/>
          <p:cNvGrpSpPr/>
          <p:nvPr/>
        </p:nvGrpSpPr>
        <p:grpSpPr>
          <a:xfrm>
            <a:off x="676275" y="2095500"/>
            <a:ext cx="8137525" cy="1009650"/>
            <a:chOff x="641723" y="5014684"/>
            <a:chExt cx="8138351" cy="1009066"/>
          </a:xfrm>
        </p:grpSpPr>
        <p:grpSp>
          <p:nvGrpSpPr>
            <p:cNvPr id="54313" name="组合 76"/>
            <p:cNvGrpSpPr/>
            <p:nvPr/>
          </p:nvGrpSpPr>
          <p:grpSpPr>
            <a:xfrm>
              <a:off x="641723" y="5014684"/>
              <a:ext cx="8138351" cy="1009066"/>
              <a:chOff x="533397" y="3181246"/>
              <a:chExt cx="11474177" cy="1422948"/>
            </a:xfrm>
          </p:grpSpPr>
          <p:grpSp>
            <p:nvGrpSpPr>
              <p:cNvPr id="54314" name="组合 72"/>
              <p:cNvGrpSpPr/>
              <p:nvPr/>
            </p:nvGrpSpPr>
            <p:grpSpPr>
              <a:xfrm>
                <a:off x="533397" y="3181246"/>
                <a:ext cx="11474177" cy="1422948"/>
                <a:chOff x="1523997" y="2388304"/>
                <a:chExt cx="12749090" cy="1567717"/>
              </a:xfrm>
            </p:grpSpPr>
            <p:sp>
              <p:nvSpPr>
                <p:cNvPr id="45" name="矩形 44"/>
                <p:cNvSpPr/>
                <p:nvPr/>
              </p:nvSpPr>
              <p:spPr>
                <a:xfrm>
                  <a:off x="1523997" y="2735865"/>
                  <a:ext cx="12749090" cy="122015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4316" name="任意多边形 45"/>
                <p:cNvSpPr/>
                <p:nvPr/>
              </p:nvSpPr>
              <p:spPr>
                <a:xfrm>
                  <a:off x="1832403" y="2388304"/>
                  <a:ext cx="3444692" cy="576802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2"/>
                    </a:cxn>
                    <a:cxn ang="0">
                      <a:pos x="2649207" y="274755"/>
                    </a:cxn>
                    <a:cxn ang="0">
                      <a:pos x="131516" y="274755"/>
                    </a:cxn>
                    <a:cxn ang="0">
                      <a:pos x="0" y="228962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5431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54318" name="矩形 15"/>
            <p:cNvSpPr/>
            <p:nvPr/>
          </p:nvSpPr>
          <p:spPr>
            <a:xfrm>
              <a:off x="780819" y="5487721"/>
              <a:ext cx="7999255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“亮度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命令可以快速地调节图像的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亮度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54319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3862388"/>
            <a:ext cx="3592513" cy="1692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4" name="矩形 63"/>
          <p:cNvSpPr>
            <a:spLocks noChangeArrowheads="1"/>
          </p:cNvSpPr>
          <p:nvPr/>
        </p:nvSpPr>
        <p:spPr bwMode="auto">
          <a:xfrm>
            <a:off x="4832350" y="4198938"/>
            <a:ext cx="711200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731838" y="3890963"/>
            <a:ext cx="3794125" cy="2178050"/>
            <a:chOff x="731132" y="3890668"/>
            <a:chExt cx="3794301" cy="2177588"/>
          </a:xfrm>
        </p:grpSpPr>
        <p:grpSp>
          <p:nvGrpSpPr>
            <p:cNvPr id="54322" name="组合 66"/>
            <p:cNvGrpSpPr/>
            <p:nvPr/>
          </p:nvGrpSpPr>
          <p:grpSpPr>
            <a:xfrm>
              <a:off x="731132" y="3890668"/>
              <a:ext cx="3794301" cy="2177588"/>
              <a:chOff x="731132" y="3890668"/>
              <a:chExt cx="3794301" cy="2177588"/>
            </a:xfrm>
          </p:grpSpPr>
          <p:sp>
            <p:nvSpPr>
              <p:cNvPr id="54323" name="圆角矩形标注 64"/>
              <p:cNvSpPr/>
              <p:nvPr/>
            </p:nvSpPr>
            <p:spPr>
              <a:xfrm rot="5400000" flipV="1">
                <a:off x="1539487" y="3082310"/>
                <a:ext cx="2177588" cy="3794301"/>
              </a:xfrm>
              <a:custGeom>
                <a:avLst/>
                <a:gdLst/>
                <a:ahLst/>
                <a:cxnLst>
                  <a:cxn ang="0">
                    <a:pos x="0" y="308617"/>
                  </a:cxn>
                  <a:cxn ang="0">
                    <a:pos x="426823" y="0"/>
                  </a:cxn>
                  <a:cxn ang="0">
                    <a:pos x="426814" y="0"/>
                  </a:cxn>
                  <a:cxn ang="0">
                    <a:pos x="426814" y="0"/>
                  </a:cxn>
                  <a:cxn ang="0">
                    <a:pos x="1067034" y="0"/>
                  </a:cxn>
                  <a:cxn ang="0">
                    <a:pos x="2134059" y="0"/>
                  </a:cxn>
                  <a:cxn ang="0">
                    <a:pos x="2560881" y="308617"/>
                  </a:cxn>
                  <a:cxn ang="0">
                    <a:pos x="2560881" y="1967415"/>
                  </a:cxn>
                  <a:cxn ang="0">
                    <a:pos x="2560881" y="1967415"/>
                  </a:cxn>
                  <a:cxn ang="0">
                    <a:pos x="2560881" y="2810593"/>
                  </a:cxn>
                  <a:cxn ang="0">
                    <a:pos x="2560881" y="3064095"/>
                  </a:cxn>
                  <a:cxn ang="0">
                    <a:pos x="2134059" y="3372712"/>
                  </a:cxn>
                  <a:cxn ang="0">
                    <a:pos x="1285616" y="3384004"/>
                  </a:cxn>
                  <a:cxn ang="0">
                    <a:pos x="746933" y="3794301"/>
                  </a:cxn>
                  <a:cxn ang="0">
                    <a:pos x="630120" y="3393614"/>
                  </a:cxn>
                  <a:cxn ang="0">
                    <a:pos x="426814" y="3372712"/>
                  </a:cxn>
                  <a:cxn ang="0">
                    <a:pos x="426823" y="3372712"/>
                  </a:cxn>
                  <a:cxn ang="0">
                    <a:pos x="0" y="3064095"/>
                  </a:cxn>
                  <a:cxn ang="0">
                    <a:pos x="0" y="2810593"/>
                  </a:cxn>
                  <a:cxn ang="0">
                    <a:pos x="0" y="1967415"/>
                  </a:cxn>
                  <a:cxn ang="0">
                    <a:pos x="0" y="1967415"/>
                  </a:cxn>
                  <a:cxn ang="0">
                    <a:pos x="0" y="308617"/>
                  </a:cxn>
                </a:cxnLst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" name="圆角矩形标注 64"/>
              <p:cNvSpPr/>
              <p:nvPr/>
            </p:nvSpPr>
            <p:spPr bwMode="auto">
              <a:xfrm rot="5400000" flipV="1">
                <a:off x="1579163" y="3131527"/>
                <a:ext cx="2080772" cy="369110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4325" name="矩形 67"/>
            <p:cNvSpPr/>
            <p:nvPr/>
          </p:nvSpPr>
          <p:spPr>
            <a:xfrm>
              <a:off x="876212" y="4019279"/>
              <a:ext cx="3071676" cy="193899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亮度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：拖动该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滑块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，或在文本框中输入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数字（</a:t>
              </a:r>
              <a:r>
                <a:rPr lang="en-US" altLang="zh-CN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-100~100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），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即可调整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图像的明暗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向左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拖动滑块，数值显示为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负值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，图像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亮度降低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向右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拖动滑块，数值显示为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正值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，图像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亮度增加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zh-CN" sz="16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4326" name="标题 1"/>
          <p:cNvSpPr/>
          <p:nvPr/>
        </p:nvSpPr>
        <p:spPr>
          <a:xfrm>
            <a:off x="1757363" y="1270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632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、亮度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/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对比度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5632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632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632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2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2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635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6360" name="组合 45"/>
          <p:cNvGrpSpPr/>
          <p:nvPr/>
        </p:nvGrpSpPr>
        <p:grpSpPr>
          <a:xfrm>
            <a:off x="676275" y="2095500"/>
            <a:ext cx="8137525" cy="1009650"/>
            <a:chOff x="641723" y="5014684"/>
            <a:chExt cx="8138351" cy="1009066"/>
          </a:xfrm>
        </p:grpSpPr>
        <p:grpSp>
          <p:nvGrpSpPr>
            <p:cNvPr id="56361" name="组合 76"/>
            <p:cNvGrpSpPr/>
            <p:nvPr/>
          </p:nvGrpSpPr>
          <p:grpSpPr>
            <a:xfrm>
              <a:off x="641723" y="5014684"/>
              <a:ext cx="8138351" cy="1009066"/>
              <a:chOff x="533397" y="3181246"/>
              <a:chExt cx="11474177" cy="1422948"/>
            </a:xfrm>
          </p:grpSpPr>
          <p:grpSp>
            <p:nvGrpSpPr>
              <p:cNvPr id="56362" name="组合 72"/>
              <p:cNvGrpSpPr/>
              <p:nvPr/>
            </p:nvGrpSpPr>
            <p:grpSpPr>
              <a:xfrm>
                <a:off x="533397" y="3181246"/>
                <a:ext cx="11474177" cy="1422948"/>
                <a:chOff x="1523997" y="2388304"/>
                <a:chExt cx="12749090" cy="156771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5"/>
                  <a:ext cx="12749090" cy="122015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6364" name="任意多边形 47"/>
                <p:cNvSpPr/>
                <p:nvPr/>
              </p:nvSpPr>
              <p:spPr>
                <a:xfrm>
                  <a:off x="1832403" y="2388304"/>
                  <a:ext cx="3444692" cy="576802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2"/>
                    </a:cxn>
                    <a:cxn ang="0">
                      <a:pos x="2649207" y="274755"/>
                    </a:cxn>
                    <a:cxn ang="0">
                      <a:pos x="131516" y="274755"/>
                    </a:cxn>
                    <a:cxn ang="0">
                      <a:pos x="0" y="228962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5636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56366" name="矩形 15"/>
            <p:cNvSpPr/>
            <p:nvPr/>
          </p:nvSpPr>
          <p:spPr>
            <a:xfrm>
              <a:off x="780819" y="5487721"/>
              <a:ext cx="7999255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“亮度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命令可以快速地调节图像的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亮度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56367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3862388"/>
            <a:ext cx="3592513" cy="1692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4889500" y="4678363"/>
            <a:ext cx="712788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731838" y="3890963"/>
            <a:ext cx="3794125" cy="2178050"/>
            <a:chOff x="731132" y="3890668"/>
            <a:chExt cx="3794301" cy="2177588"/>
          </a:xfrm>
        </p:grpSpPr>
        <p:grpSp>
          <p:nvGrpSpPr>
            <p:cNvPr id="56370" name="组合 55"/>
            <p:cNvGrpSpPr/>
            <p:nvPr/>
          </p:nvGrpSpPr>
          <p:grpSpPr>
            <a:xfrm>
              <a:off x="731132" y="3890668"/>
              <a:ext cx="3794301" cy="2177588"/>
              <a:chOff x="731132" y="3890668"/>
              <a:chExt cx="3794301" cy="2177588"/>
            </a:xfrm>
          </p:grpSpPr>
          <p:sp>
            <p:nvSpPr>
              <p:cNvPr id="56371" name="圆角矩形标注 64"/>
              <p:cNvSpPr/>
              <p:nvPr/>
            </p:nvSpPr>
            <p:spPr>
              <a:xfrm rot="5400000" flipV="1">
                <a:off x="1539487" y="3082310"/>
                <a:ext cx="2177588" cy="3794301"/>
              </a:xfrm>
              <a:custGeom>
                <a:avLst/>
                <a:gdLst/>
                <a:ahLst/>
                <a:cxnLst>
                  <a:cxn ang="0">
                    <a:pos x="0" y="308617"/>
                  </a:cxn>
                  <a:cxn ang="0">
                    <a:pos x="426823" y="0"/>
                  </a:cxn>
                  <a:cxn ang="0">
                    <a:pos x="426814" y="0"/>
                  </a:cxn>
                  <a:cxn ang="0">
                    <a:pos x="426814" y="0"/>
                  </a:cxn>
                  <a:cxn ang="0">
                    <a:pos x="1067034" y="0"/>
                  </a:cxn>
                  <a:cxn ang="0">
                    <a:pos x="2134059" y="0"/>
                  </a:cxn>
                  <a:cxn ang="0">
                    <a:pos x="2560881" y="308617"/>
                  </a:cxn>
                  <a:cxn ang="0">
                    <a:pos x="2560881" y="1967415"/>
                  </a:cxn>
                  <a:cxn ang="0">
                    <a:pos x="2560881" y="1967415"/>
                  </a:cxn>
                  <a:cxn ang="0">
                    <a:pos x="2560881" y="2810593"/>
                  </a:cxn>
                  <a:cxn ang="0">
                    <a:pos x="2560881" y="3064095"/>
                  </a:cxn>
                  <a:cxn ang="0">
                    <a:pos x="2134059" y="3372712"/>
                  </a:cxn>
                  <a:cxn ang="0">
                    <a:pos x="1285616" y="3384004"/>
                  </a:cxn>
                  <a:cxn ang="0">
                    <a:pos x="746933" y="3794301"/>
                  </a:cxn>
                  <a:cxn ang="0">
                    <a:pos x="630120" y="3393614"/>
                  </a:cxn>
                  <a:cxn ang="0">
                    <a:pos x="426814" y="3372712"/>
                  </a:cxn>
                  <a:cxn ang="0">
                    <a:pos x="426823" y="3372712"/>
                  </a:cxn>
                  <a:cxn ang="0">
                    <a:pos x="0" y="3064095"/>
                  </a:cxn>
                  <a:cxn ang="0">
                    <a:pos x="0" y="2810593"/>
                  </a:cxn>
                  <a:cxn ang="0">
                    <a:pos x="0" y="1967415"/>
                  </a:cxn>
                  <a:cxn ang="0">
                    <a:pos x="0" y="1967415"/>
                  </a:cxn>
                  <a:cxn ang="0">
                    <a:pos x="0" y="308617"/>
                  </a:cxn>
                </a:cxnLst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9" name="圆角矩形标注 64"/>
              <p:cNvSpPr/>
              <p:nvPr/>
            </p:nvSpPr>
            <p:spPr bwMode="auto">
              <a:xfrm rot="5400000" flipV="1">
                <a:off x="1579163" y="3131527"/>
                <a:ext cx="2080772" cy="369110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6373" name="矩形 56"/>
            <p:cNvSpPr/>
            <p:nvPr/>
          </p:nvSpPr>
          <p:spPr>
            <a:xfrm>
              <a:off x="919754" y="4178933"/>
              <a:ext cx="3071676" cy="16312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：用于调整图像颜色的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对比程度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。向左拖动滑块，数值显示为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负值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，图像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对比度降低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。向右拖动滑块，数值显示为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正值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，图像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对比度增加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6374" name="标题 1"/>
          <p:cNvSpPr/>
          <p:nvPr/>
        </p:nvSpPr>
        <p:spPr>
          <a:xfrm>
            <a:off x="1755775" y="13335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837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837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、亮度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/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对比度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5837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837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837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840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8408" name="组合 45"/>
          <p:cNvGrpSpPr/>
          <p:nvPr/>
        </p:nvGrpSpPr>
        <p:grpSpPr>
          <a:xfrm>
            <a:off x="676275" y="2095500"/>
            <a:ext cx="8137525" cy="1009650"/>
            <a:chOff x="641723" y="5014684"/>
            <a:chExt cx="8138351" cy="1009066"/>
          </a:xfrm>
        </p:grpSpPr>
        <p:grpSp>
          <p:nvGrpSpPr>
            <p:cNvPr id="58409" name="组合 76"/>
            <p:cNvGrpSpPr/>
            <p:nvPr/>
          </p:nvGrpSpPr>
          <p:grpSpPr>
            <a:xfrm>
              <a:off x="641723" y="5014684"/>
              <a:ext cx="8138351" cy="1009066"/>
              <a:chOff x="533397" y="3181246"/>
              <a:chExt cx="11474177" cy="1422948"/>
            </a:xfrm>
          </p:grpSpPr>
          <p:grpSp>
            <p:nvGrpSpPr>
              <p:cNvPr id="58410" name="组合 72"/>
              <p:cNvGrpSpPr/>
              <p:nvPr/>
            </p:nvGrpSpPr>
            <p:grpSpPr>
              <a:xfrm>
                <a:off x="533397" y="3181246"/>
                <a:ext cx="11474177" cy="1422948"/>
                <a:chOff x="1523997" y="2388304"/>
                <a:chExt cx="12749090" cy="156771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5"/>
                  <a:ext cx="12749090" cy="122015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8412" name="任意多边形 47"/>
                <p:cNvSpPr/>
                <p:nvPr/>
              </p:nvSpPr>
              <p:spPr>
                <a:xfrm>
                  <a:off x="1832403" y="2388304"/>
                  <a:ext cx="3444692" cy="576802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2"/>
                    </a:cxn>
                    <a:cxn ang="0">
                      <a:pos x="2649207" y="274755"/>
                    </a:cxn>
                    <a:cxn ang="0">
                      <a:pos x="131516" y="274755"/>
                    </a:cxn>
                    <a:cxn ang="0">
                      <a:pos x="0" y="228962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5841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58414" name="矩形 15"/>
            <p:cNvSpPr/>
            <p:nvPr/>
          </p:nvSpPr>
          <p:spPr>
            <a:xfrm>
              <a:off x="780819" y="5487721"/>
              <a:ext cx="7999255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“亮度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命令可以快速地调节图像的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亮度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58415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3862388"/>
            <a:ext cx="3592513" cy="1692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4889500" y="5245100"/>
            <a:ext cx="1122363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808038" y="3875088"/>
            <a:ext cx="3794125" cy="2178050"/>
            <a:chOff x="731132" y="3890668"/>
            <a:chExt cx="3794301" cy="2177588"/>
          </a:xfrm>
        </p:grpSpPr>
        <p:grpSp>
          <p:nvGrpSpPr>
            <p:cNvPr id="58418" name="组合 55"/>
            <p:cNvGrpSpPr/>
            <p:nvPr/>
          </p:nvGrpSpPr>
          <p:grpSpPr>
            <a:xfrm>
              <a:off x="731132" y="3890668"/>
              <a:ext cx="3794301" cy="2177588"/>
              <a:chOff x="731132" y="3890668"/>
              <a:chExt cx="3794301" cy="2177588"/>
            </a:xfrm>
          </p:grpSpPr>
          <p:sp>
            <p:nvSpPr>
              <p:cNvPr id="58419" name="圆角矩形标注 64"/>
              <p:cNvSpPr/>
              <p:nvPr/>
            </p:nvSpPr>
            <p:spPr>
              <a:xfrm rot="5400000" flipV="1">
                <a:off x="1539487" y="3082310"/>
                <a:ext cx="2177588" cy="3794301"/>
              </a:xfrm>
              <a:custGeom>
                <a:avLst/>
                <a:gdLst/>
                <a:ahLst/>
                <a:cxnLst>
                  <a:cxn ang="0">
                    <a:pos x="0" y="308617"/>
                  </a:cxn>
                  <a:cxn ang="0">
                    <a:pos x="426823" y="0"/>
                  </a:cxn>
                  <a:cxn ang="0">
                    <a:pos x="426814" y="0"/>
                  </a:cxn>
                  <a:cxn ang="0">
                    <a:pos x="426814" y="0"/>
                  </a:cxn>
                  <a:cxn ang="0">
                    <a:pos x="1067034" y="0"/>
                  </a:cxn>
                  <a:cxn ang="0">
                    <a:pos x="2134059" y="0"/>
                  </a:cxn>
                  <a:cxn ang="0">
                    <a:pos x="2560881" y="308617"/>
                  </a:cxn>
                  <a:cxn ang="0">
                    <a:pos x="2560881" y="1967415"/>
                  </a:cxn>
                  <a:cxn ang="0">
                    <a:pos x="2560881" y="1967415"/>
                  </a:cxn>
                  <a:cxn ang="0">
                    <a:pos x="2560881" y="2810593"/>
                  </a:cxn>
                  <a:cxn ang="0">
                    <a:pos x="2560881" y="3064095"/>
                  </a:cxn>
                  <a:cxn ang="0">
                    <a:pos x="2134059" y="3372712"/>
                  </a:cxn>
                  <a:cxn ang="0">
                    <a:pos x="1285616" y="3384004"/>
                  </a:cxn>
                  <a:cxn ang="0">
                    <a:pos x="746933" y="3794301"/>
                  </a:cxn>
                  <a:cxn ang="0">
                    <a:pos x="630120" y="3393614"/>
                  </a:cxn>
                  <a:cxn ang="0">
                    <a:pos x="426814" y="3372712"/>
                  </a:cxn>
                  <a:cxn ang="0">
                    <a:pos x="426823" y="3372712"/>
                  </a:cxn>
                  <a:cxn ang="0">
                    <a:pos x="0" y="3064095"/>
                  </a:cxn>
                  <a:cxn ang="0">
                    <a:pos x="0" y="2810593"/>
                  </a:cxn>
                  <a:cxn ang="0">
                    <a:pos x="0" y="1967415"/>
                  </a:cxn>
                  <a:cxn ang="0">
                    <a:pos x="0" y="1967415"/>
                  </a:cxn>
                  <a:cxn ang="0">
                    <a:pos x="0" y="308617"/>
                  </a:cxn>
                </a:cxnLst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9" name="圆角矩形标注 64"/>
              <p:cNvSpPr/>
              <p:nvPr/>
            </p:nvSpPr>
            <p:spPr bwMode="auto">
              <a:xfrm rot="5400000" flipV="1">
                <a:off x="1579163" y="3131527"/>
                <a:ext cx="2080772" cy="369110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8421" name="矩形 56"/>
            <p:cNvSpPr/>
            <p:nvPr/>
          </p:nvSpPr>
          <p:spPr>
            <a:xfrm>
              <a:off x="919754" y="4026533"/>
              <a:ext cx="3071676" cy="190654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使用旧版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：</a:t>
              </a:r>
              <a:r>
                <a:rPr lang="en-US" altLang="zh-CN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Photoshop CS6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之后的版本对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“亮度</a:t>
              </a:r>
              <a:r>
                <a:rPr lang="en-US" altLang="zh-CN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对比度”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调整算法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进行了改进，能够保留更多的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高光和细节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。如果需要使用旧版本的算法，可以选中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“使用旧版”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复选框。</a:t>
              </a:r>
              <a:endParaRPr lang="zh-CN" altLang="zh-CN" sz="16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8422" name="标题 1"/>
          <p:cNvSpPr/>
          <p:nvPr/>
        </p:nvSpPr>
        <p:spPr>
          <a:xfrm>
            <a:off x="1746250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041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042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、亮度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/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对比度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6042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042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042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045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0456" name="组合 45"/>
          <p:cNvGrpSpPr/>
          <p:nvPr/>
        </p:nvGrpSpPr>
        <p:grpSpPr>
          <a:xfrm>
            <a:off x="676275" y="2095500"/>
            <a:ext cx="8137525" cy="1009650"/>
            <a:chOff x="641723" y="5014684"/>
            <a:chExt cx="8138351" cy="1009066"/>
          </a:xfrm>
        </p:grpSpPr>
        <p:grpSp>
          <p:nvGrpSpPr>
            <p:cNvPr id="60457" name="组合 76"/>
            <p:cNvGrpSpPr/>
            <p:nvPr/>
          </p:nvGrpSpPr>
          <p:grpSpPr>
            <a:xfrm>
              <a:off x="641723" y="5014684"/>
              <a:ext cx="8138351" cy="1009066"/>
              <a:chOff x="533397" y="3181246"/>
              <a:chExt cx="11474177" cy="1422948"/>
            </a:xfrm>
          </p:grpSpPr>
          <p:grpSp>
            <p:nvGrpSpPr>
              <p:cNvPr id="60458" name="组合 72"/>
              <p:cNvGrpSpPr/>
              <p:nvPr/>
            </p:nvGrpSpPr>
            <p:grpSpPr>
              <a:xfrm>
                <a:off x="533397" y="3181246"/>
                <a:ext cx="11474177" cy="1422948"/>
                <a:chOff x="1523997" y="2388304"/>
                <a:chExt cx="12749090" cy="156771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5"/>
                  <a:ext cx="12749090" cy="122015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0460" name="任意多边形 47"/>
                <p:cNvSpPr/>
                <p:nvPr/>
              </p:nvSpPr>
              <p:spPr>
                <a:xfrm>
                  <a:off x="1832403" y="2388304"/>
                  <a:ext cx="3444692" cy="576802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2"/>
                    </a:cxn>
                    <a:cxn ang="0">
                      <a:pos x="2649207" y="274755"/>
                    </a:cxn>
                    <a:cxn ang="0">
                      <a:pos x="131516" y="274755"/>
                    </a:cxn>
                    <a:cxn ang="0">
                      <a:pos x="0" y="228962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6046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60462" name="矩形 15"/>
            <p:cNvSpPr/>
            <p:nvPr/>
          </p:nvSpPr>
          <p:spPr>
            <a:xfrm>
              <a:off x="780819" y="5487721"/>
              <a:ext cx="7999255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“亮度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/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命令可以快速地调节图像的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亮度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对比度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727200" y="3311525"/>
            <a:ext cx="5764213" cy="3260725"/>
            <a:chOff x="1420148" y="3312050"/>
            <a:chExt cx="5764700" cy="3259992"/>
          </a:xfrm>
        </p:grpSpPr>
        <p:grpSp>
          <p:nvGrpSpPr>
            <p:cNvPr id="60464" name="组合 62"/>
            <p:cNvGrpSpPr/>
            <p:nvPr/>
          </p:nvGrpSpPr>
          <p:grpSpPr>
            <a:xfrm>
              <a:off x="1420148" y="3312050"/>
              <a:ext cx="1955802" cy="3259992"/>
              <a:chOff x="1420148" y="3312050"/>
              <a:chExt cx="1955802" cy="3259992"/>
            </a:xfrm>
          </p:grpSpPr>
          <p:grpSp>
            <p:nvGrpSpPr>
              <p:cNvPr id="60465" name="组合 60"/>
              <p:cNvGrpSpPr/>
              <p:nvPr/>
            </p:nvGrpSpPr>
            <p:grpSpPr>
              <a:xfrm>
                <a:off x="1420148" y="3312050"/>
                <a:ext cx="1955802" cy="2975861"/>
                <a:chOff x="1420148" y="3312050"/>
                <a:chExt cx="1955802" cy="2975861"/>
              </a:xfrm>
            </p:grpSpPr>
            <p:pic>
              <p:nvPicPr>
                <p:cNvPr id="60466" name="Picture 2" descr="02颜色调整006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420148" y="3312050"/>
                  <a:ext cx="1955802" cy="195580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60467" name="图片 1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420148" y="5364338"/>
                  <a:ext cx="1955802" cy="92357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  <p:sp>
            <p:nvSpPr>
              <p:cNvPr id="60468" name="矩形 2"/>
              <p:cNvSpPr/>
              <p:nvPr/>
            </p:nvSpPr>
            <p:spPr>
              <a:xfrm>
                <a:off x="2063837" y="6294970"/>
                <a:ext cx="646331" cy="27707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2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调整前</a:t>
                </a:r>
                <a:endParaRPr lang="zh-CN" altLang="en-US" sz="1200" dirty="0"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grpSp>
          <p:nvGrpSpPr>
            <p:cNvPr id="60469" name="组合 61"/>
            <p:cNvGrpSpPr/>
            <p:nvPr/>
          </p:nvGrpSpPr>
          <p:grpSpPr>
            <a:xfrm>
              <a:off x="5194123" y="3312050"/>
              <a:ext cx="1990725" cy="3259919"/>
              <a:chOff x="5194123" y="3312050"/>
              <a:chExt cx="1990725" cy="3259919"/>
            </a:xfrm>
          </p:grpSpPr>
          <p:grpSp>
            <p:nvGrpSpPr>
              <p:cNvPr id="60470" name="组合 59"/>
              <p:cNvGrpSpPr/>
              <p:nvPr/>
            </p:nvGrpSpPr>
            <p:grpSpPr>
              <a:xfrm>
                <a:off x="5194123" y="3312050"/>
                <a:ext cx="1990725" cy="3005498"/>
                <a:chOff x="5194123" y="3312050"/>
                <a:chExt cx="1990725" cy="3005498"/>
              </a:xfrm>
            </p:grpSpPr>
            <p:pic>
              <p:nvPicPr>
                <p:cNvPr id="60471" name="图片 1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194123" y="3312050"/>
                  <a:ext cx="1990725" cy="198177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60472" name="图片 1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194123" y="5375628"/>
                  <a:ext cx="1990725" cy="94192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  <p:sp>
            <p:nvSpPr>
              <p:cNvPr id="60473" name="矩形 2"/>
              <p:cNvSpPr/>
              <p:nvPr/>
            </p:nvSpPr>
            <p:spPr>
              <a:xfrm>
                <a:off x="5958504" y="6294970"/>
                <a:ext cx="646331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2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调整后</a:t>
                </a:r>
                <a:endParaRPr lang="zh-CN" altLang="en-US" sz="1200" dirty="0"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</p:grpSp>
      <p:sp>
        <p:nvSpPr>
          <p:cNvPr id="60474" name="标题 1"/>
          <p:cNvSpPr/>
          <p:nvPr/>
        </p:nvSpPr>
        <p:spPr>
          <a:xfrm>
            <a:off x="1757363" y="1270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246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、曝光度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247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247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250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95500"/>
            <a:ext cx="8137525" cy="1314450"/>
            <a:chOff x="641723" y="5014685"/>
            <a:chExt cx="8138351" cy="1312983"/>
          </a:xfrm>
        </p:grpSpPr>
        <p:grpSp>
          <p:nvGrpSpPr>
            <p:cNvPr id="62505" name="组合 76"/>
            <p:cNvGrpSpPr/>
            <p:nvPr/>
          </p:nvGrpSpPr>
          <p:grpSpPr>
            <a:xfrm>
              <a:off x="641723" y="5014685"/>
              <a:ext cx="8138351" cy="1312983"/>
              <a:chOff x="533397" y="3181246"/>
              <a:chExt cx="11474177" cy="1851520"/>
            </a:xfrm>
          </p:grpSpPr>
          <p:grpSp>
            <p:nvGrpSpPr>
              <p:cNvPr id="62506" name="组合 72"/>
              <p:cNvGrpSpPr/>
              <p:nvPr/>
            </p:nvGrpSpPr>
            <p:grpSpPr>
              <a:xfrm>
                <a:off x="533397" y="3181246"/>
                <a:ext cx="11474177" cy="1851520"/>
                <a:chOff x="1523997" y="2388304"/>
                <a:chExt cx="12749090" cy="2039891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678"/>
                  <a:ext cx="12749090" cy="169251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2508" name="任意多边形 47"/>
                <p:cNvSpPr/>
                <p:nvPr/>
              </p:nvSpPr>
              <p:spPr>
                <a:xfrm>
                  <a:off x="1832403" y="2388304"/>
                  <a:ext cx="3444692" cy="576491"/>
                </a:xfrm>
                <a:custGeom>
                  <a:avLst/>
                  <a:gdLst/>
                  <a:ahLst/>
                  <a:cxnLst>
                    <a:cxn ang="0">
                      <a:pos x="0" y="45744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44"/>
                    </a:cxn>
                    <a:cxn ang="0">
                      <a:pos x="2780723" y="228715"/>
                    </a:cxn>
                    <a:cxn ang="0">
                      <a:pos x="2649207" y="274459"/>
                    </a:cxn>
                    <a:cxn ang="0">
                      <a:pos x="131516" y="274459"/>
                    </a:cxn>
                    <a:cxn ang="0">
                      <a:pos x="0" y="228715"/>
                    </a:cxn>
                    <a:cxn ang="0">
                      <a:pos x="0" y="45744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6250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62510" name="矩形 15"/>
            <p:cNvSpPr/>
            <p:nvPr/>
          </p:nvSpPr>
          <p:spPr>
            <a:xfrm>
              <a:off x="780819" y="5453874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拍摄照片时，有时会因为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曝光过度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导致图像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偏白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，或者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曝光不足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使图像看起来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偏暗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“曝光度”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命令可以使图像的曝光度恢复正常。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 flipH="1">
            <a:off x="963613" y="3641725"/>
            <a:ext cx="3041650" cy="2271713"/>
            <a:chOff x="5030080" y="1631236"/>
            <a:chExt cx="2800350" cy="2089150"/>
          </a:xfrm>
        </p:grpSpPr>
        <p:grpSp>
          <p:nvGrpSpPr>
            <p:cNvPr id="62512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62513" name="椭圆形标注 63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81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 anchorCtr="0"/>
              <a:p>
                <a:pPr algn="ctr" eaLnBrk="0" hangingPunct="0"/>
                <a:endPara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5" name="椭圆形标注 64"/>
              <p:cNvSpPr/>
              <p:nvPr/>
            </p:nvSpPr>
            <p:spPr>
              <a:xfrm>
                <a:off x="1043794" y="1936911"/>
                <a:ext cx="2591310" cy="2000220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62515" name="TextBox 20"/>
            <p:cNvSpPr txBox="1"/>
            <p:nvPr/>
          </p:nvSpPr>
          <p:spPr>
            <a:xfrm>
              <a:off x="5339766" y="2207903"/>
              <a:ext cx="2110020" cy="8873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执行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“图像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调整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曝光度”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命令，将弹出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“曝光度”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对话框。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2867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1888" y="4003675"/>
            <a:ext cx="3276600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517" name="标题 1"/>
          <p:cNvSpPr/>
          <p:nvPr/>
        </p:nvSpPr>
        <p:spPr>
          <a:xfrm>
            <a:off x="1755775" y="13335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78075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1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451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、曝光度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6451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451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451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455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4552" name="组合 45"/>
          <p:cNvGrpSpPr/>
          <p:nvPr/>
        </p:nvGrpSpPr>
        <p:grpSpPr>
          <a:xfrm>
            <a:off x="676275" y="2095500"/>
            <a:ext cx="8137525" cy="1314450"/>
            <a:chOff x="641723" y="5014685"/>
            <a:chExt cx="8138351" cy="1312983"/>
          </a:xfrm>
        </p:grpSpPr>
        <p:grpSp>
          <p:nvGrpSpPr>
            <p:cNvPr id="64553" name="组合 76"/>
            <p:cNvGrpSpPr/>
            <p:nvPr/>
          </p:nvGrpSpPr>
          <p:grpSpPr>
            <a:xfrm>
              <a:off x="641723" y="5014685"/>
              <a:ext cx="8138351" cy="1312983"/>
              <a:chOff x="533397" y="3181246"/>
              <a:chExt cx="11474177" cy="1851520"/>
            </a:xfrm>
          </p:grpSpPr>
          <p:grpSp>
            <p:nvGrpSpPr>
              <p:cNvPr id="64554" name="组合 72"/>
              <p:cNvGrpSpPr/>
              <p:nvPr/>
            </p:nvGrpSpPr>
            <p:grpSpPr>
              <a:xfrm>
                <a:off x="533397" y="3181246"/>
                <a:ext cx="11474177" cy="1851520"/>
                <a:chOff x="1523997" y="2388304"/>
                <a:chExt cx="12749090" cy="2039891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678"/>
                  <a:ext cx="12749090" cy="169251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4556" name="任意多边形 47"/>
                <p:cNvSpPr/>
                <p:nvPr/>
              </p:nvSpPr>
              <p:spPr>
                <a:xfrm>
                  <a:off x="1832403" y="2388304"/>
                  <a:ext cx="3444692" cy="576491"/>
                </a:xfrm>
                <a:custGeom>
                  <a:avLst/>
                  <a:gdLst/>
                  <a:ahLst/>
                  <a:cxnLst>
                    <a:cxn ang="0">
                      <a:pos x="0" y="45744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44"/>
                    </a:cxn>
                    <a:cxn ang="0">
                      <a:pos x="2780723" y="228715"/>
                    </a:cxn>
                    <a:cxn ang="0">
                      <a:pos x="2649207" y="274459"/>
                    </a:cxn>
                    <a:cxn ang="0">
                      <a:pos x="131516" y="274459"/>
                    </a:cxn>
                    <a:cxn ang="0">
                      <a:pos x="0" y="228715"/>
                    </a:cxn>
                    <a:cxn ang="0">
                      <a:pos x="0" y="45744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6455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64558" name="矩形 15"/>
            <p:cNvSpPr/>
            <p:nvPr/>
          </p:nvSpPr>
          <p:spPr>
            <a:xfrm>
              <a:off x="780819" y="5453874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拍摄照片时，有时会因为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曝光过度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导致图像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偏白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，或者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曝光不足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使图像看起来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偏暗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“曝光度”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命令可以使图像的曝光度恢复正常。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64559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1888" y="4003675"/>
            <a:ext cx="3276600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" name="矩形 58"/>
          <p:cNvSpPr>
            <a:spLocks noChangeArrowheads="1"/>
          </p:cNvSpPr>
          <p:nvPr/>
        </p:nvSpPr>
        <p:spPr bwMode="auto">
          <a:xfrm>
            <a:off x="4973638" y="4589463"/>
            <a:ext cx="766763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625475" y="3875088"/>
            <a:ext cx="3976688" cy="2178050"/>
            <a:chOff x="731132" y="3890668"/>
            <a:chExt cx="3794301" cy="2177588"/>
          </a:xfrm>
        </p:grpSpPr>
        <p:grpSp>
          <p:nvGrpSpPr>
            <p:cNvPr id="64562" name="组合 60"/>
            <p:cNvGrpSpPr/>
            <p:nvPr/>
          </p:nvGrpSpPr>
          <p:grpSpPr>
            <a:xfrm>
              <a:off x="731132" y="3890668"/>
              <a:ext cx="3794301" cy="2177588"/>
              <a:chOff x="731132" y="3890668"/>
              <a:chExt cx="3794301" cy="2177588"/>
            </a:xfrm>
          </p:grpSpPr>
          <p:sp>
            <p:nvSpPr>
              <p:cNvPr id="64563" name="圆角矩形标注 64"/>
              <p:cNvSpPr/>
              <p:nvPr/>
            </p:nvSpPr>
            <p:spPr>
              <a:xfrm rot="5400000" flipV="1">
                <a:off x="1539487" y="3082310"/>
                <a:ext cx="2177588" cy="3794301"/>
              </a:xfrm>
              <a:custGeom>
                <a:avLst/>
                <a:gdLst/>
                <a:ahLst/>
                <a:cxnLst>
                  <a:cxn ang="0">
                    <a:pos x="0" y="308617"/>
                  </a:cxn>
                  <a:cxn ang="0">
                    <a:pos x="426823" y="0"/>
                  </a:cxn>
                  <a:cxn ang="0">
                    <a:pos x="426814" y="0"/>
                  </a:cxn>
                  <a:cxn ang="0">
                    <a:pos x="426814" y="0"/>
                  </a:cxn>
                  <a:cxn ang="0">
                    <a:pos x="1067034" y="0"/>
                  </a:cxn>
                  <a:cxn ang="0">
                    <a:pos x="2134059" y="0"/>
                  </a:cxn>
                  <a:cxn ang="0">
                    <a:pos x="2560881" y="308617"/>
                  </a:cxn>
                  <a:cxn ang="0">
                    <a:pos x="2560881" y="1967415"/>
                  </a:cxn>
                  <a:cxn ang="0">
                    <a:pos x="2560881" y="1967415"/>
                  </a:cxn>
                  <a:cxn ang="0">
                    <a:pos x="2560881" y="2810593"/>
                  </a:cxn>
                  <a:cxn ang="0">
                    <a:pos x="2560881" y="3064095"/>
                  </a:cxn>
                  <a:cxn ang="0">
                    <a:pos x="2134059" y="3372712"/>
                  </a:cxn>
                  <a:cxn ang="0">
                    <a:pos x="1285616" y="3384004"/>
                  </a:cxn>
                  <a:cxn ang="0">
                    <a:pos x="746933" y="3794301"/>
                  </a:cxn>
                  <a:cxn ang="0">
                    <a:pos x="630120" y="3393614"/>
                  </a:cxn>
                  <a:cxn ang="0">
                    <a:pos x="426814" y="3372712"/>
                  </a:cxn>
                  <a:cxn ang="0">
                    <a:pos x="426823" y="3372712"/>
                  </a:cxn>
                  <a:cxn ang="0">
                    <a:pos x="0" y="3064095"/>
                  </a:cxn>
                  <a:cxn ang="0">
                    <a:pos x="0" y="2810593"/>
                  </a:cxn>
                  <a:cxn ang="0">
                    <a:pos x="0" y="1967415"/>
                  </a:cxn>
                  <a:cxn ang="0">
                    <a:pos x="0" y="1967415"/>
                  </a:cxn>
                  <a:cxn ang="0">
                    <a:pos x="0" y="308617"/>
                  </a:cxn>
                </a:cxnLst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" name="圆角矩形标注 64"/>
              <p:cNvSpPr/>
              <p:nvPr/>
            </p:nvSpPr>
            <p:spPr bwMode="auto">
              <a:xfrm rot="5400000" flipV="1">
                <a:off x="1578808" y="3131430"/>
                <a:ext cx="2080772" cy="3691302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4565" name="矩形 61"/>
            <p:cNvSpPr/>
            <p:nvPr/>
          </p:nvSpPr>
          <p:spPr>
            <a:xfrm>
              <a:off x="874308" y="4102733"/>
              <a:ext cx="3150207" cy="175432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曝光度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：用于设置图像的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曝光程度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，通过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增强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减弱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光照强度使图像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变亮或变暗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。设置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正值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向右拖动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滑块，可以使图像变亮，反之，则图像变暗。</a:t>
              </a:r>
              <a:endPara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64566" name="标题 1"/>
          <p:cNvSpPr/>
          <p:nvPr/>
        </p:nvSpPr>
        <p:spPr>
          <a:xfrm>
            <a:off x="1757363" y="13493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9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656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656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、曝光度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6656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656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656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659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6600" name="组合 45"/>
          <p:cNvGrpSpPr/>
          <p:nvPr/>
        </p:nvGrpSpPr>
        <p:grpSpPr>
          <a:xfrm>
            <a:off x="676275" y="2095500"/>
            <a:ext cx="8137525" cy="1314450"/>
            <a:chOff x="641723" y="5014685"/>
            <a:chExt cx="8138351" cy="1312983"/>
          </a:xfrm>
        </p:grpSpPr>
        <p:grpSp>
          <p:nvGrpSpPr>
            <p:cNvPr id="66601" name="组合 76"/>
            <p:cNvGrpSpPr/>
            <p:nvPr/>
          </p:nvGrpSpPr>
          <p:grpSpPr>
            <a:xfrm>
              <a:off x="641723" y="5014685"/>
              <a:ext cx="8138351" cy="1312983"/>
              <a:chOff x="533397" y="3181246"/>
              <a:chExt cx="11474177" cy="1851520"/>
            </a:xfrm>
          </p:grpSpPr>
          <p:grpSp>
            <p:nvGrpSpPr>
              <p:cNvPr id="66602" name="组合 72"/>
              <p:cNvGrpSpPr/>
              <p:nvPr/>
            </p:nvGrpSpPr>
            <p:grpSpPr>
              <a:xfrm>
                <a:off x="533397" y="3181246"/>
                <a:ext cx="11474177" cy="1851520"/>
                <a:chOff x="1523997" y="2388304"/>
                <a:chExt cx="12749090" cy="2039891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678"/>
                  <a:ext cx="12749090" cy="169251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6604" name="任意多边形 47"/>
                <p:cNvSpPr/>
                <p:nvPr/>
              </p:nvSpPr>
              <p:spPr>
                <a:xfrm>
                  <a:off x="1832403" y="2388304"/>
                  <a:ext cx="3444692" cy="576491"/>
                </a:xfrm>
                <a:custGeom>
                  <a:avLst/>
                  <a:gdLst/>
                  <a:ahLst/>
                  <a:cxnLst>
                    <a:cxn ang="0">
                      <a:pos x="0" y="45744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44"/>
                    </a:cxn>
                    <a:cxn ang="0">
                      <a:pos x="2780723" y="228715"/>
                    </a:cxn>
                    <a:cxn ang="0">
                      <a:pos x="2649207" y="274459"/>
                    </a:cxn>
                    <a:cxn ang="0">
                      <a:pos x="131516" y="274459"/>
                    </a:cxn>
                    <a:cxn ang="0">
                      <a:pos x="0" y="228715"/>
                    </a:cxn>
                    <a:cxn ang="0">
                      <a:pos x="0" y="45744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6660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66606" name="矩形 15"/>
            <p:cNvSpPr/>
            <p:nvPr/>
          </p:nvSpPr>
          <p:spPr>
            <a:xfrm>
              <a:off x="780819" y="5453874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拍摄照片时，有时会因为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曝光过度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导致图像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偏白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，或者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曝光不足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使图像看起来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偏暗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“曝光度”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命令可以使图像的曝光度恢复正常。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66607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1888" y="4003675"/>
            <a:ext cx="3276600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4973638" y="4938713"/>
            <a:ext cx="766763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625475" y="3875088"/>
            <a:ext cx="3976688" cy="2178050"/>
            <a:chOff x="731132" y="3890668"/>
            <a:chExt cx="3794301" cy="2177588"/>
          </a:xfrm>
        </p:grpSpPr>
        <p:grpSp>
          <p:nvGrpSpPr>
            <p:cNvPr id="66610" name="组合 55"/>
            <p:cNvGrpSpPr/>
            <p:nvPr/>
          </p:nvGrpSpPr>
          <p:grpSpPr>
            <a:xfrm>
              <a:off x="731132" y="3890668"/>
              <a:ext cx="3794301" cy="2177588"/>
              <a:chOff x="731132" y="3890668"/>
              <a:chExt cx="3794301" cy="2177588"/>
            </a:xfrm>
          </p:grpSpPr>
          <p:sp>
            <p:nvSpPr>
              <p:cNvPr id="66611" name="圆角矩形标注 64"/>
              <p:cNvSpPr/>
              <p:nvPr/>
            </p:nvSpPr>
            <p:spPr>
              <a:xfrm rot="5400000" flipV="1">
                <a:off x="1539487" y="3082310"/>
                <a:ext cx="2177588" cy="3794301"/>
              </a:xfrm>
              <a:custGeom>
                <a:avLst/>
                <a:gdLst/>
                <a:ahLst/>
                <a:cxnLst>
                  <a:cxn ang="0">
                    <a:pos x="0" y="308617"/>
                  </a:cxn>
                  <a:cxn ang="0">
                    <a:pos x="426823" y="0"/>
                  </a:cxn>
                  <a:cxn ang="0">
                    <a:pos x="426814" y="0"/>
                  </a:cxn>
                  <a:cxn ang="0">
                    <a:pos x="426814" y="0"/>
                  </a:cxn>
                  <a:cxn ang="0">
                    <a:pos x="1067034" y="0"/>
                  </a:cxn>
                  <a:cxn ang="0">
                    <a:pos x="2134059" y="0"/>
                  </a:cxn>
                  <a:cxn ang="0">
                    <a:pos x="2560881" y="308617"/>
                  </a:cxn>
                  <a:cxn ang="0">
                    <a:pos x="2560881" y="1967415"/>
                  </a:cxn>
                  <a:cxn ang="0">
                    <a:pos x="2560881" y="1967415"/>
                  </a:cxn>
                  <a:cxn ang="0">
                    <a:pos x="2560881" y="2810593"/>
                  </a:cxn>
                  <a:cxn ang="0">
                    <a:pos x="2560881" y="3064095"/>
                  </a:cxn>
                  <a:cxn ang="0">
                    <a:pos x="2134059" y="3372712"/>
                  </a:cxn>
                  <a:cxn ang="0">
                    <a:pos x="1285616" y="3384004"/>
                  </a:cxn>
                  <a:cxn ang="0">
                    <a:pos x="746933" y="3794301"/>
                  </a:cxn>
                  <a:cxn ang="0">
                    <a:pos x="630120" y="3393614"/>
                  </a:cxn>
                  <a:cxn ang="0">
                    <a:pos x="426814" y="3372712"/>
                  </a:cxn>
                  <a:cxn ang="0">
                    <a:pos x="426823" y="3372712"/>
                  </a:cxn>
                  <a:cxn ang="0">
                    <a:pos x="0" y="3064095"/>
                  </a:cxn>
                  <a:cxn ang="0">
                    <a:pos x="0" y="2810593"/>
                  </a:cxn>
                  <a:cxn ang="0">
                    <a:pos x="0" y="1967415"/>
                  </a:cxn>
                  <a:cxn ang="0">
                    <a:pos x="0" y="1967415"/>
                  </a:cxn>
                  <a:cxn ang="0">
                    <a:pos x="0" y="308617"/>
                  </a:cxn>
                </a:cxnLst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9" name="圆角矩形标注 64"/>
              <p:cNvSpPr/>
              <p:nvPr/>
            </p:nvSpPr>
            <p:spPr bwMode="auto">
              <a:xfrm rot="5400000" flipV="1">
                <a:off x="1578808" y="3131430"/>
                <a:ext cx="2080772" cy="3691302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6613" name="矩形 56"/>
            <p:cNvSpPr/>
            <p:nvPr/>
          </p:nvSpPr>
          <p:spPr>
            <a:xfrm>
              <a:off x="755811" y="4294646"/>
              <a:ext cx="3310447" cy="13876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位移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：用于设置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阴影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中间调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的亮度，取值范围是</a:t>
              </a:r>
              <a:r>
                <a:rPr lang="en-US" altLang="zh-CN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-0.5~0.5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。设置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正值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向右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拖动滑块，可以使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阴影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中间调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变亮，但对高光的影响很轻微。</a:t>
              </a:r>
              <a:endParaRPr lang="zh-CN" altLang="zh-CN" sz="16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66614" name="标题 1"/>
          <p:cNvSpPr/>
          <p:nvPr/>
        </p:nvSpPr>
        <p:spPr>
          <a:xfrm>
            <a:off x="1746250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861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61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、曝光度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6861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861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861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864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8648" name="组合 45"/>
          <p:cNvGrpSpPr/>
          <p:nvPr/>
        </p:nvGrpSpPr>
        <p:grpSpPr>
          <a:xfrm>
            <a:off x="676275" y="2095500"/>
            <a:ext cx="8137525" cy="1314450"/>
            <a:chOff x="641723" y="5014685"/>
            <a:chExt cx="8138351" cy="1312983"/>
          </a:xfrm>
        </p:grpSpPr>
        <p:grpSp>
          <p:nvGrpSpPr>
            <p:cNvPr id="68649" name="组合 76"/>
            <p:cNvGrpSpPr/>
            <p:nvPr/>
          </p:nvGrpSpPr>
          <p:grpSpPr>
            <a:xfrm>
              <a:off x="641723" y="5014685"/>
              <a:ext cx="8138351" cy="1312983"/>
              <a:chOff x="533397" y="3181246"/>
              <a:chExt cx="11474177" cy="1851520"/>
            </a:xfrm>
          </p:grpSpPr>
          <p:grpSp>
            <p:nvGrpSpPr>
              <p:cNvPr id="68650" name="组合 72"/>
              <p:cNvGrpSpPr/>
              <p:nvPr/>
            </p:nvGrpSpPr>
            <p:grpSpPr>
              <a:xfrm>
                <a:off x="533397" y="3181246"/>
                <a:ext cx="11474177" cy="1851520"/>
                <a:chOff x="1523997" y="2388304"/>
                <a:chExt cx="12749090" cy="2039891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678"/>
                  <a:ext cx="12749090" cy="169251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8652" name="任意多边形 47"/>
                <p:cNvSpPr/>
                <p:nvPr/>
              </p:nvSpPr>
              <p:spPr>
                <a:xfrm>
                  <a:off x="1832403" y="2388304"/>
                  <a:ext cx="3444692" cy="576491"/>
                </a:xfrm>
                <a:custGeom>
                  <a:avLst/>
                  <a:gdLst/>
                  <a:ahLst/>
                  <a:cxnLst>
                    <a:cxn ang="0">
                      <a:pos x="0" y="45744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44"/>
                    </a:cxn>
                    <a:cxn ang="0">
                      <a:pos x="2780723" y="228715"/>
                    </a:cxn>
                    <a:cxn ang="0">
                      <a:pos x="2649207" y="274459"/>
                    </a:cxn>
                    <a:cxn ang="0">
                      <a:pos x="131516" y="274459"/>
                    </a:cxn>
                    <a:cxn ang="0">
                      <a:pos x="0" y="228715"/>
                    </a:cxn>
                    <a:cxn ang="0">
                      <a:pos x="0" y="45744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6865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68654" name="矩形 15"/>
            <p:cNvSpPr/>
            <p:nvPr/>
          </p:nvSpPr>
          <p:spPr>
            <a:xfrm>
              <a:off x="780819" y="5453874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拍摄照片时，有时会因为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曝光过度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导致图像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偏白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，或者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曝光不足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使图像看起来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偏暗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“曝光度”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命令可以使图像的曝光度恢复正常。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68655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1888" y="4003675"/>
            <a:ext cx="3276600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4973638" y="5287963"/>
            <a:ext cx="1068388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625475" y="3875088"/>
            <a:ext cx="3976688" cy="2178050"/>
            <a:chOff x="731132" y="3890668"/>
            <a:chExt cx="3794301" cy="2177588"/>
          </a:xfrm>
        </p:grpSpPr>
        <p:grpSp>
          <p:nvGrpSpPr>
            <p:cNvPr id="68658" name="组合 55"/>
            <p:cNvGrpSpPr/>
            <p:nvPr/>
          </p:nvGrpSpPr>
          <p:grpSpPr>
            <a:xfrm>
              <a:off x="731132" y="3890668"/>
              <a:ext cx="3794301" cy="2177588"/>
              <a:chOff x="731132" y="3890668"/>
              <a:chExt cx="3794301" cy="2177588"/>
            </a:xfrm>
          </p:grpSpPr>
          <p:sp>
            <p:nvSpPr>
              <p:cNvPr id="68659" name="圆角矩形标注 64"/>
              <p:cNvSpPr/>
              <p:nvPr/>
            </p:nvSpPr>
            <p:spPr>
              <a:xfrm rot="5400000" flipV="1">
                <a:off x="1539487" y="3082310"/>
                <a:ext cx="2177588" cy="3794301"/>
              </a:xfrm>
              <a:custGeom>
                <a:avLst/>
                <a:gdLst/>
                <a:ahLst/>
                <a:cxnLst>
                  <a:cxn ang="0">
                    <a:pos x="0" y="308617"/>
                  </a:cxn>
                  <a:cxn ang="0">
                    <a:pos x="426823" y="0"/>
                  </a:cxn>
                  <a:cxn ang="0">
                    <a:pos x="426814" y="0"/>
                  </a:cxn>
                  <a:cxn ang="0">
                    <a:pos x="426814" y="0"/>
                  </a:cxn>
                  <a:cxn ang="0">
                    <a:pos x="1067034" y="0"/>
                  </a:cxn>
                  <a:cxn ang="0">
                    <a:pos x="2134059" y="0"/>
                  </a:cxn>
                  <a:cxn ang="0">
                    <a:pos x="2560881" y="308617"/>
                  </a:cxn>
                  <a:cxn ang="0">
                    <a:pos x="2560881" y="1967415"/>
                  </a:cxn>
                  <a:cxn ang="0">
                    <a:pos x="2560881" y="1967415"/>
                  </a:cxn>
                  <a:cxn ang="0">
                    <a:pos x="2560881" y="2810593"/>
                  </a:cxn>
                  <a:cxn ang="0">
                    <a:pos x="2560881" y="3064095"/>
                  </a:cxn>
                  <a:cxn ang="0">
                    <a:pos x="2134059" y="3372712"/>
                  </a:cxn>
                  <a:cxn ang="0">
                    <a:pos x="1285616" y="3384004"/>
                  </a:cxn>
                  <a:cxn ang="0">
                    <a:pos x="746933" y="3794301"/>
                  </a:cxn>
                  <a:cxn ang="0">
                    <a:pos x="630120" y="3393614"/>
                  </a:cxn>
                  <a:cxn ang="0">
                    <a:pos x="426814" y="3372712"/>
                  </a:cxn>
                  <a:cxn ang="0">
                    <a:pos x="426823" y="3372712"/>
                  </a:cxn>
                  <a:cxn ang="0">
                    <a:pos x="0" y="3064095"/>
                  </a:cxn>
                  <a:cxn ang="0">
                    <a:pos x="0" y="2810593"/>
                  </a:cxn>
                  <a:cxn ang="0">
                    <a:pos x="0" y="1967415"/>
                  </a:cxn>
                  <a:cxn ang="0">
                    <a:pos x="0" y="1967415"/>
                  </a:cxn>
                  <a:cxn ang="0">
                    <a:pos x="0" y="308617"/>
                  </a:cxn>
                </a:cxnLst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9" name="圆角矩形标注 64"/>
              <p:cNvSpPr/>
              <p:nvPr/>
            </p:nvSpPr>
            <p:spPr bwMode="auto">
              <a:xfrm rot="5400000" flipV="1">
                <a:off x="1578808" y="3131430"/>
                <a:ext cx="2080772" cy="3691302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8661" name="矩形 56"/>
            <p:cNvSpPr/>
            <p:nvPr/>
          </p:nvSpPr>
          <p:spPr>
            <a:xfrm>
              <a:off x="852764" y="4294646"/>
              <a:ext cx="3148860" cy="13234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灰度系数校正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：使用简单的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乘方函数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来设置图像的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灰度系数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。可以通过拖动该滑块或在其后面的文本框中输入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数值校正照片的灰色系数</a:t>
              </a:r>
              <a:r>
                <a:rPr lang="zh-CN" altLang="en-US" sz="16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sz="16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68662" name="标题 1"/>
          <p:cNvSpPr/>
          <p:nvPr/>
        </p:nvSpPr>
        <p:spPr>
          <a:xfrm>
            <a:off x="1757363" y="1270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4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065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1" name="矩形 23"/>
          <p:cNvSpPr/>
          <p:nvPr/>
        </p:nvSpPr>
        <p:spPr>
          <a:xfrm>
            <a:off x="2806700" y="1131888"/>
            <a:ext cx="193833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、色阶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066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066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069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7" name="组合 45"/>
          <p:cNvGrpSpPr/>
          <p:nvPr/>
        </p:nvGrpSpPr>
        <p:grpSpPr>
          <a:xfrm>
            <a:off x="676275" y="2095500"/>
            <a:ext cx="8137525" cy="1279525"/>
            <a:chOff x="641723" y="5014684"/>
            <a:chExt cx="8138351" cy="1278933"/>
          </a:xfrm>
        </p:grpSpPr>
        <p:grpSp>
          <p:nvGrpSpPr>
            <p:cNvPr id="70697" name="组合 76"/>
            <p:cNvGrpSpPr/>
            <p:nvPr/>
          </p:nvGrpSpPr>
          <p:grpSpPr>
            <a:xfrm>
              <a:off x="641723" y="5014684"/>
              <a:ext cx="8138351" cy="1267852"/>
              <a:chOff x="533397" y="3181245"/>
              <a:chExt cx="11474177" cy="1787878"/>
            </a:xfrm>
          </p:grpSpPr>
          <p:grpSp>
            <p:nvGrpSpPr>
              <p:cNvPr id="70698" name="组合 72"/>
              <p:cNvGrpSpPr/>
              <p:nvPr/>
            </p:nvGrpSpPr>
            <p:grpSpPr>
              <a:xfrm>
                <a:off x="533397" y="3181245"/>
                <a:ext cx="11474177" cy="1787878"/>
                <a:chOff x="1523997" y="2388304"/>
                <a:chExt cx="12749090" cy="1969775"/>
              </a:xfrm>
            </p:grpSpPr>
            <p:sp>
              <p:nvSpPr>
                <p:cNvPr id="102" name="矩形 101"/>
                <p:cNvSpPr/>
                <p:nvPr/>
              </p:nvSpPr>
              <p:spPr>
                <a:xfrm>
                  <a:off x="1523997" y="2735905"/>
                  <a:ext cx="12749090" cy="162213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0700" name="任意多边形 102"/>
                <p:cNvSpPr/>
                <p:nvPr/>
              </p:nvSpPr>
              <p:spPr>
                <a:xfrm>
                  <a:off x="1832403" y="2388304"/>
                  <a:ext cx="3444692" cy="576868"/>
                </a:xfrm>
                <a:custGeom>
                  <a:avLst/>
                  <a:gdLst/>
                  <a:ahLst/>
                  <a:cxnLst>
                    <a:cxn ang="0">
                      <a:pos x="0" y="45804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04"/>
                    </a:cxn>
                    <a:cxn ang="0">
                      <a:pos x="2780723" y="229015"/>
                    </a:cxn>
                    <a:cxn ang="0">
                      <a:pos x="2649207" y="274818"/>
                    </a:cxn>
                    <a:cxn ang="0">
                      <a:pos x="131516" y="274818"/>
                    </a:cxn>
                    <a:cxn ang="0">
                      <a:pos x="0" y="229015"/>
                    </a:cxn>
                    <a:cxn ang="0">
                      <a:pos x="0" y="45804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7070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70702" name="矩形 15"/>
            <p:cNvSpPr/>
            <p:nvPr/>
          </p:nvSpPr>
          <p:spPr>
            <a:xfrm>
              <a:off x="780819" y="5453873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“色阶”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命令是最常用到的调整命令之一。它不仅可以调整图像的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阴影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中间调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高光的强度级别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，而且还可以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校正色调范围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色彩平衡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 flipH="1">
            <a:off x="963613" y="3641725"/>
            <a:ext cx="3041650" cy="2271713"/>
            <a:chOff x="5030080" y="1631236"/>
            <a:chExt cx="2800350" cy="2089150"/>
          </a:xfrm>
        </p:grpSpPr>
        <p:grpSp>
          <p:nvGrpSpPr>
            <p:cNvPr id="70704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70705" name="椭圆形标注 117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81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 anchorCtr="0"/>
              <a:p>
                <a:pPr algn="ctr" eaLnBrk="0" hangingPunct="0"/>
                <a:endPara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9" name="椭圆形标注 118"/>
              <p:cNvSpPr/>
              <p:nvPr/>
            </p:nvSpPr>
            <p:spPr>
              <a:xfrm>
                <a:off x="1043794" y="1936911"/>
                <a:ext cx="2591310" cy="2000220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70707" name="TextBox 20"/>
            <p:cNvSpPr txBox="1"/>
            <p:nvPr/>
          </p:nvSpPr>
          <p:spPr>
            <a:xfrm>
              <a:off x="5225438" y="2207903"/>
              <a:ext cx="2349065" cy="8873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执行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“图像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调整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色阶”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命令（快捷键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【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Ctrl+L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】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），将弹出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“色阶”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对话框。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3283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4638" y="3756025"/>
            <a:ext cx="2490787" cy="2203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709" name="标题 1"/>
          <p:cNvSpPr/>
          <p:nvPr/>
        </p:nvSpPr>
        <p:spPr>
          <a:xfrm>
            <a:off x="1754188" y="13335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270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2708" name="矩形 23"/>
          <p:cNvSpPr/>
          <p:nvPr/>
        </p:nvSpPr>
        <p:spPr>
          <a:xfrm>
            <a:off x="2806700" y="1131888"/>
            <a:ext cx="193833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、色阶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2709" name="组合 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271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271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274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2744" name="组合 45"/>
          <p:cNvGrpSpPr/>
          <p:nvPr/>
        </p:nvGrpSpPr>
        <p:grpSpPr>
          <a:xfrm>
            <a:off x="676275" y="2095500"/>
            <a:ext cx="8137525" cy="1279525"/>
            <a:chOff x="641723" y="5014684"/>
            <a:chExt cx="8138351" cy="1278933"/>
          </a:xfrm>
        </p:grpSpPr>
        <p:grpSp>
          <p:nvGrpSpPr>
            <p:cNvPr id="72745" name="组合 76"/>
            <p:cNvGrpSpPr/>
            <p:nvPr/>
          </p:nvGrpSpPr>
          <p:grpSpPr>
            <a:xfrm>
              <a:off x="641723" y="5014684"/>
              <a:ext cx="8138351" cy="1267852"/>
              <a:chOff x="533397" y="3181245"/>
              <a:chExt cx="11474177" cy="1787878"/>
            </a:xfrm>
          </p:grpSpPr>
          <p:grpSp>
            <p:nvGrpSpPr>
              <p:cNvPr id="72746" name="组合 72"/>
              <p:cNvGrpSpPr/>
              <p:nvPr/>
            </p:nvGrpSpPr>
            <p:grpSpPr>
              <a:xfrm>
                <a:off x="533397" y="3181245"/>
                <a:ext cx="11474177" cy="1787878"/>
                <a:chOff x="1523997" y="2388304"/>
                <a:chExt cx="12749090" cy="1969775"/>
              </a:xfrm>
            </p:grpSpPr>
            <p:sp>
              <p:nvSpPr>
                <p:cNvPr id="45" name="矩形 44"/>
                <p:cNvSpPr/>
                <p:nvPr/>
              </p:nvSpPr>
              <p:spPr>
                <a:xfrm>
                  <a:off x="1523997" y="2735905"/>
                  <a:ext cx="12749090" cy="162213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2748" name="任意多边形 45"/>
                <p:cNvSpPr/>
                <p:nvPr/>
              </p:nvSpPr>
              <p:spPr>
                <a:xfrm>
                  <a:off x="1832403" y="2388304"/>
                  <a:ext cx="3444692" cy="576868"/>
                </a:xfrm>
                <a:custGeom>
                  <a:avLst/>
                  <a:gdLst/>
                  <a:ahLst/>
                  <a:cxnLst>
                    <a:cxn ang="0">
                      <a:pos x="0" y="45804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04"/>
                    </a:cxn>
                    <a:cxn ang="0">
                      <a:pos x="2780723" y="229015"/>
                    </a:cxn>
                    <a:cxn ang="0">
                      <a:pos x="2649207" y="274818"/>
                    </a:cxn>
                    <a:cxn ang="0">
                      <a:pos x="131516" y="274818"/>
                    </a:cxn>
                    <a:cxn ang="0">
                      <a:pos x="0" y="229015"/>
                    </a:cxn>
                    <a:cxn ang="0">
                      <a:pos x="0" y="45804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7274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72750" name="矩形 15"/>
            <p:cNvSpPr/>
            <p:nvPr/>
          </p:nvSpPr>
          <p:spPr>
            <a:xfrm>
              <a:off x="780819" y="5453873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“色阶”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命令是最常用到的调整命令之一。它不仅可以调整图像的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阴影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中间调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高光的强度级别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，而且还可以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校正色调范围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色彩平衡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pic>
        <p:nvPicPr>
          <p:cNvPr id="6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4638" y="3756025"/>
            <a:ext cx="2490787" cy="22034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2" name="组合 71"/>
          <p:cNvGrpSpPr/>
          <p:nvPr/>
        </p:nvGrpSpPr>
        <p:grpSpPr>
          <a:xfrm>
            <a:off x="3268663" y="4486275"/>
            <a:ext cx="3770312" cy="600075"/>
            <a:chOff x="3268143" y="4486274"/>
            <a:chExt cx="3770832" cy="600075"/>
          </a:xfrm>
        </p:grpSpPr>
        <p:sp>
          <p:nvSpPr>
            <p:cNvPr id="34853" name="矩形 64"/>
            <p:cNvSpPr>
              <a:spLocks noChangeArrowheads="1"/>
            </p:cNvSpPr>
            <p:nvPr/>
          </p:nvSpPr>
          <p:spPr bwMode="auto">
            <a:xfrm>
              <a:off x="5514975" y="4486274"/>
              <a:ext cx="1524000" cy="600075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72754" name="直接连接符 66"/>
            <p:cNvCxnSpPr>
              <a:stCxn id="34853" idx="1"/>
            </p:cNvCxnSpPr>
            <p:nvPr/>
          </p:nvCxnSpPr>
          <p:spPr>
            <a:xfrm flipH="1" flipV="1">
              <a:off x="4289778" y="4786311"/>
              <a:ext cx="1225197" cy="1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72755" name="矩形 67"/>
            <p:cNvSpPr/>
            <p:nvPr/>
          </p:nvSpPr>
          <p:spPr>
            <a:xfrm>
              <a:off x="3268143" y="4601646"/>
              <a:ext cx="110799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色阶信息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655763" y="4948238"/>
            <a:ext cx="3951287" cy="369887"/>
            <a:chOff x="1656513" y="4948356"/>
            <a:chExt cx="3950536" cy="369332"/>
          </a:xfrm>
        </p:grpSpPr>
        <p:sp>
          <p:nvSpPr>
            <p:cNvPr id="34850" name="矩形 73"/>
            <p:cNvSpPr>
              <a:spLocks noChangeArrowheads="1"/>
            </p:cNvSpPr>
            <p:nvPr/>
          </p:nvSpPr>
          <p:spPr bwMode="auto">
            <a:xfrm>
              <a:off x="5434004" y="5057777"/>
              <a:ext cx="173045" cy="152400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72758" name="矩形 75"/>
            <p:cNvSpPr/>
            <p:nvPr/>
          </p:nvSpPr>
          <p:spPr>
            <a:xfrm>
              <a:off x="1656513" y="4948356"/>
              <a:ext cx="2723823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黑色滑块代表图像的暗部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cxnSp>
          <p:nvCxnSpPr>
            <p:cNvPr id="72759" name="直接连接符 78"/>
            <p:cNvCxnSpPr>
              <a:stCxn id="34850" idx="1"/>
            </p:cNvCxnSpPr>
            <p:nvPr/>
          </p:nvCxnSpPr>
          <p:spPr>
            <a:xfrm flipH="1">
              <a:off x="4289778" y="5133977"/>
              <a:ext cx="1144226" cy="0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81" name="组合 80"/>
          <p:cNvGrpSpPr/>
          <p:nvPr/>
        </p:nvGrpSpPr>
        <p:grpSpPr>
          <a:xfrm>
            <a:off x="1906588" y="4943475"/>
            <a:ext cx="4464050" cy="368300"/>
            <a:chOff x="1144449" y="4948356"/>
            <a:chExt cx="4462600" cy="369332"/>
          </a:xfrm>
        </p:grpSpPr>
        <p:sp>
          <p:nvSpPr>
            <p:cNvPr id="34847" name="矩形 81"/>
            <p:cNvSpPr>
              <a:spLocks noChangeArrowheads="1"/>
            </p:cNvSpPr>
            <p:nvPr/>
          </p:nvSpPr>
          <p:spPr bwMode="auto">
            <a:xfrm>
              <a:off x="5434004" y="5057777"/>
              <a:ext cx="173045" cy="152400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72762" name="矩形 82"/>
            <p:cNvSpPr/>
            <p:nvPr/>
          </p:nvSpPr>
          <p:spPr>
            <a:xfrm>
              <a:off x="1144449" y="4948356"/>
              <a:ext cx="3185487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灰色滑块代表图像的中间色调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cxnSp>
          <p:nvCxnSpPr>
            <p:cNvPr id="72763" name="直接连接符 83"/>
            <p:cNvCxnSpPr>
              <a:stCxn id="34847" idx="1"/>
            </p:cNvCxnSpPr>
            <p:nvPr/>
          </p:nvCxnSpPr>
          <p:spPr>
            <a:xfrm flipH="1">
              <a:off x="4289778" y="5133977"/>
              <a:ext cx="1144226" cy="0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85" name="组合 84"/>
          <p:cNvGrpSpPr/>
          <p:nvPr/>
        </p:nvGrpSpPr>
        <p:grpSpPr>
          <a:xfrm>
            <a:off x="3121025" y="4937125"/>
            <a:ext cx="3998913" cy="368300"/>
            <a:chOff x="1607745" y="4948356"/>
            <a:chExt cx="3999304" cy="369332"/>
          </a:xfrm>
        </p:grpSpPr>
        <p:sp>
          <p:nvSpPr>
            <p:cNvPr id="34844" name="矩形 85"/>
            <p:cNvSpPr>
              <a:spLocks noChangeArrowheads="1"/>
            </p:cNvSpPr>
            <p:nvPr/>
          </p:nvSpPr>
          <p:spPr bwMode="auto">
            <a:xfrm>
              <a:off x="5434004" y="5057777"/>
              <a:ext cx="173045" cy="152400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72766" name="矩形 86"/>
            <p:cNvSpPr/>
            <p:nvPr/>
          </p:nvSpPr>
          <p:spPr>
            <a:xfrm>
              <a:off x="1607745" y="4948356"/>
              <a:ext cx="2723823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白色滑块代表图像的亮部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cxnSp>
          <p:nvCxnSpPr>
            <p:cNvPr id="72767" name="直接连接符 87"/>
            <p:cNvCxnSpPr>
              <a:stCxn id="34844" idx="1"/>
            </p:cNvCxnSpPr>
            <p:nvPr/>
          </p:nvCxnSpPr>
          <p:spPr>
            <a:xfrm flipH="1">
              <a:off x="4289778" y="5133977"/>
              <a:ext cx="1144226" cy="0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92" name="组合 91"/>
          <p:cNvGrpSpPr/>
          <p:nvPr/>
        </p:nvGrpSpPr>
        <p:grpSpPr>
          <a:xfrm>
            <a:off x="1778000" y="3856038"/>
            <a:ext cx="4727575" cy="752475"/>
            <a:chOff x="1592504" y="4742616"/>
            <a:chExt cx="4726813" cy="753220"/>
          </a:xfrm>
        </p:grpSpPr>
        <p:sp>
          <p:nvSpPr>
            <p:cNvPr id="34841" name="矩形 92"/>
            <p:cNvSpPr>
              <a:spLocks noChangeArrowheads="1"/>
            </p:cNvSpPr>
            <p:nvPr/>
          </p:nvSpPr>
          <p:spPr bwMode="auto">
            <a:xfrm>
              <a:off x="5434004" y="5057777"/>
              <a:ext cx="885313" cy="152400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72770" name="矩形 93"/>
            <p:cNvSpPr/>
            <p:nvPr/>
          </p:nvSpPr>
          <p:spPr>
            <a:xfrm>
              <a:off x="1592504" y="4742616"/>
              <a:ext cx="2861817" cy="7532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在</a:t>
              </a: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通道下拉菜单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中可以选择一个</a:t>
              </a: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颜色通道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进行调整</a:t>
              </a:r>
              <a:endParaRPr lang="zh-CN" altLang="en-US" b="1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cxnSp>
          <p:nvCxnSpPr>
            <p:cNvPr id="72771" name="直接连接符 94"/>
            <p:cNvCxnSpPr>
              <a:stCxn id="34841" idx="1"/>
            </p:cNvCxnSpPr>
            <p:nvPr/>
          </p:nvCxnSpPr>
          <p:spPr>
            <a:xfrm flipH="1">
              <a:off x="4289778" y="5133977"/>
              <a:ext cx="1144226" cy="0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98" name="组合 97"/>
          <p:cNvGrpSpPr/>
          <p:nvPr/>
        </p:nvGrpSpPr>
        <p:grpSpPr>
          <a:xfrm>
            <a:off x="898525" y="3722688"/>
            <a:ext cx="5059363" cy="1200150"/>
            <a:chOff x="917777" y="4447341"/>
            <a:chExt cx="5058640" cy="1200329"/>
          </a:xfrm>
        </p:grpSpPr>
        <p:sp>
          <p:nvSpPr>
            <p:cNvPr id="34838" name="矩形 98"/>
            <p:cNvSpPr>
              <a:spLocks noChangeArrowheads="1"/>
            </p:cNvSpPr>
            <p:nvPr/>
          </p:nvSpPr>
          <p:spPr bwMode="auto">
            <a:xfrm>
              <a:off x="5434004" y="5057777"/>
              <a:ext cx="542413" cy="152400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72774" name="矩形 99"/>
            <p:cNvSpPr/>
            <p:nvPr/>
          </p:nvSpPr>
          <p:spPr>
            <a:xfrm>
              <a:off x="917777" y="4447341"/>
              <a:ext cx="3536545" cy="1200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“输入色阶”用来调整图像的阴影（左侧滑块）、中间调（中间滑块）和高光区域（右侧滑块），从而提高图像的对比度。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cxnSp>
          <p:nvCxnSpPr>
            <p:cNvPr id="72775" name="直接连接符 100"/>
            <p:cNvCxnSpPr>
              <a:stCxn id="34838" idx="1"/>
            </p:cNvCxnSpPr>
            <p:nvPr/>
          </p:nvCxnSpPr>
          <p:spPr>
            <a:xfrm flipH="1">
              <a:off x="4289778" y="5133977"/>
              <a:ext cx="1144226" cy="0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4" name="组合 103"/>
          <p:cNvGrpSpPr/>
          <p:nvPr/>
        </p:nvGrpSpPr>
        <p:grpSpPr>
          <a:xfrm>
            <a:off x="917575" y="4856163"/>
            <a:ext cx="5059363" cy="1100137"/>
            <a:chOff x="917777" y="4542591"/>
            <a:chExt cx="5058640" cy="1099468"/>
          </a:xfrm>
        </p:grpSpPr>
        <p:sp>
          <p:nvSpPr>
            <p:cNvPr id="34835" name="矩形 104"/>
            <p:cNvSpPr>
              <a:spLocks noChangeArrowheads="1"/>
            </p:cNvSpPr>
            <p:nvPr/>
          </p:nvSpPr>
          <p:spPr bwMode="auto">
            <a:xfrm>
              <a:off x="5434004" y="5057777"/>
              <a:ext cx="542413" cy="152400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72778" name="矩形 105"/>
            <p:cNvSpPr/>
            <p:nvPr/>
          </p:nvSpPr>
          <p:spPr>
            <a:xfrm>
              <a:off x="917777" y="4542591"/>
              <a:ext cx="3536545" cy="10994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“输出色阶”可以限制图像的亮度范围，从而降低对比度，使图像呈现出类似褪色的效果。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cxnSp>
          <p:nvCxnSpPr>
            <p:cNvPr id="72779" name="直接连接符 106"/>
            <p:cNvCxnSpPr>
              <a:stCxn id="34835" idx="1"/>
            </p:cNvCxnSpPr>
            <p:nvPr/>
          </p:nvCxnSpPr>
          <p:spPr>
            <a:xfrm flipH="1">
              <a:off x="4289778" y="5133977"/>
              <a:ext cx="1144226" cy="0"/>
            </a:xfrm>
            <a:prstGeom prst="line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9" name="组合 108"/>
          <p:cNvGrpSpPr/>
          <p:nvPr/>
        </p:nvGrpSpPr>
        <p:grpSpPr>
          <a:xfrm>
            <a:off x="687388" y="3760788"/>
            <a:ext cx="7664450" cy="2014537"/>
            <a:chOff x="333786" y="4114011"/>
            <a:chExt cx="7664820" cy="2014538"/>
          </a:xfrm>
        </p:grpSpPr>
        <p:sp>
          <p:nvSpPr>
            <p:cNvPr id="72781" name="矩形 109"/>
            <p:cNvSpPr/>
            <p:nvPr/>
          </p:nvSpPr>
          <p:spPr>
            <a:xfrm>
              <a:off x="333786" y="4672312"/>
              <a:ext cx="3529477" cy="9233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通过拖动</a:t>
              </a: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黑、灰、白色滑块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或</a:t>
              </a: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输入数值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来调整图像的</a:t>
              </a: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明暗变化</a:t>
              </a:r>
              <a:r>
                <a:rPr lang="zh-CN" altLang="en-US" b="1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b="1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pic>
          <p:nvPicPr>
            <p:cNvPr id="72782" name="图片 1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69530" y="4114011"/>
              <a:ext cx="4029076" cy="201453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2783" name="标题 1"/>
          <p:cNvSpPr/>
          <p:nvPr/>
        </p:nvSpPr>
        <p:spPr>
          <a:xfrm>
            <a:off x="1755775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475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193833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、曲线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475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475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9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479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5" name="组合 45"/>
          <p:cNvGrpSpPr/>
          <p:nvPr/>
        </p:nvGrpSpPr>
        <p:grpSpPr>
          <a:xfrm>
            <a:off x="676275" y="2095500"/>
            <a:ext cx="8137525" cy="1279525"/>
            <a:chOff x="641723" y="5014684"/>
            <a:chExt cx="8138351" cy="1279030"/>
          </a:xfrm>
        </p:grpSpPr>
        <p:grpSp>
          <p:nvGrpSpPr>
            <p:cNvPr id="74793" name="组合 76"/>
            <p:cNvGrpSpPr/>
            <p:nvPr/>
          </p:nvGrpSpPr>
          <p:grpSpPr>
            <a:xfrm>
              <a:off x="641723" y="5014684"/>
              <a:ext cx="8138351" cy="1267852"/>
              <a:chOff x="533397" y="3181245"/>
              <a:chExt cx="11474177" cy="1787878"/>
            </a:xfrm>
          </p:grpSpPr>
          <p:grpSp>
            <p:nvGrpSpPr>
              <p:cNvPr id="74794" name="组合 72"/>
              <p:cNvGrpSpPr/>
              <p:nvPr/>
            </p:nvGrpSpPr>
            <p:grpSpPr>
              <a:xfrm>
                <a:off x="533397" y="3181245"/>
                <a:ext cx="11474177" cy="1787878"/>
                <a:chOff x="1523997" y="2388304"/>
                <a:chExt cx="12749090" cy="1969775"/>
              </a:xfrm>
            </p:grpSpPr>
            <p:sp>
              <p:nvSpPr>
                <p:cNvPr id="50" name="矩形 49"/>
                <p:cNvSpPr/>
                <p:nvPr/>
              </p:nvSpPr>
              <p:spPr>
                <a:xfrm>
                  <a:off x="1523997" y="2735931"/>
                  <a:ext cx="12749090" cy="162225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4796" name="任意多边形 50"/>
                <p:cNvSpPr/>
                <p:nvPr/>
              </p:nvSpPr>
              <p:spPr>
                <a:xfrm>
                  <a:off x="1832403" y="2388304"/>
                  <a:ext cx="3444692" cy="576912"/>
                </a:xfrm>
                <a:custGeom>
                  <a:avLst/>
                  <a:gdLst/>
                  <a:ahLst/>
                  <a:cxnLst>
                    <a:cxn ang="0">
                      <a:pos x="0" y="45811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11"/>
                    </a:cxn>
                    <a:cxn ang="0">
                      <a:pos x="2780723" y="229049"/>
                    </a:cxn>
                    <a:cxn ang="0">
                      <a:pos x="2649207" y="274860"/>
                    </a:cxn>
                    <a:cxn ang="0">
                      <a:pos x="131516" y="274860"/>
                    </a:cxn>
                    <a:cxn ang="0">
                      <a:pos x="0" y="229049"/>
                    </a:cxn>
                    <a:cxn ang="0">
                      <a:pos x="0" y="45811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7479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74798" name="矩形 15"/>
            <p:cNvSpPr/>
            <p:nvPr/>
          </p:nvSpPr>
          <p:spPr>
            <a:xfrm>
              <a:off x="780819" y="5453873"/>
              <a:ext cx="7999255" cy="8398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“曲线”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命令用来调节图像的整个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色调范围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，它和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“色阶”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命令相似，但比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“色阶”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命令对图像的调节更加精密，因为曲线中的任意一点都可以进行调节。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 flipH="1">
            <a:off x="646113" y="3730625"/>
            <a:ext cx="3041650" cy="2271713"/>
            <a:chOff x="5030080" y="1631236"/>
            <a:chExt cx="2800350" cy="2089150"/>
          </a:xfrm>
        </p:grpSpPr>
        <p:grpSp>
          <p:nvGrpSpPr>
            <p:cNvPr id="74800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74801" name="椭圆形标注 66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81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 anchorCtr="0"/>
              <a:p>
                <a:pPr algn="ctr" eaLnBrk="0" hangingPunct="0"/>
                <a:endPara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8" name="椭圆形标注 67"/>
              <p:cNvSpPr/>
              <p:nvPr/>
            </p:nvSpPr>
            <p:spPr>
              <a:xfrm>
                <a:off x="1043794" y="1936911"/>
                <a:ext cx="2591310" cy="2000220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74803" name="TextBox 20"/>
            <p:cNvSpPr txBox="1"/>
            <p:nvPr/>
          </p:nvSpPr>
          <p:spPr>
            <a:xfrm>
              <a:off x="5225437" y="2207903"/>
              <a:ext cx="2349065" cy="8873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执行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“图像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调整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曲线”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命令（快捷键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【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Ctrl+M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】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）将弹出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“曲线”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对话框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aphicFrame>
        <p:nvGraphicFramePr>
          <p:cNvPr id="72" name="对象 71"/>
          <p:cNvGraphicFramePr>
            <a:graphicFrameLocks noChangeAspect="1"/>
          </p:cNvGraphicFramePr>
          <p:nvPr/>
        </p:nvGraphicFramePr>
        <p:xfrm>
          <a:off x="3856038" y="3578225"/>
          <a:ext cx="4854575" cy="305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1582400" imgH="7302500" progId="Visio.Drawing.11">
                  <p:embed/>
                </p:oleObj>
              </mc:Choice>
              <mc:Fallback>
                <p:oleObj name="" r:id="rId2" imgW="11582400" imgH="7302500" progId="Visio.Drawing.11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56038" y="3578225"/>
                        <a:ext cx="4854575" cy="3054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805" name="标题 1"/>
          <p:cNvSpPr/>
          <p:nvPr/>
        </p:nvSpPr>
        <p:spPr>
          <a:xfrm>
            <a:off x="1757363" y="1270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46325" y="971550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68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2468563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、通道调色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68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68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68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95500"/>
            <a:ext cx="8137525" cy="1016000"/>
            <a:chOff x="641723" y="5014683"/>
            <a:chExt cx="8138351" cy="1015605"/>
          </a:xfrm>
        </p:grpSpPr>
        <p:grpSp>
          <p:nvGrpSpPr>
            <p:cNvPr id="76841" name="组合 76"/>
            <p:cNvGrpSpPr/>
            <p:nvPr/>
          </p:nvGrpSpPr>
          <p:grpSpPr>
            <a:xfrm>
              <a:off x="641723" y="5014683"/>
              <a:ext cx="8138351" cy="1015605"/>
              <a:chOff x="533397" y="3181244"/>
              <a:chExt cx="11474177" cy="1432169"/>
            </a:xfrm>
          </p:grpSpPr>
          <p:grpSp>
            <p:nvGrpSpPr>
              <p:cNvPr id="76842" name="组合 72"/>
              <p:cNvGrpSpPr/>
              <p:nvPr/>
            </p:nvGrpSpPr>
            <p:grpSpPr>
              <a:xfrm>
                <a:off x="533397" y="3181244"/>
                <a:ext cx="11474177" cy="1432169"/>
                <a:chOff x="1523997" y="2388304"/>
                <a:chExt cx="12749090" cy="157787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31"/>
                  <a:ext cx="12749090" cy="123025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6844" name="任意多边形 47"/>
                <p:cNvSpPr/>
                <p:nvPr/>
              </p:nvSpPr>
              <p:spPr>
                <a:xfrm>
                  <a:off x="1832403" y="2388304"/>
                  <a:ext cx="3444692" cy="576911"/>
                </a:xfrm>
                <a:custGeom>
                  <a:avLst/>
                  <a:gdLst/>
                  <a:ahLst/>
                  <a:cxnLst>
                    <a:cxn ang="0">
                      <a:pos x="0" y="45811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11"/>
                    </a:cxn>
                    <a:cxn ang="0">
                      <a:pos x="2780723" y="229048"/>
                    </a:cxn>
                    <a:cxn ang="0">
                      <a:pos x="2649207" y="274859"/>
                    </a:cxn>
                    <a:cxn ang="0">
                      <a:pos x="131516" y="274859"/>
                    </a:cxn>
                    <a:cxn ang="0">
                      <a:pos x="0" y="229048"/>
                    </a:cxn>
                    <a:cxn ang="0">
                      <a:pos x="0" y="45811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7684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76846" name="矩形 15"/>
            <p:cNvSpPr/>
            <p:nvPr/>
          </p:nvSpPr>
          <p:spPr>
            <a:xfrm>
              <a:off x="780819" y="5491958"/>
              <a:ext cx="7999255" cy="3691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“通道”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是一种重要的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图像处理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方法，它主要用来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存储图像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的色彩信息。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584200" y="3270250"/>
            <a:ext cx="176212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颜色通道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4050" y="5734050"/>
            <a:ext cx="8324850" cy="841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颜色通道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就像是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摄影胶片，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它们记录了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图像内容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颜色信息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。图像的颜色模式不同，颜色通道的数量也不相同。</a:t>
            </a:r>
            <a:endParaRPr lang="zh-CN" altLang="en-US" dirty="0">
              <a:solidFill>
                <a:srgbClr val="00B0F0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187450" y="3873500"/>
            <a:ext cx="7054850" cy="1641475"/>
            <a:chOff x="704508" y="3924299"/>
            <a:chExt cx="7055192" cy="1641105"/>
          </a:xfrm>
        </p:grpSpPr>
        <p:sp>
          <p:nvSpPr>
            <p:cNvPr id="76850" name="矩形 8"/>
            <p:cNvSpPr/>
            <p:nvPr/>
          </p:nvSpPr>
          <p:spPr>
            <a:xfrm>
              <a:off x="704508" y="3924299"/>
              <a:ext cx="7055192" cy="1641105"/>
            </a:xfrm>
            <a:prstGeom prst="rect">
              <a:avLst/>
            </a:prstGeom>
            <a:solidFill>
              <a:schemeClr val="bg1"/>
            </a:solidFill>
            <a:ln w="12700" cap="flat" cmpd="sng">
              <a:solidFill>
                <a:srgbClr val="BFBFB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76851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72642" y="3924300"/>
              <a:ext cx="2150294" cy="16411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6852" name="矩形 62"/>
            <p:cNvSpPr/>
            <p:nvPr/>
          </p:nvSpPr>
          <p:spPr>
            <a:xfrm>
              <a:off x="3541796" y="4210463"/>
              <a:ext cx="3862304" cy="10895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2400" dirty="0">
                  <a:solidFill>
                    <a:srgbClr val="FF000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在使用传统相机摄影时，通过胶片可以记录影像。</a:t>
              </a:r>
              <a:endParaRPr lang="zh-CN" altLang="en-US" sz="2400" dirty="0">
                <a:solidFill>
                  <a:srgbClr val="FF0000"/>
                </a:solidFill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76853" name="标题 1"/>
          <p:cNvSpPr/>
          <p:nvPr/>
        </p:nvSpPr>
        <p:spPr>
          <a:xfrm>
            <a:off x="1757363" y="1238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88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8852" name="矩形 23"/>
          <p:cNvSpPr/>
          <p:nvPr/>
        </p:nvSpPr>
        <p:spPr>
          <a:xfrm>
            <a:off x="2806700" y="1131888"/>
            <a:ext cx="2468563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、通道调色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885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88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88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88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8888" name="组合 45"/>
          <p:cNvGrpSpPr/>
          <p:nvPr/>
        </p:nvGrpSpPr>
        <p:grpSpPr>
          <a:xfrm>
            <a:off x="676275" y="2095500"/>
            <a:ext cx="8137525" cy="1016000"/>
            <a:chOff x="641723" y="5014683"/>
            <a:chExt cx="8138351" cy="1015605"/>
          </a:xfrm>
        </p:grpSpPr>
        <p:grpSp>
          <p:nvGrpSpPr>
            <p:cNvPr id="78889" name="组合 76"/>
            <p:cNvGrpSpPr/>
            <p:nvPr/>
          </p:nvGrpSpPr>
          <p:grpSpPr>
            <a:xfrm>
              <a:off x="641723" y="5014683"/>
              <a:ext cx="8138351" cy="1015605"/>
              <a:chOff x="533397" y="3181244"/>
              <a:chExt cx="11474177" cy="1432169"/>
            </a:xfrm>
          </p:grpSpPr>
          <p:grpSp>
            <p:nvGrpSpPr>
              <p:cNvPr id="78890" name="组合 72"/>
              <p:cNvGrpSpPr/>
              <p:nvPr/>
            </p:nvGrpSpPr>
            <p:grpSpPr>
              <a:xfrm>
                <a:off x="533397" y="3181244"/>
                <a:ext cx="11474177" cy="1432169"/>
                <a:chOff x="1523997" y="2388304"/>
                <a:chExt cx="12749090" cy="157787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31"/>
                  <a:ext cx="12749090" cy="123025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8892" name="任意多边形 47"/>
                <p:cNvSpPr/>
                <p:nvPr/>
              </p:nvSpPr>
              <p:spPr>
                <a:xfrm>
                  <a:off x="1832403" y="2388304"/>
                  <a:ext cx="3444692" cy="576911"/>
                </a:xfrm>
                <a:custGeom>
                  <a:avLst/>
                  <a:gdLst/>
                  <a:ahLst/>
                  <a:cxnLst>
                    <a:cxn ang="0">
                      <a:pos x="0" y="45811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11"/>
                    </a:cxn>
                    <a:cxn ang="0">
                      <a:pos x="2780723" y="229048"/>
                    </a:cxn>
                    <a:cxn ang="0">
                      <a:pos x="2649207" y="274859"/>
                    </a:cxn>
                    <a:cxn ang="0">
                      <a:pos x="131516" y="274859"/>
                    </a:cxn>
                    <a:cxn ang="0">
                      <a:pos x="0" y="229048"/>
                    </a:cxn>
                    <a:cxn ang="0">
                      <a:pos x="0" y="45811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7889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78894" name="矩形 15"/>
            <p:cNvSpPr/>
            <p:nvPr/>
          </p:nvSpPr>
          <p:spPr>
            <a:xfrm>
              <a:off x="780819" y="5491958"/>
              <a:ext cx="7999255" cy="3691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“通道”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是一种重要的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图像处理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方法，它主要用来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存储图像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的色彩信息。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78895" name="矩形 60"/>
          <p:cNvSpPr/>
          <p:nvPr/>
        </p:nvSpPr>
        <p:spPr>
          <a:xfrm>
            <a:off x="584200" y="3270250"/>
            <a:ext cx="176212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颜色通道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2076450" y="4022725"/>
            <a:ext cx="4957763" cy="2270125"/>
            <a:chOff x="2076980" y="3781425"/>
            <a:chExt cx="4957232" cy="2269411"/>
          </a:xfrm>
        </p:grpSpPr>
        <p:pic>
          <p:nvPicPr>
            <p:cNvPr id="78897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76980" y="3952875"/>
              <a:ext cx="1876425" cy="17716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8898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81612" y="3781425"/>
              <a:ext cx="1752600" cy="19431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8899" name="矩形 61"/>
            <p:cNvSpPr/>
            <p:nvPr/>
          </p:nvSpPr>
          <p:spPr>
            <a:xfrm>
              <a:off x="2373410" y="5743059"/>
              <a:ext cx="1262397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RGB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颜色通道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8900" name="矩形 64"/>
            <p:cNvSpPr/>
            <p:nvPr/>
          </p:nvSpPr>
          <p:spPr>
            <a:xfrm>
              <a:off x="5488613" y="5740142"/>
              <a:ext cx="1420582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CMYK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颜色通道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8901" name="标题 1"/>
          <p:cNvSpPr/>
          <p:nvPr/>
        </p:nvSpPr>
        <p:spPr>
          <a:xfrm>
            <a:off x="1755775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089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0900" name="矩形 23"/>
          <p:cNvSpPr/>
          <p:nvPr/>
        </p:nvSpPr>
        <p:spPr>
          <a:xfrm>
            <a:off x="2806700" y="1131888"/>
            <a:ext cx="2468563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、通道调色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8090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090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090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093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0936" name="组合 45"/>
          <p:cNvGrpSpPr/>
          <p:nvPr/>
        </p:nvGrpSpPr>
        <p:grpSpPr>
          <a:xfrm>
            <a:off x="676275" y="2095500"/>
            <a:ext cx="8137525" cy="1016000"/>
            <a:chOff x="641723" y="5014683"/>
            <a:chExt cx="8138351" cy="1015605"/>
          </a:xfrm>
        </p:grpSpPr>
        <p:grpSp>
          <p:nvGrpSpPr>
            <p:cNvPr id="80937" name="组合 76"/>
            <p:cNvGrpSpPr/>
            <p:nvPr/>
          </p:nvGrpSpPr>
          <p:grpSpPr>
            <a:xfrm>
              <a:off x="641723" y="5014683"/>
              <a:ext cx="8138351" cy="1015605"/>
              <a:chOff x="533397" y="3181244"/>
              <a:chExt cx="11474177" cy="1432169"/>
            </a:xfrm>
          </p:grpSpPr>
          <p:grpSp>
            <p:nvGrpSpPr>
              <p:cNvPr id="80938" name="组合 72"/>
              <p:cNvGrpSpPr/>
              <p:nvPr/>
            </p:nvGrpSpPr>
            <p:grpSpPr>
              <a:xfrm>
                <a:off x="533397" y="3181244"/>
                <a:ext cx="11474177" cy="1432169"/>
                <a:chOff x="1523997" y="2388304"/>
                <a:chExt cx="12749090" cy="157787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31"/>
                  <a:ext cx="12749090" cy="123025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80940" name="任意多边形 47"/>
                <p:cNvSpPr/>
                <p:nvPr/>
              </p:nvSpPr>
              <p:spPr>
                <a:xfrm>
                  <a:off x="1832403" y="2388304"/>
                  <a:ext cx="3444692" cy="576911"/>
                </a:xfrm>
                <a:custGeom>
                  <a:avLst/>
                  <a:gdLst/>
                  <a:ahLst/>
                  <a:cxnLst>
                    <a:cxn ang="0">
                      <a:pos x="0" y="45811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11"/>
                    </a:cxn>
                    <a:cxn ang="0">
                      <a:pos x="2780723" y="229048"/>
                    </a:cxn>
                    <a:cxn ang="0">
                      <a:pos x="2649207" y="274859"/>
                    </a:cxn>
                    <a:cxn ang="0">
                      <a:pos x="131516" y="274859"/>
                    </a:cxn>
                    <a:cxn ang="0">
                      <a:pos x="0" y="229048"/>
                    </a:cxn>
                    <a:cxn ang="0">
                      <a:pos x="0" y="45811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8094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80942" name="矩形 15"/>
            <p:cNvSpPr/>
            <p:nvPr/>
          </p:nvSpPr>
          <p:spPr>
            <a:xfrm>
              <a:off x="780819" y="5491958"/>
              <a:ext cx="7999255" cy="3691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“通道”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是一种重要的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图像处理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方法，它主要用来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存储图像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的色彩信息。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80943" name="矩形 53"/>
          <p:cNvSpPr/>
          <p:nvPr/>
        </p:nvSpPr>
        <p:spPr>
          <a:xfrm>
            <a:off x="571500" y="3270250"/>
            <a:ext cx="176212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通道调色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80944" name="矩形 59"/>
          <p:cNvSpPr/>
          <p:nvPr/>
        </p:nvSpPr>
        <p:spPr>
          <a:xfrm>
            <a:off x="612775" y="3757613"/>
            <a:ext cx="8201025" cy="1338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在颜色通道中，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灰色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代表了一种颜色的含量，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明亮的区域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表示大量对应的颜色，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暗的区域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表示对应的颜色较少。如果要在图像中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增加某种颜色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，可以将相应的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通道调亮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；要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减少某种颜色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，将相应的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通道调暗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即可。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80945" name="标题 1"/>
          <p:cNvSpPr/>
          <p:nvPr/>
        </p:nvSpPr>
        <p:spPr>
          <a:xfrm>
            <a:off x="1757363" y="12858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294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23876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、红眼工具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295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295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298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95500"/>
            <a:ext cx="8137525" cy="1016000"/>
            <a:chOff x="641723" y="5014684"/>
            <a:chExt cx="8138351" cy="1015928"/>
          </a:xfrm>
        </p:grpSpPr>
        <p:grpSp>
          <p:nvGrpSpPr>
            <p:cNvPr id="82985" name="组合 76"/>
            <p:cNvGrpSpPr/>
            <p:nvPr/>
          </p:nvGrpSpPr>
          <p:grpSpPr>
            <a:xfrm>
              <a:off x="641723" y="5014684"/>
              <a:ext cx="8138351" cy="1015928"/>
              <a:chOff x="533397" y="3181246"/>
              <a:chExt cx="11474177" cy="1432625"/>
            </a:xfrm>
          </p:grpSpPr>
          <p:grpSp>
            <p:nvGrpSpPr>
              <p:cNvPr id="82986" name="组合 72"/>
              <p:cNvGrpSpPr/>
              <p:nvPr/>
            </p:nvGrpSpPr>
            <p:grpSpPr>
              <a:xfrm>
                <a:off x="533397" y="3181246"/>
                <a:ext cx="11474177" cy="1432625"/>
                <a:chOff x="1523997" y="2388304"/>
                <a:chExt cx="12749090" cy="1578378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6041"/>
                  <a:ext cx="12749090" cy="123064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82988" name="任意多边形 47"/>
                <p:cNvSpPr/>
                <p:nvPr/>
              </p:nvSpPr>
              <p:spPr>
                <a:xfrm>
                  <a:off x="1832403" y="2388304"/>
                  <a:ext cx="3444692" cy="577094"/>
                </a:xfrm>
                <a:custGeom>
                  <a:avLst/>
                  <a:gdLst/>
                  <a:ahLst/>
                  <a:cxnLst>
                    <a:cxn ang="0">
                      <a:pos x="0" y="45840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40"/>
                    </a:cxn>
                    <a:cxn ang="0">
                      <a:pos x="2780723" y="229194"/>
                    </a:cxn>
                    <a:cxn ang="0">
                      <a:pos x="2649207" y="275034"/>
                    </a:cxn>
                    <a:cxn ang="0">
                      <a:pos x="131516" y="275034"/>
                    </a:cxn>
                    <a:cxn ang="0">
                      <a:pos x="0" y="229194"/>
                    </a:cxn>
                    <a:cxn ang="0">
                      <a:pos x="0" y="45840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8298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82990" name="矩形 15"/>
            <p:cNvSpPr/>
            <p:nvPr/>
          </p:nvSpPr>
          <p:spPr>
            <a:xfrm>
              <a:off x="780819" y="5525844"/>
              <a:ext cx="7999255" cy="3693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“红眼工具”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可以去除拍摄照片时产生的红眼。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979488" y="3265488"/>
            <a:ext cx="7810500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“红眼工具”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，然后在图像中有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红眼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的位置单击，即可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去除红眼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1463675" y="4019550"/>
            <a:ext cx="6253163" cy="1657350"/>
            <a:chOff x="1464335" y="4019550"/>
            <a:chExt cx="6252185" cy="1657350"/>
          </a:xfrm>
        </p:grpSpPr>
        <p:pic>
          <p:nvPicPr>
            <p:cNvPr id="82993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4335" y="4019550"/>
              <a:ext cx="1438275" cy="16573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994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75297" y="4019550"/>
              <a:ext cx="1432167" cy="16573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2995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80150" y="4019550"/>
              <a:ext cx="1436370" cy="16573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996" name="右箭头 58"/>
            <p:cNvSpPr/>
            <p:nvPr/>
          </p:nvSpPr>
          <p:spPr>
            <a:xfrm>
              <a:off x="3272040" y="4713043"/>
              <a:ext cx="279400" cy="33014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997" name="右箭头 59"/>
            <p:cNvSpPr/>
            <p:nvPr/>
          </p:nvSpPr>
          <p:spPr>
            <a:xfrm>
              <a:off x="5637212" y="4683153"/>
              <a:ext cx="279400" cy="33014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2998" name="标题 1"/>
          <p:cNvSpPr/>
          <p:nvPr/>
        </p:nvSpPr>
        <p:spPr>
          <a:xfrm>
            <a:off x="1752600" y="13335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499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0640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7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、仿制图章工具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499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499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3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503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95500"/>
            <a:ext cx="8137525" cy="1016000"/>
            <a:chOff x="641723" y="5014684"/>
            <a:chExt cx="8138351" cy="1015928"/>
          </a:xfrm>
        </p:grpSpPr>
        <p:grpSp>
          <p:nvGrpSpPr>
            <p:cNvPr id="85033" name="组合 76"/>
            <p:cNvGrpSpPr/>
            <p:nvPr/>
          </p:nvGrpSpPr>
          <p:grpSpPr>
            <a:xfrm>
              <a:off x="641723" y="5014684"/>
              <a:ext cx="8138351" cy="1015928"/>
              <a:chOff x="533397" y="3181246"/>
              <a:chExt cx="11474177" cy="1432625"/>
            </a:xfrm>
          </p:grpSpPr>
          <p:grpSp>
            <p:nvGrpSpPr>
              <p:cNvPr id="85034" name="组合 72"/>
              <p:cNvGrpSpPr/>
              <p:nvPr/>
            </p:nvGrpSpPr>
            <p:grpSpPr>
              <a:xfrm>
                <a:off x="533397" y="3181246"/>
                <a:ext cx="11474177" cy="1432625"/>
                <a:chOff x="1523997" y="2388304"/>
                <a:chExt cx="12749090" cy="1578378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6041"/>
                  <a:ext cx="12749090" cy="123064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85036" name="任意多边形 47"/>
                <p:cNvSpPr/>
                <p:nvPr/>
              </p:nvSpPr>
              <p:spPr>
                <a:xfrm>
                  <a:off x="1832403" y="2388304"/>
                  <a:ext cx="3444692" cy="577094"/>
                </a:xfrm>
                <a:custGeom>
                  <a:avLst/>
                  <a:gdLst/>
                  <a:ahLst/>
                  <a:cxnLst>
                    <a:cxn ang="0">
                      <a:pos x="0" y="45840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40"/>
                    </a:cxn>
                    <a:cxn ang="0">
                      <a:pos x="2780723" y="229194"/>
                    </a:cxn>
                    <a:cxn ang="0">
                      <a:pos x="2649207" y="275034"/>
                    </a:cxn>
                    <a:cxn ang="0">
                      <a:pos x="131516" y="275034"/>
                    </a:cxn>
                    <a:cxn ang="0">
                      <a:pos x="0" y="229194"/>
                    </a:cxn>
                    <a:cxn ang="0">
                      <a:pos x="0" y="45840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8503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85038" name="矩形 15"/>
            <p:cNvSpPr/>
            <p:nvPr/>
          </p:nvSpPr>
          <p:spPr>
            <a:xfrm>
              <a:off x="780819" y="5525844"/>
              <a:ext cx="7999255" cy="3693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“仿制图章工具”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是一种复制图像的工具，原理类似于克隆技术。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60" name="矩形 15"/>
          <p:cNvSpPr/>
          <p:nvPr/>
        </p:nvSpPr>
        <p:spPr>
          <a:xfrm>
            <a:off x="608013" y="3305175"/>
            <a:ext cx="8370887" cy="1214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“仿制图章工具”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鼠标光标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定位在图像中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需要复制的位置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，按住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【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Alt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】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键，光标将变为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圆形十字图标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 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，此时，单击定下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取样点，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然后，释放鼠标。在画面中合适的位置单击，并按住鼠标左键不放进行涂抹，直至复制出目标对象。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712788" y="4775200"/>
            <a:ext cx="7993062" cy="1089025"/>
            <a:chOff x="712511" y="4876799"/>
            <a:chExt cx="7992810" cy="1089025"/>
          </a:xfrm>
        </p:grpSpPr>
        <p:pic>
          <p:nvPicPr>
            <p:cNvPr id="85041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2511" y="4876799"/>
              <a:ext cx="1530948" cy="1089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5042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64845" y="4876799"/>
              <a:ext cx="1529111" cy="1089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5043" name="Picture 7" descr="5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015342" y="4876799"/>
              <a:ext cx="1527660" cy="1089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5044" name="Picture 8" descr="5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64388" y="4876799"/>
              <a:ext cx="1540933" cy="10890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5045" name="右箭头 63"/>
            <p:cNvSpPr/>
            <p:nvPr/>
          </p:nvSpPr>
          <p:spPr>
            <a:xfrm>
              <a:off x="2408238" y="5256239"/>
              <a:ext cx="279400" cy="33014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46" name="右箭头 64"/>
            <p:cNvSpPr/>
            <p:nvPr/>
          </p:nvSpPr>
          <p:spPr>
            <a:xfrm>
              <a:off x="4592638" y="5243567"/>
              <a:ext cx="279400" cy="33014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5047" name="右箭头 65"/>
            <p:cNvSpPr/>
            <p:nvPr/>
          </p:nvSpPr>
          <p:spPr>
            <a:xfrm>
              <a:off x="6751638" y="5230895"/>
              <a:ext cx="279400" cy="33014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5048" name="标题 1"/>
          <p:cNvSpPr/>
          <p:nvPr/>
        </p:nvSpPr>
        <p:spPr>
          <a:xfrm>
            <a:off x="1752600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704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7044" name="矩形 23"/>
          <p:cNvSpPr/>
          <p:nvPr/>
        </p:nvSpPr>
        <p:spPr>
          <a:xfrm>
            <a:off x="2806700" y="1131888"/>
            <a:ext cx="4216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7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、仿制图章工具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8704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704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704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4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4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707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7080" name="矩形 46"/>
          <p:cNvSpPr/>
          <p:nvPr/>
        </p:nvSpPr>
        <p:spPr>
          <a:xfrm>
            <a:off x="455613" y="2044700"/>
            <a:ext cx="2954337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仿制图章工具</a:t>
            </a:r>
            <a:r>
              <a:rPr lang="zh-CN" altLang="en-US" sz="24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选项栏</a:t>
            </a:r>
            <a:endParaRPr lang="zh-CN" altLang="en-US" sz="2400" b="1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87081" name="Picture 2" descr="201410301447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" y="2736850"/>
            <a:ext cx="8067675" cy="284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" name="矩形 47"/>
          <p:cNvSpPr/>
          <p:nvPr/>
        </p:nvSpPr>
        <p:spPr>
          <a:xfrm>
            <a:off x="455613" y="3267075"/>
            <a:ext cx="8394700" cy="23352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画笔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：用于设置画笔的大小及形状等。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模式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：用于设置仿制图章工具的混合模式。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不透明度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：用于设置“仿制图章工具”在仿制图像时的不透明度。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对齐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：用于设置是否在复制时使用对齐功能。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样本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：用于设置仿制的样本，分别为“当前图层”、“当前和下方图层”和“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 eaLnBrk="0" hangingPunct="0">
              <a:lnSpc>
                <a:spcPct val="135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        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所有图层”。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7083" name="标题 1"/>
          <p:cNvSpPr/>
          <p:nvPr/>
        </p:nvSpPr>
        <p:spPr>
          <a:xfrm>
            <a:off x="1757363" y="1270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7.2【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841375" y="1439863"/>
            <a:ext cx="78740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通道是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Photoshop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的高级功能，与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图像内容、色彩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等有密切联系。通道的应用也非常广泛，不仅可以用来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调色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，还可以用来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抠图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en-US" sz="20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901700" y="5210175"/>
            <a:ext cx="7723188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本案例将通过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“通道”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抠取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“云彩”</a:t>
            </a:r>
            <a:r>
              <a:rPr lang="zh-CN" altLang="en-US" sz="2000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en-US" sz="20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89092" name="标题 1"/>
          <p:cNvSpPr/>
          <p:nvPr/>
        </p:nvSpPr>
        <p:spPr>
          <a:xfrm>
            <a:off x="1757363" y="1270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通道抠图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3775" y="2741613"/>
            <a:ext cx="3357563" cy="211137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2675" y="2741613"/>
            <a:ext cx="3346450" cy="21113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1138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6" charset="-122"/>
              <a:ea typeface="微软雅黑" panose="020B0503020204020204" pitchFamily="6" charset="-122"/>
              <a:cs typeface="+mn-cs"/>
            </a:endParaRPr>
          </a:p>
        </p:txBody>
      </p:sp>
      <p:grpSp>
        <p:nvGrpSpPr>
          <p:cNvPr id="91140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91141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91144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1145" name="矩形 35"/>
          <p:cNvSpPr/>
          <p:nvPr/>
        </p:nvSpPr>
        <p:spPr>
          <a:xfrm>
            <a:off x="1814513" y="2630488"/>
            <a:ext cx="1211262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000" b="1" dirty="0">
                <a:solidFill>
                  <a:srgbClr val="7F7F7F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通道抠图</a:t>
            </a:r>
            <a:endParaRPr lang="zh-CN" altLang="en-US" sz="2000" b="1" dirty="0">
              <a:solidFill>
                <a:srgbClr val="7F7F7F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91146" name="标题 1"/>
          <p:cNvSpPr/>
          <p:nvPr/>
        </p:nvSpPr>
        <p:spPr>
          <a:xfrm>
            <a:off x="1758950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通道抠图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  <p:grpSp>
        <p:nvGrpSpPr>
          <p:cNvPr id="91147" name="组合 40"/>
          <p:cNvGrpSpPr/>
          <p:nvPr/>
        </p:nvGrpSpPr>
        <p:grpSpPr>
          <a:xfrm>
            <a:off x="884238" y="3319463"/>
            <a:ext cx="2840037" cy="2212975"/>
            <a:chOff x="922338" y="3356769"/>
            <a:chExt cx="2840776" cy="2214534"/>
          </a:xfrm>
        </p:grpSpPr>
        <p:pic>
          <p:nvPicPr>
            <p:cNvPr id="91148" name="Picture 2" descr="通道云彩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35468" y="3356769"/>
              <a:ext cx="1776721" cy="115246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1149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34264" y="3933003"/>
              <a:ext cx="2228850" cy="16383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1150" name="矩形 2"/>
            <p:cNvSpPr/>
            <p:nvPr/>
          </p:nvSpPr>
          <p:spPr>
            <a:xfrm>
              <a:off x="922338" y="3362325"/>
              <a:ext cx="64633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云素材</a:t>
              </a:r>
              <a:endParaRPr lang="zh-CN" altLang="en-US" sz="12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  <p:sp>
          <p:nvSpPr>
            <p:cNvPr id="91151" name="矩形 2"/>
            <p:cNvSpPr/>
            <p:nvPr/>
          </p:nvSpPr>
          <p:spPr>
            <a:xfrm>
              <a:off x="1559070" y="3945703"/>
              <a:ext cx="64633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效果图</a:t>
              </a:r>
              <a:endParaRPr lang="zh-CN" altLang="en-US" sz="12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513262" cy="1573212"/>
            <a:chOff x="3814763" y="3024265"/>
            <a:chExt cx="4513667" cy="1573135"/>
          </a:xfrm>
        </p:grpSpPr>
        <p:pic>
          <p:nvPicPr>
            <p:cNvPr id="93190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3191" name="矩形 10"/>
            <p:cNvSpPr/>
            <p:nvPr/>
          </p:nvSpPr>
          <p:spPr>
            <a:xfrm>
              <a:off x="4272482" y="3281366"/>
              <a:ext cx="4055948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  <a:sym typeface="宋体" panose="02010600030101010101" pitchFamily="2" charset="-122"/>
                </a:rPr>
                <a:t>通道抠图案例知识点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93192" name="标题 1"/>
          <p:cNvSpPr/>
          <p:nvPr/>
        </p:nvSpPr>
        <p:spPr>
          <a:xfrm>
            <a:off x="1757363" y="1270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523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23495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、通道面板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52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52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527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676275" y="2095500"/>
            <a:ext cx="8137525" cy="1009650"/>
            <a:chOff x="641723" y="5014684"/>
            <a:chExt cx="8138351" cy="1009066"/>
          </a:xfrm>
        </p:grpSpPr>
        <p:grpSp>
          <p:nvGrpSpPr>
            <p:cNvPr id="95273" name="组合 76"/>
            <p:cNvGrpSpPr/>
            <p:nvPr/>
          </p:nvGrpSpPr>
          <p:grpSpPr>
            <a:xfrm>
              <a:off x="641723" y="5014684"/>
              <a:ext cx="8138351" cy="1009066"/>
              <a:chOff x="533397" y="3181246"/>
              <a:chExt cx="11474177" cy="1422948"/>
            </a:xfrm>
          </p:grpSpPr>
          <p:grpSp>
            <p:nvGrpSpPr>
              <p:cNvPr id="95274" name="组合 72"/>
              <p:cNvGrpSpPr/>
              <p:nvPr/>
            </p:nvGrpSpPr>
            <p:grpSpPr>
              <a:xfrm>
                <a:off x="533397" y="3181246"/>
                <a:ext cx="11474177" cy="1422948"/>
                <a:chOff x="1523997" y="2388304"/>
                <a:chExt cx="12749090" cy="156771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865"/>
                  <a:ext cx="12749090" cy="122015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95276" name="任意多边形 51"/>
                <p:cNvSpPr/>
                <p:nvPr/>
              </p:nvSpPr>
              <p:spPr>
                <a:xfrm>
                  <a:off x="1832403" y="2388304"/>
                  <a:ext cx="3444692" cy="576802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2"/>
                    </a:cxn>
                    <a:cxn ang="0">
                      <a:pos x="2649207" y="274755"/>
                    </a:cxn>
                    <a:cxn ang="0">
                      <a:pos x="131516" y="274755"/>
                    </a:cxn>
                    <a:cxn ang="0">
                      <a:pos x="0" y="228962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9527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95278" name="矩形 15"/>
            <p:cNvSpPr/>
            <p:nvPr/>
          </p:nvSpPr>
          <p:spPr>
            <a:xfrm>
              <a:off x="780819" y="5525799"/>
              <a:ext cx="7999255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通道面板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可以对所有的通道进行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管理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编辑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41994" name="矩形 68"/>
          <p:cNvSpPr/>
          <p:nvPr/>
        </p:nvSpPr>
        <p:spPr>
          <a:xfrm>
            <a:off x="801688" y="3271838"/>
            <a:ext cx="7429500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当打开一个图像时，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Photoshop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会自动创建该图像的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颜色信息通道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4608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41996" name="对象 70"/>
          <p:cNvGraphicFramePr>
            <a:graphicFrameLocks noChangeAspect="1"/>
          </p:cNvGraphicFramePr>
          <p:nvPr/>
        </p:nvGraphicFramePr>
        <p:xfrm>
          <a:off x="2127250" y="3810000"/>
          <a:ext cx="4600575" cy="252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6146800" imgH="3378200" progId="Visio.Drawing.11">
                  <p:embed/>
                </p:oleObj>
              </mc:Choice>
              <mc:Fallback>
                <p:oleObj name="" r:id="rId2" imgW="6146800" imgH="3378200" progId="Visio.Drawing.11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27250" y="3810000"/>
                        <a:ext cx="4600575" cy="2524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282" name="标题 1"/>
          <p:cNvSpPr/>
          <p:nvPr/>
        </p:nvSpPr>
        <p:spPr>
          <a:xfrm>
            <a:off x="1757363" y="13335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199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728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7284" name="矩形 23"/>
          <p:cNvSpPr/>
          <p:nvPr/>
        </p:nvSpPr>
        <p:spPr>
          <a:xfrm>
            <a:off x="2806700" y="1131888"/>
            <a:ext cx="23495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、通道面板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9728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728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728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8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8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731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71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4" name="直接连接符 53"/>
          <p:cNvSpPr/>
          <p:nvPr/>
        </p:nvSpPr>
        <p:spPr>
          <a:xfrm>
            <a:off x="1320800" y="496570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5" name="直接连接符 54"/>
          <p:cNvSpPr/>
          <p:nvPr/>
        </p:nvSpPr>
        <p:spPr>
          <a:xfrm>
            <a:off x="1352550" y="445293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6" name="直接连接符 55"/>
          <p:cNvSpPr/>
          <p:nvPr/>
        </p:nvSpPr>
        <p:spPr>
          <a:xfrm>
            <a:off x="1352550" y="400367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7" name="直接连接符 56"/>
          <p:cNvSpPr/>
          <p:nvPr/>
        </p:nvSpPr>
        <p:spPr>
          <a:xfrm>
            <a:off x="1352550" y="355600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8" name="直接连接符 57"/>
          <p:cNvSpPr/>
          <p:nvPr/>
        </p:nvSpPr>
        <p:spPr>
          <a:xfrm>
            <a:off x="1352550" y="310832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tailEnd type="oval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9" name="椭圆 58"/>
          <p:cNvSpPr/>
          <p:nvPr/>
        </p:nvSpPr>
        <p:spPr>
          <a:xfrm>
            <a:off x="457200" y="2843213"/>
            <a:ext cx="2501900" cy="25019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0" name="任意多边形 59"/>
          <p:cNvSpPr/>
          <p:nvPr/>
        </p:nvSpPr>
        <p:spPr>
          <a:xfrm>
            <a:off x="907274" y="4171425"/>
            <a:ext cx="1601215" cy="825627"/>
          </a:xfrm>
          <a:custGeom>
            <a:avLst/>
            <a:gdLst>
              <a:gd name="connsiteX0" fmla="*/ 0 w 1950720"/>
              <a:gd name="connsiteY0" fmla="*/ 0 h 1005840"/>
              <a:gd name="connsiteX1" fmla="*/ 1950720 w 1950720"/>
              <a:gd name="connsiteY1" fmla="*/ 0 h 1005840"/>
              <a:gd name="connsiteX2" fmla="*/ 1950720 w 1950720"/>
              <a:gd name="connsiteY2" fmla="*/ 1005840 h 1005840"/>
              <a:gd name="connsiteX3" fmla="*/ 0 w 1950720"/>
              <a:gd name="connsiteY3" fmla="*/ 1005840 h 1005840"/>
              <a:gd name="connsiteX4" fmla="*/ 0 w 1950720"/>
              <a:gd name="connsiteY4" fmla="*/ 0 h 100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005840">
                <a:moveTo>
                  <a:pt x="0" y="0"/>
                </a:moveTo>
                <a:lnTo>
                  <a:pt x="1950720" y="0"/>
                </a:lnTo>
                <a:lnTo>
                  <a:pt x="1950720" y="1005840"/>
                </a:lnTo>
                <a:lnTo>
                  <a:pt x="0" y="100584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spcCol="1270" anchor="b"/>
          <a:lstStyle/>
          <a:p>
            <a:pPr marL="0" marR="0" lvl="0" indent="0" algn="ctr" defTabSz="2889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6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" name="椭圆 60"/>
          <p:cNvSpPr/>
          <p:nvPr/>
        </p:nvSpPr>
        <p:spPr bwMode="auto">
          <a:xfrm>
            <a:off x="658869" y="3040259"/>
            <a:ext cx="2101549" cy="2101549"/>
          </a:xfrm>
          <a:prstGeom prst="ellipse">
            <a:avLst/>
          </a:prstGeom>
          <a:solidFill>
            <a:schemeClr val="bg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76200" dist="50800" dir="16200000">
              <a:prstClr val="black">
                <a:alpha val="3400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矩形 147"/>
          <p:cNvSpPr/>
          <p:nvPr/>
        </p:nvSpPr>
        <p:spPr>
          <a:xfrm>
            <a:off x="811213" y="3763963"/>
            <a:ext cx="29337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解释说明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63" name="任意多边形 62"/>
          <p:cNvSpPr/>
          <p:nvPr/>
        </p:nvSpPr>
        <p:spPr>
          <a:xfrm>
            <a:off x="4468813" y="2805113"/>
            <a:ext cx="100013" cy="449263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4" name="任意多边形 63"/>
          <p:cNvSpPr/>
          <p:nvPr/>
        </p:nvSpPr>
        <p:spPr>
          <a:xfrm>
            <a:off x="4076700" y="3163888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5" name="任意多边形 64"/>
          <p:cNvSpPr/>
          <p:nvPr/>
        </p:nvSpPr>
        <p:spPr>
          <a:xfrm>
            <a:off x="3933825" y="3635375"/>
            <a:ext cx="153988" cy="450850"/>
          </a:xfrm>
          <a:custGeom>
            <a:avLst/>
            <a:gdLst>
              <a:gd name="connsiteX0" fmla="*/ 0 w 185928"/>
              <a:gd name="connsiteY0" fmla="*/ 0 h 548640"/>
              <a:gd name="connsiteX1" fmla="*/ 185928 w 185928"/>
              <a:gd name="connsiteY1" fmla="*/ 0 h 548640"/>
              <a:gd name="connsiteX2" fmla="*/ 185928 w 185928"/>
              <a:gd name="connsiteY2" fmla="*/ 548640 h 548640"/>
              <a:gd name="connsiteX3" fmla="*/ 0 w 185928"/>
              <a:gd name="connsiteY3" fmla="*/ 548640 h 548640"/>
              <a:gd name="connsiteX4" fmla="*/ 0 w 185928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28" h="548640">
                <a:moveTo>
                  <a:pt x="0" y="0"/>
                </a:moveTo>
                <a:lnTo>
                  <a:pt x="185928" y="0"/>
                </a:lnTo>
                <a:lnTo>
                  <a:pt x="185928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6" name="任意多边形 65"/>
          <p:cNvSpPr/>
          <p:nvPr/>
        </p:nvSpPr>
        <p:spPr>
          <a:xfrm>
            <a:off x="4076700" y="4106863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7" name="任意多边形 66"/>
          <p:cNvSpPr/>
          <p:nvPr/>
        </p:nvSpPr>
        <p:spPr>
          <a:xfrm>
            <a:off x="4468813" y="4743450"/>
            <a:ext cx="100013" cy="450850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2974975" y="3198813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4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、将通道作为选区载入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：单击该按钮，可以载入所选通道内的选区。</a:t>
            </a:r>
            <a:endParaRPr lang="zh-CN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2974975" y="3632200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4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、将选区存储为通道：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单击该按钮，可以将图像中的选区保存在通道内。</a:t>
            </a:r>
            <a:endParaRPr lang="zh-CN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974975" y="4076700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4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、创建新通道：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单击该按钮，可以创建新的</a:t>
            </a:r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Alpha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通道。</a:t>
            </a:r>
            <a:endParaRPr lang="zh-CN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2949575" y="4522788"/>
            <a:ext cx="5649913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14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、删除当前通道：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单击该按钮，可以删除当前选择的通道。</a:t>
            </a:r>
            <a:endParaRPr lang="zh-CN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7339" name="矩形 71"/>
          <p:cNvSpPr/>
          <p:nvPr/>
        </p:nvSpPr>
        <p:spPr>
          <a:xfrm>
            <a:off x="722313" y="2146300"/>
            <a:ext cx="387667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dirty="0">
                <a:latin typeface="微软雅黑" panose="020B0503020204020204" pitchFamily="6" charset="-122"/>
                <a:ea typeface="微软雅黑" panose="020B0503020204020204" pitchFamily="6" charset="-122"/>
              </a:rPr>
              <a:t>对其中各选项的解释如下：</a:t>
            </a:r>
            <a:endParaRPr lang="zh-CN" altLang="en-US" sz="24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97340" name="标题 1"/>
          <p:cNvSpPr/>
          <p:nvPr/>
        </p:nvSpPr>
        <p:spPr>
          <a:xfrm>
            <a:off x="1755775" y="14287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8" grpId="0"/>
      <p:bldP spid="69" grpId="0"/>
      <p:bldP spid="70" grpId="0"/>
      <p:bldP spid="7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933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395605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933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933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936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1"/>
          <p:cNvGrpSpPr/>
          <p:nvPr/>
        </p:nvGrpSpPr>
        <p:grpSpPr>
          <a:xfrm>
            <a:off x="676275" y="2095500"/>
            <a:ext cx="8137525" cy="1485900"/>
            <a:chOff x="641723" y="5014683"/>
            <a:chExt cx="8138351" cy="1485038"/>
          </a:xfrm>
        </p:grpSpPr>
        <p:grpSp>
          <p:nvGrpSpPr>
            <p:cNvPr id="99369" name="组合 76"/>
            <p:cNvGrpSpPr/>
            <p:nvPr/>
          </p:nvGrpSpPr>
          <p:grpSpPr>
            <a:xfrm>
              <a:off x="641723" y="5014683"/>
              <a:ext cx="8138351" cy="1485038"/>
              <a:chOff x="533397" y="3181246"/>
              <a:chExt cx="11474177" cy="2094147"/>
            </a:xfrm>
          </p:grpSpPr>
          <p:grpSp>
            <p:nvGrpSpPr>
              <p:cNvPr id="99370" name="组合 72"/>
              <p:cNvGrpSpPr/>
              <p:nvPr/>
            </p:nvGrpSpPr>
            <p:grpSpPr>
              <a:xfrm>
                <a:off x="533397" y="3181246"/>
                <a:ext cx="11474177" cy="2094147"/>
                <a:chOff x="1523997" y="2388304"/>
                <a:chExt cx="12749090" cy="2307203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4"/>
                  <a:ext cx="12749090" cy="195964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99372" name="任意多边形 47"/>
                <p:cNvSpPr/>
                <p:nvPr/>
              </p:nvSpPr>
              <p:spPr>
                <a:xfrm>
                  <a:off x="1832403" y="2388304"/>
                  <a:ext cx="3444692" cy="576801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1"/>
                    </a:cxn>
                    <a:cxn ang="0">
                      <a:pos x="2649207" y="274754"/>
                    </a:cxn>
                    <a:cxn ang="0">
                      <a:pos x="131516" y="274754"/>
                    </a:cxn>
                    <a:cxn ang="0">
                      <a:pos x="0" y="228961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9937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99374" name="矩形 15"/>
            <p:cNvSpPr/>
            <p:nvPr/>
          </p:nvSpPr>
          <p:spPr>
            <a:xfrm>
              <a:off x="780819" y="5525799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中不仅可以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创建新通道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，还可以对当前通道进行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复制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删除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等操作。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4813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4085" name="Picture 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75" y="4371975"/>
            <a:ext cx="2030413" cy="215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931863" y="3754438"/>
            <a:ext cx="3214687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创建新通道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方法 一</a:t>
            </a:r>
            <a:endParaRPr lang="zh-CN" altLang="zh-CN" sz="20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830513" y="4476750"/>
            <a:ext cx="228600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4086" name="Picture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825" y="4365625"/>
            <a:ext cx="1352550" cy="2162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" name="矩形 57"/>
          <p:cNvSpPr>
            <a:spLocks noChangeArrowheads="1"/>
          </p:cNvSpPr>
          <p:nvPr/>
        </p:nvSpPr>
        <p:spPr bwMode="auto">
          <a:xfrm>
            <a:off x="3184525" y="4362450"/>
            <a:ext cx="1327150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4088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2188" y="4357688"/>
            <a:ext cx="3695700" cy="2143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" name="矩形 60"/>
          <p:cNvSpPr>
            <a:spLocks noChangeArrowheads="1"/>
          </p:cNvSpPr>
          <p:nvPr/>
        </p:nvSpPr>
        <p:spPr bwMode="auto">
          <a:xfrm>
            <a:off x="7453313" y="4649788"/>
            <a:ext cx="942975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9383" name="标题 1"/>
          <p:cNvSpPr/>
          <p:nvPr/>
        </p:nvSpPr>
        <p:spPr>
          <a:xfrm>
            <a:off x="1757363" y="12858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 animBg="1"/>
      <p:bldP spid="3" grpId="1" animBg="1"/>
      <p:bldP spid="58" grpId="0" animBg="1"/>
      <p:bldP spid="58" grpId="1" animBg="1"/>
      <p:bldP spid="61" grpId="0" animBg="1"/>
      <p:bldP spid="61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137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1380" name="矩形 23"/>
          <p:cNvSpPr/>
          <p:nvPr/>
        </p:nvSpPr>
        <p:spPr>
          <a:xfrm>
            <a:off x="2806700" y="1131888"/>
            <a:ext cx="395605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0138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138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138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141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1416" name="组合 41"/>
          <p:cNvGrpSpPr/>
          <p:nvPr/>
        </p:nvGrpSpPr>
        <p:grpSpPr>
          <a:xfrm>
            <a:off x="676275" y="2095500"/>
            <a:ext cx="8137525" cy="1485900"/>
            <a:chOff x="641723" y="5014683"/>
            <a:chExt cx="8138351" cy="1485038"/>
          </a:xfrm>
        </p:grpSpPr>
        <p:grpSp>
          <p:nvGrpSpPr>
            <p:cNvPr id="101417" name="组合 76"/>
            <p:cNvGrpSpPr/>
            <p:nvPr/>
          </p:nvGrpSpPr>
          <p:grpSpPr>
            <a:xfrm>
              <a:off x="641723" y="5014683"/>
              <a:ext cx="8138351" cy="1485038"/>
              <a:chOff x="533397" y="3181246"/>
              <a:chExt cx="11474177" cy="2094147"/>
            </a:xfrm>
          </p:grpSpPr>
          <p:grpSp>
            <p:nvGrpSpPr>
              <p:cNvPr id="101418" name="组合 72"/>
              <p:cNvGrpSpPr/>
              <p:nvPr/>
            </p:nvGrpSpPr>
            <p:grpSpPr>
              <a:xfrm>
                <a:off x="533397" y="3181246"/>
                <a:ext cx="11474177" cy="2094147"/>
                <a:chOff x="1523997" y="2388304"/>
                <a:chExt cx="12749090" cy="2307203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4"/>
                  <a:ext cx="12749090" cy="195964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01420" name="任意多边形 47"/>
                <p:cNvSpPr/>
                <p:nvPr/>
              </p:nvSpPr>
              <p:spPr>
                <a:xfrm>
                  <a:off x="1832403" y="2388304"/>
                  <a:ext cx="3444692" cy="576801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1"/>
                    </a:cxn>
                    <a:cxn ang="0">
                      <a:pos x="2649207" y="274754"/>
                    </a:cxn>
                    <a:cxn ang="0">
                      <a:pos x="131516" y="274754"/>
                    </a:cxn>
                    <a:cxn ang="0">
                      <a:pos x="0" y="228961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0142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01422" name="矩形 15"/>
            <p:cNvSpPr/>
            <p:nvPr/>
          </p:nvSpPr>
          <p:spPr>
            <a:xfrm>
              <a:off x="780819" y="5525799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中不仅可以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创建新通道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，还可以对当前通道进行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复制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删除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等操作。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4915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475" y="4333875"/>
            <a:ext cx="2030413" cy="215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" name="矩形 54"/>
          <p:cNvSpPr/>
          <p:nvPr/>
        </p:nvSpPr>
        <p:spPr>
          <a:xfrm>
            <a:off x="906463" y="3767138"/>
            <a:ext cx="3214687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创建新通道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方法 二</a:t>
            </a:r>
            <a:endParaRPr lang="zh-CN" altLang="zh-CN" sz="20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56" name="矩形 55"/>
          <p:cNvSpPr>
            <a:spLocks noChangeArrowheads="1"/>
          </p:cNvSpPr>
          <p:nvPr/>
        </p:nvSpPr>
        <p:spPr bwMode="auto">
          <a:xfrm>
            <a:off x="3579813" y="6216650"/>
            <a:ext cx="228600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7106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2688" y="4346575"/>
            <a:ext cx="2019300" cy="2143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矩形 61"/>
          <p:cNvSpPr>
            <a:spLocks noChangeArrowheads="1"/>
          </p:cNvSpPr>
          <p:nvPr/>
        </p:nvSpPr>
        <p:spPr bwMode="auto">
          <a:xfrm>
            <a:off x="5005388" y="5899150"/>
            <a:ext cx="1846263" cy="3175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1429" name="标题 1"/>
          <p:cNvSpPr/>
          <p:nvPr/>
        </p:nvSpPr>
        <p:spPr>
          <a:xfrm>
            <a:off x="1757363" y="1270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6" grpId="1" animBg="1"/>
      <p:bldP spid="62" grpId="0" animBg="1"/>
      <p:bldP spid="62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1388" y="4359275"/>
            <a:ext cx="2019300" cy="2143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342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29" name="矩形 23"/>
          <p:cNvSpPr/>
          <p:nvPr/>
        </p:nvSpPr>
        <p:spPr>
          <a:xfrm>
            <a:off x="2806700" y="1131888"/>
            <a:ext cx="395605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03430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3431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343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3464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3465" name="组合 41"/>
          <p:cNvGrpSpPr/>
          <p:nvPr/>
        </p:nvGrpSpPr>
        <p:grpSpPr>
          <a:xfrm>
            <a:off x="676275" y="2095500"/>
            <a:ext cx="8137525" cy="1485900"/>
            <a:chOff x="641723" y="5014683"/>
            <a:chExt cx="8138351" cy="1485038"/>
          </a:xfrm>
        </p:grpSpPr>
        <p:grpSp>
          <p:nvGrpSpPr>
            <p:cNvPr id="103466" name="组合 76"/>
            <p:cNvGrpSpPr/>
            <p:nvPr/>
          </p:nvGrpSpPr>
          <p:grpSpPr>
            <a:xfrm>
              <a:off x="641723" y="5014683"/>
              <a:ext cx="8138351" cy="1485038"/>
              <a:chOff x="533397" y="3181246"/>
              <a:chExt cx="11474177" cy="2094147"/>
            </a:xfrm>
          </p:grpSpPr>
          <p:grpSp>
            <p:nvGrpSpPr>
              <p:cNvPr id="103467" name="组合 72"/>
              <p:cNvGrpSpPr/>
              <p:nvPr/>
            </p:nvGrpSpPr>
            <p:grpSpPr>
              <a:xfrm>
                <a:off x="533397" y="3181246"/>
                <a:ext cx="11474177" cy="2094147"/>
                <a:chOff x="1523997" y="2388304"/>
                <a:chExt cx="12749090" cy="2307203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4"/>
                  <a:ext cx="12749090" cy="195964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03469" name="任意多边形 47"/>
                <p:cNvSpPr/>
                <p:nvPr/>
              </p:nvSpPr>
              <p:spPr>
                <a:xfrm>
                  <a:off x="1832403" y="2388304"/>
                  <a:ext cx="3444692" cy="576801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1"/>
                    </a:cxn>
                    <a:cxn ang="0">
                      <a:pos x="2649207" y="274754"/>
                    </a:cxn>
                    <a:cxn ang="0">
                      <a:pos x="131516" y="274754"/>
                    </a:cxn>
                    <a:cxn ang="0">
                      <a:pos x="0" y="228961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03470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03471" name="矩形 15"/>
            <p:cNvSpPr/>
            <p:nvPr/>
          </p:nvSpPr>
          <p:spPr>
            <a:xfrm>
              <a:off x="768118" y="5525799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中不仅可以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创建新通道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，还可以对当前通道进行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复制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删除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等操作。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018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804863" y="3779838"/>
            <a:ext cx="1557337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复制通道</a:t>
            </a:r>
            <a:endParaRPr lang="zh-CN" altLang="en-US" sz="20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59" name="矩形 58"/>
          <p:cNvSpPr>
            <a:spLocks noChangeArrowheads="1"/>
          </p:cNvSpPr>
          <p:nvPr/>
        </p:nvSpPr>
        <p:spPr bwMode="auto">
          <a:xfrm>
            <a:off x="2728913" y="4476750"/>
            <a:ext cx="228600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8130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7050" y="4359275"/>
            <a:ext cx="1352550" cy="2162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31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250" y="4359275"/>
            <a:ext cx="4260850" cy="182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矩形 61"/>
          <p:cNvSpPr>
            <a:spLocks noChangeArrowheads="1"/>
          </p:cNvSpPr>
          <p:nvPr/>
        </p:nvSpPr>
        <p:spPr bwMode="auto">
          <a:xfrm>
            <a:off x="7783513" y="4637088"/>
            <a:ext cx="942975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3478" name="标题 1"/>
          <p:cNvSpPr/>
          <p:nvPr/>
        </p:nvSpPr>
        <p:spPr>
          <a:xfrm>
            <a:off x="1755775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9" grpId="0" animBg="1"/>
      <p:bldP spid="59" grpId="1" animBg="1"/>
      <p:bldP spid="62" grpId="0" animBg="1"/>
      <p:bldP spid="62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547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5476" name="矩形 23"/>
          <p:cNvSpPr/>
          <p:nvPr/>
        </p:nvSpPr>
        <p:spPr>
          <a:xfrm>
            <a:off x="2806700" y="1131888"/>
            <a:ext cx="395605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0547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547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547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1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551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5512" name="组合 41"/>
          <p:cNvGrpSpPr/>
          <p:nvPr/>
        </p:nvGrpSpPr>
        <p:grpSpPr>
          <a:xfrm>
            <a:off x="676275" y="2095500"/>
            <a:ext cx="8137525" cy="1485900"/>
            <a:chOff x="641723" y="5014683"/>
            <a:chExt cx="8138351" cy="1485038"/>
          </a:xfrm>
        </p:grpSpPr>
        <p:grpSp>
          <p:nvGrpSpPr>
            <p:cNvPr id="105513" name="组合 76"/>
            <p:cNvGrpSpPr/>
            <p:nvPr/>
          </p:nvGrpSpPr>
          <p:grpSpPr>
            <a:xfrm>
              <a:off x="641723" y="5014683"/>
              <a:ext cx="8138351" cy="1485038"/>
              <a:chOff x="533397" y="3181246"/>
              <a:chExt cx="11474177" cy="2094147"/>
            </a:xfrm>
          </p:grpSpPr>
          <p:grpSp>
            <p:nvGrpSpPr>
              <p:cNvPr id="105514" name="组合 72"/>
              <p:cNvGrpSpPr/>
              <p:nvPr/>
            </p:nvGrpSpPr>
            <p:grpSpPr>
              <a:xfrm>
                <a:off x="533397" y="3181246"/>
                <a:ext cx="11474177" cy="2094147"/>
                <a:chOff x="1523997" y="2388304"/>
                <a:chExt cx="12749090" cy="2307203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4"/>
                  <a:ext cx="12749090" cy="195964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05516" name="任意多边形 47"/>
                <p:cNvSpPr/>
                <p:nvPr/>
              </p:nvSpPr>
              <p:spPr>
                <a:xfrm>
                  <a:off x="1832403" y="2388304"/>
                  <a:ext cx="3444692" cy="576801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1"/>
                    </a:cxn>
                    <a:cxn ang="0">
                      <a:pos x="2649207" y="274754"/>
                    </a:cxn>
                    <a:cxn ang="0">
                      <a:pos x="131516" y="274754"/>
                    </a:cxn>
                    <a:cxn ang="0">
                      <a:pos x="0" y="228961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0551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05518" name="矩形 15"/>
            <p:cNvSpPr/>
            <p:nvPr/>
          </p:nvSpPr>
          <p:spPr>
            <a:xfrm>
              <a:off x="768118" y="5525799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中不仅可以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创建新通道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，还可以对当前通道进行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复制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删除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等操作。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120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79463" y="3805238"/>
            <a:ext cx="2881312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删除通道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方法一</a:t>
            </a:r>
            <a:endParaRPr lang="zh-CN" altLang="zh-CN" sz="20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4915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6213" y="4352925"/>
            <a:ext cx="1352550" cy="2162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988" y="4359275"/>
            <a:ext cx="2019300" cy="2143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矩形 61"/>
          <p:cNvSpPr>
            <a:spLocks noChangeArrowheads="1"/>
          </p:cNvSpPr>
          <p:nvPr/>
        </p:nvSpPr>
        <p:spPr bwMode="auto">
          <a:xfrm>
            <a:off x="4100513" y="4476750"/>
            <a:ext cx="228600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5524" name="标题 1"/>
          <p:cNvSpPr/>
          <p:nvPr/>
        </p:nvSpPr>
        <p:spPr>
          <a:xfrm>
            <a:off x="1763713" y="13335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62" grpId="0" animBg="1"/>
      <p:bldP spid="62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752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7524" name="矩形 23"/>
          <p:cNvSpPr/>
          <p:nvPr/>
        </p:nvSpPr>
        <p:spPr>
          <a:xfrm>
            <a:off x="2806700" y="1131888"/>
            <a:ext cx="395605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、通道的基本操作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0752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752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752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2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2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755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7560" name="组合 41"/>
          <p:cNvGrpSpPr/>
          <p:nvPr/>
        </p:nvGrpSpPr>
        <p:grpSpPr>
          <a:xfrm>
            <a:off x="676275" y="2095500"/>
            <a:ext cx="8137525" cy="1485900"/>
            <a:chOff x="641723" y="5014683"/>
            <a:chExt cx="8138351" cy="1485038"/>
          </a:xfrm>
        </p:grpSpPr>
        <p:grpSp>
          <p:nvGrpSpPr>
            <p:cNvPr id="107561" name="组合 76"/>
            <p:cNvGrpSpPr/>
            <p:nvPr/>
          </p:nvGrpSpPr>
          <p:grpSpPr>
            <a:xfrm>
              <a:off x="641723" y="5014683"/>
              <a:ext cx="8138351" cy="1485038"/>
              <a:chOff x="533397" y="3181246"/>
              <a:chExt cx="11474177" cy="2094147"/>
            </a:xfrm>
          </p:grpSpPr>
          <p:grpSp>
            <p:nvGrpSpPr>
              <p:cNvPr id="107562" name="组合 72"/>
              <p:cNvGrpSpPr/>
              <p:nvPr/>
            </p:nvGrpSpPr>
            <p:grpSpPr>
              <a:xfrm>
                <a:off x="533397" y="3181246"/>
                <a:ext cx="11474177" cy="2094147"/>
                <a:chOff x="1523997" y="2388304"/>
                <a:chExt cx="12749090" cy="2307203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4"/>
                  <a:ext cx="12749090" cy="195964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07564" name="任意多边形 47"/>
                <p:cNvSpPr/>
                <p:nvPr/>
              </p:nvSpPr>
              <p:spPr>
                <a:xfrm>
                  <a:off x="1832403" y="2388304"/>
                  <a:ext cx="3444692" cy="576801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1"/>
                    </a:cxn>
                    <a:cxn ang="0">
                      <a:pos x="2649207" y="274754"/>
                    </a:cxn>
                    <a:cxn ang="0">
                      <a:pos x="131516" y="274754"/>
                    </a:cxn>
                    <a:cxn ang="0">
                      <a:pos x="0" y="228961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0756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07566" name="矩形 15"/>
            <p:cNvSpPr/>
            <p:nvPr/>
          </p:nvSpPr>
          <p:spPr>
            <a:xfrm>
              <a:off x="768118" y="5525799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中不仅可以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创建新通道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，还可以对当前通道进行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复制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删除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等操作。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223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675" y="4359275"/>
            <a:ext cx="2030413" cy="215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" name="矩形 54"/>
          <p:cNvSpPr/>
          <p:nvPr/>
        </p:nvSpPr>
        <p:spPr>
          <a:xfrm>
            <a:off x="779463" y="3805238"/>
            <a:ext cx="2881312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删除通道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——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方法二</a:t>
            </a:r>
            <a:endParaRPr lang="zh-CN" altLang="zh-CN" sz="20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56" name="矩形 55"/>
          <p:cNvSpPr>
            <a:spLocks noChangeArrowheads="1"/>
          </p:cNvSpPr>
          <p:nvPr/>
        </p:nvSpPr>
        <p:spPr bwMode="auto">
          <a:xfrm>
            <a:off x="3541713" y="6242050"/>
            <a:ext cx="228600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0178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2963" y="4867275"/>
            <a:ext cx="2928937" cy="1077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" name="矩形 58"/>
          <p:cNvSpPr>
            <a:spLocks noChangeArrowheads="1"/>
          </p:cNvSpPr>
          <p:nvPr/>
        </p:nvSpPr>
        <p:spPr bwMode="auto">
          <a:xfrm>
            <a:off x="5207000" y="5629275"/>
            <a:ext cx="942975" cy="203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7573" name="标题 1"/>
          <p:cNvSpPr/>
          <p:nvPr/>
        </p:nvSpPr>
        <p:spPr>
          <a:xfrm>
            <a:off x="1755775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6" grpId="1" animBg="1"/>
      <p:bldP spid="59" grpId="0" animBg="1"/>
      <p:bldP spid="59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957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395605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Alpha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通道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957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957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960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1"/>
          <p:cNvGrpSpPr/>
          <p:nvPr/>
        </p:nvGrpSpPr>
        <p:grpSpPr>
          <a:xfrm>
            <a:off x="676275" y="2095500"/>
            <a:ext cx="8235950" cy="1866900"/>
            <a:chOff x="641723" y="5014683"/>
            <a:chExt cx="8138351" cy="1865815"/>
          </a:xfrm>
        </p:grpSpPr>
        <p:grpSp>
          <p:nvGrpSpPr>
            <p:cNvPr id="109609" name="组合 76"/>
            <p:cNvGrpSpPr/>
            <p:nvPr/>
          </p:nvGrpSpPr>
          <p:grpSpPr>
            <a:xfrm>
              <a:off x="641723" y="5014683"/>
              <a:ext cx="8138351" cy="1865815"/>
              <a:chOff x="533397" y="3181246"/>
              <a:chExt cx="11474177" cy="2631105"/>
            </a:xfrm>
          </p:grpSpPr>
          <p:grpSp>
            <p:nvGrpSpPr>
              <p:cNvPr id="109610" name="组合 72"/>
              <p:cNvGrpSpPr/>
              <p:nvPr/>
            </p:nvGrpSpPr>
            <p:grpSpPr>
              <a:xfrm>
                <a:off x="533397" y="3181246"/>
                <a:ext cx="11474177" cy="2631105"/>
                <a:chOff x="1523997" y="2388304"/>
                <a:chExt cx="12749090" cy="2898791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4"/>
                  <a:ext cx="12749090" cy="255123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09612" name="任意多边形 47"/>
                <p:cNvSpPr/>
                <p:nvPr/>
              </p:nvSpPr>
              <p:spPr>
                <a:xfrm>
                  <a:off x="1831175" y="2388304"/>
                  <a:ext cx="3445301" cy="576800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63" y="0"/>
                    </a:cxn>
                    <a:cxn ang="0">
                      <a:pos x="2650144" y="0"/>
                    </a:cxn>
                    <a:cxn ang="0">
                      <a:pos x="2781707" y="45793"/>
                    </a:cxn>
                    <a:cxn ang="0">
                      <a:pos x="2781707" y="228960"/>
                    </a:cxn>
                    <a:cxn ang="0">
                      <a:pos x="2650144" y="274754"/>
                    </a:cxn>
                    <a:cxn ang="0">
                      <a:pos x="131563" y="274754"/>
                    </a:cxn>
                    <a:cxn ang="0">
                      <a:pos x="0" y="228960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0961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09614" name="矩形 15"/>
            <p:cNvSpPr/>
            <p:nvPr/>
          </p:nvSpPr>
          <p:spPr>
            <a:xfrm>
              <a:off x="780819" y="5525799"/>
              <a:ext cx="7999255" cy="11749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Alpha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通道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是通道的重要组成部分，使用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Alpha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通道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不仅可以保存选区，还可以将选区存储为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灰度图像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。然后，可以使用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画笔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加深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减淡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等工具以及各种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滤镜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，通过编辑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Alpha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通道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来修改选区。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325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49162" name="组合 56"/>
          <p:cNvGrpSpPr/>
          <p:nvPr/>
        </p:nvGrpSpPr>
        <p:grpSpPr>
          <a:xfrm>
            <a:off x="1190625" y="4189413"/>
            <a:ext cx="7396163" cy="2276475"/>
            <a:chOff x="1152749" y="4189710"/>
            <a:chExt cx="7395535" cy="2276459"/>
          </a:xfrm>
        </p:grpSpPr>
        <p:pic>
          <p:nvPicPr>
            <p:cNvPr id="109617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52749" y="4333875"/>
              <a:ext cx="1919064" cy="213229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9618" name="矩形 55"/>
            <p:cNvSpPr/>
            <p:nvPr/>
          </p:nvSpPr>
          <p:spPr>
            <a:xfrm>
              <a:off x="3249611" y="4189710"/>
              <a:ext cx="5298673" cy="13388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Alpha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通道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中，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白色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代表了可以被选择的区域，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黑色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代表了不能被选择的区域，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灰色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代表了可以被部分选择的区域。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109619" name="标题 1"/>
          <p:cNvSpPr/>
          <p:nvPr/>
        </p:nvSpPr>
        <p:spPr>
          <a:xfrm>
            <a:off x="1757363" y="1270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161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36337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、内容感知移动工具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162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162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165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95500"/>
            <a:ext cx="8137525" cy="1338263"/>
            <a:chOff x="641723" y="5014684"/>
            <a:chExt cx="8138351" cy="1338167"/>
          </a:xfrm>
        </p:grpSpPr>
        <p:grpSp>
          <p:nvGrpSpPr>
            <p:cNvPr id="111657" name="组合 76"/>
            <p:cNvGrpSpPr/>
            <p:nvPr/>
          </p:nvGrpSpPr>
          <p:grpSpPr>
            <a:xfrm>
              <a:off x="641723" y="5014684"/>
              <a:ext cx="8138351" cy="1338167"/>
              <a:chOff x="533397" y="3181246"/>
              <a:chExt cx="11474177" cy="1887035"/>
            </a:xfrm>
          </p:grpSpPr>
          <p:grpSp>
            <p:nvGrpSpPr>
              <p:cNvPr id="111658" name="组合 72"/>
              <p:cNvGrpSpPr/>
              <p:nvPr/>
            </p:nvGrpSpPr>
            <p:grpSpPr>
              <a:xfrm>
                <a:off x="533397" y="3181246"/>
                <a:ext cx="11474177" cy="1887035"/>
                <a:chOff x="1523997" y="2388304"/>
                <a:chExt cx="12749090" cy="2079019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6041"/>
                  <a:ext cx="12749090" cy="1731282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11660" name="任意多边形 47"/>
                <p:cNvSpPr/>
                <p:nvPr/>
              </p:nvSpPr>
              <p:spPr>
                <a:xfrm>
                  <a:off x="1832403" y="2388304"/>
                  <a:ext cx="3444692" cy="577094"/>
                </a:xfrm>
                <a:custGeom>
                  <a:avLst/>
                  <a:gdLst/>
                  <a:ahLst/>
                  <a:cxnLst>
                    <a:cxn ang="0">
                      <a:pos x="0" y="45840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840"/>
                    </a:cxn>
                    <a:cxn ang="0">
                      <a:pos x="2780723" y="229194"/>
                    </a:cxn>
                    <a:cxn ang="0">
                      <a:pos x="2649207" y="275034"/>
                    </a:cxn>
                    <a:cxn ang="0">
                      <a:pos x="131516" y="275034"/>
                    </a:cxn>
                    <a:cxn ang="0">
                      <a:pos x="0" y="229194"/>
                    </a:cxn>
                    <a:cxn ang="0">
                      <a:pos x="0" y="45840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1166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11662" name="矩形 15"/>
            <p:cNvSpPr/>
            <p:nvPr/>
          </p:nvSpPr>
          <p:spPr>
            <a:xfrm>
              <a:off x="780819" y="5436951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“内容感知移动工具”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是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版本中的一个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新增工具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，它可以在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移动图片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中选中的某个区域时，智能填充原来的位置。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223963" y="4213225"/>
            <a:ext cx="6892925" cy="1089025"/>
            <a:chOff x="1223764" y="4212969"/>
            <a:chExt cx="6892915" cy="1089209"/>
          </a:xfrm>
        </p:grpSpPr>
        <p:pic>
          <p:nvPicPr>
            <p:cNvPr id="111664" name="Picture 2" descr="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23764" y="4213226"/>
              <a:ext cx="1578066" cy="10500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1665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75188" y="4212969"/>
              <a:ext cx="1578066" cy="10440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1666" name="Picture 5" descr="5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26613" y="4246134"/>
              <a:ext cx="1590066" cy="10560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1667" name="右箭头 58"/>
            <p:cNvSpPr/>
            <p:nvPr/>
          </p:nvSpPr>
          <p:spPr>
            <a:xfrm>
              <a:off x="3195638" y="4573148"/>
              <a:ext cx="279400" cy="3302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1668" name="右箭头 59"/>
            <p:cNvSpPr/>
            <p:nvPr/>
          </p:nvSpPr>
          <p:spPr>
            <a:xfrm>
              <a:off x="5837238" y="4585848"/>
              <a:ext cx="279400" cy="3302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1669" name="标题 1"/>
          <p:cNvSpPr/>
          <p:nvPr/>
        </p:nvSpPr>
        <p:spPr>
          <a:xfrm>
            <a:off x="1755775" y="1270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366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3668" name="矩形 23"/>
          <p:cNvSpPr/>
          <p:nvPr/>
        </p:nvSpPr>
        <p:spPr>
          <a:xfrm>
            <a:off x="2806700" y="1131888"/>
            <a:ext cx="4216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、内容感知移动工具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1366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367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367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70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70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70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370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13704" name="矩形 46"/>
          <p:cNvSpPr/>
          <p:nvPr/>
        </p:nvSpPr>
        <p:spPr>
          <a:xfrm>
            <a:off x="430213" y="2006600"/>
            <a:ext cx="3570287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内容感知移动工具</a:t>
            </a:r>
            <a:r>
              <a:rPr lang="zh-CN" altLang="en-US" sz="24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选项栏</a:t>
            </a:r>
            <a:endParaRPr lang="zh-CN" altLang="en-US" sz="2400" b="1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113705" name="Picture 2" descr="201411021009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" y="2743200"/>
            <a:ext cx="8118475" cy="45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" name="矩形 47"/>
          <p:cNvSpPr/>
          <p:nvPr/>
        </p:nvSpPr>
        <p:spPr>
          <a:xfrm>
            <a:off x="455613" y="3521075"/>
            <a:ext cx="8243887" cy="2503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模式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：在该下拉列表中，可以选择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“移动”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“扩展”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两种模式。其中，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“移</a:t>
            </a:r>
            <a:endParaRPr lang="en-US" altLang="zh-CN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</a:pPr>
            <a:r>
              <a:rPr lang="en-US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              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动”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选项是将选取的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区域内容移动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到其他位置，并自动填充原来的区域；</a:t>
            </a:r>
            <a:endParaRPr lang="en-US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</a:pPr>
            <a:r>
              <a:rPr lang="en-US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           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“扩展”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选项是将选取的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区域内容复制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到其他位置，并自动填充原来的</a:t>
            </a:r>
            <a:r>
              <a:rPr lang="en-US" altLang="zh-CN" dirty="0">
                <a:latin typeface="微软雅黑" panose="020B0503020204020204" pitchFamily="6" charset="-122"/>
                <a:ea typeface="微软雅黑" panose="020B0503020204020204" pitchFamily="6" charset="-122"/>
              </a:rPr>
              <a:t>    </a:t>
            </a:r>
            <a:endParaRPr lang="en-US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</a:pPr>
            <a:r>
              <a:rPr lang="en-US" altLang="zh-CN" dirty="0">
                <a:latin typeface="微软雅黑" panose="020B0503020204020204" pitchFamily="6" charset="-122"/>
                <a:ea typeface="微软雅黑" panose="020B0503020204020204" pitchFamily="6" charset="-122"/>
              </a:rPr>
              <a:t>              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区域。</a:t>
            </a:r>
            <a:endParaRPr lang="en-US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endParaRPr lang="zh-CN" altLang="zh-CN" sz="800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适应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：在该下拉列表中，可以设置选择区域保留的严格程度，包含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“非常严</a:t>
            </a:r>
            <a:endParaRPr lang="en-US" altLang="zh-CN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</a:pPr>
            <a:r>
              <a:rPr lang="en-US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              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格”、“严格”、“中”、“松散”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“非常松散”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五个选项。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13707" name="标题 1"/>
          <p:cNvSpPr/>
          <p:nvPr/>
        </p:nvSpPr>
        <p:spPr>
          <a:xfrm>
            <a:off x="1757363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571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225583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、修补工具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571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571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2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3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4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575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575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95500"/>
            <a:ext cx="8137525" cy="1511300"/>
            <a:chOff x="641723" y="5014684"/>
            <a:chExt cx="8138351" cy="1510426"/>
          </a:xfrm>
        </p:grpSpPr>
        <p:grpSp>
          <p:nvGrpSpPr>
            <p:cNvPr id="115753" name="组合 76"/>
            <p:cNvGrpSpPr/>
            <p:nvPr/>
          </p:nvGrpSpPr>
          <p:grpSpPr>
            <a:xfrm>
              <a:off x="641723" y="5014684"/>
              <a:ext cx="8138351" cy="1510426"/>
              <a:chOff x="533397" y="3181246"/>
              <a:chExt cx="11474177" cy="2129948"/>
            </a:xfrm>
          </p:grpSpPr>
          <p:grpSp>
            <p:nvGrpSpPr>
              <p:cNvPr id="115754" name="组合 72"/>
              <p:cNvGrpSpPr/>
              <p:nvPr/>
            </p:nvGrpSpPr>
            <p:grpSpPr>
              <a:xfrm>
                <a:off x="533397" y="3181246"/>
                <a:ext cx="11474177" cy="2129948"/>
                <a:chOff x="1523997" y="2388304"/>
                <a:chExt cx="12749090" cy="2346646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65"/>
                  <a:ext cx="12749090" cy="1999085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15756" name="任意多边形 47"/>
                <p:cNvSpPr/>
                <p:nvPr/>
              </p:nvSpPr>
              <p:spPr>
                <a:xfrm>
                  <a:off x="1832403" y="2388304"/>
                  <a:ext cx="3444692" cy="576802"/>
                </a:xfrm>
                <a:custGeom>
                  <a:avLst/>
                  <a:gdLst/>
                  <a:ahLst/>
                  <a:cxnLst>
                    <a:cxn ang="0">
                      <a:pos x="0" y="45793"/>
                    </a:cxn>
                    <a:cxn ang="0">
                      <a:pos x="131516" y="0"/>
                    </a:cxn>
                    <a:cxn ang="0">
                      <a:pos x="2649207" y="0"/>
                    </a:cxn>
                    <a:cxn ang="0">
                      <a:pos x="2780723" y="45793"/>
                    </a:cxn>
                    <a:cxn ang="0">
                      <a:pos x="2780723" y="228962"/>
                    </a:cxn>
                    <a:cxn ang="0">
                      <a:pos x="2649207" y="274755"/>
                    </a:cxn>
                    <a:cxn ang="0">
                      <a:pos x="131516" y="274755"/>
                    </a:cxn>
                    <a:cxn ang="0">
                      <a:pos x="0" y="228962"/>
                    </a:cxn>
                    <a:cxn ang="0">
                      <a:pos x="0" y="45793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1575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15758" name="矩形 15"/>
            <p:cNvSpPr/>
            <p:nvPr/>
          </p:nvSpPr>
          <p:spPr>
            <a:xfrm>
              <a:off x="780819" y="5513107"/>
              <a:ext cx="7999255" cy="8397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 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“修补工具”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使用其他区域中的像素来修复选中的区域，并将样本像素的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纹理、光照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阴影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源像素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进行匹配。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23900" y="4283075"/>
            <a:ext cx="8034338" cy="892175"/>
            <a:chOff x="723522" y="4511676"/>
            <a:chExt cx="8035256" cy="892485"/>
          </a:xfrm>
        </p:grpSpPr>
        <p:pic>
          <p:nvPicPr>
            <p:cNvPr id="115760" name="Picture 4" descr="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522" y="4511676"/>
              <a:ext cx="1431972" cy="89248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5761" name="Picture 5" descr="5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31277" y="4511676"/>
              <a:ext cx="1425312" cy="89248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5762" name="Picture 6" descr="5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132372" y="4511676"/>
              <a:ext cx="1425312" cy="89248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5763" name="Picture 7" descr="5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333467" y="4511677"/>
              <a:ext cx="1425311" cy="88582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5764" name="右箭头 62"/>
            <p:cNvSpPr/>
            <p:nvPr/>
          </p:nvSpPr>
          <p:spPr>
            <a:xfrm>
              <a:off x="2420938" y="4787900"/>
              <a:ext cx="279400" cy="3302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5765" name="右箭头 63"/>
            <p:cNvSpPr/>
            <p:nvPr/>
          </p:nvSpPr>
          <p:spPr>
            <a:xfrm>
              <a:off x="4605337" y="4787900"/>
              <a:ext cx="279400" cy="3302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5766" name="右箭头 64"/>
            <p:cNvSpPr/>
            <p:nvPr/>
          </p:nvSpPr>
          <p:spPr>
            <a:xfrm>
              <a:off x="6789736" y="4787900"/>
              <a:ext cx="279400" cy="3302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5767" name="标题 1"/>
          <p:cNvSpPr/>
          <p:nvPr/>
        </p:nvSpPr>
        <p:spPr>
          <a:xfrm>
            <a:off x="1757363" y="11906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776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7764" name="矩形 23"/>
          <p:cNvSpPr/>
          <p:nvPr/>
        </p:nvSpPr>
        <p:spPr>
          <a:xfrm>
            <a:off x="2806700" y="1131888"/>
            <a:ext cx="225583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、修补工具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1776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776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776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6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6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779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17800" name="矩形 46"/>
          <p:cNvSpPr/>
          <p:nvPr/>
        </p:nvSpPr>
        <p:spPr>
          <a:xfrm>
            <a:off x="430213" y="2006600"/>
            <a:ext cx="2338387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修补工具</a:t>
            </a:r>
            <a:r>
              <a:rPr lang="zh-CN" altLang="en-US" sz="2400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选项栏</a:t>
            </a:r>
            <a:endParaRPr lang="zh-CN" altLang="en-US" sz="2400" b="1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117801" name="Picture 2" descr="201410311630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13" y="2714625"/>
            <a:ext cx="8029575" cy="396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" name="矩形 47"/>
          <p:cNvSpPr/>
          <p:nvPr/>
        </p:nvSpPr>
        <p:spPr>
          <a:xfrm>
            <a:off x="454025" y="3390900"/>
            <a:ext cx="8445500" cy="27098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源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：选中该按钮，如果将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源图像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选区拖至目标区域，则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源区域图像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将被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目标区</a:t>
            </a:r>
            <a:endParaRPr lang="en-US" altLang="zh-CN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</a:pPr>
            <a:r>
              <a:rPr lang="en-US" altLang="zh-CN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           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域的图像覆盖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目标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：选中该按钮，表示将选定区域作为目标区域，用其覆盖需要修补的区域。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透明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：选中该复选框，可以将图像中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差异较大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形状图像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或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颜色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修补到目标区</a:t>
            </a:r>
            <a:endParaRPr lang="en-US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</a:pPr>
            <a:r>
              <a:rPr lang="en-US" altLang="zh-CN" dirty="0">
                <a:latin typeface="微软雅黑" panose="020B0503020204020204" pitchFamily="6" charset="-122"/>
                <a:ea typeface="微软雅黑" panose="020B0503020204020204" pitchFamily="6" charset="-122"/>
              </a:rPr>
              <a:t>              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域中。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使用图案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：创建选区后该按钮将被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激活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，单击其右侧的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下拉按钮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，可以在打开</a:t>
            </a:r>
            <a:endParaRPr lang="en-US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  <a:p>
            <a:pPr marL="285750" indent="-285750" latinLnBrk="1">
              <a:lnSpc>
                <a:spcPct val="135000"/>
              </a:lnSpc>
            </a:pPr>
            <a:r>
              <a:rPr lang="en-US" altLang="zh-CN" dirty="0">
                <a:latin typeface="微软雅黑" panose="020B0503020204020204" pitchFamily="6" charset="-122"/>
                <a:ea typeface="微软雅黑" panose="020B0503020204020204" pitchFamily="6" charset="-122"/>
              </a:rPr>
              <a:t>                     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的图案列表中选择一种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，以对选区图像进行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图案修复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zh-CN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17803" name="标题 1"/>
          <p:cNvSpPr/>
          <p:nvPr/>
        </p:nvSpPr>
        <p:spPr>
          <a:xfrm>
            <a:off x="1757363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981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0640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、图案图章工具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981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981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984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95500"/>
            <a:ext cx="8137525" cy="1016000"/>
            <a:chOff x="641105" y="5014684"/>
            <a:chExt cx="8138969" cy="1015928"/>
          </a:xfrm>
        </p:grpSpPr>
        <p:grpSp>
          <p:nvGrpSpPr>
            <p:cNvPr id="119849" name="组合 76"/>
            <p:cNvGrpSpPr/>
            <p:nvPr/>
          </p:nvGrpSpPr>
          <p:grpSpPr>
            <a:xfrm>
              <a:off x="641723" y="5014684"/>
              <a:ext cx="8138351" cy="1015928"/>
              <a:chOff x="533397" y="3181246"/>
              <a:chExt cx="11474177" cy="1432625"/>
            </a:xfrm>
          </p:grpSpPr>
          <p:grpSp>
            <p:nvGrpSpPr>
              <p:cNvPr id="119850" name="组合 72"/>
              <p:cNvGrpSpPr/>
              <p:nvPr/>
            </p:nvGrpSpPr>
            <p:grpSpPr>
              <a:xfrm>
                <a:off x="533397" y="3181246"/>
                <a:ext cx="11474177" cy="1432625"/>
                <a:chOff x="1523997" y="2388304"/>
                <a:chExt cx="12749090" cy="1578378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029" y="2736041"/>
                  <a:ext cx="12750058" cy="123064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19852" name="任意多边形 47"/>
                <p:cNvSpPr/>
                <p:nvPr/>
              </p:nvSpPr>
              <p:spPr>
                <a:xfrm>
                  <a:off x="1831458" y="2388304"/>
                  <a:ext cx="3444954" cy="577094"/>
                </a:xfrm>
                <a:custGeom>
                  <a:avLst/>
                  <a:gdLst/>
                  <a:ahLst/>
                  <a:cxnLst>
                    <a:cxn ang="0">
                      <a:pos x="0" y="45840"/>
                    </a:cxn>
                    <a:cxn ang="0">
                      <a:pos x="131536" y="0"/>
                    </a:cxn>
                    <a:cxn ang="0">
                      <a:pos x="2649611" y="0"/>
                    </a:cxn>
                    <a:cxn ang="0">
                      <a:pos x="2781146" y="45840"/>
                    </a:cxn>
                    <a:cxn ang="0">
                      <a:pos x="2781146" y="229194"/>
                    </a:cxn>
                    <a:cxn ang="0">
                      <a:pos x="2649611" y="275034"/>
                    </a:cxn>
                    <a:cxn ang="0">
                      <a:pos x="131536" y="275034"/>
                    </a:cxn>
                    <a:cxn ang="0">
                      <a:pos x="0" y="229194"/>
                    </a:cxn>
                    <a:cxn ang="0">
                      <a:pos x="0" y="45840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1985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19854" name="矩形 15"/>
            <p:cNvSpPr/>
            <p:nvPr/>
          </p:nvSpPr>
          <p:spPr>
            <a:xfrm>
              <a:off x="641105" y="5525844"/>
              <a:ext cx="7999255" cy="3693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“图案图章工具”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可以将系统自带的或预先定义的图案复制到图像中。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611188" y="3703638"/>
            <a:ext cx="6878637" cy="3698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使用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图案图章工具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时，可以通过其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工具选项栏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预设系统自带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66562" name="Picture 2" descr="201410301612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975" y="4187825"/>
            <a:ext cx="8204200" cy="331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9925" y="4551363"/>
            <a:ext cx="2419350" cy="1400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" name="矩形 57"/>
          <p:cNvSpPr>
            <a:spLocks noChangeArrowheads="1"/>
          </p:cNvSpPr>
          <p:nvPr/>
        </p:nvSpPr>
        <p:spPr bwMode="auto">
          <a:xfrm>
            <a:off x="6765925" y="4168775"/>
            <a:ext cx="180975" cy="36036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23888" y="3263900"/>
            <a:ext cx="2320925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预设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系统自带图案</a:t>
            </a:r>
            <a:endParaRPr lang="zh-CN" altLang="en-US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66560" name="组合 66559"/>
          <p:cNvGrpSpPr/>
          <p:nvPr/>
        </p:nvGrpSpPr>
        <p:grpSpPr>
          <a:xfrm>
            <a:off x="1158875" y="4592638"/>
            <a:ext cx="2682875" cy="2003425"/>
            <a:chOff x="1158643" y="4614758"/>
            <a:chExt cx="2683753" cy="2004408"/>
          </a:xfrm>
        </p:grpSpPr>
        <p:grpSp>
          <p:nvGrpSpPr>
            <p:cNvPr id="119861" name="组合 59"/>
            <p:cNvGrpSpPr/>
            <p:nvPr/>
          </p:nvGrpSpPr>
          <p:grpSpPr>
            <a:xfrm flipH="1">
              <a:off x="1158643" y="4614758"/>
              <a:ext cx="2683753" cy="2004408"/>
              <a:chOff x="5030080" y="1631236"/>
              <a:chExt cx="2800350" cy="2089150"/>
            </a:xfrm>
          </p:grpSpPr>
          <p:grpSp>
            <p:nvGrpSpPr>
              <p:cNvPr id="119862" name="组合 12"/>
              <p:cNvGrpSpPr/>
              <p:nvPr/>
            </p:nvGrpSpPr>
            <p:grpSpPr>
              <a:xfrm>
                <a:off x="5030080" y="1631236"/>
                <a:ext cx="2800350" cy="2089150"/>
                <a:chOff x="956102" y="1844825"/>
                <a:chExt cx="2800310" cy="2160239"/>
              </a:xfrm>
            </p:grpSpPr>
            <p:sp>
              <p:nvSpPr>
                <p:cNvPr id="119863" name="椭圆形标注 62"/>
                <p:cNvSpPr/>
                <p:nvPr/>
              </p:nvSpPr>
              <p:spPr>
                <a:xfrm>
                  <a:off x="956102" y="1844825"/>
                  <a:ext cx="2800310" cy="2160239"/>
                </a:xfrm>
                <a:prstGeom prst="wedgeEllipseCallout">
                  <a:avLst>
                    <a:gd name="adj1" fmla="val -36208"/>
                    <a:gd name="adj2" fmla="val 58514"/>
                  </a:avLst>
                </a:prstGeom>
                <a:solidFill>
                  <a:schemeClr val="bg1"/>
                </a:solidFill>
                <a:ln w="3175" cap="flat" cmpd="sng">
                  <a:solidFill>
                    <a:srgbClr val="BFBFBF"/>
                  </a:solidFill>
                  <a:prstDash val="solid"/>
                  <a:miter/>
                  <a:headEnd type="none" w="med" len="med"/>
                  <a:tailEnd type="none" w="med" len="med"/>
                </a:ln>
                <a:effectLst>
                  <a:outerShdw dist="38100" dir="2699999" algn="tl" rotWithShape="0">
                    <a:srgbClr val="808080">
                      <a:alpha val="39998"/>
                    </a:srgbClr>
                  </a:outerShdw>
                </a:effectLst>
              </p:spPr>
              <p:txBody>
                <a:bodyPr anchor="ctr" anchorCtr="0"/>
                <a:p>
                  <a:pPr algn="ctr" eaLnBrk="0" hangingPunct="0"/>
                  <a:endParaRPr lang="zh-CN" altLang="en-US" dirty="0">
                    <a:solidFill>
                      <a:srgbClr val="FFFF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64" name="椭圆形标注 63"/>
                <p:cNvSpPr/>
                <p:nvPr/>
              </p:nvSpPr>
              <p:spPr>
                <a:xfrm>
                  <a:off x="1043922" y="1937260"/>
                  <a:ext cx="2591529" cy="1999334"/>
                </a:xfrm>
                <a:prstGeom prst="wedgeEllipseCallout">
                  <a:avLst>
                    <a:gd name="adj1" fmla="val -36207"/>
                    <a:gd name="adj2" fmla="val 58514"/>
                  </a:avLst>
                </a:prstGeom>
                <a:solidFill>
                  <a:schemeClr val="bg1"/>
                </a:solidFill>
                <a:ln w="3175">
                  <a:solidFill>
                    <a:schemeClr val="bg1">
                      <a:lumMod val="75000"/>
                    </a:schemeClr>
                  </a:solidFill>
                  <a:prstDash val="sysDash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9865" name="TextBox 20"/>
              <p:cNvSpPr txBox="1"/>
              <p:nvPr/>
            </p:nvSpPr>
            <p:spPr>
              <a:xfrm>
                <a:off x="5166540" y="1988758"/>
                <a:ext cx="2349065" cy="159993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latinLnBrk="1">
                  <a:lnSpc>
                    <a:spcPct val="125000"/>
                  </a:lnSpc>
                </a:pPr>
                <a:r>
                  <a:rPr lang="zh-CN" altLang="en-US" sz="15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单击</a:t>
                </a:r>
                <a:r>
                  <a:rPr lang="zh-CN" altLang="en-US" sz="1500" dirty="0">
                    <a:solidFill>
                      <a:srgbClr val="00B0F0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“图案”</a:t>
                </a:r>
                <a:r>
                  <a:rPr lang="zh-CN" altLang="en-US" sz="15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右侧的</a:t>
                </a:r>
                <a:r>
                  <a:rPr lang="en-US" altLang="zh-CN" sz="15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   </a:t>
                </a:r>
                <a:r>
                  <a:rPr lang="zh-CN" altLang="en-US" sz="15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按钮，将弹出</a:t>
                </a:r>
                <a:r>
                  <a:rPr lang="zh-CN" altLang="en-US" sz="1500" dirty="0">
                    <a:solidFill>
                      <a:srgbClr val="00B0F0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“图案”</a:t>
                </a:r>
                <a:r>
                  <a:rPr lang="zh-CN" altLang="en-US" sz="1500" dirty="0"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下拉列表。以选取系统预设或已经预定的图案。</a:t>
                </a:r>
                <a:endParaRPr lang="zh-CN" altLang="en-US" sz="1500" dirty="0"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  <a:p>
                <a:pPr latinLnBrk="1">
                  <a:lnSpc>
                    <a:spcPct val="125000"/>
                  </a:lnSpc>
                </a:pPr>
                <a:endParaRPr lang="zh-CN" altLang="en-US" sz="1500" dirty="0"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pic>
          <p:nvPicPr>
            <p:cNvPr id="119866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11702" y="5077531"/>
              <a:ext cx="64812" cy="17499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19867" name="标题 1"/>
          <p:cNvSpPr/>
          <p:nvPr/>
        </p:nvSpPr>
        <p:spPr>
          <a:xfrm>
            <a:off x="1758950" y="13335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6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6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4" grpId="0"/>
      <p:bldP spid="58" grpId="0" animBg="1"/>
      <p:bldP spid="58" grpId="1" animBg="1"/>
      <p:bldP spid="6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185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1860" name="矩形 23"/>
          <p:cNvSpPr/>
          <p:nvPr/>
        </p:nvSpPr>
        <p:spPr>
          <a:xfrm>
            <a:off x="2806700" y="1131888"/>
            <a:ext cx="40640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、图案图章工具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2186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186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186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189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21896" name="组合 45"/>
          <p:cNvGrpSpPr/>
          <p:nvPr/>
        </p:nvGrpSpPr>
        <p:grpSpPr>
          <a:xfrm>
            <a:off x="676275" y="2095500"/>
            <a:ext cx="8137525" cy="1016000"/>
            <a:chOff x="641105" y="5014684"/>
            <a:chExt cx="8138969" cy="1015928"/>
          </a:xfrm>
        </p:grpSpPr>
        <p:grpSp>
          <p:nvGrpSpPr>
            <p:cNvPr id="121897" name="组合 76"/>
            <p:cNvGrpSpPr/>
            <p:nvPr/>
          </p:nvGrpSpPr>
          <p:grpSpPr>
            <a:xfrm>
              <a:off x="641723" y="5014684"/>
              <a:ext cx="8138351" cy="1015928"/>
              <a:chOff x="533397" y="3181246"/>
              <a:chExt cx="11474177" cy="1432625"/>
            </a:xfrm>
          </p:grpSpPr>
          <p:grpSp>
            <p:nvGrpSpPr>
              <p:cNvPr id="121898" name="组合 72"/>
              <p:cNvGrpSpPr/>
              <p:nvPr/>
            </p:nvGrpSpPr>
            <p:grpSpPr>
              <a:xfrm>
                <a:off x="533397" y="3181246"/>
                <a:ext cx="11474177" cy="1432625"/>
                <a:chOff x="1523997" y="2388304"/>
                <a:chExt cx="12749090" cy="1578378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029" y="2736041"/>
                  <a:ext cx="12750058" cy="123064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21900" name="任意多边形 47"/>
                <p:cNvSpPr/>
                <p:nvPr/>
              </p:nvSpPr>
              <p:spPr>
                <a:xfrm>
                  <a:off x="1831458" y="2388304"/>
                  <a:ext cx="3444954" cy="577094"/>
                </a:xfrm>
                <a:custGeom>
                  <a:avLst/>
                  <a:gdLst/>
                  <a:ahLst/>
                  <a:cxnLst>
                    <a:cxn ang="0">
                      <a:pos x="0" y="45840"/>
                    </a:cxn>
                    <a:cxn ang="0">
                      <a:pos x="131536" y="0"/>
                    </a:cxn>
                    <a:cxn ang="0">
                      <a:pos x="2649611" y="0"/>
                    </a:cxn>
                    <a:cxn ang="0">
                      <a:pos x="2781146" y="45840"/>
                    </a:cxn>
                    <a:cxn ang="0">
                      <a:pos x="2781146" y="229194"/>
                    </a:cxn>
                    <a:cxn ang="0">
                      <a:pos x="2649611" y="275034"/>
                    </a:cxn>
                    <a:cxn ang="0">
                      <a:pos x="131536" y="275034"/>
                    </a:cxn>
                    <a:cxn ang="0">
                      <a:pos x="0" y="229194"/>
                    </a:cxn>
                    <a:cxn ang="0">
                      <a:pos x="0" y="45840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2190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21902" name="矩形 15"/>
            <p:cNvSpPr/>
            <p:nvPr/>
          </p:nvSpPr>
          <p:spPr>
            <a:xfrm>
              <a:off x="641105" y="5525844"/>
              <a:ext cx="7999255" cy="3693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“图案图章工具”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可以将系统自带的或预先定义的图案复制到图像中。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598488" y="3716338"/>
            <a:ext cx="6880225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使用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图案图章工具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时，也可以通过其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工具选项栏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预设自定义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 flipH="1">
            <a:off x="1519238" y="4321175"/>
            <a:ext cx="2684462" cy="2005013"/>
            <a:chOff x="5030080" y="1631236"/>
            <a:chExt cx="2800350" cy="2089150"/>
          </a:xfrm>
        </p:grpSpPr>
        <p:grpSp>
          <p:nvGrpSpPr>
            <p:cNvPr id="121905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121906" name="椭圆形标注 57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81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 anchorCtr="0"/>
              <a:p>
                <a:pPr algn="ctr" eaLnBrk="0" hangingPunct="0"/>
                <a:endPara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9" name="椭圆形标注 58"/>
              <p:cNvSpPr/>
              <p:nvPr/>
            </p:nvSpPr>
            <p:spPr>
              <a:xfrm>
                <a:off x="1043870" y="1937187"/>
                <a:ext cx="2591654" cy="1999461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21908" name="TextBox 20"/>
            <p:cNvSpPr txBox="1"/>
            <p:nvPr/>
          </p:nvSpPr>
          <p:spPr>
            <a:xfrm>
              <a:off x="5260775" y="2259382"/>
              <a:ext cx="2349065" cy="81801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2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在要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定义为图案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的图像上绘制选区。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62" name="矩形 61"/>
          <p:cNvSpPr/>
          <p:nvPr/>
        </p:nvSpPr>
        <p:spPr>
          <a:xfrm>
            <a:off x="623888" y="3263900"/>
            <a:ext cx="208915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预设自定义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</a:t>
            </a:r>
            <a:endParaRPr lang="zh-CN" altLang="en-US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6758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8238" y="4549775"/>
            <a:ext cx="2657475" cy="1555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1911" name="标题 1"/>
          <p:cNvSpPr/>
          <p:nvPr/>
        </p:nvSpPr>
        <p:spPr>
          <a:xfrm>
            <a:off x="1757363" y="13335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6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390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3908" name="矩形 23"/>
          <p:cNvSpPr/>
          <p:nvPr/>
        </p:nvSpPr>
        <p:spPr>
          <a:xfrm>
            <a:off x="2806700" y="1131888"/>
            <a:ext cx="40640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、图案图章工具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23909" name="组合 12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391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391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394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23944" name="组合 45"/>
          <p:cNvGrpSpPr/>
          <p:nvPr/>
        </p:nvGrpSpPr>
        <p:grpSpPr>
          <a:xfrm>
            <a:off x="676275" y="2095500"/>
            <a:ext cx="8137525" cy="1016000"/>
            <a:chOff x="641105" y="5014684"/>
            <a:chExt cx="8138969" cy="1015928"/>
          </a:xfrm>
        </p:grpSpPr>
        <p:grpSp>
          <p:nvGrpSpPr>
            <p:cNvPr id="123945" name="组合 76"/>
            <p:cNvGrpSpPr/>
            <p:nvPr/>
          </p:nvGrpSpPr>
          <p:grpSpPr>
            <a:xfrm>
              <a:off x="641723" y="5014684"/>
              <a:ext cx="8138351" cy="1015928"/>
              <a:chOff x="533397" y="3181246"/>
              <a:chExt cx="11474177" cy="1432625"/>
            </a:xfrm>
          </p:grpSpPr>
          <p:grpSp>
            <p:nvGrpSpPr>
              <p:cNvPr id="123946" name="组合 72"/>
              <p:cNvGrpSpPr/>
              <p:nvPr/>
            </p:nvGrpSpPr>
            <p:grpSpPr>
              <a:xfrm>
                <a:off x="533397" y="3181246"/>
                <a:ext cx="11474177" cy="1432625"/>
                <a:chOff x="1523997" y="2388304"/>
                <a:chExt cx="12749090" cy="1578378"/>
              </a:xfrm>
            </p:grpSpPr>
            <p:sp>
              <p:nvSpPr>
                <p:cNvPr id="161" name="矩形 160"/>
                <p:cNvSpPr/>
                <p:nvPr/>
              </p:nvSpPr>
              <p:spPr>
                <a:xfrm>
                  <a:off x="1523029" y="2736041"/>
                  <a:ext cx="12750058" cy="123064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23948" name="任意多边形 161"/>
                <p:cNvSpPr/>
                <p:nvPr/>
              </p:nvSpPr>
              <p:spPr>
                <a:xfrm>
                  <a:off x="1831458" y="2388304"/>
                  <a:ext cx="3444954" cy="577094"/>
                </a:xfrm>
                <a:custGeom>
                  <a:avLst/>
                  <a:gdLst/>
                  <a:ahLst/>
                  <a:cxnLst>
                    <a:cxn ang="0">
                      <a:pos x="0" y="45840"/>
                    </a:cxn>
                    <a:cxn ang="0">
                      <a:pos x="131536" y="0"/>
                    </a:cxn>
                    <a:cxn ang="0">
                      <a:pos x="2649611" y="0"/>
                    </a:cxn>
                    <a:cxn ang="0">
                      <a:pos x="2781146" y="45840"/>
                    </a:cxn>
                    <a:cxn ang="0">
                      <a:pos x="2781146" y="229194"/>
                    </a:cxn>
                    <a:cxn ang="0">
                      <a:pos x="2649611" y="275034"/>
                    </a:cxn>
                    <a:cxn ang="0">
                      <a:pos x="131536" y="275034"/>
                    </a:cxn>
                    <a:cxn ang="0">
                      <a:pos x="0" y="229194"/>
                    </a:cxn>
                    <a:cxn ang="0">
                      <a:pos x="0" y="45840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2394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23950" name="矩形 15"/>
            <p:cNvSpPr/>
            <p:nvPr/>
          </p:nvSpPr>
          <p:spPr>
            <a:xfrm>
              <a:off x="641105" y="5525844"/>
              <a:ext cx="7999255" cy="3693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“图案图章工具”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可以将系统自带的或预先定义的图案复制到图像中。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123951" name="矩形 166"/>
          <p:cNvSpPr/>
          <p:nvPr/>
        </p:nvSpPr>
        <p:spPr>
          <a:xfrm>
            <a:off x="633413" y="3716338"/>
            <a:ext cx="6878637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使用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图案图章工具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时，也可以通过其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工具选项栏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预设自定义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68" name="组合 167"/>
          <p:cNvGrpSpPr/>
          <p:nvPr/>
        </p:nvGrpSpPr>
        <p:grpSpPr>
          <a:xfrm flipH="1">
            <a:off x="1519238" y="4321175"/>
            <a:ext cx="2684462" cy="2005013"/>
            <a:chOff x="5030080" y="1631236"/>
            <a:chExt cx="2800350" cy="2089150"/>
          </a:xfrm>
        </p:grpSpPr>
        <p:grpSp>
          <p:nvGrpSpPr>
            <p:cNvPr id="123953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123954" name="椭圆形标注 170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81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 anchorCtr="0"/>
              <a:p>
                <a:pPr algn="ctr" eaLnBrk="0" hangingPunct="0"/>
                <a:endPara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72" name="椭圆形标注 171"/>
              <p:cNvSpPr/>
              <p:nvPr/>
            </p:nvSpPr>
            <p:spPr>
              <a:xfrm>
                <a:off x="1043870" y="1937187"/>
                <a:ext cx="2591654" cy="1999461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23956" name="TextBox 20"/>
            <p:cNvSpPr txBox="1"/>
            <p:nvPr/>
          </p:nvSpPr>
          <p:spPr>
            <a:xfrm>
              <a:off x="5166540" y="2106421"/>
              <a:ext cx="2349065" cy="121899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/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执行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“编辑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→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定义图案”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命令，将弹出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“图案名称”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对话框，点击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“确定”</a:t>
              </a:r>
              <a:r>
                <a:rPr lang="zh-CN" altLang="en-US" sz="1400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按钮，定义选区中的图像为图案。</a:t>
              </a:r>
              <a:endParaRPr lang="zh-CN" altLang="en-US" sz="1400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123957" name="矩形 172"/>
          <p:cNvSpPr/>
          <p:nvPr/>
        </p:nvSpPr>
        <p:spPr>
          <a:xfrm>
            <a:off x="623888" y="3263900"/>
            <a:ext cx="208915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预设自定义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</a:t>
            </a:r>
            <a:endParaRPr lang="zh-CN" altLang="en-US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pic>
        <p:nvPicPr>
          <p:cNvPr id="6861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8663" y="4846638"/>
            <a:ext cx="3678237" cy="752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959" name="标题 1"/>
          <p:cNvSpPr/>
          <p:nvPr/>
        </p:nvSpPr>
        <p:spPr>
          <a:xfrm>
            <a:off x="1757363" y="12858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595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2376" y="0"/>
              </a:cxn>
              <a:cxn ang="0">
                <a:pos x="253134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5956" name="矩形 23"/>
          <p:cNvSpPr/>
          <p:nvPr/>
        </p:nvSpPr>
        <p:spPr>
          <a:xfrm>
            <a:off x="2806700" y="1131888"/>
            <a:ext cx="40640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、图案图章工具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12595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595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595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9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599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25992" name="组合 45"/>
          <p:cNvGrpSpPr/>
          <p:nvPr/>
        </p:nvGrpSpPr>
        <p:grpSpPr>
          <a:xfrm>
            <a:off x="676275" y="2095500"/>
            <a:ext cx="8137525" cy="1016000"/>
            <a:chOff x="641105" y="5014684"/>
            <a:chExt cx="8138969" cy="1015928"/>
          </a:xfrm>
        </p:grpSpPr>
        <p:grpSp>
          <p:nvGrpSpPr>
            <p:cNvPr id="125993" name="组合 76"/>
            <p:cNvGrpSpPr/>
            <p:nvPr/>
          </p:nvGrpSpPr>
          <p:grpSpPr>
            <a:xfrm>
              <a:off x="641723" y="5014684"/>
              <a:ext cx="8138351" cy="1015928"/>
              <a:chOff x="533397" y="3181246"/>
              <a:chExt cx="11474177" cy="1432625"/>
            </a:xfrm>
          </p:grpSpPr>
          <p:grpSp>
            <p:nvGrpSpPr>
              <p:cNvPr id="125994" name="组合 72"/>
              <p:cNvGrpSpPr/>
              <p:nvPr/>
            </p:nvGrpSpPr>
            <p:grpSpPr>
              <a:xfrm>
                <a:off x="533397" y="3181246"/>
                <a:ext cx="11474177" cy="1432625"/>
                <a:chOff x="1523997" y="2388304"/>
                <a:chExt cx="12749090" cy="1578378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029" y="2736041"/>
                  <a:ext cx="12750058" cy="123064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25996" name="任意多边形 47"/>
                <p:cNvSpPr/>
                <p:nvPr/>
              </p:nvSpPr>
              <p:spPr>
                <a:xfrm>
                  <a:off x="1831458" y="2388304"/>
                  <a:ext cx="3444954" cy="577094"/>
                </a:xfrm>
                <a:custGeom>
                  <a:avLst/>
                  <a:gdLst/>
                  <a:ahLst/>
                  <a:cxnLst>
                    <a:cxn ang="0">
                      <a:pos x="0" y="45840"/>
                    </a:cxn>
                    <a:cxn ang="0">
                      <a:pos x="131536" y="0"/>
                    </a:cxn>
                    <a:cxn ang="0">
                      <a:pos x="2649611" y="0"/>
                    </a:cxn>
                    <a:cxn ang="0">
                      <a:pos x="2781146" y="45840"/>
                    </a:cxn>
                    <a:cxn ang="0">
                      <a:pos x="2781146" y="229194"/>
                    </a:cxn>
                    <a:cxn ang="0">
                      <a:pos x="2649611" y="275034"/>
                    </a:cxn>
                    <a:cxn ang="0">
                      <a:pos x="131536" y="275034"/>
                    </a:cxn>
                    <a:cxn ang="0">
                      <a:pos x="0" y="229194"/>
                    </a:cxn>
                    <a:cxn ang="0">
                      <a:pos x="0" y="45840"/>
                    </a:cxn>
                  </a:cxnLst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2599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6" charset="-122"/>
                    <a:ea typeface="微软雅黑" panose="020B0503020204020204" pitchFamily="6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endParaRPr>
              </a:p>
            </p:txBody>
          </p:sp>
        </p:grpSp>
        <p:sp>
          <p:nvSpPr>
            <p:cNvPr id="125998" name="矩形 15"/>
            <p:cNvSpPr/>
            <p:nvPr/>
          </p:nvSpPr>
          <p:spPr>
            <a:xfrm>
              <a:off x="641105" y="5525844"/>
              <a:ext cx="7999255" cy="36930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“图案图章工具”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可以将系统自带的或预先定义的图案复制到图像中。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125999" name="矩形 52"/>
          <p:cNvSpPr/>
          <p:nvPr/>
        </p:nvSpPr>
        <p:spPr>
          <a:xfrm>
            <a:off x="598488" y="3771900"/>
            <a:ext cx="6880225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使用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图案图章工具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时，也可以通过其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工具选项栏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预设自定义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</a:t>
            </a:r>
            <a:r>
              <a: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rPr>
              <a:t>。</a:t>
            </a:r>
            <a:endParaRPr lang="zh-CN" altLang="en-US" dirty="0"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sp>
        <p:nvSpPr>
          <p:cNvPr id="126000" name="矩形 58"/>
          <p:cNvSpPr/>
          <p:nvPr/>
        </p:nvSpPr>
        <p:spPr>
          <a:xfrm>
            <a:off x="623888" y="3263900"/>
            <a:ext cx="208915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微软雅黑" panose="020B0503020204020204" pitchFamily="6" charset="-122"/>
                <a:ea typeface="微软雅黑" panose="020B0503020204020204" pitchFamily="6" charset="-122"/>
              </a:rPr>
              <a:t>预设自定义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</a:rPr>
              <a:t>图案</a:t>
            </a:r>
            <a:endParaRPr lang="zh-CN" altLang="en-US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544888" y="4591050"/>
            <a:ext cx="5253037" cy="1449388"/>
            <a:chOff x="3523232" y="4411133"/>
            <a:chExt cx="5252743" cy="1449564"/>
          </a:xfrm>
        </p:grpSpPr>
        <p:pic>
          <p:nvPicPr>
            <p:cNvPr id="12600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23232" y="4411133"/>
              <a:ext cx="2419350" cy="14382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6003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02768" y="4422247"/>
              <a:ext cx="2773207" cy="1438450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grpSp>
        <p:nvGrpSpPr>
          <p:cNvPr id="64" name="组合 63"/>
          <p:cNvGrpSpPr/>
          <p:nvPr/>
        </p:nvGrpSpPr>
        <p:grpSpPr>
          <a:xfrm flipH="1">
            <a:off x="650875" y="4321175"/>
            <a:ext cx="2682875" cy="2005013"/>
            <a:chOff x="5030080" y="1631236"/>
            <a:chExt cx="2800350" cy="2089150"/>
          </a:xfrm>
        </p:grpSpPr>
        <p:grpSp>
          <p:nvGrpSpPr>
            <p:cNvPr id="126005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126006" name="椭圆形标注 66"/>
              <p:cNvSpPr/>
              <p:nvPr/>
            </p:nvSpPr>
            <p:spPr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outerShdw dist="38100" dir="2699999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 anchorCtr="0"/>
              <a:p>
                <a:pPr algn="ctr" eaLnBrk="0" hangingPunct="0"/>
                <a:endParaRPr lang="zh-CN" altLang="en-US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8" name="椭圆形标注 67"/>
              <p:cNvSpPr/>
              <p:nvPr/>
            </p:nvSpPr>
            <p:spPr>
              <a:xfrm>
                <a:off x="1043922" y="1937187"/>
                <a:ext cx="2591529" cy="1999461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26008" name="TextBox 20"/>
            <p:cNvSpPr txBox="1"/>
            <p:nvPr/>
          </p:nvSpPr>
          <p:spPr>
            <a:xfrm>
              <a:off x="5100754" y="2259382"/>
              <a:ext cx="2579760" cy="81801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25000"/>
                </a:lnSpc>
              </a:pP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选择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6" charset="-122"/>
                  <a:ea typeface="微软雅黑" panose="020B0503020204020204" pitchFamily="6" charset="-122"/>
                </a:rPr>
                <a:t>定义好的图案</a:t>
              </a:r>
              <a:r>
                <a:rPr lang="zh-CN" altLang="en-US" dirty="0">
                  <a:latin typeface="微软雅黑" panose="020B0503020204020204" pitchFamily="6" charset="-122"/>
                  <a:ea typeface="微软雅黑" panose="020B0503020204020204" pitchFamily="6" charset="-122"/>
                </a:rPr>
                <a:t>，即可进行复制。</a:t>
              </a:r>
              <a:endParaRPr lang="zh-CN" altLang="en-US" dirty="0">
                <a:latin typeface="微软雅黑" panose="020B0503020204020204" pitchFamily="6" charset="-122"/>
                <a:ea typeface="微软雅黑" panose="020B0503020204020204" pitchFamily="6" charset="-122"/>
              </a:endParaRPr>
            </a:p>
          </p:txBody>
        </p:sp>
      </p:grpSp>
      <p:sp>
        <p:nvSpPr>
          <p:cNvPr id="126009" name="标题 1"/>
          <p:cNvSpPr/>
          <p:nvPr/>
        </p:nvSpPr>
        <p:spPr>
          <a:xfrm>
            <a:off x="1757363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 eaLnBrk="0" hangingPunct="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7.3【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24】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6" charset="-122"/>
                <a:ea typeface="微软雅黑" panose="020B0503020204020204" pitchFamily="6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6" charset="-122"/>
              <a:ea typeface="微软雅黑" panose="020B0503020204020204" pitchFamily="6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ags/tag1.xml><?xml version="1.0" encoding="utf-8"?>
<p:tagLst xmlns:p="http://schemas.openxmlformats.org/presentationml/2006/main">
  <p:tag name="GENSWF_SLIDE_TITLE" val="第7章 图像修饰与通道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图像修饰与通道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【案例22】汽车变色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【案例22】汽车变色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【案例22】知识点讲解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【案例23】魔幻海报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【案例23】魔幻海报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24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25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26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27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28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29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0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1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2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3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4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5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6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7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8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39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40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41.xml><?xml version="1.0" encoding="utf-8"?>
<p:tagLst xmlns:p="http://schemas.openxmlformats.org/presentationml/2006/main">
  <p:tag name="GENSWF_SLIDE_TITLE" val="【案例23】知识点讲解"/>
  <p:tag name="GENSWF_ADVANCE_TIME" val="0.00"/>
  <p:tag name="ISPRING_SLIDE_INDENT_LEVEL" val="0"/>
  <p:tag name="ISPRING_CUSTOM_TIMING_USED" val="0"/>
</p:tagLst>
</file>

<file path=ppt/tags/tag42.xml><?xml version="1.0" encoding="utf-8"?>
<p:tagLst xmlns:p="http://schemas.openxmlformats.org/presentationml/2006/main">
  <p:tag name="GENSWF_SLIDE_TITLE" val="【案例24】通道抠图"/>
  <p:tag name="GENSWF_ADVANCE_TIME" val="0.00"/>
  <p:tag name="ISPRING_SLIDE_INDENT_LEVEL" val="0"/>
  <p:tag name="ISPRING_CUSTOM_TIMING_USED" val="0"/>
</p:tagLst>
</file>

<file path=ppt/tags/tag43.xml><?xml version="1.0" encoding="utf-8"?>
<p:tagLst xmlns:p="http://schemas.openxmlformats.org/presentationml/2006/main">
  <p:tag name="GENSWF_SLIDE_TITLE" val="【案例24】通道抠图"/>
  <p:tag name="GENSWF_ADVANCE_TIME" val="0.00"/>
  <p:tag name="ISPRING_SLIDE_INDENT_LEVEL" val="0"/>
  <p:tag name="ISPRING_CUSTOM_TIMING_USED" val="0"/>
</p:tagLst>
</file>

<file path=ppt/tags/tag44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45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46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47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48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49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0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1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2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3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4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5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6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7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8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59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ags/tag60.xml><?xml version="1.0" encoding="utf-8"?>
<p:tagLst xmlns:p="http://schemas.openxmlformats.org/presentationml/2006/main">
  <p:tag name="GENSWF_SLIDE_TITLE" val="【案例24】知识点讲解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6697</Words>
  <Application>WPS 演示</Application>
  <PresentationFormat>全屏显示(4:3)</PresentationFormat>
  <Paragraphs>714</Paragraphs>
  <Slides>61</Slides>
  <Notes>61</Notes>
  <HiddenSlides>3</HiddenSlides>
  <MMClips>0</MMClips>
  <ScaleCrop>false</ScaleCrop>
  <HeadingPairs>
    <vt:vector size="10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61</vt:i4>
      </vt:variant>
      <vt:variant>
        <vt:lpstr>自定义放映</vt:lpstr>
      </vt:variant>
      <vt:variant>
        <vt:i4>1</vt:i4>
      </vt:variant>
    </vt:vector>
  </HeadingPairs>
  <TitlesOfParts>
    <vt:vector size="77" baseType="lpstr">
      <vt:lpstr>Arial</vt:lpstr>
      <vt:lpstr>宋体</vt:lpstr>
      <vt:lpstr>Wingdings</vt:lpstr>
      <vt:lpstr>Calibri</vt:lpstr>
      <vt:lpstr>微软雅黑</vt:lpstr>
      <vt:lpstr>Times New Roman</vt:lpstr>
      <vt:lpstr>Cambria Math</vt:lpstr>
      <vt:lpstr>汉仪综艺体简</vt:lpstr>
      <vt:lpstr>Gulim</vt:lpstr>
      <vt:lpstr>Arial Black</vt:lpstr>
      <vt:lpstr>Arial Unicode MS</vt:lpstr>
      <vt:lpstr>默认设计模板</vt:lpstr>
      <vt:lpstr>Excel.Chart.8</vt:lpstr>
      <vt:lpstr>Visio.Drawing.11</vt:lpstr>
      <vt:lpstr>Visio.Drawing.11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第7章 图像修饰与通道</dc:title>
  <dc:creator>王哲</dc:creator>
  <cp:lastModifiedBy>vanson</cp:lastModifiedBy>
  <cp:revision>802</cp:revision>
  <dcterms:created xsi:type="dcterms:W3CDTF">2013-01-25T01:44:32Z</dcterms:created>
  <dcterms:modified xsi:type="dcterms:W3CDTF">2022-04-13T01:47:26Z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F81423632EE54B049ABC33916C50C925</vt:lpwstr>
  </property>
</Properties>
</file>