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15"/>
  </p:notesMasterIdLst>
  <p:sldIdLst>
    <p:sldId id="308" r:id="rId6"/>
    <p:sldId id="316" r:id="rId7"/>
    <p:sldId id="325" r:id="rId8"/>
    <p:sldId id="326" r:id="rId9"/>
    <p:sldId id="330" r:id="rId10"/>
    <p:sldId id="331" r:id="rId11"/>
    <p:sldId id="332" r:id="rId12"/>
    <p:sldId id="329" r:id="rId13"/>
    <p:sldId id="315" r:id="rId14"/>
  </p:sldIdLst>
  <p:sldSz cx="9144000" cy="5143500" type="screen16x9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EDB07"/>
    <a:srgbClr val="EF4A77"/>
    <a:srgbClr val="75C91C"/>
    <a:srgbClr val="AD41A9"/>
    <a:srgbClr val="07DEDA"/>
    <a:srgbClr val="318DBF"/>
    <a:srgbClr val="009EAC"/>
    <a:srgbClr val="123361"/>
    <a:srgbClr val="204DB0"/>
    <a:srgbClr val="255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813" autoAdjust="0"/>
  </p:normalViewPr>
  <p:slideViewPr>
    <p:cSldViewPr>
      <p:cViewPr varScale="1">
        <p:scale>
          <a:sx n="113" d="100"/>
          <a:sy n="113" d="100"/>
        </p:scale>
        <p:origin x="-14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9" Type="http://schemas.openxmlformats.org/officeDocument/2006/relationships/tags" Target="tags/tag4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927CE-A8A5-40B5-B077-79896730732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6BC8B-CCB1-45D5-A5E0-A5E897883B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0.xml"/><Relationship Id="rId4" Type="http://schemas.openxmlformats.org/officeDocument/2006/relationships/image" Target="../media/image6.png"/><Relationship Id="rId3" Type="http://schemas.openxmlformats.org/officeDocument/2006/relationships/tags" Target="../tags/tag1.xml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image" Target="../media/image7.jpeg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2.xml"/><Relationship Id="rId4" Type="http://schemas.openxmlformats.org/officeDocument/2006/relationships/image" Target="../media/image12.png"/><Relationship Id="rId3" Type="http://schemas.openxmlformats.org/officeDocument/2006/relationships/tags" Target="../tags/tag3.xml"/><Relationship Id="rId2" Type="http://schemas.microsoft.com/office/2007/relationships/media" Target="../media/media2.mp4"/><Relationship Id="rId1" Type="http://schemas.openxmlformats.org/officeDocument/2006/relationships/video" Target="../media/media2.mp4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917792"/>
            <a:ext cx="1321052" cy="18531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2067694"/>
            <a:ext cx="5959979" cy="707878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《</a:t>
            </a:r>
            <a:r>
              <a:rPr lang="zh-CN" altLang="en-US" sz="4000" dirty="0">
                <a:latin typeface="Bauhaus 93" panose="04030905020B02020C02" pitchFamily="82" charset="0"/>
                <a:ea typeface="微软雅黑" panose="020B0503020204020204" pitchFamily="34" charset="-122"/>
              </a:rPr>
              <a:t>幼儿舞蹈的学习与运用</a:t>
            </a:r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》</a:t>
            </a:r>
            <a:endParaRPr lang="zh-CN" altLang="en-US" sz="4000" dirty="0"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23528" y="339502"/>
            <a:ext cx="2088232" cy="889814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舞蹈基础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模块二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 p14:presetBounceEnd="42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2700020" y="1216660"/>
            <a:ext cx="4324350" cy="165608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060065" y="1707515"/>
            <a:ext cx="3950970" cy="674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表演</a:t>
            </a:r>
            <a:r>
              <a:rPr lang="zh-CN" altLang="en-US" sz="36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性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舞蹈</a:t>
            </a:r>
            <a:r>
              <a:rPr lang="zh-CN" altLang="en-US" sz="36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？</a:t>
            </a:r>
            <a:endParaRPr lang="zh-CN" altLang="en-US" sz="36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ebas" pitchFamily="2" charset="0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《聪明宝贝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0"/>
            <a:ext cx="9160510" cy="51936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045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5856" y="639002"/>
            <a:ext cx="2338038" cy="5219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表演性舞蹈</a:t>
            </a:r>
            <a:endParaRPr lang="zh-CN" altLang="en-US" sz="28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805" y="1776730"/>
            <a:ext cx="3373755" cy="25406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1" name="TextBox 18"/>
          <p:cNvSpPr txBox="1">
            <a:spLocks noChangeArrowheads="1"/>
          </p:cNvSpPr>
          <p:nvPr/>
        </p:nvSpPr>
        <p:spPr bwMode="auto">
          <a:xfrm>
            <a:off x="256540" y="2860040"/>
            <a:ext cx="529526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</a:t>
            </a:r>
            <a:r>
              <a:rPr lang="zh-CN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表演性质来反映幼儿生活的舞台艺术作品</a:t>
            </a:r>
            <a:endParaRPr lang="zh-CN" altLang="zh-CN" sz="2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22"/>
          <p:cNvSpPr txBox="1">
            <a:spLocks noChangeArrowheads="1"/>
          </p:cNvSpPr>
          <p:nvPr/>
        </p:nvSpPr>
        <p:spPr bwMode="auto">
          <a:xfrm>
            <a:off x="251460" y="1924050"/>
            <a:ext cx="497014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对幼儿生活的观察，经过艺术加工、提炼</a:t>
            </a:r>
            <a:endParaRPr lang="zh-CN" altLang="zh-CN" sz="2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251460" y="3796030"/>
            <a:ext cx="36830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分别为情绪舞蹈、情节舞蹈</a:t>
            </a:r>
            <a:endParaRPr lang="zh-CN" altLang="zh-CN" sz="2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1" grpId="0"/>
      <p:bldP spid="41" grpId="1"/>
      <p:bldP spid="22" grpId="0"/>
      <p:bldP spid="2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1187984" y="3580358"/>
            <a:ext cx="161397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400" b="1" kern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情绪舞蹈</a:t>
            </a:r>
            <a:endParaRPr lang="zh-CN" altLang="en-US" sz="2400" b="1" kern="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20" y="1570990"/>
            <a:ext cx="2449830" cy="1792605"/>
          </a:xfrm>
          <a:prstGeom prst="plaqu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220720" y="987425"/>
            <a:ext cx="5934710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借助舞蹈的动作、姿态、表情，单纯地表达一种思想情绪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zh-CN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群舞的形式出现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较多</a:t>
            </a:r>
            <a:endParaRPr lang="zh-CN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204210" y="2106295"/>
            <a:ext cx="5689600" cy="1614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特点</a:t>
            </a:r>
            <a:r>
              <a:rPr lang="zh-CN" alt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集体形象的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</a:t>
            </a:r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</a:pP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在队形、画面的巧妙变化中体现主题和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意境</a:t>
            </a: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</a:pP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在流畅、委婉的动作组合中，突出人物形象</a:t>
            </a: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</a:pP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和情绪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变化</a:t>
            </a:r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</a:pP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舞蹈的风格，色彩上的独特和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新颖</a:t>
            </a:r>
            <a:endParaRPr lang="zh-CN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75965" y="4084320"/>
            <a:ext cx="542861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表现方法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有直述心意、缘物寄情、借景抒情等方式</a:t>
            </a:r>
            <a:endParaRPr lang="zh-CN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" grpId="0"/>
      <p:bldP spid="2" grpId="1"/>
      <p:bldP spid="27" grpId="0"/>
      <p:bldP spid="27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1078618" y="3651999"/>
            <a:ext cx="161397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400" b="1" kern="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情节</a:t>
            </a:r>
            <a:r>
              <a:rPr lang="zh-CN" altLang="en-US" sz="2400" b="1" kern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舞蹈</a:t>
            </a:r>
            <a:endParaRPr lang="zh-CN" altLang="en-US" sz="2400" b="1" kern="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10" y="1464945"/>
            <a:ext cx="2506980" cy="1898650"/>
          </a:xfrm>
          <a:prstGeom prst="plaqu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564480" y="1563062"/>
            <a:ext cx="4572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叙事性的舞蹈体裁</a:t>
            </a:r>
            <a:endParaRPr lang="zh-CN" altLang="zh-CN" sz="2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15995" y="2625090"/>
            <a:ext cx="5601970" cy="1691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包括小型的有人物、有矛盾冲突、有事物的</a:t>
            </a: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舞蹈</a:t>
            </a:r>
            <a:endParaRPr lang="en-US" altLang="zh-CN" sz="20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</a:t>
            </a:r>
            <a:r>
              <a:rPr lang="zh-CN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人物、事件的矛盾冲突构成完整的故事</a:t>
            </a: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情节</a:t>
            </a:r>
            <a:endParaRPr lang="en-US" altLang="zh-CN" sz="20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注重</a:t>
            </a:r>
            <a:r>
              <a:rPr lang="zh-CN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人物形象塑造</a:t>
            </a: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zh-CN" altLang="zh-CN" sz="20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</a:t>
            </a:r>
            <a:r>
              <a:rPr lang="zh-CN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人物在事件中的行动表现舞蹈主题和</a:t>
            </a:r>
            <a:r>
              <a:rPr lang="zh-CN" altLang="zh-CN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情感</a:t>
            </a:r>
            <a:endParaRPr lang="zh-CN" altLang="zh-CN" sz="20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" grpId="0"/>
      <p:bldP spid="2" grpId="1"/>
      <p:bldP spid="27" grpId="0"/>
      <p:bldP spid="2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90290" y="839470"/>
            <a:ext cx="23272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知识点回顾</a:t>
            </a:r>
            <a:endParaRPr lang="zh-CN" altLang="en-US" sz="32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126"/>
          <p:cNvGrpSpPr/>
          <p:nvPr/>
        </p:nvGrpSpPr>
        <p:grpSpPr>
          <a:xfrm>
            <a:off x="1306384" y="1815317"/>
            <a:ext cx="2160166" cy="294898"/>
            <a:chOff x="1741845" y="2481978"/>
            <a:chExt cx="2880221" cy="393197"/>
          </a:xfrm>
        </p:grpSpPr>
        <p:cxnSp>
          <p:nvCxnSpPr>
            <p:cNvPr id="41" name="Straight Connector 127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</a:ln>
            <a:effectLst/>
          </p:spPr>
        </p:cxnSp>
        <p:cxnSp>
          <p:nvCxnSpPr>
            <p:cNvPr id="42" name="Straight Connector 128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  <a:tailEnd type="oval"/>
            </a:ln>
            <a:effectLst/>
          </p:spPr>
        </p:cxnSp>
      </p:grpSp>
      <p:grpSp>
        <p:nvGrpSpPr>
          <p:cNvPr id="49" name="Group 135"/>
          <p:cNvGrpSpPr/>
          <p:nvPr/>
        </p:nvGrpSpPr>
        <p:grpSpPr>
          <a:xfrm flipH="1" flipV="1">
            <a:off x="5677626" y="3054687"/>
            <a:ext cx="2160166" cy="294898"/>
            <a:chOff x="1741845" y="2481978"/>
            <a:chExt cx="2880221" cy="393197"/>
          </a:xfrm>
        </p:grpSpPr>
        <p:cxnSp>
          <p:nvCxnSpPr>
            <p:cNvPr id="50" name="Straight Connector 136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</a:ln>
            <a:effectLst/>
          </p:spPr>
        </p:cxnSp>
        <p:cxnSp>
          <p:nvCxnSpPr>
            <p:cNvPr id="51" name="Straight Connector 137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  <a:tailEnd type="oval"/>
            </a:ln>
            <a:effectLst/>
          </p:spPr>
        </p:cxnSp>
      </p:grpSp>
      <p:sp>
        <p:nvSpPr>
          <p:cNvPr id="72" name="TextBox 71"/>
          <p:cNvSpPr txBox="1"/>
          <p:nvPr/>
        </p:nvSpPr>
        <p:spPr>
          <a:xfrm>
            <a:off x="467995" y="1347470"/>
            <a:ext cx="1802130" cy="4375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/>
            <a:r>
              <a:rPr lang="zh-CN" altLang="en-US" sz="24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4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7950" y="1924050"/>
            <a:ext cx="2291715" cy="4375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1088390">
              <a:defRPr/>
            </a:pPr>
            <a:r>
              <a:rPr lang="zh-CN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娱乐性、普及性</a:t>
            </a:r>
            <a:endParaRPr lang="zh-CN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876415" y="2821305"/>
            <a:ext cx="1825625" cy="4375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r"/>
            <a:r>
              <a:rPr lang="zh-CN" altLang="en-US" sz="24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表演性舞蹈</a:t>
            </a:r>
            <a:endParaRPr lang="zh-CN" altLang="en-US" sz="24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477635" y="3568700"/>
            <a:ext cx="2458085" cy="4375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1088390">
              <a:defRPr/>
            </a:pPr>
            <a:r>
              <a:rPr lang="zh-CN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提高性、欣赏性</a:t>
            </a:r>
            <a:endParaRPr lang="zh-CN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100" y="2379345"/>
            <a:ext cx="2066925" cy="156083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885" y="1635760"/>
            <a:ext cx="2135505" cy="15614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2" grpId="0"/>
      <p:bldP spid="73" grpId="0"/>
      <p:bldP spid="78" grpId="0"/>
      <p:bldP spid="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《冰糖葫芦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1905" y="0"/>
            <a:ext cx="9170670" cy="5194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80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204210" y="2082165"/>
            <a:ext cx="3623310" cy="70548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zh-CN" altLang="en-US" sz="40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auhaus 93" panose="04030905020B02020C02" pitchFamily="82" charset="0"/>
                <a:ea typeface="微软雅黑" panose="020B0503020204020204" pitchFamily="34" charset="-122"/>
              </a:rPr>
              <a:t>感 谢 聆 听 ！</a:t>
            </a:r>
            <a:endParaRPr lang="zh-CN" altLang="en-US" sz="40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470"/>
            <a:ext cx="1361893" cy="235784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611" y="2787774"/>
            <a:ext cx="1496409" cy="2087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7040*3917*344*344"/>
  <p:tag name="KSO_WM_UNIT_MEDIACOVER_STYLEID" val="1"/>
  <p:tag name="KSO_WM_UNIT_MEDIACOVER_TEXTSTATE" val="0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.xml><?xml version="1.0" encoding="utf-8"?>
<p:tagLst xmlns:p="http://schemas.openxmlformats.org/presentationml/2006/main">
  <p:tag name="KSO_WM_UNIT_PLACING_PICTURE_USER_VIEWPORT" val="{&quot;height&quot;:4001,&quot;width&quot;:5313}"/>
</p:tagLst>
</file>

<file path=ppt/tags/tag3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7048*3917*344*344"/>
  <p:tag name="KSO_WM_UNIT_MEDIACOVER_STYLEID" val="1"/>
  <p:tag name="KSO_WM_UNIT_MEDIACOVER_TEXTSTATE" val="0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.xml><?xml version="1.0" encoding="utf-8"?>
<p:tagLst xmlns:p="http://schemas.openxmlformats.org/presentationml/2006/main">
  <p:tag name="COMMONDATA" val="eyJoZGlkIjoiZTc4N2Q2Nzc0ODllMzJmY2Y5ZDcwY2VkMWY0OWJlNzkifQ==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</Words>
  <Application>WPS 演示</Application>
  <PresentationFormat>全屏显示(16:9)</PresentationFormat>
  <Paragraphs>49</Paragraphs>
  <Slides>9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9</vt:i4>
      </vt:variant>
    </vt:vector>
  </HeadingPairs>
  <TitlesOfParts>
    <vt:vector size="25" baseType="lpstr">
      <vt:lpstr>Arial</vt:lpstr>
      <vt:lpstr>宋体</vt:lpstr>
      <vt:lpstr>Wingdings</vt:lpstr>
      <vt:lpstr>Bauhaus 93</vt:lpstr>
      <vt:lpstr>Gabriola</vt:lpstr>
      <vt:lpstr>微软雅黑</vt:lpstr>
      <vt:lpstr>Bebas</vt:lpstr>
      <vt:lpstr>Segoe Print</vt:lpstr>
      <vt:lpstr>华文细黑</vt:lpstr>
      <vt:lpstr>Open Sans</vt:lpstr>
      <vt:lpstr>Calibri</vt:lpstr>
      <vt:lpstr>Arial Unicode MS</vt:lpstr>
      <vt:lpstr>1_Office 主题​​</vt:lpstr>
      <vt:lpstr>2_Office 主题​​</vt:lpstr>
      <vt:lpstr>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www.tukuppt.com</dc:creator>
  <cp:keywords>tukuppt</cp:keywords>
  <cp:lastModifiedBy>Leilei</cp:lastModifiedBy>
  <cp:revision>51</cp:revision>
  <dcterms:created xsi:type="dcterms:W3CDTF">2016-08-11T04:08:00Z</dcterms:created>
  <dcterms:modified xsi:type="dcterms:W3CDTF">2022-08-28T07:43:29Z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CC15D510BEF44269A74E275E262B9A6A</vt:lpwstr>
  </property>
  <property fmtid="{D5CDD505-2E9C-101B-9397-08002B2CF9AE}" pid="3" name="KSOProductBuildVer">
    <vt:lpwstr>2052-11.1.0.12156</vt:lpwstr>
  </property>
</Properties>
</file>