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256" r:id="rId2"/>
    <p:sldId id="258" r:id="rId3"/>
    <p:sldId id="292" r:id="rId4"/>
    <p:sldId id="299" r:id="rId5"/>
    <p:sldId id="305" r:id="rId6"/>
    <p:sldId id="310" r:id="rId7"/>
    <p:sldId id="307" r:id="rId8"/>
    <p:sldId id="306" r:id="rId9"/>
    <p:sldId id="308" r:id="rId10"/>
    <p:sldId id="309" r:id="rId11"/>
    <p:sldId id="311" r:id="rId12"/>
    <p:sldId id="300" r:id="rId13"/>
    <p:sldId id="324" r:id="rId14"/>
    <p:sldId id="313" r:id="rId15"/>
    <p:sldId id="325" r:id="rId16"/>
    <p:sldId id="326" r:id="rId17"/>
    <p:sldId id="328" r:id="rId18"/>
    <p:sldId id="329" r:id="rId19"/>
    <p:sldId id="334" r:id="rId20"/>
    <p:sldId id="327" r:id="rId21"/>
    <p:sldId id="332" r:id="rId22"/>
    <p:sldId id="331" r:id="rId23"/>
    <p:sldId id="335" r:id="rId24"/>
    <p:sldId id="336" r:id="rId25"/>
    <p:sldId id="337" r:id="rId26"/>
    <p:sldId id="338" r:id="rId27"/>
    <p:sldId id="339" r:id="rId28"/>
    <p:sldId id="340" r:id="rId29"/>
    <p:sldId id="341" r:id="rId30"/>
    <p:sldId id="314" r:id="rId31"/>
    <p:sldId id="301" r:id="rId32"/>
    <p:sldId id="343" r:id="rId33"/>
    <p:sldId id="316" r:id="rId34"/>
    <p:sldId id="342" r:id="rId35"/>
    <p:sldId id="315" r:id="rId36"/>
    <p:sldId id="317" r:id="rId37"/>
    <p:sldId id="302" r:id="rId38"/>
    <p:sldId id="344" r:id="rId39"/>
    <p:sldId id="345" r:id="rId40"/>
    <p:sldId id="318" r:id="rId41"/>
    <p:sldId id="346" r:id="rId42"/>
    <p:sldId id="351" r:id="rId43"/>
    <p:sldId id="347" r:id="rId44"/>
    <p:sldId id="319" r:id="rId45"/>
    <p:sldId id="349" r:id="rId46"/>
    <p:sldId id="320" r:id="rId47"/>
    <p:sldId id="303" r:id="rId48"/>
    <p:sldId id="352" r:id="rId49"/>
    <p:sldId id="321" r:id="rId50"/>
    <p:sldId id="353" r:id="rId51"/>
    <p:sldId id="354" r:id="rId52"/>
    <p:sldId id="355" r:id="rId53"/>
    <p:sldId id="356" r:id="rId54"/>
    <p:sldId id="323" r:id="rId55"/>
    <p:sldId id="285" r:id="rId5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E2EB"/>
    <a:srgbClr val="215968"/>
    <a:srgbClr val="63ADB1"/>
    <a:srgbClr val="34B7E0"/>
    <a:srgbClr val="61C6E5"/>
    <a:srgbClr val="83C5ED"/>
    <a:srgbClr val="2EB7E2"/>
    <a:srgbClr val="DCEFF4"/>
    <a:srgbClr val="F6F3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83" autoAdjust="0"/>
    <p:restoredTop sz="94660"/>
  </p:normalViewPr>
  <p:slideViewPr>
    <p:cSldViewPr>
      <p:cViewPr varScale="1">
        <p:scale>
          <a:sx n="66" d="100"/>
          <a:sy n="66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16D7E-988C-4F90-82B8-45761F042F4C}" type="datetimeFigureOut">
              <a:rPr lang="zh-CN" altLang="en-US" smtClean="0"/>
              <a:pPr/>
              <a:t>2020/8/24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C0433-51E9-4DCB-B0C2-C7931942FF4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29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6F3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9884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6F3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6021288"/>
            <a:ext cx="9144000" cy="83671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 userDrawn="1"/>
        </p:nvSpPr>
        <p:spPr>
          <a:xfrm>
            <a:off x="7336067" y="6237312"/>
            <a:ext cx="1448463" cy="483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spc="8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高等教育出版社出版    主编：张巍</a:t>
            </a:r>
            <a:r>
              <a:rPr lang="zh-CN" altLang="en-US" sz="900" spc="80" baseline="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    </a:t>
            </a:r>
            <a:endParaRPr lang="zh-CN" altLang="en-US" sz="900" spc="80" dirty="0">
              <a:ln w="3175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0510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2020/8/24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7845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2020/8/24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1198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2020/8/24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23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2020/8/24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399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2020/8/24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5375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2020/8/24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328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2020/8/24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1257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2020/8/24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952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2020/8/24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743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6021288"/>
            <a:ext cx="9144000" cy="83671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7336067" y="6379593"/>
            <a:ext cx="144846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spc="8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www.rapidppt.com</a:t>
            </a:r>
            <a:endParaRPr lang="zh-CN" altLang="en-US" sz="900" spc="80" dirty="0">
              <a:ln w="3175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947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6.png"/><Relationship Id="rId5" Type="http://schemas.openxmlformats.org/officeDocument/2006/relationships/audio" Target="../media/audio1.wav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slide" Target="slide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jpeg"/><Relationship Id="rId18" Type="http://schemas.openxmlformats.org/officeDocument/2006/relationships/image" Target="../media/image4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12" Type="http://schemas.openxmlformats.org/officeDocument/2006/relationships/image" Target="../media/image36.jpeg"/><Relationship Id="rId17" Type="http://schemas.openxmlformats.org/officeDocument/2006/relationships/image" Target="../media/image41.jpeg"/><Relationship Id="rId2" Type="http://schemas.openxmlformats.org/officeDocument/2006/relationships/image" Target="../media/image26.jpeg"/><Relationship Id="rId16" Type="http://schemas.openxmlformats.org/officeDocument/2006/relationships/image" Target="../media/image40.jpeg"/><Relationship Id="rId20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5" Type="http://schemas.openxmlformats.org/officeDocument/2006/relationships/image" Target="../media/image29.jpeg"/><Relationship Id="rId15" Type="http://schemas.openxmlformats.org/officeDocument/2006/relationships/image" Target="../media/image39.jpeg"/><Relationship Id="rId10" Type="http://schemas.openxmlformats.org/officeDocument/2006/relationships/image" Target="../media/image34.jpeg"/><Relationship Id="rId19" Type="http://schemas.openxmlformats.org/officeDocument/2006/relationships/image" Target="../media/image43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Relationship Id="rId14" Type="http://schemas.openxmlformats.org/officeDocument/2006/relationships/image" Target="../media/image38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/>
        </p:nvSpPr>
        <p:spPr>
          <a:xfrm>
            <a:off x="579476" y="1726309"/>
            <a:ext cx="8064896" cy="4427621"/>
          </a:xfrm>
          <a:custGeom>
            <a:avLst/>
            <a:gdLst/>
            <a:ahLst/>
            <a:cxnLst/>
            <a:rect l="l" t="t" r="r" b="b"/>
            <a:pathLst>
              <a:path w="8064896" h="4427621">
                <a:moveTo>
                  <a:pt x="309092" y="0"/>
                </a:moveTo>
                <a:lnTo>
                  <a:pt x="2862274" y="0"/>
                </a:lnTo>
                <a:cubicBezTo>
                  <a:pt x="2862274" y="646269"/>
                  <a:pt x="3386179" y="1170174"/>
                  <a:pt x="4032448" y="1170174"/>
                </a:cubicBezTo>
                <a:cubicBezTo>
                  <a:pt x="4678717" y="1170174"/>
                  <a:pt x="5202622" y="646269"/>
                  <a:pt x="5202622" y="0"/>
                </a:cubicBezTo>
                <a:lnTo>
                  <a:pt x="7755804" y="0"/>
                </a:lnTo>
                <a:cubicBezTo>
                  <a:pt x="7926511" y="0"/>
                  <a:pt x="8064896" y="138385"/>
                  <a:pt x="8064896" y="309092"/>
                </a:cubicBezTo>
                <a:lnTo>
                  <a:pt x="8064896" y="4118529"/>
                </a:lnTo>
                <a:cubicBezTo>
                  <a:pt x="8064896" y="4289236"/>
                  <a:pt x="7926511" y="4427621"/>
                  <a:pt x="7755804" y="4427621"/>
                </a:cubicBezTo>
                <a:lnTo>
                  <a:pt x="309092" y="4427621"/>
                </a:lnTo>
                <a:cubicBezTo>
                  <a:pt x="138385" y="4427621"/>
                  <a:pt x="0" y="4289236"/>
                  <a:pt x="0" y="4118529"/>
                </a:cubicBezTo>
                <a:lnTo>
                  <a:pt x="0" y="309092"/>
                </a:lnTo>
                <a:cubicBezTo>
                  <a:pt x="0" y="138385"/>
                  <a:pt x="138385" y="0"/>
                  <a:pt x="30909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775289" y="3104522"/>
            <a:ext cx="5570756" cy="10156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defPPr>
              <a:defRPr lang="en-US"/>
            </a:defPPr>
            <a:lvl1pPr fontAlgn="auto">
              <a:spcBef>
                <a:spcPts val="0"/>
              </a:spcBef>
              <a:spcAft>
                <a:spcPts val="0"/>
              </a:spcAft>
              <a:defRPr sz="4400">
                <a:ln w="12700">
                  <a:solidFill>
                    <a:schemeClr val="bg1"/>
                  </a:solidFill>
                </a:ln>
                <a:gradFill>
                  <a:gsLst>
                    <a:gs pos="0">
                      <a:srgbClr val="FFC000"/>
                    </a:gs>
                    <a:gs pos="21001">
                      <a:srgbClr val="FF8F8F"/>
                    </a:gs>
                    <a:gs pos="39000">
                      <a:schemeClr val="bg1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580000"/>
                    </a:gs>
                    <a:gs pos="100000">
                      <a:srgbClr val="510153"/>
                    </a:gs>
                  </a:gsLst>
                  <a:lin ang="5400000" scaled="0"/>
                </a:gradFill>
                <a:effectLst>
                  <a:glow rad="50800">
                    <a:schemeClr val="tx1">
                      <a:alpha val="32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叶根友刀锋黑草" pitchFamily="2" charset="-122"/>
                <a:ea typeface="叶根友刀锋黑草" pitchFamily="2" charset="-122"/>
              </a:defRPr>
            </a:lvl1pPr>
            <a:lvl2pPr marL="742950" indent="-28575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2pPr>
            <a:lvl3pPr marL="1143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3pPr>
            <a:lvl4pPr marL="1600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4pPr>
            <a:lvl5pPr marL="2057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9pPr>
          </a:lstStyle>
          <a:p>
            <a:r>
              <a:rPr lang="zh-CN" altLang="en-US" sz="6000" dirty="0" smtClean="0">
                <a:ln w="6350"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计算机应用基础</a:t>
            </a:r>
            <a:endParaRPr lang="zh-CN" altLang="en-US" sz="6000" dirty="0">
              <a:ln w="6350"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37217" y="4365104"/>
            <a:ext cx="22029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ln w="3175">
                  <a:noFill/>
                </a:ln>
                <a:effectLst/>
                <a:latin typeface="Arial" pitchFamily="34" charset="0"/>
                <a:ea typeface="微软雅黑" pitchFamily="34" charset="-122"/>
                <a:cs typeface="Arial" pitchFamily="34" charset="0"/>
              </a:rPr>
              <a:t>中等职业教</a:t>
            </a:r>
            <a:r>
              <a:rPr lang="zh-CN" altLang="en-US" sz="1400" dirty="0" smtClean="0">
                <a:ln w="3175">
                  <a:noFill/>
                </a:ln>
                <a:effectLst/>
                <a:latin typeface="Arial" pitchFamily="34" charset="0"/>
                <a:ea typeface="微软雅黑" pitchFamily="34" charset="-122"/>
                <a:cs typeface="Arial" pitchFamily="34" charset="0"/>
              </a:rPr>
              <a:t>育规</a:t>
            </a:r>
            <a:r>
              <a:rPr lang="zh-CN" altLang="en-US" sz="1400" dirty="0" smtClean="0">
                <a:ln w="3175">
                  <a:noFill/>
                </a:ln>
                <a:effectLst/>
                <a:latin typeface="Arial" pitchFamily="34" charset="0"/>
                <a:ea typeface="微软雅黑" pitchFamily="34" charset="-122"/>
                <a:cs typeface="Arial" pitchFamily="34" charset="0"/>
              </a:rPr>
              <a:t>划新教材</a:t>
            </a:r>
            <a:endParaRPr lang="zh-CN" altLang="en-US" sz="1400" dirty="0">
              <a:ln w="3175">
                <a:noFill/>
              </a:ln>
              <a:effectLst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458220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6521287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16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436096" y="5373216"/>
              <a:ext cx="218898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spc="80" dirty="0">
                  <a:ln w="3175"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  <a:cs typeface="Times New Roman" pitchFamily="18" charset="0"/>
                </a:rPr>
                <a:t>湖</a:t>
              </a:r>
              <a:r>
                <a:rPr lang="zh-CN" altLang="en-US" sz="1400" spc="80" dirty="0" smtClean="0">
                  <a:ln w="3175"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  <a:cs typeface="Times New Roman" pitchFamily="18" charset="0"/>
                </a:rPr>
                <a:t>南科学技术</a:t>
              </a:r>
              <a:r>
                <a:rPr lang="zh-CN" altLang="en-US" sz="1400" spc="80" dirty="0" smtClean="0">
                  <a:ln w="3175"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itchFamily="34" charset="-122"/>
                  <a:ea typeface="微软雅黑" pitchFamily="34" charset="-122"/>
                  <a:cs typeface="Times New Roman" pitchFamily="18" charset="0"/>
                </a:rPr>
                <a:t>出</a:t>
              </a:r>
              <a:r>
                <a:rPr lang="zh-CN" altLang="en-US" sz="1400" spc="80" dirty="0" smtClean="0">
                  <a:ln w="3175"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itchFamily="34" charset="-122"/>
                  <a:ea typeface="微软雅黑" pitchFamily="34" charset="-122"/>
                  <a:cs typeface="Times New Roman" pitchFamily="18" charset="0"/>
                </a:rPr>
                <a:t>版社</a:t>
              </a:r>
              <a:endParaRPr lang="zh-CN" altLang="en-US" sz="1400" spc="80" dirty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矩形 1"/>
          <p:cNvSpPr/>
          <p:nvPr/>
        </p:nvSpPr>
        <p:spPr>
          <a:xfrm>
            <a:off x="1619672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688978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2123728" y="5373216"/>
            <a:ext cx="170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pc="80" dirty="0" smtClean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主编</a:t>
            </a:r>
            <a:r>
              <a:rPr lang="zh-CN" altLang="en-US" sz="1400" spc="80" dirty="0" smtClean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：</a:t>
            </a:r>
            <a:r>
              <a:rPr lang="zh-CN" altLang="en-US" sz="1400" spc="80" dirty="0" smtClean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张林峰</a:t>
            </a:r>
            <a:endParaRPr lang="zh-CN" altLang="en-US" sz="1400" spc="80" dirty="0">
              <a:ln w="3175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604098" y="709900"/>
            <a:ext cx="2015652" cy="2015652"/>
            <a:chOff x="3604098" y="709900"/>
            <a:chExt cx="2015652" cy="2015652"/>
          </a:xfrm>
        </p:grpSpPr>
        <p:sp>
          <p:nvSpPr>
            <p:cNvPr id="14" name="椭圆 13"/>
            <p:cNvSpPr/>
            <p:nvPr/>
          </p:nvSpPr>
          <p:spPr>
            <a:xfrm>
              <a:off x="3604098" y="709900"/>
              <a:ext cx="2015652" cy="2015652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562" y="895559"/>
              <a:ext cx="1678676" cy="16148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4666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2" presetClass="entr" presetSubtype="2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21600000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6" grpId="0"/>
      <p:bldP spid="24" grpId="0" animBg="1"/>
      <p:bldP spid="26" grpId="0" animBg="1"/>
      <p:bldP spid="2" grpId="0" animBg="1"/>
      <p:bldP spid="20" grpId="0" animBg="1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242088"/>
            <a:ext cx="9144000" cy="31311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67248" y="548680"/>
            <a:ext cx="16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6444208" y="2008004"/>
            <a:ext cx="2829559" cy="2708392"/>
            <a:chOff x="2171701" y="843949"/>
            <a:chExt cx="2829559" cy="2708392"/>
          </a:xfrm>
          <a:solidFill>
            <a:srgbClr val="215968"/>
          </a:solidFill>
        </p:grpSpPr>
        <p:grpSp>
          <p:nvGrpSpPr>
            <p:cNvPr id="41" name="组合 4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43" name="任意多边形 4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任意多边形 4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2" name="矩形 41"/>
            <p:cNvSpPr/>
            <p:nvPr/>
          </p:nvSpPr>
          <p:spPr>
            <a:xfrm rot="3329058">
              <a:off x="2306479" y="1883497"/>
              <a:ext cx="24176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7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演示文稿软件应用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393602" y="2085610"/>
            <a:ext cx="2829559" cy="2631581"/>
            <a:chOff x="2171701" y="920760"/>
            <a:chExt cx="2829559" cy="2631581"/>
          </a:xfrm>
          <a:solidFill>
            <a:srgbClr val="215968"/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48" name="任意多边形 47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矩形 46"/>
            <p:cNvSpPr/>
            <p:nvPr/>
          </p:nvSpPr>
          <p:spPr>
            <a:xfrm rot="3329058">
              <a:off x="2399866" y="1857716"/>
              <a:ext cx="2212465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6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多媒体软件应用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334729" y="2000275"/>
            <a:ext cx="2829559" cy="2828018"/>
            <a:chOff x="2171701" y="835425"/>
            <a:chExt cx="2829559" cy="2828018"/>
          </a:xfrm>
          <a:solidFill>
            <a:srgbClr val="215968"/>
          </a:solidFill>
        </p:grpSpPr>
        <p:grpSp>
          <p:nvGrpSpPr>
            <p:cNvPr id="51" name="组合 5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53" name="任意多边形 5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矩形 51"/>
            <p:cNvSpPr/>
            <p:nvPr/>
          </p:nvSpPr>
          <p:spPr>
            <a:xfrm rot="3217331">
              <a:off x="2231016" y="2080157"/>
              <a:ext cx="2828018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电子表格处理软件应用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254609" y="2040260"/>
            <a:ext cx="2829559" cy="2665496"/>
            <a:chOff x="2171701" y="886845"/>
            <a:chExt cx="2829559" cy="2665496"/>
          </a:xfrm>
          <a:solidFill>
            <a:srgbClr val="215968"/>
          </a:solidFill>
        </p:grpSpPr>
        <p:grpSp>
          <p:nvGrpSpPr>
            <p:cNvPr id="61" name="组合 6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63" name="任意多边形 6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2" name="矩形 61"/>
            <p:cNvSpPr/>
            <p:nvPr/>
          </p:nvSpPr>
          <p:spPr>
            <a:xfrm rot="3217331">
              <a:off x="2335891" y="1926393"/>
              <a:ext cx="24176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文字处理软件应用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2195736" y="2118986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grpSp>
          <p:nvGrpSpPr>
            <p:cNvPr id="66" name="组合 65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68" name="任意多边形 67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任意多边形 68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7" name="矩形 66"/>
            <p:cNvSpPr/>
            <p:nvPr/>
          </p:nvSpPr>
          <p:spPr>
            <a:xfrm rot="3217331">
              <a:off x="2454185" y="1676943"/>
              <a:ext cx="1802096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因特网应用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115616" y="2101840"/>
            <a:ext cx="2829559" cy="2623304"/>
            <a:chOff x="2171701" y="929037"/>
            <a:chExt cx="2829559" cy="2623304"/>
          </a:xfrm>
          <a:solidFill>
            <a:srgbClr val="215968"/>
          </a:solidFill>
        </p:grpSpPr>
        <p:grpSp>
          <p:nvGrpSpPr>
            <p:cNvPr id="71" name="组合 7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73" name="任意多边形 7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任意多边形 7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2" name="矩形 71"/>
            <p:cNvSpPr/>
            <p:nvPr/>
          </p:nvSpPr>
          <p:spPr>
            <a:xfrm rot="3217331">
              <a:off x="2378800" y="1865993"/>
              <a:ext cx="2212465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操作系统的使用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6704" y="2086248"/>
            <a:ext cx="2829559" cy="2622087"/>
            <a:chOff x="2171701" y="930254"/>
            <a:chExt cx="2829559" cy="2622087"/>
          </a:xfrm>
          <a:solidFill>
            <a:srgbClr val="215968"/>
          </a:solidFill>
        </p:grpSpPr>
        <p:grpSp>
          <p:nvGrpSpPr>
            <p:cNvPr id="76" name="组合 75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78" name="任意多边形 77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矩形 76"/>
            <p:cNvSpPr/>
            <p:nvPr/>
          </p:nvSpPr>
          <p:spPr>
            <a:xfrm rot="3217331">
              <a:off x="2375996" y="1867210"/>
              <a:ext cx="2212465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单元</a:t>
              </a:r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 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计算机基础知识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3066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242088"/>
            <a:ext cx="9144000" cy="31311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67248" y="548680"/>
            <a:ext cx="16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6444208" y="2103854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43" name="任意多边形 4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2" name="矩形 41"/>
          <p:cNvSpPr/>
          <p:nvPr/>
        </p:nvSpPr>
        <p:spPr>
          <a:xfrm rot="3329058">
            <a:off x="6578986" y="3047552"/>
            <a:ext cx="2417650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演示文稿软件应用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5393602" y="2104649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48" name="任意多边形 4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7" name="矩形 46"/>
          <p:cNvSpPr/>
          <p:nvPr/>
        </p:nvSpPr>
        <p:spPr>
          <a:xfrm rot="3329058">
            <a:off x="5621767" y="3022566"/>
            <a:ext cx="2212465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多媒体软件应用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4334729" y="2104649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53" name="任意多边形 5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矩形 51"/>
          <p:cNvSpPr/>
          <p:nvPr/>
        </p:nvSpPr>
        <p:spPr>
          <a:xfrm rot="3217331">
            <a:off x="4394044" y="3245007"/>
            <a:ext cx="2828018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电子表格处理软件应用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3254609" y="2093214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63" name="任意多边形 6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2" name="矩形 61"/>
          <p:cNvSpPr/>
          <p:nvPr/>
        </p:nvSpPr>
        <p:spPr>
          <a:xfrm rot="3217331">
            <a:off x="3418799" y="3079808"/>
            <a:ext cx="2417650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文字处理软件应用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2195736" y="2118986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68" name="任意多边形 6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7" name="矩形 66"/>
          <p:cNvSpPr/>
          <p:nvPr/>
        </p:nvSpPr>
        <p:spPr>
          <a:xfrm rot="3217331">
            <a:off x="2478220" y="2856130"/>
            <a:ext cx="1802096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因特网应用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1115616" y="2112602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73" name="任意多边形 7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2" name="矩形 71"/>
          <p:cNvSpPr/>
          <p:nvPr/>
        </p:nvSpPr>
        <p:spPr>
          <a:xfrm rot="3217331">
            <a:off x="1322715" y="3038796"/>
            <a:ext cx="2212465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操作系统的使用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56704" y="2095793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78" name="任意多边形 7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任意多边形 7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7" name="矩形 76"/>
          <p:cNvSpPr/>
          <p:nvPr/>
        </p:nvSpPr>
        <p:spPr>
          <a:xfrm rot="3217331">
            <a:off x="134362" y="3007815"/>
            <a:ext cx="2465740" cy="369332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单元</a:t>
            </a:r>
            <a:r>
              <a:rPr lang="en-US" altLang="zh-CN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</a:t>
            </a:r>
            <a:r>
              <a:rPr lang="zh-CN" altLang="en-US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计算机基础知识</a:t>
            </a:r>
          </a:p>
        </p:txBody>
      </p:sp>
    </p:spTree>
    <p:extLst>
      <p:ext uri="{BB962C8B-B14F-4D97-AF65-F5344CB8AC3E}">
        <p14:creationId xmlns:p14="http://schemas.microsoft.com/office/powerpoint/2010/main" val="65352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初步了解计算机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解剖微型计算机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连接计算机及其常用设备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学会使用键盘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认识信息安全与知识产权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79" y="824715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838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9" grpId="0" animBg="1"/>
      <p:bldP spid="3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3848" y="2793258"/>
            <a:ext cx="5933624" cy="1296144"/>
            <a:chOff x="726608" y="1628800"/>
            <a:chExt cx="5933624" cy="1296144"/>
          </a:xfrm>
        </p:grpSpPr>
        <p:sp>
          <p:nvSpPr>
            <p:cNvPr id="3" name="矩形 2"/>
            <p:cNvSpPr/>
            <p:nvPr/>
          </p:nvSpPr>
          <p:spPr>
            <a:xfrm>
              <a:off x="726608" y="1628800"/>
              <a:ext cx="5933624" cy="129614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8"/>
              <a:ext cx="5688632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b="1" dirty="0" smtClean="0">
                  <a:latin typeface="Arial" charset="0"/>
                </a:rPr>
                <a:t>       计算机</a:t>
              </a:r>
              <a:r>
                <a:rPr lang="zh-CN" altLang="en-US" sz="1600" b="1" dirty="0">
                  <a:latin typeface="Arial" charset="0"/>
                </a:rPr>
                <a:t>对同学们并不陌生，但是同学们对计算机真正又了解多少呢</a:t>
              </a:r>
              <a:r>
                <a:rPr lang="zh-CN" altLang="en-US" sz="1600" b="1" dirty="0" smtClean="0">
                  <a:latin typeface="Arial" charset="0"/>
                </a:rPr>
                <a:t>？请同学们</a:t>
              </a:r>
              <a:r>
                <a:rPr lang="zh-CN" altLang="en-US" sz="1600" b="1" dirty="0">
                  <a:latin typeface="Arial" charset="0"/>
                </a:rPr>
                <a:t>联系实际生活</a:t>
              </a:r>
              <a:r>
                <a:rPr lang="zh-CN" altLang="en-US" sz="1600" b="1" dirty="0" smtClean="0">
                  <a:latin typeface="Arial" charset="0"/>
                </a:rPr>
                <a:t>，分组</a:t>
              </a:r>
              <a:r>
                <a:rPr lang="zh-CN" altLang="en-US" sz="1600" b="1" dirty="0">
                  <a:latin typeface="Arial" charset="0"/>
                </a:rPr>
                <a:t>讨论“计算机信息技术应用于生活”的话题</a:t>
              </a:r>
              <a:r>
                <a:rPr lang="zh-CN" altLang="en-US" sz="1600" b="1" dirty="0" smtClean="0">
                  <a:latin typeface="Arial" charset="0"/>
                </a:rPr>
                <a:t>。每组指派一个代表发言。</a:t>
              </a:r>
              <a:endParaRPr lang="en-US" altLang="zh-CN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3816424" cy="650475"/>
            <a:chOff x="-33010" y="588691"/>
            <a:chExt cx="3059780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2724864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</a:t>
              </a:r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了解计算机应用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3461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818236"/>
            <a:chOff x="1408114" y="719645"/>
            <a:chExt cx="5637806" cy="1818236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818236"/>
              <a:chOff x="1408114" y="719645"/>
              <a:chExt cx="5637806" cy="1818236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91187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822115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2031325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计算机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的概念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2221384" y="1882352"/>
              <a:ext cx="2646878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计算机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的应用范围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7544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1.1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：初步了解计算机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126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818236"/>
            <a:chOff x="1408114" y="719645"/>
            <a:chExt cx="5637806" cy="1818236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818236"/>
              <a:chOff x="1408114" y="719645"/>
              <a:chExt cx="5637806" cy="1818236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91187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>
                <a:hlinkClick r:id="rId2" action="ppaction://hlinksldjump"/>
              </p:cNvPr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>
                <a:hlinkClick r:id="rId3" action="ppaction://hlinksldjump"/>
              </p:cNvPr>
              <p:cNvSpPr/>
              <p:nvPr/>
            </p:nvSpPr>
            <p:spPr>
              <a:xfrm>
                <a:off x="1971633" y="1822115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4801314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认识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计算机各发展阶段的电子元件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2221384" y="1882352"/>
              <a:ext cx="4185761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分组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讨论学习，完成两个任务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7544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1.1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：初步了解计算机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378032" y="3874505"/>
            <a:ext cx="507428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任务</a:t>
            </a:r>
            <a:r>
              <a:rPr lang="en-US" altLang="zh-CN" sz="2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：计算机的分类</a:t>
            </a:r>
          </a:p>
          <a:p>
            <a:pPr>
              <a:lnSpc>
                <a:spcPct val="150000"/>
              </a:lnSpc>
            </a:pPr>
            <a:r>
              <a:rPr lang="zh-CN" altLang="zh-CN" sz="2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任务</a:t>
            </a:r>
            <a:r>
              <a:rPr lang="en-US" altLang="zh-CN" sz="2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2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：计算机的</a:t>
            </a:r>
            <a:r>
              <a:rPr lang="zh-CN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发展趋势</a:t>
            </a:r>
            <a:endParaRPr lang="zh-CN" altLang="zh-CN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721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-36512" y="404664"/>
            <a:ext cx="3168352" cy="650475"/>
            <a:chOff x="-33010" y="588691"/>
            <a:chExt cx="3059780" cy="449319"/>
          </a:xfrm>
        </p:grpSpPr>
        <p:sp>
          <p:nvSpPr>
            <p:cNvPr id="23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200" b="1" dirty="0">
                <a:solidFill>
                  <a:schemeClr val="bg1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-33010" y="658342"/>
              <a:ext cx="23580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计算机的发展阶段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25" name="Group 3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1480910"/>
              </p:ext>
            </p:extLst>
          </p:nvPr>
        </p:nvGraphicFramePr>
        <p:xfrm>
          <a:off x="467544" y="1124744"/>
          <a:ext cx="8352928" cy="3498664"/>
        </p:xfrm>
        <a:graphic>
          <a:graphicData uri="http://schemas.openxmlformats.org/drawingml/2006/table">
            <a:tbl>
              <a:tblPr/>
              <a:tblGrid>
                <a:gridCol w="1985379"/>
                <a:gridCol w="1759037"/>
                <a:gridCol w="2368463"/>
                <a:gridCol w="2240049"/>
              </a:tblGrid>
              <a:tr h="437688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发展阶段</a:t>
                      </a:r>
                    </a:p>
                  </a:txBody>
                  <a:tcPr marL="90183" marR="90183" marT="47342" marB="4734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器件</a:t>
                      </a:r>
                    </a:p>
                  </a:txBody>
                  <a:tcPr marL="90183" marR="90183" marT="47342" marB="473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软件</a:t>
                      </a:r>
                    </a:p>
                  </a:txBody>
                  <a:tcPr marL="90183" marR="90183" marT="47342" marB="473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应用领域</a:t>
                      </a:r>
                    </a:p>
                  </a:txBody>
                  <a:tcPr marL="90183" marR="90183" marT="47342" marB="473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04172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第一代</a:t>
                      </a: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</a:t>
                      </a:r>
                    </a:p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（</a:t>
                      </a:r>
                      <a:r>
                        <a:rPr kumimoji="1" lang="en-US" altLang="zh-CN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1946-1958</a:t>
                      </a: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）</a:t>
                      </a:r>
                      <a:endParaRPr kumimoji="1" lang="en-US" altLang="zh-C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0183" marR="90183" marT="47342" marB="4734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电子管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机器语言汇编语言 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科学计算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04172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第二代</a:t>
                      </a:r>
                    </a:p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（</a:t>
                      </a:r>
                      <a:r>
                        <a:rPr kumimoji="1" lang="en-US" altLang="zh-CN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1958-1964</a:t>
                      </a: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）</a:t>
                      </a:r>
                      <a:endParaRPr kumimoji="1" lang="en-US" altLang="zh-C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0183" marR="90183" marT="47342" marB="4734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晶体管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高级语言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数据处理工业控制 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04172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第三代</a:t>
                      </a:r>
                    </a:p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（</a:t>
                      </a:r>
                      <a:r>
                        <a:rPr kumimoji="1" lang="en-US" altLang="zh-CN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1964-1971</a:t>
                      </a: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）</a:t>
                      </a:r>
                      <a:endParaRPr kumimoji="1" lang="en-US" altLang="zh-C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0183" marR="90183" marT="47342" marB="4734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中小规模集成电路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操作系统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文字处理图形处理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04172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第四代</a:t>
                      </a:r>
                      <a:endParaRPr kumimoji="1" lang="en-US" altLang="zh-C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（</a:t>
                      </a:r>
                      <a:r>
                        <a:rPr kumimoji="1" lang="en-US" altLang="zh-CN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1971</a:t>
                      </a: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年）</a:t>
                      </a:r>
                    </a:p>
                  </a:txBody>
                  <a:tcPr marL="90183" marR="90183" marT="47342" marB="4734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大规模集成电路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数据库、网络等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社会的各个领域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" name="Objec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334898"/>
              </p:ext>
            </p:extLst>
          </p:nvPr>
        </p:nvGraphicFramePr>
        <p:xfrm>
          <a:off x="749409" y="4725144"/>
          <a:ext cx="1358900" cy="153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Image" r:id="rId3" imgW="1244444" imgH="1804448" progId="">
                  <p:embed/>
                </p:oleObj>
              </mc:Choice>
              <mc:Fallback>
                <p:oleObj name="Image" r:id="rId3" imgW="1244444" imgH="1804448" progId="">
                  <p:embed/>
                  <p:pic>
                    <p:nvPicPr>
                      <p:cNvPr id="0" name="Picture 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9409" y="4725144"/>
                        <a:ext cx="1358900" cy="1536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" name="Picture 349" descr="H:\市教委一级课题\5.27版\第二章图\图2-1-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1" r="9125" b="14813"/>
          <a:stretch>
            <a:fillRect/>
          </a:stretch>
        </p:blipFill>
        <p:spPr bwMode="auto">
          <a:xfrm>
            <a:off x="6372200" y="4797152"/>
            <a:ext cx="2088232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350" descr="H:\市教委一级课题\5.27版\第二章图\图2-1-1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43"/>
          <a:stretch>
            <a:fillRect/>
          </a:stretch>
        </p:blipFill>
        <p:spPr bwMode="auto">
          <a:xfrm>
            <a:off x="2455168" y="4797152"/>
            <a:ext cx="1828800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9" name="Objec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5329542"/>
              </p:ext>
            </p:extLst>
          </p:nvPr>
        </p:nvGraphicFramePr>
        <p:xfrm>
          <a:off x="4568105" y="4797152"/>
          <a:ext cx="1516063" cy="1440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Image" r:id="rId7" imgW="1384127" imgH="1155556" progId="">
                  <p:embed/>
                </p:oleObj>
              </mc:Choice>
              <mc:Fallback>
                <p:oleObj name="Image" r:id="rId7" imgW="1384127" imgH="1155556" progId="">
                  <p:embed/>
                  <p:pic>
                    <p:nvPicPr>
                      <p:cNvPr id="0" name="Picture 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8105" y="4797152"/>
                        <a:ext cx="1516063" cy="144016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067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-36512" y="404664"/>
            <a:ext cx="2304256" cy="650475"/>
            <a:chOff x="-33010" y="588691"/>
            <a:chExt cx="1847414" cy="449319"/>
          </a:xfrm>
        </p:grpSpPr>
        <p:sp>
          <p:nvSpPr>
            <p:cNvPr id="23" name="矩形 1"/>
            <p:cNvSpPr/>
            <p:nvPr/>
          </p:nvSpPr>
          <p:spPr>
            <a:xfrm>
              <a:off x="-1" y="588691"/>
              <a:ext cx="181440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200" b="1" dirty="0">
                <a:solidFill>
                  <a:schemeClr val="bg1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-33010" y="658342"/>
              <a:ext cx="1512928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计算机的分类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25" name="Group 3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3400957"/>
              </p:ext>
            </p:extLst>
          </p:nvPr>
        </p:nvGraphicFramePr>
        <p:xfrm>
          <a:off x="467544" y="1124744"/>
          <a:ext cx="8496944" cy="4212379"/>
        </p:xfrm>
        <a:graphic>
          <a:graphicData uri="http://schemas.openxmlformats.org/drawingml/2006/table">
            <a:tbl>
              <a:tblPr/>
              <a:tblGrid>
                <a:gridCol w="1224136"/>
                <a:gridCol w="3528392"/>
                <a:gridCol w="3744416"/>
              </a:tblGrid>
              <a:tr h="432399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分类</a:t>
                      </a:r>
                    </a:p>
                  </a:txBody>
                  <a:tcPr marL="90183" marR="90183" marT="47342" marB="4734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特点</a:t>
                      </a:r>
                    </a:p>
                  </a:txBody>
                  <a:tcPr marL="90183" marR="90183" marT="47342" marB="473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主要应用</a:t>
                      </a:r>
                    </a:p>
                  </a:txBody>
                  <a:tcPr marL="90183" marR="90183" marT="47342" marB="4734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55996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巨型机</a:t>
                      </a:r>
                      <a:endParaRPr kumimoji="1" lang="en-US" altLang="zh-C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0183" marR="90183" marT="47342" marB="4734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5720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运算速度快，内存容量巨大，效率高，价格高昂。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5720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军事、航天、气象、能源等领域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55996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大中型机</a:t>
                      </a:r>
                      <a:endParaRPr kumimoji="1" lang="en-US" altLang="zh-C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0183" marR="90183" marT="47342" marB="4734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5720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相对巨型机而言，规模较小，结构较简单，价格较低。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5720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事物处理、信息处理、大型数据库和数据通信等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55996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小型机</a:t>
                      </a:r>
                      <a:endParaRPr kumimoji="1" lang="en-US" altLang="zh-C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0183" marR="90183" marT="47342" marB="4734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5720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+mn-cs"/>
                        </a:rPr>
                        <a:t>规模小，结构简单，价格低。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5720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医学、工业控制等领域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55996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工作站</a:t>
                      </a:r>
                    </a:p>
                  </a:txBody>
                  <a:tcPr marL="90183" marR="90183" marT="47342" marB="4734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57200" algn="l" defTabSz="1306513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使用高分辨率大屏幕显示器，运算速度快，存储容量大。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5720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计算机辅助设计、高级图像处理、影视制作、高级工业设计等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55996">
                <a:tc>
                  <a:txBody>
                    <a:bodyPr/>
                    <a:lstStyle/>
                    <a:p>
                      <a:pPr marL="0" marR="0" lvl="0" indent="0" algn="ctr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微型机</a:t>
                      </a:r>
                    </a:p>
                  </a:txBody>
                  <a:tcPr marL="90183" marR="90183" marT="47342" marB="4734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57200" algn="l" defTabSz="1306513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体积小，价格便宜，功能全，可靠性高，灵活性和实用性强。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57200" algn="l" defTabSz="1306513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各领域中对运算速度要求不高的地方</a:t>
                      </a:r>
                    </a:p>
                  </a:txBody>
                  <a:tcPr marL="90183" marR="90183" marT="47342" marB="473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433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-36512" y="404664"/>
            <a:ext cx="2952328" cy="650475"/>
            <a:chOff x="-33010" y="588691"/>
            <a:chExt cx="1847414" cy="449319"/>
          </a:xfrm>
        </p:grpSpPr>
        <p:sp>
          <p:nvSpPr>
            <p:cNvPr id="23" name="矩形 1"/>
            <p:cNvSpPr/>
            <p:nvPr/>
          </p:nvSpPr>
          <p:spPr>
            <a:xfrm>
              <a:off x="-1" y="588691"/>
              <a:ext cx="181440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200" b="1" dirty="0">
                <a:solidFill>
                  <a:schemeClr val="bg1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-33010" y="658342"/>
              <a:ext cx="1535910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计算机的发展趋势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Rectangle 3075"/>
          <p:cNvSpPr>
            <a:spLocks noChangeArrowheads="1"/>
          </p:cNvSpPr>
          <p:nvPr/>
        </p:nvSpPr>
        <p:spPr bwMode="auto">
          <a:xfrm>
            <a:off x="323528" y="1484784"/>
            <a:ext cx="8496944" cy="3942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008" tIns="32004" rIns="64008" bIns="3200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Symbol" pitchFamily="18" charset="2"/>
              <a:buNone/>
            </a:pPr>
            <a:r>
              <a:rPr lang="en-US" altLang="zh-CN" sz="2400" b="1" dirty="0">
                <a:cs typeface="Times New Roman" pitchFamily="18" charset="0"/>
                <a:sym typeface="Symbol" pitchFamily="18" charset="2"/>
              </a:rPr>
              <a:t>  </a:t>
            </a:r>
            <a:r>
              <a:rPr lang="zh-CN" altLang="en-US" sz="2400" b="1" dirty="0" smtClean="0">
                <a:solidFill>
                  <a:srgbClr val="C00000"/>
                </a:solidFill>
                <a:latin typeface="宋体" pitchFamily="2" charset="-122"/>
                <a:cs typeface="Times New Roman" pitchFamily="18" charset="0"/>
                <a:sym typeface="Symbol" pitchFamily="18" charset="2"/>
              </a:rPr>
              <a:t>数字化：</a:t>
            </a:r>
            <a:r>
              <a:rPr lang="zh-CN" altLang="en-US" sz="2400" dirty="0" smtClean="0">
                <a:latin typeface="宋体" pitchFamily="2" charset="-122"/>
                <a:cs typeface="Times New Roman" pitchFamily="18" charset="0"/>
                <a:sym typeface="Symbol" pitchFamily="18" charset="2"/>
              </a:rPr>
              <a:t>大量</a:t>
            </a: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信息可以被压缩，并以光速进行传输。 </a:t>
            </a:r>
          </a:p>
          <a:p>
            <a:pPr algn="just" eaLnBrk="1" hangingPunct="1">
              <a:lnSpc>
                <a:spcPct val="150000"/>
              </a:lnSpc>
              <a:buFont typeface="Symbol" pitchFamily="18" charset="2"/>
              <a:buNone/>
            </a:pP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 </a:t>
            </a:r>
            <a:r>
              <a:rPr lang="zh-CN" altLang="en-US" sz="2400" b="1" dirty="0" smtClean="0">
                <a:solidFill>
                  <a:srgbClr val="C00000"/>
                </a:solidFill>
                <a:latin typeface="宋体" pitchFamily="2" charset="-122"/>
                <a:cs typeface="Times New Roman" pitchFamily="18" charset="0"/>
                <a:sym typeface="Symbol" pitchFamily="18" charset="2"/>
              </a:rPr>
              <a:t>多媒体化：</a:t>
            </a:r>
            <a:r>
              <a:rPr lang="zh-CN" altLang="en-US" sz="2400" dirty="0" smtClean="0">
                <a:latin typeface="宋体" pitchFamily="2" charset="-122"/>
                <a:cs typeface="Times New Roman" pitchFamily="18" charset="0"/>
                <a:sym typeface="Symbol" pitchFamily="18" charset="2"/>
              </a:rPr>
              <a:t>文字</a:t>
            </a: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、声音、图形、图像、视频等信息媒体与计算机集成在一起，以接近于人类的工作方式和思考方式来设计与操作。</a:t>
            </a:r>
          </a:p>
          <a:p>
            <a:pPr algn="just" eaLnBrk="1" hangingPunct="1">
              <a:lnSpc>
                <a:spcPct val="150000"/>
              </a:lnSpc>
              <a:buFont typeface="Symbol" pitchFamily="18" charset="2"/>
              <a:buNone/>
            </a:pPr>
            <a:r>
              <a:rPr lang="zh-CN" altLang="en-US" sz="2400" dirty="0">
                <a:cs typeface="Times New Roman" pitchFamily="18" charset="0"/>
                <a:sym typeface="Symbol" pitchFamily="18" charset="2"/>
              </a:rPr>
              <a:t>  </a:t>
            </a:r>
            <a:r>
              <a:rPr lang="zh-CN" altLang="en-US" sz="2400" b="1" dirty="0">
                <a:solidFill>
                  <a:srgbClr val="C00000"/>
                </a:solidFill>
                <a:latin typeface="宋体" pitchFamily="2" charset="-122"/>
                <a:cs typeface="Times New Roman" pitchFamily="18" charset="0"/>
                <a:sym typeface="Symbol" pitchFamily="18" charset="2"/>
              </a:rPr>
              <a:t>高速度、网络化、宽</a:t>
            </a:r>
            <a:r>
              <a:rPr lang="zh-CN" altLang="en-US" sz="2400" b="1" dirty="0" smtClean="0">
                <a:solidFill>
                  <a:srgbClr val="C00000"/>
                </a:solidFill>
                <a:latin typeface="宋体" pitchFamily="2" charset="-122"/>
                <a:cs typeface="Times New Roman" pitchFamily="18" charset="0"/>
                <a:sym typeface="Symbol" pitchFamily="18" charset="2"/>
              </a:rPr>
              <a:t>频带：</a:t>
            </a:r>
            <a:r>
              <a:rPr lang="zh-CN" altLang="en-US" sz="2400" dirty="0" smtClean="0">
                <a:latin typeface="宋体" pitchFamily="2" charset="-122"/>
                <a:cs typeface="Times New Roman" pitchFamily="18" charset="0"/>
                <a:sym typeface="Symbol" pitchFamily="18" charset="2"/>
              </a:rPr>
              <a:t>下一代</a:t>
            </a: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的</a:t>
            </a:r>
            <a:r>
              <a:rPr lang="en-US" altLang="zh-CN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Internet</a:t>
            </a: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技术。</a:t>
            </a:r>
          </a:p>
          <a:p>
            <a:pPr algn="just" eaLnBrk="1" hangingPunct="1">
              <a:lnSpc>
                <a:spcPct val="150000"/>
              </a:lnSpc>
              <a:buFont typeface="Symbol" pitchFamily="18" charset="2"/>
              <a:buNone/>
            </a:pPr>
            <a:r>
              <a:rPr lang="zh-CN" altLang="en-US" sz="2400" dirty="0">
                <a:solidFill>
                  <a:srgbClr val="C00000"/>
                </a:solidFill>
                <a:latin typeface="宋体" pitchFamily="2" charset="-122"/>
                <a:cs typeface="Times New Roman" pitchFamily="18" charset="0"/>
                <a:sym typeface="Symbol" pitchFamily="18" charset="2"/>
              </a:rPr>
              <a:t> </a:t>
            </a:r>
            <a:r>
              <a:rPr lang="zh-CN" altLang="en-US" sz="2400" b="1" dirty="0" smtClean="0">
                <a:solidFill>
                  <a:srgbClr val="C00000"/>
                </a:solidFill>
                <a:latin typeface="宋体" pitchFamily="2" charset="-122"/>
                <a:cs typeface="Times New Roman" pitchFamily="18" charset="0"/>
                <a:sym typeface="Symbol" pitchFamily="18" charset="2"/>
              </a:rPr>
              <a:t>智能化：</a:t>
            </a:r>
            <a:r>
              <a:rPr lang="zh-CN" altLang="en-US" sz="2400" dirty="0" smtClean="0">
                <a:latin typeface="宋体" pitchFamily="2" charset="-122"/>
                <a:cs typeface="Times New Roman" pitchFamily="18" charset="0"/>
                <a:sym typeface="Symbol" pitchFamily="18" charset="2"/>
              </a:rPr>
              <a:t>在</a:t>
            </a: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超媒体的世界里，软件代理收集任何可能想要在网络上取得的信息。</a:t>
            </a:r>
          </a:p>
        </p:txBody>
      </p:sp>
    </p:spTree>
    <p:extLst>
      <p:ext uri="{BB962C8B-B14F-4D97-AF65-F5344CB8AC3E}">
        <p14:creationId xmlns:p14="http://schemas.microsoft.com/office/powerpoint/2010/main" val="1857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6"/>
            <a:ext cx="6948233" cy="2850504"/>
            <a:chOff x="1350216" y="720713"/>
            <a:chExt cx="6948233" cy="2445575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3"/>
              <a:ext cx="6948233" cy="2445575"/>
              <a:chOff x="1350216" y="720713"/>
              <a:chExt cx="6948233" cy="2445575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92930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61200" y="2203406"/>
                <a:ext cx="6937249" cy="96288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7571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根据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老师提供的素材，分辨计算机在各领域方面的实际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应用。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0" y="2326964"/>
              <a:ext cx="6747205" cy="776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通过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Internet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网查询相关资料了解计算机未来的发展趋势，搜索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人工智能计算机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的相关信息。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7544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1.1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：初步了解计算机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366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初步了解计算机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解剖微型计算机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连接计算机及其常用设备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学会使用键盘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认识信息安全与知识产权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88975" y="1935305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437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0028" y="2650576"/>
            <a:ext cx="5933624" cy="2099695"/>
            <a:chOff x="726608" y="1628799"/>
            <a:chExt cx="5933624" cy="2099695"/>
          </a:xfrm>
        </p:grpSpPr>
        <p:sp>
          <p:nvSpPr>
            <p:cNvPr id="3" name="矩形 2"/>
            <p:cNvSpPr/>
            <p:nvPr/>
          </p:nvSpPr>
          <p:spPr>
            <a:xfrm>
              <a:off x="726608" y="1628799"/>
              <a:ext cx="5933624" cy="209969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8"/>
              <a:ext cx="5688632" cy="1938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让学生观察一套微型计算机系统</a:t>
              </a:r>
              <a:r>
                <a:rPr lang="zh-CN" altLang="en-US" sz="1600" b="1" dirty="0" smtClean="0">
                  <a:latin typeface="Arial" charset="0"/>
                </a:rPr>
                <a:t>， 并</a:t>
              </a:r>
              <a:r>
                <a:rPr lang="zh-CN" altLang="en-US" sz="1600" b="1" dirty="0">
                  <a:latin typeface="Arial" charset="0"/>
                </a:rPr>
                <a:t>打开主机机盖，让学生观察构成计算机主机的各个部件，学生观察计算机系统后，提问：计算机系统是由什么构成的？各个部件有什么功能？部件之间是怎么联系，怎样配合工作的</a:t>
              </a:r>
              <a:r>
                <a:rPr lang="zh-CN" altLang="en-US" sz="1600" b="1" dirty="0" smtClean="0">
                  <a:latin typeface="Arial" charset="0"/>
                </a:rPr>
                <a:t>？并让学生对照实物分小组</a:t>
              </a:r>
              <a:r>
                <a:rPr lang="zh-CN" altLang="en-US" sz="1600" b="1" dirty="0">
                  <a:latin typeface="Arial" charset="0"/>
                </a:rPr>
                <a:t>填写</a:t>
              </a:r>
              <a:r>
                <a:rPr lang="en-US" altLang="zh-CN" sz="1600" b="1" dirty="0" smtClean="0">
                  <a:latin typeface="Arial" charset="0"/>
                </a:rPr>
                <a:t>P4</a:t>
              </a:r>
              <a:r>
                <a:rPr lang="zh-CN" altLang="en-US" sz="1600" b="1" dirty="0" smtClean="0">
                  <a:latin typeface="Arial" charset="0"/>
                </a:rPr>
                <a:t>中表</a:t>
              </a:r>
              <a:r>
                <a:rPr lang="en-US" altLang="zh-CN" sz="1600" b="1" dirty="0" smtClean="0">
                  <a:latin typeface="Arial" charset="0"/>
                </a:rPr>
                <a:t>1-4</a:t>
              </a:r>
              <a:r>
                <a:rPr lang="zh-CN" altLang="en-US" sz="1600" b="1" dirty="0" smtClean="0">
                  <a:latin typeface="Arial" charset="0"/>
                </a:rPr>
                <a:t>的空栏答案。</a:t>
              </a:r>
              <a:endParaRPr lang="zh-CN" altLang="en-US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8640960" cy="650475"/>
            <a:chOff x="-33010" y="588691"/>
            <a:chExt cx="7360383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73273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6531175" cy="2763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任务目标：认识微型计算机、启动和关闭计算机、解剖微型计算机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341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7544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：解剖微型计算机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814514" y="1706540"/>
            <a:ext cx="5637806" cy="2874588"/>
            <a:chOff x="1814514" y="1706540"/>
            <a:chExt cx="5637806" cy="2874588"/>
          </a:xfrm>
        </p:grpSpPr>
        <p:grpSp>
          <p:nvGrpSpPr>
            <p:cNvPr id="5" name="组合 4"/>
            <p:cNvGrpSpPr/>
            <p:nvPr/>
          </p:nvGrpSpPr>
          <p:grpSpPr>
            <a:xfrm>
              <a:off x="1814514" y="1706540"/>
              <a:ext cx="5637806" cy="1818236"/>
              <a:chOff x="1408114" y="719645"/>
              <a:chExt cx="5637806" cy="1818235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1408114" y="719645"/>
                <a:ext cx="5637806" cy="1818235"/>
                <a:chOff x="1408114" y="719645"/>
                <a:chExt cx="5637806" cy="1818235"/>
              </a:xfrm>
            </p:grpSpPr>
            <p:sp>
              <p:nvSpPr>
                <p:cNvPr id="10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11" name="TextBox 10"/>
                <p:cNvSpPr txBox="1"/>
                <p:nvPr/>
              </p:nvSpPr>
              <p:spPr>
                <a:xfrm>
                  <a:off x="1408114" y="191187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矩形 13"/>
                <p:cNvSpPr/>
                <p:nvPr/>
              </p:nvSpPr>
              <p:spPr>
                <a:xfrm>
                  <a:off x="1971633" y="1822114"/>
                  <a:ext cx="5074287" cy="715766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" name="矩形 6"/>
              <p:cNvSpPr/>
              <p:nvPr/>
            </p:nvSpPr>
            <p:spPr>
              <a:xfrm>
                <a:off x="2101157" y="788418"/>
                <a:ext cx="2339102" cy="4979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认识微型计算机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2221384" y="1882351"/>
                <a:ext cx="1723549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正常开关机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1814514" y="3871104"/>
              <a:ext cx="5637806" cy="710024"/>
              <a:chOff x="1408114" y="720713"/>
              <a:chExt cx="5637806" cy="710024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1408114" y="720713"/>
                <a:ext cx="5637806" cy="710024"/>
                <a:chOff x="1408114" y="720713"/>
                <a:chExt cx="5637806" cy="710024"/>
              </a:xfrm>
            </p:grpSpPr>
            <p:sp>
              <p:nvSpPr>
                <p:cNvPr id="26" name="TextBox 25"/>
                <p:cNvSpPr txBox="1"/>
                <p:nvPr/>
              </p:nvSpPr>
              <p:spPr>
                <a:xfrm>
                  <a:off x="1408114" y="863661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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8" name="矩形 27"/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0" name="矩形 19"/>
              <p:cNvSpPr/>
              <p:nvPr/>
            </p:nvSpPr>
            <p:spPr>
              <a:xfrm>
                <a:off x="2101157" y="788418"/>
                <a:ext cx="233910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解剖微型计算机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1849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-36512" y="404664"/>
            <a:ext cx="3384376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988662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认识微型计算机（外设）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484784"/>
            <a:ext cx="5160235" cy="38701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5197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-36512" y="404664"/>
            <a:ext cx="2088232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337525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正常开关机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内容占位符 2"/>
          <p:cNvSpPr txBox="1">
            <a:spLocks/>
          </p:cNvSpPr>
          <p:nvPr/>
        </p:nvSpPr>
        <p:spPr>
          <a:xfrm>
            <a:off x="422672" y="1083490"/>
            <a:ext cx="8229600" cy="486578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、计算机常用启动方法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冷启动</a:t>
            </a:r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计算机在未加任何电源的情况下进行加电开机启动。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0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硬盘启动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：给计算机加上外部电源，并打开显示器电源开关 打开外部设备电源（如：打印机）；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20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光盘启动：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主机电源开关（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power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），主机面板上最大的按钮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热启动：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计算机在已加电源的情况下进行的启动。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方法：依次按住</a:t>
            </a:r>
            <a:r>
              <a:rPr lang="en-US" altLang="zh-CN" sz="20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Ctrl+Alt+Del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组合键不放，当屏幕闪烁一次后再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释放；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itchFamily="2" charset="2"/>
              <a:buNone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复位启动：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在计算机加电的情况下进行重新启动</a:t>
            </a:r>
          </a:p>
          <a:p>
            <a:pPr>
              <a:buFont typeface="Wingdings" pitchFamily="2" charset="2"/>
              <a:buNone/>
            </a:pP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方法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：按一下主机箱上的复位启动按钮（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reset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  <a:p>
            <a:pPr>
              <a:buFont typeface="Wingdings" pitchFamily="2" charset="2"/>
              <a:buNone/>
            </a:pP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itchFamily="2" charset="2"/>
              <a:buNone/>
            </a:pP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itchFamily="2" charset="2"/>
              <a:buNone/>
            </a:pPr>
            <a:endPara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7627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8"/>
          <p:cNvSpPr>
            <a:spLocks/>
          </p:cNvSpPr>
          <p:nvPr/>
        </p:nvSpPr>
        <p:spPr bwMode="auto">
          <a:xfrm>
            <a:off x="611188" y="2032000"/>
            <a:ext cx="7921625" cy="3269208"/>
          </a:xfrm>
          <a:prstGeom prst="rect">
            <a:avLst/>
          </a:prstGeom>
          <a:solidFill>
            <a:srgbClr val="FFFFFF">
              <a:alpha val="58038"/>
            </a:srgbClr>
          </a:solidFill>
          <a:ln w="15875">
            <a:solidFill>
              <a:srgbClr val="0070C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charset="0"/>
            </a:endParaRPr>
          </a:p>
        </p:txBody>
      </p:sp>
      <p:sp>
        <p:nvSpPr>
          <p:cNvPr id="3" name="TextBox 9"/>
          <p:cNvSpPr>
            <a:spLocks noChangeArrowheads="1"/>
          </p:cNvSpPr>
          <p:nvPr/>
        </p:nvSpPr>
        <p:spPr bwMode="auto">
          <a:xfrm>
            <a:off x="909638" y="2617788"/>
            <a:ext cx="7334250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2600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热启动与冷启动的区别：热启动不对系统进行自检，而冷启动则需对系统进行自检</a:t>
            </a:r>
            <a:r>
              <a:rPr lang="zh-CN" altLang="en-US" sz="2600" dirty="0" smtClean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。</a:t>
            </a:r>
            <a:endParaRPr lang="en-US" altLang="zh-CN" sz="2600" dirty="0" smtClean="0">
              <a:solidFill>
                <a:srgbClr val="0C0C0C"/>
              </a:solidFill>
              <a:latin typeface="黑体" pitchFamily="49" charset="-122"/>
              <a:ea typeface="黑体" pitchFamily="49" charset="-122"/>
              <a:sym typeface="微软雅黑" pitchFamily="34" charset="-122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2600" dirty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当计算机出现严重死机，使用热启动都无法重新启动</a:t>
            </a:r>
            <a:r>
              <a:rPr lang="zh-CN" altLang="en-US" sz="2600" dirty="0" smtClean="0">
                <a:solidFill>
                  <a:srgbClr val="0C0C0C"/>
                </a:solidFill>
                <a:latin typeface="黑体" pitchFamily="49" charset="-122"/>
                <a:ea typeface="黑体" pitchFamily="49" charset="-122"/>
                <a:sym typeface="微软雅黑" pitchFamily="34" charset="-122"/>
              </a:rPr>
              <a:t>时才使用复位启动。</a:t>
            </a:r>
            <a:endParaRPr lang="zh-CN" altLang="en-US" sz="2600" dirty="0">
              <a:solidFill>
                <a:srgbClr val="0C0C0C"/>
              </a:solidFill>
              <a:latin typeface="黑体" pitchFamily="49" charset="-122"/>
              <a:ea typeface="黑体" pitchFamily="49" charset="-122"/>
              <a:sym typeface="微软雅黑" pitchFamily="34" charset="-122"/>
            </a:endParaRPr>
          </a:p>
        </p:txBody>
      </p:sp>
      <p:sp>
        <p:nvSpPr>
          <p:cNvPr id="4" name="矩形 17"/>
          <p:cNvSpPr>
            <a:spLocks noChangeArrowheads="1"/>
          </p:cNvSpPr>
          <p:nvPr/>
        </p:nvSpPr>
        <p:spPr bwMode="auto">
          <a:xfrm>
            <a:off x="909638" y="1560513"/>
            <a:ext cx="2085975" cy="7874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 b="1">
              <a:sym typeface="Arial" charset="0"/>
            </a:endParaRPr>
          </a:p>
        </p:txBody>
      </p:sp>
      <p:sp>
        <p:nvSpPr>
          <p:cNvPr id="5" name="TextBox 19"/>
          <p:cNvSpPr>
            <a:spLocks noChangeArrowheads="1"/>
          </p:cNvSpPr>
          <p:nvPr/>
        </p:nvSpPr>
        <p:spPr bwMode="auto">
          <a:xfrm>
            <a:off x="1354138" y="1646238"/>
            <a:ext cx="119697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 Black" pitchFamily="34" charset="0"/>
              </a:rPr>
              <a:t>注 意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36512" y="404664"/>
            <a:ext cx="2088232" cy="650475"/>
            <a:chOff x="-33010" y="588691"/>
            <a:chExt cx="3059780" cy="449319"/>
          </a:xfrm>
        </p:grpSpPr>
        <p:sp>
          <p:nvSpPr>
            <p:cNvPr id="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-33010" y="658342"/>
              <a:ext cx="2337525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正常开关机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937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 autoUpdateAnimBg="0"/>
      <p:bldP spid="3" grpId="0" bldLvl="0" autoUpdateAnimBg="0"/>
      <p:bldP spid="4" grpId="0" bldLvl="0" animBg="1" autoUpdateAnimBg="0"/>
      <p:bldP spid="5" grpId="0" bldLvl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-36512" y="404664"/>
            <a:ext cx="2088232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337525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正常开关机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内容占位符 2"/>
          <p:cNvSpPr txBox="1">
            <a:spLocks/>
          </p:cNvSpPr>
          <p:nvPr/>
        </p:nvSpPr>
        <p:spPr>
          <a:xfrm>
            <a:off x="422672" y="1268761"/>
            <a:ext cx="8229600" cy="432048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、计算机常用关机方法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步骤一：首先关闭所有程序窗口。方法是用鼠标左键单击窗口右上角的“关闭”按钮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步骤二：其次用鼠标左键单击屏幕左下角的“开始按钮”，在弹出的菜单中，选择“关闭计算机”命令。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步骤三：在弹出的“关闭计算机”提示框中，选择“关闭”选项，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步骤四：待计算机完全关闭，便可关闭显示器，然后再关闭外部电源。</a:t>
            </a:r>
          </a:p>
          <a:p>
            <a:pPr>
              <a:buFont typeface="Wingdings" pitchFamily="2" charset="2"/>
              <a:buNone/>
            </a:pP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itchFamily="2" charset="2"/>
              <a:buNone/>
            </a:pP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itchFamily="2" charset="2"/>
              <a:buNone/>
            </a:pPr>
            <a:endPara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022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-36512" y="404664"/>
            <a:ext cx="3384376" cy="650475"/>
            <a:chOff x="-33010" y="588691"/>
            <a:chExt cx="3059780" cy="449319"/>
          </a:xfrm>
        </p:grpSpPr>
        <p:sp>
          <p:nvSpPr>
            <p:cNvPr id="30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-33010" y="658342"/>
              <a:ext cx="2988662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解剖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微型计算机（内设）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51521" y="1782168"/>
            <a:ext cx="2194603" cy="2909683"/>
            <a:chOff x="251521" y="1782168"/>
            <a:chExt cx="2194603" cy="2909683"/>
          </a:xfrm>
        </p:grpSpPr>
        <p:grpSp>
          <p:nvGrpSpPr>
            <p:cNvPr id="2" name="组合 1"/>
            <p:cNvGrpSpPr/>
            <p:nvPr/>
          </p:nvGrpSpPr>
          <p:grpSpPr>
            <a:xfrm>
              <a:off x="251521" y="1782168"/>
              <a:ext cx="2194603" cy="2909683"/>
              <a:chOff x="733235" y="1691978"/>
              <a:chExt cx="1728192" cy="2274819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733235" y="1691978"/>
                <a:ext cx="1728192" cy="155226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 3"/>
              <p:cNvSpPr/>
              <p:nvPr/>
            </p:nvSpPr>
            <p:spPr>
              <a:xfrm>
                <a:off x="1283207" y="3417024"/>
                <a:ext cx="751334" cy="5497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lnSpc>
                    <a:spcPct val="150000"/>
                  </a:lnSpc>
                  <a:defRPr/>
                </a:pPr>
                <a:r>
                  <a:rPr lang="zh-CN" altLang="en-US" sz="3000" b="1" kern="0" dirty="0" smtClean="0">
                    <a:latin typeface="微软雅黑" pitchFamily="34" charset="-122"/>
                    <a:ea typeface="微软雅黑" pitchFamily="34" charset="-122"/>
                  </a:rPr>
                  <a:t>主板</a:t>
                </a:r>
                <a:endParaRPr lang="zh-CN" altLang="en-US" sz="3000" b="1" kern="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400" y="2119882"/>
              <a:ext cx="1852843" cy="131004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grpSp>
        <p:nvGrpSpPr>
          <p:cNvPr id="37" name="组合 36"/>
          <p:cNvGrpSpPr/>
          <p:nvPr/>
        </p:nvGrpSpPr>
        <p:grpSpPr>
          <a:xfrm>
            <a:off x="2555776" y="1782168"/>
            <a:ext cx="1929547" cy="2909683"/>
            <a:chOff x="2555776" y="1782168"/>
            <a:chExt cx="1929547" cy="2909683"/>
          </a:xfrm>
        </p:grpSpPr>
        <p:grpSp>
          <p:nvGrpSpPr>
            <p:cNvPr id="8" name="组合 7"/>
            <p:cNvGrpSpPr/>
            <p:nvPr/>
          </p:nvGrpSpPr>
          <p:grpSpPr>
            <a:xfrm>
              <a:off x="2555776" y="1782168"/>
              <a:ext cx="1929547" cy="2909683"/>
              <a:chOff x="2757131" y="1691978"/>
              <a:chExt cx="1728192" cy="2274819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2757131" y="1691978"/>
                <a:ext cx="1728192" cy="155226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3166999" y="3417024"/>
                <a:ext cx="891872" cy="5497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lnSpc>
                    <a:spcPct val="150000"/>
                  </a:lnSpc>
                  <a:defRPr/>
                </a:pPr>
                <a:r>
                  <a:rPr lang="en-US" altLang="zh-CN" sz="3000" b="1" kern="0" dirty="0" smtClean="0">
                    <a:latin typeface="微软雅黑" pitchFamily="34" charset="-122"/>
                    <a:ea typeface="微软雅黑" pitchFamily="34" charset="-122"/>
                  </a:rPr>
                  <a:t>CPU</a:t>
                </a:r>
                <a:endParaRPr lang="zh-CN" altLang="en-US" sz="3000" b="1" kern="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617" t="8637" r="17383" b="7960"/>
            <a:stretch/>
          </p:blipFill>
          <p:spPr>
            <a:xfrm>
              <a:off x="2767981" y="2100786"/>
              <a:ext cx="1515987" cy="150521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grpSp>
        <p:nvGrpSpPr>
          <p:cNvPr id="38" name="组合 37"/>
          <p:cNvGrpSpPr/>
          <p:nvPr/>
        </p:nvGrpSpPr>
        <p:grpSpPr>
          <a:xfrm>
            <a:off x="4572000" y="1782168"/>
            <a:ext cx="1967191" cy="2909683"/>
            <a:chOff x="4724322" y="1782168"/>
            <a:chExt cx="1967191" cy="2909683"/>
          </a:xfrm>
        </p:grpSpPr>
        <p:grpSp>
          <p:nvGrpSpPr>
            <p:cNvPr id="15" name="组合 14"/>
            <p:cNvGrpSpPr/>
            <p:nvPr/>
          </p:nvGrpSpPr>
          <p:grpSpPr>
            <a:xfrm>
              <a:off x="4724322" y="1782168"/>
              <a:ext cx="1967191" cy="2909683"/>
              <a:chOff x="4724323" y="1691978"/>
              <a:chExt cx="1728192" cy="2274819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4724323" y="1691978"/>
                <a:ext cx="1728192" cy="155226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4978909" y="3417024"/>
                <a:ext cx="1176170" cy="5497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lnSpc>
                    <a:spcPct val="150000"/>
                  </a:lnSpc>
                  <a:defRPr/>
                </a:pPr>
                <a:r>
                  <a:rPr lang="zh-CN" altLang="en-US" sz="3000" b="1" kern="0" dirty="0" smtClean="0">
                    <a:latin typeface="微软雅黑" pitchFamily="34" charset="-122"/>
                    <a:ea typeface="微软雅黑" pitchFamily="34" charset="-122"/>
                  </a:rPr>
                  <a:t>内存条</a:t>
                </a:r>
                <a:endParaRPr lang="zh-CN" altLang="en-US" sz="3000" b="1" kern="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pic>
          <p:nvPicPr>
            <p:cNvPr id="34" name="图片 33" descr="101002034918641.jpg"/>
            <p:cNvPicPr>
              <a:picLocks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95276" y="2119882"/>
              <a:ext cx="1656184" cy="139476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grpSp>
        <p:nvGrpSpPr>
          <p:cNvPr id="39" name="组合 38"/>
          <p:cNvGrpSpPr/>
          <p:nvPr/>
        </p:nvGrpSpPr>
        <p:grpSpPr>
          <a:xfrm>
            <a:off x="6660232" y="1782168"/>
            <a:ext cx="2272974" cy="2909683"/>
            <a:chOff x="6763522" y="1782168"/>
            <a:chExt cx="2272974" cy="2909683"/>
          </a:xfrm>
        </p:grpSpPr>
        <p:grpSp>
          <p:nvGrpSpPr>
            <p:cNvPr id="22" name="组合 21"/>
            <p:cNvGrpSpPr/>
            <p:nvPr/>
          </p:nvGrpSpPr>
          <p:grpSpPr>
            <a:xfrm>
              <a:off x="6763522" y="1782168"/>
              <a:ext cx="2272974" cy="2909683"/>
              <a:chOff x="6691514" y="1691978"/>
              <a:chExt cx="1728192" cy="2274819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6691514" y="1691978"/>
                <a:ext cx="1728192" cy="155226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7183391" y="3417024"/>
                <a:ext cx="725428" cy="5497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lnSpc>
                    <a:spcPct val="150000"/>
                  </a:lnSpc>
                  <a:defRPr/>
                </a:pPr>
                <a:r>
                  <a:rPr lang="zh-CN" altLang="en-US" sz="3000" b="1" kern="0" dirty="0" smtClean="0">
                    <a:latin typeface="微软雅黑" pitchFamily="34" charset="-122"/>
                    <a:ea typeface="微软雅黑" pitchFamily="34" charset="-122"/>
                  </a:rPr>
                  <a:t>硬盘</a:t>
                </a:r>
                <a:endParaRPr lang="zh-CN" altLang="en-US" sz="3000" b="1" kern="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pic>
          <p:nvPicPr>
            <p:cNvPr id="35" name="图片 34"/>
            <p:cNvPicPr>
              <a:picLocks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6382" y="2087838"/>
              <a:ext cx="1684090" cy="142680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422208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-36512" y="404664"/>
            <a:ext cx="1512168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03933"/>
              <a:ext cx="795381" cy="3826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主板</a:t>
              </a:r>
              <a:endPara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6588224" y="1561838"/>
            <a:ext cx="2172314" cy="85905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芯片组</a:t>
            </a:r>
          </a:p>
        </p:txBody>
      </p:sp>
      <p:sp>
        <p:nvSpPr>
          <p:cNvPr id="9" name="矩形 8"/>
          <p:cNvSpPr/>
          <p:nvPr/>
        </p:nvSpPr>
        <p:spPr>
          <a:xfrm>
            <a:off x="6588224" y="2713966"/>
            <a:ext cx="2172314" cy="85905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CPU</a:t>
            </a:r>
            <a:r>
              <a:rPr lang="zh-CN" altLang="en-US" sz="32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插座</a:t>
            </a: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88224" y="3794086"/>
            <a:ext cx="2172314" cy="85905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扩展槽</a:t>
            </a:r>
          </a:p>
        </p:txBody>
      </p:sp>
      <p:sp>
        <p:nvSpPr>
          <p:cNvPr id="11" name="矩形 10"/>
          <p:cNvSpPr/>
          <p:nvPr/>
        </p:nvSpPr>
        <p:spPr>
          <a:xfrm>
            <a:off x="6588224" y="4847982"/>
            <a:ext cx="2172314" cy="85905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设备接口</a:t>
            </a: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56792"/>
            <a:ext cx="5926588" cy="4190363"/>
          </a:xfrm>
          <a:prstGeom prst="rect">
            <a:avLst/>
          </a:prstGeom>
        </p:spPr>
      </p:pic>
      <p:sp>
        <p:nvSpPr>
          <p:cNvPr id="13" name="Rectangle 38"/>
          <p:cNvSpPr>
            <a:spLocks noChangeArrowheads="1"/>
          </p:cNvSpPr>
          <p:nvPr/>
        </p:nvSpPr>
        <p:spPr bwMode="auto">
          <a:xfrm>
            <a:off x="1484040" y="4271243"/>
            <a:ext cx="1300680" cy="1245989"/>
          </a:xfrm>
          <a:prstGeom prst="rect">
            <a:avLst/>
          </a:prstGeom>
          <a:noFill/>
          <a:ln w="57150">
            <a:solidFill>
              <a:schemeClr val="bg1"/>
            </a:solidFill>
            <a:headEnd type="none" w="sm" len="sm"/>
            <a:tailEnd type="none" w="sm" len="sm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cxnSp>
        <p:nvCxnSpPr>
          <p:cNvPr id="14" name="直接箭头连接符 13"/>
          <p:cNvCxnSpPr>
            <a:endCxn id="13" idx="3"/>
          </p:cNvCxnSpPr>
          <p:nvPr/>
        </p:nvCxnSpPr>
        <p:spPr>
          <a:xfrm flipH="1">
            <a:off x="2784720" y="1954024"/>
            <a:ext cx="3803504" cy="2940214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38"/>
          <p:cNvSpPr>
            <a:spLocks noChangeArrowheads="1"/>
          </p:cNvSpPr>
          <p:nvPr/>
        </p:nvSpPr>
        <p:spPr bwMode="auto">
          <a:xfrm>
            <a:off x="3491880" y="3204443"/>
            <a:ext cx="1606732" cy="1078173"/>
          </a:xfrm>
          <a:prstGeom prst="rect">
            <a:avLst/>
          </a:prstGeom>
          <a:solidFill>
            <a:schemeClr val="accent1">
              <a:alpha val="0"/>
            </a:schemeClr>
          </a:solidFill>
          <a:ln w="57150" cap="sq">
            <a:solidFill>
              <a:schemeClr val="bg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cxnSp>
        <p:nvCxnSpPr>
          <p:cNvPr id="17" name="直接箭头连接符 16"/>
          <p:cNvCxnSpPr>
            <a:stCxn id="9" idx="1"/>
          </p:cNvCxnSpPr>
          <p:nvPr/>
        </p:nvCxnSpPr>
        <p:spPr>
          <a:xfrm flipH="1">
            <a:off x="5098612" y="3143491"/>
            <a:ext cx="1489612" cy="60003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38"/>
          <p:cNvSpPr>
            <a:spLocks noChangeArrowheads="1"/>
          </p:cNvSpPr>
          <p:nvPr/>
        </p:nvSpPr>
        <p:spPr bwMode="auto">
          <a:xfrm>
            <a:off x="2946104" y="4551312"/>
            <a:ext cx="2778024" cy="965920"/>
          </a:xfrm>
          <a:prstGeom prst="rect">
            <a:avLst/>
          </a:prstGeom>
          <a:solidFill>
            <a:schemeClr val="accent1">
              <a:alpha val="0"/>
            </a:schemeClr>
          </a:solidFill>
          <a:ln w="57150" cap="sq">
            <a:solidFill>
              <a:schemeClr val="bg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5" name="Rectangle 38"/>
          <p:cNvSpPr>
            <a:spLocks noChangeArrowheads="1"/>
          </p:cNvSpPr>
          <p:nvPr/>
        </p:nvSpPr>
        <p:spPr bwMode="auto">
          <a:xfrm>
            <a:off x="611560" y="2278138"/>
            <a:ext cx="864096" cy="1853017"/>
          </a:xfrm>
          <a:prstGeom prst="rect">
            <a:avLst/>
          </a:prstGeom>
          <a:solidFill>
            <a:schemeClr val="accent1">
              <a:alpha val="0"/>
            </a:schemeClr>
          </a:solidFill>
          <a:ln w="57150" cap="sq">
            <a:solidFill>
              <a:schemeClr val="bg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7" name="Rectangle 38"/>
          <p:cNvSpPr>
            <a:spLocks noChangeArrowheads="1"/>
          </p:cNvSpPr>
          <p:nvPr/>
        </p:nvSpPr>
        <p:spPr bwMode="auto">
          <a:xfrm>
            <a:off x="2123098" y="2254210"/>
            <a:ext cx="792718" cy="2017033"/>
          </a:xfrm>
          <a:prstGeom prst="rect">
            <a:avLst/>
          </a:prstGeom>
          <a:solidFill>
            <a:schemeClr val="accent1">
              <a:alpha val="0"/>
            </a:schemeClr>
          </a:solidFill>
          <a:ln w="57150" cap="sq">
            <a:solidFill>
              <a:schemeClr val="bg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cxnSp>
        <p:nvCxnSpPr>
          <p:cNvPr id="18" name="直接箭头连接符 17"/>
          <p:cNvCxnSpPr>
            <a:stCxn id="10" idx="1"/>
          </p:cNvCxnSpPr>
          <p:nvPr/>
        </p:nvCxnSpPr>
        <p:spPr>
          <a:xfrm flipH="1">
            <a:off x="5724128" y="4223611"/>
            <a:ext cx="864096" cy="810661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>
            <a:stCxn id="10" idx="1"/>
            <a:endCxn id="27" idx="3"/>
          </p:cNvCxnSpPr>
          <p:nvPr/>
        </p:nvCxnSpPr>
        <p:spPr>
          <a:xfrm flipH="1" flipV="1">
            <a:off x="2915816" y="3262727"/>
            <a:ext cx="3672408" cy="960884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>
            <a:stCxn id="10" idx="1"/>
            <a:endCxn id="25" idx="2"/>
          </p:cNvCxnSpPr>
          <p:nvPr/>
        </p:nvCxnSpPr>
        <p:spPr>
          <a:xfrm flipH="1" flipV="1">
            <a:off x="1043608" y="4131155"/>
            <a:ext cx="5544616" cy="92456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8"/>
          <p:cNvSpPr>
            <a:spLocks noChangeArrowheads="1"/>
          </p:cNvSpPr>
          <p:nvPr/>
        </p:nvSpPr>
        <p:spPr bwMode="auto">
          <a:xfrm>
            <a:off x="465276" y="4628941"/>
            <a:ext cx="650340" cy="888291"/>
          </a:xfrm>
          <a:prstGeom prst="rect">
            <a:avLst/>
          </a:prstGeom>
          <a:noFill/>
          <a:ln w="57150">
            <a:solidFill>
              <a:schemeClr val="bg1"/>
            </a:solidFill>
            <a:headEnd type="none" w="sm" len="sm"/>
            <a:tailEnd type="none" w="sm" len="sm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2" name="Rectangle 38"/>
          <p:cNvSpPr>
            <a:spLocks noChangeArrowheads="1"/>
          </p:cNvSpPr>
          <p:nvPr/>
        </p:nvSpPr>
        <p:spPr bwMode="auto">
          <a:xfrm>
            <a:off x="3347864" y="5262887"/>
            <a:ext cx="1080120" cy="254346"/>
          </a:xfrm>
          <a:prstGeom prst="rect">
            <a:avLst/>
          </a:prstGeom>
          <a:noFill/>
          <a:ln w="57150">
            <a:solidFill>
              <a:schemeClr val="bg1"/>
            </a:solidFill>
            <a:headEnd type="none" w="sm" len="sm"/>
            <a:tailEnd type="none" w="sm" len="sm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cxnSp>
        <p:nvCxnSpPr>
          <p:cNvPr id="34" name="直接箭头连接符 33"/>
          <p:cNvCxnSpPr>
            <a:stCxn id="11" idx="1"/>
            <a:endCxn id="32" idx="3"/>
          </p:cNvCxnSpPr>
          <p:nvPr/>
        </p:nvCxnSpPr>
        <p:spPr>
          <a:xfrm flipH="1">
            <a:off x="4427984" y="5277507"/>
            <a:ext cx="2160240" cy="112553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箭头连接符 35"/>
          <p:cNvCxnSpPr>
            <a:stCxn id="11" idx="1"/>
          </p:cNvCxnSpPr>
          <p:nvPr/>
        </p:nvCxnSpPr>
        <p:spPr>
          <a:xfrm flipH="1" flipV="1">
            <a:off x="1115616" y="5073086"/>
            <a:ext cx="5472608" cy="204421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4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3" grpId="0" animBg="1"/>
      <p:bldP spid="13" grpId="1" animBg="1"/>
      <p:bldP spid="16" grpId="0" animBg="1"/>
      <p:bldP spid="16" grpId="1" animBg="1"/>
      <p:bldP spid="20" grpId="0" animBg="1"/>
      <p:bldP spid="20" grpId="1" animBg="1"/>
      <p:bldP spid="25" grpId="0" animBg="1"/>
      <p:bldP spid="25" grpId="1" animBg="1"/>
      <p:bldP spid="27" grpId="0" animBg="1"/>
      <p:bldP spid="27" grpId="1" animBg="1"/>
      <p:bldP spid="31" grpId="0" animBg="1"/>
      <p:bldP spid="3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36512" y="404664"/>
            <a:ext cx="1512168" cy="650475"/>
            <a:chOff x="-33010" y="588691"/>
            <a:chExt cx="3059780" cy="449319"/>
          </a:xfrm>
        </p:grpSpPr>
        <p:sp>
          <p:nvSpPr>
            <p:cNvPr id="3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-33010" y="603933"/>
              <a:ext cx="2014910" cy="3826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CPU</a:t>
              </a:r>
              <a:endPara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5" name="直接箭头连接符 4"/>
          <p:cNvCxnSpPr/>
          <p:nvPr/>
        </p:nvCxnSpPr>
        <p:spPr bwMode="auto">
          <a:xfrm flipV="1">
            <a:off x="6114760" y="1243432"/>
            <a:ext cx="2857500" cy="2125662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6" name="直接箭头连接符 5"/>
          <p:cNvCxnSpPr/>
          <p:nvPr/>
        </p:nvCxnSpPr>
        <p:spPr bwMode="auto">
          <a:xfrm flipV="1">
            <a:off x="5693543" y="1424407"/>
            <a:ext cx="3865033" cy="2373312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7" name="直接箭头连接符 6"/>
          <p:cNvCxnSpPr/>
          <p:nvPr/>
        </p:nvCxnSpPr>
        <p:spPr bwMode="auto">
          <a:xfrm flipH="1">
            <a:off x="6114761" y="1041819"/>
            <a:ext cx="3651249" cy="2886075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17" t="8637" r="17383" b="7960"/>
          <a:stretch/>
        </p:blipFill>
        <p:spPr>
          <a:xfrm>
            <a:off x="1548366" y="1305962"/>
            <a:ext cx="4566394" cy="4533942"/>
          </a:xfrm>
          <a:prstGeom prst="rect">
            <a:avLst/>
          </a:prstGeom>
        </p:spPr>
      </p:pic>
      <p:sp>
        <p:nvSpPr>
          <p:cNvPr id="9" name="Rectangle 38"/>
          <p:cNvSpPr>
            <a:spLocks noChangeArrowheads="1"/>
          </p:cNvSpPr>
          <p:nvPr/>
        </p:nvSpPr>
        <p:spPr bwMode="auto">
          <a:xfrm>
            <a:off x="2827972" y="2888167"/>
            <a:ext cx="727374" cy="310265"/>
          </a:xfrm>
          <a:prstGeom prst="rect">
            <a:avLst/>
          </a:prstGeom>
          <a:solidFill>
            <a:schemeClr val="accent1">
              <a:alpha val="0"/>
            </a:schemeClr>
          </a:solidFill>
          <a:ln w="57150" cap="sq">
            <a:solidFill>
              <a:schemeClr val="bg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" name="矩形标注 9"/>
          <p:cNvSpPr/>
          <p:nvPr/>
        </p:nvSpPr>
        <p:spPr>
          <a:xfrm>
            <a:off x="6494490" y="1623627"/>
            <a:ext cx="1541416" cy="987436"/>
          </a:xfrm>
          <a:prstGeom prst="wedgeRectCallout">
            <a:avLst>
              <a:gd name="adj1" fmla="val -256610"/>
              <a:gd name="adj2" fmla="val 83667"/>
            </a:avLst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厂 商</a:t>
            </a:r>
            <a:endParaRPr lang="zh-CN" altLang="en-US" sz="28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1" name="Rectangle 38"/>
          <p:cNvSpPr>
            <a:spLocks noChangeArrowheads="1"/>
          </p:cNvSpPr>
          <p:nvPr/>
        </p:nvSpPr>
        <p:spPr bwMode="auto">
          <a:xfrm>
            <a:off x="2827972" y="3642587"/>
            <a:ext cx="879774" cy="285308"/>
          </a:xfrm>
          <a:prstGeom prst="rect">
            <a:avLst/>
          </a:prstGeom>
          <a:solidFill>
            <a:schemeClr val="accent1">
              <a:alpha val="0"/>
            </a:schemeClr>
          </a:solidFill>
          <a:ln w="57150" cap="sq">
            <a:solidFill>
              <a:schemeClr val="bg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2" name="矩形标注 11"/>
          <p:cNvSpPr/>
          <p:nvPr/>
        </p:nvSpPr>
        <p:spPr>
          <a:xfrm>
            <a:off x="6537550" y="4046294"/>
            <a:ext cx="1541416" cy="987436"/>
          </a:xfrm>
          <a:prstGeom prst="wedgeRectCallout">
            <a:avLst>
              <a:gd name="adj1" fmla="val -237119"/>
              <a:gd name="adj2" fmla="val -77728"/>
            </a:avLst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主 频</a:t>
            </a:r>
            <a:endParaRPr lang="zh-CN" altLang="en-US" sz="28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3" name="Rectangle 38"/>
          <p:cNvSpPr>
            <a:spLocks noChangeArrowheads="1"/>
          </p:cNvSpPr>
          <p:nvPr/>
        </p:nvSpPr>
        <p:spPr bwMode="auto">
          <a:xfrm>
            <a:off x="3555345" y="3092766"/>
            <a:ext cx="862149" cy="480167"/>
          </a:xfrm>
          <a:prstGeom prst="rect">
            <a:avLst/>
          </a:prstGeom>
          <a:solidFill>
            <a:schemeClr val="accent1">
              <a:alpha val="0"/>
            </a:schemeClr>
          </a:solidFill>
          <a:ln w="57150" cap="sq">
            <a:solidFill>
              <a:schemeClr val="bg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4" name="矩形标注 13"/>
          <p:cNvSpPr/>
          <p:nvPr/>
        </p:nvSpPr>
        <p:spPr>
          <a:xfrm>
            <a:off x="6537550" y="2888167"/>
            <a:ext cx="1541416" cy="987436"/>
          </a:xfrm>
          <a:prstGeom prst="wedgeRectCallout">
            <a:avLst>
              <a:gd name="adj1" fmla="val -197288"/>
              <a:gd name="adj2" fmla="val -8936"/>
            </a:avLst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型 号</a:t>
            </a:r>
            <a:endParaRPr lang="zh-CN" altLang="en-US" sz="28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8328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0" grpId="2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4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36512" y="404664"/>
            <a:ext cx="1512168" cy="650475"/>
            <a:chOff x="-33010" y="588691"/>
            <a:chExt cx="3059780" cy="449319"/>
          </a:xfrm>
        </p:grpSpPr>
        <p:sp>
          <p:nvSpPr>
            <p:cNvPr id="3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-33010" y="603933"/>
              <a:ext cx="2709037" cy="3826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内存条</a:t>
              </a:r>
              <a:endPara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5" name="图片 4" descr="101002034918641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902" y="1340768"/>
            <a:ext cx="5716800" cy="42948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矩形标注 5"/>
          <p:cNvSpPr/>
          <p:nvPr/>
        </p:nvSpPr>
        <p:spPr>
          <a:xfrm>
            <a:off x="6819556" y="1114009"/>
            <a:ext cx="2114418" cy="686522"/>
          </a:xfrm>
          <a:prstGeom prst="wedgeRectCallout">
            <a:avLst>
              <a:gd name="adj1" fmla="val -144032"/>
              <a:gd name="adj2" fmla="val 135598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内存芯片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矩形标注 6"/>
          <p:cNvSpPr/>
          <p:nvPr/>
        </p:nvSpPr>
        <p:spPr>
          <a:xfrm>
            <a:off x="6819556" y="2164511"/>
            <a:ext cx="2114418" cy="686522"/>
          </a:xfrm>
          <a:prstGeom prst="wedgeRectCallout">
            <a:avLst>
              <a:gd name="adj1" fmla="val -201436"/>
              <a:gd name="adj2" fmla="val 11799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电路板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" name="矩形标注 7"/>
          <p:cNvSpPr/>
          <p:nvPr/>
        </p:nvSpPr>
        <p:spPr>
          <a:xfrm>
            <a:off x="6819556" y="3271393"/>
            <a:ext cx="2114418" cy="686522"/>
          </a:xfrm>
          <a:prstGeom prst="wedgeRectCallout">
            <a:avLst>
              <a:gd name="adj1" fmla="val -202878"/>
              <a:gd name="adj2" fmla="val 49815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金手指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73331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2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32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2" animBg="1"/>
      <p:bldP spid="7" grpId="0" animBg="1"/>
      <p:bldP spid="7" grpId="2" animBg="1"/>
      <p:bldP spid="8" grpId="0" animBg="1"/>
      <p:bldP spid="8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36512" y="404664"/>
            <a:ext cx="1512168" cy="650475"/>
            <a:chOff x="-33010" y="588691"/>
            <a:chExt cx="3059780" cy="449319"/>
          </a:xfrm>
        </p:grpSpPr>
        <p:sp>
          <p:nvSpPr>
            <p:cNvPr id="3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-33010" y="603933"/>
              <a:ext cx="1930577" cy="3826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硬盘</a:t>
              </a:r>
              <a:endPara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5" name="图片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538" y="1477416"/>
            <a:ext cx="4284000" cy="3160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6" name="组合 5"/>
          <p:cNvGrpSpPr/>
          <p:nvPr/>
        </p:nvGrpSpPr>
        <p:grpSpPr>
          <a:xfrm>
            <a:off x="915247" y="3603714"/>
            <a:ext cx="2539141" cy="624850"/>
            <a:chOff x="1448550" y="5299966"/>
            <a:chExt cx="2539141" cy="624850"/>
          </a:xfrm>
        </p:grpSpPr>
        <p:sp>
          <p:nvSpPr>
            <p:cNvPr id="7" name="流程图: 过程 6"/>
            <p:cNvSpPr/>
            <p:nvPr/>
          </p:nvSpPr>
          <p:spPr>
            <a:xfrm>
              <a:off x="1448550" y="5299966"/>
              <a:ext cx="1321441" cy="624850"/>
            </a:xfrm>
            <a:prstGeom prst="flowChartProcess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/>
                <a:t>接口</a:t>
              </a:r>
              <a:endParaRPr lang="zh-CN" altLang="en-US" sz="2400" b="1" dirty="0"/>
            </a:p>
          </p:txBody>
        </p:sp>
        <p:cxnSp>
          <p:nvCxnSpPr>
            <p:cNvPr id="8" name="直接箭头连接符 7"/>
            <p:cNvCxnSpPr>
              <a:endCxn id="7" idx="3"/>
            </p:cNvCxnSpPr>
            <p:nvPr/>
          </p:nvCxnSpPr>
          <p:spPr>
            <a:xfrm flipH="1" flipV="1">
              <a:off x="2769991" y="5612391"/>
              <a:ext cx="1217700" cy="312425"/>
            </a:xfrm>
            <a:prstGeom prst="straightConnector1">
              <a:avLst/>
            </a:prstGeom>
            <a:ln w="38100">
              <a:solidFill>
                <a:srgbClr val="FF9933"/>
              </a:solidFill>
              <a:headEnd type="none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>
            <a:off x="850654" y="1920710"/>
            <a:ext cx="3966976" cy="1385613"/>
            <a:chOff x="1383957" y="3616962"/>
            <a:chExt cx="3966976" cy="1385613"/>
          </a:xfrm>
        </p:grpSpPr>
        <p:sp>
          <p:nvSpPr>
            <p:cNvPr id="10" name="流程图: 过程 9"/>
            <p:cNvSpPr/>
            <p:nvPr/>
          </p:nvSpPr>
          <p:spPr>
            <a:xfrm>
              <a:off x="1383957" y="3616962"/>
              <a:ext cx="1426978" cy="624850"/>
            </a:xfrm>
            <a:prstGeom prst="flowChartProcess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/>
                <a:t>磁头臂</a:t>
              </a:r>
              <a:endParaRPr lang="zh-CN" altLang="en-US" sz="2400" b="1" dirty="0"/>
            </a:p>
          </p:txBody>
        </p:sp>
        <p:cxnSp>
          <p:nvCxnSpPr>
            <p:cNvPr id="11" name="直接箭头连接符 10"/>
            <p:cNvCxnSpPr>
              <a:stCxn id="10" idx="3"/>
            </p:cNvCxnSpPr>
            <p:nvPr/>
          </p:nvCxnSpPr>
          <p:spPr>
            <a:xfrm>
              <a:off x="2810935" y="3929387"/>
              <a:ext cx="2539998" cy="1073188"/>
            </a:xfrm>
            <a:prstGeom prst="straightConnector1">
              <a:avLst/>
            </a:prstGeom>
            <a:ln w="38100">
              <a:solidFill>
                <a:srgbClr val="FF9933"/>
              </a:solidFill>
              <a:headEnd type="triangl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103234" y="2721490"/>
            <a:ext cx="3868119" cy="624850"/>
            <a:chOff x="568414" y="4615502"/>
            <a:chExt cx="3868119" cy="624850"/>
          </a:xfrm>
        </p:grpSpPr>
        <p:sp>
          <p:nvSpPr>
            <p:cNvPr id="13" name="流程图: 过程 12"/>
            <p:cNvSpPr/>
            <p:nvPr/>
          </p:nvSpPr>
          <p:spPr>
            <a:xfrm>
              <a:off x="568414" y="4615502"/>
              <a:ext cx="2146227" cy="624850"/>
            </a:xfrm>
            <a:prstGeom prst="flowChartProcess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/>
                <a:t>磁头控制器</a:t>
              </a:r>
              <a:endParaRPr lang="zh-CN" altLang="en-US" sz="2400" b="1" dirty="0"/>
            </a:p>
          </p:txBody>
        </p:sp>
        <p:cxnSp>
          <p:nvCxnSpPr>
            <p:cNvPr id="14" name="直接箭头连接符 13"/>
            <p:cNvCxnSpPr>
              <a:stCxn id="13" idx="3"/>
            </p:cNvCxnSpPr>
            <p:nvPr/>
          </p:nvCxnSpPr>
          <p:spPr>
            <a:xfrm>
              <a:off x="2714641" y="4927927"/>
              <a:ext cx="1721892" cy="291394"/>
            </a:xfrm>
            <a:prstGeom prst="straightConnector1">
              <a:avLst/>
            </a:prstGeom>
            <a:ln w="38100">
              <a:solidFill>
                <a:srgbClr val="FF9933"/>
              </a:solidFill>
              <a:headEnd type="triangl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>
            <a:off x="5724128" y="1416927"/>
            <a:ext cx="3143489" cy="902767"/>
            <a:chOff x="6406912" y="3113179"/>
            <a:chExt cx="3143489" cy="902767"/>
          </a:xfrm>
        </p:grpSpPr>
        <p:sp>
          <p:nvSpPr>
            <p:cNvPr id="16" name="流程图: 过程 15"/>
            <p:cNvSpPr/>
            <p:nvPr/>
          </p:nvSpPr>
          <p:spPr>
            <a:xfrm>
              <a:off x="8228960" y="3113179"/>
              <a:ext cx="1321441" cy="624850"/>
            </a:xfrm>
            <a:prstGeom prst="flowChartProcess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/>
                <a:t>盘片</a:t>
              </a:r>
              <a:endParaRPr lang="zh-CN" altLang="en-US" sz="2400" b="1" dirty="0"/>
            </a:p>
          </p:txBody>
        </p:sp>
        <p:cxnSp>
          <p:nvCxnSpPr>
            <p:cNvPr id="17" name="直接箭头连接符 16"/>
            <p:cNvCxnSpPr>
              <a:endCxn id="16" idx="1"/>
            </p:cNvCxnSpPr>
            <p:nvPr/>
          </p:nvCxnSpPr>
          <p:spPr>
            <a:xfrm flipV="1">
              <a:off x="6406912" y="3425604"/>
              <a:ext cx="1822048" cy="590342"/>
            </a:xfrm>
            <a:prstGeom prst="straightConnector1">
              <a:avLst/>
            </a:prstGeom>
            <a:ln w="38100">
              <a:solidFill>
                <a:srgbClr val="FF9933"/>
              </a:solidFill>
              <a:headEnd type="none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5144166" y="3179612"/>
            <a:ext cx="3912324" cy="1520533"/>
            <a:chOff x="5677469" y="4875864"/>
            <a:chExt cx="3912324" cy="1520533"/>
          </a:xfrm>
        </p:grpSpPr>
        <p:sp>
          <p:nvSpPr>
            <p:cNvPr id="19" name="流程图: 过程 18"/>
            <p:cNvSpPr/>
            <p:nvPr/>
          </p:nvSpPr>
          <p:spPr>
            <a:xfrm>
              <a:off x="8268352" y="5771547"/>
              <a:ext cx="1321441" cy="624850"/>
            </a:xfrm>
            <a:prstGeom prst="flowChartProcess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/>
                <a:t>磁头</a:t>
              </a:r>
              <a:endParaRPr lang="zh-CN" altLang="en-US" sz="2400" b="1" dirty="0"/>
            </a:p>
          </p:txBody>
        </p:sp>
        <p:cxnSp>
          <p:nvCxnSpPr>
            <p:cNvPr id="20" name="直接箭头连接符 19"/>
            <p:cNvCxnSpPr>
              <a:endCxn id="19" idx="1"/>
            </p:cNvCxnSpPr>
            <p:nvPr/>
          </p:nvCxnSpPr>
          <p:spPr>
            <a:xfrm>
              <a:off x="5677469" y="4875864"/>
              <a:ext cx="2590883" cy="1208108"/>
            </a:xfrm>
            <a:prstGeom prst="straightConnector1">
              <a:avLst/>
            </a:prstGeom>
            <a:ln w="38100">
              <a:solidFill>
                <a:srgbClr val="FF9933"/>
              </a:solidFill>
              <a:headEnd type="none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5306051" y="2347280"/>
            <a:ext cx="3726282" cy="624850"/>
            <a:chOff x="6213365" y="4043532"/>
            <a:chExt cx="3726282" cy="624850"/>
          </a:xfrm>
        </p:grpSpPr>
        <p:sp>
          <p:nvSpPr>
            <p:cNvPr id="22" name="流程图: 过程 21"/>
            <p:cNvSpPr/>
            <p:nvPr/>
          </p:nvSpPr>
          <p:spPr>
            <a:xfrm>
              <a:off x="8241317" y="4043532"/>
              <a:ext cx="1698330" cy="624850"/>
            </a:xfrm>
            <a:prstGeom prst="flowChartProcess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/>
                <a:t>盘片转轴</a:t>
              </a:r>
              <a:endParaRPr lang="zh-CN" altLang="en-US" sz="2400" b="1" dirty="0"/>
            </a:p>
          </p:txBody>
        </p:sp>
        <p:cxnSp>
          <p:nvCxnSpPr>
            <p:cNvPr id="23" name="直接箭头连接符 22"/>
            <p:cNvCxnSpPr>
              <a:endCxn id="22" idx="1"/>
            </p:cNvCxnSpPr>
            <p:nvPr/>
          </p:nvCxnSpPr>
          <p:spPr>
            <a:xfrm>
              <a:off x="6213365" y="4241812"/>
              <a:ext cx="2027952" cy="114145"/>
            </a:xfrm>
            <a:prstGeom prst="straightConnector1">
              <a:avLst/>
            </a:prstGeom>
            <a:ln w="38100">
              <a:solidFill>
                <a:srgbClr val="FF9933"/>
              </a:solidFill>
              <a:headEnd type="none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4" name="组合 23"/>
          <p:cNvGrpSpPr/>
          <p:nvPr/>
        </p:nvGrpSpPr>
        <p:grpSpPr>
          <a:xfrm>
            <a:off x="626757" y="4072351"/>
            <a:ext cx="3344597" cy="954724"/>
            <a:chOff x="1160060" y="5768603"/>
            <a:chExt cx="3344597" cy="954724"/>
          </a:xfrm>
        </p:grpSpPr>
        <p:sp>
          <p:nvSpPr>
            <p:cNvPr id="25" name="流程图: 过程 24"/>
            <p:cNvSpPr/>
            <p:nvPr/>
          </p:nvSpPr>
          <p:spPr>
            <a:xfrm>
              <a:off x="1160060" y="6098477"/>
              <a:ext cx="1650875" cy="624850"/>
            </a:xfrm>
            <a:prstGeom prst="flowChartProcess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/>
                <a:t>防护壳</a:t>
              </a:r>
              <a:endParaRPr lang="zh-CN" altLang="en-US" sz="2400" b="1" dirty="0"/>
            </a:p>
          </p:txBody>
        </p:sp>
        <p:cxnSp>
          <p:nvCxnSpPr>
            <p:cNvPr id="26" name="直接箭头连接符 25"/>
            <p:cNvCxnSpPr>
              <a:endCxn id="25" idx="3"/>
            </p:cNvCxnSpPr>
            <p:nvPr/>
          </p:nvCxnSpPr>
          <p:spPr>
            <a:xfrm flipH="1">
              <a:off x="2810935" y="5768603"/>
              <a:ext cx="1693722" cy="642299"/>
            </a:xfrm>
            <a:prstGeom prst="straightConnector1">
              <a:avLst/>
            </a:prstGeom>
            <a:ln w="38100">
              <a:solidFill>
                <a:srgbClr val="FF9933"/>
              </a:solidFill>
              <a:headEnd type="none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>
            <a:off x="5306051" y="2769729"/>
            <a:ext cx="3749759" cy="1089575"/>
            <a:chOff x="6285373" y="4465981"/>
            <a:chExt cx="3749759" cy="1089575"/>
          </a:xfrm>
        </p:grpSpPr>
        <p:sp>
          <p:nvSpPr>
            <p:cNvPr id="28" name="流程图: 过程 27"/>
            <p:cNvSpPr/>
            <p:nvPr/>
          </p:nvSpPr>
          <p:spPr>
            <a:xfrm>
              <a:off x="8241317" y="4930706"/>
              <a:ext cx="1793815" cy="624850"/>
            </a:xfrm>
            <a:prstGeom prst="flowChartProcess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/>
                <a:t>控制电机</a:t>
              </a:r>
              <a:endParaRPr lang="zh-CN" altLang="en-US" sz="2400" b="1" dirty="0"/>
            </a:p>
          </p:txBody>
        </p:sp>
        <p:cxnSp>
          <p:nvCxnSpPr>
            <p:cNvPr id="29" name="直接箭头连接符 28"/>
            <p:cNvCxnSpPr>
              <a:stCxn id="28" idx="1"/>
            </p:cNvCxnSpPr>
            <p:nvPr/>
          </p:nvCxnSpPr>
          <p:spPr>
            <a:xfrm flipH="1" flipV="1">
              <a:off x="6285373" y="4465981"/>
              <a:ext cx="1955944" cy="777150"/>
            </a:xfrm>
            <a:prstGeom prst="straightConnector1">
              <a:avLst/>
            </a:prstGeom>
            <a:ln w="38100">
              <a:solidFill>
                <a:srgbClr val="FF9933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31216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7544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：解剖微型计算机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814514" y="1706540"/>
            <a:ext cx="5637806" cy="2874588"/>
            <a:chOff x="1814514" y="1706540"/>
            <a:chExt cx="5637806" cy="2874588"/>
          </a:xfrm>
        </p:grpSpPr>
        <p:grpSp>
          <p:nvGrpSpPr>
            <p:cNvPr id="5" name="组合 4"/>
            <p:cNvGrpSpPr/>
            <p:nvPr/>
          </p:nvGrpSpPr>
          <p:grpSpPr>
            <a:xfrm>
              <a:off x="1814514" y="1706540"/>
              <a:ext cx="5637806" cy="1818236"/>
              <a:chOff x="1408114" y="719645"/>
              <a:chExt cx="5637806" cy="1818235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1408114" y="719645"/>
                <a:ext cx="5637806" cy="1818235"/>
                <a:chOff x="1408114" y="719645"/>
                <a:chExt cx="5637806" cy="1818235"/>
              </a:xfrm>
            </p:grpSpPr>
            <p:sp>
              <p:nvSpPr>
                <p:cNvPr id="10" name="TextBox 9"/>
                <p:cNvSpPr txBox="1"/>
                <p:nvPr/>
              </p:nvSpPr>
              <p:spPr>
                <a:xfrm>
                  <a:off x="1408114" y="71964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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11" name="TextBox 10"/>
                <p:cNvSpPr txBox="1"/>
                <p:nvPr/>
              </p:nvSpPr>
              <p:spPr>
                <a:xfrm>
                  <a:off x="1408114" y="1911875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>
                      <a:latin typeface="Franklin Gothic Book" pitchFamily="34" charset="0"/>
                      <a:sym typeface="Wingdings"/>
                    </a:rPr>
                    <a:t>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矩形 13"/>
                <p:cNvSpPr/>
                <p:nvPr/>
              </p:nvSpPr>
              <p:spPr>
                <a:xfrm>
                  <a:off x="1971633" y="1822114"/>
                  <a:ext cx="5074287" cy="715766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" name="矩形 6"/>
              <p:cNvSpPr/>
              <p:nvPr/>
            </p:nvSpPr>
            <p:spPr>
              <a:xfrm>
                <a:off x="2101157" y="788418"/>
                <a:ext cx="2339102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计算机系统构成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2221384" y="1882351"/>
                <a:ext cx="2031325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信息存储单位</a:t>
                </a:r>
                <a:endPara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1814514" y="3871104"/>
              <a:ext cx="5637806" cy="710024"/>
              <a:chOff x="1408114" y="720713"/>
              <a:chExt cx="5637806" cy="710024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1408114" y="720713"/>
                <a:ext cx="5637806" cy="710024"/>
                <a:chOff x="1408114" y="720713"/>
                <a:chExt cx="5637806" cy="710024"/>
              </a:xfrm>
            </p:grpSpPr>
            <p:sp>
              <p:nvSpPr>
                <p:cNvPr id="26" name="TextBox 25"/>
                <p:cNvSpPr txBox="1"/>
                <p:nvPr/>
              </p:nvSpPr>
              <p:spPr>
                <a:xfrm>
                  <a:off x="1408114" y="863661"/>
                  <a:ext cx="527709" cy="55399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3000" b="1" dirty="0" smtClean="0">
                      <a:latin typeface="Franklin Gothic Book" pitchFamily="34" charset="0"/>
                      <a:sym typeface="Wingdings"/>
                    </a:rPr>
                    <a:t></a:t>
                  </a:r>
                  <a:endParaRPr lang="zh-CN" altLang="en-US" sz="3000" b="1" dirty="0">
                    <a:latin typeface="Franklin Gothic Book" pitchFamily="34" charset="0"/>
                  </a:endParaRPr>
                </a:p>
              </p:txBody>
            </p:sp>
            <p:sp>
              <p:nvSpPr>
                <p:cNvPr id="28" name="矩形 27"/>
                <p:cNvSpPr/>
                <p:nvPr/>
              </p:nvSpPr>
              <p:spPr>
                <a:xfrm>
                  <a:off x="1971344" y="720713"/>
                  <a:ext cx="5074576" cy="710024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0" name="矩形 19"/>
              <p:cNvSpPr/>
              <p:nvPr/>
            </p:nvSpPr>
            <p:spPr>
              <a:xfrm>
                <a:off x="2101157" y="788418"/>
                <a:ext cx="2177199" cy="4979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85738">
                  <a:lnSpc>
                    <a:spcPct val="120000"/>
                  </a:lnSpc>
                </a:pPr>
                <a:r>
                  <a:rPr lang="zh-CN" altLang="en-US" sz="24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英</a:t>
                </a:r>
                <a:r>
                  <a:rPr lang="en-US" altLang="zh-CN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/</a:t>
                </a:r>
                <a:r>
                  <a: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汉字符编码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6184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-36512" y="404664"/>
            <a:ext cx="2592288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1740407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计算机系统构成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55576" y="548680"/>
            <a:ext cx="7634367" cy="5481471"/>
            <a:chOff x="1323511" y="864768"/>
            <a:chExt cx="7634367" cy="5481471"/>
          </a:xfrm>
        </p:grpSpPr>
        <p:grpSp>
          <p:nvGrpSpPr>
            <p:cNvPr id="95" name="Group 3"/>
            <p:cNvGrpSpPr>
              <a:grpSpLocks/>
            </p:cNvGrpSpPr>
            <p:nvPr/>
          </p:nvGrpSpPr>
          <p:grpSpPr bwMode="auto">
            <a:xfrm>
              <a:off x="1323511" y="864768"/>
              <a:ext cx="7634367" cy="5481471"/>
              <a:chOff x="1104" y="1061"/>
              <a:chExt cx="6768" cy="4749"/>
            </a:xfrm>
          </p:grpSpPr>
          <p:sp>
            <p:nvSpPr>
              <p:cNvPr id="104" name="Rectangle 4"/>
              <p:cNvSpPr>
                <a:spLocks noChangeArrowheads="1"/>
              </p:cNvSpPr>
              <p:nvPr/>
            </p:nvSpPr>
            <p:spPr bwMode="auto">
              <a:xfrm>
                <a:off x="4254" y="3168"/>
                <a:ext cx="3525" cy="12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4316" tIns="52158" rIns="104316" bIns="52158">
                <a:spAutoFit/>
              </a:bodyPr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20000"/>
                  </a:spcBef>
                </a:pPr>
                <a:r>
                  <a:rPr lang="zh-CN" altLang="en-US" sz="1900" dirty="0"/>
                  <a:t>输入设备：</a:t>
                </a:r>
                <a:r>
                  <a:rPr lang="zh-CN" altLang="en-US" sz="1900" dirty="0">
                    <a:latin typeface="宋体" pitchFamily="2" charset="-122"/>
                  </a:rPr>
                  <a:t>键盘、鼠标、扫描仪</a:t>
                </a:r>
                <a:r>
                  <a:rPr lang="zh-CN" altLang="en-US" sz="1900" dirty="0"/>
                  <a:t> </a:t>
                </a:r>
              </a:p>
              <a:p>
                <a:pPr eaLnBrk="1" hangingPunct="1">
                  <a:spcBef>
                    <a:spcPct val="20000"/>
                  </a:spcBef>
                </a:pPr>
                <a:r>
                  <a:rPr lang="zh-CN" altLang="en-US" sz="1900" dirty="0"/>
                  <a:t>输出设备：</a:t>
                </a:r>
                <a:r>
                  <a:rPr lang="zh-CN" altLang="en-US" sz="1900" dirty="0">
                    <a:latin typeface="宋体" pitchFamily="2" charset="-122"/>
                  </a:rPr>
                  <a:t>显示器、打印机</a:t>
                </a:r>
                <a:r>
                  <a:rPr lang="zh-CN" altLang="en-US" sz="1900" dirty="0"/>
                  <a:t> </a:t>
                </a:r>
              </a:p>
              <a:p>
                <a:pPr eaLnBrk="1" hangingPunct="1">
                  <a:spcBef>
                    <a:spcPct val="20000"/>
                  </a:spcBef>
                </a:pPr>
                <a:r>
                  <a:rPr lang="zh-CN" altLang="en-US" sz="1900" dirty="0">
                    <a:latin typeface="宋体" pitchFamily="2" charset="-122"/>
                  </a:rPr>
                  <a:t>外</a:t>
                </a:r>
                <a:r>
                  <a:rPr lang="zh-CN" altLang="en-US" sz="1900" dirty="0"/>
                  <a:t> </a:t>
                </a:r>
                <a:r>
                  <a:rPr lang="zh-CN" altLang="en-US" sz="1900" dirty="0">
                    <a:latin typeface="宋体" pitchFamily="2" charset="-122"/>
                  </a:rPr>
                  <a:t>存：软、硬盘、光盘、闪存</a:t>
                </a:r>
                <a:r>
                  <a:rPr lang="zh-CN" altLang="en-US" sz="1900" dirty="0"/>
                  <a:t> </a:t>
                </a:r>
              </a:p>
              <a:p>
                <a:pPr algn="just" eaLnBrk="1" hangingPunct="1">
                  <a:spcBef>
                    <a:spcPct val="20000"/>
                  </a:spcBef>
                </a:pPr>
                <a:r>
                  <a:rPr lang="zh-CN" altLang="en-US" sz="1900" dirty="0">
                    <a:latin typeface="宋体" pitchFamily="2" charset="-122"/>
                  </a:rPr>
                  <a:t>网络设备：网卡、调制解调器等</a:t>
                </a:r>
              </a:p>
            </p:txBody>
          </p:sp>
          <p:sp>
            <p:nvSpPr>
              <p:cNvPr id="105" name="Rectangle 5"/>
              <p:cNvSpPr>
                <a:spLocks noChangeArrowheads="1"/>
              </p:cNvSpPr>
              <p:nvPr/>
            </p:nvSpPr>
            <p:spPr bwMode="auto">
              <a:xfrm>
                <a:off x="1104" y="1632"/>
                <a:ext cx="5568" cy="12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endParaRPr lang="en-US" altLang="zh-CN">
                  <a:latin typeface="宋体" pitchFamily="2" charset="-122"/>
                </a:endParaRPr>
              </a:p>
              <a:p>
                <a:pPr eaLnBrk="1" hangingPunct="1"/>
                <a:endParaRPr lang="en-US" altLang="zh-CN">
                  <a:latin typeface="宋体" pitchFamily="2" charset="-122"/>
                </a:endParaRPr>
              </a:p>
              <a:p>
                <a:pPr eaLnBrk="1" hangingPunct="1"/>
                <a:endParaRPr lang="en-US" altLang="zh-CN">
                  <a:latin typeface="宋体" pitchFamily="2" charset="-122"/>
                </a:endParaRPr>
              </a:p>
              <a:p>
                <a:pPr eaLnBrk="1" hangingPunct="1"/>
                <a:endParaRPr lang="en-US" altLang="zh-CN">
                  <a:latin typeface="宋体" pitchFamily="2" charset="-122"/>
                </a:endParaRPr>
              </a:p>
              <a:p>
                <a:pPr eaLnBrk="1" hangingPunct="1"/>
                <a:r>
                  <a:rPr lang="en-US" altLang="zh-CN"/>
                  <a:t> </a:t>
                </a:r>
              </a:p>
            </p:txBody>
          </p:sp>
          <p:sp>
            <p:nvSpPr>
              <p:cNvPr id="106" name="Rectangle 6"/>
              <p:cNvSpPr>
                <a:spLocks noChangeArrowheads="1"/>
              </p:cNvSpPr>
              <p:nvPr/>
            </p:nvSpPr>
            <p:spPr bwMode="auto">
              <a:xfrm>
                <a:off x="1467" y="3264"/>
                <a:ext cx="288" cy="16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4316" tIns="52158" rIns="104316" bIns="52158">
                <a:spAutoFit/>
              </a:bodyPr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2400" b="1" dirty="0">
                    <a:solidFill>
                      <a:srgbClr val="C00000"/>
                    </a:solidFill>
                  </a:rPr>
                  <a:t>计算机系统</a:t>
                </a:r>
              </a:p>
            </p:txBody>
          </p:sp>
          <p:sp>
            <p:nvSpPr>
              <p:cNvPr id="107" name="Rectangle 7"/>
              <p:cNvSpPr>
                <a:spLocks noChangeArrowheads="1"/>
              </p:cNvSpPr>
              <p:nvPr/>
            </p:nvSpPr>
            <p:spPr bwMode="auto">
              <a:xfrm>
                <a:off x="1965" y="5065"/>
                <a:ext cx="870" cy="4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4316" tIns="52158" rIns="104316" bIns="52158">
                <a:spAutoFit/>
              </a:bodyPr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2400" b="1" dirty="0">
                    <a:solidFill>
                      <a:srgbClr val="C00000"/>
                    </a:solidFill>
                  </a:rPr>
                  <a:t>软件</a:t>
                </a:r>
              </a:p>
            </p:txBody>
          </p:sp>
          <p:sp>
            <p:nvSpPr>
              <p:cNvPr id="108" name="Rectangle 9"/>
              <p:cNvSpPr>
                <a:spLocks noChangeArrowheads="1"/>
              </p:cNvSpPr>
              <p:nvPr/>
            </p:nvSpPr>
            <p:spPr bwMode="auto">
              <a:xfrm>
                <a:off x="2881" y="3648"/>
                <a:ext cx="1240" cy="3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04316" tIns="52158" rIns="104316" bIns="52158">
                <a:spAutoFit/>
              </a:bodyPr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2200" b="1" dirty="0"/>
                  <a:t>外部设备</a:t>
                </a:r>
              </a:p>
            </p:txBody>
          </p:sp>
          <p:sp>
            <p:nvSpPr>
              <p:cNvPr id="109" name="Rectangle 16"/>
              <p:cNvSpPr>
                <a:spLocks noChangeArrowheads="1"/>
              </p:cNvSpPr>
              <p:nvPr/>
            </p:nvSpPr>
            <p:spPr bwMode="auto">
              <a:xfrm>
                <a:off x="2928" y="4801"/>
                <a:ext cx="1248" cy="3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4316" tIns="52158" rIns="104316" bIns="52158">
                <a:spAutoFit/>
              </a:bodyPr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2200" b="1" dirty="0"/>
                  <a:t>系统软件</a:t>
                </a:r>
              </a:p>
            </p:txBody>
          </p:sp>
          <p:sp>
            <p:nvSpPr>
              <p:cNvPr id="110" name="Rectangle 17"/>
              <p:cNvSpPr>
                <a:spLocks noChangeArrowheads="1"/>
              </p:cNvSpPr>
              <p:nvPr/>
            </p:nvSpPr>
            <p:spPr bwMode="auto">
              <a:xfrm>
                <a:off x="2880" y="5425"/>
                <a:ext cx="1239" cy="3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4316" tIns="52158" rIns="104316" bIns="52158">
                <a:spAutoFit/>
              </a:bodyPr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2200" b="1" dirty="0"/>
                  <a:t>应用软件</a:t>
                </a:r>
              </a:p>
            </p:txBody>
          </p:sp>
          <p:sp>
            <p:nvSpPr>
              <p:cNvPr id="111" name="Rectangle 21"/>
              <p:cNvSpPr>
                <a:spLocks noChangeArrowheads="1"/>
              </p:cNvSpPr>
              <p:nvPr/>
            </p:nvSpPr>
            <p:spPr bwMode="auto">
              <a:xfrm>
                <a:off x="1965" y="2622"/>
                <a:ext cx="870" cy="4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4316" tIns="52158" rIns="104316" bIns="52158">
                <a:spAutoFit/>
              </a:bodyPr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2400" b="1" dirty="0">
                    <a:solidFill>
                      <a:srgbClr val="C00000"/>
                    </a:solidFill>
                  </a:rPr>
                  <a:t>硬件</a:t>
                </a:r>
              </a:p>
            </p:txBody>
          </p:sp>
          <p:sp>
            <p:nvSpPr>
              <p:cNvPr id="112" name="Rectangle 27"/>
              <p:cNvSpPr>
                <a:spLocks noChangeArrowheads="1"/>
              </p:cNvSpPr>
              <p:nvPr/>
            </p:nvSpPr>
            <p:spPr bwMode="auto">
              <a:xfrm>
                <a:off x="4862" y="1061"/>
                <a:ext cx="872" cy="8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4316" tIns="52158" rIns="104316" bIns="52158">
                <a:spAutoFit/>
              </a:bodyPr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lnSpc>
                    <a:spcPct val="150000"/>
                  </a:lnSpc>
                  <a:spcBef>
                    <a:spcPct val="20000"/>
                  </a:spcBef>
                </a:pPr>
                <a:r>
                  <a:rPr lang="zh-CN" altLang="en-US" sz="1900" dirty="0"/>
                  <a:t>运算器</a:t>
                </a:r>
              </a:p>
              <a:p>
                <a:pPr eaLnBrk="1" hangingPunct="1">
                  <a:lnSpc>
                    <a:spcPct val="150000"/>
                  </a:lnSpc>
                  <a:spcBef>
                    <a:spcPct val="20000"/>
                  </a:spcBef>
                </a:pPr>
                <a:r>
                  <a:rPr lang="zh-CN" altLang="en-US" sz="1900" dirty="0" smtClean="0"/>
                  <a:t>控制器</a:t>
                </a:r>
                <a:endParaRPr lang="zh-CN" altLang="en-US" sz="1900" dirty="0"/>
              </a:p>
            </p:txBody>
          </p:sp>
          <p:sp>
            <p:nvSpPr>
              <p:cNvPr id="113" name="Rectangle 28"/>
              <p:cNvSpPr>
                <a:spLocks noChangeArrowheads="1"/>
              </p:cNvSpPr>
              <p:nvPr/>
            </p:nvSpPr>
            <p:spPr bwMode="auto">
              <a:xfrm>
                <a:off x="2906" y="1946"/>
                <a:ext cx="943" cy="3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4316" tIns="52158" rIns="104316" bIns="52158">
                <a:spAutoFit/>
              </a:bodyPr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2200" b="1" dirty="0"/>
                  <a:t>主机</a:t>
                </a:r>
              </a:p>
            </p:txBody>
          </p:sp>
          <p:sp>
            <p:nvSpPr>
              <p:cNvPr id="114" name="Rectangle 31"/>
              <p:cNvSpPr>
                <a:spLocks noChangeArrowheads="1"/>
              </p:cNvSpPr>
              <p:nvPr/>
            </p:nvSpPr>
            <p:spPr bwMode="auto">
              <a:xfrm>
                <a:off x="4090" y="2448"/>
                <a:ext cx="871" cy="3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4316" tIns="52158" rIns="104316" bIns="52158">
                <a:spAutoFit/>
              </a:bodyPr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1900"/>
                  <a:t>内存</a:t>
                </a:r>
              </a:p>
            </p:txBody>
          </p:sp>
          <p:sp>
            <p:nvSpPr>
              <p:cNvPr id="115" name="Rectangle 32"/>
              <p:cNvSpPr>
                <a:spLocks noChangeArrowheads="1"/>
              </p:cNvSpPr>
              <p:nvPr/>
            </p:nvSpPr>
            <p:spPr bwMode="auto">
              <a:xfrm>
                <a:off x="4102" y="1488"/>
                <a:ext cx="872" cy="3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4316" tIns="52158" rIns="104316" bIns="52158">
                <a:spAutoFit/>
              </a:bodyPr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dirty="0"/>
                  <a:t>CPU</a:t>
                </a:r>
              </a:p>
            </p:txBody>
          </p:sp>
          <p:sp>
            <p:nvSpPr>
              <p:cNvPr id="116" name="Rectangle 37"/>
              <p:cNvSpPr>
                <a:spLocks noChangeArrowheads="1"/>
              </p:cNvSpPr>
              <p:nvPr/>
            </p:nvSpPr>
            <p:spPr bwMode="auto">
              <a:xfrm>
                <a:off x="4862" y="2094"/>
                <a:ext cx="2031" cy="8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4316" tIns="52158" rIns="104316" bIns="52158">
                <a:spAutoFit/>
              </a:bodyPr>
              <a:lstStyle>
                <a:lvl1pPr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defTabSz="712788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defTabSz="712788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lnSpc>
                    <a:spcPct val="150000"/>
                  </a:lnSpc>
                  <a:spcBef>
                    <a:spcPct val="20000"/>
                  </a:spcBef>
                </a:pPr>
                <a:r>
                  <a:rPr lang="zh-CN" altLang="en-US" sz="1900" dirty="0"/>
                  <a:t>随机存储器</a:t>
                </a:r>
                <a:r>
                  <a:rPr lang="en-US" altLang="zh-CN" sz="1900" dirty="0"/>
                  <a:t>(RAM</a:t>
                </a:r>
                <a:r>
                  <a:rPr lang="en-US" altLang="zh-CN" sz="1900" dirty="0" smtClean="0"/>
                  <a:t>)</a:t>
                </a:r>
              </a:p>
              <a:p>
                <a:pPr eaLnBrk="1" hangingPunct="1">
                  <a:lnSpc>
                    <a:spcPct val="150000"/>
                  </a:lnSpc>
                  <a:spcBef>
                    <a:spcPct val="20000"/>
                  </a:spcBef>
                </a:pPr>
                <a:r>
                  <a:rPr lang="zh-CN" altLang="en-US" sz="1900" dirty="0" smtClean="0"/>
                  <a:t>只读存储器</a:t>
                </a:r>
                <a:r>
                  <a:rPr lang="en-US" altLang="zh-CN" sz="1900" dirty="0"/>
                  <a:t>(ROM</a:t>
                </a:r>
                <a:r>
                  <a:rPr lang="en-US" altLang="zh-CN" sz="1900" dirty="0" smtClean="0"/>
                  <a:t>)</a:t>
                </a:r>
                <a:endParaRPr lang="en-US" altLang="zh-CN" sz="1900" dirty="0"/>
              </a:p>
            </p:txBody>
          </p:sp>
          <p:sp>
            <p:nvSpPr>
              <p:cNvPr id="117" name="Text Box 46"/>
              <p:cNvSpPr txBox="1">
                <a:spLocks noChangeArrowheads="1"/>
              </p:cNvSpPr>
              <p:nvPr/>
            </p:nvSpPr>
            <p:spPr bwMode="auto">
              <a:xfrm>
                <a:off x="4368" y="4512"/>
                <a:ext cx="3504" cy="9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just" eaLnBrk="1" hangingPunct="1">
                  <a:spcBef>
                    <a:spcPct val="20000"/>
                  </a:spcBef>
                </a:pPr>
                <a:r>
                  <a:rPr lang="zh-CN" altLang="en-US">
                    <a:latin typeface="宋体" pitchFamily="2" charset="-122"/>
                  </a:rPr>
                  <a:t>操作系统：</a:t>
                </a:r>
                <a:r>
                  <a:rPr lang="en-US" altLang="zh-CN">
                    <a:latin typeface="宋体" pitchFamily="2" charset="-122"/>
                    <a:cs typeface="Times New Roman" pitchFamily="18" charset="0"/>
                  </a:rPr>
                  <a:t>Windows</a:t>
                </a:r>
                <a:r>
                  <a:rPr lang="zh-CN" altLang="en-US">
                    <a:latin typeface="宋体" pitchFamily="2" charset="-122"/>
                  </a:rPr>
                  <a:t>、</a:t>
                </a:r>
                <a:r>
                  <a:rPr lang="en-US" altLang="zh-CN">
                    <a:latin typeface="宋体" pitchFamily="2" charset="-122"/>
                  </a:rPr>
                  <a:t>Unix</a:t>
                </a:r>
                <a:r>
                  <a:rPr lang="zh-CN" altLang="en-US">
                    <a:latin typeface="宋体" pitchFamily="2" charset="-122"/>
                  </a:rPr>
                  <a:t>、</a:t>
                </a:r>
                <a:r>
                  <a:rPr lang="en-US" altLang="zh-CN">
                    <a:latin typeface="宋体" pitchFamily="2" charset="-122"/>
                  </a:rPr>
                  <a:t>Linux</a:t>
                </a:r>
              </a:p>
              <a:p>
                <a:pPr algn="just" eaLnBrk="1" hangingPunct="1">
                  <a:spcBef>
                    <a:spcPct val="20000"/>
                  </a:spcBef>
                </a:pPr>
                <a:r>
                  <a:rPr lang="zh-CN" altLang="en-US">
                    <a:latin typeface="宋体" pitchFamily="2" charset="-122"/>
                  </a:rPr>
                  <a:t>语言处理程序：</a:t>
                </a:r>
                <a:r>
                  <a:rPr lang="en-US" altLang="zh-CN">
                    <a:latin typeface="宋体" pitchFamily="2" charset="-122"/>
                  </a:rPr>
                  <a:t>C</a:t>
                </a:r>
                <a:r>
                  <a:rPr lang="zh-CN" altLang="en-US">
                    <a:latin typeface="宋体" pitchFamily="2" charset="-122"/>
                  </a:rPr>
                  <a:t>、</a:t>
                </a:r>
                <a:r>
                  <a:rPr lang="en-US" altLang="zh-CN">
                    <a:latin typeface="宋体" pitchFamily="2" charset="-122"/>
                  </a:rPr>
                  <a:t>Pascal</a:t>
                </a:r>
                <a:r>
                  <a:rPr lang="zh-CN" altLang="en-US">
                    <a:latin typeface="宋体" pitchFamily="2" charset="-122"/>
                  </a:rPr>
                  <a:t>、</a:t>
                </a:r>
                <a:r>
                  <a:rPr lang="en-US" altLang="zh-CN">
                    <a:latin typeface="宋体" pitchFamily="2" charset="-122"/>
                  </a:rPr>
                  <a:t>VB</a:t>
                </a:r>
                <a:r>
                  <a:rPr lang="zh-CN" altLang="en-US">
                    <a:latin typeface="宋体" pitchFamily="2" charset="-122"/>
                  </a:rPr>
                  <a:t>等 </a:t>
                </a:r>
              </a:p>
              <a:p>
                <a:pPr eaLnBrk="1" hangingPunct="1">
                  <a:spcBef>
                    <a:spcPct val="20000"/>
                  </a:spcBef>
                </a:pPr>
                <a:r>
                  <a:rPr lang="zh-CN" altLang="en-US">
                    <a:latin typeface="宋体" pitchFamily="2" charset="-122"/>
                  </a:rPr>
                  <a:t>实用程序：诊断程序、排错程序等</a:t>
                </a:r>
                <a:r>
                  <a:rPr lang="zh-CN" altLang="en-US"/>
                  <a:t> </a:t>
                </a:r>
              </a:p>
            </p:txBody>
          </p:sp>
          <p:sp>
            <p:nvSpPr>
              <p:cNvPr id="118" name="Text Box 47"/>
              <p:cNvSpPr txBox="1">
                <a:spLocks noChangeArrowheads="1"/>
              </p:cNvSpPr>
              <p:nvPr/>
            </p:nvSpPr>
            <p:spPr bwMode="auto">
              <a:xfrm>
                <a:off x="4320" y="5414"/>
                <a:ext cx="3072" cy="3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dirty="0">
                    <a:latin typeface="宋体" pitchFamily="2" charset="-122"/>
                  </a:rPr>
                  <a:t>办公软件包、数据库管理系统</a:t>
                </a:r>
                <a:r>
                  <a:rPr lang="zh-CN" altLang="en-US" dirty="0"/>
                  <a:t> </a:t>
                </a:r>
              </a:p>
            </p:txBody>
          </p:sp>
          <p:sp>
            <p:nvSpPr>
              <p:cNvPr id="119" name="Line 53"/>
              <p:cNvSpPr>
                <a:spLocks noChangeShapeType="1"/>
              </p:cNvSpPr>
              <p:nvPr/>
            </p:nvSpPr>
            <p:spPr bwMode="auto">
              <a:xfrm>
                <a:off x="4004" y="5615"/>
                <a:ext cx="419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96" name="左大括号 95"/>
            <p:cNvSpPr/>
            <p:nvPr/>
          </p:nvSpPr>
          <p:spPr>
            <a:xfrm>
              <a:off x="2195700" y="2867369"/>
              <a:ext cx="166500" cy="2890210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左大括号 96"/>
            <p:cNvSpPr/>
            <p:nvPr/>
          </p:nvSpPr>
          <p:spPr>
            <a:xfrm>
              <a:off x="5463306" y="1066800"/>
              <a:ext cx="95598" cy="707507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左大括号 97"/>
            <p:cNvSpPr/>
            <p:nvPr/>
          </p:nvSpPr>
          <p:spPr>
            <a:xfrm>
              <a:off x="5463306" y="2268204"/>
              <a:ext cx="95598" cy="707507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左大括号 98"/>
            <p:cNvSpPr/>
            <p:nvPr/>
          </p:nvSpPr>
          <p:spPr>
            <a:xfrm>
              <a:off x="4680467" y="1523837"/>
              <a:ext cx="45719" cy="1142695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左大括号 99"/>
            <p:cNvSpPr/>
            <p:nvPr/>
          </p:nvSpPr>
          <p:spPr>
            <a:xfrm>
              <a:off x="3326856" y="5346670"/>
              <a:ext cx="45719" cy="761796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左大括号 100"/>
            <p:cNvSpPr/>
            <p:nvPr/>
          </p:nvSpPr>
          <p:spPr>
            <a:xfrm>
              <a:off x="3276095" y="2095184"/>
              <a:ext cx="73620" cy="1977209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左大括号 101"/>
            <p:cNvSpPr/>
            <p:nvPr/>
          </p:nvSpPr>
          <p:spPr>
            <a:xfrm>
              <a:off x="4788756" y="3407552"/>
              <a:ext cx="45719" cy="1164448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左大括号 102"/>
            <p:cNvSpPr/>
            <p:nvPr/>
          </p:nvSpPr>
          <p:spPr>
            <a:xfrm>
              <a:off x="4788756" y="4953000"/>
              <a:ext cx="45719" cy="770528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0691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0"/>
          <p:cNvGrpSpPr>
            <a:grpSpLocks/>
          </p:cNvGrpSpPr>
          <p:nvPr/>
        </p:nvGrpSpPr>
        <p:grpSpPr bwMode="auto">
          <a:xfrm>
            <a:off x="908844" y="1466626"/>
            <a:ext cx="7419975" cy="4338638"/>
            <a:chOff x="528" y="1008"/>
            <a:chExt cx="6816" cy="3796"/>
          </a:xfrm>
        </p:grpSpPr>
        <p:graphicFrame>
          <p:nvGraphicFramePr>
            <p:cNvPr id="4" name="Object 1024"/>
            <p:cNvGraphicFramePr>
              <a:graphicFrameLocks noChangeAspect="1"/>
            </p:cNvGraphicFramePr>
            <p:nvPr/>
          </p:nvGraphicFramePr>
          <p:xfrm>
            <a:off x="528" y="1008"/>
            <a:ext cx="4080" cy="33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位图图像" r:id="rId3" imgW="4533333" imgH="3677163" progId="PBrush">
                    <p:embed/>
                  </p:oleObj>
                </mc:Choice>
                <mc:Fallback>
                  <p:oleObj name="位图图像" r:id="rId3" imgW="4533333" imgH="3677163" progId="PBrush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" y="1008"/>
                          <a:ext cx="4080" cy="330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 cap="sq">
                              <a:solidFill>
                                <a:schemeClr val="tx1"/>
                              </a:solidFill>
                              <a:miter lim="800000"/>
                              <a:headEnd type="none" w="sm" len="sm"/>
                              <a:tailEnd type="none" w="sm" len="sm"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" name="Line 17"/>
            <p:cNvSpPr>
              <a:spLocks noChangeShapeType="1"/>
            </p:cNvSpPr>
            <p:nvPr/>
          </p:nvSpPr>
          <p:spPr bwMode="auto">
            <a:xfrm flipH="1" flipV="1">
              <a:off x="6528" y="1920"/>
              <a:ext cx="0" cy="240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AutoShape 11"/>
            <p:cNvSpPr>
              <a:spLocks noChangeArrowheads="1"/>
            </p:cNvSpPr>
            <p:nvPr/>
          </p:nvSpPr>
          <p:spPr bwMode="auto">
            <a:xfrm>
              <a:off x="4532" y="2203"/>
              <a:ext cx="1171" cy="485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lIns="130622" tIns="65311" rIns="130622" bIns="65311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zh-CN" altLang="en-US" sz="3200">
                  <a:solidFill>
                    <a:schemeClr val="bg1"/>
                  </a:solidFill>
                  <a:ea typeface="隶书" pitchFamily="49" charset="-122"/>
                </a:rPr>
                <a:t>主机</a:t>
              </a:r>
            </a:p>
          </p:txBody>
        </p:sp>
        <p:sp>
          <p:nvSpPr>
            <p:cNvPr id="7" name="AutoShape 12"/>
            <p:cNvSpPr>
              <a:spLocks noChangeArrowheads="1"/>
            </p:cNvSpPr>
            <p:nvPr/>
          </p:nvSpPr>
          <p:spPr bwMode="auto">
            <a:xfrm>
              <a:off x="5952" y="2160"/>
              <a:ext cx="1171" cy="485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lIns="130622" tIns="65311" rIns="130622" bIns="65311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zh-CN" altLang="en-US" sz="3200">
                  <a:solidFill>
                    <a:schemeClr val="bg1"/>
                  </a:solidFill>
                  <a:ea typeface="隶书" pitchFamily="49" charset="-122"/>
                </a:rPr>
                <a:t>外设</a:t>
              </a:r>
            </a:p>
          </p:txBody>
        </p:sp>
        <p:sp>
          <p:nvSpPr>
            <p:cNvPr id="8" name="AutoShape 13"/>
            <p:cNvSpPr>
              <a:spLocks noChangeArrowheads="1"/>
            </p:cNvSpPr>
            <p:nvPr/>
          </p:nvSpPr>
          <p:spPr bwMode="auto">
            <a:xfrm>
              <a:off x="5905" y="3648"/>
              <a:ext cx="1295" cy="484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lIns="130622" tIns="65311" rIns="130622" bIns="65311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zh-CN" altLang="en-US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输入设备</a:t>
              </a:r>
              <a:endParaRPr lang="zh-CN" altLang="en-US" sz="3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Line 18"/>
            <p:cNvSpPr>
              <a:spLocks noChangeShapeType="1"/>
            </p:cNvSpPr>
            <p:nvPr/>
          </p:nvSpPr>
          <p:spPr bwMode="auto">
            <a:xfrm flipH="1" flipV="1">
              <a:off x="3696" y="3936"/>
              <a:ext cx="2208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Line 19"/>
            <p:cNvSpPr>
              <a:spLocks noChangeShapeType="1"/>
            </p:cNvSpPr>
            <p:nvPr/>
          </p:nvSpPr>
          <p:spPr bwMode="auto">
            <a:xfrm flipH="1" flipV="1">
              <a:off x="2976" y="1152"/>
              <a:ext cx="4368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Oval 20"/>
            <p:cNvSpPr>
              <a:spLocks noChangeArrowheads="1"/>
            </p:cNvSpPr>
            <p:nvPr/>
          </p:nvSpPr>
          <p:spPr bwMode="auto">
            <a:xfrm>
              <a:off x="1287" y="3254"/>
              <a:ext cx="166" cy="157"/>
            </a:xfrm>
            <a:prstGeom prst="ellipse">
              <a:avLst/>
            </a:prstGeom>
            <a:gradFill rotWithShape="0">
              <a:gsLst>
                <a:gs pos="0">
                  <a:srgbClr val="000000"/>
                </a:gs>
                <a:gs pos="100000">
                  <a:srgbClr val="C2C8C5"/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" name="Line 22"/>
            <p:cNvSpPr>
              <a:spLocks noChangeShapeType="1"/>
            </p:cNvSpPr>
            <p:nvPr/>
          </p:nvSpPr>
          <p:spPr bwMode="auto">
            <a:xfrm flipH="1">
              <a:off x="2544" y="3120"/>
              <a:ext cx="2594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Line 25"/>
            <p:cNvSpPr>
              <a:spLocks noChangeShapeType="1"/>
            </p:cNvSpPr>
            <p:nvPr/>
          </p:nvSpPr>
          <p:spPr bwMode="auto">
            <a:xfrm flipH="1" flipV="1">
              <a:off x="7344" y="1152"/>
              <a:ext cx="0" cy="576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Line 26"/>
            <p:cNvSpPr>
              <a:spLocks noChangeShapeType="1"/>
            </p:cNvSpPr>
            <p:nvPr/>
          </p:nvSpPr>
          <p:spPr bwMode="auto">
            <a:xfrm flipH="1" flipV="1">
              <a:off x="6432" y="1728"/>
              <a:ext cx="912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AutoShape 14"/>
            <p:cNvSpPr>
              <a:spLocks noChangeArrowheads="1"/>
            </p:cNvSpPr>
            <p:nvPr/>
          </p:nvSpPr>
          <p:spPr bwMode="auto">
            <a:xfrm>
              <a:off x="5904" y="1488"/>
              <a:ext cx="1295" cy="485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lIns="130622" tIns="65311" rIns="130622" bIns="65311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zh-CN" altLang="en-US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输出设备</a:t>
              </a:r>
            </a:p>
          </p:txBody>
        </p:sp>
        <p:sp>
          <p:nvSpPr>
            <p:cNvPr id="16" name="Line 27"/>
            <p:cNvSpPr>
              <a:spLocks noChangeShapeType="1"/>
            </p:cNvSpPr>
            <p:nvPr/>
          </p:nvSpPr>
          <p:spPr bwMode="auto">
            <a:xfrm flipH="1" flipV="1">
              <a:off x="5136" y="2736"/>
              <a:ext cx="0" cy="384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AutoShape 30"/>
            <p:cNvSpPr>
              <a:spLocks noChangeArrowheads="1"/>
            </p:cNvSpPr>
            <p:nvPr/>
          </p:nvSpPr>
          <p:spPr bwMode="auto">
            <a:xfrm>
              <a:off x="5856" y="2880"/>
              <a:ext cx="1295" cy="484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lIns="130622" tIns="65311" rIns="130622" bIns="65311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zh-CN" altLang="en-US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外存设备</a:t>
              </a:r>
              <a:endParaRPr lang="zh-CN" altLang="en-US" sz="3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AutoShape 32"/>
            <p:cNvSpPr>
              <a:spLocks noChangeArrowheads="1"/>
            </p:cNvSpPr>
            <p:nvPr/>
          </p:nvSpPr>
          <p:spPr bwMode="auto">
            <a:xfrm>
              <a:off x="5904" y="4320"/>
              <a:ext cx="1295" cy="484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lIns="130622" tIns="65311" rIns="130622" bIns="65311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zh-CN" altLang="en-US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网络设备</a:t>
              </a:r>
            </a:p>
          </p:txBody>
        </p:sp>
        <p:pic>
          <p:nvPicPr>
            <p:cNvPr id="19" name="Picture 37">
              <a:hlinkClick r:id="" action="ppaction://noaction">
                <a:snd r:embed="rId5" name="chimes.wav"/>
              </a:hlinkClick>
            </p:cNvPr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278"/>
            <a:stretch>
              <a:fillRect/>
            </a:stretch>
          </p:blipFill>
          <p:spPr bwMode="auto">
            <a:xfrm>
              <a:off x="1344" y="1200"/>
              <a:ext cx="1776" cy="1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组合 19"/>
          <p:cNvGrpSpPr/>
          <p:nvPr/>
        </p:nvGrpSpPr>
        <p:grpSpPr>
          <a:xfrm>
            <a:off x="-36512" y="404664"/>
            <a:ext cx="1952321" cy="650475"/>
            <a:chOff x="-33010" y="588691"/>
            <a:chExt cx="3059780" cy="449319"/>
          </a:xfrm>
        </p:grpSpPr>
        <p:sp>
          <p:nvSpPr>
            <p:cNvPr id="21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-33010" y="658342"/>
              <a:ext cx="1549998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硬件系统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489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-36512" y="404664"/>
            <a:ext cx="1952321" cy="650475"/>
            <a:chOff x="-33010" y="588691"/>
            <a:chExt cx="3059780" cy="449319"/>
          </a:xfrm>
        </p:grpSpPr>
        <p:sp>
          <p:nvSpPr>
            <p:cNvPr id="21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-33010" y="658342"/>
              <a:ext cx="2058085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软件系统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Group 24"/>
          <p:cNvGrpSpPr>
            <a:grpSpLocks/>
          </p:cNvGrpSpPr>
          <p:nvPr/>
        </p:nvGrpSpPr>
        <p:grpSpPr bwMode="auto">
          <a:xfrm>
            <a:off x="4105275" y="1459707"/>
            <a:ext cx="2160588" cy="2632075"/>
            <a:chOff x="2586" y="1311"/>
            <a:chExt cx="1361" cy="1658"/>
          </a:xfrm>
        </p:grpSpPr>
        <p:sp>
          <p:nvSpPr>
            <p:cNvPr id="24" name="Text Box 8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2586" y="1311"/>
              <a:ext cx="884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rgbClr val="99CC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操作系统</a:t>
              </a:r>
            </a:p>
          </p:txBody>
        </p:sp>
        <p:sp>
          <p:nvSpPr>
            <p:cNvPr id="25" name="Text Box 9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2586" y="2717"/>
              <a:ext cx="1361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000">
                  <a:solidFill>
                    <a:srgbClr val="99CC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语言处理程序</a:t>
              </a:r>
            </a:p>
          </p:txBody>
        </p:sp>
        <p:sp>
          <p:nvSpPr>
            <p:cNvPr id="26" name="Text Box 10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2608" y="1790"/>
              <a:ext cx="998" cy="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200000"/>
                </a:lnSpc>
              </a:pPr>
              <a:r>
                <a:rPr lang="zh-CN" altLang="en-US" sz="2000" dirty="0">
                  <a:solidFill>
                    <a:srgbClr val="99CC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数据库</a:t>
              </a:r>
            </a:p>
            <a:p>
              <a:pPr eaLnBrk="1" hangingPunct="1">
                <a:lnSpc>
                  <a:spcPct val="200000"/>
                </a:lnSpc>
              </a:pPr>
              <a:r>
                <a:rPr lang="zh-CN" altLang="en-US" sz="2000" dirty="0">
                  <a:solidFill>
                    <a:srgbClr val="99CC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管理系统</a:t>
              </a:r>
            </a:p>
          </p:txBody>
        </p:sp>
      </p:grpSp>
      <p:grpSp>
        <p:nvGrpSpPr>
          <p:cNvPr id="27" name="Group 27"/>
          <p:cNvGrpSpPr>
            <a:grpSpLocks/>
          </p:cNvGrpSpPr>
          <p:nvPr/>
        </p:nvGrpSpPr>
        <p:grpSpPr bwMode="auto">
          <a:xfrm>
            <a:off x="4105275" y="4437857"/>
            <a:ext cx="1403350" cy="1336675"/>
            <a:chOff x="2586" y="3187"/>
            <a:chExt cx="884" cy="842"/>
          </a:xfrm>
        </p:grpSpPr>
        <p:sp>
          <p:nvSpPr>
            <p:cNvPr id="28" name="Text Box 11"/>
            <p:cNvSpPr txBox="1">
              <a:spLocks noChangeArrowheads="1"/>
            </p:cNvSpPr>
            <p:nvPr/>
          </p:nvSpPr>
          <p:spPr bwMode="auto">
            <a:xfrm>
              <a:off x="2608" y="3187"/>
              <a:ext cx="69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软件包</a:t>
              </a:r>
            </a:p>
          </p:txBody>
        </p:sp>
        <p:sp>
          <p:nvSpPr>
            <p:cNvPr id="29" name="Text Box 12"/>
            <p:cNvSpPr txBox="1">
              <a:spLocks noChangeArrowheads="1"/>
            </p:cNvSpPr>
            <p:nvPr/>
          </p:nvSpPr>
          <p:spPr bwMode="auto">
            <a:xfrm>
              <a:off x="2586" y="3777"/>
              <a:ext cx="884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zh-CN" altLang="en-US" sz="200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用户程序</a:t>
              </a:r>
            </a:p>
          </p:txBody>
        </p:sp>
      </p:grpSp>
      <p:grpSp>
        <p:nvGrpSpPr>
          <p:cNvPr id="30" name="Group 22"/>
          <p:cNvGrpSpPr>
            <a:grpSpLocks/>
          </p:cNvGrpSpPr>
          <p:nvPr/>
        </p:nvGrpSpPr>
        <p:grpSpPr bwMode="auto">
          <a:xfrm>
            <a:off x="1081088" y="2134394"/>
            <a:ext cx="1284287" cy="3095625"/>
            <a:chOff x="681" y="1736"/>
            <a:chExt cx="809" cy="1950"/>
          </a:xfrm>
        </p:grpSpPr>
        <p:sp>
          <p:nvSpPr>
            <p:cNvPr id="31" name="Text Box 5"/>
            <p:cNvSpPr txBox="1">
              <a:spLocks noChangeArrowheads="1"/>
            </p:cNvSpPr>
            <p:nvPr/>
          </p:nvSpPr>
          <p:spPr bwMode="auto">
            <a:xfrm>
              <a:off x="681" y="2552"/>
              <a:ext cx="545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软件</a:t>
              </a:r>
            </a:p>
          </p:txBody>
        </p:sp>
        <p:sp>
          <p:nvSpPr>
            <p:cNvPr id="32" name="AutoShape 15"/>
            <p:cNvSpPr>
              <a:spLocks/>
            </p:cNvSpPr>
            <p:nvPr/>
          </p:nvSpPr>
          <p:spPr bwMode="auto">
            <a:xfrm>
              <a:off x="1263" y="1736"/>
              <a:ext cx="227" cy="1950"/>
            </a:xfrm>
            <a:prstGeom prst="leftBrace">
              <a:avLst>
                <a:gd name="adj1" fmla="val 7158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Group 23"/>
          <p:cNvGrpSpPr>
            <a:grpSpLocks/>
          </p:cNvGrpSpPr>
          <p:nvPr/>
        </p:nvGrpSpPr>
        <p:grpSpPr bwMode="auto">
          <a:xfrm>
            <a:off x="2305050" y="1675607"/>
            <a:ext cx="1835150" cy="3986212"/>
            <a:chOff x="1452" y="1447"/>
            <a:chExt cx="1156" cy="2511"/>
          </a:xfrm>
        </p:grpSpPr>
        <p:sp>
          <p:nvSpPr>
            <p:cNvPr id="34" name="Text Box 6"/>
            <p:cNvSpPr txBox="1">
              <a:spLocks noChangeArrowheads="1"/>
            </p:cNvSpPr>
            <p:nvPr/>
          </p:nvSpPr>
          <p:spPr bwMode="auto">
            <a:xfrm>
              <a:off x="1498" y="1629"/>
              <a:ext cx="907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系统软件</a:t>
              </a:r>
            </a:p>
          </p:txBody>
        </p:sp>
        <p:sp>
          <p:nvSpPr>
            <p:cNvPr id="35" name="Text Box 7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452" y="3497"/>
              <a:ext cx="998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200" b="1" dirty="0">
                  <a:solidFill>
                    <a:srgbClr val="99CC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应用软件</a:t>
              </a:r>
            </a:p>
          </p:txBody>
        </p:sp>
        <p:sp>
          <p:nvSpPr>
            <p:cNvPr id="36" name="AutoShape 16"/>
            <p:cNvSpPr>
              <a:spLocks/>
            </p:cNvSpPr>
            <p:nvPr/>
          </p:nvSpPr>
          <p:spPr bwMode="auto">
            <a:xfrm>
              <a:off x="2405" y="1447"/>
              <a:ext cx="203" cy="1407"/>
            </a:xfrm>
            <a:prstGeom prst="leftBrace">
              <a:avLst>
                <a:gd name="adj1" fmla="val 57759"/>
                <a:gd name="adj2" fmla="val 25019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7" name="AutoShape 17"/>
            <p:cNvSpPr>
              <a:spLocks/>
            </p:cNvSpPr>
            <p:nvPr/>
          </p:nvSpPr>
          <p:spPr bwMode="auto">
            <a:xfrm>
              <a:off x="2405" y="3323"/>
              <a:ext cx="157" cy="635"/>
            </a:xfrm>
            <a:prstGeom prst="leftBrace">
              <a:avLst>
                <a:gd name="adj1" fmla="val 3370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38" name="Group 25"/>
          <p:cNvGrpSpPr>
            <a:grpSpLocks/>
          </p:cNvGrpSpPr>
          <p:nvPr/>
        </p:nvGrpSpPr>
        <p:grpSpPr bwMode="auto">
          <a:xfrm>
            <a:off x="5268913" y="1106978"/>
            <a:ext cx="1608138" cy="1692275"/>
            <a:chOff x="3675" y="1100"/>
            <a:chExt cx="1013" cy="1066"/>
          </a:xfrm>
        </p:grpSpPr>
        <p:sp>
          <p:nvSpPr>
            <p:cNvPr id="39" name="Text Box 13"/>
            <p:cNvSpPr txBox="1">
              <a:spLocks noChangeArrowheads="1"/>
            </p:cNvSpPr>
            <p:nvPr/>
          </p:nvSpPr>
          <p:spPr bwMode="auto">
            <a:xfrm>
              <a:off x="3856" y="1100"/>
              <a:ext cx="832" cy="1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lang="en-US" altLang="zh-CN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</a:t>
              </a:r>
            </a:p>
            <a:p>
              <a:pPr eaLnBrk="1" hangingPunct="1">
                <a:lnSpc>
                  <a:spcPct val="130000"/>
                </a:lnSpc>
              </a:pPr>
              <a:r>
                <a:rPr lang="en-US" altLang="zh-CN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DOS</a:t>
              </a:r>
            </a:p>
            <a:p>
              <a:pPr eaLnBrk="1" hangingPunct="1">
                <a:lnSpc>
                  <a:spcPct val="130000"/>
                </a:lnSpc>
              </a:pPr>
              <a:r>
                <a:rPr lang="en-US" altLang="zh-CN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UNIX</a:t>
              </a:r>
            </a:p>
            <a:p>
              <a:pPr eaLnBrk="1" hangingPunct="1">
                <a:lnSpc>
                  <a:spcPct val="130000"/>
                </a:lnSpc>
              </a:pPr>
              <a:r>
                <a:rPr lang="en-US" altLang="zh-CN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Linux</a:t>
              </a:r>
            </a:p>
          </p:txBody>
        </p:sp>
        <p:sp>
          <p:nvSpPr>
            <p:cNvPr id="40" name="AutoShape 18"/>
            <p:cNvSpPr>
              <a:spLocks/>
            </p:cNvSpPr>
            <p:nvPr/>
          </p:nvSpPr>
          <p:spPr bwMode="auto">
            <a:xfrm>
              <a:off x="3675" y="1236"/>
              <a:ext cx="181" cy="782"/>
            </a:xfrm>
            <a:prstGeom prst="leftBrace">
              <a:avLst>
                <a:gd name="adj1" fmla="val 48066"/>
                <a:gd name="adj2" fmla="val 22796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Group 26"/>
          <p:cNvGrpSpPr>
            <a:grpSpLocks/>
          </p:cNvGrpSpPr>
          <p:nvPr/>
        </p:nvGrpSpPr>
        <p:grpSpPr bwMode="auto">
          <a:xfrm>
            <a:off x="5868144" y="3356769"/>
            <a:ext cx="1498600" cy="1395413"/>
            <a:chOff x="3902" y="2506"/>
            <a:chExt cx="944" cy="879"/>
          </a:xfrm>
        </p:grpSpPr>
        <p:sp>
          <p:nvSpPr>
            <p:cNvPr id="42" name="Text Box 14"/>
            <p:cNvSpPr txBox="1">
              <a:spLocks noChangeArrowheads="1"/>
            </p:cNvSpPr>
            <p:nvPr/>
          </p:nvSpPr>
          <p:spPr bwMode="auto">
            <a:xfrm>
              <a:off x="4083" y="2506"/>
              <a:ext cx="763" cy="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lang="zh-CN" altLang="en-US" sz="2000">
                  <a:latin typeface="微软雅黑" panose="020B0503020204020204" pitchFamily="34" charset="-122"/>
                  <a:ea typeface="微软雅黑" panose="020B0503020204020204" pitchFamily="34" charset="-122"/>
                </a:rPr>
                <a:t>机器语言</a:t>
              </a:r>
            </a:p>
            <a:p>
              <a:pPr eaLnBrk="1" hangingPunct="1">
                <a:lnSpc>
                  <a:spcPct val="130000"/>
                </a:lnSpc>
              </a:pPr>
              <a:r>
                <a:rPr lang="zh-CN" altLang="en-US" sz="2000">
                  <a:latin typeface="微软雅黑" panose="020B0503020204020204" pitchFamily="34" charset="-122"/>
                  <a:ea typeface="微软雅黑" panose="020B0503020204020204" pitchFamily="34" charset="-122"/>
                </a:rPr>
                <a:t>汇编语言</a:t>
              </a:r>
            </a:p>
            <a:p>
              <a:pPr eaLnBrk="1" hangingPunct="1">
                <a:lnSpc>
                  <a:spcPct val="130000"/>
                </a:lnSpc>
              </a:pPr>
              <a:r>
                <a:rPr lang="zh-CN" altLang="en-US" sz="2000">
                  <a:latin typeface="微软雅黑" panose="020B0503020204020204" pitchFamily="34" charset="-122"/>
                  <a:ea typeface="微软雅黑" panose="020B0503020204020204" pitchFamily="34" charset="-122"/>
                </a:rPr>
                <a:t>高级语言</a:t>
              </a:r>
              <a:endPara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AutoShape 19"/>
            <p:cNvSpPr>
              <a:spLocks/>
            </p:cNvSpPr>
            <p:nvPr/>
          </p:nvSpPr>
          <p:spPr bwMode="auto">
            <a:xfrm>
              <a:off x="3902" y="2643"/>
              <a:ext cx="157" cy="742"/>
            </a:xfrm>
            <a:prstGeom prst="leftBrace">
              <a:avLst>
                <a:gd name="adj1" fmla="val 39384"/>
                <a:gd name="adj2" fmla="val 29412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5521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WindowsX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97744"/>
            <a:ext cx="4321175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linu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013619"/>
            <a:ext cx="4032250" cy="320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macos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2331244"/>
            <a:ext cx="4392613" cy="340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-36512" y="404664"/>
            <a:ext cx="1952321" cy="650475"/>
            <a:chOff x="-33010" y="588691"/>
            <a:chExt cx="3059780" cy="449319"/>
          </a:xfrm>
        </p:grpSpPr>
        <p:sp>
          <p:nvSpPr>
            <p:cNvPr id="7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-33010" y="658342"/>
              <a:ext cx="2058085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操作系统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8116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35050" y="1268636"/>
            <a:ext cx="2992438" cy="4392612"/>
            <a:chOff x="1035050" y="1268636"/>
            <a:chExt cx="2992438" cy="4392612"/>
          </a:xfrm>
        </p:grpSpPr>
        <p:pic>
          <p:nvPicPr>
            <p:cNvPr id="4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5050" y="1268636"/>
              <a:ext cx="2990850" cy="3168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5050" y="4724623"/>
              <a:ext cx="747713" cy="93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113" y="4724623"/>
              <a:ext cx="912812" cy="93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5638" y="4724623"/>
              <a:ext cx="831850" cy="936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400" y="1268636"/>
            <a:ext cx="3392488" cy="431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组合 9"/>
          <p:cNvGrpSpPr/>
          <p:nvPr/>
        </p:nvGrpSpPr>
        <p:grpSpPr>
          <a:xfrm>
            <a:off x="-36512" y="404664"/>
            <a:ext cx="1952321" cy="650475"/>
            <a:chOff x="-33010" y="588691"/>
            <a:chExt cx="3059780" cy="449319"/>
          </a:xfrm>
        </p:grpSpPr>
        <p:sp>
          <p:nvSpPr>
            <p:cNvPr id="11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33010" y="658342"/>
              <a:ext cx="2058085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应用软件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549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6"/>
            <a:ext cx="6948233" cy="2850504"/>
            <a:chOff x="1350216" y="720713"/>
            <a:chExt cx="6948233" cy="2445575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3"/>
              <a:ext cx="6948233" cy="2445575"/>
              <a:chOff x="1350216" y="720713"/>
              <a:chExt cx="6948233" cy="2445575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92930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61200" y="2203406"/>
                <a:ext cx="6937249" cy="96288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776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学生分组拆解计算机，并描述各部件的作用及相关性能指标。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0" y="2326964"/>
              <a:ext cx="6747205" cy="776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要求学生到电脑城带回一张电脑配置清单，电脑配置价格在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3500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元左右。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27544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：解剖微型计算机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8901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初步了解计算机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解剖微型计算机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连接计算机及其常用设备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学会使用键盘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认识信息安全与知识产权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85685" y="3043560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437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31840" y="3138533"/>
            <a:ext cx="5933624" cy="1235191"/>
            <a:chOff x="726608" y="1628799"/>
            <a:chExt cx="5933624" cy="2114451"/>
          </a:xfrm>
        </p:grpSpPr>
        <p:sp>
          <p:nvSpPr>
            <p:cNvPr id="3" name="矩形 2"/>
            <p:cNvSpPr/>
            <p:nvPr/>
          </p:nvSpPr>
          <p:spPr>
            <a:xfrm>
              <a:off x="726608" y="1628799"/>
              <a:ext cx="5933624" cy="209969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7"/>
              <a:ext cx="5688632" cy="2054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 smtClean="0">
                  <a:latin typeface="Arial" charset="0"/>
                </a:rPr>
                <a:t>如果你是电脑公司的员工，主管安排你把顾客购买的计算机送</a:t>
              </a:r>
              <a:r>
                <a:rPr lang="zh-CN" altLang="en-US" sz="1600" b="1" dirty="0">
                  <a:latin typeface="Arial" charset="0"/>
                </a:rPr>
                <a:t>到</a:t>
              </a:r>
              <a:r>
                <a:rPr lang="zh-CN" altLang="en-US" sz="1600" b="1" dirty="0" smtClean="0">
                  <a:latin typeface="Arial" charset="0"/>
                </a:rPr>
                <a:t>家里并安装，</a:t>
              </a:r>
              <a:r>
                <a:rPr lang="zh-CN" altLang="en-US" sz="1600" b="1" dirty="0">
                  <a:latin typeface="Arial" charset="0"/>
                </a:rPr>
                <a:t>你</a:t>
              </a:r>
              <a:r>
                <a:rPr lang="zh-CN" altLang="en-US" sz="1600" b="1" dirty="0" smtClean="0">
                  <a:latin typeface="Arial" charset="0"/>
                </a:rPr>
                <a:t>如何最快地安装计算机？请</a:t>
              </a:r>
              <a:r>
                <a:rPr lang="en-US" altLang="zh-CN" sz="1600" b="1" dirty="0">
                  <a:latin typeface="Arial" charset="0"/>
                </a:rPr>
                <a:t>1-2</a:t>
              </a:r>
              <a:r>
                <a:rPr lang="zh-CN" altLang="en-US" sz="1600" b="1" dirty="0">
                  <a:latin typeface="Arial" charset="0"/>
                </a:rPr>
                <a:t>个学生上台尝试连接，然后进行</a:t>
              </a:r>
              <a:r>
                <a:rPr lang="zh-CN" altLang="en-US" sz="1600" b="1" dirty="0" smtClean="0">
                  <a:latin typeface="Arial" charset="0"/>
                </a:rPr>
                <a:t>评价。</a:t>
              </a:r>
              <a:endParaRPr lang="zh-CN" altLang="en-US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4896544" cy="650475"/>
            <a:chOff x="-33010" y="588691"/>
            <a:chExt cx="4170884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413787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3652826" cy="2763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任务目标：连接计算机及其常用设备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491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818236"/>
            <a:chOff x="1408114" y="719645"/>
            <a:chExt cx="5637806" cy="1818236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818236"/>
              <a:chOff x="1408114" y="719645"/>
              <a:chExt cx="5637806" cy="1818236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91187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>
                <a:hlinkClick r:id="rId2" action="ppaction://hlinksldjump"/>
              </p:cNvPr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822115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3570208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认识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主机背面的外设接口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2221384" y="1882352"/>
              <a:ext cx="3570208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连接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计算机及其常用设备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5184575" cy="650475"/>
            <a:chOff x="-33010" y="588691"/>
            <a:chExt cx="4156683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41236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3659198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：连接计算机及其常用设备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794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图片 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36" y="3573016"/>
            <a:ext cx="7347812" cy="17625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9" name="Rectangle 38"/>
          <p:cNvSpPr>
            <a:spLocks noChangeArrowheads="1"/>
          </p:cNvSpPr>
          <p:nvPr/>
        </p:nvSpPr>
        <p:spPr bwMode="auto">
          <a:xfrm>
            <a:off x="957164" y="3729047"/>
            <a:ext cx="806524" cy="1606492"/>
          </a:xfrm>
          <a:prstGeom prst="rect">
            <a:avLst/>
          </a:prstGeom>
          <a:noFill/>
          <a:ln w="38100">
            <a:headEnd type="none" w="sm" len="sm"/>
            <a:tailEnd type="none" w="sm" len="sm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960920" y="2881254"/>
            <a:ext cx="180000" cy="1854925"/>
            <a:chOff x="3329586" y="2782389"/>
            <a:chExt cx="180000" cy="1854925"/>
          </a:xfrm>
        </p:grpSpPr>
        <p:sp>
          <p:nvSpPr>
            <p:cNvPr id="41" name="椭圆 40"/>
            <p:cNvSpPr>
              <a:spLocks noChangeAspect="1"/>
            </p:cNvSpPr>
            <p:nvPr/>
          </p:nvSpPr>
          <p:spPr>
            <a:xfrm>
              <a:off x="3329586" y="4457314"/>
              <a:ext cx="180000" cy="180000"/>
            </a:xfrm>
            <a:prstGeom prst="ellipse">
              <a:avLst/>
            </a:prstGeom>
            <a:ln w="38100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3419586" y="2782389"/>
              <a:ext cx="1" cy="1695584"/>
            </a:xfrm>
            <a:prstGeom prst="line">
              <a:avLst/>
            </a:prstGeom>
            <a:ln w="38100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</p:grpSp>
      <p:grpSp>
        <p:nvGrpSpPr>
          <p:cNvPr id="43" name="组合 42"/>
          <p:cNvGrpSpPr/>
          <p:nvPr/>
        </p:nvGrpSpPr>
        <p:grpSpPr>
          <a:xfrm>
            <a:off x="322280" y="1956888"/>
            <a:ext cx="2112848" cy="982427"/>
            <a:chOff x="5243830" y="2569028"/>
            <a:chExt cx="2612572" cy="1031316"/>
          </a:xfrm>
          <a:solidFill>
            <a:srgbClr val="CC3399">
              <a:alpha val="80000"/>
            </a:srgbClr>
          </a:solidFill>
        </p:grpSpPr>
        <p:sp>
          <p:nvSpPr>
            <p:cNvPr id="44" name="矩形 43"/>
            <p:cNvSpPr/>
            <p:nvPr/>
          </p:nvSpPr>
          <p:spPr>
            <a:xfrm>
              <a:off x="5243830" y="2569028"/>
              <a:ext cx="2612572" cy="595087"/>
            </a:xfrm>
            <a:prstGeom prst="rect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PS/2</a:t>
              </a:r>
              <a:r>
                <a:rPr lang="zh-CN" altLang="en-US" sz="32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接口</a:t>
              </a:r>
              <a:endParaRPr lang="zh-CN" altLang="en-US" sz="32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5" name="等腰三角形 44"/>
            <p:cNvSpPr/>
            <p:nvPr/>
          </p:nvSpPr>
          <p:spPr>
            <a:xfrm rot="10800000">
              <a:off x="6028876" y="3150402"/>
              <a:ext cx="255811" cy="449942"/>
            </a:xfrm>
            <a:prstGeom prst="triangle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</p:grpSp>
      <p:sp>
        <p:nvSpPr>
          <p:cNvPr id="46" name="Rectangle 38"/>
          <p:cNvSpPr>
            <a:spLocks noChangeArrowheads="1"/>
          </p:cNvSpPr>
          <p:nvPr/>
        </p:nvSpPr>
        <p:spPr bwMode="auto">
          <a:xfrm>
            <a:off x="1907704" y="3724721"/>
            <a:ext cx="1571605" cy="1504480"/>
          </a:xfrm>
          <a:prstGeom prst="rect">
            <a:avLst/>
          </a:prstGeom>
          <a:noFill/>
          <a:ln w="38100">
            <a:headEnd type="none" w="sm" len="sm"/>
            <a:tailEnd type="none" w="sm" len="sm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47" name="组合 46"/>
          <p:cNvGrpSpPr/>
          <p:nvPr/>
        </p:nvGrpSpPr>
        <p:grpSpPr>
          <a:xfrm>
            <a:off x="2477168" y="1541340"/>
            <a:ext cx="2515392" cy="982425"/>
            <a:chOff x="5243830" y="2569029"/>
            <a:chExt cx="2612572" cy="1031315"/>
          </a:xfrm>
          <a:solidFill>
            <a:srgbClr val="CC3399">
              <a:alpha val="80000"/>
            </a:srgbClr>
          </a:solidFill>
        </p:grpSpPr>
        <p:sp>
          <p:nvSpPr>
            <p:cNvPr id="48" name="矩形 47"/>
            <p:cNvSpPr/>
            <p:nvPr/>
          </p:nvSpPr>
          <p:spPr>
            <a:xfrm>
              <a:off x="5243830" y="2569029"/>
              <a:ext cx="2612572" cy="595086"/>
            </a:xfrm>
            <a:prstGeom prst="rect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显示器接口</a:t>
              </a:r>
              <a:endParaRPr lang="zh-CN" altLang="en-US" sz="32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9" name="等腰三角形 48"/>
            <p:cNvSpPr/>
            <p:nvPr/>
          </p:nvSpPr>
          <p:spPr>
            <a:xfrm rot="10800000">
              <a:off x="6028876" y="3150402"/>
              <a:ext cx="255811" cy="449942"/>
            </a:xfrm>
            <a:prstGeom prst="triangle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259501" y="2465704"/>
            <a:ext cx="180000" cy="1854925"/>
            <a:chOff x="3329586" y="2782389"/>
            <a:chExt cx="180000" cy="1854925"/>
          </a:xfrm>
        </p:grpSpPr>
        <p:sp>
          <p:nvSpPr>
            <p:cNvPr id="51" name="椭圆 50"/>
            <p:cNvSpPr>
              <a:spLocks noChangeAspect="1"/>
            </p:cNvSpPr>
            <p:nvPr/>
          </p:nvSpPr>
          <p:spPr>
            <a:xfrm>
              <a:off x="3329586" y="4457314"/>
              <a:ext cx="180000" cy="180000"/>
            </a:xfrm>
            <a:prstGeom prst="ellipse">
              <a:avLst/>
            </a:prstGeom>
            <a:ln w="38100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2" name="直接连接符 51"/>
            <p:cNvCxnSpPr/>
            <p:nvPr/>
          </p:nvCxnSpPr>
          <p:spPr>
            <a:xfrm>
              <a:off x="3419586" y="2782389"/>
              <a:ext cx="1" cy="1695584"/>
            </a:xfrm>
            <a:prstGeom prst="line">
              <a:avLst/>
            </a:prstGeom>
            <a:ln w="38100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</p:grpSp>
      <p:sp>
        <p:nvSpPr>
          <p:cNvPr id="53" name="Rectangle 38"/>
          <p:cNvSpPr>
            <a:spLocks noChangeArrowheads="1"/>
          </p:cNvSpPr>
          <p:nvPr/>
        </p:nvSpPr>
        <p:spPr bwMode="auto">
          <a:xfrm>
            <a:off x="4615863" y="4454277"/>
            <a:ext cx="1036257" cy="836779"/>
          </a:xfrm>
          <a:prstGeom prst="rect">
            <a:avLst/>
          </a:prstGeom>
          <a:noFill/>
          <a:ln w="38100">
            <a:headEnd type="none" w="sm" len="sm"/>
            <a:tailEnd type="none" w="sm" len="sm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4778592" y="2407643"/>
            <a:ext cx="213968" cy="2328536"/>
            <a:chOff x="3329586" y="2782389"/>
            <a:chExt cx="180000" cy="1854925"/>
          </a:xfrm>
        </p:grpSpPr>
        <p:sp>
          <p:nvSpPr>
            <p:cNvPr id="55" name="椭圆 54"/>
            <p:cNvSpPr>
              <a:spLocks noChangeAspect="1"/>
            </p:cNvSpPr>
            <p:nvPr/>
          </p:nvSpPr>
          <p:spPr>
            <a:xfrm>
              <a:off x="3329586" y="4457314"/>
              <a:ext cx="180000" cy="180000"/>
            </a:xfrm>
            <a:prstGeom prst="ellipse">
              <a:avLst/>
            </a:prstGeom>
            <a:ln w="38100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6" name="直接连接符 55"/>
            <p:cNvCxnSpPr/>
            <p:nvPr/>
          </p:nvCxnSpPr>
          <p:spPr>
            <a:xfrm>
              <a:off x="3419586" y="2782389"/>
              <a:ext cx="1" cy="1695584"/>
            </a:xfrm>
            <a:prstGeom prst="line">
              <a:avLst/>
            </a:prstGeom>
            <a:ln w="38100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</p:grpSp>
      <p:grpSp>
        <p:nvGrpSpPr>
          <p:cNvPr id="57" name="组合 56"/>
          <p:cNvGrpSpPr/>
          <p:nvPr/>
        </p:nvGrpSpPr>
        <p:grpSpPr>
          <a:xfrm>
            <a:off x="4139952" y="1483279"/>
            <a:ext cx="2112848" cy="982425"/>
            <a:chOff x="5243830" y="2569029"/>
            <a:chExt cx="2612572" cy="1031315"/>
          </a:xfrm>
          <a:solidFill>
            <a:srgbClr val="CC3399">
              <a:alpha val="80000"/>
            </a:srgbClr>
          </a:solidFill>
        </p:grpSpPr>
        <p:sp>
          <p:nvSpPr>
            <p:cNvPr id="58" name="矩形 57"/>
            <p:cNvSpPr/>
            <p:nvPr/>
          </p:nvSpPr>
          <p:spPr>
            <a:xfrm>
              <a:off x="5243830" y="2569029"/>
              <a:ext cx="2612572" cy="595086"/>
            </a:xfrm>
            <a:prstGeom prst="rect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USB</a:t>
              </a:r>
              <a:r>
                <a:rPr lang="zh-CN" altLang="en-US" sz="32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接口</a:t>
              </a:r>
              <a:endParaRPr lang="zh-CN" altLang="en-US" sz="32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59" name="等腰三角形 58"/>
            <p:cNvSpPr/>
            <p:nvPr/>
          </p:nvSpPr>
          <p:spPr>
            <a:xfrm rot="10800000">
              <a:off x="6028876" y="3150402"/>
              <a:ext cx="255811" cy="449942"/>
            </a:xfrm>
            <a:prstGeom prst="triangle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</p:grpSp>
      <p:sp>
        <p:nvSpPr>
          <p:cNvPr id="60" name="Rectangle 38"/>
          <p:cNvSpPr>
            <a:spLocks noChangeArrowheads="1"/>
          </p:cNvSpPr>
          <p:nvPr/>
        </p:nvSpPr>
        <p:spPr bwMode="auto">
          <a:xfrm>
            <a:off x="5652119" y="3759200"/>
            <a:ext cx="1091581" cy="717761"/>
          </a:xfrm>
          <a:prstGeom prst="rect">
            <a:avLst/>
          </a:prstGeom>
          <a:noFill/>
          <a:ln w="38100">
            <a:headEnd type="none" w="sm" len="sm"/>
            <a:tailEnd type="none" w="sm" len="sm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>
            <a:off x="6117963" y="2120344"/>
            <a:ext cx="180000" cy="1854925"/>
            <a:chOff x="3329586" y="2782389"/>
            <a:chExt cx="180000" cy="1854925"/>
          </a:xfrm>
        </p:grpSpPr>
        <p:sp>
          <p:nvSpPr>
            <p:cNvPr id="62" name="椭圆 61"/>
            <p:cNvSpPr>
              <a:spLocks noChangeAspect="1"/>
            </p:cNvSpPr>
            <p:nvPr/>
          </p:nvSpPr>
          <p:spPr>
            <a:xfrm>
              <a:off x="3329586" y="4457314"/>
              <a:ext cx="180000" cy="180000"/>
            </a:xfrm>
            <a:prstGeom prst="ellipse">
              <a:avLst/>
            </a:prstGeom>
            <a:ln w="38100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3419586" y="2782389"/>
              <a:ext cx="1" cy="1695584"/>
            </a:xfrm>
            <a:prstGeom prst="line">
              <a:avLst/>
            </a:prstGeom>
            <a:ln w="38100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</p:grpSp>
      <p:grpSp>
        <p:nvGrpSpPr>
          <p:cNvPr id="64" name="组合 63"/>
          <p:cNvGrpSpPr/>
          <p:nvPr/>
        </p:nvGrpSpPr>
        <p:grpSpPr>
          <a:xfrm>
            <a:off x="5177896" y="1152889"/>
            <a:ext cx="2097380" cy="995488"/>
            <a:chOff x="5677992" y="2569029"/>
            <a:chExt cx="2178410" cy="1045028"/>
          </a:xfrm>
          <a:solidFill>
            <a:srgbClr val="CC3399">
              <a:alpha val="80000"/>
            </a:srgbClr>
          </a:solidFill>
        </p:grpSpPr>
        <p:sp>
          <p:nvSpPr>
            <p:cNvPr id="65" name="矩形 64"/>
            <p:cNvSpPr/>
            <p:nvPr/>
          </p:nvSpPr>
          <p:spPr>
            <a:xfrm>
              <a:off x="5677992" y="2569029"/>
              <a:ext cx="2178410" cy="595086"/>
            </a:xfrm>
            <a:prstGeom prst="rect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网络</a:t>
              </a:r>
              <a:r>
                <a:rPr lang="zh-CN" altLang="en-US" sz="32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接口</a:t>
              </a:r>
              <a:endParaRPr lang="zh-CN" altLang="en-US" sz="32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6639291" y="3164115"/>
              <a:ext cx="255811" cy="449942"/>
            </a:xfrm>
            <a:prstGeom prst="triangle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</p:grpSp>
      <p:sp>
        <p:nvSpPr>
          <p:cNvPr id="67" name="Rectangle 38"/>
          <p:cNvSpPr>
            <a:spLocks noChangeArrowheads="1"/>
          </p:cNvSpPr>
          <p:nvPr/>
        </p:nvSpPr>
        <p:spPr bwMode="auto">
          <a:xfrm>
            <a:off x="7092281" y="3548985"/>
            <a:ext cx="936104" cy="1706649"/>
          </a:xfrm>
          <a:prstGeom prst="rect">
            <a:avLst/>
          </a:prstGeom>
          <a:noFill/>
          <a:ln w="38100">
            <a:headEnd type="none" w="sm" len="sm"/>
            <a:tailEnd type="none" w="sm" len="sm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68" name="组合 67"/>
          <p:cNvGrpSpPr/>
          <p:nvPr/>
        </p:nvGrpSpPr>
        <p:grpSpPr>
          <a:xfrm>
            <a:off x="7246066" y="1853401"/>
            <a:ext cx="180000" cy="1854925"/>
            <a:chOff x="3329586" y="2782389"/>
            <a:chExt cx="180000" cy="1854925"/>
          </a:xfrm>
        </p:grpSpPr>
        <p:sp>
          <p:nvSpPr>
            <p:cNvPr id="69" name="椭圆 68"/>
            <p:cNvSpPr>
              <a:spLocks noChangeAspect="1"/>
            </p:cNvSpPr>
            <p:nvPr/>
          </p:nvSpPr>
          <p:spPr>
            <a:xfrm>
              <a:off x="3329586" y="4457314"/>
              <a:ext cx="180000" cy="180000"/>
            </a:xfrm>
            <a:prstGeom prst="ellipse">
              <a:avLst/>
            </a:prstGeom>
            <a:ln w="38100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0" name="直接连接符 69"/>
            <p:cNvCxnSpPr/>
            <p:nvPr/>
          </p:nvCxnSpPr>
          <p:spPr>
            <a:xfrm>
              <a:off x="3419586" y="2782389"/>
              <a:ext cx="1" cy="1695584"/>
            </a:xfrm>
            <a:prstGeom prst="line">
              <a:avLst/>
            </a:prstGeom>
            <a:ln w="38100"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</p:grpSp>
      <p:grpSp>
        <p:nvGrpSpPr>
          <p:cNvPr id="71" name="组合 70"/>
          <p:cNvGrpSpPr/>
          <p:nvPr/>
        </p:nvGrpSpPr>
        <p:grpSpPr>
          <a:xfrm>
            <a:off x="6607426" y="929037"/>
            <a:ext cx="2112848" cy="982425"/>
            <a:chOff x="5243830" y="2569029"/>
            <a:chExt cx="2612572" cy="1031315"/>
          </a:xfrm>
          <a:solidFill>
            <a:srgbClr val="CC3399">
              <a:alpha val="80000"/>
            </a:srgbClr>
          </a:solidFill>
        </p:grpSpPr>
        <p:sp>
          <p:nvSpPr>
            <p:cNvPr id="72" name="矩形 71"/>
            <p:cNvSpPr/>
            <p:nvPr/>
          </p:nvSpPr>
          <p:spPr>
            <a:xfrm>
              <a:off x="5243830" y="2569029"/>
              <a:ext cx="2612572" cy="595086"/>
            </a:xfrm>
            <a:prstGeom prst="rect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音频接口</a:t>
              </a:r>
              <a:endParaRPr lang="zh-CN" altLang="en-US" sz="32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73" name="等腰三角形 72"/>
            <p:cNvSpPr/>
            <p:nvPr/>
          </p:nvSpPr>
          <p:spPr>
            <a:xfrm rot="10800000">
              <a:off x="6028876" y="3150402"/>
              <a:ext cx="255811" cy="449942"/>
            </a:xfrm>
            <a:prstGeom prst="triangle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</p:grpSp>
    </p:spTree>
    <p:extLst>
      <p:ext uri="{BB962C8B-B14F-4D97-AF65-F5344CB8AC3E}">
        <p14:creationId xmlns:p14="http://schemas.microsoft.com/office/powerpoint/2010/main" val="2826723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500"/>
                            </p:stCondLst>
                            <p:childTnLst>
                              <p:par>
                                <p:cTn id="11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500"/>
                            </p:stCondLst>
                            <p:childTnLst>
                              <p:par>
                                <p:cTn id="13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  <p:bldP spid="46" grpId="0" animBg="1"/>
      <p:bldP spid="46" grpId="1" animBg="1"/>
      <p:bldP spid="53" grpId="0" animBg="1"/>
      <p:bldP spid="53" grpId="1" animBg="1"/>
      <p:bldP spid="60" grpId="0" animBg="1"/>
      <p:bldP spid="60" grpId="1" animBg="1"/>
      <p:bldP spid="67" grpId="0" animBg="1"/>
      <p:bldP spid="67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36512" y="404664"/>
            <a:ext cx="5184575" cy="650475"/>
            <a:chOff x="-33010" y="588691"/>
            <a:chExt cx="4156683" cy="449319"/>
          </a:xfrm>
        </p:grpSpPr>
        <p:sp>
          <p:nvSpPr>
            <p:cNvPr id="17" name="矩形 1"/>
            <p:cNvSpPr/>
            <p:nvPr/>
          </p:nvSpPr>
          <p:spPr>
            <a:xfrm>
              <a:off x="-1" y="588691"/>
              <a:ext cx="41236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-33010" y="658342"/>
              <a:ext cx="3659198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：连接计算机及其常用设备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785918" y="1706540"/>
            <a:ext cx="5857916" cy="3794162"/>
            <a:chOff x="1785918" y="1706540"/>
            <a:chExt cx="5857916" cy="3794162"/>
          </a:xfrm>
        </p:grpSpPr>
        <p:grpSp>
          <p:nvGrpSpPr>
            <p:cNvPr id="22" name="组合 21"/>
            <p:cNvGrpSpPr/>
            <p:nvPr/>
          </p:nvGrpSpPr>
          <p:grpSpPr>
            <a:xfrm>
              <a:off x="1785918" y="1706540"/>
              <a:ext cx="5857916" cy="3794162"/>
              <a:chOff x="1785918" y="1706540"/>
              <a:chExt cx="5857916" cy="3794162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814514" y="1706540"/>
                <a:ext cx="5802134" cy="2584635"/>
                <a:chOff x="1408114" y="719645"/>
                <a:chExt cx="5802134" cy="2584635"/>
              </a:xfrm>
            </p:grpSpPr>
            <p:grpSp>
              <p:nvGrpSpPr>
                <p:cNvPr id="6" name="组合 5"/>
                <p:cNvGrpSpPr/>
                <p:nvPr/>
              </p:nvGrpSpPr>
              <p:grpSpPr>
                <a:xfrm>
                  <a:off x="1408114" y="719645"/>
                  <a:ext cx="5802134" cy="2584634"/>
                  <a:chOff x="1408114" y="719645"/>
                  <a:chExt cx="5802134" cy="2584634"/>
                </a:xfrm>
              </p:grpSpPr>
              <p:sp>
                <p:nvSpPr>
                  <p:cNvPr id="10" name="TextBox 9"/>
                  <p:cNvSpPr txBox="1"/>
                  <p:nvPr/>
                </p:nvSpPr>
                <p:spPr>
                  <a:xfrm>
                    <a:off x="1408114" y="719645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/>
                      </a:rPr>
                      <a:t>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11" name="TextBox 10"/>
                  <p:cNvSpPr txBox="1"/>
                  <p:nvPr/>
                </p:nvSpPr>
                <p:spPr>
                  <a:xfrm>
                    <a:off x="1408114" y="1911875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>
                        <a:latin typeface="Franklin Gothic Book" pitchFamily="34" charset="0"/>
                        <a:sym typeface="Wingdings"/>
                      </a:rPr>
                      <a:t>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13" name="矩形 12"/>
                  <p:cNvSpPr/>
                  <p:nvPr/>
                </p:nvSpPr>
                <p:spPr>
                  <a:xfrm>
                    <a:off x="1971344" y="720713"/>
                    <a:ext cx="5238904" cy="710024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4" name="矩形 13"/>
                  <p:cNvSpPr/>
                  <p:nvPr/>
                </p:nvSpPr>
                <p:spPr>
                  <a:xfrm>
                    <a:off x="1971633" y="1822114"/>
                    <a:ext cx="5238615" cy="1482165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7" name="矩形 6"/>
                <p:cNvSpPr/>
                <p:nvPr/>
              </p:nvSpPr>
              <p:spPr>
                <a:xfrm>
                  <a:off x="2101157" y="788418"/>
                  <a:ext cx="5109091" cy="4979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连接</a:t>
                  </a: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计算机及其外部设备的注意事项</a:t>
                  </a:r>
                </a:p>
              </p:txBody>
            </p:sp>
            <p:sp>
              <p:nvSpPr>
                <p:cNvPr id="8" name="矩形 7"/>
                <p:cNvSpPr/>
                <p:nvPr/>
              </p:nvSpPr>
              <p:spPr>
                <a:xfrm>
                  <a:off x="2077368" y="1882352"/>
                  <a:ext cx="5132880" cy="142192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介绍</a:t>
                  </a:r>
                  <a:r>
                    <a:rPr lang="zh-CN" altLang="en-US" sz="2400" b="1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显示器、鼠标、键盘的性能指标及相关设置和打印机、扫描仪的作用及使用方法</a:t>
                  </a:r>
                </a:p>
              </p:txBody>
            </p:sp>
          </p:grpSp>
          <p:sp>
            <p:nvSpPr>
              <p:cNvPr id="19" name="TextBox 18"/>
              <p:cNvSpPr txBox="1"/>
              <p:nvPr/>
            </p:nvSpPr>
            <p:spPr>
              <a:xfrm>
                <a:off x="1785918" y="4576436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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2357422" y="4433488"/>
                <a:ext cx="5286412" cy="106721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矩形 20"/>
            <p:cNvSpPr/>
            <p:nvPr/>
          </p:nvSpPr>
          <p:spPr>
            <a:xfrm>
              <a:off x="2428861" y="4500570"/>
              <a:ext cx="5072098" cy="978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介绍投影仪、摄像头、读卡器等外围设备的作用及使用方法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394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6"/>
            <a:ext cx="6948233" cy="2850505"/>
            <a:chOff x="1350216" y="720713"/>
            <a:chExt cx="6948233" cy="2445575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3"/>
              <a:ext cx="6948233" cy="2445575"/>
              <a:chOff x="1350216" y="720713"/>
              <a:chExt cx="6948233" cy="2445575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92930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61200" y="2203406"/>
                <a:ext cx="6937249" cy="96288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776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学生分组，进行连接计算机及其常用设备练习。最后</a:t>
              </a:r>
              <a:r>
                <a:rPr lang="en-US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10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分钟进行小组比赛。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0" y="2326964"/>
              <a:ext cx="6747205" cy="3982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回家将自己的电脑连线重新连接。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5184575" cy="650475"/>
            <a:chOff x="-33010" y="588691"/>
            <a:chExt cx="4156683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4123674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3659198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：连接计算机及其常用设备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833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初步了解计算机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解剖微型计算机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连接计算机及其常用设备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学会使用键盘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认识信息安全与知识产权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79" y="4156167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437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31840" y="2714621"/>
            <a:ext cx="5933624" cy="2357453"/>
            <a:chOff x="726608" y="1628799"/>
            <a:chExt cx="5933624" cy="3307592"/>
          </a:xfrm>
        </p:grpSpPr>
        <p:sp>
          <p:nvSpPr>
            <p:cNvPr id="3" name="矩形 2"/>
            <p:cNvSpPr/>
            <p:nvPr/>
          </p:nvSpPr>
          <p:spPr>
            <a:xfrm>
              <a:off x="726608" y="1628799"/>
              <a:ext cx="5933624" cy="3307592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7"/>
              <a:ext cx="5688632" cy="3238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 smtClean="0">
                  <a:latin typeface="Arial" charset="0"/>
                </a:rPr>
                <a:t>前面我们讲了很多的计算机相关知识，知道了计算机给我们的生活、学习、工作等方面带来了很多好处，那么我们的指令通过什么方式让计算机来执行呢？很多同学在我们学习计算机之前，已经接触过计算机，什么的坐姿才是正确的？（请一名学生上台演示一下录入文字的坐姿。 ）一分钟要录入多少字符才能达到现在的标准。</a:t>
              </a:r>
              <a:endParaRPr lang="zh-CN" altLang="en-US" sz="1600" b="1" dirty="0">
                <a:latin typeface="Arial" charset="0"/>
              </a:endParaRPr>
            </a:p>
          </p:txBody>
        </p:sp>
      </p:grpSp>
      <p:grpSp>
        <p:nvGrpSpPr>
          <p:cNvPr id="5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25"/>
          <p:cNvGrpSpPr/>
          <p:nvPr/>
        </p:nvGrpSpPr>
        <p:grpSpPr>
          <a:xfrm>
            <a:off x="-36512" y="332656"/>
            <a:ext cx="3894132" cy="650475"/>
            <a:chOff x="-33010" y="588691"/>
            <a:chExt cx="4170884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413787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2560474" cy="2763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任务目标：学会使用键盘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491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 descr="1P62Z4919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0895" y="1616469"/>
            <a:ext cx="5665842" cy="4004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9" descr="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3195" y="1543472"/>
            <a:ext cx="6599975" cy="341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0" descr="13mz212q8bvz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10532" y="1239120"/>
            <a:ext cx="6416840" cy="4277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1" descr="0033926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39095" y="1365750"/>
            <a:ext cx="6568742" cy="3723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2" descr="32629607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9186" b="30682"/>
          <a:stretch>
            <a:fillRect/>
          </a:stretch>
        </p:blipFill>
        <p:spPr bwMode="auto">
          <a:xfrm>
            <a:off x="1567658" y="1432061"/>
            <a:ext cx="6375670" cy="3666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3" descr="20097363715297"/>
          <p:cNvPicPr>
            <a:picLocks noChangeAspect="1" noChangeArrowheads="1"/>
          </p:cNvPicPr>
          <p:nvPr/>
        </p:nvPicPr>
        <p:blipFill>
          <a:blip r:embed="rId7"/>
          <a:srcRect l="3874" t="8769" r="2911" b="10800"/>
          <a:stretch>
            <a:fillRect/>
          </a:stretch>
        </p:blipFill>
        <p:spPr bwMode="auto">
          <a:xfrm>
            <a:off x="1494632" y="1349812"/>
            <a:ext cx="6568743" cy="3763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4" descr="200959164555897"/>
          <p:cNvPicPr>
            <a:picLocks noChangeAspect="1" noChangeArrowheads="1"/>
          </p:cNvPicPr>
          <p:nvPr/>
        </p:nvPicPr>
        <p:blipFill>
          <a:blip r:embed="rId8"/>
          <a:srcRect l="6778" t="5455" r="7111" b="6155"/>
          <a:stretch>
            <a:fillRect/>
          </a:stretch>
        </p:blipFill>
        <p:spPr bwMode="auto">
          <a:xfrm>
            <a:off x="2002632" y="1279774"/>
            <a:ext cx="5535235" cy="4205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5" descr="BK_178_CD004b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712120" y="1345672"/>
            <a:ext cx="6245061" cy="4158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6" descr="chenghuigiftsz05170808251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2332" y="1015858"/>
            <a:ext cx="5731147" cy="4416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8" descr="szwkl2611570122891"/>
          <p:cNvPicPr>
            <a:picLocks noChangeAspect="1" noChangeArrowheads="1"/>
          </p:cNvPicPr>
          <p:nvPr/>
        </p:nvPicPr>
        <p:blipFill>
          <a:blip r:embed="rId11"/>
          <a:srcRect l="2744" t="8009" r="5902" b="14305"/>
          <a:stretch>
            <a:fillRect/>
          </a:stretch>
        </p:blipFill>
        <p:spPr bwMode="auto">
          <a:xfrm>
            <a:off x="1639095" y="1484093"/>
            <a:ext cx="6439554" cy="4107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9" descr="szwkl2611554597798"/>
          <p:cNvPicPr>
            <a:picLocks noChangeAspect="1" noChangeArrowheads="1"/>
          </p:cNvPicPr>
          <p:nvPr/>
        </p:nvPicPr>
        <p:blipFill>
          <a:blip r:embed="rId12"/>
          <a:srcRect t="11852" b="12407"/>
          <a:stretch>
            <a:fillRect/>
          </a:stretch>
        </p:blipFill>
        <p:spPr bwMode="auto">
          <a:xfrm>
            <a:off x="1494632" y="1428021"/>
            <a:ext cx="6632627" cy="4250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0" descr="hellokitty018%B7%C0%CB%AE%BC%FC%C5%CC01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854995" y="1229577"/>
            <a:ext cx="6182596" cy="4398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1" descr="图片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59595" y="1124842"/>
            <a:ext cx="7727181" cy="383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2" descr="图片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783558" y="1343323"/>
            <a:ext cx="5988104" cy="4138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3" descr="图片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494632" y="1047616"/>
            <a:ext cx="6632627" cy="459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4" descr="图片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215358" y="991388"/>
            <a:ext cx="5988104" cy="4760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5" descr="图片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1170782" y="1337050"/>
            <a:ext cx="7115310" cy="4125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46" descr="图片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846932" y="1497357"/>
            <a:ext cx="7372268" cy="3749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47" descr="图片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812007" y="1380920"/>
            <a:ext cx="7308383" cy="4456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" name="组合 25"/>
          <p:cNvGrpSpPr/>
          <p:nvPr/>
        </p:nvGrpSpPr>
        <p:grpSpPr>
          <a:xfrm>
            <a:off x="-36512" y="332656"/>
            <a:ext cx="6680214" cy="650475"/>
            <a:chOff x="-33010" y="588691"/>
            <a:chExt cx="4170884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413787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863652" cy="2763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任务目标：学会使用键盘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——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认识键盘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652408"/>
            <a:chOff x="1408114" y="719645"/>
            <a:chExt cx="5637806" cy="1652408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652408"/>
              <a:chOff x="1408114" y="719645"/>
              <a:chExt cx="5637806" cy="1652408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72772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656287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141577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主键盘区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093898" y="1741373"/>
              <a:ext cx="141577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功能键区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799566" y="3586592"/>
            <a:ext cx="5637806" cy="1651340"/>
            <a:chOff x="1408114" y="720713"/>
            <a:chExt cx="5637806" cy="1651340"/>
          </a:xfrm>
        </p:grpSpPr>
        <p:grpSp>
          <p:nvGrpSpPr>
            <p:cNvPr id="28" name="组合 5"/>
            <p:cNvGrpSpPr/>
            <p:nvPr/>
          </p:nvGrpSpPr>
          <p:grpSpPr>
            <a:xfrm>
              <a:off x="1408114" y="720713"/>
              <a:ext cx="5637806" cy="1651340"/>
              <a:chOff x="1408114" y="720713"/>
              <a:chExt cx="5637806" cy="1651340"/>
            </a:xfrm>
          </p:grpSpPr>
          <p:sp>
            <p:nvSpPr>
              <p:cNvPr id="31" name="TextBox 30"/>
              <p:cNvSpPr txBox="1"/>
              <p:nvPr/>
            </p:nvSpPr>
            <p:spPr>
              <a:xfrm>
                <a:off x="1408114" y="774237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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1408114" y="172772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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1971633" y="1656287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2101157" y="788418"/>
              <a:ext cx="141577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编辑键区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108846" y="1741373"/>
              <a:ext cx="1415772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小键盘区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5" name="组合 25"/>
          <p:cNvGrpSpPr/>
          <p:nvPr/>
        </p:nvGrpSpPr>
        <p:grpSpPr>
          <a:xfrm>
            <a:off x="-36512" y="332656"/>
            <a:ext cx="3894132" cy="650475"/>
            <a:chOff x="-33010" y="588691"/>
            <a:chExt cx="4170884" cy="449319"/>
          </a:xfrm>
        </p:grpSpPr>
        <p:sp>
          <p:nvSpPr>
            <p:cNvPr id="36" name="矩形 1"/>
            <p:cNvSpPr/>
            <p:nvPr/>
          </p:nvSpPr>
          <p:spPr>
            <a:xfrm>
              <a:off x="-1" y="588691"/>
              <a:ext cx="413787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-33010" y="658342"/>
              <a:ext cx="3089095" cy="2763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1.4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：学会使用键盘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394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%BC%FC~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357298"/>
            <a:ext cx="8110566" cy="4377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组合 25"/>
          <p:cNvGrpSpPr/>
          <p:nvPr/>
        </p:nvGrpSpPr>
        <p:grpSpPr>
          <a:xfrm>
            <a:off x="-36512" y="332656"/>
            <a:ext cx="3894132" cy="650475"/>
            <a:chOff x="-33010" y="588691"/>
            <a:chExt cx="4170884" cy="449319"/>
          </a:xfrm>
        </p:grpSpPr>
        <p:sp>
          <p:nvSpPr>
            <p:cNvPr id="4" name="矩形 1"/>
            <p:cNvSpPr/>
            <p:nvPr/>
          </p:nvSpPr>
          <p:spPr>
            <a:xfrm>
              <a:off x="-1" y="588691"/>
              <a:ext cx="413787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-33010" y="658342"/>
              <a:ext cx="3089095" cy="2763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1.4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：学会使用键盘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67U(WU6)V(}LFRMYLJ7H1$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500174"/>
            <a:ext cx="8093075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组合 25"/>
          <p:cNvGrpSpPr/>
          <p:nvPr/>
        </p:nvGrpSpPr>
        <p:grpSpPr>
          <a:xfrm>
            <a:off x="-36512" y="332656"/>
            <a:ext cx="4751388" cy="650475"/>
            <a:chOff x="-33010" y="588691"/>
            <a:chExt cx="5089064" cy="449319"/>
          </a:xfrm>
        </p:grpSpPr>
        <p:sp>
          <p:nvSpPr>
            <p:cNvPr id="4" name="矩形 1"/>
            <p:cNvSpPr/>
            <p:nvPr/>
          </p:nvSpPr>
          <p:spPr>
            <a:xfrm>
              <a:off x="-1" y="588691"/>
              <a:ext cx="505605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-33010" y="658342"/>
              <a:ext cx="4484956" cy="2763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1.4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：学会使用键盘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—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基准键位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Rot="1" noChangeArrowheads="1"/>
          </p:cNvSpPr>
          <p:nvPr/>
        </p:nvSpPr>
        <p:spPr>
          <a:xfrm>
            <a:off x="1000100" y="1285860"/>
            <a:ext cx="6985000" cy="452596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Esc   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退出或取消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</a:p>
          <a:p>
            <a:pPr marL="342900" marR="0" lvl="0" indent="-34290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Tab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制表键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Caps Lock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大小写字母锁定键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Shift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上档键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Ctrl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控制键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Enter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回车键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Backspace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退格键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Delete/Del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删除键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" name="组合 25"/>
          <p:cNvGrpSpPr/>
          <p:nvPr/>
        </p:nvGrpSpPr>
        <p:grpSpPr>
          <a:xfrm>
            <a:off x="-36512" y="332656"/>
            <a:ext cx="4751388" cy="650475"/>
            <a:chOff x="-33010" y="588691"/>
            <a:chExt cx="5089064" cy="449319"/>
          </a:xfrm>
        </p:grpSpPr>
        <p:sp>
          <p:nvSpPr>
            <p:cNvPr id="4" name="矩形 1"/>
            <p:cNvSpPr/>
            <p:nvPr/>
          </p:nvSpPr>
          <p:spPr>
            <a:xfrm>
              <a:off x="-1" y="588691"/>
              <a:ext cx="505605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-33010" y="658342"/>
              <a:ext cx="4210248" cy="2763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1.4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：学会使用键盘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—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常用键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25"/>
          <p:cNvGrpSpPr/>
          <p:nvPr/>
        </p:nvGrpSpPr>
        <p:grpSpPr>
          <a:xfrm>
            <a:off x="-36512" y="332656"/>
            <a:ext cx="3894132" cy="650475"/>
            <a:chOff x="-33010" y="588691"/>
            <a:chExt cx="4170884" cy="449319"/>
          </a:xfrm>
        </p:grpSpPr>
        <p:sp>
          <p:nvSpPr>
            <p:cNvPr id="18" name="矩形 1"/>
            <p:cNvSpPr/>
            <p:nvPr/>
          </p:nvSpPr>
          <p:spPr>
            <a:xfrm>
              <a:off x="-1" y="588691"/>
              <a:ext cx="413787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-33010" y="658342"/>
              <a:ext cx="3089095" cy="2763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1.4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：学会使用键盘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25" name="TextBox 24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785918" y="1707608"/>
            <a:ext cx="5857916" cy="2721524"/>
            <a:chOff x="1785918" y="1707608"/>
            <a:chExt cx="5857916" cy="2721524"/>
          </a:xfrm>
        </p:grpSpPr>
        <p:grpSp>
          <p:nvGrpSpPr>
            <p:cNvPr id="28" name="组合 21"/>
            <p:cNvGrpSpPr/>
            <p:nvPr/>
          </p:nvGrpSpPr>
          <p:grpSpPr>
            <a:xfrm>
              <a:off x="1785918" y="1707608"/>
              <a:ext cx="5857916" cy="2721524"/>
              <a:chOff x="1785918" y="1707608"/>
              <a:chExt cx="5857916" cy="2721524"/>
            </a:xfrm>
          </p:grpSpPr>
          <p:grpSp>
            <p:nvGrpSpPr>
              <p:cNvPr id="30" name="组合 4"/>
              <p:cNvGrpSpPr/>
              <p:nvPr/>
            </p:nvGrpSpPr>
            <p:grpSpPr>
              <a:xfrm>
                <a:off x="1814514" y="1707608"/>
                <a:ext cx="5802134" cy="1792830"/>
                <a:chOff x="1408114" y="720713"/>
                <a:chExt cx="5802134" cy="1792830"/>
              </a:xfrm>
            </p:grpSpPr>
            <p:grpSp>
              <p:nvGrpSpPr>
                <p:cNvPr id="33" name="组合 5"/>
                <p:cNvGrpSpPr/>
                <p:nvPr/>
              </p:nvGrpSpPr>
              <p:grpSpPr>
                <a:xfrm>
                  <a:off x="1408114" y="720713"/>
                  <a:ext cx="5802134" cy="1792830"/>
                  <a:chOff x="1408114" y="720713"/>
                  <a:chExt cx="5802134" cy="1792830"/>
                </a:xfrm>
              </p:grpSpPr>
              <p:sp>
                <p:nvSpPr>
                  <p:cNvPr id="36" name="TextBox 35"/>
                  <p:cNvSpPr txBox="1"/>
                  <p:nvPr/>
                </p:nvSpPr>
                <p:spPr>
                  <a:xfrm>
                    <a:off x="1408114" y="745099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/>
                      </a:rPr>
                      <a:t>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37" name="TextBox 10"/>
                  <p:cNvSpPr txBox="1"/>
                  <p:nvPr/>
                </p:nvSpPr>
                <p:spPr>
                  <a:xfrm>
                    <a:off x="1408114" y="1911875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>
                        <a:latin typeface="Franklin Gothic Book" pitchFamily="34" charset="0"/>
                        <a:sym typeface="Wingdings"/>
                      </a:rPr>
                      <a:t>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38" name="矩形 37"/>
                  <p:cNvSpPr/>
                  <p:nvPr/>
                </p:nvSpPr>
                <p:spPr>
                  <a:xfrm>
                    <a:off x="1971344" y="720713"/>
                    <a:ext cx="5238904" cy="710024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9" name="矩形 38"/>
                  <p:cNvSpPr/>
                  <p:nvPr/>
                </p:nvSpPr>
                <p:spPr>
                  <a:xfrm>
                    <a:off x="1971633" y="1822114"/>
                    <a:ext cx="5238615" cy="691429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34" name="矩形 33"/>
                <p:cNvSpPr/>
                <p:nvPr/>
              </p:nvSpPr>
              <p:spPr>
                <a:xfrm>
                  <a:off x="2101157" y="788418"/>
                  <a:ext cx="1415772" cy="4979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坐姿训练</a:t>
                  </a:r>
                  <a:endPara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5" name="矩形 7"/>
                <p:cNvSpPr/>
                <p:nvPr/>
              </p:nvSpPr>
              <p:spPr>
                <a:xfrm>
                  <a:off x="2077368" y="1882352"/>
                  <a:ext cx="5132880" cy="49795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盲打法</a:t>
                  </a:r>
                  <a:endPara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31" name="TextBox 30"/>
              <p:cNvSpPr txBox="1"/>
              <p:nvPr/>
            </p:nvSpPr>
            <p:spPr>
              <a:xfrm>
                <a:off x="1785918" y="3857628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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2357422" y="3786190"/>
                <a:ext cx="5286412" cy="64294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2500298" y="3786190"/>
              <a:ext cx="5072098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录入训练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794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5720" y="1238725"/>
            <a:ext cx="8529128" cy="1547333"/>
            <a:chOff x="438410" y="1826551"/>
            <a:chExt cx="2471242" cy="296826"/>
          </a:xfrm>
        </p:grpSpPr>
        <p:sp>
          <p:nvSpPr>
            <p:cNvPr id="3" name="矩形 2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rgbClr val="BFE2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447613" y="1851689"/>
              <a:ext cx="2438591" cy="2515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en-US" altLang="zh-CN" sz="2200" kern="0" dirty="0" smtClean="0">
                  <a:solidFill>
                    <a:srgbClr val="002060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2200" kern="0" dirty="0" smtClean="0">
                  <a:solidFill>
                    <a:srgbClr val="002060"/>
                  </a:solidFill>
                  <a:latin typeface="微软雅黑" pitchFamily="34" charset="-122"/>
                  <a:ea typeface="微软雅黑" pitchFamily="34" charset="-122"/>
                </a:rPr>
                <a:t>、坐姿要端正，身体正对空格键，上身稍向前倾，胸部与键盘的距离一般应在</a:t>
              </a:r>
              <a:r>
                <a:rPr lang="en-US" altLang="zh-CN" sz="2200" kern="0" dirty="0" smtClean="0">
                  <a:solidFill>
                    <a:srgbClr val="002060"/>
                  </a:solidFill>
                  <a:latin typeface="微软雅黑" pitchFamily="34" charset="-122"/>
                  <a:ea typeface="微软雅黑" pitchFamily="34" charset="-122"/>
                </a:rPr>
                <a:t>20</a:t>
              </a:r>
              <a:r>
                <a:rPr lang="zh-CN" altLang="en-US" sz="2200" kern="0" dirty="0" smtClean="0">
                  <a:solidFill>
                    <a:srgbClr val="002060"/>
                  </a:solidFill>
                  <a:latin typeface="微软雅黑" pitchFamily="34" charset="-122"/>
                  <a:ea typeface="微软雅黑" pitchFamily="34" charset="-122"/>
                </a:rPr>
                <a:t>厘米左右、屏幕中心略低于双眼，两脚自然平放于地面。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85721" y="3108606"/>
            <a:ext cx="5572164" cy="963336"/>
            <a:chOff x="438410" y="2239910"/>
            <a:chExt cx="2790311" cy="194426"/>
          </a:xfrm>
        </p:grpSpPr>
        <p:sp>
          <p:nvSpPr>
            <p:cNvPr id="6" name="矩形 5"/>
            <p:cNvSpPr/>
            <p:nvPr/>
          </p:nvSpPr>
          <p:spPr>
            <a:xfrm>
              <a:off x="438410" y="2239910"/>
              <a:ext cx="2790311" cy="194426"/>
            </a:xfrm>
            <a:prstGeom prst="rect">
              <a:avLst/>
            </a:prstGeom>
            <a:solidFill>
              <a:srgbClr val="BFE2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61858" y="2246902"/>
              <a:ext cx="2695316" cy="1826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en-US" altLang="zh-CN" sz="2200" kern="0" dirty="0" smtClean="0">
                  <a:solidFill>
                    <a:srgbClr val="002060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 smtClean="0">
                  <a:solidFill>
                    <a:srgbClr val="002060"/>
                  </a:solidFill>
                  <a:latin typeface="微软雅黑" pitchFamily="34" charset="-122"/>
                  <a:ea typeface="微软雅黑" pitchFamily="34" charset="-122"/>
                </a:rPr>
                <a:t>、肩部要放松，上臂和肘部要轻轻靠近身体，手腕自然、平直，不要弓起。</a:t>
              </a:r>
            </a:p>
          </p:txBody>
        </p:sp>
      </p:grpSp>
      <p:grpSp>
        <p:nvGrpSpPr>
          <p:cNvPr id="11" name="组合 25"/>
          <p:cNvGrpSpPr/>
          <p:nvPr/>
        </p:nvGrpSpPr>
        <p:grpSpPr>
          <a:xfrm>
            <a:off x="-36512" y="332656"/>
            <a:ext cx="5465768" cy="650475"/>
            <a:chOff x="-33010" y="588691"/>
            <a:chExt cx="5854215" cy="449319"/>
          </a:xfrm>
        </p:grpSpPr>
        <p:sp>
          <p:nvSpPr>
            <p:cNvPr id="12" name="矩形 1"/>
            <p:cNvSpPr/>
            <p:nvPr/>
          </p:nvSpPr>
          <p:spPr>
            <a:xfrm>
              <a:off x="-1" y="588691"/>
              <a:ext cx="5821206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-33010" y="658342"/>
              <a:ext cx="5056693" cy="2763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1.4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：学会使用键盘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——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正确的坐姿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85719" y="4323053"/>
            <a:ext cx="5572166" cy="1391963"/>
            <a:chOff x="438410" y="2239910"/>
            <a:chExt cx="1586554" cy="280934"/>
          </a:xfrm>
          <a:solidFill>
            <a:srgbClr val="BFE2EB"/>
          </a:solidFill>
        </p:grpSpPr>
        <p:sp>
          <p:nvSpPr>
            <p:cNvPr id="15" name="矩形 14"/>
            <p:cNvSpPr/>
            <p:nvPr/>
          </p:nvSpPr>
          <p:spPr>
            <a:xfrm>
              <a:off x="438410" y="2239910"/>
              <a:ext cx="1586554" cy="2809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461858" y="2246902"/>
              <a:ext cx="1563106" cy="26461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en-US" altLang="zh-CN" sz="2200" kern="0" dirty="0" smtClean="0">
                  <a:solidFill>
                    <a:srgbClr val="002060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2200" kern="0" dirty="0" smtClean="0">
                  <a:solidFill>
                    <a:srgbClr val="002060"/>
                  </a:solidFill>
                  <a:latin typeface="微软雅黑" pitchFamily="34" charset="-122"/>
                  <a:ea typeface="微软雅黑" pitchFamily="34" charset="-122"/>
                </a:rPr>
                <a:t>、手指微曲，与键面垂直，轻轻地悬放在基本键上。坐椅的高低应调至适应的位置，以便于手指击键。</a:t>
              </a:r>
            </a:p>
          </p:txBody>
        </p:sp>
      </p:grpSp>
      <p:pic>
        <p:nvPicPr>
          <p:cNvPr id="17" name="Picture 8" descr="1-5-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2928934"/>
            <a:ext cx="2866390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179388" y="6165850"/>
            <a:ext cx="70358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简单概况就是：放松、挺直、平放、垂直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7"/>
            <a:ext cx="6948233" cy="2850503"/>
            <a:chOff x="1350216" y="720714"/>
            <a:chExt cx="6948233" cy="2445574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4"/>
              <a:ext cx="6948233" cy="2445574"/>
              <a:chOff x="1350216" y="720714"/>
              <a:chExt cx="6948233" cy="2445574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4"/>
                <a:ext cx="6937250" cy="62414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61200" y="2203406"/>
                <a:ext cx="6937249" cy="96288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3982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坐姿训练，字符录入。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0" y="2326964"/>
              <a:ext cx="6747205" cy="7467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小键盘区标准指法手指如何分工？</a:t>
              </a:r>
            </a:p>
            <a:p>
              <a:pPr defTabSz="185738">
                <a:lnSpc>
                  <a:spcPct val="120000"/>
                </a:lnSpc>
              </a:pP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         使用一种打字练习软件练习快速输入字符。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25"/>
          <p:cNvGrpSpPr/>
          <p:nvPr/>
        </p:nvGrpSpPr>
        <p:grpSpPr>
          <a:xfrm>
            <a:off x="-36512" y="332656"/>
            <a:ext cx="3894132" cy="650475"/>
            <a:chOff x="-33010" y="588691"/>
            <a:chExt cx="4170884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413787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3089095" cy="2763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1.4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：学会使用键盘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833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82471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初步了解计算机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193530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解剖微型计算机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045894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连接计算机及其常用设备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156483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学会使用键盘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6" name="TextBox 97"/>
          <p:cNvSpPr txBox="1">
            <a:spLocks noChangeArrowheads="1"/>
          </p:cNvSpPr>
          <p:nvPr/>
        </p:nvSpPr>
        <p:spPr bwMode="auto">
          <a:xfrm>
            <a:off x="1691681" y="5267071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1.5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认识信息安全与知识产权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83172" y="5267300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437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31840" y="2714621"/>
            <a:ext cx="5933624" cy="1857387"/>
            <a:chOff x="726608" y="1628799"/>
            <a:chExt cx="5933624" cy="3307592"/>
          </a:xfrm>
        </p:grpSpPr>
        <p:sp>
          <p:nvSpPr>
            <p:cNvPr id="3" name="矩形 2"/>
            <p:cNvSpPr/>
            <p:nvPr/>
          </p:nvSpPr>
          <p:spPr>
            <a:xfrm>
              <a:off x="726608" y="1628799"/>
              <a:ext cx="5933624" cy="3307592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688477"/>
              <a:ext cx="5688632" cy="2202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 smtClean="0">
                  <a:latin typeface="Arial" charset="0"/>
                </a:rPr>
                <a:t>同学们现在是否经常上网？在我们身边经常会听到</a:t>
              </a:r>
              <a:r>
                <a:rPr lang="en-US" altLang="zh-CN" sz="1600" b="1" dirty="0" smtClean="0">
                  <a:latin typeface="Arial" charset="0"/>
                </a:rPr>
                <a:t>QQ</a:t>
              </a:r>
              <a:r>
                <a:rPr lang="zh-CN" altLang="en-US" sz="1600" b="1" dirty="0" smtClean="0">
                  <a:latin typeface="Arial" charset="0"/>
                </a:rPr>
                <a:t>被盗，网银被盗刷，计算机文件丢失，计算机中毒等情况，那么这些问题是怎么产生的，要防止这些问题的发生，我们应该怎么做？</a:t>
              </a:r>
              <a:endParaRPr lang="zh-CN" altLang="en-US" sz="1600" b="1" dirty="0">
                <a:latin typeface="Arial" charset="0"/>
              </a:endParaRPr>
            </a:p>
          </p:txBody>
        </p:sp>
      </p:grpSp>
      <p:grpSp>
        <p:nvGrpSpPr>
          <p:cNvPr id="5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25"/>
          <p:cNvGrpSpPr/>
          <p:nvPr/>
        </p:nvGrpSpPr>
        <p:grpSpPr>
          <a:xfrm>
            <a:off x="-36512" y="332656"/>
            <a:ext cx="5328592" cy="650475"/>
            <a:chOff x="-33010" y="588691"/>
            <a:chExt cx="4593122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413787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4593122" cy="2763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任务目标：认识信息安全与知识产权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491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-36512" y="404664"/>
            <a:ext cx="5251453" cy="650475"/>
            <a:chOff x="-33010" y="588691"/>
            <a:chExt cx="421030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417729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3621927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</a:rPr>
                <a:t>1.5</a:t>
              </a:r>
              <a:r>
                <a:rPr lang="zh-CN" altLang="en-US" sz="2200" b="1" dirty="0" smtClean="0">
                  <a:solidFill>
                    <a:schemeClr val="bg1"/>
                  </a:solidFill>
                </a:rPr>
                <a:t>：认识信息安全和知识产权</a:t>
              </a:r>
              <a:endParaRPr lang="zh-CN" altLang="en-US" sz="22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061393" y="1422143"/>
            <a:ext cx="695224" cy="3384666"/>
            <a:chOff x="654993" y="1644198"/>
            <a:chExt cx="695224" cy="1563376"/>
          </a:xfrm>
        </p:grpSpPr>
        <p:sp>
          <p:nvSpPr>
            <p:cNvPr id="17" name="TextBox 16"/>
            <p:cNvSpPr txBox="1"/>
            <p:nvPr/>
          </p:nvSpPr>
          <p:spPr>
            <a:xfrm rot="5400000">
              <a:off x="408611" y="2031806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知识与技能学习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54993" y="1680240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85918" y="1707608"/>
            <a:ext cx="5857916" cy="2721524"/>
            <a:chOff x="1785918" y="1707608"/>
            <a:chExt cx="5857916" cy="2721524"/>
          </a:xfrm>
        </p:grpSpPr>
        <p:grpSp>
          <p:nvGrpSpPr>
            <p:cNvPr id="20" name="组合 21"/>
            <p:cNvGrpSpPr/>
            <p:nvPr/>
          </p:nvGrpSpPr>
          <p:grpSpPr>
            <a:xfrm>
              <a:off x="1785918" y="1707608"/>
              <a:ext cx="5857916" cy="2721524"/>
              <a:chOff x="1785918" y="1707608"/>
              <a:chExt cx="5857916" cy="2721524"/>
            </a:xfrm>
          </p:grpSpPr>
          <p:grpSp>
            <p:nvGrpSpPr>
              <p:cNvPr id="25" name="组合 4"/>
              <p:cNvGrpSpPr/>
              <p:nvPr/>
            </p:nvGrpSpPr>
            <p:grpSpPr>
              <a:xfrm>
                <a:off x="1814514" y="1707608"/>
                <a:ext cx="5802134" cy="1792830"/>
                <a:chOff x="1408114" y="720713"/>
                <a:chExt cx="5802134" cy="1792830"/>
              </a:xfrm>
            </p:grpSpPr>
            <p:grpSp>
              <p:nvGrpSpPr>
                <p:cNvPr id="28" name="组合 5"/>
                <p:cNvGrpSpPr/>
                <p:nvPr/>
              </p:nvGrpSpPr>
              <p:grpSpPr>
                <a:xfrm>
                  <a:off x="1408114" y="720713"/>
                  <a:ext cx="5802134" cy="1792830"/>
                  <a:chOff x="1408114" y="720713"/>
                  <a:chExt cx="5802134" cy="1792830"/>
                </a:xfrm>
              </p:grpSpPr>
              <p:sp>
                <p:nvSpPr>
                  <p:cNvPr id="31" name="TextBox 30"/>
                  <p:cNvSpPr txBox="1"/>
                  <p:nvPr/>
                </p:nvSpPr>
                <p:spPr>
                  <a:xfrm>
                    <a:off x="1408114" y="745099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 smtClean="0">
                        <a:latin typeface="Franklin Gothic Book" pitchFamily="34" charset="0"/>
                        <a:sym typeface="Wingdings"/>
                      </a:rPr>
                      <a:t>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32" name="TextBox 10"/>
                  <p:cNvSpPr txBox="1"/>
                  <p:nvPr/>
                </p:nvSpPr>
                <p:spPr>
                  <a:xfrm>
                    <a:off x="1408114" y="1911875"/>
                    <a:ext cx="527709" cy="553998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3000" b="1" dirty="0">
                        <a:latin typeface="Franklin Gothic Book" pitchFamily="34" charset="0"/>
                        <a:sym typeface="Wingdings"/>
                      </a:rPr>
                      <a:t></a:t>
                    </a:r>
                    <a:endParaRPr lang="zh-CN" altLang="en-US" sz="3000" b="1" dirty="0">
                      <a:latin typeface="Franklin Gothic Book" pitchFamily="34" charset="0"/>
                    </a:endParaRPr>
                  </a:p>
                </p:txBody>
              </p:sp>
              <p:sp>
                <p:nvSpPr>
                  <p:cNvPr id="33" name="矩形 32"/>
                  <p:cNvSpPr/>
                  <p:nvPr/>
                </p:nvSpPr>
                <p:spPr>
                  <a:xfrm>
                    <a:off x="1971344" y="720713"/>
                    <a:ext cx="5238904" cy="710024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4" name="矩形 33"/>
                  <p:cNvSpPr/>
                  <p:nvPr/>
                </p:nvSpPr>
                <p:spPr>
                  <a:xfrm>
                    <a:off x="1971633" y="1822114"/>
                    <a:ext cx="5238615" cy="691429"/>
                  </a:xfrm>
                  <a:prstGeom prst="rect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29" name="矩形 28"/>
                <p:cNvSpPr/>
                <p:nvPr/>
              </p:nvSpPr>
              <p:spPr>
                <a:xfrm>
                  <a:off x="2101157" y="788418"/>
                  <a:ext cx="1415772" cy="4979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信息安全</a:t>
                  </a:r>
                  <a:endPara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0" name="矩形 7"/>
                <p:cNvSpPr/>
                <p:nvPr/>
              </p:nvSpPr>
              <p:spPr>
                <a:xfrm>
                  <a:off x="2077368" y="1882352"/>
                  <a:ext cx="5132880" cy="49795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defTabSz="185738">
                    <a:lnSpc>
                      <a:spcPct val="120000"/>
                    </a:lnSpc>
                  </a:pPr>
                  <a:r>
                    <a:rPr lang="zh-CN" altLang="en-US" sz="2400" b="1" kern="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计算机病毒</a:t>
                  </a:r>
                  <a:endParaRPr lang="zh-CN" altLang="en-US" sz="2400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26" name="TextBox 25"/>
              <p:cNvSpPr txBox="1"/>
              <p:nvPr/>
            </p:nvSpPr>
            <p:spPr>
              <a:xfrm>
                <a:off x="1785918" y="3857628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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2357422" y="3786190"/>
                <a:ext cx="5286412" cy="64294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2500298" y="3786190"/>
              <a:ext cx="5072098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知识产权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394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36512" y="404664"/>
            <a:ext cx="7108842" cy="650475"/>
            <a:chOff x="-33010" y="588691"/>
            <a:chExt cx="4210300" cy="449319"/>
          </a:xfrm>
        </p:grpSpPr>
        <p:sp>
          <p:nvSpPr>
            <p:cNvPr id="3" name="矩形 1"/>
            <p:cNvSpPr/>
            <p:nvPr/>
          </p:nvSpPr>
          <p:spPr>
            <a:xfrm>
              <a:off x="-1" y="588691"/>
              <a:ext cx="417729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-33010" y="658342"/>
              <a:ext cx="34987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</a:rPr>
                <a:t>1.5</a:t>
              </a:r>
              <a:r>
                <a:rPr lang="zh-CN" altLang="en-US" sz="2200" b="1" dirty="0" smtClean="0">
                  <a:solidFill>
                    <a:schemeClr val="bg1"/>
                  </a:solidFill>
                </a:rPr>
                <a:t>：认识信息安全和知识产权</a:t>
              </a:r>
              <a:r>
                <a:rPr lang="en-US" altLang="zh-CN" sz="2200" b="1" dirty="0" smtClean="0">
                  <a:solidFill>
                    <a:schemeClr val="bg1"/>
                  </a:solidFill>
                </a:rPr>
                <a:t>—</a:t>
              </a:r>
              <a:r>
                <a:rPr lang="zh-CN" altLang="en-US" sz="2200" b="1" dirty="0" smtClean="0">
                  <a:solidFill>
                    <a:schemeClr val="bg1"/>
                  </a:solidFill>
                </a:rPr>
                <a:t>信息安全</a:t>
              </a:r>
              <a:endParaRPr lang="zh-CN" altLang="en-US" sz="22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2910" y="2428868"/>
            <a:ext cx="7957656" cy="2000264"/>
            <a:chOff x="438410" y="1826551"/>
            <a:chExt cx="2471242" cy="383712"/>
          </a:xfrm>
        </p:grpSpPr>
        <p:sp>
          <p:nvSpPr>
            <p:cNvPr id="6" name="矩形 5"/>
            <p:cNvSpPr/>
            <p:nvPr/>
          </p:nvSpPr>
          <p:spPr>
            <a:xfrm>
              <a:off x="438410" y="1826551"/>
              <a:ext cx="2471242" cy="383712"/>
            </a:xfrm>
            <a:prstGeom prst="rect">
              <a:avLst/>
            </a:prstGeom>
            <a:solidFill>
              <a:srgbClr val="BFE2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47613" y="1851689"/>
              <a:ext cx="2438591" cy="2984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 defTabSz="185738">
                <a:lnSpc>
                  <a:spcPct val="150000"/>
                </a:lnSpc>
              </a:pPr>
              <a:r>
                <a:rPr lang="zh-CN" altLang="en-US" sz="2200" kern="0" dirty="0" smtClean="0">
                  <a:latin typeface="微软雅黑" pitchFamily="34" charset="-122"/>
                  <a:ea typeface="微软雅黑" pitchFamily="34" charset="-122"/>
                </a:rPr>
                <a:t>信息安全是指信息网络的硬件、软件及其系统中的数据受到保护，不因偶然的或者恶意的原因而遭到破坏、更改、泄露，系统连续、可靠、正常地运行，信息服务不中断。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36512" y="404664"/>
            <a:ext cx="7108842" cy="650475"/>
            <a:chOff x="-33010" y="588691"/>
            <a:chExt cx="4210300" cy="449319"/>
          </a:xfrm>
        </p:grpSpPr>
        <p:sp>
          <p:nvSpPr>
            <p:cNvPr id="3" name="矩形 1"/>
            <p:cNvSpPr/>
            <p:nvPr/>
          </p:nvSpPr>
          <p:spPr>
            <a:xfrm>
              <a:off x="-1" y="588691"/>
              <a:ext cx="417729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-33010" y="658342"/>
              <a:ext cx="3666767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</a:rPr>
                <a:t>1.5</a:t>
              </a:r>
              <a:r>
                <a:rPr lang="zh-CN" altLang="en-US" sz="2200" b="1" dirty="0" smtClean="0">
                  <a:solidFill>
                    <a:schemeClr val="bg1"/>
                  </a:solidFill>
                </a:rPr>
                <a:t>：认识信息安全和知识产权</a:t>
              </a:r>
              <a:r>
                <a:rPr lang="en-US" altLang="zh-CN" sz="2200" b="1" dirty="0" smtClean="0">
                  <a:solidFill>
                    <a:schemeClr val="bg1"/>
                  </a:solidFill>
                </a:rPr>
                <a:t>—</a:t>
              </a:r>
              <a:r>
                <a:rPr lang="zh-CN" altLang="en-US" sz="2200" b="1" dirty="0" smtClean="0">
                  <a:solidFill>
                    <a:schemeClr val="bg1"/>
                  </a:solidFill>
                </a:rPr>
                <a:t>计算机病毒</a:t>
              </a:r>
              <a:endParaRPr lang="zh-CN" altLang="en-US" sz="22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44362" y="3372345"/>
            <a:ext cx="7957656" cy="635550"/>
            <a:chOff x="438410" y="1826551"/>
            <a:chExt cx="2471242" cy="121918"/>
          </a:xfrm>
        </p:grpSpPr>
        <p:sp>
          <p:nvSpPr>
            <p:cNvPr id="6" name="矩形 5"/>
            <p:cNvSpPr/>
            <p:nvPr/>
          </p:nvSpPr>
          <p:spPr>
            <a:xfrm>
              <a:off x="438410" y="1826551"/>
              <a:ext cx="2471242" cy="121918"/>
            </a:xfrm>
            <a:prstGeom prst="rect">
              <a:avLst/>
            </a:prstGeom>
            <a:solidFill>
              <a:srgbClr val="BFE2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47613" y="1851689"/>
              <a:ext cx="2438591" cy="82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000" kern="0" dirty="0" smtClean="0">
                  <a:latin typeface="微软雅黑" pitchFamily="34" charset="-122"/>
                  <a:ea typeface="微软雅黑" pitchFamily="34" charset="-122"/>
                </a:rPr>
                <a:t>特点 ：寄生性、隐蔽性、传染性、潜伏性、可激发性、破坏性等。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38120" y="1874280"/>
            <a:ext cx="7957656" cy="1357322"/>
            <a:chOff x="438410" y="1826551"/>
            <a:chExt cx="2471242" cy="260376"/>
          </a:xfrm>
        </p:grpSpPr>
        <p:sp>
          <p:nvSpPr>
            <p:cNvPr id="9" name="矩形 8"/>
            <p:cNvSpPr/>
            <p:nvPr/>
          </p:nvSpPr>
          <p:spPr>
            <a:xfrm>
              <a:off x="438410" y="1826551"/>
              <a:ext cx="2471242" cy="260376"/>
            </a:xfrm>
            <a:prstGeom prst="rect">
              <a:avLst/>
            </a:prstGeom>
            <a:solidFill>
              <a:srgbClr val="BFE2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447613" y="1851689"/>
              <a:ext cx="2438591" cy="224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000" kern="0" dirty="0" smtClean="0">
                  <a:latin typeface="微软雅黑" pitchFamily="34" charset="-122"/>
                  <a:ea typeface="微软雅黑" pitchFamily="34" charset="-122"/>
                </a:rPr>
                <a:t>概念 ：计算机病毒是一种人为编制的的程序，这种特殊的程序能够在计算机系统中生存，通过自身复制来传播，在一定条件下激活并破坏计算机系统中的程序、数据、硬件或者侵占系统资源。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28596" y="4293648"/>
            <a:ext cx="7957656" cy="635550"/>
            <a:chOff x="438410" y="1826551"/>
            <a:chExt cx="2471242" cy="121918"/>
          </a:xfrm>
        </p:grpSpPr>
        <p:sp>
          <p:nvSpPr>
            <p:cNvPr id="12" name="矩形 11"/>
            <p:cNvSpPr/>
            <p:nvPr/>
          </p:nvSpPr>
          <p:spPr>
            <a:xfrm>
              <a:off x="438410" y="1826551"/>
              <a:ext cx="2471242" cy="121918"/>
            </a:xfrm>
            <a:prstGeom prst="rect">
              <a:avLst/>
            </a:prstGeom>
            <a:solidFill>
              <a:srgbClr val="BFE2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447613" y="1851689"/>
              <a:ext cx="2438591" cy="82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000" kern="0" dirty="0" smtClean="0">
                  <a:latin typeface="微软雅黑" pitchFamily="34" charset="-122"/>
                  <a:ea typeface="微软雅黑" pitchFamily="34" charset="-122"/>
                </a:rPr>
                <a:t>分类 ：按发作时间分；按表现性质分；按传染方式分。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36512" y="404664"/>
            <a:ext cx="7608908" cy="650475"/>
            <a:chOff x="-33010" y="588691"/>
            <a:chExt cx="4210300" cy="449319"/>
          </a:xfrm>
        </p:grpSpPr>
        <p:sp>
          <p:nvSpPr>
            <p:cNvPr id="3" name="矩形 1"/>
            <p:cNvSpPr/>
            <p:nvPr/>
          </p:nvSpPr>
          <p:spPr>
            <a:xfrm>
              <a:off x="-1" y="588691"/>
              <a:ext cx="417729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-33010" y="658342"/>
              <a:ext cx="3739782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</a:rPr>
                <a:t>1.5</a:t>
              </a:r>
              <a:r>
                <a:rPr lang="zh-CN" altLang="en-US" sz="2200" b="1" dirty="0" smtClean="0">
                  <a:solidFill>
                    <a:schemeClr val="bg1"/>
                  </a:solidFill>
                </a:rPr>
                <a:t>：认识信息安全和知识产权</a:t>
              </a:r>
              <a:r>
                <a:rPr lang="en-US" altLang="zh-CN" sz="2200" b="1" dirty="0" smtClean="0">
                  <a:solidFill>
                    <a:schemeClr val="bg1"/>
                  </a:solidFill>
                </a:rPr>
                <a:t>—</a:t>
              </a:r>
              <a:r>
                <a:rPr lang="zh-CN" altLang="en-US" sz="2200" b="1" dirty="0" smtClean="0">
                  <a:solidFill>
                    <a:schemeClr val="bg1"/>
                  </a:solidFill>
                </a:rPr>
                <a:t>计算机病毒预防</a:t>
              </a:r>
              <a:endParaRPr lang="zh-CN" altLang="en-US" sz="22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44362" y="3093986"/>
            <a:ext cx="7957656" cy="635550"/>
            <a:chOff x="438410" y="1826551"/>
            <a:chExt cx="2471242" cy="121918"/>
          </a:xfrm>
        </p:grpSpPr>
        <p:sp>
          <p:nvSpPr>
            <p:cNvPr id="6" name="矩形 5"/>
            <p:cNvSpPr/>
            <p:nvPr/>
          </p:nvSpPr>
          <p:spPr>
            <a:xfrm>
              <a:off x="438410" y="1826551"/>
              <a:ext cx="2471242" cy="121918"/>
            </a:xfrm>
            <a:prstGeom prst="rect">
              <a:avLst/>
            </a:prstGeom>
            <a:solidFill>
              <a:srgbClr val="BFE2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47613" y="1851688"/>
              <a:ext cx="2438591" cy="82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1" defTabSz="185738">
                <a:lnSpc>
                  <a:spcPct val="120000"/>
                </a:lnSpc>
              </a:pPr>
              <a:r>
                <a:rPr lang="zh-CN" altLang="en-US" sz="2000" kern="0" dirty="0" smtClean="0">
                  <a:latin typeface="微软雅黑" pitchFamily="34" charset="-122"/>
                  <a:ea typeface="微软雅黑" pitchFamily="34" charset="-122"/>
                </a:rPr>
                <a:t>谨慎对待邮件附件，不要随便打开来路不明的邮件附件。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38120" y="1874280"/>
            <a:ext cx="7957656" cy="983216"/>
            <a:chOff x="438410" y="1826551"/>
            <a:chExt cx="2471242" cy="260376"/>
          </a:xfrm>
        </p:grpSpPr>
        <p:sp>
          <p:nvSpPr>
            <p:cNvPr id="9" name="矩形 8"/>
            <p:cNvSpPr/>
            <p:nvPr/>
          </p:nvSpPr>
          <p:spPr>
            <a:xfrm>
              <a:off x="438410" y="1826551"/>
              <a:ext cx="2471242" cy="260376"/>
            </a:xfrm>
            <a:prstGeom prst="rect">
              <a:avLst/>
            </a:prstGeom>
            <a:solidFill>
              <a:srgbClr val="BFE2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447613" y="1851689"/>
              <a:ext cx="2438591" cy="1534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000" kern="0" dirty="0" smtClean="0">
                  <a:latin typeface="微软雅黑" pitchFamily="34" charset="-122"/>
                  <a:ea typeface="微软雅黑" pitchFamily="34" charset="-122"/>
                </a:rPr>
                <a:t>对外来的计算机软件和数据应该先进行病毒检测，在确认无病毒的情况下方可使用。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28596" y="4015289"/>
            <a:ext cx="7957656" cy="635550"/>
            <a:chOff x="438410" y="1826551"/>
            <a:chExt cx="2471242" cy="121918"/>
          </a:xfrm>
        </p:grpSpPr>
        <p:sp>
          <p:nvSpPr>
            <p:cNvPr id="12" name="矩形 11"/>
            <p:cNvSpPr/>
            <p:nvPr/>
          </p:nvSpPr>
          <p:spPr>
            <a:xfrm>
              <a:off x="438410" y="1826551"/>
              <a:ext cx="2471242" cy="121918"/>
            </a:xfrm>
            <a:prstGeom prst="rect">
              <a:avLst/>
            </a:prstGeom>
            <a:solidFill>
              <a:srgbClr val="BFE2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447613" y="1851688"/>
              <a:ext cx="2438591" cy="82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1" defTabSz="185738">
                <a:lnSpc>
                  <a:spcPct val="120000"/>
                </a:lnSpc>
              </a:pPr>
              <a:r>
                <a:rPr lang="zh-CN" altLang="en-US" sz="2000" kern="0" dirty="0" smtClean="0">
                  <a:latin typeface="微软雅黑" pitchFamily="34" charset="-122"/>
                  <a:ea typeface="微软雅黑" pitchFamily="34" charset="-122"/>
                </a:rPr>
                <a:t>对于系统盘、数据盘及硬盘上的重要信息要定期做好备份。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28596" y="4936590"/>
            <a:ext cx="7957656" cy="635550"/>
            <a:chOff x="438410" y="1826551"/>
            <a:chExt cx="2471242" cy="121918"/>
          </a:xfrm>
        </p:grpSpPr>
        <p:sp>
          <p:nvSpPr>
            <p:cNvPr id="15" name="矩形 14"/>
            <p:cNvSpPr/>
            <p:nvPr/>
          </p:nvSpPr>
          <p:spPr>
            <a:xfrm>
              <a:off x="438410" y="1826551"/>
              <a:ext cx="2471242" cy="121918"/>
            </a:xfrm>
            <a:prstGeom prst="rect">
              <a:avLst/>
            </a:prstGeom>
            <a:solidFill>
              <a:srgbClr val="BFE2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447613" y="1851687"/>
              <a:ext cx="2438591" cy="82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1" defTabSz="185738">
                <a:lnSpc>
                  <a:spcPct val="120000"/>
                </a:lnSpc>
              </a:pPr>
              <a:r>
                <a:rPr lang="zh-CN" altLang="en-US" sz="2000" kern="0" dirty="0" smtClean="0">
                  <a:latin typeface="微软雅黑" pitchFamily="34" charset="-122"/>
                  <a:ea typeface="微软雅黑" pitchFamily="34" charset="-122"/>
                </a:rPr>
                <a:t>选择正版的防病毒软件，对计算机系统及软件进行定期病毒查杀。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36512" y="404664"/>
            <a:ext cx="7108842" cy="650475"/>
            <a:chOff x="-33010" y="588691"/>
            <a:chExt cx="4210300" cy="449319"/>
          </a:xfrm>
        </p:grpSpPr>
        <p:sp>
          <p:nvSpPr>
            <p:cNvPr id="3" name="矩形 1"/>
            <p:cNvSpPr/>
            <p:nvPr/>
          </p:nvSpPr>
          <p:spPr>
            <a:xfrm>
              <a:off x="-1" y="588691"/>
              <a:ext cx="417729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-33010" y="658342"/>
              <a:ext cx="3498723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</a:rPr>
                <a:t>1.5</a:t>
              </a:r>
              <a:r>
                <a:rPr lang="zh-CN" altLang="en-US" sz="2200" b="1" dirty="0" smtClean="0">
                  <a:solidFill>
                    <a:schemeClr val="bg1"/>
                  </a:solidFill>
                </a:rPr>
                <a:t>：认识信息安全和知识产权</a:t>
              </a:r>
              <a:r>
                <a:rPr lang="en-US" altLang="zh-CN" sz="2200" b="1" dirty="0" smtClean="0">
                  <a:solidFill>
                    <a:schemeClr val="bg1"/>
                  </a:solidFill>
                </a:rPr>
                <a:t>—</a:t>
              </a:r>
              <a:r>
                <a:rPr lang="zh-CN" altLang="en-US" sz="2200" b="1" dirty="0" smtClean="0">
                  <a:solidFill>
                    <a:schemeClr val="bg1"/>
                  </a:solidFill>
                </a:rPr>
                <a:t>知识产权</a:t>
              </a:r>
              <a:endParaRPr lang="zh-CN" altLang="en-US" sz="22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2910" y="2428868"/>
            <a:ext cx="7957656" cy="2000264"/>
            <a:chOff x="438410" y="1826551"/>
            <a:chExt cx="2471242" cy="383712"/>
          </a:xfrm>
        </p:grpSpPr>
        <p:sp>
          <p:nvSpPr>
            <p:cNvPr id="6" name="矩形 5"/>
            <p:cNvSpPr/>
            <p:nvPr/>
          </p:nvSpPr>
          <p:spPr>
            <a:xfrm>
              <a:off x="438410" y="1826551"/>
              <a:ext cx="2471242" cy="383712"/>
            </a:xfrm>
            <a:prstGeom prst="rect">
              <a:avLst/>
            </a:prstGeom>
            <a:solidFill>
              <a:srgbClr val="BFE2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47613" y="1851689"/>
              <a:ext cx="2438591" cy="3099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 defTabSz="185738">
                <a:lnSpc>
                  <a:spcPct val="150000"/>
                </a:lnSpc>
              </a:pPr>
              <a:r>
                <a:rPr lang="zh-CN" altLang="en-US" sz="2200" kern="0" dirty="0" smtClean="0">
                  <a:latin typeface="微软雅黑" pitchFamily="34" charset="-122"/>
                  <a:ea typeface="微软雅黑" pitchFamily="34" charset="-122"/>
                </a:rPr>
                <a:t>知识产权是一种无形财产权，是人们从事创造性活动取得成果后依法享有的权利。分为：“工业产权”和“知识产权”。知识产权具有专有性、时间性和地域性等特点。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628799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772816"/>
            <a:ext cx="6948233" cy="2850504"/>
            <a:chOff x="1350216" y="720713"/>
            <a:chExt cx="6948233" cy="2445575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3"/>
              <a:ext cx="6948233" cy="2445575"/>
              <a:chOff x="1350216" y="720713"/>
              <a:chExt cx="6948233" cy="2445575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92930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61200" y="2203406"/>
                <a:ext cx="6937249" cy="96288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8040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尝试利用因特网，了解近期容易爆发的计算机病毒特点，并了解防范方法。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0" y="2326964"/>
              <a:ext cx="6747205" cy="7467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以“信息安全与知识产权保护”为题撰写一篇调查心得。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5251453" cy="650475"/>
            <a:chOff x="-33010" y="588691"/>
            <a:chExt cx="4210300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417729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3621927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</a:rPr>
                <a:t>1.5</a:t>
              </a:r>
              <a:r>
                <a:rPr lang="zh-CN" altLang="en-US" sz="2200" b="1" dirty="0" smtClean="0">
                  <a:solidFill>
                    <a:schemeClr val="bg1"/>
                  </a:solidFill>
                </a:rPr>
                <a:t>：认识信息安全和知识产权</a:t>
              </a:r>
              <a:endParaRPr lang="zh-CN" altLang="en-US" sz="22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833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圆角矩形 8"/>
          <p:cNvSpPr/>
          <p:nvPr/>
        </p:nvSpPr>
        <p:spPr>
          <a:xfrm>
            <a:off x="579476" y="1726309"/>
            <a:ext cx="8064896" cy="4427621"/>
          </a:xfrm>
          <a:custGeom>
            <a:avLst/>
            <a:gdLst/>
            <a:ahLst/>
            <a:cxnLst/>
            <a:rect l="l" t="t" r="r" b="b"/>
            <a:pathLst>
              <a:path w="8064896" h="4427621">
                <a:moveTo>
                  <a:pt x="309092" y="0"/>
                </a:moveTo>
                <a:lnTo>
                  <a:pt x="2862274" y="0"/>
                </a:lnTo>
                <a:cubicBezTo>
                  <a:pt x="2862274" y="646269"/>
                  <a:pt x="3386179" y="1170174"/>
                  <a:pt x="4032448" y="1170174"/>
                </a:cubicBezTo>
                <a:cubicBezTo>
                  <a:pt x="4678717" y="1170174"/>
                  <a:pt x="5202622" y="646269"/>
                  <a:pt x="5202622" y="0"/>
                </a:cubicBezTo>
                <a:lnTo>
                  <a:pt x="7755804" y="0"/>
                </a:lnTo>
                <a:cubicBezTo>
                  <a:pt x="7926511" y="0"/>
                  <a:pt x="8064896" y="138385"/>
                  <a:pt x="8064896" y="309092"/>
                </a:cubicBezTo>
                <a:lnTo>
                  <a:pt x="8064896" y="4118529"/>
                </a:lnTo>
                <a:cubicBezTo>
                  <a:pt x="8064896" y="4289236"/>
                  <a:pt x="7926511" y="4427621"/>
                  <a:pt x="7755804" y="4427621"/>
                </a:cubicBezTo>
                <a:lnTo>
                  <a:pt x="309092" y="4427621"/>
                </a:lnTo>
                <a:cubicBezTo>
                  <a:pt x="138385" y="4427621"/>
                  <a:pt x="0" y="4289236"/>
                  <a:pt x="0" y="4118529"/>
                </a:cubicBezTo>
                <a:lnTo>
                  <a:pt x="0" y="309092"/>
                </a:lnTo>
                <a:cubicBezTo>
                  <a:pt x="0" y="138385"/>
                  <a:pt x="138385" y="0"/>
                  <a:pt x="30909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圆角矩形 35"/>
          <p:cNvSpPr/>
          <p:nvPr/>
        </p:nvSpPr>
        <p:spPr>
          <a:xfrm>
            <a:off x="1458220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圆角矩形 36"/>
          <p:cNvSpPr/>
          <p:nvPr/>
        </p:nvSpPr>
        <p:spPr>
          <a:xfrm>
            <a:off x="6521287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40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46" name="矩形 45"/>
          <p:cNvSpPr/>
          <p:nvPr/>
        </p:nvSpPr>
        <p:spPr>
          <a:xfrm>
            <a:off x="1619672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6688978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2155" y="3253854"/>
            <a:ext cx="3818674" cy="10156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6000">
                <a:ln w="6350">
                  <a:noFill/>
                </a:ln>
                <a:effectLst/>
                <a:latin typeface="Arial Black" pitchFamily="34" charset="0"/>
                <a:ea typeface="叶根友刀锋黑草" pitchFamily="2" charset="-122"/>
              </a:defRPr>
            </a:lvl1pPr>
            <a:lvl2pPr marL="742950" indent="-28575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2pPr>
            <a:lvl3pPr marL="1143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3pPr>
            <a:lvl4pPr marL="1600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4pPr>
            <a:lvl5pPr marL="2057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9pPr>
          </a:lstStyle>
          <a:p>
            <a:r>
              <a:rPr lang="en-US" altLang="zh-CN" dirty="0"/>
              <a:t>THANKS</a:t>
            </a:r>
            <a:endParaRPr lang="zh-CN" altLang="en-US" dirty="0"/>
          </a:p>
        </p:txBody>
      </p:sp>
      <p:grpSp>
        <p:nvGrpSpPr>
          <p:cNvPr id="22" name="组合 21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23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436096" y="5373216"/>
              <a:ext cx="17028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spc="80" dirty="0" smtClean="0">
                  <a:ln w="3175"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itchFamily="34" charset="-122"/>
                  <a:ea typeface="微软雅黑" pitchFamily="34" charset="-122"/>
                  <a:cs typeface="Times New Roman" pitchFamily="18" charset="0"/>
                </a:rPr>
                <a:t>高等教育出版社</a:t>
              </a:r>
              <a:endParaRPr lang="zh-CN" altLang="en-US" sz="1400" spc="80" dirty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6" name="TextBox 25"/>
          <p:cNvSpPr txBox="1"/>
          <p:nvPr/>
        </p:nvSpPr>
        <p:spPr>
          <a:xfrm>
            <a:off x="2123728" y="5373216"/>
            <a:ext cx="170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pc="80" dirty="0" smtClean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主编：张巍</a:t>
            </a:r>
            <a:endParaRPr lang="zh-CN" altLang="en-US" sz="1400" spc="80" dirty="0">
              <a:ln w="3175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604098" y="709900"/>
            <a:ext cx="2015652" cy="2015652"/>
            <a:chOff x="3604098" y="709900"/>
            <a:chExt cx="2015652" cy="2015652"/>
          </a:xfrm>
        </p:grpSpPr>
        <p:sp>
          <p:nvSpPr>
            <p:cNvPr id="27" name="椭圆 26"/>
            <p:cNvSpPr/>
            <p:nvPr/>
          </p:nvSpPr>
          <p:spPr>
            <a:xfrm>
              <a:off x="3604098" y="709900"/>
              <a:ext cx="2015652" cy="2015652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562" y="895559"/>
              <a:ext cx="1678676" cy="16148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3066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21600000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46" grpId="0" animBg="1"/>
      <p:bldP spid="47" grpId="0" animBg="1"/>
      <p:bldP spid="2" grpId="0"/>
      <p:bldP spid="26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767</TotalTime>
  <Words>3922</Words>
  <Application>Microsoft Office PowerPoint</Application>
  <PresentationFormat>全屏显示(4:3)</PresentationFormat>
  <Paragraphs>335</Paragraphs>
  <Slides>55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55</vt:i4>
      </vt:variant>
    </vt:vector>
  </HeadingPairs>
  <TitlesOfParts>
    <vt:vector size="58" baseType="lpstr">
      <vt:lpstr>Office 主题​​</vt:lpstr>
      <vt:lpstr>Image</vt:lpstr>
      <vt:lpstr>位图图像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xb21cn</cp:lastModifiedBy>
  <cp:revision>128</cp:revision>
  <dcterms:created xsi:type="dcterms:W3CDTF">2013-07-22T14:16:44Z</dcterms:created>
  <dcterms:modified xsi:type="dcterms:W3CDTF">2020-08-24T08:29:13Z</dcterms:modified>
</cp:coreProperties>
</file>