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66"/>
  </p:notesMasterIdLst>
  <p:handoutMasterIdLst>
    <p:handoutMasterId r:id="rId67"/>
  </p:handoutMasterIdLst>
  <p:sldIdLst>
    <p:sldId id="1950" r:id="rId2"/>
    <p:sldId id="997" r:id="rId3"/>
    <p:sldId id="998" r:id="rId4"/>
    <p:sldId id="999" r:id="rId5"/>
    <p:sldId id="1000" r:id="rId6"/>
    <p:sldId id="1001" r:id="rId7"/>
    <p:sldId id="1002" r:id="rId8"/>
    <p:sldId id="1003" r:id="rId9"/>
    <p:sldId id="1004" r:id="rId10"/>
    <p:sldId id="1005" r:id="rId11"/>
    <p:sldId id="1592" r:id="rId12"/>
    <p:sldId id="1593" r:id="rId13"/>
    <p:sldId id="1594" r:id="rId14"/>
    <p:sldId id="1595" r:id="rId15"/>
    <p:sldId id="1596" r:id="rId16"/>
    <p:sldId id="1597" r:id="rId17"/>
    <p:sldId id="1598" r:id="rId18"/>
    <p:sldId id="1599" r:id="rId19"/>
    <p:sldId id="1600" r:id="rId20"/>
    <p:sldId id="1601" r:id="rId21"/>
    <p:sldId id="1602" r:id="rId22"/>
    <p:sldId id="1603" r:id="rId23"/>
    <p:sldId id="1604" r:id="rId24"/>
    <p:sldId id="1605" r:id="rId25"/>
    <p:sldId id="1606" r:id="rId26"/>
    <p:sldId id="1607" r:id="rId27"/>
    <p:sldId id="1608" r:id="rId28"/>
    <p:sldId id="1609" r:id="rId29"/>
    <p:sldId id="1023" r:id="rId30"/>
    <p:sldId id="1024" r:id="rId31"/>
    <p:sldId id="1025" r:id="rId32"/>
    <p:sldId id="1026" r:id="rId33"/>
    <p:sldId id="1027" r:id="rId34"/>
    <p:sldId id="1028" r:id="rId35"/>
    <p:sldId id="1029" r:id="rId36"/>
    <p:sldId id="1030" r:id="rId37"/>
    <p:sldId id="1031" r:id="rId38"/>
    <p:sldId id="1032" r:id="rId39"/>
    <p:sldId id="1033" r:id="rId40"/>
    <p:sldId id="1034" r:id="rId41"/>
    <p:sldId id="1035" r:id="rId42"/>
    <p:sldId id="1036" r:id="rId43"/>
    <p:sldId id="1037" r:id="rId44"/>
    <p:sldId id="1038" r:id="rId45"/>
    <p:sldId id="1039" r:id="rId46"/>
    <p:sldId id="1040" r:id="rId47"/>
    <p:sldId id="1041" r:id="rId48"/>
    <p:sldId id="1042" r:id="rId49"/>
    <p:sldId id="1043" r:id="rId50"/>
    <p:sldId id="1044" r:id="rId51"/>
    <p:sldId id="1045" r:id="rId52"/>
    <p:sldId id="1046" r:id="rId53"/>
    <p:sldId id="1047" r:id="rId54"/>
    <p:sldId id="1048" r:id="rId55"/>
    <p:sldId id="1049" r:id="rId56"/>
    <p:sldId id="1050" r:id="rId57"/>
    <p:sldId id="1051" r:id="rId58"/>
    <p:sldId id="1052" r:id="rId59"/>
    <p:sldId id="1053" r:id="rId60"/>
    <p:sldId id="1054" r:id="rId61"/>
    <p:sldId id="1055" r:id="rId62"/>
    <p:sldId id="1056" r:id="rId63"/>
    <p:sldId id="1057" r:id="rId64"/>
    <p:sldId id="1058" r:id="rId65"/>
  </p:sldIdLst>
  <p:sldSz cx="9144000" cy="6858000" type="screen4x3"/>
  <p:notesSz cx="6669088" cy="9926638"/>
  <p:defaultTextStyle>
    <a:defPPr>
      <a:defRPr lang="zh-CN"/>
    </a:defPPr>
    <a:lvl1pPr algn="l" rtl="0" fontAlgn="base">
      <a:spcBef>
        <a:spcPct val="0"/>
      </a:spcBef>
      <a:spcAft>
        <a:spcPct val="0"/>
      </a:spcAft>
      <a:defRPr b="1"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b="1"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b="1"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b="1"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b="1" kern="1200">
        <a:solidFill>
          <a:schemeClr val="tx1"/>
        </a:solidFill>
        <a:latin typeface="Arial" pitchFamily="34" charset="0"/>
        <a:ea typeface="宋体" pitchFamily="2" charset="-122"/>
        <a:cs typeface="+mn-cs"/>
      </a:defRPr>
    </a:lvl5pPr>
    <a:lvl6pPr marL="2286000" algn="l" defTabSz="914400" rtl="0" eaLnBrk="1" latinLnBrk="0" hangingPunct="1">
      <a:defRPr b="1" kern="1200">
        <a:solidFill>
          <a:schemeClr val="tx1"/>
        </a:solidFill>
        <a:latin typeface="Arial" pitchFamily="34" charset="0"/>
        <a:ea typeface="宋体" pitchFamily="2" charset="-122"/>
        <a:cs typeface="+mn-cs"/>
      </a:defRPr>
    </a:lvl6pPr>
    <a:lvl7pPr marL="2743200" algn="l" defTabSz="914400" rtl="0" eaLnBrk="1" latinLnBrk="0" hangingPunct="1">
      <a:defRPr b="1" kern="1200">
        <a:solidFill>
          <a:schemeClr val="tx1"/>
        </a:solidFill>
        <a:latin typeface="Arial" pitchFamily="34" charset="0"/>
        <a:ea typeface="宋体" pitchFamily="2" charset="-122"/>
        <a:cs typeface="+mn-cs"/>
      </a:defRPr>
    </a:lvl7pPr>
    <a:lvl8pPr marL="3200400" algn="l" defTabSz="914400" rtl="0" eaLnBrk="1" latinLnBrk="0" hangingPunct="1">
      <a:defRPr b="1" kern="1200">
        <a:solidFill>
          <a:schemeClr val="tx1"/>
        </a:solidFill>
        <a:latin typeface="Arial" pitchFamily="34" charset="0"/>
        <a:ea typeface="宋体" pitchFamily="2" charset="-122"/>
        <a:cs typeface="+mn-cs"/>
      </a:defRPr>
    </a:lvl8pPr>
    <a:lvl9pPr marL="3657600" algn="l" defTabSz="914400" rtl="0" eaLnBrk="1" latinLnBrk="0" hangingPunct="1">
      <a:defRPr b="1"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008000"/>
    <a:srgbClr val="660066"/>
    <a:srgbClr val="666633"/>
    <a:srgbClr val="CC3300"/>
    <a:srgbClr val="9966FF"/>
    <a:srgbClr val="FF33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outlineView">
  <p:normalViewPr showOutlineIcons="0">
    <p:restoredLeft sz="34559" autoAdjust="0"/>
    <p:restoredTop sz="86372" autoAdjust="0"/>
  </p:normalViewPr>
  <p:slideViewPr>
    <p:cSldViewPr>
      <p:cViewPr>
        <p:scale>
          <a:sx n="75" d="100"/>
          <a:sy n="75" d="100"/>
        </p:scale>
        <p:origin x="-462" y="-72"/>
      </p:cViewPr>
      <p:guideLst>
        <p:guide orient="horz" pos="2160"/>
        <p:guide pos="2880"/>
      </p:guideLst>
    </p:cSldViewPr>
  </p:slideViewPr>
  <p:outlineViewPr>
    <p:cViewPr>
      <p:scale>
        <a:sx n="33" d="100"/>
        <a:sy n="33" d="100"/>
      </p:scale>
      <p:origin x="0" y="9084"/>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Lst>
  </p:outlineViewPr>
  <p:notesTextViewPr>
    <p:cViewPr>
      <p:scale>
        <a:sx n="100" d="100"/>
        <a:sy n="100" d="100"/>
      </p:scale>
      <p:origin x="0" y="0"/>
    </p:cViewPr>
  </p:notesTextViewPr>
  <p:sorterViewPr>
    <p:cViewPr>
      <p:scale>
        <a:sx n="66" d="100"/>
        <a:sy n="66" d="100"/>
      </p:scale>
      <p:origin x="0" y="4537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_rels/viewProps.xml.rels><?xml version="1.0" encoding="UTF-8" standalone="yes"?>
<Relationships xmlns="http://schemas.openxmlformats.org/package/2006/relationships"><Relationship Id="rId8" Type="http://schemas.openxmlformats.org/officeDocument/2006/relationships/slide" Target="slides/slide9.xml"/><Relationship Id="rId13" Type="http://schemas.openxmlformats.org/officeDocument/2006/relationships/slide" Target="slides/slide27.xml"/><Relationship Id="rId18" Type="http://schemas.openxmlformats.org/officeDocument/2006/relationships/slide" Target="slides/slide36.xml"/><Relationship Id="rId26" Type="http://schemas.openxmlformats.org/officeDocument/2006/relationships/slide" Target="slides/slide55.xml"/><Relationship Id="rId3" Type="http://schemas.openxmlformats.org/officeDocument/2006/relationships/slide" Target="slides/slide4.xml"/><Relationship Id="rId21" Type="http://schemas.openxmlformats.org/officeDocument/2006/relationships/slide" Target="slides/slide39.xml"/><Relationship Id="rId34" Type="http://schemas.openxmlformats.org/officeDocument/2006/relationships/slide" Target="slides/slide63.xml"/><Relationship Id="rId7" Type="http://schemas.openxmlformats.org/officeDocument/2006/relationships/slide" Target="slides/slide8.xml"/><Relationship Id="rId12" Type="http://schemas.openxmlformats.org/officeDocument/2006/relationships/slide" Target="slides/slide25.xml"/><Relationship Id="rId17" Type="http://schemas.openxmlformats.org/officeDocument/2006/relationships/slide" Target="slides/slide35.xml"/><Relationship Id="rId25" Type="http://schemas.openxmlformats.org/officeDocument/2006/relationships/slide" Target="slides/slide54.xml"/><Relationship Id="rId33" Type="http://schemas.openxmlformats.org/officeDocument/2006/relationships/slide" Target="slides/slide62.xml"/><Relationship Id="rId2" Type="http://schemas.openxmlformats.org/officeDocument/2006/relationships/slide" Target="slides/slide3.xml"/><Relationship Id="rId16" Type="http://schemas.openxmlformats.org/officeDocument/2006/relationships/slide" Target="slides/slide34.xml"/><Relationship Id="rId20" Type="http://schemas.openxmlformats.org/officeDocument/2006/relationships/slide" Target="slides/slide38.xml"/><Relationship Id="rId29" Type="http://schemas.openxmlformats.org/officeDocument/2006/relationships/slide" Target="slides/slide58.xml"/><Relationship Id="rId1" Type="http://schemas.openxmlformats.org/officeDocument/2006/relationships/slide" Target="slides/slide2.xml"/><Relationship Id="rId6" Type="http://schemas.openxmlformats.org/officeDocument/2006/relationships/slide" Target="slides/slide7.xml"/><Relationship Id="rId11" Type="http://schemas.openxmlformats.org/officeDocument/2006/relationships/slide" Target="slides/slide12.xml"/><Relationship Id="rId24" Type="http://schemas.openxmlformats.org/officeDocument/2006/relationships/slide" Target="slides/slide44.xml"/><Relationship Id="rId32" Type="http://schemas.openxmlformats.org/officeDocument/2006/relationships/slide" Target="slides/slide61.xml"/><Relationship Id="rId5" Type="http://schemas.openxmlformats.org/officeDocument/2006/relationships/slide" Target="slides/slide6.xml"/><Relationship Id="rId15" Type="http://schemas.openxmlformats.org/officeDocument/2006/relationships/slide" Target="slides/slide32.xml"/><Relationship Id="rId23" Type="http://schemas.openxmlformats.org/officeDocument/2006/relationships/slide" Target="slides/slide42.xml"/><Relationship Id="rId28" Type="http://schemas.openxmlformats.org/officeDocument/2006/relationships/slide" Target="slides/slide57.xml"/><Relationship Id="rId10" Type="http://schemas.openxmlformats.org/officeDocument/2006/relationships/slide" Target="slides/slide11.xml"/><Relationship Id="rId19" Type="http://schemas.openxmlformats.org/officeDocument/2006/relationships/slide" Target="slides/slide37.xml"/><Relationship Id="rId31" Type="http://schemas.openxmlformats.org/officeDocument/2006/relationships/slide" Target="slides/slide60.xml"/><Relationship Id="rId4" Type="http://schemas.openxmlformats.org/officeDocument/2006/relationships/slide" Target="slides/slide5.xml"/><Relationship Id="rId9" Type="http://schemas.openxmlformats.org/officeDocument/2006/relationships/slide" Target="slides/slide10.xml"/><Relationship Id="rId14" Type="http://schemas.openxmlformats.org/officeDocument/2006/relationships/slide" Target="slides/slide29.xml"/><Relationship Id="rId22" Type="http://schemas.openxmlformats.org/officeDocument/2006/relationships/slide" Target="slides/slide41.xml"/><Relationship Id="rId27" Type="http://schemas.openxmlformats.org/officeDocument/2006/relationships/slide" Target="slides/slide56.xml"/><Relationship Id="rId30" Type="http://schemas.openxmlformats.org/officeDocument/2006/relationships/slide" Target="slides/slide59.xml"/><Relationship Id="rId35" Type="http://schemas.openxmlformats.org/officeDocument/2006/relationships/slide" Target="slides/slide6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7794" name="Rectangle 2"/>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lvl1pPr>
          </a:lstStyle>
          <a:p>
            <a:endParaRPr lang="en-US" altLang="zh-CN"/>
          </a:p>
        </p:txBody>
      </p:sp>
      <p:sp>
        <p:nvSpPr>
          <p:cNvPr id="417795" name="Rectangle 3"/>
          <p:cNvSpPr>
            <a:spLocks noGrp="1" noChangeArrowheads="1"/>
          </p:cNvSpPr>
          <p:nvPr>
            <p:ph type="dt" sz="quarter" idx="1"/>
          </p:nvPr>
        </p:nvSpPr>
        <p:spPr bwMode="auto">
          <a:xfrm>
            <a:off x="377825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lvl1pPr>
          </a:lstStyle>
          <a:p>
            <a:endParaRPr lang="en-US" altLang="zh-CN"/>
          </a:p>
        </p:txBody>
      </p:sp>
      <p:sp>
        <p:nvSpPr>
          <p:cNvPr id="417796" name="Rectangle 4"/>
          <p:cNvSpPr>
            <a:spLocks noGrp="1" noChangeArrowheads="1"/>
          </p:cNvSpPr>
          <p:nvPr>
            <p:ph type="ftr" sz="quarter" idx="2"/>
          </p:nvPr>
        </p:nvSpPr>
        <p:spPr bwMode="auto">
          <a:xfrm>
            <a:off x="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lvl1pPr>
          </a:lstStyle>
          <a:p>
            <a:endParaRPr lang="en-US" altLang="zh-CN"/>
          </a:p>
        </p:txBody>
      </p:sp>
      <p:sp>
        <p:nvSpPr>
          <p:cNvPr id="417797" name="Rectangle 5"/>
          <p:cNvSpPr>
            <a:spLocks noGrp="1" noChangeArrowheads="1"/>
          </p:cNvSpPr>
          <p:nvPr>
            <p:ph type="sldNum" sz="quarter" idx="3"/>
          </p:nvPr>
        </p:nvSpPr>
        <p:spPr bwMode="auto">
          <a:xfrm>
            <a:off x="377825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lvl1pPr>
          </a:lstStyle>
          <a:p>
            <a:fld id="{2CFB4F9D-8FD4-42B7-AC4C-504C753671E7}" type="slidenum">
              <a:rPr lang="en-US" altLang="zh-CN"/>
              <a:pPr/>
              <a:t>‹#›</a:t>
            </a:fld>
            <a:endParaRPr lang="en-US" altLang="zh-CN"/>
          </a:p>
        </p:txBody>
      </p:sp>
    </p:spTree>
    <p:extLst>
      <p:ext uri="{BB962C8B-B14F-4D97-AF65-F5344CB8AC3E}">
        <p14:creationId xmlns:p14="http://schemas.microsoft.com/office/powerpoint/2010/main" val="18843007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lvl1pPr>
          </a:lstStyle>
          <a:p>
            <a:endParaRPr lang="en-US" altLang="zh-CN"/>
          </a:p>
        </p:txBody>
      </p:sp>
      <p:sp>
        <p:nvSpPr>
          <p:cNvPr id="67587" name="Rectangle 3"/>
          <p:cNvSpPr>
            <a:spLocks noGrp="1" noChangeArrowheads="1"/>
          </p:cNvSpPr>
          <p:nvPr>
            <p:ph type="dt" idx="1"/>
          </p:nvPr>
        </p:nvSpPr>
        <p:spPr bwMode="auto">
          <a:xfrm>
            <a:off x="377825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lvl1pPr>
          </a:lstStyle>
          <a:p>
            <a:endParaRPr lang="en-US" altLang="zh-CN"/>
          </a:p>
        </p:txBody>
      </p:sp>
      <p:sp>
        <p:nvSpPr>
          <p:cNvPr id="67588" name="Rectangle 4"/>
          <p:cNvSpPr>
            <a:spLocks noGrp="1" noRot="1" noChangeAspect="1" noChangeArrowheads="1" noTextEdit="1"/>
          </p:cNvSpPr>
          <p:nvPr>
            <p:ph type="sldImg" idx="2"/>
          </p:nvPr>
        </p:nvSpPr>
        <p:spPr bwMode="auto">
          <a:xfrm>
            <a:off x="852488" y="744538"/>
            <a:ext cx="4964112"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7589" name="Rectangle 5"/>
          <p:cNvSpPr>
            <a:spLocks noGrp="1" noChangeArrowheads="1"/>
          </p:cNvSpPr>
          <p:nvPr>
            <p:ph type="body" sz="quarter" idx="3"/>
          </p:nvPr>
        </p:nvSpPr>
        <p:spPr bwMode="auto">
          <a:xfrm>
            <a:off x="666750" y="4714875"/>
            <a:ext cx="5335588"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7590" name="Rectangle 6"/>
          <p:cNvSpPr>
            <a:spLocks noGrp="1" noChangeArrowheads="1"/>
          </p:cNvSpPr>
          <p:nvPr>
            <p:ph type="ftr" sz="quarter" idx="4"/>
          </p:nvPr>
        </p:nvSpPr>
        <p:spPr bwMode="auto">
          <a:xfrm>
            <a:off x="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lvl1pPr>
          </a:lstStyle>
          <a:p>
            <a:endParaRPr lang="en-US" altLang="zh-CN"/>
          </a:p>
        </p:txBody>
      </p:sp>
      <p:sp>
        <p:nvSpPr>
          <p:cNvPr id="67591" name="Rectangle 7"/>
          <p:cNvSpPr>
            <a:spLocks noGrp="1" noChangeArrowheads="1"/>
          </p:cNvSpPr>
          <p:nvPr>
            <p:ph type="sldNum" sz="quarter" idx="5"/>
          </p:nvPr>
        </p:nvSpPr>
        <p:spPr bwMode="auto">
          <a:xfrm>
            <a:off x="377825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lvl1pPr>
          </a:lstStyle>
          <a:p>
            <a:fld id="{9161C36A-B87B-4AEE-A4A9-04B71AA3F97B}" type="slidenum">
              <a:rPr lang="en-US" altLang="zh-CN"/>
              <a:pPr/>
              <a:t>‹#›</a:t>
            </a:fld>
            <a:endParaRPr lang="en-US" altLang="zh-CN"/>
          </a:p>
        </p:txBody>
      </p:sp>
    </p:spTree>
    <p:extLst>
      <p:ext uri="{BB962C8B-B14F-4D97-AF65-F5344CB8AC3E}">
        <p14:creationId xmlns:p14="http://schemas.microsoft.com/office/powerpoint/2010/main" val="234579128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宋体" pitchFamily="2" charset="-122"/>
        <a:cs typeface="+mn-cs"/>
      </a:defRPr>
    </a:lvl1pPr>
    <a:lvl2pPr marL="457200" algn="l" rtl="0" fontAlgn="base">
      <a:spcBef>
        <a:spcPct val="30000"/>
      </a:spcBef>
      <a:spcAft>
        <a:spcPct val="0"/>
      </a:spcAft>
      <a:defRPr sz="1200" kern="1200">
        <a:solidFill>
          <a:schemeClr val="tx1"/>
        </a:solidFill>
        <a:latin typeface="Arial" pitchFamily="34" charset="0"/>
        <a:ea typeface="宋体" pitchFamily="2" charset="-122"/>
        <a:cs typeface="+mn-cs"/>
      </a:defRPr>
    </a:lvl2pPr>
    <a:lvl3pPr marL="914400" algn="l" rtl="0" fontAlgn="base">
      <a:spcBef>
        <a:spcPct val="30000"/>
      </a:spcBef>
      <a:spcAft>
        <a:spcPct val="0"/>
      </a:spcAft>
      <a:defRPr sz="1200" kern="1200">
        <a:solidFill>
          <a:schemeClr val="tx1"/>
        </a:solidFill>
        <a:latin typeface="Arial" pitchFamily="34" charset="0"/>
        <a:ea typeface="宋体" pitchFamily="2" charset="-122"/>
        <a:cs typeface="+mn-cs"/>
      </a:defRPr>
    </a:lvl3pPr>
    <a:lvl4pPr marL="1371600" algn="l" rtl="0" fontAlgn="base">
      <a:spcBef>
        <a:spcPct val="30000"/>
      </a:spcBef>
      <a:spcAft>
        <a:spcPct val="0"/>
      </a:spcAft>
      <a:defRPr sz="1200" kern="1200">
        <a:solidFill>
          <a:schemeClr val="tx1"/>
        </a:solidFill>
        <a:latin typeface="Arial" pitchFamily="34" charset="0"/>
        <a:ea typeface="宋体" pitchFamily="2" charset="-122"/>
        <a:cs typeface="+mn-cs"/>
      </a:defRPr>
    </a:lvl4pPr>
    <a:lvl5pPr marL="1828800" algn="l" rtl="0" fontAlgn="base">
      <a:spcBef>
        <a:spcPct val="30000"/>
      </a:spcBef>
      <a:spcAft>
        <a:spcPct val="0"/>
      </a:spcAft>
      <a:defRPr sz="1200" kern="1200">
        <a:solidFill>
          <a:schemeClr val="tx1"/>
        </a:solidFill>
        <a:latin typeface="Arial"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175D65-BC03-405F-892A-78F70BD21EBC}" type="slidenum">
              <a:rPr lang="en-US" altLang="zh-CN"/>
              <a:pPr/>
              <a:t>31</a:t>
            </a:fld>
            <a:endParaRPr lang="en-US" altLang="zh-CN"/>
          </a:p>
        </p:txBody>
      </p:sp>
      <p:sp>
        <p:nvSpPr>
          <p:cNvPr id="920578" name="Rectangle 2"/>
          <p:cNvSpPr>
            <a:spLocks noGrp="1" noRot="1" noChangeAspect="1" noChangeArrowheads="1" noTextEdit="1"/>
          </p:cNvSpPr>
          <p:nvPr>
            <p:ph type="sldImg"/>
          </p:nvPr>
        </p:nvSpPr>
        <p:spPr>
          <a:ln/>
        </p:spPr>
      </p:sp>
      <p:sp>
        <p:nvSpPr>
          <p:cNvPr id="92057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88490D0-DBC8-4F0C-8CA4-3823FFF59478}" type="slidenum">
              <a:rPr lang="en-US" altLang="zh-CN"/>
              <a:pPr/>
              <a:t>‹#›</a:t>
            </a:fld>
            <a:endParaRPr lang="en-US" altLang="zh-CN"/>
          </a:p>
        </p:txBody>
      </p:sp>
    </p:spTree>
    <p:extLst>
      <p:ext uri="{BB962C8B-B14F-4D97-AF65-F5344CB8AC3E}">
        <p14:creationId xmlns:p14="http://schemas.microsoft.com/office/powerpoint/2010/main" val="4216977914"/>
      </p:ext>
    </p:extLst>
  </p:cSld>
  <p:clrMapOvr>
    <a:masterClrMapping/>
  </p:clrMapOvr>
  <p:transition spd="med">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B5639CD7-5B97-4137-959C-29D25D866A6B}" type="slidenum">
              <a:rPr lang="en-US" altLang="zh-CN"/>
              <a:pPr/>
              <a:t>‹#›</a:t>
            </a:fld>
            <a:endParaRPr lang="en-US" altLang="zh-CN"/>
          </a:p>
        </p:txBody>
      </p:sp>
    </p:spTree>
    <p:extLst>
      <p:ext uri="{BB962C8B-B14F-4D97-AF65-F5344CB8AC3E}">
        <p14:creationId xmlns:p14="http://schemas.microsoft.com/office/powerpoint/2010/main" val="3144674035"/>
      </p:ext>
    </p:extLst>
  </p:cSld>
  <p:clrMapOvr>
    <a:masterClrMapping/>
  </p:clrMapOvr>
  <p:transition spd="med">
    <p:strips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313581EC-250E-4A0F-9C0C-B17771430950}" type="slidenum">
              <a:rPr lang="en-US" altLang="zh-CN"/>
              <a:pPr/>
              <a:t>‹#›</a:t>
            </a:fld>
            <a:endParaRPr lang="en-US" altLang="zh-CN"/>
          </a:p>
        </p:txBody>
      </p:sp>
    </p:spTree>
    <p:extLst>
      <p:ext uri="{BB962C8B-B14F-4D97-AF65-F5344CB8AC3E}">
        <p14:creationId xmlns:p14="http://schemas.microsoft.com/office/powerpoint/2010/main" val="140845906"/>
      </p:ext>
    </p:extLst>
  </p:cSld>
  <p:clrMapOvr>
    <a:masterClrMapping/>
  </p:clrMapOvr>
  <p:transition spd="med">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4800" y="1981200"/>
            <a:ext cx="4194175"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1375" y="1981200"/>
            <a:ext cx="4194175"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D92B9143-0C17-473C-BAEB-7DD6AABB2881}" type="slidenum">
              <a:rPr lang="en-US" altLang="zh-CN"/>
              <a:pPr/>
              <a:t>‹#›</a:t>
            </a:fld>
            <a:endParaRPr lang="en-US" altLang="zh-CN"/>
          </a:p>
        </p:txBody>
      </p:sp>
    </p:spTree>
    <p:extLst>
      <p:ext uri="{BB962C8B-B14F-4D97-AF65-F5344CB8AC3E}">
        <p14:creationId xmlns:p14="http://schemas.microsoft.com/office/powerpoint/2010/main" val="1218927650"/>
      </p:ext>
    </p:extLst>
  </p:cSld>
  <p:clrMapOvr>
    <a:masterClrMapping/>
  </p:clrMapOvr>
  <p:transition spd="med">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CC00B38C-C2E6-4F33-8436-78941825CE3C}" type="slidenum">
              <a:rPr lang="en-US" altLang="zh-CN"/>
              <a:pPr/>
              <a:t>‹#›</a:t>
            </a:fld>
            <a:endParaRPr lang="en-US" altLang="zh-CN"/>
          </a:p>
        </p:txBody>
      </p:sp>
    </p:spTree>
    <p:extLst>
      <p:ext uri="{BB962C8B-B14F-4D97-AF65-F5344CB8AC3E}">
        <p14:creationId xmlns:p14="http://schemas.microsoft.com/office/powerpoint/2010/main" val="3083893487"/>
      </p:ext>
    </p:extLst>
  </p:cSld>
  <p:clrMapOvr>
    <a:masterClrMapping/>
  </p:clrMapOvr>
  <p:transition spd="med">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9DD2A444-5A49-4986-870E-3372F0896474}" type="slidenum">
              <a:rPr lang="en-US" altLang="zh-CN"/>
              <a:pPr/>
              <a:t>‹#›</a:t>
            </a:fld>
            <a:endParaRPr lang="en-US" altLang="zh-CN"/>
          </a:p>
        </p:txBody>
      </p:sp>
    </p:spTree>
    <p:extLst>
      <p:ext uri="{BB962C8B-B14F-4D97-AF65-F5344CB8AC3E}">
        <p14:creationId xmlns:p14="http://schemas.microsoft.com/office/powerpoint/2010/main" val="2536524267"/>
      </p:ext>
    </p:extLst>
  </p:cSld>
  <p:clrMapOvr>
    <a:masterClrMapping/>
  </p:clrMapOvr>
  <p:transition spd="med">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6CE767F8-F933-4B9E-81C7-3F1793CDE5CB}" type="slidenum">
              <a:rPr lang="en-US" altLang="zh-CN"/>
              <a:pPr/>
              <a:t>‹#›</a:t>
            </a:fld>
            <a:endParaRPr lang="en-US" altLang="zh-CN"/>
          </a:p>
        </p:txBody>
      </p:sp>
    </p:spTree>
    <p:extLst>
      <p:ext uri="{BB962C8B-B14F-4D97-AF65-F5344CB8AC3E}">
        <p14:creationId xmlns:p14="http://schemas.microsoft.com/office/powerpoint/2010/main" val="1992676169"/>
      </p:ext>
    </p:extLst>
  </p:cSld>
  <p:clrMapOvr>
    <a:masterClrMapping/>
  </p:clrMapOvr>
  <p:transition spd="med">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ED32CB65-A69D-4A35-92DC-F1874D737AA1}" type="slidenum">
              <a:rPr lang="en-US" altLang="zh-CN"/>
              <a:pPr/>
              <a:t>‹#›</a:t>
            </a:fld>
            <a:endParaRPr lang="en-US" altLang="zh-CN"/>
          </a:p>
        </p:txBody>
      </p:sp>
    </p:spTree>
    <p:extLst>
      <p:ext uri="{BB962C8B-B14F-4D97-AF65-F5344CB8AC3E}">
        <p14:creationId xmlns:p14="http://schemas.microsoft.com/office/powerpoint/2010/main" val="3489162990"/>
      </p:ext>
    </p:extLst>
  </p:cSld>
  <p:clrMapOvr>
    <a:masterClrMapping/>
  </p:clrMapOvr>
  <p:transition spd="med">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89A5EA4-9DD3-4BDD-80F9-DCA6C6DF6E39}" type="slidenum">
              <a:rPr lang="en-US" altLang="zh-CN"/>
              <a:pPr/>
              <a:t>‹#›</a:t>
            </a:fld>
            <a:endParaRPr lang="en-US" altLang="zh-CN"/>
          </a:p>
        </p:txBody>
      </p:sp>
    </p:spTree>
    <p:extLst>
      <p:ext uri="{BB962C8B-B14F-4D97-AF65-F5344CB8AC3E}">
        <p14:creationId xmlns:p14="http://schemas.microsoft.com/office/powerpoint/2010/main" val="2001569842"/>
      </p:ext>
    </p:extLst>
  </p:cSld>
  <p:clrMapOvr>
    <a:masterClrMapping/>
  </p:clrMapOvr>
  <p:transition spd="med">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54DFF74B-F212-434D-ADD6-1D675284D7B5}" type="slidenum">
              <a:rPr lang="en-US" altLang="zh-CN"/>
              <a:pPr/>
              <a:t>‹#›</a:t>
            </a:fld>
            <a:endParaRPr lang="en-US" altLang="zh-CN"/>
          </a:p>
        </p:txBody>
      </p:sp>
    </p:spTree>
    <p:extLst>
      <p:ext uri="{BB962C8B-B14F-4D97-AF65-F5344CB8AC3E}">
        <p14:creationId xmlns:p14="http://schemas.microsoft.com/office/powerpoint/2010/main" val="795361321"/>
      </p:ext>
    </p:extLst>
  </p:cSld>
  <p:clrMapOvr>
    <a:masterClrMapping/>
  </p:clrMapOvr>
  <p:transition spd="med">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10363" y="685800"/>
            <a:ext cx="2135187" cy="5181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685800"/>
            <a:ext cx="6256338" cy="51816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C4F16C2B-8AE0-4488-A217-DCABDC61BFD5}" type="slidenum">
              <a:rPr lang="en-US" altLang="zh-CN"/>
              <a:pPr/>
              <a:t>‹#›</a:t>
            </a:fld>
            <a:endParaRPr lang="en-US" altLang="zh-CN"/>
          </a:p>
        </p:txBody>
      </p:sp>
    </p:spTree>
    <p:extLst>
      <p:ext uri="{BB962C8B-B14F-4D97-AF65-F5344CB8AC3E}">
        <p14:creationId xmlns:p14="http://schemas.microsoft.com/office/powerpoint/2010/main" val="502199577"/>
      </p:ext>
    </p:extLst>
  </p:cSld>
  <p:clrMapOvr>
    <a:masterClrMapping/>
  </p:clrMapOvr>
  <p:transition spd="med">
    <p:strips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301625" y="685800"/>
            <a:ext cx="854075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304800" y="1981200"/>
            <a:ext cx="8540750" cy="3886200"/>
          </a:xfrm>
        </p:spPr>
        <p:txBody>
          <a:bodyPr/>
          <a:lstStyle/>
          <a:p>
            <a:endParaRPr lang="zh-CN" altLang="en-US"/>
          </a:p>
        </p:txBody>
      </p:sp>
      <p:sp>
        <p:nvSpPr>
          <p:cNvPr id="4" name="日期占位符 3"/>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5" name="页脚占位符 4"/>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6" name="灯片编号占位符 5"/>
          <p:cNvSpPr>
            <a:spLocks noGrp="1"/>
          </p:cNvSpPr>
          <p:nvPr>
            <p:ph type="sldNum" sz="quarter" idx="12"/>
          </p:nvPr>
        </p:nvSpPr>
        <p:spPr>
          <a:xfrm>
            <a:off x="6553200" y="6019800"/>
            <a:ext cx="2289175" cy="476250"/>
          </a:xfrm>
        </p:spPr>
        <p:txBody>
          <a:bodyPr/>
          <a:lstStyle>
            <a:lvl1pPr>
              <a:defRPr/>
            </a:lvl1pPr>
          </a:lstStyle>
          <a:p>
            <a:fld id="{F047F504-C3C4-467D-93A1-06B0636D347B}" type="slidenum">
              <a:rPr lang="en-US" altLang="zh-CN"/>
              <a:pPr/>
              <a:t>‹#›</a:t>
            </a:fld>
            <a:endParaRPr lang="en-US" altLang="zh-CN"/>
          </a:p>
        </p:txBody>
      </p:sp>
    </p:spTree>
    <p:extLst>
      <p:ext uri="{BB962C8B-B14F-4D97-AF65-F5344CB8AC3E}">
        <p14:creationId xmlns:p14="http://schemas.microsoft.com/office/powerpoint/2010/main" val="3527076526"/>
      </p:ext>
    </p:extLst>
  </p:cSld>
  <p:clrMapOvr>
    <a:masterClrMapping/>
  </p:clrMapOvr>
  <p:transition spd="med">
    <p:strips dir="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301625" y="685800"/>
            <a:ext cx="854075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304800" y="1981200"/>
            <a:ext cx="4194175"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1375" y="1981200"/>
            <a:ext cx="4194175"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019800"/>
            <a:ext cx="2289175" cy="476250"/>
          </a:xfrm>
        </p:spPr>
        <p:txBody>
          <a:bodyPr/>
          <a:lstStyle>
            <a:lvl1pPr>
              <a:defRPr/>
            </a:lvl1pPr>
          </a:lstStyle>
          <a:p>
            <a:fld id="{625B0AB7-3760-4E03-94DD-8FA50A49C26D}" type="slidenum">
              <a:rPr lang="en-US" altLang="zh-CN"/>
              <a:pPr/>
              <a:t>‹#›</a:t>
            </a:fld>
            <a:endParaRPr lang="en-US" altLang="zh-CN"/>
          </a:p>
        </p:txBody>
      </p:sp>
    </p:spTree>
    <p:extLst>
      <p:ext uri="{BB962C8B-B14F-4D97-AF65-F5344CB8AC3E}">
        <p14:creationId xmlns:p14="http://schemas.microsoft.com/office/powerpoint/2010/main" val="842251512"/>
      </p:ext>
    </p:extLst>
  </p:cSld>
  <p:clrMapOvr>
    <a:masterClrMapping/>
  </p:clrMapOvr>
  <p:transition spd="med">
    <p:strips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49154" name="Rectangle 2"/>
          <p:cNvSpPr>
            <a:spLocks noGrp="1" noRot="1" noChangeArrowheads="1"/>
          </p:cNvSpPr>
          <p:nvPr>
            <p:ph type="title"/>
          </p:nvPr>
        </p:nvSpPr>
        <p:spPr bwMode="auto">
          <a:xfrm>
            <a:off x="301625" y="685800"/>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9155" name="Rectangle 3"/>
          <p:cNvSpPr>
            <a:spLocks noGrp="1" noRot="1" noChangeArrowheads="1"/>
          </p:cNvSpPr>
          <p:nvPr>
            <p:ph type="body" idx="1"/>
          </p:nvPr>
        </p:nvSpPr>
        <p:spPr bwMode="auto">
          <a:xfrm>
            <a:off x="304800" y="1981200"/>
            <a:ext cx="854075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9156" name="Rectangle 4"/>
          <p:cNvSpPr>
            <a:spLocks noGrp="1" noChangeArrowheads="1"/>
          </p:cNvSpPr>
          <p:nvPr>
            <p:ph type="dt" sz="half" idx="2"/>
          </p:nvPr>
        </p:nvSpPr>
        <p:spPr bwMode="auto">
          <a:xfrm>
            <a:off x="301625"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vl1pPr>
          </a:lstStyle>
          <a:p>
            <a:endParaRPr lang="en-US" altLang="zh-CN"/>
          </a:p>
        </p:txBody>
      </p:sp>
      <p:sp>
        <p:nvSpPr>
          <p:cNvPr id="49157" name="Rectangle 5"/>
          <p:cNvSpPr>
            <a:spLocks noGrp="1" noChangeArrowheads="1"/>
          </p:cNvSpPr>
          <p:nvPr>
            <p:ph type="ftr" sz="quarter" idx="3"/>
          </p:nvPr>
        </p:nvSpPr>
        <p:spPr bwMode="auto">
          <a:xfrm>
            <a:off x="3124200" y="6019800"/>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vl1pPr>
          </a:lstStyle>
          <a:p>
            <a:endParaRPr lang="en-US" altLang="zh-CN"/>
          </a:p>
        </p:txBody>
      </p:sp>
      <p:sp>
        <p:nvSpPr>
          <p:cNvPr id="49158" name="Rectangle 6"/>
          <p:cNvSpPr>
            <a:spLocks noGrp="1" noChangeArrowheads="1"/>
          </p:cNvSpPr>
          <p:nvPr>
            <p:ph type="sldNum" sz="quarter" idx="4"/>
          </p:nvPr>
        </p:nvSpPr>
        <p:spPr bwMode="auto">
          <a:xfrm>
            <a:off x="6553200"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vl1pPr>
          </a:lstStyle>
          <a:p>
            <a:fld id="{F48CD409-82D1-4180-BF79-8E4DA72D811B}" type="slidenum">
              <a:rPr lang="en-US" altLang="zh-CN"/>
              <a:pPr/>
              <a:t>‹#›</a:t>
            </a:fld>
            <a:endParaRPr lang="en-US" altLang="zh-CN"/>
          </a:p>
        </p:txBody>
      </p:sp>
      <p:sp>
        <p:nvSpPr>
          <p:cNvPr id="49162" name="WordArt 10"/>
          <p:cNvSpPr>
            <a:spLocks noChangeArrowheads="1" noChangeShapeType="1" noTextEdit="1"/>
          </p:cNvSpPr>
          <p:nvPr userDrawn="1"/>
        </p:nvSpPr>
        <p:spPr bwMode="auto">
          <a:xfrm>
            <a:off x="611188" y="188913"/>
            <a:ext cx="1223962" cy="2159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1600" kern="10">
                <a:ln w="9525">
                  <a:solidFill>
                    <a:srgbClr val="000000"/>
                  </a:solidFill>
                  <a:round/>
                  <a:headEnd/>
                  <a:tailEnd/>
                </a:ln>
                <a:solidFill>
                  <a:srgbClr val="FFFFFF"/>
                </a:solidFill>
                <a:latin typeface="华文仿宋"/>
                <a:ea typeface="华文仿宋"/>
              </a:rPr>
              <a:t>数据库基础及应用</a:t>
            </a:r>
          </a:p>
        </p:txBody>
      </p:sp>
      <p:sp>
        <p:nvSpPr>
          <p:cNvPr id="49165" name="AutoShape 13">
            <a:hlinkClick r:id="" action="ppaction://hlinkshowjump?jump=previousslide" highlightClick="1"/>
          </p:cNvPr>
          <p:cNvSpPr>
            <a:spLocks noChangeArrowheads="1"/>
          </p:cNvSpPr>
          <p:nvPr userDrawn="1"/>
        </p:nvSpPr>
        <p:spPr bwMode="auto">
          <a:xfrm>
            <a:off x="7885113" y="6669088"/>
            <a:ext cx="287337" cy="188912"/>
          </a:xfrm>
          <a:prstGeom prst="actionButtonBackPrevious">
            <a:avLst/>
          </a:prstGeom>
          <a:solidFill>
            <a:srgbClr val="FFFF00"/>
          </a:solidFill>
          <a:ln w="9525">
            <a:solidFill>
              <a:srgbClr val="00FFFF"/>
            </a:solidFill>
            <a:miter lim="800000"/>
            <a:headEnd/>
            <a:tailEnd/>
          </a:ln>
          <a:effectLst>
            <a:prstShdw prst="shdw13" dist="53882" dir="13500000">
              <a:srgbClr val="808080">
                <a:alpha val="50000"/>
              </a:srgbClr>
            </a:prstShdw>
          </a:effectLst>
        </p:spPr>
        <p:txBody>
          <a:bodyPr anchor="ctr">
            <a:spAutoFit/>
          </a:bodyPr>
          <a:lstStyle/>
          <a:p>
            <a:endParaRPr lang="zh-CN" altLang="en-US"/>
          </a:p>
        </p:txBody>
      </p:sp>
      <p:sp>
        <p:nvSpPr>
          <p:cNvPr id="49166" name="AutoShape 14">
            <a:hlinkClick r:id="" action="ppaction://hlinkshowjump?jump=nextslide" highlightClick="1"/>
          </p:cNvPr>
          <p:cNvSpPr>
            <a:spLocks noChangeArrowheads="1"/>
          </p:cNvSpPr>
          <p:nvPr userDrawn="1"/>
        </p:nvSpPr>
        <p:spPr bwMode="auto">
          <a:xfrm>
            <a:off x="8243888" y="6669088"/>
            <a:ext cx="288925" cy="188912"/>
          </a:xfrm>
          <a:prstGeom prst="actionButtonForwardNext">
            <a:avLst/>
          </a:prstGeom>
          <a:solidFill>
            <a:srgbClr val="FFFF00"/>
          </a:solidFill>
          <a:ln w="9525">
            <a:solidFill>
              <a:srgbClr val="00FFFF"/>
            </a:solidFill>
            <a:miter lim="800000"/>
            <a:headEnd/>
            <a:tailEnd/>
          </a:ln>
          <a:effectLst>
            <a:prstShdw prst="shdw13" dist="53882" dir="13500000">
              <a:srgbClr val="808080">
                <a:alpha val="50000"/>
              </a:srgbClr>
            </a:prstShdw>
          </a:effectLst>
        </p:spPr>
        <p:txBody>
          <a:bodyPr anchor="ctr">
            <a:spAutoFit/>
          </a:bodyPr>
          <a:lstStyle/>
          <a:p>
            <a:endParaRPr lang="zh-CN" altLang="en-US"/>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Lst>
  <p:transition spd="med">
    <p:strips dir="rd"/>
  </p:transition>
  <p:txStyles>
    <p:titleStyle>
      <a:lvl1pPr algn="ctr" rtl="0" fontAlgn="base">
        <a:spcBef>
          <a:spcPct val="0"/>
        </a:spcBef>
        <a:spcAft>
          <a:spcPct val="0"/>
        </a:spcAft>
        <a:defRPr sz="3200" b="1">
          <a:solidFill>
            <a:schemeClr val="tx2"/>
          </a:solidFill>
          <a:latin typeface="+mj-lt"/>
          <a:ea typeface="+mj-ea"/>
          <a:cs typeface="+mj-cs"/>
        </a:defRPr>
      </a:lvl1pPr>
      <a:lvl2pPr algn="ctr" rtl="0" fontAlgn="base">
        <a:spcBef>
          <a:spcPct val="0"/>
        </a:spcBef>
        <a:spcAft>
          <a:spcPct val="0"/>
        </a:spcAft>
        <a:defRPr sz="3200" b="1">
          <a:solidFill>
            <a:schemeClr val="tx2"/>
          </a:solidFill>
          <a:latin typeface="Arial" pitchFamily="34" charset="0"/>
          <a:ea typeface="宋体" pitchFamily="2" charset="-122"/>
        </a:defRPr>
      </a:lvl2pPr>
      <a:lvl3pPr algn="ctr" rtl="0" fontAlgn="base">
        <a:spcBef>
          <a:spcPct val="0"/>
        </a:spcBef>
        <a:spcAft>
          <a:spcPct val="0"/>
        </a:spcAft>
        <a:defRPr sz="3200" b="1">
          <a:solidFill>
            <a:schemeClr val="tx2"/>
          </a:solidFill>
          <a:latin typeface="Arial" pitchFamily="34" charset="0"/>
          <a:ea typeface="宋体" pitchFamily="2" charset="-122"/>
        </a:defRPr>
      </a:lvl3pPr>
      <a:lvl4pPr algn="ctr" rtl="0" fontAlgn="base">
        <a:spcBef>
          <a:spcPct val="0"/>
        </a:spcBef>
        <a:spcAft>
          <a:spcPct val="0"/>
        </a:spcAft>
        <a:defRPr sz="3200" b="1">
          <a:solidFill>
            <a:schemeClr val="tx2"/>
          </a:solidFill>
          <a:latin typeface="Arial" pitchFamily="34" charset="0"/>
          <a:ea typeface="宋体" pitchFamily="2" charset="-122"/>
        </a:defRPr>
      </a:lvl4pPr>
      <a:lvl5pPr algn="ctr" rtl="0" fontAlgn="base">
        <a:spcBef>
          <a:spcPct val="0"/>
        </a:spcBef>
        <a:spcAft>
          <a:spcPct val="0"/>
        </a:spcAft>
        <a:defRPr sz="3200" b="1">
          <a:solidFill>
            <a:schemeClr val="tx2"/>
          </a:solidFill>
          <a:latin typeface="Arial" pitchFamily="34" charset="0"/>
          <a:ea typeface="宋体" pitchFamily="2" charset="-122"/>
        </a:defRPr>
      </a:lvl5pPr>
      <a:lvl6pPr marL="457200" algn="ctr" rtl="0" fontAlgn="base">
        <a:spcBef>
          <a:spcPct val="0"/>
        </a:spcBef>
        <a:spcAft>
          <a:spcPct val="0"/>
        </a:spcAft>
        <a:defRPr sz="3200" b="1">
          <a:solidFill>
            <a:schemeClr val="tx2"/>
          </a:solidFill>
          <a:latin typeface="Arial" pitchFamily="34" charset="0"/>
          <a:ea typeface="宋体" pitchFamily="2" charset="-122"/>
        </a:defRPr>
      </a:lvl6pPr>
      <a:lvl7pPr marL="914400" algn="ctr" rtl="0" fontAlgn="base">
        <a:spcBef>
          <a:spcPct val="0"/>
        </a:spcBef>
        <a:spcAft>
          <a:spcPct val="0"/>
        </a:spcAft>
        <a:defRPr sz="3200" b="1">
          <a:solidFill>
            <a:schemeClr val="tx2"/>
          </a:solidFill>
          <a:latin typeface="Arial" pitchFamily="34" charset="0"/>
          <a:ea typeface="宋体" pitchFamily="2" charset="-122"/>
        </a:defRPr>
      </a:lvl7pPr>
      <a:lvl8pPr marL="1371600" algn="ctr" rtl="0" fontAlgn="base">
        <a:spcBef>
          <a:spcPct val="0"/>
        </a:spcBef>
        <a:spcAft>
          <a:spcPct val="0"/>
        </a:spcAft>
        <a:defRPr sz="3200" b="1">
          <a:solidFill>
            <a:schemeClr val="tx2"/>
          </a:solidFill>
          <a:latin typeface="Arial" pitchFamily="34" charset="0"/>
          <a:ea typeface="宋体" pitchFamily="2" charset="-122"/>
        </a:defRPr>
      </a:lvl8pPr>
      <a:lvl9pPr marL="1828800" algn="ctr" rtl="0" fontAlgn="base">
        <a:spcBef>
          <a:spcPct val="0"/>
        </a:spcBef>
        <a:spcAft>
          <a:spcPct val="0"/>
        </a:spcAft>
        <a:defRPr sz="3200" b="1">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lr>
          <a:schemeClr val="hlink"/>
        </a:buClr>
        <a:buSzPct val="70000"/>
        <a:buFont typeface="Wingdings" pitchFamily="2" charset="2"/>
        <a:buChar char="v"/>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5000"/>
        <a:buFont typeface="Wingdings" pitchFamily="2" charset="2"/>
        <a:buChar char=""/>
        <a:defRPr sz="3200">
          <a:solidFill>
            <a:schemeClr val="tx1"/>
          </a:solidFill>
          <a:latin typeface="+mn-lt"/>
          <a:ea typeface="+mn-ea"/>
        </a:defRPr>
      </a:lvl2pPr>
      <a:lvl3pPr marL="1143000" indent="-228600" algn="l" rtl="0" fontAlgn="base">
        <a:spcBef>
          <a:spcPct val="20000"/>
        </a:spcBef>
        <a:spcAft>
          <a:spcPct val="0"/>
        </a:spcAft>
        <a:buClr>
          <a:schemeClr val="hlink"/>
        </a:buClr>
        <a:buSzPct val="80000"/>
        <a:buFont typeface="Wingdings" pitchFamily="2" charset="2"/>
        <a:buChar char="v"/>
        <a:defRPr sz="2800">
          <a:solidFill>
            <a:schemeClr val="tx1"/>
          </a:solidFill>
          <a:latin typeface="+mn-lt"/>
          <a:ea typeface="+mn-ea"/>
        </a:defRPr>
      </a:lvl3pPr>
      <a:lvl4pPr marL="1600200" indent="-228600" algn="l" rtl="0" fontAlgn="base">
        <a:spcBef>
          <a:spcPct val="20000"/>
        </a:spcBef>
        <a:spcAft>
          <a:spcPct val="0"/>
        </a:spcAft>
        <a:buClr>
          <a:schemeClr val="accent2"/>
        </a:buClr>
        <a:buSzPct val="90000"/>
        <a:buFont typeface="Wingdings" pitchFamily="2" charset="2"/>
        <a:buChar char=""/>
        <a:defRPr sz="2400">
          <a:solidFill>
            <a:schemeClr val="tx1"/>
          </a:solidFill>
          <a:latin typeface="+mn-lt"/>
          <a:ea typeface="+mn-ea"/>
        </a:defRPr>
      </a:lvl4pPr>
      <a:lvl5pPr marL="20574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publish.it168.com/server/showBigPic.asp?cDocid=20050606003401&amp;picid=353543.jpg"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publish.it168.com/server/showBigPic.asp?cDocid=20050606003401&amp;picid=353547.jpg"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publish.it168.com/server/showBigPic.asp?cDocid=20050606003401&amp;picid=353555.jpg"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publish.it168.com/server/showBigPic.asp?cDocid=20050606003401&amp;picid=353558.jpg"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publish.it168.com/server/showBigPic.asp?cDocid=20050606003401&amp;picid=353562.jpg"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publish.it168.com/server/showBigPic.asp?cDocid=20050606003401&amp;picid=353564.jpg"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publish.it168.com/server/showBigPic.asp?cDocid=20050606003401&amp;picid=353566.jpg"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publish.it168.com/server/showBigPic.asp?cDocid=20050606003401&amp;picid=353569.jpg"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3.xml"/><Relationship Id="rId1" Type="http://schemas.openxmlformats.org/officeDocument/2006/relationships/vmlDrawing" Target="../drawings/vmlDrawing1.vml"/><Relationship Id="rId4" Type="http://schemas.openxmlformats.org/officeDocument/2006/relationships/image" Target="../media/image19.wmf"/></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20.w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hyperlink" Target="file:///D:\Documents%20and%20Settings\&#19975;&#21315;\&#26700;&#38754;\U-bak\mk:@MSITStore:C:\Program%20Files\Microsoft%20SQL%20Server\80\Tools\Books\tsqlref.chm::\ts_ca-co_119l.htm" TargetMode="Externa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02" name="WordArt 2"/>
          <p:cNvSpPr>
            <a:spLocks noChangeArrowheads="1" noChangeShapeType="1" noTextEdit="1"/>
          </p:cNvSpPr>
          <p:nvPr/>
        </p:nvSpPr>
        <p:spPr bwMode="auto">
          <a:xfrm>
            <a:off x="1547813" y="1125538"/>
            <a:ext cx="6103937" cy="6286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Top"/>
              <a:lightRig rig="legacyFlat3" dir="b"/>
            </a:scene3d>
            <a:sp3d extrusionH="887400" prstMaterial="legacyMatte">
              <a:extrusionClr>
                <a:srgbClr val="FF3399"/>
              </a:extrusionClr>
            </a:sp3d>
          </a:bodyPr>
          <a:lstStyle/>
          <a:p>
            <a:pPr algn="ctr"/>
            <a:r>
              <a:rPr lang="zh-CN" altLang="en-US" sz="4800" kern="10">
                <a:ln w="9525">
                  <a:miter lim="800000"/>
                  <a:headEnd/>
                  <a:tailEnd/>
                </a:ln>
                <a:gradFill rotWithShape="0">
                  <a:gsLst>
                    <a:gs pos="0">
                      <a:srgbClr val="FF3399"/>
                    </a:gs>
                    <a:gs pos="100000">
                      <a:srgbClr val="FFFF00"/>
                    </a:gs>
                  </a:gsLst>
                  <a:path path="rect">
                    <a:fillToRect l="50000" t="50000" r="50000" b="50000"/>
                  </a:path>
                </a:gradFill>
                <a:latin typeface="华文彩云"/>
                <a:ea typeface="华文彩云"/>
              </a:rPr>
              <a:t>数据库基础与应用</a:t>
            </a:r>
          </a:p>
        </p:txBody>
      </p:sp>
      <p:pic>
        <p:nvPicPr>
          <p:cNvPr id="1894403" name="Picture 3" descr="BS00554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4300" y="3068638"/>
            <a:ext cx="1800225" cy="1439862"/>
          </a:xfrm>
          <a:prstGeom prst="rect">
            <a:avLst/>
          </a:prstGeom>
          <a:noFill/>
          <a:extLst>
            <a:ext uri="{909E8E84-426E-40DD-AFC4-6F175D3DCCD1}">
              <a14:hiddenFill xmlns:a14="http://schemas.microsoft.com/office/drawing/2010/main">
                <a:solidFill>
                  <a:srgbClr val="FFFFFF"/>
                </a:solidFill>
              </a14:hiddenFill>
            </a:ext>
          </a:extLst>
        </p:spPr>
      </p:pic>
      <p:sp>
        <p:nvSpPr>
          <p:cNvPr id="1894404" name="WordArt 4"/>
          <p:cNvSpPr>
            <a:spLocks noChangeArrowheads="1" noChangeShapeType="1" noTextEdit="1"/>
          </p:cNvSpPr>
          <p:nvPr/>
        </p:nvSpPr>
        <p:spPr bwMode="auto">
          <a:xfrm>
            <a:off x="2700338" y="5197476"/>
            <a:ext cx="36576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kern="10" dirty="0">
                <a:ln w="9525">
                  <a:solidFill>
                    <a:schemeClr val="folHlink"/>
                  </a:solidFill>
                  <a:miter lim="800000"/>
                  <a:headEnd/>
                  <a:tailEnd/>
                </a:ln>
                <a:solidFill>
                  <a:srgbClr val="FF3300"/>
                </a:solidFill>
                <a:latin typeface="华文新魏"/>
                <a:ea typeface="华文新魏"/>
              </a:rPr>
              <a:t>辅导教师：刘文英</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894402"/>
                                        </p:tgtEl>
                                        <p:attrNameLst>
                                          <p:attrName>style.visibility</p:attrName>
                                        </p:attrNameLst>
                                      </p:cBhvr>
                                      <p:to>
                                        <p:strVal val="visible"/>
                                      </p:to>
                                    </p:set>
                                    <p:anim calcmode="lin" valueType="num">
                                      <p:cBhvr>
                                        <p:cTn id="7" dur="500" fill="hold"/>
                                        <p:tgtEl>
                                          <p:spTgt spid="1894402"/>
                                        </p:tgtEl>
                                        <p:attrNameLst>
                                          <p:attrName>ppt_w</p:attrName>
                                        </p:attrNameLst>
                                      </p:cBhvr>
                                      <p:tavLst>
                                        <p:tav tm="0">
                                          <p:val>
                                            <p:fltVal val="0"/>
                                          </p:val>
                                        </p:tav>
                                        <p:tav tm="100000">
                                          <p:val>
                                            <p:strVal val="#ppt_w"/>
                                          </p:val>
                                        </p:tav>
                                      </p:tavLst>
                                    </p:anim>
                                    <p:anim calcmode="lin" valueType="num">
                                      <p:cBhvr>
                                        <p:cTn id="8" dur="500" fill="hold"/>
                                        <p:tgtEl>
                                          <p:spTgt spid="1894402"/>
                                        </p:tgtEl>
                                        <p:attrNameLst>
                                          <p:attrName>ppt_h</p:attrName>
                                        </p:attrNameLst>
                                      </p:cBhvr>
                                      <p:tavLst>
                                        <p:tav tm="0">
                                          <p:val>
                                            <p:fltVal val="0"/>
                                          </p:val>
                                        </p:tav>
                                        <p:tav tm="100000">
                                          <p:val>
                                            <p:strVal val="#ppt_h"/>
                                          </p:val>
                                        </p:tav>
                                      </p:tavLst>
                                    </p:anim>
                                    <p:anim calcmode="lin" valueType="num">
                                      <p:cBhvr>
                                        <p:cTn id="9" dur="500" fill="hold"/>
                                        <p:tgtEl>
                                          <p:spTgt spid="1894402"/>
                                        </p:tgtEl>
                                        <p:attrNameLst>
                                          <p:attrName>ppt_x</p:attrName>
                                        </p:attrNameLst>
                                      </p:cBhvr>
                                      <p:tavLst>
                                        <p:tav tm="0">
                                          <p:val>
                                            <p:fltVal val="0.5"/>
                                          </p:val>
                                        </p:tav>
                                        <p:tav tm="100000">
                                          <p:val>
                                            <p:strVal val="#ppt_x"/>
                                          </p:val>
                                        </p:tav>
                                      </p:tavLst>
                                    </p:anim>
                                    <p:anim calcmode="lin" valueType="num">
                                      <p:cBhvr>
                                        <p:cTn id="10" dur="500" fill="hold"/>
                                        <p:tgtEl>
                                          <p:spTgt spid="1894402"/>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2" presetClass="entr" presetSubtype="2" fill="hold" nodeType="afterEffect">
                                  <p:stCondLst>
                                    <p:cond delay="0"/>
                                  </p:stCondLst>
                                  <p:childTnLst>
                                    <p:set>
                                      <p:cBhvr>
                                        <p:cTn id="13" dur="1" fill="hold">
                                          <p:stCondLst>
                                            <p:cond delay="0"/>
                                          </p:stCondLst>
                                        </p:cTn>
                                        <p:tgtEl>
                                          <p:spTgt spid="1894403"/>
                                        </p:tgtEl>
                                        <p:attrNameLst>
                                          <p:attrName>style.visibility</p:attrName>
                                        </p:attrNameLst>
                                      </p:cBhvr>
                                      <p:to>
                                        <p:strVal val="visible"/>
                                      </p:to>
                                    </p:set>
                                    <p:anim calcmode="lin" valueType="num">
                                      <p:cBhvr additive="base">
                                        <p:cTn id="14" dur="500" fill="hold"/>
                                        <p:tgtEl>
                                          <p:spTgt spid="1894403"/>
                                        </p:tgtEl>
                                        <p:attrNameLst>
                                          <p:attrName>ppt_x</p:attrName>
                                        </p:attrNameLst>
                                      </p:cBhvr>
                                      <p:tavLst>
                                        <p:tav tm="0">
                                          <p:val>
                                            <p:strVal val="1+#ppt_w/2"/>
                                          </p:val>
                                        </p:tav>
                                        <p:tav tm="100000">
                                          <p:val>
                                            <p:strVal val="#ppt_x"/>
                                          </p:val>
                                        </p:tav>
                                      </p:tavLst>
                                    </p:anim>
                                    <p:anim calcmode="lin" valueType="num">
                                      <p:cBhvr additive="base">
                                        <p:cTn id="15" dur="500" fill="hold"/>
                                        <p:tgtEl>
                                          <p:spTgt spid="1894403"/>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1000"/>
                            </p:stCondLst>
                            <p:childTnLst>
                              <p:par>
                                <p:cTn id="17" presetID="17" presetClass="entr" presetSubtype="4" fill="hold" grpId="0" nodeType="afterEffect">
                                  <p:stCondLst>
                                    <p:cond delay="2000"/>
                                  </p:stCondLst>
                                  <p:childTnLst>
                                    <p:set>
                                      <p:cBhvr>
                                        <p:cTn id="18" dur="1" fill="hold">
                                          <p:stCondLst>
                                            <p:cond delay="0"/>
                                          </p:stCondLst>
                                        </p:cTn>
                                        <p:tgtEl>
                                          <p:spTgt spid="1894404"/>
                                        </p:tgtEl>
                                        <p:attrNameLst>
                                          <p:attrName>style.visibility</p:attrName>
                                        </p:attrNameLst>
                                      </p:cBhvr>
                                      <p:to>
                                        <p:strVal val="visible"/>
                                      </p:to>
                                    </p:set>
                                    <p:anim calcmode="lin" valueType="num">
                                      <p:cBhvr>
                                        <p:cTn id="19" dur="500" fill="hold"/>
                                        <p:tgtEl>
                                          <p:spTgt spid="1894404"/>
                                        </p:tgtEl>
                                        <p:attrNameLst>
                                          <p:attrName>ppt_x</p:attrName>
                                        </p:attrNameLst>
                                      </p:cBhvr>
                                      <p:tavLst>
                                        <p:tav tm="0">
                                          <p:val>
                                            <p:strVal val="#ppt_x"/>
                                          </p:val>
                                        </p:tav>
                                        <p:tav tm="100000">
                                          <p:val>
                                            <p:strVal val="#ppt_x"/>
                                          </p:val>
                                        </p:tav>
                                      </p:tavLst>
                                    </p:anim>
                                    <p:anim calcmode="lin" valueType="num">
                                      <p:cBhvr>
                                        <p:cTn id="20" dur="500" fill="hold"/>
                                        <p:tgtEl>
                                          <p:spTgt spid="1894404"/>
                                        </p:tgtEl>
                                        <p:attrNameLst>
                                          <p:attrName>ppt_y</p:attrName>
                                        </p:attrNameLst>
                                      </p:cBhvr>
                                      <p:tavLst>
                                        <p:tav tm="0">
                                          <p:val>
                                            <p:strVal val="#ppt_y+#ppt_h/2"/>
                                          </p:val>
                                        </p:tav>
                                        <p:tav tm="100000">
                                          <p:val>
                                            <p:strVal val="#ppt_y"/>
                                          </p:val>
                                        </p:tav>
                                      </p:tavLst>
                                    </p:anim>
                                    <p:anim calcmode="lin" valueType="num">
                                      <p:cBhvr>
                                        <p:cTn id="21" dur="500" fill="hold"/>
                                        <p:tgtEl>
                                          <p:spTgt spid="1894404"/>
                                        </p:tgtEl>
                                        <p:attrNameLst>
                                          <p:attrName>ppt_w</p:attrName>
                                        </p:attrNameLst>
                                      </p:cBhvr>
                                      <p:tavLst>
                                        <p:tav tm="0">
                                          <p:val>
                                            <p:strVal val="#ppt_w"/>
                                          </p:val>
                                        </p:tav>
                                        <p:tav tm="100000">
                                          <p:val>
                                            <p:strVal val="#ppt_w"/>
                                          </p:val>
                                        </p:tav>
                                      </p:tavLst>
                                    </p:anim>
                                    <p:anim calcmode="lin" valueType="num">
                                      <p:cBhvr>
                                        <p:cTn id="22" dur="500" fill="hold"/>
                                        <p:tgtEl>
                                          <p:spTgt spid="189440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02" grpId="0" animBg="1"/>
      <p:bldP spid="189440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82" name="Rectangle 2"/>
          <p:cNvSpPr>
            <a:spLocks noGrp="1" noRot="1" noChangeArrowheads="1"/>
          </p:cNvSpPr>
          <p:nvPr>
            <p:ph type="title"/>
          </p:nvPr>
        </p:nvSpPr>
        <p:spPr>
          <a:xfrm>
            <a:off x="971550" y="836613"/>
            <a:ext cx="7620000" cy="576262"/>
          </a:xfrm>
        </p:spPr>
        <p:txBody>
          <a:bodyPr/>
          <a:lstStyle/>
          <a:p>
            <a:r>
              <a:rPr lang="zh-CN" altLang="en-US" sz="2800" dirty="0">
                <a:solidFill>
                  <a:srgbClr val="CC3300"/>
                </a:solidFill>
              </a:rPr>
              <a:t>第八章 </a:t>
            </a:r>
            <a:r>
              <a:rPr lang="en-US" altLang="zh-CN" sz="2800" dirty="0">
                <a:solidFill>
                  <a:srgbClr val="CC3300"/>
                </a:solidFill>
              </a:rPr>
              <a:t>SQL Server</a:t>
            </a:r>
            <a:r>
              <a:rPr lang="zh-CN" altLang="en-US" sz="2800" dirty="0">
                <a:solidFill>
                  <a:srgbClr val="CC3300"/>
                </a:solidFill>
              </a:rPr>
              <a:t>数据库管理系统概述</a:t>
            </a:r>
          </a:p>
        </p:txBody>
      </p:sp>
      <p:sp>
        <p:nvSpPr>
          <p:cNvPr id="890883" name="Rectangle 3"/>
          <p:cNvSpPr>
            <a:spLocks noGrp="1" noRot="1" noChangeArrowheads="1"/>
          </p:cNvSpPr>
          <p:nvPr>
            <p:ph type="body" idx="1"/>
          </p:nvPr>
        </p:nvSpPr>
        <p:spPr>
          <a:xfrm>
            <a:off x="395288" y="1700213"/>
            <a:ext cx="8540750" cy="3886200"/>
          </a:xfrm>
        </p:spPr>
        <p:txBody>
          <a:bodyPr/>
          <a:lstStyle/>
          <a:p>
            <a:pPr>
              <a:buFont typeface="Wingdings" pitchFamily="2" charset="2"/>
              <a:buNone/>
            </a:pPr>
            <a:r>
              <a:rPr lang="zh-CN" altLang="en-US" sz="2400">
                <a:solidFill>
                  <a:schemeClr val="tx2"/>
                </a:solidFill>
              </a:rPr>
              <a:t>主要教学内容</a:t>
            </a:r>
          </a:p>
          <a:p>
            <a:r>
              <a:rPr lang="en-US" altLang="zh-CN" sz="2400"/>
              <a:t>Microsoft SQL Server</a:t>
            </a:r>
            <a:r>
              <a:rPr lang="zh-CN" altLang="en-US" sz="2400"/>
              <a:t>发展历程</a:t>
            </a:r>
          </a:p>
          <a:p>
            <a:r>
              <a:rPr lang="en-US" altLang="zh-CN" sz="2400"/>
              <a:t>SQL Server</a:t>
            </a:r>
            <a:r>
              <a:rPr lang="zh-CN" altLang="en-US" sz="2400"/>
              <a:t>的关系化程度</a:t>
            </a:r>
          </a:p>
          <a:p>
            <a:r>
              <a:rPr lang="en-US" altLang="zh-CN" sz="2400"/>
              <a:t>SQL Server</a:t>
            </a:r>
            <a:r>
              <a:rPr lang="zh-CN" altLang="en-US" sz="2400"/>
              <a:t>的运行环境</a:t>
            </a:r>
          </a:p>
          <a:p>
            <a:r>
              <a:rPr lang="en-US" altLang="zh-CN" sz="2400"/>
              <a:t>SQL Server</a:t>
            </a:r>
            <a:r>
              <a:rPr lang="zh-CN" altLang="en-US" sz="2400"/>
              <a:t>的安装与启动</a:t>
            </a:r>
          </a:p>
          <a:p>
            <a:r>
              <a:rPr lang="en-US" altLang="zh-CN" sz="2400"/>
              <a:t>SQL Server</a:t>
            </a:r>
            <a:r>
              <a:rPr lang="zh-CN" altLang="en-US" sz="2400"/>
              <a:t>中的数据类型</a:t>
            </a:r>
          </a:p>
          <a:p>
            <a:r>
              <a:rPr lang="en-US" altLang="zh-CN" sz="2400"/>
              <a:t>Transact SQL</a:t>
            </a:r>
            <a:r>
              <a:rPr lang="zh-CN" altLang="en-US" sz="2400"/>
              <a:t>语言简介</a:t>
            </a:r>
          </a:p>
          <a:p>
            <a:r>
              <a:rPr lang="en-US" altLang="zh-CN" sz="2400"/>
              <a:t>ODBC</a:t>
            </a:r>
            <a:r>
              <a:rPr lang="zh-CN" altLang="en-US" sz="2400"/>
              <a:t>技术简介</a:t>
            </a:r>
          </a:p>
          <a:p>
            <a:r>
              <a:rPr lang="en-US" altLang="zh-CN" sz="2400"/>
              <a:t>SQL Server</a:t>
            </a:r>
            <a:r>
              <a:rPr lang="zh-CN" altLang="en-US" sz="2400"/>
              <a:t>管理工具简介</a:t>
            </a:r>
          </a:p>
        </p:txBody>
      </p:sp>
    </p:spTree>
  </p:cSld>
  <p:clrMapOvr>
    <a:masterClrMapping/>
  </p:clrMapOvr>
  <p:transition spd="med">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1906" name="Rectangle 2"/>
          <p:cNvSpPr>
            <a:spLocks noGrp="1" noRot="1" noChangeArrowheads="1"/>
          </p:cNvSpPr>
          <p:nvPr>
            <p:ph type="title"/>
          </p:nvPr>
        </p:nvSpPr>
        <p:spPr>
          <a:xfrm>
            <a:off x="301625" y="1196975"/>
            <a:ext cx="8540750" cy="631825"/>
          </a:xfrm>
        </p:spPr>
        <p:txBody>
          <a:bodyPr/>
          <a:lstStyle/>
          <a:p>
            <a:r>
              <a:rPr lang="zh-CN" altLang="en-US" sz="2800">
                <a:solidFill>
                  <a:srgbClr val="CC3300"/>
                </a:solidFill>
              </a:rPr>
              <a:t>学习目标</a:t>
            </a:r>
          </a:p>
        </p:txBody>
      </p:sp>
      <p:sp>
        <p:nvSpPr>
          <p:cNvPr id="891907" name="Rectangle 3"/>
          <p:cNvSpPr>
            <a:spLocks noGrp="1" noRot="1" noChangeArrowheads="1"/>
          </p:cNvSpPr>
          <p:nvPr>
            <p:ph type="body" idx="1"/>
          </p:nvPr>
        </p:nvSpPr>
        <p:spPr>
          <a:xfrm>
            <a:off x="304800" y="2319338"/>
            <a:ext cx="8540750" cy="2084387"/>
          </a:xfrm>
        </p:spPr>
        <p:txBody>
          <a:bodyPr/>
          <a:lstStyle/>
          <a:p>
            <a:pPr>
              <a:lnSpc>
                <a:spcPct val="130000"/>
              </a:lnSpc>
            </a:pPr>
            <a:r>
              <a:rPr lang="zh-CN" altLang="en-US" sz="2400"/>
              <a:t>了解本章所有概念的含义；</a:t>
            </a:r>
          </a:p>
          <a:p>
            <a:pPr>
              <a:lnSpc>
                <a:spcPct val="130000"/>
              </a:lnSpc>
            </a:pPr>
            <a:r>
              <a:rPr lang="zh-CN" altLang="en-US" sz="2400"/>
              <a:t>掌握</a:t>
            </a:r>
            <a:r>
              <a:rPr lang="en-US" altLang="zh-CN" sz="2400"/>
              <a:t>SQL Server</a:t>
            </a:r>
            <a:r>
              <a:rPr lang="zh-CN" altLang="en-US" sz="2400"/>
              <a:t>中的基本数据类型的使用。</a:t>
            </a:r>
          </a:p>
        </p:txBody>
      </p:sp>
      <p:sp>
        <p:nvSpPr>
          <p:cNvPr id="891908" name="Text Box 4"/>
          <p:cNvSpPr txBox="1">
            <a:spLocks noChangeArrowheads="1"/>
          </p:cNvSpPr>
          <p:nvPr/>
        </p:nvSpPr>
        <p:spPr bwMode="auto">
          <a:xfrm>
            <a:off x="4859338" y="115888"/>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2930" name="Rectangle 2"/>
          <p:cNvSpPr>
            <a:spLocks noGrp="1" noRot="1" noChangeArrowheads="1"/>
          </p:cNvSpPr>
          <p:nvPr>
            <p:ph type="title"/>
          </p:nvPr>
        </p:nvSpPr>
        <p:spPr>
          <a:xfrm>
            <a:off x="1042988" y="908050"/>
            <a:ext cx="7620000" cy="431800"/>
          </a:xfrm>
        </p:spPr>
        <p:txBody>
          <a:bodyPr/>
          <a:lstStyle/>
          <a:p>
            <a:r>
              <a:rPr lang="zh-CN" altLang="en-US" sz="2400">
                <a:solidFill>
                  <a:srgbClr val="CC3300"/>
                </a:solidFill>
              </a:rPr>
              <a:t>一、</a:t>
            </a:r>
            <a:r>
              <a:rPr lang="en-US" altLang="zh-CN" sz="2400">
                <a:solidFill>
                  <a:srgbClr val="CC3300"/>
                </a:solidFill>
              </a:rPr>
              <a:t>SQL Server</a:t>
            </a:r>
            <a:r>
              <a:rPr lang="zh-CN" altLang="en-US" sz="2400">
                <a:solidFill>
                  <a:srgbClr val="CC3300"/>
                </a:solidFill>
              </a:rPr>
              <a:t>的发展历程及特点</a:t>
            </a:r>
          </a:p>
        </p:txBody>
      </p:sp>
      <p:sp>
        <p:nvSpPr>
          <p:cNvPr id="892931" name="Rectangle 3"/>
          <p:cNvSpPr>
            <a:spLocks noGrp="1" noRot="1" noChangeArrowheads="1"/>
          </p:cNvSpPr>
          <p:nvPr>
            <p:ph type="body" idx="1"/>
          </p:nvPr>
        </p:nvSpPr>
        <p:spPr>
          <a:xfrm>
            <a:off x="539750" y="1484313"/>
            <a:ext cx="8351838" cy="4968875"/>
          </a:xfrm>
        </p:spPr>
        <p:txBody>
          <a:bodyPr/>
          <a:lstStyle/>
          <a:p>
            <a:pPr marL="609600" indent="-609600" algn="just">
              <a:lnSpc>
                <a:spcPct val="110000"/>
              </a:lnSpc>
              <a:buFont typeface="Wingdings" pitchFamily="2" charset="2"/>
              <a:buNone/>
            </a:pPr>
            <a:r>
              <a:rPr lang="en-US" altLang="zh-CN" sz="2000">
                <a:solidFill>
                  <a:schemeClr val="tx2"/>
                </a:solidFill>
              </a:rPr>
              <a:t>1</a:t>
            </a:r>
            <a:r>
              <a:rPr lang="zh-CN" altLang="en-US" sz="2000">
                <a:solidFill>
                  <a:schemeClr val="tx2"/>
                </a:solidFill>
              </a:rPr>
              <a:t>、</a:t>
            </a:r>
            <a:r>
              <a:rPr lang="en-US" altLang="zh-CN" sz="2000">
                <a:solidFill>
                  <a:schemeClr val="tx2"/>
                </a:solidFill>
              </a:rPr>
              <a:t>SQL Server</a:t>
            </a:r>
            <a:r>
              <a:rPr lang="zh-CN" altLang="en-US" sz="2000">
                <a:solidFill>
                  <a:schemeClr val="tx2"/>
                </a:solidFill>
              </a:rPr>
              <a:t>的主要特点：</a:t>
            </a:r>
          </a:p>
          <a:p>
            <a:pPr marL="609600" indent="-609600" algn="just">
              <a:lnSpc>
                <a:spcPct val="110000"/>
              </a:lnSpc>
            </a:pPr>
            <a:r>
              <a:rPr lang="zh-CN" altLang="en-US" sz="2000"/>
              <a:t>真正的客户机</a:t>
            </a:r>
            <a:r>
              <a:rPr lang="en-US" altLang="zh-CN" sz="2000"/>
              <a:t>/</a:t>
            </a:r>
            <a:r>
              <a:rPr lang="zh-CN" altLang="en-US" sz="2000"/>
              <a:t>服务器体系结构。</a:t>
            </a:r>
          </a:p>
          <a:p>
            <a:pPr marL="609600" indent="-609600" algn="just">
              <a:lnSpc>
                <a:spcPct val="110000"/>
              </a:lnSpc>
            </a:pPr>
            <a:r>
              <a:rPr lang="zh-CN" altLang="en-US" sz="2000"/>
              <a:t>图形化用户界面，使系统管理和数据库管理更加直观、简单。</a:t>
            </a:r>
          </a:p>
          <a:p>
            <a:pPr marL="609600" indent="-609600" algn="just">
              <a:lnSpc>
                <a:spcPct val="110000"/>
              </a:lnSpc>
            </a:pPr>
            <a:r>
              <a:rPr lang="zh-CN" altLang="en-US" sz="2000"/>
              <a:t>丰富的编程接口工具，为用户进行程序设计提供了更大的选择余地。</a:t>
            </a:r>
          </a:p>
          <a:p>
            <a:pPr marL="609600" indent="-609600" algn="just">
              <a:lnSpc>
                <a:spcPct val="110000"/>
              </a:lnSpc>
            </a:pPr>
            <a:r>
              <a:rPr lang="en-US" altLang="zh-CN" sz="2000"/>
              <a:t>SQL Server</a:t>
            </a:r>
            <a:r>
              <a:rPr lang="zh-CN" altLang="en-US" sz="2000"/>
              <a:t>与</a:t>
            </a:r>
            <a:r>
              <a:rPr lang="en-US" altLang="zh-CN" sz="2000"/>
              <a:t>Windows NT</a:t>
            </a:r>
            <a:r>
              <a:rPr lang="zh-CN" altLang="en-US" sz="2000"/>
              <a:t>完全集成，利用了</a:t>
            </a:r>
            <a:r>
              <a:rPr lang="en-US" altLang="zh-CN" sz="2000"/>
              <a:t>NT</a:t>
            </a:r>
            <a:r>
              <a:rPr lang="zh-CN" altLang="en-US" sz="2000"/>
              <a:t>的许多功能，如发送和接受消息，管理登录安全性等。</a:t>
            </a:r>
            <a:r>
              <a:rPr lang="en-US" altLang="zh-CN" sz="2000"/>
              <a:t>SQL Server</a:t>
            </a:r>
            <a:r>
              <a:rPr lang="zh-CN" altLang="en-US" sz="2000"/>
              <a:t>也可以很好地与</a:t>
            </a:r>
            <a:r>
              <a:rPr lang="en-US" altLang="zh-CN" sz="2000"/>
              <a:t>Microsoft BackOffice</a:t>
            </a:r>
            <a:r>
              <a:rPr lang="zh-CN" altLang="en-US" sz="2000"/>
              <a:t>产品集成。</a:t>
            </a:r>
          </a:p>
        </p:txBody>
      </p:sp>
      <p:sp>
        <p:nvSpPr>
          <p:cNvPr id="892932" name="Text Box 4"/>
          <p:cNvSpPr txBox="1">
            <a:spLocks noChangeArrowheads="1"/>
          </p:cNvSpPr>
          <p:nvPr/>
        </p:nvSpPr>
        <p:spPr bwMode="auto">
          <a:xfrm>
            <a:off x="5038725" y="115888"/>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3954" name="Rectangle 2"/>
          <p:cNvSpPr>
            <a:spLocks noGrp="1" noRot="1" noChangeArrowheads="1"/>
          </p:cNvSpPr>
          <p:nvPr>
            <p:ph type="body" idx="1"/>
          </p:nvPr>
        </p:nvSpPr>
        <p:spPr>
          <a:xfrm>
            <a:off x="539750" y="1066800"/>
            <a:ext cx="8147050" cy="5105400"/>
          </a:xfrm>
        </p:spPr>
        <p:txBody>
          <a:bodyPr/>
          <a:lstStyle/>
          <a:p>
            <a:pPr algn="just">
              <a:lnSpc>
                <a:spcPct val="130000"/>
              </a:lnSpc>
            </a:pPr>
            <a:r>
              <a:rPr lang="zh-CN" altLang="en-US" sz="2000"/>
              <a:t>具有很好的伸缩性，可跨越从运行</a:t>
            </a:r>
            <a:r>
              <a:rPr lang="en-US" altLang="zh-CN" sz="2000"/>
              <a:t>Windows 95/98</a:t>
            </a:r>
            <a:r>
              <a:rPr lang="zh-CN" altLang="en-US" sz="2000"/>
              <a:t>的膝上型电脑到运行</a:t>
            </a:r>
            <a:r>
              <a:rPr lang="en-US" altLang="zh-CN" sz="2000"/>
              <a:t>Windows 2000</a:t>
            </a:r>
            <a:r>
              <a:rPr lang="zh-CN" altLang="en-US" sz="2000"/>
              <a:t>的大型多处理器等多种平台使用。</a:t>
            </a:r>
          </a:p>
          <a:p>
            <a:pPr algn="just">
              <a:lnSpc>
                <a:spcPct val="130000"/>
              </a:lnSpc>
            </a:pPr>
            <a:r>
              <a:rPr lang="zh-CN" altLang="en-US" sz="2000"/>
              <a:t>对</a:t>
            </a:r>
            <a:r>
              <a:rPr lang="en-US" altLang="zh-CN" sz="2000"/>
              <a:t>Web</a:t>
            </a:r>
            <a:r>
              <a:rPr lang="zh-CN" altLang="en-US" sz="2000"/>
              <a:t>技术的支持，使用户能够很容易地将数据库中的数据发布到</a:t>
            </a:r>
            <a:r>
              <a:rPr lang="en-US" altLang="zh-CN" sz="2000"/>
              <a:t>Web</a:t>
            </a:r>
            <a:r>
              <a:rPr lang="zh-CN" altLang="en-US" sz="2000"/>
              <a:t>页面上。 </a:t>
            </a:r>
          </a:p>
          <a:p>
            <a:pPr algn="just">
              <a:lnSpc>
                <a:spcPct val="130000"/>
              </a:lnSpc>
            </a:pPr>
            <a:r>
              <a:rPr lang="en-US" altLang="zh-CN" sz="2000"/>
              <a:t>SQL Server</a:t>
            </a:r>
            <a:r>
              <a:rPr lang="zh-CN" altLang="en-US" sz="2000"/>
              <a:t>提供数据仓库功能，这个功能只在</a:t>
            </a:r>
            <a:r>
              <a:rPr lang="en-US" altLang="zh-CN" sz="2000"/>
              <a:t>Oracle</a:t>
            </a:r>
            <a:r>
              <a:rPr lang="zh-CN" altLang="en-US" sz="2000"/>
              <a:t>和其他更昂贵的</a:t>
            </a:r>
            <a:r>
              <a:rPr lang="en-US" altLang="zh-CN" sz="2000"/>
              <a:t>DBMS</a:t>
            </a:r>
            <a:r>
              <a:rPr lang="zh-CN" altLang="en-US" sz="2000"/>
              <a:t>中才有。</a:t>
            </a:r>
          </a:p>
        </p:txBody>
      </p:sp>
      <p:sp>
        <p:nvSpPr>
          <p:cNvPr id="893955" name="Text Box 3"/>
          <p:cNvSpPr txBox="1">
            <a:spLocks noChangeArrowheads="1"/>
          </p:cNvSpPr>
          <p:nvPr/>
        </p:nvSpPr>
        <p:spPr bwMode="auto">
          <a:xfrm>
            <a:off x="4859338" y="115888"/>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4978" name="Rectangle 2"/>
          <p:cNvSpPr>
            <a:spLocks noGrp="1" noRot="1" noChangeArrowheads="1"/>
          </p:cNvSpPr>
          <p:nvPr>
            <p:ph type="body" idx="1"/>
          </p:nvPr>
        </p:nvSpPr>
        <p:spPr>
          <a:xfrm>
            <a:off x="323850" y="1773238"/>
            <a:ext cx="8351838" cy="4105275"/>
          </a:xfrm>
        </p:spPr>
        <p:txBody>
          <a:bodyPr/>
          <a:lstStyle/>
          <a:p>
            <a:pPr>
              <a:lnSpc>
                <a:spcPct val="130000"/>
              </a:lnSpc>
              <a:buFont typeface="Wingdings" pitchFamily="2" charset="2"/>
              <a:buNone/>
            </a:pPr>
            <a:endParaRPr lang="en-US" altLang="zh-CN" sz="2000"/>
          </a:p>
          <a:p>
            <a:pPr algn="just">
              <a:lnSpc>
                <a:spcPct val="130000"/>
              </a:lnSpc>
            </a:pPr>
            <a:r>
              <a:rPr lang="zh-CN" altLang="en-US" sz="2000"/>
              <a:t>支持</a:t>
            </a:r>
            <a:r>
              <a:rPr lang="en-US" altLang="zh-CN" sz="2000"/>
              <a:t>XML(Extensive Markup Language</a:t>
            </a:r>
            <a:r>
              <a:rPr lang="zh-CN" altLang="en-US" sz="2000"/>
              <a:t>，扩展标记语言</a:t>
            </a:r>
            <a:r>
              <a:rPr lang="en-US" altLang="zh-CN" sz="2000"/>
              <a:t>)</a:t>
            </a:r>
          </a:p>
          <a:p>
            <a:pPr algn="just">
              <a:lnSpc>
                <a:spcPct val="130000"/>
              </a:lnSpc>
            </a:pPr>
            <a:r>
              <a:rPr lang="zh-CN" altLang="en-US" sz="2000"/>
              <a:t>强大的基于</a:t>
            </a:r>
            <a:r>
              <a:rPr lang="en-US" altLang="zh-CN" sz="2000"/>
              <a:t>Web</a:t>
            </a:r>
            <a:r>
              <a:rPr lang="zh-CN" altLang="en-US" sz="2000"/>
              <a:t>的分析</a:t>
            </a:r>
          </a:p>
          <a:p>
            <a:pPr algn="just">
              <a:lnSpc>
                <a:spcPct val="130000"/>
              </a:lnSpc>
            </a:pPr>
            <a:r>
              <a:rPr lang="zh-CN" altLang="en-US" sz="2000"/>
              <a:t>支持</a:t>
            </a:r>
            <a:r>
              <a:rPr lang="en-US" altLang="zh-CN" sz="2000"/>
              <a:t>OLE DB</a:t>
            </a:r>
            <a:r>
              <a:rPr lang="zh-CN" altLang="en-US" sz="2000"/>
              <a:t>和多种查询</a:t>
            </a:r>
          </a:p>
          <a:p>
            <a:pPr algn="just">
              <a:lnSpc>
                <a:spcPct val="130000"/>
              </a:lnSpc>
            </a:pPr>
            <a:r>
              <a:rPr lang="zh-CN" altLang="en-US" sz="2000"/>
              <a:t>支持分布式的分区视图</a:t>
            </a:r>
          </a:p>
        </p:txBody>
      </p:sp>
      <p:sp>
        <p:nvSpPr>
          <p:cNvPr id="894979" name="Text Box 3"/>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
        <p:nvSpPr>
          <p:cNvPr id="894980" name="Rectangle 4"/>
          <p:cNvSpPr>
            <a:spLocks noGrp="1" noRot="1" noChangeArrowheads="1"/>
          </p:cNvSpPr>
          <p:nvPr>
            <p:ph type="title"/>
          </p:nvPr>
        </p:nvSpPr>
        <p:spPr>
          <a:xfrm>
            <a:off x="684213" y="981075"/>
            <a:ext cx="8208962" cy="576263"/>
          </a:xfrm>
        </p:spPr>
        <p:txBody>
          <a:bodyPr/>
          <a:lstStyle/>
          <a:p>
            <a:pPr algn="l"/>
            <a:r>
              <a:rPr lang="en-US" altLang="zh-CN" sz="2000" dirty="0"/>
              <a:t>2</a:t>
            </a:r>
            <a:r>
              <a:rPr lang="zh-CN" altLang="en-US" sz="2000" dirty="0"/>
              <a:t>、</a:t>
            </a:r>
            <a:r>
              <a:rPr lang="en-US" altLang="zh-CN" sz="2000" dirty="0"/>
              <a:t>SQL Server </a:t>
            </a:r>
            <a:r>
              <a:rPr lang="zh-CN" altLang="en-US" sz="2000" dirty="0"/>
              <a:t>与以前版本相比较又具有以下新特性 </a:t>
            </a:r>
          </a:p>
        </p:txBody>
      </p:sp>
    </p:spTree>
  </p:cSld>
  <p:clrMapOvr>
    <a:masterClrMapping/>
  </p:clrMapOvr>
  <p:transition spd="med">
    <p:strips dir="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6002" name="Rectangle 2"/>
          <p:cNvSpPr>
            <a:spLocks noGrp="1" noRot="1" noChangeArrowheads="1"/>
          </p:cNvSpPr>
          <p:nvPr>
            <p:ph type="title"/>
          </p:nvPr>
        </p:nvSpPr>
        <p:spPr>
          <a:xfrm>
            <a:off x="301625" y="981075"/>
            <a:ext cx="8540750" cy="576263"/>
          </a:xfrm>
        </p:spPr>
        <p:txBody>
          <a:bodyPr/>
          <a:lstStyle/>
          <a:p>
            <a:r>
              <a:rPr lang="zh-CN" altLang="en-US" sz="2800">
                <a:solidFill>
                  <a:srgbClr val="CC3300"/>
                </a:solidFill>
              </a:rPr>
              <a:t>二、 </a:t>
            </a:r>
            <a:r>
              <a:rPr lang="en-US" altLang="zh-CN" sz="2800">
                <a:solidFill>
                  <a:srgbClr val="CC3300"/>
                </a:solidFill>
                <a:cs typeface="Times New Roman" pitchFamily="18" charset="0"/>
              </a:rPr>
              <a:t>SQL Server</a:t>
            </a:r>
            <a:r>
              <a:rPr lang="zh-CN" altLang="en-US" sz="2800">
                <a:solidFill>
                  <a:srgbClr val="CC3300"/>
                </a:solidFill>
              </a:rPr>
              <a:t>的安装与启动</a:t>
            </a:r>
          </a:p>
        </p:txBody>
      </p:sp>
      <p:sp>
        <p:nvSpPr>
          <p:cNvPr id="896003" name="Rectangle 3"/>
          <p:cNvSpPr>
            <a:spLocks noGrp="1" noRot="1" noChangeArrowheads="1"/>
          </p:cNvSpPr>
          <p:nvPr>
            <p:ph type="body" idx="1"/>
          </p:nvPr>
        </p:nvSpPr>
        <p:spPr>
          <a:xfrm>
            <a:off x="539750" y="1844675"/>
            <a:ext cx="8351838" cy="4176713"/>
          </a:xfrm>
        </p:spPr>
        <p:txBody>
          <a:bodyPr/>
          <a:lstStyle/>
          <a:p>
            <a:pPr>
              <a:lnSpc>
                <a:spcPct val="130000"/>
              </a:lnSpc>
              <a:spcBef>
                <a:spcPct val="15000"/>
              </a:spcBef>
              <a:buFont typeface="Wingdings" pitchFamily="2" charset="2"/>
              <a:buNone/>
            </a:pPr>
            <a:r>
              <a:rPr lang="en-US" altLang="zh-CN" sz="2000"/>
              <a:t>1</a:t>
            </a:r>
            <a:r>
              <a:rPr lang="zh-CN" altLang="en-US" sz="2000"/>
              <a:t>、安装版本及软硬件环境要求</a:t>
            </a:r>
          </a:p>
          <a:p>
            <a:pPr algn="just">
              <a:lnSpc>
                <a:spcPct val="130000"/>
              </a:lnSpc>
              <a:spcBef>
                <a:spcPct val="15000"/>
              </a:spcBef>
            </a:pPr>
            <a:r>
              <a:rPr lang="en-US" altLang="zh-CN" sz="2000"/>
              <a:t>SQL Server </a:t>
            </a:r>
            <a:r>
              <a:rPr lang="zh-CN" altLang="en-US" sz="2000"/>
              <a:t>常见的版本 </a:t>
            </a:r>
          </a:p>
          <a:p>
            <a:pPr lvl="1" algn="just">
              <a:lnSpc>
                <a:spcPct val="130000"/>
              </a:lnSpc>
              <a:spcBef>
                <a:spcPct val="15000"/>
              </a:spcBef>
            </a:pPr>
            <a:r>
              <a:rPr lang="zh-CN" altLang="en-US" sz="2400"/>
              <a:t>企业版（</a:t>
            </a:r>
            <a:r>
              <a:rPr lang="en-US" altLang="zh-CN" sz="2400"/>
              <a:t>Enterprise Edition</a:t>
            </a:r>
            <a:r>
              <a:rPr lang="zh-CN" altLang="en-US" sz="2400"/>
              <a:t>）</a:t>
            </a:r>
          </a:p>
          <a:p>
            <a:pPr lvl="1" algn="just">
              <a:lnSpc>
                <a:spcPct val="130000"/>
              </a:lnSpc>
              <a:spcBef>
                <a:spcPct val="15000"/>
              </a:spcBef>
            </a:pPr>
            <a:r>
              <a:rPr lang="zh-CN" altLang="en-US" sz="2400"/>
              <a:t>标准版（</a:t>
            </a:r>
            <a:r>
              <a:rPr lang="en-US" altLang="zh-CN" sz="2400"/>
              <a:t>Standard Edition</a:t>
            </a:r>
            <a:r>
              <a:rPr lang="zh-CN" altLang="en-US" sz="2400"/>
              <a:t>）</a:t>
            </a:r>
          </a:p>
          <a:p>
            <a:pPr lvl="1" algn="just">
              <a:lnSpc>
                <a:spcPct val="130000"/>
              </a:lnSpc>
              <a:spcBef>
                <a:spcPct val="15000"/>
              </a:spcBef>
            </a:pPr>
            <a:r>
              <a:rPr lang="zh-CN" altLang="en-US" sz="2400"/>
              <a:t>个人版（</a:t>
            </a:r>
            <a:r>
              <a:rPr lang="en-US" altLang="zh-CN" sz="2400"/>
              <a:t>Personal Edition</a:t>
            </a:r>
            <a:r>
              <a:rPr lang="zh-CN" altLang="en-US" sz="2400"/>
              <a:t>）</a:t>
            </a:r>
          </a:p>
          <a:p>
            <a:pPr lvl="1" algn="just">
              <a:lnSpc>
                <a:spcPct val="130000"/>
              </a:lnSpc>
              <a:spcBef>
                <a:spcPct val="15000"/>
              </a:spcBef>
            </a:pPr>
            <a:r>
              <a:rPr lang="zh-CN" altLang="en-US" sz="2400"/>
              <a:t>开发者版（</a:t>
            </a:r>
            <a:r>
              <a:rPr lang="en-US" altLang="zh-CN" sz="2400"/>
              <a:t>Developer Edition</a:t>
            </a:r>
            <a:r>
              <a:rPr lang="zh-CN" altLang="en-US" sz="2400"/>
              <a:t>）</a:t>
            </a:r>
          </a:p>
          <a:p>
            <a:pPr algn="just">
              <a:lnSpc>
                <a:spcPct val="130000"/>
              </a:lnSpc>
              <a:spcBef>
                <a:spcPct val="15000"/>
              </a:spcBef>
              <a:buFont typeface="Wingdings" pitchFamily="2" charset="2"/>
              <a:buNone/>
            </a:pPr>
            <a:endParaRPr lang="zh-CN" altLang="en-US" sz="2000"/>
          </a:p>
          <a:p>
            <a:pPr lvl="1" algn="just">
              <a:lnSpc>
                <a:spcPct val="130000"/>
              </a:lnSpc>
              <a:spcBef>
                <a:spcPct val="15000"/>
              </a:spcBef>
            </a:pPr>
            <a:endParaRPr lang="en-US" altLang="zh-CN" sz="2400"/>
          </a:p>
        </p:txBody>
      </p:sp>
      <p:sp>
        <p:nvSpPr>
          <p:cNvPr id="896004" name="Text Box 4"/>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7026" name="Rectangle 2"/>
          <p:cNvSpPr>
            <a:spLocks noGrp="1" noRot="1" noChangeArrowheads="1"/>
          </p:cNvSpPr>
          <p:nvPr>
            <p:ph type="title"/>
          </p:nvPr>
        </p:nvSpPr>
        <p:spPr>
          <a:xfrm>
            <a:off x="827088" y="692150"/>
            <a:ext cx="7273925" cy="576263"/>
          </a:xfrm>
        </p:spPr>
        <p:txBody>
          <a:bodyPr/>
          <a:lstStyle/>
          <a:p>
            <a:pPr algn="l"/>
            <a:r>
              <a:rPr lang="zh-CN" altLang="en-US" sz="2400"/>
              <a:t>硬件需求</a:t>
            </a:r>
          </a:p>
        </p:txBody>
      </p:sp>
      <p:sp>
        <p:nvSpPr>
          <p:cNvPr id="897027" name="Rectangle 3"/>
          <p:cNvSpPr>
            <a:spLocks noGrp="1" noRot="1" noChangeArrowheads="1"/>
          </p:cNvSpPr>
          <p:nvPr>
            <p:ph type="body" idx="1"/>
          </p:nvPr>
        </p:nvSpPr>
        <p:spPr>
          <a:xfrm>
            <a:off x="323850" y="1412875"/>
            <a:ext cx="8569325" cy="4824413"/>
          </a:xfrm>
        </p:spPr>
        <p:txBody>
          <a:bodyPr/>
          <a:lstStyle/>
          <a:p>
            <a:pPr algn="just">
              <a:lnSpc>
                <a:spcPct val="120000"/>
              </a:lnSpc>
              <a:buFont typeface="Wingdings" pitchFamily="2" charset="2"/>
              <a:buNone/>
            </a:pPr>
            <a:r>
              <a:rPr lang="zh-CN" altLang="en-US" sz="2000"/>
              <a:t>（</a:t>
            </a:r>
            <a:r>
              <a:rPr lang="en-US" altLang="zh-CN" sz="2000"/>
              <a:t>1</a:t>
            </a:r>
            <a:r>
              <a:rPr lang="zh-CN" altLang="en-US" sz="2000"/>
              <a:t>）计算机</a:t>
            </a:r>
          </a:p>
          <a:p>
            <a:pPr algn="just">
              <a:lnSpc>
                <a:spcPct val="120000"/>
              </a:lnSpc>
              <a:buFont typeface="Wingdings" pitchFamily="2" charset="2"/>
              <a:buNone/>
            </a:pPr>
            <a:r>
              <a:rPr lang="zh-CN" altLang="en-US" sz="2000"/>
              <a:t>           </a:t>
            </a:r>
            <a:r>
              <a:rPr lang="en-US" altLang="zh-CN" sz="2000"/>
              <a:t>Inter</a:t>
            </a:r>
            <a:r>
              <a:rPr lang="zh-CN" altLang="en-US" sz="2000"/>
              <a:t>及其兼容计算机，</a:t>
            </a:r>
            <a:r>
              <a:rPr lang="en-US" altLang="zh-CN" sz="2000"/>
              <a:t>Pentium 166Mz</a:t>
            </a:r>
            <a:r>
              <a:rPr lang="zh-CN" altLang="en-US" sz="2000"/>
              <a:t>或者更高处理器或</a:t>
            </a:r>
            <a:r>
              <a:rPr lang="en-US" altLang="zh-CN" sz="2000"/>
              <a:t>DEC Alpha</a:t>
            </a:r>
            <a:r>
              <a:rPr lang="zh-CN" altLang="en-US" sz="2000"/>
              <a:t>和其兼容系统。</a:t>
            </a:r>
          </a:p>
          <a:p>
            <a:pPr algn="just">
              <a:lnSpc>
                <a:spcPct val="120000"/>
              </a:lnSpc>
              <a:buFont typeface="Wingdings" pitchFamily="2" charset="2"/>
              <a:buNone/>
            </a:pPr>
            <a:r>
              <a:rPr lang="zh-CN" altLang="en-US" sz="2000"/>
              <a:t>（</a:t>
            </a:r>
            <a:r>
              <a:rPr lang="en-US" altLang="zh-CN" sz="2000"/>
              <a:t>2</a:t>
            </a:r>
            <a:r>
              <a:rPr lang="zh-CN" altLang="en-US" sz="2000"/>
              <a:t>）内存（</a:t>
            </a:r>
            <a:r>
              <a:rPr lang="en-US" altLang="zh-CN" sz="2000"/>
              <a:t>RAM</a:t>
            </a:r>
            <a:r>
              <a:rPr lang="zh-CN" altLang="en-US" sz="2000"/>
              <a:t>）</a:t>
            </a:r>
          </a:p>
          <a:p>
            <a:pPr algn="just">
              <a:lnSpc>
                <a:spcPct val="120000"/>
              </a:lnSpc>
              <a:buFont typeface="Wingdings" pitchFamily="2" charset="2"/>
              <a:buNone/>
            </a:pPr>
            <a:r>
              <a:rPr lang="zh-CN" altLang="en-US" sz="2000"/>
              <a:t>           企业版最少</a:t>
            </a:r>
            <a:r>
              <a:rPr lang="en-US" altLang="zh-CN" sz="2000"/>
              <a:t>64MB</a:t>
            </a:r>
            <a:r>
              <a:rPr lang="zh-CN" altLang="en-US" sz="2000"/>
              <a:t>内存，其他版本最少需要</a:t>
            </a:r>
            <a:r>
              <a:rPr lang="en-US" altLang="zh-CN" sz="2000"/>
              <a:t>32MB</a:t>
            </a:r>
            <a:r>
              <a:rPr lang="zh-CN" altLang="en-US" sz="2000"/>
              <a:t>内存，建议使用更多的内存。</a:t>
            </a:r>
          </a:p>
          <a:p>
            <a:pPr algn="just">
              <a:lnSpc>
                <a:spcPct val="120000"/>
              </a:lnSpc>
              <a:buFont typeface="Wingdings" pitchFamily="2" charset="2"/>
              <a:buNone/>
            </a:pPr>
            <a:r>
              <a:rPr lang="zh-CN" altLang="en-US" sz="2000"/>
              <a:t>（</a:t>
            </a:r>
            <a:r>
              <a:rPr lang="en-US" altLang="zh-CN" sz="2000"/>
              <a:t>3</a:t>
            </a:r>
            <a:r>
              <a:rPr lang="zh-CN" altLang="en-US" sz="2000"/>
              <a:t>）硬盘空间</a:t>
            </a:r>
          </a:p>
          <a:p>
            <a:pPr algn="just">
              <a:lnSpc>
                <a:spcPct val="120000"/>
              </a:lnSpc>
              <a:buFont typeface="Wingdings" pitchFamily="2" charset="2"/>
              <a:buNone/>
            </a:pPr>
            <a:r>
              <a:rPr lang="zh-CN" altLang="en-US" sz="2000"/>
              <a:t>            完全安装（</a:t>
            </a:r>
            <a:r>
              <a:rPr lang="en-US" altLang="zh-CN" sz="2000"/>
              <a:t>Full</a:t>
            </a:r>
            <a:r>
              <a:rPr lang="zh-CN" altLang="en-US" sz="2000"/>
              <a:t>）需要</a:t>
            </a:r>
            <a:r>
              <a:rPr lang="en-US" altLang="zh-CN" sz="2000"/>
              <a:t>180MB</a:t>
            </a:r>
            <a:r>
              <a:rPr lang="zh-CN" altLang="en-US" sz="2000"/>
              <a:t>的空间，典型安装（</a:t>
            </a:r>
            <a:r>
              <a:rPr lang="en-US" altLang="zh-CN" sz="2000"/>
              <a:t>Typical</a:t>
            </a:r>
            <a:r>
              <a:rPr lang="zh-CN" altLang="en-US" sz="2000"/>
              <a:t>）需要</a:t>
            </a:r>
            <a:r>
              <a:rPr lang="en-US" altLang="zh-CN" sz="2000"/>
              <a:t>170MB</a:t>
            </a:r>
            <a:r>
              <a:rPr lang="zh-CN" altLang="en-US" sz="2000"/>
              <a:t>的空间，最小安装（</a:t>
            </a:r>
            <a:r>
              <a:rPr lang="en-US" altLang="zh-CN" sz="2000"/>
              <a:t>Minimum</a:t>
            </a:r>
            <a:r>
              <a:rPr lang="zh-CN" altLang="en-US" sz="2000"/>
              <a:t>）需要</a:t>
            </a:r>
            <a:r>
              <a:rPr lang="en-US" altLang="zh-CN" sz="2000"/>
              <a:t>65MB</a:t>
            </a:r>
            <a:r>
              <a:rPr lang="zh-CN" altLang="en-US" sz="2000"/>
              <a:t>的空间。</a:t>
            </a:r>
          </a:p>
          <a:p>
            <a:pPr>
              <a:lnSpc>
                <a:spcPct val="120000"/>
              </a:lnSpc>
              <a:buFont typeface="Wingdings" pitchFamily="2" charset="2"/>
              <a:buNone/>
            </a:pPr>
            <a:endParaRPr lang="en-US" altLang="zh-CN" sz="2000"/>
          </a:p>
        </p:txBody>
      </p:sp>
      <p:sp>
        <p:nvSpPr>
          <p:cNvPr id="897029"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8050" name="Rectangle 2"/>
          <p:cNvSpPr>
            <a:spLocks noGrp="1" noRot="1" noChangeArrowheads="1"/>
          </p:cNvSpPr>
          <p:nvPr>
            <p:ph type="title"/>
          </p:nvPr>
        </p:nvSpPr>
        <p:spPr>
          <a:xfrm>
            <a:off x="684213" y="476250"/>
            <a:ext cx="7942262" cy="582613"/>
          </a:xfrm>
        </p:spPr>
        <p:txBody>
          <a:bodyPr/>
          <a:lstStyle/>
          <a:p>
            <a:pPr algn="l"/>
            <a:r>
              <a:rPr lang="zh-CN" altLang="en-US" sz="2400"/>
              <a:t>软件需求</a:t>
            </a:r>
          </a:p>
        </p:txBody>
      </p:sp>
      <p:sp>
        <p:nvSpPr>
          <p:cNvPr id="898051" name="Rectangle 3"/>
          <p:cNvSpPr>
            <a:spLocks noGrp="1" noRot="1" noChangeArrowheads="1"/>
          </p:cNvSpPr>
          <p:nvPr>
            <p:ph type="body" idx="1"/>
          </p:nvPr>
        </p:nvSpPr>
        <p:spPr>
          <a:xfrm>
            <a:off x="323850" y="1125538"/>
            <a:ext cx="8540750" cy="5327650"/>
          </a:xfrm>
        </p:spPr>
        <p:txBody>
          <a:bodyPr/>
          <a:lstStyle/>
          <a:p>
            <a:pPr lvl="1" algn="just">
              <a:lnSpc>
                <a:spcPct val="130000"/>
              </a:lnSpc>
            </a:pPr>
            <a:r>
              <a:rPr lang="en-US" altLang="zh-CN" sz="2000"/>
              <a:t>SQL Server 2000</a:t>
            </a:r>
            <a:r>
              <a:rPr lang="zh-CN" altLang="en-US" sz="2000"/>
              <a:t>企业版必须运行于安装</a:t>
            </a:r>
            <a:r>
              <a:rPr lang="en-US" altLang="zh-CN" sz="2000"/>
              <a:t>Windows NT Server Enterprise Edition 4.0</a:t>
            </a:r>
            <a:r>
              <a:rPr lang="zh-CN" altLang="en-US" sz="2000"/>
              <a:t>或者</a:t>
            </a:r>
            <a:r>
              <a:rPr lang="en-US" altLang="zh-CN" sz="2000"/>
              <a:t>Windows2000 Advanced Server</a:t>
            </a:r>
            <a:r>
              <a:rPr lang="zh-CN" altLang="en-US" sz="2000"/>
              <a:t>以及更高版本的操作系统下。</a:t>
            </a:r>
          </a:p>
          <a:p>
            <a:pPr lvl="1" algn="just">
              <a:lnSpc>
                <a:spcPct val="130000"/>
              </a:lnSpc>
            </a:pPr>
            <a:r>
              <a:rPr lang="en-US" altLang="zh-CN" sz="2000"/>
              <a:t>SQL Server 2000</a:t>
            </a:r>
            <a:r>
              <a:rPr lang="zh-CN" altLang="en-US" sz="2000"/>
              <a:t>标准版必须运行于安装</a:t>
            </a:r>
            <a:r>
              <a:rPr lang="en-US" altLang="zh-CN" sz="2000"/>
              <a:t>Windows NT Server Enterprise Edition 4.0</a:t>
            </a:r>
            <a:r>
              <a:rPr lang="zh-CN" altLang="en-US" sz="2000"/>
              <a:t>、</a:t>
            </a:r>
            <a:r>
              <a:rPr lang="en-US" altLang="zh-CN" sz="2000"/>
              <a:t>Windows NT Server  4.0</a:t>
            </a:r>
            <a:r>
              <a:rPr lang="zh-CN" altLang="en-US" sz="2000"/>
              <a:t>、</a:t>
            </a:r>
            <a:r>
              <a:rPr lang="en-US" altLang="zh-CN" sz="2000"/>
              <a:t>Windows 2000 Server</a:t>
            </a:r>
            <a:r>
              <a:rPr lang="zh-CN" altLang="en-US" sz="2000"/>
              <a:t>以及更高版本的操作系统下。</a:t>
            </a:r>
          </a:p>
          <a:p>
            <a:pPr lvl="1" algn="just">
              <a:lnSpc>
                <a:spcPct val="130000"/>
              </a:lnSpc>
            </a:pPr>
            <a:r>
              <a:rPr lang="en-US" altLang="zh-CN" sz="2000"/>
              <a:t>SQL Server 2000 </a:t>
            </a:r>
            <a:r>
              <a:rPr lang="zh-CN" altLang="en-US" sz="2000"/>
              <a:t>个人版可在多种操作系统下运行，如可运行于</a:t>
            </a:r>
            <a:r>
              <a:rPr lang="en-US" altLang="zh-CN" sz="2000"/>
              <a:t>Windows 9x</a:t>
            </a:r>
            <a:r>
              <a:rPr lang="zh-CN" altLang="en-US" sz="2000"/>
              <a:t>， </a:t>
            </a:r>
            <a:r>
              <a:rPr lang="en-US" altLang="zh-CN" sz="2000"/>
              <a:t>Windows NT 4.0</a:t>
            </a:r>
            <a:r>
              <a:rPr lang="zh-CN" altLang="en-US" sz="2000"/>
              <a:t>或</a:t>
            </a:r>
            <a:r>
              <a:rPr lang="en-US" altLang="zh-CN" sz="2000"/>
              <a:t>Windows 2000</a:t>
            </a:r>
            <a:r>
              <a:rPr lang="zh-CN" altLang="en-US" sz="2000"/>
              <a:t>的服务器版或工作站版的操作系统下。</a:t>
            </a:r>
          </a:p>
          <a:p>
            <a:pPr lvl="1" algn="just">
              <a:lnSpc>
                <a:spcPct val="130000"/>
              </a:lnSpc>
            </a:pPr>
            <a:r>
              <a:rPr lang="en-US" altLang="zh-CN" sz="2000"/>
              <a:t>SQL Server 2000 </a:t>
            </a:r>
            <a:r>
              <a:rPr lang="zh-CN" altLang="en-US" sz="2000"/>
              <a:t>开发者版可运行于上述</a:t>
            </a:r>
            <a:r>
              <a:rPr lang="en-US" altLang="zh-CN" sz="2000"/>
              <a:t>Windows 9x</a:t>
            </a:r>
            <a:r>
              <a:rPr lang="zh-CN" altLang="en-US" sz="2000"/>
              <a:t>以外的所有操作系统下。</a:t>
            </a:r>
          </a:p>
        </p:txBody>
      </p:sp>
      <p:sp>
        <p:nvSpPr>
          <p:cNvPr id="898052" name="Text Box 4"/>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p:cNvSpPr>
            <a:spLocks noGrp="1" noRot="1" noChangeArrowheads="1"/>
          </p:cNvSpPr>
          <p:nvPr>
            <p:ph type="title"/>
          </p:nvPr>
        </p:nvSpPr>
        <p:spPr>
          <a:xfrm>
            <a:off x="755650" y="836613"/>
            <a:ext cx="7870825" cy="511175"/>
          </a:xfrm>
        </p:spPr>
        <p:txBody>
          <a:bodyPr/>
          <a:lstStyle/>
          <a:p>
            <a:pPr algn="l"/>
            <a:r>
              <a:rPr lang="en-US" altLang="zh-CN" sz="2400"/>
              <a:t>2</a:t>
            </a:r>
            <a:r>
              <a:rPr lang="zh-CN" altLang="en-US" sz="2400"/>
              <a:t>、 </a:t>
            </a:r>
            <a:r>
              <a:rPr lang="en-US" altLang="zh-CN" sz="2400"/>
              <a:t>SQL Server</a:t>
            </a:r>
            <a:r>
              <a:rPr lang="zh-CN" altLang="en-US" sz="2400"/>
              <a:t>安装</a:t>
            </a:r>
          </a:p>
        </p:txBody>
      </p:sp>
      <p:sp>
        <p:nvSpPr>
          <p:cNvPr id="899075" name="Rectangle 3"/>
          <p:cNvSpPr>
            <a:spLocks noGrp="1" noRot="1" noChangeArrowheads="1"/>
          </p:cNvSpPr>
          <p:nvPr>
            <p:ph type="body" idx="1"/>
          </p:nvPr>
        </p:nvSpPr>
        <p:spPr/>
        <p:txBody>
          <a:bodyPr/>
          <a:lstStyle/>
          <a:p>
            <a:pPr>
              <a:lnSpc>
                <a:spcPct val="130000"/>
              </a:lnSpc>
              <a:buFont typeface="Wingdings" pitchFamily="2" charset="2"/>
              <a:buNone/>
            </a:pPr>
            <a:r>
              <a:rPr lang="en-US" altLang="zh-CN" sz="2400"/>
              <a:t>        SQL Server </a:t>
            </a:r>
            <a:r>
              <a:rPr lang="zh-CN" altLang="en-US" sz="2400"/>
              <a:t>的安装过程与其它</a:t>
            </a:r>
            <a:r>
              <a:rPr lang="en-US" altLang="zh-CN" sz="2400"/>
              <a:t>Microsoft Windows</a:t>
            </a:r>
            <a:r>
              <a:rPr lang="zh-CN" altLang="en-US" sz="2400"/>
              <a:t>系列产品类似。 用户可根据向导提示，选择需要的选项一步一步地完成。</a:t>
            </a:r>
          </a:p>
          <a:p>
            <a:pPr>
              <a:lnSpc>
                <a:spcPct val="130000"/>
              </a:lnSpc>
              <a:buFont typeface="Wingdings" pitchFamily="2" charset="2"/>
              <a:buNone/>
            </a:pPr>
            <a:endParaRPr lang="en-US" altLang="zh-CN" sz="2400"/>
          </a:p>
        </p:txBody>
      </p:sp>
      <p:sp>
        <p:nvSpPr>
          <p:cNvPr id="899076" name="Text Box 4"/>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6546" name="Rectangle 2"/>
          <p:cNvSpPr>
            <a:spLocks noGrp="1" noRot="1" noChangeArrowheads="1"/>
          </p:cNvSpPr>
          <p:nvPr>
            <p:ph type="title"/>
          </p:nvPr>
        </p:nvSpPr>
        <p:spPr>
          <a:xfrm>
            <a:off x="755650" y="908050"/>
            <a:ext cx="6777038" cy="511175"/>
          </a:xfrm>
        </p:spPr>
        <p:txBody>
          <a:bodyPr/>
          <a:lstStyle/>
          <a:p>
            <a:pPr algn="l"/>
            <a:r>
              <a:rPr lang="zh-CN" altLang="en-US" sz="2000" b="0">
                <a:solidFill>
                  <a:srgbClr val="660066"/>
                </a:solidFill>
              </a:rPr>
              <a:t>（一）系统需求与安装</a:t>
            </a:r>
          </a:p>
        </p:txBody>
      </p:sp>
      <p:sp>
        <p:nvSpPr>
          <p:cNvPr id="1516547" name="Rectangle 3"/>
          <p:cNvSpPr>
            <a:spLocks noGrp="1" noRot="1" noChangeArrowheads="1"/>
          </p:cNvSpPr>
          <p:nvPr>
            <p:ph type="body" idx="1"/>
          </p:nvPr>
        </p:nvSpPr>
        <p:spPr>
          <a:xfrm>
            <a:off x="468313" y="2060575"/>
            <a:ext cx="8362950" cy="431800"/>
          </a:xfrm>
        </p:spPr>
        <p:txBody>
          <a:bodyPr/>
          <a:lstStyle/>
          <a:p>
            <a:pPr>
              <a:lnSpc>
                <a:spcPct val="90000"/>
              </a:lnSpc>
            </a:pPr>
            <a:r>
              <a:rPr lang="en-US" altLang="zh-CN" sz="2000"/>
              <a:t>1</a:t>
            </a:r>
            <a:r>
              <a:rPr lang="zh-CN" altLang="en-US" sz="2000"/>
              <a:t>．软、硬件安装要求 </a:t>
            </a:r>
          </a:p>
        </p:txBody>
      </p:sp>
      <p:pic>
        <p:nvPicPr>
          <p:cNvPr id="151654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636838"/>
            <a:ext cx="7056438" cy="3119437"/>
          </a:xfrm>
          <a:prstGeom prst="rect">
            <a:avLst/>
          </a:prstGeom>
          <a:noFill/>
          <a:extLst>
            <a:ext uri="{909E8E84-426E-40DD-AFC4-6F175D3DCCD1}">
              <a14:hiddenFill xmlns:a14="http://schemas.microsoft.com/office/drawing/2010/main">
                <a:solidFill>
                  <a:srgbClr val="FFFFFF"/>
                </a:solidFill>
              </a14:hiddenFill>
            </a:ext>
          </a:extLst>
        </p:spPr>
      </p:pic>
      <p:sp>
        <p:nvSpPr>
          <p:cNvPr id="1516551" name="Text Box 7"/>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7570" name="Rectangle 2"/>
          <p:cNvSpPr>
            <a:spLocks noGrp="1" noRot="1" noChangeArrowheads="1"/>
          </p:cNvSpPr>
          <p:nvPr>
            <p:ph type="body" idx="1"/>
          </p:nvPr>
        </p:nvSpPr>
        <p:spPr>
          <a:xfrm>
            <a:off x="179388" y="1341438"/>
            <a:ext cx="8964612" cy="2303462"/>
          </a:xfrm>
        </p:spPr>
        <p:txBody>
          <a:bodyPr/>
          <a:lstStyle/>
          <a:p>
            <a:pPr>
              <a:lnSpc>
                <a:spcPct val="110000"/>
              </a:lnSpc>
              <a:buFont typeface="Wingdings" pitchFamily="2" charset="2"/>
              <a:buNone/>
            </a:pPr>
            <a:r>
              <a:rPr lang="zh-CN" altLang="en-GB" sz="1800">
                <a:solidFill>
                  <a:schemeClr val="tx2"/>
                </a:solidFill>
              </a:rPr>
              <a:t>（</a:t>
            </a:r>
            <a:r>
              <a:rPr lang="en-GB" altLang="zh-CN" sz="1800">
                <a:solidFill>
                  <a:schemeClr val="tx2"/>
                </a:solidFill>
              </a:rPr>
              <a:t>1</a:t>
            </a:r>
            <a:r>
              <a:rPr lang="zh-CN" altLang="en-GB" sz="1800">
                <a:solidFill>
                  <a:schemeClr val="tx2"/>
                </a:solidFill>
              </a:rPr>
              <a:t>）文件位置 </a:t>
            </a:r>
          </a:p>
          <a:p>
            <a:pPr>
              <a:lnSpc>
                <a:spcPct val="110000"/>
              </a:lnSpc>
              <a:buFont typeface="Wingdings" pitchFamily="2" charset="2"/>
              <a:buNone/>
            </a:pPr>
            <a:r>
              <a:rPr lang="en-GB" altLang="zh-CN" sz="1800"/>
              <a:t>      1</a:t>
            </a:r>
            <a:r>
              <a:rPr lang="zh-CN" altLang="en-GB" sz="1800"/>
              <a:t>．</a:t>
            </a:r>
            <a:r>
              <a:rPr lang="en-US" altLang="zh-CN" sz="1800"/>
              <a:t>SQL </a:t>
            </a:r>
            <a:r>
              <a:rPr lang="en-GB" altLang="zh-CN" sz="1800"/>
              <a:t>Server</a:t>
            </a:r>
            <a:r>
              <a:rPr lang="zh-CN" altLang="en-US" sz="1800"/>
              <a:t>程序文件位置 （默认）</a:t>
            </a:r>
          </a:p>
          <a:p>
            <a:pPr>
              <a:lnSpc>
                <a:spcPct val="110000"/>
              </a:lnSpc>
              <a:buFont typeface="Wingdings" pitchFamily="2" charset="2"/>
              <a:buNone/>
            </a:pPr>
            <a:r>
              <a:rPr lang="zh-CN" altLang="en-US" sz="1800"/>
              <a:t>            程序文件的位置在：</a:t>
            </a:r>
            <a:r>
              <a:rPr lang="en-GB" altLang="zh-CN" sz="1800"/>
              <a:t>\program files\Microsoft SQL Server\</a:t>
            </a:r>
            <a:r>
              <a:rPr lang="en-US" altLang="zh-CN" sz="1800"/>
              <a:t>MSSQL</a:t>
            </a:r>
            <a:r>
              <a:rPr lang="en-GB" altLang="zh-CN" sz="1800"/>
              <a:t>\Binn</a:t>
            </a:r>
            <a:r>
              <a:rPr lang="en-US" altLang="zh-CN" sz="1800"/>
              <a:t>    </a:t>
            </a:r>
          </a:p>
          <a:p>
            <a:pPr>
              <a:lnSpc>
                <a:spcPct val="110000"/>
              </a:lnSpc>
              <a:buFont typeface="Wingdings" pitchFamily="2" charset="2"/>
              <a:buNone/>
            </a:pPr>
            <a:r>
              <a:rPr lang="en-GB" altLang="zh-CN" sz="1800"/>
              <a:t>       2</a:t>
            </a:r>
            <a:r>
              <a:rPr lang="zh-CN" altLang="en-US" sz="1800"/>
              <a:t>．</a:t>
            </a:r>
            <a:r>
              <a:rPr lang="en-US" altLang="zh-CN" sz="1800"/>
              <a:t>SQL Server</a:t>
            </a:r>
            <a:r>
              <a:rPr lang="zh-CN" altLang="en-US" sz="1800"/>
              <a:t>数据文件位置 （默认）</a:t>
            </a:r>
          </a:p>
          <a:p>
            <a:pPr>
              <a:lnSpc>
                <a:spcPct val="110000"/>
              </a:lnSpc>
              <a:buFont typeface="Wingdings" pitchFamily="2" charset="2"/>
              <a:buNone/>
            </a:pPr>
            <a:r>
              <a:rPr lang="zh-CN" altLang="en-US" sz="1800"/>
              <a:t>            数据文件的位置在</a:t>
            </a:r>
            <a:r>
              <a:rPr lang="zh-CN" altLang="en-GB" sz="1800"/>
              <a:t>：</a:t>
            </a:r>
            <a:r>
              <a:rPr lang="en-GB" altLang="zh-CN" sz="1800"/>
              <a:t>\program files\Microsoft SQL Server\</a:t>
            </a:r>
            <a:r>
              <a:rPr lang="en-US" altLang="zh-CN" sz="1800"/>
              <a:t>MSSQL</a:t>
            </a:r>
            <a:r>
              <a:rPr lang="en-GB" altLang="zh-CN" sz="1800"/>
              <a:t>\Data </a:t>
            </a:r>
          </a:p>
          <a:p>
            <a:pPr>
              <a:lnSpc>
                <a:spcPct val="110000"/>
              </a:lnSpc>
              <a:buFont typeface="Wingdings" pitchFamily="2" charset="2"/>
              <a:buNone/>
            </a:pPr>
            <a:r>
              <a:rPr lang="en-US" altLang="zh-CN" sz="1800"/>
              <a:t>       3</a:t>
            </a:r>
            <a:r>
              <a:rPr lang="zh-CN" altLang="en-US" sz="1800"/>
              <a:t>．指定的文件位置 </a:t>
            </a:r>
          </a:p>
        </p:txBody>
      </p:sp>
      <p:sp>
        <p:nvSpPr>
          <p:cNvPr id="1517571" name="Rectangle 3"/>
          <p:cNvSpPr>
            <a:spLocks noRot="1" noChangeArrowheads="1"/>
          </p:cNvSpPr>
          <p:nvPr/>
        </p:nvSpPr>
        <p:spPr bwMode="auto">
          <a:xfrm>
            <a:off x="107950" y="3789363"/>
            <a:ext cx="9036050" cy="27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10000"/>
              </a:lnSpc>
              <a:spcBef>
                <a:spcPct val="20000"/>
              </a:spcBef>
              <a:buClr>
                <a:schemeClr val="hlink"/>
              </a:buClr>
              <a:buSzPct val="70000"/>
              <a:buFont typeface="Wingdings" pitchFamily="2" charset="2"/>
              <a:buNone/>
            </a:pPr>
            <a:r>
              <a:rPr lang="zh-CN" altLang="en-GB" sz="2000" b="0">
                <a:solidFill>
                  <a:schemeClr val="tx2"/>
                </a:solidFill>
              </a:rPr>
              <a:t>（</a:t>
            </a:r>
            <a:r>
              <a:rPr lang="en-GB" altLang="zh-CN" sz="2000" b="0">
                <a:solidFill>
                  <a:schemeClr val="tx2"/>
                </a:solidFill>
              </a:rPr>
              <a:t>2</a:t>
            </a:r>
            <a:r>
              <a:rPr lang="zh-CN" altLang="en-GB" sz="2000" b="0">
                <a:solidFill>
                  <a:schemeClr val="tx2"/>
                </a:solidFill>
              </a:rPr>
              <a:t>）安全性考虑</a:t>
            </a:r>
            <a:r>
              <a:rPr lang="zh-CN" altLang="en-GB" sz="2000" b="0">
                <a:solidFill>
                  <a:srgbClr val="3366CC"/>
                </a:solidFill>
              </a:rPr>
              <a:t> </a:t>
            </a:r>
            <a:endParaRPr lang="zh-CN" altLang="en-US" sz="2000" b="0">
              <a:solidFill>
                <a:srgbClr val="3366CC"/>
              </a:solidFill>
            </a:endParaRPr>
          </a:p>
          <a:p>
            <a:pPr marL="342900" indent="-342900">
              <a:lnSpc>
                <a:spcPct val="110000"/>
              </a:lnSpc>
              <a:spcBef>
                <a:spcPct val="20000"/>
              </a:spcBef>
              <a:buClr>
                <a:schemeClr val="hlink"/>
              </a:buClr>
              <a:buSzPct val="70000"/>
              <a:buFont typeface="Wingdings" pitchFamily="2" charset="2"/>
              <a:buNone/>
            </a:pPr>
            <a:r>
              <a:rPr lang="zh-CN" altLang="en-US" sz="2000" b="0"/>
              <a:t>	</a:t>
            </a:r>
            <a:r>
              <a:rPr lang="en-US" altLang="zh-CN" sz="2000" b="0"/>
              <a:t>SQL </a:t>
            </a:r>
            <a:r>
              <a:rPr lang="en-GB" altLang="zh-CN" sz="2000" b="0"/>
              <a:t>Server</a:t>
            </a:r>
            <a:r>
              <a:rPr lang="en-US" altLang="zh-CN" sz="2000" b="0"/>
              <a:t> 2000</a:t>
            </a:r>
            <a:r>
              <a:rPr lang="zh-CN" altLang="en-US" sz="2000" b="0"/>
              <a:t>系统身份验证模式中考虑了两种身份验证模式</a:t>
            </a:r>
            <a:r>
              <a:rPr lang="zh-CN" altLang="en-GB" sz="2000" b="0"/>
              <a:t>：</a:t>
            </a:r>
            <a:r>
              <a:rPr lang="en-US" altLang="zh-CN" sz="2000" b="0"/>
              <a:t>Windows</a:t>
            </a:r>
            <a:r>
              <a:rPr lang="zh-CN" altLang="en-US" sz="2000" b="0"/>
              <a:t>身份验证模式和混合模式身份验证模式。</a:t>
            </a:r>
          </a:p>
          <a:p>
            <a:pPr marL="342900" indent="-342900">
              <a:lnSpc>
                <a:spcPct val="110000"/>
              </a:lnSpc>
              <a:spcBef>
                <a:spcPct val="20000"/>
              </a:spcBef>
              <a:buClr>
                <a:schemeClr val="hlink"/>
              </a:buClr>
              <a:buSzPct val="70000"/>
              <a:buFont typeface="Wingdings" pitchFamily="2" charset="2"/>
              <a:buNone/>
            </a:pPr>
            <a:endParaRPr lang="en-GB" altLang="zh-CN" sz="2000" b="0"/>
          </a:p>
          <a:p>
            <a:pPr marL="342900" indent="-342900">
              <a:lnSpc>
                <a:spcPct val="110000"/>
              </a:lnSpc>
              <a:spcBef>
                <a:spcPct val="20000"/>
              </a:spcBef>
              <a:buClr>
                <a:schemeClr val="hlink"/>
              </a:buClr>
              <a:buSzPct val="70000"/>
              <a:buFont typeface="Wingdings" pitchFamily="2" charset="2"/>
              <a:buNone/>
            </a:pPr>
            <a:r>
              <a:rPr lang="zh-CN" altLang="en-GB" sz="2000" b="0">
                <a:solidFill>
                  <a:schemeClr val="tx2"/>
                </a:solidFill>
              </a:rPr>
              <a:t>（</a:t>
            </a:r>
            <a:r>
              <a:rPr lang="en-GB" altLang="zh-CN" sz="2000" b="0">
                <a:solidFill>
                  <a:schemeClr val="tx2"/>
                </a:solidFill>
              </a:rPr>
              <a:t>3</a:t>
            </a:r>
            <a:r>
              <a:rPr lang="zh-CN" altLang="en-GB" sz="2000" b="0">
                <a:solidFill>
                  <a:schemeClr val="tx2"/>
                </a:solidFill>
              </a:rPr>
              <a:t>）安装的详细过程</a:t>
            </a:r>
            <a:r>
              <a:rPr lang="zh-CN" altLang="en-GB" sz="2000" b="0"/>
              <a:t> </a:t>
            </a:r>
            <a:r>
              <a:rPr lang="zh-CN" altLang="en-US" sz="2000" b="0"/>
              <a:t> </a:t>
            </a:r>
          </a:p>
          <a:p>
            <a:pPr marL="342900" indent="-342900">
              <a:lnSpc>
                <a:spcPct val="110000"/>
              </a:lnSpc>
              <a:spcBef>
                <a:spcPct val="20000"/>
              </a:spcBef>
              <a:buClr>
                <a:schemeClr val="hlink"/>
              </a:buClr>
              <a:buSzPct val="70000"/>
              <a:buFont typeface="Wingdings" pitchFamily="2" charset="2"/>
              <a:buNone/>
            </a:pPr>
            <a:r>
              <a:rPr lang="zh-CN" altLang="en-US" sz="2000" b="0"/>
              <a:t>　　 </a:t>
            </a:r>
            <a:r>
              <a:rPr lang="en-US" altLang="zh-CN" sz="2000" b="0"/>
              <a:t>SQL </a:t>
            </a:r>
            <a:r>
              <a:rPr lang="en-GB" altLang="zh-CN" sz="2000" b="0"/>
              <a:t>Server</a:t>
            </a:r>
            <a:r>
              <a:rPr lang="en-US" altLang="zh-CN" sz="2000" b="0"/>
              <a:t> 2000</a:t>
            </a:r>
            <a:r>
              <a:rPr lang="zh-CN" altLang="en-US" sz="2000" b="0"/>
              <a:t>的安装过程</a:t>
            </a:r>
          </a:p>
          <a:p>
            <a:pPr marL="342900" indent="-342900">
              <a:lnSpc>
                <a:spcPct val="110000"/>
              </a:lnSpc>
              <a:spcBef>
                <a:spcPct val="20000"/>
              </a:spcBef>
              <a:buClr>
                <a:schemeClr val="hlink"/>
              </a:buClr>
              <a:buSzPct val="70000"/>
              <a:buFont typeface="Wingdings" pitchFamily="2" charset="2"/>
              <a:buNone/>
            </a:pPr>
            <a:r>
              <a:rPr lang="zh-CN" altLang="en-US" sz="2000" b="0"/>
              <a:t>	对已安装</a:t>
            </a:r>
            <a:r>
              <a:rPr lang="en-US" altLang="zh-CN" sz="2000" b="0"/>
              <a:t>SQL Server 2000</a:t>
            </a:r>
            <a:r>
              <a:rPr lang="zh-CN" altLang="en-US" sz="2000" b="0"/>
              <a:t>进行升级和填加组件操作请参考本书</a:t>
            </a:r>
            <a:r>
              <a:rPr lang="en-US" altLang="zh-CN" sz="2000" b="0"/>
              <a:t>P26-P31</a:t>
            </a:r>
            <a:r>
              <a:rPr lang="zh-CN" altLang="en-US" sz="2000" b="0"/>
              <a:t>。</a:t>
            </a:r>
            <a:endParaRPr lang="zh-CN" altLang="en-US" sz="2000" b="0">
              <a:latin typeface="隶书" pitchFamily="49" charset="-122"/>
            </a:endParaRPr>
          </a:p>
        </p:txBody>
      </p:sp>
      <p:sp>
        <p:nvSpPr>
          <p:cNvPr id="1517572" name="Rectangle 4"/>
          <p:cNvSpPr>
            <a:spLocks noGrp="1" noRot="1" noChangeArrowheads="1"/>
          </p:cNvSpPr>
          <p:nvPr>
            <p:ph type="title"/>
          </p:nvPr>
        </p:nvSpPr>
        <p:spPr>
          <a:xfrm>
            <a:off x="827088" y="692150"/>
            <a:ext cx="7583487" cy="582613"/>
          </a:xfrm>
        </p:spPr>
        <p:txBody>
          <a:bodyPr/>
          <a:lstStyle/>
          <a:p>
            <a:pPr algn="l"/>
            <a:r>
              <a:rPr lang="en-US" altLang="zh-CN" sz="2000">
                <a:solidFill>
                  <a:schemeClr val="tx1"/>
                </a:solidFill>
              </a:rPr>
              <a:t>2</a:t>
            </a:r>
            <a:r>
              <a:rPr lang="zh-CN" altLang="en-US" sz="2000">
                <a:solidFill>
                  <a:schemeClr val="tx1"/>
                </a:solidFill>
              </a:rPr>
              <a:t>．</a:t>
            </a:r>
            <a:r>
              <a:rPr lang="en-US" altLang="zh-CN" sz="2000">
                <a:solidFill>
                  <a:schemeClr val="tx1"/>
                </a:solidFill>
              </a:rPr>
              <a:t>SQL Server 2000</a:t>
            </a:r>
            <a:r>
              <a:rPr lang="zh-CN" altLang="en-US" sz="2000">
                <a:solidFill>
                  <a:schemeClr val="tx1"/>
                </a:solidFill>
              </a:rPr>
              <a:t>的安装</a:t>
            </a:r>
          </a:p>
        </p:txBody>
      </p:sp>
      <p:sp>
        <p:nvSpPr>
          <p:cNvPr id="1517575" name="Text Box 7"/>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8594" name="Rectangle 2"/>
          <p:cNvSpPr>
            <a:spLocks noGrp="1" noRot="1" noChangeArrowheads="1"/>
          </p:cNvSpPr>
          <p:nvPr>
            <p:ph type="title"/>
          </p:nvPr>
        </p:nvSpPr>
        <p:spPr>
          <a:xfrm>
            <a:off x="611188" y="836613"/>
            <a:ext cx="8532812" cy="1079500"/>
          </a:xfrm>
        </p:spPr>
        <p:txBody>
          <a:bodyPr/>
          <a:lstStyle/>
          <a:p>
            <a:pPr algn="l"/>
            <a:r>
              <a:rPr lang="zh-CN" altLang="en-US" sz="1800" b="0"/>
              <a:t>第</a:t>
            </a:r>
            <a:r>
              <a:rPr lang="en-US" altLang="zh-CN" sz="1800" b="0"/>
              <a:t>1</a:t>
            </a:r>
            <a:r>
              <a:rPr lang="zh-CN" altLang="en-US" sz="1800" b="0"/>
              <a:t>步：将</a:t>
            </a:r>
            <a:r>
              <a:rPr lang="en-US" altLang="zh-CN" sz="1800" b="0"/>
              <a:t>SQL Server 2000</a:t>
            </a:r>
            <a:r>
              <a:rPr lang="zh-CN" altLang="en-US" sz="1800" b="0"/>
              <a:t>的光盘插入</a:t>
            </a:r>
            <a:r>
              <a:rPr lang="en-US" altLang="zh-CN" sz="1800" b="0"/>
              <a:t>CD-ROM</a:t>
            </a:r>
            <a:r>
              <a:rPr lang="zh-CN" altLang="en-US" sz="1800" b="0"/>
              <a:t>驱动器之后，</a:t>
            </a:r>
            <a:r>
              <a:rPr lang="en-US" altLang="zh-CN" sz="1800" b="0"/>
              <a:t>SQL Server</a:t>
            </a:r>
            <a:r>
              <a:rPr lang="zh-CN" altLang="en-US" sz="1800" b="0"/>
              <a:t>的安装程序会自动启动。</a:t>
            </a:r>
            <a:r>
              <a:rPr lang="zh-CN" altLang="en-US" sz="1800" b="0">
                <a:solidFill>
                  <a:schemeClr val="tx1"/>
                </a:solidFill>
              </a:rPr>
              <a:t>选择“安装</a:t>
            </a:r>
            <a:r>
              <a:rPr lang="en-US" altLang="zh-CN" sz="1800" b="0">
                <a:solidFill>
                  <a:schemeClr val="tx1"/>
                </a:solidFill>
              </a:rPr>
              <a:t>SQL Server 2000</a:t>
            </a:r>
            <a:r>
              <a:rPr lang="zh-CN" altLang="en-US" sz="1800" b="0">
                <a:solidFill>
                  <a:schemeClr val="tx1"/>
                </a:solidFill>
              </a:rPr>
              <a:t>组件”选项。</a:t>
            </a:r>
            <a:r>
              <a:rPr lang="zh-CN" altLang="en-US" sz="1800" b="0"/>
              <a:t>如下图： </a:t>
            </a:r>
          </a:p>
        </p:txBody>
      </p:sp>
      <p:pic>
        <p:nvPicPr>
          <p:cNvPr id="1518595" name="Picture 3" descr="SQLServer2000企业版安装教程（一）"/>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916113"/>
            <a:ext cx="6553200" cy="4052887"/>
          </a:xfrm>
          <a:prstGeom prst="rect">
            <a:avLst/>
          </a:prstGeom>
          <a:noFill/>
          <a:extLst>
            <a:ext uri="{909E8E84-426E-40DD-AFC4-6F175D3DCCD1}">
              <a14:hiddenFill xmlns:a14="http://schemas.microsoft.com/office/drawing/2010/main">
                <a:solidFill>
                  <a:srgbClr val="FFFFFF"/>
                </a:solidFill>
              </a14:hiddenFill>
            </a:ext>
          </a:extLst>
        </p:spPr>
      </p:pic>
      <p:sp>
        <p:nvSpPr>
          <p:cNvPr id="1518597"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9618" name="Picture 2" descr="SQLServer2000企业版安装教程（一）"/>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268413"/>
            <a:ext cx="6480175" cy="4665662"/>
          </a:xfrm>
          <a:prstGeom prst="rect">
            <a:avLst/>
          </a:prstGeom>
          <a:noFill/>
          <a:extLst>
            <a:ext uri="{909E8E84-426E-40DD-AFC4-6F175D3DCCD1}">
              <a14:hiddenFill xmlns:a14="http://schemas.microsoft.com/office/drawing/2010/main">
                <a:solidFill>
                  <a:srgbClr val="FFFFFF"/>
                </a:solidFill>
              </a14:hiddenFill>
            </a:ext>
          </a:extLst>
        </p:spPr>
      </p:pic>
      <p:sp>
        <p:nvSpPr>
          <p:cNvPr id="1519619" name="Rectangle 3"/>
          <p:cNvSpPr>
            <a:spLocks noGrp="1" noRot="1" noChangeArrowheads="1"/>
          </p:cNvSpPr>
          <p:nvPr>
            <p:ph type="title"/>
          </p:nvPr>
        </p:nvSpPr>
        <p:spPr>
          <a:xfrm>
            <a:off x="603250" y="692150"/>
            <a:ext cx="8540750" cy="366713"/>
          </a:xfrm>
        </p:spPr>
        <p:txBody>
          <a:bodyPr/>
          <a:lstStyle/>
          <a:p>
            <a:pPr algn="l"/>
            <a:r>
              <a:rPr lang="zh-CN" altLang="en-US" sz="1800" b="0"/>
              <a:t>第</a:t>
            </a:r>
            <a:r>
              <a:rPr lang="en-US" altLang="zh-CN" sz="1800" b="0"/>
              <a:t>2</a:t>
            </a:r>
            <a:r>
              <a:rPr lang="zh-CN" altLang="en-US" sz="1800" b="0"/>
              <a:t>步：接着选择“选择安装数据库服务器”。如下图： </a:t>
            </a:r>
          </a:p>
        </p:txBody>
      </p:sp>
      <p:sp>
        <p:nvSpPr>
          <p:cNvPr id="1519621"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0642" name="Picture 2" descr="SQLServer2000企业版安装教程（一）"/>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2133600"/>
            <a:ext cx="6192838" cy="4278313"/>
          </a:xfrm>
          <a:prstGeom prst="rect">
            <a:avLst/>
          </a:prstGeom>
          <a:noFill/>
          <a:extLst>
            <a:ext uri="{909E8E84-426E-40DD-AFC4-6F175D3DCCD1}">
              <a14:hiddenFill xmlns:a14="http://schemas.microsoft.com/office/drawing/2010/main">
                <a:solidFill>
                  <a:srgbClr val="FFFFFF"/>
                </a:solidFill>
              </a14:hiddenFill>
            </a:ext>
          </a:extLst>
        </p:spPr>
      </p:pic>
      <p:sp>
        <p:nvSpPr>
          <p:cNvPr id="1520643" name="Rectangle 3"/>
          <p:cNvSpPr>
            <a:spLocks noGrp="1" noRot="1" noChangeArrowheads="1"/>
          </p:cNvSpPr>
          <p:nvPr>
            <p:ph type="title"/>
          </p:nvPr>
        </p:nvSpPr>
        <p:spPr>
          <a:xfrm>
            <a:off x="827088" y="765175"/>
            <a:ext cx="7799387" cy="871538"/>
          </a:xfrm>
        </p:spPr>
        <p:txBody>
          <a:bodyPr/>
          <a:lstStyle/>
          <a:p>
            <a:pPr algn="l"/>
            <a:r>
              <a:rPr lang="zh-CN" altLang="en-US" sz="1800" b="0"/>
              <a:t>第</a:t>
            </a:r>
            <a:r>
              <a:rPr lang="en-US" altLang="zh-CN" sz="1800" b="0"/>
              <a:t>3</a:t>
            </a:r>
            <a:r>
              <a:rPr lang="zh-CN" altLang="en-US" sz="1800" b="0"/>
              <a:t>步：稍后才开始出现安装向导，点击“下一步”后出现“计算机名”窗口。如下图： </a:t>
            </a:r>
          </a:p>
        </p:txBody>
      </p:sp>
      <p:sp>
        <p:nvSpPr>
          <p:cNvPr id="1520645"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1666" name="Picture 2" descr="SQLServer2000企业版安装教程（一）"/>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2205038"/>
            <a:ext cx="6408738" cy="4103687"/>
          </a:xfrm>
          <a:prstGeom prst="rect">
            <a:avLst/>
          </a:prstGeom>
          <a:noFill/>
          <a:extLst>
            <a:ext uri="{909E8E84-426E-40DD-AFC4-6F175D3DCCD1}">
              <a14:hiddenFill xmlns:a14="http://schemas.microsoft.com/office/drawing/2010/main">
                <a:solidFill>
                  <a:srgbClr val="FFFFFF"/>
                </a:solidFill>
              </a14:hiddenFill>
            </a:ext>
          </a:extLst>
        </p:spPr>
      </p:pic>
      <p:sp>
        <p:nvSpPr>
          <p:cNvPr id="1521667" name="Rectangle 3"/>
          <p:cNvSpPr>
            <a:spLocks noGrp="1" noRot="1" noChangeArrowheads="1"/>
          </p:cNvSpPr>
          <p:nvPr>
            <p:ph type="title"/>
          </p:nvPr>
        </p:nvSpPr>
        <p:spPr>
          <a:xfrm>
            <a:off x="827088" y="692150"/>
            <a:ext cx="7726362" cy="1143000"/>
          </a:xfrm>
        </p:spPr>
        <p:txBody>
          <a:bodyPr/>
          <a:lstStyle/>
          <a:p>
            <a:pPr algn="l"/>
            <a:r>
              <a:rPr lang="zh-CN" altLang="en-US" sz="1800" b="0"/>
              <a:t>第</a:t>
            </a:r>
            <a:r>
              <a:rPr lang="en-US" altLang="zh-CN" sz="1800" b="0"/>
              <a:t>4</a:t>
            </a:r>
            <a:r>
              <a:rPr lang="zh-CN" altLang="en-US" sz="1800" b="0"/>
              <a:t>步： “本地计算机”是默认选项，其名称就显示在上面，我们按其默认点“下一步”。如下图： </a:t>
            </a:r>
          </a:p>
        </p:txBody>
      </p:sp>
      <p:sp>
        <p:nvSpPr>
          <p:cNvPr id="1521669"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2690" name="Rectangle 2"/>
          <p:cNvSpPr>
            <a:spLocks noGrp="1" noRot="1" noChangeArrowheads="1"/>
          </p:cNvSpPr>
          <p:nvPr>
            <p:ph type="title"/>
          </p:nvPr>
        </p:nvSpPr>
        <p:spPr>
          <a:xfrm>
            <a:off x="900113" y="692150"/>
            <a:ext cx="7726362" cy="655638"/>
          </a:xfrm>
        </p:spPr>
        <p:txBody>
          <a:bodyPr/>
          <a:lstStyle/>
          <a:p>
            <a:pPr algn="l"/>
            <a:r>
              <a:rPr lang="zh-CN" altLang="en-US" sz="1800" b="0"/>
              <a:t>第</a:t>
            </a:r>
            <a:r>
              <a:rPr lang="en-US" altLang="zh-CN" sz="1800" b="0"/>
              <a:t>5</a:t>
            </a:r>
            <a:r>
              <a:rPr lang="zh-CN" altLang="en-US" sz="1800" b="0"/>
              <a:t>步：接下来，在“安装选择”对话窗口中，同样按其默认项“创建新的</a:t>
            </a:r>
            <a:r>
              <a:rPr lang="en-US" altLang="zh-CN" sz="1800" b="0"/>
              <a:t>SQL Server</a:t>
            </a:r>
            <a:r>
              <a:rPr lang="zh-CN" altLang="en-US" sz="1800" b="0"/>
              <a:t>实例，或安装客户端工具”点下一步。</a:t>
            </a:r>
          </a:p>
        </p:txBody>
      </p:sp>
      <p:pic>
        <p:nvPicPr>
          <p:cNvPr id="1522691" name="Picture 3" descr="353544">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1557338"/>
            <a:ext cx="6010275" cy="4249737"/>
          </a:xfrm>
          <a:prstGeom prst="rect">
            <a:avLst/>
          </a:prstGeom>
          <a:noFill/>
          <a:extLst>
            <a:ext uri="{909E8E84-426E-40DD-AFC4-6F175D3DCCD1}">
              <a14:hiddenFill xmlns:a14="http://schemas.microsoft.com/office/drawing/2010/main">
                <a:solidFill>
                  <a:srgbClr val="FFFFFF"/>
                </a:solidFill>
              </a14:hiddenFill>
            </a:ext>
          </a:extLst>
        </p:spPr>
      </p:pic>
      <p:sp>
        <p:nvSpPr>
          <p:cNvPr id="1522693"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3714" name="Rectangle 2"/>
          <p:cNvSpPr>
            <a:spLocks noGrp="1" noRot="1" noChangeArrowheads="1"/>
          </p:cNvSpPr>
          <p:nvPr>
            <p:ph type="title"/>
          </p:nvPr>
        </p:nvSpPr>
        <p:spPr>
          <a:xfrm>
            <a:off x="1042988" y="685800"/>
            <a:ext cx="7799387" cy="1143000"/>
          </a:xfrm>
        </p:spPr>
        <p:txBody>
          <a:bodyPr/>
          <a:lstStyle/>
          <a:p>
            <a:pPr algn="l"/>
            <a:r>
              <a:rPr lang="zh-CN" altLang="en-US" sz="1800" b="0"/>
              <a:t>第</a:t>
            </a:r>
            <a:r>
              <a:rPr lang="en-US" altLang="zh-CN" sz="1800" b="0"/>
              <a:t>6</a:t>
            </a:r>
            <a:r>
              <a:rPr lang="zh-CN" altLang="en-US" sz="1800" b="0"/>
              <a:t>步：接下来的窗口是用户名、公司名的自取，在经过软件许可协议一步后，到达“安装定义”对话窗口（如下图）。同样地，按其默认“服务器和客户端工具”选择到下一步。</a:t>
            </a:r>
          </a:p>
        </p:txBody>
      </p:sp>
      <p:pic>
        <p:nvPicPr>
          <p:cNvPr id="1523715" name="Picture 3" descr="35355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813" y="2003425"/>
            <a:ext cx="5145087" cy="4116388"/>
          </a:xfrm>
          <a:prstGeom prst="rect">
            <a:avLst/>
          </a:prstGeom>
          <a:noFill/>
          <a:extLst>
            <a:ext uri="{909E8E84-426E-40DD-AFC4-6F175D3DCCD1}">
              <a14:hiddenFill xmlns:a14="http://schemas.microsoft.com/office/drawing/2010/main">
                <a:solidFill>
                  <a:srgbClr val="FFFFFF"/>
                </a:solidFill>
              </a14:hiddenFill>
            </a:ext>
          </a:extLst>
        </p:spPr>
      </p:pic>
      <p:sp>
        <p:nvSpPr>
          <p:cNvPr id="1523717"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4738" name="Rectangle 2"/>
          <p:cNvSpPr>
            <a:spLocks noGrp="1" noRot="1" noChangeArrowheads="1"/>
          </p:cNvSpPr>
          <p:nvPr>
            <p:ph type="title"/>
          </p:nvPr>
        </p:nvSpPr>
        <p:spPr>
          <a:xfrm>
            <a:off x="1187450" y="685800"/>
            <a:ext cx="7654925" cy="1143000"/>
          </a:xfrm>
        </p:spPr>
        <p:txBody>
          <a:bodyPr/>
          <a:lstStyle/>
          <a:p>
            <a:pPr algn="l"/>
            <a:r>
              <a:rPr lang="zh-CN" altLang="en-US" sz="1800" b="0"/>
              <a:t>第</a:t>
            </a:r>
            <a:r>
              <a:rPr lang="en-US" altLang="zh-CN" sz="1800" b="0"/>
              <a:t>7</a:t>
            </a:r>
            <a:r>
              <a:rPr lang="zh-CN" altLang="en-US" sz="1800" b="0"/>
              <a:t>步：在“实例名”窗口中，系统一般提供了默认的复选框，我们既可以安装默认方式的实例，也可以自定义。</a:t>
            </a:r>
          </a:p>
        </p:txBody>
      </p:sp>
      <p:pic>
        <p:nvPicPr>
          <p:cNvPr id="1524739" name="Picture 3" descr="353556">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1700213"/>
            <a:ext cx="4929187" cy="3943350"/>
          </a:xfrm>
          <a:prstGeom prst="rect">
            <a:avLst/>
          </a:prstGeom>
          <a:noFill/>
          <a:extLst>
            <a:ext uri="{909E8E84-426E-40DD-AFC4-6F175D3DCCD1}">
              <a14:hiddenFill xmlns:a14="http://schemas.microsoft.com/office/drawing/2010/main">
                <a:solidFill>
                  <a:srgbClr val="FFFFFF"/>
                </a:solidFill>
              </a14:hiddenFill>
            </a:ext>
          </a:extLst>
        </p:spPr>
      </p:pic>
      <p:sp>
        <p:nvSpPr>
          <p:cNvPr id="1524740" name="Text Box 4"/>
          <p:cNvSpPr txBox="1">
            <a:spLocks noChangeArrowheads="1"/>
          </p:cNvSpPr>
          <p:nvPr/>
        </p:nvSpPr>
        <p:spPr bwMode="auto">
          <a:xfrm>
            <a:off x="6011863" y="1773238"/>
            <a:ext cx="2663825" cy="4760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a:t>实例是关系数据库引擎，是</a:t>
            </a:r>
            <a:r>
              <a:rPr lang="en-US" altLang="zh-CN"/>
              <a:t>SQL Server</a:t>
            </a:r>
            <a:r>
              <a:rPr lang="zh-CN" altLang="en-US"/>
              <a:t>的工作单元。每一个实例都是由系统数据库和用户数据库组成，拥有独立的管理和运行环境，</a:t>
            </a:r>
            <a:r>
              <a:rPr lang="en-US" altLang="zh-CN"/>
              <a:t>SQL Server</a:t>
            </a:r>
            <a:r>
              <a:rPr lang="zh-CN" altLang="en-US"/>
              <a:t>客户端通过指定实例的名称访问数据库服务器。譬如有二个不同的应用系统需要访问同一台服务器上的不同数据库，那么该服务器就应该安装二个实例来管理；如果是同一个应用系统的几个数据库则只需放在同一实例中即可。</a:t>
            </a:r>
          </a:p>
        </p:txBody>
      </p:sp>
      <p:sp>
        <p:nvSpPr>
          <p:cNvPr id="1524742" name="Text Box 6"/>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62" name="Rectangle 2"/>
          <p:cNvSpPr>
            <a:spLocks noGrp="1" noRot="1" noChangeArrowheads="1"/>
          </p:cNvSpPr>
          <p:nvPr>
            <p:ph type="title"/>
          </p:nvPr>
        </p:nvSpPr>
        <p:spPr>
          <a:xfrm>
            <a:off x="827088" y="685800"/>
            <a:ext cx="8015287" cy="1143000"/>
          </a:xfrm>
        </p:spPr>
        <p:txBody>
          <a:bodyPr/>
          <a:lstStyle/>
          <a:p>
            <a:pPr algn="l"/>
            <a:r>
              <a:rPr lang="zh-CN" altLang="en-US" sz="1800" b="0"/>
              <a:t>第</a:t>
            </a:r>
            <a:r>
              <a:rPr lang="en-US" altLang="zh-CN" sz="1800" b="0"/>
              <a:t>8</a:t>
            </a:r>
            <a:r>
              <a:rPr lang="zh-CN" altLang="en-US" sz="1800" b="0"/>
              <a:t>步：在安装类型对话窗口中，可以设定多个选项。比如安装组件的多少，以及安装的路径等，请根据实际需要选择。推荐将数据文件安装在其它盘，注意只改盘符号，别把整个路径都改了，比如“</a:t>
            </a:r>
            <a:r>
              <a:rPr lang="en-US" altLang="zh-CN" sz="1800" b="0"/>
              <a:t>D</a:t>
            </a:r>
            <a:r>
              <a:rPr lang="zh-CN" altLang="en-US" sz="1800" b="0"/>
              <a:t>：</a:t>
            </a:r>
            <a:r>
              <a:rPr lang="en-US" altLang="zh-CN" sz="1800" b="0"/>
              <a:t>\Program Files\Microsoft Server”</a:t>
            </a:r>
          </a:p>
        </p:txBody>
      </p:sp>
      <p:pic>
        <p:nvPicPr>
          <p:cNvPr id="1525763" name="Picture 3" descr="35356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813" y="2060575"/>
            <a:ext cx="5721350" cy="4033838"/>
          </a:xfrm>
          <a:prstGeom prst="rect">
            <a:avLst/>
          </a:prstGeom>
          <a:noFill/>
          <a:extLst>
            <a:ext uri="{909E8E84-426E-40DD-AFC4-6F175D3DCCD1}">
              <a14:hiddenFill xmlns:a14="http://schemas.microsoft.com/office/drawing/2010/main">
                <a:solidFill>
                  <a:srgbClr val="FFFFFF"/>
                </a:solidFill>
              </a14:hiddenFill>
            </a:ext>
          </a:extLst>
        </p:spPr>
      </p:pic>
      <p:sp>
        <p:nvSpPr>
          <p:cNvPr id="1525765"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6786" name="Rectangle 2"/>
          <p:cNvSpPr>
            <a:spLocks noGrp="1" noRot="1" noChangeArrowheads="1"/>
          </p:cNvSpPr>
          <p:nvPr>
            <p:ph type="title"/>
          </p:nvPr>
        </p:nvSpPr>
        <p:spPr>
          <a:xfrm>
            <a:off x="684213" y="836613"/>
            <a:ext cx="8015287" cy="439737"/>
          </a:xfrm>
        </p:spPr>
        <p:txBody>
          <a:bodyPr/>
          <a:lstStyle/>
          <a:p>
            <a:pPr algn="l"/>
            <a:r>
              <a:rPr lang="zh-CN" altLang="en-US" sz="1800" b="0"/>
              <a:t>第</a:t>
            </a:r>
            <a:r>
              <a:rPr lang="en-US" altLang="zh-CN" sz="1800" b="0"/>
              <a:t>9</a:t>
            </a:r>
            <a:r>
              <a:rPr lang="zh-CN" altLang="en-US" sz="1800" b="0"/>
              <a:t>步：在“服务帐户”对话窗口中，</a:t>
            </a:r>
            <a:r>
              <a:rPr lang="zh-CN" altLang="en-US" sz="1800" b="0">
                <a:solidFill>
                  <a:schemeClr val="tx1"/>
                </a:solidFill>
              </a:rPr>
              <a:t>一般选择“使用本地系统帐户”</a:t>
            </a:r>
            <a:endParaRPr lang="zh-CN" altLang="en-US" sz="1800">
              <a:solidFill>
                <a:schemeClr val="tx1"/>
              </a:solidFill>
            </a:endParaRPr>
          </a:p>
        </p:txBody>
      </p:sp>
      <p:pic>
        <p:nvPicPr>
          <p:cNvPr id="1526787" name="Picture 3" descr="35356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613" y="1601788"/>
            <a:ext cx="5256212" cy="3705225"/>
          </a:xfrm>
          <a:prstGeom prst="rect">
            <a:avLst/>
          </a:prstGeom>
          <a:noFill/>
          <a:extLst>
            <a:ext uri="{909E8E84-426E-40DD-AFC4-6F175D3DCCD1}">
              <a14:hiddenFill xmlns:a14="http://schemas.microsoft.com/office/drawing/2010/main">
                <a:solidFill>
                  <a:srgbClr val="FFFFFF"/>
                </a:solidFill>
              </a14:hiddenFill>
            </a:ext>
          </a:extLst>
        </p:spPr>
      </p:pic>
      <p:sp>
        <p:nvSpPr>
          <p:cNvPr id="1526788" name="Rectangle 4"/>
          <p:cNvSpPr>
            <a:spLocks noRot="1" noChangeArrowheads="1"/>
          </p:cNvSpPr>
          <p:nvPr/>
        </p:nvSpPr>
        <p:spPr bwMode="auto">
          <a:xfrm>
            <a:off x="179388" y="5661025"/>
            <a:ext cx="854075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b="0">
                <a:solidFill>
                  <a:schemeClr val="tx2"/>
                </a:solidFill>
              </a:rPr>
              <a:t>【</a:t>
            </a:r>
            <a:r>
              <a:rPr lang="zh-CN" altLang="en-US" b="0">
                <a:solidFill>
                  <a:schemeClr val="tx2"/>
                </a:solidFill>
              </a:rPr>
              <a:t>小提示</a:t>
            </a:r>
            <a:r>
              <a:rPr lang="en-US" altLang="zh-CN" b="0">
                <a:solidFill>
                  <a:schemeClr val="tx2"/>
                </a:solidFill>
              </a:rPr>
              <a:t>】</a:t>
            </a:r>
            <a:r>
              <a:rPr lang="zh-CN" altLang="en-US" b="0">
                <a:solidFill>
                  <a:schemeClr val="tx2"/>
                </a:solidFill>
              </a:rPr>
              <a:t>：如果选择指定服务器所用的帐号就需要指定一个用户、口令和域名。</a:t>
            </a:r>
            <a:r>
              <a:rPr lang="zh-CN" altLang="en-US">
                <a:solidFill>
                  <a:schemeClr val="tx2"/>
                </a:solidFill>
              </a:rPr>
              <a:t> </a:t>
            </a:r>
          </a:p>
        </p:txBody>
      </p:sp>
      <p:sp>
        <p:nvSpPr>
          <p:cNvPr id="1526790" name="Text Box 6"/>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7810" name="Rectangle 2"/>
          <p:cNvSpPr>
            <a:spLocks noGrp="1" noRot="1" noChangeArrowheads="1"/>
          </p:cNvSpPr>
          <p:nvPr>
            <p:ph type="title"/>
          </p:nvPr>
        </p:nvSpPr>
        <p:spPr>
          <a:xfrm>
            <a:off x="755650" y="692150"/>
            <a:ext cx="7870825" cy="942975"/>
          </a:xfrm>
        </p:spPr>
        <p:txBody>
          <a:bodyPr/>
          <a:lstStyle/>
          <a:p>
            <a:pPr algn="l"/>
            <a:r>
              <a:rPr lang="en-US" altLang="zh-CN" sz="1800" b="0"/>
              <a:t>  </a:t>
            </a:r>
            <a:r>
              <a:rPr lang="zh-CN" altLang="en-US" sz="1800" b="0"/>
              <a:t>第</a:t>
            </a:r>
            <a:r>
              <a:rPr lang="en-US" altLang="zh-CN" sz="1800" b="0"/>
              <a:t>10</a:t>
            </a:r>
            <a:r>
              <a:rPr lang="zh-CN" altLang="en-US" sz="1800" b="0"/>
              <a:t>步：在“身份验证模式”窗口里，如果你的操作系统是</a:t>
            </a:r>
            <a:r>
              <a:rPr lang="en-US" altLang="zh-CN" sz="1800" b="0"/>
              <a:t>windowsNT</a:t>
            </a:r>
            <a:r>
              <a:rPr lang="zh-CN" altLang="en-US" sz="1800" b="0"/>
              <a:t>以上，选择“</a:t>
            </a:r>
            <a:r>
              <a:rPr lang="en-US" altLang="zh-CN" sz="1800" b="0"/>
              <a:t>Windows</a:t>
            </a:r>
            <a:r>
              <a:rPr lang="zh-CN" altLang="en-US" sz="1800" b="0"/>
              <a:t>身份验证模式”即可，允许空密码。</a:t>
            </a:r>
          </a:p>
        </p:txBody>
      </p:sp>
      <p:pic>
        <p:nvPicPr>
          <p:cNvPr id="1527811" name="Picture 3" descr="353565">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050" y="1916113"/>
            <a:ext cx="4929188" cy="3943350"/>
          </a:xfrm>
          <a:prstGeom prst="rect">
            <a:avLst/>
          </a:prstGeom>
          <a:noFill/>
          <a:extLst>
            <a:ext uri="{909E8E84-426E-40DD-AFC4-6F175D3DCCD1}">
              <a14:hiddenFill xmlns:a14="http://schemas.microsoft.com/office/drawing/2010/main">
                <a:solidFill>
                  <a:srgbClr val="FFFFFF"/>
                </a:solidFill>
              </a14:hiddenFill>
            </a:ext>
          </a:extLst>
        </p:spPr>
      </p:pic>
      <p:sp>
        <p:nvSpPr>
          <p:cNvPr id="1527813"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8834" name="Rectangle 2"/>
          <p:cNvSpPr>
            <a:spLocks noGrp="1" noRot="1" noChangeArrowheads="1"/>
          </p:cNvSpPr>
          <p:nvPr>
            <p:ph type="title"/>
          </p:nvPr>
        </p:nvSpPr>
        <p:spPr>
          <a:xfrm>
            <a:off x="971550" y="685800"/>
            <a:ext cx="7870825" cy="1143000"/>
          </a:xfrm>
        </p:spPr>
        <p:txBody>
          <a:bodyPr/>
          <a:lstStyle/>
          <a:p>
            <a:pPr algn="l"/>
            <a:r>
              <a:rPr lang="zh-CN" altLang="en-US" sz="1800" b="0"/>
              <a:t>第</a:t>
            </a:r>
            <a:r>
              <a:rPr lang="en-US" altLang="zh-CN" sz="1800" b="0"/>
              <a:t>11</a:t>
            </a:r>
            <a:r>
              <a:rPr lang="zh-CN" altLang="en-US" sz="1800" b="0"/>
              <a:t>步：一切设定</a:t>
            </a:r>
            <a:r>
              <a:rPr lang="en-US" altLang="zh-CN" sz="1800" b="0"/>
              <a:t>OK</a:t>
            </a:r>
            <a:r>
              <a:rPr lang="zh-CN" altLang="en-US" sz="1800" b="0"/>
              <a:t>后，安装程序开始向硬盘复制必要的文件，开始正式安装。</a:t>
            </a:r>
          </a:p>
        </p:txBody>
      </p:sp>
      <p:pic>
        <p:nvPicPr>
          <p:cNvPr id="1528835" name="Picture 3" descr="353567">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2276475"/>
            <a:ext cx="6729412" cy="2170113"/>
          </a:xfrm>
          <a:prstGeom prst="rect">
            <a:avLst/>
          </a:prstGeom>
          <a:noFill/>
          <a:extLst>
            <a:ext uri="{909E8E84-426E-40DD-AFC4-6F175D3DCCD1}">
              <a14:hiddenFill xmlns:a14="http://schemas.microsoft.com/office/drawing/2010/main">
                <a:solidFill>
                  <a:srgbClr val="FFFFFF"/>
                </a:solidFill>
              </a14:hiddenFill>
            </a:ext>
          </a:extLst>
        </p:spPr>
      </p:pic>
      <p:sp>
        <p:nvSpPr>
          <p:cNvPr id="1528837"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9858" name="Rectangle 2"/>
          <p:cNvSpPr>
            <a:spLocks noGrp="1" noRot="1" noChangeArrowheads="1"/>
          </p:cNvSpPr>
          <p:nvPr>
            <p:ph type="title"/>
          </p:nvPr>
        </p:nvSpPr>
        <p:spPr>
          <a:xfrm>
            <a:off x="900113" y="765175"/>
            <a:ext cx="7510462" cy="1143000"/>
          </a:xfrm>
        </p:spPr>
        <p:txBody>
          <a:bodyPr/>
          <a:lstStyle/>
          <a:p>
            <a:pPr algn="l"/>
            <a:r>
              <a:rPr lang="zh-CN" altLang="en-US" sz="1800" b="0"/>
              <a:t>几分钟后，安装完成。依次单击“开始”</a:t>
            </a:r>
            <a:r>
              <a:rPr lang="en-US" altLang="zh-CN" sz="1800" b="0"/>
              <a:t>—“</a:t>
            </a:r>
            <a:r>
              <a:rPr lang="zh-CN" altLang="en-US" sz="1800" b="0"/>
              <a:t>程序”，即可看到</a:t>
            </a:r>
            <a:r>
              <a:rPr lang="en-US" altLang="zh-CN" sz="1800" b="0"/>
              <a:t>Microsoft SQL Server 2000</a:t>
            </a:r>
            <a:r>
              <a:rPr lang="zh-CN" altLang="en-US" sz="1800" b="0"/>
              <a:t>的程序组件（如下图）。 </a:t>
            </a:r>
          </a:p>
        </p:txBody>
      </p:sp>
      <p:pic>
        <p:nvPicPr>
          <p:cNvPr id="1529859" name="Picture 3" descr="35357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275" y="2270125"/>
            <a:ext cx="6192838" cy="3175000"/>
          </a:xfrm>
          <a:prstGeom prst="rect">
            <a:avLst/>
          </a:prstGeom>
          <a:noFill/>
          <a:extLst>
            <a:ext uri="{909E8E84-426E-40DD-AFC4-6F175D3DCCD1}">
              <a14:hiddenFill xmlns:a14="http://schemas.microsoft.com/office/drawing/2010/main">
                <a:solidFill>
                  <a:srgbClr val="FFFFFF"/>
                </a:solidFill>
              </a14:hiddenFill>
            </a:ext>
          </a:extLst>
        </p:spPr>
      </p:pic>
      <p:sp>
        <p:nvSpPr>
          <p:cNvPr id="1529861"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0882" name="Rectangle 2"/>
          <p:cNvSpPr>
            <a:spLocks noGrp="1" noRot="1" noChangeArrowheads="1"/>
          </p:cNvSpPr>
          <p:nvPr>
            <p:ph type="title"/>
          </p:nvPr>
        </p:nvSpPr>
        <p:spPr>
          <a:xfrm>
            <a:off x="827088" y="836613"/>
            <a:ext cx="7366000" cy="582612"/>
          </a:xfrm>
        </p:spPr>
        <p:txBody>
          <a:bodyPr/>
          <a:lstStyle/>
          <a:p>
            <a:pPr algn="l"/>
            <a:r>
              <a:rPr lang="zh-CN" altLang="en-US" sz="2000" b="0"/>
              <a:t>关于</a:t>
            </a:r>
            <a:r>
              <a:rPr lang="en-US" altLang="zh-CN" sz="2000" b="0"/>
              <a:t>Microsoft SQL Server 2000</a:t>
            </a:r>
            <a:r>
              <a:rPr lang="zh-CN" altLang="en-US" sz="2000" b="0"/>
              <a:t>的卸载 </a:t>
            </a:r>
          </a:p>
        </p:txBody>
      </p:sp>
      <p:sp>
        <p:nvSpPr>
          <p:cNvPr id="1530883" name="Rectangle 3"/>
          <p:cNvSpPr>
            <a:spLocks noGrp="1" noRot="1" noChangeArrowheads="1"/>
          </p:cNvSpPr>
          <p:nvPr>
            <p:ph type="body" idx="1"/>
          </p:nvPr>
        </p:nvSpPr>
        <p:spPr/>
        <p:txBody>
          <a:bodyPr/>
          <a:lstStyle/>
          <a:p>
            <a:pPr>
              <a:lnSpc>
                <a:spcPct val="145000"/>
              </a:lnSpc>
              <a:spcBef>
                <a:spcPct val="45000"/>
              </a:spcBef>
            </a:pPr>
            <a:r>
              <a:rPr lang="zh-CN" altLang="en-US" sz="1800"/>
              <a:t>可以用程序自带的删除程序以及控制面板两种方式进行。另外，每个命名的</a:t>
            </a:r>
            <a:r>
              <a:rPr lang="en-US" altLang="zh-CN" sz="1800"/>
              <a:t>Microsoft SQL Server 2000</a:t>
            </a:r>
            <a:r>
              <a:rPr lang="zh-CN" altLang="en-US" sz="1800"/>
              <a:t>实例必须单独删除，不能删除</a:t>
            </a:r>
            <a:r>
              <a:rPr lang="en-US" altLang="zh-CN" sz="1800"/>
              <a:t>SQL Server 2000</a:t>
            </a:r>
            <a:r>
              <a:rPr lang="zh-CN" altLang="en-US" sz="1800"/>
              <a:t>的个别组件。若要删除组件，必须删除整个实例。</a:t>
            </a:r>
          </a:p>
          <a:p>
            <a:pPr>
              <a:lnSpc>
                <a:spcPct val="145000"/>
              </a:lnSpc>
              <a:spcBef>
                <a:spcPct val="45000"/>
              </a:spcBef>
            </a:pPr>
            <a:r>
              <a:rPr lang="zh-CN" altLang="en-US" sz="1800"/>
              <a:t>    另外，在删除</a:t>
            </a:r>
            <a:r>
              <a:rPr lang="en-US" altLang="zh-CN" sz="1800"/>
              <a:t>SQL Server 2000</a:t>
            </a:r>
            <a:r>
              <a:rPr lang="zh-CN" altLang="en-US" sz="1800"/>
              <a:t>之前，请退出所有有关的应用程序，包括</a:t>
            </a:r>
            <a:r>
              <a:rPr lang="en-US" altLang="zh-CN" sz="1800"/>
              <a:t>Windows</a:t>
            </a:r>
            <a:r>
              <a:rPr lang="zh-CN" altLang="en-US" sz="1800"/>
              <a:t>的事件查看器、注册表编辑器和所有的</a:t>
            </a:r>
            <a:r>
              <a:rPr lang="en-US" altLang="zh-CN" sz="1800"/>
              <a:t>SQL Server 2000</a:t>
            </a:r>
            <a:r>
              <a:rPr lang="zh-CN" altLang="en-US" sz="1800"/>
              <a:t>应用程序以及所有依赖于</a:t>
            </a:r>
            <a:r>
              <a:rPr lang="en-US" altLang="zh-CN" sz="1800"/>
              <a:t>SQL</a:t>
            </a:r>
            <a:r>
              <a:rPr lang="zh-CN" altLang="en-US" sz="1800"/>
              <a:t>的应用程序。</a:t>
            </a:r>
          </a:p>
        </p:txBody>
      </p:sp>
      <p:sp>
        <p:nvSpPr>
          <p:cNvPr id="1530885"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1906" name="Rectangle 2"/>
          <p:cNvSpPr>
            <a:spLocks noRot="1" noChangeArrowheads="1"/>
          </p:cNvSpPr>
          <p:nvPr/>
        </p:nvSpPr>
        <p:spPr bwMode="auto">
          <a:xfrm>
            <a:off x="611188" y="1484313"/>
            <a:ext cx="8135937"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查询分析器</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导入和导出数据</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服务管理器</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服务器网络实用工具</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客户端网络实用工具</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联机丛书</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企业管理器</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事件探查器</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在</a:t>
            </a:r>
            <a:r>
              <a:rPr lang="en-US" altLang="zh-CN" sz="2000" b="0"/>
              <a:t>IIS</a:t>
            </a:r>
            <a:r>
              <a:rPr lang="zh-CN" altLang="en-US" sz="2000" b="0"/>
              <a:t>中配置</a:t>
            </a:r>
            <a:r>
              <a:rPr lang="en-US" altLang="zh-CN" sz="2000" b="0"/>
              <a:t>SQL XML</a:t>
            </a:r>
            <a:r>
              <a:rPr lang="zh-CN" altLang="en-US" sz="2000" b="0"/>
              <a:t>支持 </a:t>
            </a:r>
            <a:r>
              <a:rPr lang="zh-CN" altLang="en-US" sz="2000"/>
              <a:t>    </a:t>
            </a:r>
            <a:endParaRPr lang="zh-CN" altLang="en-US" sz="2000" b="0"/>
          </a:p>
        </p:txBody>
      </p:sp>
      <p:sp>
        <p:nvSpPr>
          <p:cNvPr id="1531907" name="Rectangle 3"/>
          <p:cNvSpPr>
            <a:spLocks noGrp="1" noRot="1" noChangeArrowheads="1"/>
          </p:cNvSpPr>
          <p:nvPr>
            <p:ph type="title"/>
          </p:nvPr>
        </p:nvSpPr>
        <p:spPr>
          <a:xfrm>
            <a:off x="611188" y="692150"/>
            <a:ext cx="8374062" cy="655638"/>
          </a:xfrm>
        </p:spPr>
        <p:txBody>
          <a:bodyPr/>
          <a:lstStyle/>
          <a:p>
            <a:pPr algn="l"/>
            <a:r>
              <a:rPr lang="en-GB" altLang="zh-CN" sz="2000" b="0"/>
              <a:t>Miscrosoft </a:t>
            </a:r>
            <a:r>
              <a:rPr lang="en-US" altLang="zh-CN" sz="2000" b="0"/>
              <a:t>SQL Server 2000</a:t>
            </a:r>
            <a:r>
              <a:rPr lang="zh-CN" altLang="en-US" sz="2000" b="0"/>
              <a:t>程序组包括以下一些应用程序 ：</a:t>
            </a:r>
          </a:p>
        </p:txBody>
      </p:sp>
      <p:sp>
        <p:nvSpPr>
          <p:cNvPr id="1531909"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2930" name="Rectangle 2"/>
          <p:cNvSpPr>
            <a:spLocks noGrp="1" noRot="1" noChangeArrowheads="1"/>
          </p:cNvSpPr>
          <p:nvPr>
            <p:ph type="title"/>
          </p:nvPr>
        </p:nvSpPr>
        <p:spPr>
          <a:xfrm>
            <a:off x="755650" y="692150"/>
            <a:ext cx="8208963" cy="504825"/>
          </a:xfrm>
        </p:spPr>
        <p:txBody>
          <a:bodyPr/>
          <a:lstStyle/>
          <a:p>
            <a:pPr algn="l"/>
            <a:r>
              <a:rPr lang="zh-CN" altLang="en-US" sz="2400" b="0">
                <a:solidFill>
                  <a:srgbClr val="660066"/>
                </a:solidFill>
              </a:rPr>
              <a:t>（二）停止和启动</a:t>
            </a:r>
            <a:r>
              <a:rPr lang="en-US" altLang="zh-CN" sz="2400" b="0">
                <a:solidFill>
                  <a:srgbClr val="660066"/>
                </a:solidFill>
              </a:rPr>
              <a:t>SQL Server</a:t>
            </a:r>
            <a:r>
              <a:rPr lang="zh-CN" altLang="en-US" sz="2400" b="0">
                <a:solidFill>
                  <a:srgbClr val="660066"/>
                </a:solidFill>
              </a:rPr>
              <a:t>服务</a:t>
            </a:r>
          </a:p>
        </p:txBody>
      </p:sp>
      <p:sp>
        <p:nvSpPr>
          <p:cNvPr id="1532931" name="Rectangle 3"/>
          <p:cNvSpPr>
            <a:spLocks noGrp="1" noRot="1" noChangeArrowheads="1"/>
          </p:cNvSpPr>
          <p:nvPr>
            <p:ph type="body" idx="1"/>
          </p:nvPr>
        </p:nvSpPr>
        <p:spPr>
          <a:xfrm>
            <a:off x="539750" y="1412875"/>
            <a:ext cx="7848600" cy="431800"/>
          </a:xfrm>
        </p:spPr>
        <p:txBody>
          <a:bodyPr/>
          <a:lstStyle/>
          <a:p>
            <a:pPr algn="just">
              <a:lnSpc>
                <a:spcPct val="90000"/>
              </a:lnSpc>
              <a:buFont typeface="Wingdings" pitchFamily="2" charset="2"/>
              <a:buNone/>
            </a:pPr>
            <a:r>
              <a:rPr lang="en-US" altLang="zh-CN" sz="2000"/>
              <a:t>1</a:t>
            </a:r>
            <a:r>
              <a:rPr lang="zh-CN" altLang="en-US" sz="2000"/>
              <a:t>．查看</a:t>
            </a:r>
            <a:r>
              <a:rPr lang="en-US" altLang="zh-CN" sz="2000"/>
              <a:t>SQL Server</a:t>
            </a:r>
            <a:r>
              <a:rPr lang="zh-CN" altLang="en-US" sz="2000"/>
              <a:t>服务器状态</a:t>
            </a:r>
          </a:p>
        </p:txBody>
      </p:sp>
      <p:pic>
        <p:nvPicPr>
          <p:cNvPr id="153293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3068638"/>
            <a:ext cx="4608512" cy="338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2933" name="Rectangle 5"/>
          <p:cNvSpPr>
            <a:spLocks noRot="1" noChangeArrowheads="1"/>
          </p:cNvSpPr>
          <p:nvPr/>
        </p:nvSpPr>
        <p:spPr bwMode="auto">
          <a:xfrm>
            <a:off x="179388" y="1916113"/>
            <a:ext cx="8540750"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20000"/>
              </a:lnSpc>
              <a:spcBef>
                <a:spcPct val="30000"/>
              </a:spcBef>
              <a:buClr>
                <a:schemeClr val="hlink"/>
              </a:buClr>
              <a:buSzPct val="70000"/>
              <a:buFont typeface="Wingdings" pitchFamily="2" charset="2"/>
              <a:buNone/>
            </a:pPr>
            <a:r>
              <a:rPr lang="en-US" altLang="zh-CN" b="0"/>
              <a:t>            </a:t>
            </a:r>
            <a:r>
              <a:rPr lang="zh-CN" altLang="en-US" b="0"/>
              <a:t>成功安装了</a:t>
            </a:r>
            <a:r>
              <a:rPr lang="en-US" altLang="zh-CN" b="0"/>
              <a:t>SQL Server2000</a:t>
            </a:r>
            <a:r>
              <a:rPr lang="zh-CN" altLang="en-US" b="0"/>
              <a:t>，在</a:t>
            </a:r>
            <a:r>
              <a:rPr lang="en-US" altLang="zh-CN" b="0"/>
              <a:t>SQL Server</a:t>
            </a:r>
            <a:r>
              <a:rPr lang="zh-CN" altLang="en-US" b="0"/>
              <a:t>正常启动后，计算机桌面右下角出现的</a:t>
            </a:r>
            <a:r>
              <a:rPr lang="en-US" altLang="zh-CN" b="0"/>
              <a:t>SQL Server</a:t>
            </a:r>
            <a:r>
              <a:rPr lang="zh-CN" altLang="en-US" b="0"/>
              <a:t>服务监视图标显示为一个</a:t>
            </a:r>
            <a:r>
              <a:rPr lang="zh-CN" altLang="en-US" b="0">
                <a:solidFill>
                  <a:srgbClr val="CC3300"/>
                </a:solidFill>
              </a:rPr>
              <a:t>带绿色三角</a:t>
            </a:r>
            <a:r>
              <a:rPr lang="zh-CN" altLang="en-US" b="0"/>
              <a:t>的</a:t>
            </a:r>
            <a:r>
              <a:rPr lang="zh-CN" altLang="en-US" b="0">
                <a:solidFill>
                  <a:srgbClr val="CC3300"/>
                </a:solidFill>
              </a:rPr>
              <a:t>服务启动标记</a:t>
            </a:r>
            <a:r>
              <a:rPr lang="zh-CN" altLang="en-US" b="0"/>
              <a:t>。</a:t>
            </a:r>
          </a:p>
        </p:txBody>
      </p:sp>
      <p:sp>
        <p:nvSpPr>
          <p:cNvPr id="1532935" name="Text Box 7"/>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3954" name="Rectangle 2"/>
          <p:cNvSpPr>
            <a:spLocks noGrp="1" noRot="1" noChangeArrowheads="1"/>
          </p:cNvSpPr>
          <p:nvPr>
            <p:ph type="title"/>
          </p:nvPr>
        </p:nvSpPr>
        <p:spPr>
          <a:xfrm>
            <a:off x="900113" y="620713"/>
            <a:ext cx="6048375" cy="549275"/>
          </a:xfrm>
        </p:spPr>
        <p:txBody>
          <a:bodyPr/>
          <a:lstStyle/>
          <a:p>
            <a:pPr algn="l"/>
            <a:r>
              <a:rPr lang="en-US" altLang="zh-CN" sz="1800"/>
              <a:t>2</a:t>
            </a:r>
            <a:r>
              <a:rPr lang="zh-CN" altLang="en-US" sz="1800"/>
              <a:t>．启动</a:t>
            </a:r>
            <a:r>
              <a:rPr lang="en-US" altLang="zh-CN" sz="1800"/>
              <a:t>/</a:t>
            </a:r>
            <a:r>
              <a:rPr lang="zh-CN" altLang="en-US" sz="1800"/>
              <a:t>停止实例服务器</a:t>
            </a:r>
            <a:endParaRPr lang="zh-CN" altLang="en-US" sz="1800" b="0"/>
          </a:p>
        </p:txBody>
      </p:sp>
      <p:sp>
        <p:nvSpPr>
          <p:cNvPr id="1533955" name="Rectangle 3"/>
          <p:cNvSpPr>
            <a:spLocks noRot="1" noChangeArrowheads="1"/>
          </p:cNvSpPr>
          <p:nvPr/>
        </p:nvSpPr>
        <p:spPr bwMode="auto">
          <a:xfrm>
            <a:off x="250825" y="1268413"/>
            <a:ext cx="8540750" cy="511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5000"/>
              </a:lnSpc>
              <a:spcBef>
                <a:spcPct val="30000"/>
              </a:spcBef>
              <a:buClr>
                <a:schemeClr val="hlink"/>
              </a:buClr>
              <a:buSzPct val="70000"/>
              <a:buFont typeface="Wingdings" pitchFamily="2" charset="2"/>
              <a:buChar char="v"/>
            </a:pPr>
            <a:r>
              <a:rPr lang="zh-CN" altLang="en-US" sz="2000" b="0"/>
              <a:t>成功安装了</a:t>
            </a:r>
            <a:r>
              <a:rPr lang="en-US" altLang="zh-CN" sz="2000" b="0"/>
              <a:t>SQL Server2000</a:t>
            </a:r>
            <a:r>
              <a:rPr lang="zh-CN" altLang="en-US" sz="2000" b="0"/>
              <a:t>，在</a:t>
            </a:r>
            <a:r>
              <a:rPr lang="en-US" altLang="zh-CN" sz="2000" b="0"/>
              <a:t>SQL Server</a:t>
            </a:r>
            <a:r>
              <a:rPr lang="zh-CN" altLang="en-US" sz="2000" b="0"/>
              <a:t>正常启动后，计算机桌面右下角出现的</a:t>
            </a:r>
            <a:r>
              <a:rPr lang="en-US" altLang="zh-CN" sz="2000" b="0"/>
              <a:t>SQL Server</a:t>
            </a:r>
            <a:r>
              <a:rPr lang="zh-CN" altLang="en-US" sz="2000" b="0"/>
              <a:t>服务监视图标显示为一个</a:t>
            </a:r>
            <a:r>
              <a:rPr lang="zh-CN" altLang="en-US" sz="2000" b="0">
                <a:solidFill>
                  <a:srgbClr val="CC3300"/>
                </a:solidFill>
              </a:rPr>
              <a:t>带绿色三角</a:t>
            </a:r>
            <a:r>
              <a:rPr lang="zh-CN" altLang="en-US" sz="2000" b="0"/>
              <a:t>的服务启动标记。</a:t>
            </a:r>
          </a:p>
          <a:p>
            <a:pPr marL="342900" indent="-342900">
              <a:lnSpc>
                <a:spcPct val="135000"/>
              </a:lnSpc>
              <a:spcBef>
                <a:spcPct val="30000"/>
              </a:spcBef>
              <a:buClr>
                <a:schemeClr val="hlink"/>
              </a:buClr>
              <a:buSzPct val="70000"/>
              <a:buFont typeface="Wingdings" pitchFamily="2" charset="2"/>
              <a:buChar char="v"/>
            </a:pPr>
            <a:r>
              <a:rPr lang="zh-CN" altLang="en-US" sz="2000" b="0"/>
              <a:t>若该绿色图标变成了</a:t>
            </a:r>
            <a:r>
              <a:rPr lang="zh-CN" altLang="en-US" sz="2000" b="0">
                <a:solidFill>
                  <a:srgbClr val="CC3300"/>
                </a:solidFill>
              </a:rPr>
              <a:t>红色的方块</a:t>
            </a:r>
            <a:r>
              <a:rPr lang="zh-CN" altLang="en-US" sz="2000" b="0"/>
              <a:t>，则表明</a:t>
            </a:r>
            <a:r>
              <a:rPr lang="en-US" altLang="zh-CN" sz="2000" b="0"/>
              <a:t>SQL Server</a:t>
            </a:r>
            <a:r>
              <a:rPr lang="zh-CN" altLang="en-US" sz="2000" b="0"/>
              <a:t>已停止了服务，可通过“</a:t>
            </a:r>
            <a:r>
              <a:rPr lang="en-US" altLang="zh-CN" sz="2000" b="0"/>
              <a:t>SQL Server</a:t>
            </a:r>
            <a:r>
              <a:rPr lang="zh-CN" altLang="en-US" sz="2000" b="0"/>
              <a:t>服务管理器”程序来启动</a:t>
            </a:r>
            <a:r>
              <a:rPr lang="en-US" altLang="zh-CN" sz="2000" b="0"/>
              <a:t>SQL Server</a:t>
            </a:r>
            <a:r>
              <a:rPr lang="zh-CN" altLang="en-US" sz="2000" b="0"/>
              <a:t>。双击该图标，将出现以下的“</a:t>
            </a:r>
            <a:r>
              <a:rPr lang="en-US" altLang="zh-CN" sz="2000" b="0"/>
              <a:t>SQL Server</a:t>
            </a:r>
            <a:r>
              <a:rPr lang="zh-CN" altLang="en-US" sz="2000" b="0"/>
              <a:t>服务管理器”程序，可通过该程序停止、启动</a:t>
            </a:r>
            <a:r>
              <a:rPr lang="en-US" altLang="zh-CN" sz="2000" b="0"/>
              <a:t>SQL Server</a:t>
            </a:r>
            <a:r>
              <a:rPr lang="zh-CN" altLang="en-US" sz="2000" b="0"/>
              <a:t>的后台服务。点“开始</a:t>
            </a:r>
            <a:r>
              <a:rPr lang="en-US" altLang="zh-CN" sz="2000" b="0"/>
              <a:t>/</a:t>
            </a:r>
            <a:r>
              <a:rPr lang="zh-CN" altLang="en-US" sz="2000" b="0"/>
              <a:t>继续”、“暂停”、“停止”按钮即可启动、暂停或者停止实例。 </a:t>
            </a:r>
          </a:p>
          <a:p>
            <a:pPr marL="342900" indent="-342900">
              <a:lnSpc>
                <a:spcPct val="135000"/>
              </a:lnSpc>
              <a:spcBef>
                <a:spcPct val="30000"/>
              </a:spcBef>
              <a:buClr>
                <a:schemeClr val="hlink"/>
              </a:buClr>
              <a:buSzPct val="70000"/>
              <a:buFont typeface="Wingdings" pitchFamily="2" charset="2"/>
              <a:buChar char="v"/>
            </a:pPr>
            <a:r>
              <a:rPr lang="zh-CN" altLang="en-US" sz="2000" b="0"/>
              <a:t>如果在计算机桌面右下角没有出现的</a:t>
            </a:r>
            <a:r>
              <a:rPr lang="en-US" altLang="zh-CN" sz="2000" b="0"/>
              <a:t>SQL Server</a:t>
            </a:r>
            <a:r>
              <a:rPr lang="zh-CN" altLang="en-US" sz="2000" b="0"/>
              <a:t>服务监视图标，依次单击“开始”</a:t>
            </a:r>
            <a:r>
              <a:rPr lang="en-US" altLang="zh-CN" sz="2000" b="0"/>
              <a:t>—“</a:t>
            </a:r>
            <a:r>
              <a:rPr lang="zh-CN" altLang="en-US" sz="2000" b="0"/>
              <a:t>程序”，即可看到</a:t>
            </a:r>
            <a:r>
              <a:rPr lang="en-US" altLang="zh-CN" sz="2000" b="0"/>
              <a:t>Microsoft SQL Server 2000</a:t>
            </a:r>
            <a:r>
              <a:rPr lang="zh-CN" altLang="en-US" sz="2000" b="0"/>
              <a:t>的程序组件， </a:t>
            </a:r>
          </a:p>
          <a:p>
            <a:pPr marL="342900" indent="-342900">
              <a:lnSpc>
                <a:spcPct val="135000"/>
              </a:lnSpc>
              <a:spcBef>
                <a:spcPct val="30000"/>
              </a:spcBef>
              <a:buClr>
                <a:schemeClr val="hlink"/>
              </a:buClr>
              <a:buSzPct val="70000"/>
              <a:buFont typeface="Wingdings" pitchFamily="2" charset="2"/>
              <a:buChar char="v"/>
            </a:pPr>
            <a:r>
              <a:rPr lang="zh-CN" altLang="en-US" sz="2000" b="0"/>
              <a:t>点击其中的“服务管理器”，则可以启动</a:t>
            </a:r>
            <a:r>
              <a:rPr lang="en-US" altLang="zh-CN" sz="2000" b="0"/>
              <a:t>SQL Server</a:t>
            </a:r>
            <a:r>
              <a:rPr lang="zh-CN" altLang="en-US" sz="2000" b="0"/>
              <a:t>服务。</a:t>
            </a:r>
          </a:p>
        </p:txBody>
      </p:sp>
      <p:sp>
        <p:nvSpPr>
          <p:cNvPr id="1533957"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7506" name="Rectangle 2"/>
          <p:cNvSpPr>
            <a:spLocks noGrp="1" noRot="1" noChangeArrowheads="1"/>
          </p:cNvSpPr>
          <p:nvPr>
            <p:ph type="title"/>
          </p:nvPr>
        </p:nvSpPr>
        <p:spPr>
          <a:xfrm>
            <a:off x="301625" y="685800"/>
            <a:ext cx="8540750" cy="727075"/>
          </a:xfrm>
        </p:spPr>
        <p:txBody>
          <a:bodyPr/>
          <a:lstStyle/>
          <a:p>
            <a:r>
              <a:rPr lang="zh-CN" altLang="en-US" sz="2800">
                <a:solidFill>
                  <a:srgbClr val="CC3300"/>
                </a:solidFill>
              </a:rPr>
              <a:t>三、 </a:t>
            </a:r>
            <a:r>
              <a:rPr lang="en-US" altLang="zh-CN" sz="2800">
                <a:solidFill>
                  <a:srgbClr val="CC3300"/>
                </a:solidFill>
              </a:rPr>
              <a:t>SQL Server</a:t>
            </a:r>
            <a:r>
              <a:rPr lang="zh-CN" altLang="en-US" sz="2800">
                <a:solidFill>
                  <a:srgbClr val="CC3300"/>
                </a:solidFill>
              </a:rPr>
              <a:t>管理工具简介</a:t>
            </a:r>
          </a:p>
        </p:txBody>
      </p:sp>
      <p:sp>
        <p:nvSpPr>
          <p:cNvPr id="917507" name="Rectangle 3"/>
          <p:cNvSpPr>
            <a:spLocks noGrp="1" noRot="1" noChangeArrowheads="1"/>
          </p:cNvSpPr>
          <p:nvPr>
            <p:ph type="body" idx="1"/>
          </p:nvPr>
        </p:nvSpPr>
        <p:spPr>
          <a:xfrm>
            <a:off x="468313" y="1557338"/>
            <a:ext cx="8351837" cy="4967287"/>
          </a:xfrm>
        </p:spPr>
        <p:txBody>
          <a:bodyPr/>
          <a:lstStyle/>
          <a:p>
            <a:pPr>
              <a:lnSpc>
                <a:spcPct val="120000"/>
              </a:lnSpc>
              <a:buFont typeface="Wingdings" pitchFamily="2" charset="2"/>
              <a:buNone/>
            </a:pPr>
            <a:r>
              <a:rPr lang="en-US" altLang="zh-CN" sz="2000"/>
              <a:t>1</a:t>
            </a:r>
            <a:r>
              <a:rPr lang="zh-CN" altLang="en-US" sz="2000"/>
              <a:t>、</a:t>
            </a:r>
            <a:r>
              <a:rPr lang="en-US" altLang="zh-CN" sz="2000"/>
              <a:t>SQL Server</a:t>
            </a:r>
            <a:r>
              <a:rPr lang="zh-CN" altLang="en-US" sz="2000"/>
              <a:t>企业管理器简介</a:t>
            </a:r>
          </a:p>
          <a:p>
            <a:pPr>
              <a:lnSpc>
                <a:spcPct val="120000"/>
              </a:lnSpc>
              <a:buFont typeface="Wingdings" pitchFamily="2" charset="2"/>
              <a:buNone/>
            </a:pPr>
            <a:r>
              <a:rPr lang="zh-CN" altLang="en-US" sz="2000"/>
              <a:t>主要功能：</a:t>
            </a:r>
          </a:p>
          <a:p>
            <a:pPr>
              <a:lnSpc>
                <a:spcPct val="120000"/>
              </a:lnSpc>
            </a:pPr>
            <a:r>
              <a:rPr lang="zh-CN" altLang="en-US" sz="2000"/>
              <a:t>管理用户账号和服务器登录</a:t>
            </a:r>
          </a:p>
          <a:p>
            <a:pPr>
              <a:lnSpc>
                <a:spcPct val="120000"/>
              </a:lnSpc>
            </a:pPr>
            <a:r>
              <a:rPr lang="zh-CN" altLang="en-US" sz="2000"/>
              <a:t>备份和恢复数据库和事务日志</a:t>
            </a:r>
          </a:p>
          <a:p>
            <a:pPr>
              <a:lnSpc>
                <a:spcPct val="120000"/>
              </a:lnSpc>
            </a:pPr>
            <a:r>
              <a:rPr lang="zh-CN" altLang="en-US" sz="2000"/>
              <a:t>启动、停止和配置服务器</a:t>
            </a:r>
          </a:p>
          <a:p>
            <a:pPr>
              <a:lnSpc>
                <a:spcPct val="120000"/>
              </a:lnSpc>
            </a:pPr>
            <a:r>
              <a:rPr lang="zh-CN" altLang="en-US" sz="2000"/>
              <a:t>创建和管理数据库</a:t>
            </a:r>
          </a:p>
          <a:p>
            <a:pPr>
              <a:lnSpc>
                <a:spcPct val="120000"/>
              </a:lnSpc>
            </a:pPr>
            <a:r>
              <a:rPr lang="zh-CN" altLang="en-US" sz="2000"/>
              <a:t>创建和管理表、视图、存储过程、触发器、索引等数据库对象</a:t>
            </a:r>
          </a:p>
          <a:p>
            <a:pPr>
              <a:lnSpc>
                <a:spcPct val="120000"/>
              </a:lnSpc>
            </a:pPr>
            <a:r>
              <a:rPr lang="zh-CN" altLang="en-US" sz="2000"/>
              <a:t>复制数据库</a:t>
            </a:r>
          </a:p>
          <a:p>
            <a:pPr>
              <a:lnSpc>
                <a:spcPct val="120000"/>
              </a:lnSpc>
            </a:pPr>
            <a:r>
              <a:rPr lang="zh-CN" altLang="en-US" sz="2000"/>
              <a:t>设置任务调度警报</a:t>
            </a:r>
          </a:p>
          <a:p>
            <a:pPr>
              <a:lnSpc>
                <a:spcPct val="120000"/>
              </a:lnSpc>
            </a:pPr>
            <a:r>
              <a:rPr lang="zh-CN" altLang="en-US" sz="2000"/>
              <a:t>创建和控制管理用户账号和用户组</a:t>
            </a:r>
          </a:p>
          <a:p>
            <a:pPr>
              <a:lnSpc>
                <a:spcPct val="120000"/>
              </a:lnSpc>
            </a:pPr>
            <a:r>
              <a:rPr lang="zh-CN" altLang="en-US" sz="2000"/>
              <a:t>处理访问控制列表</a:t>
            </a:r>
          </a:p>
        </p:txBody>
      </p:sp>
      <p:sp>
        <p:nvSpPr>
          <p:cNvPr id="917509" name="Text Box 5"/>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8530" name="Rectangle 2"/>
          <p:cNvSpPr>
            <a:spLocks noRot="1" noChangeArrowheads="1"/>
          </p:cNvSpPr>
          <p:nvPr/>
        </p:nvSpPr>
        <p:spPr bwMode="auto">
          <a:xfrm>
            <a:off x="611188" y="1484313"/>
            <a:ext cx="8135937" cy="475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15000"/>
              </a:lnSpc>
              <a:spcBef>
                <a:spcPct val="20000"/>
              </a:spcBef>
              <a:buClr>
                <a:schemeClr val="hlink"/>
              </a:buClr>
              <a:buSzPct val="70000"/>
              <a:buFont typeface="Wingdings" pitchFamily="2" charset="2"/>
              <a:buNone/>
            </a:pPr>
            <a:r>
              <a:rPr lang="en-US" altLang="zh-CN" sz="2400"/>
              <a:t>· </a:t>
            </a:r>
            <a:r>
              <a:rPr lang="zh-CN" altLang="en-US" sz="2400"/>
              <a:t>查询分析器</a:t>
            </a:r>
          </a:p>
          <a:p>
            <a:pPr marL="342900" indent="-342900">
              <a:lnSpc>
                <a:spcPct val="115000"/>
              </a:lnSpc>
              <a:spcBef>
                <a:spcPct val="20000"/>
              </a:spcBef>
              <a:buClr>
                <a:schemeClr val="hlink"/>
              </a:buClr>
              <a:buSzPct val="70000"/>
              <a:buFont typeface="Wingdings" pitchFamily="2" charset="2"/>
              <a:buNone/>
            </a:pPr>
            <a:r>
              <a:rPr lang="en-US" altLang="zh-CN" sz="2400"/>
              <a:t>· </a:t>
            </a:r>
            <a:r>
              <a:rPr lang="zh-CN" altLang="en-US" sz="2400"/>
              <a:t>导入和导出数据</a:t>
            </a:r>
          </a:p>
          <a:p>
            <a:pPr marL="342900" indent="-342900">
              <a:lnSpc>
                <a:spcPct val="115000"/>
              </a:lnSpc>
              <a:spcBef>
                <a:spcPct val="20000"/>
              </a:spcBef>
              <a:buClr>
                <a:schemeClr val="hlink"/>
              </a:buClr>
              <a:buSzPct val="70000"/>
              <a:buFont typeface="Wingdings" pitchFamily="2" charset="2"/>
              <a:buNone/>
            </a:pPr>
            <a:r>
              <a:rPr lang="en-US" altLang="zh-CN" sz="2400"/>
              <a:t>· </a:t>
            </a:r>
            <a:r>
              <a:rPr lang="zh-CN" altLang="en-US" sz="2400"/>
              <a:t>服务管理器</a:t>
            </a:r>
          </a:p>
          <a:p>
            <a:pPr marL="342900" indent="-342900">
              <a:lnSpc>
                <a:spcPct val="115000"/>
              </a:lnSpc>
              <a:spcBef>
                <a:spcPct val="20000"/>
              </a:spcBef>
              <a:buClr>
                <a:schemeClr val="hlink"/>
              </a:buClr>
              <a:buSzPct val="70000"/>
              <a:buFont typeface="Wingdings" pitchFamily="2" charset="2"/>
              <a:buNone/>
            </a:pPr>
            <a:r>
              <a:rPr lang="en-US" altLang="zh-CN" sz="2400"/>
              <a:t>· </a:t>
            </a:r>
            <a:r>
              <a:rPr lang="zh-CN" altLang="en-US" sz="2400"/>
              <a:t>服务器网络实用工具</a:t>
            </a:r>
          </a:p>
          <a:p>
            <a:pPr marL="342900" indent="-342900">
              <a:lnSpc>
                <a:spcPct val="115000"/>
              </a:lnSpc>
              <a:spcBef>
                <a:spcPct val="20000"/>
              </a:spcBef>
              <a:buClr>
                <a:schemeClr val="hlink"/>
              </a:buClr>
              <a:buSzPct val="70000"/>
              <a:buFont typeface="Wingdings" pitchFamily="2" charset="2"/>
              <a:buNone/>
            </a:pPr>
            <a:r>
              <a:rPr lang="en-US" altLang="zh-CN" sz="2400"/>
              <a:t>· </a:t>
            </a:r>
            <a:r>
              <a:rPr lang="zh-CN" altLang="en-US" sz="2400"/>
              <a:t>客户端网络实用工具</a:t>
            </a:r>
          </a:p>
          <a:p>
            <a:pPr marL="342900" indent="-342900">
              <a:lnSpc>
                <a:spcPct val="115000"/>
              </a:lnSpc>
              <a:spcBef>
                <a:spcPct val="20000"/>
              </a:spcBef>
              <a:buClr>
                <a:schemeClr val="hlink"/>
              </a:buClr>
              <a:buSzPct val="70000"/>
              <a:buFont typeface="Wingdings" pitchFamily="2" charset="2"/>
              <a:buNone/>
            </a:pPr>
            <a:r>
              <a:rPr lang="en-US" altLang="zh-CN" sz="2400"/>
              <a:t>· </a:t>
            </a:r>
            <a:r>
              <a:rPr lang="zh-CN" altLang="en-US" sz="2400"/>
              <a:t>联机丛书</a:t>
            </a:r>
          </a:p>
          <a:p>
            <a:pPr marL="342900" indent="-342900">
              <a:lnSpc>
                <a:spcPct val="115000"/>
              </a:lnSpc>
              <a:spcBef>
                <a:spcPct val="20000"/>
              </a:spcBef>
              <a:buClr>
                <a:schemeClr val="hlink"/>
              </a:buClr>
              <a:buSzPct val="70000"/>
              <a:buFont typeface="Wingdings" pitchFamily="2" charset="2"/>
              <a:buNone/>
            </a:pPr>
            <a:r>
              <a:rPr lang="en-US" altLang="zh-CN" sz="2400"/>
              <a:t>· </a:t>
            </a:r>
            <a:r>
              <a:rPr lang="zh-CN" altLang="en-US" sz="2400"/>
              <a:t>企业管理器</a:t>
            </a:r>
          </a:p>
          <a:p>
            <a:pPr marL="342900" indent="-342900">
              <a:lnSpc>
                <a:spcPct val="115000"/>
              </a:lnSpc>
              <a:spcBef>
                <a:spcPct val="20000"/>
              </a:spcBef>
              <a:buClr>
                <a:schemeClr val="hlink"/>
              </a:buClr>
              <a:buSzPct val="70000"/>
              <a:buFont typeface="Wingdings" pitchFamily="2" charset="2"/>
              <a:buNone/>
            </a:pPr>
            <a:r>
              <a:rPr lang="en-US" altLang="zh-CN" sz="2400"/>
              <a:t>· </a:t>
            </a:r>
            <a:r>
              <a:rPr lang="zh-CN" altLang="en-US" sz="2400"/>
              <a:t>事件探查器</a:t>
            </a:r>
          </a:p>
          <a:p>
            <a:pPr marL="342900" indent="-342900">
              <a:lnSpc>
                <a:spcPct val="115000"/>
              </a:lnSpc>
              <a:spcBef>
                <a:spcPct val="20000"/>
              </a:spcBef>
              <a:buClr>
                <a:schemeClr val="hlink"/>
              </a:buClr>
              <a:buSzPct val="70000"/>
              <a:buFont typeface="Wingdings" pitchFamily="2" charset="2"/>
              <a:buNone/>
            </a:pPr>
            <a:r>
              <a:rPr lang="en-US" altLang="zh-CN" sz="2400"/>
              <a:t>· </a:t>
            </a:r>
            <a:r>
              <a:rPr lang="zh-CN" altLang="en-US" sz="2400"/>
              <a:t>在</a:t>
            </a:r>
            <a:r>
              <a:rPr lang="en-US" altLang="zh-CN" sz="2400"/>
              <a:t>IIS</a:t>
            </a:r>
            <a:r>
              <a:rPr lang="zh-CN" altLang="en-US" sz="2400"/>
              <a:t>中配置</a:t>
            </a:r>
            <a:r>
              <a:rPr lang="en-US" altLang="zh-CN" sz="2400"/>
              <a:t>SQL XML</a:t>
            </a:r>
            <a:r>
              <a:rPr lang="zh-CN" altLang="en-US" sz="2400"/>
              <a:t>支持     </a:t>
            </a:r>
          </a:p>
        </p:txBody>
      </p:sp>
      <p:sp>
        <p:nvSpPr>
          <p:cNvPr id="918531" name="Rectangle 3"/>
          <p:cNvSpPr>
            <a:spLocks noGrp="1" noRot="1" noChangeArrowheads="1"/>
          </p:cNvSpPr>
          <p:nvPr>
            <p:ph type="title"/>
          </p:nvPr>
        </p:nvSpPr>
        <p:spPr>
          <a:xfrm>
            <a:off x="539750" y="765175"/>
            <a:ext cx="8445500" cy="504825"/>
          </a:xfrm>
        </p:spPr>
        <p:txBody>
          <a:bodyPr/>
          <a:lstStyle/>
          <a:p>
            <a:pPr algn="l"/>
            <a:r>
              <a:rPr lang="en-GB" altLang="zh-CN" sz="2000"/>
              <a:t>Miscrosoft </a:t>
            </a:r>
            <a:r>
              <a:rPr lang="en-US" altLang="zh-CN" sz="2000"/>
              <a:t>SQL Server 2000</a:t>
            </a:r>
            <a:r>
              <a:rPr lang="zh-CN" altLang="en-US" sz="2000"/>
              <a:t>程序组包括以下一些应用程序 ：</a:t>
            </a:r>
          </a:p>
        </p:txBody>
      </p:sp>
      <p:sp>
        <p:nvSpPr>
          <p:cNvPr id="918532" name="Text Box 4"/>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955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888" y="1341438"/>
            <a:ext cx="7416800" cy="524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9557" name="AutoShape 5"/>
          <p:cNvSpPr>
            <a:spLocks noChangeArrowheads="1"/>
          </p:cNvSpPr>
          <p:nvPr/>
        </p:nvSpPr>
        <p:spPr bwMode="auto">
          <a:xfrm>
            <a:off x="3492500" y="4652963"/>
            <a:ext cx="1511300" cy="504825"/>
          </a:xfrm>
          <a:prstGeom prst="wedgeRoundRectCallout">
            <a:avLst>
              <a:gd name="adj1" fmla="val -109245"/>
              <a:gd name="adj2" fmla="val -292139"/>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sz="2400" b="0">
                <a:latin typeface="Times New Roman" pitchFamily="18" charset="0"/>
                <a:ea typeface="华文行楷" pitchFamily="2" charset="-122"/>
              </a:rPr>
              <a:t>树形结构</a:t>
            </a:r>
          </a:p>
        </p:txBody>
      </p:sp>
      <p:sp>
        <p:nvSpPr>
          <p:cNvPr id="919558" name="AutoShape 6"/>
          <p:cNvSpPr>
            <a:spLocks noChangeArrowheads="1"/>
          </p:cNvSpPr>
          <p:nvPr/>
        </p:nvSpPr>
        <p:spPr bwMode="auto">
          <a:xfrm>
            <a:off x="5724525" y="4005263"/>
            <a:ext cx="1871663" cy="504825"/>
          </a:xfrm>
          <a:prstGeom prst="wedgeRoundRectCallout">
            <a:avLst>
              <a:gd name="adj1" fmla="val -66792"/>
              <a:gd name="adj2" fmla="val -337421"/>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sz="2400" b="0">
                <a:latin typeface="Times New Roman" pitchFamily="18" charset="0"/>
                <a:ea typeface="华文行楷" pitchFamily="2" charset="-122"/>
              </a:rPr>
              <a:t>数据库对象</a:t>
            </a:r>
          </a:p>
        </p:txBody>
      </p:sp>
      <p:sp>
        <p:nvSpPr>
          <p:cNvPr id="919559" name="Text Box 7"/>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
        <p:nvSpPr>
          <p:cNvPr id="919560" name="Rectangle 8"/>
          <p:cNvSpPr>
            <a:spLocks noGrp="1" noRot="1" noChangeArrowheads="1"/>
          </p:cNvSpPr>
          <p:nvPr>
            <p:ph type="title"/>
          </p:nvPr>
        </p:nvSpPr>
        <p:spPr>
          <a:xfrm>
            <a:off x="611188" y="692150"/>
            <a:ext cx="6767512" cy="549275"/>
          </a:xfrm>
          <a:noFill/>
          <a:ln/>
        </p:spPr>
        <p:txBody>
          <a:bodyPr/>
          <a:lstStyle/>
          <a:p>
            <a:pPr algn="l"/>
            <a:r>
              <a:rPr lang="en-US" altLang="zh-CN" sz="2800"/>
              <a:t>SQL Server</a:t>
            </a:r>
            <a:r>
              <a:rPr lang="zh-CN" altLang="en-US" sz="2800"/>
              <a:t>企业管理器的主界面：</a:t>
            </a:r>
          </a:p>
        </p:txBody>
      </p:sp>
    </p:spTree>
  </p:cSld>
  <p:clrMapOvr>
    <a:masterClrMapping/>
  </p:clrMapOvr>
  <p:transition spd="med">
    <p:strips dir="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02" name="Rectangle 2"/>
          <p:cNvSpPr>
            <a:spLocks noGrp="1" noRot="1" noChangeArrowheads="1"/>
          </p:cNvSpPr>
          <p:nvPr>
            <p:ph type="body" idx="1"/>
          </p:nvPr>
        </p:nvSpPr>
        <p:spPr>
          <a:xfrm>
            <a:off x="900113" y="1484313"/>
            <a:ext cx="7620000" cy="4381500"/>
          </a:xfrm>
        </p:spPr>
        <p:txBody>
          <a:bodyPr/>
          <a:lstStyle/>
          <a:p>
            <a:pPr>
              <a:lnSpc>
                <a:spcPct val="120000"/>
              </a:lnSpc>
              <a:buFont typeface="Wingdings" pitchFamily="2" charset="2"/>
              <a:buNone/>
            </a:pPr>
            <a:endParaRPr lang="en-US" altLang="zh-CN" sz="2400"/>
          </a:p>
          <a:p>
            <a:pPr>
              <a:lnSpc>
                <a:spcPct val="120000"/>
              </a:lnSpc>
            </a:pPr>
            <a:r>
              <a:rPr lang="zh-CN" altLang="en-US" sz="2400"/>
              <a:t>查询分析器可完成的操作主要有：</a:t>
            </a:r>
          </a:p>
          <a:p>
            <a:pPr>
              <a:lnSpc>
                <a:spcPct val="120000"/>
              </a:lnSpc>
            </a:pPr>
            <a:r>
              <a:rPr lang="zh-CN" altLang="en-US" sz="2400"/>
              <a:t>创建和管理数据库</a:t>
            </a:r>
          </a:p>
          <a:p>
            <a:pPr>
              <a:lnSpc>
                <a:spcPct val="120000"/>
              </a:lnSpc>
            </a:pPr>
            <a:r>
              <a:rPr lang="zh-CN" altLang="en-US" sz="2400"/>
              <a:t>创建和管理表、索引、视图、存储过程、触发器等数据库对象</a:t>
            </a:r>
          </a:p>
          <a:p>
            <a:pPr>
              <a:lnSpc>
                <a:spcPct val="120000"/>
              </a:lnSpc>
            </a:pPr>
            <a:r>
              <a:rPr lang="zh-CN" altLang="en-US" sz="2400"/>
              <a:t>创建和管理用户账号和用户组</a:t>
            </a:r>
          </a:p>
          <a:p>
            <a:pPr>
              <a:lnSpc>
                <a:spcPct val="120000"/>
              </a:lnSpc>
            </a:pPr>
            <a:r>
              <a:rPr lang="zh-CN" altLang="en-US" sz="2400"/>
              <a:t>企业管理器可以完成的几乎全部操作</a:t>
            </a:r>
          </a:p>
        </p:txBody>
      </p:sp>
      <p:sp>
        <p:nvSpPr>
          <p:cNvPr id="921604" name="Text Box 4"/>
          <p:cNvSpPr txBox="1">
            <a:spLocks noChangeArrowheads="1"/>
          </p:cNvSpPr>
          <p:nvPr/>
        </p:nvSpPr>
        <p:spPr bwMode="auto">
          <a:xfrm>
            <a:off x="4859338" y="188913"/>
            <a:ext cx="4105275"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
        <p:nvSpPr>
          <p:cNvPr id="921605" name="Rectangle 5"/>
          <p:cNvSpPr>
            <a:spLocks noGrp="1" noRot="1" noChangeArrowheads="1"/>
          </p:cNvSpPr>
          <p:nvPr>
            <p:ph type="title"/>
          </p:nvPr>
        </p:nvSpPr>
        <p:spPr>
          <a:xfrm>
            <a:off x="900113" y="836613"/>
            <a:ext cx="7416800" cy="549275"/>
          </a:xfrm>
          <a:noFill/>
          <a:ln/>
        </p:spPr>
        <p:txBody>
          <a:bodyPr/>
          <a:lstStyle/>
          <a:p>
            <a:pPr algn="l"/>
            <a:r>
              <a:rPr lang="en-US" altLang="zh-CN" sz="2400"/>
              <a:t>2</a:t>
            </a:r>
            <a:r>
              <a:rPr lang="zh-CN" altLang="en-US" sz="2400"/>
              <a:t>、</a:t>
            </a:r>
            <a:r>
              <a:rPr lang="en-US" altLang="zh-CN" sz="2400"/>
              <a:t>SQL</a:t>
            </a:r>
            <a:r>
              <a:rPr lang="zh-CN" altLang="en-US" sz="2400"/>
              <a:t>查询分析器简介</a:t>
            </a:r>
          </a:p>
        </p:txBody>
      </p:sp>
    </p:spTree>
  </p:cSld>
  <p:clrMapOvr>
    <a:masterClrMapping/>
  </p:clrMapOvr>
  <p:transition spd="med">
    <p:strips dir="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627" name="Picture 3"/>
          <p:cNvPicPr>
            <a:picLocks noChangeAspect="1" noChangeArrowheads="1"/>
          </p:cNvPicPr>
          <p:nvPr/>
        </p:nvPicPr>
        <p:blipFill>
          <a:blip r:embed="rId2">
            <a:extLst>
              <a:ext uri="{28A0092B-C50C-407E-A947-70E740481C1C}">
                <a14:useLocalDpi xmlns:a14="http://schemas.microsoft.com/office/drawing/2010/main" val="0"/>
              </a:ext>
            </a:extLst>
          </a:blip>
          <a:srcRect r="16295" b="27382"/>
          <a:stretch>
            <a:fillRect/>
          </a:stretch>
        </p:blipFill>
        <p:spPr bwMode="auto">
          <a:xfrm>
            <a:off x="1258888" y="1341438"/>
            <a:ext cx="7129462"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628" name="AutoShape 4"/>
          <p:cNvSpPr>
            <a:spLocks noChangeArrowheads="1"/>
          </p:cNvSpPr>
          <p:nvPr/>
        </p:nvSpPr>
        <p:spPr bwMode="auto">
          <a:xfrm>
            <a:off x="3059113" y="3429000"/>
            <a:ext cx="1295400" cy="647700"/>
          </a:xfrm>
          <a:prstGeom prst="wedgeRoundRectCallout">
            <a:avLst>
              <a:gd name="adj1" fmla="val -35662"/>
              <a:gd name="adj2" fmla="val -95097"/>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sz="2000" b="0">
                <a:latin typeface="Times New Roman" pitchFamily="18" charset="0"/>
                <a:ea typeface="华文行楷" pitchFamily="2" charset="-122"/>
              </a:rPr>
              <a:t>输入的</a:t>
            </a:r>
            <a:r>
              <a:rPr kumimoji="1" lang="en-US" altLang="zh-CN" sz="2000" b="0">
                <a:latin typeface="Times New Roman" pitchFamily="18" charset="0"/>
                <a:ea typeface="华文行楷" pitchFamily="2" charset="-122"/>
              </a:rPr>
              <a:t>SQL</a:t>
            </a:r>
            <a:r>
              <a:rPr kumimoji="1" lang="zh-CN" altLang="en-US" sz="2000" b="0">
                <a:latin typeface="Times New Roman" pitchFamily="18" charset="0"/>
                <a:ea typeface="华文行楷" pitchFamily="2" charset="-122"/>
              </a:rPr>
              <a:t>语句</a:t>
            </a:r>
          </a:p>
        </p:txBody>
      </p:sp>
      <p:sp>
        <p:nvSpPr>
          <p:cNvPr id="922629" name="AutoShape 5"/>
          <p:cNvSpPr>
            <a:spLocks noChangeArrowheads="1"/>
          </p:cNvSpPr>
          <p:nvPr/>
        </p:nvSpPr>
        <p:spPr bwMode="auto">
          <a:xfrm>
            <a:off x="4427538" y="2781300"/>
            <a:ext cx="1295400" cy="647700"/>
          </a:xfrm>
          <a:prstGeom prst="wedgeRoundRectCallout">
            <a:avLst>
              <a:gd name="adj1" fmla="val -61764"/>
              <a:gd name="adj2" fmla="val -179657"/>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sz="2000" b="0">
                <a:latin typeface="Times New Roman" pitchFamily="18" charset="0"/>
                <a:ea typeface="华文行楷" pitchFamily="2" charset="-122"/>
              </a:rPr>
              <a:t>执行</a:t>
            </a:r>
            <a:r>
              <a:rPr kumimoji="1" lang="en-US" altLang="zh-CN" sz="2000" b="0">
                <a:latin typeface="Times New Roman" pitchFamily="18" charset="0"/>
                <a:ea typeface="华文行楷" pitchFamily="2" charset="-122"/>
              </a:rPr>
              <a:t>SQL</a:t>
            </a:r>
            <a:r>
              <a:rPr kumimoji="1" lang="zh-CN" altLang="en-US" sz="2000" b="0">
                <a:latin typeface="Times New Roman" pitchFamily="18" charset="0"/>
                <a:ea typeface="华文行楷" pitchFamily="2" charset="-122"/>
              </a:rPr>
              <a:t>语句按钮</a:t>
            </a:r>
          </a:p>
        </p:txBody>
      </p:sp>
      <p:sp>
        <p:nvSpPr>
          <p:cNvPr id="922630" name="AutoShape 6"/>
          <p:cNvSpPr>
            <a:spLocks noChangeArrowheads="1"/>
          </p:cNvSpPr>
          <p:nvPr/>
        </p:nvSpPr>
        <p:spPr bwMode="auto">
          <a:xfrm>
            <a:off x="5364163" y="3644900"/>
            <a:ext cx="1366837" cy="431800"/>
          </a:xfrm>
          <a:prstGeom prst="wedgeRoundRectCallout">
            <a:avLst>
              <a:gd name="adj1" fmla="val -120963"/>
              <a:gd name="adj2" fmla="val 175000"/>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sz="2000" b="0">
                <a:latin typeface="Times New Roman" pitchFamily="18" charset="0"/>
                <a:ea typeface="华文行楷" pitchFamily="2" charset="-122"/>
              </a:rPr>
              <a:t>执行结果</a:t>
            </a:r>
          </a:p>
        </p:txBody>
      </p:sp>
      <p:sp>
        <p:nvSpPr>
          <p:cNvPr id="922631" name="Text Box 7"/>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
        <p:nvSpPr>
          <p:cNvPr id="922632" name="Rectangle 8"/>
          <p:cNvSpPr>
            <a:spLocks noGrp="1" noRot="1" noChangeArrowheads="1"/>
          </p:cNvSpPr>
          <p:nvPr>
            <p:ph type="title"/>
          </p:nvPr>
        </p:nvSpPr>
        <p:spPr>
          <a:xfrm>
            <a:off x="1116013" y="692150"/>
            <a:ext cx="7416800" cy="504825"/>
          </a:xfrm>
          <a:noFill/>
          <a:ln/>
        </p:spPr>
        <p:txBody>
          <a:bodyPr/>
          <a:lstStyle/>
          <a:p>
            <a:pPr algn="l"/>
            <a:r>
              <a:rPr lang="en-US" altLang="zh-CN" sz="2400"/>
              <a:t>SQL</a:t>
            </a:r>
            <a:r>
              <a:rPr lang="zh-CN" altLang="en-US" sz="2400"/>
              <a:t>查询分析器界面</a:t>
            </a:r>
          </a:p>
        </p:txBody>
      </p:sp>
    </p:spTree>
  </p:cSld>
  <p:clrMapOvr>
    <a:masterClrMapping/>
  </p:clrMapOvr>
  <p:transition spd="med">
    <p:strips dir="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3650" name="Rectangle 2"/>
          <p:cNvSpPr>
            <a:spLocks noGrp="1" noRot="1" noChangeArrowheads="1"/>
          </p:cNvSpPr>
          <p:nvPr>
            <p:ph type="title"/>
          </p:nvPr>
        </p:nvSpPr>
        <p:spPr>
          <a:xfrm>
            <a:off x="301625" y="685800"/>
            <a:ext cx="8540750" cy="727075"/>
          </a:xfrm>
        </p:spPr>
        <p:txBody>
          <a:bodyPr/>
          <a:lstStyle/>
          <a:p>
            <a:r>
              <a:rPr lang="zh-CN" altLang="en-US" sz="2800">
                <a:solidFill>
                  <a:srgbClr val="CC3300"/>
                </a:solidFill>
              </a:rPr>
              <a:t>四、</a:t>
            </a:r>
            <a:r>
              <a:rPr lang="en-US" altLang="zh-CN" sz="2800">
                <a:solidFill>
                  <a:srgbClr val="CC3300"/>
                </a:solidFill>
              </a:rPr>
              <a:t>SQL Server</a:t>
            </a:r>
            <a:r>
              <a:rPr lang="zh-CN" altLang="en-US" sz="2800">
                <a:solidFill>
                  <a:srgbClr val="CC3300"/>
                </a:solidFill>
              </a:rPr>
              <a:t>的系统结构</a:t>
            </a:r>
          </a:p>
        </p:txBody>
      </p:sp>
      <p:sp>
        <p:nvSpPr>
          <p:cNvPr id="923651" name="Rectangle 3"/>
          <p:cNvSpPr>
            <a:spLocks noGrp="1" noRot="1" noChangeArrowheads="1"/>
          </p:cNvSpPr>
          <p:nvPr>
            <p:ph type="body" idx="1"/>
          </p:nvPr>
        </p:nvSpPr>
        <p:spPr>
          <a:xfrm>
            <a:off x="250825" y="1628775"/>
            <a:ext cx="8540750" cy="561975"/>
          </a:xfrm>
        </p:spPr>
        <p:txBody>
          <a:bodyPr/>
          <a:lstStyle/>
          <a:p>
            <a:pPr>
              <a:buFont typeface="Wingdings" pitchFamily="2" charset="2"/>
              <a:buNone/>
            </a:pPr>
            <a:r>
              <a:rPr lang="en-US" altLang="zh-CN"/>
              <a:t>1</a:t>
            </a:r>
            <a:r>
              <a:rPr lang="zh-CN" altLang="en-US"/>
              <a:t>、存储结构</a:t>
            </a:r>
          </a:p>
        </p:txBody>
      </p:sp>
      <p:grpSp>
        <p:nvGrpSpPr>
          <p:cNvPr id="923652" name="Group 4"/>
          <p:cNvGrpSpPr>
            <a:grpSpLocks/>
          </p:cNvGrpSpPr>
          <p:nvPr/>
        </p:nvGrpSpPr>
        <p:grpSpPr bwMode="auto">
          <a:xfrm>
            <a:off x="1258888" y="2349500"/>
            <a:ext cx="7129462" cy="3770313"/>
            <a:chOff x="703" y="1480"/>
            <a:chExt cx="4400" cy="2375"/>
          </a:xfrm>
        </p:grpSpPr>
        <p:sp>
          <p:nvSpPr>
            <p:cNvPr id="923653" name="Rectangle 5"/>
            <p:cNvSpPr>
              <a:spLocks noChangeArrowheads="1"/>
            </p:cNvSpPr>
            <p:nvPr/>
          </p:nvSpPr>
          <p:spPr bwMode="auto">
            <a:xfrm>
              <a:off x="2064" y="1480"/>
              <a:ext cx="3039" cy="2358"/>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kumimoji="1" lang="en-US" altLang="zh-CN" sz="2400" b="0">
                <a:solidFill>
                  <a:schemeClr val="tx2"/>
                </a:solidFill>
                <a:latin typeface="Times New Roman" pitchFamily="18" charset="0"/>
                <a:ea typeface="华文行楷" pitchFamily="2" charset="-122"/>
              </a:endParaRPr>
            </a:p>
            <a:p>
              <a:r>
                <a:rPr kumimoji="1" lang="zh-CN" altLang="en-US" sz="2400" b="0">
                  <a:solidFill>
                    <a:schemeClr val="tx2"/>
                  </a:solidFill>
                  <a:latin typeface="Times New Roman" pitchFamily="18" charset="0"/>
                  <a:ea typeface="华文行楷" pitchFamily="2" charset="-122"/>
                </a:rPr>
                <a:t>物理实现</a:t>
              </a:r>
              <a:r>
                <a:rPr kumimoji="1" lang="en-US" altLang="zh-CN" sz="2400" b="0">
                  <a:solidFill>
                    <a:schemeClr val="tx2"/>
                  </a:solidFill>
                  <a:latin typeface="Times New Roman" pitchFamily="18" charset="0"/>
                  <a:ea typeface="华文行楷" pitchFamily="2" charset="-122"/>
                </a:rPr>
                <a:t>(</a:t>
              </a:r>
              <a:r>
                <a:rPr kumimoji="1" lang="zh-CN" altLang="en-US" sz="2400" b="0">
                  <a:solidFill>
                    <a:schemeClr val="tx2"/>
                  </a:solidFill>
                  <a:latin typeface="Times New Roman" pitchFamily="18" charset="0"/>
                  <a:ea typeface="华文行楷" pitchFamily="2" charset="-122"/>
                </a:rPr>
                <a:t>物理存储结构</a:t>
              </a:r>
              <a:r>
                <a:rPr kumimoji="1" lang="en-US" altLang="zh-CN" sz="2400" b="0">
                  <a:solidFill>
                    <a:schemeClr val="tx2"/>
                  </a:solidFill>
                  <a:latin typeface="Times New Roman" pitchFamily="18" charset="0"/>
                  <a:ea typeface="华文行楷" pitchFamily="2" charset="-122"/>
                </a:rPr>
                <a:t>)</a:t>
              </a:r>
            </a:p>
          </p:txBody>
        </p:sp>
        <p:sp>
          <p:nvSpPr>
            <p:cNvPr id="923654" name="AutoShape 6"/>
            <p:cNvSpPr>
              <a:spLocks noChangeArrowheads="1"/>
            </p:cNvSpPr>
            <p:nvPr/>
          </p:nvSpPr>
          <p:spPr bwMode="auto">
            <a:xfrm>
              <a:off x="703" y="1728"/>
              <a:ext cx="1179" cy="681"/>
            </a:xfrm>
            <a:prstGeom prst="can">
              <a:avLst>
                <a:gd name="adj" fmla="val 25000"/>
              </a:avLst>
            </a:prstGeom>
            <a:solidFill>
              <a:schemeClr val="accent1"/>
            </a:solidFill>
            <a:ln w="9525">
              <a:solidFill>
                <a:srgbClr val="CC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23655" name="AutoShape 7"/>
            <p:cNvSpPr>
              <a:spLocks noChangeArrowheads="1"/>
            </p:cNvSpPr>
            <p:nvPr/>
          </p:nvSpPr>
          <p:spPr bwMode="auto">
            <a:xfrm>
              <a:off x="2291" y="2976"/>
              <a:ext cx="680" cy="318"/>
            </a:xfrm>
            <a:prstGeom prst="can">
              <a:avLst>
                <a:gd name="adj" fmla="val 25000"/>
              </a:avLst>
            </a:prstGeom>
            <a:solidFill>
              <a:schemeClr val="accent1"/>
            </a:solidFill>
            <a:ln w="9525">
              <a:solidFill>
                <a:srgbClr val="CC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23656" name="AutoShape 8"/>
            <p:cNvSpPr>
              <a:spLocks noChangeArrowheads="1"/>
            </p:cNvSpPr>
            <p:nvPr/>
          </p:nvSpPr>
          <p:spPr bwMode="auto">
            <a:xfrm>
              <a:off x="3153" y="3339"/>
              <a:ext cx="680" cy="318"/>
            </a:xfrm>
            <a:prstGeom prst="can">
              <a:avLst>
                <a:gd name="adj" fmla="val 25000"/>
              </a:avLst>
            </a:prstGeom>
            <a:solidFill>
              <a:schemeClr val="accent1"/>
            </a:solidFill>
            <a:ln w="9525">
              <a:solidFill>
                <a:srgbClr val="CC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23657" name="AutoShape 9"/>
            <p:cNvSpPr>
              <a:spLocks noChangeArrowheads="1"/>
            </p:cNvSpPr>
            <p:nvPr/>
          </p:nvSpPr>
          <p:spPr bwMode="auto">
            <a:xfrm>
              <a:off x="4060" y="2931"/>
              <a:ext cx="680" cy="318"/>
            </a:xfrm>
            <a:prstGeom prst="can">
              <a:avLst>
                <a:gd name="adj" fmla="val 25000"/>
              </a:avLst>
            </a:prstGeom>
            <a:solidFill>
              <a:schemeClr val="accent1"/>
            </a:solidFill>
            <a:ln w="9525">
              <a:solidFill>
                <a:srgbClr val="CC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23658" name="Line 10"/>
            <p:cNvSpPr>
              <a:spLocks noChangeShapeType="1"/>
            </p:cNvSpPr>
            <p:nvPr/>
          </p:nvSpPr>
          <p:spPr bwMode="auto">
            <a:xfrm>
              <a:off x="2064" y="2614"/>
              <a:ext cx="3039"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59" name="Rectangle 11"/>
            <p:cNvSpPr>
              <a:spLocks noChangeArrowheads="1"/>
            </p:cNvSpPr>
            <p:nvPr/>
          </p:nvSpPr>
          <p:spPr bwMode="auto">
            <a:xfrm>
              <a:off x="2291" y="2024"/>
              <a:ext cx="544" cy="499"/>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23660" name="Line 12"/>
            <p:cNvSpPr>
              <a:spLocks noChangeShapeType="1"/>
            </p:cNvSpPr>
            <p:nvPr/>
          </p:nvSpPr>
          <p:spPr bwMode="auto">
            <a:xfrm>
              <a:off x="2291" y="2115"/>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61" name="Line 13"/>
            <p:cNvSpPr>
              <a:spLocks noChangeShapeType="1"/>
            </p:cNvSpPr>
            <p:nvPr/>
          </p:nvSpPr>
          <p:spPr bwMode="auto">
            <a:xfrm>
              <a:off x="2291" y="2205"/>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62" name="Line 14"/>
            <p:cNvSpPr>
              <a:spLocks noChangeShapeType="1"/>
            </p:cNvSpPr>
            <p:nvPr/>
          </p:nvSpPr>
          <p:spPr bwMode="auto">
            <a:xfrm>
              <a:off x="2291" y="2341"/>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63" name="Line 15"/>
            <p:cNvSpPr>
              <a:spLocks noChangeShapeType="1"/>
            </p:cNvSpPr>
            <p:nvPr/>
          </p:nvSpPr>
          <p:spPr bwMode="auto">
            <a:xfrm>
              <a:off x="2291" y="2432"/>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64" name="Line 16"/>
            <p:cNvSpPr>
              <a:spLocks noChangeShapeType="1"/>
            </p:cNvSpPr>
            <p:nvPr/>
          </p:nvSpPr>
          <p:spPr bwMode="auto">
            <a:xfrm>
              <a:off x="2336"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65" name="Line 17"/>
            <p:cNvSpPr>
              <a:spLocks noChangeShapeType="1"/>
            </p:cNvSpPr>
            <p:nvPr/>
          </p:nvSpPr>
          <p:spPr bwMode="auto">
            <a:xfrm>
              <a:off x="2382"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66" name="Line 18"/>
            <p:cNvSpPr>
              <a:spLocks noChangeShapeType="1"/>
            </p:cNvSpPr>
            <p:nvPr/>
          </p:nvSpPr>
          <p:spPr bwMode="auto">
            <a:xfrm>
              <a:off x="2427"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67" name="Line 19"/>
            <p:cNvSpPr>
              <a:spLocks noChangeShapeType="1"/>
            </p:cNvSpPr>
            <p:nvPr/>
          </p:nvSpPr>
          <p:spPr bwMode="auto">
            <a:xfrm>
              <a:off x="2472"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68" name="Line 20"/>
            <p:cNvSpPr>
              <a:spLocks noChangeShapeType="1"/>
            </p:cNvSpPr>
            <p:nvPr/>
          </p:nvSpPr>
          <p:spPr bwMode="auto">
            <a:xfrm>
              <a:off x="2518"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69" name="Line 21"/>
            <p:cNvSpPr>
              <a:spLocks noChangeShapeType="1"/>
            </p:cNvSpPr>
            <p:nvPr/>
          </p:nvSpPr>
          <p:spPr bwMode="auto">
            <a:xfrm>
              <a:off x="2563"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70" name="Line 22"/>
            <p:cNvSpPr>
              <a:spLocks noChangeShapeType="1"/>
            </p:cNvSpPr>
            <p:nvPr/>
          </p:nvSpPr>
          <p:spPr bwMode="auto">
            <a:xfrm>
              <a:off x="2608"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71" name="Line 23"/>
            <p:cNvSpPr>
              <a:spLocks noChangeShapeType="1"/>
            </p:cNvSpPr>
            <p:nvPr/>
          </p:nvSpPr>
          <p:spPr bwMode="auto">
            <a:xfrm>
              <a:off x="2744"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72" name="Line 24"/>
            <p:cNvSpPr>
              <a:spLocks noChangeShapeType="1"/>
            </p:cNvSpPr>
            <p:nvPr/>
          </p:nvSpPr>
          <p:spPr bwMode="auto">
            <a:xfrm>
              <a:off x="2699"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73" name="Line 25"/>
            <p:cNvSpPr>
              <a:spLocks noChangeShapeType="1"/>
            </p:cNvSpPr>
            <p:nvPr/>
          </p:nvSpPr>
          <p:spPr bwMode="auto">
            <a:xfrm>
              <a:off x="2654"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74" name="Line 26"/>
            <p:cNvSpPr>
              <a:spLocks noChangeShapeType="1"/>
            </p:cNvSpPr>
            <p:nvPr/>
          </p:nvSpPr>
          <p:spPr bwMode="auto">
            <a:xfrm>
              <a:off x="2790"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75" name="Rectangle 27"/>
            <p:cNvSpPr>
              <a:spLocks noChangeArrowheads="1"/>
            </p:cNvSpPr>
            <p:nvPr/>
          </p:nvSpPr>
          <p:spPr bwMode="auto">
            <a:xfrm>
              <a:off x="2972" y="2024"/>
              <a:ext cx="544" cy="499"/>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23676" name="Line 28"/>
            <p:cNvSpPr>
              <a:spLocks noChangeShapeType="1"/>
            </p:cNvSpPr>
            <p:nvPr/>
          </p:nvSpPr>
          <p:spPr bwMode="auto">
            <a:xfrm>
              <a:off x="2972" y="2115"/>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77" name="Line 29"/>
            <p:cNvSpPr>
              <a:spLocks noChangeShapeType="1"/>
            </p:cNvSpPr>
            <p:nvPr/>
          </p:nvSpPr>
          <p:spPr bwMode="auto">
            <a:xfrm>
              <a:off x="2972" y="2205"/>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78" name="Line 30"/>
            <p:cNvSpPr>
              <a:spLocks noChangeShapeType="1"/>
            </p:cNvSpPr>
            <p:nvPr/>
          </p:nvSpPr>
          <p:spPr bwMode="auto">
            <a:xfrm>
              <a:off x="2972" y="2341"/>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79" name="Line 31"/>
            <p:cNvSpPr>
              <a:spLocks noChangeShapeType="1"/>
            </p:cNvSpPr>
            <p:nvPr/>
          </p:nvSpPr>
          <p:spPr bwMode="auto">
            <a:xfrm>
              <a:off x="2972" y="2432"/>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80" name="Line 32"/>
            <p:cNvSpPr>
              <a:spLocks noChangeShapeType="1"/>
            </p:cNvSpPr>
            <p:nvPr/>
          </p:nvSpPr>
          <p:spPr bwMode="auto">
            <a:xfrm>
              <a:off x="3017"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81" name="Line 33"/>
            <p:cNvSpPr>
              <a:spLocks noChangeShapeType="1"/>
            </p:cNvSpPr>
            <p:nvPr/>
          </p:nvSpPr>
          <p:spPr bwMode="auto">
            <a:xfrm>
              <a:off x="3063"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82" name="Line 34"/>
            <p:cNvSpPr>
              <a:spLocks noChangeShapeType="1"/>
            </p:cNvSpPr>
            <p:nvPr/>
          </p:nvSpPr>
          <p:spPr bwMode="auto">
            <a:xfrm>
              <a:off x="3108"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83" name="Line 35"/>
            <p:cNvSpPr>
              <a:spLocks noChangeShapeType="1"/>
            </p:cNvSpPr>
            <p:nvPr/>
          </p:nvSpPr>
          <p:spPr bwMode="auto">
            <a:xfrm>
              <a:off x="3153"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84" name="Line 36"/>
            <p:cNvSpPr>
              <a:spLocks noChangeShapeType="1"/>
            </p:cNvSpPr>
            <p:nvPr/>
          </p:nvSpPr>
          <p:spPr bwMode="auto">
            <a:xfrm>
              <a:off x="3199"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85" name="Line 37"/>
            <p:cNvSpPr>
              <a:spLocks noChangeShapeType="1"/>
            </p:cNvSpPr>
            <p:nvPr/>
          </p:nvSpPr>
          <p:spPr bwMode="auto">
            <a:xfrm>
              <a:off x="3244"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86" name="Line 38"/>
            <p:cNvSpPr>
              <a:spLocks noChangeShapeType="1"/>
            </p:cNvSpPr>
            <p:nvPr/>
          </p:nvSpPr>
          <p:spPr bwMode="auto">
            <a:xfrm>
              <a:off x="3289"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87" name="Line 39"/>
            <p:cNvSpPr>
              <a:spLocks noChangeShapeType="1"/>
            </p:cNvSpPr>
            <p:nvPr/>
          </p:nvSpPr>
          <p:spPr bwMode="auto">
            <a:xfrm>
              <a:off x="3425"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88" name="Line 40"/>
            <p:cNvSpPr>
              <a:spLocks noChangeShapeType="1"/>
            </p:cNvSpPr>
            <p:nvPr/>
          </p:nvSpPr>
          <p:spPr bwMode="auto">
            <a:xfrm>
              <a:off x="3380"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89" name="Line 41"/>
            <p:cNvSpPr>
              <a:spLocks noChangeShapeType="1"/>
            </p:cNvSpPr>
            <p:nvPr/>
          </p:nvSpPr>
          <p:spPr bwMode="auto">
            <a:xfrm>
              <a:off x="3335"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90" name="Line 42"/>
            <p:cNvSpPr>
              <a:spLocks noChangeShapeType="1"/>
            </p:cNvSpPr>
            <p:nvPr/>
          </p:nvSpPr>
          <p:spPr bwMode="auto">
            <a:xfrm>
              <a:off x="3471"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91" name="Rectangle 43"/>
            <p:cNvSpPr>
              <a:spLocks noChangeArrowheads="1"/>
            </p:cNvSpPr>
            <p:nvPr/>
          </p:nvSpPr>
          <p:spPr bwMode="auto">
            <a:xfrm>
              <a:off x="3652" y="2024"/>
              <a:ext cx="544" cy="499"/>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23692" name="Line 44"/>
            <p:cNvSpPr>
              <a:spLocks noChangeShapeType="1"/>
            </p:cNvSpPr>
            <p:nvPr/>
          </p:nvSpPr>
          <p:spPr bwMode="auto">
            <a:xfrm>
              <a:off x="3652" y="2115"/>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93" name="Line 45"/>
            <p:cNvSpPr>
              <a:spLocks noChangeShapeType="1"/>
            </p:cNvSpPr>
            <p:nvPr/>
          </p:nvSpPr>
          <p:spPr bwMode="auto">
            <a:xfrm>
              <a:off x="3652" y="2205"/>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94" name="Line 46"/>
            <p:cNvSpPr>
              <a:spLocks noChangeShapeType="1"/>
            </p:cNvSpPr>
            <p:nvPr/>
          </p:nvSpPr>
          <p:spPr bwMode="auto">
            <a:xfrm>
              <a:off x="3652" y="2341"/>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95" name="Line 47"/>
            <p:cNvSpPr>
              <a:spLocks noChangeShapeType="1"/>
            </p:cNvSpPr>
            <p:nvPr/>
          </p:nvSpPr>
          <p:spPr bwMode="auto">
            <a:xfrm>
              <a:off x="3652" y="2432"/>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96" name="Line 48"/>
            <p:cNvSpPr>
              <a:spLocks noChangeShapeType="1"/>
            </p:cNvSpPr>
            <p:nvPr/>
          </p:nvSpPr>
          <p:spPr bwMode="auto">
            <a:xfrm>
              <a:off x="3697"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97" name="Line 49"/>
            <p:cNvSpPr>
              <a:spLocks noChangeShapeType="1"/>
            </p:cNvSpPr>
            <p:nvPr/>
          </p:nvSpPr>
          <p:spPr bwMode="auto">
            <a:xfrm>
              <a:off x="3743"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98" name="Line 50"/>
            <p:cNvSpPr>
              <a:spLocks noChangeShapeType="1"/>
            </p:cNvSpPr>
            <p:nvPr/>
          </p:nvSpPr>
          <p:spPr bwMode="auto">
            <a:xfrm>
              <a:off x="3788"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699" name="Line 51"/>
            <p:cNvSpPr>
              <a:spLocks noChangeShapeType="1"/>
            </p:cNvSpPr>
            <p:nvPr/>
          </p:nvSpPr>
          <p:spPr bwMode="auto">
            <a:xfrm>
              <a:off x="3833"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00" name="Line 52"/>
            <p:cNvSpPr>
              <a:spLocks noChangeShapeType="1"/>
            </p:cNvSpPr>
            <p:nvPr/>
          </p:nvSpPr>
          <p:spPr bwMode="auto">
            <a:xfrm>
              <a:off x="3879"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01" name="Line 53"/>
            <p:cNvSpPr>
              <a:spLocks noChangeShapeType="1"/>
            </p:cNvSpPr>
            <p:nvPr/>
          </p:nvSpPr>
          <p:spPr bwMode="auto">
            <a:xfrm>
              <a:off x="3924"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02" name="Line 54"/>
            <p:cNvSpPr>
              <a:spLocks noChangeShapeType="1"/>
            </p:cNvSpPr>
            <p:nvPr/>
          </p:nvSpPr>
          <p:spPr bwMode="auto">
            <a:xfrm>
              <a:off x="3969"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03" name="Line 55"/>
            <p:cNvSpPr>
              <a:spLocks noChangeShapeType="1"/>
            </p:cNvSpPr>
            <p:nvPr/>
          </p:nvSpPr>
          <p:spPr bwMode="auto">
            <a:xfrm>
              <a:off x="4105"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04" name="Line 56"/>
            <p:cNvSpPr>
              <a:spLocks noChangeShapeType="1"/>
            </p:cNvSpPr>
            <p:nvPr/>
          </p:nvSpPr>
          <p:spPr bwMode="auto">
            <a:xfrm>
              <a:off x="4060"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05" name="Line 57"/>
            <p:cNvSpPr>
              <a:spLocks noChangeShapeType="1"/>
            </p:cNvSpPr>
            <p:nvPr/>
          </p:nvSpPr>
          <p:spPr bwMode="auto">
            <a:xfrm>
              <a:off x="4015"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06" name="Line 58"/>
            <p:cNvSpPr>
              <a:spLocks noChangeShapeType="1"/>
            </p:cNvSpPr>
            <p:nvPr/>
          </p:nvSpPr>
          <p:spPr bwMode="auto">
            <a:xfrm>
              <a:off x="4151"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07" name="Rectangle 59"/>
            <p:cNvSpPr>
              <a:spLocks noChangeArrowheads="1"/>
            </p:cNvSpPr>
            <p:nvPr/>
          </p:nvSpPr>
          <p:spPr bwMode="auto">
            <a:xfrm>
              <a:off x="4332" y="2024"/>
              <a:ext cx="544" cy="499"/>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23708" name="Line 60"/>
            <p:cNvSpPr>
              <a:spLocks noChangeShapeType="1"/>
            </p:cNvSpPr>
            <p:nvPr/>
          </p:nvSpPr>
          <p:spPr bwMode="auto">
            <a:xfrm>
              <a:off x="4332" y="2115"/>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09" name="Line 61"/>
            <p:cNvSpPr>
              <a:spLocks noChangeShapeType="1"/>
            </p:cNvSpPr>
            <p:nvPr/>
          </p:nvSpPr>
          <p:spPr bwMode="auto">
            <a:xfrm>
              <a:off x="4332" y="2205"/>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10" name="Line 62"/>
            <p:cNvSpPr>
              <a:spLocks noChangeShapeType="1"/>
            </p:cNvSpPr>
            <p:nvPr/>
          </p:nvSpPr>
          <p:spPr bwMode="auto">
            <a:xfrm>
              <a:off x="4332" y="2341"/>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11" name="Line 63"/>
            <p:cNvSpPr>
              <a:spLocks noChangeShapeType="1"/>
            </p:cNvSpPr>
            <p:nvPr/>
          </p:nvSpPr>
          <p:spPr bwMode="auto">
            <a:xfrm>
              <a:off x="4332" y="2432"/>
              <a:ext cx="544" cy="0"/>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12" name="Line 64"/>
            <p:cNvSpPr>
              <a:spLocks noChangeShapeType="1"/>
            </p:cNvSpPr>
            <p:nvPr/>
          </p:nvSpPr>
          <p:spPr bwMode="auto">
            <a:xfrm>
              <a:off x="4377"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13" name="Line 65"/>
            <p:cNvSpPr>
              <a:spLocks noChangeShapeType="1"/>
            </p:cNvSpPr>
            <p:nvPr/>
          </p:nvSpPr>
          <p:spPr bwMode="auto">
            <a:xfrm>
              <a:off x="4423"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14" name="Line 66"/>
            <p:cNvSpPr>
              <a:spLocks noChangeShapeType="1"/>
            </p:cNvSpPr>
            <p:nvPr/>
          </p:nvSpPr>
          <p:spPr bwMode="auto">
            <a:xfrm>
              <a:off x="4468"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15" name="Line 67"/>
            <p:cNvSpPr>
              <a:spLocks noChangeShapeType="1"/>
            </p:cNvSpPr>
            <p:nvPr/>
          </p:nvSpPr>
          <p:spPr bwMode="auto">
            <a:xfrm>
              <a:off x="4513"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16" name="Line 68"/>
            <p:cNvSpPr>
              <a:spLocks noChangeShapeType="1"/>
            </p:cNvSpPr>
            <p:nvPr/>
          </p:nvSpPr>
          <p:spPr bwMode="auto">
            <a:xfrm>
              <a:off x="4559"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17" name="Line 69"/>
            <p:cNvSpPr>
              <a:spLocks noChangeShapeType="1"/>
            </p:cNvSpPr>
            <p:nvPr/>
          </p:nvSpPr>
          <p:spPr bwMode="auto">
            <a:xfrm>
              <a:off x="4604"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18" name="Line 70"/>
            <p:cNvSpPr>
              <a:spLocks noChangeShapeType="1"/>
            </p:cNvSpPr>
            <p:nvPr/>
          </p:nvSpPr>
          <p:spPr bwMode="auto">
            <a:xfrm>
              <a:off x="4649"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19" name="Line 71"/>
            <p:cNvSpPr>
              <a:spLocks noChangeShapeType="1"/>
            </p:cNvSpPr>
            <p:nvPr/>
          </p:nvSpPr>
          <p:spPr bwMode="auto">
            <a:xfrm>
              <a:off x="4785"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20" name="Line 72"/>
            <p:cNvSpPr>
              <a:spLocks noChangeShapeType="1"/>
            </p:cNvSpPr>
            <p:nvPr/>
          </p:nvSpPr>
          <p:spPr bwMode="auto">
            <a:xfrm>
              <a:off x="4740"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21" name="Line 73"/>
            <p:cNvSpPr>
              <a:spLocks noChangeShapeType="1"/>
            </p:cNvSpPr>
            <p:nvPr/>
          </p:nvSpPr>
          <p:spPr bwMode="auto">
            <a:xfrm>
              <a:off x="4695"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22" name="Line 74"/>
            <p:cNvSpPr>
              <a:spLocks noChangeShapeType="1"/>
            </p:cNvSpPr>
            <p:nvPr/>
          </p:nvSpPr>
          <p:spPr bwMode="auto">
            <a:xfrm>
              <a:off x="4831" y="2024"/>
              <a:ext cx="0" cy="499"/>
            </a:xfrm>
            <a:prstGeom prst="line">
              <a:avLst/>
            </a:prstGeom>
            <a:noFill/>
            <a:ln w="9525">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923723" name="Text Box 75"/>
            <p:cNvSpPr txBox="1">
              <a:spLocks noChangeArrowheads="1"/>
            </p:cNvSpPr>
            <p:nvPr/>
          </p:nvSpPr>
          <p:spPr bwMode="auto">
            <a:xfrm>
              <a:off x="2200" y="1525"/>
              <a:ext cx="2223" cy="294"/>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solidFill>
                    <a:schemeClr val="tx2"/>
                  </a:solidFill>
                  <a:latin typeface="Times New Roman" pitchFamily="18" charset="0"/>
                  <a:ea typeface="华文行楷" pitchFamily="2" charset="-122"/>
                </a:rPr>
                <a:t>用户视图</a:t>
              </a:r>
              <a:r>
                <a:rPr kumimoji="1" lang="en-US" altLang="zh-CN" sz="2400" b="0">
                  <a:solidFill>
                    <a:schemeClr val="tx2"/>
                  </a:solidFill>
                  <a:latin typeface="Times New Roman" pitchFamily="18" charset="0"/>
                  <a:ea typeface="华文行楷" pitchFamily="2" charset="-122"/>
                </a:rPr>
                <a:t>(</a:t>
              </a:r>
              <a:r>
                <a:rPr kumimoji="1" lang="zh-CN" altLang="en-US" sz="2400" b="0">
                  <a:solidFill>
                    <a:schemeClr val="tx2"/>
                  </a:solidFill>
                  <a:latin typeface="Times New Roman" pitchFamily="18" charset="0"/>
                  <a:ea typeface="华文行楷" pitchFamily="2" charset="-122"/>
                </a:rPr>
                <a:t>逻辑存储结构</a:t>
              </a:r>
              <a:r>
                <a:rPr kumimoji="1" lang="en-US" altLang="zh-CN" sz="2400" b="0">
                  <a:solidFill>
                    <a:schemeClr val="tx2"/>
                  </a:solidFill>
                  <a:latin typeface="Times New Roman" pitchFamily="18" charset="0"/>
                  <a:ea typeface="华文行楷" pitchFamily="2" charset="-122"/>
                </a:rPr>
                <a:t>)</a:t>
              </a:r>
            </a:p>
          </p:txBody>
        </p:sp>
        <p:sp>
          <p:nvSpPr>
            <p:cNvPr id="923724" name="Text Box 76"/>
            <p:cNvSpPr txBox="1">
              <a:spLocks noChangeArrowheads="1"/>
            </p:cNvSpPr>
            <p:nvPr/>
          </p:nvSpPr>
          <p:spPr bwMode="auto">
            <a:xfrm>
              <a:off x="2427" y="1752"/>
              <a:ext cx="317" cy="294"/>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solidFill>
                    <a:schemeClr val="tx2"/>
                  </a:solidFill>
                  <a:latin typeface="Times New Roman" pitchFamily="18" charset="0"/>
                  <a:ea typeface="华文行楷" pitchFamily="2" charset="-122"/>
                </a:rPr>
                <a:t>表</a:t>
              </a:r>
            </a:p>
          </p:txBody>
        </p:sp>
        <p:sp>
          <p:nvSpPr>
            <p:cNvPr id="923725" name="Text Box 77"/>
            <p:cNvSpPr txBox="1">
              <a:spLocks noChangeArrowheads="1"/>
            </p:cNvSpPr>
            <p:nvPr/>
          </p:nvSpPr>
          <p:spPr bwMode="auto">
            <a:xfrm>
              <a:off x="3017" y="1752"/>
              <a:ext cx="544" cy="294"/>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solidFill>
                    <a:schemeClr val="tx2"/>
                  </a:solidFill>
                  <a:latin typeface="Times New Roman" pitchFamily="18" charset="0"/>
                  <a:ea typeface="华文行楷" pitchFamily="2" charset="-122"/>
                </a:rPr>
                <a:t>索引</a:t>
              </a:r>
            </a:p>
          </p:txBody>
        </p:sp>
        <p:sp>
          <p:nvSpPr>
            <p:cNvPr id="923726" name="Text Box 78"/>
            <p:cNvSpPr txBox="1">
              <a:spLocks noChangeArrowheads="1"/>
            </p:cNvSpPr>
            <p:nvPr/>
          </p:nvSpPr>
          <p:spPr bwMode="auto">
            <a:xfrm>
              <a:off x="3652" y="1752"/>
              <a:ext cx="544" cy="294"/>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solidFill>
                    <a:schemeClr val="tx2"/>
                  </a:solidFill>
                  <a:latin typeface="Times New Roman" pitchFamily="18" charset="0"/>
                  <a:ea typeface="华文行楷" pitchFamily="2" charset="-122"/>
                </a:rPr>
                <a:t>视图</a:t>
              </a:r>
            </a:p>
          </p:txBody>
        </p:sp>
        <p:sp>
          <p:nvSpPr>
            <p:cNvPr id="923727" name="Text Box 79"/>
            <p:cNvSpPr txBox="1">
              <a:spLocks noChangeArrowheads="1"/>
            </p:cNvSpPr>
            <p:nvPr/>
          </p:nvSpPr>
          <p:spPr bwMode="auto">
            <a:xfrm>
              <a:off x="4423" y="1706"/>
              <a:ext cx="272" cy="294"/>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solidFill>
                    <a:schemeClr val="tx2"/>
                  </a:solidFill>
                  <a:latin typeface="Times New Roman" pitchFamily="18" charset="0"/>
                </a:rPr>
                <a:t>…</a:t>
              </a:r>
            </a:p>
          </p:txBody>
        </p:sp>
        <p:sp>
          <p:nvSpPr>
            <p:cNvPr id="923728" name="Text Box 80"/>
            <p:cNvSpPr txBox="1">
              <a:spLocks noChangeArrowheads="1"/>
            </p:cNvSpPr>
            <p:nvPr/>
          </p:nvSpPr>
          <p:spPr bwMode="auto">
            <a:xfrm>
              <a:off x="2155" y="3339"/>
              <a:ext cx="1043" cy="198"/>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1400" b="0">
                  <a:solidFill>
                    <a:schemeClr val="tx2"/>
                  </a:solidFill>
                  <a:latin typeface="Times New Roman" pitchFamily="18" charset="0"/>
                </a:rPr>
                <a:t>Data1_Data.DMF</a:t>
              </a:r>
            </a:p>
          </p:txBody>
        </p:sp>
        <p:sp>
          <p:nvSpPr>
            <p:cNvPr id="923729" name="Text Box 81"/>
            <p:cNvSpPr txBox="1">
              <a:spLocks noChangeArrowheads="1"/>
            </p:cNvSpPr>
            <p:nvPr/>
          </p:nvSpPr>
          <p:spPr bwMode="auto">
            <a:xfrm>
              <a:off x="3924" y="3294"/>
              <a:ext cx="1043" cy="198"/>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1400" b="0">
                  <a:solidFill>
                    <a:schemeClr val="tx2"/>
                  </a:solidFill>
                  <a:latin typeface="Times New Roman" pitchFamily="18" charset="0"/>
                </a:rPr>
                <a:t>Data1_Data.NDF</a:t>
              </a:r>
            </a:p>
          </p:txBody>
        </p:sp>
        <p:sp>
          <p:nvSpPr>
            <p:cNvPr id="923730" name="Text Box 82"/>
            <p:cNvSpPr txBox="1">
              <a:spLocks noChangeArrowheads="1"/>
            </p:cNvSpPr>
            <p:nvPr/>
          </p:nvSpPr>
          <p:spPr bwMode="auto">
            <a:xfrm>
              <a:off x="3062" y="3657"/>
              <a:ext cx="1043" cy="198"/>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1400" b="0">
                  <a:solidFill>
                    <a:schemeClr val="tx2"/>
                  </a:solidFill>
                  <a:latin typeface="Times New Roman" pitchFamily="18" charset="0"/>
                </a:rPr>
                <a:t>Data1_logLDF</a:t>
              </a:r>
            </a:p>
          </p:txBody>
        </p:sp>
        <p:sp>
          <p:nvSpPr>
            <p:cNvPr id="923731" name="Text Box 83"/>
            <p:cNvSpPr txBox="1">
              <a:spLocks noChangeArrowheads="1"/>
            </p:cNvSpPr>
            <p:nvPr/>
          </p:nvSpPr>
          <p:spPr bwMode="auto">
            <a:xfrm>
              <a:off x="703" y="2454"/>
              <a:ext cx="1361" cy="256"/>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000" b="0">
                  <a:solidFill>
                    <a:schemeClr val="tx2"/>
                  </a:solidFill>
                  <a:latin typeface="Times New Roman" pitchFamily="18" charset="0"/>
                  <a:ea typeface="华文行楷" pitchFamily="2" charset="-122"/>
                </a:rPr>
                <a:t>SQL Server</a:t>
              </a:r>
              <a:r>
                <a:rPr kumimoji="1" lang="zh-CN" altLang="en-US" sz="2000" b="0">
                  <a:solidFill>
                    <a:schemeClr val="tx2"/>
                  </a:solidFill>
                  <a:latin typeface="Times New Roman" pitchFamily="18" charset="0"/>
                  <a:ea typeface="华文行楷" pitchFamily="2" charset="-122"/>
                </a:rPr>
                <a:t>数据库</a:t>
              </a:r>
            </a:p>
          </p:txBody>
        </p:sp>
      </p:grpSp>
      <p:sp>
        <p:nvSpPr>
          <p:cNvPr id="923732" name="Text Box 84"/>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4674" name="Rectangle 2"/>
          <p:cNvSpPr>
            <a:spLocks noGrp="1" noRot="1" noChangeArrowheads="1"/>
          </p:cNvSpPr>
          <p:nvPr>
            <p:ph type="body" idx="1"/>
          </p:nvPr>
        </p:nvSpPr>
        <p:spPr>
          <a:xfrm>
            <a:off x="755650" y="1125538"/>
            <a:ext cx="7991475" cy="5040312"/>
          </a:xfrm>
        </p:spPr>
        <p:txBody>
          <a:bodyPr/>
          <a:lstStyle/>
          <a:p>
            <a:pPr>
              <a:lnSpc>
                <a:spcPct val="130000"/>
              </a:lnSpc>
            </a:pPr>
            <a:r>
              <a:rPr lang="zh-CN" altLang="en-US" sz="2400"/>
              <a:t>数据库的</a:t>
            </a:r>
            <a:r>
              <a:rPr lang="zh-CN" altLang="en-US" sz="2400">
                <a:solidFill>
                  <a:schemeClr val="tx2"/>
                </a:solidFill>
              </a:rPr>
              <a:t>逻辑存储结构</a:t>
            </a:r>
            <a:r>
              <a:rPr lang="zh-CN" altLang="en-US" sz="2400"/>
              <a:t>指的是数据库是由哪些性质的信息所组成，</a:t>
            </a:r>
            <a:r>
              <a:rPr lang="en-US" altLang="zh-CN" sz="2400"/>
              <a:t>SQL Server</a:t>
            </a:r>
            <a:r>
              <a:rPr lang="zh-CN" altLang="en-US" sz="2400"/>
              <a:t>的数据库不仅仅只是数据的存储，所有与数据处理操作相关的信息都存储在数据库中。 </a:t>
            </a:r>
          </a:p>
          <a:p>
            <a:pPr>
              <a:lnSpc>
                <a:spcPct val="130000"/>
              </a:lnSpc>
            </a:pPr>
            <a:endParaRPr lang="zh-CN" altLang="en-US" sz="2400"/>
          </a:p>
          <a:p>
            <a:pPr>
              <a:lnSpc>
                <a:spcPct val="130000"/>
              </a:lnSpc>
            </a:pPr>
            <a:r>
              <a:rPr lang="zh-CN" altLang="en-US" sz="2400"/>
              <a:t>数据库的</a:t>
            </a:r>
            <a:r>
              <a:rPr lang="zh-CN" altLang="en-US" sz="2400">
                <a:solidFill>
                  <a:schemeClr val="tx2"/>
                </a:solidFill>
              </a:rPr>
              <a:t>物理存储结构</a:t>
            </a:r>
            <a:r>
              <a:rPr lang="zh-CN" altLang="en-US" sz="2400"/>
              <a:t>则是讨论数据库文件是如何在磁盘上存储的，数据库在磁盘上是以文件为单位存储的，由数据库文件和事务日志文件组成，一个数据库至少应该包含一个数据库文件和一个事务日志文件。</a:t>
            </a:r>
          </a:p>
        </p:txBody>
      </p:sp>
      <p:sp>
        <p:nvSpPr>
          <p:cNvPr id="924675" name="Text Box 3"/>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5698" name="Rectangle 2"/>
          <p:cNvSpPr>
            <a:spLocks noGrp="1" noRot="1" noChangeArrowheads="1"/>
          </p:cNvSpPr>
          <p:nvPr>
            <p:ph type="body" idx="1"/>
          </p:nvPr>
        </p:nvSpPr>
        <p:spPr>
          <a:xfrm>
            <a:off x="503238" y="1196975"/>
            <a:ext cx="8389937" cy="5040313"/>
          </a:xfrm>
        </p:spPr>
        <p:txBody>
          <a:bodyPr/>
          <a:lstStyle/>
          <a:p>
            <a:pPr marL="457200" indent="-457200">
              <a:lnSpc>
                <a:spcPct val="130000"/>
              </a:lnSpc>
              <a:buFont typeface="Wingdings" pitchFamily="2" charset="2"/>
              <a:buNone/>
            </a:pPr>
            <a:r>
              <a:rPr lang="zh-CN" altLang="en-US" sz="2400"/>
              <a:t>　（１）</a:t>
            </a:r>
            <a:r>
              <a:rPr lang="en-US" altLang="zh-CN" sz="2400"/>
              <a:t>master</a:t>
            </a:r>
            <a:r>
              <a:rPr lang="zh-CN" altLang="en-US" sz="2400"/>
              <a:t>数据库</a:t>
            </a:r>
          </a:p>
          <a:p>
            <a:pPr marL="457200" indent="-457200">
              <a:lnSpc>
                <a:spcPct val="130000"/>
              </a:lnSpc>
              <a:buFont typeface="Wingdings" pitchFamily="2" charset="2"/>
              <a:buNone/>
            </a:pPr>
            <a:r>
              <a:rPr lang="zh-CN" altLang="en-US" sz="2400"/>
              <a:t>	        </a:t>
            </a:r>
            <a:r>
              <a:rPr lang="en-US" altLang="zh-CN" sz="2400"/>
              <a:t>master</a:t>
            </a:r>
            <a:r>
              <a:rPr lang="zh-CN" altLang="en-US" sz="2400"/>
              <a:t>数据库记录了</a:t>
            </a:r>
            <a:r>
              <a:rPr lang="en-US" altLang="zh-CN" sz="2400"/>
              <a:t>SQL Server</a:t>
            </a:r>
            <a:r>
              <a:rPr lang="zh-CN" altLang="en-US" sz="2400"/>
              <a:t>系统级的信息，包括系统中所有的登录账号、系统配置信息、所有数据库的信息、所有用户数据库的主文件地址等。每个数据库都有属于自己的一组系统表，记录了每个数据库各自的系统信息，这些表在创建数据库时自动产生。为了与用户创建的表相区别，这些表被称为系统表，表名都以“</a:t>
            </a:r>
            <a:r>
              <a:rPr lang="en-US" altLang="zh-CN" sz="2400"/>
              <a:t>sys”</a:t>
            </a:r>
            <a:r>
              <a:rPr lang="zh-CN" altLang="en-US" sz="2400"/>
              <a:t>开头。</a:t>
            </a:r>
          </a:p>
          <a:p>
            <a:pPr marL="457200" indent="-457200">
              <a:lnSpc>
                <a:spcPct val="130000"/>
              </a:lnSpc>
              <a:buFont typeface="Wingdings" pitchFamily="2" charset="2"/>
              <a:buNone/>
            </a:pPr>
            <a:r>
              <a:rPr lang="zh-CN" altLang="en-US" sz="2400"/>
              <a:t>	        </a:t>
            </a:r>
            <a:r>
              <a:rPr lang="en-US" altLang="zh-CN" sz="2400"/>
              <a:t>master</a:t>
            </a:r>
            <a:r>
              <a:rPr lang="zh-CN" altLang="en-US" sz="2400"/>
              <a:t>数据库中还有很多系统存储过程和扩展存储过程。系统存储过程是预先编译好的程序，所有的系统存储过程的名字都以</a:t>
            </a:r>
            <a:r>
              <a:rPr lang="en-US" altLang="zh-CN" sz="2400"/>
              <a:t>sp_</a:t>
            </a:r>
            <a:r>
              <a:rPr lang="zh-CN" altLang="en-US" sz="2400"/>
              <a:t>开头。 </a:t>
            </a:r>
          </a:p>
        </p:txBody>
      </p:sp>
      <p:sp>
        <p:nvSpPr>
          <p:cNvPr id="925699" name="Text Box 3"/>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
        <p:nvSpPr>
          <p:cNvPr id="925700" name="Rectangle 4"/>
          <p:cNvSpPr>
            <a:spLocks noGrp="1" noChangeArrowheads="1"/>
          </p:cNvSpPr>
          <p:nvPr>
            <p:ph type="title"/>
          </p:nvPr>
        </p:nvSpPr>
        <p:spPr>
          <a:xfrm>
            <a:off x="971550" y="620713"/>
            <a:ext cx="7345363" cy="433387"/>
          </a:xfrm>
          <a:noFill/>
          <a:ln/>
        </p:spPr>
        <p:txBody>
          <a:bodyPr/>
          <a:lstStyle/>
          <a:p>
            <a:pPr algn="l"/>
            <a:r>
              <a:rPr lang="en-US" altLang="zh-CN" sz="2400"/>
              <a:t>2</a:t>
            </a:r>
            <a:r>
              <a:rPr lang="zh-CN" altLang="en-US" sz="2400"/>
              <a:t>、系统数据库</a:t>
            </a:r>
          </a:p>
        </p:txBody>
      </p:sp>
    </p:spTree>
  </p:cSld>
  <p:clrMapOvr>
    <a:masterClrMapping/>
  </p:clrMapOvr>
  <p:transition spd="med">
    <p:strips dir="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6722" name="Rectangle 2"/>
          <p:cNvSpPr>
            <a:spLocks noGrp="1" noRot="1" noChangeArrowheads="1"/>
          </p:cNvSpPr>
          <p:nvPr>
            <p:ph type="body" idx="1"/>
          </p:nvPr>
        </p:nvSpPr>
        <p:spPr>
          <a:xfrm>
            <a:off x="250825" y="1628775"/>
            <a:ext cx="8426450" cy="4392613"/>
          </a:xfrm>
        </p:spPr>
        <p:txBody>
          <a:bodyPr/>
          <a:lstStyle/>
          <a:p>
            <a:pPr marL="609600" indent="-609600">
              <a:lnSpc>
                <a:spcPct val="120000"/>
              </a:lnSpc>
              <a:buClr>
                <a:schemeClr val="tx1"/>
              </a:buClr>
              <a:buFont typeface="Wingdings" pitchFamily="2" charset="2"/>
              <a:buNone/>
            </a:pPr>
            <a:r>
              <a:rPr lang="en-US" altLang="zh-CN" sz="2400"/>
              <a:t>	        tempdb </a:t>
            </a:r>
            <a:r>
              <a:rPr lang="zh-CN" altLang="en-US" sz="2400"/>
              <a:t>数据库用于存放所有连接到系统的用户临时表和临时存储过程以及</a:t>
            </a:r>
            <a:r>
              <a:rPr lang="en-US" altLang="zh-CN" sz="2400"/>
              <a:t>SQL Server</a:t>
            </a:r>
            <a:r>
              <a:rPr lang="zh-CN" altLang="en-US" sz="2400"/>
              <a:t>产生的其他临时性的对象。</a:t>
            </a:r>
            <a:r>
              <a:rPr lang="en-US" altLang="zh-CN" sz="2400"/>
              <a:t>tempdb</a:t>
            </a:r>
            <a:r>
              <a:rPr lang="zh-CN" altLang="en-US" sz="2400"/>
              <a:t>是</a:t>
            </a:r>
            <a:r>
              <a:rPr lang="en-US" altLang="zh-CN" sz="2400"/>
              <a:t>SQL Server</a:t>
            </a:r>
            <a:r>
              <a:rPr lang="zh-CN" altLang="en-US" sz="2400"/>
              <a:t>中负担最重的数据库，因为几乎所有的查询都可能需要使用它。</a:t>
            </a:r>
          </a:p>
          <a:p>
            <a:pPr marL="609600" indent="-609600">
              <a:lnSpc>
                <a:spcPct val="120000"/>
              </a:lnSpc>
              <a:buFont typeface="Wingdings" pitchFamily="2" charset="2"/>
              <a:buNone/>
            </a:pPr>
            <a:r>
              <a:rPr lang="zh-CN" altLang="en-US" sz="2400"/>
              <a:t>	       在</a:t>
            </a:r>
            <a:r>
              <a:rPr lang="en-US" altLang="zh-CN" sz="2400"/>
              <a:t>SQL Server </a:t>
            </a:r>
            <a:r>
              <a:rPr lang="zh-CN" altLang="en-US" sz="2400"/>
              <a:t>关闭时，</a:t>
            </a:r>
            <a:r>
              <a:rPr lang="en-US" altLang="zh-CN" sz="2400"/>
              <a:t>tempdb</a:t>
            </a:r>
            <a:r>
              <a:rPr lang="zh-CN" altLang="en-US" sz="2400"/>
              <a:t>数据库中的所有对象都被删除，每次启动</a:t>
            </a:r>
            <a:r>
              <a:rPr lang="en-US" altLang="zh-CN" sz="2400"/>
              <a:t>SQL Server</a:t>
            </a:r>
            <a:r>
              <a:rPr lang="zh-CN" altLang="en-US" sz="2400"/>
              <a:t>时，</a:t>
            </a:r>
            <a:r>
              <a:rPr lang="en-US" altLang="zh-CN" sz="2400"/>
              <a:t>tempdb</a:t>
            </a:r>
            <a:r>
              <a:rPr lang="zh-CN" altLang="en-US" sz="2400"/>
              <a:t>数据库里面总是空的。 </a:t>
            </a:r>
          </a:p>
        </p:txBody>
      </p:sp>
      <p:sp>
        <p:nvSpPr>
          <p:cNvPr id="926723" name="Text Box 3"/>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
        <p:nvSpPr>
          <p:cNvPr id="926724" name="Rectangle 4"/>
          <p:cNvSpPr>
            <a:spLocks noGrp="1" noChangeArrowheads="1"/>
          </p:cNvSpPr>
          <p:nvPr>
            <p:ph type="title"/>
          </p:nvPr>
        </p:nvSpPr>
        <p:spPr>
          <a:xfrm>
            <a:off x="395288" y="981075"/>
            <a:ext cx="7345362" cy="576263"/>
          </a:xfrm>
          <a:noFill/>
          <a:ln/>
        </p:spPr>
        <p:txBody>
          <a:bodyPr/>
          <a:lstStyle/>
          <a:p>
            <a:pPr algn="l"/>
            <a:r>
              <a:rPr lang="zh-CN" altLang="en-US" sz="2400"/>
              <a:t>（２）</a:t>
            </a:r>
            <a:r>
              <a:rPr lang="en-US" altLang="zh-CN" sz="2400"/>
              <a:t>tempdb</a:t>
            </a:r>
            <a:r>
              <a:rPr lang="zh-CN" altLang="en-US" sz="2400"/>
              <a:t>数据库</a:t>
            </a:r>
          </a:p>
        </p:txBody>
      </p:sp>
    </p:spTree>
  </p:cSld>
  <p:clrMapOvr>
    <a:masterClrMapping/>
  </p:clrMapOvr>
  <p:transition spd="med">
    <p:strips dir="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7746" name="Rectangle 2"/>
          <p:cNvSpPr>
            <a:spLocks noGrp="1" noRot="1" noChangeArrowheads="1"/>
          </p:cNvSpPr>
          <p:nvPr>
            <p:ph type="body" idx="1"/>
          </p:nvPr>
        </p:nvSpPr>
        <p:spPr>
          <a:xfrm>
            <a:off x="0" y="1484313"/>
            <a:ext cx="8675688" cy="4537075"/>
          </a:xfrm>
        </p:spPr>
        <p:txBody>
          <a:bodyPr/>
          <a:lstStyle/>
          <a:p>
            <a:pPr marL="609600" indent="-609600">
              <a:lnSpc>
                <a:spcPct val="120000"/>
              </a:lnSpc>
              <a:buFont typeface="Wingdings" pitchFamily="2" charset="2"/>
              <a:buNone/>
            </a:pPr>
            <a:r>
              <a:rPr lang="en-US" altLang="zh-CN" sz="2400"/>
              <a:t>	        model</a:t>
            </a:r>
            <a:r>
              <a:rPr lang="zh-CN" altLang="en-US" sz="2400"/>
              <a:t>数据库是系统所有数据库的模板，这个数据库相当于一个模子，所有在系统中创建的新数据库的内容，在刚创建时都和</a:t>
            </a:r>
            <a:r>
              <a:rPr lang="en-US" altLang="zh-CN" sz="2400"/>
              <a:t>model</a:t>
            </a:r>
            <a:r>
              <a:rPr lang="zh-CN" altLang="en-US" sz="2400"/>
              <a:t>数据库完全一样。</a:t>
            </a:r>
          </a:p>
          <a:p>
            <a:pPr marL="609600" indent="-609600">
              <a:lnSpc>
                <a:spcPct val="120000"/>
              </a:lnSpc>
              <a:buFont typeface="Wingdings" pitchFamily="2" charset="2"/>
              <a:buNone/>
            </a:pPr>
            <a:r>
              <a:rPr lang="zh-CN" altLang="en-US" sz="2400"/>
              <a:t>	        如果</a:t>
            </a:r>
            <a:r>
              <a:rPr lang="en-US" altLang="zh-CN" sz="2400"/>
              <a:t>SQL Server</a:t>
            </a:r>
            <a:r>
              <a:rPr lang="zh-CN" altLang="en-US" sz="2400"/>
              <a:t>专门用作一类应用，而这类应用都需要某个表，甚至在这个表中都要包括同样的数据，那么就可以在</a:t>
            </a:r>
            <a:r>
              <a:rPr lang="en-US" altLang="zh-CN" sz="2400"/>
              <a:t>model</a:t>
            </a:r>
            <a:r>
              <a:rPr lang="zh-CN" altLang="en-US" sz="2400"/>
              <a:t>数据库中创建这样的表，并向表中添加那些公共的数据，以后每一个新创建的数据库中都会自动包含这个表和这些数据。当然，也可以向</a:t>
            </a:r>
            <a:r>
              <a:rPr lang="en-US" altLang="zh-CN" sz="2400"/>
              <a:t>model</a:t>
            </a:r>
            <a:r>
              <a:rPr lang="zh-CN" altLang="en-US" sz="2400"/>
              <a:t>数据库中增加其他数据库对象，这些对象都能被以后创建的数据库所继承。</a:t>
            </a:r>
          </a:p>
        </p:txBody>
      </p:sp>
      <p:sp>
        <p:nvSpPr>
          <p:cNvPr id="927747" name="Text Box 3"/>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
        <p:nvSpPr>
          <p:cNvPr id="927748" name="Rectangle 4"/>
          <p:cNvSpPr>
            <a:spLocks noGrp="1" noChangeArrowheads="1"/>
          </p:cNvSpPr>
          <p:nvPr>
            <p:ph type="title"/>
          </p:nvPr>
        </p:nvSpPr>
        <p:spPr>
          <a:xfrm>
            <a:off x="684213" y="692150"/>
            <a:ext cx="7345362" cy="576263"/>
          </a:xfrm>
          <a:noFill/>
          <a:ln/>
        </p:spPr>
        <p:txBody>
          <a:bodyPr/>
          <a:lstStyle/>
          <a:p>
            <a:pPr algn="l"/>
            <a:r>
              <a:rPr lang="zh-CN" altLang="en-US" sz="2400"/>
              <a:t>（３）</a:t>
            </a:r>
            <a:r>
              <a:rPr lang="en-US" altLang="zh-CN" sz="2400"/>
              <a:t>model</a:t>
            </a:r>
            <a:r>
              <a:rPr lang="zh-CN" altLang="en-US" sz="2400"/>
              <a:t>数据库</a:t>
            </a:r>
          </a:p>
        </p:txBody>
      </p:sp>
    </p:spTree>
  </p:cSld>
  <p:clrMapOvr>
    <a:masterClrMapping/>
  </p:clrMapOvr>
  <p:transition spd="med">
    <p:strips dir="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8770" name="Rectangle 2"/>
          <p:cNvSpPr>
            <a:spLocks noGrp="1" noRot="1" noChangeArrowheads="1"/>
          </p:cNvSpPr>
          <p:nvPr>
            <p:ph type="body" idx="1"/>
          </p:nvPr>
        </p:nvSpPr>
        <p:spPr>
          <a:xfrm>
            <a:off x="323850" y="1773238"/>
            <a:ext cx="8394700" cy="3527425"/>
          </a:xfrm>
        </p:spPr>
        <p:txBody>
          <a:bodyPr/>
          <a:lstStyle/>
          <a:p>
            <a:pPr marL="609600" indent="-609600">
              <a:lnSpc>
                <a:spcPct val="125000"/>
              </a:lnSpc>
              <a:buFont typeface="Wingdings" pitchFamily="2" charset="2"/>
              <a:buNone/>
            </a:pPr>
            <a:r>
              <a:rPr lang="en-US" altLang="zh-CN" sz="2400"/>
              <a:t>	       msdb </a:t>
            </a:r>
            <a:r>
              <a:rPr lang="zh-CN" altLang="en-US" sz="2400"/>
              <a:t>数据库被</a:t>
            </a:r>
            <a:r>
              <a:rPr lang="en-US" altLang="zh-CN" sz="2400"/>
              <a:t>SQL Server</a:t>
            </a:r>
            <a:r>
              <a:rPr lang="zh-CN" altLang="en-US" sz="2400"/>
              <a:t>代理（</a:t>
            </a:r>
            <a:r>
              <a:rPr lang="en-US" altLang="zh-CN" sz="2400"/>
              <a:t>SQL Server Agent</a:t>
            </a:r>
            <a:r>
              <a:rPr lang="zh-CN" altLang="en-US" sz="2400"/>
              <a:t>）来安排报警、作业，并记录操作员。</a:t>
            </a:r>
          </a:p>
          <a:p>
            <a:pPr marL="609600" indent="-609600">
              <a:lnSpc>
                <a:spcPct val="125000"/>
              </a:lnSpc>
              <a:buFont typeface="Wingdings" pitchFamily="2" charset="2"/>
              <a:buNone/>
            </a:pPr>
            <a:r>
              <a:rPr lang="zh-CN" altLang="en-US" sz="2400"/>
              <a:t>	        </a:t>
            </a:r>
            <a:r>
              <a:rPr lang="en-US" altLang="zh-CN" sz="2400"/>
              <a:t>SQL Server</a:t>
            </a:r>
            <a:r>
              <a:rPr lang="zh-CN" altLang="en-US" sz="2400"/>
              <a:t>在安装时自动创建了另外两个数据库：</a:t>
            </a:r>
            <a:r>
              <a:rPr lang="en-US" altLang="zh-CN" sz="2400"/>
              <a:t>pubs</a:t>
            </a:r>
            <a:r>
              <a:rPr lang="zh-CN" altLang="en-US" sz="2400"/>
              <a:t>和</a:t>
            </a:r>
            <a:r>
              <a:rPr lang="en-US" altLang="zh-CN" sz="2400"/>
              <a:t>northwind</a:t>
            </a:r>
            <a:r>
              <a:rPr lang="zh-CN" altLang="en-US" sz="2400"/>
              <a:t>，它们是</a:t>
            </a:r>
            <a:r>
              <a:rPr lang="en-US" altLang="zh-CN" sz="2400"/>
              <a:t>SQL Server</a:t>
            </a:r>
            <a:r>
              <a:rPr lang="zh-CN" altLang="en-US" sz="2400"/>
              <a:t>的示例数据库，示例数据库是让读者作为学习工具使用的。 </a:t>
            </a:r>
          </a:p>
        </p:txBody>
      </p:sp>
      <p:sp>
        <p:nvSpPr>
          <p:cNvPr id="928771" name="Text Box 3"/>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rgbClr val="008000"/>
                </a:solidFill>
                <a:latin typeface="华文行楷" pitchFamily="2" charset="-122"/>
                <a:ea typeface="华文行楷" pitchFamily="2" charset="-122"/>
              </a:rPr>
              <a:t>第八章 </a:t>
            </a:r>
            <a:r>
              <a:rPr kumimoji="1" lang="en-US" altLang="zh-CN" b="0">
                <a:solidFill>
                  <a:srgbClr val="008000"/>
                </a:solidFill>
                <a:latin typeface="Times New Roman" pitchFamily="18" charset="0"/>
                <a:ea typeface="华文行楷" pitchFamily="2" charset="-122"/>
              </a:rPr>
              <a:t>SQL Server</a:t>
            </a:r>
            <a:r>
              <a:rPr kumimoji="1" lang="zh-CN" altLang="en-US" b="0">
                <a:solidFill>
                  <a:srgbClr val="008000"/>
                </a:solidFill>
                <a:latin typeface="Times New Roman" pitchFamily="18" charset="0"/>
                <a:ea typeface="华文行楷" pitchFamily="2" charset="-122"/>
              </a:rPr>
              <a:t>数据库管理系统概述</a:t>
            </a:r>
          </a:p>
        </p:txBody>
      </p:sp>
      <p:sp>
        <p:nvSpPr>
          <p:cNvPr id="928772" name="Rectangle 4"/>
          <p:cNvSpPr>
            <a:spLocks noGrp="1" noChangeArrowheads="1"/>
          </p:cNvSpPr>
          <p:nvPr>
            <p:ph type="title"/>
          </p:nvPr>
        </p:nvSpPr>
        <p:spPr>
          <a:xfrm>
            <a:off x="684213" y="836613"/>
            <a:ext cx="7345362" cy="576262"/>
          </a:xfrm>
          <a:noFill/>
          <a:ln/>
        </p:spPr>
        <p:txBody>
          <a:bodyPr/>
          <a:lstStyle/>
          <a:p>
            <a:pPr algn="l"/>
            <a:r>
              <a:rPr lang="zh-CN" altLang="en-US" sz="2400">
                <a:solidFill>
                  <a:srgbClr val="008000"/>
                </a:solidFill>
              </a:rPr>
              <a:t>（４）</a:t>
            </a:r>
            <a:r>
              <a:rPr lang="en-US" altLang="zh-CN" sz="2400">
                <a:solidFill>
                  <a:srgbClr val="008000"/>
                </a:solidFill>
              </a:rPr>
              <a:t>msdb</a:t>
            </a:r>
            <a:r>
              <a:rPr lang="zh-CN" altLang="en-US" sz="2400">
                <a:solidFill>
                  <a:srgbClr val="008000"/>
                </a:solidFill>
              </a:rPr>
              <a:t>数据库</a:t>
            </a:r>
          </a:p>
        </p:txBody>
      </p:sp>
    </p:spTree>
  </p:cSld>
  <p:clrMapOvr>
    <a:masterClrMapping/>
  </p:clrMapOvr>
  <p:transition spd="med">
    <p:strips dir="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9794" name="Rectangle 2"/>
          <p:cNvSpPr>
            <a:spLocks noGrp="1" noRot="1" noChangeArrowheads="1"/>
          </p:cNvSpPr>
          <p:nvPr>
            <p:ph type="title"/>
          </p:nvPr>
        </p:nvSpPr>
        <p:spPr>
          <a:xfrm>
            <a:off x="611188" y="549275"/>
            <a:ext cx="7632700" cy="447675"/>
          </a:xfrm>
        </p:spPr>
        <p:txBody>
          <a:bodyPr/>
          <a:lstStyle/>
          <a:p>
            <a:pPr algn="l"/>
            <a:r>
              <a:rPr kumimoji="1" lang="en-US" altLang="zh-CN" sz="2400" b="0">
                <a:latin typeface="Times New Roman" pitchFamily="18" charset="0"/>
                <a:ea typeface="华文行楷" pitchFamily="2" charset="-122"/>
              </a:rPr>
              <a:t>3</a:t>
            </a:r>
            <a:r>
              <a:rPr kumimoji="1" lang="zh-CN" altLang="en-US" sz="2400" b="0">
                <a:latin typeface="Times New Roman" pitchFamily="18" charset="0"/>
                <a:ea typeface="华文行楷" pitchFamily="2" charset="-122"/>
              </a:rPr>
              <a:t>、系统表</a:t>
            </a:r>
          </a:p>
        </p:txBody>
      </p:sp>
      <p:graphicFrame>
        <p:nvGraphicFramePr>
          <p:cNvPr id="929856" name="Group 64"/>
          <p:cNvGraphicFramePr>
            <a:graphicFrameLocks noGrp="1"/>
          </p:cNvGraphicFramePr>
          <p:nvPr>
            <p:ph type="tbl" idx="1"/>
          </p:nvPr>
        </p:nvGraphicFramePr>
        <p:xfrm>
          <a:off x="611188" y="1052513"/>
          <a:ext cx="8102600" cy="5292725"/>
        </p:xfrm>
        <a:graphic>
          <a:graphicData uri="http://schemas.openxmlformats.org/drawingml/2006/table">
            <a:tbl>
              <a:tblPr/>
              <a:tblGrid>
                <a:gridCol w="2305050"/>
                <a:gridCol w="5797550"/>
              </a:tblGrid>
              <a:tr h="360363">
                <a:tc>
                  <a:txBody>
                    <a:bodyPr/>
                    <a:lstStyle/>
                    <a:p>
                      <a:pPr marL="0" marR="0" lvl="0" indent="0" algn="ctr"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系统表</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功能</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Sysaltfiles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记录文件的状态和变化信息</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Sysdevices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记录磁盘、磁带备份文件的相关信息</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3688">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Sysolebusers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记录连接服务器的用户、密码等信息</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Syscacheobjects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记录高速缓存的使用情况</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Syslanguages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记录服务器所能识别的语言</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6550">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Sysperfinfo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有关统计服务器性能的计数器的信息</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Syscharsets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记录字符集和排列顺序的相关信息</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3525">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Syslockinfo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包含各种数据封锁的信息</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Sysprocesses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记录正在进行中的进程信息</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Sysconfigures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记录用户对服务器的配置信息</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Syslogins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记录所有的本地账启户信息</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Sysremotelogins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记录所有的远程用户信息</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Syscurconfigs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记录服务器当前的配置信息</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Sysmessages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记录所有的系统错误和警告信息</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Sysdatabases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记录所有</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SQL Server</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数据库的相关信息</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chemeClr val="tx1"/>
                          </a:solidFill>
                          <a:effectLst/>
                          <a:latin typeface="Arial" pitchFamily="34" charset="0"/>
                          <a:ea typeface="宋体" pitchFamily="2" charset="-122"/>
                        </a:rPr>
                        <a:t>Sysservers </a:t>
                      </a:r>
                    </a:p>
                  </a:txBody>
                  <a:tcPr marL="90000" marR="90000" marT="1800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记录所有可以访问的</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SQL Server</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服务器信息</a:t>
                      </a:r>
                    </a:p>
                  </a:txBody>
                  <a:tcPr marL="90000" marR="90000" marT="1800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29851" name="Text Box 59"/>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Times New Roman" pitchFamily="18" charset="0"/>
                <a:ea typeface="华文行楷" pitchFamily="2" charset="-122"/>
              </a:rPr>
              <a:t>第八章 </a:t>
            </a:r>
            <a:r>
              <a:rPr kumimoji="1" lang="en-US" altLang="zh-CN" b="0">
                <a:solidFill>
                  <a:schemeClr val="tx2"/>
                </a:solidFill>
                <a:latin typeface="Times New Roman" pitchFamily="18" charset="0"/>
                <a:ea typeface="华文行楷" pitchFamily="2" charset="-122"/>
              </a:rPr>
              <a:t>SQL Server</a:t>
            </a:r>
            <a:r>
              <a:rPr kumimoji="1" lang="zh-CN" altLang="en-US" b="0">
                <a:solidFill>
                  <a:schemeClr val="tx2"/>
                </a:solidFill>
                <a:latin typeface="Times New Roman" pitchFamily="18" charset="0"/>
                <a:ea typeface="华文行楷" pitchFamily="2" charset="-122"/>
              </a:rPr>
              <a:t>数据库管理系统概述</a:t>
            </a:r>
          </a:p>
        </p:txBody>
      </p:sp>
    </p:spTree>
  </p:cSld>
  <p:clrMapOvr>
    <a:masterClrMapping/>
  </p:clrMapOvr>
  <p:transition spd="med">
    <p:strips dir="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0818" name="Rectangle 2"/>
          <p:cNvSpPr>
            <a:spLocks noGrp="1" noRot="1" noChangeArrowheads="1"/>
          </p:cNvSpPr>
          <p:nvPr>
            <p:ph type="title"/>
          </p:nvPr>
        </p:nvSpPr>
        <p:spPr>
          <a:xfrm>
            <a:off x="971550" y="765175"/>
            <a:ext cx="7269163" cy="587375"/>
          </a:xfrm>
        </p:spPr>
        <p:txBody>
          <a:bodyPr/>
          <a:lstStyle/>
          <a:p>
            <a:r>
              <a:rPr lang="zh-CN" altLang="en-US" sz="2800">
                <a:solidFill>
                  <a:srgbClr val="CC3300"/>
                </a:solidFill>
              </a:rPr>
              <a:t>五、</a:t>
            </a:r>
            <a:r>
              <a:rPr lang="en-US" altLang="zh-CN" sz="2800">
                <a:solidFill>
                  <a:srgbClr val="CC3300"/>
                </a:solidFill>
              </a:rPr>
              <a:t>Transact SQL</a:t>
            </a:r>
            <a:r>
              <a:rPr lang="zh-CN" altLang="en-US" sz="2800">
                <a:solidFill>
                  <a:srgbClr val="CC3300"/>
                </a:solidFill>
              </a:rPr>
              <a:t>语言简介</a:t>
            </a:r>
          </a:p>
        </p:txBody>
      </p:sp>
      <p:sp>
        <p:nvSpPr>
          <p:cNvPr id="930819" name="Rectangle 3"/>
          <p:cNvSpPr>
            <a:spLocks noGrp="1" noRot="1" noChangeArrowheads="1"/>
          </p:cNvSpPr>
          <p:nvPr>
            <p:ph type="body" idx="1"/>
          </p:nvPr>
        </p:nvSpPr>
        <p:spPr>
          <a:xfrm>
            <a:off x="395288" y="2060575"/>
            <a:ext cx="8248650" cy="4176713"/>
          </a:xfrm>
          <a:noFill/>
        </p:spPr>
        <p:txBody>
          <a:bodyPr rIns="0"/>
          <a:lstStyle/>
          <a:p>
            <a:pPr>
              <a:lnSpc>
                <a:spcPct val="120000"/>
              </a:lnSpc>
            </a:pPr>
            <a:r>
              <a:rPr lang="zh-CN" altLang="en-US" sz="2400"/>
              <a:t>标准</a:t>
            </a:r>
            <a:r>
              <a:rPr lang="en-US" altLang="zh-CN" sz="2400"/>
              <a:t>SQL</a:t>
            </a:r>
            <a:r>
              <a:rPr lang="zh-CN" altLang="en-US" sz="2400"/>
              <a:t>语言是作为查询和执行语言使用的，不是功能全面的编程语言。</a:t>
            </a:r>
          </a:p>
          <a:p>
            <a:pPr>
              <a:lnSpc>
                <a:spcPct val="120000"/>
              </a:lnSpc>
            </a:pPr>
            <a:r>
              <a:rPr lang="en-US" altLang="zh-CN" sz="2400"/>
              <a:t>Transact-SQL</a:t>
            </a:r>
            <a:r>
              <a:rPr lang="zh-CN" altLang="en-US" sz="2400"/>
              <a:t>是</a:t>
            </a:r>
            <a:r>
              <a:rPr lang="en-US" altLang="zh-CN" sz="2400"/>
              <a:t>SQL Server</a:t>
            </a:r>
            <a:r>
              <a:rPr lang="zh-CN" altLang="en-US" sz="2400"/>
              <a:t>对标准</a:t>
            </a:r>
            <a:r>
              <a:rPr lang="en-US" altLang="zh-CN" sz="2400"/>
              <a:t>SQL</a:t>
            </a:r>
            <a:r>
              <a:rPr lang="zh-CN" altLang="en-US" sz="2400"/>
              <a:t>的扩展</a:t>
            </a:r>
          </a:p>
          <a:p>
            <a:pPr>
              <a:lnSpc>
                <a:spcPct val="120000"/>
              </a:lnSpc>
            </a:pPr>
            <a:r>
              <a:rPr lang="zh-CN" altLang="en-US" sz="2400"/>
              <a:t>扩展的主要功能是：</a:t>
            </a:r>
          </a:p>
          <a:p>
            <a:pPr lvl="1">
              <a:lnSpc>
                <a:spcPct val="120000"/>
              </a:lnSpc>
            </a:pPr>
            <a:r>
              <a:rPr lang="zh-CN" altLang="en-US" sz="2400"/>
              <a:t>加入了程序控制结构，如</a:t>
            </a:r>
            <a:r>
              <a:rPr lang="en-US" altLang="zh-CN" sz="2400"/>
              <a:t>IF-ELSE</a:t>
            </a:r>
            <a:r>
              <a:rPr lang="zh-CN" altLang="en-US" sz="2400"/>
              <a:t>、</a:t>
            </a:r>
            <a:r>
              <a:rPr lang="en-US" altLang="zh-CN" sz="2400"/>
              <a:t>WHILE</a:t>
            </a:r>
            <a:r>
              <a:rPr lang="zh-CN" altLang="en-US" sz="2400"/>
              <a:t>等</a:t>
            </a:r>
          </a:p>
          <a:p>
            <a:pPr lvl="1">
              <a:lnSpc>
                <a:spcPct val="120000"/>
              </a:lnSpc>
            </a:pPr>
            <a:r>
              <a:rPr lang="zh-CN" altLang="en-US" sz="2400"/>
              <a:t>加入了局部变量、全局变量</a:t>
            </a:r>
          </a:p>
          <a:p>
            <a:pPr>
              <a:lnSpc>
                <a:spcPct val="120000"/>
              </a:lnSpc>
            </a:pPr>
            <a:r>
              <a:rPr lang="en-US" altLang="zh-CN" sz="2400"/>
              <a:t>SQL Server</a:t>
            </a:r>
            <a:r>
              <a:rPr lang="zh-CN" altLang="en-US" sz="2400"/>
              <a:t>不区分大小写，但书写规是：</a:t>
            </a:r>
          </a:p>
          <a:p>
            <a:pPr lvl="1">
              <a:lnSpc>
                <a:spcPct val="120000"/>
              </a:lnSpc>
            </a:pPr>
            <a:r>
              <a:rPr lang="zh-CN" altLang="en-US" sz="2400"/>
              <a:t>保留关键字大写</a:t>
            </a:r>
          </a:p>
        </p:txBody>
      </p:sp>
      <p:sp>
        <p:nvSpPr>
          <p:cNvPr id="930820" name="Text Box 4"/>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rgbClr val="008000"/>
                </a:solidFill>
                <a:latin typeface="华文行楷" pitchFamily="2" charset="-122"/>
                <a:ea typeface="华文行楷" pitchFamily="2" charset="-122"/>
              </a:rPr>
              <a:t>第八章 </a:t>
            </a:r>
            <a:r>
              <a:rPr kumimoji="1" lang="en-US" altLang="zh-CN" b="0">
                <a:solidFill>
                  <a:srgbClr val="008000"/>
                </a:solidFill>
                <a:latin typeface="Times New Roman" pitchFamily="18" charset="0"/>
                <a:ea typeface="华文行楷" pitchFamily="2" charset="-122"/>
              </a:rPr>
              <a:t>SQL Server</a:t>
            </a:r>
            <a:r>
              <a:rPr kumimoji="1" lang="zh-CN" altLang="en-US" b="0">
                <a:solidFill>
                  <a:srgbClr val="008000"/>
                </a:solidFill>
                <a:latin typeface="Times New Roman" pitchFamily="18" charset="0"/>
                <a:ea typeface="华文行楷" pitchFamily="2" charset="-122"/>
              </a:rPr>
              <a:t>数据库管理系统概述</a:t>
            </a:r>
          </a:p>
        </p:txBody>
      </p:sp>
      <p:sp>
        <p:nvSpPr>
          <p:cNvPr id="930821" name="Rectangle 5"/>
          <p:cNvSpPr>
            <a:spLocks noChangeArrowheads="1"/>
          </p:cNvSpPr>
          <p:nvPr/>
        </p:nvSpPr>
        <p:spPr bwMode="auto">
          <a:xfrm>
            <a:off x="468313" y="1484313"/>
            <a:ext cx="8351837" cy="503237"/>
          </a:xfrm>
          <a:prstGeom prst="rect">
            <a:avLst/>
          </a:prstGeom>
          <a:noFill/>
          <a:ln>
            <a:noFill/>
          </a:ln>
          <a:effectLst/>
          <a:extLst>
            <a:ext uri="{909E8E84-426E-40DD-AFC4-6F175D3DCCD1}">
              <a14:hiddenFill xmlns:a14="http://schemas.microsoft.com/office/drawing/2010/main">
                <a:gradFill rotWithShape="1">
                  <a:gsLst>
                    <a:gs pos="0">
                      <a:srgbClr val="0066FF">
                        <a:gamma/>
                        <a:shade val="66667"/>
                        <a:invGamma/>
                      </a:srgbClr>
                    </a:gs>
                    <a:gs pos="100000">
                      <a:srgbClr val="0066FF"/>
                    </a:gs>
                  </a:gsLst>
                  <a:lin ang="270000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hlink"/>
              </a:buClr>
              <a:buSzPct val="70000"/>
              <a:buFont typeface="Wingdings" pitchFamily="2" charset="2"/>
              <a:buNone/>
            </a:pPr>
            <a:r>
              <a:rPr lang="en-US" altLang="zh-CN" sz="2400" b="0">
                <a:solidFill>
                  <a:schemeClr val="tx2"/>
                </a:solidFill>
              </a:rPr>
              <a:t>1</a:t>
            </a:r>
            <a:r>
              <a:rPr lang="zh-CN" altLang="en-US" sz="2400" b="0">
                <a:solidFill>
                  <a:schemeClr val="tx2"/>
                </a:solidFill>
              </a:rPr>
              <a:t>、主要功能</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308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3081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3081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30819">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30819">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930819">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93081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42" name="Rectangle 2"/>
          <p:cNvSpPr>
            <a:spLocks noGrp="1" noRot="1" noChangeArrowheads="1"/>
          </p:cNvSpPr>
          <p:nvPr>
            <p:ph type="title"/>
          </p:nvPr>
        </p:nvSpPr>
        <p:spPr>
          <a:xfrm>
            <a:off x="611188" y="908050"/>
            <a:ext cx="7620000" cy="665163"/>
          </a:xfrm>
        </p:spPr>
        <p:txBody>
          <a:bodyPr/>
          <a:lstStyle/>
          <a:p>
            <a:pPr algn="l"/>
            <a:r>
              <a:rPr lang="zh-CN" altLang="en-US" sz="2000">
                <a:solidFill>
                  <a:srgbClr val="008000"/>
                </a:solidFill>
              </a:rPr>
              <a:t>２、</a:t>
            </a:r>
            <a:r>
              <a:rPr lang="en-US" altLang="zh-CN" sz="2000">
                <a:solidFill>
                  <a:srgbClr val="008000"/>
                </a:solidFill>
              </a:rPr>
              <a:t>Transact SQL</a:t>
            </a:r>
            <a:r>
              <a:rPr lang="zh-CN" altLang="en-US" sz="2000">
                <a:solidFill>
                  <a:srgbClr val="008000"/>
                </a:solidFill>
              </a:rPr>
              <a:t>批处理及执行过程简介</a:t>
            </a:r>
          </a:p>
        </p:txBody>
      </p:sp>
      <p:sp>
        <p:nvSpPr>
          <p:cNvPr id="931843" name="Rectangle 3"/>
          <p:cNvSpPr>
            <a:spLocks noGrp="1" noRot="1" noChangeArrowheads="1"/>
          </p:cNvSpPr>
          <p:nvPr>
            <p:ph type="body" sz="half" idx="1"/>
          </p:nvPr>
        </p:nvSpPr>
        <p:spPr>
          <a:xfrm>
            <a:off x="684213" y="1557338"/>
            <a:ext cx="7918450" cy="1439862"/>
          </a:xfrm>
        </p:spPr>
        <p:txBody>
          <a:bodyPr/>
          <a:lstStyle/>
          <a:p>
            <a:pPr>
              <a:lnSpc>
                <a:spcPct val="120000"/>
              </a:lnSpc>
            </a:pPr>
            <a:r>
              <a:rPr lang="zh-CN" altLang="en-US" sz="2000"/>
              <a:t>批处理是指从客户机传递到服务器上的一组完整的数据和</a:t>
            </a:r>
            <a:r>
              <a:rPr lang="en-US" altLang="zh-CN" sz="2000"/>
              <a:t>SQL</a:t>
            </a:r>
            <a:r>
              <a:rPr lang="zh-CN" altLang="en-US" sz="2000"/>
              <a:t>语句。</a:t>
            </a:r>
          </a:p>
          <a:p>
            <a:pPr>
              <a:lnSpc>
                <a:spcPct val="120000"/>
              </a:lnSpc>
            </a:pPr>
            <a:r>
              <a:rPr lang="zh-CN" altLang="en-US" sz="2000"/>
              <a:t>使用</a:t>
            </a:r>
            <a:r>
              <a:rPr lang="en-US" altLang="zh-CN" sz="2000"/>
              <a:t>GO</a:t>
            </a:r>
            <a:r>
              <a:rPr lang="zh-CN" altLang="en-US" sz="2000"/>
              <a:t>关键字标识批处理的开始和结束。</a:t>
            </a:r>
            <a:endParaRPr lang="zh-CN" altLang="en-US" sz="2000" b="1">
              <a:latin typeface="楷体_GB2312" pitchFamily="49" charset="-122"/>
              <a:ea typeface="楷体_GB2312" pitchFamily="49" charset="-122"/>
            </a:endParaRPr>
          </a:p>
        </p:txBody>
      </p:sp>
      <p:graphicFrame>
        <p:nvGraphicFramePr>
          <p:cNvPr id="931844" name="Object 4"/>
          <p:cNvGraphicFramePr>
            <a:graphicFrameLocks noGrp="1" noChangeAspect="1"/>
          </p:cNvGraphicFramePr>
          <p:nvPr>
            <p:ph sz="half" idx="2"/>
          </p:nvPr>
        </p:nvGraphicFramePr>
        <p:xfrm>
          <a:off x="900113" y="3357563"/>
          <a:ext cx="6807200" cy="2163762"/>
        </p:xfrm>
        <a:graphic>
          <a:graphicData uri="http://schemas.openxmlformats.org/presentationml/2006/ole">
            <mc:AlternateContent xmlns:mc="http://schemas.openxmlformats.org/markup-compatibility/2006">
              <mc:Choice xmlns:v="urn:schemas-microsoft-com:vml" Requires="v">
                <p:oleObj spid="_x0000_s931849" name="Visio" r:id="rId3" imgW="3528360" imgH="1330200" progId="Visio.Drawing.6">
                  <p:embed/>
                </p:oleObj>
              </mc:Choice>
              <mc:Fallback>
                <p:oleObj name="Visio" r:id="rId3" imgW="3528360" imgH="1330200" progId="Visio.Drawing.6">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113" y="3357563"/>
                        <a:ext cx="6807200" cy="21637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931845" name="Text Box 5"/>
          <p:cNvSpPr txBox="1">
            <a:spLocks noChangeArrowheads="1"/>
          </p:cNvSpPr>
          <p:nvPr/>
        </p:nvSpPr>
        <p:spPr bwMode="auto">
          <a:xfrm>
            <a:off x="1187450" y="5516563"/>
            <a:ext cx="5976938" cy="396875"/>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66675">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algn="ctr">
              <a:spcBef>
                <a:spcPct val="50000"/>
              </a:spcBef>
              <a:buClr>
                <a:schemeClr val="accent1"/>
              </a:buClr>
            </a:pPr>
            <a:r>
              <a:rPr kumimoji="1" lang="zh-CN" altLang="en-US" sz="2000" b="0">
                <a:latin typeface="Times New Roman" pitchFamily="18" charset="0"/>
                <a:ea typeface="华文行楷" pitchFamily="2" charset="-122"/>
              </a:rPr>
              <a:t>前后台方式下</a:t>
            </a:r>
            <a:r>
              <a:rPr kumimoji="1" lang="en-US" altLang="zh-CN" sz="2000" b="0">
                <a:latin typeface="Times New Roman" pitchFamily="18" charset="0"/>
                <a:ea typeface="华文行楷" pitchFamily="2" charset="-122"/>
              </a:rPr>
              <a:t>Transact SQL</a:t>
            </a:r>
            <a:r>
              <a:rPr kumimoji="1" lang="zh-CN" altLang="en-US" sz="2000" b="0">
                <a:latin typeface="Times New Roman" pitchFamily="18" charset="0"/>
                <a:ea typeface="华文行楷" pitchFamily="2" charset="-122"/>
              </a:rPr>
              <a:t>语句的执行过程示例</a:t>
            </a:r>
          </a:p>
        </p:txBody>
      </p:sp>
      <p:sp>
        <p:nvSpPr>
          <p:cNvPr id="931846" name="Text Box 6"/>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rgbClr val="008000"/>
                </a:solidFill>
                <a:latin typeface="华文行楷" pitchFamily="2" charset="-122"/>
                <a:ea typeface="华文行楷" pitchFamily="2" charset="-122"/>
              </a:rPr>
              <a:t>第八章 </a:t>
            </a:r>
            <a:r>
              <a:rPr kumimoji="1" lang="en-US" altLang="zh-CN" b="0">
                <a:solidFill>
                  <a:srgbClr val="008000"/>
                </a:solidFill>
                <a:latin typeface="Times New Roman" pitchFamily="18" charset="0"/>
                <a:ea typeface="华文行楷" pitchFamily="2" charset="-122"/>
              </a:rPr>
              <a:t>SQL Server</a:t>
            </a:r>
            <a:r>
              <a:rPr kumimoji="1" lang="zh-CN" altLang="en-US" b="0">
                <a:solidFill>
                  <a:srgbClr val="008000"/>
                </a:solidFill>
                <a:latin typeface="Times New Roman" pitchFamily="18" charset="0"/>
                <a:ea typeface="华文行楷" pitchFamily="2" charset="-122"/>
              </a:rPr>
              <a:t>数据库管理系统概述</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931843">
                                            <p:txEl>
                                              <p:pRg st="0" end="0"/>
                                            </p:txEl>
                                          </p:spTgt>
                                        </p:tgtEl>
                                        <p:attrNameLst>
                                          <p:attrName>style.visibility</p:attrName>
                                        </p:attrNameLst>
                                      </p:cBhvr>
                                      <p:to>
                                        <p:strVal val="visible"/>
                                      </p:to>
                                    </p:set>
                                    <p:animEffect transition="in" filter="wipe(left)">
                                      <p:cBhvr>
                                        <p:cTn id="7" dur="500"/>
                                        <p:tgtEl>
                                          <p:spTgt spid="9318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931843">
                                            <p:txEl>
                                              <p:pRg st="1" end="1"/>
                                            </p:txEl>
                                          </p:spTgt>
                                        </p:tgtEl>
                                        <p:attrNameLst>
                                          <p:attrName>style.visibility</p:attrName>
                                        </p:attrNameLst>
                                      </p:cBhvr>
                                      <p:to>
                                        <p:strVal val="visible"/>
                                      </p:to>
                                    </p:set>
                                    <p:animEffect transition="in" filter="wipe(left)">
                                      <p:cBhvr>
                                        <p:cTn id="12" dur="500"/>
                                        <p:tgtEl>
                                          <p:spTgt spid="9318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931844"/>
                                        </p:tgtEl>
                                        <p:attrNameLst>
                                          <p:attrName>style.visibility</p:attrName>
                                        </p:attrNameLst>
                                      </p:cBhvr>
                                      <p:to>
                                        <p:strVal val="visible"/>
                                      </p:to>
                                    </p:set>
                                  </p:childTnLst>
                                </p:cTn>
                              </p:par>
                            </p:childTnLst>
                          </p:cTn>
                        </p:par>
                        <p:par>
                          <p:cTn id="17" fill="hold" nodeType="afterGroup">
                            <p:stCondLst>
                              <p:cond delay="0"/>
                            </p:stCondLst>
                            <p:childTnLst>
                              <p:par>
                                <p:cTn id="18" presetID="1" presetClass="entr" presetSubtype="0" fill="hold" nodeType="afterEffect">
                                  <p:stCondLst>
                                    <p:cond delay="0"/>
                                  </p:stCondLst>
                                  <p:childTnLst>
                                    <p:set>
                                      <p:cBhvr>
                                        <p:cTn id="19" dur="1" fill="hold">
                                          <p:stCondLst>
                                            <p:cond delay="0"/>
                                          </p:stCondLst>
                                        </p:cTn>
                                        <p:tgtEl>
                                          <p:spTgt spid="93184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2866" name="Rectangle 2"/>
          <p:cNvSpPr>
            <a:spLocks noChangeArrowheads="1"/>
          </p:cNvSpPr>
          <p:nvPr/>
        </p:nvSpPr>
        <p:spPr bwMode="auto">
          <a:xfrm>
            <a:off x="2305050" y="27813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graphicFrame>
        <p:nvGraphicFramePr>
          <p:cNvPr id="932867" name="Object 3"/>
          <p:cNvGraphicFramePr>
            <a:graphicFrameLocks noChangeAspect="1"/>
          </p:cNvGraphicFramePr>
          <p:nvPr/>
        </p:nvGraphicFramePr>
        <p:xfrm>
          <a:off x="684213" y="1844675"/>
          <a:ext cx="7620000" cy="2176463"/>
        </p:xfrm>
        <a:graphic>
          <a:graphicData uri="http://schemas.openxmlformats.org/presentationml/2006/ole">
            <mc:AlternateContent xmlns:mc="http://schemas.openxmlformats.org/markup-compatibility/2006">
              <mc:Choice xmlns:v="urn:schemas-microsoft-com:vml" Requires="v">
                <p:oleObj spid="_x0000_s932872" r:id="rId3" imgW="4531510" imgH="1295681" progId="Visio.Drawing.6">
                  <p:embed/>
                </p:oleObj>
              </mc:Choice>
              <mc:Fallback>
                <p:oleObj r:id="rId3" imgW="4531510" imgH="1295681" progId="Visio.Drawing.6">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1844675"/>
                        <a:ext cx="7620000" cy="21764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32868" name="Text Box 4"/>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rgbClr val="008000"/>
                </a:solidFill>
                <a:latin typeface="华文行楷" pitchFamily="2" charset="-122"/>
                <a:ea typeface="华文行楷" pitchFamily="2" charset="-122"/>
              </a:rPr>
              <a:t>第八章 </a:t>
            </a:r>
            <a:r>
              <a:rPr kumimoji="1" lang="en-US" altLang="zh-CN" b="0">
                <a:solidFill>
                  <a:srgbClr val="008000"/>
                </a:solidFill>
                <a:latin typeface="Times New Roman" pitchFamily="18" charset="0"/>
                <a:ea typeface="华文行楷" pitchFamily="2" charset="-122"/>
              </a:rPr>
              <a:t>SQL Server</a:t>
            </a:r>
            <a:r>
              <a:rPr kumimoji="1" lang="zh-CN" altLang="en-US" b="0">
                <a:solidFill>
                  <a:srgbClr val="008000"/>
                </a:solidFill>
                <a:latin typeface="Times New Roman" pitchFamily="18" charset="0"/>
                <a:ea typeface="华文行楷" pitchFamily="2" charset="-122"/>
              </a:rPr>
              <a:t>数据库管理系统概述</a:t>
            </a:r>
          </a:p>
        </p:txBody>
      </p:sp>
      <p:sp>
        <p:nvSpPr>
          <p:cNvPr id="932869" name="Rectangle 5"/>
          <p:cNvSpPr>
            <a:spLocks noGrp="1" noChangeArrowheads="1"/>
          </p:cNvSpPr>
          <p:nvPr>
            <p:ph type="title"/>
          </p:nvPr>
        </p:nvSpPr>
        <p:spPr>
          <a:xfrm>
            <a:off x="468313" y="981075"/>
            <a:ext cx="8172450" cy="576263"/>
          </a:xfrm>
          <a:noFill/>
          <a:ln/>
        </p:spPr>
        <p:txBody>
          <a:bodyPr/>
          <a:lstStyle/>
          <a:p>
            <a:pPr algn="l"/>
            <a:r>
              <a:rPr lang="zh-CN" altLang="en-US" sz="2000">
                <a:solidFill>
                  <a:srgbClr val="008000"/>
                </a:solidFill>
              </a:rPr>
              <a:t>３、服务器端的执行过程</a:t>
            </a:r>
          </a:p>
        </p:txBody>
      </p:sp>
    </p:spTree>
  </p:cSld>
  <p:clrMapOvr>
    <a:masterClrMapping/>
  </p:clrMapOvr>
  <p:transition spd="med">
    <p:strips dir="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3890" name="Rectangle 2"/>
          <p:cNvSpPr>
            <a:spLocks noGrp="1" noRot="1" noChangeArrowheads="1"/>
          </p:cNvSpPr>
          <p:nvPr>
            <p:ph type="title"/>
          </p:nvPr>
        </p:nvSpPr>
        <p:spPr>
          <a:xfrm>
            <a:off x="827088" y="620713"/>
            <a:ext cx="7354887" cy="495300"/>
          </a:xfrm>
        </p:spPr>
        <p:txBody>
          <a:bodyPr/>
          <a:lstStyle/>
          <a:p>
            <a:r>
              <a:rPr lang="zh-CN" altLang="en-US" sz="2400">
                <a:solidFill>
                  <a:srgbClr val="CC3300"/>
                </a:solidFill>
              </a:rPr>
              <a:t>六、</a:t>
            </a:r>
            <a:r>
              <a:rPr lang="en-US" altLang="zh-CN" sz="2400">
                <a:solidFill>
                  <a:srgbClr val="CC3300"/>
                </a:solidFill>
              </a:rPr>
              <a:t>SQL Server</a:t>
            </a:r>
            <a:r>
              <a:rPr lang="zh-CN" altLang="en-US" sz="2400">
                <a:solidFill>
                  <a:srgbClr val="CC3300"/>
                </a:solidFill>
              </a:rPr>
              <a:t>的主要数据类型</a:t>
            </a:r>
          </a:p>
        </p:txBody>
      </p:sp>
      <p:sp>
        <p:nvSpPr>
          <p:cNvPr id="933891" name="Rectangle 3"/>
          <p:cNvSpPr>
            <a:spLocks noGrp="1" noRot="1" noChangeArrowheads="1"/>
          </p:cNvSpPr>
          <p:nvPr>
            <p:ph type="body" idx="1"/>
          </p:nvPr>
        </p:nvSpPr>
        <p:spPr>
          <a:xfrm>
            <a:off x="395288" y="1484313"/>
            <a:ext cx="8494712" cy="4321175"/>
          </a:xfrm>
        </p:spPr>
        <p:txBody>
          <a:bodyPr/>
          <a:lstStyle/>
          <a:p>
            <a:pPr marL="171450" indent="-171450">
              <a:lnSpc>
                <a:spcPct val="130000"/>
              </a:lnSpc>
              <a:spcAft>
                <a:spcPct val="10000"/>
              </a:spcAft>
            </a:pPr>
            <a:r>
              <a:rPr lang="zh-CN" altLang="en-US" sz="2400"/>
              <a:t>在</a:t>
            </a:r>
            <a:r>
              <a:rPr lang="en-US" altLang="zh-CN" sz="2400"/>
              <a:t>SQL Server</a:t>
            </a:r>
            <a:r>
              <a:rPr lang="zh-CN" altLang="en-US" sz="2400"/>
              <a:t>中，数据类型通常是指字段列、存储过程和局部变量的数据特征。</a:t>
            </a:r>
          </a:p>
          <a:p>
            <a:pPr marL="171450" indent="-171450">
              <a:lnSpc>
                <a:spcPct val="130000"/>
              </a:lnSpc>
              <a:spcAft>
                <a:spcPct val="10000"/>
              </a:spcAft>
            </a:pPr>
            <a:r>
              <a:rPr lang="en-US" altLang="zh-CN" sz="2400"/>
              <a:t>Varchar</a:t>
            </a:r>
            <a:r>
              <a:rPr lang="zh-CN" altLang="en-US" sz="2400"/>
              <a:t>与</a:t>
            </a:r>
            <a:r>
              <a:rPr lang="en-US" altLang="zh-CN" sz="2400"/>
              <a:t>char</a:t>
            </a:r>
            <a:r>
              <a:rPr lang="zh-CN" altLang="en-US" sz="2400"/>
              <a:t>的区别（长度可变或固定）</a:t>
            </a:r>
          </a:p>
          <a:p>
            <a:pPr marL="171450" indent="-171450">
              <a:lnSpc>
                <a:spcPct val="130000"/>
              </a:lnSpc>
              <a:spcAft>
                <a:spcPct val="10000"/>
              </a:spcAft>
            </a:pPr>
            <a:r>
              <a:rPr lang="zh-CN" altLang="en-US" sz="2400"/>
              <a:t>二进制数据类型</a:t>
            </a:r>
            <a:r>
              <a:rPr lang="en-US" altLang="zh-CN" sz="2400"/>
              <a:t>(</a:t>
            </a:r>
            <a:r>
              <a:rPr lang="zh-CN" altLang="en-US" sz="2400"/>
              <a:t>图片</a:t>
            </a:r>
            <a:r>
              <a:rPr lang="en-US" altLang="zh-CN" sz="2400"/>
              <a:t>\Word</a:t>
            </a:r>
            <a:r>
              <a:rPr lang="zh-CN" altLang="en-US" sz="2400"/>
              <a:t>文件等</a:t>
            </a:r>
            <a:r>
              <a:rPr lang="en-US" altLang="zh-CN" sz="2400"/>
              <a:t>)</a:t>
            </a:r>
          </a:p>
          <a:p>
            <a:pPr marL="171450" indent="-171450">
              <a:lnSpc>
                <a:spcPct val="130000"/>
              </a:lnSpc>
              <a:spcAft>
                <a:spcPct val="10000"/>
              </a:spcAft>
            </a:pPr>
            <a:r>
              <a:rPr lang="zh-CN" altLang="en-US" sz="2400"/>
              <a:t>双字符类型类型</a:t>
            </a:r>
            <a:r>
              <a:rPr lang="en-US" altLang="zh-CN" sz="2400"/>
              <a:t>(nchar,nvarchar,ntext)</a:t>
            </a:r>
          </a:p>
          <a:p>
            <a:pPr marL="171450" indent="-171450">
              <a:lnSpc>
                <a:spcPct val="130000"/>
              </a:lnSpc>
              <a:spcAft>
                <a:spcPct val="10000"/>
              </a:spcAft>
            </a:pPr>
            <a:r>
              <a:rPr lang="en-US" altLang="zh-CN" sz="2400"/>
              <a:t>Timestamp</a:t>
            </a:r>
            <a:r>
              <a:rPr lang="zh-CN" altLang="en-US" sz="2400"/>
              <a:t>数据类型（不是日期，也不是时间数据，而是</a:t>
            </a:r>
            <a:r>
              <a:rPr lang="en-US" altLang="zh-CN" sz="2400"/>
              <a:t>SQL Server</a:t>
            </a:r>
            <a:r>
              <a:rPr lang="zh-CN" altLang="en-US" sz="2400"/>
              <a:t>根据事件的发生次序自动生成的一种二进制数据</a:t>
            </a:r>
            <a:r>
              <a:rPr lang="en-US" altLang="zh-CN" sz="2400"/>
              <a:t>,</a:t>
            </a:r>
            <a:r>
              <a:rPr lang="zh-CN" altLang="en-US" sz="2400"/>
              <a:t>还可以代替传统的数据库加锁技术）。</a:t>
            </a:r>
          </a:p>
        </p:txBody>
      </p:sp>
      <p:sp>
        <p:nvSpPr>
          <p:cNvPr id="933892" name="Text Box 4"/>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rgbClr val="008000"/>
                </a:solidFill>
                <a:latin typeface="华文行楷" pitchFamily="2" charset="-122"/>
                <a:ea typeface="华文行楷" pitchFamily="2" charset="-122"/>
              </a:rPr>
              <a:t>第八章 </a:t>
            </a:r>
            <a:r>
              <a:rPr kumimoji="1" lang="en-US" altLang="zh-CN" b="0">
                <a:solidFill>
                  <a:srgbClr val="008000"/>
                </a:solidFill>
                <a:latin typeface="Times New Roman" pitchFamily="18" charset="0"/>
                <a:ea typeface="华文行楷" pitchFamily="2" charset="-122"/>
              </a:rPr>
              <a:t>SQL Server</a:t>
            </a:r>
            <a:r>
              <a:rPr kumimoji="1" lang="zh-CN" altLang="en-US" b="0">
                <a:solidFill>
                  <a:srgbClr val="008000"/>
                </a:solidFill>
                <a:latin typeface="Times New Roman" pitchFamily="18" charset="0"/>
                <a:ea typeface="华文行楷" pitchFamily="2" charset="-122"/>
              </a:rPr>
              <a:t>数据库管理系统概述</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338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3389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3389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93389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9338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34914" name="Rectangle 2"/>
          <p:cNvSpPr>
            <a:spLocks noGrp="1" noRot="1" noChangeArrowheads="1"/>
          </p:cNvSpPr>
          <p:nvPr>
            <p:ph type="ctrTitle"/>
          </p:nvPr>
        </p:nvSpPr>
        <p:spPr>
          <a:xfrm>
            <a:off x="900113" y="692150"/>
            <a:ext cx="7086600" cy="444500"/>
          </a:xfrm>
        </p:spPr>
        <p:txBody>
          <a:bodyPr/>
          <a:lstStyle/>
          <a:p>
            <a:pPr algn="l"/>
            <a:r>
              <a:rPr lang="zh-CN" altLang="en-US" sz="2400">
                <a:solidFill>
                  <a:srgbClr val="008000"/>
                </a:solidFill>
              </a:rPr>
              <a:t>１</a:t>
            </a:r>
            <a:r>
              <a:rPr lang="en-US" altLang="zh-CN" sz="2400">
                <a:solidFill>
                  <a:srgbClr val="008000"/>
                </a:solidFill>
              </a:rPr>
              <a:t>.</a:t>
            </a:r>
            <a:r>
              <a:rPr lang="zh-CN" altLang="en-US" sz="2400">
                <a:solidFill>
                  <a:srgbClr val="008000"/>
                </a:solidFill>
              </a:rPr>
              <a:t>整型数据类型</a:t>
            </a:r>
          </a:p>
        </p:txBody>
      </p:sp>
      <p:graphicFrame>
        <p:nvGraphicFramePr>
          <p:cNvPr id="934915" name="Group 3"/>
          <p:cNvGraphicFramePr>
            <a:graphicFrameLocks noGrp="1"/>
          </p:cNvGraphicFramePr>
          <p:nvPr/>
        </p:nvGraphicFramePr>
        <p:xfrm>
          <a:off x="755650" y="1628775"/>
          <a:ext cx="8108950" cy="3886200"/>
        </p:xfrm>
        <a:graphic>
          <a:graphicData uri="http://schemas.openxmlformats.org/drawingml/2006/table">
            <a:tbl>
              <a:tblPr/>
              <a:tblGrid>
                <a:gridCol w="1833563"/>
                <a:gridCol w="1379537"/>
                <a:gridCol w="4895850"/>
              </a:tblGrid>
              <a:tr h="51117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数据类型名称 </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主要类型 </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长度和范围</a:t>
                      </a: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19188">
                <a:tc rowSpan="3">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整型数据类型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GB" altLang="zh-CN" sz="1800" b="1" i="0" u="none" strike="noStrike" cap="none" normalizeH="0" baseline="0" smtClean="0">
                        <a:ln>
                          <a:noFill/>
                        </a:ln>
                        <a:solidFill>
                          <a:schemeClr val="tx1"/>
                        </a:solidFill>
                        <a:effectLst/>
                        <a:latin typeface="隶书" pitchFamily="49" charset="-122"/>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rgbClr val="CC3300"/>
                          </a:solidFill>
                          <a:effectLst/>
                          <a:latin typeface="隶书" pitchFamily="49" charset="-122"/>
                          <a:ea typeface="宋体" pitchFamily="2" charset="-122"/>
                        </a:rPr>
                        <a:t>int</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或</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integer</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隶书" pitchFamily="49" charset="-122"/>
                          <a:ea typeface="宋体" pitchFamily="2" charset="-122"/>
                        </a:rPr>
                        <a:t>存储整数型，长度为</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4</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个字节，</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存储范围可以是从</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-2</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147</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683</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647</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到</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2</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147</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683</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647</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范围之间的所有正负整数。</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31888">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GB" altLang="zh-CN" sz="1800" b="1" i="0" u="none" strike="noStrike" cap="none" normalizeH="0" baseline="0" smtClean="0">
                        <a:ln>
                          <a:noFill/>
                        </a:ln>
                        <a:solidFill>
                          <a:schemeClr val="tx1"/>
                        </a:solidFill>
                        <a:effectLst/>
                        <a:latin typeface="隶书" pitchFamily="49" charset="-122"/>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Smallint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短整数类型，</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长度为</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2</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个字节</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，存储范围较</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int</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或</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integer</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小，可以存储从</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-32</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768</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到</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32</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767</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范围之间的所有正负整数。</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23950">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GB" altLang="zh-CN" sz="1800" b="1" i="0" u="none" strike="noStrike" cap="none" normalizeH="0" baseline="0" smtClean="0">
                        <a:ln>
                          <a:noFill/>
                        </a:ln>
                        <a:solidFill>
                          <a:schemeClr val="tx1"/>
                        </a:solidFill>
                        <a:effectLst/>
                        <a:latin typeface="隶书" pitchFamily="49" charset="-122"/>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Tinyint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微整数类型，长度为</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1</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个字节，</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存储范围较</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int</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或</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integer</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和</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Smallint</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都小，可以存储从</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0</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到</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255</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范围之间的所有正整数。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strips dir="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5938" name="Group 2"/>
          <p:cNvGraphicFramePr>
            <a:graphicFrameLocks noGrp="1"/>
          </p:cNvGraphicFramePr>
          <p:nvPr/>
        </p:nvGraphicFramePr>
        <p:xfrm>
          <a:off x="684213" y="1412875"/>
          <a:ext cx="8208962" cy="4351338"/>
        </p:xfrm>
        <a:graphic>
          <a:graphicData uri="http://schemas.openxmlformats.org/drawingml/2006/table">
            <a:tbl>
              <a:tblPr/>
              <a:tblGrid>
                <a:gridCol w="1800225"/>
                <a:gridCol w="1439862"/>
                <a:gridCol w="4968875"/>
              </a:tblGrid>
              <a:tr h="7921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数据类型名称 </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主要类型 </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长度和范围</a:t>
                      </a: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52525">
                <a:tc rowSpan="3">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浮点数据类型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altLang="zh-CN" sz="1800" b="1" i="0" u="none" strike="noStrike" cap="none" normalizeH="0" baseline="0" smtClean="0">
                        <a:ln>
                          <a:noFill/>
                        </a:ln>
                        <a:solidFill>
                          <a:srgbClr val="CC3300"/>
                        </a:solidFill>
                        <a:effectLst/>
                        <a:latin typeface="隶书" pitchFamily="49" charset="-122"/>
                        <a:ea typeface="宋体"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rgbClr val="CC3300"/>
                          </a:solidFill>
                          <a:effectLst/>
                          <a:latin typeface="隶书" pitchFamily="49" charset="-122"/>
                          <a:ea typeface="宋体" pitchFamily="2" charset="-122"/>
                        </a:rPr>
                        <a:t>Real </a:t>
                      </a:r>
                      <a:endParaRPr kumimoji="0" lang="en-US" altLang="zh-CN" sz="1800" b="1" i="0" u="none" strike="noStrike" cap="none" normalizeH="0" baseline="0" smtClean="0">
                        <a:ln>
                          <a:noFill/>
                        </a:ln>
                        <a:solidFill>
                          <a:srgbClr val="CC3300"/>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隶书" pitchFamily="49" charset="-122"/>
                          <a:ea typeface="宋体" pitchFamily="2" charset="-122"/>
                        </a:rPr>
                        <a:t>长度为</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4</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个字节。</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可以存储</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-3.40E+38</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到</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3.40E+38</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之间的十进制数值，最大可以有</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7</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位精确位数。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2163">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altLang="zh-CN" sz="1800" b="1" i="0" u="none" strike="noStrike" cap="none" normalizeH="0" baseline="0" smtClean="0">
                        <a:ln>
                          <a:noFill/>
                        </a:ln>
                        <a:solidFill>
                          <a:srgbClr val="CC3300"/>
                        </a:solidFill>
                        <a:effectLst/>
                        <a:latin typeface="隶书" pitchFamily="49" charset="-122"/>
                        <a:ea typeface="宋体"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rgbClr val="CC3300"/>
                          </a:solidFill>
                          <a:effectLst/>
                          <a:latin typeface="隶书" pitchFamily="49" charset="-122"/>
                          <a:ea typeface="宋体" pitchFamily="2" charset="-122"/>
                        </a:rPr>
                        <a:t>Float </a:t>
                      </a:r>
                      <a:endParaRPr kumimoji="0" lang="en-US" altLang="zh-CN" sz="1800" b="1" i="0" u="none" strike="noStrike" cap="none" normalizeH="0" baseline="0" smtClean="0">
                        <a:ln>
                          <a:noFill/>
                        </a:ln>
                        <a:solidFill>
                          <a:srgbClr val="CC3300"/>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可以精确到第</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15</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位小数，其范围从</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-1.79E-308</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到</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1.79E+308</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14488">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Decimal</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和</a:t>
                      </a:r>
                      <a:r>
                        <a:rPr kumimoji="0" lang="en-GB" altLang="zh-CN" sz="1800" b="1" i="0" u="none" strike="noStrike" cap="none" normalizeH="0" baseline="0" smtClean="0">
                          <a:ln>
                            <a:noFill/>
                          </a:ln>
                          <a:solidFill>
                            <a:srgbClr val="CC3300"/>
                          </a:solidFill>
                          <a:effectLst/>
                          <a:latin typeface="隶书" pitchFamily="49" charset="-122"/>
                          <a:ea typeface="宋体" pitchFamily="2" charset="-122"/>
                        </a:rPr>
                        <a:t>numeric </a:t>
                      </a:r>
                      <a:endParaRPr kumimoji="0" lang="en-US" altLang="zh-CN" sz="1800" b="1" i="0" u="none" strike="noStrike" cap="none" normalizeH="0" baseline="0" smtClean="0">
                        <a:ln>
                          <a:noFill/>
                        </a:ln>
                        <a:solidFill>
                          <a:srgbClr val="CC3300"/>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Decimal</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数据类型和</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numeric</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数据类型完全相同，它们可以提供小数所需要的实际存储空间，但也有一定的限制，可以用</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2</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到</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17</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个字节来存储从</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-1038-1</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到</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1038-1</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之间的数值。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35958" name="Rectangle 22"/>
          <p:cNvSpPr>
            <a:spLocks noGrp="1" noRot="1" noChangeArrowheads="1"/>
          </p:cNvSpPr>
          <p:nvPr>
            <p:ph type="ctrTitle"/>
          </p:nvPr>
        </p:nvSpPr>
        <p:spPr>
          <a:xfrm>
            <a:off x="900113" y="692150"/>
            <a:ext cx="7086600" cy="444500"/>
          </a:xfrm>
        </p:spPr>
        <p:txBody>
          <a:bodyPr/>
          <a:lstStyle/>
          <a:p>
            <a:pPr algn="l"/>
            <a:r>
              <a:rPr lang="zh-CN" altLang="en-US" sz="2400">
                <a:solidFill>
                  <a:srgbClr val="008000"/>
                </a:solidFill>
              </a:rPr>
              <a:t>２．浮点数据类型</a:t>
            </a:r>
          </a:p>
        </p:txBody>
      </p:sp>
    </p:spTree>
  </p:cSld>
  <p:clrMapOvr>
    <a:masterClrMapping/>
  </p:clrMapOvr>
  <p:transition spd="med">
    <p:strips dir="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6962" name="Group 2"/>
          <p:cNvGraphicFramePr>
            <a:graphicFrameLocks noGrp="1"/>
          </p:cNvGraphicFramePr>
          <p:nvPr/>
        </p:nvGraphicFramePr>
        <p:xfrm>
          <a:off x="827088" y="1341438"/>
          <a:ext cx="7921625" cy="4600575"/>
        </p:xfrm>
        <a:graphic>
          <a:graphicData uri="http://schemas.openxmlformats.org/drawingml/2006/table">
            <a:tbl>
              <a:tblPr/>
              <a:tblGrid>
                <a:gridCol w="1806575"/>
                <a:gridCol w="1668462"/>
                <a:gridCol w="4446588"/>
              </a:tblGrid>
              <a:tr h="3603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Arial" pitchFamily="34" charset="0"/>
                          <a:ea typeface="宋体" pitchFamily="2" charset="-122"/>
                        </a:rPr>
                        <a:t>数据类型名称 </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Arial" pitchFamily="34" charset="0"/>
                          <a:ea typeface="宋体" pitchFamily="2" charset="-122"/>
                        </a:rPr>
                        <a:t>主要类型 </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Arial" pitchFamily="34" charset="0"/>
                          <a:ea typeface="宋体" pitchFamily="2" charset="-122"/>
                        </a:rPr>
                        <a:t>长度和范围</a:t>
                      </a: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16013">
                <a:tc rowSpan="4">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Arial" pitchFamily="34" charset="0"/>
                          <a:ea typeface="宋体" pitchFamily="2" charset="-122"/>
                        </a:rPr>
                        <a:t>字符数据类型 </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altLang="zh-CN" sz="1800" b="1" i="0" u="none" strike="noStrike" cap="none" normalizeH="0" baseline="0" smtClean="0">
                        <a:ln>
                          <a:noFill/>
                        </a:ln>
                        <a:solidFill>
                          <a:schemeClr val="tx1"/>
                        </a:solidFill>
                        <a:effectLst/>
                        <a:latin typeface="Arial" pitchFamily="34" charset="0"/>
                        <a:ea typeface="宋体"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CC3300"/>
                          </a:solidFill>
                          <a:effectLst/>
                          <a:latin typeface="Arial" pitchFamily="34" charset="0"/>
                          <a:ea typeface="宋体" pitchFamily="2" charset="-122"/>
                        </a:rPr>
                        <a:t>Char </a:t>
                      </a:r>
                      <a:r>
                        <a:rPr kumimoji="0" lang="en-GB" altLang="zh-CN" sz="1800" b="1" i="0" u="none" strike="noStrike" cap="none" normalizeH="0" baseline="0" smtClean="0">
                          <a:ln>
                            <a:noFill/>
                          </a:ln>
                          <a:solidFill>
                            <a:schemeClr val="tx1"/>
                          </a:solidFill>
                          <a:effectLst/>
                          <a:latin typeface="Arial" pitchFamily="34" charset="0"/>
                          <a:ea typeface="宋体" pitchFamily="2" charset="-122"/>
                        </a:rPr>
                        <a:t> </a:t>
                      </a:r>
                      <a:endParaRPr kumimoji="0" lang="en-US" altLang="zh-CN" sz="1800" b="1"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Arial" pitchFamily="34" charset="0"/>
                          <a:ea typeface="宋体" pitchFamily="2" charset="-122"/>
                        </a:rPr>
                        <a:t>其定义形式为</a:t>
                      </a:r>
                      <a:r>
                        <a:rPr kumimoji="0" lang="en-US" altLang="zh-CN" sz="1800" b="1" i="0" u="none" strike="noStrike" cap="none" normalizeH="0" baseline="0" smtClean="0">
                          <a:ln>
                            <a:noFill/>
                          </a:ln>
                          <a:solidFill>
                            <a:schemeClr val="tx1"/>
                          </a:solidFill>
                          <a:effectLst/>
                          <a:latin typeface="Arial" pitchFamily="34" charset="0"/>
                          <a:ea typeface="宋体" pitchFamily="2" charset="-122"/>
                        </a:rPr>
                        <a:t>char</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a:t>
                      </a:r>
                      <a:r>
                        <a:rPr kumimoji="0" lang="en-US" altLang="zh-CN" sz="1800" b="1" i="0" u="none" strike="noStrike" cap="none" normalizeH="0" baseline="0" smtClean="0">
                          <a:ln>
                            <a:noFill/>
                          </a:ln>
                          <a:solidFill>
                            <a:schemeClr val="tx1"/>
                          </a:solidFill>
                          <a:effectLst/>
                          <a:latin typeface="Arial" pitchFamily="34" charset="0"/>
                          <a:ea typeface="宋体" pitchFamily="2" charset="-122"/>
                        </a:rPr>
                        <a:t>n</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），每个字符和符号占用一个字节的存储空间。其中</a:t>
                      </a:r>
                      <a:r>
                        <a:rPr kumimoji="0" lang="en-GB" altLang="zh-CN" sz="1800" b="1" i="0" u="none" strike="noStrike" cap="none" normalizeH="0" baseline="0" smtClean="0">
                          <a:ln>
                            <a:noFill/>
                          </a:ln>
                          <a:solidFill>
                            <a:schemeClr val="tx1"/>
                          </a:solidFill>
                          <a:effectLst/>
                          <a:latin typeface="Arial" pitchFamily="34" charset="0"/>
                          <a:ea typeface="宋体" pitchFamily="2" charset="-122"/>
                        </a:rPr>
                        <a:t>n</a:t>
                      </a:r>
                      <a:r>
                        <a:rPr kumimoji="0" lang="zh-CN" altLang="en-GB" sz="1800" b="1" i="0" u="none" strike="noStrike" cap="none" normalizeH="0" baseline="0" smtClean="0">
                          <a:ln>
                            <a:noFill/>
                          </a:ln>
                          <a:solidFill>
                            <a:schemeClr val="tx1"/>
                          </a:solidFill>
                          <a:effectLst/>
                          <a:latin typeface="Arial" pitchFamily="34" charset="0"/>
                          <a:ea typeface="宋体" pitchFamily="2" charset="-122"/>
                        </a:rPr>
                        <a:t>表示该字符数据的字节长度，注意该长度只能取</a:t>
                      </a:r>
                      <a:r>
                        <a:rPr kumimoji="0" lang="zh-CN" altLang="en-GB" sz="1800" b="1" i="0" u="none" strike="noStrike" cap="none" normalizeH="0" baseline="0" smtClean="0">
                          <a:ln>
                            <a:noFill/>
                          </a:ln>
                          <a:solidFill>
                            <a:srgbClr val="0033CC"/>
                          </a:solidFill>
                          <a:effectLst/>
                          <a:latin typeface="Arial" pitchFamily="34" charset="0"/>
                          <a:ea typeface="宋体" pitchFamily="2" charset="-122"/>
                        </a:rPr>
                        <a:t>从</a:t>
                      </a:r>
                      <a:r>
                        <a:rPr kumimoji="0" lang="en-GB" altLang="zh-CN" sz="1800" b="1" i="0" u="none" strike="noStrike" cap="none" normalizeH="0" baseline="0" smtClean="0">
                          <a:ln>
                            <a:noFill/>
                          </a:ln>
                          <a:solidFill>
                            <a:srgbClr val="0033CC"/>
                          </a:solidFill>
                          <a:effectLst/>
                          <a:latin typeface="Arial" pitchFamily="34" charset="0"/>
                          <a:ea typeface="宋体" pitchFamily="2" charset="-122"/>
                        </a:rPr>
                        <a:t>1-255</a:t>
                      </a:r>
                      <a:r>
                        <a:rPr kumimoji="0" lang="zh-CN" altLang="en-GB" sz="1800" b="1" i="0" u="none" strike="noStrike" cap="none" normalizeH="0" baseline="0" smtClean="0">
                          <a:ln>
                            <a:noFill/>
                          </a:ln>
                          <a:solidFill>
                            <a:srgbClr val="0033CC"/>
                          </a:solidFill>
                          <a:effectLst/>
                          <a:latin typeface="Arial" pitchFamily="34" charset="0"/>
                          <a:ea typeface="宋体" pitchFamily="2" charset="-122"/>
                        </a:rPr>
                        <a:t>之间</a:t>
                      </a:r>
                      <a:r>
                        <a:rPr kumimoji="0" lang="zh-CN" altLang="en-GB" sz="1800" b="1" i="0" u="none" strike="noStrike" cap="none" normalizeH="0" baseline="0" smtClean="0">
                          <a:ln>
                            <a:noFill/>
                          </a:ln>
                          <a:solidFill>
                            <a:schemeClr val="tx1"/>
                          </a:solidFill>
                          <a:effectLst/>
                          <a:latin typeface="Arial" pitchFamily="34" charset="0"/>
                          <a:ea typeface="宋体" pitchFamily="2" charset="-122"/>
                        </a:rPr>
                        <a:t>的字节数。 </a:t>
                      </a:r>
                      <a:endParaRPr kumimoji="0" lang="zh-CN" altLang="en-US" sz="1800" b="1"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4388">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CC3300"/>
                          </a:solidFill>
                          <a:effectLst/>
                          <a:latin typeface="Arial" pitchFamily="34" charset="0"/>
                          <a:ea typeface="宋体" pitchFamily="2" charset="-122"/>
                        </a:rPr>
                        <a:t>Varchar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Arial" pitchFamily="34" charset="0"/>
                          <a:ea typeface="宋体" pitchFamily="2" charset="-122"/>
                        </a:rPr>
                        <a:t>其定义形式为</a:t>
                      </a:r>
                      <a:r>
                        <a:rPr kumimoji="0" lang="en-US" altLang="zh-CN" sz="1800" b="1" i="0" u="none" strike="noStrike" cap="none" normalizeH="0" baseline="0" smtClean="0">
                          <a:ln>
                            <a:noFill/>
                          </a:ln>
                          <a:solidFill>
                            <a:schemeClr val="tx1"/>
                          </a:solidFill>
                          <a:effectLst/>
                          <a:latin typeface="Arial" pitchFamily="34" charset="0"/>
                          <a:ea typeface="宋体" pitchFamily="2" charset="-122"/>
                        </a:rPr>
                        <a:t>varchar</a:t>
                      </a:r>
                      <a:r>
                        <a:rPr kumimoji="0" lang="zh-CN" altLang="en-GB" sz="1800" b="1" i="0" u="none" strike="noStrike" cap="none" normalizeH="0" baseline="0" smtClean="0">
                          <a:ln>
                            <a:noFill/>
                          </a:ln>
                          <a:solidFill>
                            <a:schemeClr val="tx1"/>
                          </a:solidFill>
                          <a:effectLst/>
                          <a:latin typeface="Arial" pitchFamily="34" charset="0"/>
                          <a:ea typeface="宋体" pitchFamily="2" charset="-122"/>
                        </a:rPr>
                        <a:t>（</a:t>
                      </a:r>
                      <a:r>
                        <a:rPr kumimoji="0" lang="en-US" altLang="zh-CN" sz="1800" b="1" i="0" u="none" strike="noStrike" cap="none" normalizeH="0" baseline="0" smtClean="0">
                          <a:ln>
                            <a:noFill/>
                          </a:ln>
                          <a:solidFill>
                            <a:schemeClr val="tx1"/>
                          </a:solidFill>
                          <a:effectLst/>
                          <a:latin typeface="Arial" pitchFamily="34" charset="0"/>
                          <a:ea typeface="宋体" pitchFamily="2" charset="-122"/>
                        </a:rPr>
                        <a:t>n</a:t>
                      </a:r>
                      <a:r>
                        <a:rPr kumimoji="0" lang="zh-CN" altLang="en-GB" sz="1800" b="1" i="0" u="none" strike="noStrike" cap="none" normalizeH="0" baseline="0" smtClean="0">
                          <a:ln>
                            <a:noFill/>
                          </a:ln>
                          <a:solidFill>
                            <a:schemeClr val="tx1"/>
                          </a:solidFill>
                          <a:effectLst/>
                          <a:latin typeface="Arial" pitchFamily="34" charset="0"/>
                          <a:ea typeface="宋体" pitchFamily="2" charset="-122"/>
                        </a:rPr>
                        <a:t>）</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。用</a:t>
                      </a:r>
                      <a:r>
                        <a:rPr kumimoji="0" lang="en-US" altLang="zh-CN" sz="1800" b="1" i="0" u="none" strike="noStrike" cap="none" normalizeH="0" baseline="0" smtClean="0">
                          <a:ln>
                            <a:noFill/>
                          </a:ln>
                          <a:solidFill>
                            <a:schemeClr val="tx1"/>
                          </a:solidFill>
                          <a:effectLst/>
                          <a:latin typeface="Arial" pitchFamily="34" charset="0"/>
                          <a:ea typeface="宋体" pitchFamily="2" charset="-122"/>
                        </a:rPr>
                        <a:t>Varchar</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数据类型可以存储长达</a:t>
                      </a:r>
                      <a:r>
                        <a:rPr kumimoji="0" lang="en-US" altLang="zh-CN" sz="1800" b="1" i="0" u="none" strike="noStrike" cap="none" normalizeH="0" baseline="0" smtClean="0">
                          <a:ln>
                            <a:noFill/>
                          </a:ln>
                          <a:solidFill>
                            <a:schemeClr val="tx1"/>
                          </a:solidFill>
                          <a:effectLst/>
                          <a:latin typeface="Arial" pitchFamily="34" charset="0"/>
                          <a:ea typeface="宋体" pitchFamily="2" charset="-122"/>
                        </a:rPr>
                        <a:t>255</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个字符的</a:t>
                      </a:r>
                      <a:r>
                        <a:rPr kumimoji="0" lang="zh-CN" altLang="en-US" sz="1800" b="1" i="0" u="none" strike="noStrike" cap="none" normalizeH="0" baseline="0" smtClean="0">
                          <a:ln>
                            <a:noFill/>
                          </a:ln>
                          <a:solidFill>
                            <a:srgbClr val="CC3300"/>
                          </a:solidFill>
                          <a:effectLst/>
                          <a:latin typeface="Arial" pitchFamily="34" charset="0"/>
                          <a:ea typeface="宋体" pitchFamily="2" charset="-122"/>
                        </a:rPr>
                        <a:t>可变长度字符串</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42963">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chemeClr val="tx1"/>
                          </a:solidFill>
                          <a:effectLst/>
                          <a:latin typeface="Arial" pitchFamily="34" charset="0"/>
                          <a:ea typeface="宋体" pitchFamily="2" charset="-122"/>
                        </a:rPr>
                        <a:t>Nchar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Arial" pitchFamily="34" charset="0"/>
                          <a:ea typeface="宋体" pitchFamily="2" charset="-122"/>
                        </a:rPr>
                        <a:t>其定义形式为</a:t>
                      </a:r>
                      <a:r>
                        <a:rPr kumimoji="0" lang="en-US" altLang="zh-CN" sz="1800" b="1" i="0" u="none" strike="noStrike" cap="none" normalizeH="0" baseline="0" smtClean="0">
                          <a:ln>
                            <a:noFill/>
                          </a:ln>
                          <a:solidFill>
                            <a:schemeClr val="tx1"/>
                          </a:solidFill>
                          <a:effectLst/>
                          <a:latin typeface="Arial" pitchFamily="34" charset="0"/>
                          <a:ea typeface="宋体" pitchFamily="2" charset="-122"/>
                        </a:rPr>
                        <a:t>nchar</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a:t>
                      </a:r>
                      <a:r>
                        <a:rPr kumimoji="0" lang="en-US" altLang="zh-CN" sz="1800" b="1" i="0" u="none" strike="noStrike" cap="none" normalizeH="0" baseline="0" smtClean="0">
                          <a:ln>
                            <a:noFill/>
                          </a:ln>
                          <a:solidFill>
                            <a:schemeClr val="tx1"/>
                          </a:solidFill>
                          <a:effectLst/>
                          <a:latin typeface="Arial" pitchFamily="34" charset="0"/>
                          <a:ea typeface="宋体" pitchFamily="2" charset="-122"/>
                        </a:rPr>
                        <a:t>n</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），用于支持存储</a:t>
                      </a:r>
                      <a:r>
                        <a:rPr kumimoji="0" lang="zh-CN" altLang="en-US" sz="1800" b="1" i="0" u="none" strike="noStrike" cap="none" normalizeH="0" baseline="0" smtClean="0">
                          <a:ln>
                            <a:noFill/>
                          </a:ln>
                          <a:solidFill>
                            <a:srgbClr val="0033CC"/>
                          </a:solidFill>
                          <a:effectLst/>
                          <a:latin typeface="Arial" pitchFamily="34" charset="0"/>
                          <a:ea typeface="宋体" pitchFamily="2" charset="-122"/>
                        </a:rPr>
                        <a:t>固定长度</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的国际上的</a:t>
                      </a:r>
                      <a:r>
                        <a:rPr kumimoji="0" lang="zh-CN" altLang="en-US" sz="1800" b="1" i="0" u="none" strike="noStrike" cap="none" normalizeH="0" baseline="0" smtClean="0">
                          <a:ln>
                            <a:noFill/>
                          </a:ln>
                          <a:solidFill>
                            <a:srgbClr val="0033CC"/>
                          </a:solidFill>
                          <a:effectLst/>
                          <a:latin typeface="Arial" pitchFamily="34" charset="0"/>
                          <a:ea typeface="宋体" pitchFamily="2" charset="-122"/>
                        </a:rPr>
                        <a:t>非英语语种</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字符串。</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42963">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chemeClr val="tx1"/>
                          </a:solidFill>
                          <a:effectLst/>
                          <a:latin typeface="Arial" pitchFamily="34" charset="0"/>
                          <a:ea typeface="宋体" pitchFamily="2" charset="-122"/>
                        </a:rPr>
                        <a:t>Nvarchar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Arial" pitchFamily="34" charset="0"/>
                          <a:ea typeface="宋体" pitchFamily="2" charset="-122"/>
                        </a:rPr>
                        <a:t>其定义形式为</a:t>
                      </a:r>
                      <a:r>
                        <a:rPr kumimoji="0" lang="en-US" altLang="zh-CN" sz="1800" b="1" i="0" u="none" strike="noStrike" cap="none" normalizeH="0" baseline="0" smtClean="0">
                          <a:ln>
                            <a:noFill/>
                          </a:ln>
                          <a:solidFill>
                            <a:schemeClr val="tx1"/>
                          </a:solidFill>
                          <a:effectLst/>
                          <a:latin typeface="Arial" pitchFamily="34" charset="0"/>
                          <a:ea typeface="宋体" pitchFamily="2" charset="-122"/>
                        </a:rPr>
                        <a:t>nvarchar</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a:t>
                      </a:r>
                      <a:r>
                        <a:rPr kumimoji="0" lang="en-US" altLang="zh-CN" sz="1800" b="1" i="0" u="none" strike="noStrike" cap="none" normalizeH="0" baseline="0" smtClean="0">
                          <a:ln>
                            <a:noFill/>
                          </a:ln>
                          <a:solidFill>
                            <a:schemeClr val="tx1"/>
                          </a:solidFill>
                          <a:effectLst/>
                          <a:latin typeface="Arial" pitchFamily="34" charset="0"/>
                          <a:ea typeface="宋体" pitchFamily="2" charset="-122"/>
                        </a:rPr>
                        <a:t>n</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），用于支持存储</a:t>
                      </a:r>
                      <a:r>
                        <a:rPr kumimoji="0" lang="zh-CN" altLang="en-US" sz="1800" b="1" i="0" u="none" strike="noStrike" cap="none" normalizeH="0" baseline="0" smtClean="0">
                          <a:ln>
                            <a:noFill/>
                          </a:ln>
                          <a:solidFill>
                            <a:srgbClr val="0033CC"/>
                          </a:solidFill>
                          <a:effectLst/>
                          <a:latin typeface="Arial" pitchFamily="34" charset="0"/>
                          <a:ea typeface="宋体" pitchFamily="2" charset="-122"/>
                        </a:rPr>
                        <a:t>可变长度</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的国际上的</a:t>
                      </a:r>
                      <a:r>
                        <a:rPr kumimoji="0" lang="zh-CN" altLang="en-US" sz="1800" b="1" i="0" u="none" strike="noStrike" cap="none" normalizeH="0" baseline="0" smtClean="0">
                          <a:ln>
                            <a:noFill/>
                          </a:ln>
                          <a:solidFill>
                            <a:srgbClr val="0033CC"/>
                          </a:solidFill>
                          <a:effectLst/>
                          <a:latin typeface="Arial" pitchFamily="34" charset="0"/>
                          <a:ea typeface="宋体" pitchFamily="2" charset="-122"/>
                        </a:rPr>
                        <a:t>非英语语种</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字符串。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36985" name="Rectangle 25"/>
          <p:cNvSpPr>
            <a:spLocks noGrp="1" noRot="1" noChangeArrowheads="1"/>
          </p:cNvSpPr>
          <p:nvPr>
            <p:ph type="ctrTitle"/>
          </p:nvPr>
        </p:nvSpPr>
        <p:spPr>
          <a:xfrm>
            <a:off x="755650" y="549275"/>
            <a:ext cx="7086600" cy="515938"/>
          </a:xfrm>
        </p:spPr>
        <p:txBody>
          <a:bodyPr/>
          <a:lstStyle/>
          <a:p>
            <a:pPr algn="l"/>
            <a:r>
              <a:rPr lang="zh-CN" altLang="en-US" sz="2400">
                <a:solidFill>
                  <a:srgbClr val="008000"/>
                </a:solidFill>
              </a:rPr>
              <a:t>３．字符数据类型</a:t>
            </a:r>
            <a:r>
              <a:rPr lang="zh-CN" altLang="en-US" sz="1800">
                <a:latin typeface="隶书" pitchFamily="49" charset="-122"/>
                <a:ea typeface="隶书" pitchFamily="49" charset="-122"/>
              </a:rPr>
              <a:t> </a:t>
            </a:r>
          </a:p>
        </p:txBody>
      </p:sp>
    </p:spTree>
  </p:cSld>
  <p:clrMapOvr>
    <a:masterClrMapping/>
  </p:clrMapOvr>
  <p:transition spd="med">
    <p:strips dir="r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7986" name="Group 2"/>
          <p:cNvGraphicFramePr>
            <a:graphicFrameLocks noGrp="1"/>
          </p:cNvGraphicFramePr>
          <p:nvPr/>
        </p:nvGraphicFramePr>
        <p:xfrm>
          <a:off x="1042988" y="1844675"/>
          <a:ext cx="7777162" cy="3556000"/>
        </p:xfrm>
        <a:graphic>
          <a:graphicData uri="http://schemas.openxmlformats.org/drawingml/2006/table">
            <a:tbl>
              <a:tblPr/>
              <a:tblGrid>
                <a:gridCol w="1727200"/>
                <a:gridCol w="1862137"/>
                <a:gridCol w="4187825"/>
              </a:tblGrid>
              <a:tr h="43180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数据类型名称 </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主要类型 </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长度和范围</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23963">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日期和时间数据类型</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CC3300"/>
                          </a:solidFill>
                          <a:effectLst/>
                          <a:latin typeface="隶书" pitchFamily="49" charset="-122"/>
                          <a:ea typeface="宋体" pitchFamily="2" charset="-122"/>
                        </a:rPr>
                        <a:t>Datetime </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隶书" pitchFamily="49" charset="-122"/>
                          <a:ea typeface="宋体" pitchFamily="2" charset="-122"/>
                        </a:rPr>
                        <a:t>用于存储日期和时间的结合体。它可以存储从公元</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1753</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年</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1</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月</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1</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日零时起到公元</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9999</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年</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12</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月</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31</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日</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23</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时</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59</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分</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59</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秒之间的所有日期和时间。</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格式：</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YYYY-MM-DD HH:MM:SS.nnn</a:t>
                      </a:r>
                      <a:r>
                        <a:rPr kumimoji="0" lang="en-US" altLang="zh-CN" sz="1800" b="1" i="0" u="none" strike="noStrike" cap="none" normalizeH="0" baseline="0" smtClean="0">
                          <a:ln>
                            <a:noFill/>
                          </a:ln>
                          <a:solidFill>
                            <a:schemeClr val="tx1"/>
                          </a:solidFill>
                          <a:effectLst/>
                          <a:latin typeface="Arial"/>
                          <a:ea typeface="宋体" pitchFamily="2" charset="-122"/>
                        </a:rPr>
                        <a:t>…</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55725">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chemeClr val="tx1"/>
                          </a:solidFill>
                          <a:effectLst/>
                          <a:latin typeface="隶书" pitchFamily="49" charset="-122"/>
                          <a:ea typeface="宋体" pitchFamily="2" charset="-122"/>
                        </a:rPr>
                        <a:t>Smalldatetime </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隶书" pitchFamily="49" charset="-122"/>
                          <a:ea typeface="宋体" pitchFamily="2" charset="-122"/>
                        </a:rPr>
                        <a:t>与</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Datetime</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数据类型类似，但其日期时间范围较小，它存储从</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1900</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年</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1</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月</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1</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日到</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2079</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年</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6</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月</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6</a:t>
                      </a: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日内的日期。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38003" name="Rectangle 19"/>
          <p:cNvSpPr>
            <a:spLocks noGrp="1" noRot="1" noChangeArrowheads="1"/>
          </p:cNvSpPr>
          <p:nvPr>
            <p:ph type="ctrTitle"/>
          </p:nvPr>
        </p:nvSpPr>
        <p:spPr>
          <a:xfrm>
            <a:off x="684213" y="981075"/>
            <a:ext cx="7086600" cy="373063"/>
          </a:xfrm>
        </p:spPr>
        <p:txBody>
          <a:bodyPr/>
          <a:lstStyle/>
          <a:p>
            <a:pPr algn="l"/>
            <a:r>
              <a:rPr lang="en-US" altLang="zh-CN" sz="2400">
                <a:solidFill>
                  <a:srgbClr val="008000"/>
                </a:solidFill>
              </a:rPr>
              <a:t>4</a:t>
            </a:r>
            <a:r>
              <a:rPr lang="zh-CN" altLang="en-US" sz="2400">
                <a:solidFill>
                  <a:srgbClr val="008000"/>
                </a:solidFill>
              </a:rPr>
              <a:t>．日期和时间数据类型</a:t>
            </a:r>
            <a:r>
              <a:rPr lang="zh-CN" altLang="en-US" sz="1800" b="0">
                <a:latin typeface="隶书" pitchFamily="49" charset="-122"/>
                <a:ea typeface="隶书" pitchFamily="49" charset="-122"/>
              </a:rPr>
              <a:t> </a:t>
            </a:r>
          </a:p>
        </p:txBody>
      </p:sp>
    </p:spTree>
  </p:cSld>
  <p:clrMapOvr>
    <a:masterClrMapping/>
  </p:clrMapOvr>
  <p:transition spd="med">
    <p:strips dir="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9032" name="Group 24"/>
          <p:cNvGraphicFramePr>
            <a:graphicFrameLocks noGrp="1"/>
          </p:cNvGraphicFramePr>
          <p:nvPr/>
        </p:nvGraphicFramePr>
        <p:xfrm>
          <a:off x="684213" y="1412875"/>
          <a:ext cx="7991475" cy="4005263"/>
        </p:xfrm>
        <a:graphic>
          <a:graphicData uri="http://schemas.openxmlformats.org/drawingml/2006/table">
            <a:tbl>
              <a:tblPr/>
              <a:tblGrid>
                <a:gridCol w="1790700"/>
                <a:gridCol w="1309687"/>
                <a:gridCol w="4891088"/>
              </a:tblGrid>
              <a:tr h="50323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数据类型名称 </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主要类型 </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长度和范围</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1442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文本类型</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cs typeface="Times New Roman" pitchFamily="18" charset="0"/>
                        </a:rPr>
                        <a:t>Text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cs typeface="Times New Roman" pitchFamily="18" charset="0"/>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cs typeface="Times New Roman" pitchFamily="18" charset="0"/>
                        </a:rPr>
                        <a:t>用来存储可变长度的文本数据。</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cs typeface="Times New Roman" pitchFamily="18" charset="0"/>
                        </a:rPr>
                        <a:t>用户在向</a:t>
                      </a:r>
                      <a:r>
                        <a:rPr kumimoji="0" lang="en-GB" altLang="zh-CN" sz="1800" b="1" i="0" u="none" strike="noStrike" cap="none" normalizeH="0" baseline="0" smtClean="0">
                          <a:ln>
                            <a:noFill/>
                          </a:ln>
                          <a:solidFill>
                            <a:schemeClr val="tx1"/>
                          </a:solidFill>
                          <a:effectLst/>
                          <a:latin typeface="隶书" pitchFamily="49" charset="-122"/>
                          <a:ea typeface="宋体" pitchFamily="2" charset="-122"/>
                          <a:cs typeface="Times New Roman" pitchFamily="18" charset="0"/>
                        </a:rPr>
                        <a:t>Text</a:t>
                      </a:r>
                      <a:r>
                        <a:rPr kumimoji="0" lang="zh-CN" altLang="en-GB" sz="1800" b="1" i="0" u="none" strike="noStrike" cap="none" normalizeH="0" baseline="0" smtClean="0">
                          <a:ln>
                            <a:noFill/>
                          </a:ln>
                          <a:solidFill>
                            <a:schemeClr val="tx1"/>
                          </a:solidFill>
                          <a:effectLst/>
                          <a:latin typeface="隶书" pitchFamily="49" charset="-122"/>
                          <a:ea typeface="宋体" pitchFamily="2" charset="-122"/>
                          <a:cs typeface="Times New Roman" pitchFamily="18" charset="0"/>
                        </a:rPr>
                        <a:t>类型的数据项中写入数据时，必须将写入数据引在单引号下。</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1239838">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隶书" pitchFamily="49" charset="-122"/>
                          <a:ea typeface="宋体" pitchFamily="2" charset="-122"/>
                        </a:rPr>
                        <a:t>文本和图形数据类型</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Ntext </a:t>
                      </a:r>
                      <a:r>
                        <a:rPr kumimoji="0" lang="en-US" altLang="zh-CN" sz="1800" b="1" i="0" u="none" strike="noStrike" cap="none" normalizeH="0" baseline="0" smtClean="0">
                          <a:ln>
                            <a:noFill/>
                          </a:ln>
                          <a:solidFill>
                            <a:schemeClr val="tx1"/>
                          </a:solidFill>
                          <a:effectLst/>
                          <a:latin typeface="隶书" pitchFamily="49" charset="-122"/>
                          <a:ea typeface="宋体" pitchFamily="2" charset="-122"/>
                        </a:rPr>
                        <a:t> </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与</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Text</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数据类型类似，存储在其中的数据通常是直接能输出到显示设备上的字符，显示设备可以是显示器、窗口或者打印机。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1147763">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Image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用于存储照片、目录图片或者图画，其理论容量为</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231-1</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2</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147</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483</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647</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）个字节。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39031" name="Rectangle 23"/>
          <p:cNvSpPr>
            <a:spLocks noGrp="1" noRot="1" noChangeArrowheads="1"/>
          </p:cNvSpPr>
          <p:nvPr>
            <p:ph type="ctrTitle"/>
          </p:nvPr>
        </p:nvSpPr>
        <p:spPr>
          <a:xfrm>
            <a:off x="755650" y="620713"/>
            <a:ext cx="7086600" cy="515937"/>
          </a:xfrm>
        </p:spPr>
        <p:txBody>
          <a:bodyPr/>
          <a:lstStyle/>
          <a:p>
            <a:pPr algn="l"/>
            <a:r>
              <a:rPr lang="en-US" altLang="zh-CN" sz="2400">
                <a:solidFill>
                  <a:srgbClr val="008000"/>
                </a:solidFill>
              </a:rPr>
              <a:t>5</a:t>
            </a:r>
            <a:r>
              <a:rPr lang="zh-CN" altLang="en-US" sz="2400">
                <a:solidFill>
                  <a:srgbClr val="008000"/>
                </a:solidFill>
              </a:rPr>
              <a:t>．文本和图形数据类型</a:t>
            </a:r>
          </a:p>
        </p:txBody>
      </p:sp>
    </p:spTree>
  </p:cSld>
  <p:clrMapOvr>
    <a:masterClrMapping/>
  </p:clrMapOvr>
  <p:transition spd="med">
    <p:strips dir="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0034" name="Group 2"/>
          <p:cNvGraphicFramePr>
            <a:graphicFrameLocks noGrp="1"/>
          </p:cNvGraphicFramePr>
          <p:nvPr/>
        </p:nvGraphicFramePr>
        <p:xfrm>
          <a:off x="900113" y="1196975"/>
          <a:ext cx="7777162" cy="2357438"/>
        </p:xfrm>
        <a:graphic>
          <a:graphicData uri="http://schemas.openxmlformats.org/drawingml/2006/table">
            <a:tbl>
              <a:tblPr/>
              <a:tblGrid>
                <a:gridCol w="1744662"/>
                <a:gridCol w="1138238"/>
                <a:gridCol w="4894262"/>
              </a:tblGrid>
              <a:tr h="5762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数据类型名称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主要类型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长度和范围</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57350">
                <a:tc>
                  <a:txBody>
                    <a:body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隶书" pitchFamily="49" charset="-122"/>
                          <a:ea typeface="宋体" pitchFamily="2" charset="-122"/>
                        </a:rPr>
                        <a:t>货币数据类型</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Money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用于存储货币值，存储在</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Money</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数据类型中的数值以一个正数部分和一个小数部分存储在两个</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4</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字节的整型值中，存储范围为</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-922337213685477.5808</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到</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922337213685477.5808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40048" name="Rectangle 16"/>
          <p:cNvSpPr>
            <a:spLocks noGrp="1" noRot="1" noChangeArrowheads="1"/>
          </p:cNvSpPr>
          <p:nvPr>
            <p:ph type="ctrTitle"/>
          </p:nvPr>
        </p:nvSpPr>
        <p:spPr>
          <a:xfrm>
            <a:off x="684213" y="620713"/>
            <a:ext cx="7086600" cy="358775"/>
          </a:xfrm>
        </p:spPr>
        <p:txBody>
          <a:bodyPr/>
          <a:lstStyle/>
          <a:p>
            <a:pPr algn="l"/>
            <a:r>
              <a:rPr lang="en-US" altLang="zh-CN" sz="2400">
                <a:solidFill>
                  <a:srgbClr val="008000"/>
                </a:solidFill>
              </a:rPr>
              <a:t>6</a:t>
            </a:r>
            <a:r>
              <a:rPr lang="zh-CN" altLang="en-US" sz="2400">
                <a:solidFill>
                  <a:srgbClr val="008000"/>
                </a:solidFill>
              </a:rPr>
              <a:t>．货币数据类型 </a:t>
            </a:r>
          </a:p>
        </p:txBody>
      </p:sp>
      <p:sp>
        <p:nvSpPr>
          <p:cNvPr id="940049" name="Rectangle 17"/>
          <p:cNvSpPr>
            <a:spLocks noChangeArrowheads="1"/>
          </p:cNvSpPr>
          <p:nvPr/>
        </p:nvSpPr>
        <p:spPr bwMode="auto">
          <a:xfrm>
            <a:off x="755650" y="3716338"/>
            <a:ext cx="7086600" cy="515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r>
              <a:rPr lang="en-US" altLang="zh-CN" sz="2400">
                <a:solidFill>
                  <a:srgbClr val="008000"/>
                </a:solidFill>
              </a:rPr>
              <a:t>7</a:t>
            </a:r>
            <a:r>
              <a:rPr lang="zh-CN" altLang="en-US" sz="2400">
                <a:solidFill>
                  <a:srgbClr val="008000"/>
                </a:solidFill>
              </a:rPr>
              <a:t>．位数据类型</a:t>
            </a:r>
          </a:p>
        </p:txBody>
      </p:sp>
      <p:graphicFrame>
        <p:nvGraphicFramePr>
          <p:cNvPr id="940050" name="Group 18"/>
          <p:cNvGraphicFramePr>
            <a:graphicFrameLocks noGrp="1"/>
          </p:cNvGraphicFramePr>
          <p:nvPr/>
        </p:nvGraphicFramePr>
        <p:xfrm>
          <a:off x="790575" y="4437063"/>
          <a:ext cx="7885113" cy="1474787"/>
        </p:xfrm>
        <a:graphic>
          <a:graphicData uri="http://schemas.openxmlformats.org/drawingml/2006/table">
            <a:tbl>
              <a:tblPr/>
              <a:tblGrid>
                <a:gridCol w="1800225"/>
                <a:gridCol w="1511300"/>
                <a:gridCol w="4573588"/>
              </a:tblGrid>
              <a:tr h="3603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数据类型名称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主要类型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长度和范围</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9500">
                <a:tc>
                  <a:txBody>
                    <a:body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隶书" pitchFamily="49" charset="-122"/>
                          <a:ea typeface="宋体" pitchFamily="2" charset="-122"/>
                        </a:rPr>
                        <a:t>位数据类型</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Bit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其数据有两种取值：</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0</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和</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1</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，长度为</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1</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字节，用来作为逻辑变量使用。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strips dir="r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1058" name="Group 2"/>
          <p:cNvGraphicFramePr>
            <a:graphicFrameLocks noGrp="1"/>
          </p:cNvGraphicFramePr>
          <p:nvPr/>
        </p:nvGraphicFramePr>
        <p:xfrm>
          <a:off x="250825" y="908050"/>
          <a:ext cx="8424863" cy="2093913"/>
        </p:xfrm>
        <a:graphic>
          <a:graphicData uri="http://schemas.openxmlformats.org/drawingml/2006/table">
            <a:tbl>
              <a:tblPr/>
              <a:tblGrid>
                <a:gridCol w="2016125"/>
                <a:gridCol w="1439863"/>
                <a:gridCol w="4968875"/>
              </a:tblGrid>
              <a:tr h="360363">
                <a:tc>
                  <a:txBody>
                    <a:bodyPr/>
                    <a:lstStyle/>
                    <a:p>
                      <a:pPr marL="0" marR="0" lvl="0" indent="0" algn="ctr" defTabSz="914400" rtl="0" eaLnBrk="1" fontAlgn="base" latinLnBrk="0" hangingPunct="1">
                        <a:lnSpc>
                          <a:spcPct val="85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数据类型名称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85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主要类型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85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长度和范围</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9938">
                <a:tc rowSpan="2">
                  <a:txBody>
                    <a:bodyPr/>
                    <a:lstStyle/>
                    <a:p>
                      <a:pPr marL="0" marR="0" lvl="0" indent="0" algn="l" defTabSz="914400" rtl="0" eaLnBrk="1" fontAlgn="base" latinLnBrk="0" hangingPunct="1">
                        <a:lnSpc>
                          <a:spcPct val="85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隶书" pitchFamily="49" charset="-122"/>
                          <a:ea typeface="宋体" pitchFamily="2" charset="-122"/>
                        </a:rPr>
                        <a:t>二进制数据类型</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85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Binary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其定义形式为</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Binary</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n</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），数据的存储长度是固定的，即</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n+4</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字节，当输入的二进制数据长度小于</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n</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时，余下部分填充</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0</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vMerge="1">
                  <a:txBody>
                    <a:bodyPr/>
                    <a:lstStyle/>
                    <a:p>
                      <a:endParaRPr lang="zh-CN" altLang="en-US"/>
                    </a:p>
                  </a:txBody>
                  <a:tcPr/>
                </a:tc>
                <a:tc>
                  <a:txBody>
                    <a:bodyPr/>
                    <a:lstStyle/>
                    <a:p>
                      <a:pPr marL="0" marR="0" lvl="0" indent="0" algn="ctr" defTabSz="914400" rtl="0" eaLnBrk="1" fontAlgn="base" latinLnBrk="0" hangingPunct="1">
                        <a:lnSpc>
                          <a:spcPct val="85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Varbinary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其定义形式为</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varbinary</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n</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），数据的存储长度是变化的，它为实际所输入数据的长度加上</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4</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字节。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941095" name="Group 39"/>
          <p:cNvGraphicFramePr>
            <a:graphicFrameLocks noGrp="1"/>
          </p:cNvGraphicFramePr>
          <p:nvPr/>
        </p:nvGraphicFramePr>
        <p:xfrm>
          <a:off x="179388" y="3573463"/>
          <a:ext cx="8497887" cy="3024187"/>
        </p:xfrm>
        <a:graphic>
          <a:graphicData uri="http://schemas.openxmlformats.org/drawingml/2006/table">
            <a:tbl>
              <a:tblPr/>
              <a:tblGrid>
                <a:gridCol w="1871662"/>
                <a:gridCol w="2376488"/>
                <a:gridCol w="4249737"/>
              </a:tblGrid>
              <a:tr h="431800">
                <a:tc>
                  <a:txBody>
                    <a:bodyPr/>
                    <a:lstStyle/>
                    <a:p>
                      <a:pPr marL="0" marR="0" lvl="0" indent="0" algn="ctr" defTabSz="914400" rtl="0" eaLnBrk="1" fontAlgn="base" latinLnBrk="0" hangingPunct="1">
                        <a:lnSpc>
                          <a:spcPct val="85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数据类型名称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85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主要类型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85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长度和范围</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81088">
                <a:tc rowSpan="2">
                  <a:txBody>
                    <a:bodyPr/>
                    <a:lstStyle/>
                    <a:p>
                      <a:pPr marL="0" marR="0" lvl="0" indent="0" algn="l" defTabSz="914400" rtl="0" eaLnBrk="1" fontAlgn="base" latinLnBrk="0" hangingPunct="1">
                        <a:lnSpc>
                          <a:spcPct val="85000"/>
                        </a:lnSpc>
                        <a:spcBef>
                          <a:spcPct val="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特殊数据类型</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85000"/>
                        </a:lnSpc>
                        <a:spcBef>
                          <a:spcPct val="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Timestamp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亦称时间戳数据类型，它提供数据库范围内的唯一值，反应数据库中数据修改的相对顺序，相当于一个单调上升的计数器。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1466850">
                <a:tc vMerge="1">
                  <a:txBody>
                    <a:bodyPr/>
                    <a:lstStyle/>
                    <a:p>
                      <a:endParaRPr lang="zh-CN" altLang="en-US"/>
                    </a:p>
                  </a:txBody>
                  <a:tcPr/>
                </a:tc>
                <a:tc>
                  <a:txBody>
                    <a:bodyPr/>
                    <a:lstStyle/>
                    <a:p>
                      <a:pPr marL="0" marR="0" lvl="0" indent="0" algn="ctr" defTabSz="914400" rtl="0" eaLnBrk="1" fontAlgn="base" latinLnBrk="0" hangingPunct="1">
                        <a:lnSpc>
                          <a:spcPct val="85000"/>
                        </a:lnSpc>
                        <a:spcBef>
                          <a:spcPct val="0"/>
                        </a:spcBef>
                        <a:spcAft>
                          <a:spcPct val="0"/>
                        </a:spcAft>
                        <a:buClr>
                          <a:schemeClr val="hlink"/>
                        </a:buClr>
                        <a:buSzPct val="70000"/>
                        <a:buFont typeface="Wingdings" pitchFamily="2" charset="2"/>
                        <a:buNone/>
                        <a:tabLst/>
                      </a:pPr>
                      <a:endParaRPr kumimoji="0" lang="en-GB" altLang="zh-CN" sz="1800" b="1" i="0" u="none" strike="noStrike" cap="none" normalizeH="0" baseline="0" smtClean="0">
                        <a:ln>
                          <a:noFill/>
                        </a:ln>
                        <a:solidFill>
                          <a:schemeClr val="tx1"/>
                        </a:solidFill>
                        <a:effectLst/>
                        <a:latin typeface="隶书" pitchFamily="49" charset="-122"/>
                        <a:ea typeface="宋体" pitchFamily="2" charset="-122"/>
                      </a:endParaRPr>
                    </a:p>
                    <a:p>
                      <a:pPr marL="0" marR="0" lvl="0" indent="0" algn="ctr" defTabSz="914400" rtl="0" eaLnBrk="1" fontAlgn="base" latinLnBrk="0" hangingPunct="1">
                        <a:lnSpc>
                          <a:spcPct val="85000"/>
                        </a:lnSpc>
                        <a:spcBef>
                          <a:spcPct val="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Uniqueidentifier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用于存储一个</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16</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字节长的二进制数据类型，它是</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SQL Server</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根据计算机网络适配器地址和</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CPU</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时钟产生的唯一号码而生成的全局唯一标识符代码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41092" name="Rectangle 36"/>
          <p:cNvSpPr>
            <a:spLocks noChangeArrowheads="1"/>
          </p:cNvSpPr>
          <p:nvPr/>
        </p:nvSpPr>
        <p:spPr bwMode="auto">
          <a:xfrm>
            <a:off x="611188" y="3141663"/>
            <a:ext cx="7524750" cy="28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buClr>
                <a:schemeClr val="hlink"/>
              </a:buClr>
              <a:buSzPct val="70000"/>
              <a:buFont typeface="Wingdings" pitchFamily="2" charset="2"/>
              <a:buNone/>
            </a:pPr>
            <a:r>
              <a:rPr lang="en-GB" altLang="zh-CN" sz="2400">
                <a:solidFill>
                  <a:srgbClr val="008000"/>
                </a:solidFill>
              </a:rPr>
              <a:t>9</a:t>
            </a:r>
            <a:r>
              <a:rPr lang="zh-CN" altLang="en-GB" sz="2400">
                <a:solidFill>
                  <a:srgbClr val="008000"/>
                </a:solidFill>
              </a:rPr>
              <a:t>．特殊数据类型</a:t>
            </a:r>
            <a:r>
              <a:rPr lang="zh-CN" altLang="en-GB" sz="4000">
                <a:solidFill>
                  <a:srgbClr val="008000"/>
                </a:solidFill>
              </a:rPr>
              <a:t> </a:t>
            </a:r>
            <a:endParaRPr lang="zh-CN" altLang="en-US" sz="4000">
              <a:solidFill>
                <a:srgbClr val="008000"/>
              </a:solidFill>
            </a:endParaRPr>
          </a:p>
        </p:txBody>
      </p:sp>
      <p:sp>
        <p:nvSpPr>
          <p:cNvPr id="941093" name="Rectangle 37"/>
          <p:cNvSpPr>
            <a:spLocks noGrp="1" noRot="1" noChangeArrowheads="1"/>
          </p:cNvSpPr>
          <p:nvPr>
            <p:ph type="ctrTitle"/>
          </p:nvPr>
        </p:nvSpPr>
        <p:spPr>
          <a:xfrm>
            <a:off x="684213" y="404813"/>
            <a:ext cx="6653212" cy="360362"/>
          </a:xfrm>
        </p:spPr>
        <p:txBody>
          <a:bodyPr/>
          <a:lstStyle/>
          <a:p>
            <a:pPr algn="l"/>
            <a:r>
              <a:rPr lang="en-US" altLang="zh-CN" sz="2400">
                <a:solidFill>
                  <a:srgbClr val="008000"/>
                </a:solidFill>
              </a:rPr>
              <a:t>8</a:t>
            </a:r>
            <a:r>
              <a:rPr lang="zh-CN" altLang="en-US" sz="2400">
                <a:solidFill>
                  <a:srgbClr val="008000"/>
                </a:solidFill>
              </a:rPr>
              <a:t>．二进制数据类型 </a:t>
            </a:r>
          </a:p>
        </p:txBody>
      </p:sp>
    </p:spTree>
  </p:cSld>
  <p:clrMapOvr>
    <a:masterClrMapping/>
  </p:clrMapOvr>
  <p:transition spd="med">
    <p:strips dir="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2082" name="Group 2"/>
          <p:cNvGraphicFramePr>
            <a:graphicFrameLocks noGrp="1"/>
          </p:cNvGraphicFramePr>
          <p:nvPr/>
        </p:nvGraphicFramePr>
        <p:xfrm>
          <a:off x="539750" y="1484313"/>
          <a:ext cx="8351838" cy="3600450"/>
        </p:xfrm>
        <a:graphic>
          <a:graphicData uri="http://schemas.openxmlformats.org/drawingml/2006/table">
            <a:tbl>
              <a:tblPr/>
              <a:tblGrid>
                <a:gridCol w="1800225"/>
                <a:gridCol w="1597025"/>
                <a:gridCol w="4954588"/>
              </a:tblGrid>
              <a:tr h="43180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数据类型名称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主要类型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2"/>
                          </a:solidFill>
                          <a:effectLst/>
                          <a:latin typeface="隶书" pitchFamily="49" charset="-122"/>
                          <a:ea typeface="宋体" pitchFamily="2" charset="-122"/>
                        </a:rPr>
                        <a:t>长度和范围</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81088">
                <a:tc>
                  <a:txBody>
                    <a:body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新增数据类型</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Bigint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用于存储从</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-263-1</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-9</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223</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372</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036</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854</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775</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807</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）到</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263-1</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9</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223</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372</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036</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854</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775</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807</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）之间的所有正负整数。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1081088">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新增数据类型</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sql_variant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用于存储除文本</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图形数据和</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Timestamp</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类型数据外的其它任何合法的</a:t>
                      </a:r>
                      <a:r>
                        <a:rPr kumimoji="0" lang="en-GB" altLang="zh-CN" sz="1800" b="1" i="0" u="none" strike="noStrike" cap="none" normalizeH="0" baseline="0" smtClean="0">
                          <a:ln>
                            <a:noFill/>
                          </a:ln>
                          <a:solidFill>
                            <a:schemeClr val="tx1"/>
                          </a:solidFill>
                          <a:effectLst/>
                          <a:latin typeface="隶书" pitchFamily="49" charset="-122"/>
                          <a:ea typeface="宋体" pitchFamily="2" charset="-122"/>
                        </a:rPr>
                        <a:t>SQL Server</a:t>
                      </a:r>
                      <a:r>
                        <a:rPr kumimoji="0" lang="zh-CN" altLang="en-GB" sz="1800" b="1" i="0" u="none" strike="noStrike" cap="none" normalizeH="0" baseline="0" smtClean="0">
                          <a:ln>
                            <a:noFill/>
                          </a:ln>
                          <a:solidFill>
                            <a:schemeClr val="tx1"/>
                          </a:solidFill>
                          <a:effectLst/>
                          <a:latin typeface="隶书" pitchFamily="49" charset="-122"/>
                          <a:ea typeface="宋体" pitchFamily="2" charset="-122"/>
                        </a:rPr>
                        <a:t>数据。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77875">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GB" altLang="zh-CN" sz="1800" b="1" i="0" u="none" strike="noStrike" cap="none" normalizeH="0" baseline="0" smtClean="0">
                          <a:ln>
                            <a:noFill/>
                          </a:ln>
                          <a:solidFill>
                            <a:schemeClr val="tx1"/>
                          </a:solidFill>
                          <a:effectLst/>
                          <a:latin typeface="隶书" pitchFamily="49" charset="-122"/>
                          <a:ea typeface="宋体" pitchFamily="2" charset="-122"/>
                        </a:rPr>
                        <a:t>table  </a:t>
                      </a:r>
                      <a:endParaRPr kumimoji="0" lang="en-US" altLang="zh-CN" sz="1800" b="1" i="0" u="none" strike="noStrike" cap="none" normalizeH="0" baseline="0" smtClean="0">
                        <a:ln>
                          <a:noFill/>
                        </a:ln>
                        <a:solidFill>
                          <a:schemeClr val="tx1"/>
                        </a:solidFill>
                        <a:effectLst/>
                        <a:latin typeface="隶书" pitchFamily="49" charset="-122"/>
                        <a:ea typeface="宋体" pitchFamily="2" charset="-122"/>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GB" sz="1800" b="1" i="0" u="none" strike="noStrike" cap="none" normalizeH="0" baseline="0" smtClean="0">
                          <a:ln>
                            <a:noFill/>
                          </a:ln>
                          <a:solidFill>
                            <a:schemeClr val="tx1"/>
                          </a:solidFill>
                          <a:effectLst/>
                          <a:latin typeface="隶书" pitchFamily="49" charset="-122"/>
                          <a:ea typeface="宋体" pitchFamily="2" charset="-122"/>
                        </a:rPr>
                        <a:t>用于存储对表或视图处理后的结果集。 </a:t>
                      </a:r>
                      <a:endParaRPr kumimoji="0" lang="zh-CN" altLang="en-US" sz="1800" b="1" i="0" u="none" strike="noStrike" cap="none" normalizeH="0" baseline="0" smtClean="0">
                        <a:ln>
                          <a:noFill/>
                        </a:ln>
                        <a:solidFill>
                          <a:schemeClr val="tx1"/>
                        </a:solidFill>
                        <a:effectLst/>
                        <a:latin typeface="隶书" pitchFamily="49" charset="-122"/>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42103" name="Rectangle 23"/>
          <p:cNvSpPr>
            <a:spLocks noGrp="1" noRot="1" noChangeArrowheads="1"/>
          </p:cNvSpPr>
          <p:nvPr>
            <p:ph type="ctrTitle"/>
          </p:nvPr>
        </p:nvSpPr>
        <p:spPr>
          <a:xfrm>
            <a:off x="684213" y="692150"/>
            <a:ext cx="7086600" cy="495300"/>
          </a:xfrm>
        </p:spPr>
        <p:txBody>
          <a:bodyPr/>
          <a:lstStyle/>
          <a:p>
            <a:pPr algn="l"/>
            <a:r>
              <a:rPr lang="en-GB" altLang="zh-CN" sz="2400">
                <a:solidFill>
                  <a:srgbClr val="008000"/>
                </a:solidFill>
              </a:rPr>
              <a:t>10</a:t>
            </a:r>
            <a:r>
              <a:rPr lang="zh-CN" altLang="en-GB" sz="2400">
                <a:solidFill>
                  <a:srgbClr val="008000"/>
                </a:solidFill>
              </a:rPr>
              <a:t>．新增数据类型</a:t>
            </a:r>
            <a:endParaRPr lang="zh-CN" altLang="en-US" sz="2400">
              <a:solidFill>
                <a:srgbClr val="008000"/>
              </a:solidFill>
            </a:endParaRPr>
          </a:p>
        </p:txBody>
      </p:sp>
    </p:spTree>
  </p:cSld>
  <p:clrMapOvr>
    <a:masterClrMapping/>
  </p:clrMapOvr>
  <p:transition spd="med">
    <p:strips dir="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3106" name="Text Box 2"/>
          <p:cNvSpPr txBox="1">
            <a:spLocks noChangeArrowheads="1"/>
          </p:cNvSpPr>
          <p:nvPr/>
        </p:nvSpPr>
        <p:spPr bwMode="auto">
          <a:xfrm>
            <a:off x="684213" y="1773238"/>
            <a:ext cx="7561262" cy="3195637"/>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66675">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a:spcBef>
                <a:spcPct val="20000"/>
              </a:spcBef>
              <a:buClr>
                <a:schemeClr val="accent1"/>
              </a:buClr>
              <a:buFontTx/>
              <a:buChar char="•"/>
            </a:pPr>
            <a:r>
              <a:rPr kumimoji="1" lang="zh-CN" altLang="en-US" sz="2400" b="0">
                <a:latin typeface="仿宋_GB2312" pitchFamily="49" charset="-122"/>
                <a:ea typeface="仿宋_GB2312" pitchFamily="49" charset="-122"/>
              </a:rPr>
              <a:t>数学函数</a:t>
            </a:r>
            <a:r>
              <a:rPr kumimoji="1" lang="en-US" altLang="zh-CN" sz="2400" b="0">
                <a:latin typeface="仿宋_GB2312" pitchFamily="49" charset="-122"/>
                <a:ea typeface="仿宋_GB2312" pitchFamily="49" charset="-122"/>
              </a:rPr>
              <a:t>(</a:t>
            </a:r>
            <a:r>
              <a:rPr kumimoji="1" lang="zh-CN" altLang="en-US" sz="2400" b="0">
                <a:latin typeface="仿宋_GB2312" pitchFamily="49" charset="-122"/>
                <a:ea typeface="仿宋_GB2312" pitchFamily="49" charset="-122"/>
              </a:rPr>
              <a:t>重点</a:t>
            </a:r>
            <a:r>
              <a:rPr kumimoji="1" lang="en-US" altLang="zh-CN" sz="2400" b="0">
                <a:latin typeface="仿宋_GB2312" pitchFamily="49" charset="-122"/>
                <a:ea typeface="仿宋_GB2312" pitchFamily="49" charset="-122"/>
              </a:rPr>
              <a:t>)</a:t>
            </a:r>
          </a:p>
          <a:p>
            <a:pPr>
              <a:spcBef>
                <a:spcPct val="20000"/>
              </a:spcBef>
              <a:buClr>
                <a:schemeClr val="accent1"/>
              </a:buClr>
              <a:buFontTx/>
              <a:buChar char="•"/>
            </a:pPr>
            <a:r>
              <a:rPr kumimoji="1" lang="zh-CN" altLang="en-US" sz="2400" b="0">
                <a:latin typeface="仿宋_GB2312" pitchFamily="49" charset="-122"/>
                <a:ea typeface="仿宋_GB2312" pitchFamily="49" charset="-122"/>
              </a:rPr>
              <a:t>日期函数</a:t>
            </a:r>
            <a:r>
              <a:rPr kumimoji="1" lang="en-US" altLang="zh-CN" sz="2400" b="0">
                <a:latin typeface="仿宋_GB2312" pitchFamily="49" charset="-122"/>
                <a:ea typeface="仿宋_GB2312" pitchFamily="49" charset="-122"/>
              </a:rPr>
              <a:t>(</a:t>
            </a:r>
            <a:r>
              <a:rPr kumimoji="1" lang="zh-CN" altLang="en-US" sz="2400" b="0">
                <a:latin typeface="仿宋_GB2312" pitchFamily="49" charset="-122"/>
                <a:ea typeface="仿宋_GB2312" pitchFamily="49" charset="-122"/>
              </a:rPr>
              <a:t>重点</a:t>
            </a:r>
            <a:r>
              <a:rPr kumimoji="1" lang="en-US" altLang="zh-CN" sz="2400" b="0">
                <a:latin typeface="仿宋_GB2312" pitchFamily="49" charset="-122"/>
                <a:ea typeface="仿宋_GB2312" pitchFamily="49" charset="-122"/>
              </a:rPr>
              <a:t>)</a:t>
            </a:r>
          </a:p>
          <a:p>
            <a:pPr>
              <a:spcBef>
                <a:spcPct val="20000"/>
              </a:spcBef>
              <a:buClr>
                <a:schemeClr val="accent1"/>
              </a:buClr>
              <a:buFontTx/>
              <a:buChar char="•"/>
            </a:pPr>
            <a:r>
              <a:rPr kumimoji="1" lang="zh-CN" altLang="en-US" sz="2400" b="0">
                <a:latin typeface="仿宋_GB2312" pitchFamily="49" charset="-122"/>
                <a:ea typeface="仿宋_GB2312" pitchFamily="49" charset="-122"/>
              </a:rPr>
              <a:t>系统函数</a:t>
            </a:r>
          </a:p>
          <a:p>
            <a:pPr>
              <a:spcBef>
                <a:spcPct val="20000"/>
              </a:spcBef>
              <a:buClr>
                <a:schemeClr val="accent1"/>
              </a:buClr>
              <a:buFontTx/>
              <a:buChar char="•"/>
            </a:pPr>
            <a:r>
              <a:rPr kumimoji="1" lang="zh-CN" altLang="en-US" sz="2400" b="0">
                <a:latin typeface="仿宋_GB2312" pitchFamily="49" charset="-122"/>
                <a:ea typeface="仿宋_GB2312" pitchFamily="49" charset="-122"/>
              </a:rPr>
              <a:t>其他常用函数</a:t>
            </a:r>
          </a:p>
          <a:p>
            <a:pPr>
              <a:spcBef>
                <a:spcPct val="20000"/>
              </a:spcBef>
              <a:buClr>
                <a:schemeClr val="accent1"/>
              </a:buClr>
              <a:buFontTx/>
              <a:buChar char="•"/>
            </a:pPr>
            <a:r>
              <a:rPr kumimoji="1" lang="zh-CN" altLang="en-US" sz="2400" b="0">
                <a:latin typeface="仿宋_GB2312" pitchFamily="49" charset="-122"/>
                <a:ea typeface="仿宋_GB2312" pitchFamily="49" charset="-122"/>
              </a:rPr>
              <a:t>统计函数</a:t>
            </a:r>
            <a:r>
              <a:rPr kumimoji="1" lang="en-US" altLang="zh-CN" sz="2400" b="0">
                <a:latin typeface="仿宋_GB2312" pitchFamily="49" charset="-122"/>
                <a:ea typeface="仿宋_GB2312" pitchFamily="49" charset="-122"/>
              </a:rPr>
              <a:t>(</a:t>
            </a:r>
            <a:r>
              <a:rPr kumimoji="1" lang="zh-CN" altLang="en-US" sz="2400" b="0">
                <a:latin typeface="仿宋_GB2312" pitchFamily="49" charset="-122"/>
                <a:ea typeface="仿宋_GB2312" pitchFamily="49" charset="-122"/>
              </a:rPr>
              <a:t>重点</a:t>
            </a:r>
            <a:r>
              <a:rPr kumimoji="1" lang="en-US" altLang="zh-CN" sz="2400" b="0">
                <a:latin typeface="仿宋_GB2312" pitchFamily="49" charset="-122"/>
                <a:ea typeface="仿宋_GB2312" pitchFamily="49" charset="-122"/>
              </a:rPr>
              <a:t>)</a:t>
            </a:r>
          </a:p>
          <a:p>
            <a:pPr>
              <a:spcBef>
                <a:spcPct val="20000"/>
              </a:spcBef>
              <a:buClr>
                <a:schemeClr val="accent1"/>
              </a:buClr>
              <a:buFontTx/>
              <a:buChar char="•"/>
            </a:pPr>
            <a:r>
              <a:rPr kumimoji="1" lang="zh-CN" altLang="en-US" sz="2400" b="0">
                <a:latin typeface="仿宋_GB2312" pitchFamily="49" charset="-122"/>
                <a:ea typeface="仿宋_GB2312" pitchFamily="49" charset="-122"/>
              </a:rPr>
              <a:t>所有函数均是考试范围。</a:t>
            </a:r>
          </a:p>
          <a:p>
            <a:pPr>
              <a:spcBef>
                <a:spcPct val="50000"/>
              </a:spcBef>
              <a:buClr>
                <a:schemeClr val="accent1"/>
              </a:buClr>
            </a:pPr>
            <a:endParaRPr kumimoji="1" lang="en-US" altLang="zh-CN" sz="2400">
              <a:latin typeface="仿宋_GB2312" pitchFamily="49" charset="-122"/>
              <a:ea typeface="仿宋_GB2312" pitchFamily="49" charset="-122"/>
            </a:endParaRPr>
          </a:p>
        </p:txBody>
      </p:sp>
      <p:sp>
        <p:nvSpPr>
          <p:cNvPr id="943107" name="Text Box 3"/>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rgbClr val="008000"/>
                </a:solidFill>
                <a:latin typeface="华文行楷" pitchFamily="2" charset="-122"/>
                <a:ea typeface="华文行楷" pitchFamily="2" charset="-122"/>
              </a:rPr>
              <a:t>第八章 </a:t>
            </a:r>
            <a:r>
              <a:rPr kumimoji="1" lang="en-US" altLang="zh-CN" b="0">
                <a:solidFill>
                  <a:srgbClr val="008000"/>
                </a:solidFill>
                <a:latin typeface="Times New Roman" pitchFamily="18" charset="0"/>
                <a:ea typeface="华文行楷" pitchFamily="2" charset="-122"/>
              </a:rPr>
              <a:t>SQL Server</a:t>
            </a:r>
            <a:r>
              <a:rPr kumimoji="1" lang="zh-CN" altLang="en-US" b="0">
                <a:solidFill>
                  <a:srgbClr val="008000"/>
                </a:solidFill>
                <a:latin typeface="Times New Roman" pitchFamily="18" charset="0"/>
                <a:ea typeface="华文行楷" pitchFamily="2" charset="-122"/>
              </a:rPr>
              <a:t>数据库管理系统概述</a:t>
            </a:r>
          </a:p>
        </p:txBody>
      </p:sp>
      <p:sp>
        <p:nvSpPr>
          <p:cNvPr id="943108" name="Rectangle 4"/>
          <p:cNvSpPr>
            <a:spLocks noGrp="1" noChangeArrowheads="1"/>
          </p:cNvSpPr>
          <p:nvPr>
            <p:ph type="title"/>
          </p:nvPr>
        </p:nvSpPr>
        <p:spPr>
          <a:xfrm>
            <a:off x="323850" y="908050"/>
            <a:ext cx="8172450" cy="576263"/>
          </a:xfrm>
          <a:noFill/>
          <a:ln/>
        </p:spPr>
        <p:txBody>
          <a:bodyPr/>
          <a:lstStyle/>
          <a:p>
            <a:r>
              <a:rPr lang="zh-CN" altLang="en-US" sz="2800">
                <a:solidFill>
                  <a:srgbClr val="CC3300"/>
                </a:solidFill>
              </a:rPr>
              <a:t>七、</a:t>
            </a:r>
            <a:r>
              <a:rPr lang="en-US" altLang="zh-CN" sz="2800">
                <a:solidFill>
                  <a:srgbClr val="CC3300"/>
                </a:solidFill>
              </a:rPr>
              <a:t>SQL Server</a:t>
            </a:r>
            <a:r>
              <a:rPr lang="zh-CN" altLang="en-US" sz="2800">
                <a:solidFill>
                  <a:srgbClr val="CC3300"/>
                </a:solidFill>
              </a:rPr>
              <a:t>函数</a:t>
            </a:r>
          </a:p>
        </p:txBody>
      </p:sp>
    </p:spTree>
  </p:cSld>
  <p:clrMapOvr>
    <a:masterClrMapping/>
  </p:clrMapOvr>
  <p:transition spd="med">
    <p:strips dir="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4130" name="Rectangle 2"/>
          <p:cNvSpPr>
            <a:spLocks noGrp="1" noRot="1" noChangeArrowheads="1"/>
          </p:cNvSpPr>
          <p:nvPr>
            <p:ph type="subTitle" idx="1"/>
          </p:nvPr>
        </p:nvSpPr>
        <p:spPr>
          <a:xfrm>
            <a:off x="395288" y="1125538"/>
            <a:ext cx="8353425" cy="5543550"/>
          </a:xfrm>
        </p:spPr>
        <p:txBody>
          <a:bodyPr/>
          <a:lstStyle/>
          <a:p>
            <a:pPr algn="l"/>
            <a:r>
              <a:rPr lang="en-US" altLang="zh-CN" sz="2000"/>
              <a:t>     </a:t>
            </a:r>
            <a:r>
              <a:rPr lang="zh-CN" altLang="en-US" sz="2000">
                <a:solidFill>
                  <a:srgbClr val="CC0000"/>
                </a:solidFill>
              </a:rPr>
              <a:t>聚合函数对一组值执行计算并返回单一的值。</a:t>
            </a:r>
            <a:r>
              <a:rPr lang="zh-CN" altLang="en-US" sz="2000"/>
              <a:t>下面将讲述几个常用的聚合函数的使用方法，其它的函数使用方法请参考</a:t>
            </a:r>
            <a:r>
              <a:rPr lang="en-US" altLang="zh-CN" sz="2000"/>
              <a:t>SQL Server</a:t>
            </a:r>
            <a:r>
              <a:rPr lang="zh-CN" altLang="en-US" sz="2000"/>
              <a:t>指南。  </a:t>
            </a:r>
          </a:p>
          <a:p>
            <a:pPr algn="l"/>
            <a:r>
              <a:rPr lang="zh-CN" altLang="en-US" sz="2000" b="1"/>
              <a:t>（</a:t>
            </a:r>
            <a:r>
              <a:rPr lang="en-US" altLang="zh-CN" sz="2000" b="1"/>
              <a:t>1</a:t>
            </a:r>
            <a:r>
              <a:rPr lang="zh-CN" altLang="en-US" sz="2000" b="1"/>
              <a:t>）</a:t>
            </a:r>
            <a:r>
              <a:rPr lang="en-US" altLang="zh-CN" sz="2000" b="1">
                <a:solidFill>
                  <a:srgbClr val="CC0000"/>
                </a:solidFill>
              </a:rPr>
              <a:t>AVG</a:t>
            </a:r>
            <a:r>
              <a:rPr lang="zh-CN" altLang="en-US" sz="2000" b="1"/>
              <a:t>函数</a:t>
            </a:r>
            <a:endParaRPr lang="zh-CN" altLang="en-US" sz="2000"/>
          </a:p>
          <a:p>
            <a:pPr algn="l"/>
            <a:r>
              <a:rPr lang="zh-CN" altLang="en-US" sz="2000"/>
              <a:t>   返回组中值的平均值。语法形式如下：</a:t>
            </a:r>
          </a:p>
          <a:p>
            <a:pPr algn="l"/>
            <a:r>
              <a:rPr lang="zh-CN" altLang="en-US" sz="2000">
                <a:solidFill>
                  <a:srgbClr val="CC0000"/>
                </a:solidFill>
              </a:rPr>
              <a:t>    </a:t>
            </a:r>
            <a:r>
              <a:rPr lang="en-US" altLang="zh-CN" sz="2000">
                <a:solidFill>
                  <a:srgbClr val="CC0000"/>
                </a:solidFill>
              </a:rPr>
              <a:t>AVG </a:t>
            </a:r>
            <a:r>
              <a:rPr lang="zh-CN" altLang="en-GB" sz="2000">
                <a:solidFill>
                  <a:srgbClr val="CC0000"/>
                </a:solidFill>
              </a:rPr>
              <a:t>（</a:t>
            </a:r>
            <a:r>
              <a:rPr lang="zh-CN" altLang="en-US" sz="2000">
                <a:solidFill>
                  <a:srgbClr val="CC0000"/>
                </a:solidFill>
              </a:rPr>
              <a:t> </a:t>
            </a:r>
            <a:r>
              <a:rPr lang="en-US" altLang="zh-CN" sz="2000">
                <a:solidFill>
                  <a:srgbClr val="CC0000"/>
                </a:solidFill>
              </a:rPr>
              <a:t>[ ALL | DISTINCT ] expression </a:t>
            </a:r>
            <a:r>
              <a:rPr lang="zh-CN" altLang="en-GB" sz="2000">
                <a:solidFill>
                  <a:srgbClr val="CC0000"/>
                </a:solidFill>
              </a:rPr>
              <a:t>）</a:t>
            </a:r>
            <a:r>
              <a:rPr lang="zh-CN" altLang="en-US" sz="2000">
                <a:solidFill>
                  <a:srgbClr val="CC0000"/>
                </a:solidFill>
              </a:rPr>
              <a:t> </a:t>
            </a:r>
          </a:p>
          <a:p>
            <a:pPr algn="l"/>
            <a:endParaRPr lang="zh-CN" altLang="en-US" sz="2000"/>
          </a:p>
          <a:p>
            <a:pPr algn="l"/>
            <a:r>
              <a:rPr lang="zh-CN" altLang="en-US" sz="2000"/>
              <a:t>其中各参数含义如下：</a:t>
            </a:r>
            <a:endParaRPr lang="zh-CN" altLang="en-GB" sz="2000"/>
          </a:p>
          <a:p>
            <a:pPr algn="l"/>
            <a:r>
              <a:rPr lang="en-GB" altLang="zh-CN" sz="2000"/>
              <a:t>     · </a:t>
            </a:r>
            <a:r>
              <a:rPr lang="en-US" altLang="zh-CN" sz="2000">
                <a:latin typeface="华文仿宋" pitchFamily="2" charset="-122"/>
                <a:ea typeface="华文仿宋" pitchFamily="2" charset="-122"/>
              </a:rPr>
              <a:t>ALL</a:t>
            </a:r>
            <a:r>
              <a:rPr lang="zh-CN" altLang="en-US" sz="2000">
                <a:latin typeface="华文仿宋" pitchFamily="2" charset="-122"/>
                <a:ea typeface="华文仿宋" pitchFamily="2" charset="-122"/>
              </a:rPr>
              <a:t>：对所有的值进行聚合函数运算。</a:t>
            </a:r>
            <a:r>
              <a:rPr lang="en-US" altLang="zh-CN" sz="2000">
                <a:solidFill>
                  <a:srgbClr val="CC0000"/>
                </a:solidFill>
                <a:latin typeface="华文仿宋" pitchFamily="2" charset="-122"/>
                <a:ea typeface="华文仿宋" pitchFamily="2" charset="-122"/>
              </a:rPr>
              <a:t>ALL </a:t>
            </a:r>
            <a:r>
              <a:rPr lang="zh-CN" altLang="en-US" sz="2000">
                <a:solidFill>
                  <a:srgbClr val="CC0000"/>
                </a:solidFill>
                <a:latin typeface="华文仿宋" pitchFamily="2" charset="-122"/>
                <a:ea typeface="华文仿宋" pitchFamily="2" charset="-122"/>
              </a:rPr>
              <a:t>是默认设置</a:t>
            </a:r>
            <a:r>
              <a:rPr lang="zh-CN" altLang="en-US" sz="2000">
                <a:latin typeface="华文仿宋" pitchFamily="2" charset="-122"/>
                <a:ea typeface="华文仿宋" pitchFamily="2" charset="-122"/>
              </a:rPr>
              <a:t>。</a:t>
            </a:r>
            <a:endParaRPr lang="zh-CN" altLang="en-GB" sz="2000">
              <a:latin typeface="华文仿宋" pitchFamily="2" charset="-122"/>
              <a:ea typeface="华文仿宋" pitchFamily="2" charset="-122"/>
            </a:endParaRPr>
          </a:p>
          <a:p>
            <a:pPr algn="l"/>
            <a:r>
              <a:rPr lang="en-GB" altLang="zh-CN" sz="2000">
                <a:latin typeface="华文仿宋" pitchFamily="2" charset="-122"/>
                <a:ea typeface="华文仿宋" pitchFamily="2" charset="-122"/>
              </a:rPr>
              <a:t>    ·</a:t>
            </a:r>
            <a:r>
              <a:rPr lang="en-US" altLang="zh-CN" sz="2000">
                <a:latin typeface="华文仿宋" pitchFamily="2" charset="-122"/>
                <a:ea typeface="华文仿宋" pitchFamily="2" charset="-122"/>
              </a:rPr>
              <a:t>DISTINCT</a:t>
            </a:r>
            <a:r>
              <a:rPr lang="zh-CN" altLang="en-US" sz="2000">
                <a:latin typeface="华文仿宋" pitchFamily="2" charset="-122"/>
                <a:ea typeface="华文仿宋" pitchFamily="2" charset="-122"/>
              </a:rPr>
              <a:t>：指定 </a:t>
            </a:r>
            <a:r>
              <a:rPr lang="en-US" altLang="zh-CN" sz="2000">
                <a:latin typeface="华文仿宋" pitchFamily="2" charset="-122"/>
                <a:ea typeface="华文仿宋" pitchFamily="2" charset="-122"/>
              </a:rPr>
              <a:t>AVG </a:t>
            </a:r>
            <a:r>
              <a:rPr lang="zh-CN" altLang="en-US" sz="2000">
                <a:latin typeface="华文仿宋" pitchFamily="2" charset="-122"/>
                <a:ea typeface="华文仿宋" pitchFamily="2" charset="-122"/>
              </a:rPr>
              <a:t>操作只使用每个值的唯一实例，而不管该值出现了多少次。</a:t>
            </a:r>
            <a:endParaRPr lang="zh-CN" altLang="en-GB" sz="2000">
              <a:latin typeface="华文仿宋" pitchFamily="2" charset="-122"/>
              <a:ea typeface="华文仿宋" pitchFamily="2" charset="-122"/>
            </a:endParaRPr>
          </a:p>
          <a:p>
            <a:pPr algn="l"/>
            <a:r>
              <a:rPr lang="en-GB" altLang="zh-CN" sz="2000">
                <a:latin typeface="华文仿宋" pitchFamily="2" charset="-122"/>
                <a:ea typeface="华文仿宋" pitchFamily="2" charset="-122"/>
              </a:rPr>
              <a:t>    ·e</a:t>
            </a:r>
            <a:r>
              <a:rPr lang="en-US" altLang="zh-CN" sz="2000">
                <a:latin typeface="华文仿宋" pitchFamily="2" charset="-122"/>
                <a:ea typeface="华文仿宋" pitchFamily="2" charset="-122"/>
              </a:rPr>
              <a:t>xpression</a:t>
            </a:r>
            <a:r>
              <a:rPr lang="zh-CN" altLang="en-US" sz="2000">
                <a:latin typeface="华文仿宋" pitchFamily="2" charset="-122"/>
                <a:ea typeface="华文仿宋" pitchFamily="2" charset="-122"/>
              </a:rPr>
              <a:t>：精确数字或近似数字数据类型类别的表达式（</a:t>
            </a:r>
            <a:r>
              <a:rPr lang="en-US" altLang="zh-CN" sz="2000">
                <a:latin typeface="华文仿宋" pitchFamily="2" charset="-122"/>
                <a:ea typeface="华文仿宋" pitchFamily="2" charset="-122"/>
              </a:rPr>
              <a:t>bit </a:t>
            </a:r>
            <a:r>
              <a:rPr lang="zh-CN" altLang="en-US" sz="2000">
                <a:latin typeface="华文仿宋" pitchFamily="2" charset="-122"/>
                <a:ea typeface="华文仿宋" pitchFamily="2" charset="-122"/>
              </a:rPr>
              <a:t>数据类型除外）。不允许使用聚合函数和子查询。 </a:t>
            </a:r>
          </a:p>
        </p:txBody>
      </p:sp>
      <p:sp>
        <p:nvSpPr>
          <p:cNvPr id="944131" name="Rectangle 3"/>
          <p:cNvSpPr>
            <a:spLocks noGrp="1" noRot="1" noChangeArrowheads="1"/>
          </p:cNvSpPr>
          <p:nvPr>
            <p:ph type="ctrTitle"/>
          </p:nvPr>
        </p:nvSpPr>
        <p:spPr>
          <a:xfrm>
            <a:off x="755650" y="620713"/>
            <a:ext cx="4648200" cy="431800"/>
          </a:xfrm>
        </p:spPr>
        <p:txBody>
          <a:bodyPr/>
          <a:lstStyle/>
          <a:p>
            <a:pPr algn="l"/>
            <a:r>
              <a:rPr lang="en-GB" altLang="zh-CN" sz="2400"/>
              <a:t>1. </a:t>
            </a:r>
            <a:r>
              <a:rPr lang="zh-CN" altLang="en-GB" sz="2400"/>
              <a:t>聚合函数</a:t>
            </a:r>
            <a:endParaRPr lang="zh-CN" altLang="en-US" sz="2400"/>
          </a:p>
        </p:txBody>
      </p:sp>
    </p:spTree>
  </p:cSld>
  <p:clrMapOvr>
    <a:masterClrMapping/>
  </p:clrMapOvr>
  <p:transition spd="med">
    <p:strips dir="r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5154" name="Rectangle 2"/>
          <p:cNvSpPr>
            <a:spLocks noGrp="1" noRot="1" noChangeArrowheads="1"/>
          </p:cNvSpPr>
          <p:nvPr>
            <p:ph type="subTitle" idx="1"/>
          </p:nvPr>
        </p:nvSpPr>
        <p:spPr>
          <a:xfrm>
            <a:off x="684213" y="692150"/>
            <a:ext cx="8064500" cy="5327650"/>
          </a:xfrm>
        </p:spPr>
        <p:txBody>
          <a:bodyPr/>
          <a:lstStyle/>
          <a:p>
            <a:pPr marL="533400" indent="-533400" algn="l"/>
            <a:r>
              <a:rPr lang="zh-CN" altLang="en-US" sz="2000" b="1"/>
              <a:t>（２）</a:t>
            </a:r>
            <a:r>
              <a:rPr lang="en-US" altLang="zh-CN" sz="2000" b="1">
                <a:solidFill>
                  <a:srgbClr val="CC0000"/>
                </a:solidFill>
              </a:rPr>
              <a:t>MAX</a:t>
            </a:r>
            <a:r>
              <a:rPr lang="zh-CN" altLang="en-US" sz="2000" b="1"/>
              <a:t>函数</a:t>
            </a:r>
            <a:endParaRPr lang="zh-CN" altLang="en-US" sz="2000"/>
          </a:p>
          <a:p>
            <a:pPr marL="533400" indent="-533400" algn="l"/>
            <a:r>
              <a:rPr lang="zh-CN" altLang="en-US" sz="2000"/>
              <a:t>	返回表达式的最大值。语法形式如下：</a:t>
            </a:r>
          </a:p>
          <a:p>
            <a:pPr marL="533400" indent="-533400" algn="l"/>
            <a:r>
              <a:rPr lang="zh-CN" altLang="en-US" sz="2000"/>
              <a:t>	</a:t>
            </a:r>
            <a:r>
              <a:rPr lang="en-US" altLang="zh-CN" sz="2000"/>
              <a:t>MAX </a:t>
            </a:r>
            <a:r>
              <a:rPr lang="zh-CN" altLang="en-GB" sz="2000"/>
              <a:t>（</a:t>
            </a:r>
            <a:r>
              <a:rPr lang="zh-CN" altLang="en-US" sz="2000"/>
              <a:t> </a:t>
            </a:r>
            <a:r>
              <a:rPr lang="en-US" altLang="zh-CN" sz="2000"/>
              <a:t>[ ALL | DISTINCT ] expression </a:t>
            </a:r>
            <a:r>
              <a:rPr lang="zh-CN" altLang="en-GB" sz="2000"/>
              <a:t>） </a:t>
            </a:r>
          </a:p>
          <a:p>
            <a:pPr marL="533400" indent="-533400" algn="l"/>
            <a:endParaRPr lang="zh-CN" altLang="en-GB" sz="2000"/>
          </a:p>
          <a:p>
            <a:pPr marL="533400" indent="-533400" algn="l"/>
            <a:r>
              <a:rPr lang="zh-CN" altLang="en-US" sz="2000" b="1"/>
              <a:t>（</a:t>
            </a:r>
            <a:r>
              <a:rPr lang="en-US" altLang="zh-CN" sz="2000" b="1"/>
              <a:t>3</a:t>
            </a:r>
            <a:r>
              <a:rPr lang="zh-CN" altLang="en-US" sz="2000" b="1"/>
              <a:t>）</a:t>
            </a:r>
            <a:r>
              <a:rPr lang="en-US" altLang="zh-CN" sz="2000" b="1" u="sng">
                <a:solidFill>
                  <a:srgbClr val="CC0000"/>
                </a:solidFill>
              </a:rPr>
              <a:t>MIN</a:t>
            </a:r>
            <a:r>
              <a:rPr lang="zh-CN" altLang="en-US" sz="2000" b="1"/>
              <a:t>函数</a:t>
            </a:r>
            <a:endParaRPr lang="zh-CN" altLang="en-US" sz="2000"/>
          </a:p>
          <a:p>
            <a:pPr marL="533400" indent="-533400" algn="l"/>
            <a:r>
              <a:rPr lang="zh-CN" altLang="en-US" sz="2000"/>
              <a:t>	返回表达式的最小值。语法形式如下：</a:t>
            </a:r>
          </a:p>
          <a:p>
            <a:pPr marL="533400" indent="-533400" algn="l"/>
            <a:r>
              <a:rPr lang="zh-CN" altLang="en-US" sz="2000"/>
              <a:t>	</a:t>
            </a:r>
            <a:r>
              <a:rPr lang="en-US" altLang="zh-CN" sz="2000"/>
              <a:t>MIN </a:t>
            </a:r>
            <a:r>
              <a:rPr lang="zh-CN" altLang="en-GB" sz="2000"/>
              <a:t>（</a:t>
            </a:r>
            <a:r>
              <a:rPr lang="zh-CN" altLang="en-US" sz="2000"/>
              <a:t> </a:t>
            </a:r>
            <a:r>
              <a:rPr lang="en-US" altLang="zh-CN" sz="2000"/>
              <a:t>[ ALL | DISTINCT ] expression </a:t>
            </a:r>
            <a:r>
              <a:rPr lang="zh-CN" altLang="en-GB" sz="2000"/>
              <a:t>）</a:t>
            </a:r>
          </a:p>
          <a:p>
            <a:pPr marL="533400" indent="-533400" algn="l"/>
            <a:endParaRPr lang="zh-CN" altLang="en-GB" sz="2000"/>
          </a:p>
          <a:p>
            <a:pPr marL="533400" indent="-533400" algn="l"/>
            <a:r>
              <a:rPr lang="zh-CN" altLang="en-US" sz="2000" b="1"/>
              <a:t>（</a:t>
            </a:r>
            <a:r>
              <a:rPr lang="en-US" altLang="zh-CN" sz="2000" b="1"/>
              <a:t>4</a:t>
            </a:r>
            <a:r>
              <a:rPr lang="zh-CN" altLang="en-US" sz="2000" b="1"/>
              <a:t>）</a:t>
            </a:r>
            <a:r>
              <a:rPr lang="en-US" altLang="zh-CN" sz="2000" b="1">
                <a:solidFill>
                  <a:srgbClr val="CC0000"/>
                </a:solidFill>
              </a:rPr>
              <a:t>S</a:t>
            </a:r>
            <a:r>
              <a:rPr lang="en-US" altLang="zh-CN" sz="2000" b="1" u="sng">
                <a:solidFill>
                  <a:srgbClr val="CC0000"/>
                </a:solidFill>
              </a:rPr>
              <a:t>UM</a:t>
            </a:r>
            <a:r>
              <a:rPr lang="zh-CN" altLang="en-US" sz="2000" b="1"/>
              <a:t>函数</a:t>
            </a:r>
            <a:endParaRPr lang="zh-CN" altLang="en-US" sz="2000"/>
          </a:p>
          <a:p>
            <a:pPr marL="533400" indent="-533400" algn="l"/>
            <a:r>
              <a:rPr lang="zh-CN" altLang="en-US" sz="2000"/>
              <a:t>	返回表达式中所有值的和。语法形式如下：</a:t>
            </a:r>
          </a:p>
          <a:p>
            <a:pPr marL="533400" indent="-533400" algn="l"/>
            <a:r>
              <a:rPr lang="zh-CN" altLang="en-US" sz="2000"/>
              <a:t>	</a:t>
            </a:r>
            <a:r>
              <a:rPr lang="en-US" altLang="zh-CN" sz="2000"/>
              <a:t>SUM </a:t>
            </a:r>
            <a:r>
              <a:rPr lang="zh-CN" altLang="en-GB" sz="2000"/>
              <a:t>（</a:t>
            </a:r>
            <a:r>
              <a:rPr lang="zh-CN" altLang="en-US" sz="2000"/>
              <a:t> </a:t>
            </a:r>
            <a:r>
              <a:rPr lang="en-US" altLang="zh-CN" sz="2000"/>
              <a:t>[ ALL | DISTINCT ] expression </a:t>
            </a:r>
            <a:r>
              <a:rPr lang="zh-CN" altLang="en-GB" sz="2000"/>
              <a:t>）</a:t>
            </a:r>
          </a:p>
          <a:p>
            <a:pPr marL="533400" indent="-533400" algn="l"/>
            <a:endParaRPr lang="zh-CN" altLang="en-GB" sz="2000"/>
          </a:p>
        </p:txBody>
      </p:sp>
    </p:spTree>
  </p:cSld>
  <p:clrMapOvr>
    <a:masterClrMapping/>
  </p:clrMapOvr>
  <p:transition spd="med">
    <p:strips dir="r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6178" name="Rectangle 2"/>
          <p:cNvSpPr>
            <a:spLocks noGrp="1" noRot="1" noChangeArrowheads="1"/>
          </p:cNvSpPr>
          <p:nvPr>
            <p:ph type="subTitle" idx="1"/>
          </p:nvPr>
        </p:nvSpPr>
        <p:spPr>
          <a:xfrm>
            <a:off x="684213" y="1412875"/>
            <a:ext cx="8170862" cy="4724400"/>
          </a:xfrm>
        </p:spPr>
        <p:txBody>
          <a:bodyPr/>
          <a:lstStyle/>
          <a:p>
            <a:pPr algn="l"/>
            <a:r>
              <a:rPr lang="en-US" altLang="zh-CN" sz="2000"/>
              <a:t>       </a:t>
            </a:r>
            <a:r>
              <a:rPr lang="zh-CN" altLang="en-US" sz="2000"/>
              <a:t>日期</a:t>
            </a:r>
            <a:r>
              <a:rPr lang="en-US" altLang="zh-CN" sz="2000"/>
              <a:t>/</a:t>
            </a:r>
            <a:r>
              <a:rPr lang="zh-CN" altLang="en-US" sz="2000"/>
              <a:t>时间函数对日期和时间输入值执行操作，并返回一个字符串、数字值或日期和时间值。 </a:t>
            </a:r>
          </a:p>
          <a:p>
            <a:pPr algn="l"/>
            <a:r>
              <a:rPr lang="zh-CN" altLang="en-US" sz="2000" b="1"/>
              <a:t>      （</a:t>
            </a:r>
            <a:r>
              <a:rPr lang="en-US" altLang="zh-CN" sz="2000" b="1"/>
              <a:t>1</a:t>
            </a:r>
            <a:r>
              <a:rPr lang="zh-CN" altLang="en-US" sz="2000" b="1"/>
              <a:t>）</a:t>
            </a:r>
            <a:r>
              <a:rPr lang="en-US" altLang="zh-CN" sz="2000" b="1">
                <a:solidFill>
                  <a:srgbClr val="CC0000"/>
                </a:solidFill>
              </a:rPr>
              <a:t>DATEADD</a:t>
            </a:r>
            <a:r>
              <a:rPr lang="zh-CN" altLang="en-US" sz="2000" b="1"/>
              <a:t>函数</a:t>
            </a:r>
            <a:endParaRPr lang="zh-CN" altLang="en-US" sz="2000"/>
          </a:p>
          <a:p>
            <a:pPr algn="l"/>
            <a:r>
              <a:rPr lang="zh-CN" altLang="en-US" sz="2000"/>
              <a:t>      在向指定日期加上一段时间的基础上，返回新的 </a:t>
            </a:r>
            <a:r>
              <a:rPr lang="en-US" altLang="zh-CN" sz="2000"/>
              <a:t>datetime </a:t>
            </a:r>
            <a:r>
              <a:rPr lang="zh-CN" altLang="en-US" sz="2000"/>
              <a:t>值。语法形式如下：</a:t>
            </a:r>
          </a:p>
          <a:p>
            <a:pPr algn="l"/>
            <a:r>
              <a:rPr lang="zh-CN" altLang="en-US" sz="2000"/>
              <a:t>      </a:t>
            </a:r>
            <a:r>
              <a:rPr lang="en-US" altLang="zh-CN" sz="2000"/>
              <a:t>DATEADD </a:t>
            </a:r>
            <a:r>
              <a:rPr lang="zh-CN" altLang="en-GB" sz="2000"/>
              <a:t>（</a:t>
            </a:r>
            <a:r>
              <a:rPr lang="zh-CN" altLang="en-US" sz="2000"/>
              <a:t> </a:t>
            </a:r>
            <a:r>
              <a:rPr lang="en-US" altLang="zh-CN" sz="2000"/>
              <a:t>datepart, number,date </a:t>
            </a:r>
            <a:r>
              <a:rPr lang="zh-CN" altLang="en-GB" sz="2000"/>
              <a:t>） </a:t>
            </a:r>
          </a:p>
          <a:p>
            <a:pPr algn="l"/>
            <a:endParaRPr lang="zh-CN" altLang="en-GB" sz="2000"/>
          </a:p>
          <a:p>
            <a:pPr algn="l"/>
            <a:r>
              <a:rPr lang="zh-CN" altLang="en-US" sz="2000" b="1"/>
              <a:t>      （２）</a:t>
            </a:r>
            <a:r>
              <a:rPr lang="en-US" altLang="zh-CN" sz="2000" b="1">
                <a:solidFill>
                  <a:srgbClr val="CC0000"/>
                </a:solidFill>
              </a:rPr>
              <a:t>DAY</a:t>
            </a:r>
            <a:r>
              <a:rPr lang="zh-CN" altLang="en-US" sz="2000" b="1"/>
              <a:t>函数</a:t>
            </a:r>
            <a:endParaRPr lang="zh-CN" altLang="en-US" sz="2000"/>
          </a:p>
          <a:p>
            <a:pPr algn="l"/>
            <a:r>
              <a:rPr lang="zh-CN" altLang="en-US" sz="2000"/>
              <a:t>       返回代表指定日期的天的整数。语法形式如下：</a:t>
            </a:r>
          </a:p>
          <a:p>
            <a:pPr algn="l"/>
            <a:r>
              <a:rPr lang="zh-CN" altLang="en-US" sz="2000"/>
              <a:t>       </a:t>
            </a:r>
            <a:r>
              <a:rPr lang="en-US" altLang="zh-CN" sz="2000"/>
              <a:t>DAY </a:t>
            </a:r>
            <a:r>
              <a:rPr lang="zh-CN" altLang="en-GB" sz="2000"/>
              <a:t>（</a:t>
            </a:r>
            <a:r>
              <a:rPr lang="zh-CN" altLang="en-US" sz="2000"/>
              <a:t> </a:t>
            </a:r>
            <a:r>
              <a:rPr lang="en-US" altLang="zh-CN" sz="2000"/>
              <a:t>date </a:t>
            </a:r>
            <a:r>
              <a:rPr lang="zh-CN" altLang="en-GB" sz="2000"/>
              <a:t>） </a:t>
            </a:r>
            <a:endParaRPr lang="zh-CN" altLang="en-US" sz="2000"/>
          </a:p>
        </p:txBody>
      </p:sp>
      <p:sp>
        <p:nvSpPr>
          <p:cNvPr id="946179" name="Rectangle 3"/>
          <p:cNvSpPr>
            <a:spLocks noGrp="1" noChangeArrowheads="1"/>
          </p:cNvSpPr>
          <p:nvPr>
            <p:ph type="ctrTitle"/>
          </p:nvPr>
        </p:nvSpPr>
        <p:spPr>
          <a:xfrm>
            <a:off x="900113" y="749300"/>
            <a:ext cx="4648200" cy="376238"/>
          </a:xfrm>
          <a:noFill/>
          <a:ln/>
        </p:spPr>
        <p:txBody>
          <a:bodyPr/>
          <a:lstStyle/>
          <a:p>
            <a:pPr algn="l"/>
            <a:r>
              <a:rPr lang="en-GB" altLang="zh-CN" sz="2400"/>
              <a:t>2.</a:t>
            </a:r>
            <a:r>
              <a:rPr lang="zh-CN" altLang="en-GB" sz="2400"/>
              <a:t>日期</a:t>
            </a:r>
            <a:r>
              <a:rPr lang="en-GB" altLang="zh-CN" sz="2400"/>
              <a:t>/</a:t>
            </a:r>
            <a:r>
              <a:rPr lang="zh-CN" altLang="en-GB" sz="2400"/>
              <a:t>时间函数</a:t>
            </a:r>
            <a:r>
              <a:rPr lang="zh-CN" altLang="en-GB"/>
              <a:t> </a:t>
            </a:r>
            <a:endParaRPr lang="zh-CN" altLang="en-US"/>
          </a:p>
        </p:txBody>
      </p:sp>
    </p:spTree>
  </p:cSld>
  <p:clrMapOvr>
    <a:masterClrMapping/>
  </p:clrMapOvr>
  <p:transition spd="med">
    <p:strips dir="r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7202" name="Rectangle 2"/>
          <p:cNvSpPr>
            <a:spLocks noGrp="1" noRot="1" noChangeArrowheads="1"/>
          </p:cNvSpPr>
          <p:nvPr>
            <p:ph type="subTitle" idx="1"/>
          </p:nvPr>
        </p:nvSpPr>
        <p:spPr>
          <a:xfrm>
            <a:off x="755650" y="692150"/>
            <a:ext cx="8243888" cy="5759450"/>
          </a:xfrm>
        </p:spPr>
        <p:txBody>
          <a:bodyPr/>
          <a:lstStyle/>
          <a:p>
            <a:pPr algn="l"/>
            <a:r>
              <a:rPr lang="en-US" altLang="zh-CN" sz="2000" b="1"/>
              <a:t>   </a:t>
            </a:r>
            <a:r>
              <a:rPr lang="zh-CN" altLang="en-US" sz="2000" b="1"/>
              <a:t>（３）</a:t>
            </a:r>
            <a:r>
              <a:rPr lang="en-US" altLang="zh-CN" sz="2000" b="1">
                <a:solidFill>
                  <a:srgbClr val="CC0000"/>
                </a:solidFill>
              </a:rPr>
              <a:t>GETDATE</a:t>
            </a:r>
            <a:r>
              <a:rPr lang="zh-CN" altLang="en-US" sz="2000" b="1"/>
              <a:t>函数</a:t>
            </a:r>
            <a:endParaRPr lang="zh-CN" altLang="en-US" sz="2000"/>
          </a:p>
          <a:p>
            <a:pPr algn="l"/>
            <a:r>
              <a:rPr lang="zh-CN" altLang="en-US" sz="2000"/>
              <a:t>       按 </a:t>
            </a:r>
            <a:r>
              <a:rPr lang="en-US" altLang="zh-CN" sz="2000"/>
              <a:t>datetime </a:t>
            </a:r>
            <a:r>
              <a:rPr lang="zh-CN" altLang="en-US" sz="2000"/>
              <a:t>值的 </a:t>
            </a:r>
            <a:r>
              <a:rPr lang="en-US" altLang="zh-CN" sz="2000"/>
              <a:t>Microsoft SQL Server</a:t>
            </a:r>
            <a:r>
              <a:rPr lang="zh-CN" altLang="en-US" sz="2000"/>
              <a:t>标准内部格式返回当前系统日期和时间。语法形式如下：</a:t>
            </a:r>
          </a:p>
          <a:p>
            <a:pPr algn="l"/>
            <a:r>
              <a:rPr lang="zh-CN" altLang="en-US" sz="2000"/>
              <a:t>       　</a:t>
            </a:r>
            <a:r>
              <a:rPr lang="en-US" altLang="zh-CN" sz="2000"/>
              <a:t>GETDATE </a:t>
            </a:r>
            <a:r>
              <a:rPr lang="zh-CN" altLang="en-US" sz="2000"/>
              <a:t>（ ）</a:t>
            </a:r>
          </a:p>
          <a:p>
            <a:pPr algn="l"/>
            <a:endParaRPr lang="zh-CN" altLang="en-US" sz="2000"/>
          </a:p>
          <a:p>
            <a:pPr algn="l"/>
            <a:r>
              <a:rPr lang="zh-CN" altLang="en-US" sz="2000"/>
              <a:t>    （４）</a:t>
            </a:r>
            <a:r>
              <a:rPr lang="en-US" altLang="zh-CN" sz="2000" b="1">
                <a:solidFill>
                  <a:srgbClr val="CC0000"/>
                </a:solidFill>
              </a:rPr>
              <a:t>MONTH</a:t>
            </a:r>
            <a:r>
              <a:rPr lang="zh-CN" altLang="en-US" sz="2000" b="1"/>
              <a:t>函数</a:t>
            </a:r>
            <a:endParaRPr lang="zh-CN" altLang="en-US" sz="2000"/>
          </a:p>
          <a:p>
            <a:pPr algn="l"/>
            <a:r>
              <a:rPr lang="zh-CN" altLang="en-US" sz="2000"/>
              <a:t>    返回代表指定日期月份的整数。语法形式如下：</a:t>
            </a:r>
          </a:p>
          <a:p>
            <a:pPr algn="l"/>
            <a:r>
              <a:rPr lang="zh-CN" altLang="en-US" sz="2000"/>
              <a:t>    　　</a:t>
            </a:r>
            <a:r>
              <a:rPr lang="en-US" altLang="zh-CN" sz="2000"/>
              <a:t>MONTH </a:t>
            </a:r>
            <a:r>
              <a:rPr lang="zh-CN" altLang="en-US" sz="2000"/>
              <a:t>（ </a:t>
            </a:r>
            <a:r>
              <a:rPr lang="en-US" altLang="zh-CN" sz="2000"/>
              <a:t>date </a:t>
            </a:r>
            <a:r>
              <a:rPr lang="zh-CN" altLang="en-US" sz="2000"/>
              <a:t>）</a:t>
            </a:r>
          </a:p>
          <a:p>
            <a:pPr algn="l"/>
            <a:r>
              <a:rPr lang="zh-CN" altLang="en-US" sz="2000"/>
              <a:t> </a:t>
            </a:r>
          </a:p>
          <a:p>
            <a:pPr algn="l"/>
            <a:r>
              <a:rPr lang="zh-CN" altLang="en-US" sz="2000"/>
              <a:t>    （５）</a:t>
            </a:r>
            <a:r>
              <a:rPr lang="en-US" altLang="zh-CN" sz="2000" b="1">
                <a:solidFill>
                  <a:srgbClr val="CC0000"/>
                </a:solidFill>
              </a:rPr>
              <a:t>YEAR</a:t>
            </a:r>
            <a:r>
              <a:rPr lang="zh-CN" altLang="en-US" sz="2000" b="1"/>
              <a:t>函数</a:t>
            </a:r>
            <a:endParaRPr lang="zh-CN" altLang="en-US" sz="2000"/>
          </a:p>
          <a:p>
            <a:pPr algn="l"/>
            <a:r>
              <a:rPr lang="zh-CN" altLang="en-US" sz="2000"/>
              <a:t>    返回表示指定日期中的年份的整数。语法形式如下：</a:t>
            </a:r>
          </a:p>
          <a:p>
            <a:pPr algn="l"/>
            <a:r>
              <a:rPr lang="zh-CN" altLang="en-US" sz="2000"/>
              <a:t>    　　</a:t>
            </a:r>
            <a:r>
              <a:rPr lang="en-US" altLang="zh-CN" sz="2000"/>
              <a:t>YEAR </a:t>
            </a:r>
            <a:r>
              <a:rPr lang="zh-CN" altLang="en-US" sz="2000"/>
              <a:t>（ </a:t>
            </a:r>
            <a:r>
              <a:rPr lang="en-US" altLang="zh-CN" sz="2000"/>
              <a:t>date </a:t>
            </a:r>
            <a:r>
              <a:rPr lang="zh-CN" altLang="en-US" sz="2000"/>
              <a:t>） </a:t>
            </a:r>
          </a:p>
        </p:txBody>
      </p:sp>
    </p:spTree>
  </p:cSld>
  <p:clrMapOvr>
    <a:masterClrMapping/>
  </p:clrMapOvr>
  <p:transition spd="med">
    <p:strips dir="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8226" name="Rectangle 2"/>
          <p:cNvSpPr>
            <a:spLocks noGrp="1" noRot="1" noChangeArrowheads="1"/>
          </p:cNvSpPr>
          <p:nvPr>
            <p:ph type="subTitle" idx="1"/>
          </p:nvPr>
        </p:nvSpPr>
        <p:spPr>
          <a:xfrm>
            <a:off x="250825" y="981075"/>
            <a:ext cx="8893175" cy="5688013"/>
          </a:xfrm>
        </p:spPr>
        <p:txBody>
          <a:bodyPr/>
          <a:lstStyle/>
          <a:p>
            <a:pPr algn="l">
              <a:lnSpc>
                <a:spcPct val="80000"/>
              </a:lnSpc>
            </a:pPr>
            <a:r>
              <a:rPr lang="en-US" altLang="zh-CN" sz="2000"/>
              <a:t>       </a:t>
            </a:r>
            <a:r>
              <a:rPr lang="zh-CN" altLang="en-US" sz="2000"/>
              <a:t>数学函数通常对作为参数提供的输入值执行计算，并返回一个数字值。 </a:t>
            </a:r>
          </a:p>
          <a:p>
            <a:pPr algn="l">
              <a:lnSpc>
                <a:spcPct val="80000"/>
              </a:lnSpc>
            </a:pPr>
            <a:r>
              <a:rPr lang="zh-CN" altLang="en-US" sz="2000"/>
              <a:t>     （</a:t>
            </a:r>
            <a:r>
              <a:rPr lang="en-US" altLang="zh-CN" sz="2000" b="1"/>
              <a:t>1</a:t>
            </a:r>
            <a:r>
              <a:rPr lang="zh-CN" altLang="en-US" sz="2000" b="1"/>
              <a:t>）</a:t>
            </a:r>
            <a:r>
              <a:rPr lang="en-US" altLang="zh-CN" sz="2000" b="1">
                <a:solidFill>
                  <a:srgbClr val="CC0000"/>
                </a:solidFill>
              </a:rPr>
              <a:t>ABS</a:t>
            </a:r>
            <a:r>
              <a:rPr lang="en-US" altLang="zh-CN" sz="2000" b="1">
                <a:hlinkClick r:id="rId2" action="ppaction://hlinkfile"/>
              </a:rPr>
              <a:t> </a:t>
            </a:r>
            <a:r>
              <a:rPr lang="zh-CN" altLang="en-US" sz="2000" b="1"/>
              <a:t>函数</a:t>
            </a:r>
            <a:endParaRPr lang="zh-CN" altLang="en-US" sz="2000"/>
          </a:p>
          <a:p>
            <a:pPr algn="l">
              <a:lnSpc>
                <a:spcPct val="80000"/>
              </a:lnSpc>
            </a:pPr>
            <a:r>
              <a:rPr lang="zh-CN" altLang="en-US" sz="2000"/>
              <a:t>           返回给定数字表达式的绝对值。语法形式如下：</a:t>
            </a:r>
          </a:p>
          <a:p>
            <a:pPr algn="l">
              <a:lnSpc>
                <a:spcPct val="80000"/>
              </a:lnSpc>
            </a:pPr>
            <a:r>
              <a:rPr lang="zh-CN" altLang="en-US" sz="2000"/>
              <a:t>	</a:t>
            </a:r>
            <a:r>
              <a:rPr lang="en-US" altLang="zh-CN" sz="2000"/>
              <a:t>ABS </a:t>
            </a:r>
            <a:r>
              <a:rPr lang="zh-CN" altLang="en-GB" sz="2000"/>
              <a:t>（</a:t>
            </a:r>
            <a:r>
              <a:rPr lang="zh-CN" altLang="en-US" sz="2000"/>
              <a:t> </a:t>
            </a:r>
            <a:r>
              <a:rPr lang="en-US" altLang="zh-CN" sz="2000"/>
              <a:t>numeric_expression </a:t>
            </a:r>
            <a:r>
              <a:rPr lang="zh-CN" altLang="en-GB" sz="2000"/>
              <a:t>） </a:t>
            </a:r>
            <a:r>
              <a:rPr lang="zh-CN" altLang="en-US" sz="2000"/>
              <a:t>     </a:t>
            </a:r>
          </a:p>
          <a:p>
            <a:pPr algn="l">
              <a:lnSpc>
                <a:spcPct val="80000"/>
              </a:lnSpc>
            </a:pPr>
            <a:r>
              <a:rPr lang="zh-CN" altLang="en-US" sz="2000"/>
              <a:t>    （</a:t>
            </a:r>
            <a:r>
              <a:rPr lang="en-US" altLang="zh-CN" sz="2000" b="1"/>
              <a:t>2</a:t>
            </a:r>
            <a:r>
              <a:rPr lang="zh-CN" altLang="en-US" sz="2000" b="1"/>
              <a:t>）</a:t>
            </a:r>
            <a:r>
              <a:rPr lang="en-US" altLang="zh-CN" sz="2000" b="1">
                <a:solidFill>
                  <a:srgbClr val="CC0000"/>
                </a:solidFill>
              </a:rPr>
              <a:t>RAND</a:t>
            </a:r>
            <a:r>
              <a:rPr lang="zh-CN" altLang="en-US" sz="2000" b="1"/>
              <a:t>函数</a:t>
            </a:r>
            <a:endParaRPr lang="zh-CN" altLang="en-US" sz="2000"/>
          </a:p>
          <a:p>
            <a:pPr algn="l">
              <a:lnSpc>
                <a:spcPct val="80000"/>
              </a:lnSpc>
            </a:pPr>
            <a:r>
              <a:rPr lang="zh-CN" altLang="en-US" sz="2000"/>
              <a:t>	返回 </a:t>
            </a:r>
            <a:r>
              <a:rPr lang="en-US" altLang="zh-CN" sz="2000"/>
              <a:t>0 </a:t>
            </a:r>
            <a:r>
              <a:rPr lang="zh-CN" altLang="en-US" sz="2000"/>
              <a:t>到</a:t>
            </a:r>
            <a:r>
              <a:rPr lang="en-US" altLang="zh-CN" sz="2000"/>
              <a:t>1 </a:t>
            </a:r>
            <a:r>
              <a:rPr lang="zh-CN" altLang="en-US" sz="2000"/>
              <a:t>之间的随机</a:t>
            </a:r>
            <a:r>
              <a:rPr lang="en-US" altLang="zh-CN" sz="2000"/>
              <a:t>float </a:t>
            </a:r>
            <a:r>
              <a:rPr lang="zh-CN" altLang="en-US" sz="2000"/>
              <a:t>值。语法形式如下：</a:t>
            </a:r>
          </a:p>
          <a:p>
            <a:pPr algn="l">
              <a:lnSpc>
                <a:spcPct val="80000"/>
              </a:lnSpc>
            </a:pPr>
            <a:r>
              <a:rPr lang="zh-CN" altLang="en-US" sz="2000"/>
              <a:t>	</a:t>
            </a:r>
            <a:r>
              <a:rPr lang="en-US" altLang="zh-CN" sz="2000"/>
              <a:t>RAND </a:t>
            </a:r>
            <a:r>
              <a:rPr lang="zh-CN" altLang="en-US" sz="2000"/>
              <a:t>（ </a:t>
            </a:r>
            <a:r>
              <a:rPr lang="en-US" altLang="zh-CN" sz="2000"/>
              <a:t>[ seed ] </a:t>
            </a:r>
            <a:r>
              <a:rPr lang="zh-CN" altLang="en-US" sz="2000"/>
              <a:t>） </a:t>
            </a:r>
          </a:p>
          <a:p>
            <a:pPr algn="l">
              <a:lnSpc>
                <a:spcPct val="80000"/>
              </a:lnSpc>
            </a:pPr>
            <a:r>
              <a:rPr lang="zh-CN" altLang="en-US" sz="2000" b="1"/>
              <a:t>    （</a:t>
            </a:r>
            <a:r>
              <a:rPr lang="en-US" altLang="zh-CN" sz="2000" b="1"/>
              <a:t>3</a:t>
            </a:r>
            <a:r>
              <a:rPr lang="zh-CN" altLang="en-US" sz="2000" b="1"/>
              <a:t>）</a:t>
            </a:r>
            <a:r>
              <a:rPr lang="en-US" altLang="zh-CN" sz="2000" b="1">
                <a:solidFill>
                  <a:srgbClr val="CC0000"/>
                </a:solidFill>
              </a:rPr>
              <a:t>ROUND</a:t>
            </a:r>
            <a:r>
              <a:rPr lang="zh-CN" altLang="en-US" sz="2000" b="1"/>
              <a:t>函数</a:t>
            </a:r>
            <a:endParaRPr lang="zh-CN" altLang="en-US" sz="2000"/>
          </a:p>
          <a:p>
            <a:pPr algn="l">
              <a:lnSpc>
                <a:spcPct val="80000"/>
              </a:lnSpc>
            </a:pPr>
            <a:r>
              <a:rPr lang="zh-CN" altLang="en-US" sz="2000"/>
              <a:t>             返回数字表达式并四舍五入为指定的长度或精度。语法形式如下：</a:t>
            </a:r>
          </a:p>
          <a:p>
            <a:pPr algn="l">
              <a:lnSpc>
                <a:spcPct val="80000"/>
              </a:lnSpc>
            </a:pPr>
            <a:r>
              <a:rPr lang="zh-CN" altLang="en-US" sz="2000"/>
              <a:t>             </a:t>
            </a:r>
            <a:r>
              <a:rPr lang="en-US" altLang="zh-CN" sz="2000"/>
              <a:t>ROUND </a:t>
            </a:r>
            <a:r>
              <a:rPr lang="zh-CN" altLang="en-GB" sz="2000"/>
              <a:t>（</a:t>
            </a:r>
            <a:r>
              <a:rPr lang="zh-CN" altLang="en-US" sz="2000"/>
              <a:t> </a:t>
            </a:r>
            <a:r>
              <a:rPr lang="en-US" altLang="zh-CN" sz="2000"/>
              <a:t>numeric_expression , length [,function ] </a:t>
            </a:r>
            <a:r>
              <a:rPr lang="zh-CN" altLang="en-GB" sz="2000"/>
              <a:t>）</a:t>
            </a:r>
            <a:endParaRPr lang="en-GB" altLang="zh-CN" sz="2000"/>
          </a:p>
          <a:p>
            <a:pPr algn="l">
              <a:lnSpc>
                <a:spcPct val="80000"/>
              </a:lnSpc>
            </a:pPr>
            <a:r>
              <a:rPr lang="zh-CN" altLang="en-US" sz="2000" b="1"/>
              <a:t>    （</a:t>
            </a:r>
            <a:r>
              <a:rPr lang="en-US" altLang="zh-CN" sz="2000" b="1"/>
              <a:t>4</a:t>
            </a:r>
            <a:r>
              <a:rPr lang="zh-CN" altLang="en-US" sz="2000" b="1"/>
              <a:t>）</a:t>
            </a:r>
            <a:r>
              <a:rPr lang="en-US" altLang="zh-CN" sz="2000" b="1">
                <a:solidFill>
                  <a:srgbClr val="CC0000"/>
                </a:solidFill>
              </a:rPr>
              <a:t>COS</a:t>
            </a:r>
            <a:r>
              <a:rPr lang="zh-CN" altLang="en-US" sz="2000" b="1"/>
              <a:t>函数</a:t>
            </a:r>
            <a:endParaRPr lang="zh-CN" altLang="en-US" sz="2000"/>
          </a:p>
          <a:p>
            <a:pPr algn="l">
              <a:lnSpc>
                <a:spcPct val="80000"/>
              </a:lnSpc>
            </a:pPr>
            <a:r>
              <a:rPr lang="zh-CN" altLang="en-US" sz="2000"/>
              <a:t>      返回给定表达式中给定角度（以弧度为单位）的三角余弦值。语法形式如下：</a:t>
            </a:r>
          </a:p>
          <a:p>
            <a:pPr algn="l">
              <a:lnSpc>
                <a:spcPct val="80000"/>
              </a:lnSpc>
            </a:pPr>
            <a:r>
              <a:rPr lang="zh-CN" altLang="en-US" sz="2000"/>
              <a:t>         </a:t>
            </a:r>
            <a:r>
              <a:rPr lang="en-US" altLang="zh-CN" sz="2000"/>
              <a:t>COS </a:t>
            </a:r>
            <a:r>
              <a:rPr lang="zh-CN" altLang="en-GB" sz="2000"/>
              <a:t>（</a:t>
            </a:r>
            <a:r>
              <a:rPr lang="zh-CN" altLang="en-US" sz="2000"/>
              <a:t> </a:t>
            </a:r>
            <a:r>
              <a:rPr lang="en-US" altLang="zh-CN" sz="2000"/>
              <a:t>float_expression </a:t>
            </a:r>
            <a:r>
              <a:rPr lang="zh-CN" altLang="en-GB" sz="2000"/>
              <a:t>） </a:t>
            </a:r>
          </a:p>
        </p:txBody>
      </p:sp>
      <p:sp>
        <p:nvSpPr>
          <p:cNvPr id="948227" name="Rectangle 3"/>
          <p:cNvSpPr>
            <a:spLocks noGrp="1" noChangeArrowheads="1"/>
          </p:cNvSpPr>
          <p:nvPr>
            <p:ph type="ctrTitle"/>
          </p:nvPr>
        </p:nvSpPr>
        <p:spPr>
          <a:xfrm>
            <a:off x="900113" y="549275"/>
            <a:ext cx="4608512" cy="287338"/>
          </a:xfrm>
          <a:noFill/>
          <a:ln/>
        </p:spPr>
        <p:txBody>
          <a:bodyPr/>
          <a:lstStyle/>
          <a:p>
            <a:pPr algn="l"/>
            <a:r>
              <a:rPr lang="en-GB" altLang="zh-CN" sz="2400"/>
              <a:t>3. </a:t>
            </a:r>
            <a:r>
              <a:rPr lang="zh-CN" altLang="en-GB" sz="2400"/>
              <a:t>数学函数</a:t>
            </a:r>
            <a:r>
              <a:rPr lang="zh-CN" altLang="en-GB"/>
              <a:t> </a:t>
            </a:r>
            <a:endParaRPr lang="zh-CN" altLang="en-US"/>
          </a:p>
        </p:txBody>
      </p:sp>
    </p:spTree>
  </p:cSld>
  <p:clrMapOvr>
    <a:masterClrMapping/>
  </p:clrMapOvr>
  <p:transition spd="med">
    <p:strips dir="r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9250" name="Rectangle 2"/>
          <p:cNvSpPr>
            <a:spLocks noGrp="1" noRot="1" noChangeArrowheads="1"/>
          </p:cNvSpPr>
          <p:nvPr>
            <p:ph type="subTitle" idx="1"/>
          </p:nvPr>
        </p:nvSpPr>
        <p:spPr>
          <a:xfrm>
            <a:off x="323850" y="549275"/>
            <a:ext cx="8820150" cy="6119813"/>
          </a:xfrm>
        </p:spPr>
        <p:txBody>
          <a:bodyPr/>
          <a:lstStyle/>
          <a:p>
            <a:pPr algn="l"/>
            <a:r>
              <a:rPr lang="zh-CN" altLang="en-US" sz="2000" b="1"/>
              <a:t>（</a:t>
            </a:r>
            <a:r>
              <a:rPr lang="en-US" altLang="zh-CN" sz="2000" b="1"/>
              <a:t>5</a:t>
            </a:r>
            <a:r>
              <a:rPr lang="zh-CN" altLang="en-US" sz="2000" b="1"/>
              <a:t>）</a:t>
            </a:r>
            <a:r>
              <a:rPr lang="en-US" altLang="zh-CN" sz="2000" b="1">
                <a:solidFill>
                  <a:srgbClr val="CC0000"/>
                </a:solidFill>
              </a:rPr>
              <a:t>LOG</a:t>
            </a:r>
            <a:r>
              <a:rPr lang="zh-CN" altLang="en-US" sz="2000" b="1"/>
              <a:t>函数</a:t>
            </a:r>
            <a:endParaRPr lang="zh-CN" altLang="en-US" sz="2000"/>
          </a:p>
          <a:p>
            <a:pPr algn="l"/>
            <a:r>
              <a:rPr lang="zh-CN" altLang="en-US" sz="2000"/>
              <a:t>      返回给定 </a:t>
            </a:r>
            <a:r>
              <a:rPr lang="en-US" altLang="zh-CN" sz="2000"/>
              <a:t>float </a:t>
            </a:r>
            <a:r>
              <a:rPr lang="zh-CN" altLang="en-US" sz="2000"/>
              <a:t>表达式的自然对数。语法形式如下：</a:t>
            </a:r>
          </a:p>
          <a:p>
            <a:pPr algn="l"/>
            <a:r>
              <a:rPr lang="zh-CN" altLang="en-US" sz="2000"/>
              <a:t>          </a:t>
            </a:r>
            <a:r>
              <a:rPr lang="en-US" altLang="zh-CN" sz="2000"/>
              <a:t>LOG </a:t>
            </a:r>
            <a:r>
              <a:rPr lang="zh-CN" altLang="en-GB" sz="2000"/>
              <a:t>（</a:t>
            </a:r>
            <a:r>
              <a:rPr lang="zh-CN" altLang="en-US" sz="2000"/>
              <a:t> </a:t>
            </a:r>
            <a:r>
              <a:rPr lang="en-US" altLang="zh-CN" sz="2000"/>
              <a:t>float_expression </a:t>
            </a:r>
            <a:r>
              <a:rPr lang="zh-CN" altLang="en-GB" sz="2000"/>
              <a:t>） </a:t>
            </a:r>
          </a:p>
          <a:p>
            <a:pPr algn="l"/>
            <a:r>
              <a:rPr lang="zh-CN" altLang="en-US" sz="2000" b="1"/>
              <a:t>（６）</a:t>
            </a:r>
            <a:r>
              <a:rPr lang="en-US" altLang="zh-CN" sz="2000" b="1">
                <a:solidFill>
                  <a:srgbClr val="CC0000"/>
                </a:solidFill>
              </a:rPr>
              <a:t>POWER</a:t>
            </a:r>
            <a:r>
              <a:rPr lang="zh-CN" altLang="en-US" sz="2000" b="1"/>
              <a:t>函数</a:t>
            </a:r>
            <a:endParaRPr lang="zh-CN" altLang="en-US" sz="2000"/>
          </a:p>
          <a:p>
            <a:pPr algn="l"/>
            <a:r>
              <a:rPr lang="zh-CN" altLang="en-US" sz="2000"/>
              <a:t>       返回给定表达式乘指定次方的值。语法形式如下：</a:t>
            </a:r>
          </a:p>
          <a:p>
            <a:pPr algn="l"/>
            <a:r>
              <a:rPr lang="zh-CN" altLang="en-US" sz="2000"/>
              <a:t>	</a:t>
            </a:r>
            <a:r>
              <a:rPr lang="en-US" altLang="zh-CN" sz="2000"/>
              <a:t>POWER </a:t>
            </a:r>
            <a:r>
              <a:rPr lang="zh-CN" altLang="en-GB" sz="2000"/>
              <a:t>（</a:t>
            </a:r>
            <a:r>
              <a:rPr lang="zh-CN" altLang="en-US" sz="2000"/>
              <a:t> </a:t>
            </a:r>
            <a:r>
              <a:rPr lang="en-US" altLang="zh-CN" sz="2000"/>
              <a:t>numeric_expression,y </a:t>
            </a:r>
            <a:r>
              <a:rPr lang="zh-CN" altLang="en-GB" sz="2000"/>
              <a:t>）</a:t>
            </a:r>
          </a:p>
          <a:p>
            <a:pPr algn="l"/>
            <a:r>
              <a:rPr lang="zh-CN" altLang="en-US" sz="2000" b="1"/>
              <a:t>（７）</a:t>
            </a:r>
            <a:r>
              <a:rPr lang="en-US" altLang="zh-CN" sz="2000" b="1">
                <a:solidFill>
                  <a:srgbClr val="CC0000"/>
                </a:solidFill>
              </a:rPr>
              <a:t>SIGN</a:t>
            </a:r>
            <a:r>
              <a:rPr lang="zh-CN" altLang="en-US" sz="2000" b="1"/>
              <a:t>函数</a:t>
            </a:r>
            <a:endParaRPr lang="zh-CN" altLang="en-US" sz="2000"/>
          </a:p>
          <a:p>
            <a:pPr algn="l"/>
            <a:r>
              <a:rPr lang="zh-CN" altLang="en-US" sz="2000"/>
              <a:t>       返回给定表达式的正 （</a:t>
            </a:r>
            <a:r>
              <a:rPr lang="en-US" altLang="zh-CN" sz="2000"/>
              <a:t>+1</a:t>
            </a:r>
            <a:r>
              <a:rPr lang="zh-CN" altLang="en-US" sz="2000"/>
              <a:t>）、零 （</a:t>
            </a:r>
            <a:r>
              <a:rPr lang="en-US" altLang="zh-CN" sz="2000"/>
              <a:t>0</a:t>
            </a:r>
            <a:r>
              <a:rPr lang="zh-CN" altLang="en-US" sz="2000"/>
              <a:t>） 或负 （</a:t>
            </a:r>
            <a:r>
              <a:rPr lang="en-US" altLang="zh-CN" sz="2000"/>
              <a:t>-1</a:t>
            </a:r>
            <a:r>
              <a:rPr lang="zh-CN" altLang="en-US" sz="2000"/>
              <a:t>） 号。语法形式如下：</a:t>
            </a:r>
          </a:p>
          <a:p>
            <a:pPr algn="l"/>
            <a:r>
              <a:rPr lang="zh-CN" altLang="en-US" sz="2000"/>
              <a:t>	</a:t>
            </a:r>
            <a:r>
              <a:rPr lang="en-US" altLang="zh-CN" sz="2000"/>
              <a:t>SIGN </a:t>
            </a:r>
            <a:r>
              <a:rPr lang="zh-CN" altLang="en-GB" sz="2000"/>
              <a:t>（</a:t>
            </a:r>
            <a:r>
              <a:rPr lang="zh-CN" altLang="en-US" sz="2000"/>
              <a:t> </a:t>
            </a:r>
            <a:r>
              <a:rPr lang="en-US" altLang="zh-CN" sz="2000"/>
              <a:t>numeric_expression </a:t>
            </a:r>
            <a:r>
              <a:rPr lang="zh-CN" altLang="en-GB" sz="2000"/>
              <a:t>）</a:t>
            </a:r>
            <a:r>
              <a:rPr lang="zh-CN" altLang="en-US" sz="2000"/>
              <a:t> </a:t>
            </a:r>
            <a:r>
              <a:rPr lang="zh-CN" altLang="en-GB" sz="2000"/>
              <a:t> </a:t>
            </a:r>
          </a:p>
          <a:p>
            <a:pPr algn="l"/>
            <a:r>
              <a:rPr lang="zh-CN" altLang="en-US" sz="2000" b="1"/>
              <a:t>（８）</a:t>
            </a:r>
            <a:r>
              <a:rPr lang="en-US" altLang="zh-CN" sz="2000" b="1">
                <a:solidFill>
                  <a:srgbClr val="CC0000"/>
                </a:solidFill>
              </a:rPr>
              <a:t>SIN</a:t>
            </a:r>
            <a:r>
              <a:rPr lang="zh-CN" altLang="en-US" sz="2000" b="1"/>
              <a:t>函数</a:t>
            </a:r>
            <a:endParaRPr lang="zh-CN" altLang="en-US" sz="2000"/>
          </a:p>
          <a:p>
            <a:pPr algn="l"/>
            <a:r>
              <a:rPr lang="zh-CN" altLang="en-US" sz="2000"/>
              <a:t>	以近似数字 （</a:t>
            </a:r>
            <a:r>
              <a:rPr lang="en-US" altLang="zh-CN" sz="2000"/>
              <a:t>float</a:t>
            </a:r>
            <a:r>
              <a:rPr lang="zh-CN" altLang="en-US" sz="2000"/>
              <a:t>） 表达式返回给定角度（以弧度为单位）的三角正弦值。语法形式如下：</a:t>
            </a:r>
          </a:p>
          <a:p>
            <a:pPr algn="l"/>
            <a:r>
              <a:rPr lang="zh-CN" altLang="en-US" sz="2000"/>
              <a:t>	</a:t>
            </a:r>
            <a:r>
              <a:rPr lang="en-US" altLang="zh-CN" sz="2000"/>
              <a:t>SIN </a:t>
            </a:r>
            <a:r>
              <a:rPr lang="zh-CN" altLang="en-GB" sz="2000"/>
              <a:t>（</a:t>
            </a:r>
            <a:r>
              <a:rPr lang="zh-CN" altLang="en-US" sz="2000"/>
              <a:t> </a:t>
            </a:r>
            <a:r>
              <a:rPr lang="en-US" altLang="zh-CN" sz="2000"/>
              <a:t>float_expression </a:t>
            </a:r>
            <a:r>
              <a:rPr lang="zh-CN" altLang="en-GB" sz="2000"/>
              <a:t>） </a:t>
            </a:r>
            <a:endParaRPr lang="zh-CN" altLang="en-US" sz="2000"/>
          </a:p>
        </p:txBody>
      </p:sp>
    </p:spTree>
  </p:cSld>
  <p:clrMapOvr>
    <a:masterClrMapping/>
  </p:clrMapOvr>
  <p:transition spd="med">
    <p:strips dir="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0274" name="Rectangle 2"/>
          <p:cNvSpPr>
            <a:spLocks noGrp="1" noRot="1" noChangeArrowheads="1"/>
          </p:cNvSpPr>
          <p:nvPr>
            <p:ph type="subTitle" idx="1"/>
          </p:nvPr>
        </p:nvSpPr>
        <p:spPr>
          <a:xfrm>
            <a:off x="611188" y="1052513"/>
            <a:ext cx="8135937" cy="5327650"/>
          </a:xfrm>
        </p:spPr>
        <p:txBody>
          <a:bodyPr/>
          <a:lstStyle/>
          <a:p>
            <a:pPr algn="l">
              <a:lnSpc>
                <a:spcPct val="105000"/>
              </a:lnSpc>
              <a:spcBef>
                <a:spcPct val="0"/>
              </a:spcBef>
            </a:pPr>
            <a:r>
              <a:rPr lang="en-US" altLang="zh-CN" sz="1800" b="1"/>
              <a:t>     </a:t>
            </a:r>
            <a:r>
              <a:rPr lang="zh-CN" altLang="en-US" sz="1800" b="1"/>
              <a:t>字符串函数对字符串输入值执行操作，返回字符串或数字值。 </a:t>
            </a:r>
          </a:p>
          <a:p>
            <a:pPr algn="l">
              <a:lnSpc>
                <a:spcPct val="105000"/>
              </a:lnSpc>
              <a:spcBef>
                <a:spcPct val="0"/>
              </a:spcBef>
            </a:pPr>
            <a:r>
              <a:rPr lang="zh-CN" altLang="en-US" sz="1800" b="1"/>
              <a:t>     （</a:t>
            </a:r>
            <a:r>
              <a:rPr lang="en-US" altLang="zh-CN" sz="1800" b="1"/>
              <a:t>1</a:t>
            </a:r>
            <a:r>
              <a:rPr lang="zh-CN" altLang="en-US" sz="1800" b="1"/>
              <a:t>）</a:t>
            </a:r>
            <a:r>
              <a:rPr lang="en-US" altLang="zh-CN" sz="1800" b="1"/>
              <a:t>ASCII </a:t>
            </a:r>
            <a:r>
              <a:rPr lang="zh-CN" altLang="en-US" sz="1800" b="1"/>
              <a:t>函数</a:t>
            </a:r>
          </a:p>
          <a:p>
            <a:pPr algn="l">
              <a:lnSpc>
                <a:spcPct val="105000"/>
              </a:lnSpc>
              <a:spcBef>
                <a:spcPct val="0"/>
              </a:spcBef>
            </a:pPr>
            <a:r>
              <a:rPr lang="zh-CN" altLang="en-US" sz="1800" b="1"/>
              <a:t>          返回字符表达式最左端字符的 </a:t>
            </a:r>
            <a:r>
              <a:rPr lang="en-US" altLang="zh-CN" sz="1800" b="1"/>
              <a:t>ASCII </a:t>
            </a:r>
            <a:r>
              <a:rPr lang="zh-CN" altLang="en-US" sz="1800" b="1"/>
              <a:t>代码值。语法形式如下：</a:t>
            </a:r>
          </a:p>
          <a:p>
            <a:pPr algn="l">
              <a:lnSpc>
                <a:spcPct val="105000"/>
              </a:lnSpc>
              <a:spcBef>
                <a:spcPct val="0"/>
              </a:spcBef>
            </a:pPr>
            <a:r>
              <a:rPr lang="zh-CN" altLang="en-US" sz="1800" b="1"/>
              <a:t>	   </a:t>
            </a:r>
            <a:r>
              <a:rPr lang="en-US" altLang="zh-CN" sz="1800" b="1"/>
              <a:t>ASCII </a:t>
            </a:r>
            <a:r>
              <a:rPr lang="zh-CN" altLang="en-GB" sz="1800" b="1"/>
              <a:t>（</a:t>
            </a:r>
            <a:r>
              <a:rPr lang="zh-CN" altLang="en-US" sz="1800" b="1"/>
              <a:t> </a:t>
            </a:r>
            <a:r>
              <a:rPr lang="en-US" altLang="zh-CN" sz="1800" b="1"/>
              <a:t>character_expression </a:t>
            </a:r>
            <a:r>
              <a:rPr lang="zh-CN" altLang="en-GB" sz="1800" b="1"/>
              <a:t>） </a:t>
            </a:r>
          </a:p>
          <a:p>
            <a:pPr algn="l">
              <a:lnSpc>
                <a:spcPct val="105000"/>
              </a:lnSpc>
              <a:spcBef>
                <a:spcPct val="0"/>
              </a:spcBef>
            </a:pPr>
            <a:endParaRPr lang="zh-CN" altLang="en-GB" sz="1800" b="1"/>
          </a:p>
          <a:p>
            <a:pPr algn="l">
              <a:lnSpc>
                <a:spcPct val="105000"/>
              </a:lnSpc>
              <a:spcBef>
                <a:spcPct val="0"/>
              </a:spcBef>
            </a:pPr>
            <a:r>
              <a:rPr lang="zh-CN" altLang="en-US" sz="1800" b="1"/>
              <a:t>     （２）</a:t>
            </a:r>
            <a:r>
              <a:rPr lang="en-US" altLang="zh-CN" sz="1800" b="1"/>
              <a:t>CHAR</a:t>
            </a:r>
            <a:r>
              <a:rPr lang="zh-CN" altLang="en-US" sz="1800" b="1"/>
              <a:t>函数</a:t>
            </a:r>
          </a:p>
          <a:p>
            <a:pPr algn="l">
              <a:lnSpc>
                <a:spcPct val="105000"/>
              </a:lnSpc>
              <a:spcBef>
                <a:spcPct val="0"/>
              </a:spcBef>
            </a:pPr>
            <a:r>
              <a:rPr lang="zh-CN" altLang="en-US" sz="1800" b="1"/>
              <a:t>            将 </a:t>
            </a:r>
            <a:r>
              <a:rPr lang="en-US" altLang="zh-CN" sz="1800" b="1"/>
              <a:t>int ASCII </a:t>
            </a:r>
            <a:r>
              <a:rPr lang="zh-CN" altLang="en-US" sz="1800" b="1"/>
              <a:t>代码转换为字符的字符串函数。语法形式如下：</a:t>
            </a:r>
          </a:p>
          <a:p>
            <a:pPr algn="l">
              <a:lnSpc>
                <a:spcPct val="105000"/>
              </a:lnSpc>
              <a:spcBef>
                <a:spcPct val="0"/>
              </a:spcBef>
            </a:pPr>
            <a:r>
              <a:rPr lang="zh-CN" altLang="en-US" sz="1800" b="1"/>
              <a:t>	   </a:t>
            </a:r>
            <a:r>
              <a:rPr lang="en-US" altLang="zh-CN" sz="1800" b="1"/>
              <a:t>CHAR </a:t>
            </a:r>
            <a:r>
              <a:rPr lang="zh-CN" altLang="en-GB" sz="1800" b="1"/>
              <a:t>（</a:t>
            </a:r>
            <a:r>
              <a:rPr lang="zh-CN" altLang="en-US" sz="1800" b="1"/>
              <a:t> </a:t>
            </a:r>
            <a:r>
              <a:rPr lang="en-US" altLang="zh-CN" sz="1800" b="1"/>
              <a:t>integer_expression </a:t>
            </a:r>
            <a:r>
              <a:rPr lang="zh-CN" altLang="en-GB" sz="1800" b="1"/>
              <a:t>）</a:t>
            </a:r>
          </a:p>
          <a:p>
            <a:pPr algn="l">
              <a:lnSpc>
                <a:spcPct val="105000"/>
              </a:lnSpc>
              <a:spcBef>
                <a:spcPct val="0"/>
              </a:spcBef>
            </a:pPr>
            <a:endParaRPr lang="zh-CN" altLang="en-GB" sz="1800" b="1"/>
          </a:p>
          <a:p>
            <a:pPr algn="l">
              <a:lnSpc>
                <a:spcPct val="105000"/>
              </a:lnSpc>
              <a:spcBef>
                <a:spcPct val="0"/>
              </a:spcBef>
            </a:pPr>
            <a:r>
              <a:rPr lang="zh-CN" altLang="en-US" sz="1800" b="1"/>
              <a:t>     （３）</a:t>
            </a:r>
            <a:r>
              <a:rPr lang="en-US" altLang="zh-CN" sz="1800" b="1"/>
              <a:t>CHARINDEX</a:t>
            </a:r>
            <a:r>
              <a:rPr lang="zh-CN" altLang="en-US" sz="1800" b="1"/>
              <a:t>函数</a:t>
            </a:r>
          </a:p>
          <a:p>
            <a:pPr algn="l">
              <a:lnSpc>
                <a:spcPct val="105000"/>
              </a:lnSpc>
              <a:spcBef>
                <a:spcPct val="0"/>
              </a:spcBef>
            </a:pPr>
            <a:r>
              <a:rPr lang="zh-CN" altLang="en-US" sz="1800" b="1"/>
              <a:t>          返回字符串中指定表达式的起始位置。语法形式如下：</a:t>
            </a:r>
          </a:p>
          <a:p>
            <a:pPr algn="l">
              <a:lnSpc>
                <a:spcPct val="105000"/>
              </a:lnSpc>
              <a:spcBef>
                <a:spcPct val="0"/>
              </a:spcBef>
            </a:pPr>
            <a:r>
              <a:rPr lang="zh-CN" altLang="en-US" sz="1800" b="1"/>
              <a:t>              </a:t>
            </a:r>
            <a:r>
              <a:rPr lang="en-US" altLang="zh-CN" sz="1800" b="1"/>
              <a:t>CHARINDEX </a:t>
            </a:r>
            <a:r>
              <a:rPr lang="zh-CN" altLang="en-GB" sz="1800" b="1"/>
              <a:t>（</a:t>
            </a:r>
            <a:r>
              <a:rPr lang="zh-CN" altLang="en-US" sz="1800" b="1"/>
              <a:t> </a:t>
            </a:r>
            <a:r>
              <a:rPr lang="en-US" altLang="zh-CN" sz="1800" b="1"/>
              <a:t>expression1,expression2 [,start_location ] </a:t>
            </a:r>
            <a:r>
              <a:rPr lang="zh-CN" altLang="en-GB" sz="1800" b="1"/>
              <a:t>） </a:t>
            </a:r>
          </a:p>
          <a:p>
            <a:pPr algn="l">
              <a:lnSpc>
                <a:spcPct val="105000"/>
              </a:lnSpc>
              <a:spcBef>
                <a:spcPct val="0"/>
              </a:spcBef>
            </a:pPr>
            <a:endParaRPr lang="zh-CN" altLang="en-GB" sz="1800" b="1"/>
          </a:p>
          <a:p>
            <a:pPr algn="l">
              <a:lnSpc>
                <a:spcPct val="105000"/>
              </a:lnSpc>
              <a:spcBef>
                <a:spcPct val="0"/>
              </a:spcBef>
            </a:pPr>
            <a:r>
              <a:rPr lang="zh-CN" altLang="en-US" sz="1800" b="1"/>
              <a:t>     （４）</a:t>
            </a:r>
            <a:r>
              <a:rPr lang="en-US" altLang="zh-CN" sz="1800" b="1"/>
              <a:t>LEFT</a:t>
            </a:r>
            <a:r>
              <a:rPr lang="zh-CN" altLang="en-US" sz="1800" b="1"/>
              <a:t>函数</a:t>
            </a:r>
          </a:p>
          <a:p>
            <a:pPr algn="l">
              <a:lnSpc>
                <a:spcPct val="105000"/>
              </a:lnSpc>
              <a:spcBef>
                <a:spcPct val="0"/>
              </a:spcBef>
            </a:pPr>
            <a:r>
              <a:rPr lang="zh-CN" altLang="en-US" sz="1800" b="1"/>
              <a:t>           返回字符串中从左边开始指定个数的字符。语法形式如下：</a:t>
            </a:r>
          </a:p>
          <a:p>
            <a:pPr algn="l">
              <a:lnSpc>
                <a:spcPct val="105000"/>
              </a:lnSpc>
              <a:spcBef>
                <a:spcPct val="0"/>
              </a:spcBef>
            </a:pPr>
            <a:r>
              <a:rPr lang="zh-CN" altLang="en-US" sz="1800" b="1"/>
              <a:t>	  </a:t>
            </a:r>
            <a:r>
              <a:rPr lang="en-US" altLang="zh-CN" sz="1800" b="1"/>
              <a:t>LEFT </a:t>
            </a:r>
            <a:r>
              <a:rPr lang="zh-CN" altLang="en-GB" sz="1800" b="1"/>
              <a:t>（</a:t>
            </a:r>
            <a:r>
              <a:rPr lang="zh-CN" altLang="en-US" sz="1800" b="1"/>
              <a:t> </a:t>
            </a:r>
            <a:r>
              <a:rPr lang="en-US" altLang="zh-CN" sz="1800" b="1"/>
              <a:t>character_expression,integer_expression </a:t>
            </a:r>
            <a:r>
              <a:rPr lang="zh-CN" altLang="en-GB" sz="1800" b="1"/>
              <a:t>）</a:t>
            </a:r>
            <a:endParaRPr lang="zh-CN" altLang="en-US" sz="1800" b="1"/>
          </a:p>
        </p:txBody>
      </p:sp>
      <p:sp>
        <p:nvSpPr>
          <p:cNvPr id="950275" name="Rectangle 3"/>
          <p:cNvSpPr>
            <a:spLocks noGrp="1" noChangeArrowheads="1"/>
          </p:cNvSpPr>
          <p:nvPr>
            <p:ph type="ctrTitle"/>
          </p:nvPr>
        </p:nvSpPr>
        <p:spPr>
          <a:xfrm>
            <a:off x="611188" y="549275"/>
            <a:ext cx="4648200" cy="446088"/>
          </a:xfrm>
          <a:noFill/>
          <a:ln/>
        </p:spPr>
        <p:txBody>
          <a:bodyPr/>
          <a:lstStyle/>
          <a:p>
            <a:pPr algn="l"/>
            <a:r>
              <a:rPr lang="en-GB" altLang="zh-CN" sz="2400"/>
              <a:t>4.</a:t>
            </a:r>
            <a:r>
              <a:rPr lang="zh-CN" altLang="en-GB" sz="2400"/>
              <a:t>字符串函数</a:t>
            </a:r>
            <a:endParaRPr lang="zh-CN" altLang="en-US" sz="2400"/>
          </a:p>
        </p:txBody>
      </p:sp>
    </p:spTree>
  </p:cSld>
  <p:clrMapOvr>
    <a:masterClrMapping/>
  </p:clrMapOvr>
  <p:transition spd="med">
    <p:strips dir="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1298" name="Rectangle 2"/>
          <p:cNvSpPr>
            <a:spLocks noGrp="1" noRot="1" noChangeArrowheads="1"/>
          </p:cNvSpPr>
          <p:nvPr>
            <p:ph type="subTitle" idx="1"/>
          </p:nvPr>
        </p:nvSpPr>
        <p:spPr>
          <a:xfrm>
            <a:off x="539750" y="476250"/>
            <a:ext cx="8604250" cy="6048375"/>
          </a:xfrm>
        </p:spPr>
        <p:txBody>
          <a:bodyPr/>
          <a:lstStyle/>
          <a:p>
            <a:pPr algn="l">
              <a:lnSpc>
                <a:spcPct val="105000"/>
              </a:lnSpc>
              <a:spcBef>
                <a:spcPct val="0"/>
              </a:spcBef>
            </a:pPr>
            <a:r>
              <a:rPr lang="zh-CN" altLang="en-US" sz="1800" b="1"/>
              <a:t>（５）</a:t>
            </a:r>
            <a:r>
              <a:rPr lang="en-US" altLang="zh-CN" sz="1800" b="1"/>
              <a:t>LOWER</a:t>
            </a:r>
            <a:r>
              <a:rPr lang="zh-CN" altLang="en-US" sz="1800" b="1"/>
              <a:t>函数</a:t>
            </a:r>
          </a:p>
          <a:p>
            <a:pPr algn="l">
              <a:lnSpc>
                <a:spcPct val="105000"/>
              </a:lnSpc>
              <a:spcBef>
                <a:spcPct val="0"/>
              </a:spcBef>
            </a:pPr>
            <a:r>
              <a:rPr lang="zh-CN" altLang="en-US" sz="1800" b="1"/>
              <a:t>       将大写字符数据转换为小写字符数据后返回字符表达式。语法形式如下：</a:t>
            </a:r>
          </a:p>
          <a:p>
            <a:pPr algn="l">
              <a:lnSpc>
                <a:spcPct val="105000"/>
              </a:lnSpc>
              <a:spcBef>
                <a:spcPct val="0"/>
              </a:spcBef>
            </a:pPr>
            <a:r>
              <a:rPr lang="zh-CN" altLang="en-US" sz="1800" b="1"/>
              <a:t>               </a:t>
            </a:r>
            <a:r>
              <a:rPr lang="en-US" altLang="zh-CN" sz="1800" b="1"/>
              <a:t>LOWER </a:t>
            </a:r>
            <a:r>
              <a:rPr lang="zh-CN" altLang="en-GB" sz="1800" b="1"/>
              <a:t>（</a:t>
            </a:r>
            <a:r>
              <a:rPr lang="zh-CN" altLang="en-US" sz="1800" b="1"/>
              <a:t> </a:t>
            </a:r>
            <a:r>
              <a:rPr lang="en-US" altLang="zh-CN" sz="1800" b="1"/>
              <a:t>character_expression </a:t>
            </a:r>
            <a:r>
              <a:rPr lang="zh-CN" altLang="en-GB" sz="1800" b="1"/>
              <a:t>）</a:t>
            </a:r>
          </a:p>
          <a:p>
            <a:pPr algn="l">
              <a:lnSpc>
                <a:spcPct val="105000"/>
              </a:lnSpc>
              <a:spcBef>
                <a:spcPct val="0"/>
              </a:spcBef>
            </a:pPr>
            <a:r>
              <a:rPr lang="zh-CN" altLang="en-GB" sz="1800" b="1"/>
              <a:t>  </a:t>
            </a:r>
            <a:endParaRPr lang="zh-CN" altLang="en-US" sz="1800" b="1"/>
          </a:p>
          <a:p>
            <a:pPr algn="l">
              <a:lnSpc>
                <a:spcPct val="105000"/>
              </a:lnSpc>
              <a:spcBef>
                <a:spcPct val="0"/>
              </a:spcBef>
            </a:pPr>
            <a:r>
              <a:rPr lang="zh-CN" altLang="en-US" sz="1800" b="1"/>
              <a:t>（６）</a:t>
            </a:r>
            <a:r>
              <a:rPr lang="en-US" altLang="zh-CN" sz="1800" b="1"/>
              <a:t>LTRIM</a:t>
            </a:r>
            <a:r>
              <a:rPr lang="zh-CN" altLang="en-US" sz="1800" b="1"/>
              <a:t>函数</a:t>
            </a:r>
          </a:p>
          <a:p>
            <a:pPr algn="l">
              <a:lnSpc>
                <a:spcPct val="105000"/>
              </a:lnSpc>
              <a:spcBef>
                <a:spcPct val="0"/>
              </a:spcBef>
            </a:pPr>
            <a:r>
              <a:rPr lang="zh-CN" altLang="en-US" sz="1800" b="1"/>
              <a:t>       删除起始空格后返回字符表达式。语法形式如下：</a:t>
            </a:r>
          </a:p>
          <a:p>
            <a:pPr algn="l">
              <a:lnSpc>
                <a:spcPct val="105000"/>
              </a:lnSpc>
              <a:spcBef>
                <a:spcPct val="0"/>
              </a:spcBef>
            </a:pPr>
            <a:r>
              <a:rPr lang="zh-CN" altLang="en-US" sz="1800" b="1"/>
              <a:t>	</a:t>
            </a:r>
            <a:r>
              <a:rPr lang="en-US" altLang="zh-CN" sz="1800" b="1"/>
              <a:t>LTRIM </a:t>
            </a:r>
            <a:r>
              <a:rPr lang="zh-CN" altLang="en-GB" sz="1800" b="1"/>
              <a:t>（</a:t>
            </a:r>
            <a:r>
              <a:rPr lang="zh-CN" altLang="en-US" sz="1800" b="1"/>
              <a:t> </a:t>
            </a:r>
            <a:r>
              <a:rPr lang="en-US" altLang="zh-CN" sz="1800" b="1"/>
              <a:t>character_expression </a:t>
            </a:r>
            <a:r>
              <a:rPr lang="zh-CN" altLang="en-GB" sz="1800" b="1"/>
              <a:t>）</a:t>
            </a:r>
          </a:p>
          <a:p>
            <a:pPr algn="l">
              <a:lnSpc>
                <a:spcPct val="105000"/>
              </a:lnSpc>
              <a:spcBef>
                <a:spcPct val="0"/>
              </a:spcBef>
            </a:pPr>
            <a:endParaRPr lang="zh-CN" altLang="en-US" sz="1800" b="1"/>
          </a:p>
          <a:p>
            <a:pPr algn="l">
              <a:lnSpc>
                <a:spcPct val="105000"/>
              </a:lnSpc>
              <a:spcBef>
                <a:spcPct val="0"/>
              </a:spcBef>
            </a:pPr>
            <a:r>
              <a:rPr lang="zh-CN" altLang="en-US" sz="1800" b="1"/>
              <a:t>（７）</a:t>
            </a:r>
            <a:r>
              <a:rPr lang="en-US" altLang="zh-CN" sz="1800" b="1"/>
              <a:t>REPLACE</a:t>
            </a:r>
            <a:r>
              <a:rPr lang="zh-CN" altLang="en-US" sz="1800" b="1"/>
              <a:t>函数</a:t>
            </a:r>
          </a:p>
          <a:p>
            <a:pPr algn="l">
              <a:lnSpc>
                <a:spcPct val="105000"/>
              </a:lnSpc>
              <a:spcBef>
                <a:spcPct val="0"/>
              </a:spcBef>
            </a:pPr>
            <a:r>
              <a:rPr lang="zh-CN" altLang="en-US" sz="1800" b="1"/>
              <a:t>       用第三个表达式替换第一个字符串表达式中出现的所有第二个给定字符串表达式。语法形式如下：</a:t>
            </a:r>
          </a:p>
          <a:p>
            <a:pPr algn="l">
              <a:lnSpc>
                <a:spcPct val="105000"/>
              </a:lnSpc>
              <a:spcBef>
                <a:spcPct val="0"/>
              </a:spcBef>
            </a:pPr>
            <a:r>
              <a:rPr lang="zh-CN" altLang="en-US" sz="1800" b="1"/>
              <a:t>   </a:t>
            </a:r>
            <a:r>
              <a:rPr lang="en-US" altLang="zh-CN" sz="1800" b="1"/>
              <a:t>REPLACE(‘string_expression1</a:t>
            </a:r>
            <a:r>
              <a:rPr lang="zh-CN" altLang="en-GB" sz="1800" b="1"/>
              <a:t>’</a:t>
            </a:r>
            <a:r>
              <a:rPr lang="en-US" altLang="zh-CN" sz="1800" b="1"/>
              <a:t>,</a:t>
            </a:r>
            <a:r>
              <a:rPr lang="zh-CN" altLang="en-GB" sz="1800" b="1"/>
              <a:t>‘</a:t>
            </a:r>
            <a:r>
              <a:rPr lang="en-US" altLang="zh-CN" sz="1800" b="1"/>
              <a:t>string_expression2</a:t>
            </a:r>
            <a:r>
              <a:rPr lang="zh-CN" altLang="en-GB" sz="1800" b="1"/>
              <a:t>’</a:t>
            </a:r>
            <a:r>
              <a:rPr lang="en-US" altLang="zh-CN" sz="1800" b="1"/>
              <a:t>,</a:t>
            </a:r>
            <a:r>
              <a:rPr lang="zh-CN" altLang="en-GB" sz="1800" b="1"/>
              <a:t>‘</a:t>
            </a:r>
            <a:r>
              <a:rPr lang="en-US" altLang="zh-CN" sz="1800" b="1"/>
              <a:t>string_expression3</a:t>
            </a:r>
            <a:r>
              <a:rPr lang="zh-CN" altLang="en-GB" sz="1800" b="1"/>
              <a:t>’</a:t>
            </a:r>
            <a:r>
              <a:rPr lang="en-US" altLang="zh-CN" sz="1800" b="1"/>
              <a:t> </a:t>
            </a:r>
            <a:r>
              <a:rPr lang="zh-CN" altLang="en-GB" sz="1800" b="1"/>
              <a:t>）</a:t>
            </a:r>
          </a:p>
          <a:p>
            <a:pPr algn="l">
              <a:lnSpc>
                <a:spcPct val="105000"/>
              </a:lnSpc>
              <a:spcBef>
                <a:spcPct val="0"/>
              </a:spcBef>
            </a:pPr>
            <a:endParaRPr lang="zh-CN" altLang="en-GB" sz="1800" b="1"/>
          </a:p>
          <a:p>
            <a:pPr algn="l">
              <a:lnSpc>
                <a:spcPct val="105000"/>
              </a:lnSpc>
              <a:spcBef>
                <a:spcPct val="0"/>
              </a:spcBef>
            </a:pPr>
            <a:r>
              <a:rPr lang="zh-CN" altLang="en-US" sz="1800" b="1"/>
              <a:t>（</a:t>
            </a:r>
            <a:r>
              <a:rPr lang="en-US" altLang="zh-CN" sz="1800" b="1"/>
              <a:t>8</a:t>
            </a:r>
            <a:r>
              <a:rPr lang="zh-CN" altLang="en-US" sz="1800" b="1"/>
              <a:t>）</a:t>
            </a:r>
            <a:r>
              <a:rPr lang="en-US" altLang="zh-CN" sz="1800" b="1"/>
              <a:t>REPLICATE</a:t>
            </a:r>
            <a:r>
              <a:rPr lang="zh-CN" altLang="en-US" sz="1800" b="1"/>
              <a:t>函数</a:t>
            </a:r>
          </a:p>
          <a:p>
            <a:pPr algn="l">
              <a:lnSpc>
                <a:spcPct val="105000"/>
              </a:lnSpc>
              <a:spcBef>
                <a:spcPct val="0"/>
              </a:spcBef>
            </a:pPr>
            <a:r>
              <a:rPr lang="zh-CN" altLang="en-US" sz="1800" b="1"/>
              <a:t>      以指定的次数重复字符表达式。语法形式如下：</a:t>
            </a:r>
          </a:p>
          <a:p>
            <a:pPr algn="l">
              <a:lnSpc>
                <a:spcPct val="105000"/>
              </a:lnSpc>
              <a:spcBef>
                <a:spcPct val="0"/>
              </a:spcBef>
            </a:pPr>
            <a:r>
              <a:rPr lang="zh-CN" altLang="en-US" sz="1800" b="1"/>
              <a:t>　  </a:t>
            </a:r>
            <a:r>
              <a:rPr lang="en-US" altLang="zh-CN" sz="1800" b="1"/>
              <a:t>REPLICATE </a:t>
            </a:r>
            <a:r>
              <a:rPr lang="zh-CN" altLang="en-GB" sz="1800" b="1"/>
              <a:t>（</a:t>
            </a:r>
            <a:r>
              <a:rPr lang="zh-CN" altLang="en-US" sz="1800" b="1"/>
              <a:t> </a:t>
            </a:r>
            <a:r>
              <a:rPr lang="en-US" altLang="zh-CN" sz="1800" b="1"/>
              <a:t>character_expression,integer_expression </a:t>
            </a:r>
            <a:r>
              <a:rPr lang="zh-CN" altLang="en-GB" sz="1800" b="1"/>
              <a:t>） </a:t>
            </a:r>
          </a:p>
          <a:p>
            <a:pPr algn="l">
              <a:lnSpc>
                <a:spcPct val="105000"/>
              </a:lnSpc>
              <a:spcBef>
                <a:spcPct val="0"/>
              </a:spcBef>
            </a:pPr>
            <a:r>
              <a:rPr lang="zh-CN" altLang="en-GB" sz="1800" b="1"/>
              <a:t> </a:t>
            </a:r>
            <a:endParaRPr lang="zh-CN" altLang="en-US" sz="1800" b="1"/>
          </a:p>
        </p:txBody>
      </p:sp>
    </p:spTree>
  </p:cSld>
  <p:clrMapOvr>
    <a:masterClrMapping/>
  </p:clrMapOvr>
  <p:transition spd="med">
    <p:strips dir="r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22" name="Rectangle 2"/>
          <p:cNvSpPr>
            <a:spLocks noGrp="1" noRot="1" noChangeArrowheads="1"/>
          </p:cNvSpPr>
          <p:nvPr>
            <p:ph type="title"/>
          </p:nvPr>
        </p:nvSpPr>
        <p:spPr>
          <a:xfrm>
            <a:off x="539750" y="836613"/>
            <a:ext cx="7772400" cy="431800"/>
          </a:xfrm>
        </p:spPr>
        <p:txBody>
          <a:bodyPr/>
          <a:lstStyle/>
          <a:p>
            <a:r>
              <a:rPr lang="zh-CN" altLang="en-US" sz="2800">
                <a:solidFill>
                  <a:srgbClr val="CC3300"/>
                </a:solidFill>
              </a:rPr>
              <a:t>八、</a:t>
            </a:r>
            <a:r>
              <a:rPr lang="en-US" altLang="zh-CN" sz="2800">
                <a:solidFill>
                  <a:srgbClr val="CC3300"/>
                </a:solidFill>
              </a:rPr>
              <a:t>SQL Server</a:t>
            </a:r>
            <a:r>
              <a:rPr lang="zh-CN" altLang="en-US" sz="2800">
                <a:solidFill>
                  <a:srgbClr val="CC3300"/>
                </a:solidFill>
              </a:rPr>
              <a:t>的标识符及命名规则</a:t>
            </a:r>
          </a:p>
        </p:txBody>
      </p:sp>
      <p:sp>
        <p:nvSpPr>
          <p:cNvPr id="952323" name="Rectangle 3"/>
          <p:cNvSpPr>
            <a:spLocks noGrp="1" noRot="1" noChangeArrowheads="1"/>
          </p:cNvSpPr>
          <p:nvPr>
            <p:ph type="body" idx="1"/>
          </p:nvPr>
        </p:nvSpPr>
        <p:spPr>
          <a:xfrm>
            <a:off x="684213" y="1557338"/>
            <a:ext cx="8280400" cy="4608512"/>
          </a:xfrm>
        </p:spPr>
        <p:txBody>
          <a:bodyPr/>
          <a:lstStyle/>
          <a:p>
            <a:pPr>
              <a:lnSpc>
                <a:spcPct val="105000"/>
              </a:lnSpc>
            </a:pPr>
            <a:r>
              <a:rPr lang="en-US" altLang="zh-CN" sz="2000"/>
              <a:t>SQL Server</a:t>
            </a:r>
            <a:r>
              <a:rPr lang="zh-CN" altLang="en-US" sz="2000"/>
              <a:t>服务器、数据库以及表、视图、列、索引、触发器、存储过程、规则、默认值等数据库对象都可以拥有一个标识符。</a:t>
            </a:r>
          </a:p>
          <a:p>
            <a:pPr>
              <a:lnSpc>
                <a:spcPct val="105000"/>
              </a:lnSpc>
            </a:pPr>
            <a:r>
              <a:rPr lang="en-US" altLang="zh-CN" sz="2000"/>
              <a:t>SQL Server</a:t>
            </a:r>
            <a:r>
              <a:rPr lang="zh-CN" altLang="en-US" sz="2000"/>
              <a:t>规定了两种类型的标识符，即常规标识符和界定标识符。</a:t>
            </a:r>
          </a:p>
          <a:p>
            <a:pPr lvl="1">
              <a:lnSpc>
                <a:spcPct val="105000"/>
              </a:lnSpc>
            </a:pPr>
            <a:r>
              <a:rPr lang="zh-CN" altLang="en-US" sz="2400"/>
              <a:t>界定标识符：使用了双引号或方括号等起界定作用的符号的标识符。</a:t>
            </a:r>
          </a:p>
          <a:p>
            <a:pPr lvl="1">
              <a:lnSpc>
                <a:spcPct val="105000"/>
              </a:lnSpc>
            </a:pPr>
            <a:r>
              <a:rPr lang="zh-CN" altLang="en-US" sz="2400"/>
              <a:t>常规标识符：严格遵守标识符命名规则，不使用界定符进行限定。</a:t>
            </a:r>
          </a:p>
          <a:p>
            <a:pPr>
              <a:lnSpc>
                <a:spcPct val="105000"/>
              </a:lnSpc>
            </a:pPr>
            <a:r>
              <a:rPr lang="zh-CN" altLang="en-US" sz="2000"/>
              <a:t>对象全名：服务器名、数据库名、拥有者名和对象名四个部分组成。（前三部分可以省略）</a:t>
            </a:r>
          </a:p>
        </p:txBody>
      </p:sp>
      <p:sp>
        <p:nvSpPr>
          <p:cNvPr id="952324" name="Text Box 4"/>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rgbClr val="008000"/>
                </a:solidFill>
                <a:latin typeface="华文行楷" pitchFamily="2" charset="-122"/>
                <a:ea typeface="华文行楷" pitchFamily="2" charset="-122"/>
              </a:rPr>
              <a:t>第八章 </a:t>
            </a:r>
            <a:r>
              <a:rPr kumimoji="1" lang="en-US" altLang="zh-CN" b="0">
                <a:solidFill>
                  <a:srgbClr val="008000"/>
                </a:solidFill>
                <a:latin typeface="Times New Roman" pitchFamily="18" charset="0"/>
                <a:ea typeface="华文行楷" pitchFamily="2" charset="-122"/>
              </a:rPr>
              <a:t>SQL Server</a:t>
            </a:r>
            <a:r>
              <a:rPr kumimoji="1" lang="zh-CN" altLang="en-US" b="0">
                <a:solidFill>
                  <a:srgbClr val="008000"/>
                </a:solidFill>
                <a:latin typeface="Times New Roman" pitchFamily="18" charset="0"/>
                <a:ea typeface="华文行楷" pitchFamily="2" charset="-122"/>
              </a:rPr>
              <a:t>数据库管理系统概述</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523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5232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5232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5232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9523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3346" name="Rectangle 2"/>
          <p:cNvSpPr>
            <a:spLocks noGrp="1" noRot="1" noChangeArrowheads="1"/>
          </p:cNvSpPr>
          <p:nvPr>
            <p:ph type="title"/>
          </p:nvPr>
        </p:nvSpPr>
        <p:spPr>
          <a:xfrm>
            <a:off x="323850" y="260350"/>
            <a:ext cx="8540750" cy="655638"/>
          </a:xfrm>
        </p:spPr>
        <p:txBody>
          <a:bodyPr/>
          <a:lstStyle/>
          <a:p>
            <a:r>
              <a:rPr lang="zh-CN" altLang="en-US" sz="2400">
                <a:solidFill>
                  <a:srgbClr val="CC3300"/>
                </a:solidFill>
              </a:rPr>
              <a:t>复习与提示</a:t>
            </a:r>
          </a:p>
        </p:txBody>
      </p:sp>
      <p:sp>
        <p:nvSpPr>
          <p:cNvPr id="953347" name="Rectangle 3"/>
          <p:cNvSpPr>
            <a:spLocks noGrp="1" noRot="1" noChangeArrowheads="1"/>
          </p:cNvSpPr>
          <p:nvPr>
            <p:ph type="body" idx="1"/>
          </p:nvPr>
        </p:nvSpPr>
        <p:spPr>
          <a:xfrm>
            <a:off x="395288" y="1341438"/>
            <a:ext cx="8280400" cy="5256212"/>
          </a:xfrm>
        </p:spPr>
        <p:txBody>
          <a:bodyPr/>
          <a:lstStyle/>
          <a:p>
            <a:pPr algn="just">
              <a:lnSpc>
                <a:spcPct val="110000"/>
              </a:lnSpc>
              <a:buFont typeface="Wingdings" pitchFamily="2" charset="2"/>
              <a:buNone/>
            </a:pPr>
            <a:r>
              <a:rPr lang="zh-CN" altLang="en-US" sz="2400"/>
              <a:t>１、</a:t>
            </a:r>
            <a:r>
              <a:rPr lang="en-US" altLang="zh-CN" sz="2400"/>
              <a:t>SQL Server</a:t>
            </a:r>
            <a:r>
              <a:rPr lang="zh-CN" altLang="en-US" sz="2400"/>
              <a:t>是真正的客户机</a:t>
            </a:r>
            <a:r>
              <a:rPr lang="en-US" altLang="zh-CN" sz="2400"/>
              <a:t>/</a:t>
            </a:r>
            <a:r>
              <a:rPr lang="zh-CN" altLang="en-US" sz="2400"/>
              <a:t>服务器体系结构，图形化用户界面，使系统管理和数据库管理更加直观、简单；</a:t>
            </a:r>
          </a:p>
          <a:p>
            <a:pPr algn="just">
              <a:lnSpc>
                <a:spcPct val="110000"/>
              </a:lnSpc>
              <a:buFont typeface="Wingdings" pitchFamily="2" charset="2"/>
              <a:buNone/>
            </a:pPr>
            <a:endParaRPr lang="zh-CN" altLang="en-US" sz="2400"/>
          </a:p>
          <a:p>
            <a:pPr algn="just">
              <a:lnSpc>
                <a:spcPct val="110000"/>
              </a:lnSpc>
              <a:buFont typeface="Wingdings" pitchFamily="2" charset="2"/>
              <a:buNone/>
            </a:pPr>
            <a:r>
              <a:rPr lang="zh-CN" altLang="en-US" sz="2400"/>
              <a:t>２、在</a:t>
            </a:r>
            <a:r>
              <a:rPr lang="en-US" altLang="zh-CN" sz="2400"/>
              <a:t>SQL Server</a:t>
            </a:r>
            <a:r>
              <a:rPr lang="zh-CN" altLang="en-US" sz="2400"/>
              <a:t>中，数据类型通常是指字段列、存储过程和局部变量的数据特征，应掌握基本数据类型的使用方法；</a:t>
            </a:r>
          </a:p>
          <a:p>
            <a:pPr algn="just">
              <a:lnSpc>
                <a:spcPct val="110000"/>
              </a:lnSpc>
              <a:buFont typeface="Wingdings" pitchFamily="2" charset="2"/>
              <a:buNone/>
            </a:pPr>
            <a:endParaRPr lang="zh-CN" altLang="en-US" sz="2400"/>
          </a:p>
          <a:p>
            <a:pPr algn="just">
              <a:lnSpc>
                <a:spcPct val="110000"/>
              </a:lnSpc>
              <a:buFont typeface="Wingdings" pitchFamily="2" charset="2"/>
              <a:buNone/>
            </a:pPr>
            <a:r>
              <a:rPr lang="zh-CN" altLang="en-US" sz="2400"/>
              <a:t>３、 </a:t>
            </a:r>
            <a:r>
              <a:rPr lang="en-US" altLang="zh-CN" sz="2400"/>
              <a:t>SQL Server</a:t>
            </a:r>
            <a:r>
              <a:rPr lang="zh-CN" altLang="en-US" sz="2400"/>
              <a:t>中重点掌握数学函数、日期函数和统计函数的使用。</a:t>
            </a:r>
          </a:p>
          <a:p>
            <a:pPr>
              <a:buClr>
                <a:schemeClr val="accent1"/>
              </a:buClr>
              <a:buSzTx/>
              <a:buFontTx/>
              <a:buChar char="•"/>
            </a:pPr>
            <a:endParaRPr lang="en-US" altLang="zh-CN" sz="2400"/>
          </a:p>
        </p:txBody>
      </p:sp>
      <p:sp>
        <p:nvSpPr>
          <p:cNvPr id="953348" name="Text Box 4"/>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rgbClr val="008000"/>
                </a:solidFill>
                <a:latin typeface="华文行楷" pitchFamily="2" charset="-122"/>
                <a:ea typeface="华文行楷" pitchFamily="2" charset="-122"/>
              </a:rPr>
              <a:t>第八章 </a:t>
            </a:r>
            <a:r>
              <a:rPr kumimoji="1" lang="en-US" altLang="zh-CN" b="0">
                <a:solidFill>
                  <a:srgbClr val="008000"/>
                </a:solidFill>
                <a:latin typeface="Times New Roman" pitchFamily="18" charset="0"/>
                <a:ea typeface="华文行楷" pitchFamily="2" charset="-122"/>
              </a:rPr>
              <a:t>SQL Server</a:t>
            </a:r>
            <a:r>
              <a:rPr kumimoji="1" lang="zh-CN" altLang="en-US" b="0">
                <a:solidFill>
                  <a:srgbClr val="008000"/>
                </a:solidFill>
                <a:latin typeface="Times New Roman" pitchFamily="18" charset="0"/>
                <a:ea typeface="华文行楷" pitchFamily="2" charset="-122"/>
              </a:rPr>
              <a:t>数据库管理系统概述</a:t>
            </a:r>
          </a:p>
        </p:txBody>
      </p:sp>
    </p:spTree>
  </p:cSld>
  <p:clrMapOvr>
    <a:masterClrMapping/>
  </p:clrMapOvr>
  <p:transition spd="med">
    <p:strips dir="r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4370" name="Rectangle 2"/>
          <p:cNvSpPr>
            <a:spLocks noGrp="1" noRot="1" noChangeArrowheads="1"/>
          </p:cNvSpPr>
          <p:nvPr>
            <p:ph type="title"/>
          </p:nvPr>
        </p:nvSpPr>
        <p:spPr>
          <a:xfrm>
            <a:off x="2484438" y="0"/>
            <a:ext cx="2951162" cy="576263"/>
          </a:xfrm>
        </p:spPr>
        <p:txBody>
          <a:bodyPr/>
          <a:lstStyle/>
          <a:p>
            <a:pPr algn="l"/>
            <a:r>
              <a:rPr lang="zh-CN" altLang="en-US" sz="2000" dirty="0"/>
              <a:t>习题参考答案</a:t>
            </a:r>
          </a:p>
        </p:txBody>
      </p:sp>
      <p:sp>
        <p:nvSpPr>
          <p:cNvPr id="954371" name="Rectangle 3"/>
          <p:cNvSpPr>
            <a:spLocks noGrp="1" noRot="1" noChangeArrowheads="1"/>
          </p:cNvSpPr>
          <p:nvPr>
            <p:ph type="body" idx="1"/>
          </p:nvPr>
        </p:nvSpPr>
        <p:spPr>
          <a:xfrm>
            <a:off x="755650" y="1196975"/>
            <a:ext cx="3455988" cy="1943100"/>
          </a:xfrm>
        </p:spPr>
        <p:txBody>
          <a:bodyPr/>
          <a:lstStyle/>
          <a:p>
            <a:pPr>
              <a:lnSpc>
                <a:spcPct val="130000"/>
              </a:lnSpc>
              <a:spcBef>
                <a:spcPct val="0"/>
              </a:spcBef>
              <a:buFont typeface="Wingdings" pitchFamily="2" charset="2"/>
              <a:buNone/>
            </a:pPr>
            <a:r>
              <a:rPr lang="en-US" altLang="zh-CN" sz="1600"/>
              <a:t> </a:t>
            </a:r>
            <a:r>
              <a:rPr lang="zh-CN" altLang="en-US" sz="1600" b="1"/>
              <a:t>一、单选题</a:t>
            </a:r>
          </a:p>
          <a:p>
            <a:pPr>
              <a:lnSpc>
                <a:spcPct val="130000"/>
              </a:lnSpc>
              <a:spcBef>
                <a:spcPct val="0"/>
              </a:spcBef>
              <a:buFont typeface="Wingdings" pitchFamily="2" charset="2"/>
              <a:buNone/>
            </a:pPr>
            <a:r>
              <a:rPr lang="zh-CN" altLang="en-US" sz="1600" b="1"/>
              <a:t>    </a:t>
            </a:r>
            <a:r>
              <a:rPr lang="en-US" altLang="zh-CN" sz="1600" b="1"/>
              <a:t>1. A     2. A      3. A</a:t>
            </a:r>
          </a:p>
          <a:p>
            <a:pPr>
              <a:lnSpc>
                <a:spcPct val="130000"/>
              </a:lnSpc>
              <a:spcBef>
                <a:spcPct val="0"/>
              </a:spcBef>
              <a:buFont typeface="Wingdings" pitchFamily="2" charset="2"/>
              <a:buNone/>
            </a:pPr>
            <a:r>
              <a:rPr lang="en-US" altLang="zh-CN" sz="1600" b="1"/>
              <a:t>    4. C     5. A      6. A</a:t>
            </a:r>
          </a:p>
          <a:p>
            <a:pPr>
              <a:lnSpc>
                <a:spcPct val="130000"/>
              </a:lnSpc>
              <a:spcBef>
                <a:spcPct val="0"/>
              </a:spcBef>
              <a:buFont typeface="Wingdings" pitchFamily="2" charset="2"/>
              <a:buNone/>
            </a:pPr>
            <a:r>
              <a:rPr lang="en-US" altLang="zh-CN" sz="1600" b="1"/>
              <a:t>    7. A     8. A      9. B</a:t>
            </a:r>
          </a:p>
          <a:p>
            <a:pPr>
              <a:lnSpc>
                <a:spcPct val="130000"/>
              </a:lnSpc>
              <a:spcBef>
                <a:spcPct val="0"/>
              </a:spcBef>
              <a:buFont typeface="Wingdings" pitchFamily="2" charset="2"/>
              <a:buNone/>
            </a:pPr>
            <a:r>
              <a:rPr lang="en-US" altLang="zh-CN" sz="1600" b="1"/>
              <a:t>    10. C</a:t>
            </a:r>
          </a:p>
        </p:txBody>
      </p:sp>
      <p:sp>
        <p:nvSpPr>
          <p:cNvPr id="954372" name="Rectangle 4"/>
          <p:cNvSpPr>
            <a:spLocks noChangeArrowheads="1"/>
          </p:cNvSpPr>
          <p:nvPr/>
        </p:nvSpPr>
        <p:spPr bwMode="auto">
          <a:xfrm>
            <a:off x="0" y="3068638"/>
            <a:ext cx="4716463" cy="3024187"/>
          </a:xfrm>
          <a:prstGeom prst="rect">
            <a:avLst/>
          </a:prstGeom>
          <a:noFill/>
          <a:ln>
            <a:noFill/>
          </a:ln>
          <a:effectLst/>
          <a:extLst>
            <a:ext uri="{909E8E84-426E-40DD-AFC4-6F175D3DCCD1}">
              <a14:hiddenFill xmlns:a14="http://schemas.microsoft.com/office/drawing/2010/main">
                <a:gradFill rotWithShape="1">
                  <a:gsLst>
                    <a:gs pos="0">
                      <a:srgbClr val="0066FF">
                        <a:gamma/>
                        <a:shade val="66667"/>
                        <a:invGamma/>
                      </a:srgbClr>
                    </a:gs>
                    <a:gs pos="100000">
                      <a:srgbClr val="0066FF"/>
                    </a:gs>
                  </a:gsLst>
                  <a:lin ang="270000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0000"/>
              </a:lnSpc>
              <a:buClr>
                <a:schemeClr val="hlink"/>
              </a:buClr>
              <a:buSzPct val="70000"/>
              <a:buFont typeface="Wingdings" pitchFamily="2" charset="2"/>
              <a:buNone/>
            </a:pPr>
            <a:r>
              <a:rPr lang="zh-CN" altLang="en-US" sz="1600"/>
              <a:t>四、请写出实现下列功能的语句</a:t>
            </a:r>
          </a:p>
          <a:p>
            <a:pPr marL="342900" indent="-342900">
              <a:lnSpc>
                <a:spcPct val="130000"/>
              </a:lnSpc>
              <a:buClr>
                <a:schemeClr val="hlink"/>
              </a:buClr>
              <a:buSzPct val="70000"/>
              <a:buFont typeface="Wingdings" pitchFamily="2" charset="2"/>
              <a:buNone/>
            </a:pPr>
            <a:r>
              <a:rPr lang="zh-CN" altLang="en-US" sz="1600"/>
              <a:t> </a:t>
            </a:r>
            <a:r>
              <a:rPr lang="en-US" altLang="zh-CN" sz="1600" b="0"/>
              <a:t>1. SELECT DATEPART(year,Mydate) + ’</a:t>
            </a:r>
            <a:r>
              <a:rPr lang="zh-CN" altLang="en-US" sz="1600" b="0"/>
              <a:t>年’ </a:t>
            </a:r>
          </a:p>
          <a:p>
            <a:pPr marL="342900" indent="-342900">
              <a:lnSpc>
                <a:spcPct val="130000"/>
              </a:lnSpc>
              <a:buClr>
                <a:schemeClr val="hlink"/>
              </a:buClr>
              <a:buSzPct val="70000"/>
              <a:buFont typeface="Wingdings" pitchFamily="2" charset="2"/>
              <a:buNone/>
            </a:pPr>
            <a:r>
              <a:rPr lang="zh-CN" altLang="en-US" sz="1600" b="0"/>
              <a:t>       </a:t>
            </a:r>
            <a:r>
              <a:rPr lang="en-US" altLang="zh-CN" sz="1600" b="0"/>
              <a:t>+ DATEPART(month,Mydate) + ’</a:t>
            </a:r>
            <a:r>
              <a:rPr lang="zh-CN" altLang="en-US" sz="1600" b="0"/>
              <a:t>月’</a:t>
            </a:r>
          </a:p>
          <a:p>
            <a:pPr marL="342900" indent="-342900">
              <a:lnSpc>
                <a:spcPct val="130000"/>
              </a:lnSpc>
              <a:buClr>
                <a:schemeClr val="hlink"/>
              </a:buClr>
              <a:buSzPct val="70000"/>
              <a:buFont typeface="Wingdings" pitchFamily="2" charset="2"/>
              <a:buNone/>
            </a:pPr>
            <a:r>
              <a:rPr lang="zh-CN" altLang="en-US" sz="1600" b="0"/>
              <a:t>       </a:t>
            </a:r>
            <a:r>
              <a:rPr lang="en-US" altLang="zh-CN" sz="1600" b="0"/>
              <a:t>+ DATEPART(day,MyDate) + ’</a:t>
            </a:r>
            <a:r>
              <a:rPr lang="zh-CN" altLang="en-US" sz="1600" b="0"/>
              <a:t>日’ </a:t>
            </a:r>
          </a:p>
          <a:p>
            <a:pPr marL="342900" indent="-342900">
              <a:lnSpc>
                <a:spcPct val="130000"/>
              </a:lnSpc>
              <a:buClr>
                <a:schemeClr val="hlink"/>
              </a:buClr>
              <a:buSzPct val="70000"/>
              <a:buFont typeface="Wingdings" pitchFamily="2" charset="2"/>
              <a:buNone/>
            </a:pPr>
            <a:r>
              <a:rPr lang="zh-CN" altLang="en-US" sz="1600" b="0"/>
              <a:t>     </a:t>
            </a:r>
            <a:r>
              <a:rPr lang="en-US" altLang="zh-CN" sz="1600" b="0"/>
              <a:t>FROM Mytable</a:t>
            </a:r>
          </a:p>
          <a:p>
            <a:pPr marL="342900" indent="-342900">
              <a:lnSpc>
                <a:spcPct val="130000"/>
              </a:lnSpc>
              <a:buClr>
                <a:schemeClr val="hlink"/>
              </a:buClr>
              <a:buSzPct val="70000"/>
              <a:buFont typeface="Wingdings" pitchFamily="2" charset="2"/>
              <a:buNone/>
            </a:pPr>
            <a:endParaRPr lang="en-US" altLang="zh-CN" sz="1600" b="0"/>
          </a:p>
          <a:p>
            <a:pPr marL="342900" indent="-342900">
              <a:lnSpc>
                <a:spcPct val="130000"/>
              </a:lnSpc>
              <a:buClr>
                <a:schemeClr val="hlink"/>
              </a:buClr>
              <a:buSzPct val="70000"/>
              <a:buFont typeface="Wingdings" pitchFamily="2" charset="2"/>
              <a:buNone/>
            </a:pPr>
            <a:r>
              <a:rPr lang="en-US" altLang="zh-CN" sz="1600" b="0"/>
              <a:t>    2. SELECT UPPER(‘I am a student’)</a:t>
            </a:r>
          </a:p>
          <a:p>
            <a:pPr marL="342900" indent="-342900">
              <a:lnSpc>
                <a:spcPct val="130000"/>
              </a:lnSpc>
              <a:buClr>
                <a:schemeClr val="hlink"/>
              </a:buClr>
              <a:buSzPct val="70000"/>
              <a:buFont typeface="Wingdings" pitchFamily="2" charset="2"/>
              <a:buNone/>
            </a:pPr>
            <a:r>
              <a:rPr lang="zh-CN" altLang="en-US" sz="1600" b="0"/>
              <a:t>　 </a:t>
            </a:r>
            <a:r>
              <a:rPr lang="en-US" altLang="zh-CN" sz="1600" b="0"/>
              <a:t>3. SELECT * FROM [My Table ]</a:t>
            </a:r>
          </a:p>
          <a:p>
            <a:pPr marL="342900" indent="-342900">
              <a:lnSpc>
                <a:spcPct val="130000"/>
              </a:lnSpc>
              <a:buClr>
                <a:schemeClr val="hlink"/>
              </a:buClr>
              <a:buSzPct val="70000"/>
              <a:buFont typeface="Wingdings" pitchFamily="2" charset="2"/>
              <a:buNone/>
            </a:pPr>
            <a:r>
              <a:rPr lang="en-US" altLang="zh-CN" sz="1600" b="0"/>
              <a:t>    4. SELECT LOWER(LEFT(‘SOFTWARE’,4))</a:t>
            </a:r>
          </a:p>
        </p:txBody>
      </p:sp>
      <p:sp>
        <p:nvSpPr>
          <p:cNvPr id="954373" name="Text Box 5"/>
          <p:cNvSpPr txBox="1">
            <a:spLocks noChangeArrowheads="1"/>
          </p:cNvSpPr>
          <p:nvPr/>
        </p:nvSpPr>
        <p:spPr bwMode="auto">
          <a:xfrm>
            <a:off x="5038725" y="0"/>
            <a:ext cx="4105275"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rgbClr val="008000"/>
                </a:solidFill>
                <a:latin typeface="华文行楷" pitchFamily="2" charset="-122"/>
                <a:ea typeface="华文行楷" pitchFamily="2" charset="-122"/>
              </a:rPr>
              <a:t>第八章 </a:t>
            </a:r>
            <a:r>
              <a:rPr kumimoji="1" lang="en-US" altLang="zh-CN" b="0">
                <a:solidFill>
                  <a:srgbClr val="008000"/>
                </a:solidFill>
                <a:latin typeface="Times New Roman" pitchFamily="18" charset="0"/>
                <a:ea typeface="华文行楷" pitchFamily="2" charset="-122"/>
              </a:rPr>
              <a:t>SQL Server</a:t>
            </a:r>
            <a:r>
              <a:rPr kumimoji="1" lang="zh-CN" altLang="en-US" b="0">
                <a:solidFill>
                  <a:srgbClr val="008000"/>
                </a:solidFill>
                <a:latin typeface="Times New Roman" pitchFamily="18" charset="0"/>
                <a:ea typeface="华文行楷" pitchFamily="2" charset="-122"/>
              </a:rPr>
              <a:t>数据库管理系统概述</a:t>
            </a:r>
          </a:p>
        </p:txBody>
      </p:sp>
      <p:sp>
        <p:nvSpPr>
          <p:cNvPr id="954374" name="Rectangle 6"/>
          <p:cNvSpPr>
            <a:spLocks noRot="1" noChangeArrowheads="1"/>
          </p:cNvSpPr>
          <p:nvPr/>
        </p:nvSpPr>
        <p:spPr bwMode="auto">
          <a:xfrm>
            <a:off x="4643438" y="765175"/>
            <a:ext cx="4321175" cy="547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0000"/>
              </a:lnSpc>
              <a:buClr>
                <a:schemeClr val="hlink"/>
              </a:buClr>
              <a:buSzPct val="70000"/>
              <a:buFont typeface="Wingdings" pitchFamily="2" charset="2"/>
              <a:buNone/>
            </a:pPr>
            <a:r>
              <a:rPr lang="zh-CN" altLang="en-US" sz="1600">
                <a:solidFill>
                  <a:srgbClr val="00CC00"/>
                </a:solidFill>
              </a:rPr>
              <a:t>二、填空题</a:t>
            </a:r>
          </a:p>
          <a:p>
            <a:pPr marL="342900" indent="-342900">
              <a:lnSpc>
                <a:spcPct val="130000"/>
              </a:lnSpc>
              <a:buClr>
                <a:schemeClr val="hlink"/>
              </a:buClr>
              <a:buSzPct val="70000"/>
              <a:buFont typeface="Wingdings" pitchFamily="2" charset="2"/>
              <a:buNone/>
            </a:pPr>
            <a:r>
              <a:rPr lang="en-US" altLang="zh-CN" sz="1600">
                <a:solidFill>
                  <a:srgbClr val="00CC00"/>
                </a:solidFill>
              </a:rPr>
              <a:t>1. </a:t>
            </a:r>
            <a:r>
              <a:rPr lang="zh-CN" altLang="en-US" sz="1600">
                <a:solidFill>
                  <a:srgbClr val="00CC00"/>
                </a:solidFill>
              </a:rPr>
              <a:t>客户机</a:t>
            </a:r>
            <a:r>
              <a:rPr lang="en-US" altLang="zh-CN" sz="1600">
                <a:solidFill>
                  <a:srgbClr val="00CC00"/>
                </a:solidFill>
              </a:rPr>
              <a:t>/</a:t>
            </a:r>
            <a:r>
              <a:rPr lang="zh-CN" altLang="en-US" sz="1600">
                <a:solidFill>
                  <a:srgbClr val="00CC00"/>
                </a:solidFill>
              </a:rPr>
              <a:t>服务器</a:t>
            </a:r>
            <a:r>
              <a:rPr lang="en-US" altLang="zh-CN" sz="1600">
                <a:solidFill>
                  <a:srgbClr val="00CC00"/>
                </a:solidFill>
              </a:rPr>
              <a:t>(</a:t>
            </a:r>
            <a:r>
              <a:rPr lang="zh-CN" altLang="en-US" sz="1600">
                <a:solidFill>
                  <a:srgbClr val="00CC00"/>
                </a:solidFill>
              </a:rPr>
              <a:t>或</a:t>
            </a:r>
            <a:r>
              <a:rPr lang="en-US" altLang="zh-CN" sz="1600">
                <a:solidFill>
                  <a:srgbClr val="00CC00"/>
                </a:solidFill>
              </a:rPr>
              <a:t>C/S)</a:t>
            </a:r>
          </a:p>
          <a:p>
            <a:pPr marL="342900" indent="-342900">
              <a:lnSpc>
                <a:spcPct val="130000"/>
              </a:lnSpc>
              <a:buClr>
                <a:schemeClr val="hlink"/>
              </a:buClr>
              <a:buSzPct val="70000"/>
              <a:buFont typeface="Wingdings" pitchFamily="2" charset="2"/>
              <a:buNone/>
            </a:pPr>
            <a:r>
              <a:rPr lang="en-US" altLang="zh-CN" sz="1600">
                <a:solidFill>
                  <a:srgbClr val="00CC00"/>
                </a:solidFill>
              </a:rPr>
              <a:t>2. </a:t>
            </a:r>
            <a:r>
              <a:rPr lang="zh-CN" altLang="en-US" sz="1600">
                <a:solidFill>
                  <a:srgbClr val="00CC00"/>
                </a:solidFill>
              </a:rPr>
              <a:t>网络流量</a:t>
            </a:r>
          </a:p>
          <a:p>
            <a:pPr marL="342900" indent="-342900">
              <a:lnSpc>
                <a:spcPct val="130000"/>
              </a:lnSpc>
              <a:buClr>
                <a:schemeClr val="hlink"/>
              </a:buClr>
              <a:buSzPct val="70000"/>
              <a:buFont typeface="Wingdings" pitchFamily="2" charset="2"/>
              <a:buNone/>
            </a:pPr>
            <a:r>
              <a:rPr lang="en-US" altLang="zh-CN" sz="1600">
                <a:solidFill>
                  <a:srgbClr val="00CC00"/>
                </a:solidFill>
              </a:rPr>
              <a:t>3. </a:t>
            </a:r>
            <a:r>
              <a:rPr lang="zh-CN" altLang="en-US" sz="1600">
                <a:solidFill>
                  <a:srgbClr val="00CC00"/>
                </a:solidFill>
              </a:rPr>
              <a:t>数据封锁机制</a:t>
            </a:r>
          </a:p>
          <a:p>
            <a:pPr marL="342900" indent="-342900">
              <a:lnSpc>
                <a:spcPct val="130000"/>
              </a:lnSpc>
              <a:buClr>
                <a:schemeClr val="hlink"/>
              </a:buClr>
              <a:buSzPct val="70000"/>
              <a:buFont typeface="Wingdings" pitchFamily="2" charset="2"/>
              <a:buNone/>
            </a:pPr>
            <a:r>
              <a:rPr lang="en-US" altLang="zh-CN" sz="1600">
                <a:solidFill>
                  <a:srgbClr val="00CC00"/>
                </a:solidFill>
              </a:rPr>
              <a:t>4. Transact-SQL</a:t>
            </a:r>
          </a:p>
          <a:p>
            <a:pPr marL="342900" indent="-342900">
              <a:lnSpc>
                <a:spcPct val="130000"/>
              </a:lnSpc>
              <a:buClr>
                <a:schemeClr val="hlink"/>
              </a:buClr>
              <a:buSzPct val="70000"/>
              <a:buFont typeface="Wingdings" pitchFamily="2" charset="2"/>
              <a:buNone/>
            </a:pPr>
            <a:r>
              <a:rPr lang="en-US" altLang="zh-CN" sz="1600">
                <a:solidFill>
                  <a:srgbClr val="00CC00"/>
                </a:solidFill>
              </a:rPr>
              <a:t>5. </a:t>
            </a:r>
            <a:r>
              <a:rPr lang="zh-CN" altLang="en-US" sz="1600">
                <a:solidFill>
                  <a:srgbClr val="00CC00"/>
                </a:solidFill>
              </a:rPr>
              <a:t>系统管理员</a:t>
            </a:r>
          </a:p>
          <a:p>
            <a:pPr marL="342900" indent="-342900">
              <a:lnSpc>
                <a:spcPct val="130000"/>
              </a:lnSpc>
              <a:buClr>
                <a:schemeClr val="hlink"/>
              </a:buClr>
              <a:buSzPct val="70000"/>
              <a:buFont typeface="Wingdings" pitchFamily="2" charset="2"/>
              <a:buNone/>
            </a:pPr>
            <a:r>
              <a:rPr lang="en-US" altLang="zh-CN" sz="1600">
                <a:solidFill>
                  <a:srgbClr val="00CC00"/>
                </a:solidFill>
              </a:rPr>
              <a:t>6. </a:t>
            </a:r>
            <a:r>
              <a:rPr lang="zh-CN" altLang="en-US" sz="1600">
                <a:solidFill>
                  <a:srgbClr val="00CC00"/>
                </a:solidFill>
              </a:rPr>
              <a:t>本地计算机名</a:t>
            </a:r>
          </a:p>
          <a:p>
            <a:pPr marL="342900" indent="-342900">
              <a:lnSpc>
                <a:spcPct val="130000"/>
              </a:lnSpc>
              <a:buClr>
                <a:schemeClr val="hlink"/>
              </a:buClr>
              <a:buSzPct val="70000"/>
              <a:buFont typeface="Wingdings" pitchFamily="2" charset="2"/>
              <a:buNone/>
            </a:pPr>
            <a:r>
              <a:rPr lang="en-US" altLang="zh-CN" sz="1600">
                <a:solidFill>
                  <a:srgbClr val="00CC00"/>
                </a:solidFill>
              </a:rPr>
              <a:t>7. </a:t>
            </a:r>
            <a:r>
              <a:rPr lang="zh-CN" altLang="en-US" sz="1600">
                <a:solidFill>
                  <a:srgbClr val="00CC00"/>
                </a:solidFill>
              </a:rPr>
              <a:t>暂停</a:t>
            </a:r>
          </a:p>
          <a:p>
            <a:pPr marL="342900" indent="-342900">
              <a:lnSpc>
                <a:spcPct val="130000"/>
              </a:lnSpc>
              <a:buClr>
                <a:schemeClr val="hlink"/>
              </a:buClr>
              <a:buSzPct val="70000"/>
              <a:buFont typeface="Wingdings" pitchFamily="2" charset="2"/>
              <a:buNone/>
            </a:pPr>
            <a:r>
              <a:rPr lang="en-US" altLang="zh-CN" sz="1600">
                <a:solidFill>
                  <a:srgbClr val="00CC00"/>
                </a:solidFill>
              </a:rPr>
              <a:t>8. </a:t>
            </a:r>
            <a:r>
              <a:rPr lang="zh-CN" altLang="en-US" sz="1600">
                <a:solidFill>
                  <a:srgbClr val="00CC00"/>
                </a:solidFill>
              </a:rPr>
              <a:t>表、索引、视图、触发器、存储过程</a:t>
            </a:r>
          </a:p>
          <a:p>
            <a:pPr marL="342900" indent="-342900">
              <a:lnSpc>
                <a:spcPct val="130000"/>
              </a:lnSpc>
              <a:buClr>
                <a:schemeClr val="hlink"/>
              </a:buClr>
              <a:buSzPct val="70000"/>
              <a:buFont typeface="Wingdings" pitchFamily="2" charset="2"/>
              <a:buNone/>
            </a:pPr>
            <a:r>
              <a:rPr lang="en-US" altLang="zh-CN" sz="1600">
                <a:solidFill>
                  <a:srgbClr val="00CC00"/>
                </a:solidFill>
              </a:rPr>
              <a:t>9. </a:t>
            </a:r>
            <a:r>
              <a:rPr lang="zh-CN" altLang="en-US" sz="1600">
                <a:solidFill>
                  <a:srgbClr val="00CC00"/>
                </a:solidFill>
              </a:rPr>
              <a:t>用户数据库</a:t>
            </a:r>
          </a:p>
          <a:p>
            <a:pPr marL="342900" indent="-342900">
              <a:lnSpc>
                <a:spcPct val="130000"/>
              </a:lnSpc>
              <a:buClr>
                <a:schemeClr val="hlink"/>
              </a:buClr>
              <a:buSzPct val="70000"/>
              <a:buFont typeface="Wingdings" pitchFamily="2" charset="2"/>
              <a:buNone/>
            </a:pPr>
            <a:r>
              <a:rPr lang="en-US" altLang="zh-CN" sz="1600">
                <a:solidFill>
                  <a:srgbClr val="00CC00"/>
                </a:solidFill>
              </a:rPr>
              <a:t>10. msdb </a:t>
            </a:r>
          </a:p>
          <a:p>
            <a:pPr marL="342900" indent="-342900">
              <a:lnSpc>
                <a:spcPct val="130000"/>
              </a:lnSpc>
              <a:buClr>
                <a:schemeClr val="hlink"/>
              </a:buClr>
              <a:buSzPct val="70000"/>
              <a:buFont typeface="Wingdings" pitchFamily="2" charset="2"/>
              <a:buNone/>
            </a:pPr>
            <a:r>
              <a:rPr lang="en-US" altLang="zh-CN" sz="1600">
                <a:solidFill>
                  <a:srgbClr val="00CC00"/>
                </a:solidFill>
              </a:rPr>
              <a:t>11. GO </a:t>
            </a:r>
          </a:p>
          <a:p>
            <a:pPr marL="342900" indent="-342900">
              <a:lnSpc>
                <a:spcPct val="130000"/>
              </a:lnSpc>
              <a:buClr>
                <a:schemeClr val="hlink"/>
              </a:buClr>
              <a:buSzPct val="70000"/>
              <a:buFont typeface="Wingdings" pitchFamily="2" charset="2"/>
              <a:buNone/>
            </a:pPr>
            <a:r>
              <a:rPr lang="en-US" altLang="zh-CN" sz="1600">
                <a:solidFill>
                  <a:srgbClr val="00CC00"/>
                </a:solidFill>
              </a:rPr>
              <a:t>12. </a:t>
            </a:r>
            <a:r>
              <a:rPr lang="zh-CN" altLang="en-US" sz="1600">
                <a:solidFill>
                  <a:srgbClr val="00CC00"/>
                </a:solidFill>
              </a:rPr>
              <a:t>空格</a:t>
            </a:r>
          </a:p>
          <a:p>
            <a:pPr marL="342900" indent="-342900">
              <a:lnSpc>
                <a:spcPct val="130000"/>
              </a:lnSpc>
              <a:buClr>
                <a:schemeClr val="hlink"/>
              </a:buClr>
              <a:buSzPct val="70000"/>
              <a:buFont typeface="Wingdings" pitchFamily="2" charset="2"/>
              <a:buNone/>
            </a:pPr>
            <a:r>
              <a:rPr lang="en-US" altLang="zh-CN" sz="1600">
                <a:solidFill>
                  <a:srgbClr val="00CC00"/>
                </a:solidFill>
              </a:rPr>
              <a:t>13. bit </a:t>
            </a:r>
          </a:p>
          <a:p>
            <a:pPr marL="342900" indent="-342900">
              <a:lnSpc>
                <a:spcPct val="130000"/>
              </a:lnSpc>
              <a:buClr>
                <a:schemeClr val="hlink"/>
              </a:buClr>
              <a:buSzPct val="70000"/>
              <a:buFont typeface="Wingdings" pitchFamily="2" charset="2"/>
              <a:buNone/>
            </a:pPr>
            <a:r>
              <a:rPr lang="en-US" altLang="zh-CN" sz="1600">
                <a:solidFill>
                  <a:srgbClr val="00CC00"/>
                </a:solidFill>
              </a:rPr>
              <a:t>14. </a:t>
            </a:r>
            <a:r>
              <a:rPr lang="zh-CN" altLang="en-US" sz="1600">
                <a:solidFill>
                  <a:srgbClr val="00CC00"/>
                </a:solidFill>
              </a:rPr>
              <a:t>常规标识符、分隔标识符    </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54371">
                                            <p:txEl>
                                              <p:pRg st="0" end="0"/>
                                            </p:txEl>
                                          </p:spTgt>
                                        </p:tgtEl>
                                        <p:attrNameLst>
                                          <p:attrName>style.visibility</p:attrName>
                                        </p:attrNameLst>
                                      </p:cBhvr>
                                      <p:to>
                                        <p:strVal val="visible"/>
                                      </p:to>
                                    </p:set>
                                    <p:animEffect transition="in" filter="diamond(in)">
                                      <p:cBhvr>
                                        <p:cTn id="7" dur="1000"/>
                                        <p:tgtEl>
                                          <p:spTgt spid="954371">
                                            <p:txEl>
                                              <p:pRg st="0" end="0"/>
                                            </p:txEl>
                                          </p:spTgt>
                                        </p:tgtEl>
                                      </p:cBhvr>
                                    </p:animEffect>
                                  </p:childTnLst>
                                </p:cTn>
                              </p:par>
                            </p:childTnLst>
                          </p:cTn>
                        </p:par>
                        <p:par>
                          <p:cTn id="8" fill="hold" nodeType="afterGroup">
                            <p:stCondLst>
                              <p:cond delay="1000"/>
                            </p:stCondLst>
                            <p:childTnLst>
                              <p:par>
                                <p:cTn id="9" presetID="8" presetClass="entr" presetSubtype="16" fill="hold" grpId="0" nodeType="afterEffect">
                                  <p:stCondLst>
                                    <p:cond delay="0"/>
                                  </p:stCondLst>
                                  <p:childTnLst>
                                    <p:set>
                                      <p:cBhvr>
                                        <p:cTn id="10" dur="1" fill="hold">
                                          <p:stCondLst>
                                            <p:cond delay="0"/>
                                          </p:stCondLst>
                                        </p:cTn>
                                        <p:tgtEl>
                                          <p:spTgt spid="954371">
                                            <p:txEl>
                                              <p:pRg st="1" end="1"/>
                                            </p:txEl>
                                          </p:spTgt>
                                        </p:tgtEl>
                                        <p:attrNameLst>
                                          <p:attrName>style.visibility</p:attrName>
                                        </p:attrNameLst>
                                      </p:cBhvr>
                                      <p:to>
                                        <p:strVal val="visible"/>
                                      </p:to>
                                    </p:set>
                                    <p:animEffect transition="in" filter="diamond(in)">
                                      <p:cBhvr>
                                        <p:cTn id="11" dur="1000"/>
                                        <p:tgtEl>
                                          <p:spTgt spid="954371">
                                            <p:txEl>
                                              <p:pRg st="1" end="1"/>
                                            </p:txEl>
                                          </p:spTgt>
                                        </p:tgtEl>
                                      </p:cBhvr>
                                    </p:animEffect>
                                  </p:childTnLst>
                                </p:cTn>
                              </p:par>
                            </p:childTnLst>
                          </p:cTn>
                        </p:par>
                        <p:par>
                          <p:cTn id="12" fill="hold" nodeType="afterGroup">
                            <p:stCondLst>
                              <p:cond delay="2000"/>
                            </p:stCondLst>
                            <p:childTnLst>
                              <p:par>
                                <p:cTn id="13" presetID="8" presetClass="entr" presetSubtype="16" fill="hold" grpId="0" nodeType="afterEffect">
                                  <p:stCondLst>
                                    <p:cond delay="0"/>
                                  </p:stCondLst>
                                  <p:childTnLst>
                                    <p:set>
                                      <p:cBhvr>
                                        <p:cTn id="14" dur="1" fill="hold">
                                          <p:stCondLst>
                                            <p:cond delay="0"/>
                                          </p:stCondLst>
                                        </p:cTn>
                                        <p:tgtEl>
                                          <p:spTgt spid="954371">
                                            <p:txEl>
                                              <p:pRg st="2" end="2"/>
                                            </p:txEl>
                                          </p:spTgt>
                                        </p:tgtEl>
                                        <p:attrNameLst>
                                          <p:attrName>style.visibility</p:attrName>
                                        </p:attrNameLst>
                                      </p:cBhvr>
                                      <p:to>
                                        <p:strVal val="visible"/>
                                      </p:to>
                                    </p:set>
                                    <p:animEffect transition="in" filter="diamond(in)">
                                      <p:cBhvr>
                                        <p:cTn id="15" dur="1000"/>
                                        <p:tgtEl>
                                          <p:spTgt spid="954371">
                                            <p:txEl>
                                              <p:pRg st="2" end="2"/>
                                            </p:txEl>
                                          </p:spTgt>
                                        </p:tgtEl>
                                      </p:cBhvr>
                                    </p:animEffect>
                                  </p:childTnLst>
                                </p:cTn>
                              </p:par>
                            </p:childTnLst>
                          </p:cTn>
                        </p:par>
                        <p:par>
                          <p:cTn id="16" fill="hold" nodeType="afterGroup">
                            <p:stCondLst>
                              <p:cond delay="3000"/>
                            </p:stCondLst>
                            <p:childTnLst>
                              <p:par>
                                <p:cTn id="17" presetID="8" presetClass="entr" presetSubtype="16" fill="hold" grpId="0" nodeType="afterEffect">
                                  <p:stCondLst>
                                    <p:cond delay="0"/>
                                  </p:stCondLst>
                                  <p:childTnLst>
                                    <p:set>
                                      <p:cBhvr>
                                        <p:cTn id="18" dur="1" fill="hold">
                                          <p:stCondLst>
                                            <p:cond delay="0"/>
                                          </p:stCondLst>
                                        </p:cTn>
                                        <p:tgtEl>
                                          <p:spTgt spid="954371">
                                            <p:txEl>
                                              <p:pRg st="3" end="3"/>
                                            </p:txEl>
                                          </p:spTgt>
                                        </p:tgtEl>
                                        <p:attrNameLst>
                                          <p:attrName>style.visibility</p:attrName>
                                        </p:attrNameLst>
                                      </p:cBhvr>
                                      <p:to>
                                        <p:strVal val="visible"/>
                                      </p:to>
                                    </p:set>
                                    <p:animEffect transition="in" filter="diamond(in)">
                                      <p:cBhvr>
                                        <p:cTn id="19" dur="1000"/>
                                        <p:tgtEl>
                                          <p:spTgt spid="954371">
                                            <p:txEl>
                                              <p:pRg st="3" end="3"/>
                                            </p:txEl>
                                          </p:spTgt>
                                        </p:tgtEl>
                                      </p:cBhvr>
                                    </p:animEffect>
                                  </p:childTnLst>
                                </p:cTn>
                              </p:par>
                            </p:childTnLst>
                          </p:cTn>
                        </p:par>
                        <p:par>
                          <p:cTn id="20" fill="hold" nodeType="afterGroup">
                            <p:stCondLst>
                              <p:cond delay="4000"/>
                            </p:stCondLst>
                            <p:childTnLst>
                              <p:par>
                                <p:cTn id="21" presetID="8" presetClass="entr" presetSubtype="16" fill="hold" grpId="0" nodeType="afterEffect">
                                  <p:stCondLst>
                                    <p:cond delay="0"/>
                                  </p:stCondLst>
                                  <p:childTnLst>
                                    <p:set>
                                      <p:cBhvr>
                                        <p:cTn id="22" dur="1" fill="hold">
                                          <p:stCondLst>
                                            <p:cond delay="0"/>
                                          </p:stCondLst>
                                        </p:cTn>
                                        <p:tgtEl>
                                          <p:spTgt spid="954371">
                                            <p:txEl>
                                              <p:pRg st="4" end="4"/>
                                            </p:txEl>
                                          </p:spTgt>
                                        </p:tgtEl>
                                        <p:attrNameLst>
                                          <p:attrName>style.visibility</p:attrName>
                                        </p:attrNameLst>
                                      </p:cBhvr>
                                      <p:to>
                                        <p:strVal val="visible"/>
                                      </p:to>
                                    </p:set>
                                    <p:animEffect transition="in" filter="diamond(in)">
                                      <p:cBhvr>
                                        <p:cTn id="23" dur="1000"/>
                                        <p:tgtEl>
                                          <p:spTgt spid="954371">
                                            <p:txEl>
                                              <p:pRg st="4" end="4"/>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954374"/>
                                        </p:tgtEl>
                                        <p:attrNameLst>
                                          <p:attrName>style.visibility</p:attrName>
                                        </p:attrNameLst>
                                      </p:cBhvr>
                                      <p:to>
                                        <p:strVal val="visible"/>
                                      </p:to>
                                    </p:set>
                                    <p:animEffect transition="in" filter="box(in)">
                                      <p:cBhvr>
                                        <p:cTn id="28" dur="1000"/>
                                        <p:tgtEl>
                                          <p:spTgt spid="954374"/>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ntr" presetSubtype="32" fill="hold" grpId="0" nodeType="clickEffect">
                                  <p:stCondLst>
                                    <p:cond delay="0"/>
                                  </p:stCondLst>
                                  <p:childTnLst>
                                    <p:set>
                                      <p:cBhvr>
                                        <p:cTn id="32" dur="1" fill="hold">
                                          <p:stCondLst>
                                            <p:cond delay="0"/>
                                          </p:stCondLst>
                                        </p:cTn>
                                        <p:tgtEl>
                                          <p:spTgt spid="954372"/>
                                        </p:tgtEl>
                                        <p:attrNameLst>
                                          <p:attrName>style.visibility</p:attrName>
                                        </p:attrNameLst>
                                      </p:cBhvr>
                                      <p:to>
                                        <p:strVal val="visible"/>
                                      </p:to>
                                    </p:set>
                                    <p:animEffect transition="in" filter="box(out)">
                                      <p:cBhvr>
                                        <p:cTn id="33" dur="1000"/>
                                        <p:tgtEl>
                                          <p:spTgt spid="954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4371" grpId="0" build="p"/>
      <p:bldP spid="954372" grpId="0"/>
      <p:bldP spid="954374" grpId="0"/>
    </p:bldLst>
  </p:timing>
</p:sld>
</file>

<file path=ppt/theme/theme1.xml><?xml version="1.0" encoding="utf-8"?>
<a:theme xmlns:a="http://schemas.openxmlformats.org/drawingml/2006/main" name="古瓶荷花">
  <a:themeElements>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fontScheme name="古瓶荷花">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clrMap bg1="lt1" tx1="dk1" bg2="lt2" tx2="dk2" accent1="accent1" accent2="accent2" accent3="accent3" accent4="accent4" accent5="accent5" accent6="accent6" hlink="hlink" folHlink="folHlink"/>
    </a:extraClrScheme>
    <a:extraClrScheme>
      <a:clrScheme name="古瓶荷花 2">
        <a:dk1>
          <a:srgbClr val="007A77"/>
        </a:dk1>
        <a:lt1>
          <a:srgbClr val="EFF6EE"/>
        </a:lt1>
        <a:dk2>
          <a:srgbClr val="0066CC"/>
        </a:dk2>
        <a:lt2>
          <a:srgbClr val="C0C0C0"/>
        </a:lt2>
        <a:accent1>
          <a:srgbClr val="E7EEE6"/>
        </a:accent1>
        <a:accent2>
          <a:srgbClr val="FF9933"/>
        </a:accent2>
        <a:accent3>
          <a:srgbClr val="F6FAF5"/>
        </a:accent3>
        <a:accent4>
          <a:srgbClr val="006765"/>
        </a:accent4>
        <a:accent5>
          <a:srgbClr val="F1F5F0"/>
        </a:accent5>
        <a:accent6>
          <a:srgbClr val="E78A2D"/>
        </a:accent6>
        <a:hlink>
          <a:srgbClr val="636395"/>
        </a:hlink>
        <a:folHlink>
          <a:srgbClr val="CC3300"/>
        </a:folHlink>
      </a:clrScheme>
      <a:clrMap bg1="lt1" tx1="dk1" bg2="lt2" tx2="dk2" accent1="accent1" accent2="accent2" accent3="accent3" accent4="accent4" accent5="accent5" accent6="accent6" hlink="hlink" folHlink="folHlink"/>
    </a:extraClrScheme>
    <a:extraClrScheme>
      <a:clrScheme name="古瓶荷花 3">
        <a:dk1>
          <a:srgbClr val="000000"/>
        </a:dk1>
        <a:lt1>
          <a:srgbClr val="CCFFCC"/>
        </a:lt1>
        <a:dk2>
          <a:srgbClr val="E88A00"/>
        </a:dk2>
        <a:lt2>
          <a:srgbClr val="C0C0C0"/>
        </a:lt2>
        <a:accent1>
          <a:srgbClr val="CCECFF"/>
        </a:accent1>
        <a:accent2>
          <a:srgbClr val="336600"/>
        </a:accent2>
        <a:accent3>
          <a:srgbClr val="E2FFE2"/>
        </a:accent3>
        <a:accent4>
          <a:srgbClr val="000000"/>
        </a:accent4>
        <a:accent5>
          <a:srgbClr val="E2F4FF"/>
        </a:accent5>
        <a:accent6>
          <a:srgbClr val="2D5C00"/>
        </a:accent6>
        <a:hlink>
          <a:srgbClr val="3333CC"/>
        </a:hlink>
        <a:folHlink>
          <a:srgbClr val="3399FF"/>
        </a:folHlink>
      </a:clrScheme>
      <a:clrMap bg1="lt1" tx1="dk1" bg2="lt2" tx2="dk2" accent1="accent1" accent2="accent2" accent3="accent3" accent4="accent4" accent5="accent5" accent6="accent6" hlink="hlink" folHlink="folHlink"/>
    </a:extraClrScheme>
    <a:extraClrScheme>
      <a:clrScheme name="古瓶荷花 4">
        <a:dk1>
          <a:srgbClr val="000000"/>
        </a:dk1>
        <a:lt1>
          <a:srgbClr val="FFFFCC"/>
        </a:lt1>
        <a:dk2>
          <a:srgbClr val="CC3300"/>
        </a:dk2>
        <a:lt2>
          <a:srgbClr val="C0C0C0"/>
        </a:lt2>
        <a:accent1>
          <a:srgbClr val="FFFFCC"/>
        </a:accent1>
        <a:accent2>
          <a:srgbClr val="339933"/>
        </a:accent2>
        <a:accent3>
          <a:srgbClr val="FFFFE2"/>
        </a:accent3>
        <a:accent4>
          <a:srgbClr val="000000"/>
        </a:accent4>
        <a:accent5>
          <a:srgbClr val="FFFFE2"/>
        </a:accent5>
        <a:accent6>
          <a:srgbClr val="2D8A2D"/>
        </a:accent6>
        <a:hlink>
          <a:srgbClr val="0066FF"/>
        </a:hlink>
        <a:folHlink>
          <a:srgbClr val="6F6F9F"/>
        </a:folHlink>
      </a:clrScheme>
      <a:clrMap bg1="lt1" tx1="dk1" bg2="lt2" tx2="dk2" accent1="accent1" accent2="accent2" accent3="accent3" accent4="accent4" accent5="accent5" accent6="accent6" hlink="hlink" folHlink="folHlink"/>
    </a:extraClrScheme>
    <a:extraClrScheme>
      <a:clrScheme name="古瓶荷花 5">
        <a:dk1>
          <a:srgbClr val="636395"/>
        </a:dk1>
        <a:lt1>
          <a:srgbClr val="FFE2C5"/>
        </a:lt1>
        <a:dk2>
          <a:srgbClr val="000000"/>
        </a:dk2>
        <a:lt2>
          <a:srgbClr val="C0C0C0"/>
        </a:lt2>
        <a:accent1>
          <a:srgbClr val="FFE1E1"/>
        </a:accent1>
        <a:accent2>
          <a:srgbClr val="FF9933"/>
        </a:accent2>
        <a:accent3>
          <a:srgbClr val="FFEEDF"/>
        </a:accent3>
        <a:accent4>
          <a:srgbClr val="53537E"/>
        </a:accent4>
        <a:accent5>
          <a:srgbClr val="FFEEEE"/>
        </a:accent5>
        <a:accent6>
          <a:srgbClr val="E78A2D"/>
        </a:accent6>
        <a:hlink>
          <a:srgbClr val="008080"/>
        </a:hlink>
        <a:folHlink>
          <a:srgbClr val="3399FF"/>
        </a:folHlink>
      </a:clrScheme>
      <a:clrMap bg1="lt1" tx1="dk1" bg2="lt2" tx2="dk2" accent1="accent1" accent2="accent2" accent3="accent3" accent4="accent4" accent5="accent5" accent6="accent6" hlink="hlink" folHlink="folHlink"/>
    </a:extraClrScheme>
    <a:extraClrScheme>
      <a:clrScheme name="古瓶荷花 6">
        <a:dk1>
          <a:srgbClr val="626292"/>
        </a:dk1>
        <a:lt1>
          <a:srgbClr val="CCECFF"/>
        </a:lt1>
        <a:dk2>
          <a:srgbClr val="3333CC"/>
        </a:dk2>
        <a:lt2>
          <a:srgbClr val="C0C0C0"/>
        </a:lt2>
        <a:accent1>
          <a:srgbClr val="D9F1FF"/>
        </a:accent1>
        <a:accent2>
          <a:srgbClr val="FF9900"/>
        </a:accent2>
        <a:accent3>
          <a:srgbClr val="E2F4FF"/>
        </a:accent3>
        <a:accent4>
          <a:srgbClr val="53537C"/>
        </a:accent4>
        <a:accent5>
          <a:srgbClr val="E9F7FF"/>
        </a:accent5>
        <a:accent6>
          <a:srgbClr val="E78A00"/>
        </a:accent6>
        <a:hlink>
          <a:srgbClr val="CC0066"/>
        </a:hlink>
        <a:folHlink>
          <a:srgbClr val="009999"/>
        </a:folHlink>
      </a:clrScheme>
      <a:clrMap bg1="lt1" tx1="dk1" bg2="lt2" tx2="dk2" accent1="accent1" accent2="accent2" accent3="accent3" accent4="accent4" accent5="accent5" accent6="accent6" hlink="hlink" folHlink="folHlink"/>
    </a:extraClrScheme>
    <a:extraClrScheme>
      <a:clrScheme name="古瓶荷花 7">
        <a:dk1>
          <a:srgbClr val="0066CC"/>
        </a:dk1>
        <a:lt1>
          <a:srgbClr val="FFE1E1"/>
        </a:lt1>
        <a:dk2>
          <a:srgbClr val="006600"/>
        </a:dk2>
        <a:lt2>
          <a:srgbClr val="C0C0C0"/>
        </a:lt2>
        <a:accent1>
          <a:srgbClr val="FFFFCC"/>
        </a:accent1>
        <a:accent2>
          <a:srgbClr val="009999"/>
        </a:accent2>
        <a:accent3>
          <a:srgbClr val="FFEEEE"/>
        </a:accent3>
        <a:accent4>
          <a:srgbClr val="0056AE"/>
        </a:accent4>
        <a:accent5>
          <a:srgbClr val="FFFFE2"/>
        </a:accent5>
        <a:accent6>
          <a:srgbClr val="008A8A"/>
        </a:accent6>
        <a:hlink>
          <a:srgbClr val="EC0000"/>
        </a:hlink>
        <a:folHlink>
          <a:srgbClr val="0099FF"/>
        </a:folHlink>
      </a:clrScheme>
      <a:clrMap bg1="lt1" tx1="dk1" bg2="lt2" tx2="dk2" accent1="accent1" accent2="accent2" accent3="accent3" accent4="accent4" accent5="accent5" accent6="accent6" hlink="hlink" folHlink="folHlink"/>
    </a:extraClrScheme>
    <a:extraClrScheme>
      <a:clrScheme name="古瓶荷花 8">
        <a:dk1>
          <a:srgbClr val="292929"/>
        </a:dk1>
        <a:lt1>
          <a:srgbClr val="DDDDDD"/>
        </a:lt1>
        <a:dk2>
          <a:srgbClr val="0066CC"/>
        </a:dk2>
        <a:lt2>
          <a:srgbClr val="B2B2B2"/>
        </a:lt2>
        <a:accent1>
          <a:srgbClr val="CACADC"/>
        </a:accent1>
        <a:accent2>
          <a:srgbClr val="FFCC00"/>
        </a:accent2>
        <a:accent3>
          <a:srgbClr val="EBEBEB"/>
        </a:accent3>
        <a:accent4>
          <a:srgbClr val="212121"/>
        </a:accent4>
        <a:accent5>
          <a:srgbClr val="E1E1EB"/>
        </a:accent5>
        <a:accent6>
          <a:srgbClr val="E7B900"/>
        </a:accent6>
        <a:hlink>
          <a:srgbClr val="008080"/>
        </a:hlink>
        <a:folHlink>
          <a:srgbClr val="7D7DA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1967</TotalTime>
  <Words>4174</Words>
  <Application>Microsoft Office PowerPoint</Application>
  <PresentationFormat>全屏显示(4:3)</PresentationFormat>
  <Paragraphs>533</Paragraphs>
  <Slides>64</Slides>
  <Notes>1</Notes>
  <HiddenSlides>0</HiddenSlides>
  <MMClips>0</MMClips>
  <ScaleCrop>false</ScaleCrop>
  <HeadingPairs>
    <vt:vector size="6" baseType="variant">
      <vt:variant>
        <vt:lpstr>主题</vt:lpstr>
      </vt:variant>
      <vt:variant>
        <vt:i4>1</vt:i4>
      </vt:variant>
      <vt:variant>
        <vt:lpstr>嵌入 OLE 服务器</vt:lpstr>
      </vt:variant>
      <vt:variant>
        <vt:i4>2</vt:i4>
      </vt:variant>
      <vt:variant>
        <vt:lpstr>幻灯片标题</vt:lpstr>
      </vt:variant>
      <vt:variant>
        <vt:i4>64</vt:i4>
      </vt:variant>
    </vt:vector>
  </HeadingPairs>
  <TitlesOfParts>
    <vt:vector size="67" baseType="lpstr">
      <vt:lpstr>古瓶荷花</vt:lpstr>
      <vt:lpstr>Visio</vt:lpstr>
      <vt:lpstr>Visio.Drawing.6</vt:lpstr>
      <vt:lpstr>PowerPoint 演示文稿</vt:lpstr>
      <vt:lpstr>第八章 SQL Server数据库管理系统概述</vt:lpstr>
      <vt:lpstr>学习目标</vt:lpstr>
      <vt:lpstr>一、SQL Server的发展历程及特点</vt:lpstr>
      <vt:lpstr>PowerPoint 演示文稿</vt:lpstr>
      <vt:lpstr>2、SQL Server 与以前版本相比较又具有以下新特性 </vt:lpstr>
      <vt:lpstr>二、 SQL Server的安装与启动</vt:lpstr>
      <vt:lpstr>硬件需求</vt:lpstr>
      <vt:lpstr>软件需求</vt:lpstr>
      <vt:lpstr>2、 SQL Server安装</vt:lpstr>
      <vt:lpstr>（一）系统需求与安装</vt:lpstr>
      <vt:lpstr>2．SQL Server 2000的安装</vt:lpstr>
      <vt:lpstr>第1步：将SQL Server 2000的光盘插入CD-ROM驱动器之后，SQL Server的安装程序会自动启动。选择“安装SQL Server 2000组件”选项。如下图： </vt:lpstr>
      <vt:lpstr>第2步：接着选择“选择安装数据库服务器”。如下图： </vt:lpstr>
      <vt:lpstr>第3步：稍后才开始出现安装向导，点击“下一步”后出现“计算机名”窗口。如下图： </vt:lpstr>
      <vt:lpstr>第4步： “本地计算机”是默认选项，其名称就显示在上面，我们按其默认点“下一步”。如下图： </vt:lpstr>
      <vt:lpstr>第5步：接下来，在“安装选择”对话窗口中，同样按其默认项“创建新的SQL Server实例，或安装客户端工具”点下一步。</vt:lpstr>
      <vt:lpstr>第6步：接下来的窗口是用户名、公司名的自取，在经过软件许可协议一步后，到达“安装定义”对话窗口（如下图）。同样地，按其默认“服务器和客户端工具”选择到下一步。</vt:lpstr>
      <vt:lpstr>第7步：在“实例名”窗口中，系统一般提供了默认的复选框，我们既可以安装默认方式的实例，也可以自定义。</vt:lpstr>
      <vt:lpstr>第8步：在安装类型对话窗口中，可以设定多个选项。比如安装组件的多少，以及安装的路径等，请根据实际需要选择。推荐将数据文件安装在其它盘，注意只改盘符号，别把整个路径都改了，比如“D：\Program Files\Microsoft Server”</vt:lpstr>
      <vt:lpstr>第9步：在“服务帐户”对话窗口中，一般选择“使用本地系统帐户”</vt:lpstr>
      <vt:lpstr>  第10步：在“身份验证模式”窗口里，如果你的操作系统是windowsNT以上，选择“Windows身份验证模式”即可，允许空密码。</vt:lpstr>
      <vt:lpstr>第11步：一切设定OK后，安装程序开始向硬盘复制必要的文件，开始正式安装。</vt:lpstr>
      <vt:lpstr>几分钟后，安装完成。依次单击“开始”—“程序”，即可看到Microsoft SQL Server 2000的程序组件（如下图）。 </vt:lpstr>
      <vt:lpstr>关于Microsoft SQL Server 2000的卸载 </vt:lpstr>
      <vt:lpstr>Miscrosoft SQL Server 2000程序组包括以下一些应用程序 ：</vt:lpstr>
      <vt:lpstr>（二）停止和启动SQL Server服务</vt:lpstr>
      <vt:lpstr>2．启动/停止实例服务器</vt:lpstr>
      <vt:lpstr>三、 SQL Server管理工具简介</vt:lpstr>
      <vt:lpstr>Miscrosoft SQL Server 2000程序组包括以下一些应用程序 ：</vt:lpstr>
      <vt:lpstr>SQL Server企业管理器的主界面：</vt:lpstr>
      <vt:lpstr>2、SQL查询分析器简介</vt:lpstr>
      <vt:lpstr>SQL查询分析器界面</vt:lpstr>
      <vt:lpstr>四、SQL Server的系统结构</vt:lpstr>
      <vt:lpstr>PowerPoint 演示文稿</vt:lpstr>
      <vt:lpstr>2、系统数据库</vt:lpstr>
      <vt:lpstr>（２）tempdb数据库</vt:lpstr>
      <vt:lpstr>（３）model数据库</vt:lpstr>
      <vt:lpstr>（４）msdb数据库</vt:lpstr>
      <vt:lpstr>3、系统表</vt:lpstr>
      <vt:lpstr>五、Transact SQL语言简介</vt:lpstr>
      <vt:lpstr>２、Transact SQL批处理及执行过程简介</vt:lpstr>
      <vt:lpstr>３、服务器端的执行过程</vt:lpstr>
      <vt:lpstr>六、SQL Server的主要数据类型</vt:lpstr>
      <vt:lpstr>１.整型数据类型</vt:lpstr>
      <vt:lpstr>２．浮点数据类型</vt:lpstr>
      <vt:lpstr>３．字符数据类型 </vt:lpstr>
      <vt:lpstr>4．日期和时间数据类型 </vt:lpstr>
      <vt:lpstr>5．文本和图形数据类型</vt:lpstr>
      <vt:lpstr>6．货币数据类型 </vt:lpstr>
      <vt:lpstr>8．二进制数据类型 </vt:lpstr>
      <vt:lpstr>10．新增数据类型</vt:lpstr>
      <vt:lpstr>七、SQL Server函数</vt:lpstr>
      <vt:lpstr>1. 聚合函数</vt:lpstr>
      <vt:lpstr>PowerPoint 演示文稿</vt:lpstr>
      <vt:lpstr>2.日期/时间函数 </vt:lpstr>
      <vt:lpstr>PowerPoint 演示文稿</vt:lpstr>
      <vt:lpstr>3. 数学函数 </vt:lpstr>
      <vt:lpstr>PowerPoint 演示文稿</vt:lpstr>
      <vt:lpstr>4.字符串函数</vt:lpstr>
      <vt:lpstr>PowerPoint 演示文稿</vt:lpstr>
      <vt:lpstr>八、SQL Server的标识符及命名规则</vt:lpstr>
      <vt:lpstr>复习与提示</vt:lpstr>
      <vt:lpstr>习题参考答案</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411</cp:revision>
  <dcterms:modified xsi:type="dcterms:W3CDTF">2022-08-31T12:31:29Z</dcterms:modified>
</cp:coreProperties>
</file>