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任意多边形 6150"/>
          <p:cNvSpPr/>
          <p:nvPr/>
        </p:nvSpPr>
        <p:spPr>
          <a:xfrm>
            <a:off x="685800" y="2393950"/>
            <a:ext cx="7772400" cy="109538"/>
          </a:xfrm>
          <a:custGeom>
            <a:avLst/>
            <a:gdLst/>
            <a:ahLst/>
            <a:cxnLst/>
            <a:rect l="0" t="0" r="0" b="0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6" name="标题 6145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1371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 sz="4000"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6147" name="副标题 6146"/>
          <p:cNvSpPr>
            <a:spLocks noGrp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/>
            </a:lvl1pPr>
            <a:lvl2pPr marL="457200" lvl="1" indent="14605" algn="ctr">
              <a:buNone/>
              <a:defRPr sz="2800"/>
            </a:lvl2pPr>
            <a:lvl3pPr marL="909955" lvl="2" indent="0" algn="ctr">
              <a:buNone/>
              <a:defRPr sz="2800"/>
            </a:lvl3pPr>
            <a:lvl4pPr marL="1306830" lvl="3" indent="0" algn="ctr">
              <a:buNone/>
              <a:defRPr sz="2800"/>
            </a:lvl4pPr>
            <a:lvl5pPr marL="1695450" lvl="4" indent="0" algn="ctr">
              <a:buNone/>
              <a:defRPr sz="2800"/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6148" name="日期占位符 614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endParaRPr lang="zh-CN" altLang="en-US" strike="noStrike" noProof="1">
              <a:latin typeface="Verdana" panose="020B0604030504040204" pitchFamily="34" charset="0"/>
            </a:endParaRPr>
          </a:p>
        </p:txBody>
      </p:sp>
      <p:sp>
        <p:nvSpPr>
          <p:cNvPr id="6149" name="页脚占位符 614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endParaRPr lang="zh-CN" strike="noStrike" noProof="1">
              <a:latin typeface="Verdana" panose="020B0604030504040204" pitchFamily="34" charset="0"/>
            </a:endParaRPr>
          </a:p>
        </p:txBody>
      </p:sp>
      <p:sp>
        <p:nvSpPr>
          <p:cNvPr id="6150" name="灯片编号占位符 614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fontAlgn="base"/>
              <a:t>‹#›</a:t>
            </a:fld>
            <a:endParaRPr 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0490" cy="4267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7248" y="1752600"/>
            <a:ext cx="3920490" cy="4267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73441" y="304800"/>
            <a:ext cx="2002234" cy="57150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90631" cy="57150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512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5122"/>
          <p:cNvSpPr>
            <a:spLocks noGrp="1"/>
          </p:cNvSpPr>
          <p:nvPr>
            <p:ph type="body"/>
          </p:nvPr>
        </p:nvSpPr>
        <p:spPr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 indent="-469900"/>
            <a:r>
              <a:rPr lang="zh-CN" altLang="en-US" dirty="0"/>
              <a:t>单击此处编辑母版文本样式</a:t>
            </a:r>
          </a:p>
          <a:p>
            <a:pPr lvl="1" indent="-436245"/>
            <a:r>
              <a:rPr lang="zh-CN" altLang="en-US" dirty="0"/>
              <a:t>第二级</a:t>
            </a:r>
          </a:p>
          <a:p>
            <a:pPr lvl="2" indent="-394970"/>
            <a:r>
              <a:rPr lang="zh-CN" altLang="en-US" dirty="0"/>
              <a:t>第三级</a:t>
            </a:r>
          </a:p>
          <a:p>
            <a:pPr lvl="3" indent="-387350"/>
            <a:r>
              <a:rPr lang="zh-CN" altLang="en-US" dirty="0"/>
              <a:t>第四级</a:t>
            </a:r>
          </a:p>
          <a:p>
            <a:pPr lvl="4" indent="-398780"/>
            <a:r>
              <a:rPr lang="zh-CN" altLang="en-US" dirty="0"/>
              <a:t>第五级</a:t>
            </a:r>
          </a:p>
        </p:txBody>
      </p:sp>
      <p:sp>
        <p:nvSpPr>
          <p:cNvPr id="1028" name="任意多边形 5123"/>
          <p:cNvSpPr/>
          <p:nvPr/>
        </p:nvSpPr>
        <p:spPr>
          <a:xfrm>
            <a:off x="609600" y="1566863"/>
            <a:ext cx="7958138" cy="109537"/>
          </a:xfrm>
          <a:custGeom>
            <a:avLst/>
            <a:gdLst/>
            <a:ahLst/>
            <a:cxnLst/>
            <a:rect l="0" t="0" r="0" b="0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9" name="直接连接符 5124"/>
          <p:cNvSpPr/>
          <p:nvPr/>
        </p:nvSpPr>
        <p:spPr>
          <a:xfrm flipV="1">
            <a:off x="609600" y="6172200"/>
            <a:ext cx="7924800" cy="0"/>
          </a:xfrm>
          <a:prstGeom prst="line">
            <a:avLst/>
          </a:prstGeom>
          <a:ln w="31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6" name="日期占位符 5125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>
                <a:latin typeface="Verdana" panose="020B0604030504040204" pitchFamily="34" charset="0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5127" name="页脚占位符 512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200">
                <a:latin typeface="Verdana" panose="020B0604030504040204" pitchFamily="34" charset="0"/>
              </a:defRPr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5128" name="灯片编号占位符 512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>
                <a:latin typeface="Verdana" panose="020B0604030504040204" pitchFamily="34" charset="0"/>
              </a:defRPr>
            </a:lvl1pPr>
          </a:lstStyle>
          <a:p>
            <a:pPr lvl="0" fontAlgn="base"/>
            <a:fld id="{9A0DB2DC-4C9A-4742-B13C-FB6460FD3503}" type="slidenum">
              <a:rPr lang="en-US" altLang="zh-CN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8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69900" lvl="0" indent="-469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908050" lvl="1" indent="-43624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304925" lvl="2" indent="-39497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94180" lvl="3" indent="-3873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94230" lvl="4" indent="-398780" algn="l" defTabSz="914400" eaLnBrk="1" fontAlgn="base" latinLnBrk="0" hangingPunct="1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file:///G:\QQ&#35270;&#39057;20170421181733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QQ&#35270;&#39057;20170421181733.mp4" TargetMode="Externa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file:///G:\QQ&#35270;&#39057;20170421181753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QQ&#35270;&#39057;20170421181753.mp4" TargetMode="Externa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file:///C:\Users\wok\Desktop\UNIT7\unit07\Dialogue%202.mp3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wok\Desktop\UNIT7\unit07\Dialogue%202.mp3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3073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zh-CN" dirty="0" smtClean="0"/>
              <a:t>Job </a:t>
            </a:r>
            <a:r>
              <a:rPr lang="en-US" altLang="zh-CN" dirty="0"/>
              <a:t>hunting</a:t>
            </a:r>
          </a:p>
        </p:txBody>
      </p:sp>
      <p:sp>
        <p:nvSpPr>
          <p:cNvPr id="3074" name="文本占位符 3074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pPr marL="0" indent="0">
              <a:buNone/>
            </a:pPr>
            <a:r>
              <a:rPr lang="zh-CN" altLang="en-US" dirty="0"/>
              <a:t>年级：二</a:t>
            </a:r>
          </a:p>
          <a:p>
            <a:pPr marL="0" indent="0">
              <a:buNone/>
            </a:pPr>
            <a:r>
              <a:rPr lang="zh-CN" altLang="en-US" dirty="0"/>
              <a:t>教材</a:t>
            </a:r>
            <a:r>
              <a:rPr lang="en-US" altLang="zh-CN" dirty="0"/>
              <a:t>:</a:t>
            </a:r>
            <a:r>
              <a:rPr lang="zh-CN" altLang="en-US" dirty="0"/>
              <a:t> 职业模块</a:t>
            </a:r>
          </a:p>
          <a:p>
            <a:pPr marL="0" indent="0">
              <a:buNone/>
            </a:pPr>
            <a:r>
              <a:rPr lang="zh-CN" altLang="en-US" dirty="0"/>
              <a:t>课型</a:t>
            </a:r>
            <a:r>
              <a:rPr lang="en-US" altLang="zh-CN" dirty="0"/>
              <a:t>:</a:t>
            </a:r>
            <a:r>
              <a:rPr lang="zh-CN" altLang="en-US" dirty="0"/>
              <a:t> 口语交际</a:t>
            </a:r>
          </a:p>
          <a:p>
            <a:pPr marL="0" indent="0">
              <a:buNone/>
            </a:pPr>
            <a:r>
              <a:rPr lang="zh-CN" altLang="en-US" dirty="0"/>
              <a:t>重点</a:t>
            </a:r>
            <a:r>
              <a:rPr lang="en-US" altLang="zh-CN" dirty="0"/>
              <a:t>:</a:t>
            </a:r>
            <a:r>
              <a:rPr lang="zh-CN" altLang="en-US" dirty="0"/>
              <a:t> 如何找到工作</a:t>
            </a:r>
          </a:p>
          <a:p>
            <a:pPr marL="0" indent="0">
              <a:buNone/>
            </a:pPr>
            <a:r>
              <a:rPr lang="zh-CN" altLang="en-US" dirty="0"/>
              <a:t>难点 </a:t>
            </a:r>
            <a:r>
              <a:rPr lang="en-US" altLang="zh-CN" dirty="0"/>
              <a:t>:</a:t>
            </a:r>
            <a:r>
              <a:rPr lang="zh-CN" altLang="en-US" dirty="0"/>
              <a:t>工作面试</a:t>
            </a:r>
          </a:p>
          <a:p>
            <a:pPr marL="0" indent="0">
              <a:buNone/>
            </a:pPr>
            <a:r>
              <a:rPr lang="zh-CN" altLang="en-US" dirty="0"/>
              <a:t>教法</a:t>
            </a:r>
            <a:r>
              <a:rPr lang="en-US" altLang="zh-CN" dirty="0"/>
              <a:t>:</a:t>
            </a:r>
            <a:r>
              <a:rPr lang="zh-CN" altLang="en-US" dirty="0"/>
              <a:t> 谈话法 讨论法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标题 7169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zh-CN" sz="3400"/>
              <a:t> Act and guess</a:t>
            </a:r>
            <a:br>
              <a:rPr lang="en-US" altLang="zh-CN" sz="3400"/>
            </a:br>
            <a:endParaRPr lang="en-US" altLang="zh-CN" sz="3400"/>
          </a:p>
        </p:txBody>
      </p:sp>
      <p:sp>
        <p:nvSpPr>
          <p:cNvPr id="4098" name="文本占位符 7170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r>
              <a:rPr lang="en-US" altLang="zh-CN" dirty="0"/>
              <a:t>secretary 	       n. 		</a:t>
            </a:r>
            <a:r>
              <a:rPr lang="zh-CN" altLang="en-US" dirty="0"/>
              <a:t>秘书</a:t>
            </a:r>
          </a:p>
          <a:p>
            <a:r>
              <a:rPr lang="en-US" altLang="zh-CN" dirty="0"/>
              <a:t>guide 		       n. 		</a:t>
            </a:r>
            <a:r>
              <a:rPr lang="zh-CN" altLang="en-US" dirty="0"/>
              <a:t>导游</a:t>
            </a:r>
          </a:p>
          <a:p>
            <a:r>
              <a:rPr lang="en-US" altLang="zh-CN" dirty="0"/>
              <a:t>postman 	       n. 		</a:t>
            </a:r>
            <a:r>
              <a:rPr lang="zh-CN" altLang="en-US" dirty="0"/>
              <a:t>邮递员</a:t>
            </a:r>
          </a:p>
          <a:p>
            <a:r>
              <a:rPr lang="en-US" altLang="zh-CN" dirty="0"/>
              <a:t>hairdresser        n. 		</a:t>
            </a:r>
            <a:r>
              <a:rPr lang="zh-CN" altLang="en-US" dirty="0"/>
              <a:t>理发师</a:t>
            </a:r>
          </a:p>
          <a:p>
            <a:r>
              <a:rPr lang="en-US" altLang="zh-CN" dirty="0"/>
              <a:t>salesman 	       n.		</a:t>
            </a:r>
            <a:r>
              <a:rPr lang="zh-CN" altLang="en-US" dirty="0"/>
              <a:t>销售员</a:t>
            </a:r>
          </a:p>
          <a:p>
            <a:r>
              <a:rPr lang="en-US" altLang="zh-CN" dirty="0"/>
              <a:t>Teacher             n           </a:t>
            </a:r>
            <a:r>
              <a:rPr lang="zh-CN" altLang="en-US" dirty="0"/>
              <a:t>老师</a:t>
            </a:r>
          </a:p>
          <a:p>
            <a:r>
              <a:rPr lang="en-US" altLang="zh-CN" dirty="0"/>
              <a:t>driver                n           </a:t>
            </a:r>
            <a:r>
              <a:rPr lang="zh-CN" altLang="en-US" dirty="0"/>
              <a:t>司机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charRg st="127" end="1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8">
                                            <p:txEl>
                                              <p:charRg st="127" end="16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8">
                                            <p:txEl>
                                              <p:charRg st="127" end="1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charRg st="163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8">
                                            <p:txEl>
                                              <p:charRg st="163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8">
                                            <p:txEl>
                                              <p:charRg st="163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标题 8193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zh-CN"/>
              <a:t>Ask and answer</a:t>
            </a:r>
          </a:p>
        </p:txBody>
      </p:sp>
      <p:sp>
        <p:nvSpPr>
          <p:cNvPr id="5122" name="文本占位符 8194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r>
              <a:rPr lang="en-US" altLang="zh-CN"/>
              <a:t> </a:t>
            </a:r>
            <a:r>
              <a:rPr lang="en-US" altLang="zh-CN">
                <a:solidFill>
                  <a:schemeClr val="accent2"/>
                </a:solidFill>
              </a:rPr>
              <a:t>What are you going to be after              graduation?</a:t>
            </a:r>
          </a:p>
          <a:p>
            <a:r>
              <a:rPr lang="en-US" altLang="zh-CN"/>
              <a:t>I’d like to be a tour guide.</a:t>
            </a:r>
          </a:p>
          <a:p>
            <a:r>
              <a:rPr lang="en-US" altLang="zh-CN">
                <a:solidFill>
                  <a:schemeClr val="accent2"/>
                </a:solidFill>
              </a:rPr>
              <a:t>How come?</a:t>
            </a:r>
          </a:p>
          <a:p>
            <a:r>
              <a:rPr lang="en-US" altLang="zh-CN"/>
              <a:t>Because I can meet different people and travel to different places.</a:t>
            </a:r>
          </a:p>
          <a:p>
            <a:r>
              <a:rPr lang="en-US" altLang="zh-CN"/>
              <a:t> </a:t>
            </a:r>
            <a:r>
              <a:rPr lang="en-US" altLang="zh-CN">
                <a:solidFill>
                  <a:schemeClr val="accent2"/>
                </a:solidFill>
              </a:rPr>
              <a:t>Yes, that would be interesting.</a:t>
            </a:r>
          </a:p>
          <a:p>
            <a:endParaRPr lang="en-US" altLang="zh-CN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标题 9217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zh-CN" err="1"/>
              <a:t>Can Yang Shumiao</a:t>
            </a:r>
            <a:r>
              <a:rPr lang="en-US" altLang="zh-CN"/>
              <a:t> get the job?</a:t>
            </a:r>
          </a:p>
        </p:txBody>
      </p:sp>
      <p:pic>
        <p:nvPicPr>
          <p:cNvPr id="9221" name="QQ视频20170421181733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273300" y="1836738"/>
            <a:ext cx="4597400" cy="3641725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2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221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r>
              <a:rPr lang="en-US" altLang="zh-CN"/>
              <a:t>She didn't dress well.</a:t>
            </a:r>
          </a:p>
          <a:p>
            <a:r>
              <a:rPr lang="en-US" altLang="zh-CN"/>
              <a:t>She didn't knock at the door and  rushed in.</a:t>
            </a:r>
          </a:p>
          <a:p>
            <a:r>
              <a:rPr lang="en-US" altLang="zh-CN"/>
              <a:t>She didn't greet the manager with a smile and shaked hands.</a:t>
            </a:r>
          </a:p>
          <a:p>
            <a:r>
              <a:rPr lang="en-US" altLang="zh-CN"/>
              <a:t>She took a seat without being invited</a:t>
            </a:r>
          </a:p>
          <a:p>
            <a:r>
              <a:rPr lang="en-US" altLang="zh-CN"/>
              <a:t>She didn't make eye contact with the manager.</a:t>
            </a:r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4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charRg st="24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charRg st="24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0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charRg st="70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charRg st="70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31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charRg st="131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charRg st="131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altLang="zh-CN" strike="noStrike" noProof="1">
                <a:sym typeface="+mn-ea"/>
              </a:rPr>
              <a:t>She didn't listen to the manager  carefully and answer the questions  politely</a:t>
            </a:r>
            <a:endParaRPr lang="en-US" altLang="zh-CN" strike="noStrike" noProof="1"/>
          </a:p>
          <a:p>
            <a:pPr fontAlgn="base"/>
            <a:r>
              <a:rPr lang="en-US" altLang="zh-CN" strike="noStrike" noProof="1"/>
              <a:t>She made a personal call. </a:t>
            </a:r>
          </a:p>
          <a:p>
            <a:pPr marL="0" indent="0" fontAlgn="base">
              <a:buNone/>
            </a:pPr>
            <a:r>
              <a:rPr lang="en-US" altLang="zh-CN" strike="noStrike" noProof="1"/>
              <a:t>  </a:t>
            </a:r>
          </a:p>
          <a:p>
            <a:pPr marL="0" indent="0" fontAlgn="base">
              <a:buNone/>
            </a:pPr>
            <a:r>
              <a:rPr lang="en-US" altLang="zh-CN" strike="noStrike" noProof="1"/>
              <a:t>            </a:t>
            </a:r>
            <a:r>
              <a:rPr lang="en-US" altLang="zh-CN" sz="4800" strike="noStrike" noProof="1">
                <a:solidFill>
                  <a:srgbClr val="FF0000"/>
                </a:solidFill>
              </a:rPr>
              <a:t>failed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charRg st="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charRg st="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8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charRg st="8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charRg st="8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1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charRg st="111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charRg st="111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zh-CN"/>
              <a:t>Can Li Xingyu get the job?</a:t>
            </a:r>
          </a:p>
        </p:txBody>
      </p:sp>
      <p:pic>
        <p:nvPicPr>
          <p:cNvPr id="4" name="QQ视频20170421181753">
            <a:hlinkClick r:id="" action="ppaction://media"/>
          </p:cNvPr>
          <p:cNvPicPr>
            <a:picLocks noGrp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967038" y="1752600"/>
            <a:ext cx="4132262" cy="4267200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pPr marL="0" indent="0">
              <a:buNone/>
            </a:pPr>
            <a:r>
              <a:rPr lang="en-US" altLang="zh-CN"/>
              <a:t>      </a:t>
            </a:r>
            <a:r>
              <a:rPr lang="en-US" altLang="zh-CN" sz="5400"/>
              <a:t> </a:t>
            </a:r>
            <a:r>
              <a:rPr lang="en-US" altLang="zh-CN" sz="5400">
                <a:solidFill>
                  <a:srgbClr val="FF0000"/>
                </a:solidFill>
              </a:rPr>
              <a:t>succeed</a:t>
            </a:r>
            <a:r>
              <a:rPr lang="en-US" altLang="zh-CN" sz="540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标题 1"/>
          <p:cNvSpPr>
            <a:spLocks noGrp="1"/>
          </p:cNvSpPr>
          <p:nvPr>
            <p:ph type="title"/>
          </p:nvPr>
        </p:nvSpPr>
        <p:spPr>
          <a:xfrm>
            <a:off x="692150" y="-28575"/>
            <a:ext cx="7875588" cy="1187450"/>
          </a:xfrm>
          <a:ln/>
        </p:spPr>
        <p:txBody>
          <a:bodyPr anchor="b" anchorCtr="0"/>
          <a:lstStyle/>
          <a:p>
            <a: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  <a:t/>
            </a:r>
            <a:b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</a:br>
            <a: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  <a:t/>
            </a:r>
            <a:b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</a:br>
            <a: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  <a:t/>
            </a:r>
            <a:b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</a:br>
            <a: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  <a:t/>
            </a:r>
            <a:b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</a:br>
            <a: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  <a:t/>
            </a:r>
            <a:br>
              <a:rPr lang="en-US" altLang="zh-CN" b="1">
                <a:latin typeface="Arial" panose="020B0604020202020204" pitchFamily="34" charset="0"/>
                <a:sym typeface="宋体" panose="02010600030101010101" pitchFamily="2" charset="-122"/>
              </a:rPr>
            </a:br>
            <a:r>
              <a:rPr lang="en-US" altLang="zh-CN" b="1">
                <a:latin typeface="Arial" panose="020B0604020202020204" pitchFamily="34" charset="0"/>
              </a:rPr>
              <a:t/>
            </a:r>
            <a:br>
              <a:rPr lang="en-US" altLang="zh-CN" b="1">
                <a:latin typeface="Arial" panose="020B0604020202020204" pitchFamily="34" charset="0"/>
              </a:rPr>
            </a:br>
            <a:r>
              <a:rPr lang="en-US" altLang="zh-CN" b="1">
                <a:latin typeface="Arial" panose="020B0604020202020204" pitchFamily="34" charset="0"/>
              </a:rPr>
              <a:t>Listen and repeat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6738" y="742950"/>
            <a:ext cx="8001000" cy="4683125"/>
          </a:xfrm>
        </p:spPr>
        <p:txBody>
          <a:bodyPr/>
          <a:lstStyle/>
          <a:p>
            <a:pPr marL="0" lvl="0" indent="0" defTabSz="0" fontAlgn="base">
              <a:lnSpc>
                <a:spcPct val="140000"/>
              </a:lnSpc>
              <a:spcBef>
                <a:spcPct val="15000"/>
              </a:spcBef>
              <a:buNone/>
              <a:tabLst>
                <a:tab pos="630555" algn="l"/>
                <a:tab pos="2160905" algn="l"/>
              </a:tabLst>
            </a:pPr>
            <a:r>
              <a:rPr lang="en-US" altLang="zh-CN" sz="2000" i="1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</a:t>
            </a: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endParaRPr lang="en-US" altLang="zh-CN" sz="2000" i="1" strike="noStrike" noProof="1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Manager: Take a seat, please.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Peter: Thank you.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Manager: What did you learn at the vocational school?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Peter: I learned pre-school education.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Manager: Do you have any work experience?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Peter: Yes, I’ve worked in a kindergarten for one year.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Manager: OK. We’ll send you a letter if you are admitted.</a:t>
            </a:r>
            <a:endParaRPr lang="en-US" altLang="zh-CN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811530" lvl="0" indent="-811530" defTabSz="0" fontAlgn="base">
              <a:lnSpc>
                <a:spcPct val="140000"/>
              </a:lnSpc>
              <a:spcBef>
                <a:spcPct val="15000"/>
              </a:spcBef>
              <a:tabLst>
                <a:tab pos="630555" algn="l"/>
                <a:tab pos="2160905" algn="l"/>
              </a:tabLst>
            </a:pPr>
            <a:r>
              <a:rPr lang="en-US" altLang="zh-CN" sz="2000" strike="noStrike" noProof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Peter: Thank you.</a:t>
            </a:r>
            <a:endParaRPr lang="zh-CN" altLang="en-US" sz="20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fontAlgn="base"/>
            <a:endParaRPr lang="zh-CN" altLang="en-US" sz="2000" strike="noStrike" noProof="1"/>
          </a:p>
        </p:txBody>
      </p:sp>
      <p:pic>
        <p:nvPicPr>
          <p:cNvPr id="2" name="Dialogue 2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8226425" y="742950"/>
            <a:ext cx="619125" cy="619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zh-CN"/>
              <a:t>Do's and don'ts</a:t>
            </a:r>
          </a:p>
        </p:txBody>
      </p:sp>
      <p:sp>
        <p:nvSpPr>
          <p:cNvPr id="12290" name="内容占位符 2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r>
              <a:rPr lang="en-US" altLang="zh-CN"/>
              <a:t>rush in </a:t>
            </a:r>
          </a:p>
          <a:p>
            <a:r>
              <a:rPr lang="en-US" altLang="zh-CN"/>
              <a:t>take a seat without being invited</a:t>
            </a:r>
          </a:p>
          <a:p>
            <a:r>
              <a:rPr lang="en-US" altLang="zh-CN"/>
              <a:t>knock at the door and enter the room politely</a:t>
            </a:r>
          </a:p>
          <a:p>
            <a:r>
              <a:rPr lang="en-US" altLang="zh-CN"/>
              <a:t>look sideways </a:t>
            </a:r>
          </a:p>
          <a:p>
            <a:r>
              <a:rPr lang="en-US" altLang="zh-CN"/>
              <a:t>brush your hair with your hand</a:t>
            </a:r>
          </a:p>
          <a:p>
            <a:r>
              <a:rPr lang="en-US" altLang="zh-CN"/>
              <a:t>be calm and confident</a:t>
            </a:r>
          </a:p>
          <a:p>
            <a:r>
              <a:rPr lang="en-US" altLang="zh-CN"/>
              <a:t>pretend to know what you don't know</a:t>
            </a:r>
          </a:p>
          <a:p>
            <a:endParaRPr lang="en-US" altLang="zh-CN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altLang="zh-CN" strike="noStrike" noProof="1"/>
              <a:t>sit properly</a:t>
            </a:r>
          </a:p>
          <a:p>
            <a:pPr fontAlgn="base"/>
            <a:r>
              <a:rPr lang="en-US" altLang="zh-CN" strike="noStrike" noProof="1"/>
              <a:t>listen carefully</a:t>
            </a:r>
          </a:p>
          <a:p>
            <a:pPr fontAlgn="base"/>
            <a:r>
              <a:rPr lang="en-US" altLang="zh-CN" strike="noStrike" noProof="1"/>
              <a:t>tap your pen on the table</a:t>
            </a:r>
          </a:p>
          <a:p>
            <a:pPr marL="0" indent="0" fontAlgn="base">
              <a:buNone/>
            </a:pPr>
            <a:endParaRPr lang="en-US" altLang="zh-CN" strike="noStrike" noProof="1"/>
          </a:p>
          <a:p>
            <a:pPr marL="0" indent="0" fontAlgn="base">
              <a:buNone/>
            </a:pPr>
            <a:endParaRPr lang="en-US" altLang="zh-CN" strike="noStrike" noProof="1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b" anchorCtr="0"/>
          <a:lstStyle/>
          <a:p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/>
            </a:r>
            <a:b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</a:br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/>
            </a:r>
            <a:b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</a:br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/>
            </a:r>
            <a:b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</a:br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/>
            </a:r>
            <a:b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</a:br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> Talk with your partner and give</a:t>
            </a:r>
            <a:r>
              <a:rPr lang="en-US" altLang="zh-CN" sz="2400" b="1">
                <a:solidFill>
                  <a:srgbClr val="FF6600"/>
                </a:solidFill>
                <a:latin typeface="ZapfElliptical711BT-Bold" charset="0"/>
              </a:rPr>
              <a:t> </a:t>
            </a:r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>suggestions for</a:t>
            </a:r>
            <a:r>
              <a:rPr lang="en-US" altLang="zh-CN" sz="2400" b="1">
                <a:solidFill>
                  <a:srgbClr val="FF6600"/>
                </a:solidFill>
                <a:latin typeface="ZapfElliptical711BT-Bold" charset="0"/>
              </a:rPr>
              <a:t> </a:t>
            </a:r>
            <a:r>
              <a:rPr lang="en-US" altLang="en-US" sz="2400" b="1">
                <a:solidFill>
                  <a:srgbClr val="FF6600"/>
                </a:solidFill>
                <a:latin typeface="ZapfElliptical711BT-Bold" charset="0"/>
              </a:rPr>
              <a:t>hunting such a job.</a:t>
            </a:r>
            <a:endParaRPr lang="zh-CN" altLang="en-US" sz="2400"/>
          </a:p>
        </p:txBody>
      </p:sp>
      <p:pic>
        <p:nvPicPr>
          <p:cNvPr id="14338" name="内容占位符 102613" descr="a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27063" y="2681288"/>
            <a:ext cx="2330450" cy="2587625"/>
          </a:xfrm>
          <a:ln/>
        </p:spPr>
      </p:pic>
      <p:pic>
        <p:nvPicPr>
          <p:cNvPr id="14339" name="图片 102611" descr="709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3463" y="2638425"/>
            <a:ext cx="1601787" cy="2392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0" name="图片 102612" descr="room"/>
          <p:cNvPicPr>
            <a:picLocks noChangeAspect="1"/>
          </p:cNvPicPr>
          <p:nvPr/>
        </p:nvPicPr>
        <p:blipFill>
          <a:blip r:embed="rId4" cstate="print"/>
          <a:srcRect t="15778"/>
          <a:stretch>
            <a:fillRect/>
          </a:stretch>
        </p:blipFill>
        <p:spPr>
          <a:xfrm>
            <a:off x="5918200" y="2625725"/>
            <a:ext cx="2062163" cy="2643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标题 1"/>
          <p:cNvSpPr>
            <a:spLocks noGrp="1"/>
          </p:cNvSpPr>
          <p:nvPr>
            <p:ph type="title"/>
          </p:nvPr>
        </p:nvSpPr>
        <p:spPr>
          <a:xfrm>
            <a:off x="1701800" y="1390650"/>
            <a:ext cx="6873875" cy="130175"/>
          </a:xfrm>
          <a:ln/>
        </p:spPr>
        <p:txBody>
          <a:bodyPr anchor="b" anchorCtr="0"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lstStyle/>
          <a:p>
            <a:endParaRPr lang="en-US" altLang="zh-CN" sz="4800"/>
          </a:p>
          <a:p>
            <a:r>
              <a:rPr lang="en-US" altLang="zh-CN" sz="4800"/>
              <a:t>May you succeed in the future!</a:t>
            </a:r>
            <a:endParaRPr lang="en-US" altLang="zh-CN" sz="4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ofile">
  <a:themeElements>
    <a:clrScheme name="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C"/>
      </a:accent5>
      <a:accent6>
        <a:srgbClr val="B70000"/>
      </a:accent6>
      <a:hlink>
        <a:srgbClr val="336699"/>
      </a:hlink>
      <a:folHlink>
        <a:srgbClr val="003366"/>
      </a:folHlink>
    </a:clrScheme>
    <a:fontScheme name="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800000"/>
        </a:lt1>
        <a:dk2>
          <a:srgbClr val="FFFFFF"/>
        </a:dk2>
        <a:lt2>
          <a:srgbClr val="A50021"/>
        </a:lt2>
        <a:accent1>
          <a:srgbClr val="FF9900"/>
        </a:accent1>
        <a:accent2>
          <a:srgbClr val="FF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E52D00"/>
        </a:accent6>
        <a:hlink>
          <a:srgbClr val="FFFFCC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1072E"/>
        </a:lt1>
        <a:dk2>
          <a:srgbClr val="FFFFFF"/>
        </a:dk2>
        <a:lt2>
          <a:srgbClr val="3C001E"/>
        </a:lt2>
        <a:accent1>
          <a:srgbClr val="89A38F"/>
        </a:accent1>
        <a:accent2>
          <a:srgbClr val="666699"/>
        </a:accent2>
        <a:accent3>
          <a:srgbClr val="B3AAAC"/>
        </a:accent3>
        <a:accent4>
          <a:srgbClr val="DCDCDC"/>
        </a:accent4>
        <a:accent5>
          <a:srgbClr val="C4CEC6"/>
        </a:accent5>
        <a:accent6>
          <a:srgbClr val="5B5B89"/>
        </a:accent6>
        <a:hlink>
          <a:srgbClr val="8080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333333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CDCDC"/>
        </a:accent4>
        <a:accent5>
          <a:srgbClr val="ADCAFF"/>
        </a:accent5>
        <a:accent6>
          <a:srgbClr val="B70000"/>
        </a:accent6>
        <a:hlink>
          <a:srgbClr val="666699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4B3D1B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CDCDC"/>
        </a:accent4>
        <a:accent5>
          <a:srgbClr val="E2CAAA"/>
        </a:accent5>
        <a:accent6>
          <a:srgbClr val="B75B00"/>
        </a:accent6>
        <a:hlink>
          <a:srgbClr val="666699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FFFFFF"/>
        </a:dk2>
        <a:lt2>
          <a:srgbClr val="006666"/>
        </a:lt2>
        <a:accent1>
          <a:srgbClr val="0099CC"/>
        </a:accent1>
        <a:accent2>
          <a:srgbClr val="6666FF"/>
        </a:accent2>
        <a:accent3>
          <a:srgbClr val="AAADB9"/>
        </a:accent3>
        <a:accent4>
          <a:srgbClr val="DCDCDC"/>
        </a:accent4>
        <a:accent5>
          <a:srgbClr val="AACAE2"/>
        </a:accent5>
        <a:accent6>
          <a:srgbClr val="5B5BE5"/>
        </a:accent6>
        <a:hlink>
          <a:srgbClr val="FFFF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66"/>
        </a:lt1>
        <a:dk2>
          <a:srgbClr val="FFFFFF"/>
        </a:dk2>
        <a:lt2>
          <a:srgbClr val="003366"/>
        </a:lt2>
        <a:accent1>
          <a:srgbClr val="6699FF"/>
        </a:accent1>
        <a:accent2>
          <a:srgbClr val="00CCFF"/>
        </a:accent2>
        <a:accent3>
          <a:srgbClr val="AAB9B9"/>
        </a:accent3>
        <a:accent4>
          <a:srgbClr val="DCDCDC"/>
        </a:accent4>
        <a:accent5>
          <a:srgbClr val="B9CAFF"/>
        </a:accent5>
        <a:accent6>
          <a:srgbClr val="00B7E5"/>
        </a:accent6>
        <a:hlink>
          <a:srgbClr val="FFFFCC"/>
        </a:hlink>
        <a:folHlink>
          <a:srgbClr val="33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4"/>
        </a:accent3>
        <a:accent4>
          <a:srgbClr val="000000"/>
        </a:accent4>
        <a:accent5>
          <a:srgbClr val="FFE2AA"/>
        </a:accent5>
        <a:accent6>
          <a:srgbClr val="A3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598600"/>
        </a:lt2>
        <a:accent1>
          <a:srgbClr val="33CC33"/>
        </a:accent1>
        <a:accent2>
          <a:srgbClr val="99CC00"/>
        </a:accent2>
        <a:accent3>
          <a:srgbClr val="ADB9AA"/>
        </a:accent3>
        <a:accent4>
          <a:srgbClr val="DCDCDC"/>
        </a:accent4>
        <a:accent5>
          <a:srgbClr val="ADE2AD"/>
        </a:accent5>
        <a:accent6>
          <a:srgbClr val="89B700"/>
        </a:accent6>
        <a:hlink>
          <a:srgbClr val="FFCC00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C"/>
        </a:accent5>
        <a:accent6>
          <a:srgbClr val="B7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0</TotalTime>
  <Words>308</Words>
  <Application>Microsoft Office PowerPoint</Application>
  <PresentationFormat>全屏显示(4:3)</PresentationFormat>
  <Paragraphs>58</Paragraphs>
  <Slides>13</Slides>
  <Notes>0</Notes>
  <HiddenSlides>0</HiddenSlides>
  <MMClips>3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Profile</vt:lpstr>
      <vt:lpstr>Job hunting</vt:lpstr>
      <vt:lpstr> Act and guess </vt:lpstr>
      <vt:lpstr>Ask and answer</vt:lpstr>
      <vt:lpstr>Can Yang Shumiao get the job?</vt:lpstr>
      <vt:lpstr>幻灯片 5</vt:lpstr>
      <vt:lpstr>幻灯片 6</vt:lpstr>
      <vt:lpstr>Can Li Xingyu get the job?</vt:lpstr>
      <vt:lpstr>幻灯片 8</vt:lpstr>
      <vt:lpstr>      Listen and repeat</vt:lpstr>
      <vt:lpstr>Do's and don'ts</vt:lpstr>
      <vt:lpstr>幻灯片 11</vt:lpstr>
      <vt:lpstr>     Talk with your partner and give suggestions for hunting such a job.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wok</dc:creator>
  <cp:lastModifiedBy>Administrator</cp:lastModifiedBy>
  <cp:revision>17</cp:revision>
  <dcterms:created xsi:type="dcterms:W3CDTF">2017-04-21T11:01:59Z</dcterms:created>
  <dcterms:modified xsi:type="dcterms:W3CDTF">2022-09-25T13:01:56Z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2052-11.1.0.11875</vt:lpwstr>
  </property>
  <property fmtid="{D5CDD505-2E9C-101B-9397-08002B2CF9AE}" pid="3" name="ICV">
    <vt:lpwstr>D3A52F9CD15F47D1BE9B648243A2829B</vt:lpwstr>
  </property>
</Properties>
</file>