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9" autoAdjust="0"/>
    <p:restoredTop sz="86449" autoAdjust="0"/>
  </p:normalViewPr>
  <p:slideViewPr>
    <p:cSldViewPr>
      <p:cViewPr varScale="1">
        <p:scale>
          <a:sx n="35" d="100"/>
          <a:sy n="35" d="100"/>
        </p:scale>
        <p:origin x="-48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1C3EB6A8-59D4-4C5F-AA9A-E15728516B57}" type="slidenum">
              <a:rPr lang="en-US" altLang="zh-CN"/>
              <a:pPr/>
              <a:t>‹#›</a:t>
            </a:fld>
            <a:endParaRPr lang="en-US" altLang="zh-CN"/>
          </a:p>
        </p:txBody>
      </p:sp>
    </p:spTree>
    <p:extLst>
      <p:ext uri="{BB962C8B-B14F-4D97-AF65-F5344CB8AC3E}">
        <p14:creationId xmlns:p14="http://schemas.microsoft.com/office/powerpoint/2010/main" val="948394917"/>
      </p:ext>
    </p:extLst>
  </p:cSld>
  <p:clrMapOvr>
    <a:masterClrMapping/>
  </p:clrMapOvr>
  <p:transition>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FAE088A0-CC67-4653-BF7D-FB43CD5B250F}" type="slidenum">
              <a:rPr lang="en-US" altLang="zh-CN"/>
              <a:pPr/>
              <a:t>‹#›</a:t>
            </a:fld>
            <a:endParaRPr lang="en-US" altLang="zh-CN"/>
          </a:p>
        </p:txBody>
      </p:sp>
    </p:spTree>
    <p:extLst>
      <p:ext uri="{BB962C8B-B14F-4D97-AF65-F5344CB8AC3E}">
        <p14:creationId xmlns:p14="http://schemas.microsoft.com/office/powerpoint/2010/main" val="2390092230"/>
      </p:ext>
    </p:extLst>
  </p:cSld>
  <p:clrMapOvr>
    <a:masterClrMapping/>
  </p:clrMapOvr>
  <p:transition>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EFD0B1F-2D7A-4B64-9895-0F113A011337}" type="slidenum">
              <a:rPr lang="en-US" altLang="zh-CN"/>
              <a:pPr/>
              <a:t>‹#›</a:t>
            </a:fld>
            <a:endParaRPr lang="en-US" altLang="zh-CN"/>
          </a:p>
        </p:txBody>
      </p:sp>
    </p:spTree>
    <p:extLst>
      <p:ext uri="{BB962C8B-B14F-4D97-AF65-F5344CB8AC3E}">
        <p14:creationId xmlns:p14="http://schemas.microsoft.com/office/powerpoint/2010/main" val="3398026926"/>
      </p:ext>
    </p:extLst>
  </p:cSld>
  <p:clrMapOvr>
    <a:masterClrMapping/>
  </p:clrMapOvr>
  <p:transition>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AC8EEF1-831E-49DD-BC9F-4C015BF409F7}" type="slidenum">
              <a:rPr lang="en-US" altLang="zh-CN"/>
              <a:pPr/>
              <a:t>‹#›</a:t>
            </a:fld>
            <a:endParaRPr lang="en-US" altLang="zh-CN"/>
          </a:p>
        </p:txBody>
      </p:sp>
    </p:spTree>
    <p:extLst>
      <p:ext uri="{BB962C8B-B14F-4D97-AF65-F5344CB8AC3E}">
        <p14:creationId xmlns:p14="http://schemas.microsoft.com/office/powerpoint/2010/main" val="147457769"/>
      </p:ext>
    </p:extLst>
  </p:cSld>
  <p:clrMapOvr>
    <a:masterClrMapping/>
  </p:clrMapOvr>
  <p:transition>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AC0AEF31-8AFA-46A9-9D34-364D74F1CE2A}" type="slidenum">
              <a:rPr lang="en-US" altLang="zh-CN"/>
              <a:pPr/>
              <a:t>‹#›</a:t>
            </a:fld>
            <a:endParaRPr lang="en-US" altLang="zh-CN"/>
          </a:p>
        </p:txBody>
      </p:sp>
    </p:spTree>
    <p:extLst>
      <p:ext uri="{BB962C8B-B14F-4D97-AF65-F5344CB8AC3E}">
        <p14:creationId xmlns:p14="http://schemas.microsoft.com/office/powerpoint/2010/main" val="18079571"/>
      </p:ext>
    </p:extLst>
  </p:cSld>
  <p:clrMapOvr>
    <a:masterClrMapping/>
  </p:clrMapOvr>
  <p:transition>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8951C022-6E37-43F5-BBCA-CD4E00615E77}" type="slidenum">
              <a:rPr lang="en-US" altLang="zh-CN"/>
              <a:pPr/>
              <a:t>‹#›</a:t>
            </a:fld>
            <a:endParaRPr lang="en-US" altLang="zh-CN"/>
          </a:p>
        </p:txBody>
      </p:sp>
    </p:spTree>
    <p:extLst>
      <p:ext uri="{BB962C8B-B14F-4D97-AF65-F5344CB8AC3E}">
        <p14:creationId xmlns:p14="http://schemas.microsoft.com/office/powerpoint/2010/main" val="1472064152"/>
      </p:ext>
    </p:extLst>
  </p:cSld>
  <p:clrMapOvr>
    <a:masterClrMapping/>
  </p:clrMapOvr>
  <p:transition>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AE44A056-363A-43CC-9C34-EEEB96B29EEB}" type="slidenum">
              <a:rPr lang="en-US" altLang="zh-CN"/>
              <a:pPr/>
              <a:t>‹#›</a:t>
            </a:fld>
            <a:endParaRPr lang="en-US" altLang="zh-CN"/>
          </a:p>
        </p:txBody>
      </p:sp>
    </p:spTree>
    <p:extLst>
      <p:ext uri="{BB962C8B-B14F-4D97-AF65-F5344CB8AC3E}">
        <p14:creationId xmlns:p14="http://schemas.microsoft.com/office/powerpoint/2010/main" val="335471578"/>
      </p:ext>
    </p:extLst>
  </p:cSld>
  <p:clrMapOvr>
    <a:masterClrMapping/>
  </p:clrMapOvr>
  <p:transition>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607A1ED-2486-4EE7-B56F-D8BC3724AF77}" type="slidenum">
              <a:rPr lang="en-US" altLang="zh-CN"/>
              <a:pPr/>
              <a:t>‹#›</a:t>
            </a:fld>
            <a:endParaRPr lang="en-US" altLang="zh-CN"/>
          </a:p>
        </p:txBody>
      </p:sp>
    </p:spTree>
    <p:extLst>
      <p:ext uri="{BB962C8B-B14F-4D97-AF65-F5344CB8AC3E}">
        <p14:creationId xmlns:p14="http://schemas.microsoft.com/office/powerpoint/2010/main" val="3821271189"/>
      </p:ext>
    </p:extLst>
  </p:cSld>
  <p:clrMapOvr>
    <a:masterClrMapping/>
  </p:clrMapOvr>
  <p:transition>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626599F0-113A-4999-9B46-0C3F052E9A46}" type="slidenum">
              <a:rPr lang="en-US" altLang="zh-CN"/>
              <a:pPr/>
              <a:t>‹#›</a:t>
            </a:fld>
            <a:endParaRPr lang="en-US" altLang="zh-CN"/>
          </a:p>
        </p:txBody>
      </p:sp>
    </p:spTree>
    <p:extLst>
      <p:ext uri="{BB962C8B-B14F-4D97-AF65-F5344CB8AC3E}">
        <p14:creationId xmlns:p14="http://schemas.microsoft.com/office/powerpoint/2010/main" val="4143151412"/>
      </p:ext>
    </p:extLst>
  </p:cSld>
  <p:clrMapOvr>
    <a:masterClrMapping/>
  </p:clrMapOvr>
  <p:transition>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AF05DDDC-F296-46CB-AC50-323E597474CC}" type="slidenum">
              <a:rPr lang="en-US" altLang="zh-CN"/>
              <a:pPr/>
              <a:t>‹#›</a:t>
            </a:fld>
            <a:endParaRPr lang="en-US" altLang="zh-CN"/>
          </a:p>
        </p:txBody>
      </p:sp>
    </p:spTree>
    <p:extLst>
      <p:ext uri="{BB962C8B-B14F-4D97-AF65-F5344CB8AC3E}">
        <p14:creationId xmlns:p14="http://schemas.microsoft.com/office/powerpoint/2010/main" val="2609263332"/>
      </p:ext>
    </p:extLst>
  </p:cSld>
  <p:clrMapOvr>
    <a:masterClrMapping/>
  </p:clrMapOvr>
  <p:transition>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457200"/>
            <a:ext cx="1943100" cy="5638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457200"/>
            <a:ext cx="5676900" cy="5638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150405B3-8E0E-4C57-90F7-DE3467B055BF}" type="slidenum">
              <a:rPr lang="en-US" altLang="zh-CN"/>
              <a:pPr/>
              <a:t>‹#›</a:t>
            </a:fld>
            <a:endParaRPr lang="en-US" altLang="zh-CN"/>
          </a:p>
        </p:txBody>
      </p:sp>
    </p:spTree>
    <p:extLst>
      <p:ext uri="{BB962C8B-B14F-4D97-AF65-F5344CB8AC3E}">
        <p14:creationId xmlns:p14="http://schemas.microsoft.com/office/powerpoint/2010/main" val="1357116667"/>
      </p:ext>
    </p:extLst>
  </p:cSld>
  <p:clrMapOvr>
    <a:masterClrMapping/>
  </p:clrMapOvr>
  <p:transition>
    <p:cover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457200"/>
            <a:ext cx="77724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858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85800" y="6248400"/>
            <a:ext cx="1905000" cy="45720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8400"/>
            <a:ext cx="1905000" cy="457200"/>
          </a:xfrm>
        </p:spPr>
        <p:txBody>
          <a:bodyPr/>
          <a:lstStyle>
            <a:lvl1pPr>
              <a:defRPr/>
            </a:lvl1pPr>
          </a:lstStyle>
          <a:p>
            <a:fld id="{BE287341-9CA2-428D-B295-AD91A12D01DC}" type="slidenum">
              <a:rPr lang="en-US" altLang="zh-CN"/>
              <a:pPr/>
              <a:t>‹#›</a:t>
            </a:fld>
            <a:endParaRPr lang="en-US" altLang="zh-CN"/>
          </a:p>
        </p:txBody>
      </p:sp>
    </p:spTree>
    <p:extLst>
      <p:ext uri="{BB962C8B-B14F-4D97-AF65-F5344CB8AC3E}">
        <p14:creationId xmlns:p14="http://schemas.microsoft.com/office/powerpoint/2010/main" val="2416534621"/>
      </p:ext>
    </p:extLst>
  </p:cSld>
  <p:clrMapOvr>
    <a:masterClrMapping/>
  </p:clrMapOvr>
  <p:transition>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wmf"/><Relationship Id="rId2" Type="http://schemas.openxmlformats.org/officeDocument/2006/relationships/slideLayout" Target="../slideLayouts/slideLayout2.xml"/><Relationship Id="rId16" Type="http://schemas.openxmlformats.org/officeDocument/2006/relationships/image" Target="../media/image3.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gi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66FFFF"/>
            </a:gs>
            <a:gs pos="50000">
              <a:srgbClr val="66FFFF">
                <a:gamma/>
                <a:tint val="0"/>
                <a:invGamma/>
              </a:srgbClr>
            </a:gs>
            <a:gs pos="100000">
              <a:srgbClr val="66FFFF"/>
            </a:gs>
          </a:gsLst>
          <a:lin ang="2700000" scaled="1"/>
        </a:gradFill>
        <a:effectLst/>
      </p:bgPr>
    </p:bg>
    <p:spTree>
      <p:nvGrpSpPr>
        <p:cNvPr id="1" name=""/>
        <p:cNvGrpSpPr/>
        <p:nvPr/>
      </p:nvGrpSpPr>
      <p:grpSpPr>
        <a:xfrm>
          <a:off x="0" y="0"/>
          <a:ext cx="0" cy="0"/>
          <a:chOff x="0" y="0"/>
          <a:chExt cx="0" cy="0"/>
        </a:xfrm>
      </p:grpSpPr>
      <p:sp>
        <p:nvSpPr>
          <p:cNvPr id="52226" name="Freeform 2"/>
          <p:cNvSpPr>
            <a:spLocks/>
          </p:cNvSpPr>
          <p:nvPr userDrawn="1"/>
        </p:nvSpPr>
        <p:spPr bwMode="auto">
          <a:xfrm>
            <a:off x="0" y="6381750"/>
            <a:ext cx="9144000" cy="476250"/>
          </a:xfrm>
          <a:custGeom>
            <a:avLst/>
            <a:gdLst>
              <a:gd name="T0" fmla="*/ 0 w 5751"/>
              <a:gd name="T1" fmla="*/ 283 h 589"/>
              <a:gd name="T2" fmla="*/ 207 w 5751"/>
              <a:gd name="T3" fmla="*/ 204 h 589"/>
              <a:gd name="T4" fmla="*/ 298 w 5751"/>
              <a:gd name="T5" fmla="*/ 272 h 589"/>
              <a:gd name="T6" fmla="*/ 425 w 5751"/>
              <a:gd name="T7" fmla="*/ 272 h 589"/>
              <a:gd name="T8" fmla="*/ 689 w 5751"/>
              <a:gd name="T9" fmla="*/ 136 h 589"/>
              <a:gd name="T10" fmla="*/ 850 w 5751"/>
              <a:gd name="T11" fmla="*/ 159 h 589"/>
              <a:gd name="T12" fmla="*/ 1044 w 5751"/>
              <a:gd name="T13" fmla="*/ 204 h 589"/>
              <a:gd name="T14" fmla="*/ 1194 w 5751"/>
              <a:gd name="T15" fmla="*/ 136 h 589"/>
              <a:gd name="T16" fmla="*/ 1389 w 5751"/>
              <a:gd name="T17" fmla="*/ 159 h 589"/>
              <a:gd name="T18" fmla="*/ 1619 w 5751"/>
              <a:gd name="T19" fmla="*/ 136 h 589"/>
              <a:gd name="T20" fmla="*/ 1791 w 5751"/>
              <a:gd name="T21" fmla="*/ 272 h 589"/>
              <a:gd name="T22" fmla="*/ 1998 w 5751"/>
              <a:gd name="T23" fmla="*/ 295 h 589"/>
              <a:gd name="T24" fmla="*/ 2250 w 5751"/>
              <a:gd name="T25" fmla="*/ 113 h 589"/>
              <a:gd name="T26" fmla="*/ 2354 w 5751"/>
              <a:gd name="T27" fmla="*/ 91 h 589"/>
              <a:gd name="T28" fmla="*/ 2572 w 5751"/>
              <a:gd name="T29" fmla="*/ 136 h 589"/>
              <a:gd name="T30" fmla="*/ 2777 w 5751"/>
              <a:gd name="T31" fmla="*/ 204 h 589"/>
              <a:gd name="T32" fmla="*/ 2985 w 5751"/>
              <a:gd name="T33" fmla="*/ 159 h 589"/>
              <a:gd name="T34" fmla="*/ 3146 w 5751"/>
              <a:gd name="T35" fmla="*/ 46 h 589"/>
              <a:gd name="T36" fmla="*/ 3330 w 5751"/>
              <a:gd name="T37" fmla="*/ 46 h 589"/>
              <a:gd name="T38" fmla="*/ 3386 w 5751"/>
              <a:gd name="T39" fmla="*/ 79 h 589"/>
              <a:gd name="T40" fmla="*/ 3593 w 5751"/>
              <a:gd name="T41" fmla="*/ 102 h 589"/>
              <a:gd name="T42" fmla="*/ 3846 w 5751"/>
              <a:gd name="T43" fmla="*/ 102 h 589"/>
              <a:gd name="T44" fmla="*/ 4064 w 5751"/>
              <a:gd name="T45" fmla="*/ 0 h 589"/>
              <a:gd name="T46" fmla="*/ 4329 w 5751"/>
              <a:gd name="T47" fmla="*/ 181 h 589"/>
              <a:gd name="T48" fmla="*/ 4581 w 5751"/>
              <a:gd name="T49" fmla="*/ 181 h 589"/>
              <a:gd name="T50" fmla="*/ 4822 w 5751"/>
              <a:gd name="T51" fmla="*/ 46 h 589"/>
              <a:gd name="T52" fmla="*/ 5028 w 5751"/>
              <a:gd name="T53" fmla="*/ 12 h 589"/>
              <a:gd name="T54" fmla="*/ 5166 w 5751"/>
              <a:gd name="T55" fmla="*/ 68 h 589"/>
              <a:gd name="T56" fmla="*/ 5377 w 5751"/>
              <a:gd name="T57" fmla="*/ 92 h 589"/>
              <a:gd name="T58" fmla="*/ 5581 w 5751"/>
              <a:gd name="T59" fmla="*/ 80 h 589"/>
              <a:gd name="T60" fmla="*/ 5751 w 5751"/>
              <a:gd name="T61" fmla="*/ 80 h 589"/>
              <a:gd name="T62" fmla="*/ 5751 w 5751"/>
              <a:gd name="T63" fmla="*/ 589 h 589"/>
              <a:gd name="T64" fmla="*/ 0 w 5751"/>
              <a:gd name="T65" fmla="*/ 589 h 589"/>
              <a:gd name="T66" fmla="*/ 0 w 5751"/>
              <a:gd name="T67" fmla="*/ 283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51" h="589">
                <a:moveTo>
                  <a:pt x="0" y="283"/>
                </a:moveTo>
                <a:lnTo>
                  <a:pt x="207" y="204"/>
                </a:lnTo>
                <a:lnTo>
                  <a:pt x="298" y="272"/>
                </a:lnTo>
                <a:lnTo>
                  <a:pt x="425" y="272"/>
                </a:lnTo>
                <a:lnTo>
                  <a:pt x="689" y="136"/>
                </a:lnTo>
                <a:lnTo>
                  <a:pt x="850" y="159"/>
                </a:lnTo>
                <a:lnTo>
                  <a:pt x="1044" y="204"/>
                </a:lnTo>
                <a:lnTo>
                  <a:pt x="1194" y="136"/>
                </a:lnTo>
                <a:lnTo>
                  <a:pt x="1389" y="159"/>
                </a:lnTo>
                <a:lnTo>
                  <a:pt x="1619" y="136"/>
                </a:lnTo>
                <a:lnTo>
                  <a:pt x="1791" y="272"/>
                </a:lnTo>
                <a:lnTo>
                  <a:pt x="1998" y="295"/>
                </a:lnTo>
                <a:lnTo>
                  <a:pt x="2250" y="113"/>
                </a:lnTo>
                <a:lnTo>
                  <a:pt x="2354" y="91"/>
                </a:lnTo>
                <a:lnTo>
                  <a:pt x="2572" y="136"/>
                </a:lnTo>
                <a:lnTo>
                  <a:pt x="2777" y="204"/>
                </a:lnTo>
                <a:lnTo>
                  <a:pt x="2985" y="159"/>
                </a:lnTo>
                <a:lnTo>
                  <a:pt x="3146" y="46"/>
                </a:lnTo>
                <a:lnTo>
                  <a:pt x="3330" y="46"/>
                </a:lnTo>
                <a:lnTo>
                  <a:pt x="3386" y="79"/>
                </a:lnTo>
                <a:lnTo>
                  <a:pt x="3593" y="102"/>
                </a:lnTo>
                <a:lnTo>
                  <a:pt x="3846" y="102"/>
                </a:lnTo>
                <a:lnTo>
                  <a:pt x="4064" y="0"/>
                </a:lnTo>
                <a:lnTo>
                  <a:pt x="4329" y="181"/>
                </a:lnTo>
                <a:lnTo>
                  <a:pt x="4581" y="181"/>
                </a:lnTo>
                <a:lnTo>
                  <a:pt x="4822" y="46"/>
                </a:lnTo>
                <a:lnTo>
                  <a:pt x="5028" y="12"/>
                </a:lnTo>
                <a:lnTo>
                  <a:pt x="5166" y="68"/>
                </a:lnTo>
                <a:lnTo>
                  <a:pt x="5377" y="92"/>
                </a:lnTo>
                <a:lnTo>
                  <a:pt x="5581" y="80"/>
                </a:lnTo>
                <a:lnTo>
                  <a:pt x="5751" y="80"/>
                </a:lnTo>
                <a:lnTo>
                  <a:pt x="5751" y="589"/>
                </a:lnTo>
                <a:lnTo>
                  <a:pt x="0" y="589"/>
                </a:lnTo>
                <a:lnTo>
                  <a:pt x="0" y="283"/>
                </a:lnTo>
                <a:close/>
              </a:path>
            </a:pathLst>
          </a:custGeom>
          <a:solidFill>
            <a:srgbClr val="008000"/>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zh-CN" altLang="en-US"/>
          </a:p>
        </p:txBody>
      </p:sp>
      <p:sp>
        <p:nvSpPr>
          <p:cNvPr id="52227" name="Rectangle 3"/>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52228"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52229" name="Rectangle 5"/>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1" sz="1400">
                <a:solidFill>
                  <a:schemeClr val="bg2"/>
                </a:solidFill>
                <a:latin typeface="+mn-lt"/>
              </a:defRPr>
            </a:lvl1pPr>
          </a:lstStyle>
          <a:p>
            <a:endParaRPr lang="en-US" altLang="zh-CN"/>
          </a:p>
        </p:txBody>
      </p:sp>
      <p:sp>
        <p:nvSpPr>
          <p:cNvPr id="52230" name="Rectangle 6"/>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1" sz="1400">
                <a:solidFill>
                  <a:schemeClr val="bg2"/>
                </a:solidFill>
                <a:latin typeface="+mn-lt"/>
              </a:defRPr>
            </a:lvl1pPr>
          </a:lstStyle>
          <a:p>
            <a:endParaRPr lang="en-US" altLang="zh-CN"/>
          </a:p>
        </p:txBody>
      </p:sp>
      <p:sp>
        <p:nvSpPr>
          <p:cNvPr id="52231" name="Rectangle 7"/>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1" sz="1400">
                <a:solidFill>
                  <a:schemeClr val="bg2"/>
                </a:solidFill>
                <a:latin typeface="+mn-lt"/>
              </a:defRPr>
            </a:lvl1pPr>
          </a:lstStyle>
          <a:p>
            <a:fld id="{DF0447AA-1BDD-4090-9A87-A2829965961B}" type="slidenum">
              <a:rPr lang="en-US" altLang="zh-CN"/>
              <a:pPr/>
              <a:t>‹#›</a:t>
            </a:fld>
            <a:endParaRPr lang="en-US" altLang="zh-CN"/>
          </a:p>
        </p:txBody>
      </p:sp>
      <p:pic>
        <p:nvPicPr>
          <p:cNvPr id="52232" name="Picture 8"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7956550" y="0"/>
            <a:ext cx="4318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52233" name="Picture 9"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787900" y="0"/>
            <a:ext cx="431800" cy="360363"/>
          </a:xfrm>
          <a:prstGeom prst="rect">
            <a:avLst/>
          </a:prstGeom>
          <a:noFill/>
          <a:extLst>
            <a:ext uri="{909E8E84-426E-40DD-AFC4-6F175D3DCCD1}">
              <a14:hiddenFill xmlns:a14="http://schemas.microsoft.com/office/drawing/2010/main">
                <a:solidFill>
                  <a:srgbClr val="FFFFFF"/>
                </a:solidFill>
              </a14:hiddenFill>
            </a:ext>
          </a:extLst>
        </p:spPr>
      </p:pic>
      <p:pic>
        <p:nvPicPr>
          <p:cNvPr id="52234" name="Picture 10"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539750"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52235" name="Picture 11" descr="001"/>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0"/>
            <a:ext cx="9144000" cy="404813"/>
          </a:xfrm>
          <a:prstGeom prst="rect">
            <a:avLst/>
          </a:prstGeom>
          <a:noFill/>
          <a:extLst>
            <a:ext uri="{909E8E84-426E-40DD-AFC4-6F175D3DCCD1}">
              <a14:hiddenFill xmlns:a14="http://schemas.microsoft.com/office/drawing/2010/main">
                <a:solidFill>
                  <a:srgbClr val="FFFFFF"/>
                </a:solidFill>
              </a14:hiddenFill>
            </a:ext>
          </a:extLst>
        </p:spPr>
      </p:pic>
      <p:pic>
        <p:nvPicPr>
          <p:cNvPr id="52236" name="Picture 12" descr="vine">
            <a:hlinkClick r:id="" action="ppaction://hlinkshowjump?jump=nextslide"/>
          </p:cNvPr>
          <p:cNvPicPr>
            <a:picLocks noChangeAspect="1" noChangeArrowheads="1" noCrop="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6742113"/>
            <a:ext cx="9144000" cy="115887"/>
          </a:xfrm>
          <a:prstGeom prst="rect">
            <a:avLst/>
          </a:prstGeom>
          <a:noFill/>
          <a:extLst>
            <a:ext uri="{909E8E84-426E-40DD-AFC4-6F175D3DCCD1}">
              <a14:hiddenFill xmlns:a14="http://schemas.microsoft.com/office/drawing/2010/main">
                <a:solidFill>
                  <a:srgbClr val="FFFFFF"/>
                </a:solidFill>
              </a14:hiddenFill>
            </a:ext>
          </a:extLst>
        </p:spPr>
      </p:pic>
      <p:pic>
        <p:nvPicPr>
          <p:cNvPr id="52237" name="Picture 13"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2411413" y="0"/>
            <a:ext cx="360362" cy="333375"/>
          </a:xfrm>
          <a:prstGeom prst="rect">
            <a:avLst/>
          </a:prstGeom>
          <a:noFill/>
          <a:extLst>
            <a:ext uri="{909E8E84-426E-40DD-AFC4-6F175D3DCCD1}">
              <a14:hiddenFill xmlns:a14="http://schemas.microsoft.com/office/drawing/2010/main">
                <a:solidFill>
                  <a:srgbClr val="FFFFFF"/>
                </a:solidFill>
              </a14:hiddenFill>
            </a:ext>
          </a:extLst>
        </p:spPr>
      </p:pic>
      <p:pic>
        <p:nvPicPr>
          <p:cNvPr id="52238" name="Picture 14"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156325"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52239" name="Picture 15">
            <a:hlinkClick r:id="" action="ppaction://hlinkshowjump?jump=previousslide"/>
          </p:cNvPr>
          <p:cNvPicPr>
            <a:picLocks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auto">
          <a:xfrm>
            <a:off x="7596188"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240" name="Picture 16">
            <a:hlinkClick r:id="" action="ppaction://hlinkshowjump?jump=nextslide"/>
          </p:cNvPr>
          <p:cNvPicPr>
            <a:picLocks noChangeArrowheads="1"/>
          </p:cNvPicPr>
          <p:nvPr userDrawn="1"/>
        </p:nvPicPr>
        <p:blipFill>
          <a:blip r:embed="rId18" cstate="print">
            <a:extLst>
              <a:ext uri="{28A0092B-C50C-407E-A947-70E740481C1C}">
                <a14:useLocalDpi xmlns:a14="http://schemas.microsoft.com/office/drawing/2010/main" val="0"/>
              </a:ext>
            </a:extLst>
          </a:blip>
          <a:srcRect/>
          <a:stretch>
            <a:fillRect/>
          </a:stretch>
        </p:blipFill>
        <p:spPr bwMode="auto">
          <a:xfrm>
            <a:off x="7885113"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241" name="Rectangle 17"/>
          <p:cNvSpPr>
            <a:spLocks noChangeArrowheads="1"/>
          </p:cNvSpPr>
          <p:nvPr userDrawn="1"/>
        </p:nvSpPr>
        <p:spPr bwMode="auto">
          <a:xfrm>
            <a:off x="6659563" y="0"/>
            <a:ext cx="1619250" cy="396875"/>
          </a:xfrm>
          <a:prstGeom prst="rect">
            <a:avLst/>
          </a:prstGeom>
          <a:noFill/>
          <a:ln>
            <a:noFill/>
          </a:ln>
          <a:extLst>
            <a:ext uri="{909E8E84-426E-40DD-AFC4-6F175D3DCCD1}">
              <a14:hiddenFill xmlns:a14="http://schemas.microsoft.com/office/drawing/2010/main">
                <a:solidFill>
                  <a:srgbClr val="008000"/>
                </a:solidFill>
              </a14:hiddenFill>
            </a:ext>
            <a:ext uri="{91240B29-F687-4F45-9708-019B960494DF}">
              <a14:hiddenLine xmlns:a14="http://schemas.microsoft.com/office/drawing/2010/main" w="9525">
                <a:solidFill>
                  <a:srgbClr val="969696"/>
                </a:solidFill>
                <a:miter lim="800000"/>
                <a:headEnd/>
                <a:tailEnd/>
              </a14:hiddenLine>
            </a:ext>
          </a:extLst>
        </p:spPr>
        <p:txBody>
          <a:bodyPr>
            <a:spAutoFit/>
          </a:bodyPr>
          <a:lstStyle/>
          <a:p>
            <a:pPr algn="ctr" eaLnBrk="0" hangingPunct="0">
              <a:spcBef>
                <a:spcPct val="50000"/>
              </a:spcBef>
            </a:pPr>
            <a:r>
              <a:rPr lang="zh-CN" altLang="en-US" sz="2000" b="1">
                <a:solidFill>
                  <a:schemeClr val="tx2"/>
                </a:solidFill>
                <a:ea typeface="隶书" pitchFamily="49" charset="-122"/>
              </a:rPr>
              <a:t>数据结构</a:t>
            </a:r>
          </a:p>
        </p:txBody>
      </p:sp>
      <p:sp>
        <p:nvSpPr>
          <p:cNvPr id="52242" name="Rectangle 18"/>
          <p:cNvSpPr>
            <a:spLocks noChangeArrowheads="1"/>
          </p:cNvSpPr>
          <p:nvPr userDrawn="1"/>
        </p:nvSpPr>
        <p:spPr bwMode="auto">
          <a:xfrm>
            <a:off x="395288" y="6524625"/>
            <a:ext cx="3313112"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岳阳市网络工程职业技术学校</a:t>
            </a:r>
          </a:p>
        </p:txBody>
      </p:sp>
      <p:sp>
        <p:nvSpPr>
          <p:cNvPr id="52243" name="Rectangle 19"/>
          <p:cNvSpPr>
            <a:spLocks noChangeArrowheads="1"/>
          </p:cNvSpPr>
          <p:nvPr userDrawn="1"/>
        </p:nvSpPr>
        <p:spPr bwMode="auto">
          <a:xfrm>
            <a:off x="5651500" y="6524625"/>
            <a:ext cx="1081088"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刘文英</a:t>
            </a: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ransition>
    <p:cover dir="d"/>
  </p:transition>
  <p:timing>
    <p:tnLst>
      <p:par>
        <p:cTn id="1" dur="indefinite" restart="never" nodeType="tmRoot"/>
      </p:par>
    </p:tnLst>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ea typeface="宋体" pitchFamily="2" charset="-122"/>
        </a:defRPr>
      </a:lvl2pPr>
      <a:lvl3pPr algn="l" rtl="0" fontAlgn="base">
        <a:spcBef>
          <a:spcPct val="0"/>
        </a:spcBef>
        <a:spcAft>
          <a:spcPct val="0"/>
        </a:spcAft>
        <a:defRPr sz="4400">
          <a:solidFill>
            <a:schemeClr val="tx2"/>
          </a:solidFill>
          <a:latin typeface="Times New Roman" pitchFamily="18" charset="0"/>
          <a:ea typeface="宋体" pitchFamily="2" charset="-122"/>
        </a:defRPr>
      </a:lvl3pPr>
      <a:lvl4pPr algn="l" rtl="0" fontAlgn="base">
        <a:spcBef>
          <a:spcPct val="0"/>
        </a:spcBef>
        <a:spcAft>
          <a:spcPct val="0"/>
        </a:spcAft>
        <a:defRPr sz="4400">
          <a:solidFill>
            <a:schemeClr val="tx2"/>
          </a:solidFill>
          <a:latin typeface="Times New Roman" pitchFamily="18" charset="0"/>
          <a:ea typeface="宋体" pitchFamily="2" charset="-122"/>
        </a:defRPr>
      </a:lvl4pPr>
      <a:lvl5pPr algn="l" rtl="0" fontAlgn="base">
        <a:spcBef>
          <a:spcPct val="0"/>
        </a:spcBef>
        <a:spcAft>
          <a:spcPct val="0"/>
        </a:spcAft>
        <a:defRPr sz="4400">
          <a:solidFill>
            <a:schemeClr val="tx2"/>
          </a:solidFill>
          <a:latin typeface="Times New Roman" pitchFamily="18" charset="0"/>
          <a:ea typeface="宋体" pitchFamily="2" charset="-122"/>
        </a:defRPr>
      </a:lvl5pPr>
      <a:lvl6pPr marL="457200" algn="l" rtl="0" fontAlgn="base">
        <a:spcBef>
          <a:spcPct val="0"/>
        </a:spcBef>
        <a:spcAft>
          <a:spcPct val="0"/>
        </a:spcAft>
        <a:defRPr sz="4400">
          <a:solidFill>
            <a:schemeClr val="tx2"/>
          </a:solidFill>
          <a:latin typeface="Times New Roman" pitchFamily="18" charset="0"/>
          <a:ea typeface="宋体" pitchFamily="2" charset="-122"/>
        </a:defRPr>
      </a:lvl6pPr>
      <a:lvl7pPr marL="914400" algn="l" rtl="0" fontAlgn="base">
        <a:spcBef>
          <a:spcPct val="0"/>
        </a:spcBef>
        <a:spcAft>
          <a:spcPct val="0"/>
        </a:spcAft>
        <a:defRPr sz="4400">
          <a:solidFill>
            <a:schemeClr val="tx2"/>
          </a:solidFill>
          <a:latin typeface="Times New Roman" pitchFamily="18" charset="0"/>
          <a:ea typeface="宋体" pitchFamily="2" charset="-122"/>
        </a:defRPr>
      </a:lvl7pPr>
      <a:lvl8pPr marL="1371600" algn="l" rtl="0" fontAlgn="base">
        <a:spcBef>
          <a:spcPct val="0"/>
        </a:spcBef>
        <a:spcAft>
          <a:spcPct val="0"/>
        </a:spcAft>
        <a:defRPr sz="4400">
          <a:solidFill>
            <a:schemeClr val="tx2"/>
          </a:solidFill>
          <a:latin typeface="Times New Roman" pitchFamily="18" charset="0"/>
          <a:ea typeface="宋体" pitchFamily="2" charset="-122"/>
        </a:defRPr>
      </a:lvl8pPr>
      <a:lvl9pPr marL="1828800" algn="l" rtl="0" fontAlgn="base">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fontAlgn="base">
        <a:spcBef>
          <a:spcPct val="20000"/>
        </a:spcBef>
        <a:spcAft>
          <a:spcPct val="0"/>
        </a:spcAft>
        <a:buClr>
          <a:schemeClr val="bg2"/>
        </a:buClr>
        <a:buFont typeface="Monotype Sorts" pitchFamily="2" charset="2"/>
        <a:buChar char="§"/>
        <a:defRPr sz="3200">
          <a:solidFill>
            <a:schemeClr val="tx1"/>
          </a:solidFill>
          <a:latin typeface="+mn-lt"/>
          <a:ea typeface="+mn-ea"/>
          <a:cs typeface="+mn-cs"/>
        </a:defRPr>
      </a:lvl1pPr>
      <a:lvl2pPr marL="742950" indent="-285750" algn="l" rtl="0" fontAlgn="base">
        <a:spcBef>
          <a:spcPct val="20000"/>
        </a:spcBef>
        <a:spcAft>
          <a:spcPct val="0"/>
        </a:spcAft>
        <a:buClr>
          <a:schemeClr val="bg2"/>
        </a:buClr>
        <a:buSzPct val="50000"/>
        <a:buFont typeface="Monotype Sorts" pitchFamily="2" charset="2"/>
        <a:buChar char="l"/>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4213" y="620713"/>
            <a:ext cx="7772400" cy="863600"/>
          </a:xfrm>
        </p:spPr>
        <p:txBody>
          <a:bodyPr/>
          <a:lstStyle/>
          <a:p>
            <a:pPr algn="ctr"/>
            <a:r>
              <a:rPr lang="zh-CN" altLang="en-US" b="1"/>
              <a:t>一、绪    论</a:t>
            </a:r>
          </a:p>
        </p:txBody>
      </p:sp>
      <p:sp>
        <p:nvSpPr>
          <p:cNvPr id="2051" name="Rectangle 3"/>
          <p:cNvSpPr>
            <a:spLocks noGrp="1" noChangeArrowheads="1"/>
          </p:cNvSpPr>
          <p:nvPr>
            <p:ph type="subTitle" idx="1"/>
          </p:nvPr>
        </p:nvSpPr>
        <p:spPr>
          <a:xfrm>
            <a:off x="395288" y="1700213"/>
            <a:ext cx="8569325" cy="4608512"/>
          </a:xfrm>
        </p:spPr>
        <p:txBody>
          <a:bodyPr/>
          <a:lstStyle/>
          <a:p>
            <a:pPr algn="l">
              <a:lnSpc>
                <a:spcPct val="80000"/>
              </a:lnSpc>
            </a:pPr>
            <a:r>
              <a:rPr lang="en-US" altLang="zh-CN" sz="2400">
                <a:latin typeface="宋体" pitchFamily="2" charset="-122"/>
              </a:rPr>
              <a:t>  </a:t>
            </a:r>
            <a:r>
              <a:rPr lang="zh-CN" altLang="en-US" sz="2400">
                <a:latin typeface="宋体" pitchFamily="2" charset="-122"/>
              </a:rPr>
              <a:t>　本章导读  </a:t>
            </a:r>
          </a:p>
          <a:p>
            <a:pPr algn="l">
              <a:lnSpc>
                <a:spcPct val="80000"/>
              </a:lnSpc>
            </a:pPr>
            <a:r>
              <a:rPr lang="zh-CN" altLang="en-US" sz="2400">
                <a:latin typeface="宋体" pitchFamily="2" charset="-122"/>
              </a:rPr>
              <a:t>在深入学习数据结构之前 ，首先了解学习数据结构的意义、数据结构的基本术语及数据结构的一些相关概念等。这对学习后面的内容将有很大的帮助。本章介绍数据结构研究的对象和有关概念，包括数据、数据元素、数据结构、逻辑结构、存储结构、数据运算、算法描述（</a:t>
            </a:r>
            <a:r>
              <a:rPr lang="en-US" altLang="zh-CN" sz="2400">
                <a:latin typeface="宋体" pitchFamily="2" charset="-122"/>
              </a:rPr>
              <a:t>C</a:t>
            </a:r>
            <a:r>
              <a:rPr lang="zh-CN" altLang="en-US" sz="2400">
                <a:latin typeface="宋体" pitchFamily="2" charset="-122"/>
              </a:rPr>
              <a:t>语言描述）和算法评价等基本概念。</a:t>
            </a:r>
          </a:p>
          <a:p>
            <a:pPr algn="l">
              <a:lnSpc>
                <a:spcPct val="80000"/>
              </a:lnSpc>
            </a:pPr>
            <a:r>
              <a:rPr lang="zh-CN" altLang="en-US" sz="2400">
                <a:latin typeface="宋体" pitchFamily="2" charset="-122"/>
              </a:rPr>
              <a:t>　　教学目标</a:t>
            </a:r>
          </a:p>
          <a:p>
            <a:pPr algn="l">
              <a:lnSpc>
                <a:spcPct val="80000"/>
              </a:lnSpc>
            </a:pPr>
            <a:r>
              <a:rPr lang="zh-CN" altLang="en-US" sz="2400">
                <a:latin typeface="宋体" pitchFamily="2" charset="-122"/>
              </a:rPr>
              <a:t>　　通过本章的学习要求掌握以下内容：</a:t>
            </a:r>
          </a:p>
          <a:p>
            <a:pPr algn="l">
              <a:lnSpc>
                <a:spcPct val="80000"/>
              </a:lnSpc>
            </a:pPr>
            <a:r>
              <a:rPr lang="zh-CN" altLang="en-US" sz="2400">
                <a:latin typeface="宋体" pitchFamily="2" charset="-122"/>
              </a:rPr>
              <a:t>　　</a:t>
            </a:r>
            <a:r>
              <a:rPr lang="en-US" altLang="zh-CN" sz="2400">
                <a:latin typeface="宋体" pitchFamily="2" charset="-122"/>
              </a:rPr>
              <a:t>1.</a:t>
            </a:r>
            <a:r>
              <a:rPr lang="zh-CN" altLang="en-US" sz="2400">
                <a:latin typeface="宋体" pitchFamily="2" charset="-122"/>
              </a:rPr>
              <a:t>理解和熟悉数据结构中的基本概念。</a:t>
            </a:r>
          </a:p>
          <a:p>
            <a:pPr algn="l">
              <a:lnSpc>
                <a:spcPct val="80000"/>
              </a:lnSpc>
            </a:pPr>
            <a:r>
              <a:rPr lang="zh-CN" altLang="en-US" sz="2400">
                <a:latin typeface="宋体" pitchFamily="2" charset="-122"/>
              </a:rPr>
              <a:t>　　</a:t>
            </a:r>
            <a:r>
              <a:rPr lang="en-US" altLang="zh-CN" sz="2400">
                <a:latin typeface="宋体" pitchFamily="2" charset="-122"/>
              </a:rPr>
              <a:t>2.</a:t>
            </a:r>
            <a:r>
              <a:rPr lang="zh-CN" altLang="en-US" sz="2400">
                <a:latin typeface="宋体" pitchFamily="2" charset="-122"/>
              </a:rPr>
              <a:t>理解和掌握线性结构、树形结构和图形结构的概念和二元组的表示方法。</a:t>
            </a:r>
          </a:p>
          <a:p>
            <a:pPr algn="l">
              <a:lnSpc>
                <a:spcPct val="80000"/>
              </a:lnSpc>
            </a:pPr>
            <a:r>
              <a:rPr lang="zh-CN" altLang="en-US" sz="2400">
                <a:latin typeface="宋体" pitchFamily="2" charset="-122"/>
              </a:rPr>
              <a:t>　　</a:t>
            </a:r>
            <a:r>
              <a:rPr lang="en-US" altLang="zh-CN" sz="2400">
                <a:latin typeface="宋体" pitchFamily="2" charset="-122"/>
              </a:rPr>
              <a:t>3.</a:t>
            </a:r>
            <a:r>
              <a:rPr lang="zh-CN" altLang="en-US" sz="2400">
                <a:latin typeface="宋体" pitchFamily="2" charset="-122"/>
              </a:rPr>
              <a:t>熟悉算法评价的一般规则，算法时间复杂度、空间复杂度的概念和数量级的表示方法。</a:t>
            </a:r>
          </a:p>
        </p:txBody>
      </p:sp>
    </p:spTree>
  </p:cSld>
  <p:clrMapOvr>
    <a:masterClrMapping/>
  </p:clrMapOvr>
  <p:transition>
    <p:cover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altLang="zh-CN"/>
              <a:t>1.1 </a:t>
            </a:r>
            <a:r>
              <a:rPr lang="zh-CN" altLang="en-US"/>
              <a:t>数据结构的基本概念 </a:t>
            </a:r>
          </a:p>
        </p:txBody>
      </p:sp>
      <p:sp>
        <p:nvSpPr>
          <p:cNvPr id="15363" name="Rectangle 3"/>
          <p:cNvSpPr>
            <a:spLocks noGrp="1" noChangeArrowheads="1"/>
          </p:cNvSpPr>
          <p:nvPr>
            <p:ph type="body" idx="1"/>
          </p:nvPr>
        </p:nvSpPr>
        <p:spPr>
          <a:xfrm>
            <a:off x="301625" y="1628775"/>
            <a:ext cx="8540750" cy="4824413"/>
          </a:xfrm>
        </p:spPr>
        <p:txBody>
          <a:bodyPr/>
          <a:lstStyle/>
          <a:p>
            <a:pPr>
              <a:lnSpc>
                <a:spcPct val="80000"/>
              </a:lnSpc>
              <a:buFont typeface="Monotype Sorts" pitchFamily="2" charset="2"/>
              <a:buNone/>
            </a:pPr>
            <a:r>
              <a:rPr lang="zh-CN" altLang="en-US" sz="2400"/>
              <a:t>　　　</a:t>
            </a:r>
            <a:r>
              <a:rPr lang="en-US" altLang="zh-CN" sz="2400"/>
              <a:t>1.1.1  </a:t>
            </a:r>
            <a:r>
              <a:rPr lang="zh-CN" altLang="en-US" sz="2400"/>
              <a:t>数据结构的定义   </a:t>
            </a:r>
          </a:p>
          <a:p>
            <a:pPr>
              <a:lnSpc>
                <a:spcPct val="80000"/>
              </a:lnSpc>
              <a:buFont typeface="Monotype Sorts" pitchFamily="2" charset="2"/>
              <a:buNone/>
            </a:pPr>
            <a:r>
              <a:rPr lang="zh-CN" altLang="en-US" sz="2400"/>
              <a:t>　　　计算机是一种数据处理装置。用计算机处理实际问题时，一般先对具体问题进行抽象化，建立起实际问题的求解模型，然后设计出相应的算法，编写程序并上机调试，直至得到最终结果。</a:t>
            </a:r>
          </a:p>
          <a:p>
            <a:pPr>
              <a:lnSpc>
                <a:spcPct val="80000"/>
              </a:lnSpc>
              <a:buFont typeface="Monotype Sorts" pitchFamily="2" charset="2"/>
              <a:buNone/>
            </a:pPr>
            <a:r>
              <a:rPr lang="zh-CN" altLang="en-US" sz="2400"/>
              <a:t>　　　在计算机处理过程中，大批量的数据并不是彼此孤立、杂乱无章的，它们之间有着内在的联系。只有利用这些内在的联系，把所有数据按照某种规则有机地组织起来，才能根据这些内在的关系，对数据进行有效的处理。因此，要设计出一个结构好、效率高的程序，必须研究数据的特性及数据间的相互关系及其对应的存储表示，并利用这些特性和关系设计出相应的算法和程序。</a:t>
            </a:r>
          </a:p>
          <a:p>
            <a:pPr>
              <a:lnSpc>
                <a:spcPct val="80000"/>
              </a:lnSpc>
              <a:buFont typeface="Monotype Sorts" pitchFamily="2" charset="2"/>
              <a:buNone/>
            </a:pPr>
            <a:r>
              <a:rPr lang="zh-CN" altLang="en-US" sz="2400"/>
              <a:t>　　下面举出几个例子，来说明什么是数据结构。 </a:t>
            </a:r>
          </a:p>
          <a:p>
            <a:pPr>
              <a:lnSpc>
                <a:spcPct val="80000"/>
              </a:lnSpc>
              <a:buFont typeface="Monotype Sorts" pitchFamily="2" charset="2"/>
              <a:buNone/>
            </a:pPr>
            <a:r>
              <a:rPr lang="zh-CN" altLang="en-US" sz="2400"/>
              <a:t>　　例</a:t>
            </a:r>
            <a:r>
              <a:rPr lang="en-US" altLang="zh-CN" sz="2400"/>
              <a:t>1.1  </a:t>
            </a:r>
            <a:r>
              <a:rPr lang="zh-CN" altLang="en-US" sz="2400"/>
              <a:t>学生成绩检索问题。见表</a:t>
            </a:r>
            <a:r>
              <a:rPr lang="en-US" altLang="zh-CN" sz="2400"/>
              <a:t>1-1</a:t>
            </a:r>
            <a:r>
              <a:rPr lang="zh-CN" altLang="en-US" sz="2400"/>
              <a:t>。</a:t>
            </a:r>
          </a:p>
        </p:txBody>
      </p:sp>
    </p:spTree>
  </p:cSld>
  <p:clrMapOvr>
    <a:masterClrMapping/>
  </p:clrMapOvr>
  <p:transition>
    <p:cover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sz="half" idx="1"/>
          </p:nvPr>
        </p:nvSpPr>
        <p:spPr>
          <a:xfrm>
            <a:off x="900113" y="981075"/>
            <a:ext cx="7366000" cy="803275"/>
          </a:xfrm>
        </p:spPr>
        <p:txBody>
          <a:bodyPr/>
          <a:lstStyle/>
          <a:p>
            <a:pPr algn="ctr">
              <a:buFont typeface="Monotype Sorts" pitchFamily="2" charset="2"/>
              <a:buNone/>
            </a:pPr>
            <a:r>
              <a:rPr lang="zh-CN" altLang="en-US" sz="2400">
                <a:solidFill>
                  <a:srgbClr val="000000"/>
                </a:solidFill>
              </a:rPr>
              <a:t>表</a:t>
            </a:r>
            <a:r>
              <a:rPr lang="en-US" altLang="zh-CN" sz="2400">
                <a:solidFill>
                  <a:srgbClr val="000000"/>
                </a:solidFill>
              </a:rPr>
              <a:t>1-1 </a:t>
            </a:r>
            <a:r>
              <a:rPr lang="zh-CN" altLang="en-US" sz="2400">
                <a:solidFill>
                  <a:srgbClr val="000000"/>
                </a:solidFill>
              </a:rPr>
              <a:t>学生成绩表</a:t>
            </a:r>
          </a:p>
        </p:txBody>
      </p:sp>
      <p:graphicFrame>
        <p:nvGraphicFramePr>
          <p:cNvPr id="23847" name="Group 295"/>
          <p:cNvGraphicFramePr>
            <a:graphicFrameLocks noGrp="1"/>
          </p:cNvGraphicFramePr>
          <p:nvPr>
            <p:ph sz="half" idx="2"/>
          </p:nvPr>
        </p:nvGraphicFramePr>
        <p:xfrm>
          <a:off x="250825" y="1785938"/>
          <a:ext cx="8640763" cy="3443287"/>
        </p:xfrm>
        <a:graphic>
          <a:graphicData uri="http://schemas.openxmlformats.org/drawingml/2006/table">
            <a:tbl>
              <a:tblPr/>
              <a:tblGrid>
                <a:gridCol w="1081088"/>
                <a:gridCol w="1079500"/>
                <a:gridCol w="720725"/>
                <a:gridCol w="1214437"/>
                <a:gridCol w="1449388"/>
                <a:gridCol w="1201737"/>
                <a:gridCol w="1893888"/>
              </a:tblGrid>
              <a:tr h="7715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学号</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姓名</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性别</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视频技术</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a:t>
                      </a: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程序设计</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网页设计</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多媒体著作工具</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76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2002001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李丽</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女</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88</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78</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80</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667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2002002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乔丽娜</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女</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77</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67</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77</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59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2002003</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王龙龙</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67</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365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2002004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李琳</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女</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87</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88</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78</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048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2002005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朱宏利</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88</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90</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78</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69</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cover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301625" y="476250"/>
            <a:ext cx="8540750" cy="4194175"/>
          </a:xfrm>
        </p:spPr>
        <p:txBody>
          <a:bodyPr/>
          <a:lstStyle/>
          <a:p>
            <a:pPr>
              <a:lnSpc>
                <a:spcPct val="80000"/>
              </a:lnSpc>
              <a:buFont typeface="Monotype Sorts" pitchFamily="2" charset="2"/>
              <a:buNone/>
            </a:pPr>
            <a:r>
              <a:rPr lang="zh-CN" altLang="en-US" sz="2400"/>
              <a:t>　　　在这个学生成绩表中，每一行为一个学生信息，每一列数据的类型相同，它是一个二维表格。整个二维表形成学生成绩的一个线性序列，每个学生排列的位置按照学号次序存放，它们之间形成一种线性关系。这是一种典型的数据结构，我们称这种数据结构为线性表。对这种线性表的主要操作是给出学生的姓名时，能在该表中快速找到学生每门课程的成绩，除此之外，就是对该表如何添加一个新的学生，如何删除已经退学的学生，如何修改表中的数据等操作。这就是数据结构要研究的内容。</a:t>
            </a:r>
          </a:p>
          <a:p>
            <a:pPr>
              <a:lnSpc>
                <a:spcPct val="80000"/>
              </a:lnSpc>
              <a:buFont typeface="Monotype Sorts" pitchFamily="2" charset="2"/>
              <a:buNone/>
            </a:pPr>
            <a:r>
              <a:rPr lang="zh-CN" altLang="en-US" sz="2400"/>
              <a:t>　　　例</a:t>
            </a:r>
            <a:r>
              <a:rPr lang="en-US" altLang="zh-CN" sz="2400"/>
              <a:t>1.2  </a:t>
            </a:r>
            <a:r>
              <a:rPr lang="zh-CN" altLang="en-US" sz="2400"/>
              <a:t>某高校的专业设置情况。如图</a:t>
            </a:r>
            <a:r>
              <a:rPr lang="en-US" altLang="zh-CN" sz="2400"/>
              <a:t>1-1</a:t>
            </a:r>
            <a:r>
              <a:rPr lang="zh-CN" altLang="en-US" sz="2400"/>
              <a:t>所示。</a:t>
            </a:r>
          </a:p>
        </p:txBody>
      </p:sp>
      <p:grpSp>
        <p:nvGrpSpPr>
          <p:cNvPr id="25604" name="Group 4"/>
          <p:cNvGrpSpPr>
            <a:grpSpLocks/>
          </p:cNvGrpSpPr>
          <p:nvPr/>
        </p:nvGrpSpPr>
        <p:grpSpPr bwMode="auto">
          <a:xfrm>
            <a:off x="1331913" y="3617913"/>
            <a:ext cx="6354762" cy="2690812"/>
            <a:chOff x="2159" y="7680"/>
            <a:chExt cx="7740" cy="3276"/>
          </a:xfrm>
        </p:grpSpPr>
        <p:sp>
          <p:nvSpPr>
            <p:cNvPr id="25605" name="Rectangle 5"/>
            <p:cNvSpPr>
              <a:spLocks noChangeArrowheads="1"/>
            </p:cNvSpPr>
            <p:nvPr/>
          </p:nvSpPr>
          <p:spPr bwMode="auto">
            <a:xfrm>
              <a:off x="5219" y="7680"/>
              <a:ext cx="1620" cy="468"/>
            </a:xfrm>
            <a:prstGeom prst="rect">
              <a:avLst/>
            </a:prstGeom>
            <a:solidFill>
              <a:srgbClr val="FFFFFF"/>
            </a:solidFill>
            <a:ln w="9525">
              <a:solidFill>
                <a:srgbClr val="000000"/>
              </a:solidFill>
              <a:miter lim="800000"/>
              <a:headEnd/>
              <a:tailEnd/>
            </a:ln>
          </p:spPr>
          <p:txBody>
            <a:bodyPr/>
            <a:lstStyle/>
            <a:p>
              <a:pPr algn="just"/>
              <a:r>
                <a:rPr lang="zh-CN" altLang="en-US" sz="1400">
                  <a:latin typeface="Times New Roman" pitchFamily="18" charset="0"/>
                </a:rPr>
                <a:t>艺术工程学院</a:t>
              </a:r>
              <a:endParaRPr lang="zh-CN" altLang="en-US" sz="1400"/>
            </a:p>
          </p:txBody>
        </p:sp>
        <p:sp>
          <p:nvSpPr>
            <p:cNvPr id="25606" name="Rectangle 6"/>
            <p:cNvSpPr>
              <a:spLocks noChangeArrowheads="1"/>
            </p:cNvSpPr>
            <p:nvPr/>
          </p:nvSpPr>
          <p:spPr bwMode="auto">
            <a:xfrm>
              <a:off x="2159" y="8616"/>
              <a:ext cx="1620" cy="468"/>
            </a:xfrm>
            <a:prstGeom prst="rect">
              <a:avLst/>
            </a:prstGeom>
            <a:solidFill>
              <a:srgbClr val="FFFFFF"/>
            </a:solidFill>
            <a:ln w="9525">
              <a:solidFill>
                <a:srgbClr val="000000"/>
              </a:solidFill>
              <a:miter lim="800000"/>
              <a:headEnd/>
              <a:tailEnd/>
            </a:ln>
          </p:spPr>
          <p:txBody>
            <a:bodyPr/>
            <a:lstStyle/>
            <a:p>
              <a:pPr algn="ctr"/>
              <a:r>
                <a:rPr lang="zh-CN" altLang="en-US" sz="1400">
                  <a:latin typeface="Times New Roman" pitchFamily="18" charset="0"/>
                </a:rPr>
                <a:t>计算机系</a:t>
              </a:r>
              <a:endParaRPr lang="zh-CN" altLang="en-US" sz="1400"/>
            </a:p>
          </p:txBody>
        </p:sp>
        <p:sp>
          <p:nvSpPr>
            <p:cNvPr id="25607" name="Rectangle 7"/>
            <p:cNvSpPr>
              <a:spLocks noChangeArrowheads="1"/>
            </p:cNvSpPr>
            <p:nvPr/>
          </p:nvSpPr>
          <p:spPr bwMode="auto">
            <a:xfrm>
              <a:off x="4139" y="8616"/>
              <a:ext cx="1620" cy="468"/>
            </a:xfrm>
            <a:prstGeom prst="rect">
              <a:avLst/>
            </a:prstGeom>
            <a:solidFill>
              <a:srgbClr val="FFFFFF"/>
            </a:solidFill>
            <a:ln w="9525">
              <a:solidFill>
                <a:srgbClr val="000000"/>
              </a:solidFill>
              <a:miter lim="800000"/>
              <a:headEnd/>
              <a:tailEnd/>
            </a:ln>
          </p:spPr>
          <p:txBody>
            <a:bodyPr/>
            <a:lstStyle/>
            <a:p>
              <a:pPr algn="ctr"/>
              <a:r>
                <a:rPr lang="zh-CN" altLang="en-US" sz="1400">
                  <a:latin typeface="Times New Roman" pitchFamily="18" charset="0"/>
                </a:rPr>
                <a:t>实用技术系</a:t>
              </a:r>
              <a:endParaRPr lang="zh-CN" altLang="en-US" sz="1400"/>
            </a:p>
          </p:txBody>
        </p:sp>
        <p:sp>
          <p:nvSpPr>
            <p:cNvPr id="25608" name="Rectangle 8"/>
            <p:cNvSpPr>
              <a:spLocks noChangeArrowheads="1"/>
            </p:cNvSpPr>
            <p:nvPr/>
          </p:nvSpPr>
          <p:spPr bwMode="auto">
            <a:xfrm>
              <a:off x="6119" y="8616"/>
              <a:ext cx="1620" cy="468"/>
            </a:xfrm>
            <a:prstGeom prst="rect">
              <a:avLst/>
            </a:prstGeom>
            <a:solidFill>
              <a:srgbClr val="FFFFFF"/>
            </a:solidFill>
            <a:ln w="9525">
              <a:solidFill>
                <a:srgbClr val="000000"/>
              </a:solidFill>
              <a:miter lim="800000"/>
              <a:headEnd/>
              <a:tailEnd/>
            </a:ln>
          </p:spPr>
          <p:txBody>
            <a:bodyPr/>
            <a:lstStyle/>
            <a:p>
              <a:pPr algn="ctr"/>
              <a:r>
                <a:rPr lang="zh-CN" altLang="en-US" sz="1400">
                  <a:latin typeface="Times New Roman" pitchFamily="18" charset="0"/>
                </a:rPr>
                <a:t>工艺美术系</a:t>
              </a:r>
              <a:endParaRPr lang="zh-CN" altLang="en-US" sz="1400"/>
            </a:p>
          </p:txBody>
        </p:sp>
        <p:sp>
          <p:nvSpPr>
            <p:cNvPr id="25609" name="Rectangle 9"/>
            <p:cNvSpPr>
              <a:spLocks noChangeArrowheads="1"/>
            </p:cNvSpPr>
            <p:nvPr/>
          </p:nvSpPr>
          <p:spPr bwMode="auto">
            <a:xfrm>
              <a:off x="8279" y="8616"/>
              <a:ext cx="1620" cy="468"/>
            </a:xfrm>
            <a:prstGeom prst="rect">
              <a:avLst/>
            </a:prstGeom>
            <a:solidFill>
              <a:srgbClr val="FFFFFF"/>
            </a:solidFill>
            <a:ln w="9525">
              <a:solidFill>
                <a:srgbClr val="000000"/>
              </a:solidFill>
              <a:miter lim="800000"/>
              <a:headEnd/>
              <a:tailEnd/>
            </a:ln>
          </p:spPr>
          <p:txBody>
            <a:bodyPr/>
            <a:lstStyle/>
            <a:p>
              <a:pPr algn="ctr"/>
              <a:r>
                <a:rPr lang="zh-CN" altLang="en-US" sz="1400">
                  <a:latin typeface="Times New Roman" pitchFamily="18" charset="0"/>
                </a:rPr>
                <a:t>服装系</a:t>
              </a:r>
              <a:endParaRPr lang="zh-CN" altLang="en-US" sz="1400"/>
            </a:p>
          </p:txBody>
        </p:sp>
        <p:sp>
          <p:nvSpPr>
            <p:cNvPr id="25610" name="Rectangle 10"/>
            <p:cNvSpPr>
              <a:spLocks noChangeArrowheads="1"/>
            </p:cNvSpPr>
            <p:nvPr/>
          </p:nvSpPr>
          <p:spPr bwMode="auto">
            <a:xfrm>
              <a:off x="2159" y="9552"/>
              <a:ext cx="360" cy="1092"/>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网络</a:t>
              </a:r>
              <a:endParaRPr lang="zh-CN" altLang="en-US" sz="1400"/>
            </a:p>
          </p:txBody>
        </p:sp>
        <p:sp>
          <p:nvSpPr>
            <p:cNvPr id="25611" name="Rectangle 11"/>
            <p:cNvSpPr>
              <a:spLocks noChangeArrowheads="1"/>
            </p:cNvSpPr>
            <p:nvPr/>
          </p:nvSpPr>
          <p:spPr bwMode="auto">
            <a:xfrm>
              <a:off x="2699" y="9552"/>
              <a:ext cx="360" cy="1092"/>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多媒体</a:t>
              </a:r>
              <a:endParaRPr lang="zh-CN" altLang="en-US" sz="1400"/>
            </a:p>
          </p:txBody>
        </p:sp>
        <p:sp>
          <p:nvSpPr>
            <p:cNvPr id="25612" name="Rectangle 12"/>
            <p:cNvSpPr>
              <a:spLocks noChangeArrowheads="1"/>
            </p:cNvSpPr>
            <p:nvPr/>
          </p:nvSpPr>
          <p:spPr bwMode="auto">
            <a:xfrm>
              <a:off x="3239" y="9552"/>
              <a:ext cx="360" cy="1092"/>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软件</a:t>
              </a:r>
              <a:endParaRPr lang="zh-CN" altLang="en-US" sz="1400"/>
            </a:p>
          </p:txBody>
        </p:sp>
        <p:sp>
          <p:nvSpPr>
            <p:cNvPr id="25613" name="Rectangle 13"/>
            <p:cNvSpPr>
              <a:spLocks noChangeArrowheads="1"/>
            </p:cNvSpPr>
            <p:nvPr/>
          </p:nvSpPr>
          <p:spPr bwMode="auto">
            <a:xfrm>
              <a:off x="4319" y="9552"/>
              <a:ext cx="360" cy="1404"/>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旅游管理</a:t>
              </a:r>
              <a:endParaRPr lang="zh-CN" altLang="en-US" sz="1400"/>
            </a:p>
          </p:txBody>
        </p:sp>
        <p:sp>
          <p:nvSpPr>
            <p:cNvPr id="25614" name="Rectangle 14"/>
            <p:cNvSpPr>
              <a:spLocks noChangeArrowheads="1"/>
            </p:cNvSpPr>
            <p:nvPr/>
          </p:nvSpPr>
          <p:spPr bwMode="auto">
            <a:xfrm>
              <a:off x="4859" y="9552"/>
              <a:ext cx="360" cy="1404"/>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商务英语</a:t>
              </a:r>
              <a:endParaRPr lang="zh-CN" altLang="en-US" sz="1400"/>
            </a:p>
          </p:txBody>
        </p:sp>
        <p:sp>
          <p:nvSpPr>
            <p:cNvPr id="25615" name="Rectangle 15"/>
            <p:cNvSpPr>
              <a:spLocks noChangeArrowheads="1"/>
            </p:cNvSpPr>
            <p:nvPr/>
          </p:nvSpPr>
          <p:spPr bwMode="auto">
            <a:xfrm>
              <a:off x="5399" y="9552"/>
              <a:ext cx="360" cy="1404"/>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服饰面料</a:t>
              </a:r>
              <a:endParaRPr lang="zh-CN" altLang="en-US" sz="1400"/>
            </a:p>
          </p:txBody>
        </p:sp>
        <p:sp>
          <p:nvSpPr>
            <p:cNvPr id="25616" name="Rectangle 16"/>
            <p:cNvSpPr>
              <a:spLocks noChangeArrowheads="1"/>
            </p:cNvSpPr>
            <p:nvPr/>
          </p:nvSpPr>
          <p:spPr bwMode="auto">
            <a:xfrm>
              <a:off x="6299" y="9552"/>
              <a:ext cx="360" cy="1404"/>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装璜设计</a:t>
              </a:r>
              <a:endParaRPr lang="zh-CN" altLang="en-US" sz="1400"/>
            </a:p>
          </p:txBody>
        </p:sp>
        <p:sp>
          <p:nvSpPr>
            <p:cNvPr id="25617" name="Rectangle 17"/>
            <p:cNvSpPr>
              <a:spLocks noChangeArrowheads="1"/>
            </p:cNvSpPr>
            <p:nvPr/>
          </p:nvSpPr>
          <p:spPr bwMode="auto">
            <a:xfrm>
              <a:off x="6839" y="9552"/>
              <a:ext cx="360" cy="1404"/>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室内设计</a:t>
              </a:r>
              <a:endParaRPr lang="zh-CN" altLang="en-US" sz="1400"/>
            </a:p>
          </p:txBody>
        </p:sp>
        <p:sp>
          <p:nvSpPr>
            <p:cNvPr id="25618" name="Rectangle 18"/>
            <p:cNvSpPr>
              <a:spLocks noChangeArrowheads="1"/>
            </p:cNvSpPr>
            <p:nvPr/>
          </p:nvSpPr>
          <p:spPr bwMode="auto">
            <a:xfrm>
              <a:off x="7379" y="9552"/>
              <a:ext cx="360" cy="1404"/>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电脑美术</a:t>
              </a:r>
              <a:endParaRPr lang="zh-CN" altLang="en-US" sz="1400"/>
            </a:p>
          </p:txBody>
        </p:sp>
        <p:sp>
          <p:nvSpPr>
            <p:cNvPr id="25619" name="Rectangle 19"/>
            <p:cNvSpPr>
              <a:spLocks noChangeArrowheads="1"/>
            </p:cNvSpPr>
            <p:nvPr/>
          </p:nvSpPr>
          <p:spPr bwMode="auto">
            <a:xfrm>
              <a:off x="8279" y="9552"/>
              <a:ext cx="360" cy="1404"/>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服装设计</a:t>
              </a:r>
              <a:endParaRPr lang="zh-CN" altLang="en-US" sz="1400"/>
            </a:p>
          </p:txBody>
        </p:sp>
        <p:sp>
          <p:nvSpPr>
            <p:cNvPr id="25620" name="Rectangle 20"/>
            <p:cNvSpPr>
              <a:spLocks noChangeArrowheads="1"/>
            </p:cNvSpPr>
            <p:nvPr/>
          </p:nvSpPr>
          <p:spPr bwMode="auto">
            <a:xfrm>
              <a:off x="8819" y="9552"/>
              <a:ext cx="360" cy="1404"/>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服装</a:t>
              </a:r>
            </a:p>
            <a:p>
              <a:pPr algn="ctr"/>
              <a:r>
                <a:rPr lang="zh-CN" altLang="en-US" sz="1400">
                  <a:latin typeface="Times New Roman" pitchFamily="18" charset="0"/>
                </a:rPr>
                <a:t>表演</a:t>
              </a:r>
              <a:endParaRPr lang="zh-CN" altLang="en-US" sz="1400"/>
            </a:p>
          </p:txBody>
        </p:sp>
        <p:sp>
          <p:nvSpPr>
            <p:cNvPr id="25621" name="Rectangle 21"/>
            <p:cNvSpPr>
              <a:spLocks noChangeArrowheads="1"/>
            </p:cNvSpPr>
            <p:nvPr/>
          </p:nvSpPr>
          <p:spPr bwMode="auto">
            <a:xfrm>
              <a:off x="9359" y="9552"/>
              <a:ext cx="360" cy="1404"/>
            </a:xfrm>
            <a:prstGeom prst="rect">
              <a:avLst/>
            </a:prstGeom>
            <a:solidFill>
              <a:srgbClr val="FFFFFF"/>
            </a:solidFill>
            <a:ln w="9525">
              <a:solidFill>
                <a:srgbClr val="000000"/>
              </a:solidFill>
              <a:miter lim="800000"/>
              <a:headEnd/>
              <a:tailEnd/>
            </a:ln>
          </p:spPr>
          <p:txBody>
            <a:bodyPr lIns="0" rIns="0"/>
            <a:lstStyle/>
            <a:p>
              <a:pPr algn="ctr"/>
              <a:r>
                <a:rPr lang="zh-CN" altLang="en-US" sz="1400">
                  <a:latin typeface="Times New Roman" pitchFamily="18" charset="0"/>
                </a:rPr>
                <a:t>服装</a:t>
              </a:r>
              <a:r>
                <a:rPr lang="en-US" altLang="zh-CN" sz="1400">
                  <a:latin typeface="Times New Roman" pitchFamily="18" charset="0"/>
                </a:rPr>
                <a:t>C</a:t>
              </a:r>
            </a:p>
            <a:p>
              <a:pPr algn="ctr"/>
              <a:r>
                <a:rPr lang="en-US" altLang="zh-CN" sz="1400">
                  <a:latin typeface="Times New Roman" pitchFamily="18" charset="0"/>
                </a:rPr>
                <a:t>A</a:t>
              </a:r>
            </a:p>
            <a:p>
              <a:pPr algn="ctr"/>
              <a:r>
                <a:rPr lang="en-US" altLang="zh-CN" sz="1400">
                  <a:latin typeface="Times New Roman" pitchFamily="18" charset="0"/>
                </a:rPr>
                <a:t>D</a:t>
              </a:r>
              <a:endParaRPr lang="en-US" altLang="zh-CN" sz="1400"/>
            </a:p>
          </p:txBody>
        </p:sp>
        <p:sp>
          <p:nvSpPr>
            <p:cNvPr id="25622" name="Line 22"/>
            <p:cNvSpPr>
              <a:spLocks noChangeShapeType="1"/>
            </p:cNvSpPr>
            <p:nvPr/>
          </p:nvSpPr>
          <p:spPr bwMode="auto">
            <a:xfrm>
              <a:off x="5939" y="8148"/>
              <a:ext cx="0"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23" name="Line 23"/>
            <p:cNvSpPr>
              <a:spLocks noChangeShapeType="1"/>
            </p:cNvSpPr>
            <p:nvPr/>
          </p:nvSpPr>
          <p:spPr bwMode="auto">
            <a:xfrm>
              <a:off x="3059" y="8304"/>
              <a:ext cx="59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24" name="Line 24"/>
            <p:cNvSpPr>
              <a:spLocks noChangeShapeType="1"/>
            </p:cNvSpPr>
            <p:nvPr/>
          </p:nvSpPr>
          <p:spPr bwMode="auto">
            <a:xfrm>
              <a:off x="8999" y="8304"/>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25" name="Line 25"/>
            <p:cNvSpPr>
              <a:spLocks noChangeShapeType="1"/>
            </p:cNvSpPr>
            <p:nvPr/>
          </p:nvSpPr>
          <p:spPr bwMode="auto">
            <a:xfrm>
              <a:off x="6839" y="8304"/>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26" name="Line 26"/>
            <p:cNvSpPr>
              <a:spLocks noChangeShapeType="1"/>
            </p:cNvSpPr>
            <p:nvPr/>
          </p:nvSpPr>
          <p:spPr bwMode="auto">
            <a:xfrm>
              <a:off x="4859" y="8304"/>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27" name="Line 27"/>
            <p:cNvSpPr>
              <a:spLocks noChangeShapeType="1"/>
            </p:cNvSpPr>
            <p:nvPr/>
          </p:nvSpPr>
          <p:spPr bwMode="auto">
            <a:xfrm>
              <a:off x="2879" y="9084"/>
              <a:ext cx="0"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28" name="Line 28"/>
            <p:cNvSpPr>
              <a:spLocks noChangeShapeType="1"/>
            </p:cNvSpPr>
            <p:nvPr/>
          </p:nvSpPr>
          <p:spPr bwMode="auto">
            <a:xfrm>
              <a:off x="2339" y="9240"/>
              <a:ext cx="108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29" name="Line 29"/>
            <p:cNvSpPr>
              <a:spLocks noChangeShapeType="1"/>
            </p:cNvSpPr>
            <p:nvPr/>
          </p:nvSpPr>
          <p:spPr bwMode="auto">
            <a:xfrm>
              <a:off x="233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30" name="Line 30"/>
            <p:cNvSpPr>
              <a:spLocks noChangeShapeType="1"/>
            </p:cNvSpPr>
            <p:nvPr/>
          </p:nvSpPr>
          <p:spPr bwMode="auto">
            <a:xfrm>
              <a:off x="287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31" name="Line 31"/>
            <p:cNvSpPr>
              <a:spLocks noChangeShapeType="1"/>
            </p:cNvSpPr>
            <p:nvPr/>
          </p:nvSpPr>
          <p:spPr bwMode="auto">
            <a:xfrm>
              <a:off x="341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32" name="Line 32"/>
            <p:cNvSpPr>
              <a:spLocks noChangeShapeType="1"/>
            </p:cNvSpPr>
            <p:nvPr/>
          </p:nvSpPr>
          <p:spPr bwMode="auto">
            <a:xfrm>
              <a:off x="5039" y="9084"/>
              <a:ext cx="0"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33" name="Line 33"/>
            <p:cNvSpPr>
              <a:spLocks noChangeShapeType="1"/>
            </p:cNvSpPr>
            <p:nvPr/>
          </p:nvSpPr>
          <p:spPr bwMode="auto">
            <a:xfrm>
              <a:off x="4499" y="9240"/>
              <a:ext cx="108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34" name="Line 34"/>
            <p:cNvSpPr>
              <a:spLocks noChangeShapeType="1"/>
            </p:cNvSpPr>
            <p:nvPr/>
          </p:nvSpPr>
          <p:spPr bwMode="auto">
            <a:xfrm>
              <a:off x="449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35" name="Line 35"/>
            <p:cNvSpPr>
              <a:spLocks noChangeShapeType="1"/>
            </p:cNvSpPr>
            <p:nvPr/>
          </p:nvSpPr>
          <p:spPr bwMode="auto">
            <a:xfrm>
              <a:off x="503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36" name="Line 36"/>
            <p:cNvSpPr>
              <a:spLocks noChangeShapeType="1"/>
            </p:cNvSpPr>
            <p:nvPr/>
          </p:nvSpPr>
          <p:spPr bwMode="auto">
            <a:xfrm>
              <a:off x="557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37" name="Line 37"/>
            <p:cNvSpPr>
              <a:spLocks noChangeShapeType="1"/>
            </p:cNvSpPr>
            <p:nvPr/>
          </p:nvSpPr>
          <p:spPr bwMode="auto">
            <a:xfrm>
              <a:off x="7019" y="9084"/>
              <a:ext cx="0"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38" name="Line 38"/>
            <p:cNvSpPr>
              <a:spLocks noChangeShapeType="1"/>
            </p:cNvSpPr>
            <p:nvPr/>
          </p:nvSpPr>
          <p:spPr bwMode="auto">
            <a:xfrm>
              <a:off x="6479" y="9240"/>
              <a:ext cx="108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39" name="Line 39"/>
            <p:cNvSpPr>
              <a:spLocks noChangeShapeType="1"/>
            </p:cNvSpPr>
            <p:nvPr/>
          </p:nvSpPr>
          <p:spPr bwMode="auto">
            <a:xfrm>
              <a:off x="647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40" name="Line 40"/>
            <p:cNvSpPr>
              <a:spLocks noChangeShapeType="1"/>
            </p:cNvSpPr>
            <p:nvPr/>
          </p:nvSpPr>
          <p:spPr bwMode="auto">
            <a:xfrm>
              <a:off x="701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41" name="Line 41"/>
            <p:cNvSpPr>
              <a:spLocks noChangeShapeType="1"/>
            </p:cNvSpPr>
            <p:nvPr/>
          </p:nvSpPr>
          <p:spPr bwMode="auto">
            <a:xfrm>
              <a:off x="755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42" name="Line 42"/>
            <p:cNvSpPr>
              <a:spLocks noChangeShapeType="1"/>
            </p:cNvSpPr>
            <p:nvPr/>
          </p:nvSpPr>
          <p:spPr bwMode="auto">
            <a:xfrm>
              <a:off x="8999" y="9084"/>
              <a:ext cx="0"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43" name="Line 43"/>
            <p:cNvSpPr>
              <a:spLocks noChangeShapeType="1"/>
            </p:cNvSpPr>
            <p:nvPr/>
          </p:nvSpPr>
          <p:spPr bwMode="auto">
            <a:xfrm>
              <a:off x="8459" y="9240"/>
              <a:ext cx="108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44" name="Line 44"/>
            <p:cNvSpPr>
              <a:spLocks noChangeShapeType="1"/>
            </p:cNvSpPr>
            <p:nvPr/>
          </p:nvSpPr>
          <p:spPr bwMode="auto">
            <a:xfrm>
              <a:off x="845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45" name="Line 45"/>
            <p:cNvSpPr>
              <a:spLocks noChangeShapeType="1"/>
            </p:cNvSpPr>
            <p:nvPr/>
          </p:nvSpPr>
          <p:spPr bwMode="auto">
            <a:xfrm>
              <a:off x="899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46" name="Line 46"/>
            <p:cNvSpPr>
              <a:spLocks noChangeShapeType="1"/>
            </p:cNvSpPr>
            <p:nvPr/>
          </p:nvSpPr>
          <p:spPr bwMode="auto">
            <a:xfrm>
              <a:off x="9539" y="9240"/>
              <a:ext cx="0" cy="3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5776" name="Line 176"/>
          <p:cNvSpPr>
            <a:spLocks noChangeShapeType="1"/>
          </p:cNvSpPr>
          <p:nvPr/>
        </p:nvSpPr>
        <p:spPr bwMode="auto">
          <a:xfrm>
            <a:off x="2051050" y="4149725"/>
            <a:ext cx="0" cy="2143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777" name="Rectangle 177"/>
          <p:cNvSpPr>
            <a:spLocks noChangeArrowheads="1"/>
          </p:cNvSpPr>
          <p:nvPr/>
        </p:nvSpPr>
        <p:spPr bwMode="auto">
          <a:xfrm>
            <a:off x="3276600" y="6375400"/>
            <a:ext cx="3092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a:t>图</a:t>
            </a:r>
            <a:r>
              <a:rPr lang="en-US" altLang="zh-CN"/>
              <a:t>1-1 </a:t>
            </a:r>
            <a:r>
              <a:rPr lang="zh-CN" altLang="en-US"/>
              <a:t>某高校专业设置情况图</a:t>
            </a:r>
          </a:p>
        </p:txBody>
      </p:sp>
    </p:spTree>
  </p:cSld>
  <p:clrMapOvr>
    <a:masterClrMapping/>
  </p:clrMapOvr>
  <p:transition>
    <p:cover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301625" y="620713"/>
            <a:ext cx="8540750" cy="5545137"/>
          </a:xfrm>
        </p:spPr>
        <p:txBody>
          <a:bodyPr/>
          <a:lstStyle/>
          <a:p>
            <a:pPr>
              <a:lnSpc>
                <a:spcPct val="80000"/>
              </a:lnSpc>
              <a:buFont typeface="Monotype Sorts" pitchFamily="2" charset="2"/>
              <a:buNone/>
            </a:pPr>
            <a:r>
              <a:rPr lang="zh-CN" altLang="en-US" sz="2400"/>
              <a:t>　　　在上述专业设置情况图中，艺术工程学院分</a:t>
            </a:r>
            <a:r>
              <a:rPr lang="en-US" altLang="zh-CN" sz="2400"/>
              <a:t>4</a:t>
            </a:r>
            <a:r>
              <a:rPr lang="zh-CN" altLang="en-US" sz="2400"/>
              <a:t>个系，每个系设三个专业。在这种数据结构中，数据之间的关系是一对多的非线性关系，这也是我们常用的一种数据结构，我们称这种数据结构为树形结构。</a:t>
            </a:r>
          </a:p>
          <a:p>
            <a:pPr>
              <a:lnSpc>
                <a:spcPct val="80000"/>
              </a:lnSpc>
              <a:buFont typeface="Monotype Sorts" pitchFamily="2" charset="2"/>
              <a:buNone/>
            </a:pPr>
            <a:r>
              <a:rPr lang="zh-CN" altLang="en-US" sz="2400"/>
              <a:t>　　　例</a:t>
            </a:r>
            <a:r>
              <a:rPr lang="en-US" altLang="zh-CN" sz="2400"/>
              <a:t>1.3  </a:t>
            </a:r>
            <a:r>
              <a:rPr lang="zh-CN" altLang="en-US" sz="2400"/>
              <a:t>城镇之间的公路网。如图</a:t>
            </a:r>
            <a:r>
              <a:rPr lang="en-US" altLang="zh-CN" sz="2400"/>
              <a:t>1-2</a:t>
            </a:r>
            <a:r>
              <a:rPr lang="zh-CN" altLang="en-US" sz="2400"/>
              <a:t>所示。</a:t>
            </a:r>
          </a:p>
          <a:p>
            <a:pPr>
              <a:lnSpc>
                <a:spcPct val="80000"/>
              </a:lnSpc>
              <a:buFont typeface="Monotype Sorts" pitchFamily="2" charset="2"/>
              <a:buNone/>
            </a:pPr>
            <a:r>
              <a:rPr lang="zh-CN" altLang="en-US" sz="2400"/>
              <a:t>  </a:t>
            </a:r>
          </a:p>
          <a:p>
            <a:pPr>
              <a:lnSpc>
                <a:spcPct val="80000"/>
              </a:lnSpc>
              <a:buFont typeface="Monotype Sorts" pitchFamily="2" charset="2"/>
              <a:buNone/>
            </a:pPr>
            <a:endParaRPr lang="zh-CN" altLang="en-US" sz="2400"/>
          </a:p>
          <a:p>
            <a:pPr>
              <a:lnSpc>
                <a:spcPct val="80000"/>
              </a:lnSpc>
              <a:buFont typeface="Monotype Sorts" pitchFamily="2" charset="2"/>
              <a:buNone/>
            </a:pPr>
            <a:endParaRPr lang="zh-CN" altLang="en-US" sz="2400"/>
          </a:p>
          <a:p>
            <a:pPr>
              <a:lnSpc>
                <a:spcPct val="80000"/>
              </a:lnSpc>
              <a:buFont typeface="Monotype Sorts" pitchFamily="2" charset="2"/>
              <a:buNone/>
            </a:pPr>
            <a:endParaRPr lang="zh-CN" altLang="en-US" sz="2400"/>
          </a:p>
          <a:p>
            <a:pPr algn="ctr">
              <a:lnSpc>
                <a:spcPct val="80000"/>
              </a:lnSpc>
              <a:buFont typeface="Monotype Sorts" pitchFamily="2" charset="2"/>
              <a:buNone/>
            </a:pPr>
            <a:r>
              <a:rPr lang="zh-CN" altLang="en-US" sz="2400"/>
              <a:t>　　　图</a:t>
            </a:r>
            <a:r>
              <a:rPr lang="en-US" altLang="zh-CN" sz="2400"/>
              <a:t>1-2 </a:t>
            </a:r>
            <a:r>
              <a:rPr lang="zh-CN" altLang="en-US" sz="2400"/>
              <a:t>城镇之间的公路网</a:t>
            </a:r>
          </a:p>
          <a:p>
            <a:pPr>
              <a:lnSpc>
                <a:spcPct val="80000"/>
              </a:lnSpc>
              <a:buFont typeface="Monotype Sorts" pitchFamily="2" charset="2"/>
              <a:buNone/>
            </a:pPr>
            <a:r>
              <a:rPr lang="zh-CN" altLang="en-US" sz="2400"/>
              <a:t>　　　在城镇公路网中，每个顶点代表一个城镇，边表示城镇之间的道路。在这种数据结构中，数据之间的关系是多对多的非线性关系，我们称这种数据结构为图形结构。</a:t>
            </a:r>
          </a:p>
          <a:p>
            <a:pPr>
              <a:lnSpc>
                <a:spcPct val="80000"/>
              </a:lnSpc>
              <a:buFont typeface="Monotype Sorts" pitchFamily="2" charset="2"/>
              <a:buNone/>
            </a:pPr>
            <a:r>
              <a:rPr lang="zh-CN" altLang="en-US" sz="2400"/>
              <a:t>　　　综上三个例子可见，数据结构是相互之间存在一种或多种特定关系的数据元素的集合，它是一门研究非数值计算的程序设计中，计算机的操作对象以及它们之间的关系和操作的学科。 </a:t>
            </a:r>
          </a:p>
        </p:txBody>
      </p:sp>
      <p:pic>
        <p:nvPicPr>
          <p:cNvPr id="26628" name="Picture 4" descr="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2276475"/>
            <a:ext cx="1512888"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ltLang="zh-CN"/>
              <a:t>1.1.2  </a:t>
            </a:r>
            <a:r>
              <a:rPr lang="zh-CN" altLang="en-US"/>
              <a:t>数据的逻辑结构及存储结构 </a:t>
            </a:r>
          </a:p>
        </p:txBody>
      </p:sp>
      <p:sp>
        <p:nvSpPr>
          <p:cNvPr id="27651" name="Rectangle 3"/>
          <p:cNvSpPr>
            <a:spLocks noGrp="1" noChangeArrowheads="1"/>
          </p:cNvSpPr>
          <p:nvPr>
            <p:ph type="body" idx="1"/>
          </p:nvPr>
        </p:nvSpPr>
        <p:spPr>
          <a:xfrm>
            <a:off x="301625" y="1628775"/>
            <a:ext cx="8540750" cy="4679950"/>
          </a:xfrm>
        </p:spPr>
        <p:txBody>
          <a:bodyPr/>
          <a:lstStyle/>
          <a:p>
            <a:pPr>
              <a:lnSpc>
                <a:spcPct val="80000"/>
              </a:lnSpc>
              <a:buFont typeface="Monotype Sorts" pitchFamily="2" charset="2"/>
              <a:buNone/>
            </a:pPr>
            <a:r>
              <a:rPr lang="zh-CN" altLang="en-US" sz="2400"/>
              <a:t>　　　</a:t>
            </a:r>
            <a:r>
              <a:rPr lang="en-US" altLang="zh-CN" sz="2400"/>
              <a:t>1</a:t>
            </a:r>
            <a:r>
              <a:rPr lang="zh-CN" altLang="en-US" sz="2400"/>
              <a:t>．数据的逻辑结构</a:t>
            </a:r>
          </a:p>
          <a:p>
            <a:pPr>
              <a:lnSpc>
                <a:spcPct val="80000"/>
              </a:lnSpc>
              <a:buFont typeface="Monotype Sorts" pitchFamily="2" charset="2"/>
              <a:buNone/>
            </a:pPr>
            <a:r>
              <a:rPr lang="zh-CN" altLang="en-US" sz="2400"/>
              <a:t>　　　数据的逻辑结构与数据在计算机中的存储无关，因此，数据的逻辑结构可以看成是从具体的问题中抽象出来的数学模型。根据数据元素之间关系的不同特性，数据的逻辑结构划分为下面</a:t>
            </a:r>
            <a:r>
              <a:rPr lang="en-US" altLang="zh-CN" sz="2400"/>
              <a:t>4</a:t>
            </a:r>
            <a:r>
              <a:rPr lang="zh-CN" altLang="en-US" sz="2400"/>
              <a:t>种基本结构：</a:t>
            </a:r>
          </a:p>
          <a:p>
            <a:pPr>
              <a:lnSpc>
                <a:spcPct val="80000"/>
              </a:lnSpc>
              <a:buFont typeface="Monotype Sorts" pitchFamily="2" charset="2"/>
              <a:buNone/>
            </a:pPr>
            <a:r>
              <a:rPr lang="zh-CN" altLang="en-US" sz="2400"/>
              <a:t>　　　（</a:t>
            </a:r>
            <a:r>
              <a:rPr lang="en-US" altLang="zh-CN" sz="2400"/>
              <a:t>1</a:t>
            </a:r>
            <a:r>
              <a:rPr lang="zh-CN" altLang="en-US" sz="2400"/>
              <a:t>）集合</a:t>
            </a:r>
          </a:p>
          <a:p>
            <a:pPr>
              <a:lnSpc>
                <a:spcPct val="80000"/>
              </a:lnSpc>
              <a:buFont typeface="Monotype Sorts" pitchFamily="2" charset="2"/>
              <a:buNone/>
            </a:pPr>
            <a:r>
              <a:rPr lang="zh-CN" altLang="en-US" sz="2400"/>
              <a:t>　　　 结构中各数据元素之间不存在任何关系。这是数据结构的一种特殊情况，不在本书讨论范围之内。</a:t>
            </a:r>
          </a:p>
          <a:p>
            <a:pPr>
              <a:lnSpc>
                <a:spcPct val="80000"/>
              </a:lnSpc>
              <a:buFont typeface="Monotype Sorts" pitchFamily="2" charset="2"/>
              <a:buNone/>
            </a:pPr>
            <a:r>
              <a:rPr lang="zh-CN" altLang="en-US" sz="2400"/>
              <a:t>　　　（</a:t>
            </a:r>
            <a:r>
              <a:rPr lang="en-US" altLang="zh-CN" sz="2400"/>
              <a:t>2</a:t>
            </a:r>
            <a:r>
              <a:rPr lang="zh-CN" altLang="en-US" sz="2400"/>
              <a:t>）线性结构</a:t>
            </a:r>
          </a:p>
          <a:p>
            <a:pPr>
              <a:lnSpc>
                <a:spcPct val="80000"/>
              </a:lnSpc>
              <a:buFont typeface="Monotype Sorts" pitchFamily="2" charset="2"/>
              <a:buNone/>
            </a:pPr>
            <a:r>
              <a:rPr lang="zh-CN" altLang="en-US" sz="2400"/>
              <a:t>　　　在该数据结构中的数据元素存在着一对一的关系。</a:t>
            </a:r>
          </a:p>
          <a:p>
            <a:pPr>
              <a:lnSpc>
                <a:spcPct val="80000"/>
              </a:lnSpc>
              <a:buFont typeface="Monotype Sorts" pitchFamily="2" charset="2"/>
              <a:buNone/>
            </a:pPr>
            <a:r>
              <a:rPr lang="zh-CN" altLang="en-US" sz="2400"/>
              <a:t>　　　（</a:t>
            </a:r>
            <a:r>
              <a:rPr lang="en-US" altLang="zh-CN" sz="2400"/>
              <a:t>3</a:t>
            </a:r>
            <a:r>
              <a:rPr lang="zh-CN" altLang="en-US" sz="2400"/>
              <a:t>）树形结构</a:t>
            </a:r>
          </a:p>
          <a:p>
            <a:pPr>
              <a:lnSpc>
                <a:spcPct val="80000"/>
              </a:lnSpc>
              <a:buFont typeface="Monotype Sorts" pitchFamily="2" charset="2"/>
              <a:buNone/>
            </a:pPr>
            <a:r>
              <a:rPr lang="zh-CN" altLang="en-US" sz="2400"/>
              <a:t>　　　在该数据结构中的数据元素存在着一对多的关系。</a:t>
            </a:r>
          </a:p>
          <a:p>
            <a:pPr>
              <a:lnSpc>
                <a:spcPct val="80000"/>
              </a:lnSpc>
              <a:buFont typeface="Monotype Sorts" pitchFamily="2" charset="2"/>
              <a:buNone/>
            </a:pPr>
            <a:r>
              <a:rPr lang="zh-CN" altLang="en-US" sz="2400"/>
              <a:t>　　　（</a:t>
            </a:r>
            <a:r>
              <a:rPr lang="en-US" altLang="zh-CN" sz="2400"/>
              <a:t>4</a:t>
            </a:r>
            <a:r>
              <a:rPr lang="zh-CN" altLang="en-US" sz="2400"/>
              <a:t>）图形或网状结构</a:t>
            </a:r>
          </a:p>
          <a:p>
            <a:pPr>
              <a:lnSpc>
                <a:spcPct val="80000"/>
              </a:lnSpc>
              <a:buFont typeface="Monotype Sorts" pitchFamily="2" charset="2"/>
              <a:buNone/>
            </a:pPr>
            <a:endParaRPr lang="en-US" altLang="zh-CN" sz="2400"/>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301625" y="674688"/>
            <a:ext cx="8540750" cy="4194175"/>
          </a:xfrm>
        </p:spPr>
        <p:txBody>
          <a:bodyPr/>
          <a:lstStyle/>
          <a:p>
            <a:pPr>
              <a:buFont typeface="Monotype Sorts" pitchFamily="2" charset="2"/>
              <a:buNone/>
            </a:pPr>
            <a:r>
              <a:rPr lang="zh-CN" altLang="en-US" sz="2400"/>
              <a:t>　　　在该数据结构中的数据元素存在着多对多的关系。上述</a:t>
            </a:r>
            <a:r>
              <a:rPr lang="en-US" altLang="zh-CN" sz="2400"/>
              <a:t>4</a:t>
            </a:r>
            <a:r>
              <a:rPr lang="zh-CN" altLang="en-US" sz="2400"/>
              <a:t>类基本结构关系如图</a:t>
            </a:r>
            <a:r>
              <a:rPr lang="en-US" altLang="zh-CN" sz="2400"/>
              <a:t>1-3</a:t>
            </a:r>
            <a:r>
              <a:rPr lang="zh-CN" altLang="en-US" sz="2400"/>
              <a:t>所示</a:t>
            </a:r>
            <a:r>
              <a:rPr lang="zh-CN" altLang="en-US" sz="3600"/>
              <a:t>。 </a:t>
            </a:r>
          </a:p>
          <a:p>
            <a:pPr>
              <a:buFont typeface="Monotype Sorts" pitchFamily="2" charset="2"/>
              <a:buNone/>
            </a:pPr>
            <a:endParaRPr lang="en-US" altLang="zh-CN"/>
          </a:p>
        </p:txBody>
      </p:sp>
      <p:pic>
        <p:nvPicPr>
          <p:cNvPr id="28676" name="Picture 4" descr="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1989138"/>
            <a:ext cx="5400675" cy="323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5"/>
          <p:cNvSpPr>
            <a:spLocks noChangeArrowheads="1"/>
          </p:cNvSpPr>
          <p:nvPr/>
        </p:nvSpPr>
        <p:spPr bwMode="auto">
          <a:xfrm>
            <a:off x="3132138" y="5516563"/>
            <a:ext cx="2927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a:t>图</a:t>
            </a:r>
            <a:r>
              <a:rPr lang="en-US" altLang="zh-CN"/>
              <a:t>1-3 </a:t>
            </a:r>
            <a:r>
              <a:rPr lang="zh-CN" altLang="en-US"/>
              <a:t>四种基本数据结构图 </a:t>
            </a:r>
          </a:p>
        </p:txBody>
      </p:sp>
    </p:spTree>
  </p:cSld>
  <p:clrMapOvr>
    <a:masterClrMapping/>
  </p:clrMapOvr>
  <p:transition>
    <p:cover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301625" y="974725"/>
            <a:ext cx="8540750" cy="5478463"/>
          </a:xfrm>
        </p:spPr>
        <p:txBody>
          <a:bodyPr/>
          <a:lstStyle/>
          <a:p>
            <a:pPr>
              <a:lnSpc>
                <a:spcPct val="80000"/>
              </a:lnSpc>
              <a:buFont typeface="Monotype Sorts" pitchFamily="2" charset="2"/>
              <a:buNone/>
            </a:pPr>
            <a:r>
              <a:rPr lang="zh-CN" altLang="en-US" sz="2400"/>
              <a:t>　　　</a:t>
            </a:r>
            <a:r>
              <a:rPr lang="en-US" altLang="zh-CN" sz="2400"/>
              <a:t>2</a:t>
            </a:r>
            <a:r>
              <a:rPr lang="zh-CN" altLang="en-US" sz="2400"/>
              <a:t>．数据的存储结构</a:t>
            </a:r>
          </a:p>
          <a:p>
            <a:pPr>
              <a:lnSpc>
                <a:spcPct val="80000"/>
              </a:lnSpc>
              <a:buFont typeface="Monotype Sorts" pitchFamily="2" charset="2"/>
              <a:buNone/>
            </a:pPr>
            <a:r>
              <a:rPr lang="zh-CN" altLang="en-US" sz="2400"/>
              <a:t>　　　数据的逻辑结构需要用计算机处理，它要存入到计算机存储单元中。数据的逻辑结构在计算机中的表示称为数据的存储结构，又称为数据的物理结构。讨论数据结构，不但要讨论数据的逻辑结构，还要讨论数据的存储结构。通常，在计算机内数据元素用一组连续的位串来表示，称这个位串为结点。数据元素之间的关系，也称结点之间的关系。在计算机内有以下</a:t>
            </a:r>
            <a:r>
              <a:rPr lang="en-US" altLang="zh-CN" sz="2400"/>
              <a:t>4</a:t>
            </a:r>
            <a:r>
              <a:rPr lang="zh-CN" altLang="en-US" sz="2400"/>
              <a:t>种存储数据元素的表示方法：</a:t>
            </a:r>
          </a:p>
          <a:p>
            <a:pPr>
              <a:lnSpc>
                <a:spcPct val="80000"/>
              </a:lnSpc>
              <a:buFont typeface="Monotype Sorts" pitchFamily="2" charset="2"/>
              <a:buNone/>
            </a:pPr>
            <a:r>
              <a:rPr lang="zh-CN" altLang="en-US" sz="2400"/>
              <a:t>　　　（</a:t>
            </a:r>
            <a:r>
              <a:rPr lang="en-US" altLang="zh-CN" sz="2400"/>
              <a:t>1</a:t>
            </a:r>
            <a:r>
              <a:rPr lang="zh-CN" altLang="en-US" sz="2400"/>
              <a:t>）顺序存储方法</a:t>
            </a:r>
          </a:p>
          <a:p>
            <a:pPr>
              <a:lnSpc>
                <a:spcPct val="80000"/>
              </a:lnSpc>
              <a:buFont typeface="Monotype Sorts" pitchFamily="2" charset="2"/>
              <a:buNone/>
            </a:pPr>
            <a:r>
              <a:rPr lang="zh-CN" altLang="en-US" sz="2400"/>
              <a:t>　　　该方法是将逻辑上相邻的结点存储在物理位置上也相邻的存储单元里，结点之间的逻辑关系由存储单元的邻接关系来表示。用这种方法存储数据元素时，只存储结点的值，不存储结点之间的关系，这种存储表示称为顺序存储结构。它主要应用于线性的数据结构，非线性的数据结构也可以通过某种线性化的过程后，进行存储。</a:t>
            </a:r>
          </a:p>
        </p:txBody>
      </p:sp>
    </p:spTree>
  </p:cSld>
  <p:clrMapOvr>
    <a:masterClrMapping/>
  </p:clrMapOvr>
  <p:transition>
    <p:cover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301625" y="908050"/>
            <a:ext cx="8540750" cy="5689600"/>
          </a:xfrm>
        </p:spPr>
        <p:txBody>
          <a:bodyPr/>
          <a:lstStyle/>
          <a:p>
            <a:pPr>
              <a:lnSpc>
                <a:spcPct val="80000"/>
              </a:lnSpc>
              <a:buFont typeface="Monotype Sorts" pitchFamily="2" charset="2"/>
              <a:buNone/>
            </a:pPr>
            <a:r>
              <a:rPr lang="zh-CN" altLang="en-US" sz="2400"/>
              <a:t>　　　（</a:t>
            </a:r>
            <a:r>
              <a:rPr lang="en-US" altLang="zh-CN" sz="2400"/>
              <a:t>2</a:t>
            </a:r>
            <a:r>
              <a:rPr lang="zh-CN" altLang="en-US" sz="2400"/>
              <a:t>）链式存储方法</a:t>
            </a:r>
          </a:p>
          <a:p>
            <a:pPr>
              <a:lnSpc>
                <a:spcPct val="80000"/>
              </a:lnSpc>
              <a:buFont typeface="Monotype Sorts" pitchFamily="2" charset="2"/>
              <a:buNone/>
            </a:pPr>
            <a:r>
              <a:rPr lang="zh-CN" altLang="en-US" sz="2400"/>
              <a:t>　　　链式存储方法不要求逻辑上相邻的结点在物理位置上也相邻，结点间的关系由附加的指针来表示，指针指向结点的邻接结点，这样将所有结点串联在一起，称为链式存储结构。也就是说，链式存储方法不仅存储结点的值，而且还存储结点之间的关系。所以，链式存储方法中的结点由两部分组成，一个是存储结点本身的值，称为数据域；另一个是存储该结点的各后继结点的存储单元地址，称为指针域（可包含一个或多个指针）。</a:t>
            </a:r>
          </a:p>
          <a:p>
            <a:pPr>
              <a:lnSpc>
                <a:spcPct val="80000"/>
              </a:lnSpc>
              <a:buFont typeface="Monotype Sorts" pitchFamily="2" charset="2"/>
              <a:buNone/>
            </a:pPr>
            <a:r>
              <a:rPr lang="zh-CN" altLang="en-US" sz="2400"/>
              <a:t>　　　（</a:t>
            </a:r>
            <a:r>
              <a:rPr lang="en-US" altLang="zh-CN" sz="2400"/>
              <a:t>3</a:t>
            </a:r>
            <a:r>
              <a:rPr lang="zh-CN" altLang="en-US" sz="2400"/>
              <a:t>）索引存储方法</a:t>
            </a:r>
          </a:p>
          <a:p>
            <a:pPr>
              <a:lnSpc>
                <a:spcPct val="80000"/>
              </a:lnSpc>
              <a:buFont typeface="Monotype Sorts" pitchFamily="2" charset="2"/>
              <a:buNone/>
            </a:pPr>
            <a:r>
              <a:rPr lang="zh-CN" altLang="en-US" sz="2400"/>
              <a:t>　　　索引存储是在存储结点信息的同时，再建立一个附加的索引表，然后利用索引表中索引项的值来确定结点的实际存储单元地址。索引表中的每一项称为索引项，索引项的一般形式为（关键字，地址），关键字能惟一标识一个结点。</a:t>
            </a:r>
          </a:p>
          <a:p>
            <a:pPr>
              <a:lnSpc>
                <a:spcPct val="80000"/>
              </a:lnSpc>
            </a:pPr>
            <a:endParaRPr lang="en-US" altLang="zh-CN" sz="2400"/>
          </a:p>
        </p:txBody>
      </p:sp>
    </p:spTree>
  </p:cSld>
  <p:clrMapOvr>
    <a:masterClrMapping/>
  </p:clrMapOvr>
  <p:transition>
    <p:cover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a:xfrm>
            <a:off x="301625" y="1341438"/>
            <a:ext cx="8540750" cy="4194175"/>
          </a:xfrm>
        </p:spPr>
        <p:txBody>
          <a:bodyPr/>
          <a:lstStyle/>
          <a:p>
            <a:pPr>
              <a:lnSpc>
                <a:spcPct val="80000"/>
              </a:lnSpc>
              <a:buFont typeface="Monotype Sorts" pitchFamily="2" charset="2"/>
              <a:buNone/>
            </a:pPr>
            <a:r>
              <a:rPr lang="zh-CN" altLang="en-US" sz="2400"/>
              <a:t>　　　（</a:t>
            </a:r>
            <a:r>
              <a:rPr lang="en-US" altLang="zh-CN" sz="2400"/>
              <a:t>4</a:t>
            </a:r>
            <a:r>
              <a:rPr lang="zh-CN" altLang="en-US" sz="2400"/>
              <a:t>）散列存储方法</a:t>
            </a:r>
          </a:p>
          <a:p>
            <a:pPr>
              <a:lnSpc>
                <a:spcPct val="80000"/>
              </a:lnSpc>
              <a:buFont typeface="Monotype Sorts" pitchFamily="2" charset="2"/>
              <a:buNone/>
            </a:pPr>
            <a:r>
              <a:rPr lang="zh-CN" altLang="en-US" sz="2400"/>
              <a:t>　　　散列存储方法的基本思想是根据结点的关键字直接计算机出结点的存储地址。把结点的关键字作为自变量，通过一个称为散列函数（</a:t>
            </a:r>
            <a:r>
              <a:rPr lang="en-US" altLang="zh-CN" sz="2400"/>
              <a:t>Hash</a:t>
            </a:r>
            <a:r>
              <a:rPr lang="zh-CN" altLang="en-US" sz="2400"/>
              <a:t>）的计算规则，确定出该结点的确定存储单元地址。</a:t>
            </a:r>
          </a:p>
          <a:p>
            <a:pPr>
              <a:lnSpc>
                <a:spcPct val="80000"/>
              </a:lnSpc>
              <a:buFont typeface="Monotype Sorts" pitchFamily="2" charset="2"/>
              <a:buNone/>
            </a:pPr>
            <a:r>
              <a:rPr lang="zh-CN" altLang="en-US" sz="2400"/>
              <a:t>　　　上面这</a:t>
            </a:r>
            <a:r>
              <a:rPr lang="en-US" altLang="zh-CN" sz="2400"/>
              <a:t>4</a:t>
            </a:r>
            <a:r>
              <a:rPr lang="zh-CN" altLang="en-US" sz="2400"/>
              <a:t>种方法既可以单独使用，也可以组合起来对数据结构进行存储。同一种逻辑结构采用不同的存储方法，可以得到不同的存储结构。选取哪种存储结构来表示相应的畹辑结构，视具体的情况而定，主要考虑的是数据的运算是否方便及相应算法的时间复杂度和空间复杂度的要求。</a:t>
            </a:r>
          </a:p>
        </p:txBody>
      </p:sp>
    </p:spTree>
  </p:cSld>
  <p:clrMapOvr>
    <a:masterClrMapping/>
  </p:clrMapOvr>
  <p:transition>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301625" y="404813"/>
            <a:ext cx="8540750" cy="1143000"/>
          </a:xfrm>
        </p:spPr>
        <p:txBody>
          <a:bodyPr/>
          <a:lstStyle/>
          <a:p>
            <a:r>
              <a:rPr lang="en-US" altLang="zh-CN"/>
              <a:t>1.1.3  </a:t>
            </a:r>
            <a:r>
              <a:rPr lang="zh-CN" altLang="en-US"/>
              <a:t>数据结构有关概念及术语</a:t>
            </a:r>
          </a:p>
        </p:txBody>
      </p:sp>
      <p:sp>
        <p:nvSpPr>
          <p:cNvPr id="32771" name="Rectangle 3"/>
          <p:cNvSpPr>
            <a:spLocks noGrp="1" noChangeArrowheads="1"/>
          </p:cNvSpPr>
          <p:nvPr>
            <p:ph type="body" idx="1"/>
          </p:nvPr>
        </p:nvSpPr>
        <p:spPr>
          <a:xfrm>
            <a:off x="301625" y="1341438"/>
            <a:ext cx="8540750" cy="5183187"/>
          </a:xfrm>
        </p:spPr>
        <p:txBody>
          <a:bodyPr/>
          <a:lstStyle/>
          <a:p>
            <a:pPr>
              <a:lnSpc>
                <a:spcPct val="80000"/>
              </a:lnSpc>
              <a:buFont typeface="Monotype Sorts" pitchFamily="2" charset="2"/>
              <a:buNone/>
            </a:pPr>
            <a:r>
              <a:rPr lang="zh-CN" altLang="en-US" sz="2400"/>
              <a:t>　　　</a:t>
            </a:r>
            <a:r>
              <a:rPr lang="en-US" altLang="zh-CN" sz="2400"/>
              <a:t>1</a:t>
            </a:r>
            <a:r>
              <a:rPr lang="zh-CN" altLang="en-US" sz="2400"/>
              <a:t>．数据（</a:t>
            </a:r>
            <a:r>
              <a:rPr lang="en-US" altLang="zh-CN" sz="2400"/>
              <a:t>Data</a:t>
            </a:r>
            <a:r>
              <a:rPr lang="zh-CN" altLang="en-US" sz="2400"/>
              <a:t>）</a:t>
            </a:r>
          </a:p>
          <a:p>
            <a:pPr>
              <a:lnSpc>
                <a:spcPct val="80000"/>
              </a:lnSpc>
              <a:buFont typeface="Monotype Sorts" pitchFamily="2" charset="2"/>
              <a:buNone/>
            </a:pPr>
            <a:r>
              <a:rPr lang="zh-CN" altLang="en-US" sz="2400"/>
              <a:t>　　　数据是指能够输入到计算机中，并能被计算机处理的一切对象。对计算机科学而言，数据的含义极为广泛，如整数、实数、字符、文字、图形、图像和声音等都是数据。</a:t>
            </a:r>
          </a:p>
          <a:p>
            <a:pPr>
              <a:lnSpc>
                <a:spcPct val="80000"/>
              </a:lnSpc>
              <a:buFont typeface="Monotype Sorts" pitchFamily="2" charset="2"/>
              <a:buNone/>
            </a:pPr>
            <a:r>
              <a:rPr lang="zh-CN" altLang="en-US" sz="2400"/>
              <a:t>　　　</a:t>
            </a:r>
            <a:r>
              <a:rPr lang="en-US" altLang="zh-CN" sz="2400"/>
              <a:t>2</a:t>
            </a:r>
            <a:r>
              <a:rPr lang="zh-CN" altLang="en-US" sz="2400"/>
              <a:t>．数据元素（</a:t>
            </a:r>
            <a:r>
              <a:rPr lang="en-US" altLang="zh-CN" sz="2400"/>
              <a:t>Data Element</a:t>
            </a:r>
            <a:r>
              <a:rPr lang="zh-CN" altLang="en-US" sz="2400"/>
              <a:t>）</a:t>
            </a:r>
          </a:p>
          <a:p>
            <a:pPr>
              <a:lnSpc>
                <a:spcPct val="80000"/>
              </a:lnSpc>
              <a:buFont typeface="Monotype Sorts" pitchFamily="2" charset="2"/>
              <a:buNone/>
            </a:pPr>
            <a:r>
              <a:rPr lang="zh-CN" altLang="en-US" sz="2400"/>
              <a:t>　　　数据元素是数据的基本单位，在计算机程序中通常作为一个整体进行考虑和处理。但它还可以分割成若干个具有不同属性的项（字段）。例如，在表</a:t>
            </a:r>
            <a:r>
              <a:rPr lang="en-US" altLang="zh-CN" sz="2400"/>
              <a:t>1-1</a:t>
            </a:r>
            <a:r>
              <a:rPr lang="zh-CN" altLang="en-US" sz="2400"/>
              <a:t>中，电话号码表中的一行就是一个数据元素。数据元素一般由一个或多个数据项组成。 </a:t>
            </a:r>
          </a:p>
          <a:p>
            <a:pPr>
              <a:lnSpc>
                <a:spcPct val="80000"/>
              </a:lnSpc>
              <a:buFont typeface="Monotype Sorts" pitchFamily="2" charset="2"/>
              <a:buNone/>
            </a:pPr>
            <a:r>
              <a:rPr lang="zh-CN" altLang="en-US" sz="2400"/>
              <a:t>　　　</a:t>
            </a:r>
            <a:r>
              <a:rPr lang="en-US" altLang="zh-CN" sz="2400"/>
              <a:t>3</a:t>
            </a:r>
            <a:r>
              <a:rPr lang="zh-CN" altLang="en-US" sz="2400"/>
              <a:t>．数据项（</a:t>
            </a:r>
            <a:r>
              <a:rPr lang="en-US" altLang="zh-CN" sz="2400"/>
              <a:t>Data Item</a:t>
            </a:r>
            <a:r>
              <a:rPr lang="zh-CN" altLang="en-US" sz="2400"/>
              <a:t>）</a:t>
            </a:r>
          </a:p>
          <a:p>
            <a:pPr>
              <a:lnSpc>
                <a:spcPct val="80000"/>
              </a:lnSpc>
              <a:buFont typeface="Monotype Sorts" pitchFamily="2" charset="2"/>
              <a:buNone/>
            </a:pPr>
            <a:r>
              <a:rPr lang="zh-CN" altLang="en-US" sz="2400"/>
              <a:t>　　　数据项是具有独立意义的最小数据单位，是对数据元素属性的描述。在表</a:t>
            </a:r>
            <a:r>
              <a:rPr lang="en-US" altLang="zh-CN" sz="2400"/>
              <a:t>1-1</a:t>
            </a:r>
            <a:r>
              <a:rPr lang="zh-CN" altLang="en-US" sz="2400"/>
              <a:t>中，每个数据元素由</a:t>
            </a:r>
            <a:r>
              <a:rPr lang="en-US" altLang="zh-CN" sz="2400"/>
              <a:t>4</a:t>
            </a:r>
            <a:r>
              <a:rPr lang="zh-CN" altLang="en-US" sz="2400"/>
              <a:t>个数据项组成，其中</a:t>
            </a:r>
            <a:r>
              <a:rPr lang="zh-CN" altLang="en-US" sz="2400">
                <a:latin typeface="Arial"/>
              </a:rPr>
              <a:t>“</a:t>
            </a:r>
            <a:r>
              <a:rPr lang="zh-CN" altLang="en-US" sz="2400"/>
              <a:t>序号</a:t>
            </a:r>
            <a:r>
              <a:rPr lang="zh-CN" altLang="en-US" sz="2400">
                <a:latin typeface="Arial"/>
              </a:rPr>
              <a:t>”</a:t>
            </a:r>
            <a:r>
              <a:rPr lang="zh-CN" altLang="en-US" sz="2400"/>
              <a:t>数据项描述了自然顺序，</a:t>
            </a:r>
            <a:r>
              <a:rPr lang="zh-CN" altLang="en-US" sz="2400">
                <a:latin typeface="Arial"/>
              </a:rPr>
              <a:t>“</a:t>
            </a:r>
            <a:r>
              <a:rPr lang="zh-CN" altLang="en-US" sz="2400"/>
              <a:t>用户名</a:t>
            </a:r>
            <a:r>
              <a:rPr lang="zh-CN" altLang="en-US" sz="2400">
                <a:latin typeface="Arial"/>
              </a:rPr>
              <a:t>”</a:t>
            </a:r>
            <a:r>
              <a:rPr lang="zh-CN" altLang="en-US" sz="2400"/>
              <a:t>数据项描述了电话所有者的名字，</a:t>
            </a:r>
            <a:r>
              <a:rPr lang="zh-CN" altLang="en-US" sz="2400">
                <a:latin typeface="Arial"/>
              </a:rPr>
              <a:t>“</a:t>
            </a:r>
            <a:r>
              <a:rPr lang="zh-CN" altLang="en-US" sz="2400"/>
              <a:t>电话号码</a:t>
            </a:r>
            <a:r>
              <a:rPr lang="zh-CN" altLang="en-US" sz="2400">
                <a:latin typeface="Arial"/>
              </a:rPr>
              <a:t>”</a:t>
            </a:r>
            <a:r>
              <a:rPr lang="zh-CN" altLang="en-US" sz="2400"/>
              <a:t>数据项描述了其所有者的电话号码，</a:t>
            </a:r>
            <a:r>
              <a:rPr lang="zh-CN" altLang="en-US" sz="2400">
                <a:latin typeface="Arial"/>
              </a:rPr>
              <a:t>“</a:t>
            </a:r>
            <a:r>
              <a:rPr lang="zh-CN" altLang="en-US" sz="2400"/>
              <a:t>地址</a:t>
            </a:r>
            <a:r>
              <a:rPr lang="zh-CN" altLang="en-US" sz="2400">
                <a:latin typeface="Arial"/>
              </a:rPr>
              <a:t>”</a:t>
            </a:r>
            <a:r>
              <a:rPr lang="zh-CN" altLang="en-US" sz="2400"/>
              <a:t>数据项。 </a:t>
            </a:r>
          </a:p>
        </p:txBody>
      </p:sp>
    </p:spTree>
  </p:cSld>
  <p:clrMapOvr>
    <a:masterClrMapping/>
  </p:clrMapOvr>
  <p:transition>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body" idx="1"/>
          </p:nvPr>
        </p:nvSpPr>
        <p:spPr>
          <a:xfrm>
            <a:off x="301625" y="963613"/>
            <a:ext cx="8540750" cy="4194175"/>
          </a:xfrm>
        </p:spPr>
        <p:txBody>
          <a:bodyPr/>
          <a:lstStyle/>
          <a:p>
            <a:pPr>
              <a:lnSpc>
                <a:spcPct val="80000"/>
              </a:lnSpc>
              <a:buFont typeface="Monotype Sorts" pitchFamily="2" charset="2"/>
              <a:buNone/>
            </a:pPr>
            <a:r>
              <a:rPr lang="zh-CN" altLang="en-US" sz="2400"/>
              <a:t>　　　</a:t>
            </a:r>
            <a:r>
              <a:rPr lang="en-US" altLang="zh-CN" sz="2400"/>
              <a:t>4</a:t>
            </a:r>
            <a:r>
              <a:rPr lang="zh-CN" altLang="en-US" sz="2400"/>
              <a:t>．数据类型（</a:t>
            </a:r>
            <a:r>
              <a:rPr lang="en-US" altLang="zh-CN" sz="2400"/>
              <a:t>Data Type</a:t>
            </a:r>
            <a:r>
              <a:rPr lang="zh-CN" altLang="en-US" sz="2400"/>
              <a:t>）</a:t>
            </a:r>
          </a:p>
          <a:p>
            <a:pPr>
              <a:lnSpc>
                <a:spcPct val="80000"/>
              </a:lnSpc>
              <a:buFont typeface="Monotype Sorts" pitchFamily="2" charset="2"/>
              <a:buNone/>
            </a:pPr>
            <a:r>
              <a:rPr lang="zh-CN" altLang="en-US" sz="2400"/>
              <a:t>　　　数据类型是一组性质相同的值的集合以及定义于这个值的集合上的一组操作的总称。每个数据项属于某一确定的基本数据类型。如表</a:t>
            </a:r>
            <a:r>
              <a:rPr lang="en-US" altLang="zh-CN" sz="2400"/>
              <a:t>1-1</a:t>
            </a:r>
            <a:r>
              <a:rPr lang="zh-CN" altLang="en-US" sz="2400"/>
              <a:t>中，序号为数值型，用户名为字符型。       </a:t>
            </a:r>
          </a:p>
          <a:p>
            <a:pPr>
              <a:lnSpc>
                <a:spcPct val="80000"/>
              </a:lnSpc>
              <a:buFont typeface="Monotype Sorts" pitchFamily="2" charset="2"/>
              <a:buNone/>
            </a:pPr>
            <a:r>
              <a:rPr lang="zh-CN" altLang="en-US" sz="2400"/>
              <a:t>　　　</a:t>
            </a:r>
            <a:r>
              <a:rPr lang="en-US" altLang="zh-CN" sz="2400"/>
              <a:t>5</a:t>
            </a:r>
            <a:r>
              <a:rPr lang="zh-CN" altLang="en-US" sz="2400"/>
              <a:t>．数据对象（</a:t>
            </a:r>
            <a:r>
              <a:rPr lang="en-US" altLang="zh-CN" sz="2400"/>
              <a:t>Data Object</a:t>
            </a:r>
            <a:r>
              <a:rPr lang="zh-CN" altLang="en-US" sz="2400"/>
              <a:t>）</a:t>
            </a:r>
          </a:p>
          <a:p>
            <a:pPr>
              <a:lnSpc>
                <a:spcPct val="80000"/>
              </a:lnSpc>
              <a:buFont typeface="Monotype Sorts" pitchFamily="2" charset="2"/>
              <a:buNone/>
            </a:pPr>
            <a:r>
              <a:rPr lang="zh-CN" altLang="en-US" sz="2400"/>
              <a:t>　　   数据对象是性质相同的数据元素的集合，是数据的一个子集。例如，整数数据对象的集合是｛</a:t>
            </a:r>
            <a:r>
              <a:rPr lang="en-US" altLang="zh-CN" sz="2400"/>
              <a:t>0</a:t>
            </a:r>
            <a:r>
              <a:rPr lang="zh-CN" altLang="en-US" sz="2400"/>
              <a:t>，</a:t>
            </a:r>
            <a:r>
              <a:rPr lang="en-US" altLang="zh-CN" sz="2400"/>
              <a:t>±1</a:t>
            </a:r>
            <a:r>
              <a:rPr lang="zh-CN" altLang="en-US" sz="2400"/>
              <a:t>，</a:t>
            </a:r>
            <a:r>
              <a:rPr lang="en-US" altLang="zh-CN" sz="2400"/>
              <a:t>±2</a:t>
            </a:r>
            <a:r>
              <a:rPr lang="zh-CN" altLang="en-US" sz="2400"/>
              <a:t>，</a:t>
            </a:r>
            <a:r>
              <a:rPr lang="en-US" altLang="zh-CN" sz="2400">
                <a:latin typeface="Arial"/>
              </a:rPr>
              <a:t>…</a:t>
            </a:r>
            <a:r>
              <a:rPr lang="zh-CN" altLang="en-US" sz="2400"/>
              <a:t>｝</a:t>
            </a:r>
            <a:r>
              <a:rPr lang="en-US" altLang="zh-CN" sz="2400"/>
              <a:t>;</a:t>
            </a:r>
            <a:r>
              <a:rPr lang="zh-CN" altLang="en-US" sz="2400"/>
              <a:t>字母字符数据对象的集合是｛</a:t>
            </a:r>
            <a:r>
              <a:rPr lang="zh-CN" altLang="en-US" sz="2400">
                <a:latin typeface="Arial"/>
              </a:rPr>
              <a:t>‘</a:t>
            </a:r>
            <a:r>
              <a:rPr lang="en-US" altLang="zh-CN" sz="2400"/>
              <a:t>A'</a:t>
            </a:r>
            <a:r>
              <a:rPr lang="zh-CN" altLang="en-US" sz="2400"/>
              <a:t>，</a:t>
            </a:r>
            <a:r>
              <a:rPr lang="zh-CN" altLang="en-US" sz="2400">
                <a:latin typeface="Arial"/>
              </a:rPr>
              <a:t>‘</a:t>
            </a:r>
            <a:r>
              <a:rPr lang="en-US" altLang="zh-CN" sz="2400"/>
              <a:t>B'</a:t>
            </a:r>
            <a:r>
              <a:rPr lang="zh-CN" altLang="en-US" sz="2400"/>
              <a:t>，</a:t>
            </a:r>
            <a:r>
              <a:rPr lang="zh-CN" altLang="en-US" sz="2400">
                <a:latin typeface="Arial"/>
              </a:rPr>
              <a:t>‘</a:t>
            </a:r>
            <a:r>
              <a:rPr lang="en-US" altLang="zh-CN" sz="2400"/>
              <a:t>C'</a:t>
            </a:r>
            <a:r>
              <a:rPr lang="zh-CN" altLang="en-US" sz="2400"/>
              <a:t>，</a:t>
            </a:r>
            <a:r>
              <a:rPr lang="en-US" altLang="zh-CN" sz="2400">
                <a:latin typeface="Arial"/>
              </a:rPr>
              <a:t>…</a:t>
            </a:r>
            <a:r>
              <a:rPr lang="zh-CN" altLang="en-US" sz="2400"/>
              <a:t>，</a:t>
            </a:r>
            <a:r>
              <a:rPr lang="zh-CN" altLang="en-US" sz="2400">
                <a:latin typeface="Arial"/>
              </a:rPr>
              <a:t>‘</a:t>
            </a:r>
            <a:r>
              <a:rPr lang="en-US" altLang="zh-CN" sz="2400"/>
              <a:t>Z'</a:t>
            </a:r>
            <a:r>
              <a:rPr lang="zh-CN" altLang="en-US" sz="2400"/>
              <a:t>｝</a:t>
            </a:r>
            <a:r>
              <a:rPr lang="en-US" altLang="zh-CN" sz="2400"/>
              <a:t>;</a:t>
            </a:r>
            <a:r>
              <a:rPr lang="zh-CN" altLang="en-US" sz="2400"/>
              <a:t>电话号码查找系统中，数据对象就是全体电话用户。 </a:t>
            </a:r>
          </a:p>
        </p:txBody>
      </p:sp>
    </p:spTree>
  </p:cSld>
  <p:clrMapOvr>
    <a:masterClrMapping/>
  </p:clrMapOvr>
  <p:transition>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301625" y="404813"/>
            <a:ext cx="8540750" cy="1143000"/>
          </a:xfrm>
        </p:spPr>
        <p:txBody>
          <a:bodyPr/>
          <a:lstStyle/>
          <a:p>
            <a:r>
              <a:rPr lang="en-US" altLang="zh-CN"/>
              <a:t>1.2  </a:t>
            </a:r>
            <a:r>
              <a:rPr lang="zh-CN" altLang="en-US"/>
              <a:t>算法和算法描述</a:t>
            </a:r>
          </a:p>
        </p:txBody>
      </p:sp>
      <p:sp>
        <p:nvSpPr>
          <p:cNvPr id="35843" name="Rectangle 3"/>
          <p:cNvSpPr>
            <a:spLocks noGrp="1" noChangeArrowheads="1"/>
          </p:cNvSpPr>
          <p:nvPr>
            <p:ph type="body" idx="1"/>
          </p:nvPr>
        </p:nvSpPr>
        <p:spPr>
          <a:xfrm>
            <a:off x="301625" y="1412875"/>
            <a:ext cx="8540750" cy="5040313"/>
          </a:xfrm>
        </p:spPr>
        <p:txBody>
          <a:bodyPr/>
          <a:lstStyle/>
          <a:p>
            <a:pPr>
              <a:lnSpc>
                <a:spcPct val="80000"/>
              </a:lnSpc>
              <a:buFont typeface="Monotype Sorts" pitchFamily="2" charset="2"/>
              <a:buNone/>
            </a:pPr>
            <a:r>
              <a:rPr lang="zh-CN" altLang="en-US" sz="2400"/>
              <a:t>　　　</a:t>
            </a:r>
            <a:r>
              <a:rPr lang="en-US" altLang="zh-CN" sz="2400"/>
              <a:t>1.2.1 </a:t>
            </a:r>
            <a:r>
              <a:rPr lang="zh-CN" altLang="en-US" sz="2400"/>
              <a:t>什么是算法</a:t>
            </a:r>
          </a:p>
          <a:p>
            <a:pPr>
              <a:lnSpc>
                <a:spcPct val="80000"/>
              </a:lnSpc>
              <a:buFont typeface="Monotype Sorts" pitchFamily="2" charset="2"/>
              <a:buNone/>
            </a:pPr>
            <a:r>
              <a:rPr lang="zh-CN" altLang="en-US" sz="2400"/>
              <a:t>　　　算法是对某一特定问题求解步骤的一种描述。对于同样的一个问题，不同的人会写出不同的算法。在计算机系统中，算法是由若干条指令组成的有穷序列，其中每一条指令表示计算机的一个或多个操作。算法满足以下</a:t>
            </a:r>
            <a:r>
              <a:rPr lang="en-US" altLang="zh-CN" sz="2400"/>
              <a:t>5</a:t>
            </a:r>
            <a:r>
              <a:rPr lang="zh-CN" altLang="en-US" sz="2400"/>
              <a:t>个性质：</a:t>
            </a:r>
          </a:p>
          <a:p>
            <a:pPr>
              <a:lnSpc>
                <a:spcPct val="80000"/>
              </a:lnSpc>
              <a:buFont typeface="Monotype Sorts" pitchFamily="2" charset="2"/>
              <a:buNone/>
            </a:pPr>
            <a:r>
              <a:rPr lang="zh-CN" altLang="en-US" sz="2400"/>
              <a:t>　　　</a:t>
            </a:r>
            <a:r>
              <a:rPr lang="en-US" altLang="zh-CN" sz="2400"/>
              <a:t>1</a:t>
            </a:r>
            <a:r>
              <a:rPr lang="zh-CN" altLang="en-US" sz="2400"/>
              <a:t>．输入：一个算法可以有零个或多个输入量，在算法执行之前提供给算法。</a:t>
            </a:r>
          </a:p>
          <a:p>
            <a:pPr>
              <a:lnSpc>
                <a:spcPct val="80000"/>
              </a:lnSpc>
              <a:buFont typeface="Monotype Sorts" pitchFamily="2" charset="2"/>
              <a:buNone/>
            </a:pPr>
            <a:r>
              <a:rPr lang="zh-CN" altLang="en-US" sz="2400"/>
              <a:t>　　　</a:t>
            </a:r>
            <a:r>
              <a:rPr lang="en-US" altLang="zh-CN" sz="2400"/>
              <a:t>2</a:t>
            </a:r>
            <a:r>
              <a:rPr lang="zh-CN" altLang="en-US" sz="2400"/>
              <a:t>．输出：一个算法的执行结果要有一个或多个输出量，它是算法对输入数据处理的结果。</a:t>
            </a:r>
          </a:p>
          <a:p>
            <a:pPr>
              <a:lnSpc>
                <a:spcPct val="80000"/>
              </a:lnSpc>
              <a:buFont typeface="Monotype Sorts" pitchFamily="2" charset="2"/>
              <a:buNone/>
            </a:pPr>
            <a:r>
              <a:rPr lang="zh-CN" altLang="en-US" sz="2400"/>
              <a:t>　　　</a:t>
            </a:r>
            <a:r>
              <a:rPr lang="en-US" altLang="zh-CN" sz="2400"/>
              <a:t>3</a:t>
            </a:r>
            <a:r>
              <a:rPr lang="zh-CN" altLang="en-US" sz="2400"/>
              <a:t>．有穷性：一个算法必须在执行有穷步骤之后结束，即必须在有限时间内完成。</a:t>
            </a:r>
          </a:p>
          <a:p>
            <a:pPr>
              <a:lnSpc>
                <a:spcPct val="80000"/>
              </a:lnSpc>
              <a:buFont typeface="Monotype Sorts" pitchFamily="2" charset="2"/>
              <a:buNone/>
            </a:pPr>
            <a:r>
              <a:rPr lang="zh-CN" altLang="en-US" sz="2400"/>
              <a:t>　　　</a:t>
            </a:r>
            <a:r>
              <a:rPr lang="en-US" altLang="zh-CN" sz="2400"/>
              <a:t>4</a:t>
            </a:r>
            <a:r>
              <a:rPr lang="zh-CN" altLang="en-US" sz="2400"/>
              <a:t>．确定性：算法中的每一步骤都有明确的含义，没有二义性。</a:t>
            </a:r>
          </a:p>
          <a:p>
            <a:pPr>
              <a:lnSpc>
                <a:spcPct val="80000"/>
              </a:lnSpc>
              <a:buFont typeface="Monotype Sorts" pitchFamily="2" charset="2"/>
              <a:buNone/>
            </a:pPr>
            <a:r>
              <a:rPr lang="zh-CN" altLang="en-US" sz="2400"/>
              <a:t>　　　</a:t>
            </a:r>
            <a:r>
              <a:rPr lang="en-US" altLang="zh-CN" sz="2400"/>
              <a:t>5</a:t>
            </a:r>
            <a:r>
              <a:rPr lang="zh-CN" altLang="en-US" sz="2400"/>
              <a:t>．可行性：算法中的每一步都必须是可行的，算法中描述的操作的每一步都能在有限次、有限时间内得以实现。</a:t>
            </a:r>
          </a:p>
        </p:txBody>
      </p:sp>
    </p:spTree>
  </p:cSld>
  <p:clrMapOvr>
    <a:masterClrMapping/>
  </p:clrMapOvr>
  <p:transition>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type="body" idx="1"/>
          </p:nvPr>
        </p:nvSpPr>
        <p:spPr>
          <a:xfrm>
            <a:off x="301625" y="908050"/>
            <a:ext cx="8540750" cy="5329238"/>
          </a:xfrm>
        </p:spPr>
        <p:txBody>
          <a:bodyPr/>
          <a:lstStyle/>
          <a:p>
            <a:pPr>
              <a:lnSpc>
                <a:spcPct val="80000"/>
              </a:lnSpc>
              <a:buFont typeface="Monotype Sorts" pitchFamily="2" charset="2"/>
              <a:buNone/>
            </a:pPr>
            <a:r>
              <a:rPr lang="zh-CN" altLang="en-US" sz="2400"/>
              <a:t>　　　对于同一个问题，可以有很多种不同的算法，这就需要对算法有一个总的设计要求。一般来说，对于一个算法必须具有以下几个方面的基本特征：</a:t>
            </a:r>
          </a:p>
          <a:p>
            <a:pPr>
              <a:lnSpc>
                <a:spcPct val="80000"/>
              </a:lnSpc>
              <a:buFont typeface="Monotype Sorts" pitchFamily="2" charset="2"/>
              <a:buNone/>
            </a:pPr>
            <a:r>
              <a:rPr lang="zh-CN" altLang="en-US" sz="2400"/>
              <a:t>　　　</a:t>
            </a:r>
            <a:r>
              <a:rPr lang="en-US" altLang="zh-CN" sz="2400"/>
              <a:t>1</a:t>
            </a:r>
            <a:r>
              <a:rPr lang="zh-CN" altLang="en-US" sz="2400"/>
              <a:t>．正确性</a:t>
            </a:r>
          </a:p>
          <a:p>
            <a:pPr>
              <a:lnSpc>
                <a:spcPct val="80000"/>
              </a:lnSpc>
              <a:buFont typeface="Monotype Sorts" pitchFamily="2" charset="2"/>
              <a:buNone/>
            </a:pPr>
            <a:r>
              <a:rPr lang="zh-CN" altLang="en-US" sz="2400"/>
              <a:t>　　　正确性是设计一个算法的首要条件，所设计的算法要满足具体问题的要求。在给算法输入合理的数据下，能在有限的时间内得出正确的结果。</a:t>
            </a:r>
          </a:p>
          <a:p>
            <a:pPr>
              <a:lnSpc>
                <a:spcPct val="80000"/>
              </a:lnSpc>
              <a:buFont typeface="Monotype Sorts" pitchFamily="2" charset="2"/>
              <a:buNone/>
            </a:pPr>
            <a:r>
              <a:rPr lang="zh-CN" altLang="en-US" sz="2400"/>
              <a:t>　　　</a:t>
            </a:r>
            <a:r>
              <a:rPr lang="en-US" altLang="zh-CN" sz="2400"/>
              <a:t>2</a:t>
            </a:r>
            <a:r>
              <a:rPr lang="zh-CN" altLang="en-US" sz="2400"/>
              <a:t>．可读性</a:t>
            </a:r>
          </a:p>
          <a:p>
            <a:pPr>
              <a:lnSpc>
                <a:spcPct val="80000"/>
              </a:lnSpc>
              <a:buFont typeface="Monotype Sorts" pitchFamily="2" charset="2"/>
              <a:buNone/>
            </a:pPr>
            <a:r>
              <a:rPr lang="zh-CN" altLang="en-US" sz="2400"/>
              <a:t>　　　算法是对特定问题求解步骤的一种描述，它要转变成计算机可执行的程序，同时必须可以供他人使用。为了阅读与交流，所设计的算法要让他人能看懂，在算法或程序中可以增加一些注释来提高可读性。</a:t>
            </a:r>
          </a:p>
          <a:p>
            <a:pPr>
              <a:lnSpc>
                <a:spcPct val="80000"/>
              </a:lnSpc>
              <a:buFont typeface="Monotype Sorts" pitchFamily="2" charset="2"/>
              <a:buNone/>
            </a:pPr>
            <a:r>
              <a:rPr lang="zh-CN" altLang="en-US" sz="2400"/>
              <a:t>　　　</a:t>
            </a:r>
            <a:r>
              <a:rPr lang="en-US" altLang="zh-CN" sz="2400"/>
              <a:t>3</a:t>
            </a:r>
            <a:r>
              <a:rPr lang="zh-CN" altLang="en-US" sz="2400"/>
              <a:t>．健壮性</a:t>
            </a:r>
          </a:p>
          <a:p>
            <a:pPr>
              <a:lnSpc>
                <a:spcPct val="80000"/>
              </a:lnSpc>
              <a:buFont typeface="Monotype Sorts" pitchFamily="2" charset="2"/>
              <a:buNone/>
            </a:pPr>
            <a:r>
              <a:rPr lang="zh-CN" altLang="en-US" sz="2400"/>
              <a:t>　　　当输入的数据不符合要求时，算法应能判断出数据的非法性，并能进行适当的处理。比如，暂停或终止程序的执行，显示错误信息等。不允许产生不可预料的结果。</a:t>
            </a:r>
          </a:p>
        </p:txBody>
      </p:sp>
    </p:spTree>
  </p:cSld>
  <p:clrMapOvr>
    <a:masterClrMapping/>
  </p:clrMapOvr>
  <p:transition>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301625" y="1052513"/>
            <a:ext cx="8540750" cy="4194175"/>
          </a:xfrm>
        </p:spPr>
        <p:txBody>
          <a:bodyPr/>
          <a:lstStyle/>
          <a:p>
            <a:pPr>
              <a:buFont typeface="Monotype Sorts" pitchFamily="2" charset="2"/>
              <a:buNone/>
            </a:pPr>
            <a:r>
              <a:rPr lang="zh-CN" altLang="en-US" sz="2400"/>
              <a:t>　　　</a:t>
            </a:r>
            <a:r>
              <a:rPr lang="en-US" altLang="zh-CN" sz="2400"/>
              <a:t>4</a:t>
            </a:r>
            <a:r>
              <a:rPr lang="zh-CN" altLang="en-US" sz="2400"/>
              <a:t>．高效性</a:t>
            </a:r>
          </a:p>
          <a:p>
            <a:pPr>
              <a:buFont typeface="Monotype Sorts" pitchFamily="2" charset="2"/>
              <a:buNone/>
            </a:pPr>
            <a:r>
              <a:rPr lang="zh-CN" altLang="en-US" sz="2400"/>
              <a:t>　　　算法的效率是指算法执行的时间和占用的存储空间。如果对于同一个问题有多个算法可供选择，应尽可能选择执行时间短、占用空间少的算法。 </a:t>
            </a:r>
          </a:p>
        </p:txBody>
      </p:sp>
    </p:spTree>
  </p:cSld>
  <p:clrMapOvr>
    <a:masterClrMapping/>
  </p:clrMapOvr>
  <p:transition>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ltLang="zh-CN"/>
              <a:t>1.2.2 </a:t>
            </a:r>
            <a:r>
              <a:rPr lang="zh-CN" altLang="en-US"/>
              <a:t>算法描述</a:t>
            </a:r>
          </a:p>
        </p:txBody>
      </p:sp>
      <p:sp>
        <p:nvSpPr>
          <p:cNvPr id="38915" name="Rectangle 3"/>
          <p:cNvSpPr>
            <a:spLocks noGrp="1" noChangeArrowheads="1"/>
          </p:cNvSpPr>
          <p:nvPr>
            <p:ph type="body" idx="1"/>
          </p:nvPr>
        </p:nvSpPr>
        <p:spPr/>
        <p:txBody>
          <a:bodyPr/>
          <a:lstStyle/>
          <a:p>
            <a:pPr>
              <a:lnSpc>
                <a:spcPct val="80000"/>
              </a:lnSpc>
              <a:buFont typeface="Monotype Sorts" pitchFamily="2" charset="2"/>
              <a:buNone/>
            </a:pPr>
            <a:r>
              <a:rPr lang="zh-CN" altLang="en-US" sz="2400"/>
              <a:t>　　　算法的描术方法很多，根据描述算法语言的不同，可将算法描述分为以下</a:t>
            </a:r>
            <a:r>
              <a:rPr lang="en-US" altLang="zh-CN" sz="2400"/>
              <a:t>4</a:t>
            </a:r>
            <a:r>
              <a:rPr lang="zh-CN" altLang="en-US" sz="2400"/>
              <a:t>种。</a:t>
            </a:r>
          </a:p>
          <a:p>
            <a:pPr>
              <a:lnSpc>
                <a:spcPct val="80000"/>
              </a:lnSpc>
              <a:buFont typeface="Monotype Sorts" pitchFamily="2" charset="2"/>
              <a:buNone/>
            </a:pPr>
            <a:r>
              <a:rPr lang="zh-CN" altLang="en-US" sz="2400"/>
              <a:t>　　　</a:t>
            </a:r>
            <a:r>
              <a:rPr lang="en-US" altLang="zh-CN" sz="2400"/>
              <a:t>1</a:t>
            </a:r>
            <a:r>
              <a:rPr lang="zh-CN" altLang="en-US" sz="2400"/>
              <a:t>．框图算法描述</a:t>
            </a:r>
          </a:p>
          <a:p>
            <a:pPr>
              <a:lnSpc>
                <a:spcPct val="80000"/>
              </a:lnSpc>
              <a:buFont typeface="Monotype Sorts" pitchFamily="2" charset="2"/>
              <a:buNone/>
            </a:pPr>
            <a:r>
              <a:rPr lang="zh-CN" altLang="en-US" sz="2400"/>
              <a:t>　　　框图算法描述是采用传统流程图或</a:t>
            </a:r>
            <a:r>
              <a:rPr lang="en-US" altLang="zh-CN" sz="2400"/>
              <a:t>N-S</a:t>
            </a:r>
            <a:r>
              <a:rPr lang="zh-CN" altLang="en-US" sz="2400"/>
              <a:t>图等方式来描述算法，在算法研究的早期曾经很流行。它的优点是直观、易懂，但用来描述比较复杂的算法就显得不太方便，也不够清晰。</a:t>
            </a:r>
          </a:p>
          <a:p>
            <a:pPr>
              <a:lnSpc>
                <a:spcPct val="80000"/>
              </a:lnSpc>
              <a:buFont typeface="Monotype Sorts" pitchFamily="2" charset="2"/>
              <a:buNone/>
            </a:pPr>
            <a:r>
              <a:rPr lang="zh-CN" altLang="en-US" sz="2400"/>
              <a:t>　　　</a:t>
            </a:r>
            <a:r>
              <a:rPr lang="en-US" altLang="zh-CN" sz="2400"/>
              <a:t>2</a:t>
            </a:r>
            <a:r>
              <a:rPr lang="zh-CN" altLang="en-US" sz="2400"/>
              <a:t>．自然语言描述</a:t>
            </a:r>
          </a:p>
          <a:p>
            <a:pPr>
              <a:lnSpc>
                <a:spcPct val="80000"/>
              </a:lnSpc>
              <a:buFont typeface="Monotype Sorts" pitchFamily="2" charset="2"/>
              <a:buNone/>
            </a:pPr>
            <a:r>
              <a:rPr lang="zh-CN" altLang="en-US" sz="2400"/>
              <a:t>　　　自然语言描述就是用人类自然语言（如中文，英文等），同时使用一些程序设计语言中的语句来描述算法。</a:t>
            </a:r>
          </a:p>
        </p:txBody>
      </p:sp>
    </p:spTree>
  </p:cSld>
  <p:clrMapOvr>
    <a:masterClrMapping/>
  </p:clrMapOvr>
  <p:transition>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type="body" idx="1"/>
          </p:nvPr>
        </p:nvSpPr>
        <p:spPr>
          <a:xfrm>
            <a:off x="301625" y="1341438"/>
            <a:ext cx="8540750" cy="4194175"/>
          </a:xfrm>
        </p:spPr>
        <p:txBody>
          <a:bodyPr/>
          <a:lstStyle/>
          <a:p>
            <a:pPr>
              <a:lnSpc>
                <a:spcPct val="90000"/>
              </a:lnSpc>
              <a:buFont typeface="Monotype Sorts" pitchFamily="2" charset="2"/>
              <a:buNone/>
            </a:pPr>
            <a:r>
              <a:rPr lang="zh-CN" altLang="en-US" sz="2400"/>
              <a:t>　　　</a:t>
            </a:r>
            <a:r>
              <a:rPr lang="en-US" altLang="zh-CN" sz="2400"/>
              <a:t>3</a:t>
            </a:r>
            <a:r>
              <a:rPr lang="zh-CN" altLang="en-US" sz="2400"/>
              <a:t>．伪语言算法描述</a:t>
            </a:r>
          </a:p>
          <a:p>
            <a:pPr>
              <a:lnSpc>
                <a:spcPct val="90000"/>
              </a:lnSpc>
              <a:buFont typeface="Monotype Sorts" pitchFamily="2" charset="2"/>
              <a:buNone/>
            </a:pPr>
            <a:r>
              <a:rPr lang="zh-CN" altLang="en-US" sz="2400"/>
              <a:t>　　　如类</a:t>
            </a:r>
            <a:r>
              <a:rPr lang="en-US" altLang="zh-CN" sz="2400"/>
              <a:t>C</a:t>
            </a:r>
            <a:r>
              <a:rPr lang="zh-CN" altLang="en-US" sz="2400"/>
              <a:t>语言算法描述。这种算法不能直接在计算机上运行，但专业设计人员经常使用类</a:t>
            </a:r>
            <a:r>
              <a:rPr lang="en-US" altLang="zh-CN" sz="2400"/>
              <a:t>C</a:t>
            </a:r>
            <a:r>
              <a:rPr lang="zh-CN" altLang="en-US" sz="2400"/>
              <a:t>语言来描述算法，它容易编写、阅读和统一格式。</a:t>
            </a:r>
          </a:p>
          <a:p>
            <a:pPr>
              <a:lnSpc>
                <a:spcPct val="90000"/>
              </a:lnSpc>
              <a:buFont typeface="Monotype Sorts" pitchFamily="2" charset="2"/>
              <a:buNone/>
            </a:pPr>
            <a:r>
              <a:rPr lang="zh-CN" altLang="en-US" sz="2400"/>
              <a:t>　　　</a:t>
            </a:r>
            <a:r>
              <a:rPr lang="en-US" altLang="zh-CN" sz="2400"/>
              <a:t>4</a:t>
            </a:r>
            <a:r>
              <a:rPr lang="zh-CN" altLang="en-US" sz="2400"/>
              <a:t>．计算机语言描述</a:t>
            </a:r>
          </a:p>
          <a:p>
            <a:pPr>
              <a:lnSpc>
                <a:spcPct val="90000"/>
              </a:lnSpc>
              <a:buFont typeface="Monotype Sorts" pitchFamily="2" charset="2"/>
              <a:buNone/>
            </a:pPr>
            <a:r>
              <a:rPr lang="zh-CN" altLang="en-US" sz="2400"/>
              <a:t>　　　这是可以在计算机上运行并获得结果的算法。通常，这种算法也称为程序。在本书中的大部分算法都是用</a:t>
            </a:r>
            <a:r>
              <a:rPr lang="en-US" altLang="zh-CN" sz="2400"/>
              <a:t>C</a:t>
            </a:r>
            <a:r>
              <a:rPr lang="zh-CN" altLang="en-US" sz="2400"/>
              <a:t>语言描述的，而且尽可能给出一个完整的</a:t>
            </a:r>
            <a:r>
              <a:rPr lang="en-US" altLang="zh-CN" sz="2400"/>
              <a:t>C</a:t>
            </a:r>
            <a:r>
              <a:rPr lang="zh-CN" altLang="en-US" sz="2400"/>
              <a:t>语言程序。在实训的参考答案中，也给出了一个完整的</a:t>
            </a:r>
            <a:r>
              <a:rPr lang="en-US" altLang="zh-CN" sz="2400"/>
              <a:t>C</a:t>
            </a:r>
            <a:r>
              <a:rPr lang="zh-CN" altLang="en-US" sz="2400"/>
              <a:t>语言程序，以方便学生上机参考。 </a:t>
            </a:r>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altLang="zh-CN"/>
              <a:t>1.3  </a:t>
            </a:r>
            <a:r>
              <a:rPr lang="zh-CN" altLang="en-US"/>
              <a:t>算法分析</a:t>
            </a:r>
          </a:p>
        </p:txBody>
      </p:sp>
      <p:sp>
        <p:nvSpPr>
          <p:cNvPr id="40963" name="Rectangle 3"/>
          <p:cNvSpPr>
            <a:spLocks noGrp="1" noChangeArrowheads="1"/>
          </p:cNvSpPr>
          <p:nvPr>
            <p:ph type="body" idx="1"/>
          </p:nvPr>
        </p:nvSpPr>
        <p:spPr>
          <a:xfrm>
            <a:off x="301625" y="1700213"/>
            <a:ext cx="8540750" cy="4465637"/>
          </a:xfrm>
        </p:spPr>
        <p:txBody>
          <a:bodyPr/>
          <a:lstStyle/>
          <a:p>
            <a:pPr>
              <a:lnSpc>
                <a:spcPct val="80000"/>
              </a:lnSpc>
              <a:buFont typeface="Monotype Sorts" pitchFamily="2" charset="2"/>
              <a:buNone/>
            </a:pPr>
            <a:r>
              <a:rPr lang="zh-CN" altLang="en-US" sz="2400"/>
              <a:t>　　　对于一个给定问题的求解，往往可以设计出若干个算法。那么如何评价这些算法的优劣呢？正确性是评价一个算法的首要条件。一个正确的算法是指在合法的数据输入下，能在有限的运行时间内，得出正确的结果。此外主要考虑执行算法所耕费的时间和执行算法所占用的存储空间。</a:t>
            </a:r>
          </a:p>
          <a:p>
            <a:pPr>
              <a:lnSpc>
                <a:spcPct val="80000"/>
              </a:lnSpc>
              <a:buFont typeface="Monotype Sorts" pitchFamily="2" charset="2"/>
              <a:buNone/>
            </a:pPr>
            <a:r>
              <a:rPr lang="zh-CN" altLang="en-US" sz="2400"/>
              <a:t>　　　</a:t>
            </a:r>
            <a:r>
              <a:rPr lang="en-US" altLang="zh-CN" sz="2400"/>
              <a:t>1.3.1  </a:t>
            </a:r>
            <a:r>
              <a:rPr lang="zh-CN" altLang="en-US" sz="2400"/>
              <a:t>空间复杂度</a:t>
            </a:r>
          </a:p>
          <a:p>
            <a:pPr>
              <a:lnSpc>
                <a:spcPct val="80000"/>
              </a:lnSpc>
              <a:buFont typeface="Monotype Sorts" pitchFamily="2" charset="2"/>
              <a:buNone/>
            </a:pPr>
            <a:r>
              <a:rPr lang="zh-CN" altLang="en-US" sz="2400"/>
              <a:t>　　　空间复杂度是指执行算法所需要的存储空间，包括算法本身所占用的存储空间、输入数据占用的存储空间以及算法在运行过程中的工作单元和实现算法所需要的辅助空间。空间复杂度可以用</a:t>
            </a:r>
            <a:r>
              <a:rPr lang="en-US" altLang="zh-CN" sz="2400"/>
              <a:t>S</a:t>
            </a:r>
            <a:r>
              <a:rPr lang="zh-CN" altLang="en-US" sz="2400"/>
              <a:t>（</a:t>
            </a:r>
            <a:r>
              <a:rPr lang="en-US" altLang="zh-CN" sz="2400"/>
              <a:t>n</a:t>
            </a:r>
            <a:r>
              <a:rPr lang="zh-CN" altLang="en-US" sz="2400"/>
              <a:t>）</a:t>
            </a:r>
            <a:r>
              <a:rPr lang="en-US" altLang="zh-CN" sz="2400"/>
              <a:t>=O(F(n))</a:t>
            </a:r>
            <a:r>
              <a:rPr lang="zh-CN" altLang="en-US" sz="2400"/>
              <a:t>表示。算法在运行过程中临时占用的辅助存储空间随算法的不同而异，有的算法只需占用少量的临时工作单元，而且不随问题规模的大小而改变；有的算法需要占用的临时工作单元数随着问题规模</a:t>
            </a:r>
            <a:r>
              <a:rPr lang="en-US" altLang="zh-CN" sz="2400"/>
              <a:t>n</a:t>
            </a:r>
            <a:r>
              <a:rPr lang="zh-CN" altLang="en-US" sz="2400"/>
              <a:t>的增大而增大，此时按最坏情况来分析。</a:t>
            </a:r>
          </a:p>
        </p:txBody>
      </p:sp>
    </p:spTree>
  </p:cSld>
  <p:clrMapOvr>
    <a:masterClrMapping/>
  </p:clrMapOvr>
  <p:transition>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301625" y="188913"/>
            <a:ext cx="8540750" cy="1143000"/>
          </a:xfrm>
        </p:spPr>
        <p:txBody>
          <a:bodyPr/>
          <a:lstStyle/>
          <a:p>
            <a:r>
              <a:rPr lang="en-US" altLang="zh-CN"/>
              <a:t>1.3.2  </a:t>
            </a:r>
            <a:r>
              <a:rPr lang="zh-CN" altLang="en-US"/>
              <a:t>时间复杂度</a:t>
            </a:r>
          </a:p>
        </p:txBody>
      </p:sp>
      <p:sp>
        <p:nvSpPr>
          <p:cNvPr id="41987" name="Rectangle 3"/>
          <p:cNvSpPr>
            <a:spLocks noGrp="1" noChangeArrowheads="1"/>
          </p:cNvSpPr>
          <p:nvPr>
            <p:ph type="body" idx="1"/>
          </p:nvPr>
        </p:nvSpPr>
        <p:spPr>
          <a:xfrm>
            <a:off x="301625" y="1125538"/>
            <a:ext cx="8540750" cy="4194175"/>
          </a:xfrm>
        </p:spPr>
        <p:txBody>
          <a:bodyPr/>
          <a:lstStyle/>
          <a:p>
            <a:pPr>
              <a:lnSpc>
                <a:spcPct val="80000"/>
              </a:lnSpc>
              <a:buFont typeface="Monotype Sorts" pitchFamily="2" charset="2"/>
              <a:buNone/>
            </a:pPr>
            <a:r>
              <a:rPr lang="zh-CN" altLang="en-US" sz="2400"/>
              <a:t>　　　一个程序在计算机上运行时所耗费的时间由下列因素所决定：</a:t>
            </a:r>
          </a:p>
          <a:p>
            <a:pPr>
              <a:lnSpc>
                <a:spcPct val="80000"/>
              </a:lnSpc>
              <a:buFont typeface="Monotype Sorts" pitchFamily="2" charset="2"/>
              <a:buNone/>
            </a:pPr>
            <a:r>
              <a:rPr lang="zh-CN" altLang="en-US" sz="2400"/>
              <a:t>　　　</a:t>
            </a:r>
            <a:r>
              <a:rPr lang="en-US" altLang="zh-CN" sz="2400"/>
              <a:t>1</a:t>
            </a:r>
            <a:r>
              <a:rPr lang="zh-CN" altLang="en-US" sz="2400"/>
              <a:t>．程序运行时所需要输入阻抗的数据总量；</a:t>
            </a:r>
          </a:p>
          <a:p>
            <a:pPr>
              <a:lnSpc>
                <a:spcPct val="80000"/>
              </a:lnSpc>
              <a:buFont typeface="Monotype Sorts" pitchFamily="2" charset="2"/>
              <a:buNone/>
            </a:pPr>
            <a:r>
              <a:rPr lang="zh-CN" altLang="en-US" sz="2400"/>
              <a:t>　　　</a:t>
            </a:r>
            <a:r>
              <a:rPr lang="en-US" altLang="zh-CN" sz="2400"/>
              <a:t>2</a:t>
            </a:r>
            <a:r>
              <a:rPr lang="zh-CN" altLang="en-US" sz="2400"/>
              <a:t>．对源程序进行编译所需时间；</a:t>
            </a:r>
          </a:p>
          <a:p>
            <a:pPr>
              <a:lnSpc>
                <a:spcPct val="80000"/>
              </a:lnSpc>
              <a:buFont typeface="Monotype Sorts" pitchFamily="2" charset="2"/>
              <a:buNone/>
            </a:pPr>
            <a:r>
              <a:rPr lang="zh-CN" altLang="en-US" sz="2400"/>
              <a:t>　　　</a:t>
            </a:r>
            <a:r>
              <a:rPr lang="en-US" altLang="zh-CN" sz="2400"/>
              <a:t>3</a:t>
            </a:r>
            <a:r>
              <a:rPr lang="zh-CN" altLang="en-US" sz="2400"/>
              <a:t>．计算机执行每条指令所需时间；</a:t>
            </a:r>
          </a:p>
          <a:p>
            <a:pPr>
              <a:lnSpc>
                <a:spcPct val="80000"/>
              </a:lnSpc>
              <a:buFont typeface="Monotype Sorts" pitchFamily="2" charset="2"/>
              <a:buNone/>
            </a:pPr>
            <a:r>
              <a:rPr lang="zh-CN" altLang="en-US" sz="2400"/>
              <a:t>　　　</a:t>
            </a:r>
            <a:r>
              <a:rPr lang="en-US" altLang="zh-CN" sz="2400"/>
              <a:t>4</a:t>
            </a:r>
            <a:r>
              <a:rPr lang="zh-CN" altLang="en-US" sz="2400"/>
              <a:t>．程序中的指令重复执行的次数；</a:t>
            </a:r>
          </a:p>
          <a:p>
            <a:pPr>
              <a:lnSpc>
                <a:spcPct val="80000"/>
              </a:lnSpc>
              <a:buFont typeface="Monotype Sorts" pitchFamily="2" charset="2"/>
              <a:buNone/>
            </a:pPr>
            <a:r>
              <a:rPr lang="zh-CN" altLang="en-US" sz="2400"/>
              <a:t>　　　前三条取决于实现算法的计算机软、硬件系统，习惯上常常把语句重复执行的次数作为算法运行时间的相对量度，称做算法的时间复杂度。若解决一个问题的规模为</a:t>
            </a:r>
            <a:r>
              <a:rPr lang="en-US" altLang="zh-CN" sz="2400"/>
              <a:t>n</a:t>
            </a:r>
            <a:r>
              <a:rPr lang="zh-CN" altLang="en-US" sz="2400"/>
              <a:t>，那么，算法的时间表复杂性就是</a:t>
            </a:r>
            <a:r>
              <a:rPr lang="en-US" altLang="zh-CN" sz="2400"/>
              <a:t>n</a:t>
            </a:r>
            <a:r>
              <a:rPr lang="zh-CN" altLang="en-US" sz="2400"/>
              <a:t>的一个函数，通常记为</a:t>
            </a:r>
            <a:r>
              <a:rPr lang="en-US" altLang="zh-CN" sz="2400"/>
              <a:t>T</a:t>
            </a:r>
            <a:r>
              <a:rPr lang="zh-CN" altLang="en-US" sz="2400"/>
              <a:t>（</a:t>
            </a:r>
            <a:r>
              <a:rPr lang="en-US" altLang="zh-CN" sz="2400"/>
              <a:t>n</a:t>
            </a:r>
            <a:r>
              <a:rPr lang="zh-CN" altLang="en-US" sz="2400"/>
              <a:t>）。一般情况下，算法中基本操作重复执行的次数也是问题规模</a:t>
            </a:r>
            <a:r>
              <a:rPr lang="en-US" altLang="zh-CN" sz="2400"/>
              <a:t>n</a:t>
            </a:r>
            <a:r>
              <a:rPr lang="zh-CN" altLang="en-US" sz="2400"/>
              <a:t>的某个函数，通常记为</a:t>
            </a:r>
            <a:r>
              <a:rPr lang="en-US" altLang="zh-CN" sz="2400"/>
              <a:t>f</a:t>
            </a:r>
            <a:r>
              <a:rPr lang="zh-CN" altLang="en-US" sz="2400"/>
              <a:t>（</a:t>
            </a:r>
            <a:r>
              <a:rPr lang="en-US" altLang="zh-CN" sz="2400"/>
              <a:t>n</a:t>
            </a:r>
            <a:r>
              <a:rPr lang="zh-CN" altLang="en-US" sz="2400"/>
              <a:t>），因此，把算法的时间复杂度记为：</a:t>
            </a:r>
            <a:r>
              <a:rPr lang="en-US" altLang="zh-CN" sz="2400"/>
              <a:t>T</a:t>
            </a:r>
            <a:r>
              <a:rPr lang="zh-CN" altLang="en-US" sz="2400"/>
              <a:t>（</a:t>
            </a:r>
            <a:r>
              <a:rPr lang="en-US" altLang="zh-CN" sz="2400"/>
              <a:t>n</a:t>
            </a:r>
            <a:r>
              <a:rPr lang="zh-CN" altLang="en-US" sz="2400"/>
              <a:t>）</a:t>
            </a:r>
            <a:r>
              <a:rPr lang="en-US" altLang="zh-CN" sz="2400"/>
              <a:t>=O</a:t>
            </a:r>
            <a:r>
              <a:rPr lang="zh-CN" altLang="en-US" sz="2400"/>
              <a:t>（</a:t>
            </a:r>
            <a:r>
              <a:rPr lang="en-US" altLang="zh-CN" sz="2400"/>
              <a:t>f</a:t>
            </a:r>
            <a:r>
              <a:rPr lang="zh-CN" altLang="en-US" sz="2400"/>
              <a:t>（</a:t>
            </a:r>
            <a:r>
              <a:rPr lang="en-US" altLang="zh-CN" sz="2400"/>
              <a:t>n</a:t>
            </a:r>
            <a:r>
              <a:rPr lang="zh-CN" altLang="en-US" sz="2400"/>
              <a:t>））。</a:t>
            </a:r>
          </a:p>
        </p:txBody>
      </p:sp>
    </p:spTree>
  </p:cSld>
  <p:clrMapOvr>
    <a:masterClrMapping/>
  </p:clrMapOvr>
  <p:transition>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noChangeArrowheads="1"/>
          </p:cNvSpPr>
          <p:nvPr>
            <p:ph type="body" idx="1"/>
          </p:nvPr>
        </p:nvSpPr>
        <p:spPr>
          <a:xfrm>
            <a:off x="301625" y="836613"/>
            <a:ext cx="8540750" cy="4824412"/>
          </a:xfrm>
        </p:spPr>
        <p:txBody>
          <a:bodyPr/>
          <a:lstStyle/>
          <a:p>
            <a:pPr>
              <a:buFont typeface="Monotype Sorts" pitchFamily="2" charset="2"/>
              <a:buNone/>
            </a:pPr>
            <a:r>
              <a:rPr lang="zh-CN" altLang="en-US" sz="2400"/>
              <a:t>　　　上式表示随问题规模</a:t>
            </a:r>
            <a:r>
              <a:rPr lang="en-US" altLang="zh-CN" sz="2400"/>
              <a:t>n</a:t>
            </a:r>
            <a:r>
              <a:rPr lang="zh-CN" altLang="en-US" sz="2400"/>
              <a:t>的增大算法执行时间的增长率和</a:t>
            </a:r>
            <a:r>
              <a:rPr lang="en-US" altLang="zh-CN" sz="2400"/>
              <a:t>f</a:t>
            </a:r>
            <a:r>
              <a:rPr lang="zh-CN" altLang="en-US" sz="2400"/>
              <a:t>（</a:t>
            </a:r>
            <a:r>
              <a:rPr lang="en-US" altLang="zh-CN" sz="2400"/>
              <a:t>n</a:t>
            </a:r>
            <a:r>
              <a:rPr lang="zh-CN" altLang="en-US" sz="2400"/>
              <a:t>）的增长率相同。</a:t>
            </a:r>
            <a:r>
              <a:rPr lang="en-US" altLang="zh-CN" sz="2400"/>
              <a:t>f</a:t>
            </a:r>
            <a:r>
              <a:rPr lang="zh-CN" altLang="en-US" sz="2400"/>
              <a:t>（</a:t>
            </a:r>
            <a:r>
              <a:rPr lang="en-US" altLang="zh-CN" sz="2400"/>
              <a:t>n</a:t>
            </a:r>
            <a:r>
              <a:rPr lang="zh-CN" altLang="en-US" sz="2400"/>
              <a:t>）和</a:t>
            </a:r>
            <a:r>
              <a:rPr lang="en-US" altLang="zh-CN" sz="2400"/>
              <a:t>T</a:t>
            </a:r>
            <a:r>
              <a:rPr lang="zh-CN" altLang="en-US" sz="2400"/>
              <a:t>（</a:t>
            </a:r>
            <a:r>
              <a:rPr lang="en-US" altLang="zh-CN" sz="2400"/>
              <a:t>n</a:t>
            </a:r>
            <a:r>
              <a:rPr lang="zh-CN" altLang="en-US" sz="2400"/>
              <a:t>）是同数量级的函数，大写字母</a:t>
            </a:r>
            <a:r>
              <a:rPr lang="en-US" altLang="zh-CN" sz="2400"/>
              <a:t>O</a:t>
            </a:r>
            <a:r>
              <a:rPr lang="zh-CN" altLang="en-US" sz="2400"/>
              <a:t>表示的意思是指</a:t>
            </a:r>
            <a:r>
              <a:rPr lang="en-US" altLang="zh-CN" sz="2400"/>
              <a:t>f</a:t>
            </a:r>
            <a:r>
              <a:rPr lang="zh-CN" altLang="en-US" sz="2400"/>
              <a:t>（</a:t>
            </a:r>
            <a:r>
              <a:rPr lang="en-US" altLang="zh-CN" sz="2400"/>
              <a:t>n</a:t>
            </a:r>
            <a:r>
              <a:rPr lang="zh-CN" altLang="en-US" sz="2400"/>
              <a:t>）同</a:t>
            </a:r>
            <a:r>
              <a:rPr lang="en-US" altLang="zh-CN" sz="2400"/>
              <a:t>T</a:t>
            </a:r>
            <a:r>
              <a:rPr lang="zh-CN" altLang="en-US" sz="2400"/>
              <a:t>（</a:t>
            </a:r>
            <a:r>
              <a:rPr lang="en-US" altLang="zh-CN" sz="2400"/>
              <a:t>n</a:t>
            </a:r>
            <a:r>
              <a:rPr lang="zh-CN" altLang="en-US" sz="2400"/>
              <a:t>）只差一个常数倍。时间复杂度往往不是精确的执行次数，而是估算的数量级，它着重体现的是随着问题规模</a:t>
            </a:r>
            <a:r>
              <a:rPr lang="en-US" altLang="zh-CN" sz="2400"/>
              <a:t>n</a:t>
            </a:r>
            <a:r>
              <a:rPr lang="zh-CN" altLang="en-US" sz="2400"/>
              <a:t>的增大，算法执行时间的变化趋势。</a:t>
            </a:r>
          </a:p>
          <a:p>
            <a:pPr>
              <a:buFont typeface="Monotype Sorts" pitchFamily="2" charset="2"/>
              <a:buNone/>
            </a:pPr>
            <a:r>
              <a:rPr lang="zh-CN" altLang="en-US" sz="2400"/>
              <a:t>　　　例如，在下列三个程序段中：</a:t>
            </a:r>
          </a:p>
          <a:p>
            <a:pPr>
              <a:buFont typeface="Monotype Sorts" pitchFamily="2" charset="2"/>
              <a:buNone/>
            </a:pPr>
            <a:r>
              <a:rPr lang="zh-CN" altLang="en-US" sz="2400"/>
              <a:t>　　　　　　</a:t>
            </a:r>
            <a:r>
              <a:rPr lang="en-US" altLang="zh-CN" sz="2400"/>
              <a:t>1</a:t>
            </a:r>
            <a:r>
              <a:rPr lang="zh-CN" altLang="en-US" sz="2400"/>
              <a:t>．</a:t>
            </a:r>
            <a:r>
              <a:rPr lang="en-US" altLang="zh-CN" sz="2400"/>
              <a:t>i++;x=0;</a:t>
            </a:r>
          </a:p>
          <a:p>
            <a:pPr>
              <a:buFont typeface="Monotype Sorts" pitchFamily="2" charset="2"/>
              <a:buNone/>
            </a:pPr>
            <a:r>
              <a:rPr lang="zh-CN" altLang="en-US" sz="2400"/>
              <a:t>　　　　　　</a:t>
            </a:r>
            <a:r>
              <a:rPr lang="en-US" altLang="zh-CN" sz="2400"/>
              <a:t>2</a:t>
            </a:r>
            <a:r>
              <a:rPr lang="zh-CN" altLang="en-US" sz="2400"/>
              <a:t>．</a:t>
            </a:r>
            <a:r>
              <a:rPr lang="en-US" altLang="zh-CN" sz="2400"/>
              <a:t>for</a:t>
            </a:r>
            <a:r>
              <a:rPr lang="zh-CN" altLang="en-US" sz="2400"/>
              <a:t>（</a:t>
            </a:r>
            <a:r>
              <a:rPr lang="en-US" altLang="zh-CN" sz="2400"/>
              <a:t>i=1;i&lt;=n;i++</a:t>
            </a:r>
            <a:r>
              <a:rPr lang="zh-CN" altLang="en-US" sz="2400"/>
              <a:t>）</a:t>
            </a:r>
            <a:r>
              <a:rPr lang="en-US" altLang="zh-CN" sz="2400"/>
              <a:t>x=x+1;</a:t>
            </a:r>
          </a:p>
          <a:p>
            <a:pPr>
              <a:buFont typeface="Monotype Sorts" pitchFamily="2" charset="2"/>
              <a:buNone/>
            </a:pPr>
            <a:r>
              <a:rPr lang="zh-CN" altLang="en-US" sz="2400"/>
              <a:t>　　　　　　</a:t>
            </a:r>
            <a:r>
              <a:rPr lang="en-US" altLang="zh-CN" sz="2400"/>
              <a:t>3</a:t>
            </a:r>
            <a:r>
              <a:rPr lang="zh-CN" altLang="en-US" sz="2400"/>
              <a:t>．</a:t>
            </a:r>
            <a:r>
              <a:rPr lang="en-US" altLang="zh-CN" sz="2400"/>
              <a:t>for</a:t>
            </a:r>
            <a:r>
              <a:rPr lang="zh-CN" altLang="en-US" sz="2400"/>
              <a:t>（</a:t>
            </a:r>
            <a:r>
              <a:rPr lang="en-US" altLang="zh-CN" sz="2400"/>
              <a:t>i=1;i&lt;=n;i++</a:t>
            </a:r>
            <a:r>
              <a:rPr lang="zh-CN" altLang="en-US" sz="2400"/>
              <a:t>）</a:t>
            </a:r>
          </a:p>
          <a:p>
            <a:pPr>
              <a:buFont typeface="Monotype Sorts" pitchFamily="2" charset="2"/>
              <a:buNone/>
            </a:pPr>
            <a:r>
              <a:rPr lang="zh-CN" altLang="en-US" sz="2400"/>
              <a:t>　　　　　　　  </a:t>
            </a:r>
            <a:r>
              <a:rPr lang="en-US" altLang="zh-CN" sz="2400"/>
              <a:t>for</a:t>
            </a:r>
            <a:r>
              <a:rPr lang="zh-CN" altLang="en-US" sz="2400"/>
              <a:t>（</a:t>
            </a:r>
            <a:r>
              <a:rPr lang="en-US" altLang="zh-CN" sz="2400"/>
              <a:t>j=1;j&lt;=n;j++</a:t>
            </a:r>
            <a:r>
              <a:rPr lang="zh-CN" altLang="en-US" sz="2400"/>
              <a:t>）</a:t>
            </a:r>
            <a:r>
              <a:rPr lang="en-US" altLang="zh-CN" sz="2400"/>
              <a:t>x=x+1;</a:t>
            </a:r>
          </a:p>
        </p:txBody>
      </p:sp>
    </p:spTree>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type="body" idx="1"/>
          </p:nvPr>
        </p:nvSpPr>
        <p:spPr>
          <a:xfrm>
            <a:off x="301625" y="981075"/>
            <a:ext cx="8540750" cy="5184775"/>
          </a:xfrm>
        </p:spPr>
        <p:txBody>
          <a:bodyPr/>
          <a:lstStyle/>
          <a:p>
            <a:pPr>
              <a:lnSpc>
                <a:spcPct val="80000"/>
              </a:lnSpc>
              <a:buFont typeface="Monotype Sorts" pitchFamily="2" charset="2"/>
              <a:buNone/>
            </a:pPr>
            <a:r>
              <a:rPr lang="zh-CN" altLang="en-US" sz="2400"/>
              <a:t>　　　语句</a:t>
            </a:r>
            <a:r>
              <a:rPr lang="en-US" altLang="zh-CN" sz="2400"/>
              <a:t>x=x+1;</a:t>
            </a:r>
            <a:r>
              <a:rPr lang="zh-CN" altLang="en-US" sz="2400"/>
              <a:t>的执行次数分别为</a:t>
            </a:r>
            <a:r>
              <a:rPr lang="en-US" altLang="zh-CN" sz="2400"/>
              <a:t>1</a:t>
            </a:r>
            <a:r>
              <a:rPr lang="zh-CN" altLang="en-US" sz="2400"/>
              <a:t>，</a:t>
            </a:r>
            <a:r>
              <a:rPr lang="en-US" altLang="zh-CN" sz="2400"/>
              <a:t>n</a:t>
            </a:r>
            <a:r>
              <a:rPr lang="zh-CN" altLang="en-US" sz="2400"/>
              <a:t>，</a:t>
            </a:r>
            <a:r>
              <a:rPr lang="en-US" altLang="zh-CN" sz="2400"/>
              <a:t>n2</a:t>
            </a:r>
            <a:r>
              <a:rPr lang="zh-CN" altLang="en-US" sz="2400"/>
              <a:t>，则第一个程序段的时间复杂度可记为</a:t>
            </a:r>
            <a:r>
              <a:rPr lang="en-US" altLang="zh-CN" sz="2400"/>
              <a:t>O</a:t>
            </a:r>
            <a:r>
              <a:rPr lang="zh-CN" altLang="en-US" sz="2400"/>
              <a:t>（</a:t>
            </a:r>
            <a:r>
              <a:rPr lang="en-US" altLang="zh-CN" sz="2400"/>
              <a:t>1</a:t>
            </a:r>
            <a:r>
              <a:rPr lang="zh-CN" altLang="en-US" sz="2400"/>
              <a:t>）；在第二个程序段中，因为赋值语句在</a:t>
            </a:r>
            <a:r>
              <a:rPr lang="en-US" altLang="zh-CN" sz="2400"/>
              <a:t>for</a:t>
            </a:r>
            <a:r>
              <a:rPr lang="zh-CN" altLang="en-US" sz="2400"/>
              <a:t>循环之中，所以要执行</a:t>
            </a:r>
            <a:r>
              <a:rPr lang="en-US" altLang="zh-CN" sz="2400"/>
              <a:t>n</a:t>
            </a:r>
            <a:r>
              <a:rPr lang="zh-CN" altLang="en-US" sz="2400"/>
              <a:t>次，其执行时间和</a:t>
            </a:r>
            <a:r>
              <a:rPr lang="en-US" altLang="zh-CN" sz="2400"/>
              <a:t>n</a:t>
            </a:r>
            <a:r>
              <a:rPr lang="zh-CN" altLang="en-US" sz="2400"/>
              <a:t>成正比，时间复杂度应记为</a:t>
            </a:r>
            <a:r>
              <a:rPr lang="en-US" altLang="zh-CN" sz="2400"/>
              <a:t>O</a:t>
            </a:r>
            <a:r>
              <a:rPr lang="zh-CN" altLang="en-US" sz="2400"/>
              <a:t>（</a:t>
            </a:r>
            <a:r>
              <a:rPr lang="en-US" altLang="zh-CN" sz="2400"/>
              <a:t>n</a:t>
            </a:r>
            <a:r>
              <a:rPr lang="zh-CN" altLang="en-US" sz="2400"/>
              <a:t>）；在第三个程序段中，赋值语句要执行</a:t>
            </a:r>
            <a:r>
              <a:rPr lang="en-US" altLang="zh-CN" sz="2400"/>
              <a:t>n2</a:t>
            </a:r>
            <a:r>
              <a:rPr lang="zh-CN" altLang="en-US" sz="2400"/>
              <a:t>次，其执行时间和</a:t>
            </a:r>
            <a:r>
              <a:rPr lang="en-US" altLang="zh-CN" sz="2400"/>
              <a:t>n2</a:t>
            </a:r>
            <a:r>
              <a:rPr lang="zh-CN" altLang="en-US" sz="2400"/>
              <a:t>成正比，则时间复杂度应记为</a:t>
            </a:r>
            <a:r>
              <a:rPr lang="en-US" altLang="zh-CN" sz="2400"/>
              <a:t>O</a:t>
            </a:r>
            <a:r>
              <a:rPr lang="zh-CN" altLang="en-US" sz="2400"/>
              <a:t>（</a:t>
            </a:r>
            <a:r>
              <a:rPr lang="en-US" altLang="zh-CN" sz="2400"/>
              <a:t>n2</a:t>
            </a:r>
            <a:r>
              <a:rPr lang="zh-CN" altLang="en-US" sz="2400"/>
              <a:t>）。</a:t>
            </a:r>
          </a:p>
          <a:p>
            <a:pPr>
              <a:lnSpc>
                <a:spcPct val="80000"/>
              </a:lnSpc>
              <a:buFont typeface="Monotype Sorts" pitchFamily="2" charset="2"/>
              <a:buNone/>
            </a:pPr>
            <a:r>
              <a:rPr lang="zh-CN" altLang="en-US" sz="2400"/>
              <a:t>　　    常见的时间复杂度还有</a:t>
            </a:r>
            <a:r>
              <a:rPr lang="en-US" altLang="zh-CN" sz="2400"/>
              <a:t>O</a:t>
            </a:r>
            <a:r>
              <a:rPr lang="zh-CN" altLang="en-US" sz="2400"/>
              <a:t>（</a:t>
            </a:r>
            <a:r>
              <a:rPr lang="en-US" altLang="zh-CN" sz="2400"/>
              <a:t>n3</a:t>
            </a:r>
            <a:r>
              <a:rPr lang="zh-CN" altLang="en-US" sz="2400"/>
              <a:t>）、</a:t>
            </a:r>
            <a:r>
              <a:rPr lang="en-US" altLang="zh-CN" sz="2400"/>
              <a:t>O</a:t>
            </a:r>
            <a:r>
              <a:rPr lang="zh-CN" altLang="en-US" sz="2400"/>
              <a:t>（</a:t>
            </a:r>
            <a:r>
              <a:rPr lang="en-US" altLang="zh-CN" sz="2400"/>
              <a:t>log2 n</a:t>
            </a:r>
            <a:r>
              <a:rPr lang="zh-CN" altLang="en-US" sz="2400"/>
              <a:t>）、</a:t>
            </a:r>
            <a:r>
              <a:rPr lang="en-US" altLang="zh-CN" sz="2400"/>
              <a:t>O</a:t>
            </a:r>
            <a:r>
              <a:rPr lang="zh-CN" altLang="en-US" sz="2400"/>
              <a:t>（</a:t>
            </a:r>
            <a:r>
              <a:rPr lang="en-US" altLang="zh-CN" sz="2400"/>
              <a:t>nlog2 n</a:t>
            </a:r>
            <a:r>
              <a:rPr lang="zh-CN" altLang="en-US" sz="2400"/>
              <a:t>）、</a:t>
            </a:r>
            <a:r>
              <a:rPr lang="en-US" altLang="zh-CN" sz="2400"/>
              <a:t>O</a:t>
            </a:r>
            <a:r>
              <a:rPr lang="zh-CN" altLang="en-US" sz="2400"/>
              <a:t>（</a:t>
            </a:r>
            <a:r>
              <a:rPr lang="en-US" altLang="zh-CN" sz="2400"/>
              <a:t>2n </a:t>
            </a:r>
            <a:r>
              <a:rPr lang="zh-CN" altLang="en-US" sz="2400"/>
              <a:t>）等。算法的时间复杂度越大，算法的执行效率就越低。    </a:t>
            </a:r>
          </a:p>
          <a:p>
            <a:pPr>
              <a:lnSpc>
                <a:spcPct val="80000"/>
              </a:lnSpc>
              <a:buFont typeface="Monotype Sorts" pitchFamily="2" charset="2"/>
              <a:buNone/>
            </a:pPr>
            <a:r>
              <a:rPr lang="zh-CN" altLang="en-US" sz="2400"/>
              <a:t>　　    算法是由人来设计的，而算法的执行是由计算机来实现的。如果要研究提高算法的效率，就要投入更多的人力。上面我们只讨论了对算法的分析，而没有注意人工的费用。随着计算机性能的不断提高，计算机的速度和存储器容量都有明显的提高和增大，计算机的价格不断下降，而人工费用却在大幅度上升，我们在真正设计程序时，也应该考虑到人工的支出。 </a:t>
            </a:r>
          </a:p>
        </p:txBody>
      </p:sp>
    </p:spTree>
  </p:cSld>
  <p:clrMapOvr>
    <a:masterClrMapping/>
  </p:clrMapOvr>
  <p:transition>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US" altLang="zh-CN"/>
              <a:t>1.4 </a:t>
            </a:r>
            <a:r>
              <a:rPr lang="zh-CN" altLang="en-US"/>
              <a:t>本章小结</a:t>
            </a:r>
          </a:p>
        </p:txBody>
      </p:sp>
      <p:sp>
        <p:nvSpPr>
          <p:cNvPr id="45059" name="Rectangle 3"/>
          <p:cNvSpPr>
            <a:spLocks noGrp="1" noChangeArrowheads="1"/>
          </p:cNvSpPr>
          <p:nvPr>
            <p:ph type="body" idx="1"/>
          </p:nvPr>
        </p:nvSpPr>
        <p:spPr/>
        <p:txBody>
          <a:bodyPr/>
          <a:lstStyle/>
          <a:p>
            <a:pPr>
              <a:lnSpc>
                <a:spcPct val="80000"/>
              </a:lnSpc>
              <a:buFont typeface="Monotype Sorts" pitchFamily="2" charset="2"/>
              <a:buNone/>
            </a:pPr>
            <a:r>
              <a:rPr lang="zh-CN" altLang="en-US" sz="2400"/>
              <a:t>　　　</a:t>
            </a:r>
            <a:r>
              <a:rPr lang="en-US" altLang="zh-CN" sz="2400"/>
              <a:t>1</a:t>
            </a:r>
            <a:r>
              <a:rPr lang="zh-CN" altLang="en-US" sz="2400"/>
              <a:t>．数据结构研究的是数据的表示形式和数据之间的相互关系。数据的逻辑结构有四种：集合、线性结构、树形结构和图形结构。</a:t>
            </a:r>
          </a:p>
          <a:p>
            <a:pPr>
              <a:lnSpc>
                <a:spcPct val="80000"/>
              </a:lnSpc>
              <a:buFont typeface="Monotype Sorts" pitchFamily="2" charset="2"/>
              <a:buNone/>
            </a:pPr>
            <a:r>
              <a:rPr lang="zh-CN" altLang="en-US" sz="2400"/>
              <a:t>　　   </a:t>
            </a:r>
            <a:r>
              <a:rPr lang="en-US" altLang="zh-CN" sz="2400"/>
              <a:t>2</a:t>
            </a:r>
            <a:r>
              <a:rPr lang="zh-CN" altLang="en-US" sz="2400"/>
              <a:t>．集合的数据元素之间不存在任何关系；线性结构的数据元素之间存在一对一的线性关系；树形结构的数据元素之间存在一对多的非线性关系；图形结构的数据元素之间存在多对多的非线性关系。</a:t>
            </a:r>
          </a:p>
          <a:p>
            <a:pPr>
              <a:lnSpc>
                <a:spcPct val="80000"/>
              </a:lnSpc>
              <a:buFont typeface="Monotype Sorts" pitchFamily="2" charset="2"/>
              <a:buNone/>
            </a:pPr>
            <a:r>
              <a:rPr lang="zh-CN" altLang="en-US" sz="2400"/>
              <a:t>　　   </a:t>
            </a:r>
            <a:r>
              <a:rPr lang="en-US" altLang="zh-CN" sz="2400"/>
              <a:t>3</a:t>
            </a:r>
            <a:r>
              <a:rPr lang="zh-CN" altLang="en-US" sz="2400"/>
              <a:t>．算法的评价指标主要为正确性、可读性、健壮性和高效性四个方面。在高效性中又包括算法执行的时间效率和所占用的空间效率。</a:t>
            </a:r>
          </a:p>
          <a:p>
            <a:pPr>
              <a:lnSpc>
                <a:spcPct val="80000"/>
              </a:lnSpc>
              <a:buFont typeface="Monotype Sorts" pitchFamily="2" charset="2"/>
              <a:buNone/>
            </a:pPr>
            <a:r>
              <a:rPr lang="zh-CN" altLang="en-US" sz="2400"/>
              <a:t>　　　</a:t>
            </a:r>
            <a:r>
              <a:rPr lang="en-US" altLang="zh-CN" sz="2400"/>
              <a:t>4</a:t>
            </a:r>
            <a:r>
              <a:rPr lang="zh-CN" altLang="en-US" sz="2400"/>
              <a:t>．评价一个算法的好坏要用时间复杂度和空间复杂度来衡量。若一个算法的时间复杂度和空间复杂度越低，则算法的执行效率就会越高。</a:t>
            </a:r>
          </a:p>
        </p:txBody>
      </p:sp>
    </p:spTree>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301625" y="404813"/>
            <a:ext cx="8540750" cy="1143000"/>
          </a:xfrm>
        </p:spPr>
        <p:txBody>
          <a:bodyPr/>
          <a:lstStyle/>
          <a:p>
            <a:r>
              <a:rPr lang="zh-CN" altLang="en-US"/>
              <a:t>习  题 </a:t>
            </a:r>
            <a:r>
              <a:rPr lang="en-US" altLang="zh-CN"/>
              <a:t>1</a:t>
            </a:r>
          </a:p>
        </p:txBody>
      </p:sp>
      <p:sp>
        <p:nvSpPr>
          <p:cNvPr id="46083" name="Rectangle 3"/>
          <p:cNvSpPr>
            <a:spLocks noGrp="1" noChangeArrowheads="1"/>
          </p:cNvSpPr>
          <p:nvPr>
            <p:ph type="body" idx="1"/>
          </p:nvPr>
        </p:nvSpPr>
        <p:spPr>
          <a:xfrm>
            <a:off x="301625" y="1539875"/>
            <a:ext cx="8540750" cy="4841875"/>
          </a:xfrm>
        </p:spPr>
        <p:txBody>
          <a:bodyPr/>
          <a:lstStyle/>
          <a:p>
            <a:pPr>
              <a:lnSpc>
                <a:spcPct val="80000"/>
              </a:lnSpc>
            </a:pPr>
            <a:r>
              <a:rPr lang="zh-CN" altLang="en-US" sz="2400"/>
              <a:t>一、选择题</a:t>
            </a:r>
          </a:p>
          <a:p>
            <a:pPr>
              <a:lnSpc>
                <a:spcPct val="80000"/>
              </a:lnSpc>
            </a:pPr>
            <a:r>
              <a:rPr lang="en-US" altLang="zh-CN" sz="2400"/>
              <a:t>1. </a:t>
            </a:r>
            <a:r>
              <a:rPr lang="zh-CN" altLang="en-US" sz="2400"/>
              <a:t>算法的计算量的大小称为计算的（    ）。</a:t>
            </a:r>
          </a:p>
          <a:p>
            <a:pPr>
              <a:lnSpc>
                <a:spcPct val="80000"/>
              </a:lnSpc>
            </a:pPr>
            <a:r>
              <a:rPr lang="en-US" altLang="zh-CN" sz="2400"/>
              <a:t>A</a:t>
            </a:r>
            <a:r>
              <a:rPr lang="zh-CN" altLang="en-US" sz="2400"/>
              <a:t>．效率          </a:t>
            </a:r>
            <a:r>
              <a:rPr lang="en-US" altLang="zh-CN" sz="2400"/>
              <a:t>B. </a:t>
            </a:r>
            <a:r>
              <a:rPr lang="zh-CN" altLang="en-US" sz="2400"/>
              <a:t>复杂性       </a:t>
            </a:r>
            <a:r>
              <a:rPr lang="en-US" altLang="zh-CN" sz="2400"/>
              <a:t>C. </a:t>
            </a:r>
            <a:r>
              <a:rPr lang="zh-CN" altLang="en-US" sz="2400"/>
              <a:t>现实性           </a:t>
            </a:r>
            <a:r>
              <a:rPr lang="en-US" altLang="zh-CN" sz="2400"/>
              <a:t>D. </a:t>
            </a:r>
            <a:r>
              <a:rPr lang="zh-CN" altLang="en-US" sz="2400"/>
              <a:t>难度</a:t>
            </a:r>
          </a:p>
          <a:p>
            <a:pPr>
              <a:lnSpc>
                <a:spcPct val="80000"/>
              </a:lnSpc>
            </a:pPr>
            <a:r>
              <a:rPr lang="en-US" altLang="zh-CN" sz="2400"/>
              <a:t>2. </a:t>
            </a:r>
            <a:r>
              <a:rPr lang="zh-CN" altLang="en-US" sz="2400"/>
              <a:t>算法的时间复杂度取决于（ ）</a:t>
            </a:r>
          </a:p>
          <a:p>
            <a:pPr>
              <a:lnSpc>
                <a:spcPct val="80000"/>
              </a:lnSpc>
            </a:pPr>
            <a:r>
              <a:rPr lang="en-US" altLang="zh-CN" sz="2400"/>
              <a:t>A</a:t>
            </a:r>
            <a:r>
              <a:rPr lang="zh-CN" altLang="en-US" sz="2400"/>
              <a:t>．问题的规模      </a:t>
            </a:r>
            <a:r>
              <a:rPr lang="en-US" altLang="zh-CN" sz="2400"/>
              <a:t>B. </a:t>
            </a:r>
            <a:r>
              <a:rPr lang="zh-CN" altLang="en-US" sz="2400"/>
              <a:t>待处理数据的初态      </a:t>
            </a:r>
            <a:r>
              <a:rPr lang="en-US" altLang="zh-CN" sz="2400"/>
              <a:t>C. A</a:t>
            </a:r>
            <a:r>
              <a:rPr lang="zh-CN" altLang="en-US" sz="2400"/>
              <a:t>和</a:t>
            </a:r>
            <a:r>
              <a:rPr lang="en-US" altLang="zh-CN" sz="2400"/>
              <a:t>B</a:t>
            </a:r>
          </a:p>
          <a:p>
            <a:pPr>
              <a:lnSpc>
                <a:spcPct val="80000"/>
              </a:lnSpc>
            </a:pPr>
            <a:r>
              <a:rPr lang="en-US" altLang="zh-CN" sz="2400"/>
              <a:t>3</a:t>
            </a:r>
            <a:r>
              <a:rPr lang="zh-CN" altLang="en-US" sz="2400"/>
              <a:t>．从逻辑上可以把数据结构分为（    ）两大类。</a:t>
            </a:r>
          </a:p>
          <a:p>
            <a:pPr>
              <a:lnSpc>
                <a:spcPct val="80000"/>
              </a:lnSpc>
            </a:pPr>
            <a:r>
              <a:rPr lang="en-US" altLang="zh-CN" sz="2400"/>
              <a:t>A</a:t>
            </a:r>
            <a:r>
              <a:rPr lang="zh-CN" altLang="en-US" sz="2400"/>
              <a:t>．动态结构、静态结构       </a:t>
            </a:r>
            <a:r>
              <a:rPr lang="en-US" altLang="zh-CN" sz="2400"/>
              <a:t>B</a:t>
            </a:r>
            <a:r>
              <a:rPr lang="zh-CN" altLang="en-US" sz="2400"/>
              <a:t>．顺序结构、链式结构  </a:t>
            </a:r>
          </a:p>
          <a:p>
            <a:pPr>
              <a:lnSpc>
                <a:spcPct val="80000"/>
              </a:lnSpc>
            </a:pPr>
            <a:r>
              <a:rPr lang="en-US" altLang="zh-CN" sz="2400"/>
              <a:t>C</a:t>
            </a:r>
            <a:r>
              <a:rPr lang="zh-CN" altLang="en-US" sz="2400"/>
              <a:t>．线性结构、非线性结构     </a:t>
            </a:r>
            <a:r>
              <a:rPr lang="en-US" altLang="zh-CN" sz="2400"/>
              <a:t>D</a:t>
            </a:r>
            <a:r>
              <a:rPr lang="zh-CN" altLang="en-US" sz="2400"/>
              <a:t>．初等结构、构造型结构</a:t>
            </a:r>
          </a:p>
          <a:p>
            <a:pPr>
              <a:lnSpc>
                <a:spcPct val="80000"/>
              </a:lnSpc>
            </a:pPr>
            <a:r>
              <a:rPr lang="en-US" altLang="zh-CN" sz="2400"/>
              <a:t>4</a:t>
            </a:r>
            <a:r>
              <a:rPr lang="zh-CN" altLang="en-US" sz="2400"/>
              <a:t>．连续存储设计时，存储单元的地址（    ）。</a:t>
            </a:r>
          </a:p>
          <a:p>
            <a:pPr>
              <a:lnSpc>
                <a:spcPct val="80000"/>
              </a:lnSpc>
            </a:pPr>
            <a:r>
              <a:rPr lang="en-US" altLang="zh-CN" sz="2400"/>
              <a:t>A</a:t>
            </a:r>
            <a:r>
              <a:rPr lang="zh-CN" altLang="en-US" sz="2400"/>
              <a:t>．一定连续  </a:t>
            </a:r>
            <a:r>
              <a:rPr lang="en-US" altLang="zh-CN" sz="2400"/>
              <a:t>B</a:t>
            </a:r>
            <a:r>
              <a:rPr lang="zh-CN" altLang="en-US" sz="2400"/>
              <a:t>．一定不连续  </a:t>
            </a:r>
            <a:r>
              <a:rPr lang="en-US" altLang="zh-CN" sz="2400"/>
              <a:t>C</a:t>
            </a:r>
            <a:r>
              <a:rPr lang="zh-CN" altLang="en-US" sz="2400"/>
              <a:t>．不一定连续  </a:t>
            </a:r>
            <a:r>
              <a:rPr lang="en-US" altLang="zh-CN" sz="2400"/>
              <a:t>D</a:t>
            </a:r>
            <a:r>
              <a:rPr lang="zh-CN" altLang="en-US" sz="2400"/>
              <a:t>．部分连续，部分不连续</a:t>
            </a:r>
          </a:p>
          <a:p>
            <a:pPr>
              <a:lnSpc>
                <a:spcPct val="80000"/>
              </a:lnSpc>
            </a:pPr>
            <a:r>
              <a:rPr lang="en-US" altLang="zh-CN" sz="2400"/>
              <a:t>5</a:t>
            </a:r>
            <a:r>
              <a:rPr lang="zh-CN" altLang="en-US" sz="2400"/>
              <a:t>．以下属于逻辑结构的是（    ）。</a:t>
            </a:r>
          </a:p>
          <a:p>
            <a:pPr>
              <a:lnSpc>
                <a:spcPct val="80000"/>
              </a:lnSpc>
            </a:pPr>
            <a:r>
              <a:rPr lang="en-US" altLang="zh-CN" sz="2400"/>
              <a:t>A</a:t>
            </a:r>
            <a:r>
              <a:rPr lang="zh-CN" altLang="en-US" sz="2400"/>
              <a:t>．顺序表       </a:t>
            </a:r>
            <a:r>
              <a:rPr lang="en-US" altLang="zh-CN" sz="2400"/>
              <a:t>B. </a:t>
            </a:r>
            <a:r>
              <a:rPr lang="zh-CN" altLang="en-US" sz="2400"/>
              <a:t>哈希表        </a:t>
            </a:r>
            <a:r>
              <a:rPr lang="en-US" altLang="zh-CN" sz="2400"/>
              <a:t>C.</a:t>
            </a:r>
            <a:r>
              <a:rPr lang="zh-CN" altLang="en-US" sz="2400"/>
              <a:t>有序表          </a:t>
            </a:r>
            <a:r>
              <a:rPr lang="en-US" altLang="zh-CN" sz="2400"/>
              <a:t>D.  </a:t>
            </a:r>
            <a:r>
              <a:rPr lang="zh-CN" altLang="en-US" sz="2400"/>
              <a:t>单链表</a:t>
            </a:r>
          </a:p>
        </p:txBody>
      </p:sp>
    </p:spTree>
  </p:cSld>
  <p:clrMapOvr>
    <a:masterClrMapping/>
  </p:clrMapOvr>
  <p:transition>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a:xfrm>
            <a:off x="301625" y="1196975"/>
            <a:ext cx="8540750" cy="4824413"/>
          </a:xfrm>
        </p:spPr>
        <p:txBody>
          <a:bodyPr/>
          <a:lstStyle/>
          <a:p>
            <a:pPr>
              <a:lnSpc>
                <a:spcPct val="80000"/>
              </a:lnSpc>
            </a:pPr>
            <a:r>
              <a:rPr lang="zh-CN" altLang="en-US" sz="2400"/>
              <a:t>二、判断题</a:t>
            </a:r>
          </a:p>
          <a:p>
            <a:pPr>
              <a:lnSpc>
                <a:spcPct val="80000"/>
              </a:lnSpc>
            </a:pPr>
            <a:r>
              <a:rPr lang="en-US" altLang="zh-CN" sz="2400"/>
              <a:t>1. </a:t>
            </a:r>
            <a:r>
              <a:rPr lang="zh-CN" altLang="en-US" sz="2400"/>
              <a:t>数据元素是数据的最小单位。</a:t>
            </a:r>
            <a:r>
              <a:rPr lang="en-US" altLang="zh-CN" sz="2400"/>
              <a:t>(    )</a:t>
            </a:r>
          </a:p>
          <a:p>
            <a:pPr>
              <a:lnSpc>
                <a:spcPct val="80000"/>
              </a:lnSpc>
            </a:pPr>
            <a:r>
              <a:rPr lang="en-US" altLang="zh-CN" sz="2400"/>
              <a:t>2. </a:t>
            </a:r>
            <a:r>
              <a:rPr lang="zh-CN" altLang="en-US" sz="2400"/>
              <a:t>记录是数据处理的最小单位。 </a:t>
            </a:r>
            <a:r>
              <a:rPr lang="en-US" altLang="zh-CN" sz="2400"/>
              <a:t>(    ) </a:t>
            </a:r>
          </a:p>
          <a:p>
            <a:pPr>
              <a:lnSpc>
                <a:spcPct val="80000"/>
              </a:lnSpc>
            </a:pPr>
            <a:r>
              <a:rPr lang="en-US" altLang="zh-CN" sz="2400"/>
              <a:t>3. </a:t>
            </a:r>
            <a:r>
              <a:rPr lang="zh-CN" altLang="en-US" sz="2400"/>
              <a:t>数据的逻辑结构是指数据的各数据项之间的逻辑关系；</a:t>
            </a:r>
            <a:r>
              <a:rPr lang="en-US" altLang="zh-CN" sz="2400"/>
              <a:t>(   )</a:t>
            </a:r>
          </a:p>
          <a:p>
            <a:pPr>
              <a:lnSpc>
                <a:spcPct val="80000"/>
              </a:lnSpc>
            </a:pPr>
            <a:r>
              <a:rPr lang="en-US" altLang="zh-CN" sz="2400"/>
              <a:t>4</a:t>
            </a:r>
            <a:r>
              <a:rPr lang="zh-CN" altLang="en-US" sz="2400"/>
              <a:t>．程序一定是算法。</a:t>
            </a:r>
            <a:r>
              <a:rPr lang="en-US" altLang="zh-CN" sz="2400"/>
              <a:t>(    ) </a:t>
            </a:r>
          </a:p>
          <a:p>
            <a:pPr>
              <a:lnSpc>
                <a:spcPct val="80000"/>
              </a:lnSpc>
            </a:pPr>
            <a:r>
              <a:rPr lang="en-US" altLang="zh-CN" sz="2400"/>
              <a:t>5. </a:t>
            </a:r>
            <a:r>
              <a:rPr lang="zh-CN" altLang="en-US" sz="2400"/>
              <a:t>在顺序存储结构中，有时也存储数据结构中元素之间的关系。</a:t>
            </a:r>
            <a:r>
              <a:rPr lang="en-US" altLang="zh-CN" sz="2400"/>
              <a:t>(    )</a:t>
            </a:r>
          </a:p>
          <a:p>
            <a:pPr>
              <a:lnSpc>
                <a:spcPct val="80000"/>
              </a:lnSpc>
            </a:pPr>
            <a:r>
              <a:rPr lang="en-US" altLang="zh-CN" sz="2400"/>
              <a:t>6. </a:t>
            </a:r>
            <a:r>
              <a:rPr lang="zh-CN" altLang="en-US" sz="2400"/>
              <a:t>顺序存储方式的优点是存储密度大，且插入、删除运算效率高。</a:t>
            </a:r>
            <a:r>
              <a:rPr lang="en-US" altLang="zh-CN" sz="2400"/>
              <a:t>(    )</a:t>
            </a:r>
          </a:p>
          <a:p>
            <a:pPr>
              <a:lnSpc>
                <a:spcPct val="80000"/>
              </a:lnSpc>
            </a:pPr>
            <a:r>
              <a:rPr lang="en-US" altLang="zh-CN" sz="2400"/>
              <a:t>7. </a:t>
            </a:r>
            <a:r>
              <a:rPr lang="zh-CN" altLang="en-US" sz="2400"/>
              <a:t>数据结构的基本操作的设置的最重要的准则是，实现应用程序与存储结构的独立。</a:t>
            </a:r>
            <a:r>
              <a:rPr lang="en-US" altLang="zh-CN" sz="2400"/>
              <a:t>(    )</a:t>
            </a:r>
          </a:p>
          <a:p>
            <a:pPr>
              <a:lnSpc>
                <a:spcPct val="80000"/>
              </a:lnSpc>
            </a:pPr>
            <a:r>
              <a:rPr lang="en-US" altLang="zh-CN" sz="2400"/>
              <a:t>8. </a:t>
            </a:r>
            <a:r>
              <a:rPr lang="zh-CN" altLang="en-US" sz="2400"/>
              <a:t>数据的逻辑结构说明数据元素之间的顺序关系</a:t>
            </a:r>
            <a:r>
              <a:rPr lang="en-US" altLang="zh-CN" sz="2400"/>
              <a:t>,</a:t>
            </a:r>
            <a:r>
              <a:rPr lang="zh-CN" altLang="en-US" sz="2400"/>
              <a:t>它依赖于计算机的储存结构</a:t>
            </a:r>
            <a:r>
              <a:rPr lang="en-US" altLang="zh-CN" sz="2400"/>
              <a:t>. (    )</a:t>
            </a:r>
          </a:p>
        </p:txBody>
      </p:sp>
    </p:spTree>
  </p:cSld>
  <p:clrMapOvr>
    <a:masterClrMapping/>
  </p:clrMapOvr>
  <p:transition>
    <p:cover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type="body" idx="1"/>
          </p:nvPr>
        </p:nvSpPr>
        <p:spPr>
          <a:xfrm>
            <a:off x="301625" y="747713"/>
            <a:ext cx="8540750" cy="5418137"/>
          </a:xfrm>
        </p:spPr>
        <p:txBody>
          <a:bodyPr/>
          <a:lstStyle/>
          <a:p>
            <a:pPr>
              <a:lnSpc>
                <a:spcPct val="80000"/>
              </a:lnSpc>
            </a:pPr>
            <a:r>
              <a:rPr lang="zh-CN" altLang="en-US" sz="2400"/>
              <a:t>三、填空</a:t>
            </a:r>
          </a:p>
          <a:p>
            <a:pPr>
              <a:lnSpc>
                <a:spcPct val="80000"/>
              </a:lnSpc>
            </a:pPr>
            <a:r>
              <a:rPr lang="en-US" altLang="zh-CN" sz="2400"/>
              <a:t>1</a:t>
            </a:r>
            <a:r>
              <a:rPr lang="zh-CN" altLang="en-US" sz="2400"/>
              <a:t>．数据的物理结构包括</a:t>
            </a:r>
            <a:r>
              <a:rPr lang="zh-CN" altLang="en-US" sz="2400" u="sng"/>
              <a:t>         </a:t>
            </a:r>
            <a:r>
              <a:rPr lang="zh-CN" altLang="en-US" sz="2400"/>
              <a:t>的表示和</a:t>
            </a:r>
            <a:r>
              <a:rPr lang="zh-CN" altLang="en-US" sz="2400" u="sng"/>
              <a:t>         </a:t>
            </a:r>
            <a:r>
              <a:rPr lang="zh-CN" altLang="en-US" sz="2400"/>
              <a:t>的表示。</a:t>
            </a:r>
          </a:p>
          <a:p>
            <a:pPr>
              <a:lnSpc>
                <a:spcPct val="80000"/>
              </a:lnSpc>
            </a:pPr>
            <a:r>
              <a:rPr lang="en-US" altLang="zh-CN" sz="2400"/>
              <a:t>2. </a:t>
            </a:r>
            <a:r>
              <a:rPr lang="zh-CN" altLang="en-US" sz="2400"/>
              <a:t>对于给定的</a:t>
            </a:r>
            <a:r>
              <a:rPr lang="en-US" altLang="zh-CN" sz="2400"/>
              <a:t>n</a:t>
            </a:r>
            <a:r>
              <a:rPr lang="zh-CN" altLang="en-US" sz="2400"/>
              <a:t>个元素</a:t>
            </a:r>
            <a:r>
              <a:rPr lang="en-US" altLang="zh-CN" sz="2400"/>
              <a:t>,</a:t>
            </a:r>
            <a:r>
              <a:rPr lang="zh-CN" altLang="en-US" sz="2400"/>
              <a:t>可以构造出的逻辑结构有</a:t>
            </a:r>
            <a:r>
              <a:rPr lang="zh-CN" altLang="en-US" sz="2400" u="sng"/>
              <a:t>  （</a:t>
            </a:r>
            <a:r>
              <a:rPr lang="en-US" altLang="zh-CN" sz="2400" u="sng"/>
              <a:t>1</a:t>
            </a:r>
            <a:r>
              <a:rPr lang="zh-CN" altLang="en-US" sz="2400" u="sng"/>
              <a:t>）  </a:t>
            </a:r>
            <a:r>
              <a:rPr lang="zh-CN" altLang="en-US" sz="2400"/>
              <a:t>，</a:t>
            </a:r>
            <a:r>
              <a:rPr lang="zh-CN" altLang="en-US" sz="2400" u="sng"/>
              <a:t>  （</a:t>
            </a:r>
            <a:r>
              <a:rPr lang="en-US" altLang="zh-CN" sz="2400" u="sng"/>
              <a:t>2</a:t>
            </a:r>
            <a:r>
              <a:rPr lang="zh-CN" altLang="en-US" sz="2400" u="sng"/>
              <a:t>）  </a:t>
            </a:r>
            <a:r>
              <a:rPr lang="zh-CN" altLang="en-US" sz="2400"/>
              <a:t>，</a:t>
            </a:r>
            <a:r>
              <a:rPr lang="zh-CN" altLang="en-US" sz="2400" u="sng"/>
              <a:t>  （</a:t>
            </a:r>
            <a:r>
              <a:rPr lang="en-US" altLang="zh-CN" sz="2400" u="sng"/>
              <a:t>3</a:t>
            </a:r>
            <a:r>
              <a:rPr lang="zh-CN" altLang="en-US" sz="2400" u="sng"/>
              <a:t>）  </a:t>
            </a:r>
            <a:r>
              <a:rPr lang="zh-CN" altLang="en-US" sz="2400"/>
              <a:t>，</a:t>
            </a:r>
            <a:r>
              <a:rPr lang="en-US" altLang="zh-CN" sz="2400"/>
              <a:t>__</a:t>
            </a:r>
            <a:r>
              <a:rPr lang="zh-CN" altLang="en-US" sz="2400" u="sng"/>
              <a:t>（</a:t>
            </a:r>
            <a:r>
              <a:rPr lang="en-US" altLang="zh-CN" sz="2400" u="sng"/>
              <a:t>4</a:t>
            </a:r>
            <a:r>
              <a:rPr lang="zh-CN" altLang="en-US" sz="2400" u="sng"/>
              <a:t>）</a:t>
            </a:r>
            <a:r>
              <a:rPr lang="en-US" altLang="zh-CN" sz="2400" u="sng"/>
              <a:t>_</a:t>
            </a:r>
            <a:r>
              <a:rPr lang="zh-CN" altLang="en-US" sz="2400"/>
              <a:t>四种。</a:t>
            </a:r>
          </a:p>
          <a:p>
            <a:pPr>
              <a:lnSpc>
                <a:spcPct val="80000"/>
              </a:lnSpc>
            </a:pPr>
            <a:r>
              <a:rPr lang="en-US" altLang="zh-CN" sz="2400"/>
              <a:t>3</a:t>
            </a:r>
            <a:r>
              <a:rPr lang="zh-CN" altLang="en-US" sz="2400"/>
              <a:t>．数据的逻辑结构是指</a:t>
            </a:r>
            <a:r>
              <a:rPr lang="zh-CN" altLang="en-US" sz="2400" u="sng"/>
              <a:t>         </a:t>
            </a:r>
            <a:r>
              <a:rPr lang="zh-CN" altLang="en-US" sz="2400"/>
              <a:t>。</a:t>
            </a:r>
          </a:p>
          <a:p>
            <a:pPr>
              <a:lnSpc>
                <a:spcPct val="80000"/>
              </a:lnSpc>
            </a:pPr>
            <a:r>
              <a:rPr lang="en-US" altLang="zh-CN" sz="2400"/>
              <a:t>4</a:t>
            </a:r>
            <a:r>
              <a:rPr lang="zh-CN" altLang="en-US" sz="2400"/>
              <a:t>．一个数据结构在计算机中</a:t>
            </a:r>
            <a:r>
              <a:rPr lang="zh-CN" altLang="en-US" sz="2400" u="sng"/>
              <a:t>         </a:t>
            </a:r>
            <a:r>
              <a:rPr lang="zh-CN" altLang="en-US" sz="2400"/>
              <a:t>称为存储结构。</a:t>
            </a:r>
          </a:p>
          <a:p>
            <a:pPr>
              <a:lnSpc>
                <a:spcPct val="80000"/>
              </a:lnSpc>
            </a:pPr>
            <a:r>
              <a:rPr lang="en-US" altLang="zh-CN" sz="2400"/>
              <a:t>5</a:t>
            </a:r>
            <a:r>
              <a:rPr lang="zh-CN" altLang="en-US" sz="2400"/>
              <a:t>．抽象数据类型的定义仅取决于它的一组</a:t>
            </a:r>
            <a:r>
              <a:rPr lang="en-US" altLang="zh-CN" sz="2400"/>
              <a:t>_</a:t>
            </a:r>
            <a:r>
              <a:rPr lang="en-US" altLang="zh-CN" sz="2400" u="sng"/>
              <a:t>_</a:t>
            </a:r>
            <a:r>
              <a:rPr lang="zh-CN" altLang="en-US" sz="2400" u="sng"/>
              <a:t>（</a:t>
            </a:r>
            <a:r>
              <a:rPr lang="en-US" altLang="zh-CN" sz="2400" u="sng"/>
              <a:t>1</a:t>
            </a:r>
            <a:r>
              <a:rPr lang="zh-CN" altLang="en-US" sz="2400" u="sng"/>
              <a:t>）</a:t>
            </a:r>
            <a:r>
              <a:rPr lang="en-US" altLang="zh-CN" sz="2400" u="sng"/>
              <a:t>_</a:t>
            </a:r>
            <a:r>
              <a:rPr lang="zh-CN" altLang="en-US" sz="2400"/>
              <a:t>，而与</a:t>
            </a:r>
            <a:r>
              <a:rPr lang="en-US" altLang="zh-CN" sz="2400" u="sng"/>
              <a:t>_</a:t>
            </a:r>
            <a:r>
              <a:rPr lang="zh-CN" altLang="en-US" sz="2400" u="sng"/>
              <a:t>（</a:t>
            </a:r>
            <a:r>
              <a:rPr lang="en-US" altLang="zh-CN" sz="2400" u="sng"/>
              <a:t>2</a:t>
            </a:r>
            <a:r>
              <a:rPr lang="zh-CN" altLang="en-US" sz="2400" u="sng"/>
              <a:t>）</a:t>
            </a:r>
            <a:r>
              <a:rPr lang="en-US" altLang="zh-CN" sz="2400"/>
              <a:t>_</a:t>
            </a:r>
            <a:r>
              <a:rPr lang="zh-CN" altLang="en-US" sz="2400"/>
              <a:t>无关，即不论其内部结构如何变化，只要它的</a:t>
            </a:r>
            <a:r>
              <a:rPr lang="en-US" altLang="zh-CN" sz="2400" u="sng"/>
              <a:t>_</a:t>
            </a:r>
            <a:r>
              <a:rPr lang="zh-CN" altLang="en-US" sz="2400" u="sng"/>
              <a:t>（</a:t>
            </a:r>
            <a:r>
              <a:rPr lang="en-US" altLang="zh-CN" sz="2400" u="sng"/>
              <a:t>3</a:t>
            </a:r>
            <a:r>
              <a:rPr lang="zh-CN" altLang="en-US" sz="2400" u="sng"/>
              <a:t>）</a:t>
            </a:r>
            <a:r>
              <a:rPr lang="en-US" altLang="zh-CN" sz="2400" u="sng"/>
              <a:t>_</a:t>
            </a:r>
            <a:r>
              <a:rPr lang="zh-CN" altLang="en-US" sz="2400"/>
              <a:t>不变，都不影响其外部使用。</a:t>
            </a:r>
          </a:p>
          <a:p>
            <a:pPr>
              <a:lnSpc>
                <a:spcPct val="80000"/>
              </a:lnSpc>
            </a:pPr>
            <a:r>
              <a:rPr lang="en-US" altLang="zh-CN" sz="2400"/>
              <a:t>6</a:t>
            </a:r>
            <a:r>
              <a:rPr lang="zh-CN" altLang="en-US" sz="2400"/>
              <a:t>．数据结构中评价算法的两个重要指标是</a:t>
            </a:r>
            <a:r>
              <a:rPr lang="zh-CN" altLang="en-US" sz="2400" u="sng"/>
              <a:t>            。</a:t>
            </a:r>
            <a:endParaRPr lang="zh-CN" altLang="en-US" sz="2400"/>
          </a:p>
          <a:p>
            <a:pPr>
              <a:lnSpc>
                <a:spcPct val="80000"/>
              </a:lnSpc>
            </a:pPr>
            <a:r>
              <a:rPr lang="en-US" altLang="zh-CN" sz="2400"/>
              <a:t>7. </a:t>
            </a:r>
            <a:r>
              <a:rPr lang="zh-CN" altLang="en-US" sz="2400"/>
              <a:t>数据结构是研讨数据的</a:t>
            </a:r>
            <a:r>
              <a:rPr lang="en-US" altLang="zh-CN" sz="2400"/>
              <a:t>_</a:t>
            </a:r>
            <a:r>
              <a:rPr lang="zh-CN" altLang="en-US" sz="2400" u="sng"/>
              <a:t>（</a:t>
            </a:r>
            <a:r>
              <a:rPr lang="en-US" altLang="zh-CN" sz="2400" u="sng"/>
              <a:t>1</a:t>
            </a:r>
            <a:r>
              <a:rPr lang="zh-CN" altLang="en-US" sz="2400" u="sng"/>
              <a:t>）</a:t>
            </a:r>
            <a:r>
              <a:rPr lang="en-US" altLang="zh-CN" sz="2400"/>
              <a:t>_</a:t>
            </a:r>
            <a:r>
              <a:rPr lang="zh-CN" altLang="en-US" sz="2400"/>
              <a:t>和</a:t>
            </a:r>
            <a:r>
              <a:rPr lang="en-US" altLang="zh-CN" sz="2400" u="sng"/>
              <a:t>_</a:t>
            </a:r>
            <a:r>
              <a:rPr lang="zh-CN" altLang="en-US" sz="2400" u="sng"/>
              <a:t>（</a:t>
            </a:r>
            <a:r>
              <a:rPr lang="en-US" altLang="zh-CN" sz="2400" u="sng"/>
              <a:t>2</a:t>
            </a:r>
            <a:r>
              <a:rPr lang="zh-CN" altLang="en-US" sz="2400" u="sng"/>
              <a:t>）</a:t>
            </a:r>
            <a:r>
              <a:rPr lang="en-US" altLang="zh-CN" sz="2400" u="sng"/>
              <a:t>_</a:t>
            </a:r>
            <a:r>
              <a:rPr lang="zh-CN" altLang="en-US" sz="2400"/>
              <a:t>，以及它们之间的相互关系，并对与这种结构定义相应的</a:t>
            </a:r>
            <a:r>
              <a:rPr lang="en-US" altLang="zh-CN" sz="2400"/>
              <a:t>_</a:t>
            </a:r>
            <a:r>
              <a:rPr lang="zh-CN" altLang="en-US" sz="2400" u="sng"/>
              <a:t>（</a:t>
            </a:r>
            <a:r>
              <a:rPr lang="en-US" altLang="zh-CN" sz="2400" u="sng"/>
              <a:t>3</a:t>
            </a:r>
            <a:r>
              <a:rPr lang="zh-CN" altLang="en-US" sz="2400" u="sng"/>
              <a:t>）</a:t>
            </a:r>
            <a:r>
              <a:rPr lang="en-US" altLang="zh-CN" sz="2400"/>
              <a:t>_</a:t>
            </a:r>
            <a:r>
              <a:rPr lang="zh-CN" altLang="en-US" sz="2400"/>
              <a:t>，设计出相应的</a:t>
            </a:r>
            <a:r>
              <a:rPr lang="zh-CN" altLang="en-US" sz="2400" u="sng"/>
              <a:t>（</a:t>
            </a:r>
            <a:r>
              <a:rPr lang="en-US" altLang="zh-CN" sz="2400" u="sng"/>
              <a:t>4</a:t>
            </a:r>
            <a:r>
              <a:rPr lang="zh-CN" altLang="en-US" sz="2400" u="sng"/>
              <a:t>）</a:t>
            </a:r>
            <a:r>
              <a:rPr lang="en-US" altLang="zh-CN" sz="2400" u="sng"/>
              <a:t>_</a:t>
            </a:r>
            <a:r>
              <a:rPr lang="zh-CN" altLang="en-US" sz="2400"/>
              <a:t>。</a:t>
            </a:r>
          </a:p>
          <a:p>
            <a:pPr>
              <a:lnSpc>
                <a:spcPct val="80000"/>
              </a:lnSpc>
            </a:pPr>
            <a:r>
              <a:rPr lang="en-US" altLang="zh-CN" sz="2400"/>
              <a:t>8</a:t>
            </a:r>
            <a:r>
              <a:rPr lang="zh-CN" altLang="en-US" sz="2400"/>
              <a:t>． 一个算法具有</a:t>
            </a:r>
            <a:r>
              <a:rPr lang="en-US" altLang="zh-CN" sz="2400"/>
              <a:t>5</a:t>
            </a:r>
            <a:r>
              <a:rPr lang="zh-CN" altLang="en-US" sz="2400"/>
              <a:t>个特性</a:t>
            </a:r>
            <a:r>
              <a:rPr lang="en-US" altLang="zh-CN" sz="2400"/>
              <a:t>:</a:t>
            </a:r>
            <a:r>
              <a:rPr lang="en-US" altLang="zh-CN" sz="2400" u="sng"/>
              <a:t> </a:t>
            </a:r>
            <a:r>
              <a:rPr lang="zh-CN" altLang="en-US" sz="2400" u="sng"/>
              <a:t>（</a:t>
            </a:r>
            <a:r>
              <a:rPr lang="en-US" altLang="zh-CN" sz="2400" u="sng"/>
              <a:t>1</a:t>
            </a:r>
            <a:r>
              <a:rPr lang="zh-CN" altLang="en-US" sz="2400" u="sng"/>
              <a:t>） </a:t>
            </a:r>
            <a:r>
              <a:rPr lang="zh-CN" altLang="en-US" sz="2400"/>
              <a:t>、</a:t>
            </a:r>
            <a:r>
              <a:rPr lang="zh-CN" altLang="en-US" sz="2400" u="sng"/>
              <a:t> （</a:t>
            </a:r>
            <a:r>
              <a:rPr lang="en-US" altLang="zh-CN" sz="2400" u="sng"/>
              <a:t>2</a:t>
            </a:r>
            <a:r>
              <a:rPr lang="zh-CN" altLang="en-US" sz="2400" u="sng"/>
              <a:t>） </a:t>
            </a:r>
            <a:r>
              <a:rPr lang="zh-CN" altLang="en-US" sz="2400"/>
              <a:t>、</a:t>
            </a:r>
            <a:r>
              <a:rPr lang="zh-CN" altLang="en-US" sz="2400" u="sng"/>
              <a:t> （</a:t>
            </a:r>
            <a:r>
              <a:rPr lang="en-US" altLang="zh-CN" sz="2400" u="sng"/>
              <a:t>3</a:t>
            </a:r>
            <a:r>
              <a:rPr lang="zh-CN" altLang="en-US" sz="2400" u="sng"/>
              <a:t>） </a:t>
            </a:r>
            <a:r>
              <a:rPr lang="zh-CN" altLang="en-US" sz="2400"/>
              <a:t>，有零个或多个输入、有一个或多个输出。</a:t>
            </a:r>
          </a:p>
        </p:txBody>
      </p:sp>
    </p:spTree>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301625" y="908050"/>
            <a:ext cx="8540750" cy="5400675"/>
          </a:xfrm>
        </p:spPr>
        <p:txBody>
          <a:bodyPr/>
          <a:lstStyle/>
          <a:p>
            <a:pPr>
              <a:lnSpc>
                <a:spcPct val="80000"/>
              </a:lnSpc>
            </a:pPr>
            <a:r>
              <a:rPr lang="zh-CN" altLang="en-US" sz="2400"/>
              <a:t>四、应用题</a:t>
            </a:r>
          </a:p>
          <a:p>
            <a:pPr>
              <a:lnSpc>
                <a:spcPct val="80000"/>
              </a:lnSpc>
            </a:pPr>
            <a:r>
              <a:rPr lang="en-US" altLang="zh-CN" sz="2400"/>
              <a:t>1. </a:t>
            </a:r>
            <a:r>
              <a:rPr lang="zh-CN" altLang="en-US" sz="2400"/>
              <a:t>数据结构是一门研究什么内容的学科？ </a:t>
            </a:r>
          </a:p>
          <a:p>
            <a:pPr>
              <a:lnSpc>
                <a:spcPct val="80000"/>
              </a:lnSpc>
            </a:pPr>
            <a:r>
              <a:rPr lang="en-US" altLang="zh-CN" sz="2400"/>
              <a:t>2. </a:t>
            </a:r>
            <a:r>
              <a:rPr lang="zh-CN" altLang="en-US" sz="2400"/>
              <a:t>数据元素之间的关系在计算机中有几种表示方法？各有什么特点？</a:t>
            </a:r>
          </a:p>
          <a:p>
            <a:pPr>
              <a:lnSpc>
                <a:spcPct val="80000"/>
              </a:lnSpc>
            </a:pPr>
            <a:r>
              <a:rPr lang="en-US" altLang="zh-CN" sz="2400"/>
              <a:t>3. </a:t>
            </a:r>
            <a:r>
              <a:rPr lang="zh-CN" altLang="en-US" sz="2400"/>
              <a:t>数据类型和抽象数据类型是如何定义的。二者有何相同和不同之处，抽象数据类型的主要特点是什么？使用抽象数据类型的主要好处是什么？</a:t>
            </a:r>
          </a:p>
          <a:p>
            <a:pPr>
              <a:lnSpc>
                <a:spcPct val="80000"/>
              </a:lnSpc>
            </a:pPr>
            <a:r>
              <a:rPr lang="en-US" altLang="zh-CN" sz="2400"/>
              <a:t>4. </a:t>
            </a:r>
            <a:r>
              <a:rPr lang="zh-CN" altLang="en-US" sz="2400"/>
              <a:t>回答问题</a:t>
            </a:r>
          </a:p>
          <a:p>
            <a:pPr>
              <a:lnSpc>
                <a:spcPct val="80000"/>
              </a:lnSpc>
            </a:pPr>
            <a:r>
              <a:rPr lang="zh-CN" altLang="en-US" sz="2400"/>
              <a:t>（</a:t>
            </a:r>
            <a:r>
              <a:rPr lang="en-US" altLang="zh-CN" sz="2400"/>
              <a:t>1</a:t>
            </a:r>
            <a:r>
              <a:rPr lang="zh-CN" altLang="en-US" sz="2400"/>
              <a:t>）在数据结构课程中，数据的逻辑结构，数据的存储结构及数据的运算之间存在着怎样的关系？</a:t>
            </a:r>
          </a:p>
          <a:p>
            <a:pPr>
              <a:lnSpc>
                <a:spcPct val="80000"/>
              </a:lnSpc>
            </a:pPr>
            <a:r>
              <a:rPr lang="zh-CN" altLang="en-US" sz="2400"/>
              <a:t>（</a:t>
            </a:r>
            <a:r>
              <a:rPr lang="en-US" altLang="zh-CN" sz="2400"/>
              <a:t>2</a:t>
            </a:r>
            <a:r>
              <a:rPr lang="zh-CN" altLang="en-US" sz="2400"/>
              <a:t>）若逻辑结构相同但存储结构不同，则为不同的数据结构。这样的说法对吗？举例说明之。</a:t>
            </a:r>
          </a:p>
          <a:p>
            <a:pPr>
              <a:lnSpc>
                <a:spcPct val="80000"/>
              </a:lnSpc>
            </a:pPr>
            <a:r>
              <a:rPr lang="zh-CN" altLang="en-US" sz="2400"/>
              <a:t>（</a:t>
            </a:r>
            <a:r>
              <a:rPr lang="en-US" altLang="zh-CN" sz="2400"/>
              <a:t>3</a:t>
            </a:r>
            <a:r>
              <a:rPr lang="zh-CN" altLang="en-US" sz="2400"/>
              <a:t>）在给定的逻辑结构及其存储表示上可以定义不同的运算集合，从而得到不同的数据结构。这样说法对吗？举例说明之。</a:t>
            </a:r>
          </a:p>
          <a:p>
            <a:pPr>
              <a:lnSpc>
                <a:spcPct val="80000"/>
              </a:lnSpc>
            </a:pPr>
            <a:r>
              <a:rPr lang="zh-CN" altLang="en-US" sz="2400"/>
              <a:t>（</a:t>
            </a:r>
            <a:r>
              <a:rPr lang="en-US" altLang="zh-CN" sz="2400"/>
              <a:t>4</a:t>
            </a:r>
            <a:r>
              <a:rPr lang="zh-CN" altLang="en-US" sz="2400"/>
              <a:t>）评价各种不同数据结构的标准是什么？</a:t>
            </a:r>
          </a:p>
        </p:txBody>
      </p:sp>
    </p:spTree>
  </p:cSld>
  <p:clrMapOvr>
    <a:masterClrMapping/>
  </p:clrMapOvr>
  <p:transition>
    <p:cover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1"/>
          </p:nvPr>
        </p:nvSpPr>
        <p:spPr>
          <a:xfrm>
            <a:off x="301625" y="1341438"/>
            <a:ext cx="8540750" cy="4194175"/>
          </a:xfrm>
        </p:spPr>
        <p:txBody>
          <a:bodyPr/>
          <a:lstStyle/>
          <a:p>
            <a:pPr>
              <a:lnSpc>
                <a:spcPct val="80000"/>
              </a:lnSpc>
            </a:pPr>
            <a:r>
              <a:rPr lang="en-US" altLang="zh-CN" sz="2400"/>
              <a:t>5</a:t>
            </a:r>
            <a:r>
              <a:rPr lang="zh-CN" altLang="en-US" sz="2400"/>
              <a:t>．评价一个好的算法，您是从哪几方面来考虑的？</a:t>
            </a:r>
          </a:p>
          <a:p>
            <a:pPr>
              <a:lnSpc>
                <a:spcPct val="80000"/>
              </a:lnSpc>
            </a:pPr>
            <a:r>
              <a:rPr lang="en-US" altLang="zh-CN" sz="2400"/>
              <a:t>6</a:t>
            </a:r>
            <a:r>
              <a:rPr lang="zh-CN" altLang="en-US" sz="2400"/>
              <a:t>．解释和比较以下各组概念</a:t>
            </a:r>
          </a:p>
          <a:p>
            <a:pPr>
              <a:lnSpc>
                <a:spcPct val="80000"/>
              </a:lnSpc>
            </a:pPr>
            <a:r>
              <a:rPr lang="zh-CN" altLang="en-US" sz="2400"/>
              <a:t>（</a:t>
            </a:r>
            <a:r>
              <a:rPr lang="en-US" altLang="zh-CN" sz="2400"/>
              <a:t>1</a:t>
            </a:r>
            <a:r>
              <a:rPr lang="zh-CN" altLang="en-US" sz="2400"/>
              <a:t>）抽象数据类型及数据类型  </a:t>
            </a:r>
          </a:p>
          <a:p>
            <a:pPr>
              <a:lnSpc>
                <a:spcPct val="80000"/>
              </a:lnSpc>
            </a:pPr>
            <a:r>
              <a:rPr lang="zh-CN" altLang="en-US" sz="2400"/>
              <a:t>（</a:t>
            </a:r>
            <a:r>
              <a:rPr lang="en-US" altLang="zh-CN" sz="2400"/>
              <a:t>2</a:t>
            </a:r>
            <a:r>
              <a:rPr lang="zh-CN" altLang="en-US" sz="2400"/>
              <a:t>）数据结构、逻辑结构、存储结构</a:t>
            </a:r>
          </a:p>
          <a:p>
            <a:pPr>
              <a:lnSpc>
                <a:spcPct val="80000"/>
              </a:lnSpc>
            </a:pPr>
            <a:r>
              <a:rPr lang="zh-CN" altLang="en-US" sz="2400"/>
              <a:t>（</a:t>
            </a:r>
            <a:r>
              <a:rPr lang="en-US" altLang="zh-CN" sz="2400"/>
              <a:t>3</a:t>
            </a:r>
            <a:r>
              <a:rPr lang="zh-CN" altLang="en-US" sz="2400"/>
              <a:t>）抽象数据类型</a:t>
            </a:r>
          </a:p>
          <a:p>
            <a:pPr>
              <a:lnSpc>
                <a:spcPct val="80000"/>
              </a:lnSpc>
            </a:pPr>
            <a:r>
              <a:rPr lang="zh-CN" altLang="en-US" sz="2400"/>
              <a:t>（</a:t>
            </a:r>
            <a:r>
              <a:rPr lang="en-US" altLang="zh-CN" sz="2400"/>
              <a:t>4</a:t>
            </a:r>
            <a:r>
              <a:rPr lang="zh-CN" altLang="en-US" sz="2400"/>
              <a:t>）算法的时间复杂性 </a:t>
            </a:r>
          </a:p>
          <a:p>
            <a:pPr>
              <a:lnSpc>
                <a:spcPct val="80000"/>
              </a:lnSpc>
            </a:pPr>
            <a:r>
              <a:rPr lang="zh-CN" altLang="en-US" sz="2400"/>
              <a:t>（</a:t>
            </a:r>
            <a:r>
              <a:rPr lang="en-US" altLang="zh-CN" sz="2400"/>
              <a:t>5</a:t>
            </a:r>
            <a:r>
              <a:rPr lang="zh-CN" altLang="en-US" sz="2400"/>
              <a:t>）算法</a:t>
            </a:r>
          </a:p>
          <a:p>
            <a:pPr>
              <a:lnSpc>
                <a:spcPct val="80000"/>
              </a:lnSpc>
            </a:pPr>
            <a:r>
              <a:rPr lang="zh-CN" altLang="en-US" sz="2400"/>
              <a:t>（</a:t>
            </a:r>
            <a:r>
              <a:rPr lang="en-US" altLang="zh-CN" sz="2400"/>
              <a:t>6</a:t>
            </a:r>
            <a:r>
              <a:rPr lang="zh-CN" altLang="en-US" sz="2400"/>
              <a:t>）频度</a:t>
            </a:r>
          </a:p>
          <a:p>
            <a:pPr>
              <a:lnSpc>
                <a:spcPct val="80000"/>
              </a:lnSpc>
            </a:pPr>
            <a:r>
              <a:rPr lang="en-US" altLang="zh-CN" sz="2400"/>
              <a:t>7. </a:t>
            </a:r>
            <a:r>
              <a:rPr lang="zh-CN" altLang="en-US" sz="2400"/>
              <a:t>根据数据元素之间的逻辑关系，一般有哪几类基本的数据结构？</a:t>
            </a:r>
          </a:p>
          <a:p>
            <a:pPr>
              <a:lnSpc>
                <a:spcPct val="80000"/>
              </a:lnSpc>
            </a:pPr>
            <a:r>
              <a:rPr lang="en-US" altLang="zh-CN" sz="2400"/>
              <a:t>8</a:t>
            </a:r>
            <a:r>
              <a:rPr lang="zh-CN" altLang="en-US" sz="2400"/>
              <a:t>．对于一个数据结构，一般包括哪三个方面的讨论？ </a:t>
            </a:r>
          </a:p>
        </p:txBody>
      </p:sp>
    </p:spTree>
  </p:cSld>
  <p:clrMapOvr>
    <a:masterClrMapping/>
  </p:clrMapOvr>
  <p:transition>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a:xfrm>
            <a:off x="423863" y="1412875"/>
            <a:ext cx="8540750" cy="4194175"/>
          </a:xfrm>
        </p:spPr>
        <p:txBody>
          <a:bodyPr/>
          <a:lstStyle/>
          <a:p>
            <a:pPr>
              <a:lnSpc>
                <a:spcPct val="90000"/>
              </a:lnSpc>
            </a:pPr>
            <a:r>
              <a:rPr lang="en-US" altLang="zh-CN" sz="2400"/>
              <a:t>9</a:t>
            </a:r>
            <a:r>
              <a:rPr lang="zh-CN" altLang="en-US" sz="2400"/>
              <a:t>．分析下面语句段执行的时间复杂度。</a:t>
            </a:r>
          </a:p>
          <a:p>
            <a:pPr>
              <a:lnSpc>
                <a:spcPct val="90000"/>
              </a:lnSpc>
            </a:pPr>
            <a:r>
              <a:rPr lang="zh-CN" altLang="en-US" sz="2400"/>
              <a:t>（</a:t>
            </a:r>
            <a:r>
              <a:rPr lang="en-US" altLang="zh-CN" sz="2400"/>
              <a:t>1</a:t>
            </a:r>
            <a:r>
              <a:rPr lang="zh-CN" altLang="en-US" sz="2400"/>
              <a:t>）</a:t>
            </a:r>
            <a:r>
              <a:rPr lang="en-US" altLang="zh-CN" sz="2400"/>
              <a:t>for(i=1;i&lt;=n;i++)</a:t>
            </a:r>
          </a:p>
          <a:p>
            <a:pPr>
              <a:lnSpc>
                <a:spcPct val="90000"/>
              </a:lnSpc>
            </a:pPr>
            <a:r>
              <a:rPr lang="en-US" altLang="zh-CN" sz="2400"/>
              <a:t>     for(j=1;j&lt;=n</a:t>
            </a:r>
            <a:r>
              <a:rPr lang="zh-CN" altLang="en-US" sz="2400"/>
              <a:t>；</a:t>
            </a:r>
            <a:r>
              <a:rPr lang="en-US" altLang="zh-CN" sz="2400"/>
              <a:t>j++)</a:t>
            </a:r>
          </a:p>
          <a:p>
            <a:pPr>
              <a:lnSpc>
                <a:spcPct val="90000"/>
              </a:lnSpc>
            </a:pPr>
            <a:r>
              <a:rPr lang="en-US" altLang="zh-CN" sz="2400"/>
              <a:t>         s++;</a:t>
            </a:r>
          </a:p>
          <a:p>
            <a:pPr>
              <a:lnSpc>
                <a:spcPct val="90000"/>
              </a:lnSpc>
            </a:pPr>
            <a:r>
              <a:rPr lang="en-US" altLang="zh-CN" sz="2400"/>
              <a:t>   </a:t>
            </a:r>
            <a:r>
              <a:rPr lang="zh-CN" altLang="en-US" sz="2400"/>
              <a:t>（</a:t>
            </a:r>
            <a:r>
              <a:rPr lang="en-US" altLang="zh-CN" sz="2400"/>
              <a:t>2</a:t>
            </a:r>
            <a:r>
              <a:rPr lang="zh-CN" altLang="en-US" sz="2400"/>
              <a:t>）</a:t>
            </a:r>
            <a:r>
              <a:rPr lang="en-US" altLang="zh-CN" sz="2400"/>
              <a:t>for(i=1;i&lt;=n;i++)</a:t>
            </a:r>
          </a:p>
          <a:p>
            <a:pPr>
              <a:lnSpc>
                <a:spcPct val="90000"/>
              </a:lnSpc>
            </a:pPr>
            <a:r>
              <a:rPr lang="en-US" altLang="zh-CN" sz="2400"/>
              <a:t>         for(j=i;j&lt;=n;j++)</a:t>
            </a:r>
          </a:p>
          <a:p>
            <a:pPr>
              <a:lnSpc>
                <a:spcPct val="90000"/>
              </a:lnSpc>
            </a:pPr>
            <a:r>
              <a:rPr lang="en-US" altLang="zh-CN" sz="2400"/>
              <a:t>             s++;</a:t>
            </a:r>
          </a:p>
          <a:p>
            <a:pPr>
              <a:lnSpc>
                <a:spcPct val="90000"/>
              </a:lnSpc>
            </a:pPr>
            <a:r>
              <a:rPr lang="en-US" altLang="zh-CN" sz="2400"/>
              <a:t>   </a:t>
            </a:r>
            <a:r>
              <a:rPr lang="zh-CN" altLang="en-US" sz="2400"/>
              <a:t>（</a:t>
            </a:r>
            <a:r>
              <a:rPr lang="en-US" altLang="zh-CN" sz="2400"/>
              <a:t>3</a:t>
            </a:r>
            <a:r>
              <a:rPr lang="zh-CN" altLang="en-US" sz="2400"/>
              <a:t>）</a:t>
            </a:r>
            <a:r>
              <a:rPr lang="en-US" altLang="zh-CN" sz="2400"/>
              <a:t>for(i=1;i&lt;=n;i++)</a:t>
            </a:r>
          </a:p>
          <a:p>
            <a:pPr>
              <a:lnSpc>
                <a:spcPct val="90000"/>
              </a:lnSpc>
            </a:pPr>
            <a:r>
              <a:rPr lang="en-US" altLang="zh-CN" sz="2400"/>
              <a:t>         for(j=1;j&lt;=i;j++) </a:t>
            </a:r>
          </a:p>
          <a:p>
            <a:pPr>
              <a:lnSpc>
                <a:spcPct val="90000"/>
              </a:lnSpc>
            </a:pPr>
            <a:r>
              <a:rPr lang="en-US" altLang="zh-CN" sz="2400"/>
              <a:t>            s++;</a:t>
            </a:r>
          </a:p>
        </p:txBody>
      </p:sp>
    </p:spTree>
  </p:cSld>
  <p:clrMapOvr>
    <a:masterClrMapping/>
  </p:clrMapOvr>
  <p:transition>
    <p:cover dir="d"/>
  </p:transition>
</p:sld>
</file>

<file path=ppt/theme/theme1.xml><?xml version="1.0" encoding="utf-8"?>
<a:theme xmlns:a="http://schemas.openxmlformats.org/drawingml/2006/main" name="场景型模板">
  <a:themeElements>
    <a:clrScheme name="">
      <a:dk1>
        <a:srgbClr val="333333"/>
      </a:dk1>
      <a:lt1>
        <a:srgbClr val="D9F7E9"/>
      </a:lt1>
      <a:dk2>
        <a:srgbClr val="004C2B"/>
      </a:dk2>
      <a:lt2>
        <a:srgbClr val="578963"/>
      </a:lt2>
      <a:accent1>
        <a:srgbClr val="E1B7B7"/>
      </a:accent1>
      <a:accent2>
        <a:srgbClr val="B3E1B3"/>
      </a:accent2>
      <a:accent3>
        <a:srgbClr val="E9FAF2"/>
      </a:accent3>
      <a:accent4>
        <a:srgbClr val="2A2A2A"/>
      </a:accent4>
      <a:accent5>
        <a:srgbClr val="EED8D8"/>
      </a:accent5>
      <a:accent6>
        <a:srgbClr val="A2CCA2"/>
      </a:accent6>
      <a:hlink>
        <a:srgbClr val="BDD7E5"/>
      </a:hlink>
      <a:folHlink>
        <a:srgbClr val="D2AAD2"/>
      </a:folHlink>
    </a:clrScheme>
    <a:fontScheme name="场景型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场景型模板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116</TotalTime>
  <Words>1008</Words>
  <Application>Microsoft Office PowerPoint</Application>
  <PresentationFormat>全屏显示(4:3)</PresentationFormat>
  <Paragraphs>235</Paragraphs>
  <Slides>28</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28</vt:i4>
      </vt:variant>
    </vt:vector>
  </HeadingPairs>
  <TitlesOfParts>
    <vt:vector size="34" baseType="lpstr">
      <vt:lpstr>Arial</vt:lpstr>
      <vt:lpstr>宋体</vt:lpstr>
      <vt:lpstr>Times New Roman</vt:lpstr>
      <vt:lpstr>Monotype Sorts</vt:lpstr>
      <vt:lpstr>隶书</vt:lpstr>
      <vt:lpstr>场景型模板</vt:lpstr>
      <vt:lpstr>一、绪    论</vt:lpstr>
      <vt:lpstr>1.1 数据结构的基本概念 </vt:lpstr>
      <vt:lpstr>PowerPoint 演示文稿</vt:lpstr>
      <vt:lpstr>PowerPoint 演示文稿</vt:lpstr>
      <vt:lpstr>PowerPoint 演示文稿</vt:lpstr>
      <vt:lpstr>1.1.2  数据的逻辑结构及存储结构 </vt:lpstr>
      <vt:lpstr>PowerPoint 演示文稿</vt:lpstr>
      <vt:lpstr>PowerPoint 演示文稿</vt:lpstr>
      <vt:lpstr>PowerPoint 演示文稿</vt:lpstr>
      <vt:lpstr>PowerPoint 演示文稿</vt:lpstr>
      <vt:lpstr>1.1.3  数据结构有关概念及术语</vt:lpstr>
      <vt:lpstr>PowerPoint 演示文稿</vt:lpstr>
      <vt:lpstr>1.2  算法和算法描述</vt:lpstr>
      <vt:lpstr>PowerPoint 演示文稿</vt:lpstr>
      <vt:lpstr>PowerPoint 演示文稿</vt:lpstr>
      <vt:lpstr>1.2.2 算法描述</vt:lpstr>
      <vt:lpstr>PowerPoint 演示文稿</vt:lpstr>
      <vt:lpstr>1.3  算法分析</vt:lpstr>
      <vt:lpstr>1.3.2  时间复杂度</vt:lpstr>
      <vt:lpstr>PowerPoint 演示文稿</vt:lpstr>
      <vt:lpstr>PowerPoint 演示文稿</vt:lpstr>
      <vt:lpstr>1.4 本章小结</vt:lpstr>
      <vt:lpstr>习  题 1</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Administrator</cp:lastModifiedBy>
  <cp:revision>59</cp:revision>
  <dcterms:created xsi:type="dcterms:W3CDTF">2007-01-05T02:56:34Z</dcterms:created>
  <dcterms:modified xsi:type="dcterms:W3CDTF">2022-08-31T05:18:00Z</dcterms:modified>
</cp:coreProperties>
</file>