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8"/>
  </p:notesMasterIdLst>
  <p:handoutMasterIdLst>
    <p:handoutMasterId r:id="rId36"/>
  </p:handoutMasterIdLst>
  <p:sldIdLst>
    <p:sldId id="744" r:id="rId3"/>
    <p:sldId id="890" r:id="rId4"/>
    <p:sldId id="891" r:id="rId5"/>
    <p:sldId id="852" r:id="rId6"/>
    <p:sldId id="853" r:id="rId7"/>
    <p:sldId id="854" r:id="rId9"/>
    <p:sldId id="855" r:id="rId10"/>
    <p:sldId id="856" r:id="rId11"/>
    <p:sldId id="857" r:id="rId12"/>
    <p:sldId id="858" r:id="rId13"/>
    <p:sldId id="859" r:id="rId14"/>
    <p:sldId id="860" r:id="rId15"/>
    <p:sldId id="861" r:id="rId16"/>
    <p:sldId id="862" r:id="rId17"/>
    <p:sldId id="863" r:id="rId18"/>
    <p:sldId id="864" r:id="rId19"/>
    <p:sldId id="865" r:id="rId20"/>
    <p:sldId id="866" r:id="rId21"/>
    <p:sldId id="867" r:id="rId22"/>
    <p:sldId id="868" r:id="rId23"/>
    <p:sldId id="869" r:id="rId24"/>
    <p:sldId id="870" r:id="rId25"/>
    <p:sldId id="871" r:id="rId26"/>
    <p:sldId id="872" r:id="rId27"/>
    <p:sldId id="873" r:id="rId28"/>
    <p:sldId id="874" r:id="rId29"/>
    <p:sldId id="875" r:id="rId30"/>
    <p:sldId id="876" r:id="rId31"/>
    <p:sldId id="877" r:id="rId32"/>
    <p:sldId id="878" r:id="rId33"/>
    <p:sldId id="888" r:id="rId34"/>
    <p:sldId id="746" r:id="rId3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9CDE"/>
    <a:srgbClr val="0C83B8"/>
    <a:srgbClr val="FFFFFF"/>
    <a:srgbClr val="0B7BAD"/>
    <a:srgbClr val="EDF5FD"/>
    <a:srgbClr val="E2F5FE"/>
    <a:srgbClr val="EBF9EC"/>
    <a:srgbClr val="FBFF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60" autoAdjust="0"/>
    <p:restoredTop sz="86736" autoAdjust="0"/>
  </p:normalViewPr>
  <p:slideViewPr>
    <p:cSldViewPr>
      <p:cViewPr varScale="1">
        <p:scale>
          <a:sx n="44" d="100"/>
          <a:sy n="44" d="100"/>
        </p:scale>
        <p:origin x="-1308" y="-96"/>
      </p:cViewPr>
      <p:guideLst>
        <p:guide orient="horz" pos="2196"/>
        <p:guide orient="horz" pos="3074"/>
        <p:guide pos="2925"/>
      </p:guideLst>
    </p:cSldViewPr>
  </p:slideViewPr>
  <p:outlineViewPr>
    <p:cViewPr>
      <p:scale>
        <a:sx n="33" d="100"/>
        <a:sy n="33" d="100"/>
      </p:scale>
      <p:origin x="0" y="229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878" y="-78"/>
      </p:cViewPr>
      <p:guideLst>
        <p:guide orient="horz" pos="2928"/>
        <p:guide pos="219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handoutMaster" Target="handoutMasters/handoutMaster1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fld id="{B216BF35-2BD8-46CA-A1AB-DE1650D9EC02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27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zh-CN" noProof="0" smtClean="0"/>
              <a:t>Click to edit Master text styles</a:t>
            </a:r>
            <a:endParaRPr lang="en-US" altLang="zh-CN" noProof="0" smtClean="0"/>
          </a:p>
          <a:p>
            <a:pPr lvl="1"/>
            <a:r>
              <a:rPr lang="en-US" altLang="zh-CN" noProof="0" smtClean="0"/>
              <a:t>Second level</a:t>
            </a:r>
            <a:endParaRPr lang="en-US" altLang="zh-CN" noProof="0" smtClean="0"/>
          </a:p>
          <a:p>
            <a:pPr lvl="2"/>
            <a:r>
              <a:rPr lang="en-US" altLang="zh-CN" noProof="0" smtClean="0"/>
              <a:t>Third level</a:t>
            </a:r>
            <a:endParaRPr lang="en-US" altLang="zh-CN" noProof="0" smtClean="0"/>
          </a:p>
          <a:p>
            <a:pPr lvl="3"/>
            <a:r>
              <a:rPr lang="en-US" altLang="zh-CN" noProof="0" smtClean="0"/>
              <a:t>Fourth level</a:t>
            </a:r>
            <a:endParaRPr lang="en-US" altLang="zh-CN" noProof="0" smtClean="0"/>
          </a:p>
          <a:p>
            <a:pPr lvl="4"/>
            <a:r>
              <a:rPr lang="en-US" altLang="zh-CN" noProof="0" smtClean="0"/>
              <a:t>Fifth level</a:t>
            </a:r>
            <a:endParaRPr lang="en-US" altLang="zh-CN" noProof="0" smtClean="0"/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fld id="{75865BA1-E044-4647-8867-76FFB0815484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144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>
                <a:solidFill>
                  <a:srgbClr val="FF0000"/>
                </a:solidFill>
                <a:ea typeface="宋体" panose="02010600030101010101" pitchFamily="2" charset="-122"/>
              </a:rPr>
              <a:t>要明确标识出本章的教学重点、难点</a:t>
            </a:r>
            <a:endParaRPr lang="en-US" altLang="zh-CN" smtClean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r>
              <a:rPr lang="zh-CN" altLang="en-US" smtClean="0">
                <a:solidFill>
                  <a:srgbClr val="FF0000"/>
                </a:solidFill>
                <a:ea typeface="宋体" panose="02010600030101010101" pitchFamily="2" charset="-122"/>
              </a:rPr>
              <a:t>本章所有技能点的重点、难点图标要垂直对齐</a:t>
            </a:r>
            <a:endParaRPr lang="zh-CN" altLang="en-US" smtClean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6B0EF2-F8EC-4B2D-B9FD-854A7DC826D6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D1E9866-89AC-4B88-8EC8-434F5E045408}" type="slidenum">
              <a:rPr lang="zh-CN" altLang="en-US"/>
            </a:fld>
            <a:endParaRPr lang="en-US" altLang="zh-CN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创建</a:t>
            </a:r>
            <a:r>
              <a:rPr lang="en-US" altLang="zh-CN" smtClean="0">
                <a:ea typeface="宋体" panose="02010600030101010101" pitchFamily="2" charset="-122"/>
              </a:rPr>
              <a:t>《</a:t>
            </a:r>
            <a:r>
              <a:rPr lang="zh-CN" altLang="en-US" smtClean="0">
                <a:ea typeface="宋体" panose="02010600030101010101" pitchFamily="2" charset="-122"/>
              </a:rPr>
              <a:t>成绩表</a:t>
            </a:r>
            <a:r>
              <a:rPr lang="en-US" altLang="zh-CN" smtClean="0">
                <a:ea typeface="宋体" panose="02010600030101010101" pitchFamily="2" charset="-122"/>
              </a:rPr>
              <a:t>》</a:t>
            </a:r>
            <a:endParaRPr lang="en-US" altLang="zh-CN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12792A-64CB-4E7E-8DAB-C6D35665AF62}" type="slidenum">
              <a:rPr lang="zh-CN" altLang="en-US"/>
            </a:fld>
            <a:endParaRPr lang="en-US" altLang="zh-CN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添加成绩表数据</a:t>
            </a:r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0D1B7C7-D1AE-4993-890E-D452974445F3}" type="slidenum">
              <a:rPr lang="zh-CN" altLang="en-US"/>
            </a:fld>
            <a:endParaRPr lang="en-US" altLang="zh-CN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AA751AC-039B-461C-89E7-102106C4DF61}" type="slidenum">
              <a:rPr lang="zh-CN" altLang="en-US"/>
            </a:fld>
            <a:endParaRPr lang="en-US" altLang="zh-CN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找</a:t>
            </a:r>
            <a:r>
              <a:rPr lang="en-US" altLang="zh-CN" smtClean="0">
                <a:ea typeface="宋体" panose="02010600030101010101" pitchFamily="2" charset="-122"/>
              </a:rPr>
              <a:t>1</a:t>
            </a:r>
            <a:r>
              <a:rPr lang="zh-CN" altLang="en-US" smtClean="0">
                <a:ea typeface="宋体" panose="02010600030101010101" pitchFamily="2" charset="-122"/>
              </a:rPr>
              <a:t>个学员上教员机上做，做完后教员点评</a:t>
            </a:r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DF06BD0-4E71-4B85-BC50-967966511929}" type="slidenum">
              <a:rPr lang="zh-CN" altLang="en-US"/>
            </a:fld>
            <a:endParaRPr lang="en-US" altLang="zh-CN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设置成绩表单元格格式</a:t>
            </a:r>
            <a:r>
              <a:rPr lang="en-US" altLang="zh-CN" smtClean="0"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r>
              <a:rPr lang="zh-CN" altLang="en-US" smtClean="0">
                <a:ea typeface="宋体" panose="02010600030101010101" pitchFamily="2" charset="-122"/>
              </a:rPr>
              <a:t>平均分格式，一位小数</a:t>
            </a:r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B783B9-049E-4673-ACCE-5E1CEB32AFAC}" type="slidenum">
              <a:rPr lang="zh-CN" altLang="en-US"/>
            </a:fld>
            <a:endParaRPr lang="en-US" altLang="zh-CN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设置成绩表单元格格式</a:t>
            </a:r>
            <a:r>
              <a:rPr lang="en-US" altLang="zh-CN" smtClean="0">
                <a:latin typeface="Arial" panose="020B0604020202020204" pitchFamily="34" charset="0"/>
                <a:ea typeface="宋体" panose="02010600030101010101" pitchFamily="2" charset="-122"/>
              </a:rPr>
              <a:t>——</a:t>
            </a:r>
            <a:r>
              <a:rPr lang="zh-CN" altLang="en-US" smtClean="0">
                <a:ea typeface="宋体" panose="02010600030101010101" pitchFamily="2" charset="-122"/>
              </a:rPr>
              <a:t>各科成绩格式，各分数段不同颜色</a:t>
            </a:r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0B91B5C-919F-4478-9043-5C629F5508D9}" type="slidenum">
              <a:rPr lang="zh-CN" altLang="en-US"/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找</a:t>
            </a:r>
            <a:r>
              <a:rPr lang="en-US" altLang="zh-CN" smtClean="0">
                <a:ea typeface="宋体" panose="02010600030101010101" pitchFamily="2" charset="-122"/>
              </a:rPr>
              <a:t>3</a:t>
            </a:r>
            <a:r>
              <a:rPr lang="zh-CN" altLang="en-US" smtClean="0">
                <a:ea typeface="宋体" panose="02010600030101010101" pitchFamily="2" charset="-122"/>
              </a:rPr>
              <a:t>个学员上教员机上做，每个人做一个功能，做完后教员点评，学员做错的地方可以提问其他学员。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本小结用时</a:t>
            </a:r>
            <a:r>
              <a:rPr lang="en-US" altLang="zh-CN" smtClean="0">
                <a:ea typeface="宋体" panose="02010600030101010101" pitchFamily="2" charset="-122"/>
              </a:rPr>
              <a:t>15</a:t>
            </a:r>
            <a:r>
              <a:rPr lang="zh-CN" altLang="en-US" smtClean="0">
                <a:ea typeface="宋体" panose="02010600030101010101" pitchFamily="2" charset="-122"/>
              </a:rPr>
              <a:t>至</a:t>
            </a:r>
            <a:r>
              <a:rPr lang="en-US" altLang="zh-CN" smtClean="0">
                <a:ea typeface="宋体" panose="02010600030101010101" pitchFamily="2" charset="-122"/>
              </a:rPr>
              <a:t>20</a:t>
            </a:r>
            <a:r>
              <a:rPr lang="zh-CN" altLang="en-US" smtClean="0">
                <a:ea typeface="宋体" panose="02010600030101010101" pitchFamily="2" charset="-122"/>
              </a:rPr>
              <a:t>分钟。</a:t>
            </a:r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52E1982-4E41-4286-B81E-7CE4D9F5B4BC}" type="slidenum">
              <a:rPr lang="zh-CN" altLang="en-US"/>
            </a:fld>
            <a:endParaRPr lang="en-US" altLang="zh-CN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找</a:t>
            </a:r>
            <a:r>
              <a:rPr lang="en-US" altLang="zh-CN" smtClean="0">
                <a:ea typeface="宋体" panose="02010600030101010101" pitchFamily="2" charset="-122"/>
              </a:rPr>
              <a:t>4</a:t>
            </a:r>
            <a:r>
              <a:rPr lang="zh-CN" altLang="en-US" smtClean="0">
                <a:ea typeface="宋体" panose="02010600030101010101" pitchFamily="2" charset="-122"/>
              </a:rPr>
              <a:t>个学员上教员机上做，每人做一个功能，做完后教员点评。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本小结用时</a:t>
            </a:r>
            <a:r>
              <a:rPr lang="en-US" altLang="zh-CN" smtClean="0">
                <a:ea typeface="宋体" panose="02010600030101010101" pitchFamily="2" charset="-122"/>
              </a:rPr>
              <a:t>15</a:t>
            </a:r>
            <a:r>
              <a:rPr lang="zh-CN" altLang="en-US" smtClean="0">
                <a:ea typeface="宋体" panose="02010600030101010101" pitchFamily="2" charset="-122"/>
              </a:rPr>
              <a:t>至</a:t>
            </a:r>
            <a:r>
              <a:rPr lang="en-US" altLang="zh-CN" smtClean="0">
                <a:ea typeface="宋体" panose="02010600030101010101" pitchFamily="2" charset="-122"/>
              </a:rPr>
              <a:t>20</a:t>
            </a:r>
            <a:r>
              <a:rPr lang="zh-CN" altLang="en-US" smtClean="0">
                <a:ea typeface="宋体" panose="02010600030101010101" pitchFamily="2" charset="-122"/>
              </a:rPr>
              <a:t>分钟。</a:t>
            </a:r>
            <a:endParaRPr lang="zh-CN" altLang="en-US" smtClean="0">
              <a:ea typeface="宋体" panose="02010600030101010101" pitchFamily="2" charset="-122"/>
            </a:endParaRPr>
          </a:p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089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dirty="0" smtClean="0">
                <a:ea typeface="宋体" panose="02010600030101010101" pitchFamily="2" charset="-122"/>
              </a:rPr>
              <a:t>教学指导；</a:t>
            </a:r>
            <a:endParaRPr lang="en-US" altLang="zh-CN" dirty="0" smtClean="0">
              <a:ea typeface="宋体" panose="02010600030101010101" pitchFamily="2" charset="-122"/>
            </a:endParaRPr>
          </a:p>
          <a:p>
            <a:r>
              <a:rPr lang="zh-CN" altLang="en-US" dirty="0" smtClean="0">
                <a:ea typeface="宋体" panose="02010600030101010101" pitchFamily="2" charset="-122"/>
              </a:rPr>
              <a:t>总结部分</a:t>
            </a:r>
            <a:r>
              <a:rPr lang="zh-CN" altLang="zh-CN" dirty="0" smtClean="0">
                <a:ea typeface="宋体" panose="02010600030101010101" pitchFamily="2" charset="-122"/>
              </a:rPr>
              <a:t>主要达到以下几个目的：</a:t>
            </a:r>
            <a:endParaRPr lang="en-US" altLang="zh-CN" dirty="0" smtClean="0">
              <a:ea typeface="宋体" panose="02010600030101010101" pitchFamily="2" charset="-122"/>
            </a:endParaRPr>
          </a:p>
          <a:p>
            <a:r>
              <a:rPr lang="en-US" altLang="zh-CN" dirty="0" smtClean="0">
                <a:ea typeface="宋体" panose="02010600030101010101" pitchFamily="2" charset="-122"/>
              </a:rPr>
              <a:t>1</a:t>
            </a:r>
            <a:r>
              <a:rPr lang="zh-CN" altLang="en-US" dirty="0" smtClean="0">
                <a:ea typeface="宋体" panose="02010600030101010101" pitchFamily="2" charset="-122"/>
              </a:rPr>
              <a:t>、</a:t>
            </a:r>
            <a:r>
              <a:rPr lang="zh-CN" altLang="zh-CN" b="1" dirty="0" smtClean="0">
                <a:ea typeface="宋体" panose="02010600030101010101" pitchFamily="2" charset="-122"/>
              </a:rPr>
              <a:t>回顾内容</a:t>
            </a:r>
            <a:r>
              <a:rPr lang="zh-CN" altLang="en-US" b="1" dirty="0" smtClean="0">
                <a:ea typeface="宋体" panose="02010600030101010101" pitchFamily="2" charset="-122"/>
              </a:rPr>
              <a:t>。</a:t>
            </a:r>
            <a:r>
              <a:rPr lang="zh-CN" altLang="en-US" dirty="0" smtClean="0">
                <a:solidFill>
                  <a:srgbClr val="C00000"/>
                </a:solidFill>
                <a:ea typeface="宋体" panose="02010600030101010101" pitchFamily="2" charset="-122"/>
              </a:rPr>
              <a:t>注意与</a:t>
            </a:r>
            <a:r>
              <a:rPr lang="zh-CN" altLang="zh-CN" dirty="0" smtClean="0">
                <a:solidFill>
                  <a:srgbClr val="C00000"/>
                </a:solidFill>
                <a:ea typeface="宋体" panose="02010600030101010101" pitchFamily="2" charset="-122"/>
              </a:rPr>
              <a:t>与</a:t>
            </a:r>
            <a:r>
              <a:rPr lang="zh-CN" altLang="en-US" dirty="0" smtClean="0">
                <a:solidFill>
                  <a:srgbClr val="C00000"/>
                </a:solidFill>
                <a:ea typeface="宋体" panose="02010600030101010101" pitchFamily="2" charset="-122"/>
              </a:rPr>
              <a:t>本章任务和目标</a:t>
            </a:r>
            <a:r>
              <a:rPr lang="zh-CN" altLang="zh-CN" dirty="0" smtClean="0">
                <a:solidFill>
                  <a:srgbClr val="C00000"/>
                </a:solidFill>
                <a:ea typeface="宋体" panose="02010600030101010101" pitchFamily="2" charset="-122"/>
              </a:rPr>
              <a:t>不一样。</a:t>
            </a:r>
            <a:r>
              <a:rPr lang="zh-CN" altLang="en-US" dirty="0" smtClean="0">
                <a:solidFill>
                  <a:srgbClr val="C00000"/>
                </a:solidFill>
                <a:ea typeface="宋体" panose="02010600030101010101" pitchFamily="2" charset="-122"/>
              </a:rPr>
              <a:t>本章任务和目标是</a:t>
            </a:r>
            <a:r>
              <a:rPr lang="zh-CN" altLang="zh-CN" dirty="0" smtClean="0">
                <a:ea typeface="宋体" panose="02010600030101010101" pitchFamily="2" charset="-122"/>
              </a:rPr>
              <a:t>是强调</a:t>
            </a:r>
            <a:r>
              <a:rPr lang="zh-CN" altLang="en-US" dirty="0" smtClean="0">
                <a:ea typeface="宋体" panose="02010600030101010101" pitchFamily="2" charset="-122"/>
              </a:rPr>
              <a:t>内容概貌，学到技术，告知要学习什么；总结时，</a:t>
            </a:r>
            <a:r>
              <a:rPr lang="zh-CN" altLang="zh-CN" dirty="0" smtClean="0">
                <a:ea typeface="宋体" panose="02010600030101010101" pitchFamily="2" charset="-122"/>
              </a:rPr>
              <a:t>要格外强调观点，把每一</a:t>
            </a:r>
            <a:r>
              <a:rPr lang="zh-CN" altLang="en-US" dirty="0" smtClean="0">
                <a:ea typeface="宋体" panose="02010600030101010101" pitchFamily="2" charset="-122"/>
              </a:rPr>
              <a:t>个知识点</a:t>
            </a:r>
            <a:r>
              <a:rPr lang="zh-CN" altLang="zh-CN" dirty="0" smtClean="0">
                <a:ea typeface="宋体" panose="02010600030101010101" pitchFamily="2" charset="-122"/>
              </a:rPr>
              <a:t>的观点</a:t>
            </a:r>
            <a:r>
              <a:rPr lang="zh-CN" altLang="en-US" dirty="0" smtClean="0">
                <a:ea typeface="宋体" panose="02010600030101010101" pitchFamily="2" charset="-122"/>
              </a:rPr>
              <a:t>结论</a:t>
            </a:r>
            <a:r>
              <a:rPr lang="zh-CN" altLang="zh-CN" dirty="0" smtClean="0">
                <a:ea typeface="宋体" panose="02010600030101010101" pitchFamily="2" charset="-122"/>
              </a:rPr>
              <a:t>都尽量突出出来。</a:t>
            </a:r>
            <a:endParaRPr lang="en-US" altLang="zh-CN" dirty="0" smtClean="0">
              <a:solidFill>
                <a:srgbClr val="C00000"/>
              </a:solidFill>
              <a:ea typeface="宋体" panose="02010600030101010101" pitchFamily="2" charset="-122"/>
            </a:endParaRPr>
          </a:p>
          <a:p>
            <a:r>
              <a:rPr lang="en-US" altLang="zh-CN" b="1" dirty="0" smtClean="0">
                <a:ea typeface="宋体" panose="02010600030101010101" pitchFamily="2" charset="-122"/>
              </a:rPr>
              <a:t>2</a:t>
            </a:r>
            <a:r>
              <a:rPr lang="zh-CN" altLang="en-US" b="1" dirty="0" smtClean="0">
                <a:ea typeface="宋体" panose="02010600030101010101" pitchFamily="2" charset="-122"/>
              </a:rPr>
              <a:t>、</a:t>
            </a:r>
            <a:r>
              <a:rPr lang="zh-CN" altLang="zh-CN" b="1" dirty="0" smtClean="0">
                <a:ea typeface="宋体" panose="02010600030101010101" pitchFamily="2" charset="-122"/>
              </a:rPr>
              <a:t>整理逻辑</a:t>
            </a:r>
            <a:r>
              <a:rPr lang="zh-CN" altLang="en-US" b="1" dirty="0" smtClean="0">
                <a:ea typeface="宋体" panose="02010600030101010101" pitchFamily="2" charset="-122"/>
              </a:rPr>
              <a:t>。</a:t>
            </a:r>
            <a:r>
              <a:rPr lang="zh-CN" altLang="zh-CN" dirty="0" smtClean="0">
                <a:ea typeface="宋体" panose="02010600030101010101" pitchFamily="2" charset="-122"/>
              </a:rPr>
              <a:t>还应该把观点之间的逻辑联系梳理出来</a:t>
            </a:r>
            <a:r>
              <a:rPr lang="zh-CN" altLang="en-US" dirty="0" smtClean="0">
                <a:ea typeface="宋体" panose="02010600030101010101" pitchFamily="2" charset="-122"/>
              </a:rPr>
              <a:t>。</a:t>
            </a:r>
            <a:r>
              <a:rPr lang="zh-CN" altLang="zh-CN" dirty="0" smtClean="0">
                <a:ea typeface="宋体" panose="02010600030101010101" pitchFamily="2" charset="-122"/>
              </a:rPr>
              <a:t>从而使</a:t>
            </a:r>
            <a:r>
              <a:rPr lang="zh-CN" altLang="en-US" dirty="0" smtClean="0">
                <a:ea typeface="宋体" panose="02010600030101010101" pitchFamily="2" charset="-122"/>
              </a:rPr>
              <a:t>知识</a:t>
            </a:r>
            <a:r>
              <a:rPr lang="zh-CN" altLang="zh-CN" dirty="0" smtClean="0">
                <a:ea typeface="宋体" panose="02010600030101010101" pitchFamily="2" charset="-122"/>
              </a:rPr>
              <a:t>系统化、逻辑化。要帮助</a:t>
            </a:r>
            <a:r>
              <a:rPr lang="zh-CN" altLang="en-US" dirty="0" smtClean="0">
                <a:ea typeface="宋体" panose="02010600030101010101" pitchFamily="2" charset="-122"/>
              </a:rPr>
              <a:t>学员</a:t>
            </a:r>
            <a:r>
              <a:rPr lang="zh-CN" altLang="zh-CN" dirty="0" smtClean="0">
                <a:ea typeface="宋体" panose="02010600030101010101" pitchFamily="2" charset="-122"/>
              </a:rPr>
              <a:t>整清逻辑是总结的一大任务</a:t>
            </a:r>
            <a:r>
              <a:rPr lang="zh-CN" altLang="en-US" dirty="0" smtClean="0">
                <a:ea typeface="宋体" panose="02010600030101010101" pitchFamily="2" charset="-122"/>
              </a:rPr>
              <a:t>。</a:t>
            </a:r>
            <a:endParaRPr lang="en-US" altLang="zh-CN" dirty="0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420CE24-8D1D-4743-80BA-43BB3490727D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 hasCustomPrompt="1"/>
          </p:nvPr>
        </p:nvSpPr>
        <p:spPr>
          <a:xfrm>
            <a:off x="-172720" y="2998470"/>
            <a:ext cx="5288915" cy="586740"/>
          </a:xfrm>
        </p:spPr>
        <p:txBody>
          <a:bodyPr anchor="b"/>
          <a:lstStyle>
            <a:lvl1pPr algn="ctr">
              <a:defRPr sz="3200" b="1">
                <a:solidFill>
                  <a:srgbClr val="0E9CD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</a:t>
            </a:r>
            <a:endParaRPr lang="zh-CN" altLang="en-US"/>
          </a:p>
        </p:txBody>
      </p:sp>
      <p:sp>
        <p:nvSpPr>
          <p:cNvPr id="2" name="文本框 1"/>
          <p:cNvSpPr txBox="1"/>
          <p:nvPr userDrawn="1"/>
        </p:nvSpPr>
        <p:spPr>
          <a:xfrm>
            <a:off x="13970" y="334645"/>
            <a:ext cx="40913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新睿教育软件工程系列课程</a:t>
            </a:r>
            <a:r>
              <a:rPr lang="en-US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软件基础</a:t>
            </a:r>
            <a:r>
              <a:rPr lang="en-US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-STB)</a:t>
            </a:r>
            <a:endParaRPr lang="en-US" altLang="zh-CN" sz="16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 userDrawn="1"/>
        </p:nvCxnSpPr>
        <p:spPr>
          <a:xfrm>
            <a:off x="13970" y="6557963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42"/>
          <p:cNvSpPr txBox="1"/>
          <p:nvPr userDrawn="1"/>
        </p:nvSpPr>
        <p:spPr>
          <a:xfrm>
            <a:off x="3188663" y="6559777"/>
            <a:ext cx="254132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1200" b="1">
                <a:solidFill>
                  <a:srgbClr val="2BA6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版权归新睿教育所有</a:t>
            </a:r>
            <a:endParaRPr sz="1200" b="1">
              <a:solidFill>
                <a:srgbClr val="2BA6E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 userDrawn="1"/>
        </p:nvCxnSpPr>
        <p:spPr>
          <a:xfrm>
            <a:off x="-23495" y="768033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 userDrawn="1"/>
        </p:nvGrpSpPr>
        <p:grpSpPr>
          <a:xfrm>
            <a:off x="8335010" y="144780"/>
            <a:ext cx="694055" cy="527050"/>
            <a:chOff x="12794" y="767"/>
            <a:chExt cx="1093" cy="830"/>
          </a:xfrm>
        </p:grpSpPr>
        <p:sp>
          <p:nvSpPr>
            <p:cNvPr id="20" name="矩形 19"/>
            <p:cNvSpPr/>
            <p:nvPr/>
          </p:nvSpPr>
          <p:spPr>
            <a:xfrm>
              <a:off x="12794" y="767"/>
              <a:ext cx="879" cy="830"/>
            </a:xfrm>
            <a:prstGeom prst="rect">
              <a:avLst/>
            </a:prstGeom>
            <a:noFill/>
            <a:ln w="38100">
              <a:solidFill>
                <a:srgbClr val="2BA6E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2BA6E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350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2794" y="872"/>
              <a:ext cx="1093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   </a:t>
              </a:r>
              <a:r>
                <a:rPr lang="en-US" altLang="zh-CN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  期</a:t>
              </a:r>
              <a:endPara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" name="图片 3" descr="PPT封面封底325-0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958080" y="1291590"/>
            <a:ext cx="3799840" cy="4000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 userDrawn="1"/>
        </p:nvCxnSpPr>
        <p:spPr>
          <a:xfrm>
            <a:off x="0" y="546418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57685" y="285728"/>
            <a:ext cx="4606927" cy="523220"/>
          </a:xfrm>
          <a:solidFill>
            <a:schemeClr val="bg1"/>
          </a:solidFill>
        </p:spPr>
        <p:txBody>
          <a:bodyPr>
            <a:spAutoFit/>
          </a:bodyPr>
          <a:lstStyle>
            <a:lvl1pPr>
              <a:defRPr sz="2800" b="1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4254" y="1214422"/>
            <a:ext cx="7645398" cy="5143536"/>
          </a:xfrm>
        </p:spPr>
        <p:txBody>
          <a:bodyPr/>
          <a:lstStyle>
            <a:lvl1pPr>
              <a:buSzPct val="100000"/>
              <a:buFont typeface="Wingdings" panose="05000000000000000000" pitchFamily="2" charset="2"/>
              <a:buChar char="n"/>
              <a:defRPr b="1">
                <a:latin typeface="+mn-lt"/>
              </a:defRPr>
            </a:lvl1pPr>
            <a:lvl2pPr>
              <a:buSzPct val="100000"/>
              <a:buFont typeface="Wingdings" panose="05000000000000000000" pitchFamily="2" charset="2"/>
              <a:buChar char="u"/>
              <a:defRPr b="1">
                <a:latin typeface="+mn-lt"/>
              </a:defRPr>
            </a:lvl2pPr>
            <a:lvl3pPr>
              <a:buClr>
                <a:srgbClr val="0E9CDE"/>
              </a:buClr>
              <a:buSzPct val="85000"/>
              <a:buFont typeface="Wingdings" panose="05000000000000000000" pitchFamily="2" charset="2"/>
              <a:buChar char="Ø"/>
              <a:defRPr b="1">
                <a:latin typeface="+mn-lt"/>
                <a:ea typeface="+mn-ea"/>
              </a:defRPr>
            </a:lvl3pPr>
            <a:lvl4pPr>
              <a:defRPr sz="1800" b="1">
                <a:latin typeface="+mn-lt"/>
                <a:ea typeface="+mn-ea"/>
              </a:defRPr>
            </a:lvl4pPr>
            <a:lvl5pPr>
              <a:defRPr sz="1600" b="1">
                <a:latin typeface="+mn-lt"/>
                <a:ea typeface="+mn-ea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</p:txBody>
      </p:sp>
      <p:pic>
        <p:nvPicPr>
          <p:cNvPr id="5" name="图片 4" descr="新睿教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79385" y="6247765"/>
            <a:ext cx="1288415" cy="576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0" y="1214438"/>
            <a:ext cx="7931150" cy="531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286250" y="295275"/>
            <a:ext cx="4678363" cy="561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lang="zh-CN" altLang="en-US" sz="2800" b="1" dirty="0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100000"/>
        <a:buFont typeface="Wingdings" panose="05000000000000000000" pitchFamily="2" charset="2"/>
        <a:buChar char="n"/>
        <a:defRPr sz="26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100000"/>
        <a:buFont typeface="Wingdings" panose="05000000000000000000" pitchFamily="2" charset="2"/>
        <a:buChar char="u"/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85000"/>
        <a:buFont typeface="Wingdings" panose="05000000000000000000" pitchFamily="2" charset="2"/>
        <a:buChar char="Ø"/>
        <a:defRPr sz="20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Ø"/>
        <a:defRPr sz="2000" b="1">
          <a:solidFill>
            <a:schemeClr val="tx1"/>
          </a:solidFill>
          <a:latin typeface="+mn-lt"/>
          <a:ea typeface="楷体_GB2312" pitchFamily="49" charset="-122"/>
          <a:cs typeface="楷体_GB231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  <a:cs typeface="楷体_GB2312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9.png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9.png"/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20.png"/><Relationship Id="rId1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9.png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20.png"/><Relationship Id="rId1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9.png"/><Relationship Id="rId3" Type="http://schemas.openxmlformats.org/officeDocument/2006/relationships/image" Target="../media/image27.png"/><Relationship Id="rId2" Type="http://schemas.openxmlformats.org/officeDocument/2006/relationships/image" Target="../media/image34.jpeg"/><Relationship Id="rId1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38.png"/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44.png"/><Relationship Id="rId1" Type="http://schemas.openxmlformats.org/officeDocument/2006/relationships/image" Target="../media/image4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45.pn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2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46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8335010" y="211455"/>
            <a:ext cx="6940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   </a:t>
            </a:r>
            <a:r>
              <a:rPr lang="en-US" altLang="zh-CN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sz="1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  期</a:t>
            </a:r>
            <a:endParaRPr lang="zh-CN" altLang="en-US" sz="1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8067" y="2850515"/>
            <a:ext cx="52076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  Excel电子表格处理</a:t>
            </a:r>
            <a:endParaRPr sz="3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0290" name="文本占位符 780289"/>
          <p:cNvSpPr>
            <a:spLocks noGrp="1"/>
          </p:cNvSpPr>
          <p:nvPr/>
        </p:nvSpPr>
        <p:spPr>
          <a:xfrm>
            <a:off x="473393" y="791210"/>
            <a:ext cx="7931150" cy="510381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33DA9"/>
              </a:buClr>
              <a:buFont typeface="Wingdings" panose="05000000000000000000" pitchFamily="2" charset="2"/>
              <a:buBlip>
                <a:blip r:embed="rId1"/>
              </a:buBlip>
              <a:defRPr sz="28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ea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33DA9"/>
              </a:buClr>
              <a:buSzPct val="80000"/>
              <a:buFont typeface="Wingdings" panose="05000000000000000000" pitchFamily="2" charset="2"/>
              <a:buBlip>
                <a:blip r:embed="rId2"/>
              </a:buBlip>
              <a:defRPr sz="24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cs typeface="+mn-ea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0000"/>
              </a:buClr>
              <a:buFont typeface="Wingdings" panose="05000000000000000000" pitchFamily="2" charset="2"/>
              <a:buBlip>
                <a:blip r:embed="rId3"/>
              </a:buBlip>
              <a:defRPr sz="20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33DA9"/>
              </a:buClr>
              <a:buFont typeface="Wingdings" panose="05000000000000000000" pitchFamily="2" charset="2"/>
              <a:buChar char="Ø"/>
              <a:defRPr sz="18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  <a:cs typeface="+mn-ea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20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  <a:cs typeface="+mn-ea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33DA9"/>
              </a:buClr>
              <a:buFont typeface="Wingdings" panose="05000000000000000000" pitchFamily="2" charset="2"/>
              <a:buChar char="»"/>
              <a:defRPr sz="20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  <a:cs typeface="+mn-ea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33DA9"/>
              </a:buClr>
              <a:buFont typeface="Wingdings" panose="05000000000000000000" pitchFamily="2" charset="2"/>
              <a:buChar char="»"/>
              <a:defRPr sz="20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  <a:cs typeface="+mn-ea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33DA9"/>
              </a:buClr>
              <a:buFont typeface="Wingdings" panose="05000000000000000000" pitchFamily="2" charset="2"/>
              <a:buChar char="»"/>
              <a:defRPr sz="20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  <a:cs typeface="+mn-ea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33DA9"/>
              </a:buClr>
              <a:buFont typeface="Wingdings" panose="05000000000000000000" pitchFamily="2" charset="2"/>
              <a:buChar char="»"/>
              <a:defRPr sz="2000" b="1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  <a:cs typeface="+mn-ea"/>
              </a:defRPr>
            </a:lvl9pPr>
          </a:lstStyle>
          <a:p>
            <a:pPr>
              <a:lnSpc>
                <a:spcPct val="90000"/>
              </a:lnSpc>
            </a:pP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一天，史密斯被人发现死在自己的家内。警察经过勘查，断定属于谋杀案，于是波特警官打电话通知史密斯的家人，打到史密斯夫人的哥哥约翰家时，约翰接到了电话。波特警官对约翰说：“约翰，我很遗憾的告诉你，你的妹夫被人谋杀了。”</a:t>
            </a:r>
            <a:endParaRPr lang="zh-CN" altLang="en-US" sz="2400" b="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</a:rPr>
              <a:t>    “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什么</a:t>
            </a: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</a:rPr>
              <a:t>?” 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约翰说：“史密斯死了</a:t>
            </a: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上帝，史密斯一定是得罪了什么人，波特警官，史密斯的脾气相当不好，两个月前他与我的大妹夫因为打牌输</a:t>
            </a: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</a:rPr>
              <a:t>500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美元而发生争吵，上个月又因为金钱问题而与我的二妹夫差点动起手来。还有。。。。。</a:t>
            </a: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en-US" altLang="zh-CN" sz="2400" b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</a:rPr>
              <a:t>    “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好的，约翰，你提供的信息很有价值，我待会将来你家问你一些更详细的情况。”波特警官打断了约翰的话。可事后，波特警官却逮捕了约翰。并断定约翰就是凶手。</a:t>
            </a:r>
            <a:endParaRPr lang="zh-CN" altLang="en-US" sz="2400" b="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    请问各位侦探迷，波特警官为什么断定约翰就是凶手呢</a:t>
            </a:r>
            <a:r>
              <a:rPr lang="en-US" altLang="zh-CN" sz="2400" b="0"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  <a:endParaRPr lang="en-US" altLang="zh-CN" sz="2400" b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2338" name="文本占位符 782337"/>
          <p:cNvSpPr>
            <a:spLocks noGrp="1"/>
          </p:cNvSpPr>
          <p:nvPr>
            <p:ph type="body" idx="1"/>
          </p:nvPr>
        </p:nvSpPr>
        <p:spPr>
          <a:xfrm>
            <a:off x="749329" y="964232"/>
            <a:ext cx="7645398" cy="5143536"/>
          </a:xfrm>
        </p:spPr>
        <p:txBody>
          <a:bodyPr/>
          <a:p>
            <a:r>
              <a:rPr lang="zh-CN" altLang="en-US" b="0" dirty="0"/>
              <a:t>两个房子互为隔壁，互不相见。一个房子中的三个开关控制着另一个房子里的三盏灯。你只能各进入这二个房子各一次。怎么来判断哪个开关是控制哪盏灯的？</a:t>
            </a:r>
            <a:endParaRPr lang="zh-CN" altLang="en-US" b="0" dirty="0"/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756" name="Rectangle 4"/>
          <p:cNvSpPr>
            <a:spLocks noGrp="1" noChangeArrowheads="1"/>
          </p:cNvSpPr>
          <p:nvPr>
            <p:ph type="title"/>
          </p:nvPr>
        </p:nvSpPr>
        <p:spPr>
          <a:xfrm>
            <a:off x="6476365" y="286385"/>
            <a:ext cx="2079625" cy="521970"/>
          </a:xfrm>
        </p:spPr>
        <p:txBody>
          <a:bodyPr wrap="square"/>
          <a:lstStyle/>
          <a:p>
            <a:pPr>
              <a:defRPr/>
            </a:pPr>
            <a:r>
              <a:rPr smtClean="0"/>
              <a:t>本章任务</a:t>
            </a:r>
            <a:endParaRPr dirty="0"/>
          </a:p>
        </p:txBody>
      </p:sp>
      <p:sp>
        <p:nvSpPr>
          <p:cNvPr id="7147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使用</a:t>
            </a:r>
            <a:r>
              <a:rPr lang="en-US" altLang="zh-CN" dirty="0" smtClean="0"/>
              <a:t>Excel 2007</a:t>
            </a:r>
            <a:r>
              <a:rPr lang="zh-CN" altLang="en-US" dirty="0" smtClean="0"/>
              <a:t>制作学生成绩表，要求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可以自动计算每个同学的总成绩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可以自动计算每个同学的平均成绩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可以计算各科的平均成绩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可以排名次和筛选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779" name="Rectangle 3"/>
          <p:cNvSpPr>
            <a:spLocks noGrp="1" noChangeArrowheads="1"/>
          </p:cNvSpPr>
          <p:nvPr>
            <p:ph type="title"/>
          </p:nvPr>
        </p:nvSpPr>
        <p:spPr>
          <a:xfrm>
            <a:off x="7308850" y="286703"/>
            <a:ext cx="1655763" cy="521970"/>
          </a:xfrm>
        </p:spPr>
        <p:txBody>
          <a:bodyPr/>
          <a:lstStyle/>
          <a:p>
            <a:pPr>
              <a:defRPr/>
            </a:pPr>
            <a:r>
              <a:rPr dirty="0" smtClean="0"/>
              <a:t>本章目标</a:t>
            </a:r>
            <a:endParaRPr dirty="0"/>
          </a:p>
        </p:txBody>
      </p:sp>
      <p:sp>
        <p:nvSpPr>
          <p:cNvPr id="715778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smtClean="0"/>
              <a:t>会在</a:t>
            </a:r>
            <a:r>
              <a:rPr lang="en-US" altLang="zh-CN" smtClean="0"/>
              <a:t>Excel 2007</a:t>
            </a:r>
            <a:r>
              <a:rPr lang="zh-CN" altLang="en-US" smtClean="0"/>
              <a:t>中输入数据，设置单元格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会为</a:t>
            </a:r>
            <a:r>
              <a:rPr lang="en-US" altLang="zh-CN" smtClean="0"/>
              <a:t>Excel 2007</a:t>
            </a:r>
            <a:r>
              <a:rPr lang="zh-CN" altLang="en-US" smtClean="0"/>
              <a:t>文档增加图表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会使用</a:t>
            </a:r>
            <a:r>
              <a:rPr lang="en-US" altLang="zh-CN" smtClean="0"/>
              <a:t>Excel 2007</a:t>
            </a:r>
            <a:r>
              <a:rPr lang="zh-CN" altLang="en-US" smtClean="0"/>
              <a:t>的公式和函数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会使用</a:t>
            </a:r>
            <a:r>
              <a:rPr lang="en-US" altLang="zh-CN" smtClean="0"/>
              <a:t>Excel 2007</a:t>
            </a:r>
            <a:r>
              <a:rPr lang="zh-CN" altLang="en-US" smtClean="0"/>
              <a:t>的数据清单进行排序、筛选等功能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会使用</a:t>
            </a:r>
            <a:r>
              <a:rPr lang="en-US" altLang="zh-CN" smtClean="0"/>
              <a:t>Excel 2007</a:t>
            </a:r>
            <a:r>
              <a:rPr lang="zh-CN" altLang="en-US" smtClean="0"/>
              <a:t>打印表格</a:t>
            </a:r>
            <a:endParaRPr lang="zh-CN" altLang="en-US" dirty="0"/>
          </a:p>
        </p:txBody>
      </p:sp>
      <p:pic>
        <p:nvPicPr>
          <p:cNvPr id="4" name="Picture 2" descr="C:\Users\meng.zhang\Desktop\ACCP7.0模版图标规范\啊-1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215313" y="2001838"/>
            <a:ext cx="6429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meng.zhang\Desktop\ACCP7.0模版图标规范\是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75" y="1997075"/>
            <a:ext cx="71437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meng.zhang\Desktop\ACCP7.0模版图标规范\是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75" y="1497013"/>
            <a:ext cx="71437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meng.zhang\Desktop\ACCP7.0模版图标规范\啊-1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215313" y="3068638"/>
            <a:ext cx="6429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>
          <a:xfrm>
            <a:off x="5303838" y="286703"/>
            <a:ext cx="3660775" cy="521970"/>
          </a:xfrm>
        </p:spPr>
        <p:txBody>
          <a:bodyPr/>
          <a:lstStyle/>
          <a:p>
            <a:pPr>
              <a:defRPr/>
            </a:pPr>
            <a:r>
              <a:rPr dirty="0" smtClean="0"/>
              <a:t>认识</a:t>
            </a:r>
            <a:r>
              <a:rPr lang="en-US" altLang="zh-CN" dirty="0" smtClean="0"/>
              <a:t>Excel 2007 2-1</a:t>
            </a:r>
            <a:endParaRPr lang="en-US" altLang="zh-CN" dirty="0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CN" smtClean="0"/>
              <a:t>Excel 2007 </a:t>
            </a:r>
            <a:r>
              <a:rPr lang="zh-CN" altLang="en-US" smtClean="0"/>
              <a:t>界面</a:t>
            </a:r>
            <a:endParaRPr lang="zh-CN" altLang="en-US" smtClean="0"/>
          </a:p>
        </p:txBody>
      </p:sp>
      <p:pic>
        <p:nvPicPr>
          <p:cNvPr id="716804" name="Picture 4" descr="图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14438" y="1928813"/>
            <a:ext cx="5572125" cy="39465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</p:pic>
      <p:sp>
        <p:nvSpPr>
          <p:cNvPr id="716805" name="AutoShape 5"/>
          <p:cNvSpPr>
            <a:spLocks noChangeArrowheads="1"/>
          </p:cNvSpPr>
          <p:nvPr/>
        </p:nvSpPr>
        <p:spPr bwMode="auto">
          <a:xfrm>
            <a:off x="5929313" y="1357241"/>
            <a:ext cx="912322" cy="408132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标题栏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16806" name="AutoShape 6"/>
          <p:cNvSpPr>
            <a:spLocks noChangeArrowheads="1"/>
          </p:cNvSpPr>
          <p:nvPr/>
        </p:nvSpPr>
        <p:spPr bwMode="auto">
          <a:xfrm>
            <a:off x="7072313" y="2571678"/>
            <a:ext cx="1142192" cy="408132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功能面板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16811" name="AutoShape 11"/>
          <p:cNvSpPr>
            <a:spLocks noChangeArrowheads="1"/>
          </p:cNvSpPr>
          <p:nvPr/>
        </p:nvSpPr>
        <p:spPr bwMode="auto">
          <a:xfrm>
            <a:off x="7264400" y="3357490"/>
            <a:ext cx="912322" cy="408132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编辑栏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9" name="Line 19"/>
          <p:cNvSpPr>
            <a:spLocks noChangeShapeType="1"/>
          </p:cNvSpPr>
          <p:nvPr/>
        </p:nvSpPr>
        <p:spPr bwMode="auto">
          <a:xfrm flipV="1">
            <a:off x="5072074" y="1643051"/>
            <a:ext cx="857248" cy="428628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0" name="Line 19"/>
          <p:cNvSpPr>
            <a:spLocks noChangeShapeType="1"/>
          </p:cNvSpPr>
          <p:nvPr/>
        </p:nvSpPr>
        <p:spPr bwMode="auto">
          <a:xfrm>
            <a:off x="2285984" y="2428868"/>
            <a:ext cx="1214446" cy="214314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716807" name="AutoShape 7"/>
          <p:cNvSpPr>
            <a:spLocks noChangeArrowheads="1"/>
          </p:cNvSpPr>
          <p:nvPr/>
        </p:nvSpPr>
        <p:spPr bwMode="auto">
          <a:xfrm>
            <a:off x="3546475" y="2492303"/>
            <a:ext cx="1372062" cy="408132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功能选项卡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1" name="Line 19"/>
          <p:cNvSpPr>
            <a:spLocks noChangeShapeType="1"/>
          </p:cNvSpPr>
          <p:nvPr/>
        </p:nvSpPr>
        <p:spPr bwMode="auto">
          <a:xfrm flipV="1">
            <a:off x="2143108" y="3286122"/>
            <a:ext cx="714380" cy="428629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716810" name="AutoShape 10"/>
          <p:cNvSpPr>
            <a:spLocks noChangeArrowheads="1"/>
          </p:cNvSpPr>
          <p:nvPr/>
        </p:nvSpPr>
        <p:spPr bwMode="auto">
          <a:xfrm>
            <a:off x="1857375" y="2852665"/>
            <a:ext cx="1372062" cy="408132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单元格名称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2" name="Line 19"/>
          <p:cNvSpPr>
            <a:spLocks noChangeShapeType="1"/>
          </p:cNvSpPr>
          <p:nvPr/>
        </p:nvSpPr>
        <p:spPr bwMode="auto">
          <a:xfrm flipV="1">
            <a:off x="1714480" y="4929198"/>
            <a:ext cx="1214432" cy="571493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716812" name="AutoShape 12"/>
          <p:cNvSpPr>
            <a:spLocks noChangeArrowheads="1"/>
          </p:cNvSpPr>
          <p:nvPr/>
        </p:nvSpPr>
        <p:spPr bwMode="auto">
          <a:xfrm>
            <a:off x="2411413" y="4149461"/>
            <a:ext cx="1172104" cy="714904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工作表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导航按钮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3" name="Line 19"/>
          <p:cNvSpPr>
            <a:spLocks noChangeShapeType="1"/>
          </p:cNvSpPr>
          <p:nvPr/>
        </p:nvSpPr>
        <p:spPr bwMode="auto">
          <a:xfrm flipV="1">
            <a:off x="3500444" y="4929198"/>
            <a:ext cx="1214432" cy="571493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716808" name="AutoShape 8"/>
          <p:cNvSpPr>
            <a:spLocks noChangeArrowheads="1"/>
          </p:cNvSpPr>
          <p:nvPr/>
        </p:nvSpPr>
        <p:spPr bwMode="auto">
          <a:xfrm>
            <a:off x="3978275" y="4460803"/>
            <a:ext cx="1372062" cy="408132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工作表标签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4" name="Line 19"/>
          <p:cNvSpPr>
            <a:spLocks noChangeShapeType="1"/>
          </p:cNvSpPr>
          <p:nvPr/>
        </p:nvSpPr>
        <p:spPr bwMode="auto">
          <a:xfrm flipV="1">
            <a:off x="5857884" y="3429000"/>
            <a:ext cx="1357322" cy="285752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5" name="Line 19"/>
          <p:cNvSpPr>
            <a:spLocks noChangeShapeType="1"/>
          </p:cNvSpPr>
          <p:nvPr/>
        </p:nvSpPr>
        <p:spPr bwMode="auto">
          <a:xfrm flipV="1">
            <a:off x="5786446" y="2857496"/>
            <a:ext cx="1285884" cy="428628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4" name="组合 14"/>
          <p:cNvGrpSpPr/>
          <p:nvPr/>
        </p:nvGrpSpPr>
        <p:grpSpPr bwMode="auto">
          <a:xfrm>
            <a:off x="2357438" y="6169025"/>
            <a:ext cx="4572000" cy="428625"/>
            <a:chOff x="3143240" y="5143512"/>
            <a:chExt cx="4572032" cy="428628"/>
          </a:xfrm>
        </p:grpSpPr>
        <p:sp>
          <p:nvSpPr>
            <p:cNvPr id="25" name="圆角矩形 24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19497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8" name="TextBox 27"/>
            <p:cNvSpPr txBox="1"/>
            <p:nvPr/>
          </p:nvSpPr>
          <p:spPr bwMode="auto">
            <a:xfrm>
              <a:off x="4214809" y="5187962"/>
              <a:ext cx="3090885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操作演示：认识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软件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1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1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1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1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6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05" grpId="0" bldLvl="0" animBg="1"/>
      <p:bldP spid="716811" grpId="0" bldLvl="0" animBg="1"/>
      <p:bldP spid="716807" grpId="0" bldLvl="0" animBg="1"/>
      <p:bldP spid="716810" grpId="0" bldLvl="0" animBg="1"/>
      <p:bldP spid="716812" grpId="0" bldLvl="0" animBg="1"/>
      <p:bldP spid="716808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30" name="Picture 6" descr="工作表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41425" y="2062163"/>
            <a:ext cx="5259388" cy="3724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1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5435600" y="285750"/>
            <a:ext cx="3529013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认识</a:t>
            </a:r>
            <a:r>
              <a:rPr lang="en-US" altLang="zh-CN" dirty="0" smtClean="0"/>
              <a:t>Excel 2007 2-2</a:t>
            </a:r>
            <a:endParaRPr lang="en-US" altLang="zh-CN" dirty="0"/>
          </a:p>
        </p:txBody>
      </p:sp>
      <p:sp>
        <p:nvSpPr>
          <p:cNvPr id="717828" name="Rectangle 4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工作簿和工作表</a:t>
            </a:r>
            <a:endParaRPr lang="zh-CN" altLang="en-US" dirty="0"/>
          </a:p>
        </p:txBody>
      </p:sp>
      <p:sp>
        <p:nvSpPr>
          <p:cNvPr id="717829" name="AutoShape 5"/>
          <p:cNvSpPr>
            <a:spLocks noChangeArrowheads="1"/>
          </p:cNvSpPr>
          <p:nvPr/>
        </p:nvSpPr>
        <p:spPr bwMode="auto">
          <a:xfrm>
            <a:off x="6786563" y="2295525"/>
            <a:ext cx="1846262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双击打开工作簿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17831" name="AutoShape 7"/>
          <p:cNvSpPr>
            <a:spLocks noChangeArrowheads="1"/>
          </p:cNvSpPr>
          <p:nvPr/>
        </p:nvSpPr>
        <p:spPr bwMode="gray">
          <a:xfrm>
            <a:off x="2657475" y="4941888"/>
            <a:ext cx="1966913" cy="407987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 包含</a:t>
            </a: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3</a:t>
            </a: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个工作表 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1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1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829" grpId="0" bldLvl="0" animBg="1"/>
      <p:bldP spid="717831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6300788" y="285750"/>
            <a:ext cx="266382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单元格操作</a:t>
            </a:r>
            <a:r>
              <a:rPr lang="en-US" altLang="zh-CN" dirty="0" smtClean="0"/>
              <a:t>7-1</a:t>
            </a:r>
            <a:endParaRPr lang="en-US" altLang="zh-CN" dirty="0"/>
          </a:p>
        </p:txBody>
      </p:sp>
      <p:sp>
        <p:nvSpPr>
          <p:cNvPr id="71987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编辑内容</a:t>
            </a:r>
            <a:endParaRPr lang="zh-CN" altLang="en-US" dirty="0"/>
          </a:p>
        </p:txBody>
      </p:sp>
      <p:pic>
        <p:nvPicPr>
          <p:cNvPr id="21508" name="Picture 4" descr="工作表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52663" y="2060575"/>
            <a:ext cx="5260975" cy="3725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19879" name="Line 7"/>
          <p:cNvSpPr>
            <a:spLocks noChangeShapeType="1"/>
          </p:cNvSpPr>
          <p:nvPr/>
        </p:nvSpPr>
        <p:spPr bwMode="auto">
          <a:xfrm flipH="1" flipV="1">
            <a:off x="4643438" y="3856038"/>
            <a:ext cx="0" cy="358775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9880" name="Line 8"/>
          <p:cNvSpPr>
            <a:spLocks noChangeShapeType="1"/>
          </p:cNvSpPr>
          <p:nvPr/>
        </p:nvSpPr>
        <p:spPr bwMode="auto">
          <a:xfrm flipH="1" flipV="1">
            <a:off x="3279775" y="4141788"/>
            <a:ext cx="649288" cy="215900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4500563" y="3571875"/>
            <a:ext cx="2857500" cy="2857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2571750" y="4000500"/>
            <a:ext cx="714375" cy="14287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19878" name="AutoShape 6"/>
          <p:cNvSpPr>
            <a:spLocks noChangeArrowheads="1"/>
          </p:cNvSpPr>
          <p:nvPr/>
        </p:nvSpPr>
        <p:spPr bwMode="gray">
          <a:xfrm>
            <a:off x="3775075" y="4119563"/>
            <a:ext cx="1266825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输入文字 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8" name="组合 14"/>
          <p:cNvGrpSpPr/>
          <p:nvPr/>
        </p:nvGrpSpPr>
        <p:grpSpPr bwMode="auto">
          <a:xfrm>
            <a:off x="2357438" y="6096000"/>
            <a:ext cx="4572000" cy="428625"/>
            <a:chOff x="3143240" y="5143512"/>
            <a:chExt cx="4572032" cy="428628"/>
          </a:xfrm>
        </p:grpSpPr>
        <p:sp>
          <p:nvSpPr>
            <p:cNvPr id="19" name="圆角矩形 18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圆角矩形 19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1522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2" name="TextBox 21"/>
            <p:cNvSpPr txBox="1"/>
            <p:nvPr/>
          </p:nvSpPr>
          <p:spPr bwMode="auto">
            <a:xfrm>
              <a:off x="4214809" y="5187962"/>
              <a:ext cx="3090885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操作演示：编辑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Excel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文档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19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1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1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875" grpId="0" build="p"/>
      <p:bldP spid="719879" grpId="0" bldLvl="0" animBg="1"/>
      <p:bldP spid="719880" grpId="0" bldLvl="0" animBg="1"/>
      <p:bldP spid="16" grpId="0" bldLvl="0" animBg="1"/>
      <p:bldP spid="17" grpId="0" bldLvl="0" animBg="1"/>
      <p:bldP spid="71987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22" descr="图3.3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714875" y="1454150"/>
            <a:ext cx="2047875" cy="27606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21936" name="Rectangle 16"/>
          <p:cNvSpPr>
            <a:spLocks noGrp="1" noChangeArrowheads="1"/>
          </p:cNvSpPr>
          <p:nvPr>
            <p:ph type="title"/>
          </p:nvPr>
        </p:nvSpPr>
        <p:spPr>
          <a:xfrm>
            <a:off x="6284913" y="285750"/>
            <a:ext cx="2679700" cy="523875"/>
          </a:xfrm>
        </p:spPr>
        <p:txBody>
          <a:bodyPr/>
          <a:lstStyle/>
          <a:p>
            <a:pPr>
              <a:defRPr/>
            </a:pPr>
            <a:r>
              <a:rPr smtClean="0"/>
              <a:t>单元格操作</a:t>
            </a:r>
            <a:r>
              <a:rPr lang="en-US" altLang="zh-CN" smtClean="0"/>
              <a:t>7-2</a:t>
            </a:r>
            <a:endParaRPr dirty="0"/>
          </a:p>
        </p:txBody>
      </p:sp>
      <p:sp>
        <p:nvSpPr>
          <p:cNvPr id="72192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复制、粘贴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快捷键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复制：</a:t>
            </a:r>
            <a:r>
              <a:rPr lang="en-US" altLang="zh-CN" dirty="0" smtClean="0"/>
              <a:t>&lt;Ctrl&gt; + &lt;C&gt;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粘贴：</a:t>
            </a:r>
            <a:r>
              <a:rPr lang="en-US" altLang="zh-CN" dirty="0" smtClean="0"/>
              <a:t>&lt;Ctrl&gt; + &lt;V&gt;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功能面板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复制（或粘贴）</a:t>
            </a:r>
            <a:endParaRPr lang="zh-CN" altLang="en-US" dirty="0" smtClean="0"/>
          </a:p>
          <a:p>
            <a:pPr lvl="2">
              <a:defRPr/>
            </a:pPr>
            <a:r>
              <a:rPr lang="en-US" altLang="zh-CN" dirty="0" smtClean="0"/>
              <a:t>Office </a:t>
            </a:r>
            <a:r>
              <a:rPr lang="zh-CN" altLang="en-US" dirty="0" smtClean="0"/>
              <a:t>剪贴板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鼠标拖动</a:t>
            </a:r>
            <a:endParaRPr lang="zh-CN" altLang="en-US" dirty="0"/>
          </a:p>
        </p:txBody>
      </p:sp>
      <p:sp>
        <p:nvSpPr>
          <p:cNvPr id="721925" name="Rectangle 5"/>
          <p:cNvSpPr>
            <a:spLocks noChangeArrowheads="1"/>
          </p:cNvSpPr>
          <p:nvPr/>
        </p:nvSpPr>
        <p:spPr bwMode="auto">
          <a:xfrm>
            <a:off x="5572125" y="2454275"/>
            <a:ext cx="1143000" cy="357188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21926" name="Rectangle 6"/>
          <p:cNvSpPr>
            <a:spLocks noChangeArrowheads="1"/>
          </p:cNvSpPr>
          <p:nvPr/>
        </p:nvSpPr>
        <p:spPr bwMode="auto">
          <a:xfrm>
            <a:off x="5572125" y="2882900"/>
            <a:ext cx="1127125" cy="2857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21927" name="Rectangle 7"/>
          <p:cNvSpPr>
            <a:spLocks noChangeArrowheads="1"/>
          </p:cNvSpPr>
          <p:nvPr/>
        </p:nvSpPr>
        <p:spPr bwMode="auto">
          <a:xfrm>
            <a:off x="4714875" y="2454275"/>
            <a:ext cx="857250" cy="114300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21929" name="AutoShape 9"/>
          <p:cNvSpPr>
            <a:spLocks noChangeArrowheads="1"/>
          </p:cNvSpPr>
          <p:nvPr/>
        </p:nvSpPr>
        <p:spPr bwMode="auto">
          <a:xfrm>
            <a:off x="7008813" y="2428875"/>
            <a:ext cx="687387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复制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21930" name="AutoShape 10"/>
          <p:cNvSpPr>
            <a:spLocks noChangeArrowheads="1"/>
          </p:cNvSpPr>
          <p:nvPr/>
        </p:nvSpPr>
        <p:spPr bwMode="auto">
          <a:xfrm>
            <a:off x="6999288" y="2974975"/>
            <a:ext cx="1385887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启动剪贴板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21934" name="AutoShape 14"/>
          <p:cNvSpPr>
            <a:spLocks noChangeArrowheads="1"/>
          </p:cNvSpPr>
          <p:nvPr/>
        </p:nvSpPr>
        <p:spPr bwMode="auto">
          <a:xfrm>
            <a:off x="6992938" y="3500438"/>
            <a:ext cx="687387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粘贴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auto">
          <a:xfrm>
            <a:off x="7008813" y="1949450"/>
            <a:ext cx="687387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剪切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7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18" name="圆角矩形 17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圆角矩形 18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2548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5" name="TextBox 24"/>
            <p:cNvSpPr txBox="1"/>
            <p:nvPr/>
          </p:nvSpPr>
          <p:spPr bwMode="auto">
            <a:xfrm>
              <a:off x="4449761" y="5187962"/>
              <a:ext cx="2620981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操作演示：复制、粘贴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1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2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21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219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2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2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21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21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21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21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21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7219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1925" grpId="0" bldLvl="0" animBg="1"/>
      <p:bldP spid="721926" grpId="0" bldLvl="0" animBg="1"/>
      <p:bldP spid="721927" grpId="0" bldLvl="0" animBg="1"/>
      <p:bldP spid="721929" grpId="0" bldLvl="0" animBg="1"/>
      <p:bldP spid="721930" grpId="0" bldLvl="0" animBg="1"/>
      <p:bldP spid="721934" grpId="0" bldLvl="0" animBg="1"/>
      <p:bldP spid="24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标题 15"/>
          <p:cNvSpPr>
            <a:spLocks noGrp="1"/>
          </p:cNvSpPr>
          <p:nvPr>
            <p:ph type="title"/>
          </p:nvPr>
        </p:nvSpPr>
        <p:spPr>
          <a:xfrm>
            <a:off x="6286500" y="285750"/>
            <a:ext cx="2678113" cy="523875"/>
          </a:xfrm>
        </p:spPr>
        <p:txBody>
          <a:bodyPr/>
          <a:lstStyle/>
          <a:p>
            <a:pPr>
              <a:defRPr/>
            </a:pPr>
            <a:r>
              <a:rPr smtClean="0"/>
              <a:t>单元格操作</a:t>
            </a:r>
            <a:r>
              <a:rPr lang="en-US" altLang="zh-CN" smtClean="0"/>
              <a:t>7-3</a:t>
            </a:r>
            <a:endParaRPr dirty="0"/>
          </a:p>
        </p:txBody>
      </p:sp>
      <p:sp>
        <p:nvSpPr>
          <p:cNvPr id="722960" name="Rectangle 16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移动</a:t>
            </a:r>
            <a:endParaRPr lang="zh-CN" altLang="en-US" dirty="0"/>
          </a:p>
        </p:txBody>
      </p:sp>
      <p:pic>
        <p:nvPicPr>
          <p:cNvPr id="23556" name="图片 18" descr="C:\Users\Administrator\Desktop\图片1.jpg图片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363788" y="1346835"/>
            <a:ext cx="5886450" cy="41640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grpSp>
        <p:nvGrpSpPr>
          <p:cNvPr id="10" name="组合 14"/>
          <p:cNvGrpSpPr/>
          <p:nvPr/>
        </p:nvGrpSpPr>
        <p:grpSpPr bwMode="auto">
          <a:xfrm>
            <a:off x="2357438" y="5949950"/>
            <a:ext cx="4572000" cy="428625"/>
            <a:chOff x="3143240" y="5143512"/>
            <a:chExt cx="4572032" cy="428628"/>
          </a:xfrm>
        </p:grpSpPr>
        <p:sp>
          <p:nvSpPr>
            <p:cNvPr id="11" name="圆角矩形 10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" name="圆角矩形 11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3565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4" name="TextBox 13"/>
            <p:cNvSpPr txBox="1"/>
            <p:nvPr/>
          </p:nvSpPr>
          <p:spPr bwMode="auto">
            <a:xfrm>
              <a:off x="4449761" y="5187962"/>
              <a:ext cx="2620981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操作演示：移动单元格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981" name="Rectangle 13"/>
          <p:cNvSpPr>
            <a:spLocks noGrp="1" noChangeArrowheads="1"/>
          </p:cNvSpPr>
          <p:nvPr>
            <p:ph type="title"/>
          </p:nvPr>
        </p:nvSpPr>
        <p:spPr>
          <a:xfrm>
            <a:off x="6357938" y="285750"/>
            <a:ext cx="2606675" cy="523875"/>
          </a:xfrm>
        </p:spPr>
        <p:txBody>
          <a:bodyPr/>
          <a:lstStyle/>
          <a:p>
            <a:pPr>
              <a:defRPr/>
            </a:pPr>
            <a:r>
              <a:rPr smtClean="0"/>
              <a:t>单元格操作</a:t>
            </a:r>
            <a:r>
              <a:rPr lang="en-US" altLang="zh-CN" smtClean="0"/>
              <a:t>7-4</a:t>
            </a:r>
            <a:endParaRPr dirty="0"/>
          </a:p>
        </p:txBody>
      </p:sp>
      <p:sp>
        <p:nvSpPr>
          <p:cNvPr id="72397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删除</a:t>
            </a:r>
            <a:endParaRPr lang="zh-CN" altLang="en-US" dirty="0"/>
          </a:p>
        </p:txBody>
      </p:sp>
      <p:pic>
        <p:nvPicPr>
          <p:cNvPr id="723973" name="Picture 5" descr="C:\Users\Administrator\Desktop\图片3.jpg图片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63003" y="1909445"/>
            <a:ext cx="2019300" cy="26568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23974" name="Picture 6" descr="C:\Users\Administrator\Desktop\图片2.jpg图片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90925" y="1905000"/>
            <a:ext cx="2638425" cy="26663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23975" name="Rectangle 7"/>
          <p:cNvSpPr>
            <a:spLocks noChangeArrowheads="1"/>
          </p:cNvSpPr>
          <p:nvPr/>
        </p:nvSpPr>
        <p:spPr bwMode="auto">
          <a:xfrm>
            <a:off x="4429125" y="4357688"/>
            <a:ext cx="1800225" cy="2889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723977" name="Picture 9" descr="删除对话框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25" y="2486025"/>
            <a:ext cx="165735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3978" name="AutoShape 10"/>
          <p:cNvSpPr>
            <a:spLocks noChangeArrowheads="1"/>
          </p:cNvSpPr>
          <p:nvPr/>
        </p:nvSpPr>
        <p:spPr bwMode="auto">
          <a:xfrm>
            <a:off x="6737350" y="1968500"/>
            <a:ext cx="1609725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选择删除形式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23979" name="Rectangle 11"/>
          <p:cNvSpPr>
            <a:spLocks noChangeArrowheads="1"/>
          </p:cNvSpPr>
          <p:nvPr/>
        </p:nvSpPr>
        <p:spPr bwMode="auto">
          <a:xfrm>
            <a:off x="1344613" y="4354513"/>
            <a:ext cx="1655762" cy="2889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23980" name="AutoShape 12"/>
          <p:cNvSpPr>
            <a:spLocks noChangeArrowheads="1"/>
          </p:cNvSpPr>
          <p:nvPr/>
        </p:nvSpPr>
        <p:spPr bwMode="auto">
          <a:xfrm>
            <a:off x="1428750" y="3806825"/>
            <a:ext cx="114617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删除整行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1" name="右箭头 20"/>
          <p:cNvSpPr>
            <a:spLocks noChangeArrowheads="1"/>
          </p:cNvSpPr>
          <p:nvPr/>
        </p:nvSpPr>
        <p:spPr bwMode="auto">
          <a:xfrm>
            <a:off x="6357938" y="4071938"/>
            <a:ext cx="357187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0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22" name="圆角矩形 21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圆角矩形 22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4596" name="Picture 8" descr="说话气泡new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5" name="TextBox 24"/>
            <p:cNvSpPr txBox="1"/>
            <p:nvPr/>
          </p:nvSpPr>
          <p:spPr bwMode="auto">
            <a:xfrm>
              <a:off x="4449761" y="5187962"/>
              <a:ext cx="2620981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操作演示：删除单元格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23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23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2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23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23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3975" grpId="0" bldLvl="0" animBg="1"/>
      <p:bldP spid="723978" grpId="0" bldLvl="0" animBg="1"/>
      <p:bldP spid="723979" grpId="0" bldLvl="0" animBg="1"/>
      <p:bldP spid="723980" grpId="0" bldLvl="0" animBg="1"/>
      <p:bldP spid="2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4994" name="Picture 2" descr="C:\Users\Administrator\Desktop\图片3.jpg图片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197928" y="1838960"/>
            <a:ext cx="2019300" cy="26568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25005" name="Rectangle 13"/>
          <p:cNvSpPr>
            <a:spLocks noGrp="1" noChangeArrowheads="1"/>
          </p:cNvSpPr>
          <p:nvPr>
            <p:ph type="title"/>
          </p:nvPr>
        </p:nvSpPr>
        <p:spPr>
          <a:xfrm>
            <a:off x="6286500" y="285750"/>
            <a:ext cx="2678113" cy="523875"/>
          </a:xfrm>
        </p:spPr>
        <p:txBody>
          <a:bodyPr/>
          <a:lstStyle/>
          <a:p>
            <a:pPr>
              <a:defRPr/>
            </a:pPr>
            <a:r>
              <a:rPr smtClean="0"/>
              <a:t>单元格操作</a:t>
            </a:r>
            <a:r>
              <a:rPr lang="en-US" altLang="zh-CN" smtClean="0"/>
              <a:t>7-5</a:t>
            </a:r>
            <a:endParaRPr dirty="0"/>
          </a:p>
        </p:txBody>
      </p:sp>
      <p:sp>
        <p:nvSpPr>
          <p:cNvPr id="724996" name="Rectangle 4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插入</a:t>
            </a:r>
            <a:endParaRPr lang="zh-CN" altLang="en-US" dirty="0"/>
          </a:p>
        </p:txBody>
      </p:sp>
      <p:pic>
        <p:nvPicPr>
          <p:cNvPr id="724997" name="Picture 5" descr="C:\Users\Administrator\Desktop\图片2.jpg图片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44558" y="1844675"/>
            <a:ext cx="2638425" cy="2667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24998" name="Picture 6" descr="窗口对话框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25" y="2433638"/>
            <a:ext cx="165735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5000" name="Rectangle 8"/>
          <p:cNvSpPr>
            <a:spLocks noChangeArrowheads="1"/>
          </p:cNvSpPr>
          <p:nvPr/>
        </p:nvSpPr>
        <p:spPr bwMode="auto">
          <a:xfrm>
            <a:off x="4286250" y="4143375"/>
            <a:ext cx="1800225" cy="217488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25002" name="AutoShape 10"/>
          <p:cNvSpPr>
            <a:spLocks noChangeArrowheads="1"/>
          </p:cNvSpPr>
          <p:nvPr/>
        </p:nvSpPr>
        <p:spPr bwMode="auto">
          <a:xfrm>
            <a:off x="6643688" y="1893888"/>
            <a:ext cx="1609725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选择插入形式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25003" name="Rectangle 11"/>
          <p:cNvSpPr>
            <a:spLocks noChangeArrowheads="1"/>
          </p:cNvSpPr>
          <p:nvPr/>
        </p:nvSpPr>
        <p:spPr bwMode="auto">
          <a:xfrm>
            <a:off x="1343025" y="4143375"/>
            <a:ext cx="1728788" cy="21431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25004" name="AutoShape 12"/>
          <p:cNvSpPr>
            <a:spLocks noChangeArrowheads="1"/>
          </p:cNvSpPr>
          <p:nvPr/>
        </p:nvSpPr>
        <p:spPr bwMode="auto">
          <a:xfrm>
            <a:off x="1490663" y="4500563"/>
            <a:ext cx="1146175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>
                <a:solidFill>
                  <a:schemeClr val="bg1"/>
                </a:solidFill>
                <a:latin typeface="+mn-ea"/>
                <a:ea typeface="+mn-ea"/>
              </a:rPr>
              <a:t>插入一行</a:t>
            </a:r>
            <a:endParaRPr lang="zh-CN" altLang="en-US" b="1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1" name="右箭头 20"/>
          <p:cNvSpPr>
            <a:spLocks noChangeArrowheads="1"/>
          </p:cNvSpPr>
          <p:nvPr/>
        </p:nvSpPr>
        <p:spPr bwMode="auto">
          <a:xfrm>
            <a:off x="6286500" y="2928938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0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22" name="圆角矩形 21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圆角矩形 22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5620" name="Picture 8" descr="说话气泡new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5" name="TextBox 24"/>
            <p:cNvSpPr txBox="1"/>
            <p:nvPr/>
          </p:nvSpPr>
          <p:spPr bwMode="auto">
            <a:xfrm>
              <a:off x="4449761" y="5187962"/>
              <a:ext cx="2620981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操作演示：插入单元格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25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2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2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2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2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5000" grpId="0" bldLvl="0" animBg="1"/>
      <p:bldP spid="725002" grpId="0" bldLvl="0" animBg="1"/>
      <p:bldP spid="725003" grpId="0" bldLvl="0" animBg="1"/>
      <p:bldP spid="725004" grpId="0" bldLvl="0" animBg="1"/>
      <p:bldP spid="21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17" descr="C:\Users\Administrator\Desktop\图片4.jpg图片4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73175" y="2072323"/>
            <a:ext cx="6870700" cy="2427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6300788" y="285750"/>
            <a:ext cx="2663825" cy="523875"/>
          </a:xfrm>
        </p:spPr>
        <p:txBody>
          <a:bodyPr/>
          <a:lstStyle/>
          <a:p>
            <a:pPr>
              <a:defRPr/>
            </a:pPr>
            <a:r>
              <a:rPr smtClean="0"/>
              <a:t>单元格操作</a:t>
            </a:r>
            <a:r>
              <a:rPr lang="en-US" altLang="zh-CN" smtClean="0"/>
              <a:t>7-6</a:t>
            </a:r>
            <a:endParaRPr lang="en-US" altLang="zh-CN" dirty="0"/>
          </a:p>
        </p:txBody>
      </p:sp>
      <p:sp>
        <p:nvSpPr>
          <p:cNvPr id="72601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合并单元格</a:t>
            </a:r>
            <a:endParaRPr lang="zh-CN" altLang="en-US" dirty="0"/>
          </a:p>
        </p:txBody>
      </p:sp>
      <p:sp>
        <p:nvSpPr>
          <p:cNvPr id="726021" name="Rectangle 5"/>
          <p:cNvSpPr>
            <a:spLocks noChangeArrowheads="1"/>
          </p:cNvSpPr>
          <p:nvPr/>
        </p:nvSpPr>
        <p:spPr bwMode="auto">
          <a:xfrm>
            <a:off x="6707188" y="3929063"/>
            <a:ext cx="1079500" cy="2857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26023" name="AutoShape 7"/>
          <p:cNvSpPr>
            <a:spLocks noChangeArrowheads="1"/>
          </p:cNvSpPr>
          <p:nvPr/>
        </p:nvSpPr>
        <p:spPr bwMode="auto">
          <a:xfrm>
            <a:off x="5929313" y="4724400"/>
            <a:ext cx="3001962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单击即合并，也可取消合并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26025" name="Rectangle 9"/>
          <p:cNvSpPr>
            <a:spLocks noChangeArrowheads="1"/>
          </p:cNvSpPr>
          <p:nvPr/>
        </p:nvSpPr>
        <p:spPr bwMode="auto">
          <a:xfrm>
            <a:off x="6429375" y="3143250"/>
            <a:ext cx="1071563" cy="2857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9" name="右箭头 18"/>
          <p:cNvSpPr>
            <a:spLocks noChangeArrowheads="1"/>
          </p:cNvSpPr>
          <p:nvPr/>
        </p:nvSpPr>
        <p:spPr bwMode="auto">
          <a:xfrm>
            <a:off x="5500688" y="4286250"/>
            <a:ext cx="357187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4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18" name="圆角矩形 17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圆角矩形 19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6641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2" name="TextBox 21"/>
            <p:cNvSpPr txBox="1"/>
            <p:nvPr/>
          </p:nvSpPr>
          <p:spPr bwMode="auto">
            <a:xfrm>
              <a:off x="4449761" y="5187962"/>
              <a:ext cx="2620981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操作演示：合并单元格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6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2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6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6021" grpId="0" bldLvl="0" animBg="1"/>
      <p:bldP spid="726023" grpId="0" bldLvl="0" animBg="1"/>
      <p:bldP spid="726025" grpId="0" bldLvl="0" animBg="1"/>
      <p:bldP spid="19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074" name="Rectangle 10"/>
          <p:cNvSpPr>
            <a:spLocks noGrp="1" noChangeArrowheads="1"/>
          </p:cNvSpPr>
          <p:nvPr>
            <p:ph type="title"/>
          </p:nvPr>
        </p:nvSpPr>
        <p:spPr>
          <a:xfrm>
            <a:off x="6230938" y="285750"/>
            <a:ext cx="2733675" cy="523875"/>
          </a:xfrm>
        </p:spPr>
        <p:txBody>
          <a:bodyPr/>
          <a:lstStyle/>
          <a:p>
            <a:pPr>
              <a:defRPr/>
            </a:pPr>
            <a:r>
              <a:rPr smtClean="0"/>
              <a:t>单元格操作</a:t>
            </a:r>
            <a:r>
              <a:rPr lang="en-US" altLang="zh-CN" smtClean="0"/>
              <a:t>7-7</a:t>
            </a:r>
            <a:endParaRPr dirty="0"/>
          </a:p>
        </p:txBody>
      </p:sp>
      <p:sp>
        <p:nvSpPr>
          <p:cNvPr id="72806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设置行高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en-US" altLang="zh-CN" dirty="0" smtClean="0"/>
          </a:p>
          <a:p>
            <a:pPr>
              <a:defRPr/>
            </a:pPr>
            <a:r>
              <a:rPr lang="zh-CN" altLang="en-US" dirty="0" smtClean="0"/>
              <a:t>设置列宽</a:t>
            </a:r>
            <a:endParaRPr lang="zh-CN" altLang="en-US" dirty="0"/>
          </a:p>
        </p:txBody>
      </p:sp>
      <p:pic>
        <p:nvPicPr>
          <p:cNvPr id="728068" name="Picture 4" descr="图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759075" y="1785938"/>
            <a:ext cx="1884363" cy="22621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28069" name="Picture 5" descr="设置行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48275" y="2500313"/>
            <a:ext cx="1966913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8070" name="Rectangle 6"/>
          <p:cNvSpPr>
            <a:spLocks noChangeArrowheads="1"/>
          </p:cNvSpPr>
          <p:nvPr/>
        </p:nvSpPr>
        <p:spPr bwMode="auto">
          <a:xfrm>
            <a:off x="2857500" y="2714625"/>
            <a:ext cx="1655763" cy="287338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28073" name="AutoShape 9"/>
          <p:cNvSpPr>
            <a:spLocks noChangeArrowheads="1"/>
          </p:cNvSpPr>
          <p:nvPr/>
        </p:nvSpPr>
        <p:spPr bwMode="gray">
          <a:xfrm>
            <a:off x="2333625" y="4652963"/>
            <a:ext cx="3024188" cy="50482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同设置行高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右箭头 17"/>
          <p:cNvSpPr>
            <a:spLocks noChangeArrowheads="1"/>
          </p:cNvSpPr>
          <p:nvPr/>
        </p:nvSpPr>
        <p:spPr bwMode="auto">
          <a:xfrm>
            <a:off x="4786313" y="2857500"/>
            <a:ext cx="357187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4" name="组合 14"/>
          <p:cNvGrpSpPr/>
          <p:nvPr/>
        </p:nvGrpSpPr>
        <p:grpSpPr bwMode="auto">
          <a:xfrm>
            <a:off x="2357438" y="5592763"/>
            <a:ext cx="4659312" cy="428625"/>
            <a:chOff x="3143240" y="5143512"/>
            <a:chExt cx="4658612" cy="428628"/>
          </a:xfrm>
        </p:grpSpPr>
        <p:sp>
          <p:nvSpPr>
            <p:cNvPr id="19" name="圆角矩形 18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圆角矩形 19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7665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2" name="TextBox 21"/>
            <p:cNvSpPr txBox="1"/>
            <p:nvPr/>
          </p:nvSpPr>
          <p:spPr bwMode="auto">
            <a:xfrm>
              <a:off x="3719415" y="5187962"/>
              <a:ext cx="4082437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操作演示：设置单元格的行高、列宽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2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28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28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8070" grpId="0" bldLvl="0" animBg="1"/>
      <p:bldP spid="728073" grpId="0" bldLvl="0" animBg="1"/>
      <p:bldP spid="18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095" name="Rectangle 7"/>
          <p:cNvSpPr>
            <a:spLocks noGrp="1" noChangeArrowheads="1"/>
          </p:cNvSpPr>
          <p:nvPr>
            <p:ph type="title"/>
          </p:nvPr>
        </p:nvSpPr>
        <p:spPr>
          <a:xfrm>
            <a:off x="7885113" y="285750"/>
            <a:ext cx="1079500" cy="523875"/>
          </a:xfrm>
        </p:spPr>
        <p:txBody>
          <a:bodyPr/>
          <a:lstStyle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72909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使用</a:t>
            </a:r>
            <a:r>
              <a:rPr lang="en-US" altLang="zh-CN" smtClean="0"/>
              <a:t>Excel2007</a:t>
            </a:r>
            <a:r>
              <a:rPr lang="zh-CN" altLang="en-US" smtClean="0"/>
              <a:t>创建家庭财务表并添加数据</a:t>
            </a:r>
            <a:endParaRPr lang="zh-CN" altLang="en-US" dirty="0"/>
          </a:p>
        </p:txBody>
      </p:sp>
      <p:pic>
        <p:nvPicPr>
          <p:cNvPr id="28676" name="Picture 4" descr="家庭财务管理一览表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051050" y="2528888"/>
            <a:ext cx="4895850" cy="2413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grpSp>
        <p:nvGrpSpPr>
          <p:cNvPr id="28677" name="组合 6"/>
          <p:cNvGrpSpPr/>
          <p:nvPr/>
        </p:nvGrpSpPr>
        <p:grpSpPr bwMode="auto">
          <a:xfrm>
            <a:off x="71438" y="857250"/>
            <a:ext cx="1503362" cy="400050"/>
            <a:chOff x="6641147" y="5088888"/>
            <a:chExt cx="1502753" cy="400110"/>
          </a:xfrm>
        </p:grpSpPr>
        <p:pic>
          <p:nvPicPr>
            <p:cNvPr id="28688" name="Picture 3" descr="C:\Users\meng.zhang\Desktop\未命名-2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641147" y="5098445"/>
              <a:ext cx="380996" cy="38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6855372" y="5088888"/>
              <a:ext cx="1288528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现场编程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5" name="组合 4"/>
          <p:cNvGrpSpPr/>
          <p:nvPr/>
        </p:nvGrpSpPr>
        <p:grpSpPr bwMode="auto">
          <a:xfrm>
            <a:off x="2992438" y="5876925"/>
            <a:ext cx="2714625" cy="428625"/>
            <a:chOff x="3143240" y="5143512"/>
            <a:chExt cx="2714644" cy="428628"/>
          </a:xfrm>
        </p:grpSpPr>
        <p:sp>
          <p:nvSpPr>
            <p:cNvPr id="16" name="圆角矩形 15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" name="圆角矩形 16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8686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9" name="TextBox 18"/>
            <p:cNvSpPr txBox="1"/>
            <p:nvPr/>
          </p:nvSpPr>
          <p:spPr bwMode="auto">
            <a:xfrm>
              <a:off x="4206872" y="5187962"/>
              <a:ext cx="1158883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学员演示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318250" y="285750"/>
            <a:ext cx="2646363" cy="523875"/>
          </a:xfrm>
        </p:spPr>
        <p:txBody>
          <a:bodyPr/>
          <a:lstStyle/>
          <a:p>
            <a:pPr>
              <a:defRPr/>
            </a:pPr>
            <a:r>
              <a:rPr smtClean="0"/>
              <a:t>设置单元格</a:t>
            </a:r>
            <a:r>
              <a:rPr lang="en-US" altLang="zh-CN" smtClean="0"/>
              <a:t>2-1</a:t>
            </a:r>
            <a:endParaRPr lang="en-US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单元格格式</a:t>
            </a: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</p:txBody>
      </p:sp>
      <p:pic>
        <p:nvPicPr>
          <p:cNvPr id="731140" name="Picture 4" descr="单元格格式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786188" y="1857375"/>
            <a:ext cx="506412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1141" name="Picture 5" descr="打开单元格格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1857375"/>
            <a:ext cx="2000250" cy="3733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31142" name="Rectangle 6"/>
          <p:cNvSpPr>
            <a:spLocks noChangeArrowheads="1"/>
          </p:cNvSpPr>
          <p:nvPr/>
        </p:nvSpPr>
        <p:spPr bwMode="auto">
          <a:xfrm>
            <a:off x="1714500" y="5357813"/>
            <a:ext cx="1633538" cy="246062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7" name="右箭头 16"/>
          <p:cNvSpPr>
            <a:spLocks noChangeArrowheads="1"/>
          </p:cNvSpPr>
          <p:nvPr/>
        </p:nvSpPr>
        <p:spPr bwMode="auto">
          <a:xfrm>
            <a:off x="3357563" y="3429000"/>
            <a:ext cx="357187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6" name="组合 14"/>
          <p:cNvGrpSpPr/>
          <p:nvPr/>
        </p:nvGrpSpPr>
        <p:grpSpPr bwMode="auto">
          <a:xfrm>
            <a:off x="2357438" y="5953125"/>
            <a:ext cx="4572000" cy="428625"/>
            <a:chOff x="3143240" y="5143512"/>
            <a:chExt cx="4572032" cy="428628"/>
          </a:xfrm>
        </p:grpSpPr>
        <p:sp>
          <p:nvSpPr>
            <p:cNvPr id="18" name="圆角矩形 17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圆角矩形 18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9712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1" name="TextBox 20"/>
            <p:cNvSpPr txBox="1"/>
            <p:nvPr/>
          </p:nvSpPr>
          <p:spPr bwMode="auto">
            <a:xfrm>
              <a:off x="4205284" y="5187962"/>
              <a:ext cx="3109935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操作演示：设置单元格格式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1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3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1142" grpId="0" bldLvl="0" animBg="1"/>
      <p:bldP spid="17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3186" name="Picture 2" descr="条件格式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119438" y="2000250"/>
            <a:ext cx="5238750" cy="240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3195" name="Rectangle 11"/>
          <p:cNvSpPr>
            <a:spLocks noGrp="1" noChangeArrowheads="1"/>
          </p:cNvSpPr>
          <p:nvPr>
            <p:ph type="title"/>
          </p:nvPr>
        </p:nvSpPr>
        <p:spPr>
          <a:xfrm>
            <a:off x="6372225" y="285750"/>
            <a:ext cx="2592388" cy="523875"/>
          </a:xfrm>
        </p:spPr>
        <p:txBody>
          <a:bodyPr/>
          <a:lstStyle/>
          <a:p>
            <a:pPr>
              <a:defRPr/>
            </a:pPr>
            <a:r>
              <a:rPr smtClean="0"/>
              <a:t>单元格格式</a:t>
            </a:r>
            <a:r>
              <a:rPr lang="en-US" altLang="zh-CN" smtClean="0"/>
              <a:t>2-2</a:t>
            </a:r>
            <a:endParaRPr dirty="0"/>
          </a:p>
        </p:txBody>
      </p:sp>
      <p:sp>
        <p:nvSpPr>
          <p:cNvPr id="733188" name="Rectangle 4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条件格式</a:t>
            </a:r>
            <a:endParaRPr lang="zh-CN" altLang="en-GB" smtClean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733189" name="Picture 5" descr="条件格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38" y="2005013"/>
            <a:ext cx="1571625" cy="29956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33190" name="Rectangle 6"/>
          <p:cNvSpPr>
            <a:spLocks noChangeArrowheads="1"/>
          </p:cNvSpPr>
          <p:nvPr/>
        </p:nvSpPr>
        <p:spPr bwMode="auto">
          <a:xfrm>
            <a:off x="1143000" y="4784725"/>
            <a:ext cx="1727200" cy="287338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33193" name="AutoShape 9"/>
          <p:cNvSpPr>
            <a:spLocks noChangeArrowheads="1"/>
          </p:cNvSpPr>
          <p:nvPr/>
        </p:nvSpPr>
        <p:spPr bwMode="auto">
          <a:xfrm>
            <a:off x="3276600" y="3643313"/>
            <a:ext cx="2063750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符合条件时的样式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8" name="右箭头 17"/>
          <p:cNvSpPr>
            <a:spLocks noChangeArrowheads="1"/>
          </p:cNvSpPr>
          <p:nvPr/>
        </p:nvSpPr>
        <p:spPr bwMode="auto">
          <a:xfrm>
            <a:off x="2714625" y="3714750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19" name="圆角矩形 18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圆角矩形 19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0737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2" name="TextBox 21"/>
            <p:cNvSpPr txBox="1"/>
            <p:nvPr/>
          </p:nvSpPr>
          <p:spPr bwMode="auto">
            <a:xfrm>
              <a:off x="3962396" y="5187962"/>
              <a:ext cx="3595712" cy="339727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操作演示：设置单元格条件格式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3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3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3190" grpId="0" bldLvl="0" animBg="1"/>
      <p:bldP spid="733193" grpId="0" bldLvl="0" animBg="1"/>
      <p:bldP spid="18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244" name="Rectangle 12"/>
          <p:cNvSpPr>
            <a:spLocks noGrp="1" noChangeArrowheads="1"/>
          </p:cNvSpPr>
          <p:nvPr>
            <p:ph type="title"/>
          </p:nvPr>
        </p:nvSpPr>
        <p:spPr>
          <a:xfrm>
            <a:off x="6300788" y="285750"/>
            <a:ext cx="2663825" cy="523875"/>
          </a:xfrm>
        </p:spPr>
        <p:txBody>
          <a:bodyPr/>
          <a:lstStyle/>
          <a:p>
            <a:pPr>
              <a:defRPr/>
            </a:pPr>
            <a:r>
              <a:rPr smtClean="0"/>
              <a:t>插入图表</a:t>
            </a:r>
            <a:r>
              <a:rPr lang="en-US" altLang="zh-CN" smtClean="0"/>
              <a:t>3-1</a:t>
            </a:r>
            <a:endParaRPr dirty="0"/>
          </a:p>
        </p:txBody>
      </p:sp>
      <p:sp>
        <p:nvSpPr>
          <p:cNvPr id="73523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插入图表第一步</a:t>
            </a:r>
            <a:endParaRPr lang="zh-CN" altLang="en-US" dirty="0"/>
          </a:p>
        </p:txBody>
      </p:sp>
      <p:pic>
        <p:nvPicPr>
          <p:cNvPr id="735236" name="Picture 4" descr="插入图表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76313" y="2000250"/>
            <a:ext cx="2952750" cy="939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35237" name="Picture 5" descr="图表向导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54513" y="2376488"/>
            <a:ext cx="4503737" cy="305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5238" name="Rectangle 6"/>
          <p:cNvSpPr>
            <a:spLocks noChangeArrowheads="1"/>
          </p:cNvSpPr>
          <p:nvPr/>
        </p:nvSpPr>
        <p:spPr bwMode="auto">
          <a:xfrm>
            <a:off x="3643313" y="2643188"/>
            <a:ext cx="357187" cy="2857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35241" name="AutoShape 9"/>
          <p:cNvSpPr>
            <a:spLocks noChangeArrowheads="1"/>
          </p:cNvSpPr>
          <p:nvPr/>
        </p:nvSpPr>
        <p:spPr bwMode="gray">
          <a:xfrm>
            <a:off x="6143625" y="1954213"/>
            <a:ext cx="803275" cy="407987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步骤</a:t>
            </a: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1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35242" name="Rectangle 10"/>
          <p:cNvSpPr>
            <a:spLocks noChangeArrowheads="1"/>
          </p:cNvSpPr>
          <p:nvPr/>
        </p:nvSpPr>
        <p:spPr bwMode="auto">
          <a:xfrm>
            <a:off x="4429125" y="3143250"/>
            <a:ext cx="1000125" cy="2857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35243" name="AutoShape 11"/>
          <p:cNvSpPr>
            <a:spLocks noChangeArrowheads="1"/>
          </p:cNvSpPr>
          <p:nvPr/>
        </p:nvSpPr>
        <p:spPr bwMode="auto">
          <a:xfrm>
            <a:off x="5429250" y="4949825"/>
            <a:ext cx="114617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选择饼图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20" name="Picture 17" descr="\\10.0.0.225\08产品制作(原g盘)\2010 A项目组工作区\2010学士后在线课程\PPT模板库\ACCP7.0模板\第四版\中难点印章\重点大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500587">
            <a:off x="7743825" y="571500"/>
            <a:ext cx="14001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右箭头 20"/>
          <p:cNvSpPr>
            <a:spLocks noChangeArrowheads="1"/>
          </p:cNvSpPr>
          <p:nvPr/>
        </p:nvSpPr>
        <p:spPr bwMode="auto">
          <a:xfrm>
            <a:off x="3929063" y="3143250"/>
            <a:ext cx="357187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9" name="组合 14"/>
          <p:cNvGrpSpPr/>
          <p:nvPr/>
        </p:nvGrpSpPr>
        <p:grpSpPr bwMode="auto">
          <a:xfrm>
            <a:off x="2357438" y="5808663"/>
            <a:ext cx="4572000" cy="428625"/>
            <a:chOff x="3143240" y="5143512"/>
            <a:chExt cx="4572032" cy="428628"/>
          </a:xfrm>
        </p:grpSpPr>
        <p:sp>
          <p:nvSpPr>
            <p:cNvPr id="22" name="圆角矩形 21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圆角矩形 22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1764" name="Picture 8" descr="说话气泡new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5" name="TextBox 24"/>
            <p:cNvSpPr txBox="1"/>
            <p:nvPr/>
          </p:nvSpPr>
          <p:spPr bwMode="auto">
            <a:xfrm>
              <a:off x="4572000" y="5187962"/>
              <a:ext cx="237650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操作演示：插入图表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3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35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35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35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5238" grpId="0" bldLvl="0" animBg="1"/>
      <p:bldP spid="735241" grpId="0" bldLvl="0" animBg="1"/>
      <p:bldP spid="735242" grpId="0" bldLvl="0" animBg="1"/>
      <p:bldP spid="735243" grpId="0" bldLvl="0" animBg="1"/>
      <p:bldP spid="21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6260" name="Picture 4" descr="插入图表步骤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929188" y="1285875"/>
            <a:ext cx="3943350" cy="286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6269" name="Rectangle 13"/>
          <p:cNvSpPr>
            <a:spLocks noGrp="1" noChangeArrowheads="1"/>
          </p:cNvSpPr>
          <p:nvPr>
            <p:ph type="title"/>
          </p:nvPr>
        </p:nvSpPr>
        <p:spPr>
          <a:xfrm>
            <a:off x="6659563" y="285750"/>
            <a:ext cx="2305050" cy="523875"/>
          </a:xfrm>
        </p:spPr>
        <p:txBody>
          <a:bodyPr/>
          <a:lstStyle/>
          <a:p>
            <a:pPr>
              <a:defRPr/>
            </a:pPr>
            <a:r>
              <a:rPr smtClean="0"/>
              <a:t>插入图表</a:t>
            </a:r>
            <a:r>
              <a:rPr lang="en-US" altLang="zh-CN" smtClean="0"/>
              <a:t>3-2</a:t>
            </a:r>
            <a:endParaRPr dirty="0"/>
          </a:p>
        </p:txBody>
      </p:sp>
      <p:sp>
        <p:nvSpPr>
          <p:cNvPr id="73625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插入图表第二步</a:t>
            </a: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r>
              <a:rPr lang="zh-CN" altLang="en-US" smtClean="0"/>
              <a:t>插入图表第三步</a:t>
            </a:r>
            <a:endParaRPr lang="zh-CN" altLang="en-US" dirty="0"/>
          </a:p>
        </p:txBody>
      </p:sp>
      <p:pic>
        <p:nvPicPr>
          <p:cNvPr id="736261" name="Picture 5" descr="插入图表步骤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4214813"/>
            <a:ext cx="5286375" cy="152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6262" name="Rectangle 6"/>
          <p:cNvSpPr>
            <a:spLocks noChangeArrowheads="1"/>
          </p:cNvSpPr>
          <p:nvPr/>
        </p:nvSpPr>
        <p:spPr bwMode="auto">
          <a:xfrm>
            <a:off x="6143625" y="1571625"/>
            <a:ext cx="2571750" cy="21431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36265" name="AutoShape 9"/>
          <p:cNvSpPr>
            <a:spLocks noChangeArrowheads="1"/>
          </p:cNvSpPr>
          <p:nvPr/>
        </p:nvSpPr>
        <p:spPr bwMode="gray">
          <a:xfrm>
            <a:off x="7108825" y="1041400"/>
            <a:ext cx="8032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步骤</a:t>
            </a: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2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36266" name="AutoShape 10"/>
          <p:cNvSpPr>
            <a:spLocks noChangeArrowheads="1"/>
          </p:cNvSpPr>
          <p:nvPr/>
        </p:nvSpPr>
        <p:spPr bwMode="gray">
          <a:xfrm>
            <a:off x="2446338" y="3836988"/>
            <a:ext cx="803275" cy="407987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步骤</a:t>
            </a: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3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36267" name="Rectangle 11"/>
          <p:cNvSpPr>
            <a:spLocks noChangeArrowheads="1"/>
          </p:cNvSpPr>
          <p:nvPr/>
        </p:nvSpPr>
        <p:spPr bwMode="auto">
          <a:xfrm>
            <a:off x="4357688" y="4214813"/>
            <a:ext cx="1079500" cy="242887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36268" name="AutoShape 12"/>
          <p:cNvSpPr>
            <a:spLocks noChangeArrowheads="1"/>
          </p:cNvSpPr>
          <p:nvPr/>
        </p:nvSpPr>
        <p:spPr bwMode="auto">
          <a:xfrm>
            <a:off x="6357938" y="5081588"/>
            <a:ext cx="2533650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通过图表工具设置布局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2" name="Line 19"/>
          <p:cNvSpPr>
            <a:spLocks noChangeShapeType="1"/>
          </p:cNvSpPr>
          <p:nvPr/>
        </p:nvSpPr>
        <p:spPr bwMode="auto">
          <a:xfrm rot="5400000">
            <a:off x="8054603" y="2125257"/>
            <a:ext cx="928694" cy="250031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736263" name="AutoShape 7"/>
          <p:cNvSpPr>
            <a:spLocks noChangeArrowheads="1"/>
          </p:cNvSpPr>
          <p:nvPr/>
        </p:nvSpPr>
        <p:spPr bwMode="auto">
          <a:xfrm>
            <a:off x="7235825" y="2781300"/>
            <a:ext cx="1609725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选择数据区域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20" name="组合 14"/>
          <p:cNvGrpSpPr/>
          <p:nvPr/>
        </p:nvGrpSpPr>
        <p:grpSpPr bwMode="auto">
          <a:xfrm>
            <a:off x="2357438" y="6092825"/>
            <a:ext cx="4572000" cy="428625"/>
            <a:chOff x="3143240" y="5143512"/>
            <a:chExt cx="4572032" cy="428628"/>
          </a:xfrm>
        </p:grpSpPr>
        <p:sp>
          <p:nvSpPr>
            <p:cNvPr id="21" name="圆角矩形 20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圆角矩形 22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2791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5" name="TextBox 24"/>
            <p:cNvSpPr txBox="1"/>
            <p:nvPr/>
          </p:nvSpPr>
          <p:spPr bwMode="auto">
            <a:xfrm>
              <a:off x="4572000" y="5187962"/>
              <a:ext cx="2376504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操作演示：插入图表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36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3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3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3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36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36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36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6262" grpId="0" bldLvl="0" animBg="1"/>
      <p:bldP spid="736265" grpId="0" bldLvl="0" animBg="1"/>
      <p:bldP spid="736266" grpId="0" bldLvl="0" animBg="1"/>
      <p:bldP spid="736267" grpId="0" bldLvl="0" animBg="1"/>
      <p:bldP spid="736268" grpId="0" bldLvl="0" animBg="1"/>
      <p:bldP spid="736263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3" name="Rectangle 13"/>
          <p:cNvSpPr>
            <a:spLocks noGrp="1" noChangeArrowheads="1"/>
          </p:cNvSpPr>
          <p:nvPr>
            <p:ph type="title"/>
          </p:nvPr>
        </p:nvSpPr>
        <p:spPr>
          <a:xfrm>
            <a:off x="6659563" y="285750"/>
            <a:ext cx="2305050" cy="523875"/>
          </a:xfrm>
        </p:spPr>
        <p:txBody>
          <a:bodyPr/>
          <a:lstStyle/>
          <a:p>
            <a:pPr>
              <a:defRPr/>
            </a:pPr>
            <a:r>
              <a:rPr smtClean="0"/>
              <a:t>插入图表</a:t>
            </a:r>
            <a:r>
              <a:rPr lang="en-US" altLang="zh-CN" smtClean="0"/>
              <a:t>3-3</a:t>
            </a:r>
            <a:endParaRPr dirty="0"/>
          </a:p>
        </p:txBody>
      </p:sp>
      <p:sp>
        <p:nvSpPr>
          <p:cNvPr id="73728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插入图表</a:t>
            </a:r>
            <a:endParaRPr lang="zh-CN" altLang="en-US" dirty="0"/>
          </a:p>
        </p:txBody>
      </p:sp>
      <p:pic>
        <p:nvPicPr>
          <p:cNvPr id="737284" name="Picture 4" descr="插入图表步骤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95288" y="2962275"/>
            <a:ext cx="424815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285" name="AutoShape 5"/>
          <p:cNvSpPr>
            <a:spLocks noChangeArrowheads="1"/>
          </p:cNvSpPr>
          <p:nvPr/>
        </p:nvSpPr>
        <p:spPr bwMode="gray">
          <a:xfrm>
            <a:off x="539750" y="2520950"/>
            <a:ext cx="803275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步骤</a:t>
            </a:r>
            <a:r>
              <a:rPr lang="en-US" altLang="zh-CN" b="1" dirty="0">
                <a:solidFill>
                  <a:schemeClr val="bg1"/>
                </a:solidFill>
                <a:latin typeface="+mn-ea"/>
                <a:ea typeface="+mn-ea"/>
              </a:rPr>
              <a:t>4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37286" name="Rectangle 6"/>
          <p:cNvSpPr>
            <a:spLocks noChangeArrowheads="1"/>
          </p:cNvSpPr>
          <p:nvPr/>
        </p:nvSpPr>
        <p:spPr bwMode="auto">
          <a:xfrm>
            <a:off x="1114425" y="3959225"/>
            <a:ext cx="1512888" cy="21590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37288" name="Rectangle 8"/>
          <p:cNvSpPr>
            <a:spLocks noChangeArrowheads="1"/>
          </p:cNvSpPr>
          <p:nvPr/>
        </p:nvSpPr>
        <p:spPr bwMode="auto">
          <a:xfrm>
            <a:off x="1116013" y="3455988"/>
            <a:ext cx="1512887" cy="21590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737290" name="Picture 10" descr="完成后的图表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663" y="2205038"/>
            <a:ext cx="4533900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292" name="AutoShape 12"/>
          <p:cNvSpPr>
            <a:spLocks noChangeArrowheads="1"/>
          </p:cNvSpPr>
          <p:nvPr/>
        </p:nvSpPr>
        <p:spPr bwMode="auto">
          <a:xfrm>
            <a:off x="6659563" y="1951038"/>
            <a:ext cx="2127250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完成后的饼图效果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3" name="Line 19"/>
          <p:cNvSpPr>
            <a:spLocks noChangeShapeType="1"/>
          </p:cNvSpPr>
          <p:nvPr/>
        </p:nvSpPr>
        <p:spPr bwMode="auto">
          <a:xfrm flipV="1">
            <a:off x="1714480" y="2857507"/>
            <a:ext cx="1214432" cy="571493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737289" name="AutoShape 9"/>
          <p:cNvSpPr>
            <a:spLocks noChangeArrowheads="1"/>
          </p:cNvSpPr>
          <p:nvPr/>
        </p:nvSpPr>
        <p:spPr bwMode="auto">
          <a:xfrm>
            <a:off x="2195513" y="2366963"/>
            <a:ext cx="2063750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插入到新的工作表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4" name="Line 19"/>
          <p:cNvSpPr>
            <a:spLocks noChangeShapeType="1"/>
          </p:cNvSpPr>
          <p:nvPr/>
        </p:nvSpPr>
        <p:spPr bwMode="auto">
          <a:xfrm>
            <a:off x="1643042" y="4286256"/>
            <a:ext cx="1214432" cy="571493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737287" name="AutoShape 7"/>
          <p:cNvSpPr>
            <a:spLocks noChangeArrowheads="1"/>
          </p:cNvSpPr>
          <p:nvPr/>
        </p:nvSpPr>
        <p:spPr bwMode="auto">
          <a:xfrm>
            <a:off x="1762125" y="4891088"/>
            <a:ext cx="2063750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插入到当前工作表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20" name="组合 14"/>
          <p:cNvGrpSpPr/>
          <p:nvPr/>
        </p:nvGrpSpPr>
        <p:grpSpPr bwMode="auto">
          <a:xfrm>
            <a:off x="2514600" y="5949950"/>
            <a:ext cx="4572000" cy="428625"/>
            <a:chOff x="3143240" y="5143512"/>
            <a:chExt cx="4572032" cy="428628"/>
          </a:xfrm>
        </p:grpSpPr>
        <p:sp>
          <p:nvSpPr>
            <p:cNvPr id="21" name="圆角矩形 20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圆角矩形 21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3818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6" name="TextBox 25"/>
            <p:cNvSpPr txBox="1"/>
            <p:nvPr/>
          </p:nvSpPr>
          <p:spPr bwMode="auto">
            <a:xfrm>
              <a:off x="4572000" y="5187962"/>
              <a:ext cx="2376505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操作演示：插入图表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7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37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3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7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37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37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37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37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285" grpId="0" bldLvl="0" animBg="1"/>
      <p:bldP spid="737286" grpId="0" bldLvl="0" animBg="1"/>
      <p:bldP spid="737288" grpId="0" bldLvl="0" animBg="1"/>
      <p:bldP spid="737292" grpId="0" bldLvl="0" animBg="1"/>
      <p:bldP spid="737289" grpId="0" bldLvl="0" animBg="1"/>
      <p:bldP spid="737287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311" name="Rectangle 7"/>
          <p:cNvSpPr>
            <a:spLocks noGrp="1" noChangeArrowheads="1"/>
          </p:cNvSpPr>
          <p:nvPr>
            <p:ph type="title"/>
          </p:nvPr>
        </p:nvSpPr>
        <p:spPr>
          <a:xfrm>
            <a:off x="7956550" y="285750"/>
            <a:ext cx="1008063" cy="523875"/>
          </a:xfrm>
        </p:spPr>
        <p:txBody>
          <a:bodyPr/>
          <a:lstStyle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73830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设置家庭财务表的表格格式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修改标题格式</a:t>
            </a:r>
            <a:endParaRPr lang="en-US" altLang="zh-CN" dirty="0" smtClean="0"/>
          </a:p>
          <a:p>
            <a:pPr lvl="2">
              <a:defRPr/>
            </a:pPr>
            <a:r>
              <a:rPr lang="en-US" altLang="zh-CN" dirty="0" smtClean="0"/>
              <a:t>18</a:t>
            </a:r>
            <a:r>
              <a:rPr lang="zh-CN" altLang="en-US" dirty="0" smtClean="0"/>
              <a:t>号字、黑体、垂直居中、浅绿色底纹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设置货币格式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保留</a:t>
            </a:r>
            <a:r>
              <a:rPr lang="en-US" altLang="zh-CN" dirty="0" smtClean="0"/>
              <a:t>2</a:t>
            </a:r>
            <a:r>
              <a:rPr lang="zh-CN" altLang="en-US" dirty="0" smtClean="0"/>
              <a:t>位小数、“剩余”小于</a:t>
            </a:r>
            <a:r>
              <a:rPr lang="en-US" altLang="zh-CN" dirty="0" smtClean="0"/>
              <a:t>0</a:t>
            </a:r>
            <a:r>
              <a:rPr lang="zh-CN" altLang="en-US" dirty="0" smtClean="0"/>
              <a:t>为红色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插入图表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上半年收入折线图</a:t>
            </a:r>
            <a:endParaRPr lang="zh-CN" altLang="en-US" dirty="0"/>
          </a:p>
        </p:txBody>
      </p:sp>
      <p:pic>
        <p:nvPicPr>
          <p:cNvPr id="34820" name="Picture 4" descr="家庭财务管理一览表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08150" y="3819525"/>
            <a:ext cx="5364163" cy="28241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grpSp>
        <p:nvGrpSpPr>
          <p:cNvPr id="34821" name="组合 6"/>
          <p:cNvGrpSpPr/>
          <p:nvPr/>
        </p:nvGrpSpPr>
        <p:grpSpPr bwMode="auto">
          <a:xfrm>
            <a:off x="71438" y="857250"/>
            <a:ext cx="1503362" cy="400050"/>
            <a:chOff x="6641147" y="5088888"/>
            <a:chExt cx="1502753" cy="400110"/>
          </a:xfrm>
        </p:grpSpPr>
        <p:pic>
          <p:nvPicPr>
            <p:cNvPr id="34832" name="Picture 3" descr="C:\Users\meng.zhang\Desktop\未命名-2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641147" y="5098445"/>
              <a:ext cx="380996" cy="38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6855372" y="5088888"/>
              <a:ext cx="1288528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现场编程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5" name="组合 4"/>
          <p:cNvGrpSpPr/>
          <p:nvPr/>
        </p:nvGrpSpPr>
        <p:grpSpPr bwMode="auto">
          <a:xfrm>
            <a:off x="6105525" y="3213100"/>
            <a:ext cx="2714625" cy="428625"/>
            <a:chOff x="3143240" y="5143512"/>
            <a:chExt cx="2714644" cy="428628"/>
          </a:xfrm>
        </p:grpSpPr>
        <p:sp>
          <p:nvSpPr>
            <p:cNvPr id="16" name="圆角矩形 15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" name="圆角矩形 16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4830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9" name="TextBox 18"/>
            <p:cNvSpPr txBox="1"/>
            <p:nvPr/>
          </p:nvSpPr>
          <p:spPr bwMode="auto">
            <a:xfrm>
              <a:off x="4206872" y="5187962"/>
              <a:ext cx="1158883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学员演示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6199188" y="285750"/>
            <a:ext cx="2765425" cy="523875"/>
          </a:xfrm>
        </p:spPr>
        <p:txBody>
          <a:bodyPr/>
          <a:lstStyle/>
          <a:p>
            <a:pPr>
              <a:defRPr/>
            </a:pPr>
            <a:r>
              <a:rPr smtClean="0"/>
              <a:t>公式和函数</a:t>
            </a:r>
            <a:r>
              <a:rPr lang="en-US" altLang="zh-CN" smtClean="0"/>
              <a:t>4-1</a:t>
            </a:r>
            <a:endParaRPr dirty="0"/>
          </a:p>
        </p:txBody>
      </p:sp>
      <p:sp>
        <p:nvSpPr>
          <p:cNvPr id="74035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使用公式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求总分</a:t>
            </a: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求平均分</a:t>
            </a:r>
            <a:endParaRPr lang="zh-CN" altLang="en-US" dirty="0"/>
          </a:p>
        </p:txBody>
      </p:sp>
      <p:pic>
        <p:nvPicPr>
          <p:cNvPr id="740356" name="Picture 4" descr="公式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979613" y="2349500"/>
            <a:ext cx="4318000" cy="457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40357" name="Picture 5" descr="公式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3908425"/>
            <a:ext cx="4987925" cy="4572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" name="Picture 17" descr="\\10.0.0.225\08产品制作(原g盘)\2010 A项目组工作区\2010学士后在线课程\PPT模板库\ACCP7.0模板\第四版\中难点印章\重点大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500587">
            <a:off x="7743825" y="571500"/>
            <a:ext cx="14001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组合 14"/>
          <p:cNvGrpSpPr/>
          <p:nvPr/>
        </p:nvGrpSpPr>
        <p:grpSpPr bwMode="auto">
          <a:xfrm>
            <a:off x="2392363" y="5903913"/>
            <a:ext cx="4572000" cy="428625"/>
            <a:chOff x="3143240" y="5143512"/>
            <a:chExt cx="4572032" cy="428628"/>
          </a:xfrm>
        </p:grpSpPr>
        <p:sp>
          <p:nvSpPr>
            <p:cNvPr id="14" name="圆角矩形 13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5" name="圆角矩形 14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5855" name="Picture 8" descr="说话气泡new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0" name="TextBox 19"/>
            <p:cNvSpPr txBox="1"/>
            <p:nvPr/>
          </p:nvSpPr>
          <p:spPr bwMode="auto">
            <a:xfrm>
              <a:off x="4572000" y="5187962"/>
              <a:ext cx="237650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操作演示：使用公式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0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40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1381" name="Picture 5" descr="图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235575" y="1870075"/>
            <a:ext cx="3800475" cy="17399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2" name="标题 21"/>
          <p:cNvSpPr>
            <a:spLocks noGrp="1"/>
          </p:cNvSpPr>
          <p:nvPr>
            <p:ph type="title"/>
          </p:nvPr>
        </p:nvSpPr>
        <p:spPr>
          <a:xfrm>
            <a:off x="6299200" y="285750"/>
            <a:ext cx="2665413" cy="523875"/>
          </a:xfrm>
        </p:spPr>
        <p:txBody>
          <a:bodyPr/>
          <a:lstStyle/>
          <a:p>
            <a:pPr>
              <a:defRPr/>
            </a:pPr>
            <a:r>
              <a:rPr smtClean="0"/>
              <a:t>公式和函数</a:t>
            </a:r>
            <a:r>
              <a:rPr lang="en-US" altLang="zh-CN" smtClean="0"/>
              <a:t>4-2</a:t>
            </a:r>
            <a:endParaRPr dirty="0"/>
          </a:p>
        </p:txBody>
      </p:sp>
      <p:sp>
        <p:nvSpPr>
          <p:cNvPr id="74137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使用函数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方式</a:t>
            </a:r>
            <a:r>
              <a:rPr lang="en-US" altLang="zh-CN" smtClean="0"/>
              <a:t>1</a:t>
            </a:r>
            <a:r>
              <a:rPr lang="zh-CN" altLang="en-US" smtClean="0"/>
              <a:t>：编辑栏按钮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方式</a:t>
            </a:r>
            <a:r>
              <a:rPr lang="en-US" altLang="zh-CN" smtClean="0"/>
              <a:t>2</a:t>
            </a:r>
            <a:r>
              <a:rPr lang="zh-CN" altLang="en-US" smtClean="0"/>
              <a:t>：功能命令按钮</a:t>
            </a:r>
            <a:endParaRPr lang="zh-CN" altLang="en-US" dirty="0"/>
          </a:p>
        </p:txBody>
      </p:sp>
      <p:pic>
        <p:nvPicPr>
          <p:cNvPr id="741380" name="Picture 4" descr="图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9838" y="1214438"/>
            <a:ext cx="1133475" cy="612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41384" name="Rectangle 8"/>
          <p:cNvSpPr>
            <a:spLocks noChangeArrowheads="1"/>
          </p:cNvSpPr>
          <p:nvPr/>
        </p:nvSpPr>
        <p:spPr bwMode="auto">
          <a:xfrm>
            <a:off x="3995738" y="1143000"/>
            <a:ext cx="290512" cy="2889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741385" name="Picture 9" descr="函数参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3643313"/>
            <a:ext cx="4514850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1386" name="AutoShape 10"/>
          <p:cNvSpPr>
            <a:spLocks noChangeArrowheads="1"/>
          </p:cNvSpPr>
          <p:nvPr/>
        </p:nvSpPr>
        <p:spPr bwMode="gray">
          <a:xfrm>
            <a:off x="1714500" y="3359150"/>
            <a:ext cx="1179513" cy="715963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函数参数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对话框 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41387" name="AutoShape 11"/>
          <p:cNvSpPr>
            <a:spLocks noChangeArrowheads="1"/>
          </p:cNvSpPr>
          <p:nvPr/>
        </p:nvSpPr>
        <p:spPr bwMode="gray">
          <a:xfrm>
            <a:off x="6299200" y="849313"/>
            <a:ext cx="1179513" cy="7143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函数选择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对话框 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41388" name="Rectangle 12"/>
          <p:cNvSpPr>
            <a:spLocks noChangeArrowheads="1"/>
          </p:cNvSpPr>
          <p:nvPr/>
        </p:nvSpPr>
        <p:spPr bwMode="auto">
          <a:xfrm>
            <a:off x="3286125" y="4071938"/>
            <a:ext cx="285750" cy="357187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41390" name="Rectangle 14"/>
          <p:cNvSpPr>
            <a:spLocks noChangeArrowheads="1"/>
          </p:cNvSpPr>
          <p:nvPr/>
        </p:nvSpPr>
        <p:spPr bwMode="auto">
          <a:xfrm>
            <a:off x="5291138" y="2214563"/>
            <a:ext cx="709612" cy="11430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41392" name="Rectangle 16"/>
          <p:cNvSpPr>
            <a:spLocks noChangeArrowheads="1"/>
          </p:cNvSpPr>
          <p:nvPr/>
        </p:nvSpPr>
        <p:spPr bwMode="auto">
          <a:xfrm>
            <a:off x="1187450" y="4929188"/>
            <a:ext cx="3813175" cy="4286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41393" name="AutoShape 17"/>
          <p:cNvSpPr>
            <a:spLocks noChangeArrowheads="1"/>
          </p:cNvSpPr>
          <p:nvPr/>
        </p:nvSpPr>
        <p:spPr bwMode="auto">
          <a:xfrm>
            <a:off x="5214938" y="4949825"/>
            <a:ext cx="160972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对参数的解释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41394" name="AutoShape 18"/>
          <p:cNvSpPr>
            <a:spLocks noChangeArrowheads="1"/>
          </p:cNvSpPr>
          <p:nvPr/>
        </p:nvSpPr>
        <p:spPr bwMode="gray">
          <a:xfrm>
            <a:off x="1116013" y="2678113"/>
            <a:ext cx="3032125" cy="71596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命令：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“公式” →“插入函数” 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27" name="图片 26" descr="图3.16.bmp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86338" y="1557338"/>
            <a:ext cx="4086225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1391" name="AutoShape 15"/>
          <p:cNvSpPr>
            <a:spLocks noChangeArrowheads="1"/>
          </p:cNvSpPr>
          <p:nvPr/>
        </p:nvSpPr>
        <p:spPr bwMode="auto">
          <a:xfrm>
            <a:off x="7286625" y="3949700"/>
            <a:ext cx="114617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函数简介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41389" name="AutoShape 13"/>
          <p:cNvSpPr>
            <a:spLocks noChangeArrowheads="1"/>
          </p:cNvSpPr>
          <p:nvPr/>
        </p:nvSpPr>
        <p:spPr bwMode="auto">
          <a:xfrm>
            <a:off x="4148138" y="3343275"/>
            <a:ext cx="1412875" cy="715963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点击后选择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参数单元格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29" name="右箭头 28"/>
          <p:cNvSpPr>
            <a:spLocks noChangeArrowheads="1"/>
          </p:cNvSpPr>
          <p:nvPr/>
        </p:nvSpPr>
        <p:spPr bwMode="auto">
          <a:xfrm>
            <a:off x="4357688" y="2928938"/>
            <a:ext cx="357187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8" name="组合 14"/>
          <p:cNvGrpSpPr/>
          <p:nvPr/>
        </p:nvGrpSpPr>
        <p:grpSpPr bwMode="auto">
          <a:xfrm>
            <a:off x="2428875" y="6165850"/>
            <a:ext cx="4572000" cy="428625"/>
            <a:chOff x="3143240" y="5143512"/>
            <a:chExt cx="4572032" cy="428628"/>
          </a:xfrm>
        </p:grpSpPr>
        <p:sp>
          <p:nvSpPr>
            <p:cNvPr id="30" name="圆角矩形 29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1" name="圆角矩形 30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6891" name="Picture 8" descr="说话气泡new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33" name="TextBox 32"/>
            <p:cNvSpPr txBox="1"/>
            <p:nvPr/>
          </p:nvSpPr>
          <p:spPr bwMode="auto">
            <a:xfrm>
              <a:off x="4572000" y="5187962"/>
              <a:ext cx="2376505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操作演示：使用函数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41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41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4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1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41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41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41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41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741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741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41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1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741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1384" grpId="0" bldLvl="0" animBg="1"/>
      <p:bldP spid="741386" grpId="0" bldLvl="0" animBg="1"/>
      <p:bldP spid="741387" grpId="0" bldLvl="0" animBg="1"/>
      <p:bldP spid="741388" grpId="0" bldLvl="0" animBg="1"/>
      <p:bldP spid="741390" grpId="0" bldLvl="0" animBg="1"/>
      <p:bldP spid="741392" grpId="0" bldLvl="0" animBg="1"/>
      <p:bldP spid="741393" grpId="0" bldLvl="0" animBg="1"/>
      <p:bldP spid="741394" grpId="0" bldLvl="0" animBg="1"/>
      <p:bldP spid="741391" grpId="0" bldLvl="0" animBg="1"/>
      <p:bldP spid="741389" grpId="0" bldLvl="0" animBg="1"/>
      <p:bldP spid="29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2402" name="Picture 2" descr="常用函数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057775" y="1285875"/>
            <a:ext cx="3800475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2403" name="Rectangle 3"/>
          <p:cNvSpPr>
            <a:spLocks noChangeArrowheads="1"/>
          </p:cNvSpPr>
          <p:nvPr/>
        </p:nvSpPr>
        <p:spPr bwMode="auto">
          <a:xfrm>
            <a:off x="6000750" y="1987550"/>
            <a:ext cx="1944688" cy="158432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42415" name="Rectangle 15"/>
          <p:cNvSpPr>
            <a:spLocks noGrp="1" noChangeArrowheads="1"/>
          </p:cNvSpPr>
          <p:nvPr>
            <p:ph type="title"/>
          </p:nvPr>
        </p:nvSpPr>
        <p:spPr>
          <a:xfrm>
            <a:off x="6372225" y="285750"/>
            <a:ext cx="2592388" cy="523875"/>
          </a:xfrm>
        </p:spPr>
        <p:txBody>
          <a:bodyPr/>
          <a:lstStyle/>
          <a:p>
            <a:pPr>
              <a:defRPr/>
            </a:pPr>
            <a:r>
              <a:rPr smtClean="0"/>
              <a:t>公式和函数</a:t>
            </a:r>
            <a:r>
              <a:rPr lang="en-US" altLang="zh-CN" smtClean="0"/>
              <a:t>4-3</a:t>
            </a:r>
            <a:endParaRPr dirty="0"/>
          </a:p>
        </p:txBody>
      </p:sp>
      <p:sp>
        <p:nvSpPr>
          <p:cNvPr id="742405" name="Rectangle 5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常用函数</a:t>
            </a:r>
            <a:endParaRPr lang="zh-CN" altLang="en-US" smtClean="0"/>
          </a:p>
          <a:p>
            <a:pPr lvl="1">
              <a:defRPr/>
            </a:pPr>
            <a:r>
              <a:rPr lang="en-US" altLang="zh-CN" smtClean="0"/>
              <a:t>SUM</a:t>
            </a:r>
            <a:r>
              <a:rPr lang="zh-CN" altLang="en-US" smtClean="0"/>
              <a:t>（求和）</a:t>
            </a:r>
            <a:endParaRPr lang="zh-CN" altLang="en-US" smtClean="0"/>
          </a:p>
          <a:p>
            <a:pPr lvl="1">
              <a:defRPr/>
            </a:pPr>
            <a:r>
              <a:rPr lang="en-US" altLang="zh-CN" smtClean="0"/>
              <a:t>AVERAGE</a:t>
            </a:r>
            <a:r>
              <a:rPr lang="zh-CN" altLang="en-US" smtClean="0"/>
              <a:t>（平均值）</a:t>
            </a:r>
            <a:endParaRPr lang="zh-CN" altLang="en-US" smtClean="0"/>
          </a:p>
          <a:p>
            <a:pPr lvl="1">
              <a:defRPr/>
            </a:pPr>
            <a:r>
              <a:rPr lang="en-US" altLang="zh-CN" smtClean="0"/>
              <a:t>PRODUCT </a:t>
            </a:r>
            <a:r>
              <a:rPr lang="zh-CN" altLang="en-US" smtClean="0"/>
              <a:t>（乘法）</a:t>
            </a:r>
            <a:endParaRPr lang="zh-CN" altLang="en-US" smtClean="0"/>
          </a:p>
          <a:p>
            <a:pPr lvl="1">
              <a:defRPr/>
            </a:pPr>
            <a:r>
              <a:rPr lang="en-US" altLang="zh-CN" smtClean="0"/>
              <a:t>ABS</a:t>
            </a:r>
            <a:r>
              <a:rPr lang="zh-CN" altLang="en-US" smtClean="0"/>
              <a:t>（绝对值）</a:t>
            </a:r>
            <a:endParaRPr lang="zh-CN" altLang="en-US" smtClean="0"/>
          </a:p>
          <a:p>
            <a:pPr lvl="1">
              <a:defRPr/>
            </a:pPr>
            <a:r>
              <a:rPr lang="en-US" altLang="zh-CN" smtClean="0"/>
              <a:t>MIN</a:t>
            </a:r>
            <a:r>
              <a:rPr lang="zh-CN" altLang="en-US" smtClean="0"/>
              <a:t>（最小值）</a:t>
            </a:r>
            <a:endParaRPr lang="zh-CN" altLang="en-US" smtClean="0"/>
          </a:p>
          <a:p>
            <a:pPr lvl="1">
              <a:defRPr/>
            </a:pPr>
            <a:r>
              <a:rPr lang="en-US" altLang="zh-CN" smtClean="0"/>
              <a:t>MAX</a:t>
            </a:r>
            <a:r>
              <a:rPr lang="zh-CN" altLang="en-US" smtClean="0"/>
              <a:t>（最大值）</a:t>
            </a:r>
            <a:endParaRPr lang="zh-CN" altLang="en-US" smtClean="0"/>
          </a:p>
          <a:p>
            <a:pPr lvl="1">
              <a:defRPr/>
            </a:pPr>
            <a:r>
              <a:rPr lang="en-US" altLang="zh-CN" smtClean="0"/>
              <a:t>MOD</a:t>
            </a:r>
            <a:r>
              <a:rPr lang="zh-CN" altLang="en-US" smtClean="0"/>
              <a:t>（求余数）</a:t>
            </a:r>
            <a:endParaRPr lang="zh-CN" altLang="en-US" dirty="0"/>
          </a:p>
        </p:txBody>
      </p:sp>
      <p:sp>
        <p:nvSpPr>
          <p:cNvPr id="742406" name="AutoShape 6"/>
          <p:cNvSpPr>
            <a:spLocks noChangeArrowheads="1"/>
          </p:cNvSpPr>
          <p:nvPr/>
        </p:nvSpPr>
        <p:spPr bwMode="gray">
          <a:xfrm>
            <a:off x="6200775" y="2424113"/>
            <a:ext cx="1179513" cy="71596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数学与</a:t>
            </a:r>
            <a:endParaRPr lang="en-US" altLang="zh-CN" b="1" dirty="0">
              <a:solidFill>
                <a:schemeClr val="bg1"/>
              </a:solidFill>
              <a:latin typeface="+mn-ea"/>
              <a:ea typeface="+mn-ea"/>
            </a:endParaRPr>
          </a:p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三角函数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42407" name="AutoShape 7"/>
          <p:cNvSpPr>
            <a:spLocks noChangeArrowheads="1"/>
          </p:cNvSpPr>
          <p:nvPr/>
        </p:nvSpPr>
        <p:spPr bwMode="gray">
          <a:xfrm>
            <a:off x="6072188" y="3798888"/>
            <a:ext cx="1146175" cy="407987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统计函数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42408" name="Line 8"/>
          <p:cNvSpPr>
            <a:spLocks noChangeShapeType="1"/>
          </p:cNvSpPr>
          <p:nvPr/>
        </p:nvSpPr>
        <p:spPr bwMode="auto">
          <a:xfrm flipH="1" flipV="1">
            <a:off x="4572000" y="2571750"/>
            <a:ext cx="1285875" cy="1498600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42409" name="Line 9"/>
          <p:cNvSpPr>
            <a:spLocks noChangeShapeType="1"/>
          </p:cNvSpPr>
          <p:nvPr/>
        </p:nvSpPr>
        <p:spPr bwMode="auto">
          <a:xfrm flipH="1" flipV="1">
            <a:off x="3714743" y="2071678"/>
            <a:ext cx="2071702" cy="71121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42410" name="Line 10"/>
          <p:cNvSpPr>
            <a:spLocks noChangeShapeType="1"/>
          </p:cNvSpPr>
          <p:nvPr/>
        </p:nvSpPr>
        <p:spPr bwMode="auto">
          <a:xfrm flipH="1">
            <a:off x="4419608" y="2781300"/>
            <a:ext cx="1366838" cy="287338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42411" name="Line 11"/>
          <p:cNvSpPr>
            <a:spLocks noChangeShapeType="1"/>
          </p:cNvSpPr>
          <p:nvPr/>
        </p:nvSpPr>
        <p:spPr bwMode="auto">
          <a:xfrm flipH="1" flipV="1">
            <a:off x="3786188" y="4025900"/>
            <a:ext cx="2071687" cy="46038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42412" name="Line 12"/>
          <p:cNvSpPr>
            <a:spLocks noChangeShapeType="1"/>
          </p:cNvSpPr>
          <p:nvPr/>
        </p:nvSpPr>
        <p:spPr bwMode="auto">
          <a:xfrm flipH="1">
            <a:off x="3786188" y="4070350"/>
            <a:ext cx="2071687" cy="430213"/>
          </a:xfrm>
          <a:prstGeom prst="line">
            <a:avLst/>
          </a:prstGeom>
          <a:noFill/>
          <a:ln w="28575" algn="ctr">
            <a:solidFill>
              <a:srgbClr val="C00000"/>
            </a:solidFill>
            <a:miter lim="800000"/>
            <a:tailEnd type="triangle" w="med" len="med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42413" name="Line 13"/>
          <p:cNvSpPr>
            <a:spLocks noChangeShapeType="1"/>
          </p:cNvSpPr>
          <p:nvPr/>
        </p:nvSpPr>
        <p:spPr bwMode="auto">
          <a:xfrm flipH="1">
            <a:off x="3786182" y="2781300"/>
            <a:ext cx="2000264" cy="79057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42414" name="Line 14"/>
          <p:cNvSpPr>
            <a:spLocks noChangeShapeType="1"/>
          </p:cNvSpPr>
          <p:nvPr/>
        </p:nvSpPr>
        <p:spPr bwMode="auto">
          <a:xfrm flipH="1">
            <a:off x="3786182" y="2781300"/>
            <a:ext cx="2000264" cy="2147898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42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4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" dur="500"/>
                                        <p:tgtEl>
                                          <p:spTgt spid="7424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2" dur="500"/>
                                        <p:tgtEl>
                                          <p:spTgt spid="7424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2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42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42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742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742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42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742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742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2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742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2403" grpId="0" bldLvl="0" animBg="1"/>
      <p:bldP spid="742403" grpId="1" bldLvl="0" animBg="1"/>
      <p:bldP spid="742406" grpId="0" bldLvl="0" animBg="1"/>
      <p:bldP spid="742407" grpId="0" bldLvl="0" animBg="1"/>
      <p:bldP spid="742408" grpId="0" bldLvl="0" animBg="1"/>
      <p:bldP spid="742411" grpId="0" bldLvl="0" animBg="1"/>
      <p:bldP spid="742412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没有除法函数，如何计算除法？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39940" name="Rectangle 8"/>
          <p:cNvSpPr>
            <a:spLocks noGrp="1" noChangeArrowheads="1"/>
          </p:cNvSpPr>
          <p:nvPr>
            <p:ph type="title"/>
          </p:nvPr>
        </p:nvSpPr>
        <p:spPr>
          <a:xfrm>
            <a:off x="6372225" y="285750"/>
            <a:ext cx="2592388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公式和函数</a:t>
            </a:r>
            <a:r>
              <a:rPr lang="en-US" altLang="zh-CN" dirty="0" smtClean="0"/>
              <a:t>4-4</a:t>
            </a:r>
            <a:endParaRPr dirty="0" smtClean="0"/>
          </a:p>
        </p:txBody>
      </p:sp>
      <p:grpSp>
        <p:nvGrpSpPr>
          <p:cNvPr id="38916" name="组合 72"/>
          <p:cNvGrpSpPr/>
          <p:nvPr/>
        </p:nvGrpSpPr>
        <p:grpSpPr bwMode="auto">
          <a:xfrm>
            <a:off x="71438" y="857250"/>
            <a:ext cx="985837" cy="422275"/>
            <a:chOff x="1000100" y="1173499"/>
            <a:chExt cx="986586" cy="422603"/>
          </a:xfrm>
        </p:grpSpPr>
        <p:pic>
          <p:nvPicPr>
            <p:cNvPr id="38933" name="Picture 5" descr="E:\设计支持\模板设计\WT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1000100" y="1173499"/>
              <a:ext cx="414476" cy="422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TextBox 16"/>
            <p:cNvSpPr txBox="1"/>
            <p:nvPr/>
          </p:nvSpPr>
          <p:spPr>
            <a:xfrm>
              <a:off x="1286067" y="1184621"/>
              <a:ext cx="700619" cy="40036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问题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 bwMode="auto">
          <a:xfrm>
            <a:off x="2687638" y="4913313"/>
            <a:ext cx="4572000" cy="428625"/>
            <a:chOff x="3143240" y="5143512"/>
            <a:chExt cx="4572032" cy="428628"/>
          </a:xfrm>
        </p:grpSpPr>
        <p:sp>
          <p:nvSpPr>
            <p:cNvPr id="16" name="圆角矩形 15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圆角矩形 17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8931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0" name="TextBox 19"/>
            <p:cNvSpPr txBox="1"/>
            <p:nvPr/>
          </p:nvSpPr>
          <p:spPr bwMode="auto">
            <a:xfrm>
              <a:off x="4572000" y="5187962"/>
              <a:ext cx="237650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操作演示：除法运算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 bwMode="auto">
          <a:xfrm>
            <a:off x="2122488" y="3322638"/>
            <a:ext cx="4806950" cy="963612"/>
            <a:chOff x="2122488" y="3321845"/>
            <a:chExt cx="4806950" cy="964405"/>
          </a:xfrm>
        </p:grpSpPr>
        <p:sp>
          <p:nvSpPr>
            <p:cNvPr id="743429" name="AutoShape 5"/>
            <p:cNvSpPr>
              <a:spLocks noChangeArrowheads="1"/>
            </p:cNvSpPr>
            <p:nvPr/>
          </p:nvSpPr>
          <p:spPr bwMode="gray">
            <a:xfrm>
              <a:off x="2122488" y="3501380"/>
              <a:ext cx="4806950" cy="784870"/>
            </a:xfrm>
            <a:prstGeom prst="roundRect">
              <a:avLst>
                <a:gd name="adj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txBody>
            <a:bodyPr anchor="ctr"/>
            <a:lstStyle/>
            <a:p>
              <a:pPr>
                <a:defRPr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使用乘法函数的逆运算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如：</a:t>
              </a: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=PRODUCT(A1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1/B1) 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24" name="AutoShape 4"/>
            <p:cNvSpPr>
              <a:spLocks noChangeArrowheads="1"/>
            </p:cNvSpPr>
            <p:nvPr/>
          </p:nvSpPr>
          <p:spPr bwMode="gray">
            <a:xfrm>
              <a:off x="6084898" y="3321845"/>
              <a:ext cx="357188" cy="36036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  <a:round/>
            </a:ln>
          </p:spPr>
          <p:txBody>
            <a:bodyPr anchor="ctr"/>
            <a:lstStyle/>
            <a:p>
              <a:r>
                <a:rPr lang="en-US" altLang="zh-CN" sz="2000" b="1">
                  <a:solidFill>
                    <a:srgbClr val="0C83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!</a:t>
              </a:r>
              <a:endParaRPr lang="en-US" altLang="zh-CN" sz="2000" b="1">
                <a:solidFill>
                  <a:srgbClr val="0C83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 bwMode="auto">
          <a:xfrm>
            <a:off x="2143125" y="2535238"/>
            <a:ext cx="4714875" cy="679450"/>
            <a:chOff x="2143125" y="2534445"/>
            <a:chExt cx="4714875" cy="680243"/>
          </a:xfrm>
        </p:grpSpPr>
        <p:sp>
          <p:nvSpPr>
            <p:cNvPr id="743431" name="AutoShape 7"/>
            <p:cNvSpPr>
              <a:spLocks noChangeArrowheads="1"/>
            </p:cNvSpPr>
            <p:nvPr/>
          </p:nvSpPr>
          <p:spPr bwMode="gray">
            <a:xfrm>
              <a:off x="2143125" y="2714041"/>
              <a:ext cx="4714875" cy="500647"/>
            </a:xfrm>
            <a:prstGeom prst="roundRect">
              <a:avLst>
                <a:gd name="adj" fmla="val 26166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9050">
              <a:solidFill>
                <a:schemeClr val="accent1"/>
              </a:solidFill>
            </a:ln>
          </p:spPr>
          <p:txBody>
            <a:bodyPr anchor="ctr"/>
            <a:lstStyle/>
            <a:p>
              <a:pPr>
                <a:defRPr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使用公式  如：</a:t>
              </a: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=A1/B1 </a:t>
              </a:r>
              <a:endPara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22" name="AutoShape 4"/>
            <p:cNvSpPr>
              <a:spLocks noChangeArrowheads="1"/>
            </p:cNvSpPr>
            <p:nvPr/>
          </p:nvSpPr>
          <p:spPr bwMode="gray">
            <a:xfrm>
              <a:off x="6042797" y="2534445"/>
              <a:ext cx="357188" cy="36036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  <a:round/>
            </a:ln>
          </p:spPr>
          <p:txBody>
            <a:bodyPr anchor="ctr"/>
            <a:lstStyle/>
            <a:p>
              <a:pPr algn="ctr"/>
              <a:r>
                <a:rPr lang="en-US" altLang="zh-CN" sz="2000" b="1">
                  <a:solidFill>
                    <a:srgbClr val="0C83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!</a:t>
              </a:r>
              <a:endParaRPr lang="en-US" altLang="zh-CN" sz="2000" b="1">
                <a:solidFill>
                  <a:srgbClr val="0C83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5508625" y="285750"/>
            <a:ext cx="3455988" cy="523875"/>
          </a:xfrm>
        </p:spPr>
        <p:txBody>
          <a:bodyPr/>
          <a:lstStyle/>
          <a:p>
            <a:pPr>
              <a:defRPr/>
            </a:pPr>
            <a:r>
              <a:rPr smtClean="0"/>
              <a:t>增强文档阅读性</a:t>
            </a:r>
            <a:r>
              <a:rPr lang="en-US" altLang="zh-CN" smtClean="0"/>
              <a:t>3-1</a:t>
            </a:r>
            <a:endParaRPr lang="en-US" altLang="zh-CN" dirty="0"/>
          </a:p>
        </p:txBody>
      </p:sp>
      <p:sp>
        <p:nvSpPr>
          <p:cNvPr id="74445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排名次</a:t>
            </a:r>
            <a:endParaRPr lang="zh-CN" altLang="en-US" dirty="0"/>
          </a:p>
        </p:txBody>
      </p:sp>
      <p:pic>
        <p:nvPicPr>
          <p:cNvPr id="39940" name="Picture 4" descr="打开排序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87425" y="2544763"/>
            <a:ext cx="2298700" cy="24558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44453" name="Rectangle 5"/>
          <p:cNvSpPr>
            <a:spLocks noChangeArrowheads="1"/>
          </p:cNvSpPr>
          <p:nvPr/>
        </p:nvSpPr>
        <p:spPr bwMode="auto">
          <a:xfrm>
            <a:off x="1000125" y="2571750"/>
            <a:ext cx="2143125" cy="1214438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744455" name="Picture 7" descr="图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75" y="2500313"/>
            <a:ext cx="529907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右箭头 16"/>
          <p:cNvSpPr>
            <a:spLocks noChangeArrowheads="1"/>
          </p:cNvSpPr>
          <p:nvPr/>
        </p:nvSpPr>
        <p:spPr bwMode="auto">
          <a:xfrm>
            <a:off x="3286125" y="2143125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6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18" name="圆角矩形 17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9" name="圆角矩形 18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9952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1" name="TextBox 20"/>
            <p:cNvSpPr txBox="1"/>
            <p:nvPr/>
          </p:nvSpPr>
          <p:spPr bwMode="auto">
            <a:xfrm>
              <a:off x="4692651" y="5187962"/>
              <a:ext cx="2135202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操作演示：排名次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4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4453" grpId="0" bldLvl="0" animBg="1"/>
      <p:bldP spid="17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474" name="Rectangle 2"/>
          <p:cNvSpPr>
            <a:spLocks noGrp="1" noChangeArrowheads="1"/>
          </p:cNvSpPr>
          <p:nvPr>
            <p:ph type="title"/>
          </p:nvPr>
        </p:nvSpPr>
        <p:spPr>
          <a:xfrm>
            <a:off x="5572125" y="285750"/>
            <a:ext cx="3392488" cy="523875"/>
          </a:xfrm>
        </p:spPr>
        <p:txBody>
          <a:bodyPr/>
          <a:lstStyle/>
          <a:p>
            <a:pPr>
              <a:defRPr/>
            </a:pPr>
            <a:r>
              <a:rPr smtClean="0"/>
              <a:t>增强文档阅读性</a:t>
            </a:r>
            <a:r>
              <a:rPr lang="en-US" altLang="zh-CN" smtClean="0"/>
              <a:t>3-2</a:t>
            </a:r>
            <a:endParaRPr lang="en-US" altLang="zh-CN" dirty="0"/>
          </a:p>
        </p:txBody>
      </p:sp>
      <p:sp>
        <p:nvSpPr>
          <p:cNvPr id="74547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筛选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自动筛选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高级筛选</a:t>
            </a:r>
            <a:endParaRPr lang="zh-CN" altLang="en-US" dirty="0"/>
          </a:p>
        </p:txBody>
      </p:sp>
      <p:pic>
        <p:nvPicPr>
          <p:cNvPr id="745476" name="Picture 4" descr="图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572125" y="3071813"/>
            <a:ext cx="23622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5477" name="Picture 5" descr="开口自动筛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0175" y="3052763"/>
            <a:ext cx="3600450" cy="2457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45478" name="Rectangle 6"/>
          <p:cNvSpPr>
            <a:spLocks noChangeArrowheads="1"/>
          </p:cNvSpPr>
          <p:nvPr/>
        </p:nvSpPr>
        <p:spPr bwMode="auto">
          <a:xfrm>
            <a:off x="3643313" y="4429125"/>
            <a:ext cx="1214437" cy="500063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45481" name="Rectangle 9"/>
          <p:cNvSpPr>
            <a:spLocks noChangeArrowheads="1"/>
          </p:cNvSpPr>
          <p:nvPr/>
        </p:nvSpPr>
        <p:spPr bwMode="auto">
          <a:xfrm>
            <a:off x="2714625" y="3643313"/>
            <a:ext cx="857250" cy="10001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8" name="右箭头 17"/>
          <p:cNvSpPr>
            <a:spLocks noChangeArrowheads="1"/>
          </p:cNvSpPr>
          <p:nvPr/>
        </p:nvSpPr>
        <p:spPr bwMode="auto">
          <a:xfrm>
            <a:off x="5072063" y="4572000"/>
            <a:ext cx="357187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" name="组合 14"/>
          <p:cNvGrpSpPr/>
          <p:nvPr/>
        </p:nvGrpSpPr>
        <p:grpSpPr bwMode="auto">
          <a:xfrm>
            <a:off x="2357438" y="5805488"/>
            <a:ext cx="4572000" cy="428625"/>
            <a:chOff x="3143240" y="5143512"/>
            <a:chExt cx="4572032" cy="428628"/>
          </a:xfrm>
        </p:grpSpPr>
        <p:sp>
          <p:nvSpPr>
            <p:cNvPr id="19" name="圆角矩形 18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圆角矩形 19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0977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2" name="TextBox 21"/>
            <p:cNvSpPr txBox="1"/>
            <p:nvPr/>
          </p:nvSpPr>
          <p:spPr bwMode="auto">
            <a:xfrm>
              <a:off x="4572000" y="5187962"/>
              <a:ext cx="237650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操作演示：筛选数据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5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45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500"/>
                                        <p:tgtEl>
                                          <p:spTgt spid="7454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5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4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45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4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5478" grpId="0" bldLvl="0" animBg="1"/>
      <p:bldP spid="745481" grpId="0" bldLvl="0" animBg="1"/>
      <p:bldP spid="745481" grpId="1" bldLvl="0" animBg="1"/>
      <p:bldP spid="18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64163" y="285750"/>
            <a:ext cx="3600450" cy="523875"/>
          </a:xfrm>
        </p:spPr>
        <p:txBody>
          <a:bodyPr/>
          <a:lstStyle/>
          <a:p>
            <a:pPr>
              <a:defRPr/>
            </a:pPr>
            <a:r>
              <a:rPr smtClean="0"/>
              <a:t>增强文档阅读性</a:t>
            </a:r>
            <a:r>
              <a:rPr lang="en-US" altLang="zh-CN" smtClean="0"/>
              <a:t>3-3</a:t>
            </a:r>
            <a:endParaRPr lang="en-US" altLang="zh-CN" dirty="0"/>
          </a:p>
        </p:txBody>
      </p:sp>
      <p:sp>
        <p:nvSpPr>
          <p:cNvPr id="74649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冻结表头</a:t>
            </a:r>
            <a:endParaRPr lang="zh-CN" altLang="en-US" dirty="0"/>
          </a:p>
        </p:txBody>
      </p:sp>
      <p:pic>
        <p:nvPicPr>
          <p:cNvPr id="746500" name="Picture 4" descr="冻结科目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620838" y="2314575"/>
            <a:ext cx="5902325" cy="2228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46502" name="Rectangle 6"/>
          <p:cNvSpPr>
            <a:spLocks noChangeArrowheads="1"/>
          </p:cNvSpPr>
          <p:nvPr/>
        </p:nvSpPr>
        <p:spPr bwMode="auto">
          <a:xfrm>
            <a:off x="5214938" y="2786063"/>
            <a:ext cx="1000125" cy="15716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14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15" name="圆角矩形 14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圆角矩形 15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1998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8" name="TextBox 17"/>
            <p:cNvSpPr txBox="1"/>
            <p:nvPr/>
          </p:nvSpPr>
          <p:spPr bwMode="auto">
            <a:xfrm>
              <a:off x="4814889" y="5187962"/>
              <a:ext cx="1890726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操作演示：冻结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46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6502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27" name="Rectangle 7"/>
          <p:cNvSpPr>
            <a:spLocks noGrp="1" noChangeArrowheads="1"/>
          </p:cNvSpPr>
          <p:nvPr>
            <p:ph type="title"/>
          </p:nvPr>
        </p:nvSpPr>
        <p:spPr>
          <a:xfrm>
            <a:off x="7956550" y="285750"/>
            <a:ext cx="1008063" cy="523875"/>
          </a:xfrm>
        </p:spPr>
        <p:txBody>
          <a:bodyPr/>
          <a:lstStyle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74752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使用公式或函数计算“剩余”和“合计”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按收入排序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设置自动筛选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冻结表头</a:t>
            </a:r>
            <a:endParaRPr lang="zh-CN" altLang="en-US" dirty="0"/>
          </a:p>
        </p:txBody>
      </p:sp>
      <p:grpSp>
        <p:nvGrpSpPr>
          <p:cNvPr id="43012" name="组合 5"/>
          <p:cNvGrpSpPr/>
          <p:nvPr/>
        </p:nvGrpSpPr>
        <p:grpSpPr bwMode="auto">
          <a:xfrm>
            <a:off x="71438" y="857250"/>
            <a:ext cx="1503362" cy="400050"/>
            <a:chOff x="6641147" y="5088888"/>
            <a:chExt cx="1502753" cy="400110"/>
          </a:xfrm>
        </p:grpSpPr>
        <p:pic>
          <p:nvPicPr>
            <p:cNvPr id="43023" name="Picture 3" descr="C:\Users\meng.zhang\Desktop\未命名-2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641147" y="5098445"/>
              <a:ext cx="380996" cy="38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6855372" y="5088888"/>
              <a:ext cx="1288528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现场编程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3" name="组合 16"/>
          <p:cNvGrpSpPr/>
          <p:nvPr/>
        </p:nvGrpSpPr>
        <p:grpSpPr bwMode="auto">
          <a:xfrm>
            <a:off x="3708400" y="4943475"/>
            <a:ext cx="2714625" cy="428625"/>
            <a:chOff x="3143240" y="5143512"/>
            <a:chExt cx="2714644" cy="428628"/>
          </a:xfrm>
        </p:grpSpPr>
        <p:sp>
          <p:nvSpPr>
            <p:cNvPr id="14" name="圆角矩形 13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5" name="圆角矩形 14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3021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7" name="TextBox 16"/>
            <p:cNvSpPr txBox="1"/>
            <p:nvPr/>
          </p:nvSpPr>
          <p:spPr bwMode="auto">
            <a:xfrm>
              <a:off x="4206872" y="5187962"/>
              <a:ext cx="1158883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学员演示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575" name="Rectangle 7"/>
          <p:cNvSpPr>
            <a:spLocks noGrp="1" noChangeArrowheads="1"/>
          </p:cNvSpPr>
          <p:nvPr>
            <p:ph type="title"/>
          </p:nvPr>
        </p:nvSpPr>
        <p:spPr>
          <a:xfrm>
            <a:off x="7235825" y="285750"/>
            <a:ext cx="1728788" cy="523875"/>
          </a:xfrm>
        </p:spPr>
        <p:txBody>
          <a:bodyPr/>
          <a:lstStyle/>
          <a:p>
            <a:pPr>
              <a:defRPr/>
            </a:pPr>
            <a:r>
              <a:rPr smtClean="0"/>
              <a:t>打印设置</a:t>
            </a:r>
            <a:endParaRPr dirty="0"/>
          </a:p>
        </p:txBody>
      </p:sp>
      <p:sp>
        <p:nvSpPr>
          <p:cNvPr id="74957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修改页面设置 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打印预览 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打印设置 </a:t>
            </a:r>
            <a:endParaRPr lang="zh-CN" altLang="en-US" dirty="0"/>
          </a:p>
        </p:txBody>
      </p:sp>
      <p:pic>
        <p:nvPicPr>
          <p:cNvPr id="44036" name="Picture 4" descr="文件菜单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802063" y="1285875"/>
            <a:ext cx="4341812" cy="4724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49573" name="Rectangle 5"/>
          <p:cNvSpPr>
            <a:spLocks noChangeArrowheads="1"/>
          </p:cNvSpPr>
          <p:nvPr/>
        </p:nvSpPr>
        <p:spPr bwMode="auto">
          <a:xfrm>
            <a:off x="3857625" y="3286125"/>
            <a:ext cx="1285875" cy="57150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14" name="组合 14"/>
          <p:cNvGrpSpPr/>
          <p:nvPr/>
        </p:nvGrpSpPr>
        <p:grpSpPr bwMode="auto">
          <a:xfrm>
            <a:off x="1763713" y="6096000"/>
            <a:ext cx="4572000" cy="428625"/>
            <a:chOff x="3143240" y="5143512"/>
            <a:chExt cx="4572032" cy="428628"/>
          </a:xfrm>
        </p:grpSpPr>
        <p:sp>
          <p:nvSpPr>
            <p:cNvPr id="15" name="圆角矩形 14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圆角矩形 15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4046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8" name="TextBox 17"/>
            <p:cNvSpPr txBox="1"/>
            <p:nvPr/>
          </p:nvSpPr>
          <p:spPr bwMode="auto">
            <a:xfrm>
              <a:off x="4572000" y="5187962"/>
              <a:ext cx="2376504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操作演示：打印设置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9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9573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标题 1"/>
          <p:cNvSpPr>
            <a:spLocks noGrp="1"/>
          </p:cNvSpPr>
          <p:nvPr>
            <p:ph type="title"/>
          </p:nvPr>
        </p:nvSpPr>
        <p:spPr>
          <a:xfrm>
            <a:off x="8027988" y="285750"/>
            <a:ext cx="936625" cy="523875"/>
          </a:xfrm>
        </p:spPr>
        <p:txBody>
          <a:bodyPr/>
          <a:lstStyle/>
          <a:p>
            <a:pPr>
              <a:defRPr/>
            </a:pPr>
            <a:r>
              <a:rPr smtClean="0"/>
              <a:t>总结</a:t>
            </a:r>
            <a:endParaRPr smtClean="0"/>
          </a:p>
        </p:txBody>
      </p:sp>
      <p:sp>
        <p:nvSpPr>
          <p:cNvPr id="55299" name="TextBox 4"/>
          <p:cNvSpPr txBox="1">
            <a:spLocks noChangeArrowheads="1"/>
          </p:cNvSpPr>
          <p:nvPr/>
        </p:nvSpPr>
        <p:spPr bwMode="auto">
          <a:xfrm>
            <a:off x="2357422" y="1503363"/>
            <a:ext cx="5014913" cy="3785652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在</a:t>
            </a: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单元格内输入</a:t>
            </a:r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内容的方式</a:t>
            </a:r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zh-CN" altLang="en-US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插入图表的方法 </a:t>
            </a:r>
            <a:endParaRPr lang="en-US" altLang="zh-CN" sz="20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zh-CN" altLang="en-US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公式和常用函数</a:t>
            </a:r>
            <a:endParaRPr lang="zh-CN" altLang="en-US" sz="20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数据排序方法</a:t>
            </a:r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高级</a:t>
            </a:r>
            <a:r>
              <a:rPr lang="zh-CN" altLang="en-US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筛选对筛选数据和筛选条件的</a:t>
            </a: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要求</a:t>
            </a:r>
            <a:endParaRPr lang="zh-CN" altLang="en-US" sz="20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5300" name="AutoShape 3"/>
          <p:cNvSpPr/>
          <p:nvPr/>
        </p:nvSpPr>
        <p:spPr bwMode="auto">
          <a:xfrm>
            <a:off x="5700704" y="1357298"/>
            <a:ext cx="150813" cy="571504"/>
          </a:xfrm>
          <a:prstGeom prst="leftBrace">
            <a:avLst>
              <a:gd name="adj1" fmla="val 61885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55302" name="TextBox 12"/>
          <p:cNvSpPr txBox="1">
            <a:spLocks noChangeArrowheads="1"/>
          </p:cNvSpPr>
          <p:nvPr/>
        </p:nvSpPr>
        <p:spPr bwMode="auto">
          <a:xfrm>
            <a:off x="5851517" y="1344027"/>
            <a:ext cx="2027237" cy="584775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600" b="1" dirty="0">
                <a:ea typeface="微软雅黑" panose="020B0503020204020204" pitchFamily="34" charset="-122"/>
                <a:cs typeface="Arial" panose="020B0604020202020204" pitchFamily="34" charset="0"/>
              </a:rPr>
              <a:t>在</a:t>
            </a:r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单元格直接输入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在编辑栏中输入</a:t>
            </a:r>
            <a:endParaRPr lang="zh-CN" altLang="en-US" sz="16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5304" name="TextBox 15"/>
          <p:cNvSpPr txBox="1">
            <a:spLocks noChangeArrowheads="1"/>
          </p:cNvSpPr>
          <p:nvPr/>
        </p:nvSpPr>
        <p:spPr bwMode="auto">
          <a:xfrm>
            <a:off x="-285784" y="2584450"/>
            <a:ext cx="2928926" cy="400110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电子表格处理</a:t>
            </a:r>
            <a:endParaRPr lang="en-US" altLang="zh-CN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5305" name="AutoShape 3"/>
          <p:cNvSpPr/>
          <p:nvPr/>
        </p:nvSpPr>
        <p:spPr bwMode="auto">
          <a:xfrm>
            <a:off x="2000232" y="1620838"/>
            <a:ext cx="357187" cy="3451236"/>
          </a:xfrm>
          <a:prstGeom prst="leftBrace">
            <a:avLst>
              <a:gd name="adj1" fmla="val 62112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2" name="AutoShape 3"/>
          <p:cNvSpPr/>
          <p:nvPr/>
        </p:nvSpPr>
        <p:spPr bwMode="auto">
          <a:xfrm>
            <a:off x="4378324" y="2000240"/>
            <a:ext cx="115903" cy="714380"/>
          </a:xfrm>
          <a:prstGeom prst="leftBrace">
            <a:avLst>
              <a:gd name="adj1" fmla="val 61885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494227" y="1928802"/>
            <a:ext cx="2027237" cy="830997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快速插入图表</a:t>
            </a:r>
            <a:endParaRPr lang="en-US" altLang="zh-CN" sz="16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自定义插入图表</a:t>
            </a:r>
            <a:endParaRPr lang="en-US" altLang="zh-CN" sz="16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设置图表</a:t>
            </a:r>
            <a:endParaRPr lang="zh-CN" altLang="en-US" sz="16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500562" y="2812317"/>
            <a:ext cx="4170377" cy="1077218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公式：以等号（“</a:t>
            </a:r>
            <a:r>
              <a:rPr lang="en-US" altLang="zh-CN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=</a:t>
            </a:r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”）开始，后面是运算符和单元格引用、数字或文字</a:t>
            </a:r>
            <a:endParaRPr lang="en-US" altLang="zh-CN" sz="16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函数：等号后，通过“公式”功能选项卡</a:t>
            </a:r>
            <a:r>
              <a:rPr lang="en-US" altLang="zh-CN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-&gt;</a:t>
            </a:r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函数库面板</a:t>
            </a:r>
            <a:r>
              <a:rPr lang="en-US" altLang="zh-CN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-&gt;</a:t>
            </a:r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插入函数</a:t>
            </a:r>
            <a:endParaRPr lang="zh-CN" altLang="en-US" sz="16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AutoShape 3"/>
          <p:cNvSpPr/>
          <p:nvPr/>
        </p:nvSpPr>
        <p:spPr bwMode="auto">
          <a:xfrm>
            <a:off x="4403724" y="3942625"/>
            <a:ext cx="115903" cy="714380"/>
          </a:xfrm>
          <a:prstGeom prst="leftBrace">
            <a:avLst>
              <a:gd name="adj1" fmla="val 61885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545027" y="3883887"/>
            <a:ext cx="2027237" cy="830997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升序排序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降序排序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用户自定义排序</a:t>
            </a:r>
            <a:endParaRPr lang="zh-CN" altLang="en-US" sz="16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AutoShape 3"/>
          <p:cNvSpPr/>
          <p:nvPr/>
        </p:nvSpPr>
        <p:spPr bwMode="auto">
          <a:xfrm>
            <a:off x="4357687" y="2857496"/>
            <a:ext cx="142876" cy="928694"/>
          </a:xfrm>
          <a:prstGeom prst="leftBrace">
            <a:avLst>
              <a:gd name="adj1" fmla="val 61885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9" name="AutoShape 3"/>
          <p:cNvSpPr/>
          <p:nvPr/>
        </p:nvSpPr>
        <p:spPr bwMode="auto">
          <a:xfrm>
            <a:off x="2930499" y="5416564"/>
            <a:ext cx="115903" cy="714380"/>
          </a:xfrm>
          <a:prstGeom prst="leftBrace">
            <a:avLst>
              <a:gd name="adj1" fmla="val 61885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071802" y="5357826"/>
            <a:ext cx="4071966" cy="830997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筛选数据：必须有标题行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筛选条件：标题行选自数据表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>
                <a:ea typeface="微软雅黑" panose="020B0503020204020204" pitchFamily="34" charset="-122"/>
                <a:cs typeface="Arial" panose="020B0604020202020204" pitchFamily="34" charset="0"/>
              </a:rPr>
              <a:t>筛选</a:t>
            </a:r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条件和筛选数据在同一个工作表中</a:t>
            </a:r>
            <a:endParaRPr lang="zh-CN" altLang="en-US" sz="16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PPT封面封底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2065" y="-31750"/>
            <a:ext cx="9168130" cy="6895465"/>
          </a:xfrm>
          <a:prstGeom prst="rect">
            <a:avLst/>
          </a:prstGeom>
        </p:spPr>
      </p:pic>
      <p:sp>
        <p:nvSpPr>
          <p:cNvPr id="6" name="文本框 24"/>
          <p:cNvSpPr txBox="1">
            <a:spLocks noChangeArrowheads="1"/>
          </p:cNvSpPr>
          <p:nvPr/>
        </p:nvSpPr>
        <p:spPr bwMode="auto">
          <a:xfrm>
            <a:off x="4831804" y="2405306"/>
            <a:ext cx="4188460" cy="1452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8850" dirty="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</a:rPr>
              <a:t>Thanks</a:t>
            </a:r>
            <a:endParaRPr lang="en-US" altLang="zh-CN" sz="8850" dirty="0">
              <a:solidFill>
                <a:schemeClr val="bg1"/>
              </a:solidFill>
              <a:latin typeface="Helvetica-Roman-SemiB" pitchFamily="2" charset="0"/>
              <a:ea typeface="SimSun-ExtB" panose="02010609060101010101" pitchFamily="49" charset="-122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5329486" y="3852491"/>
            <a:ext cx="1493546" cy="0"/>
          </a:xfrm>
          <a:custGeom>
            <a:avLst/>
            <a:gdLst>
              <a:gd name="connsiteX0" fmla="*/ 2190750 w 2190750"/>
              <a:gd name="connsiteY0" fmla="*/ 0 h 0"/>
              <a:gd name="connsiteX1" fmla="*/ 0 w 21907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0750">
                <a:moveTo>
                  <a:pt x="2190750" y="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9" name="任意多边形 8"/>
          <p:cNvSpPr/>
          <p:nvPr/>
        </p:nvSpPr>
        <p:spPr bwMode="auto">
          <a:xfrm flipH="1">
            <a:off x="6976282" y="3852491"/>
            <a:ext cx="1642901" cy="0"/>
          </a:xfrm>
          <a:custGeom>
            <a:avLst/>
            <a:gdLst>
              <a:gd name="connsiteX0" fmla="*/ 2190750 w 2190750"/>
              <a:gd name="connsiteY0" fmla="*/ 0 h 0"/>
              <a:gd name="connsiteX1" fmla="*/ 0 w 21907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0750">
                <a:moveTo>
                  <a:pt x="2190750" y="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0" name="椭圆 9"/>
          <p:cNvSpPr/>
          <p:nvPr/>
        </p:nvSpPr>
        <p:spPr bwMode="auto">
          <a:xfrm>
            <a:off x="6885632" y="3835822"/>
            <a:ext cx="34529" cy="3333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328004" y="4028625"/>
            <a:ext cx="13258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谢谢观看！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theme/theme1.xml><?xml version="1.0" encoding="utf-8"?>
<a:theme xmlns:a="http://schemas.openxmlformats.org/drawingml/2006/main" name="模板">
  <a:themeElements>
    <a:clrScheme name="模板 1">
      <a:dk1>
        <a:srgbClr val="000000"/>
      </a:dk1>
      <a:lt1>
        <a:srgbClr val="FFFFFF"/>
      </a:lt1>
      <a:dk2>
        <a:srgbClr val="233DA9"/>
      </a:dk2>
      <a:lt2>
        <a:srgbClr val="DDDDDD"/>
      </a:lt2>
      <a:accent1>
        <a:srgbClr val="65AAE9"/>
      </a:accent1>
      <a:accent2>
        <a:srgbClr val="B2B2B2"/>
      </a:accent2>
      <a:accent3>
        <a:srgbClr val="FFFFFF"/>
      </a:accent3>
      <a:accent4>
        <a:srgbClr val="000000"/>
      </a:accent4>
      <a:accent5>
        <a:srgbClr val="B8D2F2"/>
      </a:accent5>
      <a:accent6>
        <a:srgbClr val="A1A1A1"/>
      </a:accent6>
      <a:hlink>
        <a:srgbClr val="7DA0D3"/>
      </a:hlink>
      <a:folHlink>
        <a:srgbClr val="B2E385"/>
      </a:folHlink>
    </a:clrScheme>
    <a:fontScheme name="模板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 cmpd="sng">
          <a:solidFill>
            <a:schemeClr val="accent5">
              <a:lumMod val="50000"/>
            </a:schemeClr>
          </a:solidFill>
          <a:headEnd type="none"/>
          <a:tailEnd type="triangle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flood" dir="t">
            <a:rot lat="0" lon="0" rev="5400000"/>
          </a:lightRig>
        </a:scene3d>
        <a:sp3d prstMaterial="dkEdge">
          <a:bevelT w="0" h="0"/>
          <a:contourClr>
            <a:schemeClr val="accent1">
              <a:satMod val="110000"/>
            </a:schemeClr>
          </a:contourClr>
        </a:sp3d>
      </a:spPr>
      <a:bodyPr/>
      <a:lstStyle>
        <a:defPPr>
          <a:defRPr/>
        </a:defPPr>
      </a:lstStyle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b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模板 1">
        <a:dk1>
          <a:srgbClr val="000000"/>
        </a:dk1>
        <a:lt1>
          <a:srgbClr val="FFFFFF"/>
        </a:lt1>
        <a:dk2>
          <a:srgbClr val="233DA9"/>
        </a:dk2>
        <a:lt2>
          <a:srgbClr val="DDDDDD"/>
        </a:lt2>
        <a:accent1>
          <a:srgbClr val="65AAE9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B8D2F2"/>
        </a:accent5>
        <a:accent6>
          <a:srgbClr val="A1A1A1"/>
        </a:accent6>
        <a:hlink>
          <a:srgbClr val="7DA0D3"/>
        </a:hlink>
        <a:folHlink>
          <a:srgbClr val="B2E38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模板 2">
        <a:dk1>
          <a:srgbClr val="000000"/>
        </a:dk1>
        <a:lt1>
          <a:srgbClr val="FFFFFF"/>
        </a:lt1>
        <a:dk2>
          <a:srgbClr val="632769"/>
        </a:dk2>
        <a:lt2>
          <a:srgbClr val="DDDDDD"/>
        </a:lt2>
        <a:accent1>
          <a:srgbClr val="8B8DE1"/>
        </a:accent1>
        <a:accent2>
          <a:srgbClr val="FF997D"/>
        </a:accent2>
        <a:accent3>
          <a:srgbClr val="FFFFFF"/>
        </a:accent3>
        <a:accent4>
          <a:srgbClr val="000000"/>
        </a:accent4>
        <a:accent5>
          <a:srgbClr val="C4C5EE"/>
        </a:accent5>
        <a:accent6>
          <a:srgbClr val="E78A71"/>
        </a:accent6>
        <a:hlink>
          <a:srgbClr val="58AFD2"/>
        </a:hlink>
        <a:folHlink>
          <a:srgbClr val="BFDF6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模板 3">
        <a:dk1>
          <a:srgbClr val="000000"/>
        </a:dk1>
        <a:lt1>
          <a:srgbClr val="FFFFFF"/>
        </a:lt1>
        <a:dk2>
          <a:srgbClr val="37737F"/>
        </a:dk2>
        <a:lt2>
          <a:srgbClr val="DDDDDD"/>
        </a:lt2>
        <a:accent1>
          <a:srgbClr val="52BCB2"/>
        </a:accent1>
        <a:accent2>
          <a:srgbClr val="E0A56A"/>
        </a:accent2>
        <a:accent3>
          <a:srgbClr val="FFFFFF"/>
        </a:accent3>
        <a:accent4>
          <a:srgbClr val="000000"/>
        </a:accent4>
        <a:accent5>
          <a:srgbClr val="B3DAD5"/>
        </a:accent5>
        <a:accent6>
          <a:srgbClr val="CB955F"/>
        </a:accent6>
        <a:hlink>
          <a:srgbClr val="A0C264"/>
        </a:hlink>
        <a:folHlink>
          <a:srgbClr val="DCDC2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1948</Words>
  <Application>WPS 演示</Application>
  <PresentationFormat>全屏显示(4:3)</PresentationFormat>
  <Paragraphs>361</Paragraphs>
  <Slides>32</Slides>
  <Notes>43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7" baseType="lpstr">
      <vt:lpstr>Arial</vt:lpstr>
      <vt:lpstr>宋体</vt:lpstr>
      <vt:lpstr>Wingdings</vt:lpstr>
      <vt:lpstr>微软雅黑</vt:lpstr>
      <vt:lpstr>黑体</vt:lpstr>
      <vt:lpstr>楷体_GB2312</vt:lpstr>
      <vt:lpstr>楷体_GB2312</vt:lpstr>
      <vt:lpstr>Tahoma</vt:lpstr>
      <vt:lpstr>Times New Roman</vt:lpstr>
      <vt:lpstr>Arial Unicode MS</vt:lpstr>
      <vt:lpstr>Helvetica-Roman-SemiB</vt:lpstr>
      <vt:lpstr>SimSun-ExtB</vt:lpstr>
      <vt:lpstr>新宋体</vt:lpstr>
      <vt:lpstr>Segoe Print</vt:lpstr>
      <vt:lpstr>模板</vt:lpstr>
      <vt:lpstr>PowerPoint 演示文稿</vt:lpstr>
      <vt:lpstr>PowerPoint 演示文稿</vt:lpstr>
      <vt:lpstr>PowerPoint 演示文稿</vt:lpstr>
      <vt:lpstr>本章任务</vt:lpstr>
      <vt:lpstr>本章目标</vt:lpstr>
      <vt:lpstr>认识Excel 2007 2-1</vt:lpstr>
      <vt:lpstr>认识Excel 2007 2-2</vt:lpstr>
      <vt:lpstr>单元格操作7-1</vt:lpstr>
      <vt:lpstr>单元格操作7-2</vt:lpstr>
      <vt:lpstr>单元格操作7-3</vt:lpstr>
      <vt:lpstr>单元格操作7-4</vt:lpstr>
      <vt:lpstr>单元格操作7-5</vt:lpstr>
      <vt:lpstr>单元格操作7-6</vt:lpstr>
      <vt:lpstr>单元格操作7-7</vt:lpstr>
      <vt:lpstr>小结</vt:lpstr>
      <vt:lpstr>设置单元格2-1</vt:lpstr>
      <vt:lpstr>单元格格式2-2</vt:lpstr>
      <vt:lpstr>插入图表3-1</vt:lpstr>
      <vt:lpstr>插入图表3-2</vt:lpstr>
      <vt:lpstr>插入图表3-3</vt:lpstr>
      <vt:lpstr>小结</vt:lpstr>
      <vt:lpstr>公式和函数4-1</vt:lpstr>
      <vt:lpstr>公式和函数4-2</vt:lpstr>
      <vt:lpstr>公式和函数4-3</vt:lpstr>
      <vt:lpstr>公式和函数4-4</vt:lpstr>
      <vt:lpstr>增强文档阅读性3-1</vt:lpstr>
      <vt:lpstr>增强文档阅读性3-2</vt:lpstr>
      <vt:lpstr>增强文档阅读性3-3</vt:lpstr>
      <vt:lpstr>小结</vt:lpstr>
      <vt:lpstr>打印设置</vt:lpstr>
      <vt:lpstr>总结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第1章内容回顾</dc:title>
  <dc:creator>xiaojing.dai</dc:creator>
  <cp:lastModifiedBy>Administrator</cp:lastModifiedBy>
  <cp:revision>1272</cp:revision>
  <dcterms:created xsi:type="dcterms:W3CDTF">2006-03-08T06:55:00Z</dcterms:created>
  <dcterms:modified xsi:type="dcterms:W3CDTF">2018-03-21T14:21:42Z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2052-10.1.0.7223</vt:lpwstr>
  </property>
</Properties>
</file>