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60"/>
  </p:notesMasterIdLst>
  <p:sldIdLst>
    <p:sldId id="314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outlineView">
  <p:normalViewPr showOutlineIcons="0">
    <p:restoredLeft sz="34559" autoAdjust="0"/>
    <p:restoredTop sz="86372" autoAdjust="0"/>
  </p:normalViewPr>
  <p:slideViewPr>
    <p:cSldViewPr>
      <p:cViewPr varScale="1">
        <p:scale>
          <a:sx n="61" d="100"/>
          <a:sy n="61" d="100"/>
        </p:scale>
        <p:origin x="-852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49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zh-CN"/>
          </a:p>
        </p:txBody>
      </p:sp>
      <p:sp>
        <p:nvSpPr>
          <p:cNvPr id="410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A6F1DA4-7C24-4561-8FDE-DB87CFA84ED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658066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D301608-74EA-4C32-AF9A-379A6C4B08DF}" type="slidenum">
              <a:rPr lang="en-US" altLang="zh-CN"/>
              <a:pPr/>
              <a:t>2</a:t>
            </a:fld>
            <a:endParaRPr lang="en-US" altLang="zh-CN"/>
          </a:p>
        </p:txBody>
      </p:sp>
      <p:sp>
        <p:nvSpPr>
          <p:cNvPr id="51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EBBC36-274F-43B0-8F59-A6400BCE1119}" type="slidenum">
              <a:rPr lang="en-US" altLang="zh-CN"/>
              <a:pPr/>
              <a:t>3</a:t>
            </a:fld>
            <a:endParaRPr lang="en-US" altLang="zh-CN"/>
          </a:p>
        </p:txBody>
      </p:sp>
      <p:sp>
        <p:nvSpPr>
          <p:cNvPr id="71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1FA78F2-8A65-41A2-849F-017D948C61D5}" type="slidenum">
              <a:rPr lang="en-US" altLang="zh-CN"/>
              <a:pPr/>
              <a:t>4</a:t>
            </a:fld>
            <a:endParaRPr lang="en-US" altLang="zh-CN"/>
          </a:p>
        </p:txBody>
      </p:sp>
      <p:sp>
        <p:nvSpPr>
          <p:cNvPr id="92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0B71802-24A3-4033-947E-64BCD6B2D701}" type="slidenum">
              <a:rPr lang="en-US" altLang="zh-CN"/>
              <a:pPr/>
              <a:t>5</a:t>
            </a:fld>
            <a:endParaRPr lang="en-US" altLang="zh-CN"/>
          </a:p>
        </p:txBody>
      </p:sp>
      <p:sp>
        <p:nvSpPr>
          <p:cNvPr id="112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E3A545B-771B-473F-A1B4-07555B9CBC4A}" type="slidenum">
              <a:rPr lang="en-US" altLang="zh-CN"/>
              <a:pPr/>
              <a:t>6</a:t>
            </a:fld>
            <a:endParaRPr lang="en-US" altLang="zh-CN"/>
          </a:p>
        </p:txBody>
      </p:sp>
      <p:sp>
        <p:nvSpPr>
          <p:cNvPr id="133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462F2A-1627-4794-A240-A8EFD0A26652}" type="slidenum">
              <a:rPr lang="en-US" altLang="zh-CN"/>
              <a:pPr/>
              <a:t>7</a:t>
            </a:fld>
            <a:endParaRPr lang="en-US" altLang="zh-CN"/>
          </a:p>
        </p:txBody>
      </p:sp>
      <p:sp>
        <p:nvSpPr>
          <p:cNvPr id="153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A15099-491A-48EB-83F8-D947A59F2083}" type="slidenum">
              <a:rPr lang="en-US" altLang="zh-CN"/>
              <a:pPr/>
              <a:t>8</a:t>
            </a:fld>
            <a:endParaRPr lang="en-US" altLang="zh-CN"/>
          </a:p>
        </p:txBody>
      </p:sp>
      <p:sp>
        <p:nvSpPr>
          <p:cNvPr id="174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960334F-EB0F-410E-AB8B-0702DEA33D92}" type="slidenum">
              <a:rPr lang="en-US" altLang="zh-CN"/>
              <a:pPr/>
              <a:t>9</a:t>
            </a:fld>
            <a:endParaRPr lang="en-US" altLang="zh-CN"/>
          </a:p>
        </p:txBody>
      </p:sp>
      <p:sp>
        <p:nvSpPr>
          <p:cNvPr id="194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CF9C45-949A-4E17-AFFF-12A79CE44C0A}" type="slidenum">
              <a:rPr lang="en-US" altLang="zh-CN"/>
              <a:pPr/>
              <a:t>10</a:t>
            </a:fld>
            <a:endParaRPr lang="en-US" altLang="zh-CN"/>
          </a:p>
        </p:txBody>
      </p:sp>
      <p:sp>
        <p:nvSpPr>
          <p:cNvPr id="215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2C89202-CE49-4219-B8A5-E1B44E88A44E}" type="slidenum">
              <a:rPr lang="en-US" altLang="zh-CN"/>
              <a:pPr/>
              <a:t>11</a:t>
            </a:fld>
            <a:endParaRPr lang="en-US" altLang="zh-CN"/>
          </a:p>
        </p:txBody>
      </p:sp>
      <p:sp>
        <p:nvSpPr>
          <p:cNvPr id="235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6634CA4-2CB3-4BB2-8C16-9B242877B05C}" type="slidenum">
              <a:rPr lang="en-US" altLang="zh-CN"/>
              <a:pPr/>
              <a:t>12</a:t>
            </a:fld>
            <a:endParaRPr lang="en-US" altLang="zh-CN"/>
          </a:p>
        </p:txBody>
      </p:sp>
      <p:sp>
        <p:nvSpPr>
          <p:cNvPr id="256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ACCE01A-5E64-49AF-9875-0BCC0FC62D14}" type="slidenum">
              <a:rPr lang="en-US" altLang="zh-CN"/>
              <a:pPr/>
              <a:t>13</a:t>
            </a:fld>
            <a:endParaRPr lang="en-US" altLang="zh-CN"/>
          </a:p>
        </p:txBody>
      </p:sp>
      <p:sp>
        <p:nvSpPr>
          <p:cNvPr id="276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5C62A2-A9FB-43FA-860E-5A20CA986F2D}" type="slidenum">
              <a:rPr lang="en-US" altLang="zh-CN"/>
              <a:pPr/>
              <a:t>14</a:t>
            </a:fld>
            <a:endParaRPr lang="en-US" altLang="zh-CN"/>
          </a:p>
        </p:txBody>
      </p:sp>
      <p:sp>
        <p:nvSpPr>
          <p:cNvPr id="296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15583E-4E36-43E0-BDB8-DA28C1800A58}" type="slidenum">
              <a:rPr lang="en-US" altLang="zh-CN"/>
              <a:pPr/>
              <a:t>15</a:t>
            </a:fld>
            <a:endParaRPr lang="en-US" altLang="zh-CN"/>
          </a:p>
        </p:txBody>
      </p:sp>
      <p:sp>
        <p:nvSpPr>
          <p:cNvPr id="317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22F268-8C09-43DF-A16C-E2F6D242894B}" type="slidenum">
              <a:rPr lang="en-US" altLang="zh-CN"/>
              <a:pPr/>
              <a:t>16</a:t>
            </a:fld>
            <a:endParaRPr lang="en-US" altLang="zh-CN"/>
          </a:p>
        </p:txBody>
      </p:sp>
      <p:sp>
        <p:nvSpPr>
          <p:cNvPr id="337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23CC267-A80B-43B0-9C4D-B3D5386EAE11}" type="slidenum">
              <a:rPr lang="en-US" altLang="zh-CN"/>
              <a:pPr/>
              <a:t>17</a:t>
            </a:fld>
            <a:endParaRPr lang="en-US" altLang="zh-CN"/>
          </a:p>
        </p:txBody>
      </p:sp>
      <p:sp>
        <p:nvSpPr>
          <p:cNvPr id="358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90A7AAF-FB90-4DF9-BC57-8DE8718E422D}" type="slidenum">
              <a:rPr lang="en-US" altLang="zh-CN"/>
              <a:pPr/>
              <a:t>18</a:t>
            </a:fld>
            <a:endParaRPr lang="en-US" altLang="zh-CN"/>
          </a:p>
        </p:txBody>
      </p:sp>
      <p:sp>
        <p:nvSpPr>
          <p:cNvPr id="378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03BCEED-CA83-47AC-9E1C-F4A4BFCFB487}" type="slidenum">
              <a:rPr lang="en-US" altLang="zh-CN"/>
              <a:pPr/>
              <a:t>19</a:t>
            </a:fld>
            <a:endParaRPr lang="en-US" altLang="zh-CN"/>
          </a:p>
        </p:txBody>
      </p:sp>
      <p:sp>
        <p:nvSpPr>
          <p:cNvPr id="399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E65C5B9-AA9D-4538-91D7-7534B4F3E77C}" type="slidenum">
              <a:rPr lang="en-US" altLang="zh-CN"/>
              <a:pPr/>
              <a:t>20</a:t>
            </a:fld>
            <a:endParaRPr lang="en-US" altLang="zh-CN"/>
          </a:p>
        </p:txBody>
      </p:sp>
      <p:sp>
        <p:nvSpPr>
          <p:cNvPr id="419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F915984-F7B1-44E5-8BBC-B33C51EB05F6}" type="slidenum">
              <a:rPr lang="en-US" altLang="zh-CN"/>
              <a:pPr/>
              <a:t>21</a:t>
            </a:fld>
            <a:endParaRPr lang="en-US" altLang="zh-CN"/>
          </a:p>
        </p:txBody>
      </p:sp>
      <p:sp>
        <p:nvSpPr>
          <p:cNvPr id="440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57C08D4-32B6-4AC0-A375-F179B56E374B}" type="slidenum">
              <a:rPr lang="en-US" altLang="zh-CN"/>
              <a:pPr/>
              <a:t>22</a:t>
            </a:fld>
            <a:endParaRPr lang="en-US" altLang="zh-CN"/>
          </a:p>
        </p:txBody>
      </p:sp>
      <p:sp>
        <p:nvSpPr>
          <p:cNvPr id="460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56E5E8B-6A9F-4B7A-84E4-97EB4BDECCD2}" type="slidenum">
              <a:rPr lang="en-US" altLang="zh-CN"/>
              <a:pPr/>
              <a:t>23</a:t>
            </a:fld>
            <a:endParaRPr lang="en-US" altLang="zh-CN"/>
          </a:p>
        </p:txBody>
      </p:sp>
      <p:sp>
        <p:nvSpPr>
          <p:cNvPr id="481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52B1C0B-3C64-4E83-BC5E-991992D2C9F2}" type="slidenum">
              <a:rPr lang="en-US" altLang="zh-CN"/>
              <a:pPr/>
              <a:t>24</a:t>
            </a:fld>
            <a:endParaRPr lang="en-US" altLang="zh-CN"/>
          </a:p>
        </p:txBody>
      </p:sp>
      <p:sp>
        <p:nvSpPr>
          <p:cNvPr id="501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A61AA24-8E3D-4E39-B09B-A7B288812FD4}" type="slidenum">
              <a:rPr lang="en-US" altLang="zh-CN"/>
              <a:pPr/>
              <a:t>25</a:t>
            </a:fld>
            <a:endParaRPr lang="en-US" altLang="zh-CN"/>
          </a:p>
        </p:txBody>
      </p:sp>
      <p:sp>
        <p:nvSpPr>
          <p:cNvPr id="522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C74D96-92F7-4FDC-8B09-F3EED8568C29}" type="slidenum">
              <a:rPr lang="en-US" altLang="zh-CN"/>
              <a:pPr/>
              <a:t>26</a:t>
            </a:fld>
            <a:endParaRPr lang="en-US" altLang="zh-CN"/>
          </a:p>
        </p:txBody>
      </p:sp>
      <p:sp>
        <p:nvSpPr>
          <p:cNvPr id="542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A5802CA-5320-4929-9695-5ABA88F088FD}" type="slidenum">
              <a:rPr lang="en-US" altLang="zh-CN"/>
              <a:pPr/>
              <a:t>27</a:t>
            </a:fld>
            <a:endParaRPr lang="en-US" altLang="zh-CN"/>
          </a:p>
        </p:txBody>
      </p:sp>
      <p:sp>
        <p:nvSpPr>
          <p:cNvPr id="563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A7FE0B3-9355-44A8-839C-951802751640}" type="slidenum">
              <a:rPr lang="en-US" altLang="zh-CN"/>
              <a:pPr/>
              <a:t>28</a:t>
            </a:fld>
            <a:endParaRPr lang="en-US" altLang="zh-CN"/>
          </a:p>
        </p:txBody>
      </p:sp>
      <p:sp>
        <p:nvSpPr>
          <p:cNvPr id="583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AA2427F-C681-4AA3-9362-30ED4BF9763E}" type="slidenum">
              <a:rPr lang="en-US" altLang="zh-CN"/>
              <a:pPr/>
              <a:t>29</a:t>
            </a:fld>
            <a:endParaRPr lang="en-US" altLang="zh-CN"/>
          </a:p>
        </p:txBody>
      </p:sp>
      <p:sp>
        <p:nvSpPr>
          <p:cNvPr id="604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DB1D558-5110-467D-9837-EECF7EE3591D}" type="slidenum">
              <a:rPr lang="en-US" altLang="zh-CN"/>
              <a:pPr/>
              <a:t>30</a:t>
            </a:fld>
            <a:endParaRPr lang="en-US" altLang="zh-CN"/>
          </a:p>
        </p:txBody>
      </p:sp>
      <p:sp>
        <p:nvSpPr>
          <p:cNvPr id="624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6C3B22D-BCBB-466D-B4C2-B427057E1D7F}" type="slidenum">
              <a:rPr lang="en-US" altLang="zh-CN"/>
              <a:pPr/>
              <a:t>31</a:t>
            </a:fld>
            <a:endParaRPr lang="en-US" altLang="zh-CN"/>
          </a:p>
        </p:txBody>
      </p:sp>
      <p:sp>
        <p:nvSpPr>
          <p:cNvPr id="645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0459987-A8E2-42E7-AC11-A61DCF0D804D}" type="slidenum">
              <a:rPr lang="en-US" altLang="zh-CN"/>
              <a:pPr/>
              <a:t>32</a:t>
            </a:fld>
            <a:endParaRPr lang="en-US" altLang="zh-CN"/>
          </a:p>
        </p:txBody>
      </p:sp>
      <p:sp>
        <p:nvSpPr>
          <p:cNvPr id="665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7398C5F-A87F-4BC0-8AEE-0F31F5018E01}" type="slidenum">
              <a:rPr lang="en-US" altLang="zh-CN"/>
              <a:pPr/>
              <a:t>33</a:t>
            </a:fld>
            <a:endParaRPr lang="en-US" altLang="zh-CN"/>
          </a:p>
        </p:txBody>
      </p:sp>
      <p:sp>
        <p:nvSpPr>
          <p:cNvPr id="686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D20820B-4E1A-4158-83EA-71D8327BFC0B}" type="slidenum">
              <a:rPr lang="en-US" altLang="zh-CN"/>
              <a:pPr/>
              <a:t>34</a:t>
            </a:fld>
            <a:endParaRPr lang="en-US" altLang="zh-CN"/>
          </a:p>
        </p:txBody>
      </p:sp>
      <p:sp>
        <p:nvSpPr>
          <p:cNvPr id="706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E6E6BEB-4979-4375-B9FC-A5490E7EC48C}" type="slidenum">
              <a:rPr lang="en-US" altLang="zh-CN"/>
              <a:pPr/>
              <a:t>35</a:t>
            </a:fld>
            <a:endParaRPr lang="en-US" altLang="zh-CN"/>
          </a:p>
        </p:txBody>
      </p:sp>
      <p:sp>
        <p:nvSpPr>
          <p:cNvPr id="727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5F0DD96-FCD9-4430-B018-FA13C7560BD3}" type="slidenum">
              <a:rPr lang="en-US" altLang="zh-CN"/>
              <a:pPr/>
              <a:t>36</a:t>
            </a:fld>
            <a:endParaRPr lang="en-US" altLang="zh-CN"/>
          </a:p>
        </p:txBody>
      </p:sp>
      <p:sp>
        <p:nvSpPr>
          <p:cNvPr id="747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1941D8D-6D30-497F-AAC4-A81BCF7EC797}" type="slidenum">
              <a:rPr lang="en-US" altLang="zh-CN"/>
              <a:pPr/>
              <a:t>37</a:t>
            </a:fld>
            <a:endParaRPr lang="en-US" altLang="zh-CN"/>
          </a:p>
        </p:txBody>
      </p:sp>
      <p:sp>
        <p:nvSpPr>
          <p:cNvPr id="768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0D4787-B739-44FB-91EE-A5989279E2ED}" type="slidenum">
              <a:rPr lang="en-US" altLang="zh-CN"/>
              <a:pPr/>
              <a:t>38</a:t>
            </a:fld>
            <a:endParaRPr lang="en-US" altLang="zh-CN"/>
          </a:p>
        </p:txBody>
      </p:sp>
      <p:sp>
        <p:nvSpPr>
          <p:cNvPr id="788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B6B1DC-E38C-4D37-B313-DAB081286CBD}" type="slidenum">
              <a:rPr lang="en-US" altLang="zh-CN"/>
              <a:pPr/>
              <a:t>39</a:t>
            </a:fld>
            <a:endParaRPr lang="en-US" altLang="zh-CN"/>
          </a:p>
        </p:txBody>
      </p:sp>
      <p:sp>
        <p:nvSpPr>
          <p:cNvPr id="808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9262BED-DEC6-4BFB-A3AE-6E4BF8C68F11}" type="slidenum">
              <a:rPr lang="en-US" altLang="zh-CN"/>
              <a:pPr/>
              <a:t>40</a:t>
            </a:fld>
            <a:endParaRPr lang="en-US" altLang="zh-CN"/>
          </a:p>
        </p:txBody>
      </p:sp>
      <p:sp>
        <p:nvSpPr>
          <p:cNvPr id="829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D1B3C79-0855-485D-BC6E-4EEF5EB22450}" type="slidenum">
              <a:rPr lang="en-US" altLang="zh-CN"/>
              <a:pPr/>
              <a:t>41</a:t>
            </a:fld>
            <a:endParaRPr lang="en-US" altLang="zh-CN"/>
          </a:p>
        </p:txBody>
      </p:sp>
      <p:sp>
        <p:nvSpPr>
          <p:cNvPr id="849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CABAD65-7AE0-4417-8964-11D6BDD670CA}" type="slidenum">
              <a:rPr lang="en-US" altLang="zh-CN"/>
              <a:pPr/>
              <a:t>42</a:t>
            </a:fld>
            <a:endParaRPr lang="en-US" altLang="zh-CN"/>
          </a:p>
        </p:txBody>
      </p:sp>
      <p:sp>
        <p:nvSpPr>
          <p:cNvPr id="870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95BEC13-5DB1-4049-A6B2-44801A8C4726}" type="slidenum">
              <a:rPr lang="en-US" altLang="zh-CN"/>
              <a:pPr/>
              <a:t>43</a:t>
            </a:fld>
            <a:endParaRPr lang="en-US" altLang="zh-CN"/>
          </a:p>
        </p:txBody>
      </p:sp>
      <p:sp>
        <p:nvSpPr>
          <p:cNvPr id="890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31D010D-F0A8-4003-8075-D459368D34B7}" type="slidenum">
              <a:rPr lang="en-US" altLang="zh-CN"/>
              <a:pPr/>
              <a:t>44</a:t>
            </a:fld>
            <a:endParaRPr lang="en-US" altLang="zh-CN"/>
          </a:p>
        </p:txBody>
      </p:sp>
      <p:sp>
        <p:nvSpPr>
          <p:cNvPr id="911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D7AA7A-F930-44B2-9E49-030D270A88F1}" type="slidenum">
              <a:rPr lang="en-US" altLang="zh-CN"/>
              <a:pPr/>
              <a:t>45</a:t>
            </a:fld>
            <a:endParaRPr lang="en-US" altLang="zh-CN"/>
          </a:p>
        </p:txBody>
      </p:sp>
      <p:sp>
        <p:nvSpPr>
          <p:cNvPr id="931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F29B18E-EAD2-42C5-B254-BECD5C300D92}" type="slidenum">
              <a:rPr lang="en-US" altLang="zh-CN"/>
              <a:pPr/>
              <a:t>46</a:t>
            </a:fld>
            <a:endParaRPr lang="en-US" altLang="zh-CN"/>
          </a:p>
        </p:txBody>
      </p:sp>
      <p:sp>
        <p:nvSpPr>
          <p:cNvPr id="952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A887ED0-EF8A-4EFE-B386-AD830B7D2701}" type="slidenum">
              <a:rPr lang="en-US" altLang="zh-CN"/>
              <a:pPr/>
              <a:t>47</a:t>
            </a:fld>
            <a:endParaRPr lang="en-US" altLang="zh-CN"/>
          </a:p>
        </p:txBody>
      </p:sp>
      <p:sp>
        <p:nvSpPr>
          <p:cNvPr id="972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4ECEFEF-C972-4E74-9203-C65FF65EE148}" type="slidenum">
              <a:rPr lang="en-US" altLang="zh-CN"/>
              <a:pPr/>
              <a:t>48</a:t>
            </a:fld>
            <a:endParaRPr lang="en-US" altLang="zh-CN"/>
          </a:p>
        </p:txBody>
      </p:sp>
      <p:sp>
        <p:nvSpPr>
          <p:cNvPr id="993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1BCF42-74BF-47CB-9348-A3C471921740}" type="slidenum">
              <a:rPr lang="en-US" altLang="zh-CN"/>
              <a:pPr/>
              <a:t>49</a:t>
            </a:fld>
            <a:endParaRPr lang="en-US" altLang="zh-CN"/>
          </a:p>
        </p:txBody>
      </p:sp>
      <p:sp>
        <p:nvSpPr>
          <p:cNvPr id="1013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06CD215-2209-4F2D-9477-87F9FC7A3077}" type="slidenum">
              <a:rPr lang="en-US" altLang="zh-CN"/>
              <a:pPr/>
              <a:t>50</a:t>
            </a:fld>
            <a:endParaRPr lang="en-US" altLang="zh-CN"/>
          </a:p>
        </p:txBody>
      </p:sp>
      <p:sp>
        <p:nvSpPr>
          <p:cNvPr id="1034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5CE9BF-F37A-40A1-ABA5-36C621C16A17}" type="slidenum">
              <a:rPr lang="en-US" altLang="zh-CN"/>
              <a:pPr/>
              <a:t>51</a:t>
            </a:fld>
            <a:endParaRPr lang="en-US" altLang="zh-CN"/>
          </a:p>
        </p:txBody>
      </p:sp>
      <p:sp>
        <p:nvSpPr>
          <p:cNvPr id="1054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46496E9-6B96-4F56-B768-BD5E476C3486}" type="slidenum">
              <a:rPr lang="en-US" altLang="zh-CN"/>
              <a:pPr/>
              <a:t>52</a:t>
            </a:fld>
            <a:endParaRPr lang="en-US" altLang="zh-CN"/>
          </a:p>
        </p:txBody>
      </p:sp>
      <p:sp>
        <p:nvSpPr>
          <p:cNvPr id="1075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B5A93B1-1C5C-4A00-B88B-F31F6EA6200D}" type="slidenum">
              <a:rPr lang="en-US" altLang="zh-CN"/>
              <a:pPr/>
              <a:t>53</a:t>
            </a:fld>
            <a:endParaRPr lang="en-US" altLang="zh-CN"/>
          </a:p>
        </p:txBody>
      </p:sp>
      <p:sp>
        <p:nvSpPr>
          <p:cNvPr id="1095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57E097B-AC98-4B48-81DB-19BE2C4CF2C7}" type="slidenum">
              <a:rPr lang="en-US" altLang="zh-CN"/>
              <a:pPr/>
              <a:t>54</a:t>
            </a:fld>
            <a:endParaRPr lang="en-US" altLang="zh-CN"/>
          </a:p>
        </p:txBody>
      </p:sp>
      <p:sp>
        <p:nvSpPr>
          <p:cNvPr id="1116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FEA0CCE-0AFD-45F3-899F-85D66D83FE34}" type="slidenum">
              <a:rPr lang="en-US" altLang="zh-CN"/>
              <a:pPr/>
              <a:t>55</a:t>
            </a:fld>
            <a:endParaRPr lang="en-US" altLang="zh-CN"/>
          </a:p>
        </p:txBody>
      </p:sp>
      <p:sp>
        <p:nvSpPr>
          <p:cNvPr id="1136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A9CAA5F-FE2A-4F67-86CF-82C1AD2C98C1}" type="slidenum">
              <a:rPr lang="en-US" altLang="zh-CN"/>
              <a:pPr/>
              <a:t>56</a:t>
            </a:fld>
            <a:endParaRPr lang="en-US" altLang="zh-CN"/>
          </a:p>
        </p:txBody>
      </p:sp>
      <p:sp>
        <p:nvSpPr>
          <p:cNvPr id="1157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93EA402-CDFD-43E7-A128-4B5FB88540BC}" type="slidenum">
              <a:rPr lang="en-US" altLang="zh-CN"/>
              <a:pPr/>
              <a:t>57</a:t>
            </a:fld>
            <a:endParaRPr lang="en-US" altLang="zh-CN"/>
          </a:p>
        </p:txBody>
      </p:sp>
      <p:sp>
        <p:nvSpPr>
          <p:cNvPr id="1177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4C3551B-56FB-4671-9EA5-FBE6C98767BD}" type="slidenum">
              <a:rPr lang="en-US" altLang="zh-CN"/>
              <a:pPr/>
              <a:t>58</a:t>
            </a:fld>
            <a:endParaRPr lang="en-US" altLang="zh-CN"/>
          </a:p>
        </p:txBody>
      </p:sp>
      <p:sp>
        <p:nvSpPr>
          <p:cNvPr id="1198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3962400" y="1066800"/>
            <a:ext cx="4648200" cy="1981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121859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3962400" y="3657600"/>
            <a:ext cx="4572000" cy="1676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121860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301625" y="607695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121861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07695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121862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07695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fld id="{AF99A9E3-EA0B-432E-910E-9D3DA409912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461EAD-69CE-49D7-9FC8-66FAAA9588A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691460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FD42CF-A98F-4C26-9532-01ABFE7E861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10079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4800" y="1981200"/>
            <a:ext cx="41941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1375" y="1981200"/>
            <a:ext cx="41941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1F2AEF-A94B-4DF2-9342-013C630B80A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7364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44E2B8-FDC3-4F04-9A8D-3725C66401A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904018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AE004C-004F-4C96-A930-75CBDD6F7B8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04338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5AC58C-72C9-44AF-AEAA-5704FC54DEE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25600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8B2648-2529-49C6-B5AD-A267A103F24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57988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E1C867-7B8F-4511-A32B-108CA379AFA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76591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E0EE89-4373-48C4-A88F-E52260FCA5D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11954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10363" y="685800"/>
            <a:ext cx="2135187" cy="51816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85800"/>
            <a:ext cx="6256338" cy="51816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3A101C-A58D-471C-BCA6-D373576FA42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11320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685800"/>
            <a:ext cx="85407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20835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4800" y="1981200"/>
            <a:ext cx="854075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208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208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208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625B301-F30C-4F28-B16C-5C745980E56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itchFamily="2" charset="2"/>
        <a:buChar char="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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02" name="WordArt 2"/>
          <p:cNvSpPr>
            <a:spLocks noChangeArrowheads="1" noChangeShapeType="1" noTextEdit="1"/>
          </p:cNvSpPr>
          <p:nvPr/>
        </p:nvSpPr>
        <p:spPr bwMode="auto">
          <a:xfrm>
            <a:off x="1344768" y="1340768"/>
            <a:ext cx="6434819" cy="72008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254"/>
              </a:avLst>
            </a:prstTxWarp>
            <a:scene3d>
              <a:camera prst="legacyPerspectiveTop"/>
              <a:lightRig rig="legacyFlat3" dir="b"/>
            </a:scene3d>
            <a:sp3d extrusionH="887400" prstMaterial="legacyMatte">
              <a:extrusionClr>
                <a:srgbClr val="FF3399"/>
              </a:extrusionClr>
            </a:sp3d>
          </a:bodyPr>
          <a:lstStyle/>
          <a:p>
            <a:pPr algn="ctr"/>
            <a:r>
              <a:rPr lang="en-US" altLang="zh-CN" sz="4800" kern="10" dirty="0" smtClean="0">
                <a:ln w="9525">
                  <a:miter lim="800000"/>
                  <a:headEnd/>
                  <a:tailEnd/>
                </a:ln>
                <a:gradFill rotWithShape="0">
                  <a:gsLst>
                    <a:gs pos="0">
                      <a:srgbClr val="FF3399"/>
                    </a:gs>
                    <a:gs pos="100000">
                      <a:srgbClr val="FFFF00"/>
                    </a:gs>
                  </a:gsLst>
                  <a:path path="rect">
                    <a:fillToRect l="50000" t="50000" r="50000" b="50000"/>
                  </a:path>
                </a:gradFill>
                <a:latin typeface="华文彩云"/>
                <a:ea typeface="华文彩云"/>
              </a:rPr>
              <a:t>C</a:t>
            </a:r>
            <a:r>
              <a:rPr lang="zh-CN" altLang="en-US" sz="4800" kern="10" dirty="0" smtClean="0">
                <a:ln w="9525">
                  <a:miter lim="800000"/>
                  <a:headEnd/>
                  <a:tailEnd/>
                </a:ln>
                <a:gradFill rotWithShape="0">
                  <a:gsLst>
                    <a:gs pos="0">
                      <a:srgbClr val="FF3399"/>
                    </a:gs>
                    <a:gs pos="100000">
                      <a:srgbClr val="FFFF00"/>
                    </a:gs>
                  </a:gsLst>
                  <a:path path="rect">
                    <a:fillToRect l="50000" t="50000" r="50000" b="50000"/>
                  </a:path>
                </a:gradFill>
                <a:latin typeface="华文彩云"/>
                <a:ea typeface="华文彩云"/>
              </a:rPr>
              <a:t>语言程序设计</a:t>
            </a:r>
            <a:endParaRPr lang="zh-CN" altLang="en-US" sz="4800" kern="10" dirty="0">
              <a:ln w="9525">
                <a:miter lim="800000"/>
                <a:headEnd/>
                <a:tailEnd/>
              </a:ln>
              <a:gradFill rotWithShape="0">
                <a:gsLst>
                  <a:gs pos="0">
                    <a:srgbClr val="FF3399"/>
                  </a:gs>
                  <a:gs pos="100000">
                    <a:srgbClr val="FFFF00"/>
                  </a:gs>
                </a:gsLst>
                <a:path path="rect">
                  <a:fillToRect l="50000" t="50000" r="50000" b="50000"/>
                </a:path>
              </a:gradFill>
              <a:latin typeface="华文彩云"/>
              <a:ea typeface="华文彩云"/>
            </a:endParaRPr>
          </a:p>
        </p:txBody>
      </p:sp>
      <p:pic>
        <p:nvPicPr>
          <p:cNvPr id="1894403" name="Picture 3" descr="BS00554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3068638"/>
            <a:ext cx="1800225" cy="1439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94404" name="WordArt 4"/>
          <p:cNvSpPr>
            <a:spLocks noChangeArrowheads="1" noChangeShapeType="1" noTextEdit="1"/>
          </p:cNvSpPr>
          <p:nvPr/>
        </p:nvSpPr>
        <p:spPr bwMode="auto">
          <a:xfrm>
            <a:off x="2733378" y="5170488"/>
            <a:ext cx="3657600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chemeClr val="folHlink"/>
                  </a:solidFill>
                  <a:miter lim="800000"/>
                  <a:headEnd/>
                  <a:tailEnd/>
                </a:ln>
                <a:solidFill>
                  <a:srgbClr val="FF3300"/>
                </a:solidFill>
                <a:latin typeface="华文新魏"/>
                <a:ea typeface="华文新魏"/>
              </a:rPr>
              <a:t>辅导教师：刘文英</a:t>
            </a:r>
          </a:p>
        </p:txBody>
      </p:sp>
    </p:spTree>
    <p:extLst>
      <p:ext uri="{BB962C8B-B14F-4D97-AF65-F5344CB8AC3E}">
        <p14:creationId xmlns:p14="http://schemas.microsoft.com/office/powerpoint/2010/main" val="3961876349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94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94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402" grpId="0" animBg="1"/>
      <p:bldP spid="189440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1508125" y="669925"/>
            <a:ext cx="55022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40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49" charset="-122"/>
                <a:ea typeface="黑体" pitchFamily="49" charset="-122"/>
              </a:rPr>
              <a:t>   </a:t>
            </a:r>
            <a:r>
              <a:rPr kumimoji="1" lang="zh-CN" altLang="en-US" sz="40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49" charset="-122"/>
                <a:ea typeface="黑体" pitchFamily="49" charset="-122"/>
              </a:rPr>
              <a:t>结构与共用体</a:t>
            </a: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762000" y="3535363"/>
            <a:ext cx="30400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3200" b="1">
                <a:solidFill>
                  <a:srgbClr val="3333CC"/>
                </a:solidFill>
                <a:latin typeface="Symbol" pitchFamily="18" charset="2"/>
                <a:ea typeface="金山简准圆" pitchFamily="49" charset="-122"/>
              </a:rPr>
              <a:t>一、问题的提出</a:t>
            </a: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533400" y="2057400"/>
            <a:ext cx="50831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32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细黑" pitchFamily="2" charset="-122"/>
                <a:ea typeface="华文细黑" pitchFamily="2" charset="-122"/>
              </a:rPr>
              <a:t>§1  </a:t>
            </a:r>
            <a:r>
              <a:rPr kumimoji="1" lang="zh-CN" altLang="en-US" sz="32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细黑" pitchFamily="2" charset="-122"/>
                <a:ea typeface="华文细黑" pitchFamily="2" charset="-122"/>
              </a:rPr>
              <a:t>结构的概念及简单应用</a:t>
            </a: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533400" y="4876800"/>
            <a:ext cx="83058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669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60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首先回顾我们做过和一例题，就是有关职工编号及职工姓名等信息的排序及查找的问题。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304800" y="654050"/>
            <a:ext cx="86106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050925" indent="-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7145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905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20955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286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411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49" charset="-122"/>
                <a:ea typeface="黑体" pitchFamily="49" charset="-122"/>
              </a:rPr>
              <a:t>例 </a:t>
            </a:r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宋体" pitchFamily="2" charset="-122"/>
              </a:rPr>
              <a:t>给出</a:t>
            </a:r>
            <a:r>
              <a:rPr kumimoji="1"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宋体" pitchFamily="2" charset="-122"/>
              </a:rPr>
              <a:t>10</a:t>
            </a:r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宋体" pitchFamily="2" charset="-122"/>
              </a:rPr>
              <a:t>个职工的姓名及编号，用函数实现以下功能：</a:t>
            </a:r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49" charset="-122"/>
                <a:ea typeface="黑体" pitchFamily="49" charset="-122"/>
              </a:rPr>
              <a:t>       </a:t>
            </a: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1447800" y="2176463"/>
            <a:ext cx="6934200" cy="201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81000" indent="-381000" eaLnBrk="0" hangingPunct="0">
              <a:spcBef>
                <a:spcPct val="50000"/>
              </a:spcBef>
            </a:pPr>
            <a:r>
              <a:rPr kumimoji="1" lang="en-US" altLang="zh-CN" sz="2800" b="1">
                <a:latin typeface="宋体" pitchFamily="2" charset="-122"/>
              </a:rPr>
              <a:t>1 </a:t>
            </a:r>
            <a:r>
              <a:rPr kumimoji="1" lang="zh-CN" altLang="en-US" sz="2800" b="1">
                <a:latin typeface="宋体" pitchFamily="2" charset="-122"/>
              </a:rPr>
              <a:t>将编号从小到大排列，相应的职工姓名同时调整</a:t>
            </a:r>
          </a:p>
          <a:p>
            <a:pPr marL="381000" indent="-381000" eaLnBrk="0" hangingPunct="0">
              <a:spcBef>
                <a:spcPct val="50000"/>
              </a:spcBef>
            </a:pPr>
            <a:r>
              <a:rPr kumimoji="1" lang="en-US" altLang="zh-CN" sz="2800" b="1">
                <a:latin typeface="宋体" pitchFamily="2" charset="-122"/>
              </a:rPr>
              <a:t>2 </a:t>
            </a:r>
            <a:r>
              <a:rPr kumimoji="1" lang="zh-CN" altLang="en-US" sz="2800" b="1">
                <a:latin typeface="宋体" pitchFamily="2" charset="-122"/>
              </a:rPr>
              <a:t>输入职工编号，用折半查找法找到相应的职工姓名，并输出。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593725" y="4692650"/>
            <a:ext cx="8169275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79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699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60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在处理此问题时，要定义两个数组</a:t>
            </a:r>
            <a:r>
              <a:rPr kumimoji="1" lang="en-US" altLang="zh-CN" sz="2800" b="1">
                <a:latin typeface="Verdana" pitchFamily="34" charset="0"/>
                <a:ea typeface="金山简准圆" pitchFamily="49" charset="-122"/>
              </a:rPr>
              <a:t>bx[]</a:t>
            </a:r>
            <a:r>
              <a:rPr kumimoji="1" lang="zh-CN" altLang="en-US" sz="2800" b="1">
                <a:latin typeface="Verdana" pitchFamily="34" charset="0"/>
                <a:ea typeface="金山简准圆" pitchFamily="49" charset="-122"/>
              </a:rPr>
              <a:t>和</a:t>
            </a:r>
            <a:r>
              <a:rPr kumimoji="1" lang="en-US" altLang="zh-CN" sz="2800" b="1">
                <a:latin typeface="Verdana" pitchFamily="34" charset="0"/>
                <a:ea typeface="金山简准圆" pitchFamily="49" charset="-122"/>
              </a:rPr>
              <a:t>name</a:t>
            </a:r>
            <a:r>
              <a:rPr kumimoji="1" lang="en-US" altLang="zh-CN" sz="2800" b="1">
                <a:latin typeface="Symbol" pitchFamily="18" charset="2"/>
                <a:ea typeface="金山简准圆" pitchFamily="49" charset="-122"/>
              </a:rPr>
              <a:t>[]</a:t>
            </a: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，一个存入职工的编号，一个存放职工的姓名。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81000" y="696913"/>
            <a:ext cx="8169275" cy="3081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762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9525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latin typeface="Symbol" pitchFamily="18" charset="2"/>
              </a:rPr>
              <a:t>如果还要增加有关职工的其它信息如年龄、性别、学历、工资等，则均要设置相应的数组存放这些信息。</a:t>
            </a:r>
          </a:p>
          <a:p>
            <a:pPr eaLnBrk="0" hangingPunct="0"/>
            <a:r>
              <a:rPr kumimoji="1" lang="zh-CN" altLang="en-US" sz="2800" b="1">
                <a:latin typeface="Symbol" pitchFamily="18" charset="2"/>
              </a:rPr>
              <a:t>这些信息的类型不一定相同，但它们之间是有关系的。如果用一个个独立的数组存放，则很难看出它们之间的关系，能否将一个职工的信息作为一个完整的类型存放呢？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304800" y="4143375"/>
            <a:ext cx="868680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669925" eaLnBrk="0" hangingPunct="0"/>
            <a:r>
              <a:rPr kumimoji="1" lang="zh-CN" altLang="en-US" sz="2800" b="1">
                <a:latin typeface="Symbol" pitchFamily="18" charset="2"/>
              </a:rPr>
              <a:t>为了能方便地处理此类问题，在高级语言中，规定了一种新的数据类型，因为这种类型是由用户自己确定的，故称为用户自定义的类型，在</a:t>
            </a:r>
            <a:r>
              <a:rPr kumimoji="1" lang="en-US" altLang="zh-CN" sz="2800" b="1">
                <a:latin typeface="Verdana" pitchFamily="34" charset="0"/>
              </a:rPr>
              <a:t>C</a:t>
            </a:r>
            <a:r>
              <a:rPr kumimoji="1" lang="zh-CN" altLang="en-US" sz="2800" b="1">
                <a:latin typeface="Symbol" pitchFamily="18" charset="2"/>
              </a:rPr>
              <a:t>中，这种类型被称为</a:t>
            </a:r>
            <a:r>
              <a:rPr kumimoji="1" lang="zh-CN" altLang="en-US" sz="2800" b="1">
                <a:solidFill>
                  <a:schemeClr val="hlink"/>
                </a:solidFill>
                <a:latin typeface="Symbol" pitchFamily="18" charset="2"/>
              </a:rPr>
              <a:t>结构</a:t>
            </a:r>
            <a:r>
              <a:rPr kumimoji="1" lang="zh-CN" altLang="en-US" sz="2800" b="1">
                <a:latin typeface="Symbol" pitchFamily="18" charset="2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593725" y="715963"/>
            <a:ext cx="30400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3200" b="1">
                <a:solidFill>
                  <a:srgbClr val="3333CC"/>
                </a:solidFill>
                <a:latin typeface="Symbol" pitchFamily="18" charset="2"/>
                <a:ea typeface="金山简准圆" pitchFamily="49" charset="-122"/>
              </a:rPr>
              <a:t>二、结构的定义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990600" y="1479550"/>
            <a:ext cx="7788275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79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699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60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在一个名字下的一组变量，而这组变量的类型可以不同，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在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PASCAL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、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FORTRAN 90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等语言中称为记录类型，在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QUICK BASIC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中称为用户自定义类型。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822325" y="3124200"/>
            <a:ext cx="1962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定义方式：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1127125" y="3903663"/>
            <a:ext cx="4303713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struct struct_symbol 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struct_numbers_list;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       </a:t>
            </a: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685800" y="5257800"/>
            <a:ext cx="8169275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上面的语句定义了一个新的数据类型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struct_symbol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，这个类型类似于其它简单的类型如 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int,char 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，以后就可以用新的类型来说明变量。</a:t>
            </a:r>
          </a:p>
        </p:txBody>
      </p:sp>
      <p:sp>
        <p:nvSpPr>
          <p:cNvPr id="10247" name="AutoShape 7"/>
          <p:cNvSpPr>
            <a:spLocks noChangeArrowheads="1"/>
          </p:cNvSpPr>
          <p:nvPr/>
        </p:nvSpPr>
        <p:spPr bwMode="auto">
          <a:xfrm>
            <a:off x="5943600" y="3429000"/>
            <a:ext cx="2362200" cy="762000"/>
          </a:xfrm>
          <a:prstGeom prst="wedgeEllipseCallout">
            <a:avLst>
              <a:gd name="adj1" fmla="val -74662"/>
              <a:gd name="adj2" fmla="val 93958"/>
            </a:avLst>
          </a:prstGeom>
          <a:solidFill>
            <a:srgbClr val="00808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结构元素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1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utoUpdateAnimBg="0"/>
      <p:bldP spid="10245" grpId="0" autoUpdateAnimBg="0"/>
      <p:bldP spid="10246" grpId="0" autoUpdateAnimBg="0"/>
      <p:bldP spid="10247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AutoShape 2"/>
          <p:cNvSpPr>
            <a:spLocks noChangeArrowheads="1"/>
          </p:cNvSpPr>
          <p:nvPr/>
        </p:nvSpPr>
        <p:spPr bwMode="auto">
          <a:xfrm>
            <a:off x="5257800" y="3505200"/>
            <a:ext cx="3505200" cy="1371600"/>
          </a:xfrm>
          <a:prstGeom prst="cloudCallout">
            <a:avLst>
              <a:gd name="adj1" fmla="val -121421"/>
              <a:gd name="adj2" fmla="val 10069"/>
            </a:avLst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用户根据需要定义的数据类型</a:t>
            </a: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517525" y="325438"/>
            <a:ext cx="83978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69925" indent="-669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60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latin typeface="Symbol" pitchFamily="18" charset="2"/>
                <a:ea typeface="黑体" pitchFamily="49" charset="-122"/>
              </a:rPr>
              <a:t>例：</a:t>
            </a: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定义一个结构，用来存放某单位职工的编号，姓名，年龄，学历。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914400" y="1828800"/>
            <a:ext cx="7559675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854075" indent="-85407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04457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23507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42557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分析：</a:t>
            </a:r>
            <a:r>
              <a:rPr kumimoji="1"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1  </a:t>
            </a:r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编号用整型数据，</a:t>
            </a:r>
          </a:p>
          <a:p>
            <a:pPr eaLnBrk="0" hangingPunct="0">
              <a:buFont typeface="Symbol" pitchFamily="18" charset="2"/>
              <a:buChar char=" "/>
            </a:pPr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  </a:t>
            </a:r>
            <a:r>
              <a:rPr kumimoji="1"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2   </a:t>
            </a:r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姓名用字符串，且最多四个汉字，</a:t>
            </a:r>
          </a:p>
          <a:p>
            <a:pPr eaLnBrk="0" hangingPunct="0">
              <a:buFont typeface="Symbol" pitchFamily="18" charset="2"/>
              <a:buChar char=" "/>
            </a:pPr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  </a:t>
            </a:r>
            <a:r>
              <a:rPr kumimoji="1"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3   </a:t>
            </a:r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年龄用整型数据，</a:t>
            </a:r>
          </a:p>
          <a:p>
            <a:pPr eaLnBrk="0" hangingPunct="0">
              <a:buFont typeface="Symbol" pitchFamily="18" charset="2"/>
              <a:buChar char=" "/>
            </a:pPr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  </a:t>
            </a:r>
            <a:r>
              <a:rPr kumimoji="1"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4   </a:t>
            </a:r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学历用字符串，最多</a:t>
            </a:r>
            <a:r>
              <a:rPr kumimoji="1"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5</a:t>
            </a:r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个汉字。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762000" y="4146550"/>
            <a:ext cx="3557588" cy="228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struct member{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int number;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char name[9];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int age 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char record[11];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4876800" y="5105400"/>
            <a:ext cx="3581400" cy="1562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762000" indent="-762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9525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注意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: 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member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不是变量，不能直接使用，但能用它来说明变量。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nimBg="1" autoUpdateAnimBg="0"/>
      <p:bldP spid="12292" grpId="0" autoUpdateAnimBg="0"/>
      <p:bldP spid="12293" grpId="0" autoUpdateAnimBg="0"/>
      <p:bldP spid="12294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2"/>
          <p:cNvSpPr>
            <a:spLocks noChangeArrowheads="1"/>
          </p:cNvSpPr>
          <p:nvPr/>
        </p:nvSpPr>
        <p:spPr bwMode="auto">
          <a:xfrm>
            <a:off x="4495800" y="3432175"/>
            <a:ext cx="4038600" cy="1981200"/>
          </a:xfrm>
          <a:prstGeom prst="wedgeEllipseCallout">
            <a:avLst>
              <a:gd name="adj1" fmla="val -101495"/>
              <a:gd name="adj2" fmla="val 53046"/>
            </a:avLst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endParaRPr kumimoji="1" lang="en-US" altLang="zh-CN" sz="2400" b="1">
              <a:effectLst>
                <a:outerShdw blurRad="38100" dist="38100" dir="2700000" algn="tl">
                  <a:srgbClr val="FFFFFF"/>
                </a:outerShdw>
              </a:effectLst>
              <a:latin typeface="Symbol" pitchFamily="18" charset="2"/>
              <a:ea typeface="金山简准圆" pitchFamily="49" charset="-122"/>
            </a:endParaRPr>
          </a:p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在定义结构的同时说明了结构变量</a:t>
            </a:r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zg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593725" y="1100138"/>
            <a:ext cx="5080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3200" b="1">
                <a:solidFill>
                  <a:srgbClr val="3333CC"/>
                </a:solidFill>
                <a:latin typeface="Symbol" pitchFamily="18" charset="2"/>
                <a:ea typeface="金山简准圆" pitchFamily="49" charset="-122"/>
              </a:rPr>
              <a:t>三、用定义的结构说明变量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746125" y="2197100"/>
            <a:ext cx="25844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latin typeface="Symbol" pitchFamily="18" charset="2"/>
                <a:ea typeface="金山简准圆" pitchFamily="49" charset="-122"/>
              </a:rPr>
              <a:t>1</a:t>
            </a: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、 定义时说明</a:t>
            </a: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1243013" y="3355975"/>
            <a:ext cx="3557587" cy="228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struct member{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int number;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char name[9];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int age 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char record[11];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}zg;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nimBg="1" autoUpdateAnimBg="0"/>
      <p:bldP spid="14341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593725" y="593725"/>
            <a:ext cx="3206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2</a:t>
            </a:r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、先定义，后说明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762000" y="2133600"/>
            <a:ext cx="3557588" cy="301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8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struct member{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int number;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char name[9];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int age 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char record[11];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};</a:t>
            </a:r>
          </a:p>
          <a:p>
            <a:pPr eaLnBrk="0" hangingPunct="0"/>
            <a:endParaRPr kumimoji="1" lang="en-US" altLang="zh-CN" sz="2400" b="1">
              <a:effectLst>
                <a:outerShdw blurRad="38100" dist="38100" dir="2700000" algn="tl">
                  <a:srgbClr val="FFFFFF"/>
                </a:outerShdw>
              </a:effectLst>
              <a:latin typeface="Verdana" pitchFamily="34" charset="0"/>
              <a:ea typeface="金山简准圆" pitchFamily="49" charset="-122"/>
            </a:endParaRP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struct member zg;</a:t>
            </a:r>
          </a:p>
        </p:txBody>
      </p:sp>
      <p:sp>
        <p:nvSpPr>
          <p:cNvPr id="16388" name="AutoShape 4"/>
          <p:cNvSpPr>
            <a:spLocks noChangeArrowheads="1"/>
          </p:cNvSpPr>
          <p:nvPr/>
        </p:nvSpPr>
        <p:spPr bwMode="auto">
          <a:xfrm>
            <a:off x="4572000" y="2438400"/>
            <a:ext cx="4114800" cy="2057400"/>
          </a:xfrm>
          <a:prstGeom prst="wedgeEllipseCallout">
            <a:avLst>
              <a:gd name="adj1" fmla="val -58875"/>
              <a:gd name="adj2" fmla="val 71449"/>
            </a:avLst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先定义结构类型</a:t>
            </a:r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member</a:t>
            </a:r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，后用定义的类型说明了一个结构变量</a:t>
            </a:r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zg</a:t>
            </a:r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autoUpdateAnimBg="0"/>
      <p:bldP spid="16388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593725" y="487363"/>
            <a:ext cx="467201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3200" b="1">
                <a:solidFill>
                  <a:srgbClr val="3333CC"/>
                </a:solidFill>
                <a:latin typeface="Symbol" pitchFamily="18" charset="2"/>
                <a:ea typeface="金山简准圆" pitchFamily="49" charset="-122"/>
              </a:rPr>
              <a:t>四、结构变量元素的访问</a:t>
            </a: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914400" y="2438400"/>
            <a:ext cx="31575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结构变量名</a:t>
            </a:r>
            <a:r>
              <a:rPr kumimoji="1" lang="en-US" altLang="zh-CN" sz="2800" b="1">
                <a:latin typeface="Verdana" pitchFamily="34" charset="0"/>
                <a:ea typeface="金山简准圆" pitchFamily="49" charset="-122"/>
              </a:rPr>
              <a:t>.</a:t>
            </a: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元素名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898525" y="1614488"/>
            <a:ext cx="54832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用</a:t>
            </a:r>
            <a:r>
              <a:rPr kumimoji="1" lang="zh-CN" altLang="en-US" sz="2800" b="1">
                <a:latin typeface="Verdana" pitchFamily="34" charset="0"/>
                <a:ea typeface="金山简准圆" pitchFamily="49" charset="-122"/>
              </a:rPr>
              <a:t>“</a:t>
            </a:r>
            <a:r>
              <a:rPr kumimoji="1" lang="en-US" altLang="zh-CN" sz="2800" b="1">
                <a:latin typeface="Verdana" pitchFamily="34" charset="0"/>
                <a:ea typeface="金山简准圆" pitchFamily="49" charset="-122"/>
              </a:rPr>
              <a:t>.”</a:t>
            </a:r>
            <a:r>
              <a:rPr kumimoji="1" lang="zh-CN" altLang="en-US" sz="2800" b="1">
                <a:latin typeface="Verdana" pitchFamily="34" charset="0"/>
                <a:ea typeface="金山简准圆" pitchFamily="49" charset="-122"/>
              </a:rPr>
              <a:t>号来访问结构变量中的元素</a:t>
            </a:r>
            <a:r>
              <a:rPr kumimoji="1" lang="en-US" altLang="zh-CN" sz="2800" b="1">
                <a:latin typeface="Verdana" pitchFamily="34" charset="0"/>
                <a:ea typeface="金山简准圆" pitchFamily="49" charset="-122"/>
              </a:rPr>
              <a:t>.</a:t>
            </a:r>
            <a:endParaRPr kumimoji="1" lang="en-US" altLang="zh-CN" sz="2800" b="1">
              <a:latin typeface="Symbol" pitchFamily="18" charset="2"/>
              <a:ea typeface="金山简准圆" pitchFamily="49" charset="-122"/>
            </a:endParaRP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304800" y="3549650"/>
            <a:ext cx="84582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050925" indent="-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241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431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22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黑体" pitchFamily="49" charset="-122"/>
              </a:rPr>
              <a:t>例</a:t>
            </a:r>
            <a:r>
              <a:rPr kumimoji="1"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黑体" pitchFamily="49" charset="-122"/>
              </a:rPr>
              <a:t>1  </a:t>
            </a:r>
            <a:r>
              <a:rPr kumimoji="1" lang="zh-CN" altLang="en-US" sz="2800" b="1">
                <a:latin typeface="Symbol" pitchFamily="18" charset="2"/>
              </a:rPr>
              <a:t>某单位要建立职工的档案，档案中包含有职工的编号、姓名、年龄及学历四项，用程序处理。</a:t>
            </a: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457200" y="5149850"/>
            <a:ext cx="80168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050925" indent="-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241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431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22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分析：编号用整型变量，姓名用字符串。年龄用整型，学历用字符串。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1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utoUpdateAnimBg="0"/>
      <p:bldP spid="18436" grpId="0" autoUpdateAnimBg="0"/>
      <p:bldP spid="18437" grpId="0" autoUpdateAnimBg="0"/>
      <p:bldP spid="18438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AutoShape 2"/>
          <p:cNvSpPr>
            <a:spLocks noChangeArrowheads="1"/>
          </p:cNvSpPr>
          <p:nvPr/>
        </p:nvSpPr>
        <p:spPr bwMode="auto">
          <a:xfrm>
            <a:off x="6705600" y="1981200"/>
            <a:ext cx="2209800" cy="1828800"/>
          </a:xfrm>
          <a:prstGeom prst="cloudCallout">
            <a:avLst>
              <a:gd name="adj1" fmla="val -96194"/>
              <a:gd name="adj2" fmla="val 119968"/>
            </a:avLst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输入</a:t>
            </a:r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/</a:t>
            </a:r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输出结构变量的内容</a:t>
            </a: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533400" y="533400"/>
            <a:ext cx="7696200" cy="5692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8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//exam1.c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#include&lt;stdio.h&gt;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struct member{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int number;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char name[9];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int age 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char record[11];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struct member zg;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</a:t>
            </a:r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printf(“</a:t>
            </a:r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输入职工编号，姓名，年龄，学历</a:t>
            </a:r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\n“);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scanf(“%d %s %d %s”,&amp;zg.number,zg.name,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                                &amp;zg.age,zg.record);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printf(“%d,%s,%d,%s\n”,zg.number,zg.name,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                                zg.age,zg.record);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  <p:sp>
        <p:nvSpPr>
          <p:cNvPr id="20484" name="AutoShape 4"/>
          <p:cNvSpPr>
            <a:spLocks noChangeArrowheads="1"/>
          </p:cNvSpPr>
          <p:nvPr/>
        </p:nvSpPr>
        <p:spPr bwMode="auto">
          <a:xfrm>
            <a:off x="4267200" y="457200"/>
            <a:ext cx="2514600" cy="1447800"/>
          </a:xfrm>
          <a:prstGeom prst="cloudCallout">
            <a:avLst>
              <a:gd name="adj1" fmla="val -77083"/>
              <a:gd name="adj2" fmla="val 31032"/>
            </a:avLst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定义结构类型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nimBg="1" autoUpdateAnimBg="0"/>
      <p:bldP spid="20484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593725" y="825500"/>
            <a:ext cx="26320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3200" b="1">
                <a:solidFill>
                  <a:srgbClr val="3333CC"/>
                </a:solidFill>
                <a:latin typeface="Symbol" pitchFamily="18" charset="2"/>
                <a:ea typeface="金山简准圆" pitchFamily="49" charset="-122"/>
              </a:rPr>
              <a:t>五、结构数组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914400" y="1633538"/>
            <a:ext cx="72961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结构数组，就是用定义的结构说明一个数组。</a:t>
            </a: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898525" y="2395538"/>
            <a:ext cx="52943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例</a:t>
            </a:r>
            <a:r>
              <a:rPr kumimoji="1"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: </a:t>
            </a:r>
            <a:r>
              <a:rPr kumimoji="1"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struct member zg[10];</a:t>
            </a: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609600" y="3233738"/>
            <a:ext cx="38560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3200" b="1">
                <a:solidFill>
                  <a:srgbClr val="3333CC"/>
                </a:solidFill>
                <a:latin typeface="Symbol" pitchFamily="18" charset="2"/>
                <a:ea typeface="金山简准圆" pitchFamily="49" charset="-122"/>
              </a:rPr>
              <a:t>六、结构指针及访问</a:t>
            </a: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1431925" y="4056063"/>
            <a:ext cx="48958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结构指针</a:t>
            </a:r>
            <a:r>
              <a:rPr kumimoji="1" lang="en-US" altLang="zh-CN" sz="2800" b="1">
                <a:latin typeface="Symbol" pitchFamily="18" charset="2"/>
                <a:ea typeface="金山简准圆" pitchFamily="49" charset="-122"/>
              </a:rPr>
              <a:t>,</a:t>
            </a: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即指向结构的指针。</a:t>
            </a:r>
          </a:p>
        </p:txBody>
      </p:sp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990600" y="5000625"/>
            <a:ext cx="49657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定义：</a:t>
            </a:r>
            <a:r>
              <a:rPr kumimoji="1"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struct member *p;</a:t>
            </a:r>
          </a:p>
        </p:txBody>
      </p:sp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990600" y="5729288"/>
            <a:ext cx="69961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用结构指针访问结构中的元素：</a:t>
            </a:r>
            <a:r>
              <a:rPr kumimoji="1"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p-&gt;name</a:t>
            </a: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304800" y="989013"/>
            <a:ext cx="8610600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050925" indent="-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7145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905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20955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286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411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49" charset="-122"/>
                <a:ea typeface="黑体" pitchFamily="49" charset="-122"/>
              </a:rPr>
              <a:t>例</a:t>
            </a:r>
            <a:r>
              <a:rPr kumimoji="1"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49" charset="-122"/>
                <a:ea typeface="黑体" pitchFamily="49" charset="-122"/>
              </a:rPr>
              <a:t>2 </a:t>
            </a:r>
            <a:r>
              <a:rPr kumimoji="1" lang="zh-CN" altLang="en-US" sz="2800" b="1">
                <a:latin typeface="宋体" pitchFamily="2" charset="-122"/>
              </a:rPr>
              <a:t>给出</a:t>
            </a:r>
            <a:r>
              <a:rPr kumimoji="1" lang="en-US" altLang="zh-CN" sz="2800" b="1">
                <a:latin typeface="宋体" pitchFamily="2" charset="-122"/>
              </a:rPr>
              <a:t>10</a:t>
            </a:r>
            <a:r>
              <a:rPr kumimoji="1" lang="zh-CN" altLang="en-US" sz="2800" b="1">
                <a:latin typeface="宋体" pitchFamily="2" charset="-122"/>
              </a:rPr>
              <a:t>个职工的姓名及编号，用结构数组实现赋初值，将编号从小到大排序，相应的职工姓名同时调整。</a:t>
            </a: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838200" y="5029200"/>
            <a:ext cx="24161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结构定义如下</a:t>
            </a:r>
            <a:r>
              <a:rPr kumimoji="1" lang="en-US" altLang="zh-CN" sz="2800" b="1">
                <a:latin typeface="Symbol" pitchFamily="18" charset="2"/>
                <a:ea typeface="金山简准圆" pitchFamily="49" charset="-122"/>
              </a:rPr>
              <a:t>:</a:t>
            </a: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4135438" y="4695825"/>
            <a:ext cx="3179762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struct member{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int number;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char name[9];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762000" y="2916238"/>
            <a:ext cx="8093075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050925" indent="-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241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431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22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latin typeface="Symbol" pitchFamily="18" charset="2"/>
                <a:ea typeface="黑体" pitchFamily="49" charset="-122"/>
              </a:rPr>
              <a:t>分析：</a:t>
            </a: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此问题关键是要找到问题的数据结构。在前面已经对问题的数据结构进行了分析，剩下的问题是将编号和姓名放在一个结构中。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autoUpdateAnimBg="0"/>
      <p:bldP spid="24580" grpId="0" autoUpdateAnimBg="0"/>
      <p:bldP spid="24581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304800" y="365125"/>
            <a:ext cx="8458200" cy="618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//exam2.c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#include&lt;stdio.h&gt;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#include&lt;string.h&gt;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struct member{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int number;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char name[9];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};</a:t>
            </a:r>
          </a:p>
          <a:p>
            <a:pPr eaLnBrk="0" hangingPunct="0"/>
            <a:endParaRPr kumimoji="1" lang="en-US" altLang="zh-CN" sz="2000" b="1">
              <a:effectLst>
                <a:outerShdw blurRad="38100" dist="38100" dir="2700000" algn="tl">
                  <a:srgbClr val="FFFFFF"/>
                </a:outerShdw>
              </a:effectLst>
              <a:latin typeface="Verdana" pitchFamily="34" charset="0"/>
              <a:ea typeface="金山简准圆" pitchFamily="49" charset="-122"/>
            </a:endParaRP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struct member zg[10]={7,{“</a:t>
            </a:r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钱七”</a:t>
            </a:r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},8,{“</a:t>
            </a:r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周八”</a:t>
            </a:r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},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       1,{“</a:t>
            </a:r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吴一”</a:t>
            </a:r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},2,{“</a:t>
            </a:r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郑二”</a:t>
            </a:r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},10,{“</a:t>
            </a:r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洪十”</a:t>
            </a:r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},9,{“</a:t>
            </a:r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陈九”</a:t>
            </a:r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},	 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       3,{"</a:t>
            </a:r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张三</a:t>
            </a:r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"},4,{"</a:t>
            </a:r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李四</a:t>
            </a:r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"},5,{"</a:t>
            </a:r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王五</a:t>
            </a:r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"},6,{"</a:t>
            </a:r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赵六</a:t>
            </a:r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"}};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int i;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struct member *p; //</a:t>
            </a:r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定义结构指针</a:t>
            </a:r>
          </a:p>
          <a:p>
            <a:pPr eaLnBrk="0" hangingPunct="0"/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</a:t>
            </a:r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p=zg;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sort(p,10);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search(p,5,10);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for(i=0;i&lt;10;i++)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 printf("bx=%d,name%s\n",zg[i].bx,zg[i].name);	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  <p:sp>
        <p:nvSpPr>
          <p:cNvPr id="26627" name="AutoShape 3"/>
          <p:cNvSpPr>
            <a:spLocks noChangeArrowheads="1"/>
          </p:cNvSpPr>
          <p:nvPr/>
        </p:nvSpPr>
        <p:spPr bwMode="auto">
          <a:xfrm>
            <a:off x="3505200" y="762000"/>
            <a:ext cx="3352800" cy="1447800"/>
          </a:xfrm>
          <a:prstGeom prst="wedgeEllipseCallout">
            <a:avLst>
              <a:gd name="adj1" fmla="val -54690"/>
              <a:gd name="adj2" fmla="val 106796"/>
            </a:avLst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定义结构变量并赋初值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AutoShape 2"/>
          <p:cNvSpPr>
            <a:spLocks noChangeArrowheads="1"/>
          </p:cNvSpPr>
          <p:nvPr/>
        </p:nvSpPr>
        <p:spPr bwMode="auto">
          <a:xfrm>
            <a:off x="4419600" y="762000"/>
            <a:ext cx="3657600" cy="685800"/>
          </a:xfrm>
          <a:prstGeom prst="wedgeEllipseCallout">
            <a:avLst>
              <a:gd name="adj1" fmla="val -56944"/>
              <a:gd name="adj2" fmla="val 76620"/>
            </a:avLst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结构指针作为参数</a:t>
            </a: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838200" y="1508125"/>
            <a:ext cx="7696200" cy="496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sort(struct member *p,int n){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int i,j;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struct member c;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for(i=1;i&lt;n;i++){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c.bx=(p+i)-&gt;bx;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strcpy(c.name,(p+i)-&gt;name);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j=i-1;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while(j&gt;=0 &amp;&amp; (p+j)-&gt;bx&gt;c.bx){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  (p+j+1)-&gt;bx=(p+j)-&gt;bx;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    strcpy((p+j+1)-&gt;name,(p+j)-&gt;name);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    j--;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}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(p+j+1)-&gt;bx=c.bx;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strcpy((p+j+1)-&gt;name,c.name);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}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822325" y="1101725"/>
            <a:ext cx="3479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// 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对结构数组排序的函数</a:t>
            </a:r>
          </a:p>
        </p:txBody>
      </p:sp>
      <p:sp>
        <p:nvSpPr>
          <p:cNvPr id="28677" name="AutoShape 5"/>
          <p:cNvSpPr>
            <a:spLocks noChangeArrowheads="1"/>
          </p:cNvSpPr>
          <p:nvPr/>
        </p:nvSpPr>
        <p:spPr bwMode="auto">
          <a:xfrm>
            <a:off x="5410200" y="2209800"/>
            <a:ext cx="3505200" cy="838200"/>
          </a:xfrm>
          <a:prstGeom prst="wedgeEllipseCallout">
            <a:avLst>
              <a:gd name="adj1" fmla="val -61731"/>
              <a:gd name="adj2" fmla="val 57199"/>
            </a:avLst>
          </a:prstGeom>
          <a:solidFill>
            <a:srgbClr val="8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利用结构指针访问结构中的元素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animBg="1" autoUpdateAnimBg="0"/>
      <p:bldP spid="28677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381000" y="898525"/>
            <a:ext cx="8305800" cy="527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//</a:t>
            </a:r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结构数组排序，将指向数组的指针用数组方式来存取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sort(struct zgxx *p,int n){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int i,j;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struct zgxx c;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for(i=1;i&lt;n;i++){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	c.bx=p[i].bx;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	strcpy(c.name,p[i].name);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	j=i-1;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	while(j&gt;=0 &amp;&amp; p[j].bx&gt;c.bx){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		p[j+1].bx=p[j].bx;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		strcpy(p[j+1].name,p[j].name);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		j--;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	}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	p[j+1].bx=c.bx;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	strcpy(p[j+1].name,c.name);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}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533400" y="609600"/>
            <a:ext cx="50831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32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细黑" pitchFamily="2" charset="-122"/>
                <a:ea typeface="华文细黑" pitchFamily="2" charset="-122"/>
              </a:rPr>
              <a:t>§2  </a:t>
            </a:r>
            <a:r>
              <a:rPr kumimoji="1" lang="zh-CN" altLang="en-US" sz="32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细黑" pitchFamily="2" charset="-122"/>
                <a:ea typeface="华文细黑" pitchFamily="2" charset="-122"/>
              </a:rPr>
              <a:t>链表的概念及简单应用</a:t>
            </a:r>
          </a:p>
        </p:txBody>
      </p:sp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609600" y="1600200"/>
            <a:ext cx="8016875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79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699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60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400" b="1">
                <a:latin typeface="Symbol" pitchFamily="18" charset="2"/>
                <a:ea typeface="金山简准圆" pitchFamily="49" charset="-122"/>
              </a:rPr>
              <a:t>利用结构数组，可以解决一组不同类型数据的存取问题。但是，利用数组，也有很多的不方便之处，如数组是静态结构，在程序中事先要确定数组的大小。其次，在数组要删除一个元素，要将数组中的许多元素动位置。这些都会带来很多的不便。</a:t>
            </a:r>
          </a:p>
        </p:txBody>
      </p:sp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685800" y="3886200"/>
            <a:ext cx="8169275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669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60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在例</a:t>
            </a:r>
            <a:r>
              <a:rPr kumimoji="1" lang="en-US" altLang="zh-CN" sz="2800" b="1">
                <a:latin typeface="Symbol" pitchFamily="18" charset="2"/>
                <a:ea typeface="金山简准圆" pitchFamily="49" charset="-122"/>
              </a:rPr>
              <a:t>2</a:t>
            </a: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中，用结构数组来存放职工的有关信息，如果事先不能确定职工的人数，则数组的大小就不能确定。如果删除某职工的记录，则在该记录之后的数组元素都要移动。</a:t>
            </a:r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882650" y="6064250"/>
            <a:ext cx="65849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解决上述问题，只好的办法是使用链表。</a:t>
            </a: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669925" y="792163"/>
            <a:ext cx="30400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3200" b="1">
                <a:solidFill>
                  <a:srgbClr val="3333CC"/>
                </a:solidFill>
                <a:latin typeface="Symbol" pitchFamily="18" charset="2"/>
                <a:ea typeface="金山简准圆" pitchFamily="49" charset="-122"/>
              </a:rPr>
              <a:t>一、链表的概念</a:t>
            </a:r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457200" y="1797050"/>
            <a:ext cx="87185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链表就是一组组的数据用链将它连起来，如下图所示。</a:t>
            </a:r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1330325" y="3867150"/>
            <a:ext cx="955675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数据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2778125" y="3876675"/>
            <a:ext cx="955675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数据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2</a:t>
            </a:r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7121525" y="3867150"/>
            <a:ext cx="955675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数据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5</a:t>
            </a:r>
          </a:p>
        </p:txBody>
      </p:sp>
      <p:sp>
        <p:nvSpPr>
          <p:cNvPr id="34823" name="Text Box 7"/>
          <p:cNvSpPr txBox="1">
            <a:spLocks noChangeArrowheads="1"/>
          </p:cNvSpPr>
          <p:nvPr/>
        </p:nvSpPr>
        <p:spPr bwMode="auto">
          <a:xfrm>
            <a:off x="4225925" y="3867150"/>
            <a:ext cx="955675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数据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3</a:t>
            </a:r>
          </a:p>
        </p:txBody>
      </p:sp>
      <p:sp>
        <p:nvSpPr>
          <p:cNvPr id="34824" name="Text Box 8"/>
          <p:cNvSpPr txBox="1">
            <a:spLocks noChangeArrowheads="1"/>
          </p:cNvSpPr>
          <p:nvPr/>
        </p:nvSpPr>
        <p:spPr bwMode="auto">
          <a:xfrm>
            <a:off x="5673725" y="3867150"/>
            <a:ext cx="955675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数据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4</a:t>
            </a:r>
          </a:p>
        </p:txBody>
      </p:sp>
      <p:sp>
        <p:nvSpPr>
          <p:cNvPr id="34825" name="Line 9"/>
          <p:cNvSpPr>
            <a:spLocks noChangeShapeType="1"/>
          </p:cNvSpPr>
          <p:nvPr/>
        </p:nvSpPr>
        <p:spPr bwMode="auto">
          <a:xfrm>
            <a:off x="2320925" y="409575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6" name="Line 10"/>
          <p:cNvSpPr>
            <a:spLocks noChangeShapeType="1"/>
          </p:cNvSpPr>
          <p:nvPr/>
        </p:nvSpPr>
        <p:spPr bwMode="auto">
          <a:xfrm>
            <a:off x="3768725" y="409575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7" name="Line 11"/>
          <p:cNvSpPr>
            <a:spLocks noChangeShapeType="1"/>
          </p:cNvSpPr>
          <p:nvPr/>
        </p:nvSpPr>
        <p:spPr bwMode="auto">
          <a:xfrm>
            <a:off x="5216525" y="409575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8" name="Line 12"/>
          <p:cNvSpPr>
            <a:spLocks noChangeShapeType="1"/>
          </p:cNvSpPr>
          <p:nvPr/>
        </p:nvSpPr>
        <p:spPr bwMode="auto">
          <a:xfrm>
            <a:off x="6664325" y="409575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9" name="AutoShape 13"/>
          <p:cNvSpPr>
            <a:spLocks/>
          </p:cNvSpPr>
          <p:nvPr/>
        </p:nvSpPr>
        <p:spPr bwMode="auto">
          <a:xfrm>
            <a:off x="2955925" y="2895600"/>
            <a:ext cx="914400" cy="511175"/>
          </a:xfrm>
          <a:prstGeom prst="borderCallout2">
            <a:avLst>
              <a:gd name="adj1" fmla="val 22361"/>
              <a:gd name="adj2" fmla="val -8333"/>
              <a:gd name="adj3" fmla="val 22361"/>
              <a:gd name="adj4" fmla="val -60593"/>
              <a:gd name="adj5" fmla="val 150620"/>
              <a:gd name="adj6" fmla="val -11493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数据</a:t>
            </a:r>
          </a:p>
        </p:txBody>
      </p:sp>
      <p:sp>
        <p:nvSpPr>
          <p:cNvPr id="34830" name="AutoShape 14"/>
          <p:cNvSpPr>
            <a:spLocks/>
          </p:cNvSpPr>
          <p:nvPr/>
        </p:nvSpPr>
        <p:spPr bwMode="auto">
          <a:xfrm>
            <a:off x="6477000" y="3146425"/>
            <a:ext cx="914400" cy="511175"/>
          </a:xfrm>
          <a:prstGeom prst="borderCallout2">
            <a:avLst>
              <a:gd name="adj1" fmla="val 22361"/>
              <a:gd name="adj2" fmla="val -8333"/>
              <a:gd name="adj3" fmla="val 22361"/>
              <a:gd name="adj4" fmla="val -60593"/>
              <a:gd name="adj5" fmla="val 150620"/>
              <a:gd name="adj6" fmla="val -11493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链</a:t>
            </a:r>
          </a:p>
        </p:txBody>
      </p:sp>
      <p:sp>
        <p:nvSpPr>
          <p:cNvPr id="34831" name="Text Box 15"/>
          <p:cNvSpPr txBox="1">
            <a:spLocks noChangeArrowheads="1"/>
          </p:cNvSpPr>
          <p:nvPr/>
        </p:nvSpPr>
        <p:spPr bwMode="auto">
          <a:xfrm>
            <a:off x="730250" y="5149850"/>
            <a:ext cx="77279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762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9525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问题是用什么来存放数据，用什么来作为链。解决办法：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34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34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34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9" grpId="0" animBg="1" autoUpdateAnimBg="0"/>
      <p:bldP spid="34830" grpId="0" animBg="1" autoUpdateAnimBg="0"/>
      <p:bldP spid="34831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866" name="Group 2"/>
          <p:cNvGraphicFramePr>
            <a:graphicFrameLocks noGrp="1"/>
          </p:cNvGraphicFramePr>
          <p:nvPr/>
        </p:nvGraphicFramePr>
        <p:xfrm>
          <a:off x="304800" y="1477963"/>
          <a:ext cx="1828800" cy="1016000"/>
        </p:xfrm>
        <a:graphic>
          <a:graphicData uri="http://schemas.openxmlformats.org/drawingml/2006/table">
            <a:tbl>
              <a:tblPr/>
              <a:tblGrid>
                <a:gridCol w="990600"/>
                <a:gridCol w="838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1</a:t>
                      </a:r>
                    </a:p>
                  </a:txBody>
                  <a:tcPr marL="19050" marR="19050" marT="38100" marB="381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指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针</a:t>
                      </a:r>
                    </a:p>
                  </a:txBody>
                  <a:tcPr marL="19050" marR="1905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6874" name="Line 10"/>
          <p:cNvSpPr>
            <a:spLocks noChangeShapeType="1"/>
          </p:cNvSpPr>
          <p:nvPr/>
        </p:nvSpPr>
        <p:spPr bwMode="auto">
          <a:xfrm>
            <a:off x="1905000" y="1981200"/>
            <a:ext cx="990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5" name="Text Box 11"/>
          <p:cNvSpPr txBox="1">
            <a:spLocks noChangeArrowheads="1"/>
          </p:cNvSpPr>
          <p:nvPr/>
        </p:nvSpPr>
        <p:spPr bwMode="auto">
          <a:xfrm>
            <a:off x="1584325" y="16764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36876" name="Group 12"/>
          <p:cNvGraphicFramePr>
            <a:graphicFrameLocks noGrp="1"/>
          </p:cNvGraphicFramePr>
          <p:nvPr/>
        </p:nvGraphicFramePr>
        <p:xfrm>
          <a:off x="2895600" y="1498600"/>
          <a:ext cx="1828800" cy="1016000"/>
        </p:xfrm>
        <a:graphic>
          <a:graphicData uri="http://schemas.openxmlformats.org/drawingml/2006/table">
            <a:tbl>
              <a:tblPr/>
              <a:tblGrid>
                <a:gridCol w="990600"/>
                <a:gridCol w="838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2</a:t>
                      </a:r>
                    </a:p>
                  </a:txBody>
                  <a:tcPr marL="19050" marR="19050" marT="38100" marB="381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指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针</a:t>
                      </a:r>
                    </a:p>
                  </a:txBody>
                  <a:tcPr marL="19050" marR="1905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6884" name="Line 20"/>
          <p:cNvSpPr>
            <a:spLocks noChangeShapeType="1"/>
          </p:cNvSpPr>
          <p:nvPr/>
        </p:nvSpPr>
        <p:spPr bwMode="auto">
          <a:xfrm>
            <a:off x="4495800" y="2001838"/>
            <a:ext cx="990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85" name="Text Box 21"/>
          <p:cNvSpPr txBox="1">
            <a:spLocks noChangeArrowheads="1"/>
          </p:cNvSpPr>
          <p:nvPr/>
        </p:nvSpPr>
        <p:spPr bwMode="auto">
          <a:xfrm>
            <a:off x="4175125" y="1697038"/>
            <a:ext cx="5397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36886" name="Group 22"/>
          <p:cNvGraphicFramePr>
            <a:graphicFrameLocks noGrp="1"/>
          </p:cNvGraphicFramePr>
          <p:nvPr/>
        </p:nvGraphicFramePr>
        <p:xfrm>
          <a:off x="5486400" y="1524000"/>
          <a:ext cx="1828800" cy="1016000"/>
        </p:xfrm>
        <a:graphic>
          <a:graphicData uri="http://schemas.openxmlformats.org/drawingml/2006/table">
            <a:tbl>
              <a:tblPr/>
              <a:tblGrid>
                <a:gridCol w="990600"/>
                <a:gridCol w="838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3</a:t>
                      </a:r>
                    </a:p>
                  </a:txBody>
                  <a:tcPr marL="19050" marR="19050" marT="38100" marB="381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指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针</a:t>
                      </a:r>
                    </a:p>
                  </a:txBody>
                  <a:tcPr marL="19050" marR="1905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6894" name="Line 30"/>
          <p:cNvSpPr>
            <a:spLocks noChangeShapeType="1"/>
          </p:cNvSpPr>
          <p:nvPr/>
        </p:nvSpPr>
        <p:spPr bwMode="auto">
          <a:xfrm>
            <a:off x="7086600" y="2027238"/>
            <a:ext cx="990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95" name="Text Box 31"/>
          <p:cNvSpPr txBox="1">
            <a:spLocks noChangeArrowheads="1"/>
          </p:cNvSpPr>
          <p:nvPr/>
        </p:nvSpPr>
        <p:spPr bwMode="auto">
          <a:xfrm>
            <a:off x="6765925" y="1722438"/>
            <a:ext cx="5397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sp>
        <p:nvSpPr>
          <p:cNvPr id="36896" name="AutoShape 32"/>
          <p:cNvSpPr>
            <a:spLocks/>
          </p:cNvSpPr>
          <p:nvPr/>
        </p:nvSpPr>
        <p:spPr bwMode="auto">
          <a:xfrm>
            <a:off x="1676400" y="533400"/>
            <a:ext cx="1203325" cy="609600"/>
          </a:xfrm>
          <a:prstGeom prst="borderCallout2">
            <a:avLst>
              <a:gd name="adj1" fmla="val 18750"/>
              <a:gd name="adj2" fmla="val -6333"/>
              <a:gd name="adj3" fmla="val 18750"/>
              <a:gd name="adj4" fmla="val -38653"/>
              <a:gd name="adj5" fmla="val 197657"/>
              <a:gd name="adj6" fmla="val -7216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数据域</a:t>
            </a:r>
          </a:p>
        </p:txBody>
      </p:sp>
      <p:sp>
        <p:nvSpPr>
          <p:cNvPr id="36897" name="AutoShape 33"/>
          <p:cNvSpPr>
            <a:spLocks/>
          </p:cNvSpPr>
          <p:nvPr/>
        </p:nvSpPr>
        <p:spPr bwMode="auto">
          <a:xfrm>
            <a:off x="5257800" y="609600"/>
            <a:ext cx="1235075" cy="609600"/>
          </a:xfrm>
          <a:prstGeom prst="borderCallout2">
            <a:avLst>
              <a:gd name="adj1" fmla="val 18750"/>
              <a:gd name="adj2" fmla="val -6171"/>
              <a:gd name="adj3" fmla="val 18750"/>
              <a:gd name="adj4" fmla="val -36505"/>
              <a:gd name="adj5" fmla="val 188542"/>
              <a:gd name="adj6" fmla="val -6786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指针域</a:t>
            </a:r>
          </a:p>
        </p:txBody>
      </p:sp>
      <p:sp>
        <p:nvSpPr>
          <p:cNvPr id="36898" name="Text Box 34"/>
          <p:cNvSpPr txBox="1">
            <a:spLocks noChangeArrowheads="1"/>
          </p:cNvSpPr>
          <p:nvPr/>
        </p:nvSpPr>
        <p:spPr bwMode="auto">
          <a:xfrm>
            <a:off x="593725" y="3352800"/>
            <a:ext cx="8245475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669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60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从上图知，可以定义一个结构，其中一部分存放数据，另一部分存放指向下一数据的指针。这就构成了单链表。</a:t>
            </a:r>
          </a:p>
        </p:txBody>
      </p:sp>
      <p:sp>
        <p:nvSpPr>
          <p:cNvPr id="36899" name="Text Box 35"/>
          <p:cNvSpPr txBox="1">
            <a:spLocks noChangeArrowheads="1"/>
          </p:cNvSpPr>
          <p:nvPr/>
        </p:nvSpPr>
        <p:spPr bwMode="auto">
          <a:xfrm>
            <a:off x="8137525" y="1576388"/>
            <a:ext cx="6111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32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…</a:t>
            </a:r>
          </a:p>
        </p:txBody>
      </p:sp>
      <p:sp>
        <p:nvSpPr>
          <p:cNvPr id="36900" name="Rectangle 36"/>
          <p:cNvSpPr>
            <a:spLocks noChangeArrowheads="1"/>
          </p:cNvSpPr>
          <p:nvPr/>
        </p:nvSpPr>
        <p:spPr bwMode="auto">
          <a:xfrm>
            <a:off x="552450" y="5576888"/>
            <a:ext cx="82105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579438"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如果增加指向上一数据的指针，则就构成了双链表。</a:t>
            </a:r>
          </a:p>
        </p:txBody>
      </p:sp>
      <p:sp>
        <p:nvSpPr>
          <p:cNvPr id="36901" name="AutoShape 37"/>
          <p:cNvSpPr>
            <a:spLocks/>
          </p:cNvSpPr>
          <p:nvPr/>
        </p:nvSpPr>
        <p:spPr bwMode="auto">
          <a:xfrm>
            <a:off x="7543800" y="609600"/>
            <a:ext cx="914400" cy="609600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50523"/>
              <a:gd name="adj5" fmla="val 129949"/>
              <a:gd name="adj6" fmla="val -9496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节点</a:t>
            </a:r>
          </a:p>
        </p:txBody>
      </p:sp>
      <p:sp>
        <p:nvSpPr>
          <p:cNvPr id="36902" name="Text Box 38"/>
          <p:cNvSpPr txBox="1">
            <a:spLocks noChangeArrowheads="1"/>
          </p:cNvSpPr>
          <p:nvPr/>
        </p:nvSpPr>
        <p:spPr bwMode="auto">
          <a:xfrm>
            <a:off x="974725" y="4953000"/>
            <a:ext cx="6229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每组数据和指针称为链表的一个节点。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36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36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36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36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36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36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96" grpId="0" animBg="1" autoUpdateAnimBg="0"/>
      <p:bldP spid="36897" grpId="0" animBg="1" autoUpdateAnimBg="0"/>
      <p:bldP spid="36898" grpId="0" autoUpdateAnimBg="0"/>
      <p:bldP spid="36900" grpId="0" autoUpdateAnimBg="0"/>
      <p:bldP spid="36901" grpId="0" animBg="1" autoUpdateAnimBg="0"/>
      <p:bldP spid="36902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8914" name="Group 2"/>
          <p:cNvGraphicFramePr>
            <a:graphicFrameLocks noGrp="1"/>
          </p:cNvGraphicFramePr>
          <p:nvPr/>
        </p:nvGraphicFramePr>
        <p:xfrm>
          <a:off x="76200" y="1524000"/>
          <a:ext cx="2133600" cy="990600"/>
        </p:xfrm>
        <a:graphic>
          <a:graphicData uri="http://schemas.openxmlformats.org/drawingml/2006/table">
            <a:tbl>
              <a:tblPr/>
              <a:tblGrid>
                <a:gridCol w="609600"/>
                <a:gridCol w="914400"/>
                <a:gridCol w="609600"/>
              </a:tblGrid>
              <a:tr h="990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     </a:t>
                      </a: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指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     针</a:t>
                      </a:r>
                    </a:p>
                  </a:txBody>
                  <a:tcPr marL="19050" marR="19050" marT="38100" marB="381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1</a:t>
                      </a:r>
                    </a:p>
                  </a:txBody>
                  <a:tcPr marL="19050" marR="1905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指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针</a:t>
                      </a:r>
                    </a:p>
                  </a:txBody>
                  <a:tcPr marL="19050" marR="1905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8924" name="Line 12"/>
          <p:cNvSpPr>
            <a:spLocks noChangeShapeType="1"/>
          </p:cNvSpPr>
          <p:nvPr/>
        </p:nvSpPr>
        <p:spPr bwMode="auto">
          <a:xfrm>
            <a:off x="2057400" y="1905000"/>
            <a:ext cx="990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25" name="Text Box 13"/>
          <p:cNvSpPr txBox="1">
            <a:spLocks noChangeArrowheads="1"/>
          </p:cNvSpPr>
          <p:nvPr/>
        </p:nvSpPr>
        <p:spPr bwMode="auto">
          <a:xfrm>
            <a:off x="1746250" y="1766888"/>
            <a:ext cx="5397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sp>
        <p:nvSpPr>
          <p:cNvPr id="38926" name="AutoShape 14"/>
          <p:cNvSpPr>
            <a:spLocks/>
          </p:cNvSpPr>
          <p:nvPr/>
        </p:nvSpPr>
        <p:spPr bwMode="auto">
          <a:xfrm>
            <a:off x="1920875" y="533400"/>
            <a:ext cx="1203325" cy="609600"/>
          </a:xfrm>
          <a:prstGeom prst="borderCallout2">
            <a:avLst>
              <a:gd name="adj1" fmla="val 18750"/>
              <a:gd name="adj2" fmla="val -6333"/>
              <a:gd name="adj3" fmla="val 18750"/>
              <a:gd name="adj4" fmla="val -38653"/>
              <a:gd name="adj5" fmla="val 197657"/>
              <a:gd name="adj6" fmla="val -7216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数据域</a:t>
            </a:r>
          </a:p>
        </p:txBody>
      </p:sp>
      <p:sp>
        <p:nvSpPr>
          <p:cNvPr id="38927" name="AutoShape 15"/>
          <p:cNvSpPr>
            <a:spLocks/>
          </p:cNvSpPr>
          <p:nvPr/>
        </p:nvSpPr>
        <p:spPr bwMode="auto">
          <a:xfrm>
            <a:off x="4267200" y="425450"/>
            <a:ext cx="1235075" cy="609600"/>
          </a:xfrm>
          <a:prstGeom prst="borderCallout2">
            <a:avLst>
              <a:gd name="adj1" fmla="val 18750"/>
              <a:gd name="adj2" fmla="val -6171"/>
              <a:gd name="adj3" fmla="val 18750"/>
              <a:gd name="adj4" fmla="val -33421"/>
              <a:gd name="adj5" fmla="val 228384"/>
              <a:gd name="adj6" fmla="val -5925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指针域</a:t>
            </a:r>
          </a:p>
        </p:txBody>
      </p:sp>
      <p:sp>
        <p:nvSpPr>
          <p:cNvPr id="38928" name="AutoShape 16"/>
          <p:cNvSpPr>
            <a:spLocks/>
          </p:cNvSpPr>
          <p:nvPr/>
        </p:nvSpPr>
        <p:spPr bwMode="auto">
          <a:xfrm>
            <a:off x="7543800" y="609600"/>
            <a:ext cx="914400" cy="609600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50523"/>
              <a:gd name="adj5" fmla="val 129949"/>
              <a:gd name="adj6" fmla="val -9496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节点</a:t>
            </a:r>
          </a:p>
        </p:txBody>
      </p:sp>
      <p:sp>
        <p:nvSpPr>
          <p:cNvPr id="38929" name="Text Box 17"/>
          <p:cNvSpPr txBox="1">
            <a:spLocks noChangeArrowheads="1"/>
          </p:cNvSpPr>
          <p:nvPr/>
        </p:nvSpPr>
        <p:spPr bwMode="auto">
          <a:xfrm>
            <a:off x="0" y="17526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38930" name="Group 18"/>
          <p:cNvGraphicFramePr>
            <a:graphicFrameLocks noGrp="1"/>
          </p:cNvGraphicFramePr>
          <p:nvPr/>
        </p:nvGraphicFramePr>
        <p:xfrm>
          <a:off x="3048000" y="1524000"/>
          <a:ext cx="2133600" cy="990600"/>
        </p:xfrm>
        <a:graphic>
          <a:graphicData uri="http://schemas.openxmlformats.org/drawingml/2006/table">
            <a:tbl>
              <a:tblPr/>
              <a:tblGrid>
                <a:gridCol w="609600"/>
                <a:gridCol w="914400"/>
                <a:gridCol w="609600"/>
              </a:tblGrid>
              <a:tr h="990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     </a:t>
                      </a: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指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     针</a:t>
                      </a:r>
                    </a:p>
                  </a:txBody>
                  <a:tcPr marL="19050" marR="19050" marT="38100" marB="381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2</a:t>
                      </a:r>
                    </a:p>
                  </a:txBody>
                  <a:tcPr marL="19050" marR="1905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指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针</a:t>
                      </a:r>
                    </a:p>
                  </a:txBody>
                  <a:tcPr marL="19050" marR="1905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8940" name="Line 28"/>
          <p:cNvSpPr>
            <a:spLocks noChangeShapeType="1"/>
          </p:cNvSpPr>
          <p:nvPr/>
        </p:nvSpPr>
        <p:spPr bwMode="auto">
          <a:xfrm>
            <a:off x="5029200" y="1981200"/>
            <a:ext cx="990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41" name="Text Box 29"/>
          <p:cNvSpPr txBox="1">
            <a:spLocks noChangeArrowheads="1"/>
          </p:cNvSpPr>
          <p:nvPr/>
        </p:nvSpPr>
        <p:spPr bwMode="auto">
          <a:xfrm>
            <a:off x="4718050" y="1766888"/>
            <a:ext cx="5397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sp>
        <p:nvSpPr>
          <p:cNvPr id="38942" name="Text Box 30"/>
          <p:cNvSpPr txBox="1">
            <a:spLocks noChangeArrowheads="1"/>
          </p:cNvSpPr>
          <p:nvPr/>
        </p:nvSpPr>
        <p:spPr bwMode="auto">
          <a:xfrm>
            <a:off x="2971800" y="17526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38943" name="Group 31"/>
          <p:cNvGraphicFramePr>
            <a:graphicFrameLocks noGrp="1"/>
          </p:cNvGraphicFramePr>
          <p:nvPr/>
        </p:nvGraphicFramePr>
        <p:xfrm>
          <a:off x="5943600" y="1524000"/>
          <a:ext cx="2133600" cy="990600"/>
        </p:xfrm>
        <a:graphic>
          <a:graphicData uri="http://schemas.openxmlformats.org/drawingml/2006/table">
            <a:tbl>
              <a:tblPr/>
              <a:tblGrid>
                <a:gridCol w="609600"/>
                <a:gridCol w="914400"/>
                <a:gridCol w="609600"/>
              </a:tblGrid>
              <a:tr h="990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     </a:t>
                      </a: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指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     针</a:t>
                      </a:r>
                    </a:p>
                  </a:txBody>
                  <a:tcPr marL="19050" marR="19050" marT="38100" marB="381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3</a:t>
                      </a:r>
                    </a:p>
                  </a:txBody>
                  <a:tcPr marL="19050" marR="1905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指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针</a:t>
                      </a:r>
                    </a:p>
                  </a:txBody>
                  <a:tcPr marL="19050" marR="1905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8953" name="Line 41"/>
          <p:cNvSpPr>
            <a:spLocks noChangeShapeType="1"/>
          </p:cNvSpPr>
          <p:nvPr/>
        </p:nvSpPr>
        <p:spPr bwMode="auto">
          <a:xfrm>
            <a:off x="7924800" y="1905000"/>
            <a:ext cx="990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54" name="Text Box 42"/>
          <p:cNvSpPr txBox="1">
            <a:spLocks noChangeArrowheads="1"/>
          </p:cNvSpPr>
          <p:nvPr/>
        </p:nvSpPr>
        <p:spPr bwMode="auto">
          <a:xfrm>
            <a:off x="7613650" y="1766888"/>
            <a:ext cx="5397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sp>
        <p:nvSpPr>
          <p:cNvPr id="38955" name="Text Box 43"/>
          <p:cNvSpPr txBox="1">
            <a:spLocks noChangeArrowheads="1"/>
          </p:cNvSpPr>
          <p:nvPr/>
        </p:nvSpPr>
        <p:spPr bwMode="auto">
          <a:xfrm>
            <a:off x="5867400" y="17526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sp>
        <p:nvSpPr>
          <p:cNvPr id="38956" name="Line 44"/>
          <p:cNvSpPr>
            <a:spLocks noChangeShapeType="1"/>
          </p:cNvSpPr>
          <p:nvPr/>
        </p:nvSpPr>
        <p:spPr bwMode="auto">
          <a:xfrm>
            <a:off x="2209800" y="2133600"/>
            <a:ext cx="990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57" name="Line 45"/>
          <p:cNvSpPr>
            <a:spLocks noChangeShapeType="1"/>
          </p:cNvSpPr>
          <p:nvPr/>
        </p:nvSpPr>
        <p:spPr bwMode="auto">
          <a:xfrm>
            <a:off x="5181600" y="2209800"/>
            <a:ext cx="990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58" name="Line 46"/>
          <p:cNvSpPr>
            <a:spLocks noChangeShapeType="1"/>
          </p:cNvSpPr>
          <p:nvPr/>
        </p:nvSpPr>
        <p:spPr bwMode="auto">
          <a:xfrm>
            <a:off x="8077200" y="2133600"/>
            <a:ext cx="990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59" name="Rectangle 47"/>
          <p:cNvSpPr>
            <a:spLocks noChangeArrowheads="1"/>
          </p:cNvSpPr>
          <p:nvPr/>
        </p:nvSpPr>
        <p:spPr bwMode="auto">
          <a:xfrm>
            <a:off x="685800" y="3352800"/>
            <a:ext cx="79248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669925"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双链表有两个指针，一个指向上一个数据，一个指向下一个数据。</a:t>
            </a:r>
          </a:p>
        </p:txBody>
      </p:sp>
      <p:sp>
        <p:nvSpPr>
          <p:cNvPr id="38960" name="Text Box 48"/>
          <p:cNvSpPr txBox="1">
            <a:spLocks noChangeArrowheads="1"/>
          </p:cNvSpPr>
          <p:nvPr/>
        </p:nvSpPr>
        <p:spPr bwMode="auto">
          <a:xfrm>
            <a:off x="762000" y="4724400"/>
            <a:ext cx="80772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79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699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604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单链表只能从表头开始访问节点元素，或者从当前节点访问它以后的节点。双链表可以从表中的任何一个节点开始访问其它的节点。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38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60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1143000" y="1752600"/>
            <a:ext cx="3987800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struct node{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type data  symbol;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struct node *first;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struct node *next;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685800" y="501650"/>
            <a:ext cx="4451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solidFill>
                  <a:srgbClr val="33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二、链表中结构的定义方式</a:t>
            </a:r>
          </a:p>
        </p:txBody>
      </p:sp>
      <p:sp>
        <p:nvSpPr>
          <p:cNvPr id="40964" name="AutoShape 4"/>
          <p:cNvSpPr>
            <a:spLocks/>
          </p:cNvSpPr>
          <p:nvPr/>
        </p:nvSpPr>
        <p:spPr bwMode="auto">
          <a:xfrm>
            <a:off x="4572000" y="1219200"/>
            <a:ext cx="1219200" cy="609600"/>
          </a:xfrm>
          <a:prstGeom prst="borderCallout2">
            <a:avLst>
              <a:gd name="adj1" fmla="val 18750"/>
              <a:gd name="adj2" fmla="val -6250"/>
              <a:gd name="adj3" fmla="val 18750"/>
              <a:gd name="adj4" fmla="val -30731"/>
              <a:gd name="adj5" fmla="val 138801"/>
              <a:gd name="adj6" fmla="val -56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数据域</a:t>
            </a:r>
          </a:p>
        </p:txBody>
      </p:sp>
      <p:sp>
        <p:nvSpPr>
          <p:cNvPr id="40965" name="AutoShape 5"/>
          <p:cNvSpPr>
            <a:spLocks noChangeArrowheads="1"/>
          </p:cNvSpPr>
          <p:nvPr/>
        </p:nvSpPr>
        <p:spPr bwMode="auto">
          <a:xfrm>
            <a:off x="6248400" y="838200"/>
            <a:ext cx="2895600" cy="1066800"/>
          </a:xfrm>
          <a:prstGeom prst="cloudCallout">
            <a:avLst>
              <a:gd name="adj1" fmla="val -89366"/>
              <a:gd name="adj2" fmla="val 118454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指向上一个节点的指针</a:t>
            </a:r>
          </a:p>
        </p:txBody>
      </p:sp>
      <p:sp>
        <p:nvSpPr>
          <p:cNvPr id="40966" name="AutoShape 6"/>
          <p:cNvSpPr>
            <a:spLocks noChangeArrowheads="1"/>
          </p:cNvSpPr>
          <p:nvPr/>
        </p:nvSpPr>
        <p:spPr bwMode="auto">
          <a:xfrm>
            <a:off x="6324600" y="2286000"/>
            <a:ext cx="2514600" cy="1447800"/>
          </a:xfrm>
          <a:prstGeom prst="cloudCallout">
            <a:avLst>
              <a:gd name="adj1" fmla="val -89838"/>
              <a:gd name="adj2" fmla="val 1206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指向下一个节点的指针</a:t>
            </a:r>
          </a:p>
        </p:txBody>
      </p:sp>
      <p:sp>
        <p:nvSpPr>
          <p:cNvPr id="40967" name="Text Box 7"/>
          <p:cNvSpPr txBox="1">
            <a:spLocks noChangeArrowheads="1"/>
          </p:cNvSpPr>
          <p:nvPr/>
        </p:nvSpPr>
        <p:spPr bwMode="auto">
          <a:xfrm>
            <a:off x="762000" y="4419600"/>
            <a:ext cx="83629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从上面的定义可看出，链表中结构的定义是递归的。</a:t>
            </a:r>
          </a:p>
        </p:txBody>
      </p:sp>
      <p:sp>
        <p:nvSpPr>
          <p:cNvPr id="40968" name="Text Box 8"/>
          <p:cNvSpPr txBox="1">
            <a:spLocks noChangeArrowheads="1"/>
          </p:cNvSpPr>
          <p:nvPr/>
        </p:nvSpPr>
        <p:spPr bwMode="auto">
          <a:xfrm>
            <a:off x="533400" y="5257800"/>
            <a:ext cx="8474075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669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60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对于链表的操作，都是通过指向链表节点的指针进行的。因为每次从系统申请到的内存，得到是指向该内存的指针。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 animBg="1" autoUpdateAnimBg="0"/>
      <p:bldP spid="40965" grpId="0" animBg="1" autoUpdateAnimBg="0"/>
      <p:bldP spid="40966" grpId="0" animBg="1" autoUpdateAnimBg="0"/>
      <p:bldP spid="40967" grpId="0" autoUpdateAnimBg="0"/>
      <p:bldP spid="40968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669925" y="471488"/>
            <a:ext cx="84740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050925" indent="-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3335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524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7145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905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362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819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276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733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例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kumimoji="1" lang="en-US" altLang="zh-CN" sz="2800" b="1">
                <a:latin typeface="Symbol" pitchFamily="18" charset="2"/>
                <a:ea typeface="金山简准圆" pitchFamily="49" charset="-122"/>
              </a:rPr>
              <a:t>  </a:t>
            </a: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用链表处理文本编辑程序。每次输入若干行文本，然后输出。</a:t>
            </a:r>
          </a:p>
        </p:txBody>
      </p:sp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381000" y="2209800"/>
            <a:ext cx="8458200" cy="436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193925" indent="-2193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2384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2574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2765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955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34131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3870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4327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47847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设计思路：</a:t>
            </a:r>
            <a:r>
              <a:rPr kumimoji="1" lang="en-US" altLang="zh-CN" sz="2800" b="1">
                <a:latin typeface="Symbol" pitchFamily="18" charset="2"/>
                <a:ea typeface="金山简准圆" pitchFamily="49" charset="-122"/>
              </a:rPr>
              <a:t>1   </a:t>
            </a: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从内存中申请到一个节点的空间，然后输入文本，将该节点放到链表中去；</a:t>
            </a:r>
          </a:p>
          <a:p>
            <a:pPr eaLnBrk="0" hangingPunct="0"/>
            <a:endParaRPr kumimoji="1" lang="zh-CN" altLang="en-US" sz="2800" b="1">
              <a:latin typeface="Symbol" pitchFamily="18" charset="2"/>
              <a:ea typeface="金山简准圆" pitchFamily="49" charset="-122"/>
            </a:endParaRPr>
          </a:p>
          <a:p>
            <a:pPr eaLnBrk="0" hangingPunct="0">
              <a:buFont typeface="Symbol" pitchFamily="18" charset="2"/>
              <a:buNone/>
            </a:pP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                    </a:t>
            </a:r>
            <a:r>
              <a:rPr kumimoji="1" lang="en-US" altLang="zh-CN" sz="2800" b="1">
                <a:latin typeface="Symbol" pitchFamily="18" charset="2"/>
                <a:ea typeface="金山简准圆" pitchFamily="49" charset="-122"/>
              </a:rPr>
              <a:t>2  </a:t>
            </a: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从系统申请下一个节点的空间，输入文本，将节点保存到链表中；</a:t>
            </a:r>
          </a:p>
          <a:p>
            <a:pPr eaLnBrk="0" hangingPunct="0">
              <a:buFont typeface="Symbol" pitchFamily="18" charset="2"/>
              <a:buChar char=" "/>
            </a:pPr>
            <a:endParaRPr kumimoji="1" lang="zh-CN" altLang="en-US" sz="2800" b="1">
              <a:latin typeface="Symbol" pitchFamily="18" charset="2"/>
              <a:ea typeface="金山简准圆" pitchFamily="49" charset="-122"/>
            </a:endParaRPr>
          </a:p>
          <a:p>
            <a:pPr eaLnBrk="0" hangingPunct="0">
              <a:buFont typeface="Symbol" pitchFamily="18" charset="2"/>
              <a:buNone/>
            </a:pP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                    </a:t>
            </a:r>
            <a:r>
              <a:rPr kumimoji="1" lang="en-US" altLang="zh-CN" sz="2800" b="1">
                <a:latin typeface="Symbol" pitchFamily="18" charset="2"/>
                <a:ea typeface="金山简准圆" pitchFamily="49" charset="-122"/>
              </a:rPr>
              <a:t>3  </a:t>
            </a: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当输入空行时，结束输入；</a:t>
            </a:r>
          </a:p>
          <a:p>
            <a:pPr eaLnBrk="0" hangingPunct="0">
              <a:buFont typeface="Symbol" pitchFamily="18" charset="2"/>
              <a:buChar char=" "/>
            </a:pPr>
            <a:endParaRPr kumimoji="1" lang="zh-CN" altLang="en-US" sz="2800" b="1">
              <a:latin typeface="Symbol" pitchFamily="18" charset="2"/>
              <a:ea typeface="金山简准圆" pitchFamily="49" charset="-122"/>
            </a:endParaRPr>
          </a:p>
          <a:p>
            <a:pPr eaLnBrk="0" hangingPunct="0">
              <a:buFont typeface="Symbol" pitchFamily="18" charset="2"/>
              <a:buNone/>
            </a:pP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                     </a:t>
            </a:r>
            <a:r>
              <a:rPr kumimoji="1" lang="en-US" altLang="zh-CN" sz="2800" b="1">
                <a:latin typeface="Symbol" pitchFamily="18" charset="2"/>
                <a:ea typeface="金山简准圆" pitchFamily="49" charset="-122"/>
              </a:rPr>
              <a:t>4  </a:t>
            </a: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找到链表的开始，从头将链表的内容输出。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058" name="Group 2"/>
          <p:cNvGraphicFramePr>
            <a:graphicFrameLocks noGrp="1"/>
          </p:cNvGraphicFramePr>
          <p:nvPr/>
        </p:nvGraphicFramePr>
        <p:xfrm>
          <a:off x="304800" y="4622800"/>
          <a:ext cx="1828800" cy="1016000"/>
        </p:xfrm>
        <a:graphic>
          <a:graphicData uri="http://schemas.openxmlformats.org/drawingml/2006/table">
            <a:tbl>
              <a:tblPr/>
              <a:tblGrid>
                <a:gridCol w="990600"/>
                <a:gridCol w="838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1</a:t>
                      </a:r>
                    </a:p>
                  </a:txBody>
                  <a:tcPr marL="19050" marR="19050" marT="38100" marB="381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指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针</a:t>
                      </a:r>
                    </a:p>
                  </a:txBody>
                  <a:tcPr marL="19050" marR="1905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5066" name="Text Box 10"/>
          <p:cNvSpPr txBox="1">
            <a:spLocks noChangeArrowheads="1"/>
          </p:cNvSpPr>
          <p:nvPr/>
        </p:nvSpPr>
        <p:spPr bwMode="auto">
          <a:xfrm>
            <a:off x="44450" y="1614488"/>
            <a:ext cx="3079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申请第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个节点的空间</a:t>
            </a:r>
          </a:p>
        </p:txBody>
      </p:sp>
      <p:sp>
        <p:nvSpPr>
          <p:cNvPr id="45067" name="Text Box 11"/>
          <p:cNvSpPr txBox="1">
            <a:spLocks noChangeArrowheads="1"/>
          </p:cNvSpPr>
          <p:nvPr/>
        </p:nvSpPr>
        <p:spPr bwMode="auto">
          <a:xfrm>
            <a:off x="228600" y="200025"/>
            <a:ext cx="33845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Symbol" pitchFamily="18" charset="2"/>
                <a:ea typeface="华文中宋" pitchFamily="2" charset="-122"/>
              </a:rPr>
              <a:t>程序的运行过程分析</a:t>
            </a:r>
          </a:p>
        </p:txBody>
      </p:sp>
      <p:sp>
        <p:nvSpPr>
          <p:cNvPr id="45068" name="Text Box 12"/>
          <p:cNvSpPr txBox="1">
            <a:spLocks noChangeArrowheads="1"/>
          </p:cNvSpPr>
          <p:nvPr/>
        </p:nvSpPr>
        <p:spPr bwMode="auto">
          <a:xfrm>
            <a:off x="76200" y="2230438"/>
            <a:ext cx="4146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保存该节点指针到表头指针中</a:t>
            </a:r>
          </a:p>
        </p:txBody>
      </p:sp>
      <p:sp>
        <p:nvSpPr>
          <p:cNvPr id="45069" name="Text Box 13"/>
          <p:cNvSpPr txBox="1">
            <a:spLocks noChangeArrowheads="1"/>
          </p:cNvSpPr>
          <p:nvPr/>
        </p:nvSpPr>
        <p:spPr bwMode="auto">
          <a:xfrm>
            <a:off x="76200" y="2854325"/>
            <a:ext cx="3079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输入第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个节点的文本</a:t>
            </a:r>
          </a:p>
        </p:txBody>
      </p:sp>
      <p:sp>
        <p:nvSpPr>
          <p:cNvPr id="45070" name="Text Box 14"/>
          <p:cNvSpPr txBox="1">
            <a:spLocks noChangeArrowheads="1"/>
          </p:cNvSpPr>
          <p:nvPr/>
        </p:nvSpPr>
        <p:spPr bwMode="auto">
          <a:xfrm>
            <a:off x="92075" y="1087438"/>
            <a:ext cx="1403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说明变量</a:t>
            </a:r>
          </a:p>
        </p:txBody>
      </p:sp>
      <p:sp>
        <p:nvSpPr>
          <p:cNvPr id="45071" name="Text Box 15"/>
          <p:cNvSpPr txBox="1">
            <a:spLocks noChangeArrowheads="1"/>
          </p:cNvSpPr>
          <p:nvPr/>
        </p:nvSpPr>
        <p:spPr bwMode="auto">
          <a:xfrm>
            <a:off x="1612900" y="4903788"/>
            <a:ext cx="4445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>
                <a:latin typeface="Verdana" pitchFamily="34" charset="0"/>
              </a:rPr>
              <a:t>P</a:t>
            </a:r>
          </a:p>
        </p:txBody>
      </p:sp>
      <p:sp>
        <p:nvSpPr>
          <p:cNvPr id="45072" name="AutoShape 16"/>
          <p:cNvSpPr>
            <a:spLocks/>
          </p:cNvSpPr>
          <p:nvPr/>
        </p:nvSpPr>
        <p:spPr bwMode="auto">
          <a:xfrm>
            <a:off x="1600200" y="3581400"/>
            <a:ext cx="1524000" cy="609600"/>
          </a:xfrm>
          <a:prstGeom prst="borderCallout2">
            <a:avLst>
              <a:gd name="adj1" fmla="val 18750"/>
              <a:gd name="adj2" fmla="val -5000"/>
              <a:gd name="adj3" fmla="val 18750"/>
              <a:gd name="adj4" fmla="val -25106"/>
              <a:gd name="adj5" fmla="val 197657"/>
              <a:gd name="adj6" fmla="val -4594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输入文本</a:t>
            </a:r>
          </a:p>
        </p:txBody>
      </p:sp>
      <p:sp>
        <p:nvSpPr>
          <p:cNvPr id="45073" name="Line 17"/>
          <p:cNvSpPr>
            <a:spLocks noChangeShapeType="1"/>
          </p:cNvSpPr>
          <p:nvPr/>
        </p:nvSpPr>
        <p:spPr bwMode="auto">
          <a:xfrm flipV="1">
            <a:off x="1295400" y="5867400"/>
            <a:ext cx="0" cy="685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5074" name="Text Box 18"/>
          <p:cNvSpPr txBox="1">
            <a:spLocks noChangeArrowheads="1"/>
          </p:cNvSpPr>
          <p:nvPr/>
        </p:nvSpPr>
        <p:spPr bwMode="auto">
          <a:xfrm>
            <a:off x="669925" y="5975350"/>
            <a:ext cx="5349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pt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5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4" dur="500"/>
                                        <p:tgtEl>
                                          <p:spTgt spid="45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45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45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5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5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5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5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9" dur="500"/>
                                        <p:tgtEl>
                                          <p:spTgt spid="45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6" grpId="0" autoUpdateAnimBg="0"/>
      <p:bldP spid="45068" grpId="0" autoUpdateAnimBg="0"/>
      <p:bldP spid="45069" grpId="0" autoUpdateAnimBg="0"/>
      <p:bldP spid="45070" grpId="0" autoUpdateAnimBg="0"/>
      <p:bldP spid="45071" grpId="0" autoUpdateAnimBg="0"/>
      <p:bldP spid="45072" grpId="0" animBg="1" autoUpdateAnimBg="0"/>
      <p:bldP spid="45073" grpId="0" animBg="1"/>
      <p:bldP spid="45074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106" name="Group 2"/>
          <p:cNvGraphicFramePr>
            <a:graphicFrameLocks noGrp="1"/>
          </p:cNvGraphicFramePr>
          <p:nvPr/>
        </p:nvGraphicFramePr>
        <p:xfrm>
          <a:off x="260350" y="4622800"/>
          <a:ext cx="1828800" cy="1016000"/>
        </p:xfrm>
        <a:graphic>
          <a:graphicData uri="http://schemas.openxmlformats.org/drawingml/2006/table">
            <a:tbl>
              <a:tblPr/>
              <a:tblGrid>
                <a:gridCol w="990600"/>
                <a:gridCol w="838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1</a:t>
                      </a:r>
                    </a:p>
                  </a:txBody>
                  <a:tcPr marL="19050" marR="19050" marT="38100" marB="381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指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针</a:t>
                      </a:r>
                    </a:p>
                  </a:txBody>
                  <a:tcPr marL="19050" marR="1905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7114" name="Text Box 10"/>
          <p:cNvSpPr txBox="1">
            <a:spLocks noChangeArrowheads="1"/>
          </p:cNvSpPr>
          <p:nvPr/>
        </p:nvSpPr>
        <p:spPr bwMode="auto">
          <a:xfrm>
            <a:off x="0" y="1614488"/>
            <a:ext cx="3079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申请第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个节点的空间</a:t>
            </a:r>
          </a:p>
        </p:txBody>
      </p:sp>
      <p:sp>
        <p:nvSpPr>
          <p:cNvPr id="47115" name="Text Box 11"/>
          <p:cNvSpPr txBox="1">
            <a:spLocks noChangeArrowheads="1"/>
          </p:cNvSpPr>
          <p:nvPr/>
        </p:nvSpPr>
        <p:spPr bwMode="auto">
          <a:xfrm>
            <a:off x="184150" y="200025"/>
            <a:ext cx="33845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Symbol" pitchFamily="18" charset="2"/>
                <a:ea typeface="华文中宋" pitchFamily="2" charset="-122"/>
              </a:rPr>
              <a:t>程序的运行过程分析</a:t>
            </a:r>
          </a:p>
        </p:txBody>
      </p:sp>
      <p:sp>
        <p:nvSpPr>
          <p:cNvPr id="47116" name="Text Box 12"/>
          <p:cNvSpPr txBox="1">
            <a:spLocks noChangeArrowheads="1"/>
          </p:cNvSpPr>
          <p:nvPr/>
        </p:nvSpPr>
        <p:spPr bwMode="auto">
          <a:xfrm>
            <a:off x="31750" y="2230438"/>
            <a:ext cx="4146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保存该节点指针到表头指针中</a:t>
            </a:r>
          </a:p>
        </p:txBody>
      </p:sp>
      <p:sp>
        <p:nvSpPr>
          <p:cNvPr id="47117" name="Text Box 13"/>
          <p:cNvSpPr txBox="1">
            <a:spLocks noChangeArrowheads="1"/>
          </p:cNvSpPr>
          <p:nvPr/>
        </p:nvSpPr>
        <p:spPr bwMode="auto">
          <a:xfrm>
            <a:off x="31750" y="2854325"/>
            <a:ext cx="3079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输入第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个节点的文本</a:t>
            </a:r>
          </a:p>
        </p:txBody>
      </p:sp>
      <p:sp>
        <p:nvSpPr>
          <p:cNvPr id="47118" name="Text Box 14"/>
          <p:cNvSpPr txBox="1">
            <a:spLocks noChangeArrowheads="1"/>
          </p:cNvSpPr>
          <p:nvPr/>
        </p:nvSpPr>
        <p:spPr bwMode="auto">
          <a:xfrm>
            <a:off x="47625" y="1087438"/>
            <a:ext cx="1403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说明变量</a:t>
            </a:r>
          </a:p>
        </p:txBody>
      </p:sp>
      <p:sp>
        <p:nvSpPr>
          <p:cNvPr id="47119" name="Line 15"/>
          <p:cNvSpPr>
            <a:spLocks noChangeShapeType="1"/>
          </p:cNvSpPr>
          <p:nvPr/>
        </p:nvSpPr>
        <p:spPr bwMode="auto">
          <a:xfrm>
            <a:off x="1905000" y="5105400"/>
            <a:ext cx="914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0" name="Text Box 16"/>
          <p:cNvSpPr txBox="1">
            <a:spLocks noChangeArrowheads="1"/>
          </p:cNvSpPr>
          <p:nvPr/>
        </p:nvSpPr>
        <p:spPr bwMode="auto">
          <a:xfrm>
            <a:off x="1522413" y="4903788"/>
            <a:ext cx="4445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>
                <a:latin typeface="Verdana" pitchFamily="34" charset="0"/>
              </a:rPr>
              <a:t>P</a:t>
            </a:r>
          </a:p>
        </p:txBody>
      </p:sp>
      <p:sp>
        <p:nvSpPr>
          <p:cNvPr id="47121" name="AutoShape 17"/>
          <p:cNvSpPr>
            <a:spLocks/>
          </p:cNvSpPr>
          <p:nvPr/>
        </p:nvSpPr>
        <p:spPr bwMode="auto">
          <a:xfrm>
            <a:off x="1555750" y="3581400"/>
            <a:ext cx="1524000" cy="609600"/>
          </a:xfrm>
          <a:prstGeom prst="borderCallout2">
            <a:avLst>
              <a:gd name="adj1" fmla="val 18750"/>
              <a:gd name="adj2" fmla="val -5000"/>
              <a:gd name="adj3" fmla="val 18750"/>
              <a:gd name="adj4" fmla="val -25106"/>
              <a:gd name="adj5" fmla="val 197657"/>
              <a:gd name="adj6" fmla="val -4594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输入文本</a:t>
            </a:r>
          </a:p>
        </p:txBody>
      </p:sp>
      <p:sp>
        <p:nvSpPr>
          <p:cNvPr id="47122" name="Text Box 18"/>
          <p:cNvSpPr txBox="1">
            <a:spLocks noChangeArrowheads="1"/>
          </p:cNvSpPr>
          <p:nvPr/>
        </p:nvSpPr>
        <p:spPr bwMode="auto">
          <a:xfrm>
            <a:off x="4070350" y="492125"/>
            <a:ext cx="4298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申请第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2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个节点空间，输入文本</a:t>
            </a:r>
          </a:p>
        </p:txBody>
      </p:sp>
      <p:sp>
        <p:nvSpPr>
          <p:cNvPr id="47123" name="Text Box 19"/>
          <p:cNvSpPr txBox="1">
            <a:spLocks noChangeArrowheads="1"/>
          </p:cNvSpPr>
          <p:nvPr/>
        </p:nvSpPr>
        <p:spPr bwMode="auto">
          <a:xfrm>
            <a:off x="4146550" y="1254125"/>
            <a:ext cx="5060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将第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个节点中的指针指向第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2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个节点</a:t>
            </a:r>
          </a:p>
        </p:txBody>
      </p:sp>
      <p:graphicFrame>
        <p:nvGraphicFramePr>
          <p:cNvPr id="47124" name="Group 20"/>
          <p:cNvGraphicFramePr>
            <a:graphicFrameLocks noGrp="1"/>
          </p:cNvGraphicFramePr>
          <p:nvPr/>
        </p:nvGraphicFramePr>
        <p:xfrm>
          <a:off x="2851150" y="4648200"/>
          <a:ext cx="1828800" cy="1016000"/>
        </p:xfrm>
        <a:graphic>
          <a:graphicData uri="http://schemas.openxmlformats.org/drawingml/2006/table">
            <a:tbl>
              <a:tblPr/>
              <a:tblGrid>
                <a:gridCol w="990600"/>
                <a:gridCol w="838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2</a:t>
                      </a:r>
                    </a:p>
                  </a:txBody>
                  <a:tcPr marL="19050" marR="19050" marT="38100" marB="381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指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针</a:t>
                      </a:r>
                    </a:p>
                  </a:txBody>
                  <a:tcPr marL="19050" marR="1905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7132" name="Text Box 28"/>
          <p:cNvSpPr txBox="1">
            <a:spLocks noChangeArrowheads="1"/>
          </p:cNvSpPr>
          <p:nvPr/>
        </p:nvSpPr>
        <p:spPr bwMode="auto">
          <a:xfrm>
            <a:off x="4127500" y="4867275"/>
            <a:ext cx="4445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>
                <a:latin typeface="Verdana" pitchFamily="34" charset="0"/>
              </a:rPr>
              <a:t>P</a:t>
            </a:r>
          </a:p>
        </p:txBody>
      </p:sp>
      <p:sp>
        <p:nvSpPr>
          <p:cNvPr id="47133" name="Line 29"/>
          <p:cNvSpPr>
            <a:spLocks noChangeShapeType="1"/>
          </p:cNvSpPr>
          <p:nvPr/>
        </p:nvSpPr>
        <p:spPr bwMode="auto">
          <a:xfrm flipV="1">
            <a:off x="1250950" y="5867400"/>
            <a:ext cx="0" cy="685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34" name="Text Box 30"/>
          <p:cNvSpPr txBox="1">
            <a:spLocks noChangeArrowheads="1"/>
          </p:cNvSpPr>
          <p:nvPr/>
        </p:nvSpPr>
        <p:spPr bwMode="auto">
          <a:xfrm>
            <a:off x="457200" y="5975350"/>
            <a:ext cx="752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pth</a:t>
            </a:r>
          </a:p>
        </p:txBody>
      </p:sp>
      <p:sp>
        <p:nvSpPr>
          <p:cNvPr id="47135" name="Line 31"/>
          <p:cNvSpPr>
            <a:spLocks noChangeShapeType="1"/>
          </p:cNvSpPr>
          <p:nvPr/>
        </p:nvSpPr>
        <p:spPr bwMode="auto">
          <a:xfrm flipV="1">
            <a:off x="3810000" y="5791200"/>
            <a:ext cx="0" cy="685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36" name="Text Box 32"/>
          <p:cNvSpPr txBox="1">
            <a:spLocks noChangeArrowheads="1"/>
          </p:cNvSpPr>
          <p:nvPr/>
        </p:nvSpPr>
        <p:spPr bwMode="auto">
          <a:xfrm>
            <a:off x="3124200" y="5943600"/>
            <a:ext cx="5349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pt</a:t>
            </a:r>
          </a:p>
        </p:txBody>
      </p:sp>
      <p:sp>
        <p:nvSpPr>
          <p:cNvPr id="47137" name="AutoShape 33"/>
          <p:cNvSpPr>
            <a:spLocks noChangeArrowheads="1"/>
          </p:cNvSpPr>
          <p:nvPr/>
        </p:nvSpPr>
        <p:spPr bwMode="auto">
          <a:xfrm>
            <a:off x="4038600" y="2895600"/>
            <a:ext cx="3810000" cy="914400"/>
          </a:xfrm>
          <a:prstGeom prst="cloudCallout">
            <a:avLst>
              <a:gd name="adj1" fmla="val -92167"/>
              <a:gd name="adj2" fmla="val 175000"/>
            </a:avLst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pth-&gt;p=pt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7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47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47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47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4" dur="500"/>
                                        <p:tgtEl>
                                          <p:spTgt spid="47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7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47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9" grpId="0" animBg="1"/>
      <p:bldP spid="47123" grpId="0" autoUpdateAnimBg="0"/>
      <p:bldP spid="47132" grpId="0" autoUpdateAnimBg="0"/>
      <p:bldP spid="47135" grpId="0" animBg="1"/>
      <p:bldP spid="47136" grpId="0" autoUpdateAnimBg="0"/>
      <p:bldP spid="47137" grpId="0" animBg="1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154" name="Group 2"/>
          <p:cNvGraphicFramePr>
            <a:graphicFrameLocks noGrp="1"/>
          </p:cNvGraphicFramePr>
          <p:nvPr/>
        </p:nvGraphicFramePr>
        <p:xfrm>
          <a:off x="260350" y="4622800"/>
          <a:ext cx="1828800" cy="1016000"/>
        </p:xfrm>
        <a:graphic>
          <a:graphicData uri="http://schemas.openxmlformats.org/drawingml/2006/table">
            <a:tbl>
              <a:tblPr/>
              <a:tblGrid>
                <a:gridCol w="990600"/>
                <a:gridCol w="838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1</a:t>
                      </a:r>
                    </a:p>
                  </a:txBody>
                  <a:tcPr marL="19050" marR="19050" marT="38100" marB="381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指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针</a:t>
                      </a:r>
                    </a:p>
                  </a:txBody>
                  <a:tcPr marL="19050" marR="1905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9162" name="Text Box 10"/>
          <p:cNvSpPr txBox="1">
            <a:spLocks noChangeArrowheads="1"/>
          </p:cNvSpPr>
          <p:nvPr/>
        </p:nvSpPr>
        <p:spPr bwMode="auto">
          <a:xfrm>
            <a:off x="0" y="1614488"/>
            <a:ext cx="3079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申请第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个节点的空间</a:t>
            </a:r>
          </a:p>
        </p:txBody>
      </p:sp>
      <p:sp>
        <p:nvSpPr>
          <p:cNvPr id="49163" name="Text Box 11"/>
          <p:cNvSpPr txBox="1">
            <a:spLocks noChangeArrowheads="1"/>
          </p:cNvSpPr>
          <p:nvPr/>
        </p:nvSpPr>
        <p:spPr bwMode="auto">
          <a:xfrm>
            <a:off x="184150" y="200025"/>
            <a:ext cx="33845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Symbol" pitchFamily="18" charset="2"/>
                <a:ea typeface="华文中宋" pitchFamily="2" charset="-122"/>
              </a:rPr>
              <a:t>程序的运行过程分析</a:t>
            </a:r>
          </a:p>
        </p:txBody>
      </p:sp>
      <p:sp>
        <p:nvSpPr>
          <p:cNvPr id="49164" name="Text Box 12"/>
          <p:cNvSpPr txBox="1">
            <a:spLocks noChangeArrowheads="1"/>
          </p:cNvSpPr>
          <p:nvPr/>
        </p:nvSpPr>
        <p:spPr bwMode="auto">
          <a:xfrm>
            <a:off x="31750" y="2230438"/>
            <a:ext cx="4146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保存该节点指针到表头指针中</a:t>
            </a:r>
          </a:p>
        </p:txBody>
      </p:sp>
      <p:sp>
        <p:nvSpPr>
          <p:cNvPr id="49165" name="Text Box 13"/>
          <p:cNvSpPr txBox="1">
            <a:spLocks noChangeArrowheads="1"/>
          </p:cNvSpPr>
          <p:nvPr/>
        </p:nvSpPr>
        <p:spPr bwMode="auto">
          <a:xfrm>
            <a:off x="31750" y="2854325"/>
            <a:ext cx="3079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输入第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个节点的文本</a:t>
            </a:r>
          </a:p>
        </p:txBody>
      </p:sp>
      <p:sp>
        <p:nvSpPr>
          <p:cNvPr id="49166" name="Text Box 14"/>
          <p:cNvSpPr txBox="1">
            <a:spLocks noChangeArrowheads="1"/>
          </p:cNvSpPr>
          <p:nvPr/>
        </p:nvSpPr>
        <p:spPr bwMode="auto">
          <a:xfrm>
            <a:off x="47625" y="1087438"/>
            <a:ext cx="1403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说明变量</a:t>
            </a:r>
          </a:p>
        </p:txBody>
      </p:sp>
      <p:sp>
        <p:nvSpPr>
          <p:cNvPr id="49167" name="Line 15"/>
          <p:cNvSpPr>
            <a:spLocks noChangeShapeType="1"/>
          </p:cNvSpPr>
          <p:nvPr/>
        </p:nvSpPr>
        <p:spPr bwMode="auto">
          <a:xfrm>
            <a:off x="1905000" y="5105400"/>
            <a:ext cx="914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68" name="Text Box 16"/>
          <p:cNvSpPr txBox="1">
            <a:spLocks noChangeArrowheads="1"/>
          </p:cNvSpPr>
          <p:nvPr/>
        </p:nvSpPr>
        <p:spPr bwMode="auto">
          <a:xfrm>
            <a:off x="1522413" y="4903788"/>
            <a:ext cx="4445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>
                <a:latin typeface="Verdana" pitchFamily="34" charset="0"/>
              </a:rPr>
              <a:t>P</a:t>
            </a:r>
          </a:p>
        </p:txBody>
      </p:sp>
      <p:sp>
        <p:nvSpPr>
          <p:cNvPr id="49169" name="AutoShape 17"/>
          <p:cNvSpPr>
            <a:spLocks/>
          </p:cNvSpPr>
          <p:nvPr/>
        </p:nvSpPr>
        <p:spPr bwMode="auto">
          <a:xfrm>
            <a:off x="1524000" y="3505200"/>
            <a:ext cx="1524000" cy="609600"/>
          </a:xfrm>
          <a:prstGeom prst="borderCallout2">
            <a:avLst>
              <a:gd name="adj1" fmla="val 18750"/>
              <a:gd name="adj2" fmla="val -5000"/>
              <a:gd name="adj3" fmla="val 18750"/>
              <a:gd name="adj4" fmla="val -25106"/>
              <a:gd name="adj5" fmla="val 197657"/>
              <a:gd name="adj6" fmla="val -4594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输入文本</a:t>
            </a:r>
          </a:p>
        </p:txBody>
      </p:sp>
      <p:sp>
        <p:nvSpPr>
          <p:cNvPr id="49170" name="Text Box 18"/>
          <p:cNvSpPr txBox="1">
            <a:spLocks noChangeArrowheads="1"/>
          </p:cNvSpPr>
          <p:nvPr/>
        </p:nvSpPr>
        <p:spPr bwMode="auto">
          <a:xfrm>
            <a:off x="4070350" y="492125"/>
            <a:ext cx="4298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申请第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2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个节点空间，输入文本</a:t>
            </a:r>
          </a:p>
        </p:txBody>
      </p:sp>
      <p:sp>
        <p:nvSpPr>
          <p:cNvPr id="49171" name="Text Box 19"/>
          <p:cNvSpPr txBox="1">
            <a:spLocks noChangeArrowheads="1"/>
          </p:cNvSpPr>
          <p:nvPr/>
        </p:nvSpPr>
        <p:spPr bwMode="auto">
          <a:xfrm>
            <a:off x="4146550" y="1254125"/>
            <a:ext cx="5060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将第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个节点中的指针指向第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2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个节点</a:t>
            </a:r>
          </a:p>
        </p:txBody>
      </p:sp>
      <p:graphicFrame>
        <p:nvGraphicFramePr>
          <p:cNvPr id="49172" name="Group 20"/>
          <p:cNvGraphicFramePr>
            <a:graphicFrameLocks noGrp="1"/>
          </p:cNvGraphicFramePr>
          <p:nvPr/>
        </p:nvGraphicFramePr>
        <p:xfrm>
          <a:off x="2851150" y="4648200"/>
          <a:ext cx="1828800" cy="1016000"/>
        </p:xfrm>
        <a:graphic>
          <a:graphicData uri="http://schemas.openxmlformats.org/drawingml/2006/table">
            <a:tbl>
              <a:tblPr/>
              <a:tblGrid>
                <a:gridCol w="990600"/>
                <a:gridCol w="838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2</a:t>
                      </a:r>
                    </a:p>
                  </a:txBody>
                  <a:tcPr marL="19050" marR="19050" marT="38100" marB="381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指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针</a:t>
                      </a:r>
                    </a:p>
                  </a:txBody>
                  <a:tcPr marL="19050" marR="1905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9180" name="Text Box 28"/>
          <p:cNvSpPr txBox="1">
            <a:spLocks noChangeArrowheads="1"/>
          </p:cNvSpPr>
          <p:nvPr/>
        </p:nvSpPr>
        <p:spPr bwMode="auto">
          <a:xfrm>
            <a:off x="4127500" y="4867275"/>
            <a:ext cx="4445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>
                <a:latin typeface="Verdana" pitchFamily="34" charset="0"/>
              </a:rPr>
              <a:t>P</a:t>
            </a:r>
          </a:p>
        </p:txBody>
      </p:sp>
      <p:sp>
        <p:nvSpPr>
          <p:cNvPr id="49181" name="Line 29"/>
          <p:cNvSpPr>
            <a:spLocks noChangeShapeType="1"/>
          </p:cNvSpPr>
          <p:nvPr/>
        </p:nvSpPr>
        <p:spPr bwMode="auto">
          <a:xfrm flipV="1">
            <a:off x="1250950" y="5867400"/>
            <a:ext cx="0" cy="685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82" name="Text Box 30"/>
          <p:cNvSpPr txBox="1">
            <a:spLocks noChangeArrowheads="1"/>
          </p:cNvSpPr>
          <p:nvPr/>
        </p:nvSpPr>
        <p:spPr bwMode="auto">
          <a:xfrm>
            <a:off x="152400" y="5975350"/>
            <a:ext cx="102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head</a:t>
            </a:r>
          </a:p>
        </p:txBody>
      </p:sp>
      <p:sp>
        <p:nvSpPr>
          <p:cNvPr id="49183" name="Line 31"/>
          <p:cNvSpPr>
            <a:spLocks noChangeShapeType="1"/>
          </p:cNvSpPr>
          <p:nvPr/>
        </p:nvSpPr>
        <p:spPr bwMode="auto">
          <a:xfrm flipV="1">
            <a:off x="3810000" y="5791200"/>
            <a:ext cx="0" cy="685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84" name="Text Box 32"/>
          <p:cNvSpPr txBox="1">
            <a:spLocks noChangeArrowheads="1"/>
          </p:cNvSpPr>
          <p:nvPr/>
        </p:nvSpPr>
        <p:spPr bwMode="auto">
          <a:xfrm>
            <a:off x="2971800" y="5943600"/>
            <a:ext cx="752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pth</a:t>
            </a:r>
          </a:p>
        </p:txBody>
      </p:sp>
      <p:sp>
        <p:nvSpPr>
          <p:cNvPr id="49185" name="Text Box 33"/>
          <p:cNvSpPr txBox="1">
            <a:spLocks noChangeArrowheads="1"/>
          </p:cNvSpPr>
          <p:nvPr/>
        </p:nvSpPr>
        <p:spPr bwMode="auto">
          <a:xfrm>
            <a:off x="4083050" y="2092325"/>
            <a:ext cx="460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申请第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3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个节点的空间，输入文本</a:t>
            </a:r>
          </a:p>
        </p:txBody>
      </p:sp>
      <p:sp>
        <p:nvSpPr>
          <p:cNvPr id="49186" name="Text Box 34"/>
          <p:cNvSpPr txBox="1">
            <a:spLocks noChangeArrowheads="1"/>
          </p:cNvSpPr>
          <p:nvPr/>
        </p:nvSpPr>
        <p:spPr bwMode="auto">
          <a:xfrm>
            <a:off x="4159250" y="2895600"/>
            <a:ext cx="5060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将第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2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个节点中的指针指向第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3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个节点</a:t>
            </a:r>
          </a:p>
        </p:txBody>
      </p:sp>
      <p:sp>
        <p:nvSpPr>
          <p:cNvPr id="49187" name="Text Box 35"/>
          <p:cNvSpPr txBox="1">
            <a:spLocks noChangeArrowheads="1"/>
          </p:cNvSpPr>
          <p:nvPr/>
        </p:nvSpPr>
        <p:spPr bwMode="auto">
          <a:xfrm>
            <a:off x="4191000" y="3678238"/>
            <a:ext cx="4756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找到表头，逐个结构输出每行文本</a:t>
            </a:r>
          </a:p>
        </p:txBody>
      </p:sp>
      <p:graphicFrame>
        <p:nvGraphicFramePr>
          <p:cNvPr id="49188" name="Group 36"/>
          <p:cNvGraphicFramePr>
            <a:graphicFrameLocks noGrp="1"/>
          </p:cNvGraphicFramePr>
          <p:nvPr/>
        </p:nvGraphicFramePr>
        <p:xfrm>
          <a:off x="5562600" y="4648200"/>
          <a:ext cx="1828800" cy="1016000"/>
        </p:xfrm>
        <a:graphic>
          <a:graphicData uri="http://schemas.openxmlformats.org/drawingml/2006/table">
            <a:tbl>
              <a:tblPr/>
              <a:tblGrid>
                <a:gridCol w="990600"/>
                <a:gridCol w="838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3</a:t>
                      </a:r>
                    </a:p>
                  </a:txBody>
                  <a:tcPr marL="19050" marR="19050" marT="38100" marB="381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指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针</a:t>
                      </a:r>
                    </a:p>
                  </a:txBody>
                  <a:tcPr marL="19050" marR="1905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9196" name="Text Box 44"/>
          <p:cNvSpPr txBox="1">
            <a:spLocks noChangeArrowheads="1"/>
          </p:cNvSpPr>
          <p:nvPr/>
        </p:nvSpPr>
        <p:spPr bwMode="auto">
          <a:xfrm>
            <a:off x="6838950" y="4867275"/>
            <a:ext cx="4445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>
                <a:latin typeface="Verdana" pitchFamily="34" charset="0"/>
              </a:rPr>
              <a:t>P</a:t>
            </a:r>
          </a:p>
        </p:txBody>
      </p:sp>
      <p:sp>
        <p:nvSpPr>
          <p:cNvPr id="49197" name="Line 45"/>
          <p:cNvSpPr>
            <a:spLocks noChangeShapeType="1"/>
          </p:cNvSpPr>
          <p:nvPr/>
        </p:nvSpPr>
        <p:spPr bwMode="auto">
          <a:xfrm flipV="1">
            <a:off x="6521450" y="5791200"/>
            <a:ext cx="0" cy="685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98" name="Text Box 46"/>
          <p:cNvSpPr txBox="1">
            <a:spLocks noChangeArrowheads="1"/>
          </p:cNvSpPr>
          <p:nvPr/>
        </p:nvSpPr>
        <p:spPr bwMode="auto">
          <a:xfrm>
            <a:off x="5789613" y="5943600"/>
            <a:ext cx="5349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pt</a:t>
            </a:r>
          </a:p>
        </p:txBody>
      </p:sp>
      <p:sp>
        <p:nvSpPr>
          <p:cNvPr id="49199" name="Line 47"/>
          <p:cNvSpPr>
            <a:spLocks noChangeShapeType="1"/>
          </p:cNvSpPr>
          <p:nvPr/>
        </p:nvSpPr>
        <p:spPr bwMode="auto">
          <a:xfrm>
            <a:off x="4572000" y="5105400"/>
            <a:ext cx="914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200" name="AutoShape 48"/>
          <p:cNvSpPr>
            <a:spLocks noChangeArrowheads="1"/>
          </p:cNvSpPr>
          <p:nvPr/>
        </p:nvSpPr>
        <p:spPr bwMode="auto">
          <a:xfrm>
            <a:off x="228600" y="3581400"/>
            <a:ext cx="3810000" cy="914400"/>
          </a:xfrm>
          <a:prstGeom prst="cloudCallout">
            <a:avLst>
              <a:gd name="adj1" fmla="val 73042"/>
              <a:gd name="adj2" fmla="val 96704"/>
            </a:avLst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pth-&gt;p=pt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9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49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49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"/>
                                        <p:tgtEl>
                                          <p:spTgt spid="49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4" dur="500"/>
                                        <p:tgtEl>
                                          <p:spTgt spid="49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9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9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4920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2" dur="500"/>
                                        <p:tgtEl>
                                          <p:spTgt spid="49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86" grpId="0" autoUpdateAnimBg="0"/>
      <p:bldP spid="49187" grpId="0" autoUpdateAnimBg="0"/>
      <p:bldP spid="49196" grpId="0" autoUpdateAnimBg="0"/>
      <p:bldP spid="49197" grpId="0" animBg="1"/>
      <p:bldP spid="49198" grpId="0" autoUpdateAnimBg="0"/>
      <p:bldP spid="49199" grpId="0" animBg="1"/>
      <p:bldP spid="49200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593725" y="401638"/>
            <a:ext cx="80930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zh-CN" altLang="en-US" sz="2800" b="1">
                <a:latin typeface="Symbol" pitchFamily="18" charset="2"/>
                <a:ea typeface="华文隶书" pitchFamily="2" charset="-122"/>
              </a:rPr>
              <a:t>经过对程序运行过程的分析，可初步确定在设计程序时，有几个问题要注意：</a:t>
            </a:r>
          </a:p>
        </p:txBody>
      </p:sp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609600" y="1768475"/>
            <a:ext cx="78486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81000" indent="-381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5715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en-US" altLang="zh-CN" sz="2800" b="1">
                <a:latin typeface="Symbol" pitchFamily="18" charset="2"/>
                <a:ea typeface="金山简准圆" pitchFamily="49" charset="-122"/>
              </a:rPr>
              <a:t>1  </a:t>
            </a: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要有  </a:t>
            </a:r>
            <a:r>
              <a:rPr kumimoji="1" lang="en-US" altLang="zh-CN" sz="2800" b="1">
                <a:latin typeface="Symbol" pitchFamily="18" charset="2"/>
                <a:ea typeface="金山简准圆" pitchFamily="49" charset="-122"/>
              </a:rPr>
              <a:t>3  </a:t>
            </a: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个指向结构的指针，一个用来保存表头，一个用来记录当前节点，一个用来记录当前节点前一个节点；</a:t>
            </a:r>
          </a:p>
        </p:txBody>
      </p:sp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669925" y="3692525"/>
            <a:ext cx="80930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81000" indent="-381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66357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en-US" altLang="zh-CN" sz="2800" b="1">
                <a:latin typeface="Symbol" pitchFamily="18" charset="2"/>
                <a:ea typeface="金山简准圆" pitchFamily="49" charset="-122"/>
              </a:rPr>
              <a:t>2  </a:t>
            </a: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除第 </a:t>
            </a:r>
            <a:r>
              <a:rPr kumimoji="1" lang="en-US" altLang="zh-CN" sz="2800" b="1">
                <a:latin typeface="Symbol" pitchFamily="18" charset="2"/>
                <a:ea typeface="金山简准圆" pitchFamily="49" charset="-122"/>
              </a:rPr>
              <a:t>1 </a:t>
            </a: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个节点外，其它节点的过程都一样。第 </a:t>
            </a:r>
            <a:r>
              <a:rPr kumimoji="1" lang="en-US" altLang="zh-CN" sz="2800" b="1">
                <a:latin typeface="Symbol" pitchFamily="18" charset="2"/>
                <a:ea typeface="金山简准圆" pitchFamily="49" charset="-122"/>
              </a:rPr>
              <a:t>1 </a:t>
            </a: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个节点要将指针保存到表头指针中。</a:t>
            </a:r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685800" y="5368925"/>
            <a:ext cx="81692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81000" indent="-381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5715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en-US" altLang="zh-CN" sz="2800" b="1">
                <a:latin typeface="Symbol" pitchFamily="18" charset="2"/>
                <a:ea typeface="金山简准圆" pitchFamily="49" charset="-122"/>
              </a:rPr>
              <a:t>3  </a:t>
            </a: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找到前一个节点才能找到后一个节点，不能象数组那样可能找到中间的任何一个节点。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autoUpdateAnimBg="0"/>
      <p:bldP spid="51204" grpId="0" autoUpdateAnimBg="0"/>
      <p:bldP spid="51205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ChangeArrowheads="1"/>
          </p:cNvSpPr>
          <p:nvPr/>
        </p:nvSpPr>
        <p:spPr bwMode="auto">
          <a:xfrm>
            <a:off x="152400" y="457200"/>
            <a:ext cx="8534400" cy="649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//exam3.c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#include&lt;stdio.h&gt;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struct text{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char txt[81];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struct text *p;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struct text *head;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int i,t=0;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struct text *pt,*pth;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pt=(struct text *)malloc(sizeof(struct text));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gets(pt-&gt;txt);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head=pth=pt;</a:t>
            </a:r>
          </a:p>
          <a:p>
            <a:pPr eaLnBrk="0" hangingPunct="0"/>
            <a:endParaRPr kumimoji="1" lang="en-US" altLang="zh-CN" sz="2000" b="1">
              <a:effectLst>
                <a:outerShdw blurRad="38100" dist="38100" dir="2700000" algn="tl">
                  <a:srgbClr val="FFFFFF"/>
                </a:outerShdw>
              </a:effectLst>
              <a:latin typeface="Verdana" pitchFamily="34" charset="0"/>
              <a:ea typeface="金山简准圆" pitchFamily="49" charset="-122"/>
            </a:endParaRP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while(*(pt-&gt;txt)){ //</a:t>
            </a:r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空行结束输入</a:t>
            </a:r>
          </a:p>
          <a:p>
            <a:pPr eaLnBrk="0" hangingPunct="0"/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</a:t>
            </a:r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pt=(struct text *)malloc(sizeof(struct text));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gets(pt-&gt;txt); // </a:t>
            </a:r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输入一行文本</a:t>
            </a:r>
          </a:p>
          <a:p>
            <a:pPr eaLnBrk="0" hangingPunct="0"/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</a:t>
            </a:r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pth-&gt;p=pt;     // </a:t>
            </a:r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  <a:hlinkClick r:id="" action="ppaction://noaction"/>
              </a:rPr>
              <a:t>将上一节点的指针指向当前节点</a:t>
            </a:r>
            <a:endParaRPr kumimoji="1" lang="zh-CN" altLang="en-US" sz="2000" b="1">
              <a:effectLst>
                <a:outerShdw blurRad="38100" dist="38100" dir="2700000" algn="tl">
                  <a:srgbClr val="FFFFFF"/>
                </a:outerShdw>
              </a:effectLst>
              <a:latin typeface="Verdana" pitchFamily="34" charset="0"/>
              <a:ea typeface="金山简准圆" pitchFamily="49" charset="-122"/>
            </a:endParaRPr>
          </a:p>
          <a:p>
            <a:pPr eaLnBrk="0" hangingPunct="0"/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</a:t>
            </a:r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pth=pt;        // </a:t>
            </a:r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将当前节点的指针保存到 </a:t>
            </a:r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pth</a:t>
            </a:r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中</a:t>
            </a:r>
          </a:p>
          <a:p>
            <a:pPr eaLnBrk="0" hangingPunct="0"/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</a:t>
            </a:r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  <a:p>
            <a:pPr eaLnBrk="0" hangingPunct="0"/>
            <a:endParaRPr kumimoji="1" lang="en-US" altLang="zh-CN" sz="2000" b="1">
              <a:effectLst>
                <a:outerShdw blurRad="38100" dist="38100" dir="2700000" algn="tl">
                  <a:srgbClr val="FFFFFF"/>
                </a:outerShdw>
              </a:effectLst>
              <a:latin typeface="Verdana" pitchFamily="34" charset="0"/>
              <a:ea typeface="金山简准圆" pitchFamily="49" charset="-122"/>
            </a:endParaRPr>
          </a:p>
        </p:txBody>
      </p:sp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3886200" y="0"/>
            <a:ext cx="5257800" cy="2530475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</a:t>
            </a:r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pt=head;  // </a:t>
            </a:r>
            <a:r>
              <a:rPr kumimoji="1" lang="zh-CN" altLang="en-US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让指针指向链表的表头</a:t>
            </a:r>
          </a:p>
          <a:p>
            <a:pPr eaLnBrk="0" hangingPunct="0"/>
            <a:r>
              <a:rPr kumimoji="1" lang="zh-CN" altLang="en-US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</a:t>
            </a:r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t=1;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while(*(pt-&gt;txt)){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printf("%d:",t++);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puts(pt-&gt;txt);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   pt=pt-&gt;p;  // </a:t>
            </a:r>
            <a:r>
              <a:rPr kumimoji="1" lang="zh-CN" altLang="en-US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获取下一节点的指针</a:t>
            </a:r>
          </a:p>
          <a:p>
            <a:pPr eaLnBrk="0" hangingPunct="0"/>
            <a:r>
              <a:rPr kumimoji="1" lang="zh-CN" altLang="en-US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</a:t>
            </a:r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  <a:p>
            <a:pPr eaLnBrk="0" hangingPunct="0"/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 Box 2"/>
          <p:cNvSpPr txBox="1">
            <a:spLocks noChangeArrowheads="1"/>
          </p:cNvSpPr>
          <p:nvPr/>
        </p:nvSpPr>
        <p:spPr bwMode="auto">
          <a:xfrm>
            <a:off x="609600" y="381000"/>
            <a:ext cx="2317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Symbol" pitchFamily="18" charset="2"/>
                <a:ea typeface="华文中宋" pitchFamily="2" charset="-122"/>
              </a:rPr>
              <a:t>链表的优点：</a:t>
            </a:r>
          </a:p>
        </p:txBody>
      </p:sp>
      <p:sp>
        <p:nvSpPr>
          <p:cNvPr id="55299" name="Text Box 3"/>
          <p:cNvSpPr txBox="1">
            <a:spLocks noChangeArrowheads="1"/>
          </p:cNvSpPr>
          <p:nvPr/>
        </p:nvSpPr>
        <p:spPr bwMode="auto">
          <a:xfrm>
            <a:off x="669925" y="2173288"/>
            <a:ext cx="37401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2  </a:t>
            </a:r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增加或删除节点方便</a:t>
            </a:r>
          </a:p>
        </p:txBody>
      </p:sp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593725" y="1355725"/>
            <a:ext cx="3740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1  </a:t>
            </a:r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动态确定链表的长度</a:t>
            </a: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346" name="Group 2"/>
          <p:cNvGraphicFramePr>
            <a:graphicFrameLocks noGrp="1"/>
          </p:cNvGraphicFramePr>
          <p:nvPr/>
        </p:nvGraphicFramePr>
        <p:xfrm>
          <a:off x="38100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7354" name="Text Box 10"/>
          <p:cNvSpPr txBox="1">
            <a:spLocks noChangeArrowheads="1"/>
          </p:cNvSpPr>
          <p:nvPr/>
        </p:nvSpPr>
        <p:spPr bwMode="auto">
          <a:xfrm>
            <a:off x="106680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57355" name="Group 11"/>
          <p:cNvGraphicFramePr>
            <a:graphicFrameLocks noGrp="1"/>
          </p:cNvGraphicFramePr>
          <p:nvPr/>
        </p:nvGraphicFramePr>
        <p:xfrm>
          <a:off x="212725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7363" name="Text Box 19"/>
          <p:cNvSpPr txBox="1">
            <a:spLocks noChangeArrowheads="1"/>
          </p:cNvSpPr>
          <p:nvPr/>
        </p:nvSpPr>
        <p:spPr bwMode="auto">
          <a:xfrm>
            <a:off x="281305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57364" name="Group 20"/>
          <p:cNvGraphicFramePr>
            <a:graphicFrameLocks noGrp="1"/>
          </p:cNvGraphicFramePr>
          <p:nvPr/>
        </p:nvGraphicFramePr>
        <p:xfrm>
          <a:off x="396240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7372" name="Text Box 28"/>
          <p:cNvSpPr txBox="1">
            <a:spLocks noChangeArrowheads="1"/>
          </p:cNvSpPr>
          <p:nvPr/>
        </p:nvSpPr>
        <p:spPr bwMode="auto">
          <a:xfrm>
            <a:off x="464820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solidFill>
                  <a:schemeClr val="bg1"/>
                </a:solidFill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57373" name="Group 29"/>
          <p:cNvGraphicFramePr>
            <a:graphicFrameLocks noGrp="1"/>
          </p:cNvGraphicFramePr>
          <p:nvPr/>
        </p:nvGraphicFramePr>
        <p:xfrm>
          <a:off x="570865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7381" name="Text Box 37"/>
          <p:cNvSpPr txBox="1">
            <a:spLocks noChangeArrowheads="1"/>
          </p:cNvSpPr>
          <p:nvPr/>
        </p:nvSpPr>
        <p:spPr bwMode="auto">
          <a:xfrm>
            <a:off x="639445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57382" name="Group 38"/>
          <p:cNvGraphicFramePr>
            <a:graphicFrameLocks noGrp="1"/>
          </p:cNvGraphicFramePr>
          <p:nvPr/>
        </p:nvGraphicFramePr>
        <p:xfrm>
          <a:off x="746125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7390" name="Text Box 46"/>
          <p:cNvSpPr txBox="1">
            <a:spLocks noChangeArrowheads="1"/>
          </p:cNvSpPr>
          <p:nvPr/>
        </p:nvSpPr>
        <p:spPr bwMode="auto">
          <a:xfrm>
            <a:off x="814705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sp>
        <p:nvSpPr>
          <p:cNvPr id="57391" name="Line 47"/>
          <p:cNvSpPr>
            <a:spLocks noChangeShapeType="1"/>
          </p:cNvSpPr>
          <p:nvPr/>
        </p:nvSpPr>
        <p:spPr bwMode="auto">
          <a:xfrm>
            <a:off x="1600200" y="33528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7392" name="Line 48"/>
          <p:cNvSpPr>
            <a:spLocks noChangeShapeType="1"/>
          </p:cNvSpPr>
          <p:nvPr/>
        </p:nvSpPr>
        <p:spPr bwMode="auto">
          <a:xfrm>
            <a:off x="3352800" y="33528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7393" name="Line 49"/>
          <p:cNvSpPr>
            <a:spLocks noChangeShapeType="1"/>
          </p:cNvSpPr>
          <p:nvPr/>
        </p:nvSpPr>
        <p:spPr bwMode="auto">
          <a:xfrm>
            <a:off x="5181600" y="33528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7394" name="Line 50"/>
          <p:cNvSpPr>
            <a:spLocks noChangeShapeType="1"/>
          </p:cNvSpPr>
          <p:nvPr/>
        </p:nvSpPr>
        <p:spPr bwMode="auto">
          <a:xfrm>
            <a:off x="6934200" y="33528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7395" name="AutoShape 51"/>
          <p:cNvSpPr>
            <a:spLocks noChangeArrowheads="1"/>
          </p:cNvSpPr>
          <p:nvPr/>
        </p:nvSpPr>
        <p:spPr bwMode="auto">
          <a:xfrm>
            <a:off x="7086600" y="1066800"/>
            <a:ext cx="1676400" cy="838200"/>
          </a:xfrm>
          <a:prstGeom prst="cloudCallout">
            <a:avLst>
              <a:gd name="adj1" fmla="val 27176"/>
              <a:gd name="adj2" fmla="val 211741"/>
            </a:avLst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空指针</a:t>
            </a:r>
          </a:p>
        </p:txBody>
      </p:sp>
      <p:sp>
        <p:nvSpPr>
          <p:cNvPr id="57396" name="Rectangle 52"/>
          <p:cNvSpPr>
            <a:spLocks noChangeArrowheads="1"/>
          </p:cNvSpPr>
          <p:nvPr/>
        </p:nvSpPr>
        <p:spPr bwMode="auto">
          <a:xfrm>
            <a:off x="762000" y="1309688"/>
            <a:ext cx="58737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删除中间的节点（数据底色为黑色）</a:t>
            </a: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9394" name="Group 2"/>
          <p:cNvGraphicFramePr>
            <a:graphicFrameLocks noGrp="1"/>
          </p:cNvGraphicFramePr>
          <p:nvPr/>
        </p:nvGraphicFramePr>
        <p:xfrm>
          <a:off x="38100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9402" name="Text Box 10"/>
          <p:cNvSpPr txBox="1">
            <a:spLocks noChangeArrowheads="1"/>
          </p:cNvSpPr>
          <p:nvPr/>
        </p:nvSpPr>
        <p:spPr bwMode="auto">
          <a:xfrm>
            <a:off x="106680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59403" name="Group 11"/>
          <p:cNvGraphicFramePr>
            <a:graphicFrameLocks noGrp="1"/>
          </p:cNvGraphicFramePr>
          <p:nvPr/>
        </p:nvGraphicFramePr>
        <p:xfrm>
          <a:off x="212725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9411" name="Text Box 19"/>
          <p:cNvSpPr txBox="1">
            <a:spLocks noChangeArrowheads="1"/>
          </p:cNvSpPr>
          <p:nvPr/>
        </p:nvSpPr>
        <p:spPr bwMode="auto">
          <a:xfrm>
            <a:off x="281305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59412" name="Group 20"/>
          <p:cNvGraphicFramePr>
            <a:graphicFrameLocks noGrp="1"/>
          </p:cNvGraphicFramePr>
          <p:nvPr/>
        </p:nvGraphicFramePr>
        <p:xfrm>
          <a:off x="396240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9420" name="Text Box 28"/>
          <p:cNvSpPr txBox="1">
            <a:spLocks noChangeArrowheads="1"/>
          </p:cNvSpPr>
          <p:nvPr/>
        </p:nvSpPr>
        <p:spPr bwMode="auto">
          <a:xfrm>
            <a:off x="464820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59421" name="Group 29"/>
          <p:cNvGraphicFramePr>
            <a:graphicFrameLocks noGrp="1"/>
          </p:cNvGraphicFramePr>
          <p:nvPr/>
        </p:nvGraphicFramePr>
        <p:xfrm>
          <a:off x="570865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9429" name="Text Box 37"/>
          <p:cNvSpPr txBox="1">
            <a:spLocks noChangeArrowheads="1"/>
          </p:cNvSpPr>
          <p:nvPr/>
        </p:nvSpPr>
        <p:spPr bwMode="auto">
          <a:xfrm>
            <a:off x="639445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59430" name="Group 38"/>
          <p:cNvGraphicFramePr>
            <a:graphicFrameLocks noGrp="1"/>
          </p:cNvGraphicFramePr>
          <p:nvPr/>
        </p:nvGraphicFramePr>
        <p:xfrm>
          <a:off x="746125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9438" name="Text Box 46"/>
          <p:cNvSpPr txBox="1">
            <a:spLocks noChangeArrowheads="1"/>
          </p:cNvSpPr>
          <p:nvPr/>
        </p:nvSpPr>
        <p:spPr bwMode="auto">
          <a:xfrm>
            <a:off x="814705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sp>
        <p:nvSpPr>
          <p:cNvPr id="59439" name="Line 47"/>
          <p:cNvSpPr>
            <a:spLocks noChangeShapeType="1"/>
          </p:cNvSpPr>
          <p:nvPr/>
        </p:nvSpPr>
        <p:spPr bwMode="auto">
          <a:xfrm>
            <a:off x="1371600" y="3352800"/>
            <a:ext cx="762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9440" name="Line 48"/>
          <p:cNvSpPr>
            <a:spLocks noChangeShapeType="1"/>
          </p:cNvSpPr>
          <p:nvPr/>
        </p:nvSpPr>
        <p:spPr bwMode="auto">
          <a:xfrm>
            <a:off x="4876800" y="3429000"/>
            <a:ext cx="838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9441" name="Line 49"/>
          <p:cNvSpPr>
            <a:spLocks noChangeShapeType="1"/>
          </p:cNvSpPr>
          <p:nvPr/>
        </p:nvSpPr>
        <p:spPr bwMode="auto">
          <a:xfrm flipV="1">
            <a:off x="6629400" y="3352800"/>
            <a:ext cx="838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9442" name="AutoShape 50"/>
          <p:cNvSpPr>
            <a:spLocks noChangeArrowheads="1"/>
          </p:cNvSpPr>
          <p:nvPr/>
        </p:nvSpPr>
        <p:spPr bwMode="auto">
          <a:xfrm>
            <a:off x="7086600" y="1066800"/>
            <a:ext cx="1676400" cy="838200"/>
          </a:xfrm>
          <a:prstGeom prst="cloudCallout">
            <a:avLst>
              <a:gd name="adj1" fmla="val 27176"/>
              <a:gd name="adj2" fmla="val 211741"/>
            </a:avLst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空指针</a:t>
            </a:r>
          </a:p>
        </p:txBody>
      </p:sp>
      <p:sp>
        <p:nvSpPr>
          <p:cNvPr id="59443" name="Text Box 51"/>
          <p:cNvSpPr txBox="1">
            <a:spLocks noChangeArrowheads="1"/>
          </p:cNvSpPr>
          <p:nvPr/>
        </p:nvSpPr>
        <p:spPr bwMode="auto">
          <a:xfrm>
            <a:off x="517525" y="4311650"/>
            <a:ext cx="80930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669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60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将它前面的节点的指针指向它后面的数据，</a:t>
            </a:r>
          </a:p>
        </p:txBody>
      </p:sp>
      <p:sp>
        <p:nvSpPr>
          <p:cNvPr id="59444" name="Freeform 52"/>
          <p:cNvSpPr>
            <a:spLocks/>
          </p:cNvSpPr>
          <p:nvPr/>
        </p:nvSpPr>
        <p:spPr bwMode="auto">
          <a:xfrm>
            <a:off x="3048000" y="2654300"/>
            <a:ext cx="2667000" cy="698500"/>
          </a:xfrm>
          <a:custGeom>
            <a:avLst/>
            <a:gdLst>
              <a:gd name="T0" fmla="*/ 0 w 1728"/>
              <a:gd name="T1" fmla="*/ 488 h 488"/>
              <a:gd name="T2" fmla="*/ 768 w 1728"/>
              <a:gd name="T3" fmla="*/ 8 h 488"/>
              <a:gd name="T4" fmla="*/ 1728 w 1728"/>
              <a:gd name="T5" fmla="*/ 440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28" h="488">
                <a:moveTo>
                  <a:pt x="0" y="488"/>
                </a:moveTo>
                <a:cubicBezTo>
                  <a:pt x="240" y="252"/>
                  <a:pt x="480" y="16"/>
                  <a:pt x="768" y="8"/>
                </a:cubicBezTo>
                <a:cubicBezTo>
                  <a:pt x="1056" y="0"/>
                  <a:pt x="1392" y="220"/>
                  <a:pt x="1728" y="440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9445" name="Rectangle 53"/>
          <p:cNvSpPr>
            <a:spLocks noChangeArrowheads="1"/>
          </p:cNvSpPr>
          <p:nvPr/>
        </p:nvSpPr>
        <p:spPr bwMode="auto">
          <a:xfrm>
            <a:off x="762000" y="1295400"/>
            <a:ext cx="5873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删除中间的节点（数据底色为黑色）</a:t>
            </a:r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42" name="Group 2"/>
          <p:cNvGraphicFramePr>
            <a:graphicFrameLocks noGrp="1"/>
          </p:cNvGraphicFramePr>
          <p:nvPr/>
        </p:nvGraphicFramePr>
        <p:xfrm>
          <a:off x="38100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1450" name="Text Box 10"/>
          <p:cNvSpPr txBox="1">
            <a:spLocks noChangeArrowheads="1"/>
          </p:cNvSpPr>
          <p:nvPr/>
        </p:nvSpPr>
        <p:spPr bwMode="auto">
          <a:xfrm>
            <a:off x="106680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61451" name="Group 11"/>
          <p:cNvGraphicFramePr>
            <a:graphicFrameLocks noGrp="1"/>
          </p:cNvGraphicFramePr>
          <p:nvPr/>
        </p:nvGraphicFramePr>
        <p:xfrm>
          <a:off x="212725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1459" name="Text Box 19"/>
          <p:cNvSpPr txBox="1">
            <a:spLocks noChangeArrowheads="1"/>
          </p:cNvSpPr>
          <p:nvPr/>
        </p:nvSpPr>
        <p:spPr bwMode="auto">
          <a:xfrm>
            <a:off x="281305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61460" name="Group 20"/>
          <p:cNvGraphicFramePr>
            <a:graphicFrameLocks noGrp="1"/>
          </p:cNvGraphicFramePr>
          <p:nvPr/>
        </p:nvGraphicFramePr>
        <p:xfrm>
          <a:off x="570865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1468" name="Text Box 28"/>
          <p:cNvSpPr txBox="1">
            <a:spLocks noChangeArrowheads="1"/>
          </p:cNvSpPr>
          <p:nvPr/>
        </p:nvSpPr>
        <p:spPr bwMode="auto">
          <a:xfrm>
            <a:off x="639445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61469" name="Group 29"/>
          <p:cNvGraphicFramePr>
            <a:graphicFrameLocks noGrp="1"/>
          </p:cNvGraphicFramePr>
          <p:nvPr/>
        </p:nvGraphicFramePr>
        <p:xfrm>
          <a:off x="746125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1477" name="Text Box 37"/>
          <p:cNvSpPr txBox="1">
            <a:spLocks noChangeArrowheads="1"/>
          </p:cNvSpPr>
          <p:nvPr/>
        </p:nvSpPr>
        <p:spPr bwMode="auto">
          <a:xfrm>
            <a:off x="814705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sp>
        <p:nvSpPr>
          <p:cNvPr id="61478" name="Line 38"/>
          <p:cNvSpPr>
            <a:spLocks noChangeShapeType="1"/>
          </p:cNvSpPr>
          <p:nvPr/>
        </p:nvSpPr>
        <p:spPr bwMode="auto">
          <a:xfrm>
            <a:off x="1371600" y="3352800"/>
            <a:ext cx="762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479" name="Line 39"/>
          <p:cNvSpPr>
            <a:spLocks noChangeShapeType="1"/>
          </p:cNvSpPr>
          <p:nvPr/>
        </p:nvSpPr>
        <p:spPr bwMode="auto">
          <a:xfrm flipV="1">
            <a:off x="6629400" y="3352800"/>
            <a:ext cx="838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480" name="AutoShape 40"/>
          <p:cNvSpPr>
            <a:spLocks noChangeArrowheads="1"/>
          </p:cNvSpPr>
          <p:nvPr/>
        </p:nvSpPr>
        <p:spPr bwMode="auto">
          <a:xfrm>
            <a:off x="7086600" y="1066800"/>
            <a:ext cx="1676400" cy="838200"/>
          </a:xfrm>
          <a:prstGeom prst="cloudCallout">
            <a:avLst>
              <a:gd name="adj1" fmla="val 27176"/>
              <a:gd name="adj2" fmla="val 211741"/>
            </a:avLst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空指针</a:t>
            </a:r>
          </a:p>
        </p:txBody>
      </p:sp>
      <p:sp>
        <p:nvSpPr>
          <p:cNvPr id="61481" name="Text Box 41"/>
          <p:cNvSpPr txBox="1">
            <a:spLocks noChangeArrowheads="1"/>
          </p:cNvSpPr>
          <p:nvPr/>
        </p:nvSpPr>
        <p:spPr bwMode="auto">
          <a:xfrm>
            <a:off x="517525" y="4311650"/>
            <a:ext cx="80930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669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60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将它前面的节点的指针指向它后面的数据，</a:t>
            </a:r>
            <a:r>
              <a:rPr kumimoji="1" lang="zh-CN" altLang="en-US" sz="28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然后释放被删除数据的空间即可。</a:t>
            </a:r>
          </a:p>
        </p:txBody>
      </p:sp>
      <p:sp>
        <p:nvSpPr>
          <p:cNvPr id="61482" name="Freeform 42"/>
          <p:cNvSpPr>
            <a:spLocks/>
          </p:cNvSpPr>
          <p:nvPr/>
        </p:nvSpPr>
        <p:spPr bwMode="auto">
          <a:xfrm>
            <a:off x="3048000" y="2654300"/>
            <a:ext cx="2667000" cy="698500"/>
          </a:xfrm>
          <a:custGeom>
            <a:avLst/>
            <a:gdLst>
              <a:gd name="T0" fmla="*/ 0 w 1728"/>
              <a:gd name="T1" fmla="*/ 488 h 488"/>
              <a:gd name="T2" fmla="*/ 768 w 1728"/>
              <a:gd name="T3" fmla="*/ 8 h 488"/>
              <a:gd name="T4" fmla="*/ 1728 w 1728"/>
              <a:gd name="T5" fmla="*/ 440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28" h="488">
                <a:moveTo>
                  <a:pt x="0" y="488"/>
                </a:moveTo>
                <a:cubicBezTo>
                  <a:pt x="240" y="252"/>
                  <a:pt x="480" y="16"/>
                  <a:pt x="768" y="8"/>
                </a:cubicBezTo>
                <a:cubicBezTo>
                  <a:pt x="1056" y="0"/>
                  <a:pt x="1392" y="220"/>
                  <a:pt x="1728" y="440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483" name="Rectangle 43"/>
          <p:cNvSpPr>
            <a:spLocks noChangeArrowheads="1"/>
          </p:cNvSpPr>
          <p:nvPr/>
        </p:nvSpPr>
        <p:spPr bwMode="auto">
          <a:xfrm>
            <a:off x="762000" y="1309688"/>
            <a:ext cx="58737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 b="1">
                <a:latin typeface="Symbol" pitchFamily="18" charset="2"/>
                <a:ea typeface="金山简准圆" pitchFamily="49" charset="-122"/>
              </a:rPr>
              <a:t>删除中间的节点（数据底色为黑色）</a:t>
            </a:r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490" name="Group 2"/>
          <p:cNvGraphicFramePr>
            <a:graphicFrameLocks noGrp="1"/>
          </p:cNvGraphicFramePr>
          <p:nvPr/>
        </p:nvGraphicFramePr>
        <p:xfrm>
          <a:off x="38100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00"/>
                    </a:solidFill>
                  </a:tcPr>
                </a:tc>
              </a:tr>
            </a:tbl>
          </a:graphicData>
        </a:graphic>
      </p:graphicFrame>
      <p:sp>
        <p:nvSpPr>
          <p:cNvPr id="63498" name="Text Box 10"/>
          <p:cNvSpPr txBox="1">
            <a:spLocks noChangeArrowheads="1"/>
          </p:cNvSpPr>
          <p:nvPr/>
        </p:nvSpPr>
        <p:spPr bwMode="auto">
          <a:xfrm>
            <a:off x="106680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solidFill>
                  <a:schemeClr val="bg1"/>
                </a:solidFill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63499" name="Group 11"/>
          <p:cNvGraphicFramePr>
            <a:graphicFrameLocks noGrp="1"/>
          </p:cNvGraphicFramePr>
          <p:nvPr/>
        </p:nvGraphicFramePr>
        <p:xfrm>
          <a:off x="212725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3507" name="Text Box 19"/>
          <p:cNvSpPr txBox="1">
            <a:spLocks noChangeArrowheads="1"/>
          </p:cNvSpPr>
          <p:nvPr/>
        </p:nvSpPr>
        <p:spPr bwMode="auto">
          <a:xfrm>
            <a:off x="281305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63508" name="Group 20"/>
          <p:cNvGraphicFramePr>
            <a:graphicFrameLocks noGrp="1"/>
          </p:cNvGraphicFramePr>
          <p:nvPr/>
        </p:nvGraphicFramePr>
        <p:xfrm>
          <a:off x="3962400" y="32004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3516" name="Text Box 28"/>
          <p:cNvSpPr txBox="1">
            <a:spLocks noChangeArrowheads="1"/>
          </p:cNvSpPr>
          <p:nvPr/>
        </p:nvSpPr>
        <p:spPr bwMode="auto">
          <a:xfrm>
            <a:off x="464820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63517" name="Group 29"/>
          <p:cNvGraphicFramePr>
            <a:graphicFrameLocks noGrp="1"/>
          </p:cNvGraphicFramePr>
          <p:nvPr/>
        </p:nvGraphicFramePr>
        <p:xfrm>
          <a:off x="570865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3525" name="Text Box 37"/>
          <p:cNvSpPr txBox="1">
            <a:spLocks noChangeArrowheads="1"/>
          </p:cNvSpPr>
          <p:nvPr/>
        </p:nvSpPr>
        <p:spPr bwMode="auto">
          <a:xfrm>
            <a:off x="639445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63526" name="Group 38"/>
          <p:cNvGraphicFramePr>
            <a:graphicFrameLocks noGrp="1"/>
          </p:cNvGraphicFramePr>
          <p:nvPr/>
        </p:nvGraphicFramePr>
        <p:xfrm>
          <a:off x="746125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3534" name="Text Box 46"/>
          <p:cNvSpPr txBox="1">
            <a:spLocks noChangeArrowheads="1"/>
          </p:cNvSpPr>
          <p:nvPr/>
        </p:nvSpPr>
        <p:spPr bwMode="auto">
          <a:xfrm>
            <a:off x="814705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sp>
        <p:nvSpPr>
          <p:cNvPr id="63535" name="Line 47"/>
          <p:cNvSpPr>
            <a:spLocks noChangeShapeType="1"/>
          </p:cNvSpPr>
          <p:nvPr/>
        </p:nvSpPr>
        <p:spPr bwMode="auto">
          <a:xfrm>
            <a:off x="1600200" y="33528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3536" name="Line 48"/>
          <p:cNvSpPr>
            <a:spLocks noChangeShapeType="1"/>
          </p:cNvSpPr>
          <p:nvPr/>
        </p:nvSpPr>
        <p:spPr bwMode="auto">
          <a:xfrm>
            <a:off x="3352800" y="33528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3537" name="Line 49"/>
          <p:cNvSpPr>
            <a:spLocks noChangeShapeType="1"/>
          </p:cNvSpPr>
          <p:nvPr/>
        </p:nvSpPr>
        <p:spPr bwMode="auto">
          <a:xfrm>
            <a:off x="5181600" y="33528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3538" name="Line 50"/>
          <p:cNvSpPr>
            <a:spLocks noChangeShapeType="1"/>
          </p:cNvSpPr>
          <p:nvPr/>
        </p:nvSpPr>
        <p:spPr bwMode="auto">
          <a:xfrm>
            <a:off x="6934200" y="33528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3539" name="AutoShape 51"/>
          <p:cNvSpPr>
            <a:spLocks noChangeArrowheads="1"/>
          </p:cNvSpPr>
          <p:nvPr/>
        </p:nvSpPr>
        <p:spPr bwMode="auto">
          <a:xfrm>
            <a:off x="7086600" y="1066800"/>
            <a:ext cx="1676400" cy="838200"/>
          </a:xfrm>
          <a:prstGeom prst="cloudCallout">
            <a:avLst>
              <a:gd name="adj1" fmla="val 27176"/>
              <a:gd name="adj2" fmla="val 211741"/>
            </a:avLst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空指针</a:t>
            </a:r>
          </a:p>
        </p:txBody>
      </p:sp>
      <p:sp>
        <p:nvSpPr>
          <p:cNvPr id="63540" name="Rectangle 52"/>
          <p:cNvSpPr>
            <a:spLocks noChangeArrowheads="1"/>
          </p:cNvSpPr>
          <p:nvPr/>
        </p:nvSpPr>
        <p:spPr bwMode="auto">
          <a:xfrm>
            <a:off x="762000" y="1309688"/>
            <a:ext cx="55181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删除表头节点（数据底色为黑色）</a:t>
            </a:r>
          </a:p>
        </p:txBody>
      </p:sp>
      <p:sp>
        <p:nvSpPr>
          <p:cNvPr id="63541" name="Text Box 53"/>
          <p:cNvSpPr txBox="1">
            <a:spLocks noChangeArrowheads="1"/>
          </p:cNvSpPr>
          <p:nvPr/>
        </p:nvSpPr>
        <p:spPr bwMode="auto">
          <a:xfrm>
            <a:off x="152400" y="2078038"/>
            <a:ext cx="1412875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表头指针</a:t>
            </a:r>
          </a:p>
        </p:txBody>
      </p:sp>
      <p:sp>
        <p:nvSpPr>
          <p:cNvPr id="63542" name="Line 54"/>
          <p:cNvSpPr>
            <a:spLocks noChangeShapeType="1"/>
          </p:cNvSpPr>
          <p:nvPr/>
        </p:nvSpPr>
        <p:spPr bwMode="auto">
          <a:xfrm>
            <a:off x="854075" y="2667000"/>
            <a:ext cx="38100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5538" name="Group 2"/>
          <p:cNvGraphicFramePr>
            <a:graphicFrameLocks noGrp="1"/>
          </p:cNvGraphicFramePr>
          <p:nvPr/>
        </p:nvGraphicFramePr>
        <p:xfrm>
          <a:off x="38100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00"/>
                    </a:solidFill>
                  </a:tcPr>
                </a:tc>
              </a:tr>
            </a:tbl>
          </a:graphicData>
        </a:graphic>
      </p:graphicFrame>
      <p:sp>
        <p:nvSpPr>
          <p:cNvPr id="65546" name="Text Box 10"/>
          <p:cNvSpPr txBox="1">
            <a:spLocks noChangeArrowheads="1"/>
          </p:cNvSpPr>
          <p:nvPr/>
        </p:nvSpPr>
        <p:spPr bwMode="auto">
          <a:xfrm>
            <a:off x="106680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solidFill>
                  <a:schemeClr val="bg1"/>
                </a:solidFill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65547" name="Group 11"/>
          <p:cNvGraphicFramePr>
            <a:graphicFrameLocks noGrp="1"/>
          </p:cNvGraphicFramePr>
          <p:nvPr/>
        </p:nvGraphicFramePr>
        <p:xfrm>
          <a:off x="212725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5555" name="Text Box 19"/>
          <p:cNvSpPr txBox="1">
            <a:spLocks noChangeArrowheads="1"/>
          </p:cNvSpPr>
          <p:nvPr/>
        </p:nvSpPr>
        <p:spPr bwMode="auto">
          <a:xfrm>
            <a:off x="281305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65556" name="Group 20"/>
          <p:cNvGraphicFramePr>
            <a:graphicFrameLocks noGrp="1"/>
          </p:cNvGraphicFramePr>
          <p:nvPr/>
        </p:nvGraphicFramePr>
        <p:xfrm>
          <a:off x="3962400" y="32004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5564" name="Text Box 28"/>
          <p:cNvSpPr txBox="1">
            <a:spLocks noChangeArrowheads="1"/>
          </p:cNvSpPr>
          <p:nvPr/>
        </p:nvSpPr>
        <p:spPr bwMode="auto">
          <a:xfrm>
            <a:off x="464820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65565" name="Group 29"/>
          <p:cNvGraphicFramePr>
            <a:graphicFrameLocks noGrp="1"/>
          </p:cNvGraphicFramePr>
          <p:nvPr/>
        </p:nvGraphicFramePr>
        <p:xfrm>
          <a:off x="570865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5573" name="Text Box 37"/>
          <p:cNvSpPr txBox="1">
            <a:spLocks noChangeArrowheads="1"/>
          </p:cNvSpPr>
          <p:nvPr/>
        </p:nvSpPr>
        <p:spPr bwMode="auto">
          <a:xfrm>
            <a:off x="639445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65574" name="Group 38"/>
          <p:cNvGraphicFramePr>
            <a:graphicFrameLocks noGrp="1"/>
          </p:cNvGraphicFramePr>
          <p:nvPr/>
        </p:nvGraphicFramePr>
        <p:xfrm>
          <a:off x="746125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5582" name="Text Box 46"/>
          <p:cNvSpPr txBox="1">
            <a:spLocks noChangeArrowheads="1"/>
          </p:cNvSpPr>
          <p:nvPr/>
        </p:nvSpPr>
        <p:spPr bwMode="auto">
          <a:xfrm>
            <a:off x="814705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sp>
        <p:nvSpPr>
          <p:cNvPr id="65583" name="Line 47"/>
          <p:cNvSpPr>
            <a:spLocks noChangeShapeType="1"/>
          </p:cNvSpPr>
          <p:nvPr/>
        </p:nvSpPr>
        <p:spPr bwMode="auto">
          <a:xfrm>
            <a:off x="3352800" y="33528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5584" name="Line 48"/>
          <p:cNvSpPr>
            <a:spLocks noChangeShapeType="1"/>
          </p:cNvSpPr>
          <p:nvPr/>
        </p:nvSpPr>
        <p:spPr bwMode="auto">
          <a:xfrm>
            <a:off x="5181600" y="33528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5585" name="Line 49"/>
          <p:cNvSpPr>
            <a:spLocks noChangeShapeType="1"/>
          </p:cNvSpPr>
          <p:nvPr/>
        </p:nvSpPr>
        <p:spPr bwMode="auto">
          <a:xfrm>
            <a:off x="6934200" y="33528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5586" name="AutoShape 50"/>
          <p:cNvSpPr>
            <a:spLocks noChangeArrowheads="1"/>
          </p:cNvSpPr>
          <p:nvPr/>
        </p:nvSpPr>
        <p:spPr bwMode="auto">
          <a:xfrm>
            <a:off x="7086600" y="1066800"/>
            <a:ext cx="1676400" cy="838200"/>
          </a:xfrm>
          <a:prstGeom prst="cloudCallout">
            <a:avLst>
              <a:gd name="adj1" fmla="val 27176"/>
              <a:gd name="adj2" fmla="val 211741"/>
            </a:avLst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空指针</a:t>
            </a:r>
          </a:p>
        </p:txBody>
      </p:sp>
      <p:sp>
        <p:nvSpPr>
          <p:cNvPr id="65587" name="Rectangle 51"/>
          <p:cNvSpPr>
            <a:spLocks noChangeArrowheads="1"/>
          </p:cNvSpPr>
          <p:nvPr/>
        </p:nvSpPr>
        <p:spPr bwMode="auto">
          <a:xfrm>
            <a:off x="762000" y="1309688"/>
            <a:ext cx="55181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删除表头节点（数据底色为黑色）</a:t>
            </a:r>
          </a:p>
        </p:txBody>
      </p:sp>
      <p:sp>
        <p:nvSpPr>
          <p:cNvPr id="65588" name="Text Box 52"/>
          <p:cNvSpPr txBox="1">
            <a:spLocks noChangeArrowheads="1"/>
          </p:cNvSpPr>
          <p:nvPr/>
        </p:nvSpPr>
        <p:spPr bwMode="auto">
          <a:xfrm>
            <a:off x="822325" y="4540250"/>
            <a:ext cx="48069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将表头指针指向第二个节点，</a:t>
            </a:r>
          </a:p>
        </p:txBody>
      </p:sp>
      <p:sp>
        <p:nvSpPr>
          <p:cNvPr id="65589" name="Text Box 53"/>
          <p:cNvSpPr txBox="1">
            <a:spLocks noChangeArrowheads="1"/>
          </p:cNvSpPr>
          <p:nvPr/>
        </p:nvSpPr>
        <p:spPr bwMode="auto">
          <a:xfrm>
            <a:off x="1355725" y="2078038"/>
            <a:ext cx="1412875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表头指针</a:t>
            </a:r>
          </a:p>
        </p:txBody>
      </p:sp>
      <p:sp>
        <p:nvSpPr>
          <p:cNvPr id="65590" name="Line 54"/>
          <p:cNvSpPr>
            <a:spLocks noChangeShapeType="1"/>
          </p:cNvSpPr>
          <p:nvPr/>
        </p:nvSpPr>
        <p:spPr bwMode="auto">
          <a:xfrm>
            <a:off x="2057400" y="2667000"/>
            <a:ext cx="38100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586" name="Group 2"/>
          <p:cNvGraphicFramePr>
            <a:graphicFrameLocks noGrp="1"/>
          </p:cNvGraphicFramePr>
          <p:nvPr/>
        </p:nvGraphicFramePr>
        <p:xfrm>
          <a:off x="212725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7594" name="Text Box 10"/>
          <p:cNvSpPr txBox="1">
            <a:spLocks noChangeArrowheads="1"/>
          </p:cNvSpPr>
          <p:nvPr/>
        </p:nvSpPr>
        <p:spPr bwMode="auto">
          <a:xfrm>
            <a:off x="281305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67595" name="Group 11"/>
          <p:cNvGraphicFramePr>
            <a:graphicFrameLocks noGrp="1"/>
          </p:cNvGraphicFramePr>
          <p:nvPr/>
        </p:nvGraphicFramePr>
        <p:xfrm>
          <a:off x="3962400" y="32004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7603" name="Text Box 19"/>
          <p:cNvSpPr txBox="1">
            <a:spLocks noChangeArrowheads="1"/>
          </p:cNvSpPr>
          <p:nvPr/>
        </p:nvSpPr>
        <p:spPr bwMode="auto">
          <a:xfrm>
            <a:off x="464820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67604" name="Group 20"/>
          <p:cNvGraphicFramePr>
            <a:graphicFrameLocks noGrp="1"/>
          </p:cNvGraphicFramePr>
          <p:nvPr/>
        </p:nvGraphicFramePr>
        <p:xfrm>
          <a:off x="570865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7612" name="Text Box 28"/>
          <p:cNvSpPr txBox="1">
            <a:spLocks noChangeArrowheads="1"/>
          </p:cNvSpPr>
          <p:nvPr/>
        </p:nvSpPr>
        <p:spPr bwMode="auto">
          <a:xfrm>
            <a:off x="639445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67613" name="Group 29"/>
          <p:cNvGraphicFramePr>
            <a:graphicFrameLocks noGrp="1"/>
          </p:cNvGraphicFramePr>
          <p:nvPr/>
        </p:nvGraphicFramePr>
        <p:xfrm>
          <a:off x="746125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7621" name="Text Box 37"/>
          <p:cNvSpPr txBox="1">
            <a:spLocks noChangeArrowheads="1"/>
          </p:cNvSpPr>
          <p:nvPr/>
        </p:nvSpPr>
        <p:spPr bwMode="auto">
          <a:xfrm>
            <a:off x="814705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sp>
        <p:nvSpPr>
          <p:cNvPr id="67622" name="Line 38"/>
          <p:cNvSpPr>
            <a:spLocks noChangeShapeType="1"/>
          </p:cNvSpPr>
          <p:nvPr/>
        </p:nvSpPr>
        <p:spPr bwMode="auto">
          <a:xfrm>
            <a:off x="3352800" y="33528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7623" name="Line 39"/>
          <p:cNvSpPr>
            <a:spLocks noChangeShapeType="1"/>
          </p:cNvSpPr>
          <p:nvPr/>
        </p:nvSpPr>
        <p:spPr bwMode="auto">
          <a:xfrm>
            <a:off x="5181600" y="33528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7624" name="Line 40"/>
          <p:cNvSpPr>
            <a:spLocks noChangeShapeType="1"/>
          </p:cNvSpPr>
          <p:nvPr/>
        </p:nvSpPr>
        <p:spPr bwMode="auto">
          <a:xfrm>
            <a:off x="6934200" y="33528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7625" name="AutoShape 41"/>
          <p:cNvSpPr>
            <a:spLocks noChangeArrowheads="1"/>
          </p:cNvSpPr>
          <p:nvPr/>
        </p:nvSpPr>
        <p:spPr bwMode="auto">
          <a:xfrm>
            <a:off x="7086600" y="1066800"/>
            <a:ext cx="1676400" cy="838200"/>
          </a:xfrm>
          <a:prstGeom prst="cloudCallout">
            <a:avLst>
              <a:gd name="adj1" fmla="val 27176"/>
              <a:gd name="adj2" fmla="val 211741"/>
            </a:avLst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空指针</a:t>
            </a:r>
          </a:p>
        </p:txBody>
      </p:sp>
      <p:sp>
        <p:nvSpPr>
          <p:cNvPr id="67626" name="Rectangle 42"/>
          <p:cNvSpPr>
            <a:spLocks noChangeArrowheads="1"/>
          </p:cNvSpPr>
          <p:nvPr/>
        </p:nvSpPr>
        <p:spPr bwMode="auto">
          <a:xfrm>
            <a:off x="762000" y="1309688"/>
            <a:ext cx="55181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删除表头节点（数据底色为黑色）</a:t>
            </a:r>
          </a:p>
        </p:txBody>
      </p:sp>
      <p:sp>
        <p:nvSpPr>
          <p:cNvPr id="67627" name="Text Box 43"/>
          <p:cNvSpPr txBox="1">
            <a:spLocks noChangeArrowheads="1"/>
          </p:cNvSpPr>
          <p:nvPr/>
        </p:nvSpPr>
        <p:spPr bwMode="auto">
          <a:xfrm>
            <a:off x="822325" y="4540250"/>
            <a:ext cx="8007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将表头指针指向第二个节点，并释放原表头节点。</a:t>
            </a:r>
          </a:p>
        </p:txBody>
      </p:sp>
      <p:sp>
        <p:nvSpPr>
          <p:cNvPr id="67628" name="Text Box 44"/>
          <p:cNvSpPr txBox="1">
            <a:spLocks noChangeArrowheads="1"/>
          </p:cNvSpPr>
          <p:nvPr/>
        </p:nvSpPr>
        <p:spPr bwMode="auto">
          <a:xfrm>
            <a:off x="1355725" y="2078038"/>
            <a:ext cx="1412875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表头指针</a:t>
            </a:r>
          </a:p>
        </p:txBody>
      </p:sp>
      <p:sp>
        <p:nvSpPr>
          <p:cNvPr id="67629" name="Line 45"/>
          <p:cNvSpPr>
            <a:spLocks noChangeShapeType="1"/>
          </p:cNvSpPr>
          <p:nvPr/>
        </p:nvSpPr>
        <p:spPr bwMode="auto">
          <a:xfrm>
            <a:off x="2057400" y="2667000"/>
            <a:ext cx="38100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9634" name="Group 2"/>
          <p:cNvGraphicFramePr>
            <a:graphicFrameLocks noGrp="1"/>
          </p:cNvGraphicFramePr>
          <p:nvPr/>
        </p:nvGraphicFramePr>
        <p:xfrm>
          <a:off x="38100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Text Box 10"/>
          <p:cNvSpPr txBox="1">
            <a:spLocks noChangeArrowheads="1"/>
          </p:cNvSpPr>
          <p:nvPr/>
        </p:nvSpPr>
        <p:spPr bwMode="auto">
          <a:xfrm>
            <a:off x="106680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69643" name="Group 11"/>
          <p:cNvGraphicFramePr>
            <a:graphicFrameLocks noGrp="1"/>
          </p:cNvGraphicFramePr>
          <p:nvPr/>
        </p:nvGraphicFramePr>
        <p:xfrm>
          <a:off x="212725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51" name="Text Box 19"/>
          <p:cNvSpPr txBox="1">
            <a:spLocks noChangeArrowheads="1"/>
          </p:cNvSpPr>
          <p:nvPr/>
        </p:nvSpPr>
        <p:spPr bwMode="auto">
          <a:xfrm>
            <a:off x="281305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69652" name="Group 20"/>
          <p:cNvGraphicFramePr>
            <a:graphicFrameLocks noGrp="1"/>
          </p:cNvGraphicFramePr>
          <p:nvPr/>
        </p:nvGraphicFramePr>
        <p:xfrm>
          <a:off x="3962400" y="32004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60" name="Text Box 28"/>
          <p:cNvSpPr txBox="1">
            <a:spLocks noChangeArrowheads="1"/>
          </p:cNvSpPr>
          <p:nvPr/>
        </p:nvSpPr>
        <p:spPr bwMode="auto">
          <a:xfrm>
            <a:off x="464820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69661" name="Group 29"/>
          <p:cNvGraphicFramePr>
            <a:graphicFrameLocks noGrp="1"/>
          </p:cNvGraphicFramePr>
          <p:nvPr/>
        </p:nvGraphicFramePr>
        <p:xfrm>
          <a:off x="570865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69" name="Text Box 37"/>
          <p:cNvSpPr txBox="1">
            <a:spLocks noChangeArrowheads="1"/>
          </p:cNvSpPr>
          <p:nvPr/>
        </p:nvSpPr>
        <p:spPr bwMode="auto">
          <a:xfrm>
            <a:off x="639445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69670" name="Group 38"/>
          <p:cNvGraphicFramePr>
            <a:graphicFrameLocks noGrp="1"/>
          </p:cNvGraphicFramePr>
          <p:nvPr/>
        </p:nvGraphicFramePr>
        <p:xfrm>
          <a:off x="746125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00"/>
                    </a:solidFill>
                  </a:tcPr>
                </a:tc>
              </a:tr>
            </a:tbl>
          </a:graphicData>
        </a:graphic>
      </p:graphicFrame>
      <p:sp>
        <p:nvSpPr>
          <p:cNvPr id="69678" name="Text Box 46"/>
          <p:cNvSpPr txBox="1">
            <a:spLocks noChangeArrowheads="1"/>
          </p:cNvSpPr>
          <p:nvPr/>
        </p:nvSpPr>
        <p:spPr bwMode="auto">
          <a:xfrm>
            <a:off x="814705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solidFill>
                  <a:schemeClr val="bg1"/>
                </a:solidFill>
                <a:latin typeface="Times New Roman" pitchFamily="18" charset="0"/>
              </a:rPr>
              <a:t>◎</a:t>
            </a:r>
          </a:p>
        </p:txBody>
      </p:sp>
      <p:sp>
        <p:nvSpPr>
          <p:cNvPr id="69679" name="Line 47"/>
          <p:cNvSpPr>
            <a:spLocks noChangeShapeType="1"/>
          </p:cNvSpPr>
          <p:nvPr/>
        </p:nvSpPr>
        <p:spPr bwMode="auto">
          <a:xfrm>
            <a:off x="1600200" y="33528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9680" name="Line 48"/>
          <p:cNvSpPr>
            <a:spLocks noChangeShapeType="1"/>
          </p:cNvSpPr>
          <p:nvPr/>
        </p:nvSpPr>
        <p:spPr bwMode="auto">
          <a:xfrm>
            <a:off x="3352800" y="33528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9681" name="Line 49"/>
          <p:cNvSpPr>
            <a:spLocks noChangeShapeType="1"/>
          </p:cNvSpPr>
          <p:nvPr/>
        </p:nvSpPr>
        <p:spPr bwMode="auto">
          <a:xfrm>
            <a:off x="5181600" y="33528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9682" name="Line 50"/>
          <p:cNvSpPr>
            <a:spLocks noChangeShapeType="1"/>
          </p:cNvSpPr>
          <p:nvPr/>
        </p:nvSpPr>
        <p:spPr bwMode="auto">
          <a:xfrm>
            <a:off x="6934200" y="33528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9683" name="AutoShape 51"/>
          <p:cNvSpPr>
            <a:spLocks noChangeArrowheads="1"/>
          </p:cNvSpPr>
          <p:nvPr/>
        </p:nvSpPr>
        <p:spPr bwMode="auto">
          <a:xfrm>
            <a:off x="7086600" y="1066800"/>
            <a:ext cx="1676400" cy="838200"/>
          </a:xfrm>
          <a:prstGeom prst="cloudCallout">
            <a:avLst>
              <a:gd name="adj1" fmla="val 27176"/>
              <a:gd name="adj2" fmla="val 211741"/>
            </a:avLst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空指针</a:t>
            </a:r>
          </a:p>
        </p:txBody>
      </p:sp>
      <p:sp>
        <p:nvSpPr>
          <p:cNvPr id="69684" name="Rectangle 52"/>
          <p:cNvSpPr>
            <a:spLocks noChangeArrowheads="1"/>
          </p:cNvSpPr>
          <p:nvPr/>
        </p:nvSpPr>
        <p:spPr bwMode="auto">
          <a:xfrm>
            <a:off x="762000" y="1309688"/>
            <a:ext cx="55181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删除表尾节点（数据底色为黑色）</a:t>
            </a:r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682" name="Group 2"/>
          <p:cNvGraphicFramePr>
            <a:graphicFrameLocks noGrp="1"/>
          </p:cNvGraphicFramePr>
          <p:nvPr/>
        </p:nvGraphicFramePr>
        <p:xfrm>
          <a:off x="38100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690" name="Text Box 10"/>
          <p:cNvSpPr txBox="1">
            <a:spLocks noChangeArrowheads="1"/>
          </p:cNvSpPr>
          <p:nvPr/>
        </p:nvSpPr>
        <p:spPr bwMode="auto">
          <a:xfrm>
            <a:off x="106680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71691" name="Group 11"/>
          <p:cNvGraphicFramePr>
            <a:graphicFrameLocks noGrp="1"/>
          </p:cNvGraphicFramePr>
          <p:nvPr/>
        </p:nvGraphicFramePr>
        <p:xfrm>
          <a:off x="212725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699" name="Text Box 19"/>
          <p:cNvSpPr txBox="1">
            <a:spLocks noChangeArrowheads="1"/>
          </p:cNvSpPr>
          <p:nvPr/>
        </p:nvSpPr>
        <p:spPr bwMode="auto">
          <a:xfrm>
            <a:off x="281305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71700" name="Group 20"/>
          <p:cNvGraphicFramePr>
            <a:graphicFrameLocks noGrp="1"/>
          </p:cNvGraphicFramePr>
          <p:nvPr/>
        </p:nvGraphicFramePr>
        <p:xfrm>
          <a:off x="3962400" y="32004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08" name="Text Box 28"/>
          <p:cNvSpPr txBox="1">
            <a:spLocks noChangeArrowheads="1"/>
          </p:cNvSpPr>
          <p:nvPr/>
        </p:nvSpPr>
        <p:spPr bwMode="auto">
          <a:xfrm>
            <a:off x="464820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71709" name="Group 29"/>
          <p:cNvGraphicFramePr>
            <a:graphicFrameLocks noGrp="1"/>
          </p:cNvGraphicFramePr>
          <p:nvPr/>
        </p:nvGraphicFramePr>
        <p:xfrm>
          <a:off x="570865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17" name="Text Box 37"/>
          <p:cNvSpPr txBox="1">
            <a:spLocks noChangeArrowheads="1"/>
          </p:cNvSpPr>
          <p:nvPr/>
        </p:nvSpPr>
        <p:spPr bwMode="auto">
          <a:xfrm>
            <a:off x="639445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71718" name="Group 38"/>
          <p:cNvGraphicFramePr>
            <a:graphicFrameLocks noGrp="1"/>
          </p:cNvGraphicFramePr>
          <p:nvPr/>
        </p:nvGraphicFramePr>
        <p:xfrm>
          <a:off x="746125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00"/>
                    </a:solidFill>
                  </a:tcPr>
                </a:tc>
              </a:tr>
            </a:tbl>
          </a:graphicData>
        </a:graphic>
      </p:graphicFrame>
      <p:sp>
        <p:nvSpPr>
          <p:cNvPr id="71726" name="Text Box 46"/>
          <p:cNvSpPr txBox="1">
            <a:spLocks noChangeArrowheads="1"/>
          </p:cNvSpPr>
          <p:nvPr/>
        </p:nvSpPr>
        <p:spPr bwMode="auto">
          <a:xfrm>
            <a:off x="814705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solidFill>
                  <a:schemeClr val="bg1"/>
                </a:solidFill>
                <a:latin typeface="Times New Roman" pitchFamily="18" charset="0"/>
              </a:rPr>
              <a:t>◎</a:t>
            </a:r>
          </a:p>
        </p:txBody>
      </p:sp>
      <p:sp>
        <p:nvSpPr>
          <p:cNvPr id="71727" name="Line 47"/>
          <p:cNvSpPr>
            <a:spLocks noChangeShapeType="1"/>
          </p:cNvSpPr>
          <p:nvPr/>
        </p:nvSpPr>
        <p:spPr bwMode="auto">
          <a:xfrm>
            <a:off x="1600200" y="33528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728" name="Line 48"/>
          <p:cNvSpPr>
            <a:spLocks noChangeShapeType="1"/>
          </p:cNvSpPr>
          <p:nvPr/>
        </p:nvSpPr>
        <p:spPr bwMode="auto">
          <a:xfrm>
            <a:off x="3352800" y="33528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729" name="Line 49"/>
          <p:cNvSpPr>
            <a:spLocks noChangeShapeType="1"/>
          </p:cNvSpPr>
          <p:nvPr/>
        </p:nvSpPr>
        <p:spPr bwMode="auto">
          <a:xfrm>
            <a:off x="5181600" y="33528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730" name="AutoShape 50"/>
          <p:cNvSpPr>
            <a:spLocks noChangeArrowheads="1"/>
          </p:cNvSpPr>
          <p:nvPr/>
        </p:nvSpPr>
        <p:spPr bwMode="auto">
          <a:xfrm>
            <a:off x="7086600" y="1066800"/>
            <a:ext cx="1676400" cy="838200"/>
          </a:xfrm>
          <a:prstGeom prst="cloudCallout">
            <a:avLst>
              <a:gd name="adj1" fmla="val -71968"/>
              <a:gd name="adj2" fmla="val 211741"/>
            </a:avLst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空指针</a:t>
            </a:r>
          </a:p>
        </p:txBody>
      </p:sp>
      <p:sp>
        <p:nvSpPr>
          <p:cNvPr id="71731" name="Rectangle 51"/>
          <p:cNvSpPr>
            <a:spLocks noChangeArrowheads="1"/>
          </p:cNvSpPr>
          <p:nvPr/>
        </p:nvSpPr>
        <p:spPr bwMode="auto">
          <a:xfrm>
            <a:off x="762000" y="1309688"/>
            <a:ext cx="55181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删除表尾节点（数据底色为黑色）</a:t>
            </a:r>
          </a:p>
        </p:txBody>
      </p:sp>
      <p:sp>
        <p:nvSpPr>
          <p:cNvPr id="71732" name="Text Box 52"/>
          <p:cNvSpPr txBox="1">
            <a:spLocks noChangeArrowheads="1"/>
          </p:cNvSpPr>
          <p:nvPr/>
        </p:nvSpPr>
        <p:spPr bwMode="auto">
          <a:xfrm>
            <a:off x="685800" y="4387850"/>
            <a:ext cx="6229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将表尾前的一个节点指针置为空指针，</a:t>
            </a:r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3730" name="Group 2"/>
          <p:cNvGraphicFramePr>
            <a:graphicFrameLocks noGrp="1"/>
          </p:cNvGraphicFramePr>
          <p:nvPr/>
        </p:nvGraphicFramePr>
        <p:xfrm>
          <a:off x="38100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38" name="Text Box 10"/>
          <p:cNvSpPr txBox="1">
            <a:spLocks noChangeArrowheads="1"/>
          </p:cNvSpPr>
          <p:nvPr/>
        </p:nvSpPr>
        <p:spPr bwMode="auto">
          <a:xfrm>
            <a:off x="106680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73739" name="Group 11"/>
          <p:cNvGraphicFramePr>
            <a:graphicFrameLocks noGrp="1"/>
          </p:cNvGraphicFramePr>
          <p:nvPr/>
        </p:nvGraphicFramePr>
        <p:xfrm>
          <a:off x="212725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47" name="Text Box 19"/>
          <p:cNvSpPr txBox="1">
            <a:spLocks noChangeArrowheads="1"/>
          </p:cNvSpPr>
          <p:nvPr/>
        </p:nvSpPr>
        <p:spPr bwMode="auto">
          <a:xfrm>
            <a:off x="281305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73748" name="Group 20"/>
          <p:cNvGraphicFramePr>
            <a:graphicFrameLocks noGrp="1"/>
          </p:cNvGraphicFramePr>
          <p:nvPr/>
        </p:nvGraphicFramePr>
        <p:xfrm>
          <a:off x="3962400" y="32004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56" name="Text Box 28"/>
          <p:cNvSpPr txBox="1">
            <a:spLocks noChangeArrowheads="1"/>
          </p:cNvSpPr>
          <p:nvPr/>
        </p:nvSpPr>
        <p:spPr bwMode="auto">
          <a:xfrm>
            <a:off x="464820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73757" name="Group 29"/>
          <p:cNvGraphicFramePr>
            <a:graphicFrameLocks noGrp="1"/>
          </p:cNvGraphicFramePr>
          <p:nvPr/>
        </p:nvGraphicFramePr>
        <p:xfrm>
          <a:off x="570865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5" name="Text Box 37"/>
          <p:cNvSpPr txBox="1">
            <a:spLocks noChangeArrowheads="1"/>
          </p:cNvSpPr>
          <p:nvPr/>
        </p:nvSpPr>
        <p:spPr bwMode="auto">
          <a:xfrm>
            <a:off x="639445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sp>
        <p:nvSpPr>
          <p:cNvPr id="73766" name="Line 38"/>
          <p:cNvSpPr>
            <a:spLocks noChangeShapeType="1"/>
          </p:cNvSpPr>
          <p:nvPr/>
        </p:nvSpPr>
        <p:spPr bwMode="auto">
          <a:xfrm>
            <a:off x="1600200" y="33528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3767" name="Line 39"/>
          <p:cNvSpPr>
            <a:spLocks noChangeShapeType="1"/>
          </p:cNvSpPr>
          <p:nvPr/>
        </p:nvSpPr>
        <p:spPr bwMode="auto">
          <a:xfrm>
            <a:off x="3352800" y="33528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3768" name="Line 40"/>
          <p:cNvSpPr>
            <a:spLocks noChangeShapeType="1"/>
          </p:cNvSpPr>
          <p:nvPr/>
        </p:nvSpPr>
        <p:spPr bwMode="auto">
          <a:xfrm>
            <a:off x="5181600" y="33528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3769" name="AutoShape 41"/>
          <p:cNvSpPr>
            <a:spLocks noChangeArrowheads="1"/>
          </p:cNvSpPr>
          <p:nvPr/>
        </p:nvSpPr>
        <p:spPr bwMode="auto">
          <a:xfrm>
            <a:off x="7086600" y="1066800"/>
            <a:ext cx="1676400" cy="838200"/>
          </a:xfrm>
          <a:prstGeom prst="cloudCallout">
            <a:avLst>
              <a:gd name="adj1" fmla="val -71968"/>
              <a:gd name="adj2" fmla="val 211741"/>
            </a:avLst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空指针</a:t>
            </a:r>
          </a:p>
        </p:txBody>
      </p:sp>
      <p:sp>
        <p:nvSpPr>
          <p:cNvPr id="73770" name="Rectangle 42"/>
          <p:cNvSpPr>
            <a:spLocks noChangeArrowheads="1"/>
          </p:cNvSpPr>
          <p:nvPr/>
        </p:nvSpPr>
        <p:spPr bwMode="auto">
          <a:xfrm>
            <a:off x="762000" y="1309688"/>
            <a:ext cx="55181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删除表尾节点（数据底色为黑色）</a:t>
            </a:r>
          </a:p>
        </p:txBody>
      </p:sp>
      <p:sp>
        <p:nvSpPr>
          <p:cNvPr id="73771" name="Text Box 43"/>
          <p:cNvSpPr txBox="1">
            <a:spLocks noChangeArrowheads="1"/>
          </p:cNvSpPr>
          <p:nvPr/>
        </p:nvSpPr>
        <p:spPr bwMode="auto">
          <a:xfrm>
            <a:off x="685800" y="4387850"/>
            <a:ext cx="83629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将表尾前的一个节点指针置为空指针，释放表尾节点</a:t>
            </a:r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5778" name="Group 2"/>
          <p:cNvGraphicFramePr>
            <a:graphicFrameLocks noGrp="1"/>
          </p:cNvGraphicFramePr>
          <p:nvPr/>
        </p:nvGraphicFramePr>
        <p:xfrm>
          <a:off x="38100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5786" name="Text Box 10"/>
          <p:cNvSpPr txBox="1">
            <a:spLocks noChangeArrowheads="1"/>
          </p:cNvSpPr>
          <p:nvPr/>
        </p:nvSpPr>
        <p:spPr bwMode="auto">
          <a:xfrm>
            <a:off x="106680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75787" name="Group 11"/>
          <p:cNvGraphicFramePr>
            <a:graphicFrameLocks noGrp="1"/>
          </p:cNvGraphicFramePr>
          <p:nvPr/>
        </p:nvGraphicFramePr>
        <p:xfrm>
          <a:off x="212725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5795" name="Text Box 19"/>
          <p:cNvSpPr txBox="1">
            <a:spLocks noChangeArrowheads="1"/>
          </p:cNvSpPr>
          <p:nvPr/>
        </p:nvSpPr>
        <p:spPr bwMode="auto">
          <a:xfrm>
            <a:off x="281305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75796" name="Group 20"/>
          <p:cNvGraphicFramePr>
            <a:graphicFrameLocks noGrp="1"/>
          </p:cNvGraphicFramePr>
          <p:nvPr/>
        </p:nvGraphicFramePr>
        <p:xfrm>
          <a:off x="396240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75804" name="Text Box 28"/>
          <p:cNvSpPr txBox="1">
            <a:spLocks noChangeArrowheads="1"/>
          </p:cNvSpPr>
          <p:nvPr/>
        </p:nvSpPr>
        <p:spPr bwMode="auto">
          <a:xfrm>
            <a:off x="464820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75805" name="Group 29"/>
          <p:cNvGraphicFramePr>
            <a:graphicFrameLocks noGrp="1"/>
          </p:cNvGraphicFramePr>
          <p:nvPr/>
        </p:nvGraphicFramePr>
        <p:xfrm>
          <a:off x="570865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5813" name="Text Box 37"/>
          <p:cNvSpPr txBox="1">
            <a:spLocks noChangeArrowheads="1"/>
          </p:cNvSpPr>
          <p:nvPr/>
        </p:nvSpPr>
        <p:spPr bwMode="auto">
          <a:xfrm>
            <a:off x="639445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75814" name="Group 38"/>
          <p:cNvGraphicFramePr>
            <a:graphicFrameLocks noGrp="1"/>
          </p:cNvGraphicFramePr>
          <p:nvPr/>
        </p:nvGraphicFramePr>
        <p:xfrm>
          <a:off x="7461250" y="31750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5822" name="Text Box 46"/>
          <p:cNvSpPr txBox="1">
            <a:spLocks noChangeArrowheads="1"/>
          </p:cNvSpPr>
          <p:nvPr/>
        </p:nvSpPr>
        <p:spPr bwMode="auto">
          <a:xfrm>
            <a:off x="814705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sp>
        <p:nvSpPr>
          <p:cNvPr id="75823" name="Line 47"/>
          <p:cNvSpPr>
            <a:spLocks noChangeShapeType="1"/>
          </p:cNvSpPr>
          <p:nvPr/>
        </p:nvSpPr>
        <p:spPr bwMode="auto">
          <a:xfrm>
            <a:off x="1600200" y="33528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5824" name="Line 48"/>
          <p:cNvSpPr>
            <a:spLocks noChangeShapeType="1"/>
          </p:cNvSpPr>
          <p:nvPr/>
        </p:nvSpPr>
        <p:spPr bwMode="auto">
          <a:xfrm>
            <a:off x="3352800" y="33528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5825" name="Line 49"/>
          <p:cNvSpPr>
            <a:spLocks noChangeShapeType="1"/>
          </p:cNvSpPr>
          <p:nvPr/>
        </p:nvSpPr>
        <p:spPr bwMode="auto">
          <a:xfrm>
            <a:off x="5181600" y="33528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5826" name="Line 50"/>
          <p:cNvSpPr>
            <a:spLocks noChangeShapeType="1"/>
          </p:cNvSpPr>
          <p:nvPr/>
        </p:nvSpPr>
        <p:spPr bwMode="auto">
          <a:xfrm>
            <a:off x="6934200" y="33528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5827" name="AutoShape 51"/>
          <p:cNvSpPr>
            <a:spLocks noChangeArrowheads="1"/>
          </p:cNvSpPr>
          <p:nvPr/>
        </p:nvSpPr>
        <p:spPr bwMode="auto">
          <a:xfrm>
            <a:off x="7086600" y="1066800"/>
            <a:ext cx="1676400" cy="838200"/>
          </a:xfrm>
          <a:prstGeom prst="cloudCallout">
            <a:avLst>
              <a:gd name="adj1" fmla="val 27176"/>
              <a:gd name="adj2" fmla="val 211741"/>
            </a:avLst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空指针</a:t>
            </a:r>
          </a:p>
        </p:txBody>
      </p:sp>
      <p:sp>
        <p:nvSpPr>
          <p:cNvPr id="75828" name="Rectangle 52"/>
          <p:cNvSpPr>
            <a:spLocks noChangeArrowheads="1"/>
          </p:cNvSpPr>
          <p:nvPr/>
        </p:nvSpPr>
        <p:spPr bwMode="auto">
          <a:xfrm>
            <a:off x="381000" y="1309688"/>
            <a:ext cx="62484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669925"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增加一个中间节点（数据底色为黑色）到第三个节点之后</a:t>
            </a:r>
          </a:p>
        </p:txBody>
      </p:sp>
      <p:graphicFrame>
        <p:nvGraphicFramePr>
          <p:cNvPr id="75829" name="Group 53"/>
          <p:cNvGraphicFramePr>
            <a:graphicFrameLocks noGrp="1"/>
          </p:cNvGraphicFramePr>
          <p:nvPr/>
        </p:nvGraphicFramePr>
        <p:xfrm>
          <a:off x="4870450" y="4470400"/>
          <a:ext cx="1219200" cy="465138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5837" name="Text Box 61"/>
          <p:cNvSpPr txBox="1">
            <a:spLocks noChangeArrowheads="1"/>
          </p:cNvSpPr>
          <p:nvPr/>
        </p:nvSpPr>
        <p:spPr bwMode="auto">
          <a:xfrm>
            <a:off x="5556250" y="44196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7826" name="Group 2"/>
          <p:cNvGraphicFramePr>
            <a:graphicFrameLocks noGrp="1"/>
          </p:cNvGraphicFramePr>
          <p:nvPr/>
        </p:nvGraphicFramePr>
        <p:xfrm>
          <a:off x="381000" y="3175000"/>
          <a:ext cx="1219200" cy="464820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7834" name="Text Box 10"/>
          <p:cNvSpPr txBox="1">
            <a:spLocks noChangeArrowheads="1"/>
          </p:cNvSpPr>
          <p:nvPr/>
        </p:nvSpPr>
        <p:spPr bwMode="auto">
          <a:xfrm>
            <a:off x="106680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77835" name="Group 11"/>
          <p:cNvGraphicFramePr>
            <a:graphicFrameLocks noGrp="1"/>
          </p:cNvGraphicFramePr>
          <p:nvPr/>
        </p:nvGraphicFramePr>
        <p:xfrm>
          <a:off x="2127250" y="3175000"/>
          <a:ext cx="1219200" cy="464820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7843" name="Text Box 19"/>
          <p:cNvSpPr txBox="1">
            <a:spLocks noChangeArrowheads="1"/>
          </p:cNvSpPr>
          <p:nvPr/>
        </p:nvSpPr>
        <p:spPr bwMode="auto">
          <a:xfrm>
            <a:off x="281305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77844" name="Group 20"/>
          <p:cNvGraphicFramePr>
            <a:graphicFrameLocks noGrp="1"/>
          </p:cNvGraphicFramePr>
          <p:nvPr/>
        </p:nvGraphicFramePr>
        <p:xfrm>
          <a:off x="3962400" y="3175000"/>
          <a:ext cx="1219200" cy="464820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77852" name="Text Box 28"/>
          <p:cNvSpPr txBox="1">
            <a:spLocks noChangeArrowheads="1"/>
          </p:cNvSpPr>
          <p:nvPr/>
        </p:nvSpPr>
        <p:spPr bwMode="auto">
          <a:xfrm>
            <a:off x="464820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77853" name="Group 29"/>
          <p:cNvGraphicFramePr>
            <a:graphicFrameLocks noGrp="1"/>
          </p:cNvGraphicFramePr>
          <p:nvPr/>
        </p:nvGraphicFramePr>
        <p:xfrm>
          <a:off x="5708650" y="3175000"/>
          <a:ext cx="1219200" cy="464820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7861" name="Text Box 37"/>
          <p:cNvSpPr txBox="1">
            <a:spLocks noChangeArrowheads="1"/>
          </p:cNvSpPr>
          <p:nvPr/>
        </p:nvSpPr>
        <p:spPr bwMode="auto">
          <a:xfrm>
            <a:off x="639445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graphicFrame>
        <p:nvGraphicFramePr>
          <p:cNvPr id="77862" name="Group 38"/>
          <p:cNvGraphicFramePr>
            <a:graphicFrameLocks noGrp="1"/>
          </p:cNvGraphicFramePr>
          <p:nvPr/>
        </p:nvGraphicFramePr>
        <p:xfrm>
          <a:off x="7461250" y="3175000"/>
          <a:ext cx="1219200" cy="464820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7870" name="Text Box 46"/>
          <p:cNvSpPr txBox="1">
            <a:spLocks noChangeArrowheads="1"/>
          </p:cNvSpPr>
          <p:nvPr/>
        </p:nvSpPr>
        <p:spPr bwMode="auto">
          <a:xfrm>
            <a:off x="8147050" y="31242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sp>
        <p:nvSpPr>
          <p:cNvPr id="77871" name="Line 47"/>
          <p:cNvSpPr>
            <a:spLocks noChangeShapeType="1"/>
          </p:cNvSpPr>
          <p:nvPr/>
        </p:nvSpPr>
        <p:spPr bwMode="auto">
          <a:xfrm>
            <a:off x="1600200" y="33528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7872" name="Line 48"/>
          <p:cNvSpPr>
            <a:spLocks noChangeShapeType="1"/>
          </p:cNvSpPr>
          <p:nvPr/>
        </p:nvSpPr>
        <p:spPr bwMode="auto">
          <a:xfrm>
            <a:off x="3352800" y="33528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7873" name="Line 49"/>
          <p:cNvSpPr>
            <a:spLocks noChangeShapeType="1"/>
          </p:cNvSpPr>
          <p:nvPr/>
        </p:nvSpPr>
        <p:spPr bwMode="auto">
          <a:xfrm>
            <a:off x="6934200" y="33528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7874" name="AutoShape 50"/>
          <p:cNvSpPr>
            <a:spLocks noChangeArrowheads="1"/>
          </p:cNvSpPr>
          <p:nvPr/>
        </p:nvSpPr>
        <p:spPr bwMode="auto">
          <a:xfrm>
            <a:off x="7086600" y="1066800"/>
            <a:ext cx="1676400" cy="838200"/>
          </a:xfrm>
          <a:prstGeom prst="cloudCallout">
            <a:avLst>
              <a:gd name="adj1" fmla="val 27176"/>
              <a:gd name="adj2" fmla="val 211741"/>
            </a:avLst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空指针</a:t>
            </a:r>
          </a:p>
        </p:txBody>
      </p:sp>
      <p:sp>
        <p:nvSpPr>
          <p:cNvPr id="77875" name="Rectangle 51"/>
          <p:cNvSpPr>
            <a:spLocks noChangeArrowheads="1"/>
          </p:cNvSpPr>
          <p:nvPr/>
        </p:nvSpPr>
        <p:spPr bwMode="auto">
          <a:xfrm>
            <a:off x="381000" y="1309688"/>
            <a:ext cx="62484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669925"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增加一个节点（数据底色为黑色）到第三个节点之后</a:t>
            </a:r>
          </a:p>
        </p:txBody>
      </p:sp>
      <p:graphicFrame>
        <p:nvGraphicFramePr>
          <p:cNvPr id="77876" name="Group 52"/>
          <p:cNvGraphicFramePr>
            <a:graphicFrameLocks noGrp="1"/>
          </p:cNvGraphicFramePr>
          <p:nvPr/>
        </p:nvGraphicFramePr>
        <p:xfrm>
          <a:off x="4870450" y="4470400"/>
          <a:ext cx="1219200" cy="464820"/>
        </p:xfrm>
        <a:graphic>
          <a:graphicData uri="http://schemas.openxmlformats.org/drawingml/2006/table">
            <a:tbl>
              <a:tblPr/>
              <a:tblGrid>
                <a:gridCol w="762000"/>
                <a:gridCol w="457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数据</a:t>
                      </a:r>
                    </a:p>
                  </a:txBody>
                  <a:tcPr marL="19050" marR="19050" marT="19050" marB="190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9050" marR="19050" marT="19050" marB="190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7884" name="Text Box 60"/>
          <p:cNvSpPr txBox="1">
            <a:spLocks noChangeArrowheads="1"/>
          </p:cNvSpPr>
          <p:nvPr/>
        </p:nvSpPr>
        <p:spPr bwMode="auto">
          <a:xfrm>
            <a:off x="5556250" y="4419600"/>
            <a:ext cx="539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>
                <a:latin typeface="Times New Roman" pitchFamily="18" charset="0"/>
              </a:rPr>
              <a:t>◎</a:t>
            </a:r>
          </a:p>
        </p:txBody>
      </p:sp>
      <p:sp>
        <p:nvSpPr>
          <p:cNvPr id="77885" name="Freeform 61"/>
          <p:cNvSpPr>
            <a:spLocks/>
          </p:cNvSpPr>
          <p:nvPr/>
        </p:nvSpPr>
        <p:spPr bwMode="auto">
          <a:xfrm>
            <a:off x="4178300" y="3429000"/>
            <a:ext cx="698500" cy="1219200"/>
          </a:xfrm>
          <a:custGeom>
            <a:avLst/>
            <a:gdLst>
              <a:gd name="T0" fmla="*/ 440 w 440"/>
              <a:gd name="T1" fmla="*/ 0 h 768"/>
              <a:gd name="T2" fmla="*/ 8 w 440"/>
              <a:gd name="T3" fmla="*/ 432 h 768"/>
              <a:gd name="T4" fmla="*/ 392 w 440"/>
              <a:gd name="T5" fmla="*/ 768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40" h="768">
                <a:moveTo>
                  <a:pt x="440" y="0"/>
                </a:moveTo>
                <a:cubicBezTo>
                  <a:pt x="228" y="152"/>
                  <a:pt x="16" y="304"/>
                  <a:pt x="8" y="432"/>
                </a:cubicBezTo>
                <a:cubicBezTo>
                  <a:pt x="0" y="560"/>
                  <a:pt x="196" y="664"/>
                  <a:pt x="392" y="768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7886" name="Freeform 62"/>
          <p:cNvSpPr>
            <a:spLocks/>
          </p:cNvSpPr>
          <p:nvPr/>
        </p:nvSpPr>
        <p:spPr bwMode="auto">
          <a:xfrm>
            <a:off x="5156200" y="3429000"/>
            <a:ext cx="635000" cy="1219200"/>
          </a:xfrm>
          <a:custGeom>
            <a:avLst/>
            <a:gdLst>
              <a:gd name="T0" fmla="*/ 400 w 400"/>
              <a:gd name="T1" fmla="*/ 768 h 768"/>
              <a:gd name="T2" fmla="*/ 16 w 400"/>
              <a:gd name="T3" fmla="*/ 384 h 768"/>
              <a:gd name="T4" fmla="*/ 304 w 400"/>
              <a:gd name="T5" fmla="*/ 0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0" h="768">
                <a:moveTo>
                  <a:pt x="400" y="768"/>
                </a:moveTo>
                <a:cubicBezTo>
                  <a:pt x="216" y="640"/>
                  <a:pt x="32" y="512"/>
                  <a:pt x="16" y="384"/>
                </a:cubicBezTo>
                <a:cubicBezTo>
                  <a:pt x="0" y="256"/>
                  <a:pt x="152" y="128"/>
                  <a:pt x="304" y="0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ext Box 2"/>
          <p:cNvSpPr txBox="1">
            <a:spLocks noChangeArrowheads="1"/>
          </p:cNvSpPr>
          <p:nvPr/>
        </p:nvSpPr>
        <p:spPr bwMode="auto">
          <a:xfrm>
            <a:off x="441325" y="212725"/>
            <a:ext cx="86598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例</a:t>
            </a:r>
            <a:r>
              <a:rPr kumimoji="1" lang="en-US" altLang="zh-CN" sz="2800" b="1">
                <a:latin typeface="Symbol" pitchFamily="18" charset="2"/>
                <a:ea typeface="金山简准圆" pitchFamily="49" charset="-122"/>
              </a:rPr>
              <a:t>4  </a:t>
            </a: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在例</a:t>
            </a:r>
            <a:r>
              <a:rPr kumimoji="1" lang="en-US" altLang="zh-CN" sz="2800" b="1">
                <a:latin typeface="Symbol" pitchFamily="18" charset="2"/>
                <a:ea typeface="金山简准圆" pitchFamily="49" charset="-122"/>
              </a:rPr>
              <a:t>3</a:t>
            </a: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的基础上，增加链表中间插入的内容。</a:t>
            </a:r>
          </a:p>
        </p:txBody>
      </p:sp>
      <p:sp>
        <p:nvSpPr>
          <p:cNvPr id="79875" name="Text Box 3"/>
          <p:cNvSpPr txBox="1">
            <a:spLocks noChangeArrowheads="1"/>
          </p:cNvSpPr>
          <p:nvPr/>
        </p:nvSpPr>
        <p:spPr bwMode="auto">
          <a:xfrm>
            <a:off x="593725" y="1187450"/>
            <a:ext cx="2673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程序内容如下：</a:t>
            </a:r>
          </a:p>
        </p:txBody>
      </p:sp>
      <p:sp>
        <p:nvSpPr>
          <p:cNvPr id="79876" name="Text Box 4"/>
          <p:cNvSpPr txBox="1">
            <a:spLocks noChangeArrowheads="1"/>
          </p:cNvSpPr>
          <p:nvPr/>
        </p:nvSpPr>
        <p:spPr bwMode="auto">
          <a:xfrm>
            <a:off x="1035050" y="1965325"/>
            <a:ext cx="48069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1  </a:t>
            </a:r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调用输入函数输入链表内容</a:t>
            </a:r>
          </a:p>
        </p:txBody>
      </p:sp>
      <p:sp>
        <p:nvSpPr>
          <p:cNvPr id="79877" name="Text Box 5"/>
          <p:cNvSpPr txBox="1">
            <a:spLocks noChangeArrowheads="1"/>
          </p:cNvSpPr>
          <p:nvPr/>
        </p:nvSpPr>
        <p:spPr bwMode="auto">
          <a:xfrm>
            <a:off x="1035050" y="2727325"/>
            <a:ext cx="48069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2  </a:t>
            </a:r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调用输出函数输出链表内容</a:t>
            </a:r>
          </a:p>
        </p:txBody>
      </p:sp>
      <p:sp>
        <p:nvSpPr>
          <p:cNvPr id="79878" name="Text Box 6"/>
          <p:cNvSpPr txBox="1">
            <a:spLocks noChangeArrowheads="1"/>
          </p:cNvSpPr>
          <p:nvPr/>
        </p:nvSpPr>
        <p:spPr bwMode="auto">
          <a:xfrm>
            <a:off x="990600" y="3581400"/>
            <a:ext cx="75438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88925" indent="-288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79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3  </a:t>
            </a:r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主函数中输入申请一个节点空间，并输入一行文本及该节点要插入的位置值</a:t>
            </a:r>
          </a:p>
        </p:txBody>
      </p:sp>
      <p:sp>
        <p:nvSpPr>
          <p:cNvPr id="79879" name="Text Box 7"/>
          <p:cNvSpPr txBox="1">
            <a:spLocks noChangeArrowheads="1"/>
          </p:cNvSpPr>
          <p:nvPr/>
        </p:nvSpPr>
        <p:spPr bwMode="auto">
          <a:xfrm>
            <a:off x="990600" y="4814888"/>
            <a:ext cx="65849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4  </a:t>
            </a:r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调用函数将新增节点插入到适当的位置</a:t>
            </a:r>
          </a:p>
        </p:txBody>
      </p:sp>
      <p:sp>
        <p:nvSpPr>
          <p:cNvPr id="79880" name="Text Box 8"/>
          <p:cNvSpPr txBox="1">
            <a:spLocks noChangeArrowheads="1"/>
          </p:cNvSpPr>
          <p:nvPr/>
        </p:nvSpPr>
        <p:spPr bwMode="auto">
          <a:xfrm>
            <a:off x="990600" y="5653088"/>
            <a:ext cx="48069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5  </a:t>
            </a:r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调用函数输出新的链表内容</a:t>
            </a:r>
          </a:p>
        </p:txBody>
      </p:sp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ChangeArrowheads="1"/>
          </p:cNvSpPr>
          <p:nvPr/>
        </p:nvSpPr>
        <p:spPr bwMode="auto">
          <a:xfrm>
            <a:off x="228600" y="212725"/>
            <a:ext cx="8915400" cy="649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//exma4.c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//</a:t>
            </a:r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简单的文本编辑程序</a:t>
            </a:r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,</a:t>
            </a:r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增加在链表中插入操作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#include&lt;stdio.h&gt;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#include&lt;stdlib.h&gt;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struct text{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char txt[81];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struct text *p;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int i;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struct text *head=NULL;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struct text *p;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input(&amp;head);  //</a:t>
            </a:r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将指向结构的指针本身而不是所指内容传回</a:t>
            </a:r>
          </a:p>
          <a:p>
            <a:pPr eaLnBrk="0" hangingPunct="0"/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</a:t>
            </a:r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output(head);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p=(struct text *)malloc(sizeof(struct text));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gets(p-&gt;txt);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printf("input the position: ");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scanf("%d",&amp;i);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add(head,p,i);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output(head);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</p:spTree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ChangeArrowheads="1"/>
          </p:cNvSpPr>
          <p:nvPr/>
        </p:nvSpPr>
        <p:spPr bwMode="auto">
          <a:xfrm>
            <a:off x="152400" y="746125"/>
            <a:ext cx="9144000" cy="466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input(struct text **head){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int t=0;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struct text *pt,*pth;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pt=(struct text *)malloc(sizeof(struct text));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*head=pth=pt;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gets(pt-&gt;txt);</a:t>
            </a:r>
          </a:p>
          <a:p>
            <a:pPr eaLnBrk="0" hangingPunct="0"/>
            <a:endParaRPr kumimoji="1" lang="en-US" altLang="zh-CN" sz="2000" b="1">
              <a:effectLst>
                <a:outerShdw blurRad="38100" dist="38100" dir="2700000" algn="tl">
                  <a:srgbClr val="FFFFFF"/>
                </a:outerShdw>
              </a:effectLst>
              <a:latin typeface="Verdana" pitchFamily="34" charset="0"/>
              <a:ea typeface="金山简准圆" pitchFamily="49" charset="-122"/>
            </a:endParaRP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while(*(pt-&gt;txt)){ //</a:t>
            </a:r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空行结束输入</a:t>
            </a:r>
          </a:p>
          <a:p>
            <a:pPr eaLnBrk="0" hangingPunct="0"/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</a:t>
            </a:r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pt=(struct text *)malloc(sizeof(struct text));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gets(pt-&gt;txt); // </a:t>
            </a:r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输入一行文本</a:t>
            </a:r>
          </a:p>
          <a:p>
            <a:pPr eaLnBrk="0" hangingPunct="0"/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</a:t>
            </a:r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pth-&gt;p=pt;     // </a:t>
            </a:r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将上一节点的指针指向当前节点</a:t>
            </a:r>
          </a:p>
          <a:p>
            <a:pPr eaLnBrk="0" hangingPunct="0"/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</a:t>
            </a:r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pth=pt;        // </a:t>
            </a:r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将当前节点的指针保存到 </a:t>
            </a:r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pth</a:t>
            </a:r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中</a:t>
            </a:r>
          </a:p>
          <a:p>
            <a:pPr eaLnBrk="0" hangingPunct="0"/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</a:t>
            </a:r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pt-&gt;p=NULL; //</a:t>
            </a:r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将最后一个节点指针置为空指针，以便确定结束位置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</p:spTree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ChangeArrowheads="1"/>
          </p:cNvSpPr>
          <p:nvPr/>
        </p:nvSpPr>
        <p:spPr bwMode="auto">
          <a:xfrm>
            <a:off x="228600" y="76200"/>
            <a:ext cx="8534400" cy="679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output(struct text *head){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int t=1;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struct text *pt;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pt=head;  // </a:t>
            </a:r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让指针指向链表的表头</a:t>
            </a:r>
          </a:p>
          <a:p>
            <a:pPr eaLnBrk="0" hangingPunct="0"/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</a:t>
            </a:r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while(*(pt-&gt;txt)){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	printf("%d:",t++);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	puts(pt-&gt;txt);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	pt=pt-&gt;p;  // </a:t>
            </a:r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获取下一节点的指针</a:t>
            </a:r>
          </a:p>
          <a:p>
            <a:pPr eaLnBrk="0" hangingPunct="0"/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  </a:t>
            </a:r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  <a:p>
            <a:pPr eaLnBrk="0" hangingPunct="0"/>
            <a:endParaRPr kumimoji="1" lang="en-US" altLang="zh-CN" sz="2000" b="1">
              <a:effectLst>
                <a:outerShdw blurRad="38100" dist="38100" dir="2700000" algn="tl">
                  <a:srgbClr val="FFFFFF"/>
                </a:outerShdw>
              </a:effectLst>
              <a:latin typeface="Verdana" pitchFamily="34" charset="0"/>
              <a:ea typeface="金山简准圆" pitchFamily="49" charset="-122"/>
            </a:endParaRP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add(struct text *head,struct text *p,int n){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int i;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struct text *pt,*pth;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pt=head;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for(i=0;i&lt;n-1;i++){ //</a:t>
            </a:r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找到要插入新节点的位置</a:t>
            </a:r>
          </a:p>
          <a:p>
            <a:pPr eaLnBrk="0" hangingPunct="0"/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	</a:t>
            </a:r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pt=pt-&gt;p;     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  }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  pth=pt-&gt;p;     //</a:t>
            </a:r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将当前节点所指节点的值保存</a:t>
            </a:r>
          </a:p>
          <a:p>
            <a:pPr eaLnBrk="0" hangingPunct="0"/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</a:t>
            </a:r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pt-&gt;p=p;        //</a:t>
            </a:r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让当前节点的指针指向新的节点</a:t>
            </a:r>
          </a:p>
          <a:p>
            <a:pPr eaLnBrk="0" hangingPunct="0"/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</a:t>
            </a:r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p-&gt;p=pth;	 //</a:t>
            </a:r>
            <a:r>
              <a:rPr kumimoji="1" lang="zh-CN" altLang="en-US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让新的节点指向当前节点的原来所指节点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 </a:t>
            </a:r>
          </a:p>
        </p:txBody>
      </p:sp>
      <p:sp>
        <p:nvSpPr>
          <p:cNvPr id="86019" name="AutoShape 3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81000" y="5738813"/>
            <a:ext cx="585788" cy="661987"/>
          </a:xfrm>
          <a:prstGeom prst="actionButtonMovi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ChangeArrowheads="1"/>
          </p:cNvSpPr>
          <p:nvPr/>
        </p:nvSpPr>
        <p:spPr bwMode="auto">
          <a:xfrm>
            <a:off x="533400" y="609600"/>
            <a:ext cx="50831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32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细黑" pitchFamily="2" charset="-122"/>
                <a:ea typeface="华文细黑" pitchFamily="2" charset="-122"/>
              </a:rPr>
              <a:t>§3  </a:t>
            </a:r>
            <a:r>
              <a:rPr kumimoji="1" lang="zh-CN" altLang="en-US" sz="32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细黑" pitchFamily="2" charset="-122"/>
                <a:ea typeface="华文细黑" pitchFamily="2" charset="-122"/>
              </a:rPr>
              <a:t>位域的概念及简单应用</a:t>
            </a:r>
          </a:p>
        </p:txBody>
      </p:sp>
      <p:sp>
        <p:nvSpPr>
          <p:cNvPr id="88067" name="Text Box 3"/>
          <p:cNvSpPr txBox="1">
            <a:spLocks noChangeArrowheads="1"/>
          </p:cNvSpPr>
          <p:nvPr/>
        </p:nvSpPr>
        <p:spPr bwMode="auto">
          <a:xfrm>
            <a:off x="838200" y="1631950"/>
            <a:ext cx="77882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与大部分的其它计算机高级语言不同，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C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语言可以访问字节中的位。这在某些情况下是有必要的。</a:t>
            </a:r>
          </a:p>
        </p:txBody>
      </p:sp>
      <p:sp>
        <p:nvSpPr>
          <p:cNvPr id="88068" name="Text Box 4"/>
          <p:cNvSpPr txBox="1">
            <a:spLocks noChangeArrowheads="1"/>
          </p:cNvSpPr>
          <p:nvPr/>
        </p:nvSpPr>
        <p:spPr bwMode="auto">
          <a:xfrm>
            <a:off x="746125" y="3048000"/>
            <a:ext cx="1708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定义形式：</a:t>
            </a:r>
          </a:p>
        </p:txBody>
      </p:sp>
      <p:sp>
        <p:nvSpPr>
          <p:cNvPr id="88069" name="Text Box 5"/>
          <p:cNvSpPr txBox="1">
            <a:spLocks noChangeArrowheads="1"/>
          </p:cNvSpPr>
          <p:nvPr/>
        </p:nvSpPr>
        <p:spPr bwMode="auto">
          <a:xfrm>
            <a:off x="2400300" y="3276600"/>
            <a:ext cx="4381500" cy="210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struct  struct_name{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type  name1: length;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type  name2: length;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</a:t>
            </a:r>
            <a:r>
              <a:rPr kumimoji="1" lang="en-US" altLang="zh-CN" sz="32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…</a:t>
            </a:r>
          </a:p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};</a:t>
            </a:r>
          </a:p>
        </p:txBody>
      </p:sp>
      <p:sp>
        <p:nvSpPr>
          <p:cNvPr id="88070" name="Text Box 6"/>
          <p:cNvSpPr txBox="1">
            <a:spLocks noChangeArrowheads="1"/>
          </p:cNvSpPr>
          <p:nvPr/>
        </p:nvSpPr>
        <p:spPr bwMode="auto">
          <a:xfrm>
            <a:off x="685800" y="5594350"/>
            <a:ext cx="77882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位域必须说明为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int,char,unsigned,signed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类型。长度为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1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的位域必须说明为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unsigned</a:t>
            </a:r>
          </a:p>
        </p:txBody>
      </p:sp>
    </p:spTree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Text Box 2"/>
          <p:cNvSpPr txBox="1">
            <a:spLocks noChangeArrowheads="1"/>
          </p:cNvSpPr>
          <p:nvPr/>
        </p:nvSpPr>
        <p:spPr bwMode="auto">
          <a:xfrm>
            <a:off x="593725" y="415925"/>
            <a:ext cx="81248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位域在字节内从低向高位分配，每个位域的宽度为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1~32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位。</a:t>
            </a:r>
          </a:p>
        </p:txBody>
      </p:sp>
      <p:sp>
        <p:nvSpPr>
          <p:cNvPr id="90115" name="Text Box 3"/>
          <p:cNvSpPr txBox="1">
            <a:spLocks noChangeArrowheads="1"/>
          </p:cNvSpPr>
          <p:nvPr/>
        </p:nvSpPr>
        <p:spPr bwMode="auto">
          <a:xfrm>
            <a:off x="746125" y="1239838"/>
            <a:ext cx="4692650" cy="301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例：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struct device{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unsigned active:1;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unsigned ready: 1;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unsigned xmt_error: 1;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unsigned 2; //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未使用</a:t>
            </a:r>
          </a:p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unsigned EOT: 1;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}dev_code;</a:t>
            </a:r>
          </a:p>
        </p:txBody>
      </p:sp>
      <p:sp>
        <p:nvSpPr>
          <p:cNvPr id="90116" name="Text Box 4"/>
          <p:cNvSpPr txBox="1">
            <a:spLocks noChangeArrowheads="1"/>
          </p:cNvSpPr>
          <p:nvPr/>
        </p:nvSpPr>
        <p:spPr bwMode="auto">
          <a:xfrm>
            <a:off x="685800" y="4821238"/>
            <a:ext cx="80168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669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60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使用上面定义的结构变量，很容易操作结构中的位。在硬件中，经常要对位进行操作。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90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6" grpId="0" autoUpdateAnimBg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Text Box 2"/>
          <p:cNvSpPr txBox="1">
            <a:spLocks noChangeArrowheads="1"/>
          </p:cNvSpPr>
          <p:nvPr/>
        </p:nvSpPr>
        <p:spPr bwMode="auto">
          <a:xfrm>
            <a:off x="0" y="1250950"/>
            <a:ext cx="5434013" cy="520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#include&lt;stdio.h&gt;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struct device{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unsigned active:1;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unsigned ready: 1;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unsigned xmt_error: 1;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unsigned :2; //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未使用</a:t>
            </a:r>
          </a:p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unsigned EOT: 1;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}dev_code;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  dev_code.active=1;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  dev_code.ready=0;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   dev_code.xmt_error=1;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  dev_code.EOT=0;</a:t>
            </a:r>
          </a:p>
          <a:p>
            <a:pPr eaLnBrk="0" hangingPunct="0"/>
            <a:endParaRPr kumimoji="1" lang="en-US" altLang="zh-CN" sz="2400" b="1">
              <a:effectLst>
                <a:outerShdw blurRad="38100" dist="38100" dir="2700000" algn="tl">
                  <a:srgbClr val="FFFFFF"/>
                </a:outerShdw>
              </a:effectLst>
              <a:latin typeface="Verdana" pitchFamily="34" charset="0"/>
              <a:ea typeface="金山简准圆" pitchFamily="49" charset="-122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762000" y="471488"/>
            <a:ext cx="26733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位域结构的使用</a:t>
            </a:r>
          </a:p>
        </p:txBody>
      </p:sp>
      <p:sp>
        <p:nvSpPr>
          <p:cNvPr id="92164" name="Rectangle 4"/>
          <p:cNvSpPr>
            <a:spLocks noChangeArrowheads="1"/>
          </p:cNvSpPr>
          <p:nvPr/>
        </p:nvSpPr>
        <p:spPr bwMode="auto">
          <a:xfrm>
            <a:off x="4495800" y="304800"/>
            <a:ext cx="4648200" cy="2647950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printf(“%d,%d,%d,%d”,</a:t>
            </a:r>
          </a:p>
          <a:p>
            <a:pPr eaLnBrk="0" hangingPunct="0"/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dev_code.active,                        </a:t>
            </a:r>
          </a:p>
          <a:p>
            <a:pPr eaLnBrk="0" hangingPunct="0"/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dev_code.ready,</a:t>
            </a:r>
          </a:p>
          <a:p>
            <a:pPr eaLnBrk="0" hangingPunct="0"/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dev_code.xmt_error,</a:t>
            </a:r>
          </a:p>
          <a:p>
            <a:pPr eaLnBrk="0" hangingPunct="0"/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 dev_code.EOT,</a:t>
            </a:r>
          </a:p>
          <a:p>
            <a:pPr eaLnBrk="0" hangingPunct="0"/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    );</a:t>
            </a:r>
          </a:p>
          <a:p>
            <a:pPr eaLnBrk="0" hangingPunct="0"/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  <p:sp>
        <p:nvSpPr>
          <p:cNvPr id="92165" name="Text Box 5"/>
          <p:cNvSpPr txBox="1">
            <a:spLocks noChangeArrowheads="1"/>
          </p:cNvSpPr>
          <p:nvPr/>
        </p:nvSpPr>
        <p:spPr bwMode="auto">
          <a:xfrm>
            <a:off x="5105400" y="3671888"/>
            <a:ext cx="37401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输出结果：</a:t>
            </a:r>
            <a:r>
              <a:rPr kumimoji="1"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，</a:t>
            </a:r>
            <a:r>
              <a:rPr kumimoji="1"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，</a:t>
            </a:r>
            <a:r>
              <a:rPr kumimoji="1"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，</a:t>
            </a:r>
            <a:r>
              <a:rPr kumimoji="1"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0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92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5" grpId="0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Text Box 2"/>
          <p:cNvSpPr txBox="1">
            <a:spLocks noChangeArrowheads="1"/>
          </p:cNvSpPr>
          <p:nvPr/>
        </p:nvSpPr>
        <p:spPr bwMode="auto">
          <a:xfrm>
            <a:off x="304800" y="762000"/>
            <a:ext cx="84582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050925" indent="-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241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431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22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黑体" pitchFamily="49" charset="-122"/>
              </a:rPr>
              <a:t>例</a:t>
            </a:r>
            <a:r>
              <a:rPr kumimoji="1"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黑体" pitchFamily="49" charset="-122"/>
              </a:rPr>
              <a:t>6  </a:t>
            </a:r>
            <a:r>
              <a:rPr kumimoji="1" lang="zh-CN" altLang="en-US" sz="2800" b="1">
                <a:latin typeface="Symbol" pitchFamily="18" charset="2"/>
              </a:rPr>
              <a:t>某单位要建立职工的档案，档案中包含有职工的编号、姓名、年龄及学历四项，用程序处理。</a:t>
            </a:r>
          </a:p>
        </p:txBody>
      </p:sp>
      <p:sp>
        <p:nvSpPr>
          <p:cNvPr id="94211" name="Text Box 3"/>
          <p:cNvSpPr txBox="1">
            <a:spLocks noChangeArrowheads="1"/>
          </p:cNvSpPr>
          <p:nvPr/>
        </p:nvSpPr>
        <p:spPr bwMode="auto">
          <a:xfrm>
            <a:off x="457200" y="2362200"/>
            <a:ext cx="8016875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050925" indent="-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241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431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22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分析：为了节省内存，编号用无符号</a:t>
            </a:r>
            <a:r>
              <a:rPr kumimoji="1" lang="en-US" altLang="zh-CN" sz="2800" b="1">
                <a:latin typeface="Symbol" pitchFamily="18" charset="2"/>
                <a:ea typeface="金山简准圆" pitchFamily="49" charset="-122"/>
              </a:rPr>
              <a:t>8</a:t>
            </a: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位数，姓名用字符串。年龄用无符号整型</a:t>
            </a:r>
            <a:r>
              <a:rPr kumimoji="1" lang="en-US" altLang="zh-CN" sz="2800" b="1">
                <a:latin typeface="Symbol" pitchFamily="18" charset="2"/>
                <a:ea typeface="金山简准圆" pitchFamily="49" charset="-122"/>
              </a:rPr>
              <a:t>8</a:t>
            </a: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位，学历用字符串。用位域与结构混用如下：</a:t>
            </a:r>
          </a:p>
        </p:txBody>
      </p:sp>
      <p:sp>
        <p:nvSpPr>
          <p:cNvPr id="94212" name="Text Box 4"/>
          <p:cNvSpPr txBox="1">
            <a:spLocks noChangeArrowheads="1"/>
          </p:cNvSpPr>
          <p:nvPr/>
        </p:nvSpPr>
        <p:spPr bwMode="auto">
          <a:xfrm>
            <a:off x="1014413" y="3844925"/>
            <a:ext cx="4270375" cy="264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8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struct member{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unsigned  number:8;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char name[9];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unsigned  age : 8;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char record[11];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struct member zg;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94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94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1" grpId="0" autoUpdateAnimBg="0"/>
      <p:bldP spid="94212" grpId="0" autoUpdateAnimBg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AutoShape 2"/>
          <p:cNvSpPr>
            <a:spLocks noChangeArrowheads="1"/>
          </p:cNvSpPr>
          <p:nvPr/>
        </p:nvSpPr>
        <p:spPr bwMode="auto">
          <a:xfrm>
            <a:off x="5334000" y="2133600"/>
            <a:ext cx="4038600" cy="1600200"/>
          </a:xfrm>
          <a:prstGeom prst="wedgeEllipseCallout">
            <a:avLst>
              <a:gd name="adj1" fmla="val -66782"/>
              <a:gd name="adj2" fmla="val -85218"/>
            </a:avLst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对于数值位，总是按整型的长度分配空间</a:t>
            </a:r>
          </a:p>
        </p:txBody>
      </p:sp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381000" y="314325"/>
            <a:ext cx="7848600" cy="593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//exam6.c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struct member{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unsigned  number:8;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char name[9];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unsigned  age:8 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char record[11];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}zg;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int number,age;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scanf("%d,%d",&amp;number,&amp;age);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zg.number=number;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zg.age=age;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printf("lenth=%d\n",sizeof(struct 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                                        member));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printf("%d,%d\n",zg.number,zg.age);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  <p:sp>
        <p:nvSpPr>
          <p:cNvPr id="96260" name="Text Box 4"/>
          <p:cNvSpPr txBox="1">
            <a:spLocks noChangeArrowheads="1"/>
          </p:cNvSpPr>
          <p:nvPr/>
        </p:nvSpPr>
        <p:spPr bwMode="auto">
          <a:xfrm>
            <a:off x="5775325" y="339725"/>
            <a:ext cx="186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输入：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，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25</a:t>
            </a:r>
          </a:p>
        </p:txBody>
      </p:sp>
      <p:sp>
        <p:nvSpPr>
          <p:cNvPr id="96261" name="Text Box 5"/>
          <p:cNvSpPr txBox="1">
            <a:spLocks noChangeArrowheads="1"/>
          </p:cNvSpPr>
          <p:nvPr/>
        </p:nvSpPr>
        <p:spPr bwMode="auto">
          <a:xfrm>
            <a:off x="5851525" y="1098550"/>
            <a:ext cx="26797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输出：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lenth=32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 1,25</a:t>
            </a:r>
          </a:p>
        </p:txBody>
      </p:sp>
    </p:spTree>
  </p:cSld>
  <p:clrMapOvr>
    <a:masterClrMapping/>
  </p:clrMapOvr>
  <p:transition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AutoShape 2"/>
          <p:cNvSpPr>
            <a:spLocks noChangeArrowheads="1"/>
          </p:cNvSpPr>
          <p:nvPr/>
        </p:nvSpPr>
        <p:spPr bwMode="auto">
          <a:xfrm>
            <a:off x="5105400" y="2133600"/>
            <a:ext cx="4038600" cy="1600200"/>
          </a:xfrm>
          <a:prstGeom prst="wedgeEllipseCallout">
            <a:avLst>
              <a:gd name="adj1" fmla="val -66782"/>
              <a:gd name="adj2" fmla="val -85218"/>
            </a:avLst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将位放到一起，它们可以共享一个整型数据的空间</a:t>
            </a:r>
          </a:p>
        </p:txBody>
      </p:sp>
      <p:sp>
        <p:nvSpPr>
          <p:cNvPr id="98307" name="Rectangle 3"/>
          <p:cNvSpPr>
            <a:spLocks noChangeArrowheads="1"/>
          </p:cNvSpPr>
          <p:nvPr/>
        </p:nvSpPr>
        <p:spPr bwMode="auto">
          <a:xfrm>
            <a:off x="152400" y="314325"/>
            <a:ext cx="7848600" cy="593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//exam6.c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struct member{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unsigned  number:8;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unsigned  age:8 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char name[9];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char record[11];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}zg;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int number,age;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scanf("%d,%d",&amp;number,&amp;age);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zg.number=number;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zg.age=age;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printf("lenth=%d\n",sizeof(struct 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                                        member));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printf("%d,%d\n",zg.number,zg.age);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  <p:sp>
        <p:nvSpPr>
          <p:cNvPr id="98308" name="Text Box 4"/>
          <p:cNvSpPr txBox="1">
            <a:spLocks noChangeArrowheads="1"/>
          </p:cNvSpPr>
          <p:nvPr/>
        </p:nvSpPr>
        <p:spPr bwMode="auto">
          <a:xfrm>
            <a:off x="5546725" y="339725"/>
            <a:ext cx="186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输入：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，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25</a:t>
            </a:r>
          </a:p>
        </p:txBody>
      </p:sp>
      <p:sp>
        <p:nvSpPr>
          <p:cNvPr id="98309" name="Text Box 5"/>
          <p:cNvSpPr txBox="1">
            <a:spLocks noChangeArrowheads="1"/>
          </p:cNvSpPr>
          <p:nvPr/>
        </p:nvSpPr>
        <p:spPr bwMode="auto">
          <a:xfrm>
            <a:off x="5622925" y="1098550"/>
            <a:ext cx="26797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输出：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lenth=24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 1,25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98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98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6" grpId="0" animBg="1" autoUpdateAnimBg="0"/>
      <p:bldP spid="98309" grpId="0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AutoShape 2"/>
          <p:cNvSpPr>
            <a:spLocks noChangeArrowheads="1"/>
          </p:cNvSpPr>
          <p:nvPr/>
        </p:nvSpPr>
        <p:spPr bwMode="auto">
          <a:xfrm>
            <a:off x="5105400" y="2133600"/>
            <a:ext cx="4038600" cy="1600200"/>
          </a:xfrm>
          <a:prstGeom prst="wedgeEllipseCallout">
            <a:avLst>
              <a:gd name="adj1" fmla="val -66782"/>
              <a:gd name="adj2" fmla="val -85218"/>
            </a:avLst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在此要注意的是编译系统对结构的分配，默认为</a:t>
            </a:r>
            <a:r>
              <a:rPr kumimoji="1"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4</a:t>
            </a:r>
            <a:r>
              <a:rPr kumimoji="1" lang="zh-CN" altLang="en-US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字节，这种方式是为了加快数据的存取</a:t>
            </a:r>
          </a:p>
        </p:txBody>
      </p:sp>
      <p:sp>
        <p:nvSpPr>
          <p:cNvPr id="100355" name="Rectangle 3"/>
          <p:cNvSpPr>
            <a:spLocks noChangeArrowheads="1"/>
          </p:cNvSpPr>
          <p:nvPr/>
        </p:nvSpPr>
        <p:spPr bwMode="auto">
          <a:xfrm>
            <a:off x="152400" y="314325"/>
            <a:ext cx="7848600" cy="593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//exam96.c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struct member{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unsigned  number:8;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char name[8];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unsigned  age:8 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char record[11];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}zg;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int number,age;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scanf("%d,%d",&amp;number,&amp;age);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zg.number=number;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zg.age=age;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printf("lenth=%d\n",sizeof(struct 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                                        member));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printf("%d,%d\n",zg.number,zg.age);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  <p:sp>
        <p:nvSpPr>
          <p:cNvPr id="100356" name="Text Box 4"/>
          <p:cNvSpPr txBox="1">
            <a:spLocks noChangeArrowheads="1"/>
          </p:cNvSpPr>
          <p:nvPr/>
        </p:nvSpPr>
        <p:spPr bwMode="auto">
          <a:xfrm>
            <a:off x="5546725" y="339725"/>
            <a:ext cx="186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输入：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1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，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25</a:t>
            </a:r>
          </a:p>
        </p:txBody>
      </p:sp>
      <p:sp>
        <p:nvSpPr>
          <p:cNvPr id="100357" name="Text Box 5"/>
          <p:cNvSpPr txBox="1">
            <a:spLocks noChangeArrowheads="1"/>
          </p:cNvSpPr>
          <p:nvPr/>
        </p:nvSpPr>
        <p:spPr bwMode="auto">
          <a:xfrm>
            <a:off x="5622925" y="1098550"/>
            <a:ext cx="26797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输出：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lenth=28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 1,25</a:t>
            </a:r>
          </a:p>
        </p:txBody>
      </p:sp>
    </p:spTree>
  </p:cSld>
  <p:clrMapOvr>
    <a:masterClrMapping/>
  </p:clrMapOvr>
  <p:transition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ChangeArrowheads="1"/>
          </p:cNvSpPr>
          <p:nvPr/>
        </p:nvSpPr>
        <p:spPr bwMode="auto">
          <a:xfrm>
            <a:off x="533400" y="1143000"/>
            <a:ext cx="50831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32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细黑" pitchFamily="2" charset="-122"/>
                <a:ea typeface="华文细黑" pitchFamily="2" charset="-122"/>
              </a:rPr>
              <a:t>§4  </a:t>
            </a:r>
            <a:r>
              <a:rPr kumimoji="1" lang="zh-CN" altLang="en-US" sz="32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细黑" pitchFamily="2" charset="-122"/>
                <a:ea typeface="华文细黑" pitchFamily="2" charset="-122"/>
              </a:rPr>
              <a:t>联合的概念及简单应用</a:t>
            </a:r>
          </a:p>
        </p:txBody>
      </p:sp>
      <p:sp>
        <p:nvSpPr>
          <p:cNvPr id="102403" name="Text Box 3"/>
          <p:cNvSpPr txBox="1">
            <a:spLocks noChangeArrowheads="1"/>
          </p:cNvSpPr>
          <p:nvPr/>
        </p:nvSpPr>
        <p:spPr bwMode="auto">
          <a:xfrm>
            <a:off x="381000" y="2306638"/>
            <a:ext cx="8718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联合是使几个不同的变量占用同一段内存。教材中称为共用体。</a:t>
            </a:r>
          </a:p>
        </p:txBody>
      </p:sp>
      <p:sp>
        <p:nvSpPr>
          <p:cNvPr id="102404" name="Text Box 4"/>
          <p:cNvSpPr txBox="1">
            <a:spLocks noChangeArrowheads="1"/>
          </p:cNvSpPr>
          <p:nvPr/>
        </p:nvSpPr>
        <p:spPr bwMode="auto">
          <a:xfrm>
            <a:off x="441325" y="3449638"/>
            <a:ext cx="1708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定义方式：</a:t>
            </a:r>
          </a:p>
        </p:txBody>
      </p:sp>
      <p:sp>
        <p:nvSpPr>
          <p:cNvPr id="102405" name="Text Box 5"/>
          <p:cNvSpPr txBox="1">
            <a:spLocks noChangeArrowheads="1"/>
          </p:cNvSpPr>
          <p:nvPr/>
        </p:nvSpPr>
        <p:spPr bwMode="auto">
          <a:xfrm>
            <a:off x="1050925" y="4222750"/>
            <a:ext cx="3603625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union union_name{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member_list;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}var_list;</a:t>
            </a:r>
          </a:p>
        </p:txBody>
      </p:sp>
    </p:spTree>
  </p:cSld>
  <p:clrMapOvr>
    <a:masterClrMapping/>
  </p:clrMapOvr>
  <p:transition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Text Box 2"/>
          <p:cNvSpPr txBox="1">
            <a:spLocks noChangeArrowheads="1"/>
          </p:cNvSpPr>
          <p:nvPr/>
        </p:nvSpPr>
        <p:spPr bwMode="auto">
          <a:xfrm>
            <a:off x="593725" y="717550"/>
            <a:ext cx="5403850" cy="593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//exam7.c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#include&lt;stdio.h&gt;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union exam{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  short int k;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  char c;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main(){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union exam a;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scanf(“%d”,a.k);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printf(“%d,%c\n”,a.k,a.c);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scanf(“%d”,a.k);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printf(“%d,%c\n”,a.k,a.c);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  <a:p>
            <a:pPr eaLnBrk="0" hangingPunct="0"/>
            <a:endParaRPr kumimoji="1" lang="en-US" altLang="zh-CN" sz="2400" b="1">
              <a:effectLst>
                <a:outerShdw blurRad="38100" dist="38100" dir="2700000" algn="tl">
                  <a:srgbClr val="FFFFFF"/>
                </a:outerShdw>
              </a:effectLst>
              <a:latin typeface="Verdana" pitchFamily="34" charset="0"/>
              <a:ea typeface="金山简准圆" pitchFamily="49" charset="-122"/>
            </a:endParaRP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</a:t>
            </a:r>
          </a:p>
          <a:p>
            <a:pPr eaLnBrk="0" hangingPunct="0"/>
            <a:endParaRPr kumimoji="1" lang="en-US" altLang="zh-CN" sz="2400" b="1">
              <a:effectLst>
                <a:outerShdw blurRad="38100" dist="38100" dir="2700000" algn="tl">
                  <a:srgbClr val="FFFFFF"/>
                </a:outerShdw>
              </a:effectLst>
              <a:latin typeface="Verdana" pitchFamily="34" charset="0"/>
              <a:ea typeface="金山简准圆" pitchFamily="49" charset="-122"/>
            </a:endParaRPr>
          </a:p>
        </p:txBody>
      </p:sp>
      <p:sp>
        <p:nvSpPr>
          <p:cNvPr id="104451" name="AutoShape 3"/>
          <p:cNvSpPr>
            <a:spLocks noChangeArrowheads="1"/>
          </p:cNvSpPr>
          <p:nvPr/>
        </p:nvSpPr>
        <p:spPr bwMode="auto">
          <a:xfrm>
            <a:off x="4800600" y="685800"/>
            <a:ext cx="3048000" cy="2057400"/>
          </a:xfrm>
          <a:prstGeom prst="cloudCallout">
            <a:avLst>
              <a:gd name="adj1" fmla="val -76250"/>
              <a:gd name="adj2" fmla="val 24769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短整型与字符型合用一个空间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104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1" grpId="0" animBg="1" autoUpdateAnimBg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Text Box 2"/>
          <p:cNvSpPr txBox="1">
            <a:spLocks noChangeArrowheads="1"/>
          </p:cNvSpPr>
          <p:nvPr/>
        </p:nvSpPr>
        <p:spPr bwMode="auto">
          <a:xfrm>
            <a:off x="228600" y="485775"/>
            <a:ext cx="876300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854075" indent="-85407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04457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23507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42557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例</a:t>
            </a:r>
            <a:r>
              <a:rPr kumimoji="1" lang="en-US" altLang="zh-CN" sz="2800" b="1">
                <a:latin typeface="Symbol" pitchFamily="18" charset="2"/>
                <a:ea typeface="金山简准圆" pitchFamily="49" charset="-122"/>
              </a:rPr>
              <a:t>8  </a:t>
            </a: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设有若干个人员的数据，其中有学生，和教师。学生的数据中包括：编号、姓名、性别、职业及班级，教师的数据包括编号、姓名、性别、职业及职务。</a:t>
            </a:r>
          </a:p>
        </p:txBody>
      </p:sp>
      <p:graphicFrame>
        <p:nvGraphicFramePr>
          <p:cNvPr id="106499" name="Group 3"/>
          <p:cNvGraphicFramePr>
            <a:graphicFrameLocks noGrp="1"/>
          </p:cNvGraphicFramePr>
          <p:nvPr/>
        </p:nvGraphicFramePr>
        <p:xfrm>
          <a:off x="990600" y="3673475"/>
          <a:ext cx="7543800" cy="1889125"/>
        </p:xfrm>
        <a:graphic>
          <a:graphicData uri="http://schemas.openxmlformats.org/drawingml/2006/table">
            <a:tbl>
              <a:tblPr/>
              <a:tblGrid>
                <a:gridCol w="1295400"/>
                <a:gridCol w="1219200"/>
                <a:gridCol w="1371600"/>
                <a:gridCol w="1371600"/>
                <a:gridCol w="2286000"/>
              </a:tblGrid>
              <a:tr h="76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编号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姓名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性别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职业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班级（职务）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chang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f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501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wang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prof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6525" name="Text Box 29"/>
          <p:cNvSpPr txBox="1">
            <a:spLocks noChangeArrowheads="1"/>
          </p:cNvSpPr>
          <p:nvPr/>
        </p:nvSpPr>
        <p:spPr bwMode="auto">
          <a:xfrm>
            <a:off x="914400" y="2667000"/>
            <a:ext cx="2927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现有数据如下所示：</a:t>
            </a:r>
          </a:p>
        </p:txBody>
      </p:sp>
    </p:spTree>
  </p:cSld>
  <p:clrMapOvr>
    <a:masterClrMapping/>
  </p:clrMapOvr>
  <p:transition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Text Box 2"/>
          <p:cNvSpPr txBox="1">
            <a:spLocks noChangeArrowheads="1"/>
          </p:cNvSpPr>
          <p:nvPr/>
        </p:nvSpPr>
        <p:spPr bwMode="auto">
          <a:xfrm>
            <a:off x="304800" y="457200"/>
            <a:ext cx="8397875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050925" indent="-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241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431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22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分析：教师和学生的数据除一个数据项外都相同。可以用结构来处理该问题。但在处理第</a:t>
            </a:r>
            <a:r>
              <a:rPr kumimoji="1" lang="en-US" altLang="zh-CN" sz="2800" b="1">
                <a:latin typeface="Symbol" pitchFamily="18" charset="2"/>
                <a:ea typeface="金山简准圆" pitchFamily="49" charset="-122"/>
              </a:rPr>
              <a:t>5</a:t>
            </a: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项时，发生困难，因为学生相应项为数值数据，教师相应项为字符串。为此可用结构加联合解决。</a:t>
            </a:r>
          </a:p>
        </p:txBody>
      </p:sp>
      <p:sp>
        <p:nvSpPr>
          <p:cNvPr id="108547" name="Rectangle 3"/>
          <p:cNvSpPr>
            <a:spLocks noChangeArrowheads="1"/>
          </p:cNvSpPr>
          <p:nvPr/>
        </p:nvSpPr>
        <p:spPr bwMode="auto">
          <a:xfrm>
            <a:off x="304800" y="2733675"/>
            <a:ext cx="8610600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struct 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int num;                              //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存放编号</a:t>
            </a:r>
          </a:p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char name[10];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码               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//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存放姓名</a:t>
            </a:r>
          </a:p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char sex;                             //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存放性别</a:t>
            </a:r>
          </a:p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char job;                             //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存放职业</a:t>
            </a:r>
          </a:p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union{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	int class;                    //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存放班级</a:t>
            </a:r>
          </a:p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	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char position[10];     //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存放职务</a:t>
            </a:r>
          </a:p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}category;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}person[2];</a:t>
            </a:r>
          </a:p>
        </p:txBody>
      </p:sp>
      <p:sp>
        <p:nvSpPr>
          <p:cNvPr id="108548" name="AutoShape 4"/>
          <p:cNvSpPr>
            <a:spLocks noChangeArrowheads="1"/>
          </p:cNvSpPr>
          <p:nvPr/>
        </p:nvSpPr>
        <p:spPr bwMode="auto">
          <a:xfrm>
            <a:off x="3505200" y="762000"/>
            <a:ext cx="3810000" cy="1143000"/>
          </a:xfrm>
          <a:prstGeom prst="cloudCallout">
            <a:avLst>
              <a:gd name="adj1" fmla="val -55333"/>
              <a:gd name="adj2" fmla="val 291389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  <a:ea typeface="金山简准圆" pitchFamily="49" charset="-122"/>
              </a:rPr>
              <a:t>结构中有联合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08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108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7" grpId="0" autoUpdateAnimBg="0"/>
      <p:bldP spid="108548" grpId="0" animBg="1" autoUpdateAnimBg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1676400" y="1143000"/>
            <a:ext cx="6553200" cy="435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//exam98.c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#include&lt;stdio.h&gt;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#include&lt;conio.h&gt;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struct {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int num;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char name[10];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char sex;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char job;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union{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	int class;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	char position[10];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}category;</a:t>
            </a:r>
          </a:p>
          <a:p>
            <a:pPr eaLnBrk="0" hangingPunct="0"/>
            <a:r>
              <a:rPr kumimoji="1" lang="en-US" altLang="zh-CN" sz="20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}person[2];</a:t>
            </a:r>
          </a:p>
          <a:p>
            <a:pPr eaLnBrk="0" hangingPunct="0"/>
            <a:endParaRPr kumimoji="1" lang="en-US" altLang="zh-CN" sz="2000" b="1">
              <a:effectLst>
                <a:outerShdw blurRad="38100" dist="38100" dir="2700000" algn="tl">
                  <a:srgbClr val="FFFFFF"/>
                </a:outerShdw>
              </a:effectLst>
              <a:latin typeface="Verdana" pitchFamily="34" charset="0"/>
              <a:ea typeface="金山简准圆" pitchFamily="49" charset="-122"/>
            </a:endParaRPr>
          </a:p>
        </p:txBody>
      </p:sp>
    </p:spTree>
  </p:cSld>
  <p:clrMapOvr>
    <a:masterClrMapping/>
  </p:clrMapOvr>
  <p:transition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ChangeArrowheads="1"/>
          </p:cNvSpPr>
          <p:nvPr/>
        </p:nvSpPr>
        <p:spPr bwMode="auto">
          <a:xfrm>
            <a:off x="0" y="60325"/>
            <a:ext cx="9144000" cy="695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main(){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int n,i;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for(i=0;i&lt;2;i++){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scanf("%d %s %c c",&amp;person[i].num,person[i].name,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		&amp;person[i].sex,&amp;person[i].job);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if(person[i].job=='s')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    scanf("%d",&amp;person[i].category.class);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else if(person[i].job=='t')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    scanf("%s",person[i].category.position);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else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    printf("input error!");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}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printf("\n");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printf("No.    Name      sex job  class/position\n");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for(i=0;i&lt;2;i++){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if(person[i].job=='s')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  printf("%-6d %-10s %-3c %-3c %-6d\n",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             person[i].num,person[i].name,person[i].sex,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             person[i].job,person[i].category.class);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else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   printf("%-6d %-10s %-3c %-3c %-6s\n",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       person[i].num,person[i].name,		 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            person[i].sex,person[i].job,person[i].category.position);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}	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</p:txBody>
      </p:sp>
    </p:spTree>
  </p:cSld>
  <p:clrMapOvr>
    <a:masterClrMapping/>
  </p:clrMapOvr>
  <p:transition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ChangeArrowheads="1"/>
          </p:cNvSpPr>
          <p:nvPr/>
        </p:nvSpPr>
        <p:spPr bwMode="auto">
          <a:xfrm>
            <a:off x="533400" y="639763"/>
            <a:ext cx="26447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32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细黑" pitchFamily="2" charset="-122"/>
                <a:ea typeface="华文细黑" pitchFamily="2" charset="-122"/>
              </a:rPr>
              <a:t>§5  </a:t>
            </a:r>
            <a:r>
              <a:rPr kumimoji="1" lang="zh-CN" altLang="en-US" sz="32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细黑" pitchFamily="2" charset="-122"/>
                <a:ea typeface="华文细黑" pitchFamily="2" charset="-122"/>
              </a:rPr>
              <a:t>枚举类型</a:t>
            </a:r>
          </a:p>
        </p:txBody>
      </p:sp>
      <p:sp>
        <p:nvSpPr>
          <p:cNvPr id="114691" name="Text Box 3"/>
          <p:cNvSpPr txBox="1">
            <a:spLocks noChangeArrowheads="1"/>
          </p:cNvSpPr>
          <p:nvPr/>
        </p:nvSpPr>
        <p:spPr bwMode="auto">
          <a:xfrm>
            <a:off x="533400" y="1752600"/>
            <a:ext cx="8007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当一个变量只有几个类型时，可以使用枚举类型。</a:t>
            </a:r>
          </a:p>
        </p:txBody>
      </p:sp>
      <p:sp>
        <p:nvSpPr>
          <p:cNvPr id="114692" name="Text Box 4"/>
          <p:cNvSpPr txBox="1">
            <a:spLocks noChangeArrowheads="1"/>
          </p:cNvSpPr>
          <p:nvPr/>
        </p:nvSpPr>
        <p:spPr bwMode="auto">
          <a:xfrm>
            <a:off x="669925" y="2667000"/>
            <a:ext cx="1708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定义方式：</a:t>
            </a:r>
          </a:p>
        </p:txBody>
      </p:sp>
      <p:sp>
        <p:nvSpPr>
          <p:cNvPr id="114693" name="Text Box 5"/>
          <p:cNvSpPr txBox="1">
            <a:spLocks noChangeArrowheads="1"/>
          </p:cNvSpPr>
          <p:nvPr/>
        </p:nvSpPr>
        <p:spPr bwMode="auto">
          <a:xfrm>
            <a:off x="685800" y="3429000"/>
            <a:ext cx="58864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enum  symbol(enum_value_list);</a:t>
            </a:r>
          </a:p>
        </p:txBody>
      </p:sp>
      <p:sp>
        <p:nvSpPr>
          <p:cNvPr id="114694" name="Text Box 6"/>
          <p:cNvSpPr txBox="1">
            <a:spLocks noChangeArrowheads="1"/>
          </p:cNvSpPr>
          <p:nvPr/>
        </p:nvSpPr>
        <p:spPr bwMode="auto">
          <a:xfrm>
            <a:off x="304800" y="4267200"/>
            <a:ext cx="8710613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例：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enum  weekday(sun,mon,tue wed,thu,fri,sat);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enum weekday day;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day=sat;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printf(“%d”,day);</a:t>
            </a:r>
          </a:p>
        </p:txBody>
      </p:sp>
    </p:spTree>
  </p:cSld>
  <p:clrMapOvr>
    <a:masterClrMapping/>
  </p:clrMapOvr>
  <p:transition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ChangeArrowheads="1"/>
          </p:cNvSpPr>
          <p:nvPr/>
        </p:nvSpPr>
        <p:spPr bwMode="auto">
          <a:xfrm>
            <a:off x="533400" y="639763"/>
            <a:ext cx="4826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32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细黑" pitchFamily="2" charset="-122"/>
                <a:ea typeface="华文细黑" pitchFamily="2" charset="-122"/>
              </a:rPr>
              <a:t>§5  </a:t>
            </a:r>
            <a:r>
              <a:rPr kumimoji="1" lang="zh-CN" altLang="en-US" sz="32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细黑" pitchFamily="2" charset="-122"/>
                <a:ea typeface="华文细黑" pitchFamily="2" charset="-122"/>
              </a:rPr>
              <a:t>用 </a:t>
            </a:r>
            <a:r>
              <a:rPr kumimoji="1" lang="en-US" altLang="zh-CN" sz="32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细黑" pitchFamily="2" charset="-122"/>
                <a:ea typeface="华文细黑" pitchFamily="2" charset="-122"/>
              </a:rPr>
              <a:t>typedef </a:t>
            </a:r>
            <a:r>
              <a:rPr kumimoji="1" lang="zh-CN" altLang="en-US" sz="32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细黑" pitchFamily="2" charset="-122"/>
                <a:ea typeface="华文细黑" pitchFamily="2" charset="-122"/>
              </a:rPr>
              <a:t>定义类型</a:t>
            </a:r>
          </a:p>
        </p:txBody>
      </p:sp>
      <p:sp>
        <p:nvSpPr>
          <p:cNvPr id="116739" name="Text Box 3"/>
          <p:cNvSpPr txBox="1">
            <a:spLocks noChangeArrowheads="1"/>
          </p:cNvSpPr>
          <p:nvPr/>
        </p:nvSpPr>
        <p:spPr bwMode="auto">
          <a:xfrm>
            <a:off x="746125" y="1828800"/>
            <a:ext cx="52562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用来定义</a:t>
            </a:r>
            <a:r>
              <a:rPr kumimoji="1" lang="en-US" altLang="zh-CN" sz="2800" b="1">
                <a:latin typeface="Verdana" pitchFamily="34" charset="0"/>
                <a:ea typeface="金山简准圆" pitchFamily="49" charset="-122"/>
              </a:rPr>
              <a:t>typedef</a:t>
            </a:r>
            <a:r>
              <a:rPr kumimoji="1" lang="zh-CN" altLang="en-US" sz="2800" b="1">
                <a:latin typeface="Symbol" pitchFamily="18" charset="2"/>
                <a:ea typeface="金山简准圆" pitchFamily="49" charset="-122"/>
              </a:rPr>
              <a:t>新的类型名。</a:t>
            </a:r>
          </a:p>
        </p:txBody>
      </p:sp>
      <p:sp>
        <p:nvSpPr>
          <p:cNvPr id="116740" name="Text Box 4"/>
          <p:cNvSpPr txBox="1">
            <a:spLocks noChangeArrowheads="1"/>
          </p:cNvSpPr>
          <p:nvPr/>
        </p:nvSpPr>
        <p:spPr bwMode="auto">
          <a:xfrm>
            <a:off x="1050925" y="3413125"/>
            <a:ext cx="4602163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例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   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typedef  int  INTEGER;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INTEGER  k;</a:t>
            </a:r>
          </a:p>
          <a:p>
            <a:pPr eaLnBrk="0" hangingPunct="0"/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int    j;</a:t>
            </a:r>
          </a:p>
        </p:txBody>
      </p:sp>
      <p:sp>
        <p:nvSpPr>
          <p:cNvPr id="116741" name="Text Box 5"/>
          <p:cNvSpPr txBox="1">
            <a:spLocks noChangeArrowheads="1"/>
          </p:cNvSpPr>
          <p:nvPr/>
        </p:nvSpPr>
        <p:spPr bwMode="auto">
          <a:xfrm>
            <a:off x="838200" y="5045075"/>
            <a:ext cx="75596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Symbol" pitchFamily="18" charset="2"/>
                <a:ea typeface="金山简准圆" pitchFamily="49" charset="-122"/>
              </a:rPr>
              <a:t>则用两种方式定义的变量是一样的。要注意，在</a:t>
            </a:r>
            <a:r>
              <a:rPr kumimoji="1"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WINDOWS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的窗口程序设计中，经常使用上述方式。</a:t>
            </a:r>
          </a:p>
        </p:txBody>
      </p:sp>
    </p:spTree>
  </p:cSld>
  <p:clrMapOvr>
    <a:masterClrMapping/>
  </p:clrMapOvr>
  <p:transition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304800" y="-9525"/>
            <a:ext cx="8534400" cy="723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//exam11.c </a:t>
            </a:r>
            <a:r>
              <a:rPr kumimoji="1" lang="zh-CN" alt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简单的文本编辑程序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typedef struct text{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char txt[81];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struct text *p;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}TEXT;  //</a:t>
            </a:r>
            <a:r>
              <a:rPr kumimoji="1" lang="zh-CN" alt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将结构类型用一个新的名字</a:t>
            </a:r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TEXT</a:t>
            </a:r>
            <a:r>
              <a:rPr kumimoji="1" lang="zh-CN" alt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来表示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TEXT *head=NULL;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main(){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int i,t=1;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TEXT *pt,*pth;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pt=(TEXT *)malloc(sizeof(TEXT));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gets(pt-&gt;txt);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head=pth=pt;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while(*(pt-&gt;txt)){ //</a:t>
            </a:r>
            <a:r>
              <a:rPr kumimoji="1" lang="zh-CN" alt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空行结束输入</a:t>
            </a:r>
          </a:p>
          <a:p>
            <a:pPr eaLnBrk="0" hangingPunct="0"/>
            <a:r>
              <a:rPr kumimoji="1" lang="zh-CN" alt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	</a:t>
            </a:r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pt=(TEXT *)malloc(sizeof(TEXT));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	gets(pt-&gt;txt); // </a:t>
            </a:r>
            <a:r>
              <a:rPr kumimoji="1" lang="zh-CN" alt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输入一行文本</a:t>
            </a:r>
          </a:p>
          <a:p>
            <a:pPr eaLnBrk="0" hangingPunct="0"/>
            <a:r>
              <a:rPr kumimoji="1" lang="zh-CN" alt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	</a:t>
            </a:r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pth-&gt;p=pt;     // </a:t>
            </a:r>
            <a:r>
              <a:rPr kumimoji="1" lang="zh-CN" alt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将上一节点的指针指向当前节点</a:t>
            </a:r>
          </a:p>
          <a:p>
            <a:pPr eaLnBrk="0" hangingPunct="0"/>
            <a:r>
              <a:rPr kumimoji="1" lang="zh-CN" alt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	</a:t>
            </a:r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pth=pt;        // </a:t>
            </a:r>
            <a:r>
              <a:rPr kumimoji="1" lang="zh-CN" alt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将当前节点的指针保存到 </a:t>
            </a:r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pth</a:t>
            </a:r>
            <a:r>
              <a:rPr kumimoji="1" lang="zh-CN" alt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中</a:t>
            </a:r>
          </a:p>
          <a:p>
            <a:pPr eaLnBrk="0" hangingPunct="0"/>
            <a:r>
              <a:rPr kumimoji="1" lang="zh-CN" alt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   </a:t>
            </a:r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pt=head;  // </a:t>
            </a:r>
            <a:r>
              <a:rPr kumimoji="1" lang="zh-CN" alt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让指针指向链表的表头</a:t>
            </a:r>
          </a:p>
          <a:p>
            <a:pPr eaLnBrk="0" hangingPunct="0"/>
            <a:r>
              <a:rPr kumimoji="1" lang="zh-CN" alt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</a:t>
            </a:r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while(*(pt-&gt;txt)){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	printf("%d:",t++);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	puts(pt-&gt;txt);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		pt=pt-&gt;p;  // </a:t>
            </a:r>
            <a:r>
              <a:rPr kumimoji="1" lang="zh-CN" alt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获取下一节点的指针</a:t>
            </a:r>
          </a:p>
          <a:p>
            <a:pPr eaLnBrk="0" hangingPunct="0"/>
            <a:r>
              <a:rPr kumimoji="1" lang="zh-CN" alt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          </a:t>
            </a:r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}</a:t>
            </a:r>
          </a:p>
          <a:p>
            <a:pPr eaLnBrk="0" hangingPunct="0"/>
            <a:r>
              <a:rPr kumimoji="1" lang="en-US" altLang="zh-CN" b="1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金山简准圆" pitchFamily="49" charset="-122"/>
              </a:rPr>
              <a:t> </a:t>
            </a:r>
          </a:p>
        </p:txBody>
      </p:sp>
      <p:sp>
        <p:nvSpPr>
          <p:cNvPr id="118787" name="AutoShape 3"/>
          <p:cNvSpPr>
            <a:spLocks noChangeArrowheads="1"/>
          </p:cNvSpPr>
          <p:nvPr/>
        </p:nvSpPr>
        <p:spPr bwMode="auto">
          <a:xfrm>
            <a:off x="6172200" y="609600"/>
            <a:ext cx="2971800" cy="1981200"/>
          </a:xfrm>
          <a:prstGeom prst="cloudCallout">
            <a:avLst>
              <a:gd name="adj1" fmla="val -43750"/>
              <a:gd name="adj2" fmla="val 700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金山简准圆" pitchFamily="49" charset="-122"/>
              </a:rPr>
              <a:t>用新的类型名来代替结构，程序更简练。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118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87" grpId="0" animBg="1" autoUpdateAnimBg="0"/>
    </p:bldLst>
  </p:timing>
</p:sld>
</file>

<file path=ppt/theme/theme1.xml><?xml version="1.0" encoding="utf-8"?>
<a:theme xmlns:a="http://schemas.openxmlformats.org/drawingml/2006/main" name="古瓶荷花">
  <a:themeElements>
    <a:clrScheme name="古瓶荷花 4">
      <a:dk1>
        <a:srgbClr val="000000"/>
      </a:dk1>
      <a:lt1>
        <a:srgbClr val="FFFFCC"/>
      </a:lt1>
      <a:dk2>
        <a:srgbClr val="CC3300"/>
      </a:dk2>
      <a:lt2>
        <a:srgbClr val="C0C0C0"/>
      </a:lt2>
      <a:accent1>
        <a:srgbClr val="FFFFCC"/>
      </a:accent1>
      <a:accent2>
        <a:srgbClr val="339933"/>
      </a:accent2>
      <a:accent3>
        <a:srgbClr val="FFFFE2"/>
      </a:accent3>
      <a:accent4>
        <a:srgbClr val="000000"/>
      </a:accent4>
      <a:accent5>
        <a:srgbClr val="FFFFE2"/>
      </a:accent5>
      <a:accent6>
        <a:srgbClr val="2D8A2D"/>
      </a:accent6>
      <a:hlink>
        <a:srgbClr val="0066FF"/>
      </a:hlink>
      <a:folHlink>
        <a:srgbClr val="6F6F9F"/>
      </a:folHlink>
    </a:clrScheme>
    <a:fontScheme name="古瓶荷花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古瓶荷花 1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E"/>
        </a:accent4>
        <a:accent5>
          <a:srgbClr val="E2F4FF"/>
        </a:accent5>
        <a:accent6>
          <a:srgbClr val="2D8AE7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2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6FAF5"/>
        </a:accent3>
        <a:accent4>
          <a:srgbClr val="006765"/>
        </a:accent4>
        <a:accent5>
          <a:srgbClr val="F1F5F0"/>
        </a:accent5>
        <a:accent6>
          <a:srgbClr val="E78A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3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C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4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A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5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F"/>
        </a:accent3>
        <a:accent4>
          <a:srgbClr val="53537E"/>
        </a:accent4>
        <a:accent5>
          <a:srgbClr val="FFEEEE"/>
        </a:accent5>
        <a:accent6>
          <a:srgbClr val="E78A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6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C"/>
        </a:accent4>
        <a:accent5>
          <a:srgbClr val="E9F7FF"/>
        </a:accent5>
        <a:accent6>
          <a:srgbClr val="E78A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7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EEE"/>
        </a:accent3>
        <a:accent4>
          <a:srgbClr val="0056AE"/>
        </a:accent4>
        <a:accent5>
          <a:srgbClr val="FFFFE2"/>
        </a:accent5>
        <a:accent6>
          <a:srgbClr val="008A8A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8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12121"/>
        </a:accent4>
        <a:accent5>
          <a:srgbClr val="E1E1EB"/>
        </a:accent5>
        <a:accent6>
          <a:srgbClr val="E7B9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3424</Words>
  <Application>Microsoft Office PowerPoint</Application>
  <PresentationFormat>全屏显示(4:3)</PresentationFormat>
  <Paragraphs>819</Paragraphs>
  <Slides>58</Slides>
  <Notes>57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58</vt:i4>
      </vt:variant>
    </vt:vector>
  </HeadingPairs>
  <TitlesOfParts>
    <vt:vector size="70" baseType="lpstr">
      <vt:lpstr>Arial</vt:lpstr>
      <vt:lpstr>宋体</vt:lpstr>
      <vt:lpstr>Wingdings</vt:lpstr>
      <vt:lpstr>黑体</vt:lpstr>
      <vt:lpstr>Symbol</vt:lpstr>
      <vt:lpstr>Times New Roman</vt:lpstr>
      <vt:lpstr>金山简准圆</vt:lpstr>
      <vt:lpstr>华文细黑</vt:lpstr>
      <vt:lpstr>Verdana</vt:lpstr>
      <vt:lpstr>华文中宋</vt:lpstr>
      <vt:lpstr>华文隶书</vt:lpstr>
      <vt:lpstr>古瓶荷花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Administrator</cp:lastModifiedBy>
  <cp:revision>4</cp:revision>
  <dcterms:created xsi:type="dcterms:W3CDTF">2009-07-10T00:49:16Z</dcterms:created>
  <dcterms:modified xsi:type="dcterms:W3CDTF">2022-08-31T12:51:14Z</dcterms:modified>
</cp:coreProperties>
</file>