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90" r:id="rId6"/>
    <p:sldId id="341" r:id="rId7"/>
    <p:sldId id="342" r:id="rId8"/>
    <p:sldId id="258" r:id="rId9"/>
    <p:sldId id="344" r:id="rId10"/>
    <p:sldId id="343" r:id="rId11"/>
    <p:sldId id="347" r:id="rId12"/>
    <p:sldId id="349" r:id="rId13"/>
    <p:sldId id="353" r:id="rId14"/>
    <p:sldId id="354" r:id="rId15"/>
    <p:sldId id="350" r:id="rId16"/>
    <p:sldId id="355" r:id="rId17"/>
    <p:sldId id="352" r:id="rId18"/>
    <p:sldId id="351" r:id="rId19"/>
    <p:sldId id="348" r:id="rId20"/>
    <p:sldId id="356" r:id="rId21"/>
    <p:sldId id="357" r:id="rId22"/>
    <p:sldId id="358" r:id="rId23"/>
    <p:sldId id="359" r:id="rId24"/>
    <p:sldId id="360" r:id="rId25"/>
    <p:sldId id="361" r:id="rId26"/>
    <p:sldId id="362" r:id="rId27"/>
    <p:sldId id="363" r:id="rId28"/>
    <p:sldId id="364" r:id="rId29"/>
    <p:sldId id="291" r:id="rId30"/>
    <p:sldId id="365" r:id="rId31"/>
    <p:sldId id="375" r:id="rId32"/>
    <p:sldId id="376" r:id="rId33"/>
    <p:sldId id="370" r:id="rId34"/>
    <p:sldId id="371" r:id="rId35"/>
    <p:sldId id="377" r:id="rId36"/>
    <p:sldId id="373" r:id="rId37"/>
    <p:sldId id="374" r:id="rId38"/>
    <p:sldId id="378" r:id="rId39"/>
    <p:sldId id="369" r:id="rId40"/>
    <p:sldId id="379" r:id="rId41"/>
    <p:sldId id="380" r:id="rId42"/>
    <p:sldId id="381" r:id="rId43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  <p:sld r:id="rId43"/>
      </p:sldLst>
    </p:custShow>
  </p:custShowLst>
  <p:kinsoku lang="zh-CN" invalStChars="!),.:;?]}、。—ˇ¨〃々～‖…’”〕〉》」』〗】∶！＂＇），．：；？］｀｜｝·" invalEndChars="([{‘“〔〈《「『〖【（［｛．·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custShow id="0"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7E0000"/>
    <a:srgbClr val="89E0FF"/>
    <a:srgbClr val="E1F9FF"/>
    <a:srgbClr val="D1ECFF"/>
    <a:srgbClr val="DBEBFD"/>
    <a:srgbClr val="F8FCFD"/>
    <a:srgbClr val="D5F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0039"/>
    <p:restoredTop sz="94660"/>
  </p:normalViewPr>
  <p:slideViewPr>
    <p:cSldViewPr snapToGrid="0" snapToObjects="1" showGuides="1">
      <p:cViewPr>
        <p:scale>
          <a:sx n="63" d="100"/>
          <a:sy n="63" d="100"/>
        </p:scale>
        <p:origin x="-192" y="-450"/>
      </p:cViewPr>
      <p:guideLst>
        <p:guide orient="horz" pos="577"/>
        <p:guide pos="111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5B744F1-F3A9-4C8D-A079-28410C3F76CA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01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403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6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018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4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222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427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30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6324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837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939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042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4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246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49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451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553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554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6564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758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758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861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96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963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065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066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8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68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1684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813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270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373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475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578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6804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782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782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885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885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987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987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08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0900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24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2948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3972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4996" name="灯片编号占位符 3"/>
          <p:cNvSpPr txBox="1">
            <a:spLocks noGrp="1"/>
          </p:cNvSpPr>
          <p:nvPr>
            <p:ph type="sldNum" sz="quarter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1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6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7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8.xml"/><Relationship Id="rId1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9.xml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0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1.xml"/><Relationship Id="rId1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2.xml"/><Relationship Id="rId2" Type="http://schemas.openxmlformats.org/officeDocument/2006/relationships/image" Target="../media/image9.png"/><Relationship Id="rId1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3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4.xml"/><Relationship Id="rId1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5.xml"/><Relationship Id="rId1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6.xml"/><Relationship Id="rId1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7.xml"/><Relationship Id="rId1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8.xml"/><Relationship Id="rId1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1.xml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2.xml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3.xml"/><Relationship Id="rId2" Type="http://schemas.openxmlformats.org/officeDocument/2006/relationships/image" Target="../media/image35.png"/><Relationship Id="rId1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4.xml"/><Relationship Id="rId1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5.xml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6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8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8.xml"/><Relationship Id="rId3" Type="http://schemas.openxmlformats.org/officeDocument/2006/relationships/image" Target="../media/image42.png"/><Relationship Id="rId2" Type="http://schemas.openxmlformats.org/officeDocument/2006/relationships/image" Target="../media/image10.png"/><Relationship Id="rId1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9.xml"/><Relationship Id="rId2" Type="http://schemas.openxmlformats.org/officeDocument/2006/relationships/image" Target="../media/image43.png"/><Relationship Id="rId1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0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0.xml"/><Relationship Id="rId2" Type="http://schemas.openxmlformats.org/officeDocument/2006/relationships/image" Target="../media/image10.png"/><Relationship Id="rId1" Type="http://schemas.openxmlformats.org/officeDocument/2006/relationships/image" Target="../media/image43.pn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1.xml"/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2.xml"/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3.xml"/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3.xml"/><Relationship Id="rId4" Type="http://schemas.openxmlformats.org/officeDocument/2006/relationships/image" Target="../media/image48.e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43.png"/><Relationship Id="rId1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4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4.xml"/><Relationship Id="rId1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5.xml"/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6.xml"/><Relationship Id="rId2" Type="http://schemas.openxmlformats.org/officeDocument/2006/relationships/image" Target="../media/image43.png"/><Relationship Id="rId1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7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7.xml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43.png"/><Relationship Id="rId1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8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38.xml"/><Relationship Id="rId1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9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9.xml"/><Relationship Id="rId2" Type="http://schemas.openxmlformats.org/officeDocument/2006/relationships/image" Target="../media/image43.png"/><Relationship Id="rId1" Type="http://schemas.openxmlformats.org/officeDocument/2006/relationships/image" Target="../media/image10.png"/></Relationships>
</file>

<file path=ppt/slides/_rels/slide4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0.xml"/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0.xml"/><Relationship Id="rId3" Type="http://schemas.openxmlformats.org/officeDocument/2006/relationships/image" Target="../media/image53.emf"/><Relationship Id="rId2" Type="http://schemas.openxmlformats.org/officeDocument/2006/relationships/oleObject" Target="../embeddings/oleObject2.bin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325563" y="2379980"/>
            <a:ext cx="649287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第</a:t>
            </a:r>
            <a:r>
              <a:rPr kumimoji="0" lang="en-US" altLang="zh-CN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1</a:t>
            </a: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章  概述</a:t>
            </a:r>
            <a:endParaRPr kumimoji="0" lang="zh-CN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9" name="TextBox 13"/>
          <p:cNvSpPr>
            <a:spLocks noChangeArrowheads="1"/>
          </p:cNvSpPr>
          <p:nvPr/>
        </p:nvSpPr>
        <p:spPr bwMode="auto">
          <a:xfrm>
            <a:off x="4222750" y="5118735"/>
            <a:ext cx="3841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色彩模式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en-US" altLang="zh-CN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Photoshop CS6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操作界面 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1028" name="矩形 22"/>
          <p:cNvSpPr/>
          <p:nvPr/>
        </p:nvSpPr>
        <p:spPr>
          <a:xfrm>
            <a:off x="2286000" y="5118735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位图与矢量图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图像格式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9" name="椭圆 23"/>
          <p:cNvSpPr/>
          <p:nvPr/>
        </p:nvSpPr>
        <p:spPr>
          <a:xfrm>
            <a:off x="1093788" y="5264785"/>
            <a:ext cx="793750" cy="792163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矩形 4"/>
          <p:cNvSpPr/>
          <p:nvPr/>
        </p:nvSpPr>
        <p:spPr>
          <a:xfrm>
            <a:off x="1138238" y="5414010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3460750" y="1333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48" name="组合 18"/>
          <p:cNvGrpSpPr/>
          <p:nvPr/>
        </p:nvGrpSpPr>
        <p:grpSpPr>
          <a:xfrm>
            <a:off x="282575" y="1998663"/>
            <a:ext cx="2490788" cy="1141412"/>
            <a:chOff x="547807" y="2356492"/>
            <a:chExt cx="2490667" cy="1141441"/>
          </a:xfrm>
        </p:grpSpPr>
        <p:grpSp>
          <p:nvGrpSpPr>
            <p:cNvPr id="2068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2072" name="直接连接符 7"/>
              <p:cNvCxnSpPr>
                <a:cxnSpLocks noChangeShapeType="1"/>
              </p:cNvCxnSpPr>
              <p:nvPr/>
            </p:nvCxnSpPr>
            <p:spPr bwMode="auto">
              <a:xfrm>
                <a:off x="860471" y="2352090"/>
                <a:ext cx="371387" cy="652004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073" name="直接连接符 10"/>
              <p:cNvCxnSpPr>
                <a:cxnSpLocks noChangeShapeType="1"/>
              </p:cNvCxnSpPr>
              <p:nvPr/>
            </p:nvCxnSpPr>
            <p:spPr bwMode="auto">
              <a:xfrm>
                <a:off x="1222335" y="3004094"/>
                <a:ext cx="1815671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2069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52" name="椭圆 51"/>
              <p:cNvSpPr>
                <a:spLocks noChangeArrowheads="1"/>
              </p:cNvSpPr>
              <p:nvPr/>
            </p:nvSpPr>
            <p:spPr bwMode="auto">
              <a:xfrm>
                <a:off x="1232465" y="3558920"/>
                <a:ext cx="474551" cy="47432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3" name="TextBox 52"/>
              <p:cNvSpPr txBox="1">
                <a:spLocks noChangeArrowheads="1"/>
              </p:cNvSpPr>
              <p:nvPr/>
            </p:nvSpPr>
            <p:spPr bwMode="auto">
              <a:xfrm>
                <a:off x="1288015" y="3530365"/>
                <a:ext cx="334883" cy="52192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2087563" y="1849438"/>
            <a:ext cx="5114925" cy="3508375"/>
            <a:chOff x="1973360" y="1920972"/>
            <a:chExt cx="5325869" cy="3652644"/>
          </a:xfrm>
        </p:grpSpPr>
        <p:sp>
          <p:nvSpPr>
            <p:cNvPr id="2062" name="弧形 80"/>
            <p:cNvSpPr/>
            <p:nvPr/>
          </p:nvSpPr>
          <p:spPr>
            <a:xfrm rot="5400000">
              <a:off x="3977661" y="3085280"/>
              <a:ext cx="1312307" cy="1314111"/>
            </a:xfrm>
            <a:custGeom>
              <a:avLst/>
              <a:gdLst/>
              <a:ahLst/>
              <a:cxnLst>
                <a:cxn ang="0">
                  <a:pos x="659556" y="1314102"/>
                </a:cxn>
                <a:cxn ang="0">
                  <a:pos x="50802" y="910559"/>
                </a:cxn>
                <a:cxn ang="0">
                  <a:pos x="190665" y="193971"/>
                </a:cxn>
                <a:cxn ang="0">
                  <a:pos x="906762" y="49811"/>
                </a:cxn>
                <a:cxn ang="0">
                  <a:pos x="1312308" y="657055"/>
                </a:cxn>
              </a:cxnLst>
              <a:pathLst>
                <a:path w="1312307" h="1314111" stroke="0">
                  <a:moveTo>
                    <a:pt x="659556" y="1314102"/>
                  </a:moveTo>
                  <a:cubicBezTo>
                    <a:pt x="393742" y="1315482"/>
                    <a:pt x="153359" y="1156132"/>
                    <a:pt x="50802" y="910559"/>
                  </a:cubicBezTo>
                  <a:cubicBezTo>
                    <a:pt x="-51601" y="665354"/>
                    <a:pt x="3602" y="382523"/>
                    <a:pt x="190665" y="193971"/>
                  </a:cubicBezTo>
                  <a:cubicBezTo>
                    <a:pt x="378123" y="5021"/>
                    <a:pt x="660947" y="-51915"/>
                    <a:pt x="906762" y="49811"/>
                  </a:cubicBezTo>
                  <a:cubicBezTo>
                    <a:pt x="1152211" y="151386"/>
                    <a:pt x="1312308" y="391107"/>
                    <a:pt x="1312308" y="657055"/>
                  </a:cubicBezTo>
                  <a:lnTo>
                    <a:pt x="656154" y="657056"/>
                  </a:lnTo>
                  <a:lnTo>
                    <a:pt x="659556" y="1314102"/>
                  </a:lnTo>
                  <a:close/>
                </a:path>
                <a:path w="1312307" h="1314111" fill="none">
                  <a:moveTo>
                    <a:pt x="659556" y="1314102"/>
                  </a:moveTo>
                  <a:cubicBezTo>
                    <a:pt x="393742" y="1315482"/>
                    <a:pt x="153359" y="1156132"/>
                    <a:pt x="50802" y="910559"/>
                  </a:cubicBezTo>
                  <a:cubicBezTo>
                    <a:pt x="-51601" y="665354"/>
                    <a:pt x="3602" y="382523"/>
                    <a:pt x="190665" y="193971"/>
                  </a:cubicBezTo>
                  <a:cubicBezTo>
                    <a:pt x="378123" y="5021"/>
                    <a:pt x="660947" y="-51915"/>
                    <a:pt x="906762" y="49811"/>
                  </a:cubicBezTo>
                  <a:cubicBezTo>
                    <a:pt x="1152211" y="151386"/>
                    <a:pt x="1312308" y="391107"/>
                    <a:pt x="1312308" y="657055"/>
                  </a:cubicBezTo>
                </a:path>
              </a:pathLst>
            </a:custGeom>
            <a:noFill/>
            <a:ln w="57150" cap="flat" cmpd="sng">
              <a:solidFill>
                <a:srgbClr val="D5F4FF">
                  <a:alpha val="100000"/>
                </a:srgbClr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" name="弧形 81"/>
            <p:cNvSpPr/>
            <p:nvPr/>
          </p:nvSpPr>
          <p:spPr>
            <a:xfrm>
              <a:off x="4092467" y="3203529"/>
              <a:ext cx="1082695" cy="1084224"/>
            </a:xfrm>
            <a:custGeom>
              <a:avLst/>
              <a:gdLst/>
              <a:ahLst/>
              <a:cxnLst>
                <a:cxn ang="0">
                  <a:pos x="31" y="547901"/>
                </a:cxn>
                <a:cxn ang="0">
                  <a:pos x="267051" y="74743"/>
                </a:cxn>
                <a:cxn ang="0">
                  <a:pos x="810635" y="71830"/>
                </a:cxn>
                <a:cxn ang="0">
                  <a:pos x="1082696" y="542112"/>
                </a:cxn>
              </a:cxnLst>
              <a:pathLst>
                <a:path w="1082695" h="1084224" stroke="0">
                  <a:moveTo>
                    <a:pt x="31" y="547901"/>
                  </a:moveTo>
                  <a:cubicBezTo>
                    <a:pt x="-2040" y="353666"/>
                    <a:pt x="99822" y="173166"/>
                    <a:pt x="267051" y="74743"/>
                  </a:cubicBezTo>
                  <a:cubicBezTo>
                    <a:pt x="434589" y="-23862"/>
                    <a:pt x="642052" y="-24974"/>
                    <a:pt x="810635" y="71830"/>
                  </a:cubicBezTo>
                  <a:cubicBezTo>
                    <a:pt x="978910" y="168458"/>
                    <a:pt x="1082696" y="347861"/>
                    <a:pt x="1082696" y="542112"/>
                  </a:cubicBezTo>
                  <a:lnTo>
                    <a:pt x="541348" y="542112"/>
                  </a:lnTo>
                  <a:lnTo>
                    <a:pt x="31" y="547901"/>
                  </a:lnTo>
                  <a:close/>
                </a:path>
                <a:path w="1082695" h="1084224" fill="none">
                  <a:moveTo>
                    <a:pt x="31" y="547901"/>
                  </a:moveTo>
                  <a:cubicBezTo>
                    <a:pt x="-2040" y="353666"/>
                    <a:pt x="99822" y="173166"/>
                    <a:pt x="267051" y="74743"/>
                  </a:cubicBezTo>
                  <a:cubicBezTo>
                    <a:pt x="434589" y="-23862"/>
                    <a:pt x="642052" y="-24974"/>
                    <a:pt x="810635" y="71830"/>
                  </a:cubicBezTo>
                  <a:cubicBezTo>
                    <a:pt x="978910" y="168458"/>
                    <a:pt x="1082696" y="347861"/>
                    <a:pt x="1082696" y="542112"/>
                  </a:cubicBezTo>
                </a:path>
              </a:pathLst>
            </a:custGeom>
            <a:noFill/>
            <a:ln w="57150" cap="flat" cmpd="sng">
              <a:solidFill>
                <a:srgbClr val="D5F4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" name="弧形 82"/>
            <p:cNvSpPr/>
            <p:nvPr/>
          </p:nvSpPr>
          <p:spPr>
            <a:xfrm rot="-5400000">
              <a:off x="4172688" y="3346447"/>
              <a:ext cx="899112" cy="824832"/>
            </a:xfrm>
            <a:custGeom>
              <a:avLst/>
              <a:gdLst/>
              <a:ahLst/>
              <a:cxnLst>
                <a:cxn ang="0">
                  <a:pos x="455772" y="39"/>
                </a:cxn>
                <a:cxn ang="0">
                  <a:pos x="899112" y="412416"/>
                </a:cxn>
              </a:cxnLst>
              <a:pathLst>
                <a:path w="899112" h="824832" stroke="0">
                  <a:moveTo>
                    <a:pt x="455772" y="39"/>
                  </a:moveTo>
                  <a:cubicBezTo>
                    <a:pt x="701607" y="3157"/>
                    <a:pt x="899112" y="186868"/>
                    <a:pt x="899112" y="412416"/>
                  </a:cubicBezTo>
                  <a:lnTo>
                    <a:pt x="449556" y="412416"/>
                  </a:lnTo>
                  <a:lnTo>
                    <a:pt x="455772" y="39"/>
                  </a:lnTo>
                  <a:close/>
                </a:path>
                <a:path w="899112" h="824832" fill="none">
                  <a:moveTo>
                    <a:pt x="455772" y="39"/>
                  </a:moveTo>
                  <a:cubicBezTo>
                    <a:pt x="701607" y="3157"/>
                    <a:pt x="899112" y="186868"/>
                    <a:pt x="899112" y="412416"/>
                  </a:cubicBezTo>
                </a:path>
              </a:pathLst>
            </a:custGeom>
            <a:noFill/>
            <a:ln w="57150" cap="flat" cmpd="sng">
              <a:solidFill>
                <a:srgbClr val="D5F4FF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2065" name="图表 2"/>
            <p:cNvGraphicFramePr/>
            <p:nvPr/>
          </p:nvGraphicFramePr>
          <p:xfrm>
            <a:off x="1920470" y="1868083"/>
            <a:ext cx="5431649" cy="37584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5218430" imgH="3608705" progId="Excel.Chart.8">
                    <p:embed/>
                  </p:oleObj>
                </mc:Choice>
                <mc:Fallback>
                  <p:oleObj name="" r:id="rId1" imgW="5218430" imgH="3608705" progId="Excel.Chart.8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20470" y="1868083"/>
                          <a:ext cx="5431649" cy="375842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5" name="TextBox 84"/>
            <p:cNvSpPr txBox="1"/>
            <p:nvPr/>
          </p:nvSpPr>
          <p:spPr>
            <a:xfrm flipH="1">
              <a:off x="5563611" y="3524169"/>
              <a:ext cx="1041371" cy="3685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 rot="10800000" flipV="1">
              <a:off x="3052749" y="3522515"/>
              <a:ext cx="1041371" cy="37022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了解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718175" y="4413250"/>
            <a:ext cx="3155950" cy="1417638"/>
            <a:chOff x="5541323" y="4225925"/>
            <a:chExt cx="3155002" cy="1416526"/>
          </a:xfrm>
        </p:grpSpPr>
        <p:sp>
          <p:nvSpPr>
            <p:cNvPr id="2055" name="矩形 51"/>
            <p:cNvSpPr/>
            <p:nvPr/>
          </p:nvSpPr>
          <p:spPr>
            <a:xfrm>
              <a:off x="5541323" y="4226476"/>
              <a:ext cx="2523365" cy="14159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marL="457200" indent="-457200" algn="r">
                <a:lnSpc>
                  <a:spcPts val="3600"/>
                </a:lnSpc>
              </a:pP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掌握</a:t>
              </a:r>
              <a:r>
                <a:rPr lang="en-US" altLang="zh-CN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Photoshop CS6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工作界面，熟悉其基本操作</a:t>
              </a:r>
              <a:endParaRPr lang="en-US" altLang="zh-CN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2056" name="组合 38"/>
            <p:cNvGrpSpPr/>
            <p:nvPr/>
          </p:nvGrpSpPr>
          <p:grpSpPr>
            <a:xfrm rot="10800000">
              <a:off x="5982515" y="4225925"/>
              <a:ext cx="2448698" cy="652463"/>
              <a:chOff x="860198" y="2352244"/>
              <a:chExt cx="2448952" cy="652213"/>
            </a:xfrm>
          </p:grpSpPr>
          <p:cxnSp>
            <p:nvCxnSpPr>
              <p:cNvPr id="2059" name="直接连接符 39"/>
              <p:cNvCxnSpPr>
                <a:cxnSpLocks noChangeShapeType="1"/>
              </p:cNvCxnSpPr>
              <p:nvPr/>
            </p:nvCxnSpPr>
            <p:spPr bwMode="auto">
              <a:xfrm>
                <a:off x="860119" y="2352755"/>
                <a:ext cx="372990" cy="65170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060" name="直接连接符 40"/>
              <p:cNvCxnSpPr>
                <a:cxnSpLocks noChangeShapeType="1"/>
              </p:cNvCxnSpPr>
              <p:nvPr/>
            </p:nvCxnSpPr>
            <p:spPr bwMode="auto">
              <a:xfrm rot="10800000" flipH="1">
                <a:off x="1217237" y="2998114"/>
                <a:ext cx="2085565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2057" name="组合 41"/>
            <p:cNvGrpSpPr/>
            <p:nvPr/>
          </p:nvGrpSpPr>
          <p:grpSpPr>
            <a:xfrm flipH="1">
              <a:off x="8223250" y="4806950"/>
              <a:ext cx="473075" cy="523875"/>
              <a:chOff x="1232465" y="3533629"/>
              <a:chExt cx="474415" cy="523220"/>
            </a:xfrm>
          </p:grpSpPr>
          <p:sp>
            <p:nvSpPr>
              <p:cNvPr id="56" name="椭圆 55"/>
              <p:cNvSpPr>
                <a:spLocks noChangeArrowheads="1"/>
              </p:cNvSpPr>
              <p:nvPr/>
            </p:nvSpPr>
            <p:spPr bwMode="auto">
              <a:xfrm>
                <a:off x="1232465" y="3558522"/>
                <a:ext cx="474273" cy="475282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7" name="TextBox 56"/>
              <p:cNvSpPr txBox="1">
                <a:spLocks noChangeArrowheads="1"/>
              </p:cNvSpPr>
              <p:nvPr/>
            </p:nvSpPr>
            <p:spPr bwMode="auto">
              <a:xfrm>
                <a:off x="1305675" y="3533174"/>
                <a:ext cx="335810" cy="524395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2054" name="TextBox 1"/>
          <p:cNvSpPr txBox="1"/>
          <p:nvPr/>
        </p:nvSpPr>
        <p:spPr>
          <a:xfrm>
            <a:off x="966788" y="1887538"/>
            <a:ext cx="2257425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了解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图像处理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基础知识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能够掌握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图像处理的基本概念</a:t>
            </a:r>
            <a:endParaRPr lang="en-US" altLang="zh-CN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301174"/>
            <a:ext cx="2016125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5303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grpSp>
        <p:nvGrpSpPr>
          <p:cNvPr id="3079" name="组合 311"/>
          <p:cNvGrpSpPr/>
          <p:nvPr/>
        </p:nvGrpSpPr>
        <p:grpSpPr>
          <a:xfrm>
            <a:off x="1106488" y="2860675"/>
            <a:ext cx="7629525" cy="668338"/>
            <a:chOff x="1029300" y="5045322"/>
            <a:chExt cx="7628925" cy="669008"/>
          </a:xfrm>
        </p:grpSpPr>
        <p:grpSp>
          <p:nvGrpSpPr>
            <p:cNvPr id="3112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7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3118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3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3114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5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6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3080" name="TextBox 312"/>
          <p:cNvSpPr txBox="1"/>
          <p:nvPr/>
        </p:nvSpPr>
        <p:spPr>
          <a:xfrm>
            <a:off x="3743325" y="1712913"/>
            <a:ext cx="465931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1.1  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图像处理基础知识</a:t>
            </a:r>
            <a:endParaRPr lang="zh-CN" altLang="en-US" sz="2800" b="1" dirty="0">
              <a:solidFill>
                <a:srgbClr val="009ED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81" name="组合 313"/>
          <p:cNvGrpSpPr/>
          <p:nvPr/>
        </p:nvGrpSpPr>
        <p:grpSpPr>
          <a:xfrm>
            <a:off x="1328738" y="3586163"/>
            <a:ext cx="7407275" cy="668337"/>
            <a:chOff x="1252258" y="5045323"/>
            <a:chExt cx="7405967" cy="669007"/>
          </a:xfrm>
        </p:grpSpPr>
        <p:grpSp>
          <p:nvGrpSpPr>
            <p:cNvPr id="3105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3109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3082" name="组合 314"/>
          <p:cNvGrpSpPr/>
          <p:nvPr/>
        </p:nvGrpSpPr>
        <p:grpSpPr>
          <a:xfrm>
            <a:off x="1328738" y="4311650"/>
            <a:ext cx="7407275" cy="668338"/>
            <a:chOff x="1252258" y="5045323"/>
            <a:chExt cx="7405967" cy="669007"/>
          </a:xfrm>
        </p:grpSpPr>
        <p:grpSp>
          <p:nvGrpSpPr>
            <p:cNvPr id="3098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3102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9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3083" name="组合 315"/>
          <p:cNvGrpSpPr/>
          <p:nvPr/>
        </p:nvGrpSpPr>
        <p:grpSpPr>
          <a:xfrm>
            <a:off x="1112838" y="3551238"/>
            <a:ext cx="635000" cy="638175"/>
            <a:chOff x="1190461" y="2772022"/>
            <a:chExt cx="635025" cy="637257"/>
          </a:xfrm>
        </p:grpSpPr>
        <p:sp>
          <p:nvSpPr>
            <p:cNvPr id="2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3084" name="组合 316"/>
          <p:cNvGrpSpPr/>
          <p:nvPr/>
        </p:nvGrpSpPr>
        <p:grpSpPr>
          <a:xfrm>
            <a:off x="1112838" y="4275138"/>
            <a:ext cx="635000" cy="636587"/>
            <a:chOff x="1190461" y="2772022"/>
            <a:chExt cx="635025" cy="637257"/>
          </a:xfrm>
        </p:grpSpPr>
        <p:sp>
          <p:nvSpPr>
            <p:cNvPr id="2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3085" name="TextBox 317"/>
          <p:cNvSpPr txBox="1"/>
          <p:nvPr/>
        </p:nvSpPr>
        <p:spPr>
          <a:xfrm>
            <a:off x="1081088" y="29654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1.1.1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6" name="TextBox 318"/>
          <p:cNvSpPr txBox="1"/>
          <p:nvPr/>
        </p:nvSpPr>
        <p:spPr>
          <a:xfrm>
            <a:off x="1081088" y="36750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1.1.2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7" name="TextBox 319"/>
          <p:cNvSpPr txBox="1"/>
          <p:nvPr/>
        </p:nvSpPr>
        <p:spPr>
          <a:xfrm>
            <a:off x="1093788" y="4398963"/>
            <a:ext cx="79216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1.1.3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88" name="TextBox 320"/>
          <p:cNvSpPr txBox="1"/>
          <p:nvPr/>
        </p:nvSpPr>
        <p:spPr>
          <a:xfrm>
            <a:off x="3213100" y="29622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位图与矢量图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9" name="TextBox 321"/>
          <p:cNvSpPr txBox="1"/>
          <p:nvPr/>
        </p:nvSpPr>
        <p:spPr>
          <a:xfrm>
            <a:off x="3213100" y="368776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图像的色彩模式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90" name="TextBox 322"/>
          <p:cNvSpPr txBox="1"/>
          <p:nvPr/>
        </p:nvSpPr>
        <p:spPr>
          <a:xfrm>
            <a:off x="3213100" y="441483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常用的图像格式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115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8963" y="1885950"/>
            <a:ext cx="16224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92" name="图片 325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5" y="19065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>
            <a:spLocks noChangeArrowheads="1"/>
          </p:cNvSpPr>
          <p:nvPr/>
        </p:nvSpPr>
        <p:spPr bwMode="auto">
          <a:xfrm>
            <a:off x="252413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1"/>
          <p:cNvSpPr>
            <a:spLocks noChangeArrowheads="1"/>
          </p:cNvSpPr>
          <p:nvPr/>
        </p:nvSpPr>
        <p:spPr bwMode="auto">
          <a:xfrm>
            <a:off x="207963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982788" y="1249363"/>
            <a:ext cx="7038975" cy="4629150"/>
            <a:chOff x="2379663" y="623888"/>
            <a:chExt cx="7170737" cy="4635500"/>
          </a:xfrm>
        </p:grpSpPr>
        <p:pic>
          <p:nvPicPr>
            <p:cNvPr id="4101" name="Picture 6" descr="云朵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379663" y="623888"/>
              <a:ext cx="7170737" cy="46355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2" name="Text Box 7"/>
            <p:cNvSpPr txBox="1"/>
            <p:nvPr/>
          </p:nvSpPr>
          <p:spPr>
            <a:xfrm>
              <a:off x="4339548" y="1884268"/>
              <a:ext cx="3399652" cy="10203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lnSpc>
                  <a:spcPct val="12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在学习</a:t>
              </a:r>
              <a:r>
                <a:rPr lang="en-US" altLang="zh-CN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之前，首先需要了解一些与图像处理相关的知识，</a:t>
              </a:r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但是什么是图像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？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1" name="Picture 8" descr="问小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38" y="3028950"/>
            <a:ext cx="3073400" cy="31765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5"/>
          <p:cNvSpPr txBox="1"/>
          <p:nvPr/>
        </p:nvSpPr>
        <p:spPr>
          <a:xfrm>
            <a:off x="3352800" y="2551113"/>
            <a:ext cx="337661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452438" y="1689100"/>
            <a:ext cx="3700462" cy="1631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hangingPunct="1">
              <a:lnSpc>
                <a:spcPct val="125000"/>
              </a:lnSpc>
            </a:pPr>
            <a:r>
              <a:rPr lang="zh-CN" altLang="en-US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</a:t>
            </a:r>
            <a:r>
              <a:rPr lang="zh-CN" altLang="en-US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是一种</a:t>
            </a:r>
            <a:r>
              <a:rPr lang="zh-CN" altLang="en-US" sz="2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视觉符号</a:t>
            </a:r>
            <a:r>
              <a:rPr lang="zh-CN" altLang="en-US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，是所有具有</a:t>
            </a:r>
            <a:r>
              <a:rPr lang="zh-CN" altLang="en-US" sz="2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视觉效果</a:t>
            </a:r>
            <a:r>
              <a:rPr lang="zh-CN" altLang="en-US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画面的统称。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2" name="标题 1"/>
          <p:cNvSpPr>
            <a:spLocks noChangeArrowheads="1"/>
          </p:cNvSpPr>
          <p:nvPr/>
        </p:nvSpPr>
        <p:spPr bwMode="auto">
          <a:xfrm>
            <a:off x="379413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5222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72038" y="2216150"/>
            <a:ext cx="1758950" cy="15843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5222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1600" y="2216150"/>
            <a:ext cx="2185988" cy="1584325"/>
          </a:xfrm>
          <a:prstGeom prst="rect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52229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4375" y="3584575"/>
            <a:ext cx="4121150" cy="225107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20" name="组合 19"/>
          <p:cNvGrpSpPr/>
          <p:nvPr/>
        </p:nvGrpSpPr>
        <p:grpSpPr>
          <a:xfrm>
            <a:off x="153988" y="3932238"/>
            <a:ext cx="4452937" cy="2563812"/>
            <a:chOff x="-186443" y="3309183"/>
            <a:chExt cx="5013004" cy="2808591"/>
          </a:xfrm>
        </p:grpSpPr>
        <p:sp>
          <p:nvSpPr>
            <p:cNvPr id="19" name="矩形 18"/>
            <p:cNvSpPr/>
            <p:nvPr/>
          </p:nvSpPr>
          <p:spPr bwMode="auto">
            <a:xfrm>
              <a:off x="-658" y="4114132"/>
              <a:ext cx="4827219" cy="1308242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rgbClr val="00B0F0">
                    <a:lumMod val="29000"/>
                    <a:lumOff val="7100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</a:gra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133" name="Text Box 6"/>
            <p:cNvSpPr txBox="1"/>
            <p:nvPr/>
          </p:nvSpPr>
          <p:spPr>
            <a:xfrm>
              <a:off x="1392051" y="4367363"/>
              <a:ext cx="2563966" cy="80178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接下来，我们将对</a:t>
              </a:r>
              <a:r>
                <a:rPr lang="zh-CN" altLang="en-US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计算机图像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进行详细讲解。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7" name="Picture 7" descr="总结小人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6443" y="3309183"/>
              <a:ext cx="1730158" cy="2808591"/>
            </a:xfrm>
            <a:prstGeom prst="rect">
              <a:avLst/>
            </a:prstGeom>
            <a:noFill/>
            <a:ln>
              <a:noFill/>
            </a:ln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4872038" y="1608138"/>
            <a:ext cx="3597275" cy="600075"/>
            <a:chOff x="5028501" y="1701446"/>
            <a:chExt cx="4207481" cy="511175"/>
          </a:xfrm>
        </p:grpSpPr>
        <p:sp>
          <p:nvSpPr>
            <p:cNvPr id="5130" name="Text Box 6"/>
            <p:cNvSpPr txBox="1"/>
            <p:nvPr/>
          </p:nvSpPr>
          <p:spPr>
            <a:xfrm>
              <a:off x="5028501" y="1701446"/>
              <a:ext cx="998538" cy="5111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 hangingPunct="1">
                <a:lnSpc>
                  <a:spcPct val="125000"/>
                </a:lnSpc>
              </a:pPr>
              <a:r>
                <a:rPr lang="zh-CN" altLang="en-US" sz="24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例如：</a:t>
              </a:r>
              <a:endPara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31" name="矩形 1"/>
            <p:cNvSpPr/>
            <p:nvPr/>
          </p:nvSpPr>
          <p:spPr>
            <a:xfrm>
              <a:off x="6049617" y="1809422"/>
              <a:ext cx="3186365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计算机图像，手绘、照片等。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矩形 9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5"/>
          <p:cNvSpPr/>
          <p:nvPr/>
        </p:nvSpPr>
        <p:spPr>
          <a:xfrm>
            <a:off x="1262063" y="1054100"/>
            <a:ext cx="23653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计算机图像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222375" y="1838325"/>
            <a:ext cx="7048500" cy="43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计算机图形主要分为两类，一类是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位图图像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，另一类是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矢量图形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 bwMode="auto">
          <a:xfrm>
            <a:off x="1225435" y="2903229"/>
            <a:ext cx="1492250" cy="1184275"/>
            <a:chOff x="506677" y="2899213"/>
            <a:chExt cx="1492167" cy="1183970"/>
          </a:xfrm>
          <a:solidFill>
            <a:srgbClr val="007FAC"/>
          </a:solidFill>
        </p:grpSpPr>
        <p:sp>
          <p:nvSpPr>
            <p:cNvPr id="24" name="任意多边形 23"/>
            <p:cNvSpPr/>
            <p:nvPr/>
          </p:nvSpPr>
          <p:spPr>
            <a:xfrm>
              <a:off x="506677" y="2899213"/>
              <a:ext cx="1492167" cy="1183970"/>
            </a:xfrm>
            <a:custGeom>
              <a:avLst/>
              <a:gdLst>
                <a:gd name="connsiteX0" fmla="*/ 0 w 1492167"/>
                <a:gd name="connsiteY0" fmla="*/ 197332 h 1183970"/>
                <a:gd name="connsiteX1" fmla="*/ 197332 w 1492167"/>
                <a:gd name="connsiteY1" fmla="*/ 0 h 1183970"/>
                <a:gd name="connsiteX2" fmla="*/ 1294835 w 1492167"/>
                <a:gd name="connsiteY2" fmla="*/ 0 h 1183970"/>
                <a:gd name="connsiteX3" fmla="*/ 1492167 w 1492167"/>
                <a:gd name="connsiteY3" fmla="*/ 197332 h 1183970"/>
                <a:gd name="connsiteX4" fmla="*/ 1492167 w 1492167"/>
                <a:gd name="connsiteY4" fmla="*/ 986638 h 1183970"/>
                <a:gd name="connsiteX5" fmla="*/ 1294835 w 1492167"/>
                <a:gd name="connsiteY5" fmla="*/ 1183970 h 1183970"/>
                <a:gd name="connsiteX6" fmla="*/ 197332 w 1492167"/>
                <a:gd name="connsiteY6" fmla="*/ 1183970 h 1183970"/>
                <a:gd name="connsiteX7" fmla="*/ 0 w 1492167"/>
                <a:gd name="connsiteY7" fmla="*/ 986638 h 1183970"/>
                <a:gd name="connsiteX8" fmla="*/ 0 w 1492167"/>
                <a:gd name="connsiteY8" fmla="*/ 197332 h 118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2167" h="1183970">
                  <a:moveTo>
                    <a:pt x="0" y="197332"/>
                  </a:moveTo>
                  <a:cubicBezTo>
                    <a:pt x="0" y="88349"/>
                    <a:pt x="88349" y="0"/>
                    <a:pt x="197332" y="0"/>
                  </a:cubicBezTo>
                  <a:lnTo>
                    <a:pt x="1294835" y="0"/>
                  </a:lnTo>
                  <a:cubicBezTo>
                    <a:pt x="1403818" y="0"/>
                    <a:pt x="1492167" y="88349"/>
                    <a:pt x="1492167" y="197332"/>
                  </a:cubicBezTo>
                  <a:lnTo>
                    <a:pt x="1492167" y="986638"/>
                  </a:lnTo>
                  <a:cubicBezTo>
                    <a:pt x="1492167" y="1095621"/>
                    <a:pt x="1403818" y="1183970"/>
                    <a:pt x="1294835" y="1183970"/>
                  </a:cubicBezTo>
                  <a:lnTo>
                    <a:pt x="197332" y="1183970"/>
                  </a:lnTo>
                  <a:cubicBezTo>
                    <a:pt x="88349" y="1183970"/>
                    <a:pt x="0" y="1095621"/>
                    <a:pt x="0" y="986638"/>
                  </a:cubicBezTo>
                  <a:lnTo>
                    <a:pt x="0" y="197332"/>
                  </a:lnTo>
                  <a:close/>
                </a:path>
              </a:pathLst>
            </a:custGeom>
            <a:grpFill/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4957" tIns="126377" rIns="194957" bIns="126377" spcCol="1270" anchor="ctr"/>
            <a:lstStyle/>
            <a:p>
              <a:pPr marL="0" marR="0" lvl="0" indent="0" algn="ctr" defTabSz="16002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矩形 9"/>
            <p:cNvSpPr>
              <a:spLocks noChangeArrowheads="1"/>
            </p:cNvSpPr>
            <p:nvPr/>
          </p:nvSpPr>
          <p:spPr bwMode="auto">
            <a:xfrm>
              <a:off x="760842" y="3253441"/>
              <a:ext cx="902761" cy="52308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位图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717800" y="2903538"/>
            <a:ext cx="3182938" cy="1184275"/>
            <a:chOff x="1998844" y="2899213"/>
            <a:chExt cx="3182756" cy="1183970"/>
          </a:xfrm>
        </p:grpSpPr>
        <p:sp>
          <p:nvSpPr>
            <p:cNvPr id="27" name="任意多边形 26"/>
            <p:cNvSpPr/>
            <p:nvPr/>
          </p:nvSpPr>
          <p:spPr>
            <a:xfrm>
              <a:off x="1998844" y="2899213"/>
              <a:ext cx="3182756" cy="1183970"/>
            </a:xfrm>
            <a:custGeom>
              <a:avLst/>
              <a:gdLst>
                <a:gd name="connsiteX0" fmla="*/ 0 w 2238251"/>
                <a:gd name="connsiteY0" fmla="*/ 147996 h 1183970"/>
                <a:gd name="connsiteX1" fmla="*/ 1646266 w 2238251"/>
                <a:gd name="connsiteY1" fmla="*/ 147996 h 1183970"/>
                <a:gd name="connsiteX2" fmla="*/ 1646266 w 2238251"/>
                <a:gd name="connsiteY2" fmla="*/ 0 h 1183970"/>
                <a:gd name="connsiteX3" fmla="*/ 2238251 w 2238251"/>
                <a:gd name="connsiteY3" fmla="*/ 591985 h 1183970"/>
                <a:gd name="connsiteX4" fmla="*/ 1646266 w 2238251"/>
                <a:gd name="connsiteY4" fmla="*/ 1183970 h 1183970"/>
                <a:gd name="connsiteX5" fmla="*/ 1646266 w 2238251"/>
                <a:gd name="connsiteY5" fmla="*/ 1035974 h 1183970"/>
                <a:gd name="connsiteX6" fmla="*/ 0 w 2238251"/>
                <a:gd name="connsiteY6" fmla="*/ 1035974 h 1183970"/>
                <a:gd name="connsiteX7" fmla="*/ 0 w 2238251"/>
                <a:gd name="connsiteY7" fmla="*/ 147996 h 118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38251" h="1183970">
                  <a:moveTo>
                    <a:pt x="0" y="147996"/>
                  </a:moveTo>
                  <a:lnTo>
                    <a:pt x="1646266" y="147996"/>
                  </a:lnTo>
                  <a:lnTo>
                    <a:pt x="1646266" y="0"/>
                  </a:lnTo>
                  <a:lnTo>
                    <a:pt x="2238251" y="591985"/>
                  </a:lnTo>
                  <a:lnTo>
                    <a:pt x="1646266" y="1183970"/>
                  </a:lnTo>
                  <a:lnTo>
                    <a:pt x="1646266" y="1035974"/>
                  </a:lnTo>
                  <a:lnTo>
                    <a:pt x="0" y="1035974"/>
                  </a:lnTo>
                  <a:lnTo>
                    <a:pt x="0" y="147996"/>
                  </a:lnTo>
                  <a:close/>
                </a:path>
              </a:pathLst>
            </a:custGeom>
            <a:solidFill>
              <a:srgbClr val="D1ECFF">
                <a:alpha val="89804"/>
              </a:srgbClr>
            </a:solidFill>
            <a:scene3d>
              <a:camera prst="orthographicFront"/>
              <a:lightRig rig="flat" dir="t"/>
            </a:scene3d>
            <a:sp3d z="-190500"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6510" tIns="164506" rIns="460499" bIns="164506" spcCol="1270"/>
            <a:lstStyle/>
            <a:p>
              <a:pPr marL="228600" marR="0" lvl="1" indent="-228600" algn="l" defTabSz="11557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26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228600" marR="0" lvl="1" indent="-228600" algn="l" defTabSz="11557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26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64" name="矩形 10"/>
            <p:cNvSpPr/>
            <p:nvPr/>
          </p:nvSpPr>
          <p:spPr>
            <a:xfrm>
              <a:off x="2015066" y="3193964"/>
              <a:ext cx="2703689" cy="6461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Arial" panose="020B0604020202020204" pitchFamily="34" charset="0"/>
                </a:rPr>
                <a:t>也称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</a:rPr>
                <a:t>点阵图</a:t>
              </a:r>
              <a:r>
                <a:rPr lang="zh-CN" altLang="en-US" sz="1200" dirty="0">
                  <a:latin typeface="Arial" panose="020B0604020202020204" pitchFamily="34" charset="0"/>
                </a:rPr>
                <a:t>（</a:t>
              </a:r>
              <a:r>
                <a:rPr lang="en-US" altLang="zh-CN" sz="1200" dirty="0">
                  <a:latin typeface="Arial" panose="020B0604020202020204" pitchFamily="34" charset="0"/>
                </a:rPr>
                <a:t>Bitmap images</a:t>
              </a:r>
              <a:r>
                <a:rPr lang="zh-CN" altLang="en-US" sz="1200" dirty="0">
                  <a:latin typeface="Arial" panose="020B0604020202020204" pitchFamily="34" charset="0"/>
                </a:rPr>
                <a:t>），它是由许多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</a:rPr>
                <a:t>像素点</a:t>
              </a:r>
              <a:r>
                <a:rPr lang="zh-CN" altLang="en-US" sz="1200" dirty="0">
                  <a:latin typeface="Arial" panose="020B0604020202020204" pitchFamily="34" charset="0"/>
                </a:rPr>
                <a:t>组成。</a:t>
              </a:r>
              <a:endParaRPr lang="zh-CN" altLang="en-US" sz="1200" dirty="0">
                <a:latin typeface="Arial" panose="020B0604020202020204" pitchFamily="34" charset="0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6237288" y="3124200"/>
            <a:ext cx="2333625" cy="78422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  <a:prstDash val="sysDot"/>
          </a:ln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放大到一定程度后，图像就会</a:t>
            </a:r>
            <a:r>
              <a: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失真。</a:t>
            </a:r>
            <a:endParaRPr kumimoji="0" lang="zh-CN" altLang="en-US" sz="18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9" name="Picture 4" descr="摄影调图后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363" y="4241800"/>
            <a:ext cx="2659062" cy="2071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" name="Picture 5"/>
          <p:cNvPicPr>
            <a:picLocks noChangeAspect="1"/>
          </p:cNvPicPr>
          <p:nvPr/>
        </p:nvPicPr>
        <p:blipFill>
          <a:blip r:embed="rId3"/>
          <a:srcRect l="24782" t="8580" r="6134" b="4791"/>
          <a:stretch>
            <a:fillRect/>
          </a:stretch>
        </p:blipFill>
        <p:spPr>
          <a:xfrm>
            <a:off x="4457700" y="4240213"/>
            <a:ext cx="1797050" cy="20653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" name="Picture 6"/>
          <p:cNvPicPr>
            <a:picLocks noChangeAspect="1"/>
          </p:cNvPicPr>
          <p:nvPr/>
        </p:nvPicPr>
        <p:blipFill>
          <a:blip r:embed="rId4"/>
          <a:srcRect l="25302" t="7266" r="4291" b="4961"/>
          <a:stretch>
            <a:fillRect/>
          </a:stretch>
        </p:blipFill>
        <p:spPr>
          <a:xfrm>
            <a:off x="6816725" y="4225925"/>
            <a:ext cx="1744663" cy="2087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右箭头 3"/>
          <p:cNvSpPr/>
          <p:nvPr/>
        </p:nvSpPr>
        <p:spPr>
          <a:xfrm>
            <a:off x="4029075" y="5141913"/>
            <a:ext cx="304800" cy="35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28575">
            <a:noFill/>
          </a:ln>
        </p:spPr>
        <p:txBody>
          <a:bodyPr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" name="右箭头 31"/>
          <p:cNvSpPr/>
          <p:nvPr/>
        </p:nvSpPr>
        <p:spPr>
          <a:xfrm>
            <a:off x="6391275" y="5141913"/>
            <a:ext cx="304800" cy="35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28575">
            <a:noFill/>
          </a:ln>
        </p:spPr>
        <p:txBody>
          <a:bodyPr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208" name="标题 1"/>
          <p:cNvSpPr>
            <a:spLocks noChangeArrowheads="1"/>
          </p:cNvSpPr>
          <p:nvPr/>
        </p:nvSpPr>
        <p:spPr bwMode="auto">
          <a:xfrm>
            <a:off x="2889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3" grpId="0" animBg="1"/>
      <p:bldP spid="4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1"/>
          <p:cNvSpPr>
            <a:spLocks noChangeArrowheads="1"/>
          </p:cNvSpPr>
          <p:nvPr/>
        </p:nvSpPr>
        <p:spPr bwMode="auto">
          <a:xfrm>
            <a:off x="26670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54" name="矩形 53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4" name="矩形 54"/>
          <p:cNvSpPr/>
          <p:nvPr/>
        </p:nvSpPr>
        <p:spPr>
          <a:xfrm>
            <a:off x="1262063" y="1054100"/>
            <a:ext cx="236537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计算机图像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5" name="矩形 55"/>
          <p:cNvSpPr/>
          <p:nvPr/>
        </p:nvSpPr>
        <p:spPr>
          <a:xfrm>
            <a:off x="1222375" y="1882775"/>
            <a:ext cx="7048500" cy="438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计算机图形主要分为两类，一类是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位图图像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，另一类是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矢量图形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 bwMode="auto">
          <a:xfrm>
            <a:off x="1225435" y="2643582"/>
            <a:ext cx="1492249" cy="1184275"/>
            <a:chOff x="506677" y="2899213"/>
            <a:chExt cx="1492167" cy="1183970"/>
          </a:xfrm>
          <a:solidFill>
            <a:srgbClr val="007FAC"/>
          </a:solidFill>
        </p:grpSpPr>
        <p:sp>
          <p:nvSpPr>
            <p:cNvPr id="58" name="任意多边形 57"/>
            <p:cNvSpPr/>
            <p:nvPr/>
          </p:nvSpPr>
          <p:spPr>
            <a:xfrm>
              <a:off x="506677" y="2899213"/>
              <a:ext cx="1492167" cy="1183970"/>
            </a:xfrm>
            <a:custGeom>
              <a:avLst/>
              <a:gdLst>
                <a:gd name="connsiteX0" fmla="*/ 0 w 1492167"/>
                <a:gd name="connsiteY0" fmla="*/ 197332 h 1183970"/>
                <a:gd name="connsiteX1" fmla="*/ 197332 w 1492167"/>
                <a:gd name="connsiteY1" fmla="*/ 0 h 1183970"/>
                <a:gd name="connsiteX2" fmla="*/ 1294835 w 1492167"/>
                <a:gd name="connsiteY2" fmla="*/ 0 h 1183970"/>
                <a:gd name="connsiteX3" fmla="*/ 1492167 w 1492167"/>
                <a:gd name="connsiteY3" fmla="*/ 197332 h 1183970"/>
                <a:gd name="connsiteX4" fmla="*/ 1492167 w 1492167"/>
                <a:gd name="connsiteY4" fmla="*/ 986638 h 1183970"/>
                <a:gd name="connsiteX5" fmla="*/ 1294835 w 1492167"/>
                <a:gd name="connsiteY5" fmla="*/ 1183970 h 1183970"/>
                <a:gd name="connsiteX6" fmla="*/ 197332 w 1492167"/>
                <a:gd name="connsiteY6" fmla="*/ 1183970 h 1183970"/>
                <a:gd name="connsiteX7" fmla="*/ 0 w 1492167"/>
                <a:gd name="connsiteY7" fmla="*/ 986638 h 1183970"/>
                <a:gd name="connsiteX8" fmla="*/ 0 w 1492167"/>
                <a:gd name="connsiteY8" fmla="*/ 197332 h 118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92167" h="1183970">
                  <a:moveTo>
                    <a:pt x="0" y="197332"/>
                  </a:moveTo>
                  <a:cubicBezTo>
                    <a:pt x="0" y="88349"/>
                    <a:pt x="88349" y="0"/>
                    <a:pt x="197332" y="0"/>
                  </a:cubicBezTo>
                  <a:lnTo>
                    <a:pt x="1294835" y="0"/>
                  </a:lnTo>
                  <a:cubicBezTo>
                    <a:pt x="1403818" y="0"/>
                    <a:pt x="1492167" y="88349"/>
                    <a:pt x="1492167" y="197332"/>
                  </a:cubicBezTo>
                  <a:lnTo>
                    <a:pt x="1492167" y="986638"/>
                  </a:lnTo>
                  <a:cubicBezTo>
                    <a:pt x="1492167" y="1095621"/>
                    <a:pt x="1403818" y="1183970"/>
                    <a:pt x="1294835" y="1183970"/>
                  </a:cubicBezTo>
                  <a:lnTo>
                    <a:pt x="197332" y="1183970"/>
                  </a:lnTo>
                  <a:cubicBezTo>
                    <a:pt x="88349" y="1183970"/>
                    <a:pt x="0" y="1095621"/>
                    <a:pt x="0" y="986638"/>
                  </a:cubicBezTo>
                  <a:lnTo>
                    <a:pt x="0" y="197332"/>
                  </a:lnTo>
                  <a:close/>
                </a:path>
              </a:pathLst>
            </a:custGeom>
            <a:grpFill/>
            <a:scene3d>
              <a:camera prst="orthographicFront"/>
              <a:lightRig rig="flat" dir="t"/>
            </a:scene3d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4957" tIns="126377" rIns="194957" bIns="126377" spcCol="1270" anchor="ctr"/>
            <a:lstStyle/>
            <a:p>
              <a:pPr marL="0" marR="0" lvl="0" indent="0" algn="ctr" defTabSz="16002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矩形 9"/>
            <p:cNvSpPr>
              <a:spLocks noChangeArrowheads="1"/>
            </p:cNvSpPr>
            <p:nvPr/>
          </p:nvSpPr>
          <p:spPr bwMode="auto">
            <a:xfrm>
              <a:off x="621150" y="3253441"/>
              <a:ext cx="1261814" cy="52308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矢量图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2717800" y="2643188"/>
            <a:ext cx="3182938" cy="1184275"/>
            <a:chOff x="1998844" y="2899213"/>
            <a:chExt cx="3182756" cy="1183970"/>
          </a:xfrm>
        </p:grpSpPr>
        <p:sp>
          <p:nvSpPr>
            <p:cNvPr id="61" name="任意多边形 60"/>
            <p:cNvSpPr/>
            <p:nvPr/>
          </p:nvSpPr>
          <p:spPr>
            <a:xfrm>
              <a:off x="1998844" y="2899213"/>
              <a:ext cx="3182756" cy="1183970"/>
            </a:xfrm>
            <a:custGeom>
              <a:avLst/>
              <a:gdLst>
                <a:gd name="connsiteX0" fmla="*/ 0 w 2238251"/>
                <a:gd name="connsiteY0" fmla="*/ 147996 h 1183970"/>
                <a:gd name="connsiteX1" fmla="*/ 1646266 w 2238251"/>
                <a:gd name="connsiteY1" fmla="*/ 147996 h 1183970"/>
                <a:gd name="connsiteX2" fmla="*/ 1646266 w 2238251"/>
                <a:gd name="connsiteY2" fmla="*/ 0 h 1183970"/>
                <a:gd name="connsiteX3" fmla="*/ 2238251 w 2238251"/>
                <a:gd name="connsiteY3" fmla="*/ 591985 h 1183970"/>
                <a:gd name="connsiteX4" fmla="*/ 1646266 w 2238251"/>
                <a:gd name="connsiteY4" fmla="*/ 1183970 h 1183970"/>
                <a:gd name="connsiteX5" fmla="*/ 1646266 w 2238251"/>
                <a:gd name="connsiteY5" fmla="*/ 1035974 h 1183970"/>
                <a:gd name="connsiteX6" fmla="*/ 0 w 2238251"/>
                <a:gd name="connsiteY6" fmla="*/ 1035974 h 1183970"/>
                <a:gd name="connsiteX7" fmla="*/ 0 w 2238251"/>
                <a:gd name="connsiteY7" fmla="*/ 147996 h 1183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38251" h="1183970">
                  <a:moveTo>
                    <a:pt x="0" y="147996"/>
                  </a:moveTo>
                  <a:lnTo>
                    <a:pt x="1646266" y="147996"/>
                  </a:lnTo>
                  <a:lnTo>
                    <a:pt x="1646266" y="0"/>
                  </a:lnTo>
                  <a:lnTo>
                    <a:pt x="2238251" y="591985"/>
                  </a:lnTo>
                  <a:lnTo>
                    <a:pt x="1646266" y="1183970"/>
                  </a:lnTo>
                  <a:lnTo>
                    <a:pt x="1646266" y="1035974"/>
                  </a:lnTo>
                  <a:lnTo>
                    <a:pt x="0" y="1035974"/>
                  </a:lnTo>
                  <a:lnTo>
                    <a:pt x="0" y="147996"/>
                  </a:lnTo>
                  <a:close/>
                </a:path>
              </a:pathLst>
            </a:custGeom>
            <a:solidFill>
              <a:srgbClr val="D1ECFF">
                <a:alpha val="89804"/>
              </a:srgbClr>
            </a:solidFill>
            <a:scene3d>
              <a:camera prst="orthographicFront"/>
              <a:lightRig rig="flat" dir="t"/>
            </a:scene3d>
            <a:sp3d z="-190500" extrusionH="12700" prstMaterial="plastic">
              <a:bevelT w="50800" h="50800"/>
            </a:sp3d>
          </p:spPr>
          <p:style>
            <a:ln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6510" tIns="164506" rIns="460499" bIns="164506" spcCol="1270"/>
            <a:lstStyle/>
            <a:p>
              <a:pPr marL="228600" marR="0" lvl="1" indent="-228600" algn="l" defTabSz="11557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26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228600" marR="0" lvl="1" indent="-228600" algn="l" defTabSz="11557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26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194" name="矩形 10"/>
            <p:cNvSpPr/>
            <p:nvPr/>
          </p:nvSpPr>
          <p:spPr>
            <a:xfrm>
              <a:off x="2053164" y="3206661"/>
              <a:ext cx="2703689" cy="6461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200" dirty="0">
                  <a:latin typeface="Arial" panose="020B0604020202020204" pitchFamily="34" charset="0"/>
                </a:rPr>
                <a:t>也称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</a:rPr>
                <a:t>向量式图形</a:t>
              </a:r>
              <a:r>
                <a:rPr lang="zh-CN" altLang="en-US" sz="1200" dirty="0">
                  <a:latin typeface="Arial" panose="020B0604020202020204" pitchFamily="34" charset="0"/>
                </a:rPr>
                <a:t>，它使用数学的矢量方式来记录图像内容，以</a:t>
              </a:r>
              <a:r>
                <a:rPr lang="zh-CN" altLang="en-US" sz="1200" dirty="0">
                  <a:solidFill>
                    <a:srgbClr val="00B0F0"/>
                  </a:solidFill>
                  <a:latin typeface="Arial" panose="020B0604020202020204" pitchFamily="34" charset="0"/>
                </a:rPr>
                <a:t>线条和色块为主。</a:t>
              </a:r>
              <a:endParaRPr lang="zh-CN" altLang="en-US" sz="1200" dirty="0">
                <a:solidFill>
                  <a:srgbClr val="00B0F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3" name="矩形 62"/>
          <p:cNvSpPr/>
          <p:nvPr/>
        </p:nvSpPr>
        <p:spPr>
          <a:xfrm>
            <a:off x="6008688" y="2851150"/>
            <a:ext cx="2333625" cy="784225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  <a:prstDash val="sysDot"/>
          </a:ln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无论图像放大、缩小或旋转都</a:t>
            </a:r>
            <a:r>
              <a:rPr kumimoji="0" lang="zh-CN" altLang="en-US" sz="18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不会失真</a:t>
            </a:r>
            <a:r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kumimoji="0" lang="zh-CN" altLang="en-US" sz="1800" b="1" i="0" u="none" strike="noStrike" kern="1200" cap="none" spc="0" normalizeH="0" baseline="0" noProof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7179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0" name="组合 69"/>
          <p:cNvGrpSpPr/>
          <p:nvPr/>
        </p:nvGrpSpPr>
        <p:grpSpPr>
          <a:xfrm>
            <a:off x="1214438" y="4248150"/>
            <a:ext cx="7194550" cy="2168525"/>
            <a:chOff x="834231" y="4312356"/>
            <a:chExt cx="7194537" cy="2167466"/>
          </a:xfrm>
        </p:grpSpPr>
        <p:sp>
          <p:nvSpPr>
            <p:cNvPr id="71" name="圆角矩形 70"/>
            <p:cNvSpPr/>
            <p:nvPr/>
          </p:nvSpPr>
          <p:spPr bwMode="auto">
            <a:xfrm>
              <a:off x="834231" y="4312356"/>
              <a:ext cx="7194537" cy="2167466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182" name="右箭头 71"/>
            <p:cNvSpPr/>
            <p:nvPr/>
          </p:nvSpPr>
          <p:spPr>
            <a:xfrm>
              <a:off x="3216306" y="5070121"/>
              <a:ext cx="305796" cy="3556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pic>
          <p:nvPicPr>
            <p:cNvPr id="718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09448" y="4617154"/>
              <a:ext cx="1108414" cy="1108414"/>
            </a:xfrm>
            <a:prstGeom prst="rect">
              <a:avLst/>
            </a:prstGeom>
            <a:noFill/>
            <a:ln w="28575">
              <a:noFill/>
            </a:ln>
          </p:spPr>
        </p:pic>
        <p:sp>
          <p:nvSpPr>
            <p:cNvPr id="7184" name="矩形 73"/>
            <p:cNvSpPr/>
            <p:nvPr/>
          </p:nvSpPr>
          <p:spPr>
            <a:xfrm>
              <a:off x="1124021" y="6084711"/>
              <a:ext cx="6642731" cy="124178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85" name="圆角矩形 74"/>
            <p:cNvSpPr/>
            <p:nvPr/>
          </p:nvSpPr>
          <p:spPr>
            <a:xfrm>
              <a:off x="1485269" y="5983111"/>
              <a:ext cx="1328398" cy="33866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8575">
              <a:noFill/>
            </a:ln>
          </p:spPr>
          <p:txBody>
            <a:bodyPr anchor="ctr" anchorCtr="1"/>
            <a:p>
              <a:pPr algn="ctr" eaLnBrk="1" hangingPunct="1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原图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7186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946796" y="4826360"/>
              <a:ext cx="848770" cy="848770"/>
            </a:xfrm>
            <a:prstGeom prst="rect">
              <a:avLst/>
            </a:prstGeom>
            <a:noFill/>
            <a:ln w="28575">
              <a:noFill/>
            </a:ln>
          </p:spPr>
        </p:pic>
        <p:pic>
          <p:nvPicPr>
            <p:cNvPr id="7187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72943" y="4504986"/>
              <a:ext cx="1378628" cy="1378628"/>
            </a:xfrm>
            <a:prstGeom prst="rect">
              <a:avLst/>
            </a:prstGeom>
            <a:noFill/>
            <a:ln w="28575">
              <a:noFill/>
            </a:ln>
          </p:spPr>
        </p:pic>
        <p:sp>
          <p:nvSpPr>
            <p:cNvPr id="7188" name="右箭头 77"/>
            <p:cNvSpPr/>
            <p:nvPr/>
          </p:nvSpPr>
          <p:spPr>
            <a:xfrm>
              <a:off x="5246190" y="5024965"/>
              <a:ext cx="305796" cy="3556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7189" name="圆角矩形 78"/>
            <p:cNvSpPr/>
            <p:nvPr/>
          </p:nvSpPr>
          <p:spPr>
            <a:xfrm>
              <a:off x="3706982" y="5983111"/>
              <a:ext cx="1328398" cy="33866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8575">
              <a:noFill/>
            </a:ln>
          </p:spPr>
          <p:txBody>
            <a:bodyPr anchor="ctr" anchorCtr="1"/>
            <a:p>
              <a:pPr algn="ctr" eaLnBrk="1" hangingPunct="1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缩小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90" name="圆角矩形 79"/>
            <p:cNvSpPr/>
            <p:nvPr/>
          </p:nvSpPr>
          <p:spPr>
            <a:xfrm>
              <a:off x="6023173" y="5983111"/>
              <a:ext cx="1328398" cy="33866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28575">
              <a:noFill/>
            </a:ln>
          </p:spPr>
          <p:txBody>
            <a:bodyPr anchor="ctr" anchorCtr="1"/>
            <a:p>
              <a:pPr algn="ctr" eaLnBrk="1" hangingPunct="1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放大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25"/>
          <p:cNvGrpSpPr/>
          <p:nvPr/>
        </p:nvGrpSpPr>
        <p:grpSpPr>
          <a:xfrm>
            <a:off x="330200" y="1357313"/>
            <a:ext cx="8613775" cy="4978400"/>
            <a:chOff x="250825" y="1435100"/>
            <a:chExt cx="8613775" cy="4978400"/>
          </a:xfrm>
        </p:grpSpPr>
        <p:sp>
          <p:nvSpPr>
            <p:cNvPr id="10" name="折角形 9"/>
            <p:cNvSpPr/>
            <p:nvPr/>
          </p:nvSpPr>
          <p:spPr bwMode="auto">
            <a:xfrm rot="10800000">
              <a:off x="250825" y="1435100"/>
              <a:ext cx="4321175" cy="4978400"/>
            </a:xfrm>
            <a:prstGeom prst="foldedCorner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" name="折角形 26"/>
            <p:cNvSpPr/>
            <p:nvPr/>
          </p:nvSpPr>
          <p:spPr bwMode="auto">
            <a:xfrm rot="10800000" flipH="1">
              <a:off x="4543425" y="1435100"/>
              <a:ext cx="4321175" cy="4978400"/>
            </a:xfrm>
            <a:prstGeom prst="foldedCorner">
              <a:avLst/>
            </a:prstGeom>
            <a:solidFill>
              <a:schemeClr val="bg1"/>
            </a:solidFill>
            <a:ln w="127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363913" y="3314700"/>
            <a:ext cx="2552700" cy="2135188"/>
            <a:chOff x="3318387" y="2670910"/>
            <a:chExt cx="2552381" cy="2135910"/>
          </a:xfrm>
        </p:grpSpPr>
        <p:sp>
          <p:nvSpPr>
            <p:cNvPr id="28" name="椭圆 27"/>
            <p:cNvSpPr/>
            <p:nvPr/>
          </p:nvSpPr>
          <p:spPr bwMode="auto">
            <a:xfrm>
              <a:off x="3597155" y="2670910"/>
              <a:ext cx="1943340" cy="1943336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gradFill>
                <a:gsLst>
                  <a:gs pos="0">
                    <a:schemeClr val="bg1">
                      <a:lumMod val="75000"/>
                      <a:alpha val="19000"/>
                    </a:schemeClr>
                  </a:gs>
                  <a:gs pos="50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  <a:alpha val="0"/>
                    </a:schemeClr>
                  </a:gs>
                </a:gsLst>
                <a:lin ang="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8220" name="图片 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318387" y="2736979"/>
              <a:ext cx="2552381" cy="2069841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0244" name="标题 1"/>
          <p:cNvSpPr>
            <a:spLocks noChangeArrowheads="1"/>
          </p:cNvSpPr>
          <p:nvPr/>
        </p:nvSpPr>
        <p:spPr bwMode="auto">
          <a:xfrm>
            <a:off x="227013" y="1333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197" name="矩形 9"/>
          <p:cNvSpPr/>
          <p:nvPr/>
        </p:nvSpPr>
        <p:spPr>
          <a:xfrm>
            <a:off x="1900238" y="1755775"/>
            <a:ext cx="11176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  图</a:t>
            </a:r>
            <a:endParaRPr lang="zh-CN" altLang="en-US" sz="2800" dirty="0">
              <a:solidFill>
                <a:srgbClr val="1369B2"/>
              </a:solidFill>
              <a:latin typeface="Arial" panose="020B0604020202020204" pitchFamily="34" charset="0"/>
            </a:endParaRPr>
          </a:p>
        </p:txBody>
      </p:sp>
      <p:sp>
        <p:nvSpPr>
          <p:cNvPr id="8198" name="矩形 9"/>
          <p:cNvSpPr/>
          <p:nvPr/>
        </p:nvSpPr>
        <p:spPr>
          <a:xfrm>
            <a:off x="6042025" y="1755775"/>
            <a:ext cx="1262063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矢量图</a:t>
            </a:r>
            <a:endParaRPr lang="zh-CN" altLang="en-US" sz="2800" dirty="0">
              <a:solidFill>
                <a:srgbClr val="1369B2"/>
              </a:solidFill>
              <a:latin typeface="Arial" panose="020B0604020202020204" pitchFamily="34" charset="0"/>
            </a:endParaRPr>
          </a:p>
        </p:txBody>
      </p:sp>
      <p:grpSp>
        <p:nvGrpSpPr>
          <p:cNvPr id="54272" name="组合 54271"/>
          <p:cNvGrpSpPr/>
          <p:nvPr/>
        </p:nvGrpSpPr>
        <p:grpSpPr>
          <a:xfrm>
            <a:off x="444500" y="2770188"/>
            <a:ext cx="3176588" cy="1400175"/>
            <a:chOff x="444428" y="2769592"/>
            <a:chExt cx="3178165" cy="1400332"/>
          </a:xfrm>
        </p:grpSpPr>
        <p:sp>
          <p:nvSpPr>
            <p:cNvPr id="56" name="圆角矩形标注 55"/>
            <p:cNvSpPr/>
            <p:nvPr/>
          </p:nvSpPr>
          <p:spPr>
            <a:xfrm>
              <a:off x="466664" y="2769592"/>
              <a:ext cx="3022513" cy="1293957"/>
            </a:xfrm>
            <a:prstGeom prst="wedgeRoundRectCallout">
              <a:avLst>
                <a:gd name="adj1" fmla="val 61034"/>
                <a:gd name="adj2" fmla="val 20838"/>
                <a:gd name="adj3" fmla="val 16667"/>
              </a:avLst>
            </a:prstGeom>
            <a:solidFill>
              <a:schemeClr val="bg1">
                <a:lumMod val="85000"/>
                <a:alpha val="31000"/>
              </a:schemeClr>
            </a:solidFill>
            <a:ln>
              <a:solidFill>
                <a:schemeClr val="bg1">
                  <a:lumMod val="85000"/>
                  <a:alpha val="1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215" name="矩形 39"/>
            <p:cNvSpPr/>
            <p:nvPr/>
          </p:nvSpPr>
          <p:spPr>
            <a:xfrm>
              <a:off x="1028918" y="2879141"/>
              <a:ext cx="2593675" cy="129078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能够精确地制作色彩和色调变化丰富的图像。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6" name="矩形 9"/>
            <p:cNvSpPr/>
            <p:nvPr/>
          </p:nvSpPr>
          <p:spPr>
            <a:xfrm>
              <a:off x="444428" y="2950469"/>
              <a:ext cx="712054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优点</a:t>
              </a:r>
              <a:r>
                <a:rPr lang="en-US" altLang="zh-CN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:</a:t>
              </a:r>
              <a:endParaRPr lang="zh-CN" altLang="en-US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273" name="组合 54272"/>
          <p:cNvGrpSpPr/>
          <p:nvPr/>
        </p:nvGrpSpPr>
        <p:grpSpPr>
          <a:xfrm>
            <a:off x="444500" y="4511675"/>
            <a:ext cx="3176588" cy="1293813"/>
            <a:chOff x="444428" y="4511697"/>
            <a:chExt cx="3176520" cy="1294408"/>
          </a:xfrm>
        </p:grpSpPr>
        <p:sp>
          <p:nvSpPr>
            <p:cNvPr id="57" name="圆角矩形标注 56"/>
            <p:cNvSpPr/>
            <p:nvPr/>
          </p:nvSpPr>
          <p:spPr>
            <a:xfrm flipV="1">
              <a:off x="466653" y="4511697"/>
              <a:ext cx="3020948" cy="1294408"/>
            </a:xfrm>
            <a:prstGeom prst="wedgeRoundRectCallout">
              <a:avLst>
                <a:gd name="adj1" fmla="val 61034"/>
                <a:gd name="adj2" fmla="val 20838"/>
                <a:gd name="adj3" fmla="val 16667"/>
              </a:avLst>
            </a:prstGeom>
            <a:solidFill>
              <a:schemeClr val="bg1">
                <a:lumMod val="85000"/>
                <a:alpha val="31000"/>
              </a:schemeClr>
            </a:solidFill>
            <a:ln>
              <a:solidFill>
                <a:schemeClr val="bg1">
                  <a:lumMod val="85000"/>
                  <a:alpha val="1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212" name="矩形 76"/>
            <p:cNvSpPr/>
            <p:nvPr/>
          </p:nvSpPr>
          <p:spPr>
            <a:xfrm>
              <a:off x="1025093" y="4607913"/>
              <a:ext cx="2595855" cy="8748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图像缩放会出现失真。</a:t>
              </a:r>
              <a:endPara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endPara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3" name="矩形 9"/>
            <p:cNvSpPr/>
            <p:nvPr/>
          </p:nvSpPr>
          <p:spPr>
            <a:xfrm>
              <a:off x="444428" y="4677668"/>
              <a:ext cx="712054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缺点</a:t>
              </a:r>
              <a:r>
                <a:rPr lang="en-US" altLang="zh-CN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: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275" name="组合 54274"/>
          <p:cNvGrpSpPr/>
          <p:nvPr/>
        </p:nvGrpSpPr>
        <p:grpSpPr>
          <a:xfrm>
            <a:off x="5689600" y="4511675"/>
            <a:ext cx="3165475" cy="1293813"/>
            <a:chOff x="5690131" y="4511697"/>
            <a:chExt cx="3164608" cy="1294408"/>
          </a:xfrm>
        </p:grpSpPr>
        <p:sp>
          <p:nvSpPr>
            <p:cNvPr id="59" name="圆角矩形标注 58"/>
            <p:cNvSpPr/>
            <p:nvPr/>
          </p:nvSpPr>
          <p:spPr>
            <a:xfrm flipH="1" flipV="1">
              <a:off x="5723460" y="4511697"/>
              <a:ext cx="3126518" cy="1294408"/>
            </a:xfrm>
            <a:prstGeom prst="wedgeRoundRectCallout">
              <a:avLst>
                <a:gd name="adj1" fmla="val 61034"/>
                <a:gd name="adj2" fmla="val 20838"/>
                <a:gd name="adj3" fmla="val 16667"/>
              </a:avLst>
            </a:prstGeom>
            <a:solidFill>
              <a:schemeClr val="bg1">
                <a:lumMod val="85000"/>
                <a:alpha val="31000"/>
              </a:schemeClr>
            </a:solidFill>
            <a:ln>
              <a:solidFill>
                <a:schemeClr val="bg1">
                  <a:lumMod val="85000"/>
                  <a:alpha val="17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209" name="矩形 9"/>
            <p:cNvSpPr/>
            <p:nvPr/>
          </p:nvSpPr>
          <p:spPr>
            <a:xfrm>
              <a:off x="5690131" y="4700246"/>
              <a:ext cx="712054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缺点</a:t>
              </a:r>
              <a:r>
                <a:rPr lang="en-US" altLang="zh-CN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: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10" name="矩形 82"/>
            <p:cNvSpPr/>
            <p:nvPr/>
          </p:nvSpPr>
          <p:spPr>
            <a:xfrm>
              <a:off x="6304041" y="4632512"/>
              <a:ext cx="2550698" cy="8748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无法表现丰富的颜色变化和细腻的色彩过渡。</a:t>
              </a:r>
              <a:endPara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89600" y="2770188"/>
            <a:ext cx="3228975" cy="1293812"/>
            <a:chOff x="5689600" y="2770188"/>
            <a:chExt cx="3228975" cy="1293812"/>
          </a:xfrm>
        </p:grpSpPr>
        <p:grpSp>
          <p:nvGrpSpPr>
            <p:cNvPr id="8203" name="组合 54275"/>
            <p:cNvGrpSpPr/>
            <p:nvPr/>
          </p:nvGrpSpPr>
          <p:grpSpPr>
            <a:xfrm>
              <a:off x="5689600" y="2770188"/>
              <a:ext cx="3228975" cy="1293812"/>
              <a:chOff x="5690131" y="2769592"/>
              <a:chExt cx="3228090" cy="1294408"/>
            </a:xfrm>
          </p:grpSpPr>
          <p:sp>
            <p:nvSpPr>
              <p:cNvPr id="58" name="圆角矩形标注 57"/>
              <p:cNvSpPr/>
              <p:nvPr/>
            </p:nvSpPr>
            <p:spPr>
              <a:xfrm flipH="1">
                <a:off x="5723460" y="2769592"/>
                <a:ext cx="3126518" cy="1294408"/>
              </a:xfrm>
              <a:prstGeom prst="wedgeRoundRectCallout">
                <a:avLst>
                  <a:gd name="adj1" fmla="val 61034"/>
                  <a:gd name="adj2" fmla="val 20838"/>
                  <a:gd name="adj3" fmla="val 16667"/>
                </a:avLst>
              </a:prstGeom>
              <a:solidFill>
                <a:schemeClr val="bg1">
                  <a:lumMod val="85000"/>
                  <a:alpha val="31000"/>
                </a:schemeClr>
              </a:solidFill>
              <a:ln>
                <a:solidFill>
                  <a:schemeClr val="bg1">
                    <a:lumMod val="85000"/>
                    <a:alpha val="17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8206" name="矩形 9"/>
              <p:cNvSpPr/>
              <p:nvPr/>
            </p:nvSpPr>
            <p:spPr>
              <a:xfrm>
                <a:off x="5690131" y="2973047"/>
                <a:ext cx="712054" cy="3693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zh-CN" altLang="en-US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优点</a:t>
                </a:r>
                <a:r>
                  <a:rPr lang="en-US" altLang="zh-CN" b="1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:</a:t>
                </a:r>
                <a:endParaRPr lang="zh-CN" altLang="en-US" b="1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07" name="矩形 81"/>
              <p:cNvSpPr/>
              <p:nvPr/>
            </p:nvSpPr>
            <p:spPr>
              <a:xfrm>
                <a:off x="6367523" y="2890714"/>
                <a:ext cx="2550698" cy="4591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lnSpc>
                    <a:spcPct val="150000"/>
                  </a:lnSpc>
                </a:pPr>
                <a:endPara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204" name="矩形 1"/>
            <p:cNvSpPr/>
            <p:nvPr/>
          </p:nvSpPr>
          <p:spPr>
            <a:xfrm>
              <a:off x="6278278" y="2910483"/>
              <a:ext cx="2611722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存储空间要比位图小</a:t>
              </a:r>
              <a:endPara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缩放不失真</a:t>
              </a:r>
              <a:endPara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4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ChangeArrowheads="1"/>
          </p:cNvSpPr>
          <p:nvPr/>
        </p:nvSpPr>
        <p:spPr bwMode="auto">
          <a:xfrm>
            <a:off x="3492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269" name="矩形 8"/>
          <p:cNvSpPr/>
          <p:nvPr/>
        </p:nvSpPr>
        <p:spPr>
          <a:xfrm>
            <a:off x="409575" y="1306513"/>
            <a:ext cx="8418513" cy="1154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颜色模式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在处理图像时，会接触到各种各样的颜色，因此必须对各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颜色模式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有一个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深刻的认识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299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8638" y="4429125"/>
            <a:ext cx="4521200" cy="153987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2" name="组合 1"/>
          <p:cNvGrpSpPr/>
          <p:nvPr/>
        </p:nvGrpSpPr>
        <p:grpSpPr>
          <a:xfrm>
            <a:off x="42863" y="2740025"/>
            <a:ext cx="5019675" cy="1579563"/>
            <a:chOff x="42863" y="2829979"/>
            <a:chExt cx="5019675" cy="1579563"/>
          </a:xfrm>
        </p:grpSpPr>
        <p:grpSp>
          <p:nvGrpSpPr>
            <p:cNvPr id="9227" name="组合 11"/>
            <p:cNvGrpSpPr/>
            <p:nvPr/>
          </p:nvGrpSpPr>
          <p:grpSpPr>
            <a:xfrm>
              <a:off x="42863" y="2829979"/>
              <a:ext cx="5019675" cy="1579563"/>
              <a:chOff x="-306386" y="1757559"/>
              <a:chExt cx="5018966" cy="1579357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0" y="2044255"/>
                <a:ext cx="4712580" cy="1015663"/>
              </a:xfrm>
              <a:prstGeom prst="rect">
                <a:avLst/>
              </a:prstGeom>
              <a:gradFill flip="none" rotWithShape="1">
                <a:gsLst>
                  <a:gs pos="100000">
                    <a:srgbClr val="00B0F0">
                      <a:lumMod val="34000"/>
                      <a:lumOff val="66000"/>
                    </a:srgbClr>
                  </a:gs>
                  <a:gs pos="0">
                    <a:schemeClr val="bg1">
                      <a:lumMod val="95000"/>
                      <a:alpha val="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175">
                <a:noFill/>
              </a:ln>
            </p:spPr>
            <p:txBody>
              <a:bodyPr anchor="ctr">
                <a:spAutoFit/>
              </a:bodyPr>
              <a:lstStyle/>
              <a:p>
                <a:pPr marR="0" defTabSz="914400">
                  <a:lnSpc>
                    <a:spcPct val="150000"/>
                  </a:lnSpc>
                  <a:buClrTx/>
                  <a:buSzTx/>
                  <a:buFontTx/>
                  <a:buNone/>
                  <a:defRPr/>
                </a:pPr>
                <a:endParaRPr kumimoji="0" lang="en-US" altLang="zh-CN" sz="2000" kern="1200" cap="none" spc="0" normalizeH="0" baseline="0" noProof="0" dirty="0">
                  <a:latin typeface="楷体_GB2312" pitchFamily="49" charset="-122"/>
                  <a:ea typeface="楷体_GB2312" pitchFamily="49" charset="-122"/>
                  <a:cs typeface="+mn-cs"/>
                </a:endParaRPr>
              </a:p>
              <a:p>
                <a:pPr marR="0" defTabSz="914400">
                  <a:lnSpc>
                    <a:spcPct val="150000"/>
                  </a:lnSpc>
                  <a:buClrTx/>
                  <a:buSzTx/>
                  <a:buFontTx/>
                  <a:buNone/>
                  <a:defRPr/>
                </a:pPr>
                <a:endParaRPr kumimoji="0" lang="zh-CN" altLang="en-US" sz="2000" kern="1200" cap="none" spc="0" normalizeH="0" baseline="0" noProof="0" dirty="0">
                  <a:latin typeface="楷体_GB2312" pitchFamily="49" charset="-122"/>
                  <a:ea typeface="楷体_GB2312" pitchFamily="49" charset="-122"/>
                  <a:cs typeface="+mn-cs"/>
                </a:endParaRPr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306386" y="1757559"/>
                <a:ext cx="1074995" cy="1579357"/>
              </a:xfrm>
              <a:prstGeom prst="ellipse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sp>
          <p:nvSpPr>
            <p:cNvPr id="15" name="矩形 14"/>
            <p:cNvSpPr/>
            <p:nvPr/>
          </p:nvSpPr>
          <p:spPr>
            <a:xfrm>
              <a:off x="1119188" y="3358617"/>
              <a:ext cx="1082675" cy="5222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思考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308600" y="2832100"/>
            <a:ext cx="3459163" cy="2582863"/>
            <a:chOff x="5030080" y="1631236"/>
            <a:chExt cx="2800350" cy="2089150"/>
          </a:xfrm>
        </p:grpSpPr>
        <p:grpSp>
          <p:nvGrpSpPr>
            <p:cNvPr id="9223" name="组合 12"/>
            <p:cNvGrpSpPr/>
            <p:nvPr/>
          </p:nvGrpSpPr>
          <p:grpSpPr>
            <a:xfrm>
              <a:off x="5030080" y="1631236"/>
              <a:ext cx="2800350" cy="2089150"/>
              <a:chOff x="956102" y="1844825"/>
              <a:chExt cx="2800310" cy="2160239"/>
            </a:xfrm>
          </p:grpSpPr>
          <p:sp>
            <p:nvSpPr>
              <p:cNvPr id="20" name="椭圆形标注 19"/>
              <p:cNvSpPr>
                <a:spLocks noChangeArrowheads="1"/>
              </p:cNvSpPr>
              <p:nvPr/>
            </p:nvSpPr>
            <p:spPr bwMode="auto">
              <a:xfrm>
                <a:off x="956102" y="1844825"/>
                <a:ext cx="2800310" cy="2160239"/>
              </a:xfrm>
              <a:prstGeom prst="wedgeEllipseCallout">
                <a:avLst>
                  <a:gd name="adj1" fmla="val -36208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rgbClr val="BFBFBF"/>
                </a:solidFill>
                <a:miter lim="800000"/>
              </a:ln>
              <a:effectLst>
                <a:outerShdw blurRad="203200" dist="38100" dir="2700000" algn="tl" rotWithShape="0">
                  <a:srgbClr val="808080">
                    <a:alpha val="39998"/>
                  </a:srgb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椭圆形标注 20"/>
              <p:cNvSpPr/>
              <p:nvPr/>
            </p:nvSpPr>
            <p:spPr>
              <a:xfrm>
                <a:off x="1043491" y="1916523"/>
                <a:ext cx="2592118" cy="1999582"/>
              </a:xfrm>
              <a:prstGeom prst="wedgeEllipseCallout">
                <a:avLst>
                  <a:gd name="adj1" fmla="val -36207"/>
                  <a:gd name="adj2" fmla="val 58514"/>
                </a:avLst>
              </a:prstGeom>
              <a:solidFill>
                <a:schemeClr val="bg1"/>
              </a:solidFill>
              <a:ln w="3175">
                <a:solidFill>
                  <a:schemeClr val="bg1">
                    <a:lumMod val="75000"/>
                  </a:schemeClr>
                </a:solidFill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9224" name="TextBox 20"/>
            <p:cNvSpPr txBox="1"/>
            <p:nvPr/>
          </p:nvSpPr>
          <p:spPr>
            <a:xfrm>
              <a:off x="5332799" y="2108431"/>
              <a:ext cx="2335638" cy="10833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1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这是因为颜色也存在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各种模式，不同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的颜色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模式，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会显示不同的</a:t>
              </a:r>
              <a:r>
                <a:rPr lang="zh-CN" altLang="en-US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颜色效果。</a:t>
              </a:r>
              <a:endPara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ChangeArrowheads="1"/>
          </p:cNvSpPr>
          <p:nvPr/>
        </p:nvSpPr>
        <p:spPr bwMode="auto">
          <a:xfrm>
            <a:off x="360363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2292" name="矩形 7"/>
          <p:cNvSpPr/>
          <p:nvPr/>
        </p:nvSpPr>
        <p:spPr>
          <a:xfrm>
            <a:off x="976313" y="1308100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71563" y="3203575"/>
            <a:ext cx="19907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9" name="矩形 8"/>
          <p:cNvSpPr/>
          <p:nvPr/>
        </p:nvSpPr>
        <p:spPr>
          <a:xfrm>
            <a:off x="995363" y="2533650"/>
            <a:ext cx="2128838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RGB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6" name="矩形 9"/>
          <p:cNvSpPr/>
          <p:nvPr/>
        </p:nvSpPr>
        <p:spPr>
          <a:xfrm>
            <a:off x="3279775" y="3067050"/>
            <a:ext cx="4905375" cy="1962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 hangingPunct="1">
              <a:lnSpc>
                <a:spcPct val="135000"/>
              </a:lnSpc>
            </a:pP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颜色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被称为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“真彩色”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，是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中默认使用的颜色，也是最常用的一种颜色模式。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latinLnBrk="1" hangingPunct="1">
              <a:lnSpc>
                <a:spcPct val="135000"/>
              </a:lnSpc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模式的图像由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个颜色通道组成，分别为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红色通道（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Red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）、绿色通道（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Green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）和蓝色通道（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Blue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）。</a:t>
            </a:r>
            <a:endParaRPr lang="zh-CN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056" y="5147733"/>
            <a:ext cx="1520388" cy="878813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2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2500" y="3173413"/>
            <a:ext cx="5103813" cy="3311525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315" name="标题 1"/>
          <p:cNvSpPr>
            <a:spLocks noChangeArrowheads="1"/>
          </p:cNvSpPr>
          <p:nvPr/>
        </p:nvSpPr>
        <p:spPr bwMode="auto">
          <a:xfrm>
            <a:off x="344488" y="14446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268" name="矩形 8"/>
          <p:cNvSpPr/>
          <p:nvPr/>
        </p:nvSpPr>
        <p:spPr>
          <a:xfrm>
            <a:off x="976313" y="1195388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95363" y="2420938"/>
            <a:ext cx="2128838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RGB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20763" y="3109913"/>
            <a:ext cx="11080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例如：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ChangeArrowheads="1"/>
          </p:cNvSpPr>
          <p:nvPr/>
        </p:nvSpPr>
        <p:spPr bwMode="auto">
          <a:xfrm>
            <a:off x="376238" y="127000"/>
            <a:ext cx="514985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2291" name="矩形 13"/>
          <p:cNvSpPr/>
          <p:nvPr/>
        </p:nvSpPr>
        <p:spPr>
          <a:xfrm>
            <a:off x="976313" y="1195388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95363" y="2420938"/>
            <a:ext cx="2128838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RGB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293" name="图片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3463" y="3675063"/>
            <a:ext cx="3000375" cy="21383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矩形 16"/>
          <p:cNvSpPr/>
          <p:nvPr/>
        </p:nvSpPr>
        <p:spPr>
          <a:xfrm>
            <a:off x="976313" y="3059113"/>
            <a:ext cx="1847850" cy="458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颜色的叠加</a:t>
            </a:r>
            <a:endParaRPr lang="zh-CN" altLang="en-US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5" name="矩形 17"/>
          <p:cNvSpPr/>
          <p:nvPr/>
        </p:nvSpPr>
        <p:spPr>
          <a:xfrm>
            <a:off x="4205288" y="3562350"/>
            <a:ext cx="4257675" cy="1338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光线越亮，颜色越亮，最后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RBG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三种颜色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叠加在一起就是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白色。</a:t>
            </a:r>
            <a:endParaRPr lang="en-US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所以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也被称为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加色法。</a:t>
            </a:r>
            <a:endParaRPr lang="zh-CN" altLang="en-US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" name="Picture 7" descr="总结小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12937" y="3562355"/>
            <a:ext cx="1954472" cy="317272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3"/>
    </p:custData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ChangeArrowheads="1"/>
          </p:cNvSpPr>
          <p:nvPr/>
        </p:nvSpPr>
        <p:spPr bwMode="auto">
          <a:xfrm>
            <a:off x="393700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3315" name="矩形 7"/>
          <p:cNvSpPr/>
          <p:nvPr/>
        </p:nvSpPr>
        <p:spPr>
          <a:xfrm>
            <a:off x="976313" y="1308100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95363" y="2533650"/>
            <a:ext cx="2455863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CMYK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7" name="矩形 10"/>
          <p:cNvSpPr/>
          <p:nvPr/>
        </p:nvSpPr>
        <p:spPr>
          <a:xfrm>
            <a:off x="3055938" y="3157538"/>
            <a:ext cx="5173662" cy="233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 algn="just" eaLnBrk="1" latinLnBrk="1" hangingPunct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模式是一种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印刷模式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，由分色印刷的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四种颜色组成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四个字母分别代表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青色（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Cyan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）、洋红色（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Magenta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）、黄色（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Yellow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）和黑色（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Black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），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每种颜色的取值范围是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0%~100%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just" eaLnBrk="1" latinLnBrk="1" hangingPunct="1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一般在需要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印刷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时才将图像转换成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212" y="5569147"/>
            <a:ext cx="1520388" cy="758481"/>
          </a:xfrm>
          <a:prstGeom prst="rect">
            <a:avLst/>
          </a:prstGeom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3788" y="3240088"/>
            <a:ext cx="1874838" cy="312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3675" y="3217863"/>
            <a:ext cx="4548188" cy="3287712"/>
          </a:xfrm>
          <a:prstGeom prst="rect">
            <a:avLst/>
          </a:prstGeom>
          <a:noFill/>
          <a:ln w="12700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6387" name="标题 1"/>
          <p:cNvSpPr>
            <a:spLocks noChangeArrowheads="1"/>
          </p:cNvSpPr>
          <p:nvPr/>
        </p:nvSpPr>
        <p:spPr bwMode="auto">
          <a:xfrm>
            <a:off x="314325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4340" name="矩形 8"/>
          <p:cNvSpPr/>
          <p:nvPr/>
        </p:nvSpPr>
        <p:spPr>
          <a:xfrm>
            <a:off x="976313" y="1308100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95363" y="2533650"/>
            <a:ext cx="2455863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CMYK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20763" y="3109913"/>
            <a:ext cx="110807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例如：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ChangeArrowheads="1"/>
          </p:cNvSpPr>
          <p:nvPr/>
        </p:nvSpPr>
        <p:spPr bwMode="auto">
          <a:xfrm>
            <a:off x="360363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5363" name="矩形 8"/>
          <p:cNvSpPr/>
          <p:nvPr/>
        </p:nvSpPr>
        <p:spPr>
          <a:xfrm>
            <a:off x="976313" y="1308100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95363" y="2533650"/>
            <a:ext cx="2455863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CMYK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Picture 7" descr="总结小人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02" y="2069386"/>
            <a:ext cx="3197080" cy="518986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矩形 8"/>
          <p:cNvSpPr/>
          <p:nvPr/>
        </p:nvSpPr>
        <p:spPr>
          <a:xfrm>
            <a:off x="3730625" y="4135438"/>
            <a:ext cx="4679950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油墨量越多，颜色越重、越暗。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油墨量越少，颜色越亮。</a:t>
            </a:r>
            <a:endParaRPr lang="en-US" altLang="zh-CN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因此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也被称为减色法。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ChangeArrowheads="1"/>
          </p:cNvSpPr>
          <p:nvPr/>
        </p:nvSpPr>
        <p:spPr bwMode="auto">
          <a:xfrm>
            <a:off x="3444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6387" name="矩形 7"/>
          <p:cNvSpPr/>
          <p:nvPr/>
        </p:nvSpPr>
        <p:spPr>
          <a:xfrm>
            <a:off x="976313" y="1308100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95363" y="2533650"/>
            <a:ext cx="2082800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灰度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65213" y="3394075"/>
            <a:ext cx="2106613" cy="294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6390" name="矩形 10"/>
          <p:cNvSpPr/>
          <p:nvPr/>
        </p:nvSpPr>
        <p:spPr>
          <a:xfrm>
            <a:off x="3454400" y="3314700"/>
            <a:ext cx="4786313" cy="2711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 hangingPunct="1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“灰度”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模式可以表现出丰富的色调，但是也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只能表现黑白图像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。“灰度”模式图像中的像素是由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位的分辨率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来记录的，能够表现出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256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种色调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，从而使黑白图像表现的更完美。灰度模式的图像只有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明暗值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没有色相和饱和度这两种颜色信息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。其中，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0%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为黑色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100%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为白色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K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值是用来衡量黑色油墨用量的。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ChangeArrowheads="1"/>
          </p:cNvSpPr>
          <p:nvPr/>
        </p:nvSpPr>
        <p:spPr bwMode="auto">
          <a:xfrm>
            <a:off x="360363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7411" name="矩形 7"/>
          <p:cNvSpPr/>
          <p:nvPr/>
        </p:nvSpPr>
        <p:spPr>
          <a:xfrm>
            <a:off x="976313" y="1308100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95363" y="2533650"/>
            <a:ext cx="208280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2800" b="1" dirty="0">
                <a:solidFill>
                  <a:srgbClr val="59595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endParaRPr lang="zh-CN" altLang="en-US" sz="2800" b="1" dirty="0">
              <a:solidFill>
                <a:srgbClr val="595959"/>
              </a:solidFill>
              <a:latin typeface="Arial" panose="020B0604020202020204" pitchFamily="34" charset="0"/>
            </a:endParaRPr>
          </a:p>
        </p:txBody>
      </p:sp>
      <p:sp>
        <p:nvSpPr>
          <p:cNvPr id="17413" name="矩形 10"/>
          <p:cNvSpPr/>
          <p:nvPr/>
        </p:nvSpPr>
        <p:spPr>
          <a:xfrm>
            <a:off x="3128963" y="3314700"/>
            <a:ext cx="5281612" cy="2493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“位图”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模式的图像又叫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黑白图像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，它用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黑、白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两种颜色值来表示图像中的像素。因此占用的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存储空间较小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。位图模式只能制作出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黑、白颜色对比强烈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的图像。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35000"/>
              </a:lnSpc>
            </a:pPr>
            <a:endParaRPr lang="en-US" altLang="zh-CN" sz="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/>
            <a:r>
              <a:rPr lang="zh-CN" altLang="en-US" sz="1600" dirty="0">
                <a:solidFill>
                  <a:srgbClr val="FF0000"/>
                </a:solidFill>
                <a:latin typeface="Adobe 楷体 Std R" pitchFamily="6" charset="-122"/>
                <a:ea typeface="Adobe 楷体 Std R" pitchFamily="6" charset="-122"/>
              </a:rPr>
              <a:t>注意：如果需要将一副彩色图像转换成黑白颜色的图像，</a:t>
            </a:r>
            <a:endParaRPr lang="en-US" altLang="zh-CN" sz="1600" dirty="0">
              <a:solidFill>
                <a:srgbClr val="FF0000"/>
              </a:solidFill>
              <a:latin typeface="Adobe 楷体 Std R" pitchFamily="6" charset="-122"/>
              <a:ea typeface="Adobe 楷体 Std R" pitchFamily="6" charset="-122"/>
            </a:endParaRPr>
          </a:p>
          <a:p>
            <a:pPr algn="just"/>
            <a:r>
              <a:rPr lang="en-US" altLang="zh-CN" sz="1600" dirty="0">
                <a:solidFill>
                  <a:srgbClr val="FF0000"/>
                </a:solidFill>
                <a:latin typeface="Adobe 楷体 Std R" pitchFamily="6" charset="-122"/>
                <a:ea typeface="Adobe 楷体 Std R" pitchFamily="6" charset="-122"/>
              </a:rPr>
              <a:t>          </a:t>
            </a:r>
            <a:r>
              <a:rPr lang="zh-CN" altLang="en-US" sz="1600" dirty="0">
                <a:solidFill>
                  <a:srgbClr val="FF0000"/>
                </a:solidFill>
                <a:latin typeface="Adobe 楷体 Std R" pitchFamily="6" charset="-122"/>
                <a:ea typeface="Adobe 楷体 Std R" pitchFamily="6" charset="-122"/>
              </a:rPr>
              <a:t>必须先将其转换成“灰度”模式的图像，然后再转</a:t>
            </a:r>
            <a:endParaRPr lang="en-US" altLang="zh-CN" sz="1600" dirty="0">
              <a:solidFill>
                <a:srgbClr val="FF0000"/>
              </a:solidFill>
              <a:latin typeface="Adobe 楷体 Std R" pitchFamily="6" charset="-122"/>
              <a:ea typeface="Adobe 楷体 Std R" pitchFamily="6" charset="-122"/>
            </a:endParaRPr>
          </a:p>
          <a:p>
            <a:pPr algn="just"/>
            <a:r>
              <a:rPr lang="en-US" altLang="zh-CN" sz="1600" dirty="0">
                <a:solidFill>
                  <a:srgbClr val="FF0000"/>
                </a:solidFill>
                <a:latin typeface="Adobe 楷体 Std R" pitchFamily="6" charset="-122"/>
                <a:ea typeface="Adobe 楷体 Std R" pitchFamily="6" charset="-122"/>
              </a:rPr>
              <a:t>          </a:t>
            </a:r>
            <a:r>
              <a:rPr lang="zh-CN" altLang="en-US" sz="1600" dirty="0">
                <a:solidFill>
                  <a:srgbClr val="FF0000"/>
                </a:solidFill>
                <a:latin typeface="Adobe 楷体 Std R" pitchFamily="6" charset="-122"/>
                <a:ea typeface="Adobe 楷体 Std R" pitchFamily="6" charset="-122"/>
              </a:rPr>
              <a:t>换成</a:t>
            </a:r>
            <a:r>
              <a:rPr lang="zh-CN" altLang="zh-CN" sz="1600" dirty="0">
                <a:solidFill>
                  <a:srgbClr val="FF0000"/>
                </a:solidFill>
                <a:latin typeface="Adobe 楷体 Std R" pitchFamily="6" charset="-122"/>
                <a:ea typeface="Adobe 楷体 Std R" pitchFamily="6" charset="-122"/>
              </a:rPr>
              <a:t> </a:t>
            </a:r>
            <a:r>
              <a:rPr lang="zh-CN" altLang="en-US" sz="1600" dirty="0">
                <a:solidFill>
                  <a:srgbClr val="FF0000"/>
                </a:solidFill>
                <a:latin typeface="Adobe 楷体 Std R" pitchFamily="6" charset="-122"/>
                <a:ea typeface="Adobe 楷体 Std R" pitchFamily="6" charset="-122"/>
              </a:rPr>
              <a:t>“位图”模式的图像</a:t>
            </a:r>
            <a:r>
              <a:rPr lang="zh-CN" altLang="en-US" sz="1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1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46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044575" y="3451225"/>
            <a:ext cx="2084388" cy="2554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503238" y="136525"/>
            <a:ext cx="514985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8435" name="矩形 7"/>
          <p:cNvSpPr/>
          <p:nvPr/>
        </p:nvSpPr>
        <p:spPr>
          <a:xfrm>
            <a:off x="976313" y="1308100"/>
            <a:ext cx="7434262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色彩模式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RGB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CMYK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灰度模式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位图模式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索引模式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等，对它们的具体讲解如下：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95363" y="2533650"/>
            <a:ext cx="2082800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索引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模式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7" name="矩形 9"/>
          <p:cNvSpPr/>
          <p:nvPr/>
        </p:nvSpPr>
        <p:spPr>
          <a:xfrm>
            <a:off x="3454400" y="3314700"/>
            <a:ext cx="4786313" cy="2711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 hangingPunct="1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“索引”模式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是网上和动画中常用的图像模式，当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彩色图像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转换为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索引颜色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的图像后会包含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256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种颜色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“索引”模式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包含一个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颜色表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，如果原图像中的颜色不能用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256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表现，则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会从可使用的颜色中选出最相近的颜色来模拟这些颜色，这样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可以减少图像文件的尺寸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438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6175" y="3454400"/>
            <a:ext cx="2222500" cy="220027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ChangeArrowheads="1"/>
          </p:cNvSpPr>
          <p:nvPr/>
        </p:nvSpPr>
        <p:spPr bwMode="auto">
          <a:xfrm>
            <a:off x="42227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9459" name="矩形 9"/>
          <p:cNvSpPr/>
          <p:nvPr/>
        </p:nvSpPr>
        <p:spPr>
          <a:xfrm>
            <a:off x="717550" y="1231900"/>
            <a:ext cx="8042275" cy="1047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</a:pP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图像的保存格式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有很多种，不同的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图像格式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有各自的优缺点。接下来介绍一下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几种常用的图像格式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460" name="组合 18"/>
          <p:cNvGrpSpPr/>
          <p:nvPr/>
        </p:nvGrpSpPr>
        <p:grpSpPr>
          <a:xfrm>
            <a:off x="1549400" y="2381250"/>
            <a:ext cx="6091238" cy="4064000"/>
            <a:chOff x="1526560" y="1397000"/>
            <a:chExt cx="6092159" cy="4064000"/>
          </a:xfrm>
        </p:grpSpPr>
        <p:sp>
          <p:nvSpPr>
            <p:cNvPr id="20" name="任意多边形 19"/>
            <p:cNvSpPr/>
            <p:nvPr/>
          </p:nvSpPr>
          <p:spPr>
            <a:xfrm>
              <a:off x="1526560" y="1397000"/>
              <a:ext cx="1991026" cy="4064000"/>
            </a:xfrm>
            <a:custGeom>
              <a:avLst/>
              <a:gdLst>
                <a:gd name="connsiteX0" fmla="*/ 0 w 1991320"/>
                <a:gd name="connsiteY0" fmla="*/ 199132 h 4064000"/>
                <a:gd name="connsiteX1" fmla="*/ 199132 w 1991320"/>
                <a:gd name="connsiteY1" fmla="*/ 0 h 4064000"/>
                <a:gd name="connsiteX2" fmla="*/ 1792188 w 1991320"/>
                <a:gd name="connsiteY2" fmla="*/ 0 h 4064000"/>
                <a:gd name="connsiteX3" fmla="*/ 1991320 w 1991320"/>
                <a:gd name="connsiteY3" fmla="*/ 199132 h 4064000"/>
                <a:gd name="connsiteX4" fmla="*/ 1991320 w 1991320"/>
                <a:gd name="connsiteY4" fmla="*/ 3864868 h 4064000"/>
                <a:gd name="connsiteX5" fmla="*/ 1792188 w 1991320"/>
                <a:gd name="connsiteY5" fmla="*/ 4064000 h 4064000"/>
                <a:gd name="connsiteX6" fmla="*/ 199132 w 1991320"/>
                <a:gd name="connsiteY6" fmla="*/ 4064000 h 4064000"/>
                <a:gd name="connsiteX7" fmla="*/ 0 w 1991320"/>
                <a:gd name="connsiteY7" fmla="*/ 3864868 h 4064000"/>
                <a:gd name="connsiteX8" fmla="*/ 0 w 1991320"/>
                <a:gd name="connsiteY8" fmla="*/ 199132 h 406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91320" h="4064000">
                  <a:moveTo>
                    <a:pt x="0" y="199132"/>
                  </a:moveTo>
                  <a:cubicBezTo>
                    <a:pt x="0" y="89154"/>
                    <a:pt x="89154" y="0"/>
                    <a:pt x="199132" y="0"/>
                  </a:cubicBezTo>
                  <a:lnTo>
                    <a:pt x="1792188" y="0"/>
                  </a:lnTo>
                  <a:cubicBezTo>
                    <a:pt x="1902166" y="0"/>
                    <a:pt x="1991320" y="89154"/>
                    <a:pt x="1991320" y="199132"/>
                  </a:cubicBezTo>
                  <a:lnTo>
                    <a:pt x="1991320" y="3864868"/>
                  </a:lnTo>
                  <a:cubicBezTo>
                    <a:pt x="1991320" y="3974846"/>
                    <a:pt x="1902166" y="4064000"/>
                    <a:pt x="1792188" y="4064000"/>
                  </a:cubicBezTo>
                  <a:lnTo>
                    <a:pt x="199132" y="4064000"/>
                  </a:lnTo>
                  <a:cubicBezTo>
                    <a:pt x="89154" y="4064000"/>
                    <a:pt x="0" y="3974846"/>
                    <a:pt x="0" y="3864868"/>
                  </a:cubicBezTo>
                  <a:lnTo>
                    <a:pt x="0" y="199132"/>
                  </a:lnTo>
                  <a:close/>
                </a:path>
              </a:pathLst>
            </a:custGeom>
            <a:solidFill>
              <a:srgbClr val="DBEBFD">
                <a:alpha val="9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327152" tIns="1952752" rIns="327152" bIns="1139952" spcCol="1270" anchor="ctr"/>
            <a:lstStyle/>
            <a:p>
              <a:pPr marL="0" marR="0" lvl="0" indent="0" algn="ctr" defTabSz="20447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1844108" y="1641475"/>
              <a:ext cx="1352755" cy="135255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5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5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任意多边形 21"/>
            <p:cNvSpPr/>
            <p:nvPr/>
          </p:nvSpPr>
          <p:spPr>
            <a:xfrm>
              <a:off x="3576333" y="1397000"/>
              <a:ext cx="1991026" cy="4064000"/>
            </a:xfrm>
            <a:custGeom>
              <a:avLst/>
              <a:gdLst>
                <a:gd name="connsiteX0" fmla="*/ 0 w 1991320"/>
                <a:gd name="connsiteY0" fmla="*/ 199132 h 4064000"/>
                <a:gd name="connsiteX1" fmla="*/ 199132 w 1991320"/>
                <a:gd name="connsiteY1" fmla="*/ 0 h 4064000"/>
                <a:gd name="connsiteX2" fmla="*/ 1792188 w 1991320"/>
                <a:gd name="connsiteY2" fmla="*/ 0 h 4064000"/>
                <a:gd name="connsiteX3" fmla="*/ 1991320 w 1991320"/>
                <a:gd name="connsiteY3" fmla="*/ 199132 h 4064000"/>
                <a:gd name="connsiteX4" fmla="*/ 1991320 w 1991320"/>
                <a:gd name="connsiteY4" fmla="*/ 3864868 h 4064000"/>
                <a:gd name="connsiteX5" fmla="*/ 1792188 w 1991320"/>
                <a:gd name="connsiteY5" fmla="*/ 4064000 h 4064000"/>
                <a:gd name="connsiteX6" fmla="*/ 199132 w 1991320"/>
                <a:gd name="connsiteY6" fmla="*/ 4064000 h 4064000"/>
                <a:gd name="connsiteX7" fmla="*/ 0 w 1991320"/>
                <a:gd name="connsiteY7" fmla="*/ 3864868 h 4064000"/>
                <a:gd name="connsiteX8" fmla="*/ 0 w 1991320"/>
                <a:gd name="connsiteY8" fmla="*/ 199132 h 406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91320" h="4064000">
                  <a:moveTo>
                    <a:pt x="0" y="199132"/>
                  </a:moveTo>
                  <a:cubicBezTo>
                    <a:pt x="0" y="89154"/>
                    <a:pt x="89154" y="0"/>
                    <a:pt x="199132" y="0"/>
                  </a:cubicBezTo>
                  <a:lnTo>
                    <a:pt x="1792188" y="0"/>
                  </a:lnTo>
                  <a:cubicBezTo>
                    <a:pt x="1902166" y="0"/>
                    <a:pt x="1991320" y="89154"/>
                    <a:pt x="1991320" y="199132"/>
                  </a:cubicBezTo>
                  <a:lnTo>
                    <a:pt x="1991320" y="3864868"/>
                  </a:lnTo>
                  <a:cubicBezTo>
                    <a:pt x="1991320" y="3974846"/>
                    <a:pt x="1902166" y="4064000"/>
                    <a:pt x="1792188" y="4064000"/>
                  </a:cubicBezTo>
                  <a:lnTo>
                    <a:pt x="199132" y="4064000"/>
                  </a:lnTo>
                  <a:cubicBezTo>
                    <a:pt x="89154" y="4064000"/>
                    <a:pt x="0" y="3974846"/>
                    <a:pt x="0" y="3864868"/>
                  </a:cubicBezTo>
                  <a:lnTo>
                    <a:pt x="0" y="199132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7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90000"/>
                <a:hueOff val="0"/>
                <a:satOff val="0"/>
                <a:lumOff val="0"/>
                <a:alphaOff val="-19999"/>
              </a:schemeClr>
            </a:fillRef>
            <a:effectRef idx="0">
              <a:schemeClr val="accent4">
                <a:alpha val="90000"/>
                <a:hueOff val="0"/>
                <a:satOff val="0"/>
                <a:lumOff val="0"/>
                <a:alphaOff val="-19999"/>
              </a:schemeClr>
            </a:effectRef>
            <a:fontRef idx="minor">
              <a:schemeClr val="lt1"/>
            </a:fontRef>
          </p:style>
          <p:txBody>
            <a:bodyPr lIns="327152" tIns="1952752" rIns="327152" bIns="1139952" spcCol="1270" anchor="ctr"/>
            <a:lstStyle/>
            <a:p>
              <a:pPr marL="0" marR="0" lvl="0" indent="0" algn="ctr" defTabSz="20447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zh-CN" altLang="en-US" sz="46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895468" y="1641475"/>
              <a:ext cx="1352755" cy="135255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50000"/>
                <a:alpha val="90000"/>
                <a:hueOff val="45750"/>
                <a:satOff val="-1557"/>
                <a:lumOff val="5271"/>
                <a:alphaOff val="-19999"/>
              </a:schemeClr>
            </a:fillRef>
            <a:effectRef idx="0">
              <a:schemeClr val="accent4">
                <a:tint val="50000"/>
                <a:alpha val="90000"/>
                <a:hueOff val="45750"/>
                <a:satOff val="-1557"/>
                <a:lumOff val="5271"/>
                <a:alphaOff val="-19999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任意多边形 23"/>
            <p:cNvSpPr/>
            <p:nvPr/>
          </p:nvSpPr>
          <p:spPr>
            <a:xfrm>
              <a:off x="5627693" y="1397000"/>
              <a:ext cx="1991026" cy="4064000"/>
            </a:xfrm>
            <a:custGeom>
              <a:avLst/>
              <a:gdLst>
                <a:gd name="connsiteX0" fmla="*/ 0 w 1991320"/>
                <a:gd name="connsiteY0" fmla="*/ 199132 h 4064000"/>
                <a:gd name="connsiteX1" fmla="*/ 199132 w 1991320"/>
                <a:gd name="connsiteY1" fmla="*/ 0 h 4064000"/>
                <a:gd name="connsiteX2" fmla="*/ 1792188 w 1991320"/>
                <a:gd name="connsiteY2" fmla="*/ 0 h 4064000"/>
                <a:gd name="connsiteX3" fmla="*/ 1991320 w 1991320"/>
                <a:gd name="connsiteY3" fmla="*/ 199132 h 4064000"/>
                <a:gd name="connsiteX4" fmla="*/ 1991320 w 1991320"/>
                <a:gd name="connsiteY4" fmla="*/ 3864868 h 4064000"/>
                <a:gd name="connsiteX5" fmla="*/ 1792188 w 1991320"/>
                <a:gd name="connsiteY5" fmla="*/ 4064000 h 4064000"/>
                <a:gd name="connsiteX6" fmla="*/ 199132 w 1991320"/>
                <a:gd name="connsiteY6" fmla="*/ 4064000 h 4064000"/>
                <a:gd name="connsiteX7" fmla="*/ 0 w 1991320"/>
                <a:gd name="connsiteY7" fmla="*/ 3864868 h 4064000"/>
                <a:gd name="connsiteX8" fmla="*/ 0 w 1991320"/>
                <a:gd name="connsiteY8" fmla="*/ 199132 h 406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91320" h="4064000">
                  <a:moveTo>
                    <a:pt x="0" y="199132"/>
                  </a:moveTo>
                  <a:cubicBezTo>
                    <a:pt x="0" y="89154"/>
                    <a:pt x="89154" y="0"/>
                    <a:pt x="199132" y="0"/>
                  </a:cubicBezTo>
                  <a:lnTo>
                    <a:pt x="1792188" y="0"/>
                  </a:lnTo>
                  <a:cubicBezTo>
                    <a:pt x="1902166" y="0"/>
                    <a:pt x="1991320" y="89154"/>
                    <a:pt x="1991320" y="199132"/>
                  </a:cubicBezTo>
                  <a:lnTo>
                    <a:pt x="1991320" y="3864868"/>
                  </a:lnTo>
                  <a:cubicBezTo>
                    <a:pt x="1991320" y="3974846"/>
                    <a:pt x="1902166" y="4064000"/>
                    <a:pt x="1792188" y="4064000"/>
                  </a:cubicBezTo>
                  <a:lnTo>
                    <a:pt x="199132" y="4064000"/>
                  </a:lnTo>
                  <a:cubicBezTo>
                    <a:pt x="89154" y="4064000"/>
                    <a:pt x="0" y="3974846"/>
                    <a:pt x="0" y="3864868"/>
                  </a:cubicBezTo>
                  <a:lnTo>
                    <a:pt x="0" y="199132"/>
                  </a:lnTo>
                  <a:close/>
                </a:path>
              </a:pathLst>
            </a:custGeom>
            <a:solidFill>
              <a:srgbClr val="89E0FF">
                <a:alpha val="5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90000"/>
                <a:hueOff val="0"/>
                <a:satOff val="0"/>
                <a:lumOff val="0"/>
                <a:alphaOff val="-39999"/>
              </a:schemeClr>
            </a:fillRef>
            <a:effectRef idx="0">
              <a:schemeClr val="accent4">
                <a:alpha val="90000"/>
                <a:hueOff val="0"/>
                <a:satOff val="0"/>
                <a:lumOff val="0"/>
                <a:alphaOff val="-39999"/>
              </a:schemeClr>
            </a:effectRef>
            <a:fontRef idx="minor">
              <a:schemeClr val="lt1"/>
            </a:fontRef>
          </p:style>
          <p:txBody>
            <a:bodyPr lIns="327152" tIns="1952752" rIns="327152" bIns="1139952" spcCol="1270" anchor="ctr"/>
            <a:lstStyle/>
            <a:p>
              <a:pPr marL="0" marR="0" lvl="0" indent="0" algn="ctr" defTabSz="20447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zh-CN" altLang="en-US" sz="46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5946828" y="1641475"/>
              <a:ext cx="1352755" cy="1352550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50000"/>
                <a:alpha val="90000"/>
                <a:hueOff val="91501"/>
                <a:satOff val="-3114"/>
                <a:lumOff val="10542"/>
                <a:alphaOff val="-39999"/>
              </a:schemeClr>
            </a:fillRef>
            <a:effectRef idx="0">
              <a:schemeClr val="accent4">
                <a:tint val="50000"/>
                <a:alpha val="90000"/>
                <a:hueOff val="91501"/>
                <a:satOff val="-3114"/>
                <a:lumOff val="10542"/>
                <a:alphaOff val="-39999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19461" name="矩形 26"/>
          <p:cNvSpPr/>
          <p:nvPr/>
        </p:nvSpPr>
        <p:spPr>
          <a:xfrm>
            <a:off x="1981200" y="3143250"/>
            <a:ext cx="1123950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PSD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62" name="矩形 27"/>
          <p:cNvSpPr/>
          <p:nvPr/>
        </p:nvSpPr>
        <p:spPr>
          <a:xfrm>
            <a:off x="4032250" y="3143250"/>
            <a:ext cx="1193800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BMP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63" name="矩形 37"/>
          <p:cNvSpPr/>
          <p:nvPr/>
        </p:nvSpPr>
        <p:spPr>
          <a:xfrm>
            <a:off x="6083300" y="3143250"/>
            <a:ext cx="1216025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JPEG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64" name="矩形 38"/>
          <p:cNvSpPr/>
          <p:nvPr/>
        </p:nvSpPr>
        <p:spPr>
          <a:xfrm>
            <a:off x="1676400" y="4171950"/>
            <a:ext cx="1766888" cy="1682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>
              <a:lnSpc>
                <a:spcPct val="125000"/>
              </a:lnSpc>
            </a:pP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PSD</a:t>
            </a:r>
            <a:r>
              <a:rPr lang="zh-CN" altLang="en-US" sz="1200" dirty="0">
                <a:latin typeface="Arial" panose="020B0604020202020204" pitchFamily="34" charset="0"/>
              </a:rPr>
              <a:t>格式是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Photoshop</a:t>
            </a:r>
            <a:r>
              <a:rPr lang="zh-CN" altLang="en-US" sz="1200" dirty="0">
                <a:latin typeface="Arial" panose="020B0604020202020204" pitchFamily="34" charset="0"/>
              </a:rPr>
              <a:t>工具的默认格式，也是唯一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支持所有图像模式</a:t>
            </a:r>
            <a:r>
              <a:rPr lang="zh-CN" altLang="en-US" sz="1200" dirty="0">
                <a:latin typeface="Arial" panose="020B0604020202020204" pitchFamily="34" charset="0"/>
              </a:rPr>
              <a:t>的文件格式。它可以保存图像中的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图层、通道、辅助线和路径</a:t>
            </a:r>
            <a:r>
              <a:rPr lang="zh-CN" altLang="en-US" sz="1200" dirty="0">
                <a:latin typeface="Arial" panose="020B0604020202020204" pitchFamily="34" charset="0"/>
              </a:rPr>
              <a:t>等信息。</a:t>
            </a:r>
            <a:endParaRPr lang="zh-CN" altLang="zh-CN" sz="1200" dirty="0">
              <a:latin typeface="Arial" panose="020B0604020202020204" pitchFamily="34" charset="0"/>
            </a:endParaRPr>
          </a:p>
        </p:txBody>
      </p:sp>
      <p:sp>
        <p:nvSpPr>
          <p:cNvPr id="19465" name="矩形 39"/>
          <p:cNvSpPr/>
          <p:nvPr/>
        </p:nvSpPr>
        <p:spPr>
          <a:xfrm>
            <a:off x="3711575" y="4171950"/>
            <a:ext cx="1766888" cy="191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>
              <a:lnSpc>
                <a:spcPct val="125000"/>
              </a:lnSpc>
            </a:pP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BMP</a:t>
            </a:r>
            <a:r>
              <a:rPr lang="zh-CN" altLang="en-US" sz="1200" dirty="0">
                <a:latin typeface="Arial" panose="020B0604020202020204" pitchFamily="34" charset="0"/>
              </a:rPr>
              <a:t>格式是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DOS</a:t>
            </a:r>
            <a:r>
              <a:rPr lang="zh-CN" altLang="en-US" sz="1200" dirty="0">
                <a:latin typeface="Arial" panose="020B0604020202020204" pitchFamily="34" charset="0"/>
              </a:rPr>
              <a:t>和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Windows</a:t>
            </a:r>
            <a:r>
              <a:rPr lang="zh-CN" altLang="en-US" sz="1200" dirty="0">
                <a:latin typeface="Arial" panose="020B0604020202020204" pitchFamily="34" charset="0"/>
              </a:rPr>
              <a:t>平台上常用的一种图像格式。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BMP</a:t>
            </a:r>
            <a:r>
              <a:rPr lang="zh-CN" altLang="en-US" sz="1200" dirty="0">
                <a:latin typeface="Arial" panose="020B0604020202020204" pitchFamily="34" charset="0"/>
              </a:rPr>
              <a:t>格式支持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1~24</a:t>
            </a:r>
            <a:r>
              <a:rPr lang="zh-CN" altLang="en-US" sz="1200" dirty="0">
                <a:latin typeface="Arial" panose="020B0604020202020204" pitchFamily="34" charset="0"/>
              </a:rPr>
              <a:t>位颜色深度，可用的颜色模式有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RGB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、索引颜色、灰度和位图</a:t>
            </a:r>
            <a:r>
              <a:rPr lang="zh-CN" altLang="en-US" sz="1200" dirty="0">
                <a:latin typeface="Arial" panose="020B0604020202020204" pitchFamily="34" charset="0"/>
              </a:rPr>
              <a:t>等，但不能保存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Alpha</a:t>
            </a:r>
            <a:r>
              <a:rPr lang="zh-CN" altLang="en-US" sz="1200" dirty="0">
                <a:latin typeface="Arial" panose="020B0604020202020204" pitchFamily="34" charset="0"/>
              </a:rPr>
              <a:t>通道。</a:t>
            </a:r>
            <a:endParaRPr lang="zh-CN" altLang="zh-CN" sz="1200" dirty="0">
              <a:latin typeface="Arial" panose="020B0604020202020204" pitchFamily="34" charset="0"/>
            </a:endParaRPr>
          </a:p>
        </p:txBody>
      </p:sp>
      <p:sp>
        <p:nvSpPr>
          <p:cNvPr id="19466" name="矩形 40"/>
          <p:cNvSpPr/>
          <p:nvPr/>
        </p:nvSpPr>
        <p:spPr>
          <a:xfrm>
            <a:off x="5762625" y="4171950"/>
            <a:ext cx="1766888" cy="191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>
              <a:lnSpc>
                <a:spcPct val="125000"/>
              </a:lnSpc>
            </a:pP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JPEG</a:t>
            </a:r>
            <a:r>
              <a:rPr lang="zh-CN" altLang="en-US" sz="1200" dirty="0">
                <a:latin typeface="Arial" panose="020B0604020202020204" pitchFamily="34" charset="0"/>
              </a:rPr>
              <a:t>格式是一种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有损压缩</a:t>
            </a:r>
            <a:r>
              <a:rPr lang="zh-CN" altLang="en-US" sz="1200" dirty="0">
                <a:latin typeface="Arial" panose="020B0604020202020204" pitchFamily="34" charset="0"/>
              </a:rPr>
              <a:t>的网页格式，不支持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Alpha</a:t>
            </a:r>
            <a:r>
              <a:rPr lang="zh-CN" altLang="en-US" sz="1200" dirty="0">
                <a:latin typeface="Arial" panose="020B0604020202020204" pitchFamily="34" charset="0"/>
              </a:rPr>
              <a:t>通道，也不支持透明。最大的特点是文件比较小，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可以进行高倍率的压缩</a:t>
            </a:r>
            <a:r>
              <a:rPr lang="zh-CN" altLang="en-US" sz="1200" dirty="0">
                <a:latin typeface="Arial" panose="020B0604020202020204" pitchFamily="34" charset="0"/>
              </a:rPr>
              <a:t>，因而在注重文件大小的领域应用广泛。</a:t>
            </a:r>
            <a:endParaRPr lang="zh-CN" altLang="zh-CN" sz="1200" dirty="0"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任意多边形 4"/>
          <p:cNvSpPr/>
          <p:nvPr/>
        </p:nvSpPr>
        <p:spPr>
          <a:xfrm>
            <a:off x="623888" y="2414588"/>
            <a:ext cx="1990725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rgbClr val="D1ECFF">
              <a:alpha val="9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327152" tIns="1952752" rIns="327152" bIns="1139952" spcCol="1270" anchor="ctr"/>
          <a:lstStyle/>
          <a:p>
            <a:pPr marL="0" marR="0" lvl="0" indent="0" algn="ctr" defTabSz="20447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46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941388" y="2659063"/>
            <a:ext cx="1352550" cy="135255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5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任意多边形 6"/>
          <p:cNvSpPr/>
          <p:nvPr/>
        </p:nvSpPr>
        <p:spPr>
          <a:xfrm>
            <a:off x="2673350" y="2414588"/>
            <a:ext cx="1990725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rgbClr val="E1F9FF">
              <a:alpha val="7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90000"/>
              <a:hueOff val="0"/>
              <a:satOff val="0"/>
              <a:lumOff val="0"/>
              <a:alphaOff val="-19999"/>
            </a:schemeClr>
          </a:fillRef>
          <a:effectRef idx="0">
            <a:schemeClr val="accent4">
              <a:alpha val="90000"/>
              <a:hueOff val="0"/>
              <a:satOff val="0"/>
              <a:lumOff val="0"/>
              <a:alphaOff val="-19999"/>
            </a:schemeClr>
          </a:effectRef>
          <a:fontRef idx="minor">
            <a:schemeClr val="lt1"/>
          </a:fontRef>
        </p:style>
        <p:txBody>
          <a:bodyPr lIns="327152" tIns="1952752" rIns="327152" bIns="1139952" spcCol="1270" anchor="ctr"/>
          <a:lstStyle/>
          <a:p>
            <a:pPr marL="0" marR="0" lvl="0" indent="0" algn="ctr" defTabSz="20447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4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992438" y="2659063"/>
            <a:ext cx="1352550" cy="135255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alpha val="90000"/>
              <a:hueOff val="45750"/>
              <a:satOff val="-1557"/>
              <a:lumOff val="5271"/>
              <a:alphaOff val="-19999"/>
            </a:schemeClr>
          </a:fillRef>
          <a:effectRef idx="0">
            <a:schemeClr val="accent4">
              <a:tint val="50000"/>
              <a:alpha val="90000"/>
              <a:hueOff val="45750"/>
              <a:satOff val="-1557"/>
              <a:lumOff val="5271"/>
              <a:alphaOff val="-19999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任意多边形 8"/>
          <p:cNvSpPr/>
          <p:nvPr/>
        </p:nvSpPr>
        <p:spPr>
          <a:xfrm>
            <a:off x="4724400" y="2414588"/>
            <a:ext cx="1990725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rgbClr val="89E0FF">
              <a:alpha val="50000"/>
            </a:srgb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90000"/>
              <a:hueOff val="0"/>
              <a:satOff val="0"/>
              <a:lumOff val="0"/>
              <a:alphaOff val="-39999"/>
            </a:schemeClr>
          </a:fillRef>
          <a:effectRef idx="0">
            <a:schemeClr val="accent4">
              <a:alpha val="90000"/>
              <a:hueOff val="0"/>
              <a:satOff val="0"/>
              <a:lumOff val="0"/>
              <a:alphaOff val="-39999"/>
            </a:schemeClr>
          </a:effectRef>
          <a:fontRef idx="minor">
            <a:schemeClr val="lt1"/>
          </a:fontRef>
        </p:style>
        <p:txBody>
          <a:bodyPr lIns="327152" tIns="1952752" rIns="327152" bIns="1139952" spcCol="1270" anchor="ctr"/>
          <a:lstStyle/>
          <a:p>
            <a:pPr marL="0" marR="0" lvl="0" indent="0" algn="ctr" defTabSz="20447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46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043488" y="2659063"/>
            <a:ext cx="1352550" cy="135255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alpha val="90000"/>
              <a:hueOff val="91501"/>
              <a:satOff val="-3114"/>
              <a:lumOff val="10542"/>
              <a:alphaOff val="-39999"/>
            </a:schemeClr>
          </a:fillRef>
          <a:effectRef idx="0">
            <a:schemeClr val="accent4">
              <a:tint val="50000"/>
              <a:alpha val="90000"/>
              <a:hueOff val="91501"/>
              <a:satOff val="-3114"/>
              <a:lumOff val="10542"/>
              <a:alphaOff val="-39999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488" name="矩形 10"/>
          <p:cNvSpPr/>
          <p:nvPr/>
        </p:nvSpPr>
        <p:spPr>
          <a:xfrm>
            <a:off x="1055688" y="3176588"/>
            <a:ext cx="102870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GIF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矩形 11"/>
          <p:cNvSpPr/>
          <p:nvPr/>
        </p:nvSpPr>
        <p:spPr>
          <a:xfrm>
            <a:off x="3106738" y="3176588"/>
            <a:ext cx="1169987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PNG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90" name="矩形 12"/>
          <p:cNvSpPr/>
          <p:nvPr/>
        </p:nvSpPr>
        <p:spPr>
          <a:xfrm>
            <a:off x="5292725" y="3176588"/>
            <a:ext cx="896938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AI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91" name="矩形 13"/>
          <p:cNvSpPr/>
          <p:nvPr/>
        </p:nvSpPr>
        <p:spPr>
          <a:xfrm>
            <a:off x="750888" y="4205288"/>
            <a:ext cx="1766887" cy="2170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GIF</a:t>
            </a:r>
            <a:r>
              <a:rPr lang="zh-CN" altLang="en-US" sz="1200" dirty="0">
                <a:latin typeface="Arial" panose="020B0604020202020204" pitchFamily="34" charset="0"/>
              </a:rPr>
              <a:t>格式是一种通用的图像格式。它不仅是一种无损压缩格式，而且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支持透明和动画</a:t>
            </a:r>
            <a:r>
              <a:rPr lang="zh-CN" altLang="en-US" sz="1200" dirty="0">
                <a:latin typeface="Arial" panose="020B0604020202020204" pitchFamily="34" charset="0"/>
              </a:rPr>
              <a:t>。另外，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GIF</a:t>
            </a:r>
            <a:r>
              <a:rPr lang="zh-CN" altLang="en-US" sz="1200" dirty="0">
                <a:latin typeface="Arial" panose="020B0604020202020204" pitchFamily="34" charset="0"/>
              </a:rPr>
              <a:t>格式保存的文件不会占用太多的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磁盘空间</a:t>
            </a:r>
            <a:r>
              <a:rPr lang="zh-CN" altLang="en-US" sz="1200" dirty="0">
                <a:latin typeface="Arial" panose="020B0604020202020204" pitchFamily="34" charset="0"/>
              </a:rPr>
              <a:t>，非常适合网络传输，是网页中常用的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图像格式</a:t>
            </a:r>
            <a:r>
              <a:rPr lang="zh-CN" altLang="en-US" sz="1200" dirty="0">
                <a:latin typeface="Arial" panose="020B0604020202020204" pitchFamily="34" charset="0"/>
              </a:rPr>
              <a:t>。</a:t>
            </a:r>
            <a:endParaRPr lang="zh-CN" altLang="zh-CN" sz="1200" dirty="0">
              <a:latin typeface="Arial" panose="020B0604020202020204" pitchFamily="34" charset="0"/>
            </a:endParaRPr>
          </a:p>
        </p:txBody>
      </p:sp>
      <p:sp>
        <p:nvSpPr>
          <p:cNvPr id="20492" name="矩形 14"/>
          <p:cNvSpPr/>
          <p:nvPr/>
        </p:nvSpPr>
        <p:spPr>
          <a:xfrm>
            <a:off x="2786063" y="4205288"/>
            <a:ext cx="1766887" cy="1477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>
              <a:lnSpc>
                <a:spcPct val="125000"/>
              </a:lnSpc>
            </a:pP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PNG</a:t>
            </a:r>
            <a:r>
              <a:rPr lang="zh-CN" altLang="en-US" sz="1200" dirty="0">
                <a:latin typeface="Arial" panose="020B0604020202020204" pitchFamily="34" charset="0"/>
              </a:rPr>
              <a:t>格式是一种无损压缩的网页格式。它结合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GIF</a:t>
            </a:r>
            <a:r>
              <a:rPr lang="zh-CN" altLang="en-US" sz="1200" dirty="0">
                <a:latin typeface="Arial" panose="020B0604020202020204" pitchFamily="34" charset="0"/>
              </a:rPr>
              <a:t>和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JPEG</a:t>
            </a:r>
            <a:r>
              <a:rPr lang="zh-CN" altLang="en-US" sz="1200" dirty="0">
                <a:latin typeface="Arial" panose="020B0604020202020204" pitchFamily="34" charset="0"/>
              </a:rPr>
              <a:t>格式的优点，不仅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无损压缩</a:t>
            </a:r>
            <a:r>
              <a:rPr lang="zh-CN" altLang="en-US" sz="1200" dirty="0">
                <a:latin typeface="Arial" panose="020B0604020202020204" pitchFamily="34" charset="0"/>
              </a:rPr>
              <a:t>，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体积更小</a:t>
            </a:r>
            <a:r>
              <a:rPr lang="zh-CN" altLang="en-US" sz="1200" dirty="0">
                <a:latin typeface="Arial" panose="020B0604020202020204" pitchFamily="34" charset="0"/>
              </a:rPr>
              <a:t>，而且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支持透明和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Alpha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通道</a:t>
            </a:r>
            <a:r>
              <a:rPr lang="zh-CN" altLang="en-US" sz="1200" dirty="0">
                <a:latin typeface="Arial" panose="020B0604020202020204" pitchFamily="34" charset="0"/>
              </a:rPr>
              <a:t>。</a:t>
            </a:r>
            <a:endParaRPr lang="zh-CN" altLang="zh-CN" sz="1200" dirty="0">
              <a:latin typeface="Arial" panose="020B0604020202020204" pitchFamily="34" charset="0"/>
            </a:endParaRPr>
          </a:p>
        </p:txBody>
      </p:sp>
      <p:sp>
        <p:nvSpPr>
          <p:cNvPr id="20493" name="矩形 15"/>
          <p:cNvSpPr/>
          <p:nvPr/>
        </p:nvSpPr>
        <p:spPr>
          <a:xfrm>
            <a:off x="4837113" y="4205288"/>
            <a:ext cx="1766887" cy="760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>
              <a:lnSpc>
                <a:spcPct val="125000"/>
              </a:lnSpc>
            </a:pP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AI</a:t>
            </a:r>
            <a:r>
              <a:rPr lang="zh-CN" altLang="en-US" sz="1200" dirty="0">
                <a:latin typeface="Arial" panose="020B0604020202020204" pitchFamily="34" charset="0"/>
              </a:rPr>
              <a:t>格式是</a:t>
            </a: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Adobe Illustrator</a:t>
            </a:r>
            <a:r>
              <a:rPr lang="zh-CN" altLang="en-US" sz="1200" dirty="0">
                <a:latin typeface="Arial" panose="020B0604020202020204" pitchFamily="34" charset="0"/>
              </a:rPr>
              <a:t>软件所特有的矢量图形存储格式。</a:t>
            </a:r>
            <a:endParaRPr lang="zh-CN" altLang="zh-CN" sz="1200" dirty="0">
              <a:latin typeface="Arial" panose="020B0604020202020204" pitchFamily="34" charset="0"/>
            </a:endParaRPr>
          </a:p>
        </p:txBody>
      </p:sp>
      <p:sp>
        <p:nvSpPr>
          <p:cNvPr id="22542" name="标题 1"/>
          <p:cNvSpPr>
            <a:spLocks noChangeArrowheads="1"/>
          </p:cNvSpPr>
          <p:nvPr/>
        </p:nvSpPr>
        <p:spPr bwMode="auto">
          <a:xfrm>
            <a:off x="417513" y="136525"/>
            <a:ext cx="514985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.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图像处理基础知识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6770688" y="2414588"/>
            <a:ext cx="1992313" cy="4064000"/>
          </a:xfrm>
          <a:custGeom>
            <a:avLst/>
            <a:gdLst>
              <a:gd name="connsiteX0" fmla="*/ 0 w 1991320"/>
              <a:gd name="connsiteY0" fmla="*/ 199132 h 4064000"/>
              <a:gd name="connsiteX1" fmla="*/ 199132 w 1991320"/>
              <a:gd name="connsiteY1" fmla="*/ 0 h 4064000"/>
              <a:gd name="connsiteX2" fmla="*/ 1792188 w 1991320"/>
              <a:gd name="connsiteY2" fmla="*/ 0 h 4064000"/>
              <a:gd name="connsiteX3" fmla="*/ 1991320 w 1991320"/>
              <a:gd name="connsiteY3" fmla="*/ 199132 h 4064000"/>
              <a:gd name="connsiteX4" fmla="*/ 1991320 w 1991320"/>
              <a:gd name="connsiteY4" fmla="*/ 3864868 h 4064000"/>
              <a:gd name="connsiteX5" fmla="*/ 1792188 w 1991320"/>
              <a:gd name="connsiteY5" fmla="*/ 4064000 h 4064000"/>
              <a:gd name="connsiteX6" fmla="*/ 199132 w 1991320"/>
              <a:gd name="connsiteY6" fmla="*/ 4064000 h 4064000"/>
              <a:gd name="connsiteX7" fmla="*/ 0 w 1991320"/>
              <a:gd name="connsiteY7" fmla="*/ 3864868 h 4064000"/>
              <a:gd name="connsiteX8" fmla="*/ 0 w 1991320"/>
              <a:gd name="connsiteY8" fmla="*/ 199132 h 406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91320" h="4064000">
                <a:moveTo>
                  <a:pt x="0" y="199132"/>
                </a:moveTo>
                <a:cubicBezTo>
                  <a:pt x="0" y="89154"/>
                  <a:pt x="89154" y="0"/>
                  <a:pt x="199132" y="0"/>
                </a:cubicBezTo>
                <a:lnTo>
                  <a:pt x="1792188" y="0"/>
                </a:lnTo>
                <a:cubicBezTo>
                  <a:pt x="1902166" y="0"/>
                  <a:pt x="1991320" y="89154"/>
                  <a:pt x="1991320" y="199132"/>
                </a:cubicBezTo>
                <a:lnTo>
                  <a:pt x="1991320" y="3864868"/>
                </a:lnTo>
                <a:cubicBezTo>
                  <a:pt x="1991320" y="3974846"/>
                  <a:pt x="1902166" y="4064000"/>
                  <a:pt x="1792188" y="4064000"/>
                </a:cubicBezTo>
                <a:lnTo>
                  <a:pt x="199132" y="4064000"/>
                </a:lnTo>
                <a:cubicBezTo>
                  <a:pt x="89154" y="4064000"/>
                  <a:pt x="0" y="3974846"/>
                  <a:pt x="0" y="3864868"/>
                </a:cubicBezTo>
                <a:lnTo>
                  <a:pt x="0" y="199132"/>
                </a:lnTo>
                <a:close/>
              </a:path>
            </a:pathLst>
          </a:custGeom>
          <a:solidFill>
            <a:schemeClr val="bg2">
              <a:lumMod val="90000"/>
              <a:alpha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alpha val="90000"/>
              <a:hueOff val="0"/>
              <a:satOff val="0"/>
              <a:lumOff val="0"/>
              <a:alphaOff val="-39999"/>
            </a:schemeClr>
          </a:fillRef>
          <a:effectRef idx="0">
            <a:schemeClr val="accent4">
              <a:alpha val="90000"/>
              <a:hueOff val="0"/>
              <a:satOff val="0"/>
              <a:lumOff val="0"/>
              <a:alphaOff val="-39999"/>
            </a:schemeClr>
          </a:effectRef>
          <a:fontRef idx="minor">
            <a:schemeClr val="lt1"/>
          </a:fontRef>
        </p:style>
        <p:txBody>
          <a:bodyPr lIns="327152" tIns="1952752" rIns="327152" bIns="1139952" spcCol="1270" anchor="ctr"/>
          <a:lstStyle/>
          <a:p>
            <a:pPr marL="0" marR="0" lvl="0" indent="0" algn="ctr" defTabSz="20447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defRPr/>
            </a:pPr>
            <a:endParaRPr kumimoji="0" lang="zh-CN" altLang="en-US" sz="46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089775" y="2659063"/>
            <a:ext cx="1354138" cy="135255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50000"/>
              <a:alpha val="90000"/>
              <a:hueOff val="91501"/>
              <a:satOff val="-3114"/>
              <a:lumOff val="10542"/>
              <a:alphaOff val="-39999"/>
            </a:schemeClr>
          </a:fillRef>
          <a:effectRef idx="0">
            <a:schemeClr val="accent4">
              <a:tint val="50000"/>
              <a:alpha val="90000"/>
              <a:hueOff val="91501"/>
              <a:satOff val="-3114"/>
              <a:lumOff val="10542"/>
              <a:alphaOff val="-39999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497" name="矩形 24"/>
          <p:cNvSpPr/>
          <p:nvPr/>
        </p:nvSpPr>
        <p:spPr>
          <a:xfrm>
            <a:off x="7205663" y="3176588"/>
            <a:ext cx="11239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TIFF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格式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98" name="矩形 25"/>
          <p:cNvSpPr/>
          <p:nvPr/>
        </p:nvSpPr>
        <p:spPr>
          <a:xfrm>
            <a:off x="6883400" y="4205288"/>
            <a:ext cx="1766888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en-US" altLang="zh-CN" sz="1200" dirty="0">
                <a:solidFill>
                  <a:srgbClr val="FF0000"/>
                </a:solidFill>
                <a:latin typeface="Arial" panose="020B0604020202020204" pitchFamily="34" charset="0"/>
              </a:rPr>
              <a:t>TIFF</a:t>
            </a:r>
            <a:r>
              <a:rPr lang="zh-CN" altLang="en-US" sz="1200" dirty="0">
                <a:latin typeface="Arial" panose="020B0604020202020204" pitchFamily="34" charset="0"/>
              </a:rPr>
              <a:t>格式用于在不同的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应用程序</a:t>
            </a:r>
            <a:r>
              <a:rPr lang="zh-CN" altLang="en-US" sz="1200" dirty="0">
                <a:latin typeface="Arial" panose="020B0604020202020204" pitchFamily="34" charset="0"/>
              </a:rPr>
              <a:t>和不同的计算机平台之间交换文件。它是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一种通用的位图文件格式</a:t>
            </a:r>
            <a:r>
              <a:rPr lang="zh-CN" altLang="en-US" sz="1200" dirty="0">
                <a:latin typeface="Arial" panose="020B0604020202020204" pitchFamily="34" charset="0"/>
              </a:rPr>
              <a:t>，几乎所有的</a:t>
            </a:r>
            <a:r>
              <a:rPr lang="zh-CN" altLang="en-US" sz="1200" dirty="0">
                <a:solidFill>
                  <a:srgbClr val="FF0000"/>
                </a:solidFill>
                <a:latin typeface="Arial" panose="020B0604020202020204" pitchFamily="34" charset="0"/>
              </a:rPr>
              <a:t>绘画、图像编辑和页面版式应用程序</a:t>
            </a:r>
            <a:r>
              <a:rPr lang="zh-CN" altLang="en-US" sz="1200" dirty="0">
                <a:latin typeface="Arial" panose="020B0604020202020204" pitchFamily="34" charset="0"/>
              </a:rPr>
              <a:t>均支持该文件格式。</a:t>
            </a:r>
            <a:endParaRPr lang="zh-CN" altLang="zh-CN" sz="1200" dirty="0">
              <a:latin typeface="Arial" panose="020B0604020202020204" pitchFamily="34" charset="0"/>
            </a:endParaRPr>
          </a:p>
        </p:txBody>
      </p:sp>
      <p:sp>
        <p:nvSpPr>
          <p:cNvPr id="20499" name="矩形 26"/>
          <p:cNvSpPr/>
          <p:nvPr/>
        </p:nvSpPr>
        <p:spPr>
          <a:xfrm>
            <a:off x="717550" y="1231900"/>
            <a:ext cx="8042275" cy="1047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</a:pP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图像的保存格式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有很多种，不同的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图像格式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有各自的优缺点。接下来介绍一下</a:t>
            </a:r>
            <a:r>
              <a:rPr lang="zh-CN" altLang="en-US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几种常用的图像格式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ChangeArrowheads="1"/>
          </p:cNvSpPr>
          <p:nvPr/>
        </p:nvSpPr>
        <p:spPr bwMode="auto">
          <a:xfrm>
            <a:off x="1763713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9" name="Picture 7" descr="放大镜小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538" y="1554163"/>
            <a:ext cx="1381125" cy="1166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矩形 9"/>
          <p:cNvSpPr/>
          <p:nvPr/>
        </p:nvSpPr>
        <p:spPr>
          <a:xfrm>
            <a:off x="1809750" y="1784350"/>
            <a:ext cx="4600575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初识</a:t>
            </a:r>
            <a:r>
              <a:rPr lang="en-US" altLang="zh-CN" sz="3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endParaRPr lang="zh-CN" altLang="en-US" sz="3600" dirty="0">
              <a:solidFill>
                <a:srgbClr val="1369B2"/>
              </a:solidFill>
              <a:latin typeface="Arial" panose="020B0604020202020204" pitchFamily="34" charset="0"/>
            </a:endParaRPr>
          </a:p>
        </p:txBody>
      </p:sp>
      <p:grpSp>
        <p:nvGrpSpPr>
          <p:cNvPr id="21509" name="组合 12"/>
          <p:cNvGrpSpPr/>
          <p:nvPr/>
        </p:nvGrpSpPr>
        <p:grpSpPr>
          <a:xfrm>
            <a:off x="936625" y="2597150"/>
            <a:ext cx="7415213" cy="2676525"/>
            <a:chOff x="135461" y="2923823"/>
            <a:chExt cx="7415078" cy="2677405"/>
          </a:xfrm>
        </p:grpSpPr>
        <p:sp>
          <p:nvSpPr>
            <p:cNvPr id="21512" name="矩形 7"/>
            <p:cNvSpPr/>
            <p:nvPr/>
          </p:nvSpPr>
          <p:spPr>
            <a:xfrm>
              <a:off x="135461" y="3035954"/>
              <a:ext cx="4654021" cy="24006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just" eaLnBrk="1" latinLnBrk="1" hangingPunct="1">
                <a:lnSpc>
                  <a:spcPct val="150000"/>
                </a:lnSpc>
              </a:pPr>
              <a:r>
                <a:rPr lang="en-US" altLang="zh-CN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CS6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是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Adobe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公司旗下最为出名的图像处理软件之一。它提供了灵活便捷的图像制作工具，强大的像素编辑功能，被广泛运用于数码照片后期处理、平面设计、网页设计以及</a:t>
              </a:r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UI</a:t>
              </a: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设计等领域。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1513" name="图片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75235" y="2923823"/>
              <a:ext cx="2275304" cy="2677405"/>
            </a:xfrm>
            <a:prstGeom prst="rect">
              <a:avLst/>
            </a:prstGeom>
            <a:noFill/>
            <a:ln w="9525">
              <a:noFill/>
            </a:ln>
          </p:spPr>
        </p:pic>
      </p:grpSp>
      <p:cxnSp>
        <p:nvCxnSpPr>
          <p:cNvPr id="23558" name="直接连接符 14"/>
          <p:cNvCxnSpPr>
            <a:cxnSpLocks noChangeShapeType="1"/>
          </p:cNvCxnSpPr>
          <p:nvPr/>
        </p:nvCxnSpPr>
        <p:spPr bwMode="auto">
          <a:xfrm>
            <a:off x="474663" y="2686050"/>
            <a:ext cx="5734050" cy="0"/>
          </a:xfrm>
          <a:prstGeom prst="line">
            <a:avLst/>
          </a:prstGeom>
          <a:noFill/>
          <a:ln w="12700">
            <a:solidFill>
              <a:srgbClr val="00B0F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23559" name="直接连接符 15"/>
          <p:cNvCxnSpPr>
            <a:cxnSpLocks noChangeShapeType="1"/>
          </p:cNvCxnSpPr>
          <p:nvPr/>
        </p:nvCxnSpPr>
        <p:spPr bwMode="auto">
          <a:xfrm>
            <a:off x="474663" y="5154613"/>
            <a:ext cx="5734050" cy="0"/>
          </a:xfrm>
          <a:prstGeom prst="line">
            <a:avLst/>
          </a:prstGeom>
          <a:noFill/>
          <a:ln w="12700">
            <a:solidFill>
              <a:srgbClr val="00B0F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1"/>
          <p:cNvSpPr txBox="1"/>
          <p:nvPr/>
        </p:nvSpPr>
        <p:spPr>
          <a:xfrm>
            <a:off x="701675" y="1279525"/>
            <a:ext cx="7772400" cy="812800"/>
          </a:xfrm>
          <a:prstGeom prst="rect">
            <a:avLst/>
          </a:prstGeom>
          <a:noFill/>
          <a:ln w="9525">
            <a:noFill/>
          </a:ln>
        </p:spPr>
        <p:txBody>
          <a:bodyPr lIns="91424" tIns="45712" rIns="91424" bIns="45712" anchor="ctr" anchorCtr="0"/>
          <a:p>
            <a:pPr eaLnBrk="1" hangingPunct="1"/>
            <a:r>
              <a:rPr lang="en-US" altLang="zh-CN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PS</a:t>
            </a:r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的适用范围—</a:t>
            </a:r>
            <a:r>
              <a:rPr lang="zh-CN" altLang="en-US" sz="3600" dirty="0">
                <a:solidFill>
                  <a:srgbClr val="1369B2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平面设计</a:t>
            </a:r>
            <a:endParaRPr lang="zh-CN" altLang="en-US" sz="3600" dirty="0">
              <a:solidFill>
                <a:srgbClr val="1369B2"/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24579" name="标题 1"/>
          <p:cNvSpPr>
            <a:spLocks noChangeArrowheads="1"/>
          </p:cNvSpPr>
          <p:nvPr/>
        </p:nvSpPr>
        <p:spPr bwMode="auto">
          <a:xfrm>
            <a:off x="1762125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04863" y="2244725"/>
            <a:ext cx="4122738" cy="376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458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26038" y="2244725"/>
            <a:ext cx="2519363" cy="379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2534" name="矩形 13"/>
          <p:cNvSpPr/>
          <p:nvPr/>
        </p:nvSpPr>
        <p:spPr>
          <a:xfrm>
            <a:off x="2108200" y="6057900"/>
            <a:ext cx="1570038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书籍封面设计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5" name="矩形 14"/>
          <p:cNvSpPr/>
          <p:nvPr/>
        </p:nvSpPr>
        <p:spPr>
          <a:xfrm>
            <a:off x="5792788" y="6057900"/>
            <a:ext cx="1338262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宣传单设计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ChangeArrowheads="1"/>
          </p:cNvSpPr>
          <p:nvPr/>
        </p:nvSpPr>
        <p:spPr bwMode="auto">
          <a:xfrm>
            <a:off x="17589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3555" name="标题 1"/>
          <p:cNvSpPr txBox="1"/>
          <p:nvPr/>
        </p:nvSpPr>
        <p:spPr>
          <a:xfrm>
            <a:off x="701675" y="1279525"/>
            <a:ext cx="7772400" cy="812800"/>
          </a:xfrm>
          <a:prstGeom prst="rect">
            <a:avLst/>
          </a:prstGeom>
          <a:noFill/>
          <a:ln w="9525">
            <a:noFill/>
          </a:ln>
        </p:spPr>
        <p:txBody>
          <a:bodyPr lIns="91424" tIns="45712" rIns="91424" bIns="45712" anchor="ctr" anchorCtr="0"/>
          <a:p>
            <a:pPr eaLnBrk="1" hangingPunct="1"/>
            <a:r>
              <a:rPr lang="en-US" altLang="zh-CN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PS</a:t>
            </a:r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的适用范围—</a:t>
            </a:r>
            <a:r>
              <a:rPr lang="zh-CN" altLang="en-US" sz="3600" dirty="0">
                <a:solidFill>
                  <a:srgbClr val="1369B2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平面设计</a:t>
            </a:r>
            <a:endParaRPr lang="zh-CN" altLang="en-US" sz="3600" dirty="0">
              <a:solidFill>
                <a:srgbClr val="1369B2"/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99088" y="2298700"/>
            <a:ext cx="3017838" cy="395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3557" name="矩形 12"/>
          <p:cNvSpPr/>
          <p:nvPr/>
        </p:nvSpPr>
        <p:spPr>
          <a:xfrm>
            <a:off x="2044700" y="5727700"/>
            <a:ext cx="1570038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电影海报设计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56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8" y="2311400"/>
            <a:ext cx="4481513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custDataLst>
      <p:tags r:id="rId3"/>
    </p:custDataLst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ChangeArrowheads="1"/>
          </p:cNvSpPr>
          <p:nvPr/>
        </p:nvSpPr>
        <p:spPr bwMode="auto">
          <a:xfrm>
            <a:off x="17621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4579" name="标题 1"/>
          <p:cNvSpPr txBox="1"/>
          <p:nvPr/>
        </p:nvSpPr>
        <p:spPr>
          <a:xfrm>
            <a:off x="701675" y="1279525"/>
            <a:ext cx="7772400" cy="812800"/>
          </a:xfrm>
          <a:prstGeom prst="rect">
            <a:avLst/>
          </a:prstGeom>
          <a:noFill/>
          <a:ln w="9525">
            <a:noFill/>
          </a:ln>
        </p:spPr>
        <p:txBody>
          <a:bodyPr lIns="91424" tIns="45712" rIns="91424" bIns="45712" anchor="ctr" anchorCtr="0"/>
          <a:p>
            <a:pPr eaLnBrk="1" hangingPunct="1"/>
            <a:r>
              <a:rPr lang="en-US" altLang="zh-CN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PS</a:t>
            </a:r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的适用范围—</a:t>
            </a:r>
            <a:r>
              <a:rPr lang="zh-CN" altLang="en-US" sz="3600" dirty="0">
                <a:solidFill>
                  <a:srgbClr val="1369B2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网页设计</a:t>
            </a:r>
            <a:endParaRPr lang="zh-CN" altLang="en-US" sz="3600" dirty="0">
              <a:solidFill>
                <a:srgbClr val="1369B2"/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24580" name="矩形 17"/>
          <p:cNvSpPr/>
          <p:nvPr/>
        </p:nvSpPr>
        <p:spPr>
          <a:xfrm>
            <a:off x="3940175" y="5788025"/>
            <a:ext cx="1108075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网页设计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6629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85888" y="2427288"/>
            <a:ext cx="6527800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custDataLst>
      <p:tags r:id="rId2"/>
    </p:custDataLst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ChangeArrowheads="1"/>
          </p:cNvSpPr>
          <p:nvPr/>
        </p:nvSpPr>
        <p:spPr bwMode="auto">
          <a:xfrm>
            <a:off x="1762125" y="1412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5603" name="标题 1"/>
          <p:cNvSpPr txBox="1"/>
          <p:nvPr/>
        </p:nvSpPr>
        <p:spPr>
          <a:xfrm>
            <a:off x="701675" y="1279525"/>
            <a:ext cx="7772400" cy="812800"/>
          </a:xfrm>
          <a:prstGeom prst="rect">
            <a:avLst/>
          </a:prstGeom>
          <a:noFill/>
          <a:ln w="9525">
            <a:noFill/>
          </a:ln>
        </p:spPr>
        <p:txBody>
          <a:bodyPr lIns="91424" tIns="45712" rIns="91424" bIns="45712" anchor="ctr" anchorCtr="0"/>
          <a:p>
            <a:pPr eaLnBrk="1" hangingPunct="1"/>
            <a:r>
              <a:rPr lang="en-US" altLang="zh-CN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PS</a:t>
            </a:r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的适用范围—</a:t>
            </a:r>
            <a:r>
              <a:rPr lang="en-US" altLang="zh-CN" sz="3600" dirty="0">
                <a:solidFill>
                  <a:srgbClr val="1369B2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UI</a:t>
            </a:r>
            <a:r>
              <a:rPr lang="zh-CN" altLang="en-US" sz="3600" dirty="0">
                <a:solidFill>
                  <a:srgbClr val="1369B2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设计</a:t>
            </a:r>
            <a:endParaRPr lang="zh-CN" altLang="en-US" sz="3600" dirty="0">
              <a:solidFill>
                <a:srgbClr val="1369B2"/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25604" name="矩形 8"/>
          <p:cNvSpPr/>
          <p:nvPr/>
        </p:nvSpPr>
        <p:spPr>
          <a:xfrm>
            <a:off x="3883025" y="5867400"/>
            <a:ext cx="887413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UI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653" name="Picture 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28675" y="2276475"/>
            <a:ext cx="3724275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765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5025" y="2276475"/>
            <a:ext cx="3865563" cy="331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</p:spTree>
    <p:custDataLst>
      <p:tags r:id="rId3"/>
    </p:custDataLst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03275" y="2381250"/>
            <a:ext cx="28575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8675" name="标题 1"/>
          <p:cNvSpPr>
            <a:spLocks noChangeArrowheads="1"/>
          </p:cNvSpPr>
          <p:nvPr/>
        </p:nvSpPr>
        <p:spPr bwMode="auto">
          <a:xfrm>
            <a:off x="1765300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6628" name="标题 1"/>
          <p:cNvSpPr txBox="1"/>
          <p:nvPr/>
        </p:nvSpPr>
        <p:spPr>
          <a:xfrm>
            <a:off x="701675" y="1279525"/>
            <a:ext cx="7772400" cy="812800"/>
          </a:xfrm>
          <a:prstGeom prst="rect">
            <a:avLst/>
          </a:prstGeom>
          <a:noFill/>
          <a:ln w="9525">
            <a:noFill/>
          </a:ln>
        </p:spPr>
        <p:txBody>
          <a:bodyPr lIns="91424" tIns="45712" rIns="91424" bIns="45712" anchor="ctr" anchorCtr="0"/>
          <a:p>
            <a:pPr eaLnBrk="1" hangingPunct="1"/>
            <a:r>
              <a:rPr lang="en-US" altLang="zh-CN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PS</a:t>
            </a:r>
            <a:r>
              <a:rPr lang="zh-CN" altLang="en-US" sz="3600" dirty="0">
                <a:latin typeface="方正大黑简体" panose="02010601030101010101" pitchFamily="2" charset="-122"/>
                <a:ea typeface="方正大黑简体" panose="02010601030101010101" pitchFamily="2" charset="-122"/>
              </a:rPr>
              <a:t>的适用范围—</a:t>
            </a:r>
            <a:r>
              <a:rPr lang="zh-CN" altLang="en-US" sz="3600" dirty="0">
                <a:solidFill>
                  <a:srgbClr val="1369B2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照片后期处理</a:t>
            </a:r>
            <a:endParaRPr lang="zh-CN" altLang="en-US" sz="3600" dirty="0">
              <a:solidFill>
                <a:srgbClr val="1369B2"/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26629" name="矩形 9"/>
          <p:cNvSpPr/>
          <p:nvPr/>
        </p:nvSpPr>
        <p:spPr>
          <a:xfrm>
            <a:off x="1727200" y="4286250"/>
            <a:ext cx="877888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转手绘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86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0325" y="2381250"/>
            <a:ext cx="4592638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6631" name="矩形 12"/>
          <p:cNvSpPr/>
          <p:nvPr/>
        </p:nvSpPr>
        <p:spPr>
          <a:xfrm>
            <a:off x="793750" y="3865563"/>
            <a:ext cx="492125" cy="2762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原图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632" name="矩形 13"/>
          <p:cNvSpPr/>
          <p:nvPr/>
        </p:nvSpPr>
        <p:spPr>
          <a:xfrm>
            <a:off x="7970838" y="5316538"/>
            <a:ext cx="492125" cy="2778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原图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301174"/>
            <a:ext cx="2016125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5303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27655" name="TextBox 359"/>
          <p:cNvSpPr txBox="1"/>
          <p:nvPr/>
        </p:nvSpPr>
        <p:spPr>
          <a:xfrm>
            <a:off x="3509963" y="1712913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1.2  </a:t>
            </a:r>
            <a:r>
              <a:rPr lang="en-US" altLang="zh-CN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工作界面</a:t>
            </a:r>
            <a:endParaRPr lang="zh-CN" altLang="en-US" sz="2800" b="1" dirty="0">
              <a:solidFill>
                <a:srgbClr val="009ED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28" name="Picture 3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88963" y="1885950"/>
            <a:ext cx="16224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7657" name="图片 368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5" y="19065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>
            <a:spLocks noChangeArrowheads="1"/>
          </p:cNvSpPr>
          <p:nvPr/>
        </p:nvSpPr>
        <p:spPr bwMode="auto">
          <a:xfrm>
            <a:off x="233363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dirty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27659" name="组合 311"/>
          <p:cNvGrpSpPr/>
          <p:nvPr/>
        </p:nvGrpSpPr>
        <p:grpSpPr>
          <a:xfrm>
            <a:off x="1106488" y="2733675"/>
            <a:ext cx="7629525" cy="668338"/>
            <a:chOff x="1029300" y="5045322"/>
            <a:chExt cx="7628925" cy="669008"/>
          </a:xfrm>
        </p:grpSpPr>
        <p:grpSp>
          <p:nvGrpSpPr>
            <p:cNvPr id="27714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4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7720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0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2771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2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3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27660" name="组合 313"/>
          <p:cNvGrpSpPr/>
          <p:nvPr/>
        </p:nvGrpSpPr>
        <p:grpSpPr>
          <a:xfrm>
            <a:off x="1328738" y="3459163"/>
            <a:ext cx="7407275" cy="668337"/>
            <a:chOff x="1252258" y="5045323"/>
            <a:chExt cx="7405967" cy="669007"/>
          </a:xfrm>
        </p:grpSpPr>
        <p:grpSp>
          <p:nvGrpSpPr>
            <p:cNvPr id="27707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2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7711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54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5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0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1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7661" name="组合 314"/>
          <p:cNvGrpSpPr/>
          <p:nvPr/>
        </p:nvGrpSpPr>
        <p:grpSpPr>
          <a:xfrm>
            <a:off x="1328738" y="4184650"/>
            <a:ext cx="7407275" cy="668338"/>
            <a:chOff x="1252258" y="5045323"/>
            <a:chExt cx="7405967" cy="669007"/>
          </a:xfrm>
        </p:grpSpPr>
        <p:grpSp>
          <p:nvGrpSpPr>
            <p:cNvPr id="27700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0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7704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2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3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8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9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7662" name="组合 315"/>
          <p:cNvGrpSpPr/>
          <p:nvPr/>
        </p:nvGrpSpPr>
        <p:grpSpPr>
          <a:xfrm>
            <a:off x="1112838" y="3436938"/>
            <a:ext cx="635000" cy="638175"/>
            <a:chOff x="1190461" y="2772022"/>
            <a:chExt cx="635025" cy="637257"/>
          </a:xfrm>
        </p:grpSpPr>
        <p:sp>
          <p:nvSpPr>
            <p:cNvPr id="65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6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7663" name="组合 316"/>
          <p:cNvGrpSpPr/>
          <p:nvPr/>
        </p:nvGrpSpPr>
        <p:grpSpPr>
          <a:xfrm>
            <a:off x="1112838" y="4148138"/>
            <a:ext cx="635000" cy="636587"/>
            <a:chOff x="1190461" y="2772022"/>
            <a:chExt cx="635025" cy="637257"/>
          </a:xfrm>
        </p:grpSpPr>
        <p:sp>
          <p:nvSpPr>
            <p:cNvPr id="68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9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27664" name="TextBox 317"/>
          <p:cNvSpPr txBox="1"/>
          <p:nvPr/>
        </p:nvSpPr>
        <p:spPr>
          <a:xfrm>
            <a:off x="1055688" y="28511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1.2.1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65" name="TextBox 318"/>
          <p:cNvSpPr txBox="1"/>
          <p:nvPr/>
        </p:nvSpPr>
        <p:spPr>
          <a:xfrm>
            <a:off x="1055688" y="35734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1.2.2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66" name="TextBox 319"/>
          <p:cNvSpPr txBox="1"/>
          <p:nvPr/>
        </p:nvSpPr>
        <p:spPr>
          <a:xfrm>
            <a:off x="1055688" y="4297363"/>
            <a:ext cx="79216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1.2.3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67" name="TextBox 320"/>
          <p:cNvSpPr txBox="1"/>
          <p:nvPr/>
        </p:nvSpPr>
        <p:spPr>
          <a:xfrm>
            <a:off x="3213100" y="2835275"/>
            <a:ext cx="4699000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菜单栏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68" name="TextBox 321"/>
          <p:cNvSpPr txBox="1"/>
          <p:nvPr/>
        </p:nvSpPr>
        <p:spPr>
          <a:xfrm>
            <a:off x="3213100" y="3560763"/>
            <a:ext cx="4483100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工具箱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69" name="TextBox 322"/>
          <p:cNvSpPr txBox="1"/>
          <p:nvPr/>
        </p:nvSpPr>
        <p:spPr>
          <a:xfrm>
            <a:off x="3213100" y="428783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670" name="组合 313"/>
          <p:cNvGrpSpPr/>
          <p:nvPr/>
        </p:nvGrpSpPr>
        <p:grpSpPr>
          <a:xfrm>
            <a:off x="1328738" y="4883150"/>
            <a:ext cx="7407275" cy="668338"/>
            <a:chOff x="1252258" y="5045323"/>
            <a:chExt cx="7405967" cy="669007"/>
          </a:xfrm>
        </p:grpSpPr>
        <p:grpSp>
          <p:nvGrpSpPr>
            <p:cNvPr id="27689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6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7693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7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1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7671" name="组合 314"/>
          <p:cNvGrpSpPr/>
          <p:nvPr/>
        </p:nvGrpSpPr>
        <p:grpSpPr>
          <a:xfrm>
            <a:off x="1328738" y="5608638"/>
            <a:ext cx="7407275" cy="668337"/>
            <a:chOff x="1252258" y="5045323"/>
            <a:chExt cx="7405967" cy="669007"/>
          </a:xfrm>
        </p:grpSpPr>
        <p:grpSp>
          <p:nvGrpSpPr>
            <p:cNvPr id="27682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76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27686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8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79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74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75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7672" name="组合 315"/>
          <p:cNvGrpSpPr/>
          <p:nvPr/>
        </p:nvGrpSpPr>
        <p:grpSpPr>
          <a:xfrm>
            <a:off x="1112838" y="4860925"/>
            <a:ext cx="635000" cy="638175"/>
            <a:chOff x="1190461" y="2772022"/>
            <a:chExt cx="635025" cy="637257"/>
          </a:xfrm>
        </p:grpSpPr>
        <p:sp>
          <p:nvSpPr>
            <p:cNvPr id="81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82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27673" name="组合 316"/>
          <p:cNvGrpSpPr/>
          <p:nvPr/>
        </p:nvGrpSpPr>
        <p:grpSpPr>
          <a:xfrm>
            <a:off x="1112838" y="5572125"/>
            <a:ext cx="635000" cy="636588"/>
            <a:chOff x="1190461" y="2772022"/>
            <a:chExt cx="635025" cy="637257"/>
          </a:xfrm>
        </p:grpSpPr>
        <p:sp>
          <p:nvSpPr>
            <p:cNvPr id="8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8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27674" name="TextBox 318"/>
          <p:cNvSpPr txBox="1"/>
          <p:nvPr/>
        </p:nvSpPr>
        <p:spPr>
          <a:xfrm>
            <a:off x="1055688" y="49974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1.2.4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75" name="TextBox 319"/>
          <p:cNvSpPr txBox="1"/>
          <p:nvPr/>
        </p:nvSpPr>
        <p:spPr>
          <a:xfrm>
            <a:off x="1055688" y="5721350"/>
            <a:ext cx="79216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1.2.5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7676" name="TextBox 321"/>
          <p:cNvSpPr txBox="1"/>
          <p:nvPr/>
        </p:nvSpPr>
        <p:spPr>
          <a:xfrm>
            <a:off x="3213100" y="4984750"/>
            <a:ext cx="4483100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控制面板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677" name="TextBox 322"/>
          <p:cNvSpPr txBox="1"/>
          <p:nvPr/>
        </p:nvSpPr>
        <p:spPr>
          <a:xfrm>
            <a:off x="3213100" y="5711825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图像编辑区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ChangeArrowheads="1"/>
          </p:cNvSpPr>
          <p:nvPr/>
        </p:nvSpPr>
        <p:spPr bwMode="auto">
          <a:xfrm>
            <a:off x="17621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28675" name="组合 15"/>
          <p:cNvGrpSpPr/>
          <p:nvPr/>
        </p:nvGrpSpPr>
        <p:grpSpPr>
          <a:xfrm>
            <a:off x="4465638" y="2679700"/>
            <a:ext cx="4219575" cy="3262313"/>
            <a:chOff x="4466341" y="2227977"/>
            <a:chExt cx="4219045" cy="3261756"/>
          </a:xfrm>
        </p:grpSpPr>
        <p:pic>
          <p:nvPicPr>
            <p:cNvPr id="28684" name="Picture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656817" y="2227977"/>
              <a:ext cx="3647617" cy="2809395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bevel/>
              <a:headEnd type="none" w="med" len="med"/>
              <a:tailEnd type="none" w="med" len="med"/>
            </a:ln>
          </p:spPr>
        </p:pic>
        <p:sp>
          <p:nvSpPr>
            <p:cNvPr id="28685" name="Text Box 5"/>
            <p:cNvSpPr txBox="1"/>
            <p:nvPr/>
          </p:nvSpPr>
          <p:spPr>
            <a:xfrm>
              <a:off x="4466341" y="5120401"/>
              <a:ext cx="4219045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 CS6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启动界面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矩形 16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8679" name="Picture 2" descr="C:\Documents and Settings\Administrator\桌面\小人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矩形 18"/>
          <p:cNvSpPr/>
          <p:nvPr/>
        </p:nvSpPr>
        <p:spPr>
          <a:xfrm>
            <a:off x="1295400" y="1054100"/>
            <a:ext cx="43275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启动</a:t>
            </a:r>
            <a:r>
              <a:rPr lang="en-US" altLang="zh-CN" sz="32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 CS6</a:t>
            </a:r>
            <a:endParaRPr lang="zh-CN" altLang="en-US" sz="32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681" name="组合 19"/>
          <p:cNvGrpSpPr/>
          <p:nvPr/>
        </p:nvGrpSpPr>
        <p:grpSpPr>
          <a:xfrm>
            <a:off x="1174750" y="3155950"/>
            <a:ext cx="2698750" cy="2011363"/>
            <a:chOff x="778466" y="2679532"/>
            <a:chExt cx="2698513" cy="2011243"/>
          </a:xfrm>
        </p:grpSpPr>
        <p:pic>
          <p:nvPicPr>
            <p:cNvPr id="29706" name="Picture 2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57856" y="2679532"/>
              <a:ext cx="1482595" cy="14572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ACE6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28683" name="Text Box 5"/>
            <p:cNvSpPr txBox="1"/>
            <p:nvPr/>
          </p:nvSpPr>
          <p:spPr>
            <a:xfrm>
              <a:off x="778466" y="4290665"/>
              <a:ext cx="2698513" cy="4001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lnSpc>
                  <a:spcPct val="125000"/>
                </a:lnSpc>
              </a:pP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双击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Photoshop  CS6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图标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矩形 14"/>
          <p:cNvSpPr/>
          <p:nvPr/>
        </p:nvSpPr>
        <p:spPr bwMode="auto">
          <a:xfrm>
            <a:off x="0" y="-34925"/>
            <a:ext cx="9144000" cy="792640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9701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-381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矩形 16"/>
          <p:cNvSpPr/>
          <p:nvPr/>
        </p:nvSpPr>
        <p:spPr>
          <a:xfrm>
            <a:off x="1295400" y="635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0728" name="Rectangle 2"/>
          <p:cNvSpPr>
            <a:spLocks noChangeArrowheads="1"/>
          </p:cNvSpPr>
          <p:nvPr/>
        </p:nvSpPr>
        <p:spPr bwMode="auto">
          <a:xfrm>
            <a:off x="0" y="-63976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29704" name="组合 35"/>
          <p:cNvGrpSpPr/>
          <p:nvPr/>
        </p:nvGrpSpPr>
        <p:grpSpPr>
          <a:xfrm>
            <a:off x="-66675" y="1463675"/>
            <a:ext cx="9118600" cy="4702175"/>
            <a:chOff x="58449" y="2103090"/>
            <a:chExt cx="8989652" cy="4131020"/>
          </a:xfrm>
        </p:grpSpPr>
        <p:pic>
          <p:nvPicPr>
            <p:cNvPr id="30732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72275" y="2158877"/>
              <a:ext cx="7668749" cy="4075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30733" name="Rectangle 5"/>
            <p:cNvSpPr>
              <a:spLocks noChangeArrowheads="1"/>
            </p:cNvSpPr>
            <p:nvPr/>
          </p:nvSpPr>
          <p:spPr bwMode="auto">
            <a:xfrm flipH="1">
              <a:off x="886361" y="2156088"/>
              <a:ext cx="4103563" cy="143652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0734" name="Rectangle 11"/>
            <p:cNvSpPr>
              <a:spLocks noChangeArrowheads="1"/>
            </p:cNvSpPr>
            <p:nvPr/>
          </p:nvSpPr>
          <p:spPr bwMode="auto">
            <a:xfrm flipH="1">
              <a:off x="881666" y="2340184"/>
              <a:ext cx="4103563" cy="143652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0735" name="Rectangle 14"/>
            <p:cNvSpPr>
              <a:spLocks noChangeArrowheads="1"/>
            </p:cNvSpPr>
            <p:nvPr/>
          </p:nvSpPr>
          <p:spPr bwMode="auto">
            <a:xfrm>
              <a:off x="6924328" y="2549385"/>
              <a:ext cx="1599482" cy="3677752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0736" name="Rectangle 8"/>
            <p:cNvSpPr>
              <a:spLocks noChangeArrowheads="1"/>
            </p:cNvSpPr>
            <p:nvPr/>
          </p:nvSpPr>
          <p:spPr bwMode="auto">
            <a:xfrm>
              <a:off x="1390308" y="2748824"/>
              <a:ext cx="4972166" cy="3239824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0737" name="Rectangle 14"/>
            <p:cNvSpPr>
              <a:spLocks noChangeArrowheads="1"/>
            </p:cNvSpPr>
            <p:nvPr/>
          </p:nvSpPr>
          <p:spPr bwMode="auto">
            <a:xfrm>
              <a:off x="881666" y="2511729"/>
              <a:ext cx="413173" cy="2142217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30738" name="直接连接符 21"/>
            <p:cNvCxnSpPr>
              <a:cxnSpLocks noChangeShapeType="1"/>
            </p:cNvCxnSpPr>
            <p:nvPr/>
          </p:nvCxnSpPr>
          <p:spPr bwMode="auto">
            <a:xfrm>
              <a:off x="624997" y="2228611"/>
              <a:ext cx="24571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0739" name="直接连接符 23"/>
            <p:cNvCxnSpPr>
              <a:cxnSpLocks noChangeShapeType="1"/>
            </p:cNvCxnSpPr>
            <p:nvPr/>
          </p:nvCxnSpPr>
          <p:spPr bwMode="auto">
            <a:xfrm>
              <a:off x="624997" y="2412707"/>
              <a:ext cx="24571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0740" name="直接连接符 24"/>
            <p:cNvCxnSpPr>
              <a:cxnSpLocks noChangeShapeType="1"/>
            </p:cNvCxnSpPr>
            <p:nvPr/>
          </p:nvCxnSpPr>
          <p:spPr bwMode="auto">
            <a:xfrm>
              <a:off x="642213" y="3683254"/>
              <a:ext cx="244148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0741" name="直接连接符 25"/>
            <p:cNvCxnSpPr>
              <a:cxnSpLocks noChangeShapeType="1"/>
            </p:cNvCxnSpPr>
            <p:nvPr/>
          </p:nvCxnSpPr>
          <p:spPr bwMode="auto">
            <a:xfrm flipH="1">
              <a:off x="8541025" y="3805986"/>
              <a:ext cx="201892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0742" name="直接连接符 27"/>
            <p:cNvCxnSpPr>
              <a:cxnSpLocks noChangeShapeType="1"/>
            </p:cNvCxnSpPr>
            <p:nvPr/>
          </p:nvCxnSpPr>
          <p:spPr bwMode="auto">
            <a:xfrm flipV="1">
              <a:off x="3811441" y="2758586"/>
              <a:ext cx="0" cy="23570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29717" name="Text Box 5"/>
            <p:cNvSpPr txBox="1"/>
            <p:nvPr/>
          </p:nvSpPr>
          <p:spPr>
            <a:xfrm>
              <a:off x="58449" y="2103090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菜单栏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18" name="Text Box 5"/>
            <p:cNvSpPr txBox="1"/>
            <p:nvPr/>
          </p:nvSpPr>
          <p:spPr>
            <a:xfrm>
              <a:off x="58449" y="2313414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19" name="Text Box 5"/>
            <p:cNvSpPr txBox="1"/>
            <p:nvPr/>
          </p:nvSpPr>
          <p:spPr>
            <a:xfrm>
              <a:off x="58449" y="3529028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工具箱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20" name="Text Box 5"/>
            <p:cNvSpPr txBox="1"/>
            <p:nvPr/>
          </p:nvSpPr>
          <p:spPr>
            <a:xfrm>
              <a:off x="3209926" y="3082956"/>
              <a:ext cx="1219200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图像编辑区域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21" name="Text Box 5"/>
            <p:cNvSpPr txBox="1"/>
            <p:nvPr/>
          </p:nvSpPr>
          <p:spPr>
            <a:xfrm>
              <a:off x="8724901" y="3421480"/>
              <a:ext cx="323200" cy="8309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控制面板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705" name="Text Box 5"/>
          <p:cNvSpPr txBox="1"/>
          <p:nvPr/>
        </p:nvSpPr>
        <p:spPr>
          <a:xfrm>
            <a:off x="2455863" y="5586413"/>
            <a:ext cx="37179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Photoshop 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工作界面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73125" y="2159000"/>
            <a:ext cx="7667625" cy="4075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31747" name="Rectangle 5"/>
          <p:cNvSpPr>
            <a:spLocks noChangeArrowheads="1"/>
          </p:cNvSpPr>
          <p:nvPr/>
        </p:nvSpPr>
        <p:spPr bwMode="auto">
          <a:xfrm flipH="1">
            <a:off x="887413" y="2155825"/>
            <a:ext cx="4103688" cy="144463"/>
          </a:xfrm>
          <a:prstGeom prst="rect">
            <a:avLst/>
          </a:prstGeom>
          <a:noFill/>
          <a:ln w="12700">
            <a:solidFill>
              <a:srgbClr val="DB010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1748" name="Rectangle 11"/>
          <p:cNvSpPr>
            <a:spLocks noChangeArrowheads="1"/>
          </p:cNvSpPr>
          <p:nvPr/>
        </p:nvSpPr>
        <p:spPr bwMode="auto">
          <a:xfrm flipH="1">
            <a:off x="882650" y="2339975"/>
            <a:ext cx="4103688" cy="144463"/>
          </a:xfrm>
          <a:prstGeom prst="rect">
            <a:avLst/>
          </a:prstGeom>
          <a:noFill/>
          <a:ln w="12700">
            <a:solidFill>
              <a:srgbClr val="DB0101"/>
            </a:solidFill>
            <a:beve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1749" name="Rectangle 14"/>
          <p:cNvSpPr>
            <a:spLocks noChangeArrowheads="1"/>
          </p:cNvSpPr>
          <p:nvPr/>
        </p:nvSpPr>
        <p:spPr bwMode="auto">
          <a:xfrm>
            <a:off x="6924675" y="2549525"/>
            <a:ext cx="1600200" cy="3678238"/>
          </a:xfrm>
          <a:prstGeom prst="rect">
            <a:avLst/>
          </a:prstGeom>
          <a:noFill/>
          <a:ln w="12700">
            <a:solidFill>
              <a:srgbClr val="DB0101"/>
            </a:solidFill>
            <a:beve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1750" name="Rectangle 8"/>
          <p:cNvSpPr>
            <a:spLocks noChangeArrowheads="1"/>
          </p:cNvSpPr>
          <p:nvPr/>
        </p:nvSpPr>
        <p:spPr bwMode="auto">
          <a:xfrm>
            <a:off x="1390650" y="2749550"/>
            <a:ext cx="4972050" cy="3238500"/>
          </a:xfrm>
          <a:prstGeom prst="rect">
            <a:avLst/>
          </a:prstGeom>
          <a:noFill/>
          <a:ln w="12700">
            <a:solidFill>
              <a:srgbClr val="DB010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1751" name="Rectangle 14"/>
          <p:cNvSpPr>
            <a:spLocks noChangeArrowheads="1"/>
          </p:cNvSpPr>
          <p:nvPr/>
        </p:nvSpPr>
        <p:spPr bwMode="auto">
          <a:xfrm>
            <a:off x="882650" y="2511425"/>
            <a:ext cx="412750" cy="2143125"/>
          </a:xfrm>
          <a:prstGeom prst="rect">
            <a:avLst/>
          </a:prstGeom>
          <a:noFill/>
          <a:ln w="12700">
            <a:solidFill>
              <a:srgbClr val="DB0101"/>
            </a:solidFill>
            <a:beve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1752" name="标题 1"/>
          <p:cNvSpPr>
            <a:spLocks noChangeArrowheads="1"/>
          </p:cNvSpPr>
          <p:nvPr/>
        </p:nvSpPr>
        <p:spPr bwMode="auto">
          <a:xfrm>
            <a:off x="1762125" y="1412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0732" name="Picture 2" descr="C:\Documents and Settings\Administrator\桌面\小人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矩形 15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7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cxnSp>
        <p:nvCxnSpPr>
          <p:cNvPr id="31759" name="直接连接符 17"/>
          <p:cNvCxnSpPr>
            <a:cxnSpLocks noChangeShapeType="1"/>
          </p:cNvCxnSpPr>
          <p:nvPr/>
        </p:nvCxnSpPr>
        <p:spPr bwMode="auto">
          <a:xfrm>
            <a:off x="625475" y="2228850"/>
            <a:ext cx="244475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1760" name="直接连接符 18"/>
          <p:cNvCxnSpPr>
            <a:cxnSpLocks noChangeShapeType="1"/>
          </p:cNvCxnSpPr>
          <p:nvPr/>
        </p:nvCxnSpPr>
        <p:spPr bwMode="auto">
          <a:xfrm>
            <a:off x="625475" y="2411413"/>
            <a:ext cx="244475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1761" name="直接连接符 19"/>
          <p:cNvCxnSpPr>
            <a:cxnSpLocks noChangeShapeType="1"/>
          </p:cNvCxnSpPr>
          <p:nvPr/>
        </p:nvCxnSpPr>
        <p:spPr bwMode="auto">
          <a:xfrm>
            <a:off x="642938" y="3681413"/>
            <a:ext cx="244475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1762" name="直接连接符 20"/>
          <p:cNvCxnSpPr>
            <a:cxnSpLocks noChangeShapeType="1"/>
          </p:cNvCxnSpPr>
          <p:nvPr/>
        </p:nvCxnSpPr>
        <p:spPr bwMode="auto">
          <a:xfrm flipH="1">
            <a:off x="8540750" y="3805238"/>
            <a:ext cx="203200" cy="0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cxnSp>
        <p:nvCxnSpPr>
          <p:cNvPr id="31763" name="直接连接符 21"/>
          <p:cNvCxnSpPr>
            <a:cxnSpLocks noChangeShapeType="1"/>
          </p:cNvCxnSpPr>
          <p:nvPr/>
        </p:nvCxnSpPr>
        <p:spPr bwMode="auto">
          <a:xfrm flipV="1">
            <a:off x="3810000" y="2757488"/>
            <a:ext cx="0" cy="23653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30740" name="Text Box 5"/>
          <p:cNvSpPr txBox="1"/>
          <p:nvPr/>
        </p:nvSpPr>
        <p:spPr>
          <a:xfrm>
            <a:off x="58738" y="2103438"/>
            <a:ext cx="646112" cy="276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菜单栏</a:t>
            </a:r>
            <a:endParaRPr lang="zh-CN" altLang="en-US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41" name="Text Box 5"/>
          <p:cNvSpPr txBox="1"/>
          <p:nvPr/>
        </p:nvSpPr>
        <p:spPr>
          <a:xfrm>
            <a:off x="58738" y="2312988"/>
            <a:ext cx="646112" cy="277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endParaRPr lang="zh-CN" altLang="en-US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42" name="Text Box 5"/>
          <p:cNvSpPr txBox="1"/>
          <p:nvPr/>
        </p:nvSpPr>
        <p:spPr>
          <a:xfrm>
            <a:off x="58738" y="3529013"/>
            <a:ext cx="646112" cy="276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工具箱</a:t>
            </a:r>
            <a:endParaRPr lang="zh-CN" altLang="en-US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43" name="Text Box 5"/>
          <p:cNvSpPr txBox="1"/>
          <p:nvPr/>
        </p:nvSpPr>
        <p:spPr>
          <a:xfrm>
            <a:off x="3209925" y="3082925"/>
            <a:ext cx="1219200" cy="277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图像编辑区域</a:t>
            </a:r>
            <a:endParaRPr lang="zh-CN" altLang="en-US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44" name="Text Box 5"/>
          <p:cNvSpPr txBox="1"/>
          <p:nvPr/>
        </p:nvSpPr>
        <p:spPr>
          <a:xfrm>
            <a:off x="8724900" y="3421063"/>
            <a:ext cx="323850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控制面板</a:t>
            </a:r>
            <a:endParaRPr lang="zh-CN" altLang="en-US" sz="12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-3175" y="2312988"/>
            <a:ext cx="9147175" cy="4545012"/>
          </a:xfrm>
          <a:prstGeom prst="rect">
            <a:avLst/>
          </a:prstGeom>
          <a:solidFill>
            <a:srgbClr val="F8FCFD"/>
          </a:solidFill>
          <a:ln w="28575">
            <a:noFill/>
          </a:ln>
        </p:spPr>
        <p:txBody>
          <a:bodyPr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11213" y="2606675"/>
            <a:ext cx="6151562" cy="3290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文件菜单：包含各种操作文件的命令。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编辑菜单：包含各种编辑文件的操作命令。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图像菜单：包含各种改变图像的大小、颜色等的操作命令。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图层菜单：包含各种调整图像中图层的操作命令。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文字菜单：包含各种对文字的编辑和调整功能。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选择菜单：包含各种关于选区的操作命令。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滤镜菜单：包含各种添加滤镜效果的操作命令。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en-US" altLang="zh-CN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3D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菜单：用于实现</a:t>
            </a:r>
            <a:r>
              <a:rPr lang="en-US" altLang="zh-CN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3D</a:t>
            </a: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图层效果。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视图菜单：包含各种对视图进行设置的操作命令。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窗口菜单：包含各种显示或隐藏控制面板的命令。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5000"/>
              </a:lnSpc>
              <a:buFont typeface="Wingdings" panose="05000000000000000000" pitchFamily="2" charset="2"/>
              <a:buChar char="Ø"/>
            </a:pPr>
            <a:r>
              <a:rPr lang="zh-CN" altLang="en-US" sz="14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帮助菜单：包含各种帮助信息。</a:t>
            </a:r>
            <a:endParaRPr lang="zh-CN" altLang="zh-CN" sz="14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标题 1"/>
          <p:cNvSpPr>
            <a:spLocks noChangeArrowheads="1"/>
          </p:cNvSpPr>
          <p:nvPr/>
        </p:nvSpPr>
        <p:spPr bwMode="auto">
          <a:xfrm>
            <a:off x="1762125" y="12065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1750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277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1753" name="Picture 2" descr="201409171124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00" y="3819525"/>
            <a:ext cx="6527800" cy="1970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4" name="矩形 21"/>
          <p:cNvSpPr/>
          <p:nvPr/>
        </p:nvSpPr>
        <p:spPr>
          <a:xfrm>
            <a:off x="1201738" y="2819400"/>
            <a:ext cx="6697662" cy="801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一个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菜单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即可打开该菜单命令，不同功能的命令之间采用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分割线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隔开。其中，带有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标记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的命令包含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下拉菜单。</a:t>
            </a:r>
            <a:endParaRPr lang="zh-CN" altLang="zh-CN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755" name="Picture 12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8700" y="3316288"/>
            <a:ext cx="163513" cy="246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" name="矩形 24"/>
          <p:cNvSpPr/>
          <p:nvPr/>
        </p:nvSpPr>
        <p:spPr>
          <a:xfrm>
            <a:off x="1244600" y="2209800"/>
            <a:ext cx="484981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菜单栏的基本操作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打开菜单栏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标题 1"/>
          <p:cNvSpPr>
            <a:spLocks noChangeArrowheads="1"/>
          </p:cNvSpPr>
          <p:nvPr/>
        </p:nvSpPr>
        <p:spPr bwMode="auto">
          <a:xfrm>
            <a:off x="1751013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2774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矩形 12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80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7" name="矩形 15"/>
          <p:cNvSpPr/>
          <p:nvPr/>
        </p:nvSpPr>
        <p:spPr>
          <a:xfrm>
            <a:off x="1201738" y="2794000"/>
            <a:ext cx="6697662" cy="839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latinLnBrk="1" hangingPunct="1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菜单中的一个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命令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即可执行该命令。如果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命令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后面有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快捷键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，则按下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快捷键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快速执行该命令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244600" y="2209800"/>
            <a:ext cx="5157788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菜单栏的基本操作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执行菜单命令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779" name="Picture 4" descr="alt+l+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8038" y="4140200"/>
            <a:ext cx="3135312" cy="1104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80" name="Picture 5" descr="201409171134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3911600"/>
            <a:ext cx="2873375" cy="132556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标题 1"/>
          <p:cNvSpPr>
            <a:spLocks noChangeArrowheads="1"/>
          </p:cNvSpPr>
          <p:nvPr/>
        </p:nvSpPr>
        <p:spPr bwMode="auto">
          <a:xfrm>
            <a:off x="1762125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3798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668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482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3801" name="组合 11"/>
          <p:cNvGrpSpPr/>
          <p:nvPr/>
        </p:nvGrpSpPr>
        <p:grpSpPr>
          <a:xfrm>
            <a:off x="58738" y="2103438"/>
            <a:ext cx="8990012" cy="4130675"/>
            <a:chOff x="58449" y="2103090"/>
            <a:chExt cx="8989652" cy="4131020"/>
          </a:xfrm>
        </p:grpSpPr>
        <p:pic>
          <p:nvPicPr>
            <p:cNvPr id="34831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72803" y="2158657"/>
              <a:ext cx="7668906" cy="4075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34832" name="Rectangle 5"/>
            <p:cNvSpPr>
              <a:spLocks noChangeArrowheads="1"/>
            </p:cNvSpPr>
            <p:nvPr/>
          </p:nvSpPr>
          <p:spPr bwMode="auto">
            <a:xfrm flipH="1">
              <a:off x="887091" y="2155481"/>
              <a:ext cx="4103523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4833" name="Rectangle 11"/>
            <p:cNvSpPr>
              <a:spLocks noChangeArrowheads="1"/>
            </p:cNvSpPr>
            <p:nvPr/>
          </p:nvSpPr>
          <p:spPr bwMode="auto">
            <a:xfrm flipH="1">
              <a:off x="882328" y="2339647"/>
              <a:ext cx="4103524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4834" name="Rectangle 14"/>
            <p:cNvSpPr>
              <a:spLocks noChangeArrowheads="1"/>
            </p:cNvSpPr>
            <p:nvPr/>
          </p:nvSpPr>
          <p:spPr bwMode="auto">
            <a:xfrm>
              <a:off x="6924111" y="2549214"/>
              <a:ext cx="1600136" cy="367854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4835" name="Rectangle 8"/>
            <p:cNvSpPr>
              <a:spLocks noChangeArrowheads="1"/>
            </p:cNvSpPr>
            <p:nvPr/>
          </p:nvSpPr>
          <p:spPr bwMode="auto">
            <a:xfrm>
              <a:off x="1390308" y="2749256"/>
              <a:ext cx="4971851" cy="3238770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4836" name="Rectangle 14"/>
            <p:cNvSpPr>
              <a:spLocks noChangeArrowheads="1"/>
            </p:cNvSpPr>
            <p:nvPr/>
          </p:nvSpPr>
          <p:spPr bwMode="auto">
            <a:xfrm>
              <a:off x="882328" y="2511111"/>
              <a:ext cx="412733" cy="2143304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34837" name="直接连接符 18"/>
            <p:cNvCxnSpPr>
              <a:cxnSpLocks noChangeShapeType="1"/>
            </p:cNvCxnSpPr>
            <p:nvPr/>
          </p:nvCxnSpPr>
          <p:spPr bwMode="auto">
            <a:xfrm>
              <a:off x="625163" y="2228512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4838" name="直接连接符 19"/>
            <p:cNvCxnSpPr>
              <a:cxnSpLocks noChangeShapeType="1"/>
            </p:cNvCxnSpPr>
            <p:nvPr/>
          </p:nvCxnSpPr>
          <p:spPr bwMode="auto">
            <a:xfrm>
              <a:off x="625163" y="2412678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4839" name="直接连接符 20"/>
            <p:cNvCxnSpPr>
              <a:cxnSpLocks noChangeShapeType="1"/>
            </p:cNvCxnSpPr>
            <p:nvPr/>
          </p:nvCxnSpPr>
          <p:spPr bwMode="auto">
            <a:xfrm>
              <a:off x="642626" y="3682784"/>
              <a:ext cx="244465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4840" name="直接连接符 21"/>
            <p:cNvCxnSpPr>
              <a:cxnSpLocks noChangeShapeType="1"/>
            </p:cNvCxnSpPr>
            <p:nvPr/>
          </p:nvCxnSpPr>
          <p:spPr bwMode="auto">
            <a:xfrm flipH="1">
              <a:off x="8541709" y="3806619"/>
              <a:ext cx="20160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4841" name="直接连接符 22"/>
            <p:cNvCxnSpPr>
              <a:cxnSpLocks noChangeShapeType="1"/>
            </p:cNvCxnSpPr>
            <p:nvPr/>
          </p:nvCxnSpPr>
          <p:spPr bwMode="auto">
            <a:xfrm flipV="1">
              <a:off x="3811149" y="2758782"/>
              <a:ext cx="0" cy="23497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33818" name="Text Box 5"/>
            <p:cNvSpPr txBox="1"/>
            <p:nvPr/>
          </p:nvSpPr>
          <p:spPr>
            <a:xfrm>
              <a:off x="58449" y="2103090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菜单栏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819" name="Text Box 5"/>
            <p:cNvSpPr txBox="1"/>
            <p:nvPr/>
          </p:nvSpPr>
          <p:spPr>
            <a:xfrm>
              <a:off x="58449" y="2313414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820" name="Text Box 5"/>
            <p:cNvSpPr txBox="1"/>
            <p:nvPr/>
          </p:nvSpPr>
          <p:spPr>
            <a:xfrm>
              <a:off x="58449" y="3529028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工具箱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821" name="Text Box 5"/>
            <p:cNvSpPr txBox="1"/>
            <p:nvPr/>
          </p:nvSpPr>
          <p:spPr>
            <a:xfrm>
              <a:off x="3209926" y="3082956"/>
              <a:ext cx="1219200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图像编辑区域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822" name="Text Box 5"/>
            <p:cNvSpPr txBox="1"/>
            <p:nvPr/>
          </p:nvSpPr>
          <p:spPr>
            <a:xfrm>
              <a:off x="8724901" y="3421480"/>
              <a:ext cx="323200" cy="8309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控制面板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0" y="2028825"/>
            <a:ext cx="9144000" cy="4486275"/>
            <a:chOff x="500698" y="2091287"/>
            <a:chExt cx="7322503" cy="3340444"/>
          </a:xfrm>
        </p:grpSpPr>
        <p:sp>
          <p:nvSpPr>
            <p:cNvPr id="33805" name="矩形 29"/>
            <p:cNvSpPr/>
            <p:nvPr/>
          </p:nvSpPr>
          <p:spPr>
            <a:xfrm flipV="1">
              <a:off x="500698" y="2091287"/>
              <a:ext cx="6893525" cy="418150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3806" name="矩形 30"/>
            <p:cNvSpPr/>
            <p:nvPr/>
          </p:nvSpPr>
          <p:spPr>
            <a:xfrm flipV="1">
              <a:off x="1571839" y="2167464"/>
              <a:ext cx="6251362" cy="3264267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32" name="对象 31"/>
          <p:cNvGraphicFramePr>
            <a:graphicFrameLocks noChangeAspect="1"/>
          </p:cNvGraphicFramePr>
          <p:nvPr/>
        </p:nvGraphicFramePr>
        <p:xfrm>
          <a:off x="2425700" y="2684463"/>
          <a:ext cx="3514725" cy="330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5384800" imgH="5054600" progId="Visio.Drawing.11">
                  <p:embed/>
                </p:oleObj>
              </mc:Choice>
              <mc:Fallback>
                <p:oleObj name="" r:id="rId3" imgW="5384800" imgH="5054600" progId="Visio.Drawing.11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25700" y="2684463"/>
                        <a:ext cx="3514725" cy="330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右箭头 32"/>
          <p:cNvSpPr/>
          <p:nvPr/>
        </p:nvSpPr>
        <p:spPr>
          <a:xfrm>
            <a:off x="1809750" y="4029075"/>
            <a:ext cx="482600" cy="446088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00B0F0"/>
          </a:solidFill>
          <a:ln w="28575">
            <a:noFill/>
          </a:ln>
        </p:spPr>
        <p:txBody>
          <a:bodyPr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ChangeArrowheads="1"/>
          </p:cNvSpPr>
          <p:nvPr/>
        </p:nvSpPr>
        <p:spPr bwMode="auto">
          <a:xfrm>
            <a:off x="1762125" y="14128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4822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84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25" name="矩形 11"/>
          <p:cNvSpPr/>
          <p:nvPr/>
        </p:nvSpPr>
        <p:spPr>
          <a:xfrm>
            <a:off x="1252538" y="2819400"/>
            <a:ext cx="6913562" cy="92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默认情况下，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工具箱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停放在窗口左侧。将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放在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工具箱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顶部，单击并向右拖动鼠标，可以将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工具箱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拖出，放在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窗口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中的任意位置。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244600" y="2209800"/>
            <a:ext cx="484981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工具箱的基本操作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移动工具栏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标题 1"/>
          <p:cNvSpPr>
            <a:spLocks noChangeArrowheads="1"/>
          </p:cNvSpPr>
          <p:nvPr/>
        </p:nvSpPr>
        <p:spPr bwMode="auto">
          <a:xfrm>
            <a:off x="17621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5846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687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5849" name="矩形 11"/>
          <p:cNvSpPr/>
          <p:nvPr/>
        </p:nvSpPr>
        <p:spPr>
          <a:xfrm>
            <a:off x="1252538" y="2819400"/>
            <a:ext cx="6913562" cy="2170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由于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提供的工具比较多，因此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工具箱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中并不能显示所有的工具，有些工具被隐藏在相应的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子菜单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中。在工具箱的某些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工具图标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上可以看到一个小三角符号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，表示该工具下还有隐藏的工具。在工具箱中带有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工具图标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单击鼠标右键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，就会弹出隐藏的工具选项。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244600" y="2209800"/>
            <a:ext cx="5465763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工具箱的基本操作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显示并选择工具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5851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3013" y="3810000"/>
            <a:ext cx="236537" cy="219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5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3475" y="4227513"/>
            <a:ext cx="236538" cy="219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7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5854" name="组合 16"/>
          <p:cNvGrpSpPr/>
          <p:nvPr/>
        </p:nvGrpSpPr>
        <p:grpSpPr>
          <a:xfrm>
            <a:off x="3606800" y="4973638"/>
            <a:ext cx="1895475" cy="1092200"/>
            <a:chOff x="3607509" y="5074710"/>
            <a:chExt cx="1895300" cy="1093260"/>
          </a:xfrm>
        </p:grpSpPr>
        <p:pic>
          <p:nvPicPr>
            <p:cNvPr id="35855" name="Picture 3" descr="201409171358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61661" y="5074710"/>
              <a:ext cx="1762125" cy="7810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856" name="Text Box 5"/>
            <p:cNvSpPr txBox="1"/>
            <p:nvPr/>
          </p:nvSpPr>
          <p:spPr>
            <a:xfrm>
              <a:off x="3607509" y="5860193"/>
              <a:ext cx="1895300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矩形选框工具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ChangeArrowheads="1"/>
          </p:cNvSpPr>
          <p:nvPr/>
        </p:nvSpPr>
        <p:spPr bwMode="auto">
          <a:xfrm>
            <a:off x="1762125" y="1349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6870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789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6873" name="组合 11"/>
          <p:cNvGrpSpPr/>
          <p:nvPr/>
        </p:nvGrpSpPr>
        <p:grpSpPr>
          <a:xfrm>
            <a:off x="58738" y="2103438"/>
            <a:ext cx="8990012" cy="4130675"/>
            <a:chOff x="58449" y="2103090"/>
            <a:chExt cx="8989652" cy="4131020"/>
          </a:xfrm>
        </p:grpSpPr>
        <p:pic>
          <p:nvPicPr>
            <p:cNvPr id="37902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72803" y="2158657"/>
              <a:ext cx="7668906" cy="4075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37903" name="Rectangle 5"/>
            <p:cNvSpPr>
              <a:spLocks noChangeArrowheads="1"/>
            </p:cNvSpPr>
            <p:nvPr/>
          </p:nvSpPr>
          <p:spPr bwMode="auto">
            <a:xfrm flipH="1">
              <a:off x="887091" y="2155481"/>
              <a:ext cx="4103523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7904" name="Rectangle 11"/>
            <p:cNvSpPr>
              <a:spLocks noChangeArrowheads="1"/>
            </p:cNvSpPr>
            <p:nvPr/>
          </p:nvSpPr>
          <p:spPr bwMode="auto">
            <a:xfrm flipH="1">
              <a:off x="882328" y="2339647"/>
              <a:ext cx="4103524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7905" name="Rectangle 14"/>
            <p:cNvSpPr>
              <a:spLocks noChangeArrowheads="1"/>
            </p:cNvSpPr>
            <p:nvPr/>
          </p:nvSpPr>
          <p:spPr bwMode="auto">
            <a:xfrm>
              <a:off x="6924111" y="2549214"/>
              <a:ext cx="1600136" cy="367854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7906" name="Rectangle 8"/>
            <p:cNvSpPr>
              <a:spLocks noChangeArrowheads="1"/>
            </p:cNvSpPr>
            <p:nvPr/>
          </p:nvSpPr>
          <p:spPr bwMode="auto">
            <a:xfrm>
              <a:off x="1390308" y="2749256"/>
              <a:ext cx="4971851" cy="3238770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7907" name="Rectangle 14"/>
            <p:cNvSpPr>
              <a:spLocks noChangeArrowheads="1"/>
            </p:cNvSpPr>
            <p:nvPr/>
          </p:nvSpPr>
          <p:spPr bwMode="auto">
            <a:xfrm>
              <a:off x="882328" y="2511111"/>
              <a:ext cx="412733" cy="2143304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37908" name="直接连接符 18"/>
            <p:cNvCxnSpPr>
              <a:cxnSpLocks noChangeShapeType="1"/>
            </p:cNvCxnSpPr>
            <p:nvPr/>
          </p:nvCxnSpPr>
          <p:spPr bwMode="auto">
            <a:xfrm>
              <a:off x="625163" y="2228512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7909" name="直接连接符 19"/>
            <p:cNvCxnSpPr>
              <a:cxnSpLocks noChangeShapeType="1"/>
            </p:cNvCxnSpPr>
            <p:nvPr/>
          </p:nvCxnSpPr>
          <p:spPr bwMode="auto">
            <a:xfrm>
              <a:off x="625163" y="2412678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7910" name="直接连接符 20"/>
            <p:cNvCxnSpPr>
              <a:cxnSpLocks noChangeShapeType="1"/>
            </p:cNvCxnSpPr>
            <p:nvPr/>
          </p:nvCxnSpPr>
          <p:spPr bwMode="auto">
            <a:xfrm>
              <a:off x="642626" y="3682784"/>
              <a:ext cx="244465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7911" name="直接连接符 21"/>
            <p:cNvCxnSpPr>
              <a:cxnSpLocks noChangeShapeType="1"/>
            </p:cNvCxnSpPr>
            <p:nvPr/>
          </p:nvCxnSpPr>
          <p:spPr bwMode="auto">
            <a:xfrm flipH="1">
              <a:off x="8541709" y="3806619"/>
              <a:ext cx="20160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7912" name="直接连接符 22"/>
            <p:cNvCxnSpPr>
              <a:cxnSpLocks noChangeShapeType="1"/>
            </p:cNvCxnSpPr>
            <p:nvPr/>
          </p:nvCxnSpPr>
          <p:spPr bwMode="auto">
            <a:xfrm flipV="1">
              <a:off x="3811149" y="2758782"/>
              <a:ext cx="0" cy="23497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36889" name="Text Box 5"/>
            <p:cNvSpPr txBox="1"/>
            <p:nvPr/>
          </p:nvSpPr>
          <p:spPr>
            <a:xfrm>
              <a:off x="58449" y="2103090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菜单栏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90" name="Text Box 5"/>
            <p:cNvSpPr txBox="1"/>
            <p:nvPr/>
          </p:nvSpPr>
          <p:spPr>
            <a:xfrm>
              <a:off x="58449" y="2279547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91" name="Text Box 5"/>
            <p:cNvSpPr txBox="1"/>
            <p:nvPr/>
          </p:nvSpPr>
          <p:spPr>
            <a:xfrm>
              <a:off x="58449" y="3529028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工具箱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92" name="Text Box 5"/>
            <p:cNvSpPr txBox="1"/>
            <p:nvPr/>
          </p:nvSpPr>
          <p:spPr>
            <a:xfrm>
              <a:off x="3209926" y="3082956"/>
              <a:ext cx="1219200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图像编辑区域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893" name="Text Box 5"/>
            <p:cNvSpPr txBox="1"/>
            <p:nvPr/>
          </p:nvSpPr>
          <p:spPr>
            <a:xfrm>
              <a:off x="8724901" y="3421480"/>
              <a:ext cx="323200" cy="8309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控制面板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-6350" y="2103438"/>
            <a:ext cx="9144000" cy="5019675"/>
            <a:chOff x="1072455" y="2103089"/>
            <a:chExt cx="9144000" cy="5020200"/>
          </a:xfrm>
        </p:grpSpPr>
        <p:sp>
          <p:nvSpPr>
            <p:cNvPr id="36876" name="矩形 29"/>
            <p:cNvSpPr/>
            <p:nvPr/>
          </p:nvSpPr>
          <p:spPr>
            <a:xfrm flipV="1">
              <a:off x="1171751" y="2103089"/>
              <a:ext cx="8622076" cy="221011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6877" name="矩形 30"/>
            <p:cNvSpPr/>
            <p:nvPr/>
          </p:nvSpPr>
          <p:spPr>
            <a:xfrm flipV="1">
              <a:off x="1072455" y="2505603"/>
              <a:ext cx="9144000" cy="4617686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811213" y="2711450"/>
            <a:ext cx="6913562" cy="1338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50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工具箱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中各个工具的功能扩展，可以通过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对工具进行进一步的设置。当选择某个工具后，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工作界面的上方将出现相应的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工具选项栏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标题 1"/>
          <p:cNvSpPr>
            <a:spLocks noChangeArrowheads="1"/>
          </p:cNvSpPr>
          <p:nvPr/>
        </p:nvSpPr>
        <p:spPr bwMode="auto">
          <a:xfrm>
            <a:off x="1762125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7894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892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7897" name="组合 11"/>
          <p:cNvGrpSpPr/>
          <p:nvPr/>
        </p:nvGrpSpPr>
        <p:grpSpPr>
          <a:xfrm>
            <a:off x="58738" y="2103438"/>
            <a:ext cx="8990012" cy="4130675"/>
            <a:chOff x="58449" y="2103090"/>
            <a:chExt cx="8989652" cy="4131020"/>
          </a:xfrm>
        </p:grpSpPr>
        <p:pic>
          <p:nvPicPr>
            <p:cNvPr id="38930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72803" y="2158657"/>
              <a:ext cx="7668906" cy="4075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38931" name="Rectangle 5"/>
            <p:cNvSpPr>
              <a:spLocks noChangeArrowheads="1"/>
            </p:cNvSpPr>
            <p:nvPr/>
          </p:nvSpPr>
          <p:spPr bwMode="auto">
            <a:xfrm flipH="1">
              <a:off x="887091" y="2155481"/>
              <a:ext cx="4103523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8932" name="Rectangle 11"/>
            <p:cNvSpPr>
              <a:spLocks noChangeArrowheads="1"/>
            </p:cNvSpPr>
            <p:nvPr/>
          </p:nvSpPr>
          <p:spPr bwMode="auto">
            <a:xfrm flipH="1">
              <a:off x="882328" y="2339647"/>
              <a:ext cx="4103524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8933" name="Rectangle 14"/>
            <p:cNvSpPr>
              <a:spLocks noChangeArrowheads="1"/>
            </p:cNvSpPr>
            <p:nvPr/>
          </p:nvSpPr>
          <p:spPr bwMode="auto">
            <a:xfrm>
              <a:off x="6924111" y="2549214"/>
              <a:ext cx="1600136" cy="367854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8934" name="Rectangle 8"/>
            <p:cNvSpPr>
              <a:spLocks noChangeArrowheads="1"/>
            </p:cNvSpPr>
            <p:nvPr/>
          </p:nvSpPr>
          <p:spPr bwMode="auto">
            <a:xfrm>
              <a:off x="1390308" y="2749256"/>
              <a:ext cx="4971851" cy="3238770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38935" name="Rectangle 14"/>
            <p:cNvSpPr>
              <a:spLocks noChangeArrowheads="1"/>
            </p:cNvSpPr>
            <p:nvPr/>
          </p:nvSpPr>
          <p:spPr bwMode="auto">
            <a:xfrm>
              <a:off x="882328" y="2511111"/>
              <a:ext cx="412733" cy="2143304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38936" name="直接连接符 18"/>
            <p:cNvCxnSpPr>
              <a:cxnSpLocks noChangeShapeType="1"/>
            </p:cNvCxnSpPr>
            <p:nvPr/>
          </p:nvCxnSpPr>
          <p:spPr bwMode="auto">
            <a:xfrm>
              <a:off x="625163" y="2228512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8937" name="直接连接符 19"/>
            <p:cNvCxnSpPr>
              <a:cxnSpLocks noChangeShapeType="1"/>
            </p:cNvCxnSpPr>
            <p:nvPr/>
          </p:nvCxnSpPr>
          <p:spPr bwMode="auto">
            <a:xfrm>
              <a:off x="625163" y="2412678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8938" name="直接连接符 20"/>
            <p:cNvCxnSpPr>
              <a:cxnSpLocks noChangeShapeType="1"/>
            </p:cNvCxnSpPr>
            <p:nvPr/>
          </p:nvCxnSpPr>
          <p:spPr bwMode="auto">
            <a:xfrm>
              <a:off x="642626" y="3682784"/>
              <a:ext cx="244465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8939" name="直接连接符 21"/>
            <p:cNvCxnSpPr>
              <a:cxnSpLocks noChangeShapeType="1"/>
            </p:cNvCxnSpPr>
            <p:nvPr/>
          </p:nvCxnSpPr>
          <p:spPr bwMode="auto">
            <a:xfrm flipH="1">
              <a:off x="8541709" y="3806619"/>
              <a:ext cx="20160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38940" name="直接连接符 22"/>
            <p:cNvCxnSpPr>
              <a:cxnSpLocks noChangeShapeType="1"/>
            </p:cNvCxnSpPr>
            <p:nvPr/>
          </p:nvCxnSpPr>
          <p:spPr bwMode="auto">
            <a:xfrm flipV="1">
              <a:off x="3811149" y="2758782"/>
              <a:ext cx="0" cy="23497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37917" name="Text Box 5"/>
            <p:cNvSpPr txBox="1"/>
            <p:nvPr/>
          </p:nvSpPr>
          <p:spPr>
            <a:xfrm>
              <a:off x="58449" y="2103090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菜单栏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18" name="Text Box 5"/>
            <p:cNvSpPr txBox="1"/>
            <p:nvPr/>
          </p:nvSpPr>
          <p:spPr>
            <a:xfrm>
              <a:off x="58449" y="2313414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19" name="Text Box 5"/>
            <p:cNvSpPr txBox="1"/>
            <p:nvPr/>
          </p:nvSpPr>
          <p:spPr>
            <a:xfrm>
              <a:off x="58449" y="3529028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工具箱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20" name="Text Box 5"/>
            <p:cNvSpPr txBox="1"/>
            <p:nvPr/>
          </p:nvSpPr>
          <p:spPr>
            <a:xfrm>
              <a:off x="3209926" y="3082956"/>
              <a:ext cx="1219200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图像编辑区域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21" name="Text Box 5"/>
            <p:cNvSpPr txBox="1"/>
            <p:nvPr/>
          </p:nvSpPr>
          <p:spPr>
            <a:xfrm>
              <a:off x="8724901" y="3421480"/>
              <a:ext cx="323200" cy="8309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控制面板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 flipV="1">
            <a:off x="0" y="2020888"/>
            <a:ext cx="6910388" cy="4837112"/>
          </a:xfrm>
          <a:prstGeom prst="rect">
            <a:avLst/>
          </a:prstGeom>
          <a:solidFill>
            <a:srgbClr val="F8FCFD"/>
          </a:solidFill>
          <a:ln w="28575">
            <a:noFill/>
          </a:ln>
        </p:spPr>
        <p:txBody>
          <a:bodyPr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46086" name="组合 46085"/>
          <p:cNvGrpSpPr/>
          <p:nvPr/>
        </p:nvGrpSpPr>
        <p:grpSpPr>
          <a:xfrm>
            <a:off x="509588" y="2608263"/>
            <a:ext cx="6207125" cy="3446462"/>
            <a:chOff x="510007" y="2607977"/>
            <a:chExt cx="6206885" cy="3446742"/>
          </a:xfrm>
        </p:grpSpPr>
        <p:grpSp>
          <p:nvGrpSpPr>
            <p:cNvPr id="37900" name="组合 46079"/>
            <p:cNvGrpSpPr/>
            <p:nvPr/>
          </p:nvGrpSpPr>
          <p:grpSpPr>
            <a:xfrm>
              <a:off x="510007" y="2607977"/>
              <a:ext cx="6206885" cy="3134542"/>
              <a:chOff x="487429" y="2077394"/>
              <a:chExt cx="6206885" cy="3134542"/>
            </a:xfrm>
          </p:grpSpPr>
          <p:sp>
            <p:nvSpPr>
              <p:cNvPr id="37903" name="矩形 29"/>
              <p:cNvSpPr/>
              <p:nvPr/>
            </p:nvSpPr>
            <p:spPr>
              <a:xfrm>
                <a:off x="487429" y="2077394"/>
                <a:ext cx="6206885" cy="133882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just" eaLnBrk="1" latinLnBrk="1" hangingPunct="1">
                  <a:lnSpc>
                    <a:spcPct val="150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控制面板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是</a:t>
                </a:r>
                <a:r>
                  <a:rPr lang="en-US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Photoshop CS6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处理图像时不可或缺的部分，它可以完成对图像的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处理操作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相关参数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的设置，如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显示信息、选择颜色、图层编辑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等。</a:t>
                </a:r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37904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07157" y="3840336"/>
                <a:ext cx="2047875" cy="137160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7905" name="图片 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950407" y="3840336"/>
                <a:ext cx="2019300" cy="137160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37901" name="矩形 46084"/>
            <p:cNvSpPr/>
            <p:nvPr/>
          </p:nvSpPr>
          <p:spPr>
            <a:xfrm>
              <a:off x="1329600" y="5746942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颜色面板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02" name="矩形 37"/>
            <p:cNvSpPr/>
            <p:nvPr/>
          </p:nvSpPr>
          <p:spPr>
            <a:xfrm>
              <a:off x="4554687" y="5746942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调整面板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标题 1"/>
          <p:cNvSpPr>
            <a:spLocks noChangeArrowheads="1"/>
          </p:cNvSpPr>
          <p:nvPr/>
        </p:nvSpPr>
        <p:spPr bwMode="auto">
          <a:xfrm>
            <a:off x="175418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8918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994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8921" name="组合 26"/>
          <p:cNvGrpSpPr/>
          <p:nvPr/>
        </p:nvGrpSpPr>
        <p:grpSpPr>
          <a:xfrm>
            <a:off x="4356100" y="2497138"/>
            <a:ext cx="3695700" cy="3425825"/>
            <a:chOff x="1704394" y="2768177"/>
            <a:chExt cx="3694694" cy="3425934"/>
          </a:xfrm>
        </p:grpSpPr>
        <p:grpSp>
          <p:nvGrpSpPr>
            <p:cNvPr id="38926" name="组合 14"/>
            <p:cNvGrpSpPr/>
            <p:nvPr/>
          </p:nvGrpSpPr>
          <p:grpSpPr>
            <a:xfrm>
              <a:off x="1704394" y="2768177"/>
              <a:ext cx="3533430" cy="3425934"/>
              <a:chOff x="2235199" y="1397000"/>
              <a:chExt cx="4191517" cy="4064000"/>
            </a:xfrm>
          </p:grpSpPr>
          <p:sp>
            <p:nvSpPr>
              <p:cNvPr id="16" name="等腰三角形 15"/>
              <p:cNvSpPr/>
              <p:nvPr/>
            </p:nvSpPr>
            <p:spPr>
              <a:xfrm>
                <a:off x="2235199" y="1397000"/>
                <a:ext cx="4062765" cy="4064000"/>
              </a:xfrm>
              <a:prstGeom prst="triangl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4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4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7" name="任意多边形 16"/>
              <p:cNvSpPr/>
              <p:nvPr/>
            </p:nvSpPr>
            <p:spPr>
              <a:xfrm>
                <a:off x="4266582" y="1803777"/>
                <a:ext cx="2159402" cy="578150"/>
              </a:xfrm>
              <a:custGeom>
                <a:avLst/>
                <a:gdLst>
                  <a:gd name="connsiteX0" fmla="*/ 0 w 2641600"/>
                  <a:gd name="connsiteY0" fmla="*/ 96310 h 577849"/>
                  <a:gd name="connsiteX1" fmla="*/ 96310 w 2641600"/>
                  <a:gd name="connsiteY1" fmla="*/ 0 h 577849"/>
                  <a:gd name="connsiteX2" fmla="*/ 2545290 w 2641600"/>
                  <a:gd name="connsiteY2" fmla="*/ 0 h 577849"/>
                  <a:gd name="connsiteX3" fmla="*/ 2641600 w 2641600"/>
                  <a:gd name="connsiteY3" fmla="*/ 96310 h 577849"/>
                  <a:gd name="connsiteX4" fmla="*/ 2641600 w 2641600"/>
                  <a:gd name="connsiteY4" fmla="*/ 481539 h 577849"/>
                  <a:gd name="connsiteX5" fmla="*/ 2545290 w 2641600"/>
                  <a:gd name="connsiteY5" fmla="*/ 577849 h 577849"/>
                  <a:gd name="connsiteX6" fmla="*/ 96310 w 2641600"/>
                  <a:gd name="connsiteY6" fmla="*/ 577849 h 577849"/>
                  <a:gd name="connsiteX7" fmla="*/ 0 w 2641600"/>
                  <a:gd name="connsiteY7" fmla="*/ 481539 h 577849"/>
                  <a:gd name="connsiteX8" fmla="*/ 0 w 2641600"/>
                  <a:gd name="connsiteY8" fmla="*/ 96310 h 577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41600" h="577849">
                    <a:moveTo>
                      <a:pt x="0" y="96310"/>
                    </a:moveTo>
                    <a:cubicBezTo>
                      <a:pt x="0" y="43119"/>
                      <a:pt x="43119" y="0"/>
                      <a:pt x="96310" y="0"/>
                    </a:cubicBezTo>
                    <a:lnTo>
                      <a:pt x="2545290" y="0"/>
                    </a:lnTo>
                    <a:cubicBezTo>
                      <a:pt x="2598481" y="0"/>
                      <a:pt x="2641600" y="43119"/>
                      <a:pt x="2641600" y="96310"/>
                    </a:cubicBezTo>
                    <a:lnTo>
                      <a:pt x="2641600" y="481539"/>
                    </a:lnTo>
                    <a:cubicBezTo>
                      <a:pt x="2641600" y="534730"/>
                      <a:pt x="2598481" y="577849"/>
                      <a:pt x="2545290" y="577849"/>
                    </a:cubicBezTo>
                    <a:lnTo>
                      <a:pt x="96310" y="577849"/>
                    </a:lnTo>
                    <a:cubicBezTo>
                      <a:pt x="43119" y="577849"/>
                      <a:pt x="0" y="534730"/>
                      <a:pt x="0" y="481539"/>
                    </a:cubicBezTo>
                    <a:lnTo>
                      <a:pt x="0" y="96310"/>
                    </a:lnTo>
                    <a:close/>
                  </a:path>
                </a:pathLst>
              </a:custGeom>
            </p:spPr>
            <p:style>
              <a:lnRef idx="2">
                <a:schemeClr val="accent4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15838" tIns="115838" rIns="115838" bIns="115838" spcCol="1270" anchor="ctr"/>
              <a:lstStyle/>
              <a:p>
                <a:pPr marL="0" marR="0" lvl="0" indent="0" algn="ctr" defTabSz="102235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任意多边形 17"/>
              <p:cNvSpPr/>
              <p:nvPr/>
            </p:nvSpPr>
            <p:spPr>
              <a:xfrm>
                <a:off x="4266582" y="2453489"/>
                <a:ext cx="2159402" cy="578151"/>
              </a:xfrm>
              <a:custGeom>
                <a:avLst/>
                <a:gdLst>
                  <a:gd name="connsiteX0" fmla="*/ 0 w 2641600"/>
                  <a:gd name="connsiteY0" fmla="*/ 96310 h 577849"/>
                  <a:gd name="connsiteX1" fmla="*/ 96310 w 2641600"/>
                  <a:gd name="connsiteY1" fmla="*/ 0 h 577849"/>
                  <a:gd name="connsiteX2" fmla="*/ 2545290 w 2641600"/>
                  <a:gd name="connsiteY2" fmla="*/ 0 h 577849"/>
                  <a:gd name="connsiteX3" fmla="*/ 2641600 w 2641600"/>
                  <a:gd name="connsiteY3" fmla="*/ 96310 h 577849"/>
                  <a:gd name="connsiteX4" fmla="*/ 2641600 w 2641600"/>
                  <a:gd name="connsiteY4" fmla="*/ 481539 h 577849"/>
                  <a:gd name="connsiteX5" fmla="*/ 2545290 w 2641600"/>
                  <a:gd name="connsiteY5" fmla="*/ 577849 h 577849"/>
                  <a:gd name="connsiteX6" fmla="*/ 96310 w 2641600"/>
                  <a:gd name="connsiteY6" fmla="*/ 577849 h 577849"/>
                  <a:gd name="connsiteX7" fmla="*/ 0 w 2641600"/>
                  <a:gd name="connsiteY7" fmla="*/ 481539 h 577849"/>
                  <a:gd name="connsiteX8" fmla="*/ 0 w 2641600"/>
                  <a:gd name="connsiteY8" fmla="*/ 96310 h 577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41600" h="577849">
                    <a:moveTo>
                      <a:pt x="0" y="96310"/>
                    </a:moveTo>
                    <a:cubicBezTo>
                      <a:pt x="0" y="43119"/>
                      <a:pt x="43119" y="0"/>
                      <a:pt x="96310" y="0"/>
                    </a:cubicBezTo>
                    <a:lnTo>
                      <a:pt x="2545290" y="0"/>
                    </a:lnTo>
                    <a:cubicBezTo>
                      <a:pt x="2598481" y="0"/>
                      <a:pt x="2641600" y="43119"/>
                      <a:pt x="2641600" y="96310"/>
                    </a:cubicBezTo>
                    <a:lnTo>
                      <a:pt x="2641600" y="481539"/>
                    </a:lnTo>
                    <a:cubicBezTo>
                      <a:pt x="2641600" y="534730"/>
                      <a:pt x="2598481" y="577849"/>
                      <a:pt x="2545290" y="577849"/>
                    </a:cubicBezTo>
                    <a:lnTo>
                      <a:pt x="96310" y="577849"/>
                    </a:lnTo>
                    <a:cubicBezTo>
                      <a:pt x="43119" y="577849"/>
                      <a:pt x="0" y="534730"/>
                      <a:pt x="0" y="481539"/>
                    </a:cubicBezTo>
                    <a:lnTo>
                      <a:pt x="0" y="96310"/>
                    </a:lnTo>
                    <a:close/>
                  </a:path>
                </a:pathLst>
              </a:custGeom>
            </p:spPr>
            <p:style>
              <a:lnRef idx="2">
                <a:schemeClr val="accent4">
                  <a:hueOff val="464206"/>
                  <a:satOff val="-14102"/>
                  <a:lumOff val="4657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15838" tIns="115838" rIns="115838" bIns="115838" spcCol="1270" anchor="ctr"/>
              <a:lstStyle/>
              <a:p>
                <a:pPr marL="0" marR="0" lvl="0" indent="0" algn="ctr" defTabSz="102235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4266582" y="3103202"/>
                <a:ext cx="2159402" cy="578150"/>
              </a:xfrm>
              <a:custGeom>
                <a:avLst/>
                <a:gdLst>
                  <a:gd name="connsiteX0" fmla="*/ 0 w 2641600"/>
                  <a:gd name="connsiteY0" fmla="*/ 96310 h 577849"/>
                  <a:gd name="connsiteX1" fmla="*/ 96310 w 2641600"/>
                  <a:gd name="connsiteY1" fmla="*/ 0 h 577849"/>
                  <a:gd name="connsiteX2" fmla="*/ 2545290 w 2641600"/>
                  <a:gd name="connsiteY2" fmla="*/ 0 h 577849"/>
                  <a:gd name="connsiteX3" fmla="*/ 2641600 w 2641600"/>
                  <a:gd name="connsiteY3" fmla="*/ 96310 h 577849"/>
                  <a:gd name="connsiteX4" fmla="*/ 2641600 w 2641600"/>
                  <a:gd name="connsiteY4" fmla="*/ 481539 h 577849"/>
                  <a:gd name="connsiteX5" fmla="*/ 2545290 w 2641600"/>
                  <a:gd name="connsiteY5" fmla="*/ 577849 h 577849"/>
                  <a:gd name="connsiteX6" fmla="*/ 96310 w 2641600"/>
                  <a:gd name="connsiteY6" fmla="*/ 577849 h 577849"/>
                  <a:gd name="connsiteX7" fmla="*/ 0 w 2641600"/>
                  <a:gd name="connsiteY7" fmla="*/ 481539 h 577849"/>
                  <a:gd name="connsiteX8" fmla="*/ 0 w 2641600"/>
                  <a:gd name="connsiteY8" fmla="*/ 96310 h 577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41600" h="577849">
                    <a:moveTo>
                      <a:pt x="0" y="96310"/>
                    </a:moveTo>
                    <a:cubicBezTo>
                      <a:pt x="0" y="43119"/>
                      <a:pt x="43119" y="0"/>
                      <a:pt x="96310" y="0"/>
                    </a:cubicBezTo>
                    <a:lnTo>
                      <a:pt x="2545290" y="0"/>
                    </a:lnTo>
                    <a:cubicBezTo>
                      <a:pt x="2598481" y="0"/>
                      <a:pt x="2641600" y="43119"/>
                      <a:pt x="2641600" y="96310"/>
                    </a:cubicBezTo>
                    <a:lnTo>
                      <a:pt x="2641600" y="481539"/>
                    </a:lnTo>
                    <a:cubicBezTo>
                      <a:pt x="2641600" y="534730"/>
                      <a:pt x="2598481" y="577849"/>
                      <a:pt x="2545290" y="577849"/>
                    </a:cubicBezTo>
                    <a:lnTo>
                      <a:pt x="96310" y="577849"/>
                    </a:lnTo>
                    <a:cubicBezTo>
                      <a:pt x="43119" y="577849"/>
                      <a:pt x="0" y="534730"/>
                      <a:pt x="0" y="481539"/>
                    </a:cubicBezTo>
                    <a:lnTo>
                      <a:pt x="0" y="96310"/>
                    </a:lnTo>
                    <a:close/>
                  </a:path>
                </a:pathLst>
              </a:custGeom>
            </p:spPr>
            <p:style>
              <a:lnRef idx="2">
                <a:schemeClr val="accent4">
                  <a:hueOff val="928412"/>
                  <a:satOff val="-28204"/>
                  <a:lumOff val="9314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15838" tIns="115838" rIns="115838" bIns="115838" spcCol="1270" anchor="ctr"/>
              <a:lstStyle/>
              <a:p>
                <a:pPr marL="0" marR="0" lvl="0" indent="0" algn="ctr" defTabSz="102235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4266582" y="3754798"/>
                <a:ext cx="2159402" cy="576267"/>
              </a:xfrm>
              <a:custGeom>
                <a:avLst/>
                <a:gdLst>
                  <a:gd name="connsiteX0" fmla="*/ 0 w 2641600"/>
                  <a:gd name="connsiteY0" fmla="*/ 96310 h 577849"/>
                  <a:gd name="connsiteX1" fmla="*/ 96310 w 2641600"/>
                  <a:gd name="connsiteY1" fmla="*/ 0 h 577849"/>
                  <a:gd name="connsiteX2" fmla="*/ 2545290 w 2641600"/>
                  <a:gd name="connsiteY2" fmla="*/ 0 h 577849"/>
                  <a:gd name="connsiteX3" fmla="*/ 2641600 w 2641600"/>
                  <a:gd name="connsiteY3" fmla="*/ 96310 h 577849"/>
                  <a:gd name="connsiteX4" fmla="*/ 2641600 w 2641600"/>
                  <a:gd name="connsiteY4" fmla="*/ 481539 h 577849"/>
                  <a:gd name="connsiteX5" fmla="*/ 2545290 w 2641600"/>
                  <a:gd name="connsiteY5" fmla="*/ 577849 h 577849"/>
                  <a:gd name="connsiteX6" fmla="*/ 96310 w 2641600"/>
                  <a:gd name="connsiteY6" fmla="*/ 577849 h 577849"/>
                  <a:gd name="connsiteX7" fmla="*/ 0 w 2641600"/>
                  <a:gd name="connsiteY7" fmla="*/ 481539 h 577849"/>
                  <a:gd name="connsiteX8" fmla="*/ 0 w 2641600"/>
                  <a:gd name="connsiteY8" fmla="*/ 96310 h 577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41600" h="577849">
                    <a:moveTo>
                      <a:pt x="0" y="96310"/>
                    </a:moveTo>
                    <a:cubicBezTo>
                      <a:pt x="0" y="43119"/>
                      <a:pt x="43119" y="0"/>
                      <a:pt x="96310" y="0"/>
                    </a:cubicBezTo>
                    <a:lnTo>
                      <a:pt x="2545290" y="0"/>
                    </a:lnTo>
                    <a:cubicBezTo>
                      <a:pt x="2598481" y="0"/>
                      <a:pt x="2641600" y="43119"/>
                      <a:pt x="2641600" y="96310"/>
                    </a:cubicBezTo>
                    <a:lnTo>
                      <a:pt x="2641600" y="481539"/>
                    </a:lnTo>
                    <a:cubicBezTo>
                      <a:pt x="2641600" y="534730"/>
                      <a:pt x="2598481" y="577849"/>
                      <a:pt x="2545290" y="577849"/>
                    </a:cubicBezTo>
                    <a:lnTo>
                      <a:pt x="96310" y="577849"/>
                    </a:lnTo>
                    <a:cubicBezTo>
                      <a:pt x="43119" y="577849"/>
                      <a:pt x="0" y="534730"/>
                      <a:pt x="0" y="481539"/>
                    </a:cubicBezTo>
                    <a:lnTo>
                      <a:pt x="0" y="96310"/>
                    </a:lnTo>
                    <a:close/>
                  </a:path>
                </a:pathLst>
              </a:custGeom>
            </p:spPr>
            <p:style>
              <a:lnRef idx="2">
                <a:schemeClr val="accent4">
                  <a:hueOff val="1392617"/>
                  <a:satOff val="-42307"/>
                  <a:lumOff val="13971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23458" tIns="123458" rIns="123458" bIns="123458" spcCol="1270" anchor="ctr"/>
              <a:lstStyle/>
              <a:p>
                <a:pPr marL="0" marR="0" lvl="0" indent="0" algn="ctr" defTabSz="111125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>
                <a:off x="4266582" y="4404510"/>
                <a:ext cx="2159402" cy="578151"/>
              </a:xfrm>
              <a:custGeom>
                <a:avLst/>
                <a:gdLst>
                  <a:gd name="connsiteX0" fmla="*/ 0 w 2641600"/>
                  <a:gd name="connsiteY0" fmla="*/ 96310 h 577849"/>
                  <a:gd name="connsiteX1" fmla="*/ 96310 w 2641600"/>
                  <a:gd name="connsiteY1" fmla="*/ 0 h 577849"/>
                  <a:gd name="connsiteX2" fmla="*/ 2545290 w 2641600"/>
                  <a:gd name="connsiteY2" fmla="*/ 0 h 577849"/>
                  <a:gd name="connsiteX3" fmla="*/ 2641600 w 2641600"/>
                  <a:gd name="connsiteY3" fmla="*/ 96310 h 577849"/>
                  <a:gd name="connsiteX4" fmla="*/ 2641600 w 2641600"/>
                  <a:gd name="connsiteY4" fmla="*/ 481539 h 577849"/>
                  <a:gd name="connsiteX5" fmla="*/ 2545290 w 2641600"/>
                  <a:gd name="connsiteY5" fmla="*/ 577849 h 577849"/>
                  <a:gd name="connsiteX6" fmla="*/ 96310 w 2641600"/>
                  <a:gd name="connsiteY6" fmla="*/ 577849 h 577849"/>
                  <a:gd name="connsiteX7" fmla="*/ 0 w 2641600"/>
                  <a:gd name="connsiteY7" fmla="*/ 481539 h 577849"/>
                  <a:gd name="connsiteX8" fmla="*/ 0 w 2641600"/>
                  <a:gd name="connsiteY8" fmla="*/ 96310 h 577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41600" h="577849">
                    <a:moveTo>
                      <a:pt x="0" y="96310"/>
                    </a:moveTo>
                    <a:cubicBezTo>
                      <a:pt x="0" y="43119"/>
                      <a:pt x="43119" y="0"/>
                      <a:pt x="96310" y="0"/>
                    </a:cubicBezTo>
                    <a:lnTo>
                      <a:pt x="2545290" y="0"/>
                    </a:lnTo>
                    <a:cubicBezTo>
                      <a:pt x="2598481" y="0"/>
                      <a:pt x="2641600" y="43119"/>
                      <a:pt x="2641600" y="96310"/>
                    </a:cubicBezTo>
                    <a:lnTo>
                      <a:pt x="2641600" y="481539"/>
                    </a:lnTo>
                    <a:cubicBezTo>
                      <a:pt x="2641600" y="534730"/>
                      <a:pt x="2598481" y="577849"/>
                      <a:pt x="2545290" y="577849"/>
                    </a:cubicBezTo>
                    <a:lnTo>
                      <a:pt x="96310" y="577849"/>
                    </a:lnTo>
                    <a:cubicBezTo>
                      <a:pt x="43119" y="577849"/>
                      <a:pt x="0" y="534730"/>
                      <a:pt x="0" y="481539"/>
                    </a:cubicBezTo>
                    <a:lnTo>
                      <a:pt x="0" y="96310"/>
                    </a:lnTo>
                    <a:close/>
                  </a:path>
                </a:pathLst>
              </a:custGeom>
            </p:spPr>
            <p:style>
              <a:lnRef idx="2">
                <a:schemeClr val="accent4">
                  <a:hueOff val="1856823"/>
                  <a:satOff val="-56409"/>
                  <a:lumOff val="18628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23458" tIns="123458" rIns="123458" bIns="123458" spcCol="1270" anchor="ctr"/>
              <a:lstStyle/>
              <a:p>
                <a:pPr marL="0" marR="0" lvl="0" indent="0" algn="ctr" defTabSz="111125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8927" name="矩形 21"/>
            <p:cNvSpPr/>
            <p:nvPr/>
          </p:nvSpPr>
          <p:spPr>
            <a:xfrm>
              <a:off x="3404967" y="3181289"/>
              <a:ext cx="1994121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选择面板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28" name="矩形 22"/>
            <p:cNvSpPr/>
            <p:nvPr/>
          </p:nvSpPr>
          <p:spPr>
            <a:xfrm>
              <a:off x="3404967" y="3727724"/>
              <a:ext cx="1994121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折叠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/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展开面板</a:t>
              </a:r>
              <a:endParaRPr lang="zh-CN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29" name="矩形 23"/>
            <p:cNvSpPr/>
            <p:nvPr/>
          </p:nvSpPr>
          <p:spPr>
            <a:xfrm>
              <a:off x="3404967" y="4274159"/>
              <a:ext cx="1994121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移动面板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30" name="矩形 24"/>
            <p:cNvSpPr/>
            <p:nvPr/>
          </p:nvSpPr>
          <p:spPr>
            <a:xfrm>
              <a:off x="3404967" y="4820594"/>
              <a:ext cx="1994121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打开面板菜单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931" name="矩形 25"/>
            <p:cNvSpPr/>
            <p:nvPr/>
          </p:nvSpPr>
          <p:spPr>
            <a:xfrm>
              <a:off x="3404967" y="5389605"/>
              <a:ext cx="1994121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关闭面板</a:t>
              </a: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922" name="组合 30"/>
          <p:cNvGrpSpPr/>
          <p:nvPr/>
        </p:nvGrpSpPr>
        <p:grpSpPr>
          <a:xfrm>
            <a:off x="1058863" y="2551113"/>
            <a:ext cx="3781425" cy="3248025"/>
            <a:chOff x="1194328" y="2585155"/>
            <a:chExt cx="3781273" cy="3248429"/>
          </a:xfrm>
        </p:grpSpPr>
        <p:sp>
          <p:nvSpPr>
            <p:cNvPr id="13" name="矩形 12"/>
            <p:cNvSpPr/>
            <p:nvPr/>
          </p:nvSpPr>
          <p:spPr>
            <a:xfrm>
              <a:off x="1915024" y="2953501"/>
              <a:ext cx="2549423" cy="13527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3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控制面板的基本操作</a:t>
              </a:r>
              <a:endPara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8925" name="等腰三角形 29"/>
            <p:cNvSpPr/>
            <p:nvPr/>
          </p:nvSpPr>
          <p:spPr>
            <a:xfrm rot="10800000">
              <a:off x="1194328" y="2585155"/>
              <a:ext cx="3781273" cy="3248429"/>
            </a:xfrm>
            <a:custGeom>
              <a:avLst/>
              <a:gdLst/>
              <a:ahLst/>
              <a:cxnLst>
                <a:cxn ang="0">
                  <a:pos x="0" y="3248429"/>
                </a:cxn>
                <a:cxn ang="0">
                  <a:pos x="1743882" y="0"/>
                </a:cxn>
                <a:cxn ang="0">
                  <a:pos x="3781273" y="3248429"/>
                </a:cxn>
                <a:cxn ang="0">
                  <a:pos x="0" y="3248429"/>
                </a:cxn>
              </a:cxnLst>
              <a:pathLst>
                <a:path w="3781273" h="3248429">
                  <a:moveTo>
                    <a:pt x="0" y="3248429"/>
                  </a:moveTo>
                  <a:lnTo>
                    <a:pt x="1743882" y="0"/>
                  </a:lnTo>
                  <a:lnTo>
                    <a:pt x="3781273" y="3248429"/>
                  </a:lnTo>
                  <a:lnTo>
                    <a:pt x="0" y="3248429"/>
                  </a:lnTo>
                  <a:close/>
                </a:path>
              </a:pathLst>
            </a:custGeom>
            <a:noFill/>
            <a:ln w="28575" cap="flat" cmpd="sng">
              <a:solidFill>
                <a:srgbClr val="00ACE6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8923" name="下弧形箭头 31"/>
          <p:cNvSpPr/>
          <p:nvPr/>
        </p:nvSpPr>
        <p:spPr>
          <a:xfrm rot="6259286">
            <a:off x="4178300" y="3857625"/>
            <a:ext cx="927100" cy="557213"/>
          </a:xfrm>
          <a:prstGeom prst="curvedUpArrow">
            <a:avLst>
              <a:gd name="adj1" fmla="val 25017"/>
              <a:gd name="adj2" fmla="val 50037"/>
              <a:gd name="adj3" fmla="val 25000"/>
            </a:avLst>
          </a:prstGeom>
          <a:solidFill>
            <a:srgbClr val="00B0F0"/>
          </a:solidFill>
          <a:ln w="28575">
            <a:noFill/>
          </a:ln>
        </p:spPr>
        <p:txBody>
          <a:bodyPr/>
          <a:p>
            <a:pPr eaLnBrk="1" hangingPunct="1"/>
            <a:endParaRPr lang="zh-CN" altLang="en-US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标题 1"/>
          <p:cNvSpPr>
            <a:spLocks noChangeArrowheads="1"/>
          </p:cNvSpPr>
          <p:nvPr/>
        </p:nvSpPr>
        <p:spPr bwMode="auto">
          <a:xfrm>
            <a:off x="1762125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9942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096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39945" name="组合 11"/>
          <p:cNvGrpSpPr/>
          <p:nvPr/>
        </p:nvGrpSpPr>
        <p:grpSpPr>
          <a:xfrm>
            <a:off x="58738" y="2103438"/>
            <a:ext cx="8990012" cy="4130675"/>
            <a:chOff x="58449" y="2103090"/>
            <a:chExt cx="8989652" cy="4131020"/>
          </a:xfrm>
        </p:grpSpPr>
        <p:pic>
          <p:nvPicPr>
            <p:cNvPr id="40976" name="Picture 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72803" y="2158657"/>
              <a:ext cx="7668906" cy="4075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40977" name="Rectangle 5"/>
            <p:cNvSpPr>
              <a:spLocks noChangeArrowheads="1"/>
            </p:cNvSpPr>
            <p:nvPr/>
          </p:nvSpPr>
          <p:spPr bwMode="auto">
            <a:xfrm flipH="1">
              <a:off x="887091" y="2155481"/>
              <a:ext cx="4103523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40978" name="Rectangle 11"/>
            <p:cNvSpPr>
              <a:spLocks noChangeArrowheads="1"/>
            </p:cNvSpPr>
            <p:nvPr/>
          </p:nvSpPr>
          <p:spPr bwMode="auto">
            <a:xfrm flipH="1">
              <a:off x="882328" y="2339647"/>
              <a:ext cx="4103524" cy="14447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40979" name="Rectangle 14"/>
            <p:cNvSpPr>
              <a:spLocks noChangeArrowheads="1"/>
            </p:cNvSpPr>
            <p:nvPr/>
          </p:nvSpPr>
          <p:spPr bwMode="auto">
            <a:xfrm>
              <a:off x="6924111" y="2549214"/>
              <a:ext cx="1600136" cy="3678545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40980" name="Rectangle 8"/>
            <p:cNvSpPr>
              <a:spLocks noChangeArrowheads="1"/>
            </p:cNvSpPr>
            <p:nvPr/>
          </p:nvSpPr>
          <p:spPr bwMode="auto">
            <a:xfrm>
              <a:off x="1390308" y="2749256"/>
              <a:ext cx="4971851" cy="3238770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40981" name="Rectangle 14"/>
            <p:cNvSpPr>
              <a:spLocks noChangeArrowheads="1"/>
            </p:cNvSpPr>
            <p:nvPr/>
          </p:nvSpPr>
          <p:spPr bwMode="auto">
            <a:xfrm>
              <a:off x="882328" y="2511111"/>
              <a:ext cx="412733" cy="2143304"/>
            </a:xfrm>
            <a:prstGeom prst="rect">
              <a:avLst/>
            </a:prstGeom>
            <a:noFill/>
            <a:ln w="12700">
              <a:solidFill>
                <a:srgbClr val="DB010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40982" name="直接连接符 18"/>
            <p:cNvCxnSpPr>
              <a:cxnSpLocks noChangeShapeType="1"/>
            </p:cNvCxnSpPr>
            <p:nvPr/>
          </p:nvCxnSpPr>
          <p:spPr bwMode="auto">
            <a:xfrm>
              <a:off x="625163" y="2228512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40983" name="直接连接符 19"/>
            <p:cNvCxnSpPr>
              <a:cxnSpLocks noChangeShapeType="1"/>
            </p:cNvCxnSpPr>
            <p:nvPr/>
          </p:nvCxnSpPr>
          <p:spPr bwMode="auto">
            <a:xfrm>
              <a:off x="625163" y="2412678"/>
              <a:ext cx="246053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40984" name="直接连接符 20"/>
            <p:cNvCxnSpPr>
              <a:cxnSpLocks noChangeShapeType="1"/>
            </p:cNvCxnSpPr>
            <p:nvPr/>
          </p:nvCxnSpPr>
          <p:spPr bwMode="auto">
            <a:xfrm>
              <a:off x="642626" y="3682784"/>
              <a:ext cx="244465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40985" name="直接连接符 21"/>
            <p:cNvCxnSpPr>
              <a:cxnSpLocks noChangeShapeType="1"/>
            </p:cNvCxnSpPr>
            <p:nvPr/>
          </p:nvCxnSpPr>
          <p:spPr bwMode="auto">
            <a:xfrm flipH="1">
              <a:off x="8541709" y="3806619"/>
              <a:ext cx="201604" cy="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cxnSp>
          <p:nvCxnSpPr>
            <p:cNvPr id="40986" name="直接连接符 22"/>
            <p:cNvCxnSpPr>
              <a:cxnSpLocks noChangeShapeType="1"/>
            </p:cNvCxnSpPr>
            <p:nvPr/>
          </p:nvCxnSpPr>
          <p:spPr bwMode="auto">
            <a:xfrm flipV="1">
              <a:off x="3811149" y="2758782"/>
              <a:ext cx="0" cy="23497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39963" name="Text Box 5"/>
            <p:cNvSpPr txBox="1"/>
            <p:nvPr/>
          </p:nvSpPr>
          <p:spPr>
            <a:xfrm>
              <a:off x="58449" y="2103090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菜单栏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64" name="Text Box 5"/>
            <p:cNvSpPr txBox="1"/>
            <p:nvPr/>
          </p:nvSpPr>
          <p:spPr>
            <a:xfrm>
              <a:off x="58449" y="2313414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选项栏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65" name="Text Box 5"/>
            <p:cNvSpPr txBox="1"/>
            <p:nvPr/>
          </p:nvSpPr>
          <p:spPr>
            <a:xfrm>
              <a:off x="58449" y="3529028"/>
              <a:ext cx="646401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工具箱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66" name="Text Box 5"/>
            <p:cNvSpPr txBox="1"/>
            <p:nvPr/>
          </p:nvSpPr>
          <p:spPr>
            <a:xfrm>
              <a:off x="3209926" y="3082956"/>
              <a:ext cx="1219200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图像编辑区域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967" name="Text Box 5"/>
            <p:cNvSpPr txBox="1"/>
            <p:nvPr/>
          </p:nvSpPr>
          <p:spPr>
            <a:xfrm>
              <a:off x="8724901" y="3421480"/>
              <a:ext cx="323200" cy="83099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控制面板</a:t>
              </a:r>
              <a:endParaRPr lang="zh-CN" altLang="en-US" sz="12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588" y="1993900"/>
            <a:ext cx="9142412" cy="4864100"/>
            <a:chOff x="2004" y="1994035"/>
            <a:chExt cx="9141996" cy="4863962"/>
          </a:xfrm>
        </p:grpSpPr>
        <p:sp>
          <p:nvSpPr>
            <p:cNvPr id="39948" name="矩形 30"/>
            <p:cNvSpPr/>
            <p:nvPr/>
          </p:nvSpPr>
          <p:spPr>
            <a:xfrm flipV="1">
              <a:off x="2004" y="2108466"/>
              <a:ext cx="1293396" cy="4749531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949" name="矩形 31"/>
            <p:cNvSpPr/>
            <p:nvPr/>
          </p:nvSpPr>
          <p:spPr>
            <a:xfrm flipV="1">
              <a:off x="6453346" y="2108465"/>
              <a:ext cx="2690654" cy="4749531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950" name="矩形 32"/>
            <p:cNvSpPr/>
            <p:nvPr/>
          </p:nvSpPr>
          <p:spPr>
            <a:xfrm flipV="1">
              <a:off x="1089026" y="1994035"/>
              <a:ext cx="5673820" cy="596378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9951" name="矩形 33"/>
            <p:cNvSpPr/>
            <p:nvPr/>
          </p:nvSpPr>
          <p:spPr>
            <a:xfrm flipV="1">
              <a:off x="982616" y="6227410"/>
              <a:ext cx="5673820" cy="630586"/>
            </a:xfrm>
            <a:prstGeom prst="rect">
              <a:avLst/>
            </a:prstGeom>
            <a:solidFill>
              <a:srgbClr val="F8FCFD"/>
            </a:solidFill>
            <a:ln w="28575">
              <a:noFill/>
            </a:ln>
          </p:spPr>
          <p:txBody>
            <a:bodyPr/>
            <a:p>
              <a:pPr eaLnBrk="1" hangingPunct="1"/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6599238" y="2476500"/>
            <a:ext cx="2241550" cy="3046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1" latinLnBrk="1" hangingPunct="1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窗口中打开一个图像，会自动创建一个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图像编辑窗口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eaLnBrk="1" latinLnBrk="1" hangingPunct="1"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在一个窗口的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标题栏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单击并将其从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选项卡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中拖出，它便成为可以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任意移动位置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浮动窗口。</a:t>
            </a:r>
            <a:endParaRPr lang="zh-CN" altLang="zh-CN" sz="16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标题 1"/>
          <p:cNvSpPr>
            <a:spLocks noChangeArrowheads="1"/>
          </p:cNvSpPr>
          <p:nvPr/>
        </p:nvSpPr>
        <p:spPr bwMode="auto">
          <a:xfrm>
            <a:off x="17621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.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2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 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Photoshop CS6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工作界面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0" y="969483"/>
            <a:ext cx="9144000" cy="792642"/>
          </a:xfrm>
          <a:prstGeom prst="rect">
            <a:avLst/>
          </a:prstGeom>
          <a:gradFill>
            <a:gsLst>
              <a:gs pos="100000">
                <a:srgbClr val="00B0F0">
                  <a:alpha val="0"/>
                </a:srgbClr>
              </a:gs>
              <a:gs pos="0">
                <a:srgbClr val="D1ECFF">
                  <a:alpha val="0"/>
                </a:srgbClr>
              </a:gs>
              <a:gs pos="49000">
                <a:srgbClr val="D1ECFF"/>
              </a:gs>
            </a:gsLst>
            <a:lin ang="0" scaled="0"/>
          </a:gradFill>
          <a:ln w="2857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0966" name="Picture 2" descr="C:\Documents and Settings\Administrator\桌面\小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6675" y="952500"/>
            <a:ext cx="1581150" cy="122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>
          <a:xfrm>
            <a:off x="1295400" y="1054100"/>
            <a:ext cx="509587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Photoshop  CS6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工作界面</a:t>
            </a:r>
            <a:endParaRPr kumimoji="0" lang="zh-CN" altLang="en-US" sz="3200" b="1" i="0" u="none" strike="noStrike" kern="1200" cap="none" spc="200" normalizeH="0" baseline="0" noProof="0" dirty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199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244600" y="2209800"/>
            <a:ext cx="2955925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调整浮动窗口的大小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970" name="矩形 14"/>
          <p:cNvSpPr/>
          <p:nvPr/>
        </p:nvSpPr>
        <p:spPr>
          <a:xfrm>
            <a:off x="1252538" y="2751138"/>
            <a:ext cx="7564437" cy="508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拖动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浮动窗口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的一角（红色标示处），可以调整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窗口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的大小。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99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40972" name="对象 16"/>
          <p:cNvGraphicFramePr>
            <a:graphicFrameLocks noChangeAspect="1"/>
          </p:cNvGraphicFramePr>
          <p:nvPr/>
        </p:nvGraphicFramePr>
        <p:xfrm>
          <a:off x="2732088" y="3454400"/>
          <a:ext cx="352425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9372600" imgH="6642100" progId="Visio.Drawing.11">
                  <p:embed/>
                </p:oleObj>
              </mc:Choice>
              <mc:Fallback>
                <p:oleObj name="" r:id="rId2" imgW="9372600" imgH="6642100" progId="Visio.Drawing.11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32088" y="3454400"/>
                        <a:ext cx="3524250" cy="2514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ags/tag1.xml><?xml version="1.0" encoding="utf-8"?>
<p:tagLst xmlns:p="http://schemas.openxmlformats.org/presentationml/2006/main">
  <p:tag name="GENSWF_SLIDE_TITLE" val="第1章 概述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图像处理基础知识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ags/tag40.xml><?xml version="1.0" encoding="utf-8"?>
<p:tagLst xmlns:p="http://schemas.openxmlformats.org/presentationml/2006/main">
  <p:tag name="GENSWF_SLIDE_TITLE" val="Photoshop CS6工作界面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4588</Words>
  <Application>WPS 演示</Application>
  <PresentationFormat>全屏显示(4:3)</PresentationFormat>
  <Paragraphs>483</Paragraphs>
  <Slides>40</Slides>
  <Notes>40</Notes>
  <HiddenSlides>0</HiddenSlides>
  <MMClips>0</MMClips>
  <ScaleCrop>false</ScaleCrop>
  <HeadingPairs>
    <vt:vector size="10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40</vt:i4>
      </vt:variant>
      <vt:variant>
        <vt:lpstr>自定义放映</vt:lpstr>
      </vt:variant>
      <vt:variant>
        <vt:i4>1</vt:i4>
      </vt:variant>
    </vt:vector>
  </HeadingPairs>
  <TitlesOfParts>
    <vt:vector size="59" baseType="lpstr">
      <vt:lpstr>Arial</vt:lpstr>
      <vt:lpstr>宋体</vt:lpstr>
      <vt:lpstr>Wingdings</vt:lpstr>
      <vt:lpstr>Calibri</vt:lpstr>
      <vt:lpstr>微软雅黑</vt:lpstr>
      <vt:lpstr>Times New Roman</vt:lpstr>
      <vt:lpstr>Gulim</vt:lpstr>
      <vt:lpstr>Arial Black</vt:lpstr>
      <vt:lpstr>楷体_GB2312</vt:lpstr>
      <vt:lpstr>新宋体</vt:lpstr>
      <vt:lpstr>Adobe 楷体 Std R</vt:lpstr>
      <vt:lpstr>方正大黑简体</vt:lpstr>
      <vt:lpstr>Arial Unicode MS</vt:lpstr>
      <vt:lpstr>Wingdings</vt:lpstr>
      <vt:lpstr>默认设计模板</vt:lpstr>
      <vt:lpstr>Excel.Chart.8</vt:lpstr>
      <vt:lpstr>Visio.Drawing.11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 概述</dc:title>
  <dc:creator>王哲</dc:creator>
  <cp:lastModifiedBy>vanson</cp:lastModifiedBy>
  <cp:revision>428</cp:revision>
  <dcterms:created xsi:type="dcterms:W3CDTF">2013-01-25T01:44:32Z</dcterms:created>
  <dcterms:modified xsi:type="dcterms:W3CDTF">2022-04-13T01:56:49Z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64AD7BB78627428C8E6A9289A1214E25</vt:lpwstr>
  </property>
</Properties>
</file>