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mp3" ContentType="audio/mp3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7"/>
  </p:handoutMasterIdLst>
  <p:sldIdLst>
    <p:sldId id="342" r:id="rId3"/>
    <p:sldId id="306" r:id="rId4"/>
    <p:sldId id="367" r:id="rId6"/>
    <p:sldId id="310" r:id="rId7"/>
    <p:sldId id="358" r:id="rId8"/>
    <p:sldId id="359" r:id="rId9"/>
    <p:sldId id="360" r:id="rId10"/>
    <p:sldId id="362" r:id="rId11"/>
    <p:sldId id="361" r:id="rId12"/>
    <p:sldId id="363" r:id="rId13"/>
    <p:sldId id="364" r:id="rId14"/>
    <p:sldId id="368" r:id="rId15"/>
    <p:sldId id="343" r:id="rId16"/>
  </p:sldIdLst>
  <p:sldSz cx="12192000" cy="6858000"/>
  <p:notesSz cx="6858000" cy="9144000"/>
  <p:custDataLst>
    <p:tags r:id="rId2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静" initials="静" lastIdx="3" clrIdx="0"/>
  <p:cmAuthor id="2" name="chenjing" initials="c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A631"/>
    <a:srgbClr val="2980A0"/>
    <a:srgbClr val="FEFEFE"/>
    <a:srgbClr val="E5E5E5"/>
    <a:srgbClr val="539CC9"/>
    <a:srgbClr val="2E6C93"/>
    <a:srgbClr val="9FBCCD"/>
    <a:srgbClr val="CDD1D5"/>
    <a:srgbClr val="F2F2F2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2" autoAdjust="0"/>
    <p:restoredTop sz="94270" autoAdjust="0"/>
  </p:normalViewPr>
  <p:slideViewPr>
    <p:cSldViewPr snapToGrid="0">
      <p:cViewPr>
        <p:scale>
          <a:sx n="50" d="100"/>
          <a:sy n="50" d="100"/>
        </p:scale>
        <p:origin x="2154" y="1416"/>
      </p:cViewPr>
      <p:guideLst>
        <p:guide orient="horz" pos="1899"/>
        <p:guide pos="2624"/>
        <p:guide pos="5768"/>
        <p:guide orient="horz" pos="13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2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11328-E932-4978-B593-20E8920056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 userDrawn="1"/>
        </p:nvSpPr>
        <p:spPr>
          <a:xfrm>
            <a:off x="254140" y="299474"/>
            <a:ext cx="11683720" cy="6259052"/>
          </a:xfrm>
          <a:custGeom>
            <a:avLst/>
            <a:gdLst>
              <a:gd name="connsiteX0" fmla="*/ 97464 w 11190515"/>
              <a:gd name="connsiteY0" fmla="*/ 0 h 5582843"/>
              <a:gd name="connsiteX1" fmla="*/ 11093051 w 11190515"/>
              <a:gd name="connsiteY1" fmla="*/ 0 h 5582843"/>
              <a:gd name="connsiteX2" fmla="*/ 11190515 w 11190515"/>
              <a:gd name="connsiteY2" fmla="*/ 97464 h 5582843"/>
              <a:gd name="connsiteX3" fmla="*/ 11190515 w 11190515"/>
              <a:gd name="connsiteY3" fmla="*/ 152400 h 5582843"/>
              <a:gd name="connsiteX4" fmla="*/ 11190515 w 11190515"/>
              <a:gd name="connsiteY4" fmla="*/ 487311 h 5582843"/>
              <a:gd name="connsiteX5" fmla="*/ 11190515 w 11190515"/>
              <a:gd name="connsiteY5" fmla="*/ 5095532 h 5582843"/>
              <a:gd name="connsiteX6" fmla="*/ 11190515 w 11190515"/>
              <a:gd name="connsiteY6" fmla="*/ 5167085 h 5582843"/>
              <a:gd name="connsiteX7" fmla="*/ 11190515 w 11190515"/>
              <a:gd name="connsiteY7" fmla="*/ 5485379 h 5582843"/>
              <a:gd name="connsiteX8" fmla="*/ 11093051 w 11190515"/>
              <a:gd name="connsiteY8" fmla="*/ 5582843 h 5582843"/>
              <a:gd name="connsiteX9" fmla="*/ 97464 w 11190515"/>
              <a:gd name="connsiteY9" fmla="*/ 5582843 h 5582843"/>
              <a:gd name="connsiteX10" fmla="*/ 0 w 11190515"/>
              <a:gd name="connsiteY10" fmla="*/ 5485379 h 5582843"/>
              <a:gd name="connsiteX11" fmla="*/ 0 w 11190515"/>
              <a:gd name="connsiteY11" fmla="*/ 5167085 h 5582843"/>
              <a:gd name="connsiteX12" fmla="*/ 0 w 11190515"/>
              <a:gd name="connsiteY12" fmla="*/ 5095532 h 5582843"/>
              <a:gd name="connsiteX13" fmla="*/ 0 w 11190515"/>
              <a:gd name="connsiteY13" fmla="*/ 487312 h 5582843"/>
              <a:gd name="connsiteX14" fmla="*/ 0 w 11190515"/>
              <a:gd name="connsiteY14" fmla="*/ 487311 h 5582843"/>
              <a:gd name="connsiteX15" fmla="*/ 0 w 11190515"/>
              <a:gd name="connsiteY15" fmla="*/ 97464 h 5582843"/>
              <a:gd name="connsiteX16" fmla="*/ 97464 w 11190515"/>
              <a:gd name="connsiteY16" fmla="*/ 0 h 5582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190515" h="5582843">
                <a:moveTo>
                  <a:pt x="97464" y="0"/>
                </a:moveTo>
                <a:lnTo>
                  <a:pt x="11093051" y="0"/>
                </a:lnTo>
                <a:cubicBezTo>
                  <a:pt x="11146879" y="0"/>
                  <a:pt x="11190515" y="43636"/>
                  <a:pt x="11190515" y="97464"/>
                </a:cubicBezTo>
                <a:lnTo>
                  <a:pt x="11190515" y="152400"/>
                </a:lnTo>
                <a:lnTo>
                  <a:pt x="11190515" y="487311"/>
                </a:lnTo>
                <a:lnTo>
                  <a:pt x="11190515" y="5095532"/>
                </a:lnTo>
                <a:lnTo>
                  <a:pt x="11190515" y="5167085"/>
                </a:lnTo>
                <a:lnTo>
                  <a:pt x="11190515" y="5485379"/>
                </a:lnTo>
                <a:cubicBezTo>
                  <a:pt x="11190515" y="5539207"/>
                  <a:pt x="11146879" y="5582843"/>
                  <a:pt x="11093051" y="5582843"/>
                </a:cubicBezTo>
                <a:lnTo>
                  <a:pt x="97464" y="5582843"/>
                </a:lnTo>
                <a:cubicBezTo>
                  <a:pt x="43636" y="5582843"/>
                  <a:pt x="0" y="5539207"/>
                  <a:pt x="0" y="5485379"/>
                </a:cubicBezTo>
                <a:lnTo>
                  <a:pt x="0" y="5167085"/>
                </a:lnTo>
                <a:lnTo>
                  <a:pt x="0" y="5095532"/>
                </a:lnTo>
                <a:lnTo>
                  <a:pt x="0" y="487312"/>
                </a:lnTo>
                <a:lnTo>
                  <a:pt x="0" y="487311"/>
                </a:ln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0678EC0E-2A9F-4AB8-87A9-0785BE166EC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CF550A7-9FB6-45F7-96D6-6B24BFACAA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GIF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microsoft.com/office/2007/relationships/media" Target="../media/media3.mp4"/><Relationship Id="rId1" Type="http://schemas.openxmlformats.org/officeDocument/2006/relationships/video" Target="../media/media3.mp4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" name="pd-5b831c695438217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74647" y="-609600"/>
            <a:ext cx="609600" cy="609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375535" y="3044825"/>
            <a:ext cx="795972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4400">
                <a:latin typeface="宋体" panose="02010600030101010101" pitchFamily="2" charset="-122"/>
                <a:ea typeface="宋体" panose="02010600030101010101" pitchFamily="2" charset="-122"/>
              </a:rPr>
              <a:t>中国古典舞身韵的八大元素</a:t>
            </a:r>
            <a:endParaRPr lang="zh-CN" altLang="en-US" sz="4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: 圆角 10"/>
          <p:cNvSpPr/>
          <p:nvPr/>
        </p:nvSpPr>
        <p:spPr>
          <a:xfrm>
            <a:off x="3109731" y="861365"/>
            <a:ext cx="6235429" cy="77681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noFill/>
            <a:round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r>
              <a:rPr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什么是身韵</a:t>
            </a:r>
            <a:r>
              <a:rPr lang="zh-CN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sz="28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" name="矩形: 圆角 23"/>
          <p:cNvSpPr/>
          <p:nvPr/>
        </p:nvSpPr>
        <p:spPr>
          <a:xfrm>
            <a:off x="1256665" y="1935480"/>
            <a:ext cx="6090920" cy="36703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endParaRPr lang="en-US" altLang="zh-CN" sz="24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身韵”是中国古典舞“身法”与“韵律”的总称。“身法”属于外部技法范畴，“韵律”测属于艺术的内涵神采，二者的有机结合和相互渗透，才真正体现中国古典舞的风貌及审美精髓。神韵做为中国舞的核心语言，其具体韵的元素练习，包括“提、沉、冲、靠、含、腆、横移、旁提”八大基本动律元素。</a:t>
            </a:r>
            <a:endParaRPr lang="zh-CN" altLang="en-US" sz="24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endParaRPr lang="zh-CN" altLang="en-US" sz="24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8408" r="29714"/>
          <a:stretch>
            <a:fillRect/>
          </a:stretch>
        </p:blipFill>
        <p:spPr>
          <a:xfrm>
            <a:off x="7488555" y="1803400"/>
            <a:ext cx="4373880" cy="40182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1796e68566d0c3f3f956d5cc84576ba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780540" y="342900"/>
            <a:ext cx="8350250" cy="61023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fallOve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沉</a:t>
              </a:r>
              <a:r>
                <a:rPr lang="en-US" altLang="zh-CN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lang="zh-CN" altLang="en-US"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是躯干之上下动律，主要掌握躯干上提下沉纵向的动势与呼吸的配合关系。先“沉”后“提”。</a:t>
              </a:r>
              <a:endParaRPr lang="zh-CN" altLang="en-US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做法：</a:t>
              </a:r>
              <a:r>
                <a:rPr lang="zh-CN" altLang="en-US"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在盘坐的姿态上通过呼气，使气息下沉，感觉气沉丹田，以气息带动腰椎从自然垂直状一节一节下压而形成胸微含，身微弯状，眼皮随沉气慢慢放松。</a:t>
              </a:r>
              <a:endParaRPr lang="zh-CN" altLang="en-US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4" name="图片 3" descr="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517015"/>
            <a:ext cx="5113655" cy="100984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提</a:t>
              </a:r>
              <a:r>
                <a:rPr lang="en-US" altLang="zh-CN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lang="zh-CN" altLang="en-US"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在“沉”的基础上深吸气，感觉气由丹田提至胸腔，同时以胸之力带动腰椎由微弯状一节一节直立，感觉头部顶向虚空，提至胸腔之气不能静止憋住，随着“头顶虚空”的感觉向上延伸，同时眼皮也向微松状逐渐张开，瞳孔以气之力放神。</a:t>
              </a:r>
              <a:endParaRPr lang="zh-CN" altLang="en-US"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 descr="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1155" y="-1362710"/>
            <a:ext cx="4720590" cy="97510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冲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是在“提沉”的基础上躯干“斜移”的动律。掌握以拧带动向侧后形成的横向动势，体现古典舞的饱满、端庄、妩媚、含蓄的气质特点。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首先“提”，然后在“沉”的过程中，用后肩部及后肋侧带动上身向4点或6点水平拉出，感觉前肋往里收，后背侧肌拉长，要求肩与地面保持水平拉出，决不能有躺倒之感，身如向右靠，头则微向左转，眼平视放神，头及颈部略向下梗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 descr="冲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670" y="-1837690"/>
            <a:ext cx="4679315" cy="102355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靠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是在“提沉”的基础上躯干“斜移”的动律。掌握以拧带动向侧后形成的横向动势，体现古典舞的饱满、端庄、妩媚、含蓄的气质特点。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首先“提”，然后在“沉”的过程中，用后肩部及后肋侧带动上身向4点或6点水平拉出，感觉前肋往里收，后背侧肌拉长，要求肩与地面保持水平拉出，决不能有躺倒之感，身如向右靠，头则微向左转，眼平视放神，头及颈部略向下梗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 descr="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730" y="-1656715"/>
            <a:ext cx="4705985" cy="99612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含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躯干向后移动，形成”内收“的过程。是后肩缩力的向后动律。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过程和“沉”一样，但加强胸腔的内收，双肩向里合挤，腰椎形成弓形，空胸低头。”里含”不是旁腰，而是感觉双肩里合与胸腔收缩，可用双手抱肩寻找感觉。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 descr="han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0035" y="-1426210"/>
            <a:ext cx="4804410" cy="95415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lang="zh-CN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腆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躯干向前移动，形成”外开“的过程。是胸腔推力的向前动律。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和“含”相反的动作，在“提”的过程中，双肩向后掰，探胸微抬头，使上身的肩胸完全舒展开。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3" name="图片 2" descr="WeChat_20221010191019[00_00_07--00_00_1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095" y="-1677035"/>
            <a:ext cx="4734560" cy="10029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横移</a:t>
              </a:r>
              <a:r>
                <a:rPr lang="en-US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: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腰、肩进行左右水平运动的“横线”动律。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做法：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要考虑到肩部和腰的用力。先经过提，在沉的过程中，要以腰发力，用肩带动向旁拉长腰肋肌，头与身体运动方向相反。移是横向动势，因此要有不断延伸的感觉。注意与靠区分开，不能带拧的动势。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 descr="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7185" y="-1398905"/>
            <a:ext cx="4734560" cy="94278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229096" y="1436372"/>
            <a:ext cx="6119495" cy="4433095"/>
            <a:chOff x="5229096" y="1436372"/>
            <a:chExt cx="6119495" cy="4433095"/>
          </a:xfrm>
        </p:grpSpPr>
        <p:sp>
          <p:nvSpPr>
            <p:cNvPr id="7" name="矩形 6"/>
            <p:cNvSpPr/>
            <p:nvPr/>
          </p:nvSpPr>
          <p:spPr>
            <a:xfrm>
              <a:off x="5229096" y="1436372"/>
              <a:ext cx="6119495" cy="436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旁提做法：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在沉往上提的过程中身体由下经移往上的上身弧线运动，注意以腰带肋、以肋带肩，一节一节往上提，最后形成旁提状。 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algn="l"/>
              <a:r>
                <a: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注意：</a:t>
              </a:r>
              <a:r>
                <a:rPr sz="240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要经过上方提到最大限度，头在过程中要随着旁提的动律转动１８０度，眼睛也要经过环视屋脊线的８０度巡视，要在旁提完成后头才结束转动，眼神仍要继续延伸，整个身体强调由上往下的抻长感，决不等同于下弯腰。</a:t>
              </a:r>
              <a:endParaRPr sz="2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8" name="矩形: 圆角 10"/>
            <p:cNvSpPr/>
            <p:nvPr/>
          </p:nvSpPr>
          <p:spPr>
            <a:xfrm>
              <a:off x="9598637" y="5725467"/>
              <a:ext cx="1435452" cy="144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</a:ln>
            <a:effectLst/>
          </p:spPr>
          <p:txBody>
            <a:bodyPr vert="horz" wrap="square" lIns="91440" tIns="45720" rIns="91440" bIns="45720" numCol="1" anchor="ctr" anchorCtr="0" compatLnSpc="1"/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3" name="图片 2" descr="旁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" y="-1585595"/>
            <a:ext cx="5033645" cy="9791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: 圆角 10"/>
          <p:cNvSpPr/>
          <p:nvPr/>
        </p:nvSpPr>
        <p:spPr>
          <a:xfrm>
            <a:off x="9598660" y="5725160"/>
            <a:ext cx="1435735" cy="14414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noFill/>
            <a:round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en-US" altLang="zh-CN" sz="24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eb3c98a4053cd93e7dca11e14c18875b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rcRect t="13074"/>
          <a:stretch>
            <a:fillRect/>
          </a:stretch>
        </p:blipFill>
        <p:spPr>
          <a:xfrm>
            <a:off x="4167505" y="359410"/>
            <a:ext cx="3857625" cy="59613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drap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524885" y="2967990"/>
            <a:ext cx="514223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>
                <a:latin typeface="宋体" panose="02010600030101010101" pitchFamily="2" charset="-122"/>
                <a:ea typeface="宋体" panose="02010600030101010101" pitchFamily="2" charset="-122"/>
              </a:rPr>
              <a:t>谢谢观看</a:t>
            </a:r>
            <a:endParaRPr lang="zh-CN" altLang="en-US" sz="5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10680,&quot;width&quot;:6000}"/>
</p:tagLst>
</file>

<file path=ppt/tags/tag2.xml><?xml version="1.0" encoding="utf-8"?>
<p:tagLst xmlns:p="http://schemas.openxmlformats.org/presentationml/2006/main">
  <p:tag name="ISPRING_SCORM_RATE_SLIDES" val="1"/>
  <p:tag name="ISPRING_ULTRA_SCORM_COURSE_ID" val="5DAF2E25-EA18-41A1-8480-6F9B328187E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ULTRA_SCORM_SLIDE_COUNT" val="1"/>
  <p:tag name="ISPRING_SCORM_RATE_QUIZZES" val="0"/>
  <p:tag name="ISPRING_SCORM_PASSING_SCORE" val="2.702703"/>
  <p:tag name="ISPRING_PRESENTATION_TITLE" val="2061廉政"/>
  <p:tag name="COMMONDATA" val="eyJoZGlkIjoiZmMzM2ZmNjRmMjljZTQwMGQ3NjZlMzA5MDkzNjU3OTUifQ=="/>
  <p:tag name="KSO_WPP_MARK_KEY" val="5bbf7298-86e4-4d4e-b718-36fd43eb15b1"/>
</p:tagLst>
</file>

<file path=ppt/theme/theme1.xml><?xml version="1.0" encoding="utf-8"?>
<a:theme xmlns:a="http://schemas.openxmlformats.org/drawingml/2006/main" name="Office 主题">
  <a:themeElements>
    <a:clrScheme name="自定义 111">
      <a:dk1>
        <a:srgbClr val="000000"/>
      </a:dk1>
      <a:lt1>
        <a:srgbClr val="FFFFFF"/>
      </a:lt1>
      <a:dk2>
        <a:srgbClr val="2D3847"/>
      </a:dk2>
      <a:lt2>
        <a:srgbClr val="FFFFFF"/>
      </a:lt2>
      <a:accent1>
        <a:srgbClr val="003A73"/>
      </a:accent1>
      <a:accent2>
        <a:srgbClr val="539CC9"/>
      </a:accent2>
      <a:accent3>
        <a:srgbClr val="003A73"/>
      </a:accent3>
      <a:accent4>
        <a:srgbClr val="539CC9"/>
      </a:accent4>
      <a:accent5>
        <a:srgbClr val="003A73"/>
      </a:accent5>
      <a:accent6>
        <a:srgbClr val="539CC9"/>
      </a:accent6>
      <a:hlink>
        <a:srgbClr val="FEFFFE"/>
      </a:hlink>
      <a:folHlink>
        <a:srgbClr val="CFCCD0"/>
      </a:folHlink>
    </a:clrScheme>
    <a:fontScheme name="自定义 1">
      <a:majorFont>
        <a:latin typeface="思源黑体 CN Medium"/>
        <a:ea typeface="思源黑体 CN Bold"/>
        <a:cs typeface=""/>
      </a:majorFont>
      <a:minorFont>
        <a:latin typeface="思源黑体 CN Medium"/>
        <a:ea typeface="思源黑体 CN Medium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1174</Words>
  <Application>WPS 演示</Application>
  <PresentationFormat>宽屏</PresentationFormat>
  <Paragraphs>35</Paragraphs>
  <Slides>13</Slides>
  <Notes>17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Arial Unicode MS</vt:lpstr>
      <vt:lpstr>思源黑体 CN Medium</vt:lpstr>
      <vt:lpstr>黑体</vt:lpstr>
      <vt:lpstr>思源黑体 CN Bold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Tianna</cp:lastModifiedBy>
  <cp:revision>782</cp:revision>
  <dcterms:created xsi:type="dcterms:W3CDTF">2016-07-17T01:36:00Z</dcterms:created>
  <dcterms:modified xsi:type="dcterms:W3CDTF">2022-10-11T00:07:41Z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B0126271EE834FADA62C1311322FB180</vt:lpwstr>
  </property>
  <property fmtid="{D5CDD505-2E9C-101B-9397-08002B2CF9AE}" pid="3" name="KSOProductBuildVer">
    <vt:lpwstr>2052-11.1.0.12358</vt:lpwstr>
  </property>
</Properties>
</file>