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6" r:id="rId3"/>
    <p:sldId id="257" r:id="rId4"/>
    <p:sldId id="261" r:id="rId5"/>
    <p:sldId id="260" r:id="rId6"/>
    <p:sldId id="276" r:id="rId7"/>
    <p:sldId id="273" r:id="rId8"/>
    <p:sldId id="277" r:id="rId9"/>
    <p:sldId id="278" r:id="rId10"/>
    <p:sldId id="275" r:id="rId11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107" d="100"/>
          <a:sy n="107" d="100"/>
        </p:scale>
        <p:origin x="81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gs" Target="tags/tag11.xml"/><Relationship Id="rId16" Type="http://schemas.openxmlformats.org/officeDocument/2006/relationships/tableStyles" Target="tableStyles.xml"/><Relationship Id="rId15" Type="http://schemas.openxmlformats.org/officeDocument/2006/relationships/viewProps" Target="viewProps.xml"/><Relationship Id="rId14" Type="http://schemas.openxmlformats.org/officeDocument/2006/relationships/presProps" Target="presProps.xml"/><Relationship Id="rId13" Type="http://schemas.openxmlformats.org/officeDocument/2006/relationships/handoutMaster" Target="handoutMasters/handoutMaster1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</a:fld>
            <a:endParaRPr lang="zh-CN" altLang="en-US">
              <a:latin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7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7.xml"/><Relationship Id="rId8" Type="http://schemas.openxmlformats.org/officeDocument/2006/relationships/tags" Target="../tags/tag6.xml"/><Relationship Id="rId7" Type="http://schemas.openxmlformats.org/officeDocument/2006/relationships/image" Target="../media/image9.png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image" Target="../media/image8.png"/><Relationship Id="rId3" Type="http://schemas.openxmlformats.org/officeDocument/2006/relationships/tags" Target="../tags/tag3.xml"/><Relationship Id="rId2" Type="http://schemas.openxmlformats.org/officeDocument/2006/relationships/image" Target="../media/image7.png"/><Relationship Id="rId12" Type="http://schemas.openxmlformats.org/officeDocument/2006/relationships/slideLayout" Target="../slideLayouts/slideLayout1.xml"/><Relationship Id="rId11" Type="http://schemas.openxmlformats.org/officeDocument/2006/relationships/tags" Target="../tags/tag8.xml"/><Relationship Id="rId10" Type="http://schemas.openxmlformats.org/officeDocument/2006/relationships/image" Target="../media/image10.png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tags" Target="../tags/tag10.xml"/><Relationship Id="rId2" Type="http://schemas.openxmlformats.org/officeDocument/2006/relationships/image" Target="../media/image11.png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913380"/>
            <a:ext cx="8737600" cy="10147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海报设计</a:t>
            </a:r>
            <a:endParaRPr lang="zh-CN" altLang="en-US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  <a:endParaRPr lang="zh-CN" altLang="en-US" sz="4400" b="1" dirty="0">
              <a:solidFill>
                <a:srgbClr val="004F91"/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海报设计简介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海报的分类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案例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教学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01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海报设计简介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海报设计简介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88670" y="1483360"/>
            <a:ext cx="5917565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indent="457200" fontAlgn="auto">
              <a:lnSpc>
                <a:spcPct val="150000"/>
              </a:lnSpc>
              <a:defRPr sz="1800">
                <a:solidFill>
                  <a:srgbClr val="000000"/>
                </a:solidFill>
                <a:uFillTx/>
              </a:defRPr>
            </a:pPr>
            <a:r>
              <a:rPr lang="zh-CN" altLang="en-US" sz="2000">
                <a:solidFill>
                  <a:schemeClr val="tx1">
                    <a:lumMod val="85000"/>
                    <a:lumOff val="15000"/>
                  </a:schemeClr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Arial" panose="020B0704020202020204" pitchFamily="34" charset="0"/>
              </a:rPr>
              <a:t>海报是一种作为公司宣传自己及产品最常见的形式，它恰如其分的宣传及强大的视觉感染力，使之成为最常见也是最有效的宣传方式之一。海报作为一种宣传品，除了要求主题清楚、视觉冲击力强以外，海报的设计还强调有艺术内涵，能给人留下想象的空间。</a:t>
            </a:r>
            <a:endParaRPr lang="zh-CN" altLang="en-US" sz="2000">
              <a:solidFill>
                <a:schemeClr val="tx1">
                  <a:lumMod val="85000"/>
                  <a:lumOff val="15000"/>
                </a:schemeClr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Arial" panose="020B0704020202020204" pitchFamily="3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706235" y="871855"/>
            <a:ext cx="3890645" cy="53746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02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海报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分类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海报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分类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79095" y="1730375"/>
            <a:ext cx="2837815" cy="391731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150620" y="5784850"/>
            <a:ext cx="129349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商品</a:t>
            </a:r>
            <a:r>
              <a:rPr lang="zh-CN" altLang="en-US"/>
              <a:t>海报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3422015" y="1725930"/>
            <a:ext cx="2872105" cy="3864610"/>
          </a:xfrm>
          <a:prstGeom prst="rect">
            <a:avLst/>
          </a:prstGeom>
        </p:spPr>
      </p:pic>
      <p:sp>
        <p:nvSpPr>
          <p:cNvPr id="6" name="文本框 5"/>
          <p:cNvSpPr txBox="1"/>
          <p:nvPr>
            <p:custDataLst>
              <p:tags r:id="rId5"/>
            </p:custDataLst>
          </p:nvPr>
        </p:nvSpPr>
        <p:spPr>
          <a:xfrm>
            <a:off x="4035425" y="5784850"/>
            <a:ext cx="20351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活动</a:t>
            </a:r>
            <a:r>
              <a:rPr lang="zh-CN" altLang="en-US"/>
              <a:t>宣传海报</a:t>
            </a:r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6384925" y="1730375"/>
            <a:ext cx="2642870" cy="3898265"/>
          </a:xfrm>
          <a:prstGeom prst="rect">
            <a:avLst/>
          </a:prstGeom>
        </p:spPr>
      </p:pic>
      <p:sp>
        <p:nvSpPr>
          <p:cNvPr id="9" name="文本框 8"/>
          <p:cNvSpPr txBox="1"/>
          <p:nvPr>
            <p:custDataLst>
              <p:tags r:id="rId8"/>
            </p:custDataLst>
          </p:nvPr>
        </p:nvSpPr>
        <p:spPr>
          <a:xfrm>
            <a:off x="6819265" y="5784850"/>
            <a:ext cx="20351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影视</a:t>
            </a:r>
            <a:r>
              <a:rPr lang="zh-CN" altLang="en-US"/>
              <a:t>宣传海报</a:t>
            </a:r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tretch>
            <a:fillRect/>
          </a:stretch>
        </p:blipFill>
        <p:spPr>
          <a:xfrm>
            <a:off x="9027795" y="1725930"/>
            <a:ext cx="2623820" cy="3917950"/>
          </a:xfrm>
          <a:prstGeom prst="rect">
            <a:avLst/>
          </a:prstGeom>
        </p:spPr>
      </p:pic>
      <p:sp>
        <p:nvSpPr>
          <p:cNvPr id="11" name="文本框 10"/>
          <p:cNvSpPr txBox="1"/>
          <p:nvPr>
            <p:custDataLst>
              <p:tags r:id="rId11"/>
            </p:custDataLst>
          </p:nvPr>
        </p:nvSpPr>
        <p:spPr>
          <a:xfrm>
            <a:off x="9824085" y="5784850"/>
            <a:ext cx="20351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公益海报</a:t>
            </a:r>
            <a:endParaRPr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03</a:t>
            </a:r>
            <a:endParaRPr lang="en-US" altLang="zh-CN" sz="34400" dirty="0">
              <a:solidFill>
                <a:schemeClr val="tx1">
                  <a:lumMod val="65000"/>
                  <a:lumOff val="35000"/>
                  <a:alpha val="7000"/>
                </a:schemeClr>
              </a:solidFill>
              <a:latin typeface="思源黑体 Regular" panose="020B0500000000000000" charset="-122"/>
              <a:ea typeface="思源黑体 Regular" panose="020B0500000000000000" charset="-122"/>
              <a:cs typeface="思源黑体 Regular" panose="020B0500000000000000" charset="-122"/>
              <a:sym typeface="+mn-lt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海报案例</a:t>
            </a:r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教学</a:t>
            </a:r>
            <a:endParaRPr lang="zh-CN" altLang="en-US" sz="4800" b="1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海报案例</a:t>
            </a:r>
            <a:r>
              <a:rPr lang="zh-CN" altLang="en-US" sz="3600" b="1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教学</a:t>
            </a:r>
            <a:endParaRPr lang="zh-CN" altLang="en-US" sz="3600" b="1"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6027420" y="180975"/>
            <a:ext cx="2877185" cy="6496685"/>
          </a:xfrm>
          <a:prstGeom prst="rect">
            <a:avLst/>
          </a:prstGeom>
        </p:spPr>
      </p:pic>
      <p:sp>
        <p:nvSpPr>
          <p:cNvPr id="6" name="文本框"/>
          <p:cNvSpPr/>
          <p:nvPr>
            <p:custDataLst>
              <p:tags r:id="rId3"/>
            </p:custDataLst>
          </p:nvPr>
        </p:nvSpPr>
        <p:spPr>
          <a:xfrm>
            <a:off x="631190" y="1747520"/>
            <a:ext cx="5180330" cy="3415030"/>
          </a:xfrm>
          <a:prstGeom prst="rect">
            <a:avLst/>
          </a:prstGeom>
        </p:spPr>
        <p:txBody>
          <a:bodyPr wrap="square">
            <a:spAutoFit/>
          </a:bodyPr>
          <a:p>
            <a:pPr marL="342900" indent="-342900" fontAlgn="auto">
              <a:lnSpc>
                <a:spcPct val="200000"/>
              </a:lnSpc>
              <a:buFont typeface="Arial" panose="020B0704020202020204" pitchFamily="34" charset="0"/>
              <a:buChar char="•"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一、制作五一假期</a:t>
            </a: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海报</a:t>
            </a:r>
            <a:endParaRPr lang="zh-CN" altLang="en-US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  <a:p>
            <a:pPr marL="342900" indent="-342900" fontAlgn="auto">
              <a:lnSpc>
                <a:spcPct val="200000"/>
              </a:lnSpc>
              <a:buFont typeface="Arial" panose="020B0704020202020204" pitchFamily="34" charset="0"/>
              <a:buChar char="•"/>
            </a:pPr>
            <a:r>
              <a:rPr lang="zh-CN" altLang="en-US" sz="24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学习：</a:t>
            </a:r>
            <a:endParaRPr lang="zh-CN" altLang="en-US" sz="2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  <a:p>
            <a:pPr indent="0" fontAlgn="auto">
              <a:lnSpc>
                <a:spcPct val="200000"/>
              </a:lnSpc>
              <a:buNone/>
            </a:pPr>
            <a:r>
              <a:rPr lang="zh-CN" altLang="en-US" sz="2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学习</a:t>
            </a:r>
            <a:r>
              <a:rPr lang="zh-CN" altLang="en-US" sz="2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竖图版面设计、文字拍版、构图</a:t>
            </a:r>
            <a:r>
              <a:rPr lang="zh-CN" altLang="en-US" sz="2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技巧。</a:t>
            </a:r>
            <a:endParaRPr lang="zh-CN" altLang="en-US" sz="2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  <a:p>
            <a:pPr marL="342900" indent="-342900" fontAlgn="auto">
              <a:lnSpc>
                <a:spcPct val="200000"/>
              </a:lnSpc>
              <a:buFont typeface="Arial" panose="020B0704020202020204" pitchFamily="34" charset="0"/>
              <a:buChar char="•"/>
            </a:pPr>
            <a:r>
              <a:rPr lang="zh-CN" altLang="en-US" sz="2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技能</a:t>
            </a:r>
            <a:r>
              <a:rPr lang="zh-CN" altLang="en-US" sz="2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分析：</a:t>
            </a:r>
            <a:endParaRPr lang="zh-CN" altLang="en-US" sz="2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  <a:p>
            <a:pPr indent="0" fontAlgn="auto">
              <a:lnSpc>
                <a:spcPct val="200000"/>
              </a:lnSpc>
              <a:buNone/>
            </a:pPr>
            <a:r>
              <a:rPr lang="zh-CN" altLang="en-US" sz="2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画布设置、字体制作、图形制作、选曲</a:t>
            </a:r>
            <a:r>
              <a:rPr lang="zh-CN" altLang="en-US" sz="20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工具</a:t>
            </a:r>
            <a:endParaRPr lang="zh-CN" altLang="en-US" sz="20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思源黑体 Regular" panose="020B05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  <a:endParaRPr lang="zh-CN" altLang="en-US" sz="66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commondata" val="eyJjb3VudCI6MSwiaGRpZCI6ImEyODJhN2U1YzYyMzNkYWUyOTc4N2JjOWZmYWE5NDEzIiwidXNlckNvdW50Ijox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264</Words>
  <Application>WPS 表格</Application>
  <PresentationFormat>宽屏</PresentationFormat>
  <Paragraphs>49</Paragraphs>
  <Slides>9</Slides>
  <Notes>1</Notes>
  <HiddenSlides>1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4" baseType="lpstr">
      <vt:lpstr>Arial</vt:lpstr>
      <vt:lpstr>宋体</vt:lpstr>
      <vt:lpstr>Wingdings</vt:lpstr>
      <vt:lpstr>思源黑体 Regular</vt:lpstr>
      <vt:lpstr>汉仪中黑KW</vt:lpstr>
      <vt:lpstr>黑体</vt:lpstr>
      <vt:lpstr>江城圆体 600W</vt:lpstr>
      <vt:lpstr>Wingdings</vt:lpstr>
      <vt:lpstr>微软雅黑</vt:lpstr>
      <vt:lpstr>宋体</vt:lpstr>
      <vt:lpstr>Arial Unicode MS</vt:lpstr>
      <vt:lpstr>苹方-简</vt:lpstr>
      <vt:lpstr>汉仪书宋二KW</vt:lpstr>
      <vt:lpstr>思源黑体 Regular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刘庆尧</cp:lastModifiedBy>
  <cp:revision>195</cp:revision>
  <dcterms:created xsi:type="dcterms:W3CDTF">2024-04-23T03:03:28Z</dcterms:created>
  <dcterms:modified xsi:type="dcterms:W3CDTF">2024-04-23T03:03:28Z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2052-6.5.2.8766</vt:lpwstr>
  </property>
  <property fmtid="{D5CDD505-2E9C-101B-9397-08002B2CF9AE}" pid="3" name="ICV">
    <vt:lpwstr>FE440A3CCA2484B073222766D867ED3E_43</vt:lpwstr>
  </property>
  <property fmtid="{D5CDD505-2E9C-101B-9397-08002B2CF9AE}" pid="4" name="KSOTemplateUUID">
    <vt:lpwstr>v1.0_mb_V1KlpKiTAsgXCbwt2nSBjw==</vt:lpwstr>
  </property>
</Properties>
</file>