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82"/>
  </p:notesMasterIdLst>
  <p:handoutMasterIdLst>
    <p:handoutMasterId r:id="rId83"/>
  </p:handoutMasterIdLst>
  <p:sldIdLst>
    <p:sldId id="2030" r:id="rId2"/>
    <p:sldId id="1760" r:id="rId3"/>
    <p:sldId id="1761" r:id="rId4"/>
    <p:sldId id="1780" r:id="rId5"/>
    <p:sldId id="1781" r:id="rId6"/>
    <p:sldId id="1777" r:id="rId7"/>
    <p:sldId id="1778" r:id="rId8"/>
    <p:sldId id="1779" r:id="rId9"/>
    <p:sldId id="1782" r:id="rId10"/>
    <p:sldId id="1805" r:id="rId11"/>
    <p:sldId id="1806" r:id="rId12"/>
    <p:sldId id="1807" r:id="rId13"/>
    <p:sldId id="1808" r:id="rId14"/>
    <p:sldId id="1809" r:id="rId15"/>
    <p:sldId id="1810" r:id="rId16"/>
    <p:sldId id="1811" r:id="rId17"/>
    <p:sldId id="1812" r:id="rId18"/>
    <p:sldId id="2029" r:id="rId19"/>
    <p:sldId id="1813" r:id="rId20"/>
    <p:sldId id="1814" r:id="rId21"/>
    <p:sldId id="1815" r:id="rId22"/>
    <p:sldId id="1816" r:id="rId23"/>
    <p:sldId id="1817" r:id="rId24"/>
    <p:sldId id="1818" r:id="rId25"/>
    <p:sldId id="1819" r:id="rId26"/>
    <p:sldId id="1820" r:id="rId27"/>
    <p:sldId id="1821" r:id="rId28"/>
    <p:sldId id="1822" r:id="rId29"/>
    <p:sldId id="1823" r:id="rId30"/>
    <p:sldId id="1824" r:id="rId31"/>
    <p:sldId id="1825" r:id="rId32"/>
    <p:sldId id="1826" r:id="rId33"/>
    <p:sldId id="1827" r:id="rId34"/>
    <p:sldId id="1828" r:id="rId35"/>
    <p:sldId id="1829" r:id="rId36"/>
    <p:sldId id="1830" r:id="rId37"/>
    <p:sldId id="1831" r:id="rId38"/>
    <p:sldId id="1832" r:id="rId39"/>
    <p:sldId id="1833" r:id="rId40"/>
    <p:sldId id="1834" r:id="rId41"/>
    <p:sldId id="1835" r:id="rId42"/>
    <p:sldId id="1836" r:id="rId43"/>
    <p:sldId id="1837" r:id="rId44"/>
    <p:sldId id="1838" r:id="rId45"/>
    <p:sldId id="1839" r:id="rId46"/>
    <p:sldId id="1840" r:id="rId47"/>
    <p:sldId id="1841" r:id="rId48"/>
    <p:sldId id="1842" r:id="rId49"/>
    <p:sldId id="1843" r:id="rId50"/>
    <p:sldId id="1844" r:id="rId51"/>
    <p:sldId id="1845" r:id="rId52"/>
    <p:sldId id="1846" r:id="rId53"/>
    <p:sldId id="1847" r:id="rId54"/>
    <p:sldId id="1848" r:id="rId55"/>
    <p:sldId id="1849" r:id="rId56"/>
    <p:sldId id="1850" r:id="rId57"/>
    <p:sldId id="1851" r:id="rId58"/>
    <p:sldId id="1852" r:id="rId59"/>
    <p:sldId id="1853" r:id="rId60"/>
    <p:sldId id="1854" r:id="rId61"/>
    <p:sldId id="1855" r:id="rId62"/>
    <p:sldId id="1856" r:id="rId63"/>
    <p:sldId id="1857" r:id="rId64"/>
    <p:sldId id="1858" r:id="rId65"/>
    <p:sldId id="1859" r:id="rId66"/>
    <p:sldId id="1860" r:id="rId67"/>
    <p:sldId id="1861" r:id="rId68"/>
    <p:sldId id="1862" r:id="rId69"/>
    <p:sldId id="1863" r:id="rId70"/>
    <p:sldId id="1864" r:id="rId71"/>
    <p:sldId id="1865" r:id="rId72"/>
    <p:sldId id="1866" r:id="rId73"/>
    <p:sldId id="1867" r:id="rId74"/>
    <p:sldId id="1868" r:id="rId75"/>
    <p:sldId id="1869" r:id="rId76"/>
    <p:sldId id="1870" r:id="rId77"/>
    <p:sldId id="1871" r:id="rId78"/>
    <p:sldId id="1872" r:id="rId79"/>
    <p:sldId id="1873" r:id="rId80"/>
    <p:sldId id="955" r:id="rId81"/>
  </p:sldIdLst>
  <p:sldSz cx="9144000" cy="6858000" type="screen4x3"/>
  <p:notesSz cx="6669088" cy="9926638"/>
  <p:defaultTextStyle>
    <a:defPPr>
      <a:defRPr lang="zh-CN"/>
    </a:defPPr>
    <a:lvl1pPr algn="l" rtl="0" fontAlgn="base">
      <a:spcBef>
        <a:spcPct val="0"/>
      </a:spcBef>
      <a:spcAft>
        <a:spcPct val="0"/>
      </a:spcAft>
      <a:defRPr b="1" kern="1200">
        <a:solidFill>
          <a:schemeClr val="tx1"/>
        </a:solidFill>
        <a:latin typeface="Arial" pitchFamily="34" charset="0"/>
        <a:ea typeface="宋体" pitchFamily="2" charset="-122"/>
        <a:cs typeface="+mn-cs"/>
      </a:defRPr>
    </a:lvl1pPr>
    <a:lvl2pPr marL="457200" algn="l" rtl="0" fontAlgn="base">
      <a:spcBef>
        <a:spcPct val="0"/>
      </a:spcBef>
      <a:spcAft>
        <a:spcPct val="0"/>
      </a:spcAft>
      <a:defRPr b="1" kern="1200">
        <a:solidFill>
          <a:schemeClr val="tx1"/>
        </a:solidFill>
        <a:latin typeface="Arial" pitchFamily="34" charset="0"/>
        <a:ea typeface="宋体" pitchFamily="2" charset="-122"/>
        <a:cs typeface="+mn-cs"/>
      </a:defRPr>
    </a:lvl2pPr>
    <a:lvl3pPr marL="914400" algn="l" rtl="0" fontAlgn="base">
      <a:spcBef>
        <a:spcPct val="0"/>
      </a:spcBef>
      <a:spcAft>
        <a:spcPct val="0"/>
      </a:spcAft>
      <a:defRPr b="1" kern="1200">
        <a:solidFill>
          <a:schemeClr val="tx1"/>
        </a:solidFill>
        <a:latin typeface="Arial" pitchFamily="34" charset="0"/>
        <a:ea typeface="宋体" pitchFamily="2" charset="-122"/>
        <a:cs typeface="+mn-cs"/>
      </a:defRPr>
    </a:lvl3pPr>
    <a:lvl4pPr marL="1371600" algn="l" rtl="0" fontAlgn="base">
      <a:spcBef>
        <a:spcPct val="0"/>
      </a:spcBef>
      <a:spcAft>
        <a:spcPct val="0"/>
      </a:spcAft>
      <a:defRPr b="1" kern="1200">
        <a:solidFill>
          <a:schemeClr val="tx1"/>
        </a:solidFill>
        <a:latin typeface="Arial" pitchFamily="34" charset="0"/>
        <a:ea typeface="宋体" pitchFamily="2" charset="-122"/>
        <a:cs typeface="+mn-cs"/>
      </a:defRPr>
    </a:lvl4pPr>
    <a:lvl5pPr marL="1828800" algn="l" rtl="0" fontAlgn="base">
      <a:spcBef>
        <a:spcPct val="0"/>
      </a:spcBef>
      <a:spcAft>
        <a:spcPct val="0"/>
      </a:spcAft>
      <a:defRPr b="1" kern="1200">
        <a:solidFill>
          <a:schemeClr val="tx1"/>
        </a:solidFill>
        <a:latin typeface="Arial" pitchFamily="34" charset="0"/>
        <a:ea typeface="宋体" pitchFamily="2" charset="-122"/>
        <a:cs typeface="+mn-cs"/>
      </a:defRPr>
    </a:lvl5pPr>
    <a:lvl6pPr marL="2286000" algn="l" defTabSz="914400" rtl="0" eaLnBrk="1" latinLnBrk="0" hangingPunct="1">
      <a:defRPr b="1" kern="1200">
        <a:solidFill>
          <a:schemeClr val="tx1"/>
        </a:solidFill>
        <a:latin typeface="Arial" pitchFamily="34" charset="0"/>
        <a:ea typeface="宋体" pitchFamily="2" charset="-122"/>
        <a:cs typeface="+mn-cs"/>
      </a:defRPr>
    </a:lvl6pPr>
    <a:lvl7pPr marL="2743200" algn="l" defTabSz="914400" rtl="0" eaLnBrk="1" latinLnBrk="0" hangingPunct="1">
      <a:defRPr b="1" kern="1200">
        <a:solidFill>
          <a:schemeClr val="tx1"/>
        </a:solidFill>
        <a:latin typeface="Arial" pitchFamily="34" charset="0"/>
        <a:ea typeface="宋体" pitchFamily="2" charset="-122"/>
        <a:cs typeface="+mn-cs"/>
      </a:defRPr>
    </a:lvl7pPr>
    <a:lvl8pPr marL="3200400" algn="l" defTabSz="914400" rtl="0" eaLnBrk="1" latinLnBrk="0" hangingPunct="1">
      <a:defRPr b="1" kern="1200">
        <a:solidFill>
          <a:schemeClr val="tx1"/>
        </a:solidFill>
        <a:latin typeface="Arial" pitchFamily="34" charset="0"/>
        <a:ea typeface="宋体" pitchFamily="2" charset="-122"/>
        <a:cs typeface="+mn-cs"/>
      </a:defRPr>
    </a:lvl8pPr>
    <a:lvl9pPr marL="3657600" algn="l" defTabSz="914400" rtl="0" eaLnBrk="1" latinLnBrk="0" hangingPunct="1">
      <a:defRPr b="1" kern="1200">
        <a:solidFill>
          <a:schemeClr val="tx1"/>
        </a:solidFill>
        <a:latin typeface="Arial" pitchFamily="34" charset="0"/>
        <a:ea typeface="宋体" pitchFamily="2"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CC00"/>
    <a:srgbClr val="008000"/>
    <a:srgbClr val="660066"/>
    <a:srgbClr val="666633"/>
    <a:srgbClr val="CC3300"/>
    <a:srgbClr val="9966FF"/>
    <a:srgbClr val="FF3399"/>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outlineView">
  <p:normalViewPr showOutlineIcons="0">
    <p:restoredLeft sz="34559" autoAdjust="0"/>
    <p:restoredTop sz="86372" autoAdjust="0"/>
  </p:normalViewPr>
  <p:slideViewPr>
    <p:cSldViewPr>
      <p:cViewPr>
        <p:scale>
          <a:sx n="75" d="100"/>
          <a:sy n="75" d="100"/>
        </p:scale>
        <p:origin x="-462" y="-72"/>
      </p:cViewPr>
      <p:guideLst>
        <p:guide orient="horz" pos="2160"/>
        <p:guide pos="2880"/>
      </p:guideLst>
    </p:cSldViewPr>
  </p:slideViewPr>
  <p:outlineViewPr>
    <p:cViewPr>
      <p:scale>
        <a:sx n="33" d="100"/>
        <a:sy n="33" d="100"/>
      </p:scale>
      <p:origin x="0" y="10158"/>
    </p:cViewPr>
    <p:sldLst>
      <p:sld r:id="rId1" collapse="1"/>
      <p:sld r:id="rId2" collapse="1"/>
      <p:sld r:id="rId3" collapse="1"/>
      <p:sld r:id="rId4" collapse="1"/>
      <p:sld r:id="rId5" collapse="1"/>
      <p:sld r:id="rId6" collapse="1"/>
      <p:sld r:id="rId7" collapse="1"/>
      <p:sld r:id="rId8" collapse="1"/>
      <p:sld r:id="rId9" collapse="1"/>
      <p:sld r:id="rId10" collapse="1"/>
      <p:sld r:id="rId11" collapse="1"/>
      <p:sld r:id="rId12" collapse="1"/>
      <p:sld r:id="rId13" collapse="1"/>
      <p:sld r:id="rId14" collapse="1"/>
      <p:sld r:id="rId15" collapse="1"/>
      <p:sld r:id="rId16" collapse="1"/>
      <p:sld r:id="rId17" collapse="1"/>
      <p:sld r:id="rId18" collapse="1"/>
      <p:sld r:id="rId19" collapse="1"/>
      <p:sld r:id="rId20" collapse="1"/>
      <p:sld r:id="rId21" collapse="1"/>
      <p:sld r:id="rId22" collapse="1"/>
      <p:sld r:id="rId23" collapse="1"/>
      <p:sld r:id="rId24" collapse="1"/>
      <p:sld r:id="rId25" collapse="1"/>
      <p:sld r:id="rId26" collapse="1"/>
      <p:sld r:id="rId27" collapse="1"/>
      <p:sld r:id="rId28" collapse="1"/>
      <p:sld r:id="rId29" collapse="1"/>
      <p:sld r:id="rId30" collapse="1"/>
      <p:sld r:id="rId31" collapse="1"/>
      <p:sld r:id="rId32" collapse="1"/>
      <p:sld r:id="rId33" collapse="1"/>
      <p:sld r:id="rId34" collapse="1"/>
      <p:sld r:id="rId35" collapse="1"/>
      <p:sld r:id="rId36" collapse="1"/>
      <p:sld r:id="rId37" collapse="1"/>
      <p:sld r:id="rId38" collapse="1"/>
      <p:sld r:id="rId39" collapse="1"/>
      <p:sld r:id="rId40" collapse="1"/>
      <p:sld r:id="rId41" collapse="1"/>
      <p:sld r:id="rId42" collapse="1"/>
      <p:sld r:id="rId43" collapse="1"/>
      <p:sld r:id="rId44" collapse="1"/>
      <p:sld r:id="rId45" collapse="1"/>
      <p:sld r:id="rId46" collapse="1"/>
      <p:sld r:id="rId47" collapse="1"/>
      <p:sld r:id="rId48" collapse="1"/>
      <p:sld r:id="rId49" collapse="1"/>
      <p:sld r:id="rId50" collapse="1"/>
      <p:sld r:id="rId51" collapse="1"/>
      <p:sld r:id="rId52" collapse="1"/>
      <p:sld r:id="rId53" collapse="1"/>
      <p:sld r:id="rId54" collapse="1"/>
      <p:sld r:id="rId55" collapse="1"/>
      <p:sld r:id="rId56" collapse="1"/>
      <p:sld r:id="rId57" collapse="1"/>
      <p:sld r:id="rId58" collapse="1"/>
    </p:sldLst>
  </p:outlineViewPr>
  <p:notesTextViewPr>
    <p:cViewPr>
      <p:scale>
        <a:sx n="100" d="100"/>
        <a:sy n="100" d="100"/>
      </p:scale>
      <p:origin x="0" y="0"/>
    </p:cViewPr>
  </p:notesTextViewPr>
  <p:sorterViewPr>
    <p:cViewPr>
      <p:scale>
        <a:sx n="66" d="100"/>
        <a:sy n="66" d="100"/>
      </p:scale>
      <p:origin x="0" y="4537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presProps" Target="presProp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87" Type="http://schemas.openxmlformats.org/officeDocument/2006/relationships/tableStyles" Target="tableStyle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notesMaster" Target="notesMasters/notesMaster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85"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slide" Target="slides/slide80.xml"/><Relationship Id="rId86" Type="http://schemas.openxmlformats.org/officeDocument/2006/relationships/theme" Target="theme/theme1.xml"/></Relationships>
</file>

<file path=ppt/_rels/viewProps.xml.rels><?xml version="1.0" encoding="UTF-8" standalone="yes"?>
<Relationships xmlns="http://schemas.openxmlformats.org/package/2006/relationships"><Relationship Id="rId13" Type="http://schemas.openxmlformats.org/officeDocument/2006/relationships/slide" Target="slides/slide19.xml"/><Relationship Id="rId18" Type="http://schemas.openxmlformats.org/officeDocument/2006/relationships/slide" Target="slides/slide24.xml"/><Relationship Id="rId26" Type="http://schemas.openxmlformats.org/officeDocument/2006/relationships/slide" Target="slides/slide36.xml"/><Relationship Id="rId39" Type="http://schemas.openxmlformats.org/officeDocument/2006/relationships/slide" Target="slides/slide58.xml"/><Relationship Id="rId21" Type="http://schemas.openxmlformats.org/officeDocument/2006/relationships/slide" Target="slides/slide28.xml"/><Relationship Id="rId34" Type="http://schemas.openxmlformats.org/officeDocument/2006/relationships/slide" Target="slides/slide50.xml"/><Relationship Id="rId42" Type="http://schemas.openxmlformats.org/officeDocument/2006/relationships/slide" Target="slides/slide61.xml"/><Relationship Id="rId47" Type="http://schemas.openxmlformats.org/officeDocument/2006/relationships/slide" Target="slides/slide69.xml"/><Relationship Id="rId50" Type="http://schemas.openxmlformats.org/officeDocument/2006/relationships/slide" Target="slides/slide72.xml"/><Relationship Id="rId55" Type="http://schemas.openxmlformats.org/officeDocument/2006/relationships/slide" Target="slides/slide77.xml"/><Relationship Id="rId7" Type="http://schemas.openxmlformats.org/officeDocument/2006/relationships/slide" Target="slides/slide10.xml"/><Relationship Id="rId12" Type="http://schemas.openxmlformats.org/officeDocument/2006/relationships/slide" Target="slides/slide18.xml"/><Relationship Id="rId17" Type="http://schemas.openxmlformats.org/officeDocument/2006/relationships/slide" Target="slides/slide23.xml"/><Relationship Id="rId25" Type="http://schemas.openxmlformats.org/officeDocument/2006/relationships/slide" Target="slides/slide35.xml"/><Relationship Id="rId33" Type="http://schemas.openxmlformats.org/officeDocument/2006/relationships/slide" Target="slides/slide44.xml"/><Relationship Id="rId38" Type="http://schemas.openxmlformats.org/officeDocument/2006/relationships/slide" Target="slides/slide57.xml"/><Relationship Id="rId46" Type="http://schemas.openxmlformats.org/officeDocument/2006/relationships/slide" Target="slides/slide67.xml"/><Relationship Id="rId2" Type="http://schemas.openxmlformats.org/officeDocument/2006/relationships/slide" Target="slides/slide3.xml"/><Relationship Id="rId16" Type="http://schemas.openxmlformats.org/officeDocument/2006/relationships/slide" Target="slides/slide22.xml"/><Relationship Id="rId20" Type="http://schemas.openxmlformats.org/officeDocument/2006/relationships/slide" Target="slides/slide27.xml"/><Relationship Id="rId29" Type="http://schemas.openxmlformats.org/officeDocument/2006/relationships/slide" Target="slides/slide39.xml"/><Relationship Id="rId41" Type="http://schemas.openxmlformats.org/officeDocument/2006/relationships/slide" Target="slides/slide60.xml"/><Relationship Id="rId54" Type="http://schemas.openxmlformats.org/officeDocument/2006/relationships/slide" Target="slides/slide76.xml"/><Relationship Id="rId1" Type="http://schemas.openxmlformats.org/officeDocument/2006/relationships/slide" Target="slides/slide2.xml"/><Relationship Id="rId6" Type="http://schemas.openxmlformats.org/officeDocument/2006/relationships/slide" Target="slides/slide9.xml"/><Relationship Id="rId11" Type="http://schemas.openxmlformats.org/officeDocument/2006/relationships/slide" Target="slides/slide16.xml"/><Relationship Id="rId24" Type="http://schemas.openxmlformats.org/officeDocument/2006/relationships/slide" Target="slides/slide31.xml"/><Relationship Id="rId32" Type="http://schemas.openxmlformats.org/officeDocument/2006/relationships/slide" Target="slides/slide42.xml"/><Relationship Id="rId37" Type="http://schemas.openxmlformats.org/officeDocument/2006/relationships/slide" Target="slides/slide56.xml"/><Relationship Id="rId40" Type="http://schemas.openxmlformats.org/officeDocument/2006/relationships/slide" Target="slides/slide59.xml"/><Relationship Id="rId45" Type="http://schemas.openxmlformats.org/officeDocument/2006/relationships/slide" Target="slides/slide66.xml"/><Relationship Id="rId53" Type="http://schemas.openxmlformats.org/officeDocument/2006/relationships/slide" Target="slides/slide75.xml"/><Relationship Id="rId58" Type="http://schemas.openxmlformats.org/officeDocument/2006/relationships/slide" Target="slides/slide80.xml"/><Relationship Id="rId5" Type="http://schemas.openxmlformats.org/officeDocument/2006/relationships/slide" Target="slides/slide7.xml"/><Relationship Id="rId15" Type="http://schemas.openxmlformats.org/officeDocument/2006/relationships/slide" Target="slides/slide21.xml"/><Relationship Id="rId23" Type="http://schemas.openxmlformats.org/officeDocument/2006/relationships/slide" Target="slides/slide30.xml"/><Relationship Id="rId28" Type="http://schemas.openxmlformats.org/officeDocument/2006/relationships/slide" Target="slides/slide38.xml"/><Relationship Id="rId36" Type="http://schemas.openxmlformats.org/officeDocument/2006/relationships/slide" Target="slides/slide55.xml"/><Relationship Id="rId49" Type="http://schemas.openxmlformats.org/officeDocument/2006/relationships/slide" Target="slides/slide71.xml"/><Relationship Id="rId57" Type="http://schemas.openxmlformats.org/officeDocument/2006/relationships/slide" Target="slides/slide79.xml"/><Relationship Id="rId10" Type="http://schemas.openxmlformats.org/officeDocument/2006/relationships/slide" Target="slides/slide15.xml"/><Relationship Id="rId19" Type="http://schemas.openxmlformats.org/officeDocument/2006/relationships/slide" Target="slides/slide25.xml"/><Relationship Id="rId31" Type="http://schemas.openxmlformats.org/officeDocument/2006/relationships/slide" Target="slides/slide41.xml"/><Relationship Id="rId44" Type="http://schemas.openxmlformats.org/officeDocument/2006/relationships/slide" Target="slides/slide63.xml"/><Relationship Id="rId52" Type="http://schemas.openxmlformats.org/officeDocument/2006/relationships/slide" Target="slides/slide74.xml"/><Relationship Id="rId4" Type="http://schemas.openxmlformats.org/officeDocument/2006/relationships/slide" Target="slides/slide5.xml"/><Relationship Id="rId9" Type="http://schemas.openxmlformats.org/officeDocument/2006/relationships/slide" Target="slides/slide14.xml"/><Relationship Id="rId14" Type="http://schemas.openxmlformats.org/officeDocument/2006/relationships/slide" Target="slides/slide20.xml"/><Relationship Id="rId22" Type="http://schemas.openxmlformats.org/officeDocument/2006/relationships/slide" Target="slides/slide29.xml"/><Relationship Id="rId27" Type="http://schemas.openxmlformats.org/officeDocument/2006/relationships/slide" Target="slides/slide37.xml"/><Relationship Id="rId30" Type="http://schemas.openxmlformats.org/officeDocument/2006/relationships/slide" Target="slides/slide40.xml"/><Relationship Id="rId35" Type="http://schemas.openxmlformats.org/officeDocument/2006/relationships/slide" Target="slides/slide54.xml"/><Relationship Id="rId43" Type="http://schemas.openxmlformats.org/officeDocument/2006/relationships/slide" Target="slides/slide62.xml"/><Relationship Id="rId48" Type="http://schemas.openxmlformats.org/officeDocument/2006/relationships/slide" Target="slides/slide70.xml"/><Relationship Id="rId56" Type="http://schemas.openxmlformats.org/officeDocument/2006/relationships/slide" Target="slides/slide78.xml"/><Relationship Id="rId8" Type="http://schemas.openxmlformats.org/officeDocument/2006/relationships/slide" Target="slides/slide13.xml"/><Relationship Id="rId51" Type="http://schemas.openxmlformats.org/officeDocument/2006/relationships/slide" Target="slides/slide73.xml"/><Relationship Id="rId3"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17794"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417795" name="Rectangle 3"/>
          <p:cNvSpPr>
            <a:spLocks noGrp="1" noChangeArrowheads="1"/>
          </p:cNvSpPr>
          <p:nvPr>
            <p:ph type="dt" sz="quarter"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417796" name="Rectangle 4"/>
          <p:cNvSpPr>
            <a:spLocks noGrp="1" noChangeArrowheads="1"/>
          </p:cNvSpPr>
          <p:nvPr>
            <p:ph type="ftr" sz="quarter" idx="2"/>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417797" name="Rectangle 5"/>
          <p:cNvSpPr>
            <a:spLocks noGrp="1" noChangeArrowheads="1"/>
          </p:cNvSpPr>
          <p:nvPr>
            <p:ph type="sldNum" sz="quarter" idx="3"/>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A44B364C-A20A-460D-A6E4-86291A05897D}" type="slidenum">
              <a:rPr lang="en-US" altLang="zh-CN"/>
              <a:pPr/>
              <a:t>‹#›</a:t>
            </a:fld>
            <a:endParaRPr lang="en-US" altLang="zh-CN"/>
          </a:p>
        </p:txBody>
      </p:sp>
    </p:spTree>
    <p:extLst>
      <p:ext uri="{BB962C8B-B14F-4D97-AF65-F5344CB8AC3E}">
        <p14:creationId xmlns:p14="http://schemas.microsoft.com/office/powerpoint/2010/main" val="223316140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7586" name="Rectangle 2"/>
          <p:cNvSpPr>
            <a:spLocks noGrp="1" noChangeArrowheads="1"/>
          </p:cNvSpPr>
          <p:nvPr>
            <p:ph type="hdr" sz="quarter"/>
          </p:nvPr>
        </p:nvSpPr>
        <p:spPr bwMode="auto">
          <a:xfrm>
            <a:off x="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200" b="0"/>
            </a:lvl1pPr>
          </a:lstStyle>
          <a:p>
            <a:endParaRPr lang="en-US" altLang="zh-CN"/>
          </a:p>
        </p:txBody>
      </p:sp>
      <p:sp>
        <p:nvSpPr>
          <p:cNvPr id="67587" name="Rectangle 3"/>
          <p:cNvSpPr>
            <a:spLocks noGrp="1" noChangeArrowheads="1"/>
          </p:cNvSpPr>
          <p:nvPr>
            <p:ph type="dt" idx="1"/>
          </p:nvPr>
        </p:nvSpPr>
        <p:spPr bwMode="auto">
          <a:xfrm>
            <a:off x="3778250" y="0"/>
            <a:ext cx="2889250" cy="49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200" b="0"/>
            </a:lvl1pPr>
          </a:lstStyle>
          <a:p>
            <a:endParaRPr lang="en-US" altLang="zh-CN"/>
          </a:p>
        </p:txBody>
      </p:sp>
      <p:sp>
        <p:nvSpPr>
          <p:cNvPr id="67588" name="Rectangle 4"/>
          <p:cNvSpPr>
            <a:spLocks noGrp="1" noRot="1" noChangeAspect="1" noChangeArrowheads="1" noTextEdit="1"/>
          </p:cNvSpPr>
          <p:nvPr>
            <p:ph type="sldImg" idx="2"/>
          </p:nvPr>
        </p:nvSpPr>
        <p:spPr bwMode="auto">
          <a:xfrm>
            <a:off x="852488" y="744538"/>
            <a:ext cx="4964112" cy="3722687"/>
          </a:xfrm>
          <a:prstGeom prst="rect">
            <a:avLst/>
          </a:prstGeom>
          <a:noFill/>
          <a:ln w="9525">
            <a:solidFill>
              <a:srgbClr val="000000"/>
            </a:solidFill>
            <a:miter lim="800000"/>
            <a:headEnd/>
            <a:tailEnd/>
          </a:ln>
          <a:effectLst/>
          <a:extLs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67589" name="Rectangle 5"/>
          <p:cNvSpPr>
            <a:spLocks noGrp="1" noChangeArrowheads="1"/>
          </p:cNvSpPr>
          <p:nvPr>
            <p:ph type="body" sz="quarter" idx="3"/>
          </p:nvPr>
        </p:nvSpPr>
        <p:spPr bwMode="auto">
          <a:xfrm>
            <a:off x="666750" y="4714875"/>
            <a:ext cx="5335588" cy="4467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67590" name="Rectangle 6"/>
          <p:cNvSpPr>
            <a:spLocks noGrp="1" noChangeArrowheads="1"/>
          </p:cNvSpPr>
          <p:nvPr>
            <p:ph type="ftr" sz="quarter" idx="4"/>
          </p:nvPr>
        </p:nvSpPr>
        <p:spPr bwMode="auto">
          <a:xfrm>
            <a:off x="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defRPr sz="1200" b="0"/>
            </a:lvl1pPr>
          </a:lstStyle>
          <a:p>
            <a:endParaRPr lang="en-US" altLang="zh-CN"/>
          </a:p>
        </p:txBody>
      </p:sp>
      <p:sp>
        <p:nvSpPr>
          <p:cNvPr id="67591" name="Rectangle 7"/>
          <p:cNvSpPr>
            <a:spLocks noGrp="1" noChangeArrowheads="1"/>
          </p:cNvSpPr>
          <p:nvPr>
            <p:ph type="sldNum" sz="quarter" idx="5"/>
          </p:nvPr>
        </p:nvSpPr>
        <p:spPr bwMode="auto">
          <a:xfrm>
            <a:off x="3778250" y="9428163"/>
            <a:ext cx="2889250" cy="496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a:defRPr sz="1200" b="0"/>
            </a:lvl1pPr>
          </a:lstStyle>
          <a:p>
            <a:fld id="{F2D2B333-379E-4312-9A05-37EA2A4A7F9B}" type="slidenum">
              <a:rPr lang="en-US" altLang="zh-CN"/>
              <a:pPr/>
              <a:t>‹#›</a:t>
            </a:fld>
            <a:endParaRPr lang="en-US" altLang="zh-CN"/>
          </a:p>
        </p:txBody>
      </p:sp>
    </p:spTree>
    <p:extLst>
      <p:ext uri="{BB962C8B-B14F-4D97-AF65-F5344CB8AC3E}">
        <p14:creationId xmlns:p14="http://schemas.microsoft.com/office/powerpoint/2010/main" val="963735433"/>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pitchFamily="34" charset="0"/>
        <a:ea typeface="宋体" pitchFamily="2" charset="-122"/>
        <a:cs typeface="+mn-cs"/>
      </a:defRPr>
    </a:lvl1pPr>
    <a:lvl2pPr marL="457200" algn="l" rtl="0" fontAlgn="base">
      <a:spcBef>
        <a:spcPct val="30000"/>
      </a:spcBef>
      <a:spcAft>
        <a:spcPct val="0"/>
      </a:spcAft>
      <a:defRPr sz="1200" kern="1200">
        <a:solidFill>
          <a:schemeClr val="tx1"/>
        </a:solidFill>
        <a:latin typeface="Arial" pitchFamily="34" charset="0"/>
        <a:ea typeface="宋体" pitchFamily="2" charset="-122"/>
        <a:cs typeface="+mn-cs"/>
      </a:defRPr>
    </a:lvl2pPr>
    <a:lvl3pPr marL="914400" algn="l" rtl="0" fontAlgn="base">
      <a:spcBef>
        <a:spcPct val="30000"/>
      </a:spcBef>
      <a:spcAft>
        <a:spcPct val="0"/>
      </a:spcAft>
      <a:defRPr sz="1200" kern="1200">
        <a:solidFill>
          <a:schemeClr val="tx1"/>
        </a:solidFill>
        <a:latin typeface="Arial" pitchFamily="34" charset="0"/>
        <a:ea typeface="宋体" pitchFamily="2" charset="-122"/>
        <a:cs typeface="+mn-cs"/>
      </a:defRPr>
    </a:lvl3pPr>
    <a:lvl4pPr marL="1371600" algn="l" rtl="0" fontAlgn="base">
      <a:spcBef>
        <a:spcPct val="30000"/>
      </a:spcBef>
      <a:spcAft>
        <a:spcPct val="0"/>
      </a:spcAft>
      <a:defRPr sz="1200" kern="1200">
        <a:solidFill>
          <a:schemeClr val="tx1"/>
        </a:solidFill>
        <a:latin typeface="Arial" pitchFamily="34" charset="0"/>
        <a:ea typeface="宋体" pitchFamily="2" charset="-122"/>
        <a:cs typeface="+mn-cs"/>
      </a:defRPr>
    </a:lvl4pPr>
    <a:lvl5pPr marL="1828800" algn="l" rtl="0" fontAlgn="base">
      <a:spcBef>
        <a:spcPct val="30000"/>
      </a:spcBef>
      <a:spcAft>
        <a:spcPct val="0"/>
      </a:spcAft>
      <a:defRPr sz="1200" kern="1200">
        <a:solidFill>
          <a:schemeClr val="tx1"/>
        </a:solidFill>
        <a:latin typeface="Arial" pitchFamily="34" charset="0"/>
        <a:ea typeface="宋体" pitchFamily="2" charset="-122"/>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685800" y="2130425"/>
            <a:ext cx="7772400" cy="1470025"/>
          </a:xfrm>
        </p:spPr>
        <p:txBody>
          <a:body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3BEB830-CBAF-4666-8A62-04EF7BCBA48D}" type="slidenum">
              <a:rPr lang="en-US" altLang="zh-CN"/>
              <a:pPr/>
              <a:t>‹#›</a:t>
            </a:fld>
            <a:endParaRPr lang="en-US" altLang="zh-CN"/>
          </a:p>
        </p:txBody>
      </p:sp>
    </p:spTree>
    <p:extLst>
      <p:ext uri="{BB962C8B-B14F-4D97-AF65-F5344CB8AC3E}">
        <p14:creationId xmlns:p14="http://schemas.microsoft.com/office/powerpoint/2010/main" val="4109283022"/>
      </p:ext>
    </p:extLst>
  </p:cSld>
  <p:clrMapOvr>
    <a:masterClrMapping/>
  </p:clrMapOvr>
  <p:transition spd="med">
    <p:strips dir="rd"/>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084E6C31-0CBB-413B-9519-D85B49B9D37B}" type="slidenum">
              <a:rPr lang="en-US" altLang="zh-CN"/>
              <a:pPr/>
              <a:t>‹#›</a:t>
            </a:fld>
            <a:endParaRPr lang="en-US" altLang="zh-CN"/>
          </a:p>
        </p:txBody>
      </p:sp>
    </p:spTree>
    <p:extLst>
      <p:ext uri="{BB962C8B-B14F-4D97-AF65-F5344CB8AC3E}">
        <p14:creationId xmlns:p14="http://schemas.microsoft.com/office/powerpoint/2010/main" val="1354835597"/>
      </p:ext>
    </p:extLst>
  </p:cSld>
  <p:clrMapOvr>
    <a:masterClrMapping/>
  </p:clrMapOvr>
  <p:transition spd="med">
    <p:strips dir="rd"/>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722313" y="4406900"/>
            <a:ext cx="7772400" cy="1362075"/>
          </a:xfrm>
        </p:spPr>
        <p:txBody>
          <a:bodyPr anchor="t"/>
          <a:lstStyle>
            <a:lvl1pPr algn="l">
              <a:defRPr sz="4000" b="1" cap="all"/>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F32B847D-3359-4571-89C6-77C07DB426CF}" type="slidenum">
              <a:rPr lang="en-US" altLang="zh-CN"/>
              <a:pPr/>
              <a:t>‹#›</a:t>
            </a:fld>
            <a:endParaRPr lang="en-US" altLang="zh-CN"/>
          </a:p>
        </p:txBody>
      </p:sp>
    </p:spTree>
    <p:extLst>
      <p:ext uri="{BB962C8B-B14F-4D97-AF65-F5344CB8AC3E}">
        <p14:creationId xmlns:p14="http://schemas.microsoft.com/office/powerpoint/2010/main" val="17454569"/>
      </p:ext>
    </p:extLst>
  </p:cSld>
  <p:clrMapOvr>
    <a:masterClrMapping/>
  </p:clrMapOvr>
  <p:transition spd="med">
    <p:strips dir="rd"/>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304800"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4651375" y="1981200"/>
            <a:ext cx="4194175" cy="38862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F0D9CC85-1421-43FD-8FA3-AAB2C6B23028}" type="slidenum">
              <a:rPr lang="en-US" altLang="zh-CN"/>
              <a:pPr/>
              <a:t>‹#›</a:t>
            </a:fld>
            <a:endParaRPr lang="en-US" altLang="zh-CN"/>
          </a:p>
        </p:txBody>
      </p:sp>
    </p:spTree>
    <p:extLst>
      <p:ext uri="{BB962C8B-B14F-4D97-AF65-F5344CB8AC3E}">
        <p14:creationId xmlns:p14="http://schemas.microsoft.com/office/powerpoint/2010/main" val="4199217366"/>
      </p:ext>
    </p:extLst>
  </p:cSld>
  <p:clrMapOvr>
    <a:masterClrMapping/>
  </p:clrMapOvr>
  <p:transition spd="med">
    <p:strips dir="rd"/>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457200" y="274638"/>
            <a:ext cx="8229600" cy="1143000"/>
          </a:xfrm>
        </p:spPr>
        <p:txBody>
          <a:bodyPr/>
          <a:lstStyle>
            <a:lvl1pPr>
              <a:defRPr/>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lvl1pPr>
              <a:defRPr/>
            </a:lvl1pPr>
          </a:lstStyle>
          <a:p>
            <a:endParaRPr lang="en-US" altLang="zh-CN"/>
          </a:p>
        </p:txBody>
      </p:sp>
      <p:sp>
        <p:nvSpPr>
          <p:cNvPr id="8" name="页脚占位符 7"/>
          <p:cNvSpPr>
            <a:spLocks noGrp="1"/>
          </p:cNvSpPr>
          <p:nvPr>
            <p:ph type="ftr" sz="quarter" idx="11"/>
          </p:nvPr>
        </p:nvSpPr>
        <p:spPr/>
        <p:txBody>
          <a:bodyPr/>
          <a:lstStyle>
            <a:lvl1pPr>
              <a:defRPr/>
            </a:lvl1pPr>
          </a:lstStyle>
          <a:p>
            <a:endParaRPr lang="en-US" altLang="zh-CN"/>
          </a:p>
        </p:txBody>
      </p:sp>
      <p:sp>
        <p:nvSpPr>
          <p:cNvPr id="9" name="灯片编号占位符 8"/>
          <p:cNvSpPr>
            <a:spLocks noGrp="1"/>
          </p:cNvSpPr>
          <p:nvPr>
            <p:ph type="sldNum" sz="quarter" idx="12"/>
          </p:nvPr>
        </p:nvSpPr>
        <p:spPr/>
        <p:txBody>
          <a:bodyPr/>
          <a:lstStyle>
            <a:lvl1pPr>
              <a:defRPr/>
            </a:lvl1pPr>
          </a:lstStyle>
          <a:p>
            <a:fld id="{89F1222E-78FD-4587-A0AB-CF05F178C854}" type="slidenum">
              <a:rPr lang="en-US" altLang="zh-CN"/>
              <a:pPr/>
              <a:t>‹#›</a:t>
            </a:fld>
            <a:endParaRPr lang="en-US" altLang="zh-CN"/>
          </a:p>
        </p:txBody>
      </p:sp>
    </p:spTree>
    <p:extLst>
      <p:ext uri="{BB962C8B-B14F-4D97-AF65-F5344CB8AC3E}">
        <p14:creationId xmlns:p14="http://schemas.microsoft.com/office/powerpoint/2010/main" val="722100789"/>
      </p:ext>
    </p:extLst>
  </p:cSld>
  <p:clrMapOvr>
    <a:masterClrMapping/>
  </p:clrMapOvr>
  <p:transition spd="med">
    <p:strips dir="rd"/>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lvl1pPr>
              <a:defRPr/>
            </a:lvl1pPr>
          </a:lstStyle>
          <a:p>
            <a:endParaRPr lang="en-US" altLang="zh-CN"/>
          </a:p>
        </p:txBody>
      </p:sp>
      <p:sp>
        <p:nvSpPr>
          <p:cNvPr id="4" name="页脚占位符 3"/>
          <p:cNvSpPr>
            <a:spLocks noGrp="1"/>
          </p:cNvSpPr>
          <p:nvPr>
            <p:ph type="ftr" sz="quarter" idx="11"/>
          </p:nvPr>
        </p:nvSpPr>
        <p:spPr/>
        <p:txBody>
          <a:bodyPr/>
          <a:lstStyle>
            <a:lvl1pPr>
              <a:defRPr/>
            </a:lvl1pPr>
          </a:lstStyle>
          <a:p>
            <a:endParaRPr lang="en-US" altLang="zh-CN"/>
          </a:p>
        </p:txBody>
      </p:sp>
      <p:sp>
        <p:nvSpPr>
          <p:cNvPr id="5" name="灯片编号占位符 4"/>
          <p:cNvSpPr>
            <a:spLocks noGrp="1"/>
          </p:cNvSpPr>
          <p:nvPr>
            <p:ph type="sldNum" sz="quarter" idx="12"/>
          </p:nvPr>
        </p:nvSpPr>
        <p:spPr/>
        <p:txBody>
          <a:bodyPr/>
          <a:lstStyle>
            <a:lvl1pPr>
              <a:defRPr/>
            </a:lvl1pPr>
          </a:lstStyle>
          <a:p>
            <a:fld id="{7D73FFD9-EE88-4651-9786-7D139B50E373}" type="slidenum">
              <a:rPr lang="en-US" altLang="zh-CN"/>
              <a:pPr/>
              <a:t>‹#›</a:t>
            </a:fld>
            <a:endParaRPr lang="en-US" altLang="zh-CN"/>
          </a:p>
        </p:txBody>
      </p:sp>
    </p:spTree>
    <p:extLst>
      <p:ext uri="{BB962C8B-B14F-4D97-AF65-F5344CB8AC3E}">
        <p14:creationId xmlns:p14="http://schemas.microsoft.com/office/powerpoint/2010/main" val="4223276848"/>
      </p:ext>
    </p:extLst>
  </p:cSld>
  <p:clrMapOvr>
    <a:masterClrMapping/>
  </p:clrMapOvr>
  <p:transition spd="med">
    <p:strips dir="rd"/>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lvl1pPr>
              <a:defRPr/>
            </a:lvl1pPr>
          </a:lstStyle>
          <a:p>
            <a:endParaRPr lang="en-US" altLang="zh-CN"/>
          </a:p>
        </p:txBody>
      </p:sp>
      <p:sp>
        <p:nvSpPr>
          <p:cNvPr id="3" name="页脚占位符 2"/>
          <p:cNvSpPr>
            <a:spLocks noGrp="1"/>
          </p:cNvSpPr>
          <p:nvPr>
            <p:ph type="ftr" sz="quarter" idx="11"/>
          </p:nvPr>
        </p:nvSpPr>
        <p:spPr/>
        <p:txBody>
          <a:bodyPr/>
          <a:lstStyle>
            <a:lvl1pPr>
              <a:defRPr/>
            </a:lvl1pPr>
          </a:lstStyle>
          <a:p>
            <a:endParaRPr lang="en-US" altLang="zh-CN"/>
          </a:p>
        </p:txBody>
      </p:sp>
      <p:sp>
        <p:nvSpPr>
          <p:cNvPr id="4" name="灯片编号占位符 3"/>
          <p:cNvSpPr>
            <a:spLocks noGrp="1"/>
          </p:cNvSpPr>
          <p:nvPr>
            <p:ph type="sldNum" sz="quarter" idx="12"/>
          </p:nvPr>
        </p:nvSpPr>
        <p:spPr/>
        <p:txBody>
          <a:bodyPr/>
          <a:lstStyle>
            <a:lvl1pPr>
              <a:defRPr/>
            </a:lvl1pPr>
          </a:lstStyle>
          <a:p>
            <a:fld id="{53965AE4-A7C3-4A71-916A-4C3757A39ABC}" type="slidenum">
              <a:rPr lang="en-US" altLang="zh-CN"/>
              <a:pPr/>
              <a:t>‹#›</a:t>
            </a:fld>
            <a:endParaRPr lang="en-US" altLang="zh-CN"/>
          </a:p>
        </p:txBody>
      </p:sp>
    </p:spTree>
    <p:extLst>
      <p:ext uri="{BB962C8B-B14F-4D97-AF65-F5344CB8AC3E}">
        <p14:creationId xmlns:p14="http://schemas.microsoft.com/office/powerpoint/2010/main" val="1795623762"/>
      </p:ext>
    </p:extLst>
  </p:cSld>
  <p:clrMapOvr>
    <a:masterClrMapping/>
  </p:clrMapOvr>
  <p:transition spd="med">
    <p:strips dir="rd"/>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457200" y="273050"/>
            <a:ext cx="3008313" cy="1162050"/>
          </a:xfrm>
        </p:spPr>
        <p:txBody>
          <a:bodyPr anchor="b"/>
          <a:lstStyle>
            <a:lvl1pPr algn="l">
              <a:defRPr sz="2000" b="1"/>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文本占位符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E173D1AF-CC7E-4840-A9F2-8E61A957CCE8}" type="slidenum">
              <a:rPr lang="en-US" altLang="zh-CN"/>
              <a:pPr/>
              <a:t>‹#›</a:t>
            </a:fld>
            <a:endParaRPr lang="en-US" altLang="zh-CN"/>
          </a:p>
        </p:txBody>
      </p:sp>
    </p:spTree>
    <p:extLst>
      <p:ext uri="{BB962C8B-B14F-4D97-AF65-F5344CB8AC3E}">
        <p14:creationId xmlns:p14="http://schemas.microsoft.com/office/powerpoint/2010/main" val="1545770002"/>
      </p:ext>
    </p:extLst>
  </p:cSld>
  <p:clrMapOvr>
    <a:masterClrMapping/>
  </p:clrMapOvr>
  <p:transition spd="med">
    <p:strips dir="rd"/>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1792288" y="4800600"/>
            <a:ext cx="5486400" cy="566738"/>
          </a:xfrm>
        </p:spPr>
        <p:txBody>
          <a:bodyPr anchor="b"/>
          <a:lstStyle>
            <a:lvl1pPr algn="l">
              <a:defRPr sz="2000" b="1"/>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lvl1pPr>
              <a:defRPr/>
            </a:lvl1pPr>
          </a:lstStyle>
          <a:p>
            <a:endParaRPr lang="en-US" altLang="zh-CN"/>
          </a:p>
        </p:txBody>
      </p:sp>
      <p:sp>
        <p:nvSpPr>
          <p:cNvPr id="6" name="页脚占位符 5"/>
          <p:cNvSpPr>
            <a:spLocks noGrp="1"/>
          </p:cNvSpPr>
          <p:nvPr>
            <p:ph type="ftr" sz="quarter" idx="11"/>
          </p:nvPr>
        </p:nvSpPr>
        <p:spPr/>
        <p:txBody>
          <a:bodyPr/>
          <a:lstStyle>
            <a:lvl1pPr>
              <a:defRPr/>
            </a:lvl1pPr>
          </a:lstStyle>
          <a:p>
            <a:endParaRPr lang="en-US" altLang="zh-CN"/>
          </a:p>
        </p:txBody>
      </p:sp>
      <p:sp>
        <p:nvSpPr>
          <p:cNvPr id="7" name="灯片编号占位符 6"/>
          <p:cNvSpPr>
            <a:spLocks noGrp="1"/>
          </p:cNvSpPr>
          <p:nvPr>
            <p:ph type="sldNum" sz="quarter" idx="12"/>
          </p:nvPr>
        </p:nvSpPr>
        <p:spPr/>
        <p:txBody>
          <a:bodyPr/>
          <a:lstStyle>
            <a:lvl1pPr>
              <a:defRPr/>
            </a:lvl1pPr>
          </a:lstStyle>
          <a:p>
            <a:fld id="{AE4DB367-7952-4687-9721-D63F894B1258}" type="slidenum">
              <a:rPr lang="en-US" altLang="zh-CN"/>
              <a:pPr/>
              <a:t>‹#›</a:t>
            </a:fld>
            <a:endParaRPr lang="en-US" altLang="zh-CN"/>
          </a:p>
        </p:txBody>
      </p:sp>
    </p:spTree>
    <p:extLst>
      <p:ext uri="{BB962C8B-B14F-4D97-AF65-F5344CB8AC3E}">
        <p14:creationId xmlns:p14="http://schemas.microsoft.com/office/powerpoint/2010/main" val="2971426808"/>
      </p:ext>
    </p:extLst>
  </p:cSld>
  <p:clrMapOvr>
    <a:masterClrMapping/>
  </p:clrMapOvr>
  <p:transition spd="med">
    <p:strips dir="rd"/>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D97B290C-3AB8-4709-83EE-70B97786359B}" type="slidenum">
              <a:rPr lang="en-US" altLang="zh-CN"/>
              <a:pPr/>
              <a:t>‹#›</a:t>
            </a:fld>
            <a:endParaRPr lang="en-US" altLang="zh-CN"/>
          </a:p>
        </p:txBody>
      </p:sp>
    </p:spTree>
    <p:extLst>
      <p:ext uri="{BB962C8B-B14F-4D97-AF65-F5344CB8AC3E}">
        <p14:creationId xmlns:p14="http://schemas.microsoft.com/office/powerpoint/2010/main" val="3491226777"/>
      </p:ext>
    </p:extLst>
  </p:cSld>
  <p:clrMapOvr>
    <a:masterClrMapping/>
  </p:clrMapOvr>
  <p:transition spd="med">
    <p:strips dir="rd"/>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710363" y="685800"/>
            <a:ext cx="2135187" cy="5181600"/>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301625" y="685800"/>
            <a:ext cx="6256338" cy="5181600"/>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lvl1pPr>
              <a:defRPr/>
            </a:lvl1pPr>
          </a:lstStyle>
          <a:p>
            <a:endParaRPr lang="en-US" altLang="zh-CN"/>
          </a:p>
        </p:txBody>
      </p:sp>
      <p:sp>
        <p:nvSpPr>
          <p:cNvPr id="5" name="页脚占位符 4"/>
          <p:cNvSpPr>
            <a:spLocks noGrp="1"/>
          </p:cNvSpPr>
          <p:nvPr>
            <p:ph type="ftr" sz="quarter" idx="11"/>
          </p:nvPr>
        </p:nvSpPr>
        <p:spPr/>
        <p:txBody>
          <a:bodyPr/>
          <a:lstStyle>
            <a:lvl1pPr>
              <a:defRPr/>
            </a:lvl1pPr>
          </a:lstStyle>
          <a:p>
            <a:endParaRPr lang="en-US" altLang="zh-CN"/>
          </a:p>
        </p:txBody>
      </p:sp>
      <p:sp>
        <p:nvSpPr>
          <p:cNvPr id="6" name="灯片编号占位符 5"/>
          <p:cNvSpPr>
            <a:spLocks noGrp="1"/>
          </p:cNvSpPr>
          <p:nvPr>
            <p:ph type="sldNum" sz="quarter" idx="12"/>
          </p:nvPr>
        </p:nvSpPr>
        <p:spPr/>
        <p:txBody>
          <a:bodyPr/>
          <a:lstStyle>
            <a:lvl1pPr>
              <a:defRPr/>
            </a:lvl1pPr>
          </a:lstStyle>
          <a:p>
            <a:fld id="{644519CE-F2E0-4B61-9366-13A9765F30CE}" type="slidenum">
              <a:rPr lang="en-US" altLang="zh-CN"/>
              <a:pPr/>
              <a:t>‹#›</a:t>
            </a:fld>
            <a:endParaRPr lang="en-US" altLang="zh-CN"/>
          </a:p>
        </p:txBody>
      </p:sp>
    </p:spTree>
    <p:extLst>
      <p:ext uri="{BB962C8B-B14F-4D97-AF65-F5344CB8AC3E}">
        <p14:creationId xmlns:p14="http://schemas.microsoft.com/office/powerpoint/2010/main" val="463865484"/>
      </p:ext>
    </p:extLst>
  </p:cSld>
  <p:clrMapOvr>
    <a:masterClrMapping/>
  </p:clrMapOvr>
  <p:transition spd="med">
    <p:strips dir="rd"/>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49154" name="Rectangle 2"/>
          <p:cNvSpPr>
            <a:spLocks noGrp="1" noRot="1" noChangeArrowheads="1"/>
          </p:cNvSpPr>
          <p:nvPr>
            <p:ph type="title"/>
          </p:nvPr>
        </p:nvSpPr>
        <p:spPr bwMode="auto">
          <a:xfrm>
            <a:off x="301625" y="685800"/>
            <a:ext cx="854075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zh-CN" altLang="en-US" smtClean="0"/>
              <a:t>单击此处编辑母版标题样式</a:t>
            </a:r>
          </a:p>
        </p:txBody>
      </p:sp>
      <p:sp>
        <p:nvSpPr>
          <p:cNvPr id="49155" name="Rectangle 3"/>
          <p:cNvSpPr>
            <a:spLocks noGrp="1" noRot="1" noChangeArrowheads="1"/>
          </p:cNvSpPr>
          <p:nvPr>
            <p:ph type="body" idx="1"/>
          </p:nvPr>
        </p:nvSpPr>
        <p:spPr bwMode="auto">
          <a:xfrm>
            <a:off x="304800" y="1981200"/>
            <a:ext cx="85407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p>
        </p:txBody>
      </p:sp>
      <p:sp>
        <p:nvSpPr>
          <p:cNvPr id="49156" name="Rectangle 4"/>
          <p:cNvSpPr>
            <a:spLocks noGrp="1" noChangeArrowheads="1"/>
          </p:cNvSpPr>
          <p:nvPr>
            <p:ph type="dt" sz="half" idx="2"/>
          </p:nvPr>
        </p:nvSpPr>
        <p:spPr bwMode="auto">
          <a:xfrm>
            <a:off x="301625"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b="0"/>
            </a:lvl1pPr>
          </a:lstStyle>
          <a:p>
            <a:endParaRPr lang="en-US" altLang="zh-CN"/>
          </a:p>
        </p:txBody>
      </p:sp>
      <p:sp>
        <p:nvSpPr>
          <p:cNvPr id="49157" name="Rectangle 5"/>
          <p:cNvSpPr>
            <a:spLocks noGrp="1" noChangeArrowheads="1"/>
          </p:cNvSpPr>
          <p:nvPr>
            <p:ph type="ftr" sz="quarter" idx="3"/>
          </p:nvPr>
        </p:nvSpPr>
        <p:spPr bwMode="auto">
          <a:xfrm>
            <a:off x="3124200" y="6019800"/>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sz="1400" b="0"/>
            </a:lvl1pPr>
          </a:lstStyle>
          <a:p>
            <a:endParaRPr lang="en-US" altLang="zh-CN"/>
          </a:p>
        </p:txBody>
      </p:sp>
      <p:sp>
        <p:nvSpPr>
          <p:cNvPr id="49158" name="Rectangle 6"/>
          <p:cNvSpPr>
            <a:spLocks noGrp="1" noChangeArrowheads="1"/>
          </p:cNvSpPr>
          <p:nvPr>
            <p:ph type="sldNum" sz="quarter" idx="4"/>
          </p:nvPr>
        </p:nvSpPr>
        <p:spPr bwMode="auto">
          <a:xfrm>
            <a:off x="6553200" y="6019800"/>
            <a:ext cx="2289175"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sz="1400" b="0"/>
            </a:lvl1pPr>
          </a:lstStyle>
          <a:p>
            <a:fld id="{726F5FF4-ED36-4803-B06D-858F926C0155}" type="slidenum">
              <a:rPr lang="en-US" altLang="zh-CN"/>
              <a:pPr/>
              <a:t>‹#›</a:t>
            </a:fld>
            <a:endParaRPr lang="en-US" altLang="zh-CN"/>
          </a:p>
        </p:txBody>
      </p:sp>
      <p:sp>
        <p:nvSpPr>
          <p:cNvPr id="49162" name="WordArt 10"/>
          <p:cNvSpPr>
            <a:spLocks noChangeArrowheads="1" noChangeShapeType="1" noTextEdit="1"/>
          </p:cNvSpPr>
          <p:nvPr userDrawn="1"/>
        </p:nvSpPr>
        <p:spPr bwMode="auto">
          <a:xfrm>
            <a:off x="611188" y="188913"/>
            <a:ext cx="1223962" cy="2159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1600" kern="10">
                <a:ln w="9525">
                  <a:solidFill>
                    <a:srgbClr val="000000"/>
                  </a:solidFill>
                  <a:round/>
                  <a:headEnd/>
                  <a:tailEnd/>
                </a:ln>
                <a:solidFill>
                  <a:srgbClr val="FFFFFF"/>
                </a:solidFill>
                <a:latin typeface="华文仿宋"/>
                <a:ea typeface="华文仿宋"/>
              </a:rPr>
              <a:t>数据库基础及应用</a:t>
            </a:r>
          </a:p>
        </p:txBody>
      </p:sp>
      <p:sp>
        <p:nvSpPr>
          <p:cNvPr id="49165" name="AutoShape 13">
            <a:hlinkClick r:id="" action="ppaction://hlinkshowjump?jump=previousslide" highlightClick="1"/>
          </p:cNvPr>
          <p:cNvSpPr>
            <a:spLocks noChangeArrowheads="1"/>
          </p:cNvSpPr>
          <p:nvPr userDrawn="1"/>
        </p:nvSpPr>
        <p:spPr bwMode="auto">
          <a:xfrm>
            <a:off x="7885113" y="6669088"/>
            <a:ext cx="287337" cy="188912"/>
          </a:xfrm>
          <a:prstGeom prst="actionButtonBackPrevious">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
        <p:nvSpPr>
          <p:cNvPr id="49166" name="AutoShape 14">
            <a:hlinkClick r:id="" action="ppaction://hlinkshowjump?jump=nextslide" highlightClick="1"/>
          </p:cNvPr>
          <p:cNvSpPr>
            <a:spLocks noChangeArrowheads="1"/>
          </p:cNvSpPr>
          <p:nvPr userDrawn="1"/>
        </p:nvSpPr>
        <p:spPr bwMode="auto">
          <a:xfrm>
            <a:off x="8243888" y="6669088"/>
            <a:ext cx="288925" cy="188912"/>
          </a:xfrm>
          <a:prstGeom prst="actionButtonForwardNext">
            <a:avLst/>
          </a:prstGeom>
          <a:solidFill>
            <a:srgbClr val="FFFF00"/>
          </a:solidFill>
          <a:ln w="9525">
            <a:solidFill>
              <a:srgbClr val="00FFFF"/>
            </a:solidFill>
            <a:miter lim="800000"/>
            <a:headEnd/>
            <a:tailEnd/>
          </a:ln>
          <a:effectLst>
            <a:prstShdw prst="shdw13" dist="53882" dir="13500000">
              <a:srgbClr val="808080">
                <a:alpha val="50000"/>
              </a:srgbClr>
            </a:prstShdw>
          </a:effectLst>
        </p:spPr>
        <p:txBody>
          <a:bodyPr anchor="ctr">
            <a:spAutoFit/>
          </a:bodyPr>
          <a:lstStyle/>
          <a:p>
            <a:endParaRPr lang="zh-CN" altLang="en-US"/>
          </a:p>
        </p:txBody>
      </p:sp>
    </p:spTree>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Lst>
  <p:transition spd="med">
    <p:strips dir="rd"/>
  </p:transition>
  <p:txStyles>
    <p:titleStyle>
      <a:lvl1pPr algn="ctr" rtl="0" fontAlgn="base">
        <a:spcBef>
          <a:spcPct val="0"/>
        </a:spcBef>
        <a:spcAft>
          <a:spcPct val="0"/>
        </a:spcAft>
        <a:defRPr sz="3200" b="1">
          <a:solidFill>
            <a:schemeClr val="tx2"/>
          </a:solidFill>
          <a:latin typeface="+mj-lt"/>
          <a:ea typeface="+mj-ea"/>
          <a:cs typeface="+mj-cs"/>
        </a:defRPr>
      </a:lvl1pPr>
      <a:lvl2pPr algn="ctr" rtl="0" fontAlgn="base">
        <a:spcBef>
          <a:spcPct val="0"/>
        </a:spcBef>
        <a:spcAft>
          <a:spcPct val="0"/>
        </a:spcAft>
        <a:defRPr sz="3200" b="1">
          <a:solidFill>
            <a:schemeClr val="tx2"/>
          </a:solidFill>
          <a:latin typeface="Arial" pitchFamily="34" charset="0"/>
          <a:ea typeface="宋体" pitchFamily="2" charset="-122"/>
        </a:defRPr>
      </a:lvl2pPr>
      <a:lvl3pPr algn="ctr" rtl="0" fontAlgn="base">
        <a:spcBef>
          <a:spcPct val="0"/>
        </a:spcBef>
        <a:spcAft>
          <a:spcPct val="0"/>
        </a:spcAft>
        <a:defRPr sz="3200" b="1">
          <a:solidFill>
            <a:schemeClr val="tx2"/>
          </a:solidFill>
          <a:latin typeface="Arial" pitchFamily="34" charset="0"/>
          <a:ea typeface="宋体" pitchFamily="2" charset="-122"/>
        </a:defRPr>
      </a:lvl3pPr>
      <a:lvl4pPr algn="ctr" rtl="0" fontAlgn="base">
        <a:spcBef>
          <a:spcPct val="0"/>
        </a:spcBef>
        <a:spcAft>
          <a:spcPct val="0"/>
        </a:spcAft>
        <a:defRPr sz="3200" b="1">
          <a:solidFill>
            <a:schemeClr val="tx2"/>
          </a:solidFill>
          <a:latin typeface="Arial" pitchFamily="34" charset="0"/>
          <a:ea typeface="宋体" pitchFamily="2" charset="-122"/>
        </a:defRPr>
      </a:lvl4pPr>
      <a:lvl5pPr algn="ctr" rtl="0" fontAlgn="base">
        <a:spcBef>
          <a:spcPct val="0"/>
        </a:spcBef>
        <a:spcAft>
          <a:spcPct val="0"/>
        </a:spcAft>
        <a:defRPr sz="3200" b="1">
          <a:solidFill>
            <a:schemeClr val="tx2"/>
          </a:solidFill>
          <a:latin typeface="Arial" pitchFamily="34" charset="0"/>
          <a:ea typeface="宋体" pitchFamily="2" charset="-122"/>
        </a:defRPr>
      </a:lvl5pPr>
      <a:lvl6pPr marL="457200" algn="ctr" rtl="0" fontAlgn="base">
        <a:spcBef>
          <a:spcPct val="0"/>
        </a:spcBef>
        <a:spcAft>
          <a:spcPct val="0"/>
        </a:spcAft>
        <a:defRPr sz="3200" b="1">
          <a:solidFill>
            <a:schemeClr val="tx2"/>
          </a:solidFill>
          <a:latin typeface="Arial" pitchFamily="34" charset="0"/>
          <a:ea typeface="宋体" pitchFamily="2" charset="-122"/>
        </a:defRPr>
      </a:lvl6pPr>
      <a:lvl7pPr marL="914400" algn="ctr" rtl="0" fontAlgn="base">
        <a:spcBef>
          <a:spcPct val="0"/>
        </a:spcBef>
        <a:spcAft>
          <a:spcPct val="0"/>
        </a:spcAft>
        <a:defRPr sz="3200" b="1">
          <a:solidFill>
            <a:schemeClr val="tx2"/>
          </a:solidFill>
          <a:latin typeface="Arial" pitchFamily="34" charset="0"/>
          <a:ea typeface="宋体" pitchFamily="2" charset="-122"/>
        </a:defRPr>
      </a:lvl7pPr>
      <a:lvl8pPr marL="1371600" algn="ctr" rtl="0" fontAlgn="base">
        <a:spcBef>
          <a:spcPct val="0"/>
        </a:spcBef>
        <a:spcAft>
          <a:spcPct val="0"/>
        </a:spcAft>
        <a:defRPr sz="3200" b="1">
          <a:solidFill>
            <a:schemeClr val="tx2"/>
          </a:solidFill>
          <a:latin typeface="Arial" pitchFamily="34" charset="0"/>
          <a:ea typeface="宋体" pitchFamily="2" charset="-122"/>
        </a:defRPr>
      </a:lvl8pPr>
      <a:lvl9pPr marL="1828800" algn="ctr" rtl="0" fontAlgn="base">
        <a:spcBef>
          <a:spcPct val="0"/>
        </a:spcBef>
        <a:spcAft>
          <a:spcPct val="0"/>
        </a:spcAft>
        <a:defRPr sz="3200" b="1">
          <a:solidFill>
            <a:schemeClr val="tx2"/>
          </a:solidFill>
          <a:latin typeface="Arial" pitchFamily="34" charset="0"/>
          <a:ea typeface="宋体" pitchFamily="2" charset="-122"/>
        </a:defRPr>
      </a:lvl9pPr>
    </p:titleStyle>
    <p:bodyStyle>
      <a:lvl1pPr marL="342900" indent="-342900" algn="l" rtl="0" fontAlgn="base">
        <a:spcBef>
          <a:spcPct val="20000"/>
        </a:spcBef>
        <a:spcAft>
          <a:spcPct val="0"/>
        </a:spcAft>
        <a:buClr>
          <a:schemeClr val="hlink"/>
        </a:buClr>
        <a:buSzPct val="70000"/>
        <a:buFont typeface="Wingdings" pitchFamily="2" charset="2"/>
        <a:buChar char="v"/>
        <a:defRPr sz="3200">
          <a:solidFill>
            <a:schemeClr val="tx1"/>
          </a:solidFill>
          <a:latin typeface="+mn-lt"/>
          <a:ea typeface="+mn-ea"/>
          <a:cs typeface="+mn-cs"/>
        </a:defRPr>
      </a:lvl1pPr>
      <a:lvl2pPr marL="742950" indent="-285750" algn="l" rtl="0" fontAlgn="base">
        <a:spcBef>
          <a:spcPct val="20000"/>
        </a:spcBef>
        <a:spcAft>
          <a:spcPct val="0"/>
        </a:spcAft>
        <a:buClr>
          <a:schemeClr val="accent2"/>
        </a:buClr>
        <a:buSzPct val="85000"/>
        <a:buFont typeface="Wingdings" pitchFamily="2" charset="2"/>
        <a:buChar char=""/>
        <a:defRPr sz="3200">
          <a:solidFill>
            <a:schemeClr val="tx1"/>
          </a:solidFill>
          <a:latin typeface="+mn-lt"/>
          <a:ea typeface="+mn-ea"/>
        </a:defRPr>
      </a:lvl2pPr>
      <a:lvl3pPr marL="1143000" indent="-228600" algn="l" rtl="0" fontAlgn="base">
        <a:spcBef>
          <a:spcPct val="20000"/>
        </a:spcBef>
        <a:spcAft>
          <a:spcPct val="0"/>
        </a:spcAft>
        <a:buClr>
          <a:schemeClr val="hlink"/>
        </a:buClr>
        <a:buSzPct val="80000"/>
        <a:buFont typeface="Wingdings" pitchFamily="2" charset="2"/>
        <a:buChar char="v"/>
        <a:defRPr sz="2800">
          <a:solidFill>
            <a:schemeClr val="tx1"/>
          </a:solidFill>
          <a:latin typeface="+mn-lt"/>
          <a:ea typeface="+mn-ea"/>
        </a:defRPr>
      </a:lvl3pPr>
      <a:lvl4pPr marL="1600200" indent="-228600" algn="l" rtl="0" fontAlgn="base">
        <a:spcBef>
          <a:spcPct val="20000"/>
        </a:spcBef>
        <a:spcAft>
          <a:spcPct val="0"/>
        </a:spcAft>
        <a:buClr>
          <a:schemeClr val="accent2"/>
        </a:buClr>
        <a:buSzPct val="90000"/>
        <a:buFont typeface="Wingdings" pitchFamily="2" charset="2"/>
        <a:buChar char=""/>
        <a:defRPr sz="2400">
          <a:solidFill>
            <a:schemeClr val="tx1"/>
          </a:solidFill>
          <a:latin typeface="+mn-lt"/>
          <a:ea typeface="+mn-ea"/>
        </a:defRPr>
      </a:lvl4pPr>
      <a:lvl5pPr marL="20574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5pPr>
      <a:lvl6pPr marL="25146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6pPr>
      <a:lvl7pPr marL="29718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7pPr>
      <a:lvl8pPr marL="34290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8pPr>
      <a:lvl9pPr marL="3886200" indent="-228600" algn="l" rtl="0" fontAlgn="base">
        <a:spcBef>
          <a:spcPct val="20000"/>
        </a:spcBef>
        <a:spcAft>
          <a:spcPct val="0"/>
        </a:spcAft>
        <a:buClr>
          <a:schemeClr val="hlink"/>
        </a:buClr>
        <a:buSzPct val="85000"/>
        <a:buFont typeface="Wingdings" pitchFamily="2" charset="2"/>
        <a:buChar char="v"/>
        <a:defRPr sz="2000">
          <a:solidFill>
            <a:schemeClr val="tx1"/>
          </a:solidFill>
          <a:latin typeface="+mn-lt"/>
          <a:ea typeface="+mn-ea"/>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wm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69186" name="WordArt 2"/>
          <p:cNvSpPr>
            <a:spLocks noChangeArrowheads="1" noChangeShapeType="1" noTextEdit="1"/>
          </p:cNvSpPr>
          <p:nvPr/>
        </p:nvSpPr>
        <p:spPr bwMode="auto">
          <a:xfrm>
            <a:off x="1547813" y="1125538"/>
            <a:ext cx="6103937" cy="62865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scene3d>
              <a:camera prst="legacyPerspectiveTop"/>
              <a:lightRig rig="legacyFlat3" dir="b"/>
            </a:scene3d>
            <a:sp3d extrusionH="887400" prstMaterial="legacyMatte">
              <a:extrusionClr>
                <a:srgbClr val="FF3399"/>
              </a:extrusionClr>
            </a:sp3d>
          </a:bodyPr>
          <a:lstStyle/>
          <a:p>
            <a:pPr algn="ctr"/>
            <a:r>
              <a:rPr lang="zh-CN" altLang="en-US" sz="4800" kern="10">
                <a:ln w="9525">
                  <a:miter lim="800000"/>
                  <a:headEnd/>
                  <a:tailEnd/>
                </a:ln>
                <a:gradFill rotWithShape="0">
                  <a:gsLst>
                    <a:gs pos="0">
                      <a:srgbClr val="FF3399"/>
                    </a:gs>
                    <a:gs pos="100000">
                      <a:srgbClr val="FFFF00"/>
                    </a:gs>
                  </a:gsLst>
                  <a:path path="rect">
                    <a:fillToRect l="50000" t="50000" r="50000" b="50000"/>
                  </a:path>
                </a:gradFill>
                <a:latin typeface="华文彩云"/>
                <a:ea typeface="华文彩云"/>
              </a:rPr>
              <a:t>数据库基础与应用</a:t>
            </a:r>
          </a:p>
        </p:txBody>
      </p:sp>
      <p:pic>
        <p:nvPicPr>
          <p:cNvPr id="2269187" name="Picture 3" descr="BS00554_"/>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24300" y="3068638"/>
            <a:ext cx="1800225" cy="1439862"/>
          </a:xfrm>
          <a:prstGeom prst="rect">
            <a:avLst/>
          </a:prstGeom>
          <a:noFill/>
          <a:extLst>
            <a:ext uri="{909E8E84-426E-40DD-AFC4-6F175D3DCCD1}">
              <a14:hiddenFill xmlns:a14="http://schemas.microsoft.com/office/drawing/2010/main">
                <a:solidFill>
                  <a:srgbClr val="FFFFFF"/>
                </a:solidFill>
              </a14:hiddenFill>
            </a:ext>
          </a:extLst>
        </p:spPr>
      </p:pic>
      <p:sp>
        <p:nvSpPr>
          <p:cNvPr id="2269188" name="WordArt 4"/>
          <p:cNvSpPr>
            <a:spLocks noChangeArrowheads="1" noChangeShapeType="1" noTextEdit="1"/>
          </p:cNvSpPr>
          <p:nvPr/>
        </p:nvSpPr>
        <p:spPr bwMode="auto">
          <a:xfrm>
            <a:off x="2682454" y="5170488"/>
            <a:ext cx="3657600" cy="457200"/>
          </a:xfrm>
          <a:prstGeom prst="rect">
            <a:avLst/>
          </a:prstGeom>
          <a:extLst>
            <a:ext uri="{AF507438-7753-43E0-B8FC-AC1667EBCBE1}">
              <a14:hiddenEffects xmlns:a14="http://schemas.microsoft.com/office/drawing/2010/main">
                <a:effectLst/>
              </a14:hiddenEffects>
            </a:ext>
          </a:extLst>
        </p:spPr>
        <p:txBody>
          <a:bodyPr wrap="none" fromWordArt="1">
            <a:prstTxWarp prst="textPlain">
              <a:avLst>
                <a:gd name="adj" fmla="val 50000"/>
              </a:avLst>
            </a:prstTxWarp>
          </a:bodyPr>
          <a:lstStyle/>
          <a:p>
            <a:pPr algn="ctr"/>
            <a:r>
              <a:rPr lang="zh-CN" altLang="en-US" sz="3600" kern="10" dirty="0">
                <a:ln w="9525">
                  <a:solidFill>
                    <a:schemeClr val="folHlink"/>
                  </a:solidFill>
                  <a:miter lim="800000"/>
                  <a:headEnd/>
                  <a:tailEnd/>
                </a:ln>
                <a:solidFill>
                  <a:srgbClr val="FF3300"/>
                </a:solidFill>
                <a:latin typeface="华文新魏"/>
                <a:ea typeface="华文新魏"/>
              </a:rPr>
              <a:t>辅导教师：刘文英</a:t>
            </a:r>
          </a:p>
        </p:txBody>
      </p:sp>
    </p:spTree>
  </p:cSld>
  <p:clrMapOvr>
    <a:masterClrMapping/>
  </p:clrMapOvr>
  <p:transition>
    <p:rand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3" presetClass="entr" presetSubtype="528" fill="hold" grpId="0" nodeType="afterEffect">
                                  <p:stCondLst>
                                    <p:cond delay="0"/>
                                  </p:stCondLst>
                                  <p:childTnLst>
                                    <p:set>
                                      <p:cBhvr>
                                        <p:cTn id="6" dur="1" fill="hold">
                                          <p:stCondLst>
                                            <p:cond delay="0"/>
                                          </p:stCondLst>
                                        </p:cTn>
                                        <p:tgtEl>
                                          <p:spTgt spid="2269186"/>
                                        </p:tgtEl>
                                        <p:attrNameLst>
                                          <p:attrName>style.visibility</p:attrName>
                                        </p:attrNameLst>
                                      </p:cBhvr>
                                      <p:to>
                                        <p:strVal val="visible"/>
                                      </p:to>
                                    </p:set>
                                    <p:anim calcmode="lin" valueType="num">
                                      <p:cBhvr>
                                        <p:cTn id="7" dur="500" fill="hold"/>
                                        <p:tgtEl>
                                          <p:spTgt spid="2269186"/>
                                        </p:tgtEl>
                                        <p:attrNameLst>
                                          <p:attrName>ppt_w</p:attrName>
                                        </p:attrNameLst>
                                      </p:cBhvr>
                                      <p:tavLst>
                                        <p:tav tm="0">
                                          <p:val>
                                            <p:fltVal val="0"/>
                                          </p:val>
                                        </p:tav>
                                        <p:tav tm="100000">
                                          <p:val>
                                            <p:strVal val="#ppt_w"/>
                                          </p:val>
                                        </p:tav>
                                      </p:tavLst>
                                    </p:anim>
                                    <p:anim calcmode="lin" valueType="num">
                                      <p:cBhvr>
                                        <p:cTn id="8" dur="500" fill="hold"/>
                                        <p:tgtEl>
                                          <p:spTgt spid="2269186"/>
                                        </p:tgtEl>
                                        <p:attrNameLst>
                                          <p:attrName>ppt_h</p:attrName>
                                        </p:attrNameLst>
                                      </p:cBhvr>
                                      <p:tavLst>
                                        <p:tav tm="0">
                                          <p:val>
                                            <p:fltVal val="0"/>
                                          </p:val>
                                        </p:tav>
                                        <p:tav tm="100000">
                                          <p:val>
                                            <p:strVal val="#ppt_h"/>
                                          </p:val>
                                        </p:tav>
                                      </p:tavLst>
                                    </p:anim>
                                    <p:anim calcmode="lin" valueType="num">
                                      <p:cBhvr>
                                        <p:cTn id="9" dur="500" fill="hold"/>
                                        <p:tgtEl>
                                          <p:spTgt spid="2269186"/>
                                        </p:tgtEl>
                                        <p:attrNameLst>
                                          <p:attrName>ppt_x</p:attrName>
                                        </p:attrNameLst>
                                      </p:cBhvr>
                                      <p:tavLst>
                                        <p:tav tm="0">
                                          <p:val>
                                            <p:fltVal val="0.5"/>
                                          </p:val>
                                        </p:tav>
                                        <p:tav tm="100000">
                                          <p:val>
                                            <p:strVal val="#ppt_x"/>
                                          </p:val>
                                        </p:tav>
                                      </p:tavLst>
                                    </p:anim>
                                    <p:anim calcmode="lin" valueType="num">
                                      <p:cBhvr>
                                        <p:cTn id="10" dur="500" fill="hold"/>
                                        <p:tgtEl>
                                          <p:spTgt spid="2269186"/>
                                        </p:tgtEl>
                                        <p:attrNameLst>
                                          <p:attrName>ppt_y</p:attrName>
                                        </p:attrNameLst>
                                      </p:cBhvr>
                                      <p:tavLst>
                                        <p:tav tm="0">
                                          <p:val>
                                            <p:fltVal val="0.5"/>
                                          </p:val>
                                        </p:tav>
                                        <p:tav tm="100000">
                                          <p:val>
                                            <p:strVal val="#ppt_y"/>
                                          </p:val>
                                        </p:tav>
                                      </p:tavLst>
                                    </p:anim>
                                  </p:childTnLst>
                                </p:cTn>
                              </p:par>
                            </p:childTnLst>
                          </p:cTn>
                        </p:par>
                        <p:par>
                          <p:cTn id="11" fill="hold" nodeType="afterGroup">
                            <p:stCondLst>
                              <p:cond delay="500"/>
                            </p:stCondLst>
                            <p:childTnLst>
                              <p:par>
                                <p:cTn id="12" presetID="2" presetClass="entr" presetSubtype="2" fill="hold" nodeType="afterEffect">
                                  <p:stCondLst>
                                    <p:cond delay="0"/>
                                  </p:stCondLst>
                                  <p:childTnLst>
                                    <p:set>
                                      <p:cBhvr>
                                        <p:cTn id="13" dur="1" fill="hold">
                                          <p:stCondLst>
                                            <p:cond delay="0"/>
                                          </p:stCondLst>
                                        </p:cTn>
                                        <p:tgtEl>
                                          <p:spTgt spid="2269187"/>
                                        </p:tgtEl>
                                        <p:attrNameLst>
                                          <p:attrName>style.visibility</p:attrName>
                                        </p:attrNameLst>
                                      </p:cBhvr>
                                      <p:to>
                                        <p:strVal val="visible"/>
                                      </p:to>
                                    </p:set>
                                    <p:anim calcmode="lin" valueType="num">
                                      <p:cBhvr additive="base">
                                        <p:cTn id="14" dur="500" fill="hold"/>
                                        <p:tgtEl>
                                          <p:spTgt spid="2269187"/>
                                        </p:tgtEl>
                                        <p:attrNameLst>
                                          <p:attrName>ppt_x</p:attrName>
                                        </p:attrNameLst>
                                      </p:cBhvr>
                                      <p:tavLst>
                                        <p:tav tm="0">
                                          <p:val>
                                            <p:strVal val="1+#ppt_w/2"/>
                                          </p:val>
                                        </p:tav>
                                        <p:tav tm="100000">
                                          <p:val>
                                            <p:strVal val="#ppt_x"/>
                                          </p:val>
                                        </p:tav>
                                      </p:tavLst>
                                    </p:anim>
                                    <p:anim calcmode="lin" valueType="num">
                                      <p:cBhvr additive="base">
                                        <p:cTn id="15" dur="500" fill="hold"/>
                                        <p:tgtEl>
                                          <p:spTgt spid="2269187"/>
                                        </p:tgtEl>
                                        <p:attrNameLst>
                                          <p:attrName>ppt_y</p:attrName>
                                        </p:attrNameLst>
                                      </p:cBhvr>
                                      <p:tavLst>
                                        <p:tav tm="0">
                                          <p:val>
                                            <p:strVal val="#ppt_y"/>
                                          </p:val>
                                        </p:tav>
                                        <p:tav tm="100000">
                                          <p:val>
                                            <p:strVal val="#ppt_y"/>
                                          </p:val>
                                        </p:tav>
                                      </p:tavLst>
                                    </p:anim>
                                  </p:childTnLst>
                                </p:cTn>
                              </p:par>
                            </p:childTnLst>
                          </p:cTn>
                        </p:par>
                        <p:par>
                          <p:cTn id="16" fill="hold" nodeType="afterGroup">
                            <p:stCondLst>
                              <p:cond delay="1000"/>
                            </p:stCondLst>
                            <p:childTnLst>
                              <p:par>
                                <p:cTn id="17" presetID="17" presetClass="entr" presetSubtype="4" fill="hold" grpId="0" nodeType="afterEffect">
                                  <p:stCondLst>
                                    <p:cond delay="2000"/>
                                  </p:stCondLst>
                                  <p:childTnLst>
                                    <p:set>
                                      <p:cBhvr>
                                        <p:cTn id="18" dur="1" fill="hold">
                                          <p:stCondLst>
                                            <p:cond delay="0"/>
                                          </p:stCondLst>
                                        </p:cTn>
                                        <p:tgtEl>
                                          <p:spTgt spid="2269188"/>
                                        </p:tgtEl>
                                        <p:attrNameLst>
                                          <p:attrName>style.visibility</p:attrName>
                                        </p:attrNameLst>
                                      </p:cBhvr>
                                      <p:to>
                                        <p:strVal val="visible"/>
                                      </p:to>
                                    </p:set>
                                    <p:anim calcmode="lin" valueType="num">
                                      <p:cBhvr>
                                        <p:cTn id="19" dur="500" fill="hold"/>
                                        <p:tgtEl>
                                          <p:spTgt spid="2269188"/>
                                        </p:tgtEl>
                                        <p:attrNameLst>
                                          <p:attrName>ppt_x</p:attrName>
                                        </p:attrNameLst>
                                      </p:cBhvr>
                                      <p:tavLst>
                                        <p:tav tm="0">
                                          <p:val>
                                            <p:strVal val="#ppt_x"/>
                                          </p:val>
                                        </p:tav>
                                        <p:tav tm="100000">
                                          <p:val>
                                            <p:strVal val="#ppt_x"/>
                                          </p:val>
                                        </p:tav>
                                      </p:tavLst>
                                    </p:anim>
                                    <p:anim calcmode="lin" valueType="num">
                                      <p:cBhvr>
                                        <p:cTn id="20" dur="500" fill="hold"/>
                                        <p:tgtEl>
                                          <p:spTgt spid="2269188"/>
                                        </p:tgtEl>
                                        <p:attrNameLst>
                                          <p:attrName>ppt_y</p:attrName>
                                        </p:attrNameLst>
                                      </p:cBhvr>
                                      <p:tavLst>
                                        <p:tav tm="0">
                                          <p:val>
                                            <p:strVal val="#ppt_y+#ppt_h/2"/>
                                          </p:val>
                                        </p:tav>
                                        <p:tav tm="100000">
                                          <p:val>
                                            <p:strVal val="#ppt_y"/>
                                          </p:val>
                                        </p:tav>
                                      </p:tavLst>
                                    </p:anim>
                                    <p:anim calcmode="lin" valueType="num">
                                      <p:cBhvr>
                                        <p:cTn id="21" dur="500" fill="hold"/>
                                        <p:tgtEl>
                                          <p:spTgt spid="2269188"/>
                                        </p:tgtEl>
                                        <p:attrNameLst>
                                          <p:attrName>ppt_w</p:attrName>
                                        </p:attrNameLst>
                                      </p:cBhvr>
                                      <p:tavLst>
                                        <p:tav tm="0">
                                          <p:val>
                                            <p:strVal val="#ppt_w"/>
                                          </p:val>
                                        </p:tav>
                                        <p:tav tm="100000">
                                          <p:val>
                                            <p:strVal val="#ppt_w"/>
                                          </p:val>
                                        </p:tav>
                                      </p:tavLst>
                                    </p:anim>
                                    <p:anim calcmode="lin" valueType="num">
                                      <p:cBhvr>
                                        <p:cTn id="22" dur="500" fill="hold"/>
                                        <p:tgtEl>
                                          <p:spTgt spid="2269188"/>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69186" grpId="0" animBg="1"/>
      <p:bldP spid="2269188"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2674" name="Rectangle 2"/>
          <p:cNvSpPr>
            <a:spLocks noGrp="1" noRot="1" noChangeArrowheads="1"/>
          </p:cNvSpPr>
          <p:nvPr>
            <p:ph type="title"/>
          </p:nvPr>
        </p:nvSpPr>
        <p:spPr>
          <a:xfrm>
            <a:off x="539750" y="549275"/>
            <a:ext cx="8070850" cy="587375"/>
          </a:xfrm>
        </p:spPr>
        <p:txBody>
          <a:bodyPr/>
          <a:lstStyle/>
          <a:p>
            <a:r>
              <a:rPr lang="zh-CN" altLang="en-US" sz="2800" dirty="0">
                <a:solidFill>
                  <a:srgbClr val="CC3300"/>
                </a:solidFill>
              </a:rPr>
              <a:t>第四章  结构化查询语言</a:t>
            </a:r>
            <a:r>
              <a:rPr lang="en-US" altLang="zh-CN" sz="2800" dirty="0">
                <a:solidFill>
                  <a:srgbClr val="CC3300"/>
                </a:solidFill>
                <a:latin typeface="Univers"/>
              </a:rPr>
              <a:t>—</a:t>
            </a:r>
            <a:r>
              <a:rPr lang="en-US" altLang="zh-CN" sz="2800" dirty="0">
                <a:solidFill>
                  <a:srgbClr val="001010"/>
                </a:solidFill>
              </a:rPr>
              <a:t>SQL</a:t>
            </a:r>
          </a:p>
        </p:txBody>
      </p:sp>
      <p:sp>
        <p:nvSpPr>
          <p:cNvPr id="1692675" name="Rectangle 3"/>
          <p:cNvSpPr>
            <a:spLocks noGrp="1" noRot="1" noChangeArrowheads="1"/>
          </p:cNvSpPr>
          <p:nvPr>
            <p:ph type="body" idx="1"/>
          </p:nvPr>
        </p:nvSpPr>
        <p:spPr>
          <a:xfrm>
            <a:off x="539750" y="1268413"/>
            <a:ext cx="8208963" cy="4968875"/>
          </a:xfrm>
        </p:spPr>
        <p:txBody>
          <a:bodyPr/>
          <a:lstStyle/>
          <a:p>
            <a:pPr>
              <a:lnSpc>
                <a:spcPct val="110000"/>
              </a:lnSpc>
              <a:spcBef>
                <a:spcPct val="0"/>
              </a:spcBef>
              <a:buFont typeface="Wingdings" pitchFamily="2" charset="2"/>
              <a:buNone/>
            </a:pPr>
            <a:r>
              <a:rPr lang="zh-CN" altLang="en-US" sz="2400"/>
              <a:t>主要教学内容</a:t>
            </a:r>
          </a:p>
          <a:p>
            <a:pPr>
              <a:lnSpc>
                <a:spcPct val="110000"/>
              </a:lnSpc>
              <a:spcBef>
                <a:spcPct val="0"/>
              </a:spcBef>
            </a:pPr>
            <a:r>
              <a:rPr lang="en-US" altLang="zh-CN" sz="2400" b="1">
                <a:solidFill>
                  <a:schemeClr val="tx2"/>
                </a:solidFill>
              </a:rPr>
              <a:t>SQL</a:t>
            </a:r>
            <a:r>
              <a:rPr lang="zh-CN" altLang="en-US" sz="2400" b="1">
                <a:solidFill>
                  <a:schemeClr val="tx2"/>
                </a:solidFill>
              </a:rPr>
              <a:t>语言的特性</a:t>
            </a:r>
          </a:p>
          <a:p>
            <a:pPr lvl="1">
              <a:lnSpc>
                <a:spcPct val="110000"/>
              </a:lnSpc>
              <a:spcBef>
                <a:spcPct val="0"/>
              </a:spcBef>
              <a:buFont typeface="Wingdings" pitchFamily="2" charset="2"/>
              <a:buNone/>
            </a:pPr>
            <a:r>
              <a:rPr lang="zh-CN" altLang="en-US" sz="2400">
                <a:solidFill>
                  <a:srgbClr val="001010"/>
                </a:solidFill>
              </a:rPr>
              <a:t>综合统一、高度非过程化、集合操作、自含与宿主、</a:t>
            </a:r>
            <a:r>
              <a:rPr lang="en-US" altLang="zh-CN" sz="2400">
                <a:solidFill>
                  <a:srgbClr val="001010"/>
                </a:solidFill>
              </a:rPr>
              <a:t>SQL</a:t>
            </a:r>
            <a:r>
              <a:rPr lang="zh-CN" altLang="en-US" sz="2400">
                <a:solidFill>
                  <a:srgbClr val="001010"/>
                </a:solidFill>
              </a:rPr>
              <a:t>结构</a:t>
            </a:r>
          </a:p>
          <a:p>
            <a:pPr>
              <a:lnSpc>
                <a:spcPct val="110000"/>
              </a:lnSpc>
              <a:spcBef>
                <a:spcPct val="0"/>
              </a:spcBef>
            </a:pPr>
            <a:r>
              <a:rPr lang="zh-CN" altLang="en-US" sz="2400">
                <a:solidFill>
                  <a:schemeClr val="tx2"/>
                </a:solidFill>
              </a:rPr>
              <a:t> </a:t>
            </a:r>
            <a:r>
              <a:rPr lang="zh-CN" altLang="en-US" sz="2400" b="1">
                <a:solidFill>
                  <a:schemeClr val="tx2"/>
                </a:solidFill>
              </a:rPr>
              <a:t>数据库操作</a:t>
            </a:r>
          </a:p>
          <a:p>
            <a:pPr lvl="1">
              <a:lnSpc>
                <a:spcPct val="110000"/>
              </a:lnSpc>
              <a:spcBef>
                <a:spcPct val="0"/>
              </a:spcBef>
              <a:buFont typeface="Wingdings" pitchFamily="2" charset="2"/>
              <a:buNone/>
            </a:pPr>
            <a:r>
              <a:rPr lang="zh-CN" altLang="en-US" sz="2400">
                <a:solidFill>
                  <a:srgbClr val="001010"/>
                </a:solidFill>
              </a:rPr>
              <a:t>数据类型、库的创建与撤消、表的创建、修改与撤消、视图的创建与撤消、索引的创建与撤消</a:t>
            </a:r>
          </a:p>
          <a:p>
            <a:pPr>
              <a:lnSpc>
                <a:spcPct val="110000"/>
              </a:lnSpc>
              <a:spcBef>
                <a:spcPct val="0"/>
              </a:spcBef>
            </a:pPr>
            <a:r>
              <a:rPr lang="zh-CN" altLang="en-US" sz="2400" b="1">
                <a:solidFill>
                  <a:schemeClr val="tx2"/>
                </a:solidFill>
              </a:rPr>
              <a:t>数据库查询</a:t>
            </a:r>
          </a:p>
          <a:p>
            <a:pPr lvl="1">
              <a:lnSpc>
                <a:spcPct val="110000"/>
              </a:lnSpc>
              <a:spcBef>
                <a:spcPct val="0"/>
              </a:spcBef>
              <a:buFont typeface="Wingdings" pitchFamily="2" charset="2"/>
              <a:buNone/>
            </a:pPr>
            <a:r>
              <a:rPr lang="zh-CN" altLang="en-US" sz="2400">
                <a:solidFill>
                  <a:srgbClr val="001010"/>
                </a:solidFill>
              </a:rPr>
              <a:t>单表查询、多表连接查询、多表嵌套查询、分组查询、按序查询、统计查询、谓词查询等</a:t>
            </a:r>
          </a:p>
          <a:p>
            <a:pPr>
              <a:lnSpc>
                <a:spcPct val="110000"/>
              </a:lnSpc>
              <a:spcBef>
                <a:spcPct val="0"/>
              </a:spcBef>
            </a:pPr>
            <a:r>
              <a:rPr lang="zh-CN" altLang="en-US" sz="2400" b="1">
                <a:solidFill>
                  <a:schemeClr val="tx2"/>
                </a:solidFill>
              </a:rPr>
              <a:t>数据更新</a:t>
            </a:r>
          </a:p>
          <a:p>
            <a:pPr lvl="1">
              <a:lnSpc>
                <a:spcPct val="110000"/>
              </a:lnSpc>
              <a:spcBef>
                <a:spcPct val="0"/>
              </a:spcBef>
              <a:buFont typeface="Wingdings" pitchFamily="2" charset="2"/>
              <a:buNone/>
            </a:pPr>
            <a:r>
              <a:rPr lang="zh-CN" altLang="en-US" sz="2400">
                <a:solidFill>
                  <a:srgbClr val="001010"/>
                </a:solidFill>
              </a:rPr>
              <a:t>表和视图中数据的插入、删除和修改</a:t>
            </a:r>
          </a:p>
        </p:txBody>
      </p:sp>
      <p:sp>
        <p:nvSpPr>
          <p:cNvPr id="1692676" name="Text Box 4"/>
          <p:cNvSpPr txBox="1">
            <a:spLocks noChangeArrowheads="1"/>
          </p:cNvSpPr>
          <p:nvPr/>
        </p:nvSpPr>
        <p:spPr bwMode="auto">
          <a:xfrm>
            <a:off x="6084888" y="115888"/>
            <a:ext cx="28813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3698" name="Rectangle 2"/>
          <p:cNvSpPr>
            <a:spLocks noGrp="1" noRot="1" noChangeArrowheads="1"/>
          </p:cNvSpPr>
          <p:nvPr>
            <p:ph type="title"/>
          </p:nvPr>
        </p:nvSpPr>
        <p:spPr>
          <a:xfrm>
            <a:off x="684213" y="765175"/>
            <a:ext cx="7620000" cy="719138"/>
          </a:xfrm>
        </p:spPr>
        <p:txBody>
          <a:bodyPr/>
          <a:lstStyle/>
          <a:p>
            <a:pPr algn="l"/>
            <a:r>
              <a:rPr lang="en-US" altLang="zh-CN" dirty="0">
                <a:solidFill>
                  <a:srgbClr val="CC3300"/>
                </a:solidFill>
              </a:rPr>
              <a:t>  </a:t>
            </a:r>
            <a:r>
              <a:rPr lang="zh-CN" altLang="en-US" dirty="0">
                <a:solidFill>
                  <a:srgbClr val="CC3300"/>
                </a:solidFill>
              </a:rPr>
              <a:t>学习目标</a:t>
            </a:r>
          </a:p>
        </p:txBody>
      </p:sp>
      <p:sp>
        <p:nvSpPr>
          <p:cNvPr id="1693699" name="Rectangle 3"/>
          <p:cNvSpPr>
            <a:spLocks noGrp="1" noRot="1" noChangeArrowheads="1"/>
          </p:cNvSpPr>
          <p:nvPr>
            <p:ph type="body" idx="1"/>
          </p:nvPr>
        </p:nvSpPr>
        <p:spPr>
          <a:xfrm>
            <a:off x="323850" y="1700213"/>
            <a:ext cx="8540750" cy="3827462"/>
          </a:xfrm>
        </p:spPr>
        <p:txBody>
          <a:bodyPr/>
          <a:lstStyle/>
          <a:p>
            <a:pPr>
              <a:lnSpc>
                <a:spcPct val="150000"/>
              </a:lnSpc>
            </a:pPr>
            <a:r>
              <a:rPr lang="zh-CN" altLang="en-US" sz="2400" b="1"/>
              <a:t>了解本章所有概念的含义；</a:t>
            </a:r>
          </a:p>
          <a:p>
            <a:pPr>
              <a:lnSpc>
                <a:spcPct val="150000"/>
              </a:lnSpc>
            </a:pPr>
            <a:r>
              <a:rPr lang="zh-CN" altLang="en-US" sz="2400" b="1"/>
              <a:t>掌握表、视图、索引的创建与撤消的语句格式及功能；</a:t>
            </a:r>
          </a:p>
          <a:p>
            <a:pPr>
              <a:lnSpc>
                <a:spcPct val="150000"/>
              </a:lnSpc>
            </a:pPr>
            <a:r>
              <a:rPr lang="zh-CN" altLang="en-US" sz="2400" b="1"/>
              <a:t>掌握数据的插入、删除和修改的语句格式及功能；</a:t>
            </a:r>
          </a:p>
          <a:p>
            <a:pPr>
              <a:lnSpc>
                <a:spcPct val="150000"/>
              </a:lnSpc>
            </a:pPr>
            <a:r>
              <a:rPr lang="zh-CN" altLang="en-US" sz="2400" b="1"/>
              <a:t>熟练掌握库查询语句</a:t>
            </a:r>
            <a:r>
              <a:rPr lang="en-US" altLang="zh-CN" sz="2400" b="1"/>
              <a:t>SELECT</a:t>
            </a:r>
            <a:r>
              <a:rPr lang="zh-CN" altLang="en-US" sz="2400" b="1"/>
              <a:t>的各种格式和相应功能。</a:t>
            </a:r>
          </a:p>
        </p:txBody>
      </p:sp>
      <p:sp>
        <p:nvSpPr>
          <p:cNvPr id="1693700"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rand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3154" name="Rectangle 2"/>
          <p:cNvSpPr>
            <a:spLocks noGrp="1" noRot="1" noChangeArrowheads="1"/>
          </p:cNvSpPr>
          <p:nvPr>
            <p:ph type="title"/>
          </p:nvPr>
        </p:nvSpPr>
        <p:spPr>
          <a:xfrm>
            <a:off x="971550" y="620713"/>
            <a:ext cx="6934200" cy="476250"/>
          </a:xfrm>
        </p:spPr>
        <p:txBody>
          <a:bodyPr/>
          <a:lstStyle/>
          <a:p>
            <a:r>
              <a:rPr lang="zh-CN" altLang="en-US" sz="2800" b="0">
                <a:solidFill>
                  <a:srgbClr val="CC3300"/>
                </a:solidFill>
              </a:rPr>
              <a:t>一、</a:t>
            </a:r>
            <a:r>
              <a:rPr lang="en-US" altLang="zh-CN" sz="2800" b="0">
                <a:solidFill>
                  <a:srgbClr val="CC3300"/>
                </a:solidFill>
              </a:rPr>
              <a:t>SQL</a:t>
            </a:r>
            <a:r>
              <a:rPr lang="zh-CN" altLang="en-US" sz="2800" b="0">
                <a:solidFill>
                  <a:srgbClr val="CC3300"/>
                </a:solidFill>
              </a:rPr>
              <a:t>概述	</a:t>
            </a:r>
          </a:p>
        </p:txBody>
      </p:sp>
      <p:sp>
        <p:nvSpPr>
          <p:cNvPr id="1713155" name="Rectangle 3"/>
          <p:cNvSpPr>
            <a:spLocks noGrp="1" noRot="1" noChangeArrowheads="1"/>
          </p:cNvSpPr>
          <p:nvPr>
            <p:ph type="body" idx="1"/>
          </p:nvPr>
        </p:nvSpPr>
        <p:spPr>
          <a:xfrm>
            <a:off x="323850" y="1844675"/>
            <a:ext cx="8640763" cy="4679950"/>
          </a:xfrm>
        </p:spPr>
        <p:txBody>
          <a:bodyPr/>
          <a:lstStyle/>
          <a:p>
            <a:pPr>
              <a:lnSpc>
                <a:spcPct val="120000"/>
              </a:lnSpc>
              <a:buFont typeface="Wingdings" pitchFamily="2" charset="2"/>
              <a:buNone/>
            </a:pPr>
            <a:r>
              <a:rPr lang="en-US" altLang="zh-CN" sz="1800" b="1">
                <a:solidFill>
                  <a:srgbClr val="0000FF"/>
                </a:solidFill>
              </a:rPr>
              <a:t>SQL</a:t>
            </a:r>
            <a:r>
              <a:rPr lang="zh-CN" altLang="en-US" sz="1800" b="1">
                <a:solidFill>
                  <a:srgbClr val="0000FF"/>
                </a:solidFill>
              </a:rPr>
              <a:t>是英文</a:t>
            </a:r>
            <a:r>
              <a:rPr lang="en-US" altLang="zh-CN" sz="1800" b="1">
                <a:solidFill>
                  <a:srgbClr val="0000FF"/>
                </a:solidFill>
              </a:rPr>
              <a:t>Structured Query Language </a:t>
            </a:r>
            <a:r>
              <a:rPr lang="zh-CN" altLang="en-US" sz="1800" b="1">
                <a:solidFill>
                  <a:srgbClr val="0000FF"/>
                </a:solidFill>
              </a:rPr>
              <a:t>的缩写，即</a:t>
            </a:r>
            <a:r>
              <a:rPr lang="zh-CN" altLang="en-US" sz="1800" b="1">
                <a:solidFill>
                  <a:srgbClr val="CC0000"/>
                </a:solidFill>
              </a:rPr>
              <a:t>结构化查询语言</a:t>
            </a:r>
            <a:r>
              <a:rPr lang="zh-CN" altLang="en-US" sz="1800" b="1">
                <a:solidFill>
                  <a:srgbClr val="0000FF"/>
                </a:solidFill>
              </a:rPr>
              <a:t>。</a:t>
            </a:r>
            <a:endParaRPr lang="zh-CN" altLang="en-US" sz="1800">
              <a:solidFill>
                <a:srgbClr val="CC3300"/>
              </a:solidFill>
            </a:endParaRPr>
          </a:p>
          <a:p>
            <a:pPr>
              <a:lnSpc>
                <a:spcPct val="120000"/>
              </a:lnSpc>
            </a:pPr>
            <a:r>
              <a:rPr lang="zh-CN" altLang="en-US" sz="1800">
                <a:solidFill>
                  <a:srgbClr val="CC3300"/>
                </a:solidFill>
              </a:rPr>
              <a:t>功能 </a:t>
            </a:r>
          </a:p>
          <a:p>
            <a:pPr lvl="1">
              <a:lnSpc>
                <a:spcPct val="140000"/>
              </a:lnSpc>
            </a:pPr>
            <a:r>
              <a:rPr lang="en-US" altLang="zh-CN" sz="1800"/>
              <a:t>1</a:t>
            </a:r>
            <a:r>
              <a:rPr lang="zh-CN" altLang="en-US" sz="1800"/>
              <a:t>．</a:t>
            </a:r>
            <a:r>
              <a:rPr lang="zh-CN" altLang="en-US" sz="1800">
                <a:solidFill>
                  <a:schemeClr val="tx2"/>
                </a:solidFill>
              </a:rPr>
              <a:t>数据定义</a:t>
            </a:r>
            <a:r>
              <a:rPr lang="zh-CN" altLang="en-US" sz="1800"/>
              <a:t>：</a:t>
            </a:r>
            <a:r>
              <a:rPr lang="en-US" altLang="zh-CN" sz="1800"/>
              <a:t>SQL</a:t>
            </a:r>
            <a:r>
              <a:rPr lang="zh-CN" altLang="en-US" sz="1800"/>
              <a:t>能让用户自己定义所存储的数据的结构，以及所存储数据各项之间的关系。</a:t>
            </a:r>
          </a:p>
          <a:p>
            <a:pPr lvl="1">
              <a:lnSpc>
                <a:spcPct val="140000"/>
              </a:lnSpc>
            </a:pPr>
            <a:r>
              <a:rPr lang="en-US" altLang="zh-CN" sz="1800"/>
              <a:t>2</a:t>
            </a:r>
            <a:r>
              <a:rPr lang="zh-CN" altLang="en-US" sz="1800"/>
              <a:t>．</a:t>
            </a:r>
            <a:r>
              <a:rPr lang="zh-CN" altLang="en-US" sz="1800">
                <a:solidFill>
                  <a:schemeClr val="tx2"/>
                </a:solidFill>
              </a:rPr>
              <a:t>数据查询</a:t>
            </a:r>
            <a:r>
              <a:rPr lang="zh-CN" altLang="en-US" sz="1800"/>
              <a:t>：</a:t>
            </a:r>
            <a:r>
              <a:rPr lang="en-US" altLang="zh-CN" sz="1800"/>
              <a:t>SQL</a:t>
            </a:r>
            <a:r>
              <a:rPr lang="zh-CN" altLang="en-US" sz="1800"/>
              <a:t>使用户或应用程序可以从数据库中按照自己的需要查询数据并组织使用它们。 </a:t>
            </a:r>
          </a:p>
          <a:p>
            <a:pPr lvl="1">
              <a:lnSpc>
                <a:spcPct val="140000"/>
              </a:lnSpc>
            </a:pPr>
            <a:r>
              <a:rPr lang="en-US" altLang="zh-CN" sz="1800"/>
              <a:t>3</a:t>
            </a:r>
            <a:r>
              <a:rPr lang="zh-CN" altLang="en-US" sz="1800"/>
              <a:t>．</a:t>
            </a:r>
            <a:r>
              <a:rPr lang="zh-CN" altLang="en-US" sz="1800">
                <a:solidFill>
                  <a:schemeClr val="tx2"/>
                </a:solidFill>
              </a:rPr>
              <a:t>数据操纵</a:t>
            </a:r>
            <a:r>
              <a:rPr lang="zh-CN" altLang="en-US" sz="1800"/>
              <a:t>：</a:t>
            </a:r>
            <a:r>
              <a:rPr lang="en-US" altLang="zh-CN" sz="1800"/>
              <a:t>SQL</a:t>
            </a:r>
            <a:r>
              <a:rPr lang="zh-CN" altLang="en-US" sz="1800"/>
              <a:t>为用户或应用程序提供了增加、删除、修改等数据更新操作。</a:t>
            </a:r>
          </a:p>
          <a:p>
            <a:pPr lvl="1">
              <a:lnSpc>
                <a:spcPct val="140000"/>
              </a:lnSpc>
            </a:pPr>
            <a:r>
              <a:rPr lang="en-US" altLang="zh-CN" sz="1800"/>
              <a:t>4</a:t>
            </a:r>
            <a:r>
              <a:rPr lang="zh-CN" altLang="en-US" sz="1800"/>
              <a:t>．</a:t>
            </a:r>
            <a:r>
              <a:rPr lang="zh-CN" altLang="en-US" sz="1800">
                <a:solidFill>
                  <a:schemeClr val="tx2"/>
                </a:solidFill>
              </a:rPr>
              <a:t>数据控制</a:t>
            </a:r>
            <a:r>
              <a:rPr lang="zh-CN" altLang="en-US" sz="1800"/>
              <a:t>：</a:t>
            </a:r>
            <a:r>
              <a:rPr lang="en-US" altLang="zh-CN" sz="1800"/>
              <a:t>SQL</a:t>
            </a:r>
            <a:r>
              <a:rPr lang="zh-CN" altLang="en-US" sz="1800"/>
              <a:t>能对用户或应用程序访问数据库中数据的操作权限进行限定，允许用户定义约束规则以维持数据完整。</a:t>
            </a:r>
          </a:p>
        </p:txBody>
      </p:sp>
      <p:sp>
        <p:nvSpPr>
          <p:cNvPr id="1713156" name="Rectangle 4"/>
          <p:cNvSpPr>
            <a:spLocks noRot="1" noChangeArrowheads="1"/>
          </p:cNvSpPr>
          <p:nvPr/>
        </p:nvSpPr>
        <p:spPr bwMode="auto">
          <a:xfrm>
            <a:off x="684213" y="1268413"/>
            <a:ext cx="69342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2400" b="0">
                <a:solidFill>
                  <a:srgbClr val="660066"/>
                </a:solidFill>
              </a:rPr>
              <a:t>（一）</a:t>
            </a:r>
            <a:r>
              <a:rPr lang="en-US" altLang="zh-CN" sz="2400" b="0">
                <a:solidFill>
                  <a:srgbClr val="660066"/>
                </a:solidFill>
              </a:rPr>
              <a:t>SQL</a:t>
            </a:r>
            <a:r>
              <a:rPr lang="zh-CN" altLang="en-US" sz="2400" b="0">
                <a:solidFill>
                  <a:srgbClr val="660066"/>
                </a:solidFill>
              </a:rPr>
              <a:t>的功能与特性	</a:t>
            </a:r>
          </a:p>
        </p:txBody>
      </p:sp>
      <p:sp>
        <p:nvSpPr>
          <p:cNvPr id="1713157"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4178" name="Rectangle 2"/>
          <p:cNvSpPr>
            <a:spLocks noGrp="1" noRot="1" noChangeArrowheads="1"/>
          </p:cNvSpPr>
          <p:nvPr>
            <p:ph type="body" idx="1"/>
          </p:nvPr>
        </p:nvSpPr>
        <p:spPr>
          <a:xfrm>
            <a:off x="611188" y="836613"/>
            <a:ext cx="7993062" cy="5327650"/>
          </a:xfrm>
        </p:spPr>
        <p:txBody>
          <a:bodyPr/>
          <a:lstStyle/>
          <a:p>
            <a:pPr>
              <a:lnSpc>
                <a:spcPct val="140000"/>
              </a:lnSpc>
            </a:pPr>
            <a:r>
              <a:rPr lang="zh-CN" altLang="en-US" sz="2000">
                <a:solidFill>
                  <a:srgbClr val="CC3300"/>
                </a:solidFill>
              </a:rPr>
              <a:t>特性 </a:t>
            </a:r>
          </a:p>
          <a:p>
            <a:pPr lvl="1">
              <a:lnSpc>
                <a:spcPct val="140000"/>
              </a:lnSpc>
            </a:pPr>
            <a:r>
              <a:rPr lang="en-US" altLang="zh-CN" sz="2000"/>
              <a:t>1</a:t>
            </a:r>
            <a:r>
              <a:rPr lang="zh-CN" altLang="en-US" sz="2000"/>
              <a:t>．</a:t>
            </a:r>
            <a:r>
              <a:rPr lang="zh-CN" altLang="en-US" sz="2000">
                <a:solidFill>
                  <a:schemeClr val="tx2"/>
                </a:solidFill>
              </a:rPr>
              <a:t>非过程化语言</a:t>
            </a:r>
            <a:r>
              <a:rPr lang="zh-CN" altLang="en-US" sz="2000"/>
              <a:t>：</a:t>
            </a:r>
            <a:r>
              <a:rPr lang="en-US" altLang="zh-CN" sz="2000"/>
              <a:t>SQL</a:t>
            </a:r>
            <a:r>
              <a:rPr lang="zh-CN" altLang="en-US" sz="2000"/>
              <a:t>是一个非过程化语言，当进行数据操作时，只需要指出做什么，而无需指出怎么做，怎么做由</a:t>
            </a:r>
            <a:r>
              <a:rPr lang="en-US" altLang="zh-CN" sz="2000"/>
              <a:t>DBMS</a:t>
            </a:r>
            <a:r>
              <a:rPr lang="zh-CN" altLang="en-US" sz="2000"/>
              <a:t>负责。 </a:t>
            </a:r>
          </a:p>
          <a:p>
            <a:pPr lvl="1">
              <a:lnSpc>
                <a:spcPct val="140000"/>
              </a:lnSpc>
            </a:pPr>
            <a:r>
              <a:rPr lang="en-US" altLang="zh-CN" sz="2000"/>
              <a:t>2</a:t>
            </a:r>
            <a:r>
              <a:rPr lang="zh-CN" altLang="en-US" sz="2000"/>
              <a:t>．</a:t>
            </a:r>
            <a:r>
              <a:rPr lang="zh-CN" altLang="en-US" sz="2000">
                <a:solidFill>
                  <a:schemeClr val="tx2"/>
                </a:solidFill>
              </a:rPr>
              <a:t>数据的多视化</a:t>
            </a:r>
            <a:r>
              <a:rPr lang="zh-CN" altLang="en-US" sz="2000"/>
              <a:t>：可以通过</a:t>
            </a:r>
            <a:r>
              <a:rPr lang="en-US" altLang="zh-CN" sz="2000"/>
              <a:t>SQL</a:t>
            </a:r>
            <a:r>
              <a:rPr lang="zh-CN" altLang="en-US" sz="2000"/>
              <a:t>产生不同的视图和报表，这样用户可根据需要灵活地选择数据，这也为数据的安全性提供了保障。 </a:t>
            </a:r>
          </a:p>
          <a:p>
            <a:pPr lvl="1">
              <a:lnSpc>
                <a:spcPct val="140000"/>
              </a:lnSpc>
            </a:pPr>
            <a:r>
              <a:rPr lang="en-US" altLang="zh-CN" sz="2000"/>
              <a:t>3</a:t>
            </a:r>
            <a:r>
              <a:rPr lang="zh-CN" altLang="en-US" sz="2000"/>
              <a:t>．</a:t>
            </a:r>
            <a:r>
              <a:rPr lang="zh-CN" altLang="en-US" sz="2000">
                <a:solidFill>
                  <a:schemeClr val="tx2"/>
                </a:solidFill>
              </a:rPr>
              <a:t>可移植性</a:t>
            </a:r>
            <a:r>
              <a:rPr lang="zh-CN" altLang="en-US" sz="2000"/>
              <a:t>：由于主流的</a:t>
            </a:r>
            <a:r>
              <a:rPr lang="en-US" altLang="zh-CN" sz="2000"/>
              <a:t>DBMS</a:t>
            </a:r>
            <a:r>
              <a:rPr lang="zh-CN" altLang="en-US" sz="2000"/>
              <a:t>软件提供商均提供对</a:t>
            </a:r>
            <a:r>
              <a:rPr lang="en-US" altLang="zh-CN" sz="2000"/>
              <a:t>SQL</a:t>
            </a:r>
            <a:r>
              <a:rPr lang="zh-CN" altLang="en-US" sz="2000"/>
              <a:t>的支持，所以用</a:t>
            </a:r>
            <a:r>
              <a:rPr lang="en-US" altLang="zh-CN" sz="2000"/>
              <a:t>SQL</a:t>
            </a:r>
            <a:r>
              <a:rPr lang="zh-CN" altLang="en-US" sz="2000"/>
              <a:t>编写的程序都是可以移植的。</a:t>
            </a:r>
          </a:p>
          <a:p>
            <a:pPr lvl="1">
              <a:lnSpc>
                <a:spcPct val="140000"/>
              </a:lnSpc>
            </a:pPr>
            <a:r>
              <a:rPr lang="en-US" altLang="zh-CN" sz="2000"/>
              <a:t>4</a:t>
            </a:r>
            <a:r>
              <a:rPr lang="zh-CN" altLang="en-US" sz="2000"/>
              <a:t>．</a:t>
            </a:r>
            <a:r>
              <a:rPr lang="zh-CN" altLang="en-US" sz="2000">
                <a:solidFill>
                  <a:schemeClr val="tx2"/>
                </a:solidFill>
              </a:rPr>
              <a:t>两种使用方式</a:t>
            </a:r>
            <a:r>
              <a:rPr lang="zh-CN" altLang="en-US" sz="2000"/>
              <a:t>：交互式</a:t>
            </a:r>
            <a:r>
              <a:rPr lang="en-US" altLang="zh-CN" sz="2000"/>
              <a:t>/</a:t>
            </a:r>
            <a:r>
              <a:rPr lang="zh-CN" altLang="en-US" sz="2000"/>
              <a:t>嵌入式</a:t>
            </a:r>
          </a:p>
        </p:txBody>
      </p:sp>
      <p:sp>
        <p:nvSpPr>
          <p:cNvPr id="1714179" name="Text Box 3"/>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082" name="Rectangle 2"/>
          <p:cNvSpPr>
            <a:spLocks noRot="1" noChangeArrowheads="1"/>
          </p:cNvSpPr>
          <p:nvPr/>
        </p:nvSpPr>
        <p:spPr bwMode="auto">
          <a:xfrm>
            <a:off x="611188" y="1484313"/>
            <a:ext cx="8135937" cy="4897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solidFill>
                  <a:srgbClr val="FF3399"/>
                </a:solidFill>
              </a:rPr>
              <a:t>查询分析器</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导入和导出数据</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solidFill>
                  <a:srgbClr val="FF3399"/>
                </a:solidFill>
              </a:rPr>
              <a:t>服务管理器</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服务器网络实用工具</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客户端网络实用工具</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联机丛书</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solidFill>
                  <a:srgbClr val="FF3399"/>
                </a:solidFill>
              </a:rPr>
              <a:t>企业管理器</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事件探查器</a:t>
            </a:r>
          </a:p>
          <a:p>
            <a:pPr marL="342900" indent="-342900">
              <a:lnSpc>
                <a:spcPct val="130000"/>
              </a:lnSpc>
              <a:spcBef>
                <a:spcPct val="20000"/>
              </a:spcBef>
              <a:buClr>
                <a:schemeClr val="hlink"/>
              </a:buClr>
              <a:buSzPct val="70000"/>
              <a:buFont typeface="Wingdings" pitchFamily="2" charset="2"/>
              <a:buNone/>
            </a:pPr>
            <a:r>
              <a:rPr lang="en-US" altLang="zh-CN" sz="2000" b="0"/>
              <a:t>· </a:t>
            </a:r>
            <a:r>
              <a:rPr lang="zh-CN" altLang="en-US" sz="2000" b="0"/>
              <a:t>在</a:t>
            </a:r>
            <a:r>
              <a:rPr lang="en-US" altLang="zh-CN" sz="2000" b="0"/>
              <a:t>IIS</a:t>
            </a:r>
            <a:r>
              <a:rPr lang="zh-CN" altLang="en-US" sz="2000" b="0"/>
              <a:t>中配置</a:t>
            </a:r>
            <a:r>
              <a:rPr lang="en-US" altLang="zh-CN" sz="2000" b="0"/>
              <a:t>SQL XML</a:t>
            </a:r>
            <a:r>
              <a:rPr lang="zh-CN" altLang="en-US" sz="2000" b="0"/>
              <a:t>支持 </a:t>
            </a:r>
            <a:r>
              <a:rPr lang="zh-CN" altLang="en-US" sz="2000"/>
              <a:t>    </a:t>
            </a:r>
            <a:endParaRPr lang="zh-CN" altLang="en-US" sz="2000" b="0"/>
          </a:p>
        </p:txBody>
      </p:sp>
      <p:sp>
        <p:nvSpPr>
          <p:cNvPr id="1710083" name="Rectangle 3"/>
          <p:cNvSpPr>
            <a:spLocks noGrp="1" noRot="1" noChangeArrowheads="1"/>
          </p:cNvSpPr>
          <p:nvPr>
            <p:ph type="title"/>
          </p:nvPr>
        </p:nvSpPr>
        <p:spPr>
          <a:xfrm>
            <a:off x="611188" y="692150"/>
            <a:ext cx="8374062" cy="655638"/>
          </a:xfrm>
        </p:spPr>
        <p:txBody>
          <a:bodyPr/>
          <a:lstStyle/>
          <a:p>
            <a:pPr algn="l"/>
            <a:r>
              <a:rPr lang="zh-CN" altLang="en-GB" sz="2400" b="0">
                <a:solidFill>
                  <a:srgbClr val="660066"/>
                </a:solidFill>
              </a:rPr>
              <a:t>（二）</a:t>
            </a:r>
            <a:r>
              <a:rPr lang="en-GB" altLang="zh-CN" sz="2400" b="0">
                <a:solidFill>
                  <a:srgbClr val="660066"/>
                </a:solidFill>
              </a:rPr>
              <a:t>Miscrosoft </a:t>
            </a:r>
            <a:r>
              <a:rPr lang="en-US" altLang="zh-CN" sz="2400" b="0">
                <a:solidFill>
                  <a:srgbClr val="660066"/>
                </a:solidFill>
              </a:rPr>
              <a:t>SQL Server 2000</a:t>
            </a:r>
            <a:r>
              <a:rPr lang="zh-CN" altLang="en-US" sz="2400" b="0">
                <a:solidFill>
                  <a:srgbClr val="660066"/>
                </a:solidFill>
              </a:rPr>
              <a:t>程序组</a:t>
            </a:r>
          </a:p>
        </p:txBody>
      </p:sp>
      <p:sp>
        <p:nvSpPr>
          <p:cNvPr id="1710084"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1106" name="Rectangle 2"/>
          <p:cNvSpPr>
            <a:spLocks noGrp="1" noRot="1" noChangeArrowheads="1"/>
          </p:cNvSpPr>
          <p:nvPr>
            <p:ph type="title"/>
          </p:nvPr>
        </p:nvSpPr>
        <p:spPr>
          <a:xfrm>
            <a:off x="755650" y="692150"/>
            <a:ext cx="8208963" cy="504825"/>
          </a:xfrm>
        </p:spPr>
        <p:txBody>
          <a:bodyPr/>
          <a:lstStyle/>
          <a:p>
            <a:pPr algn="l"/>
            <a:r>
              <a:rPr lang="zh-CN" altLang="en-US" sz="2400" b="0">
                <a:solidFill>
                  <a:srgbClr val="660066"/>
                </a:solidFill>
              </a:rPr>
              <a:t>（三）停止和启动</a:t>
            </a:r>
            <a:r>
              <a:rPr lang="en-US" altLang="zh-CN" sz="2400" b="0">
                <a:solidFill>
                  <a:srgbClr val="660066"/>
                </a:solidFill>
              </a:rPr>
              <a:t>SQL Server</a:t>
            </a:r>
            <a:r>
              <a:rPr lang="zh-CN" altLang="en-US" sz="2400" b="0">
                <a:solidFill>
                  <a:srgbClr val="660066"/>
                </a:solidFill>
              </a:rPr>
              <a:t>服务</a:t>
            </a:r>
          </a:p>
        </p:txBody>
      </p:sp>
      <p:sp>
        <p:nvSpPr>
          <p:cNvPr id="1711107" name="Rectangle 3"/>
          <p:cNvSpPr>
            <a:spLocks noGrp="1" noRot="1" noChangeArrowheads="1"/>
          </p:cNvSpPr>
          <p:nvPr>
            <p:ph type="body" idx="1"/>
          </p:nvPr>
        </p:nvSpPr>
        <p:spPr>
          <a:xfrm>
            <a:off x="539750" y="1412875"/>
            <a:ext cx="7848600" cy="431800"/>
          </a:xfrm>
        </p:spPr>
        <p:txBody>
          <a:bodyPr/>
          <a:lstStyle/>
          <a:p>
            <a:pPr algn="just">
              <a:lnSpc>
                <a:spcPct val="90000"/>
              </a:lnSpc>
              <a:buFont typeface="Wingdings" pitchFamily="2" charset="2"/>
              <a:buNone/>
            </a:pPr>
            <a:r>
              <a:rPr lang="en-US" altLang="zh-CN" sz="2000"/>
              <a:t>1</a:t>
            </a:r>
            <a:r>
              <a:rPr lang="zh-CN" altLang="en-US" sz="2000"/>
              <a:t>．查看</a:t>
            </a:r>
            <a:r>
              <a:rPr lang="en-US" altLang="zh-CN" sz="2000"/>
              <a:t>SQL Server</a:t>
            </a:r>
            <a:r>
              <a:rPr lang="zh-CN" altLang="en-US" sz="2000"/>
              <a:t>服务器状态</a:t>
            </a:r>
          </a:p>
        </p:txBody>
      </p:sp>
      <p:pic>
        <p:nvPicPr>
          <p:cNvPr id="171110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11413" y="3068638"/>
            <a:ext cx="4608512" cy="338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711109" name="Rectangle 5"/>
          <p:cNvSpPr>
            <a:spLocks noRot="1" noChangeArrowheads="1"/>
          </p:cNvSpPr>
          <p:nvPr/>
        </p:nvSpPr>
        <p:spPr bwMode="auto">
          <a:xfrm>
            <a:off x="179388" y="1916113"/>
            <a:ext cx="8540750" cy="1225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0000"/>
              </a:lnSpc>
              <a:spcBef>
                <a:spcPct val="30000"/>
              </a:spcBef>
              <a:buClr>
                <a:schemeClr val="hlink"/>
              </a:buClr>
              <a:buSzPct val="70000"/>
              <a:buFont typeface="Wingdings" pitchFamily="2" charset="2"/>
              <a:buNone/>
            </a:pPr>
            <a:r>
              <a:rPr lang="en-US" altLang="zh-CN" b="0"/>
              <a:t>            </a:t>
            </a:r>
            <a:r>
              <a:rPr lang="zh-CN" altLang="en-US" b="0"/>
              <a:t>成功安装了</a:t>
            </a:r>
            <a:r>
              <a:rPr lang="en-US" altLang="zh-CN" b="0"/>
              <a:t>SQL Server2000</a:t>
            </a:r>
            <a:r>
              <a:rPr lang="zh-CN" altLang="en-US" b="0"/>
              <a:t>，在</a:t>
            </a:r>
            <a:r>
              <a:rPr lang="en-US" altLang="zh-CN" b="0"/>
              <a:t>SQL Server</a:t>
            </a:r>
            <a:r>
              <a:rPr lang="zh-CN" altLang="en-US" b="0"/>
              <a:t>正常启动后，计算机桌面右下角出现的</a:t>
            </a:r>
            <a:r>
              <a:rPr lang="en-US" altLang="zh-CN" b="0"/>
              <a:t>SQL Server</a:t>
            </a:r>
            <a:r>
              <a:rPr lang="zh-CN" altLang="en-US" b="0"/>
              <a:t>服务监视图标显示为一个</a:t>
            </a:r>
            <a:r>
              <a:rPr lang="zh-CN" altLang="en-US" b="0">
                <a:solidFill>
                  <a:srgbClr val="CC3300"/>
                </a:solidFill>
              </a:rPr>
              <a:t>带绿色三角</a:t>
            </a:r>
            <a:r>
              <a:rPr lang="zh-CN" altLang="en-US" b="0"/>
              <a:t>的</a:t>
            </a:r>
            <a:r>
              <a:rPr lang="zh-CN" altLang="en-US" b="0">
                <a:solidFill>
                  <a:srgbClr val="CC3300"/>
                </a:solidFill>
              </a:rPr>
              <a:t>服务启动标记</a:t>
            </a:r>
            <a:r>
              <a:rPr lang="zh-CN" altLang="en-US" b="0"/>
              <a:t>。</a:t>
            </a:r>
          </a:p>
        </p:txBody>
      </p:sp>
      <p:sp>
        <p:nvSpPr>
          <p:cNvPr id="1711110" name="Text Box 6"/>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2130" name="Rectangle 2"/>
          <p:cNvSpPr>
            <a:spLocks noGrp="1" noRot="1" noChangeArrowheads="1"/>
          </p:cNvSpPr>
          <p:nvPr>
            <p:ph type="title"/>
          </p:nvPr>
        </p:nvSpPr>
        <p:spPr>
          <a:xfrm>
            <a:off x="900113" y="620713"/>
            <a:ext cx="6048375" cy="549275"/>
          </a:xfrm>
        </p:spPr>
        <p:txBody>
          <a:bodyPr/>
          <a:lstStyle/>
          <a:p>
            <a:pPr algn="l"/>
            <a:r>
              <a:rPr lang="en-US" altLang="zh-CN" sz="1800"/>
              <a:t>2</a:t>
            </a:r>
            <a:r>
              <a:rPr lang="zh-CN" altLang="en-US" sz="1800"/>
              <a:t>．启动</a:t>
            </a:r>
            <a:r>
              <a:rPr lang="en-US" altLang="zh-CN" sz="1800"/>
              <a:t>/</a:t>
            </a:r>
            <a:r>
              <a:rPr lang="zh-CN" altLang="en-US" sz="1800"/>
              <a:t>停止实例服务器</a:t>
            </a:r>
            <a:endParaRPr lang="zh-CN" altLang="en-US" sz="1800" b="0"/>
          </a:p>
        </p:txBody>
      </p:sp>
      <p:sp>
        <p:nvSpPr>
          <p:cNvPr id="1712131" name="Rectangle 3"/>
          <p:cNvSpPr>
            <a:spLocks noRot="1" noChangeArrowheads="1"/>
          </p:cNvSpPr>
          <p:nvPr/>
        </p:nvSpPr>
        <p:spPr bwMode="auto">
          <a:xfrm>
            <a:off x="250825" y="1268413"/>
            <a:ext cx="8540750" cy="5111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5000"/>
              </a:lnSpc>
              <a:spcBef>
                <a:spcPct val="30000"/>
              </a:spcBef>
              <a:buClr>
                <a:schemeClr val="hlink"/>
              </a:buClr>
              <a:buSzPct val="70000"/>
              <a:buFont typeface="Wingdings" pitchFamily="2" charset="2"/>
              <a:buChar char="v"/>
            </a:pPr>
            <a:r>
              <a:rPr lang="zh-CN" altLang="en-US" sz="2000" b="0"/>
              <a:t>成功安装了</a:t>
            </a:r>
            <a:r>
              <a:rPr lang="en-US" altLang="zh-CN" sz="2000" b="0"/>
              <a:t>SQL Server2000</a:t>
            </a:r>
            <a:r>
              <a:rPr lang="zh-CN" altLang="en-US" sz="2000" b="0"/>
              <a:t>，在</a:t>
            </a:r>
            <a:r>
              <a:rPr lang="en-US" altLang="zh-CN" sz="2000" b="0"/>
              <a:t>SQL Server</a:t>
            </a:r>
            <a:r>
              <a:rPr lang="zh-CN" altLang="en-US" sz="2000" b="0"/>
              <a:t>正常启动后，计算机桌面右下角出现的</a:t>
            </a:r>
            <a:r>
              <a:rPr lang="en-US" altLang="zh-CN" sz="2000" b="0"/>
              <a:t>SQL Server</a:t>
            </a:r>
            <a:r>
              <a:rPr lang="zh-CN" altLang="en-US" sz="2000" b="0"/>
              <a:t>服务监视图标显示为一个</a:t>
            </a:r>
            <a:r>
              <a:rPr lang="zh-CN" altLang="en-US" sz="2000" b="0">
                <a:solidFill>
                  <a:srgbClr val="CC3300"/>
                </a:solidFill>
              </a:rPr>
              <a:t>带绿色三角</a:t>
            </a:r>
            <a:r>
              <a:rPr lang="zh-CN" altLang="en-US" sz="2000" b="0"/>
              <a:t>的服务启动标记。</a:t>
            </a:r>
          </a:p>
          <a:p>
            <a:pPr marL="342900" indent="-342900">
              <a:lnSpc>
                <a:spcPct val="135000"/>
              </a:lnSpc>
              <a:spcBef>
                <a:spcPct val="30000"/>
              </a:spcBef>
              <a:buClr>
                <a:schemeClr val="hlink"/>
              </a:buClr>
              <a:buSzPct val="70000"/>
              <a:buFont typeface="Wingdings" pitchFamily="2" charset="2"/>
              <a:buChar char="v"/>
            </a:pPr>
            <a:r>
              <a:rPr lang="zh-CN" altLang="en-US" sz="2000" b="0"/>
              <a:t>若该绿色图标变成了</a:t>
            </a:r>
            <a:r>
              <a:rPr lang="zh-CN" altLang="en-US" sz="2000" b="0">
                <a:solidFill>
                  <a:srgbClr val="CC3300"/>
                </a:solidFill>
              </a:rPr>
              <a:t>红色的方块</a:t>
            </a:r>
            <a:r>
              <a:rPr lang="zh-CN" altLang="en-US" sz="2000" b="0"/>
              <a:t>，则表明</a:t>
            </a:r>
            <a:r>
              <a:rPr lang="en-US" altLang="zh-CN" sz="2000" b="0"/>
              <a:t>SQL Server</a:t>
            </a:r>
            <a:r>
              <a:rPr lang="zh-CN" altLang="en-US" sz="2000" b="0"/>
              <a:t>已停止了服务，可通过“</a:t>
            </a:r>
            <a:r>
              <a:rPr lang="en-US" altLang="zh-CN" sz="2000" b="0"/>
              <a:t>SQL Server</a:t>
            </a:r>
            <a:r>
              <a:rPr lang="zh-CN" altLang="en-US" sz="2000" b="0"/>
              <a:t>服务管理器”程序来启动</a:t>
            </a:r>
            <a:r>
              <a:rPr lang="en-US" altLang="zh-CN" sz="2000" b="0"/>
              <a:t>SQL Server</a:t>
            </a:r>
            <a:r>
              <a:rPr lang="zh-CN" altLang="en-US" sz="2000" b="0"/>
              <a:t>。双击该图标，将出现以下的“</a:t>
            </a:r>
            <a:r>
              <a:rPr lang="en-US" altLang="zh-CN" sz="2000" b="0"/>
              <a:t>SQL Server</a:t>
            </a:r>
            <a:r>
              <a:rPr lang="zh-CN" altLang="en-US" sz="2000" b="0"/>
              <a:t>服务管理器”程序，可通过该程序停止、启动</a:t>
            </a:r>
            <a:r>
              <a:rPr lang="en-US" altLang="zh-CN" sz="2000" b="0"/>
              <a:t>SQL Server</a:t>
            </a:r>
            <a:r>
              <a:rPr lang="zh-CN" altLang="en-US" sz="2000" b="0"/>
              <a:t>的后台服务。点“开始</a:t>
            </a:r>
            <a:r>
              <a:rPr lang="en-US" altLang="zh-CN" sz="2000" b="0"/>
              <a:t>/</a:t>
            </a:r>
            <a:r>
              <a:rPr lang="zh-CN" altLang="en-US" sz="2000" b="0"/>
              <a:t>继续”、“暂停”、“停止”按钮即可启动、暂停或者停止实例。 </a:t>
            </a:r>
          </a:p>
          <a:p>
            <a:pPr marL="342900" indent="-342900">
              <a:lnSpc>
                <a:spcPct val="135000"/>
              </a:lnSpc>
              <a:spcBef>
                <a:spcPct val="30000"/>
              </a:spcBef>
              <a:buClr>
                <a:schemeClr val="hlink"/>
              </a:buClr>
              <a:buSzPct val="70000"/>
              <a:buFont typeface="Wingdings" pitchFamily="2" charset="2"/>
              <a:buChar char="v"/>
            </a:pPr>
            <a:r>
              <a:rPr lang="zh-CN" altLang="en-US" sz="2000" b="0"/>
              <a:t>如果在计算机桌面右下角没有出现的</a:t>
            </a:r>
            <a:r>
              <a:rPr lang="en-US" altLang="zh-CN" sz="2000" b="0"/>
              <a:t>SQL Server</a:t>
            </a:r>
            <a:r>
              <a:rPr lang="zh-CN" altLang="en-US" sz="2000" b="0"/>
              <a:t>服务监视图标，依次单击“开始”</a:t>
            </a:r>
            <a:r>
              <a:rPr lang="en-US" altLang="zh-CN" sz="2000" b="0"/>
              <a:t>—“</a:t>
            </a:r>
            <a:r>
              <a:rPr lang="zh-CN" altLang="en-US" sz="2000" b="0"/>
              <a:t>程序”，即可看到</a:t>
            </a:r>
            <a:r>
              <a:rPr lang="en-US" altLang="zh-CN" sz="2000" b="0"/>
              <a:t>Microsoft SQL Server 2000</a:t>
            </a:r>
            <a:r>
              <a:rPr lang="zh-CN" altLang="en-US" sz="2000" b="0"/>
              <a:t>的程序组件， </a:t>
            </a:r>
          </a:p>
          <a:p>
            <a:pPr marL="342900" indent="-342900">
              <a:lnSpc>
                <a:spcPct val="135000"/>
              </a:lnSpc>
              <a:spcBef>
                <a:spcPct val="30000"/>
              </a:spcBef>
              <a:buClr>
                <a:schemeClr val="hlink"/>
              </a:buClr>
              <a:buSzPct val="70000"/>
              <a:buFont typeface="Wingdings" pitchFamily="2" charset="2"/>
              <a:buChar char="v"/>
            </a:pPr>
            <a:r>
              <a:rPr lang="zh-CN" altLang="en-US" sz="2000" b="0"/>
              <a:t>点击其中的“服务管理器”，则可以启动</a:t>
            </a:r>
            <a:r>
              <a:rPr lang="en-US" altLang="zh-CN" sz="2000" b="0"/>
              <a:t>SQL Server</a:t>
            </a:r>
            <a:r>
              <a:rPr lang="zh-CN" altLang="en-US" sz="2000" b="0"/>
              <a:t>服务。</a:t>
            </a:r>
          </a:p>
        </p:txBody>
      </p:sp>
      <p:sp>
        <p:nvSpPr>
          <p:cNvPr id="171213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5202" name="Rectangle 2"/>
          <p:cNvSpPr>
            <a:spLocks noGrp="1" noRot="1" noChangeArrowheads="1"/>
          </p:cNvSpPr>
          <p:nvPr>
            <p:ph type="title"/>
          </p:nvPr>
        </p:nvSpPr>
        <p:spPr>
          <a:xfrm>
            <a:off x="755650" y="620713"/>
            <a:ext cx="7524750" cy="576262"/>
          </a:xfrm>
        </p:spPr>
        <p:txBody>
          <a:bodyPr/>
          <a:lstStyle/>
          <a:p>
            <a:pPr algn="l"/>
            <a:r>
              <a:rPr lang="zh-CN" altLang="en-US" sz="2400" b="0">
                <a:solidFill>
                  <a:srgbClr val="660066"/>
                </a:solidFill>
              </a:rPr>
              <a:t>（四）</a:t>
            </a:r>
            <a:r>
              <a:rPr lang="en-US" altLang="zh-CN" sz="2400" b="0">
                <a:solidFill>
                  <a:srgbClr val="660066"/>
                </a:solidFill>
              </a:rPr>
              <a:t>SQL</a:t>
            </a:r>
            <a:r>
              <a:rPr lang="zh-CN" altLang="en-US" sz="2400" b="0">
                <a:solidFill>
                  <a:srgbClr val="660066"/>
                </a:solidFill>
              </a:rPr>
              <a:t>语句的结构与书写格式</a:t>
            </a:r>
          </a:p>
        </p:txBody>
      </p:sp>
      <p:sp>
        <p:nvSpPr>
          <p:cNvPr id="1715203" name="Rectangle 3"/>
          <p:cNvSpPr>
            <a:spLocks noGrp="1" noRot="1" noChangeArrowheads="1"/>
          </p:cNvSpPr>
          <p:nvPr>
            <p:ph type="body" idx="1"/>
          </p:nvPr>
        </p:nvSpPr>
        <p:spPr>
          <a:xfrm>
            <a:off x="250825" y="1341438"/>
            <a:ext cx="8642350" cy="4679950"/>
          </a:xfrm>
        </p:spPr>
        <p:txBody>
          <a:bodyPr/>
          <a:lstStyle/>
          <a:p>
            <a:pPr>
              <a:lnSpc>
                <a:spcPct val="145000"/>
              </a:lnSpc>
            </a:pPr>
            <a:r>
              <a:rPr lang="zh-CN" altLang="en-US" sz="2000">
                <a:solidFill>
                  <a:schemeClr val="tx2"/>
                </a:solidFill>
              </a:rPr>
              <a:t>三个部分： </a:t>
            </a:r>
            <a:r>
              <a:rPr lang="en-US" altLang="zh-CN" sz="2000">
                <a:solidFill>
                  <a:schemeClr val="tx2"/>
                </a:solidFill>
              </a:rPr>
              <a:t>SQL</a:t>
            </a:r>
            <a:r>
              <a:rPr lang="zh-CN" altLang="en-US" sz="2000">
                <a:solidFill>
                  <a:schemeClr val="tx2"/>
                </a:solidFill>
              </a:rPr>
              <a:t>操作、目标、条件。</a:t>
            </a:r>
            <a:r>
              <a:rPr lang="zh-CN" altLang="en-US" sz="2000"/>
              <a:t> </a:t>
            </a:r>
          </a:p>
          <a:p>
            <a:pPr lvl="1">
              <a:lnSpc>
                <a:spcPct val="145000"/>
              </a:lnSpc>
              <a:buFont typeface="Wingdings" pitchFamily="2" charset="2"/>
              <a:buNone/>
            </a:pPr>
            <a:r>
              <a:rPr lang="zh-CN" altLang="en-US" sz="2400"/>
              <a:t> 如</a:t>
            </a:r>
            <a:r>
              <a:rPr lang="zh-CN" sz="2400"/>
              <a:t>：</a:t>
            </a:r>
            <a:r>
              <a:rPr lang="en-US" altLang="zh-CN" sz="2400"/>
              <a:t>SELECT   xm   FROM   xsb   WHERE   n1=18</a:t>
            </a:r>
          </a:p>
          <a:p>
            <a:pPr lvl="1">
              <a:lnSpc>
                <a:spcPct val="145000"/>
              </a:lnSpc>
            </a:pPr>
            <a:r>
              <a:rPr lang="en-US" altLang="zh-CN" sz="2400">
                <a:solidFill>
                  <a:srgbClr val="CC3300"/>
                </a:solidFill>
              </a:rPr>
              <a:t>SQL</a:t>
            </a:r>
            <a:r>
              <a:rPr lang="zh-CN" altLang="en-US" sz="2400">
                <a:solidFill>
                  <a:srgbClr val="CC3300"/>
                </a:solidFill>
              </a:rPr>
              <a:t>操作：</a:t>
            </a:r>
            <a:r>
              <a:rPr lang="en-US" altLang="zh-CN" sz="2400"/>
              <a:t>SELECT</a:t>
            </a:r>
            <a:r>
              <a:rPr lang="zh-CN" altLang="en-US" sz="2400"/>
              <a:t>是表示何种操作的谓词 </a:t>
            </a:r>
          </a:p>
          <a:p>
            <a:pPr lvl="1">
              <a:lnSpc>
                <a:spcPct val="145000"/>
              </a:lnSpc>
            </a:pPr>
            <a:r>
              <a:rPr lang="zh-CN" altLang="en-US" sz="2400">
                <a:solidFill>
                  <a:srgbClr val="CC3300"/>
                </a:solidFill>
              </a:rPr>
              <a:t>目标：</a:t>
            </a:r>
            <a:r>
              <a:rPr lang="en-US" altLang="zh-CN" sz="2400"/>
              <a:t>SQL</a:t>
            </a:r>
            <a:r>
              <a:rPr lang="zh-CN" altLang="en-US" sz="2400"/>
              <a:t>操作语句都在</a:t>
            </a:r>
            <a:r>
              <a:rPr lang="zh-CN" altLang="en-US" sz="2400">
                <a:solidFill>
                  <a:schemeClr val="tx2"/>
                </a:solidFill>
              </a:rPr>
              <a:t>一个或多个基本表或视图</a:t>
            </a:r>
            <a:r>
              <a:rPr lang="zh-CN" altLang="en-US" sz="2400"/>
              <a:t>上进行 ，如</a:t>
            </a:r>
            <a:r>
              <a:rPr lang="en-US" altLang="zh-CN" sz="2400"/>
              <a:t>xsb</a:t>
            </a:r>
            <a:r>
              <a:rPr lang="zh-CN" altLang="en-US" sz="2400"/>
              <a:t>是表名或视图名。</a:t>
            </a:r>
          </a:p>
          <a:p>
            <a:pPr lvl="1">
              <a:lnSpc>
                <a:spcPct val="145000"/>
              </a:lnSpc>
            </a:pPr>
            <a:r>
              <a:rPr lang="zh-CN" altLang="en-US" sz="2400">
                <a:solidFill>
                  <a:srgbClr val="CC3300"/>
                </a:solidFill>
              </a:rPr>
              <a:t>条件：</a:t>
            </a:r>
            <a:r>
              <a:rPr lang="zh-CN" altLang="en-US" sz="2400"/>
              <a:t>条件定义了被语句操作的特定行，即对符合条件的行进行操作。上例语句中的条件为年龄是</a:t>
            </a:r>
            <a:r>
              <a:rPr lang="en-US" altLang="zh-CN" sz="2400"/>
              <a:t>18</a:t>
            </a:r>
            <a:r>
              <a:rPr lang="zh-CN" altLang="en-US" sz="2400"/>
              <a:t>岁的学生，</a:t>
            </a:r>
            <a:r>
              <a:rPr lang="en-US" altLang="zh-CN" sz="2400"/>
              <a:t>nl=18</a:t>
            </a:r>
            <a:r>
              <a:rPr lang="zh-CN" altLang="en-US" sz="2400"/>
              <a:t>。</a:t>
            </a:r>
          </a:p>
        </p:txBody>
      </p:sp>
      <p:sp>
        <p:nvSpPr>
          <p:cNvPr id="1715204"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8754" name="Rectangle 2"/>
          <p:cNvSpPr>
            <a:spLocks noGrp="1" noRot="1" noChangeArrowheads="1"/>
          </p:cNvSpPr>
          <p:nvPr>
            <p:ph type="body" idx="1"/>
          </p:nvPr>
        </p:nvSpPr>
        <p:spPr>
          <a:xfrm>
            <a:off x="468313" y="1989138"/>
            <a:ext cx="8496300" cy="4535487"/>
          </a:xfrm>
        </p:spPr>
        <p:txBody>
          <a:bodyPr/>
          <a:lstStyle/>
          <a:p>
            <a:pPr>
              <a:lnSpc>
                <a:spcPct val="110000"/>
              </a:lnSpc>
              <a:buFont typeface="Wingdings" pitchFamily="2" charset="2"/>
              <a:buNone/>
            </a:pPr>
            <a:r>
              <a:rPr lang="en-US" altLang="zh-CN" sz="1800">
                <a:solidFill>
                  <a:srgbClr val="000000"/>
                </a:solidFill>
              </a:rPr>
              <a:t>1</a:t>
            </a:r>
            <a:r>
              <a:rPr lang="zh-CN" altLang="en-US" sz="1800">
                <a:solidFill>
                  <a:srgbClr val="000000"/>
                </a:solidFill>
              </a:rPr>
              <a:t>、</a:t>
            </a:r>
            <a:r>
              <a:rPr lang="zh-CN" altLang="en-US" sz="1800" b="1"/>
              <a:t>数据定义功能</a:t>
            </a:r>
            <a:r>
              <a:rPr lang="zh-CN" altLang="en-US" sz="1800">
                <a:solidFill>
                  <a:srgbClr val="000000"/>
                </a:solidFill>
              </a:rPr>
              <a:t>：定义数据库的三级模式结构外模式、全局模式、内模式</a:t>
            </a:r>
          </a:p>
          <a:p>
            <a:pPr>
              <a:lnSpc>
                <a:spcPct val="110000"/>
              </a:lnSpc>
              <a:spcBef>
                <a:spcPct val="10000"/>
              </a:spcBef>
              <a:buFont typeface="Wingdings" pitchFamily="2" charset="2"/>
              <a:buNone/>
            </a:pPr>
            <a:r>
              <a:rPr lang="en-US" altLang="zh-CN" sz="1800">
                <a:solidFill>
                  <a:srgbClr val="000000"/>
                </a:solidFill>
              </a:rPr>
              <a:t>SQL</a:t>
            </a:r>
            <a:r>
              <a:rPr lang="zh-CN" altLang="en-US" sz="1800">
                <a:solidFill>
                  <a:srgbClr val="000000"/>
                </a:solidFill>
              </a:rPr>
              <a:t>中的术语：</a:t>
            </a:r>
          </a:p>
          <a:p>
            <a:pPr>
              <a:lnSpc>
                <a:spcPct val="110000"/>
              </a:lnSpc>
              <a:spcBef>
                <a:spcPct val="10000"/>
              </a:spcBef>
            </a:pPr>
            <a:r>
              <a:rPr lang="zh-CN" altLang="en-US" sz="1800">
                <a:solidFill>
                  <a:srgbClr val="000080"/>
                </a:solidFill>
              </a:rPr>
              <a:t>关系</a:t>
            </a:r>
            <a:r>
              <a:rPr lang="en-US" altLang="zh-CN" sz="1800">
                <a:solidFill>
                  <a:srgbClr val="000080"/>
                </a:solidFill>
              </a:rPr>
              <a:t>——</a:t>
            </a:r>
            <a:r>
              <a:rPr lang="zh-CN" altLang="en-US" sz="1800">
                <a:solidFill>
                  <a:srgbClr val="000080"/>
                </a:solidFill>
              </a:rPr>
              <a:t>基本表或表；</a:t>
            </a:r>
            <a:endParaRPr lang="zh-CN" altLang="en-US" sz="1800">
              <a:solidFill>
                <a:srgbClr val="000000"/>
              </a:solidFill>
            </a:endParaRPr>
          </a:p>
          <a:p>
            <a:pPr>
              <a:lnSpc>
                <a:spcPct val="110000"/>
              </a:lnSpc>
              <a:spcBef>
                <a:spcPct val="10000"/>
              </a:spcBef>
            </a:pPr>
            <a:r>
              <a:rPr lang="zh-CN" altLang="en-US" sz="1800">
                <a:solidFill>
                  <a:srgbClr val="000080"/>
                </a:solidFill>
              </a:rPr>
              <a:t>关系中的属性</a:t>
            </a:r>
            <a:r>
              <a:rPr lang="en-US" altLang="zh-CN" sz="1800">
                <a:solidFill>
                  <a:srgbClr val="000080"/>
                </a:solidFill>
              </a:rPr>
              <a:t>——</a:t>
            </a:r>
            <a:r>
              <a:rPr lang="zh-CN" altLang="en-US" sz="1800">
                <a:solidFill>
                  <a:schemeClr val="hlink"/>
                </a:solidFill>
              </a:rPr>
              <a:t>字段</a:t>
            </a:r>
            <a:r>
              <a:rPr lang="zh-CN" altLang="en-US" sz="1800">
                <a:solidFill>
                  <a:srgbClr val="000080"/>
                </a:solidFill>
              </a:rPr>
              <a:t>或列；</a:t>
            </a:r>
            <a:endParaRPr lang="zh-CN" altLang="en-US" sz="1800">
              <a:solidFill>
                <a:srgbClr val="000000"/>
              </a:solidFill>
            </a:endParaRPr>
          </a:p>
          <a:p>
            <a:pPr>
              <a:lnSpc>
                <a:spcPct val="110000"/>
              </a:lnSpc>
              <a:spcBef>
                <a:spcPct val="10000"/>
              </a:spcBef>
            </a:pPr>
            <a:r>
              <a:rPr lang="zh-CN" altLang="en-US" sz="1800">
                <a:solidFill>
                  <a:srgbClr val="000080"/>
                </a:solidFill>
              </a:rPr>
              <a:t>元组</a:t>
            </a:r>
            <a:r>
              <a:rPr lang="en-US" altLang="zh-CN" sz="1800">
                <a:solidFill>
                  <a:srgbClr val="000080"/>
                </a:solidFill>
              </a:rPr>
              <a:t>——</a:t>
            </a:r>
            <a:r>
              <a:rPr lang="zh-CN" altLang="en-US" sz="1800">
                <a:solidFill>
                  <a:schemeClr val="hlink"/>
                </a:solidFill>
              </a:rPr>
              <a:t>记录</a:t>
            </a:r>
            <a:r>
              <a:rPr lang="zh-CN" altLang="en-US" sz="1800">
                <a:solidFill>
                  <a:srgbClr val="000080"/>
                </a:solidFill>
              </a:rPr>
              <a:t>或行；</a:t>
            </a:r>
            <a:endParaRPr lang="zh-CN" altLang="en-US" sz="1800">
              <a:solidFill>
                <a:srgbClr val="000000"/>
              </a:solidFill>
            </a:endParaRPr>
          </a:p>
          <a:p>
            <a:pPr>
              <a:lnSpc>
                <a:spcPct val="110000"/>
              </a:lnSpc>
              <a:spcBef>
                <a:spcPct val="10000"/>
              </a:spcBef>
            </a:pPr>
            <a:r>
              <a:rPr lang="zh-CN" altLang="en-US" sz="1800">
                <a:solidFill>
                  <a:srgbClr val="000080"/>
                </a:solidFill>
              </a:rPr>
              <a:t>数据库（由若干基本表组成），一个基本表对应存储在外存数据库空间的一个存储文件中；</a:t>
            </a:r>
            <a:endParaRPr lang="zh-CN" altLang="en-US" sz="1800">
              <a:solidFill>
                <a:srgbClr val="000000"/>
              </a:solidFill>
            </a:endParaRPr>
          </a:p>
          <a:p>
            <a:pPr>
              <a:lnSpc>
                <a:spcPct val="110000"/>
              </a:lnSpc>
              <a:spcBef>
                <a:spcPct val="10000"/>
              </a:spcBef>
            </a:pPr>
            <a:r>
              <a:rPr lang="zh-CN" altLang="en-US" sz="1800">
                <a:solidFill>
                  <a:srgbClr val="000080"/>
                </a:solidFill>
              </a:rPr>
              <a:t>视图有基本表产生出来，有独立的结构定义，无独立的数据存在，数据来自基本表，间接地来自存储基本表的数据存储文件，故又称虚表。</a:t>
            </a:r>
          </a:p>
          <a:p>
            <a:pPr>
              <a:lnSpc>
                <a:spcPct val="110000"/>
              </a:lnSpc>
              <a:buFont typeface="Wingdings" pitchFamily="2" charset="2"/>
              <a:buNone/>
            </a:pPr>
            <a:r>
              <a:rPr lang="en-US" altLang="zh-CN" sz="1800">
                <a:solidFill>
                  <a:srgbClr val="000000"/>
                </a:solidFill>
              </a:rPr>
              <a:t>2</a:t>
            </a:r>
            <a:r>
              <a:rPr lang="zh-CN" altLang="en-US" sz="1800">
                <a:solidFill>
                  <a:srgbClr val="000000"/>
                </a:solidFill>
              </a:rPr>
              <a:t>、</a:t>
            </a:r>
            <a:r>
              <a:rPr lang="zh-CN" altLang="en-US" sz="1800" b="1"/>
              <a:t>数据操纵功能</a:t>
            </a:r>
            <a:r>
              <a:rPr lang="zh-CN" altLang="en-US" sz="1800">
                <a:solidFill>
                  <a:srgbClr val="000000"/>
                </a:solidFill>
              </a:rPr>
              <a:t>：包括对基本表和视图的数据查询、插入、删除和修改，其操作对象和操作结果都是元组的集合；</a:t>
            </a:r>
          </a:p>
          <a:p>
            <a:pPr>
              <a:lnSpc>
                <a:spcPct val="110000"/>
              </a:lnSpc>
              <a:buFont typeface="Wingdings" pitchFamily="2" charset="2"/>
              <a:buNone/>
            </a:pPr>
            <a:r>
              <a:rPr lang="en-US" altLang="zh-CN" sz="1800">
                <a:solidFill>
                  <a:srgbClr val="000000"/>
                </a:solidFill>
              </a:rPr>
              <a:t>3</a:t>
            </a:r>
            <a:r>
              <a:rPr lang="zh-CN" altLang="en-US" sz="1800">
                <a:solidFill>
                  <a:srgbClr val="000000"/>
                </a:solidFill>
              </a:rPr>
              <a:t>、</a:t>
            </a:r>
            <a:r>
              <a:rPr lang="zh-CN" altLang="en-US" sz="1800" b="1"/>
              <a:t>数据控制功能</a:t>
            </a:r>
            <a:r>
              <a:rPr lang="zh-CN" altLang="en-US" sz="1800">
                <a:solidFill>
                  <a:srgbClr val="000000"/>
                </a:solidFill>
              </a:rPr>
              <a:t>：主要对用户的访问权限加以控制，以保证系统的安全性。一般由数据库管理员使用，负责用户的访问控制工作。</a:t>
            </a:r>
            <a:r>
              <a:rPr lang="zh-CN" altLang="en-US" sz="1800"/>
              <a:t> </a:t>
            </a:r>
          </a:p>
        </p:txBody>
      </p:sp>
      <p:sp>
        <p:nvSpPr>
          <p:cNvPr id="1738755" name="Rectangle 3"/>
          <p:cNvSpPr>
            <a:spLocks noGrp="1" noRot="1" noChangeArrowheads="1"/>
          </p:cNvSpPr>
          <p:nvPr>
            <p:ph type="title"/>
          </p:nvPr>
        </p:nvSpPr>
        <p:spPr>
          <a:xfrm>
            <a:off x="827088" y="549275"/>
            <a:ext cx="5976937" cy="576263"/>
          </a:xfrm>
          <a:noFill/>
          <a:ln/>
        </p:spPr>
        <p:txBody>
          <a:bodyPr/>
          <a:lstStyle/>
          <a:p>
            <a:r>
              <a:rPr lang="zh-CN" altLang="en-US" sz="2800">
                <a:solidFill>
                  <a:srgbClr val="CC3300"/>
                </a:solidFill>
              </a:rPr>
              <a:t>二、数据库与基本表</a:t>
            </a:r>
          </a:p>
        </p:txBody>
      </p:sp>
      <p:sp>
        <p:nvSpPr>
          <p:cNvPr id="1738756"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
        <p:nvSpPr>
          <p:cNvPr id="1738757" name="Rectangle 5"/>
          <p:cNvSpPr>
            <a:spLocks noRot="1" noChangeArrowheads="1"/>
          </p:cNvSpPr>
          <p:nvPr/>
        </p:nvSpPr>
        <p:spPr bwMode="auto">
          <a:xfrm>
            <a:off x="611188" y="1341438"/>
            <a:ext cx="8142287" cy="57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sz="2400">
                <a:solidFill>
                  <a:srgbClr val="853F46"/>
                </a:solidFill>
              </a:rPr>
              <a:t>（一） </a:t>
            </a:r>
            <a:r>
              <a:rPr lang="en-US" altLang="zh-CN" sz="2400">
                <a:solidFill>
                  <a:srgbClr val="853F46"/>
                </a:solidFill>
              </a:rPr>
              <a:t>SQL</a:t>
            </a:r>
            <a:r>
              <a:rPr lang="zh-CN" altLang="en-US" sz="2400">
                <a:solidFill>
                  <a:srgbClr val="853F46"/>
                </a:solidFill>
              </a:rPr>
              <a:t>的功能</a:t>
            </a:r>
          </a:p>
        </p:txBody>
      </p:sp>
    </p:spTree>
  </p:cSld>
  <p:clrMapOvr>
    <a:masterClrMapping/>
  </p:clrMapOvr>
  <p:transition spd="med">
    <p:strips dir="rd"/>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9778" name="Rectangle 2"/>
          <p:cNvSpPr>
            <a:spLocks noGrp="1" noRot="1" noChangeArrowheads="1"/>
          </p:cNvSpPr>
          <p:nvPr>
            <p:ph type="title"/>
          </p:nvPr>
        </p:nvSpPr>
        <p:spPr>
          <a:xfrm>
            <a:off x="684213" y="692150"/>
            <a:ext cx="5976937" cy="576263"/>
          </a:xfrm>
        </p:spPr>
        <p:txBody>
          <a:bodyPr/>
          <a:lstStyle/>
          <a:p>
            <a:pPr algn="l"/>
            <a:r>
              <a:rPr lang="zh-CN" altLang="en-US" sz="2400">
                <a:solidFill>
                  <a:srgbClr val="660066"/>
                </a:solidFill>
              </a:rPr>
              <a:t>（二）数据库的创建与维护</a:t>
            </a:r>
          </a:p>
        </p:txBody>
      </p:sp>
      <p:sp>
        <p:nvSpPr>
          <p:cNvPr id="1739779" name="Rectangle 3"/>
          <p:cNvSpPr>
            <a:spLocks noChangeArrowheads="1"/>
          </p:cNvSpPr>
          <p:nvPr/>
        </p:nvSpPr>
        <p:spPr bwMode="auto">
          <a:xfrm>
            <a:off x="900113" y="1341438"/>
            <a:ext cx="708660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sz="2000" b="0">
                <a:solidFill>
                  <a:schemeClr val="tx2"/>
                </a:solidFill>
              </a:rPr>
              <a:t>1. </a:t>
            </a:r>
            <a:r>
              <a:rPr lang="zh-CN" altLang="en-US" sz="2000" b="0">
                <a:solidFill>
                  <a:schemeClr val="tx2"/>
                </a:solidFill>
              </a:rPr>
              <a:t>创建数据库 </a:t>
            </a:r>
            <a:endParaRPr lang="zh-CN" sz="2000" b="0">
              <a:solidFill>
                <a:schemeClr val="tx2"/>
              </a:solidFill>
            </a:endParaRPr>
          </a:p>
        </p:txBody>
      </p:sp>
      <p:sp>
        <p:nvSpPr>
          <p:cNvPr id="1739780" name="Rectangle 4"/>
          <p:cNvSpPr>
            <a:spLocks noChangeArrowheads="1"/>
          </p:cNvSpPr>
          <p:nvPr/>
        </p:nvSpPr>
        <p:spPr bwMode="auto">
          <a:xfrm>
            <a:off x="539750" y="1844675"/>
            <a:ext cx="7775575" cy="1871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5000"/>
              </a:lnSpc>
              <a:spcBef>
                <a:spcPct val="20000"/>
              </a:spcBef>
              <a:buClr>
                <a:schemeClr val="hlink"/>
              </a:buClr>
              <a:buSzPct val="70000"/>
              <a:buFont typeface="Wingdings" pitchFamily="2" charset="2"/>
              <a:buNone/>
            </a:pPr>
            <a:r>
              <a:rPr lang="en-US" altLang="zh-CN" b="0"/>
              <a:t>            </a:t>
            </a:r>
            <a:r>
              <a:rPr lang="zh-CN" b="0">
                <a:solidFill>
                  <a:srgbClr val="6666FF"/>
                </a:solidFill>
              </a:rPr>
              <a:t>创建数据库的过程实际上就是为数据库设计名称、设计所占用的存储空间和文件存放位置的过程。</a:t>
            </a:r>
          </a:p>
          <a:p>
            <a:pPr marL="342900" indent="-342900">
              <a:lnSpc>
                <a:spcPct val="135000"/>
              </a:lnSpc>
              <a:spcBef>
                <a:spcPct val="20000"/>
              </a:spcBef>
              <a:buClr>
                <a:schemeClr val="hlink"/>
              </a:buClr>
              <a:buSzPct val="70000"/>
              <a:buFont typeface="Wingdings" pitchFamily="2" charset="2"/>
              <a:buNone/>
            </a:pPr>
            <a:r>
              <a:rPr lang="zh-CN" altLang="en-US" b="0"/>
              <a:t>            </a:t>
            </a:r>
            <a:r>
              <a:rPr lang="zh-CN" b="0"/>
              <a:t>每一个数据库都应该具有惟一的名称，数据库的命名必须满足</a:t>
            </a:r>
            <a:r>
              <a:rPr lang="en-US" altLang="zh-CN" b="0" noProof="1"/>
              <a:t>SQL Server 2000</a:t>
            </a:r>
            <a:r>
              <a:rPr lang="zh-CN" b="0"/>
              <a:t>规定的命名规则。</a:t>
            </a:r>
          </a:p>
        </p:txBody>
      </p:sp>
      <p:sp>
        <p:nvSpPr>
          <p:cNvPr id="1739781" name="Rectangle 5"/>
          <p:cNvSpPr>
            <a:spLocks noChangeArrowheads="1"/>
          </p:cNvSpPr>
          <p:nvPr/>
        </p:nvSpPr>
        <p:spPr bwMode="auto">
          <a:xfrm>
            <a:off x="827088" y="3789363"/>
            <a:ext cx="7488237"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spcBef>
                <a:spcPct val="20000"/>
              </a:spcBef>
              <a:buClr>
                <a:schemeClr val="hlink"/>
              </a:buClr>
              <a:buSzPct val="70000"/>
              <a:buFont typeface="Wingdings" pitchFamily="2" charset="2"/>
              <a:buNone/>
            </a:pPr>
            <a:r>
              <a:rPr lang="zh-CN" b="0">
                <a:solidFill>
                  <a:srgbClr val="3366CC"/>
                </a:solidFill>
              </a:rPr>
              <a:t>在</a:t>
            </a:r>
            <a:r>
              <a:rPr lang="en-US" altLang="zh-CN" b="0" noProof="1">
                <a:solidFill>
                  <a:srgbClr val="3366CC"/>
                </a:solidFill>
              </a:rPr>
              <a:t>SQL Server 2000</a:t>
            </a:r>
            <a:r>
              <a:rPr lang="zh-CN" b="0">
                <a:solidFill>
                  <a:srgbClr val="3366CC"/>
                </a:solidFill>
              </a:rPr>
              <a:t>中，定义标识符需要满足如下规则</a:t>
            </a:r>
            <a:r>
              <a:rPr lang="zh-CN" altLang="en-US" b="0">
                <a:solidFill>
                  <a:srgbClr val="3366CC"/>
                </a:solidFill>
              </a:rPr>
              <a:t>：</a:t>
            </a:r>
            <a:endParaRPr lang="zh-CN" b="0">
              <a:solidFill>
                <a:srgbClr val="3366CC"/>
              </a:solidFill>
            </a:endParaRPr>
          </a:p>
          <a:p>
            <a:pPr marL="342900" indent="-342900">
              <a:lnSpc>
                <a:spcPct val="130000"/>
              </a:lnSpc>
              <a:spcBef>
                <a:spcPct val="20000"/>
              </a:spcBef>
              <a:buClr>
                <a:schemeClr val="hlink"/>
              </a:buClr>
              <a:buSzPct val="70000"/>
              <a:buFont typeface="Wingdings" pitchFamily="2" charset="2"/>
              <a:buChar char="v"/>
            </a:pPr>
            <a:r>
              <a:rPr lang="zh-CN" altLang="en-US" b="0">
                <a:solidFill>
                  <a:srgbClr val="3366CC"/>
                </a:solidFill>
              </a:rPr>
              <a:t>       </a:t>
            </a:r>
            <a:r>
              <a:rPr lang="zh-CN" b="0">
                <a:solidFill>
                  <a:srgbClr val="3366CC"/>
                </a:solidFill>
              </a:rPr>
              <a:t>不能使用系统的保留字。</a:t>
            </a:r>
          </a:p>
          <a:p>
            <a:pPr marL="342900" indent="-342900">
              <a:lnSpc>
                <a:spcPct val="130000"/>
              </a:lnSpc>
              <a:spcBef>
                <a:spcPct val="20000"/>
              </a:spcBef>
              <a:buClr>
                <a:schemeClr val="hlink"/>
              </a:buClr>
              <a:buSzPct val="70000"/>
              <a:buFont typeface="Wingdings" pitchFamily="2" charset="2"/>
              <a:buChar char="v"/>
            </a:pPr>
            <a:r>
              <a:rPr lang="zh-CN" altLang="en-US" b="0">
                <a:solidFill>
                  <a:srgbClr val="3366CC"/>
                </a:solidFill>
              </a:rPr>
              <a:t>       </a:t>
            </a:r>
            <a:r>
              <a:rPr lang="zh-CN" b="0">
                <a:solidFill>
                  <a:srgbClr val="CC0000"/>
                </a:solidFill>
              </a:rPr>
              <a:t>标识符一般以英文字母开头</a:t>
            </a:r>
            <a:r>
              <a:rPr lang="zh-CN" b="0">
                <a:solidFill>
                  <a:srgbClr val="3366CC"/>
                </a:solidFill>
              </a:rPr>
              <a:t>（不区分大小写）。</a:t>
            </a:r>
          </a:p>
          <a:p>
            <a:pPr marL="342900" indent="-342900">
              <a:lnSpc>
                <a:spcPct val="130000"/>
              </a:lnSpc>
              <a:spcBef>
                <a:spcPct val="20000"/>
              </a:spcBef>
              <a:buClr>
                <a:schemeClr val="hlink"/>
              </a:buClr>
              <a:buSzPct val="70000"/>
              <a:buFont typeface="Wingdings" pitchFamily="2" charset="2"/>
              <a:buChar char="v"/>
            </a:pPr>
            <a:r>
              <a:rPr lang="zh-CN" altLang="en-US" b="0">
                <a:solidFill>
                  <a:srgbClr val="3366CC"/>
                </a:solidFill>
              </a:rPr>
              <a:t>       </a:t>
            </a:r>
            <a:r>
              <a:rPr lang="zh-CN" b="0">
                <a:solidFill>
                  <a:srgbClr val="3366CC"/>
                </a:solidFill>
              </a:rPr>
              <a:t>标识符最长为128个字符。</a:t>
            </a:r>
          </a:p>
        </p:txBody>
      </p:sp>
      <p:sp>
        <p:nvSpPr>
          <p:cNvPr id="1739782" name="Text Box 6"/>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802" name="Rectangle 2"/>
          <p:cNvSpPr>
            <a:spLocks noGrp="1" noChangeArrowheads="1"/>
          </p:cNvSpPr>
          <p:nvPr>
            <p:ph type="ctrTitle"/>
          </p:nvPr>
        </p:nvSpPr>
        <p:spPr>
          <a:xfrm>
            <a:off x="395288" y="765175"/>
            <a:ext cx="7086600" cy="431800"/>
          </a:xfrm>
          <a:noFill/>
          <a:ln/>
        </p:spPr>
        <p:txBody>
          <a:bodyPr/>
          <a:lstStyle/>
          <a:p>
            <a:pPr algn="l"/>
            <a:r>
              <a:rPr lang="zh-CN" altLang="en-US" sz="2400">
                <a:solidFill>
                  <a:srgbClr val="660066"/>
                </a:solidFill>
              </a:rPr>
              <a:t>（</a:t>
            </a:r>
            <a:r>
              <a:rPr lang="zh-CN" altLang="zh-CN" sz="2400" noProof="1">
                <a:solidFill>
                  <a:srgbClr val="660066"/>
                </a:solidFill>
              </a:rPr>
              <a:t>1</a:t>
            </a:r>
            <a:r>
              <a:rPr lang="zh-CN" altLang="en-US" sz="2400">
                <a:solidFill>
                  <a:srgbClr val="660066"/>
                </a:solidFill>
              </a:rPr>
              <a:t>）</a:t>
            </a:r>
            <a:r>
              <a:rPr lang="zh-CN" sz="2400">
                <a:solidFill>
                  <a:srgbClr val="660066"/>
                </a:solidFill>
              </a:rPr>
              <a:t>使用向导创建数据库</a:t>
            </a:r>
          </a:p>
        </p:txBody>
      </p:sp>
      <p:sp>
        <p:nvSpPr>
          <p:cNvPr id="1740803" name="Rectangle 3"/>
          <p:cNvSpPr>
            <a:spLocks noChangeArrowheads="1"/>
          </p:cNvSpPr>
          <p:nvPr/>
        </p:nvSpPr>
        <p:spPr bwMode="auto">
          <a:xfrm>
            <a:off x="107950" y="1268413"/>
            <a:ext cx="9036050" cy="51577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35000"/>
              </a:lnSpc>
              <a:spcBef>
                <a:spcPct val="20000"/>
              </a:spcBef>
              <a:buClr>
                <a:schemeClr val="hlink"/>
              </a:buClr>
              <a:buSzPct val="70000"/>
              <a:buFont typeface="Wingdings" pitchFamily="2" charset="2"/>
              <a:buNone/>
            </a:pPr>
            <a:r>
              <a:rPr lang="en-US" altLang="zh-CN" sz="2000" b="0"/>
              <a:t>        </a:t>
            </a:r>
            <a:r>
              <a:rPr lang="zh-CN" sz="2000" b="0"/>
              <a:t>（1）在</a:t>
            </a:r>
            <a:r>
              <a:rPr lang="zh-CN" sz="2000" b="0">
                <a:solidFill>
                  <a:srgbClr val="6666FF"/>
                </a:solidFill>
              </a:rPr>
              <a:t>企业管理器</a:t>
            </a:r>
            <a:r>
              <a:rPr lang="zh-CN" sz="2000" b="0"/>
              <a:t>中，首先选中欲创建数据库的服务器节点，然后从</a:t>
            </a:r>
            <a:r>
              <a:rPr lang="zh-CN" altLang="en-US" sz="2000" b="0"/>
              <a:t>“</a:t>
            </a:r>
            <a:r>
              <a:rPr lang="zh-CN" sz="2000" b="0">
                <a:solidFill>
                  <a:srgbClr val="6666FF"/>
                </a:solidFill>
              </a:rPr>
              <a:t>工具</a:t>
            </a:r>
            <a:r>
              <a:rPr lang="zh-CN" sz="2000" b="0"/>
              <a:t>”菜单中选择“</a:t>
            </a:r>
            <a:r>
              <a:rPr lang="zh-CN" sz="2000" b="0">
                <a:solidFill>
                  <a:srgbClr val="6666FF"/>
                </a:solidFill>
              </a:rPr>
              <a:t>向导</a:t>
            </a:r>
            <a:r>
              <a:rPr lang="zh-CN" sz="2000" b="0"/>
              <a:t>”选项，</a:t>
            </a:r>
            <a:r>
              <a:rPr lang="zh-CN" sz="2000" b="0">
                <a:solidFill>
                  <a:schemeClr val="tx2"/>
                </a:solidFill>
              </a:rPr>
              <a:t>或从工具栏中选择“</a:t>
            </a:r>
            <a:r>
              <a:rPr lang="zh-CN" altLang="en-US" sz="2000" b="0">
                <a:solidFill>
                  <a:schemeClr val="tx2"/>
                </a:solidFill>
              </a:rPr>
              <a:t>运行</a:t>
            </a:r>
            <a:r>
              <a:rPr lang="zh-CN" sz="2000" b="0">
                <a:solidFill>
                  <a:schemeClr val="tx2"/>
                </a:solidFill>
              </a:rPr>
              <a:t>向导”图标</a:t>
            </a:r>
            <a:r>
              <a:rPr lang="zh-CN" altLang="en-US" sz="2000" b="0"/>
              <a:t>；</a:t>
            </a:r>
          </a:p>
          <a:p>
            <a:pPr>
              <a:lnSpc>
                <a:spcPct val="135000"/>
              </a:lnSpc>
              <a:spcBef>
                <a:spcPct val="20000"/>
              </a:spcBef>
              <a:buClr>
                <a:schemeClr val="hlink"/>
              </a:buClr>
              <a:buSzPct val="70000"/>
              <a:buFont typeface="Wingdings" pitchFamily="2" charset="2"/>
              <a:buNone/>
            </a:pPr>
            <a:r>
              <a:rPr lang="zh-CN" altLang="en-US" sz="2000" b="0"/>
              <a:t>        </a:t>
            </a:r>
            <a:r>
              <a:rPr lang="zh-CN" sz="2000" b="0"/>
              <a:t>（2）</a:t>
            </a:r>
            <a:r>
              <a:rPr lang="zh-CN" sz="2000" b="0">
                <a:solidFill>
                  <a:srgbClr val="6666FF"/>
                </a:solidFill>
              </a:rPr>
              <a:t>双击“创建数据库向导”</a:t>
            </a:r>
            <a:r>
              <a:rPr lang="zh-CN" sz="2000" b="0"/>
              <a:t>命令，或者选中“创建数据库向导”命令后单击“确定”按钮</a:t>
            </a:r>
            <a:r>
              <a:rPr lang="zh-CN" altLang="en-US" sz="2000" b="0"/>
              <a:t>；</a:t>
            </a:r>
          </a:p>
          <a:p>
            <a:pPr>
              <a:lnSpc>
                <a:spcPct val="135000"/>
              </a:lnSpc>
              <a:spcBef>
                <a:spcPct val="20000"/>
              </a:spcBef>
              <a:buClr>
                <a:schemeClr val="hlink"/>
              </a:buClr>
              <a:buSzPct val="70000"/>
              <a:buFont typeface="Wingdings" pitchFamily="2" charset="2"/>
              <a:buNone/>
            </a:pPr>
            <a:r>
              <a:rPr lang="zh-CN" altLang="en-US" sz="2000" b="0"/>
              <a:t>        （</a:t>
            </a:r>
            <a:r>
              <a:rPr lang="en-US" altLang="zh-CN" sz="2000" b="0"/>
              <a:t>3</a:t>
            </a:r>
            <a:r>
              <a:rPr lang="zh-CN" altLang="en-US" sz="2000" b="0"/>
              <a:t>）单击</a:t>
            </a:r>
            <a:r>
              <a:rPr lang="zh-CN" altLang="en-US" sz="2000" b="0">
                <a:solidFill>
                  <a:srgbClr val="6666FF"/>
                </a:solidFill>
              </a:rPr>
              <a:t>“下一步”</a:t>
            </a:r>
            <a:r>
              <a:rPr lang="zh-CN" altLang="en-US" sz="2000" b="0"/>
              <a:t>，得到“命名数据库并指导它的位置”界面，在其中“数据库名称”框中</a:t>
            </a:r>
            <a:r>
              <a:rPr lang="zh-CN" altLang="en-US" sz="2000" b="0">
                <a:solidFill>
                  <a:srgbClr val="6666FF"/>
                </a:solidFill>
              </a:rPr>
              <a:t>输入要创建的数据库名称</a:t>
            </a:r>
            <a:r>
              <a:rPr lang="zh-CN" altLang="en-US" sz="2000" b="0"/>
              <a:t>；</a:t>
            </a:r>
          </a:p>
          <a:p>
            <a:pPr>
              <a:lnSpc>
                <a:spcPct val="135000"/>
              </a:lnSpc>
              <a:spcBef>
                <a:spcPct val="20000"/>
              </a:spcBef>
              <a:buClr>
                <a:schemeClr val="hlink"/>
              </a:buClr>
              <a:buSzPct val="70000"/>
              <a:buFont typeface="Wingdings" pitchFamily="2" charset="2"/>
              <a:buNone/>
            </a:pPr>
            <a:r>
              <a:rPr lang="zh-CN" altLang="en-US" sz="2000" b="0"/>
              <a:t>        （</a:t>
            </a:r>
            <a:r>
              <a:rPr lang="en-US" altLang="zh-CN" sz="2000" b="0"/>
              <a:t>4</a:t>
            </a:r>
            <a:r>
              <a:rPr lang="zh-CN" altLang="en-US" sz="2000" b="0"/>
              <a:t>）单击</a:t>
            </a:r>
            <a:r>
              <a:rPr lang="zh-CN" altLang="en-US" sz="2000" b="0">
                <a:solidFill>
                  <a:srgbClr val="6666FF"/>
                </a:solidFill>
              </a:rPr>
              <a:t>“下一步”</a:t>
            </a:r>
            <a:r>
              <a:rPr lang="zh-CN" altLang="en-US" sz="2000" b="0"/>
              <a:t>，得到“定义数据库文件的增长”界面，选择相关内容；</a:t>
            </a:r>
          </a:p>
          <a:p>
            <a:pPr>
              <a:lnSpc>
                <a:spcPct val="135000"/>
              </a:lnSpc>
              <a:spcBef>
                <a:spcPct val="20000"/>
              </a:spcBef>
              <a:buClr>
                <a:schemeClr val="hlink"/>
              </a:buClr>
              <a:buSzPct val="70000"/>
              <a:buFont typeface="Wingdings" pitchFamily="2" charset="2"/>
              <a:buNone/>
            </a:pPr>
            <a:r>
              <a:rPr lang="zh-CN" altLang="en-US" sz="2000" b="0"/>
              <a:t>        （</a:t>
            </a:r>
            <a:r>
              <a:rPr lang="en-US" altLang="zh-CN" sz="2000" b="0"/>
              <a:t>5</a:t>
            </a:r>
            <a:r>
              <a:rPr lang="zh-CN" altLang="en-US" sz="2000" b="0"/>
              <a:t>）单击</a:t>
            </a:r>
            <a:r>
              <a:rPr lang="zh-CN" altLang="en-US" sz="2000" b="0">
                <a:solidFill>
                  <a:srgbClr val="6666FF"/>
                </a:solidFill>
              </a:rPr>
              <a:t>“下一步”</a:t>
            </a:r>
            <a:r>
              <a:rPr lang="zh-CN" altLang="en-US" sz="2000" b="0"/>
              <a:t>，得到“命名事务日志”界面，选择相关内容；</a:t>
            </a:r>
          </a:p>
          <a:p>
            <a:pPr>
              <a:lnSpc>
                <a:spcPct val="135000"/>
              </a:lnSpc>
              <a:spcBef>
                <a:spcPct val="20000"/>
              </a:spcBef>
              <a:buClr>
                <a:schemeClr val="hlink"/>
              </a:buClr>
              <a:buSzPct val="70000"/>
              <a:buFont typeface="Wingdings" pitchFamily="2" charset="2"/>
              <a:buNone/>
            </a:pPr>
            <a:r>
              <a:rPr lang="zh-CN" altLang="en-US" sz="2000" b="0"/>
              <a:t>        （</a:t>
            </a:r>
            <a:r>
              <a:rPr lang="en-US" altLang="zh-CN" sz="2000" b="0"/>
              <a:t>6</a:t>
            </a:r>
            <a:r>
              <a:rPr lang="zh-CN" altLang="en-US" sz="2000" b="0"/>
              <a:t>）单击</a:t>
            </a:r>
            <a:r>
              <a:rPr lang="zh-CN" altLang="en-US" sz="2000" b="0">
                <a:solidFill>
                  <a:srgbClr val="6666FF"/>
                </a:solidFill>
              </a:rPr>
              <a:t>“下一步”</a:t>
            </a:r>
            <a:r>
              <a:rPr lang="zh-CN" altLang="en-US" sz="2000" b="0"/>
              <a:t>，得到“定义事务日志文件的增长”界面，选择相关内容；</a:t>
            </a:r>
          </a:p>
          <a:p>
            <a:pPr>
              <a:lnSpc>
                <a:spcPct val="135000"/>
              </a:lnSpc>
              <a:spcBef>
                <a:spcPct val="20000"/>
              </a:spcBef>
              <a:buClr>
                <a:schemeClr val="hlink"/>
              </a:buClr>
              <a:buSzPct val="70000"/>
              <a:buFont typeface="Wingdings" pitchFamily="2" charset="2"/>
              <a:buNone/>
            </a:pPr>
            <a:r>
              <a:rPr lang="zh-CN" altLang="en-US" sz="2000" b="0"/>
              <a:t>        （</a:t>
            </a:r>
            <a:r>
              <a:rPr lang="en-US" altLang="zh-CN" sz="2000" b="0"/>
              <a:t>7</a:t>
            </a:r>
            <a:r>
              <a:rPr lang="zh-CN" altLang="en-US" sz="2000" b="0"/>
              <a:t>）单击</a:t>
            </a:r>
            <a:r>
              <a:rPr lang="zh-CN" altLang="en-US" sz="2000" b="0">
                <a:solidFill>
                  <a:srgbClr val="6666FF"/>
                </a:solidFill>
              </a:rPr>
              <a:t>“下一步”</a:t>
            </a:r>
            <a:r>
              <a:rPr lang="zh-CN" altLang="en-US" sz="2000" b="0"/>
              <a:t>，得到“完成创建数据库向导”界面，单击</a:t>
            </a:r>
            <a:r>
              <a:rPr lang="zh-CN" altLang="en-US" sz="2000" b="0">
                <a:solidFill>
                  <a:srgbClr val="6666FF"/>
                </a:solidFill>
              </a:rPr>
              <a:t>“完成”。</a:t>
            </a:r>
            <a:endParaRPr lang="zh-CN" sz="2000" b="0">
              <a:solidFill>
                <a:srgbClr val="6666FF"/>
              </a:solidFill>
            </a:endParaRPr>
          </a:p>
        </p:txBody>
      </p:sp>
      <p:sp>
        <p:nvSpPr>
          <p:cNvPr id="1740804"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826" name="Rectangle 2"/>
          <p:cNvSpPr>
            <a:spLocks noGrp="1" noRot="1" noChangeArrowheads="1"/>
          </p:cNvSpPr>
          <p:nvPr>
            <p:ph type="title"/>
          </p:nvPr>
        </p:nvSpPr>
        <p:spPr>
          <a:xfrm>
            <a:off x="539750" y="549275"/>
            <a:ext cx="7942263" cy="576263"/>
          </a:xfrm>
        </p:spPr>
        <p:txBody>
          <a:bodyPr/>
          <a:lstStyle/>
          <a:p>
            <a:pPr algn="l"/>
            <a:r>
              <a:rPr lang="zh-CN" altLang="en-US" sz="2400">
                <a:solidFill>
                  <a:srgbClr val="660066"/>
                </a:solidFill>
              </a:rPr>
              <a:t>（</a:t>
            </a:r>
            <a:r>
              <a:rPr lang="en-US" altLang="zh-CN" sz="2400">
                <a:solidFill>
                  <a:srgbClr val="660066"/>
                </a:solidFill>
              </a:rPr>
              <a:t>2</a:t>
            </a:r>
            <a:r>
              <a:rPr lang="zh-CN" altLang="en-US" sz="2400">
                <a:solidFill>
                  <a:srgbClr val="660066"/>
                </a:solidFill>
              </a:rPr>
              <a:t>）使用</a:t>
            </a:r>
            <a:r>
              <a:rPr lang="en-US" altLang="zh-CN" sz="2400">
                <a:solidFill>
                  <a:srgbClr val="660066"/>
                </a:solidFill>
              </a:rPr>
              <a:t>Sql</a:t>
            </a:r>
            <a:r>
              <a:rPr lang="zh-CN" altLang="en-US" sz="2400">
                <a:solidFill>
                  <a:srgbClr val="660066"/>
                </a:solidFill>
              </a:rPr>
              <a:t>语句建立数据库模式 </a:t>
            </a:r>
          </a:p>
        </p:txBody>
      </p:sp>
      <p:sp>
        <p:nvSpPr>
          <p:cNvPr id="1741827" name="Rectangle 3"/>
          <p:cNvSpPr>
            <a:spLocks noGrp="1" noRot="1" noChangeArrowheads="1"/>
          </p:cNvSpPr>
          <p:nvPr>
            <p:ph type="body" idx="1"/>
          </p:nvPr>
        </p:nvSpPr>
        <p:spPr>
          <a:xfrm>
            <a:off x="323850" y="1196975"/>
            <a:ext cx="8820150" cy="2303463"/>
          </a:xfrm>
        </p:spPr>
        <p:txBody>
          <a:bodyPr/>
          <a:lstStyle/>
          <a:p>
            <a:pPr>
              <a:lnSpc>
                <a:spcPct val="130000"/>
              </a:lnSpc>
              <a:spcBef>
                <a:spcPct val="15000"/>
              </a:spcBef>
              <a:buFont typeface="Wingdings" pitchFamily="2" charset="2"/>
              <a:buNone/>
            </a:pPr>
            <a:r>
              <a:rPr lang="zh-CN" altLang="en-US" sz="1800">
                <a:solidFill>
                  <a:srgbClr val="800000"/>
                </a:solidFill>
              </a:rPr>
              <a:t>语句格式：</a:t>
            </a:r>
            <a:r>
              <a:rPr lang="zh-CN" altLang="en-US" sz="1800"/>
              <a:t> </a:t>
            </a:r>
          </a:p>
          <a:p>
            <a:pPr>
              <a:lnSpc>
                <a:spcPct val="130000"/>
              </a:lnSpc>
              <a:spcBef>
                <a:spcPct val="15000"/>
              </a:spcBef>
              <a:buFont typeface="Wingdings" pitchFamily="2" charset="2"/>
              <a:buNone/>
            </a:pPr>
            <a:r>
              <a:rPr lang="zh-CN" altLang="en-US" sz="1800">
                <a:solidFill>
                  <a:srgbClr val="000080"/>
                </a:solidFill>
              </a:rPr>
              <a:t>    </a:t>
            </a:r>
            <a:r>
              <a:rPr lang="zh-CN" altLang="en-US" sz="1800">
                <a:solidFill>
                  <a:schemeClr val="hlink"/>
                </a:solidFill>
              </a:rPr>
              <a:t> </a:t>
            </a:r>
            <a:r>
              <a:rPr lang="en-US" altLang="zh-CN" sz="1800">
                <a:solidFill>
                  <a:schemeClr val="hlink"/>
                </a:solidFill>
              </a:rPr>
              <a:t>CREATE</a:t>
            </a:r>
            <a:r>
              <a:rPr lang="en-US" altLang="zh-CN" sz="1800">
                <a:solidFill>
                  <a:schemeClr val="tx2"/>
                </a:solidFill>
              </a:rPr>
              <a:t>{</a:t>
            </a:r>
            <a:r>
              <a:rPr lang="en-US" altLang="zh-CN" sz="1800">
                <a:solidFill>
                  <a:srgbClr val="000080"/>
                </a:solidFill>
              </a:rPr>
              <a:t> SCHEMA</a:t>
            </a:r>
            <a:r>
              <a:rPr lang="en-US" altLang="zh-CN" sz="1800">
                <a:solidFill>
                  <a:schemeClr val="tx2"/>
                </a:solidFill>
              </a:rPr>
              <a:t> |</a:t>
            </a:r>
            <a:r>
              <a:rPr lang="en-US" altLang="zh-CN" sz="1800">
                <a:solidFill>
                  <a:srgbClr val="000080"/>
                </a:solidFill>
              </a:rPr>
              <a:t> </a:t>
            </a:r>
            <a:r>
              <a:rPr lang="en-US" altLang="zh-CN" sz="1800">
                <a:solidFill>
                  <a:schemeClr val="hlink"/>
                </a:solidFill>
              </a:rPr>
              <a:t>DATABASE</a:t>
            </a:r>
            <a:r>
              <a:rPr lang="en-US" altLang="zh-CN" sz="1800">
                <a:solidFill>
                  <a:schemeClr val="tx2"/>
                </a:solidFill>
              </a:rPr>
              <a:t> }</a:t>
            </a:r>
            <a:r>
              <a:rPr lang="en-US" altLang="zh-CN" sz="1800">
                <a:solidFill>
                  <a:srgbClr val="000080"/>
                </a:solidFill>
              </a:rPr>
              <a:t> </a:t>
            </a:r>
            <a:r>
              <a:rPr lang="en-US" altLang="zh-CN" sz="1800">
                <a:solidFill>
                  <a:schemeClr val="hlink"/>
                </a:solidFill>
              </a:rPr>
              <a:t>&lt;</a:t>
            </a:r>
            <a:r>
              <a:rPr lang="zh-CN" altLang="en-US" sz="1800">
                <a:solidFill>
                  <a:schemeClr val="hlink"/>
                </a:solidFill>
              </a:rPr>
              <a:t>数据库名</a:t>
            </a:r>
            <a:r>
              <a:rPr lang="en-US" altLang="zh-CN" sz="1800">
                <a:solidFill>
                  <a:schemeClr val="hlink"/>
                </a:solidFill>
              </a:rPr>
              <a:t>&gt;</a:t>
            </a:r>
          </a:p>
          <a:p>
            <a:pPr>
              <a:lnSpc>
                <a:spcPct val="130000"/>
              </a:lnSpc>
              <a:spcBef>
                <a:spcPct val="15000"/>
              </a:spcBef>
              <a:buFont typeface="Wingdings" pitchFamily="2" charset="2"/>
              <a:buNone/>
            </a:pPr>
            <a:r>
              <a:rPr lang="en-US" altLang="zh-CN" sz="1800">
                <a:solidFill>
                  <a:srgbClr val="000080"/>
                </a:solidFill>
              </a:rPr>
              <a:t>               </a:t>
            </a:r>
            <a:r>
              <a:rPr lang="en-US" altLang="zh-CN" sz="1800">
                <a:solidFill>
                  <a:schemeClr val="tx2"/>
                </a:solidFill>
              </a:rPr>
              <a:t>[</a:t>
            </a:r>
            <a:r>
              <a:rPr lang="en-US" altLang="zh-CN" sz="1800">
                <a:solidFill>
                  <a:srgbClr val="000080"/>
                </a:solidFill>
              </a:rPr>
              <a:t>AUTHORIZATION&lt;</a:t>
            </a:r>
            <a:r>
              <a:rPr lang="zh-CN" altLang="en-US" sz="1800">
                <a:solidFill>
                  <a:srgbClr val="000080"/>
                </a:solidFill>
              </a:rPr>
              <a:t>所有者名</a:t>
            </a:r>
            <a:r>
              <a:rPr lang="en-US" altLang="zh-CN" sz="1800">
                <a:solidFill>
                  <a:srgbClr val="000080"/>
                </a:solidFill>
              </a:rPr>
              <a:t>&gt;</a:t>
            </a:r>
            <a:r>
              <a:rPr lang="en-US" altLang="zh-CN" sz="1800">
                <a:solidFill>
                  <a:schemeClr val="tx2"/>
                </a:solidFill>
              </a:rPr>
              <a:t>]</a:t>
            </a:r>
          </a:p>
          <a:p>
            <a:pPr>
              <a:lnSpc>
                <a:spcPct val="130000"/>
              </a:lnSpc>
              <a:spcBef>
                <a:spcPct val="15000"/>
              </a:spcBef>
              <a:buFont typeface="Wingdings" pitchFamily="2" charset="2"/>
              <a:buNone/>
            </a:pPr>
            <a:r>
              <a:rPr lang="zh-CN" altLang="en-US" sz="1800">
                <a:solidFill>
                  <a:srgbClr val="800000"/>
                </a:solidFill>
              </a:rPr>
              <a:t>功能：</a:t>
            </a:r>
          </a:p>
          <a:p>
            <a:pPr>
              <a:lnSpc>
                <a:spcPct val="130000"/>
              </a:lnSpc>
              <a:spcBef>
                <a:spcPct val="15000"/>
              </a:spcBef>
              <a:buFont typeface="Wingdings" pitchFamily="2" charset="2"/>
              <a:buNone/>
            </a:pPr>
            <a:r>
              <a:rPr lang="zh-CN" altLang="en-US" sz="1800">
                <a:solidFill>
                  <a:srgbClr val="800000"/>
                </a:solidFill>
              </a:rPr>
              <a:t>      </a:t>
            </a:r>
            <a:r>
              <a:rPr lang="zh-CN" altLang="en-US" sz="1800"/>
              <a:t>在计算机系统中建立一个只有名字的</a:t>
            </a:r>
            <a:r>
              <a:rPr lang="zh-CN" altLang="en-US" sz="1800" b="1">
                <a:solidFill>
                  <a:schemeClr val="tx2"/>
                </a:solidFill>
              </a:rPr>
              <a:t>空数据库</a:t>
            </a:r>
            <a:r>
              <a:rPr lang="zh-CN" altLang="en-US" sz="1800"/>
              <a:t>，并定义出所有者名称。 </a:t>
            </a:r>
          </a:p>
        </p:txBody>
      </p:sp>
      <p:sp>
        <p:nvSpPr>
          <p:cNvPr id="174182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
        <p:nvSpPr>
          <p:cNvPr id="1741829" name="Rectangle 5"/>
          <p:cNvSpPr>
            <a:spLocks noRot="1" noChangeArrowheads="1"/>
          </p:cNvSpPr>
          <p:nvPr/>
        </p:nvSpPr>
        <p:spPr bwMode="auto">
          <a:xfrm>
            <a:off x="395288" y="3573463"/>
            <a:ext cx="8497887" cy="29543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0000"/>
              </a:lnSpc>
              <a:spcBef>
                <a:spcPct val="15000"/>
              </a:spcBef>
              <a:buClr>
                <a:schemeClr val="hlink"/>
              </a:buClr>
              <a:buSzPct val="70000"/>
              <a:buFont typeface="Wingdings" pitchFamily="2" charset="2"/>
              <a:buNone/>
            </a:pPr>
            <a:r>
              <a:rPr lang="zh-CN" altLang="en-US" b="0">
                <a:solidFill>
                  <a:srgbClr val="800000"/>
                </a:solidFill>
              </a:rPr>
              <a:t>语句说明</a:t>
            </a:r>
            <a:r>
              <a:rPr lang="zh-CN" altLang="en-US" b="0">
                <a:solidFill>
                  <a:srgbClr val="000080"/>
                </a:solidFill>
              </a:rPr>
              <a:t>：</a:t>
            </a:r>
            <a:endParaRPr lang="zh-CN" altLang="en-US" b="0">
              <a:solidFill>
                <a:srgbClr val="000000"/>
              </a:solidFill>
            </a:endParaRPr>
          </a:p>
          <a:p>
            <a:pPr marL="342900" indent="-342900">
              <a:lnSpc>
                <a:spcPct val="120000"/>
              </a:lnSpc>
              <a:spcBef>
                <a:spcPct val="15000"/>
              </a:spcBef>
              <a:buClr>
                <a:srgbClr val="000080"/>
              </a:buClr>
              <a:buSzPct val="70000"/>
              <a:buFont typeface="Wingdings" pitchFamily="2" charset="2"/>
              <a:buChar char="v"/>
            </a:pPr>
            <a:r>
              <a:rPr lang="zh-CN" altLang="en-US" b="0">
                <a:solidFill>
                  <a:srgbClr val="000080"/>
                </a:solidFill>
              </a:rPr>
              <a:t>由关键字可大体了解语句的含义；</a:t>
            </a:r>
            <a:endParaRPr lang="zh-CN" altLang="en-US" b="0">
              <a:solidFill>
                <a:srgbClr val="000000"/>
              </a:solidFill>
            </a:endParaRPr>
          </a:p>
          <a:p>
            <a:pPr marL="342900" indent="-342900">
              <a:lnSpc>
                <a:spcPct val="120000"/>
              </a:lnSpc>
              <a:spcBef>
                <a:spcPct val="15000"/>
              </a:spcBef>
              <a:buClr>
                <a:srgbClr val="000080"/>
              </a:buClr>
              <a:buSzPct val="70000"/>
              <a:buFont typeface="Wingdings" pitchFamily="2" charset="2"/>
              <a:buChar char="v"/>
            </a:pPr>
            <a:r>
              <a:rPr lang="zh-CN" altLang="en-US" b="0">
                <a:solidFill>
                  <a:srgbClr val="000080"/>
                </a:solidFill>
              </a:rPr>
              <a:t>用户给定的标识符由汉字、英文字母、数字等组成的一串字符；</a:t>
            </a:r>
            <a:endParaRPr lang="zh-CN" altLang="en-US" b="0">
              <a:solidFill>
                <a:srgbClr val="000000"/>
              </a:solidFill>
            </a:endParaRPr>
          </a:p>
          <a:p>
            <a:pPr marL="342900" indent="-342900">
              <a:lnSpc>
                <a:spcPct val="120000"/>
              </a:lnSpc>
              <a:spcBef>
                <a:spcPct val="15000"/>
              </a:spcBef>
              <a:buClr>
                <a:srgbClr val="000080"/>
              </a:buClr>
              <a:buSzPct val="70000"/>
              <a:buFont typeface="Wingdings" pitchFamily="2" charset="2"/>
              <a:buChar char="v"/>
            </a:pPr>
            <a:r>
              <a:rPr lang="zh-CN" altLang="en-US" b="0">
                <a:solidFill>
                  <a:srgbClr val="000080"/>
                </a:solidFill>
              </a:rPr>
              <a:t>语句中英文字母不区分大小写</a:t>
            </a:r>
            <a:endParaRPr lang="zh-CN" altLang="en-US" b="0">
              <a:solidFill>
                <a:srgbClr val="000000"/>
              </a:solidFill>
            </a:endParaRPr>
          </a:p>
          <a:p>
            <a:pPr marL="342900" indent="-342900">
              <a:lnSpc>
                <a:spcPct val="120000"/>
              </a:lnSpc>
              <a:spcBef>
                <a:spcPct val="15000"/>
              </a:spcBef>
              <a:buClr>
                <a:srgbClr val="000080"/>
              </a:buClr>
              <a:buSzPct val="70000"/>
              <a:buFont typeface="Wingdings" pitchFamily="2" charset="2"/>
              <a:buChar char="v"/>
            </a:pPr>
            <a:r>
              <a:rPr lang="zh-CN" altLang="en-US" b="0">
                <a:solidFill>
                  <a:srgbClr val="000080"/>
                </a:solidFill>
              </a:rPr>
              <a:t>每条</a:t>
            </a:r>
            <a:r>
              <a:rPr lang="en-US" altLang="zh-CN" b="0">
                <a:solidFill>
                  <a:srgbClr val="000080"/>
                </a:solidFill>
              </a:rPr>
              <a:t>SQL</a:t>
            </a:r>
            <a:r>
              <a:rPr lang="zh-CN" altLang="en-US" b="0">
                <a:solidFill>
                  <a:srgbClr val="000080"/>
                </a:solidFill>
              </a:rPr>
              <a:t>语句都可单独作为命令来使用，又称</a:t>
            </a:r>
            <a:r>
              <a:rPr lang="en-US" altLang="zh-CN" b="0">
                <a:solidFill>
                  <a:srgbClr val="000080"/>
                </a:solidFill>
              </a:rPr>
              <a:t>SQL</a:t>
            </a:r>
            <a:r>
              <a:rPr lang="zh-CN" altLang="en-US" b="0">
                <a:solidFill>
                  <a:srgbClr val="000080"/>
                </a:solidFill>
              </a:rPr>
              <a:t>命令。</a:t>
            </a:r>
            <a:endParaRPr lang="zh-CN" altLang="en-US" b="0">
              <a:solidFill>
                <a:srgbClr val="000000"/>
              </a:solidFill>
            </a:endParaRPr>
          </a:p>
          <a:p>
            <a:pPr marL="342900" indent="-342900">
              <a:lnSpc>
                <a:spcPct val="120000"/>
              </a:lnSpc>
              <a:spcBef>
                <a:spcPct val="15000"/>
              </a:spcBef>
              <a:buClr>
                <a:srgbClr val="000080"/>
              </a:buClr>
              <a:buSzPct val="70000"/>
              <a:buFont typeface="Wingdings" pitchFamily="2" charset="2"/>
              <a:buChar char="v"/>
            </a:pPr>
            <a:r>
              <a:rPr lang="zh-CN" altLang="en-US" b="0">
                <a:solidFill>
                  <a:srgbClr val="000080"/>
                </a:solidFill>
              </a:rPr>
              <a:t>该语句执行后，可用“</a:t>
            </a:r>
            <a:r>
              <a:rPr lang="en-US" altLang="zh-CN" b="0">
                <a:solidFill>
                  <a:srgbClr val="000080"/>
                </a:solidFill>
              </a:rPr>
              <a:t>USE&lt;</a:t>
            </a:r>
            <a:r>
              <a:rPr lang="zh-CN" altLang="en-US" b="0">
                <a:solidFill>
                  <a:srgbClr val="000080"/>
                </a:solidFill>
              </a:rPr>
              <a:t>数据库名</a:t>
            </a:r>
            <a:r>
              <a:rPr lang="en-US" altLang="zh-CN" b="0">
                <a:solidFill>
                  <a:srgbClr val="000080"/>
                </a:solidFill>
              </a:rPr>
              <a:t>&gt;”</a:t>
            </a:r>
            <a:r>
              <a:rPr lang="zh-CN" altLang="en-US" b="0">
                <a:solidFill>
                  <a:srgbClr val="000080"/>
                </a:solidFill>
              </a:rPr>
              <a:t>语句把该数据库置为当前数据库。进行操作时，在不指定的情况下默认是对当前数据库的。</a:t>
            </a:r>
            <a:endParaRPr lang="zh-CN" altLang="en-US" b="0"/>
          </a:p>
        </p:txBody>
      </p:sp>
    </p:spTree>
  </p:cSld>
  <p:clrMapOvr>
    <a:masterClrMapping/>
  </p:clrMapOvr>
  <p:transition spd="med">
    <p:strips dir="rd"/>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2850" name="Rectangle 2"/>
          <p:cNvSpPr>
            <a:spLocks noGrp="1" noRot="1" noChangeArrowheads="1"/>
          </p:cNvSpPr>
          <p:nvPr>
            <p:ph type="title"/>
          </p:nvPr>
        </p:nvSpPr>
        <p:spPr>
          <a:xfrm>
            <a:off x="468313" y="620713"/>
            <a:ext cx="8142287" cy="549275"/>
          </a:xfrm>
        </p:spPr>
        <p:txBody>
          <a:bodyPr/>
          <a:lstStyle/>
          <a:p>
            <a:pPr algn="l"/>
            <a:r>
              <a:rPr lang="en-US" altLang="zh-CN" sz="2400"/>
              <a:t>2</a:t>
            </a:r>
            <a:r>
              <a:rPr lang="zh-CN" altLang="en-US" sz="2400"/>
              <a:t>、使用</a:t>
            </a:r>
            <a:r>
              <a:rPr lang="en-US" altLang="zh-CN" sz="2400"/>
              <a:t>Sql</a:t>
            </a:r>
            <a:r>
              <a:rPr lang="zh-CN" altLang="en-US" sz="2400"/>
              <a:t>语句修改、删除数据库模式</a:t>
            </a:r>
          </a:p>
        </p:txBody>
      </p:sp>
      <p:sp>
        <p:nvSpPr>
          <p:cNvPr id="1742851" name="Rectangle 3"/>
          <p:cNvSpPr>
            <a:spLocks noGrp="1" noRot="1" noChangeArrowheads="1"/>
          </p:cNvSpPr>
          <p:nvPr>
            <p:ph type="body" idx="1"/>
          </p:nvPr>
        </p:nvSpPr>
        <p:spPr>
          <a:xfrm>
            <a:off x="611188" y="1268413"/>
            <a:ext cx="7561262" cy="2305050"/>
          </a:xfrm>
        </p:spPr>
        <p:txBody>
          <a:bodyPr/>
          <a:lstStyle/>
          <a:p>
            <a:pPr>
              <a:lnSpc>
                <a:spcPct val="140000"/>
              </a:lnSpc>
              <a:buFont typeface="Wingdings" pitchFamily="2" charset="2"/>
              <a:buNone/>
            </a:pPr>
            <a:r>
              <a:rPr lang="zh-CN" altLang="en-US" sz="1800" b="1">
                <a:solidFill>
                  <a:schemeClr val="hlink"/>
                </a:solidFill>
              </a:rPr>
              <a:t>修改数据库模式：</a:t>
            </a:r>
          </a:p>
          <a:p>
            <a:pPr>
              <a:lnSpc>
                <a:spcPct val="140000"/>
              </a:lnSpc>
              <a:buFont typeface="Wingdings" pitchFamily="2" charset="2"/>
              <a:buNone/>
            </a:pPr>
            <a:r>
              <a:rPr lang="zh-CN" altLang="en-US" sz="1800">
                <a:solidFill>
                  <a:srgbClr val="800000"/>
                </a:solidFill>
              </a:rPr>
              <a:t>  语句格式：</a:t>
            </a:r>
            <a:r>
              <a:rPr lang="zh-CN" altLang="en-US" sz="1800"/>
              <a:t> </a:t>
            </a:r>
          </a:p>
          <a:p>
            <a:pPr>
              <a:lnSpc>
                <a:spcPct val="140000"/>
              </a:lnSpc>
              <a:buFont typeface="Wingdings" pitchFamily="2" charset="2"/>
              <a:buNone/>
            </a:pPr>
            <a:r>
              <a:rPr lang="zh-CN" altLang="en-US" sz="1800"/>
              <a:t>       </a:t>
            </a:r>
            <a:r>
              <a:rPr lang="zh-CN" altLang="en-US" sz="1800">
                <a:solidFill>
                  <a:schemeClr val="tx2"/>
                </a:solidFill>
              </a:rPr>
              <a:t> </a:t>
            </a:r>
            <a:r>
              <a:rPr lang="en-US" altLang="zh-CN" sz="1800">
                <a:solidFill>
                  <a:schemeClr val="tx2"/>
                </a:solidFill>
              </a:rPr>
              <a:t>ALTER</a:t>
            </a:r>
            <a:r>
              <a:rPr lang="en-US" altLang="zh-CN" sz="1800"/>
              <a:t> { SCHEMA | </a:t>
            </a:r>
            <a:r>
              <a:rPr lang="en-US" altLang="zh-CN" sz="1800">
                <a:solidFill>
                  <a:schemeClr val="tx2"/>
                </a:solidFill>
              </a:rPr>
              <a:t>DATABASE</a:t>
            </a:r>
            <a:r>
              <a:rPr lang="en-US" altLang="zh-CN" sz="1800"/>
              <a:t> }&lt;</a:t>
            </a:r>
            <a:r>
              <a:rPr lang="zh-CN" altLang="en-US" sz="1800"/>
              <a:t>数据库名</a:t>
            </a:r>
            <a:r>
              <a:rPr lang="en-US" altLang="zh-CN" sz="1800"/>
              <a:t>&gt;</a:t>
            </a:r>
          </a:p>
          <a:p>
            <a:pPr>
              <a:lnSpc>
                <a:spcPct val="80000"/>
              </a:lnSpc>
              <a:buFont typeface="Wingdings" pitchFamily="2" charset="2"/>
              <a:buNone/>
            </a:pPr>
            <a:r>
              <a:rPr lang="en-US" altLang="zh-CN" sz="1800">
                <a:solidFill>
                  <a:srgbClr val="800000"/>
                </a:solidFill>
              </a:rPr>
              <a:t>  </a:t>
            </a:r>
            <a:r>
              <a:rPr lang="zh-CN" altLang="en-US" sz="1800">
                <a:solidFill>
                  <a:srgbClr val="800000"/>
                </a:solidFill>
              </a:rPr>
              <a:t>语句功能：</a:t>
            </a:r>
            <a:endParaRPr lang="zh-CN" altLang="en-US" sz="1800">
              <a:solidFill>
                <a:srgbClr val="000000"/>
              </a:solidFill>
            </a:endParaRPr>
          </a:p>
          <a:p>
            <a:pPr>
              <a:lnSpc>
                <a:spcPct val="80000"/>
              </a:lnSpc>
              <a:buFont typeface="Wingdings" pitchFamily="2" charset="2"/>
              <a:buNone/>
            </a:pPr>
            <a:r>
              <a:rPr lang="zh-CN" altLang="en-US" sz="1800">
                <a:solidFill>
                  <a:srgbClr val="000000"/>
                </a:solidFill>
              </a:rPr>
              <a:t>       修改指定数据库中的所有信息。</a:t>
            </a:r>
          </a:p>
        </p:txBody>
      </p:sp>
      <p:sp>
        <p:nvSpPr>
          <p:cNvPr id="174285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
        <p:nvSpPr>
          <p:cNvPr id="1742853" name="Rectangle 5"/>
          <p:cNvSpPr>
            <a:spLocks noRot="1" noChangeArrowheads="1"/>
          </p:cNvSpPr>
          <p:nvPr/>
        </p:nvSpPr>
        <p:spPr bwMode="auto">
          <a:xfrm>
            <a:off x="755650" y="3860800"/>
            <a:ext cx="8388350" cy="1871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0000"/>
              <a:buFont typeface="Wingdings" pitchFamily="2" charset="2"/>
              <a:buNone/>
            </a:pPr>
            <a:r>
              <a:rPr lang="zh-CN" altLang="en-US">
                <a:solidFill>
                  <a:schemeClr val="hlink"/>
                </a:solidFill>
              </a:rPr>
              <a:t>删除数据库模式：</a:t>
            </a:r>
          </a:p>
          <a:p>
            <a:pPr marL="342900" indent="-342900">
              <a:spcBef>
                <a:spcPct val="20000"/>
              </a:spcBef>
              <a:buClr>
                <a:schemeClr val="hlink"/>
              </a:buClr>
              <a:buSzPct val="70000"/>
              <a:buFont typeface="Wingdings" pitchFamily="2" charset="2"/>
              <a:buNone/>
            </a:pPr>
            <a:r>
              <a:rPr lang="zh-CN" altLang="en-US" b="0">
                <a:solidFill>
                  <a:srgbClr val="800000"/>
                </a:solidFill>
              </a:rPr>
              <a:t>  语句格式：</a:t>
            </a:r>
            <a:endParaRPr lang="zh-CN" altLang="en-US" b="0">
              <a:solidFill>
                <a:srgbClr val="000000"/>
              </a:solidFill>
            </a:endParaRPr>
          </a:p>
          <a:p>
            <a:pPr marL="342900" indent="-342900">
              <a:spcBef>
                <a:spcPct val="20000"/>
              </a:spcBef>
              <a:buClr>
                <a:schemeClr val="hlink"/>
              </a:buClr>
              <a:buSzPct val="70000"/>
              <a:buFont typeface="Wingdings" pitchFamily="2" charset="2"/>
              <a:buNone/>
            </a:pPr>
            <a:r>
              <a:rPr lang="zh-CN" altLang="en-US" b="0">
                <a:solidFill>
                  <a:srgbClr val="000080"/>
                </a:solidFill>
              </a:rPr>
              <a:t>       </a:t>
            </a:r>
            <a:r>
              <a:rPr lang="en-US" altLang="zh-CN" b="0">
                <a:solidFill>
                  <a:schemeClr val="tx2"/>
                </a:solidFill>
              </a:rPr>
              <a:t>DROP</a:t>
            </a:r>
            <a:r>
              <a:rPr lang="en-US" altLang="zh-CN" b="0">
                <a:solidFill>
                  <a:srgbClr val="000080"/>
                </a:solidFill>
              </a:rPr>
              <a:t>{ SCHEMA | </a:t>
            </a:r>
            <a:r>
              <a:rPr lang="en-US" altLang="zh-CN" b="0">
                <a:solidFill>
                  <a:schemeClr val="tx2"/>
                </a:solidFill>
              </a:rPr>
              <a:t>DATABASE</a:t>
            </a:r>
            <a:r>
              <a:rPr lang="en-US" altLang="zh-CN" b="0">
                <a:solidFill>
                  <a:srgbClr val="000080"/>
                </a:solidFill>
              </a:rPr>
              <a:t> }&lt;</a:t>
            </a:r>
            <a:r>
              <a:rPr lang="zh-CN" altLang="en-US" b="0">
                <a:solidFill>
                  <a:srgbClr val="000080"/>
                </a:solidFill>
              </a:rPr>
              <a:t>数据库名</a:t>
            </a:r>
            <a:r>
              <a:rPr lang="en-US" altLang="zh-CN" b="0">
                <a:solidFill>
                  <a:srgbClr val="000080"/>
                </a:solidFill>
              </a:rPr>
              <a:t>&gt;</a:t>
            </a:r>
            <a:endParaRPr lang="en-US" altLang="zh-CN" b="0">
              <a:solidFill>
                <a:srgbClr val="000000"/>
              </a:solidFill>
            </a:endParaRPr>
          </a:p>
          <a:p>
            <a:pPr marL="342900" indent="-342900">
              <a:spcBef>
                <a:spcPct val="20000"/>
              </a:spcBef>
              <a:buClr>
                <a:schemeClr val="hlink"/>
              </a:buClr>
              <a:buSzPct val="70000"/>
              <a:buFont typeface="Wingdings" pitchFamily="2" charset="2"/>
              <a:buNone/>
            </a:pPr>
            <a:r>
              <a:rPr lang="en-US" altLang="zh-CN" b="0">
                <a:solidFill>
                  <a:srgbClr val="800000"/>
                </a:solidFill>
              </a:rPr>
              <a:t>  </a:t>
            </a:r>
            <a:r>
              <a:rPr lang="zh-CN" altLang="en-US" b="0">
                <a:solidFill>
                  <a:srgbClr val="800000"/>
                </a:solidFill>
              </a:rPr>
              <a:t>语句功能：</a:t>
            </a:r>
            <a:endParaRPr lang="zh-CN" altLang="en-US" b="0">
              <a:solidFill>
                <a:srgbClr val="000000"/>
              </a:solidFill>
            </a:endParaRPr>
          </a:p>
          <a:p>
            <a:pPr marL="342900" indent="-342900">
              <a:spcBef>
                <a:spcPct val="20000"/>
              </a:spcBef>
              <a:buClr>
                <a:schemeClr val="hlink"/>
              </a:buClr>
              <a:buSzPct val="70000"/>
              <a:buFont typeface="Wingdings" pitchFamily="2" charset="2"/>
              <a:buNone/>
            </a:pPr>
            <a:r>
              <a:rPr lang="zh-CN" altLang="en-US" b="0">
                <a:solidFill>
                  <a:srgbClr val="000000"/>
                </a:solidFill>
              </a:rPr>
              <a:t>      从计算机系统中删除（撤销）一个数据库，包括该库中的所有信息。</a:t>
            </a:r>
            <a:endParaRPr lang="zh-CN" altLang="en-US" b="0"/>
          </a:p>
        </p:txBody>
      </p:sp>
    </p:spTree>
  </p:cSld>
  <p:clrMapOvr>
    <a:masterClrMapping/>
  </p:clrMapOvr>
  <p:transition spd="med">
    <p:strips dir="rd"/>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3874" name="Rectangle 2"/>
          <p:cNvSpPr>
            <a:spLocks noGrp="1" noRot="1" noChangeArrowheads="1"/>
          </p:cNvSpPr>
          <p:nvPr>
            <p:ph type="title"/>
          </p:nvPr>
        </p:nvSpPr>
        <p:spPr>
          <a:xfrm>
            <a:off x="755650" y="692150"/>
            <a:ext cx="8142288" cy="576263"/>
          </a:xfrm>
        </p:spPr>
        <p:txBody>
          <a:bodyPr/>
          <a:lstStyle/>
          <a:p>
            <a:pPr algn="l"/>
            <a:r>
              <a:rPr lang="zh-CN" altLang="en-US" sz="2400">
                <a:solidFill>
                  <a:srgbClr val="660066"/>
                </a:solidFill>
              </a:rPr>
              <a:t>（三）表结构的建立与维护</a:t>
            </a:r>
          </a:p>
        </p:txBody>
      </p:sp>
      <p:sp>
        <p:nvSpPr>
          <p:cNvPr id="1743875" name="Rectangle 3"/>
          <p:cNvSpPr>
            <a:spLocks noGrp="1" noRot="1" noChangeArrowheads="1"/>
          </p:cNvSpPr>
          <p:nvPr>
            <p:ph type="body" idx="1"/>
          </p:nvPr>
        </p:nvSpPr>
        <p:spPr>
          <a:xfrm>
            <a:off x="827088" y="1557338"/>
            <a:ext cx="8064500" cy="4248150"/>
          </a:xfrm>
        </p:spPr>
        <p:txBody>
          <a:bodyPr/>
          <a:lstStyle/>
          <a:p>
            <a:pPr>
              <a:lnSpc>
                <a:spcPct val="140000"/>
              </a:lnSpc>
              <a:buFont typeface="Wingdings" pitchFamily="2" charset="2"/>
              <a:buNone/>
            </a:pPr>
            <a:r>
              <a:rPr lang="zh-CN" altLang="en-US" sz="2000">
                <a:solidFill>
                  <a:schemeClr val="tx2"/>
                </a:solidFill>
              </a:rPr>
              <a:t>建表操作包括两步：</a:t>
            </a:r>
            <a:r>
              <a:rPr lang="zh-CN" altLang="en-US" sz="2000" b="1">
                <a:solidFill>
                  <a:srgbClr val="CC3300"/>
                </a:solidFill>
              </a:rPr>
              <a:t>建立表结构</a:t>
            </a:r>
            <a:r>
              <a:rPr lang="zh-CN" altLang="en-US" sz="2000">
                <a:solidFill>
                  <a:schemeClr val="tx2"/>
                </a:solidFill>
              </a:rPr>
              <a:t>和</a:t>
            </a:r>
            <a:r>
              <a:rPr lang="zh-CN" altLang="en-US" sz="2000" b="1">
                <a:solidFill>
                  <a:srgbClr val="CC3300"/>
                </a:solidFill>
              </a:rPr>
              <a:t>输入数据</a:t>
            </a:r>
            <a:r>
              <a:rPr lang="zh-CN" altLang="en-US" sz="2000">
                <a:solidFill>
                  <a:schemeClr val="tx2"/>
                </a:solidFill>
              </a:rPr>
              <a:t>。</a:t>
            </a:r>
          </a:p>
          <a:p>
            <a:pPr>
              <a:lnSpc>
                <a:spcPct val="140000"/>
              </a:lnSpc>
            </a:pPr>
            <a:r>
              <a:rPr lang="zh-CN" altLang="en-US" sz="2000" b="1">
                <a:solidFill>
                  <a:srgbClr val="CC3300"/>
                </a:solidFill>
              </a:rPr>
              <a:t>定义表结构：指定字段名、字段类型和字段长度</a:t>
            </a:r>
            <a:r>
              <a:rPr lang="zh-CN" altLang="en-US" sz="2000"/>
              <a:t>；</a:t>
            </a:r>
          </a:p>
          <a:p>
            <a:pPr>
              <a:lnSpc>
                <a:spcPct val="140000"/>
              </a:lnSpc>
            </a:pPr>
            <a:r>
              <a:rPr lang="zh-CN" altLang="en-US" sz="2000"/>
              <a:t>表不能以独立的文件出现，其包含在数据库文件中；</a:t>
            </a:r>
          </a:p>
          <a:p>
            <a:pPr>
              <a:lnSpc>
                <a:spcPct val="140000"/>
              </a:lnSpc>
            </a:pPr>
            <a:r>
              <a:rPr lang="zh-CN" altLang="en-US" sz="2000"/>
              <a:t>注意数据类型和长度的设置问题；</a:t>
            </a:r>
          </a:p>
        </p:txBody>
      </p:sp>
      <p:sp>
        <p:nvSpPr>
          <p:cNvPr id="1743876"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4898" name="Rectangle 2"/>
          <p:cNvSpPr>
            <a:spLocks noGrp="1" noRot="1" noChangeArrowheads="1"/>
          </p:cNvSpPr>
          <p:nvPr>
            <p:ph type="body" idx="1"/>
          </p:nvPr>
        </p:nvSpPr>
        <p:spPr>
          <a:xfrm>
            <a:off x="323850" y="3213100"/>
            <a:ext cx="8820150" cy="3240088"/>
          </a:xfrm>
        </p:spPr>
        <p:txBody>
          <a:bodyPr/>
          <a:lstStyle/>
          <a:p>
            <a:pPr>
              <a:buFont typeface="Wingdings" pitchFamily="2" charset="2"/>
              <a:buNone/>
            </a:pPr>
            <a:r>
              <a:rPr lang="en-US" altLang="zh-CN" sz="1600"/>
              <a:t>    </a:t>
            </a:r>
            <a:r>
              <a:rPr lang="en-US" altLang="zh-CN" sz="1600" b="1">
                <a:solidFill>
                  <a:srgbClr val="CC3300"/>
                </a:solidFill>
              </a:rPr>
              <a:t>CREATE    TABLE &lt;</a:t>
            </a:r>
            <a:r>
              <a:rPr lang="zh-CN" altLang="en-US" sz="1600" b="1">
                <a:solidFill>
                  <a:srgbClr val="CC3300"/>
                </a:solidFill>
              </a:rPr>
              <a:t>表名</a:t>
            </a:r>
            <a:r>
              <a:rPr lang="en-US" altLang="zh-CN" sz="1600" b="1">
                <a:solidFill>
                  <a:srgbClr val="CC3300"/>
                </a:solidFill>
              </a:rPr>
              <a:t>&gt;</a:t>
            </a:r>
          </a:p>
          <a:p>
            <a:pPr>
              <a:buFont typeface="Wingdings" pitchFamily="2" charset="2"/>
              <a:buNone/>
            </a:pPr>
            <a:r>
              <a:rPr lang="en-US" altLang="zh-CN" sz="1600"/>
              <a:t>        </a:t>
            </a:r>
            <a:r>
              <a:rPr lang="zh-CN" altLang="en-US" sz="1600"/>
              <a:t>（</a:t>
            </a:r>
            <a:r>
              <a:rPr lang="en-US" altLang="zh-CN" sz="1600">
                <a:solidFill>
                  <a:srgbClr val="CC3300"/>
                </a:solidFill>
              </a:rPr>
              <a:t>&lt;</a:t>
            </a:r>
            <a:r>
              <a:rPr lang="zh-CN" altLang="en-US" sz="1600">
                <a:solidFill>
                  <a:srgbClr val="CC3300"/>
                </a:solidFill>
              </a:rPr>
              <a:t>列名</a:t>
            </a:r>
            <a:r>
              <a:rPr lang="en-US" altLang="zh-CN" sz="1600">
                <a:solidFill>
                  <a:srgbClr val="CC3300"/>
                </a:solidFill>
              </a:rPr>
              <a:t>&gt;&lt;</a:t>
            </a:r>
            <a:r>
              <a:rPr lang="zh-CN" altLang="en-US" sz="1600">
                <a:solidFill>
                  <a:srgbClr val="CC3300"/>
                </a:solidFill>
              </a:rPr>
              <a:t>数据类型</a:t>
            </a:r>
            <a:r>
              <a:rPr lang="en-US" altLang="zh-CN" sz="1600">
                <a:solidFill>
                  <a:srgbClr val="CC3300"/>
                </a:solidFill>
              </a:rPr>
              <a:t>&gt;[</a:t>
            </a:r>
            <a:r>
              <a:rPr lang="zh-CN" altLang="en-US" sz="1600">
                <a:solidFill>
                  <a:srgbClr val="CC3300"/>
                </a:solidFill>
              </a:rPr>
              <a:t>列级完整性约束条件</a:t>
            </a:r>
            <a:r>
              <a:rPr lang="en-US" altLang="zh-CN" sz="1600">
                <a:solidFill>
                  <a:srgbClr val="CC3300"/>
                </a:solidFill>
              </a:rPr>
              <a:t>]</a:t>
            </a:r>
          </a:p>
          <a:p>
            <a:pPr>
              <a:buFont typeface="Wingdings" pitchFamily="2" charset="2"/>
              <a:buNone/>
            </a:pPr>
            <a:r>
              <a:rPr lang="en-US" altLang="zh-CN" sz="1600"/>
              <a:t>          [</a:t>
            </a:r>
            <a:r>
              <a:rPr lang="zh-CN" altLang="en-US" sz="1600"/>
              <a:t>，</a:t>
            </a:r>
            <a:r>
              <a:rPr lang="en-US" altLang="zh-CN" sz="1600"/>
              <a:t>&lt;</a:t>
            </a:r>
            <a:r>
              <a:rPr lang="zh-CN" altLang="en-US" sz="1600"/>
              <a:t>列名</a:t>
            </a:r>
            <a:r>
              <a:rPr lang="en-US" altLang="zh-CN" sz="1600"/>
              <a:t>&gt;&lt;</a:t>
            </a:r>
            <a:r>
              <a:rPr lang="zh-CN" altLang="en-US" sz="1600"/>
              <a:t>数据类型</a:t>
            </a:r>
            <a:r>
              <a:rPr lang="en-US" altLang="zh-CN" sz="1600"/>
              <a:t>&gt;[</a:t>
            </a:r>
            <a:r>
              <a:rPr lang="zh-CN" altLang="en-US" sz="1600"/>
              <a:t>列级完整性约束条件</a:t>
            </a:r>
            <a:r>
              <a:rPr lang="en-US" altLang="zh-CN" sz="1600"/>
              <a:t>]]</a:t>
            </a:r>
            <a:r>
              <a:rPr lang="en-US" altLang="zh-CN" sz="1600">
                <a:latin typeface="Arial Black"/>
              </a:rPr>
              <a:t>……</a:t>
            </a:r>
            <a:r>
              <a:rPr lang="en-US" altLang="zh-CN" sz="1600"/>
              <a:t>[</a:t>
            </a:r>
            <a:r>
              <a:rPr lang="zh-CN" altLang="en-US" sz="1600"/>
              <a:t>，</a:t>
            </a:r>
            <a:r>
              <a:rPr lang="en-US" altLang="zh-CN" sz="1600"/>
              <a:t>&lt;</a:t>
            </a:r>
            <a:r>
              <a:rPr lang="zh-CN" altLang="en-US" sz="1600"/>
              <a:t>表级完整性约束条件</a:t>
            </a:r>
            <a:r>
              <a:rPr lang="en-US" altLang="zh-CN" sz="1600"/>
              <a:t>&gt;]</a:t>
            </a:r>
            <a:r>
              <a:rPr lang="zh-CN" altLang="en-US" sz="1600"/>
              <a:t>） </a:t>
            </a:r>
          </a:p>
          <a:p>
            <a:pPr>
              <a:buFont typeface="Wingdings" pitchFamily="2" charset="2"/>
              <a:buNone/>
            </a:pPr>
            <a:endParaRPr lang="zh-CN" altLang="en-US" sz="1600"/>
          </a:p>
          <a:p>
            <a:pPr>
              <a:buFont typeface="Wingdings" pitchFamily="2" charset="2"/>
              <a:buNone/>
            </a:pPr>
            <a:r>
              <a:rPr lang="zh-CN" altLang="en-US" sz="1600"/>
              <a:t>   例如：</a:t>
            </a:r>
            <a:r>
              <a:rPr lang="en-US" altLang="zh-CN" sz="1600"/>
              <a:t>CREATE TABLE xscj01</a:t>
            </a:r>
            <a:endParaRPr lang="zh-CN" altLang="zh-CN" sz="1600"/>
          </a:p>
          <a:p>
            <a:pPr>
              <a:buFont typeface="Wingdings" pitchFamily="2" charset="2"/>
              <a:buNone/>
            </a:pPr>
            <a:r>
              <a:rPr lang="en-US" altLang="zh-CN" sz="1600"/>
              <a:t>   	   </a:t>
            </a:r>
            <a:r>
              <a:rPr lang="zh-CN" altLang="en-US" sz="1600"/>
              <a:t>（ </a:t>
            </a:r>
            <a:r>
              <a:rPr lang="en-US" altLang="zh-CN" sz="1600"/>
              <a:t>xh char</a:t>
            </a:r>
            <a:r>
              <a:rPr lang="zh-CN" sz="1600"/>
              <a:t>（</a:t>
            </a:r>
            <a:r>
              <a:rPr lang="en-US" altLang="zh-CN" sz="1600"/>
              <a:t>9</a:t>
            </a:r>
            <a:r>
              <a:rPr lang="zh-CN" sz="1600"/>
              <a:t>）</a:t>
            </a:r>
            <a:r>
              <a:rPr lang="en-US" altLang="zh-CN" sz="1600"/>
              <a:t>NOT NULL,</a:t>
            </a:r>
          </a:p>
          <a:p>
            <a:pPr>
              <a:buFont typeface="Wingdings" pitchFamily="2" charset="2"/>
              <a:buNone/>
            </a:pPr>
            <a:r>
              <a:rPr lang="en-US" altLang="zh-CN" sz="1600"/>
              <a:t>            yw decimal</a:t>
            </a:r>
            <a:r>
              <a:rPr lang="zh-CN" sz="1600"/>
              <a:t>（</a:t>
            </a:r>
            <a:r>
              <a:rPr lang="en-US" altLang="zh-CN" sz="1600"/>
              <a:t>4,1</a:t>
            </a:r>
            <a:r>
              <a:rPr lang="zh-CN" sz="1600"/>
              <a:t>）</a:t>
            </a:r>
            <a:r>
              <a:rPr lang="en-US" altLang="zh-CN" sz="1600"/>
              <a:t>,</a:t>
            </a:r>
          </a:p>
          <a:p>
            <a:pPr>
              <a:buFont typeface="Wingdings" pitchFamily="2" charset="2"/>
              <a:buNone/>
            </a:pPr>
            <a:r>
              <a:rPr lang="en-US" altLang="zh-CN" sz="1600"/>
              <a:t>            sx decimal</a:t>
            </a:r>
            <a:r>
              <a:rPr lang="zh-CN" sz="1600"/>
              <a:t>（</a:t>
            </a:r>
            <a:r>
              <a:rPr lang="en-US" altLang="zh-CN" sz="1600"/>
              <a:t>4,1</a:t>
            </a:r>
            <a:r>
              <a:rPr lang="zh-CN" sz="1600"/>
              <a:t>）</a:t>
            </a:r>
            <a:r>
              <a:rPr lang="en-US" altLang="zh-CN" sz="1600"/>
              <a:t>,</a:t>
            </a:r>
          </a:p>
          <a:p>
            <a:pPr>
              <a:buFont typeface="Wingdings" pitchFamily="2" charset="2"/>
              <a:buNone/>
            </a:pPr>
            <a:r>
              <a:rPr lang="en-US" altLang="zh-CN" sz="1600"/>
              <a:t>            yy decimal</a:t>
            </a:r>
            <a:r>
              <a:rPr lang="zh-CN" sz="1600"/>
              <a:t>（</a:t>
            </a:r>
            <a:r>
              <a:rPr lang="en-US" altLang="zh-CN" sz="1600"/>
              <a:t>4,1</a:t>
            </a:r>
            <a:r>
              <a:rPr lang="zh-CN" sz="1600"/>
              <a:t>）</a:t>
            </a:r>
            <a:r>
              <a:rPr lang="en-US" altLang="zh-CN" sz="1600"/>
              <a:t>,</a:t>
            </a:r>
          </a:p>
          <a:p>
            <a:pPr>
              <a:buFont typeface="Wingdings" pitchFamily="2" charset="2"/>
              <a:buNone/>
            </a:pPr>
            <a:r>
              <a:rPr lang="en-US" altLang="zh-CN" sz="1600"/>
              <a:t>            jj decimal</a:t>
            </a:r>
            <a:r>
              <a:rPr lang="zh-CN" sz="1600"/>
              <a:t>（</a:t>
            </a:r>
            <a:r>
              <a:rPr lang="en-US" altLang="zh-CN" sz="1600"/>
              <a:t>4,1</a:t>
            </a:r>
            <a:r>
              <a:rPr lang="zh-CN" sz="1600"/>
              <a:t>））</a:t>
            </a:r>
            <a:endParaRPr lang="zh-CN" altLang="en-US" sz="1600"/>
          </a:p>
        </p:txBody>
      </p:sp>
      <p:sp>
        <p:nvSpPr>
          <p:cNvPr id="1744899" name="Rectangle 3"/>
          <p:cNvSpPr>
            <a:spLocks noGrp="1" noRot="1" noChangeArrowheads="1"/>
          </p:cNvSpPr>
          <p:nvPr>
            <p:ph type="title"/>
          </p:nvPr>
        </p:nvSpPr>
        <p:spPr>
          <a:xfrm>
            <a:off x="827088" y="620713"/>
            <a:ext cx="6575425" cy="511175"/>
          </a:xfrm>
        </p:spPr>
        <p:txBody>
          <a:bodyPr/>
          <a:lstStyle/>
          <a:p>
            <a:pPr algn="l"/>
            <a:r>
              <a:rPr lang="en-US" altLang="zh-CN" sz="2000"/>
              <a:t>1</a:t>
            </a:r>
            <a:r>
              <a:rPr lang="zh-CN" altLang="en-US" sz="2000"/>
              <a:t>、建立数据表结构	</a:t>
            </a:r>
          </a:p>
        </p:txBody>
      </p:sp>
      <p:sp>
        <p:nvSpPr>
          <p:cNvPr id="1744900" name="Rectangle 4"/>
          <p:cNvSpPr>
            <a:spLocks noChangeArrowheads="1"/>
          </p:cNvSpPr>
          <p:nvPr/>
        </p:nvSpPr>
        <p:spPr bwMode="auto">
          <a:xfrm>
            <a:off x="611188" y="1196975"/>
            <a:ext cx="8064500" cy="1150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nSpc>
                <a:spcPct val="120000"/>
              </a:lnSpc>
            </a:pPr>
            <a:r>
              <a:rPr lang="zh-CN" altLang="en-US">
                <a:solidFill>
                  <a:srgbClr val="660066"/>
                </a:solidFill>
              </a:rPr>
              <a:t>（</a:t>
            </a:r>
            <a:r>
              <a:rPr lang="zh-CN" altLang="zh-CN" noProof="1">
                <a:solidFill>
                  <a:srgbClr val="660066"/>
                </a:solidFill>
              </a:rPr>
              <a:t>1</a:t>
            </a:r>
            <a:r>
              <a:rPr lang="zh-CN" altLang="en-US">
                <a:solidFill>
                  <a:srgbClr val="660066"/>
                </a:solidFill>
              </a:rPr>
              <a:t>）</a:t>
            </a:r>
            <a:r>
              <a:rPr lang="zh-CN">
                <a:solidFill>
                  <a:srgbClr val="660066"/>
                </a:solidFill>
              </a:rPr>
              <a:t>使用向导创建</a:t>
            </a:r>
            <a:r>
              <a:rPr lang="zh-CN" altLang="en-US">
                <a:solidFill>
                  <a:srgbClr val="660066"/>
                </a:solidFill>
              </a:rPr>
              <a:t/>
            </a:r>
            <a:br>
              <a:rPr lang="zh-CN" altLang="en-US">
                <a:solidFill>
                  <a:srgbClr val="660066"/>
                </a:solidFill>
              </a:rPr>
            </a:br>
            <a:r>
              <a:rPr lang="zh-CN" altLang="en-US" b="0">
                <a:solidFill>
                  <a:schemeClr val="tx2"/>
                </a:solidFill>
              </a:rPr>
              <a:t>       </a:t>
            </a:r>
            <a:r>
              <a:rPr lang="zh-CN" b="0">
                <a:solidFill>
                  <a:schemeClr val="tx2"/>
                </a:solidFill>
              </a:rPr>
              <a:t>在企业管理器中，</a:t>
            </a:r>
            <a:r>
              <a:rPr lang="zh-CN" b="0">
                <a:solidFill>
                  <a:srgbClr val="6666FF"/>
                </a:solidFill>
              </a:rPr>
              <a:t>打开想要创建新表的数据库</a:t>
            </a:r>
            <a:r>
              <a:rPr lang="zh-CN" b="0">
                <a:solidFill>
                  <a:schemeClr val="tx2"/>
                </a:solidFill>
              </a:rPr>
              <a:t>，</a:t>
            </a:r>
            <a:r>
              <a:rPr lang="zh-CN" b="0">
                <a:solidFill>
                  <a:srgbClr val="6666FF"/>
                </a:solidFill>
              </a:rPr>
              <a:t>右击“表”对象</a:t>
            </a:r>
            <a:r>
              <a:rPr lang="zh-CN" b="0">
                <a:solidFill>
                  <a:schemeClr val="tx2"/>
                </a:solidFill>
              </a:rPr>
              <a:t>，或者</a:t>
            </a:r>
            <a:r>
              <a:rPr lang="zh-CN" b="0">
                <a:solidFill>
                  <a:srgbClr val="6666FF"/>
                </a:solidFill>
              </a:rPr>
              <a:t>在窗口右侧中的表显示窗口中右击，从弹出的快捷菜单中选择“</a:t>
            </a:r>
            <a:r>
              <a:rPr lang="zh-CN" b="0">
                <a:solidFill>
                  <a:srgbClr val="CC0000"/>
                </a:solidFill>
              </a:rPr>
              <a:t>新建表</a:t>
            </a:r>
            <a:r>
              <a:rPr lang="zh-CN" b="0">
                <a:solidFill>
                  <a:srgbClr val="6666FF"/>
                </a:solidFill>
              </a:rPr>
              <a:t>”命令</a:t>
            </a:r>
            <a:r>
              <a:rPr lang="zh-CN" b="0">
                <a:solidFill>
                  <a:schemeClr val="tx2"/>
                </a:solidFill>
              </a:rPr>
              <a:t>。</a:t>
            </a:r>
          </a:p>
        </p:txBody>
      </p:sp>
      <p:sp>
        <p:nvSpPr>
          <p:cNvPr id="1744901" name="Rectangle 5"/>
          <p:cNvSpPr>
            <a:spLocks noRot="1" noChangeArrowheads="1"/>
          </p:cNvSpPr>
          <p:nvPr/>
        </p:nvSpPr>
        <p:spPr bwMode="auto">
          <a:xfrm>
            <a:off x="611188" y="2565400"/>
            <a:ext cx="657542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a:solidFill>
                  <a:srgbClr val="660066"/>
                </a:solidFill>
              </a:rPr>
              <a:t>（</a:t>
            </a:r>
            <a:r>
              <a:rPr lang="en-US" altLang="zh-CN">
                <a:solidFill>
                  <a:srgbClr val="660066"/>
                </a:solidFill>
              </a:rPr>
              <a:t>2</a:t>
            </a:r>
            <a:r>
              <a:rPr lang="zh-CN" altLang="en-US">
                <a:solidFill>
                  <a:srgbClr val="660066"/>
                </a:solidFill>
              </a:rPr>
              <a:t>）使用</a:t>
            </a:r>
            <a:r>
              <a:rPr lang="en-US" altLang="zh-CN">
                <a:solidFill>
                  <a:srgbClr val="660066"/>
                </a:solidFill>
              </a:rPr>
              <a:t>SQL</a:t>
            </a:r>
            <a:r>
              <a:rPr lang="zh-CN" altLang="en-US">
                <a:solidFill>
                  <a:srgbClr val="660066"/>
                </a:solidFill>
              </a:rPr>
              <a:t>语句</a:t>
            </a:r>
            <a:r>
              <a:rPr lang="zh-CN">
                <a:solidFill>
                  <a:srgbClr val="660066"/>
                </a:solidFill>
              </a:rPr>
              <a:t>创建</a:t>
            </a:r>
            <a:endParaRPr lang="zh-CN" altLang="en-US">
              <a:solidFill>
                <a:srgbClr val="660066"/>
              </a:solidFill>
            </a:endParaRPr>
          </a:p>
        </p:txBody>
      </p:sp>
      <p:sp>
        <p:nvSpPr>
          <p:cNvPr id="1744902" name="Text Box 6"/>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5922" name="Rectangle 2"/>
          <p:cNvSpPr>
            <a:spLocks noChangeArrowheads="1"/>
          </p:cNvSpPr>
          <p:nvPr/>
        </p:nvSpPr>
        <p:spPr bwMode="auto">
          <a:xfrm>
            <a:off x="323850" y="4292600"/>
            <a:ext cx="8529638" cy="223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lnSpc>
                <a:spcPct val="120000"/>
              </a:lnSpc>
              <a:buClr>
                <a:schemeClr val="hlink"/>
              </a:buClr>
              <a:buSzPct val="70000"/>
              <a:buFont typeface="Wingdings" pitchFamily="2" charset="2"/>
              <a:buChar char="v"/>
            </a:pPr>
            <a:r>
              <a:rPr lang="zh-CN" altLang="en-US" b="0">
                <a:solidFill>
                  <a:schemeClr val="tx2"/>
                </a:solidFill>
                <a:latin typeface="宋体" pitchFamily="2" charset="-122"/>
              </a:rPr>
              <a:t>标识种子：</a:t>
            </a:r>
            <a:r>
              <a:rPr lang="zh-CN" altLang="en-US" b="0">
                <a:latin typeface="宋体" pitchFamily="2" charset="-122"/>
              </a:rPr>
              <a:t>指定标识列的初始值。</a:t>
            </a:r>
          </a:p>
          <a:p>
            <a:pPr algn="just">
              <a:lnSpc>
                <a:spcPct val="120000"/>
              </a:lnSpc>
              <a:buClr>
                <a:schemeClr val="hlink"/>
              </a:buClr>
              <a:buSzPct val="70000"/>
              <a:buFont typeface="Wingdings" pitchFamily="2" charset="2"/>
              <a:buChar char="v"/>
            </a:pPr>
            <a:r>
              <a:rPr lang="zh-CN" altLang="en-US" b="0">
                <a:solidFill>
                  <a:schemeClr val="tx2"/>
                </a:solidFill>
                <a:latin typeface="宋体" pitchFamily="2" charset="-122"/>
              </a:rPr>
              <a:t>标识递增量：</a:t>
            </a:r>
            <a:r>
              <a:rPr lang="zh-CN" altLang="en-US" b="0">
                <a:latin typeface="宋体" pitchFamily="2" charset="-122"/>
              </a:rPr>
              <a:t>指定标识列的增量值。</a:t>
            </a:r>
          </a:p>
          <a:p>
            <a:pPr algn="just">
              <a:lnSpc>
                <a:spcPct val="120000"/>
              </a:lnSpc>
              <a:buClr>
                <a:schemeClr val="hlink"/>
              </a:buClr>
              <a:buSzPct val="70000"/>
              <a:buFont typeface="Wingdings" pitchFamily="2" charset="2"/>
              <a:buChar char="v"/>
            </a:pPr>
            <a:r>
              <a:rPr lang="zh-CN" altLang="en-US" b="0">
                <a:solidFill>
                  <a:schemeClr val="tx2"/>
                </a:solidFill>
                <a:latin typeface="宋体" pitchFamily="2" charset="-122"/>
              </a:rPr>
              <a:t>是</a:t>
            </a:r>
            <a:r>
              <a:rPr lang="en-US" altLang="zh-CN" b="0">
                <a:solidFill>
                  <a:schemeClr val="tx2"/>
                </a:solidFill>
                <a:latin typeface="宋体" pitchFamily="2" charset="-122"/>
              </a:rPr>
              <a:t>RowGuid</a:t>
            </a:r>
            <a:r>
              <a:rPr lang="zh-CN" altLang="en-US" b="0">
                <a:solidFill>
                  <a:schemeClr val="tx2"/>
                </a:solidFill>
                <a:latin typeface="宋体" pitchFamily="2" charset="-122"/>
              </a:rPr>
              <a:t>：</a:t>
            </a:r>
            <a:r>
              <a:rPr lang="zh-CN" altLang="en-US" b="0">
                <a:latin typeface="宋体" pitchFamily="2" charset="-122"/>
              </a:rPr>
              <a:t>指定列是否使用全局唯一标识符。</a:t>
            </a:r>
          </a:p>
          <a:p>
            <a:pPr algn="just">
              <a:lnSpc>
                <a:spcPct val="120000"/>
              </a:lnSpc>
              <a:buClr>
                <a:schemeClr val="hlink"/>
              </a:buClr>
              <a:buSzPct val="70000"/>
              <a:buFont typeface="Wingdings" pitchFamily="2" charset="2"/>
              <a:buChar char="v"/>
            </a:pPr>
            <a:r>
              <a:rPr lang="zh-CN" altLang="en-US" b="0">
                <a:solidFill>
                  <a:schemeClr val="tx2"/>
                </a:solidFill>
                <a:latin typeface="宋体" pitchFamily="2" charset="-122"/>
              </a:rPr>
              <a:t>公式：</a:t>
            </a:r>
            <a:r>
              <a:rPr lang="zh-CN" altLang="en-US" b="0">
                <a:latin typeface="宋体" pitchFamily="2" charset="-122"/>
              </a:rPr>
              <a:t>用于指定计算列的列值表达式。</a:t>
            </a:r>
          </a:p>
          <a:p>
            <a:pPr algn="just">
              <a:lnSpc>
                <a:spcPct val="120000"/>
              </a:lnSpc>
              <a:buClr>
                <a:schemeClr val="hlink"/>
              </a:buClr>
              <a:buSzPct val="70000"/>
              <a:buFont typeface="Wingdings" pitchFamily="2" charset="2"/>
              <a:buChar char="v"/>
            </a:pPr>
            <a:r>
              <a:rPr lang="zh-CN" altLang="en-US" b="0">
                <a:solidFill>
                  <a:schemeClr val="tx2"/>
                </a:solidFill>
                <a:latin typeface="宋体" pitchFamily="2" charset="-122"/>
              </a:rPr>
              <a:t>排序规则</a:t>
            </a:r>
            <a:r>
              <a:rPr lang="zh-CN" altLang="en-US" b="0">
                <a:latin typeface="宋体" pitchFamily="2" charset="-122"/>
              </a:rPr>
              <a:t>：指定列的排序规则。 </a:t>
            </a:r>
          </a:p>
        </p:txBody>
      </p:sp>
      <p:sp>
        <p:nvSpPr>
          <p:cNvPr id="1745923" name="Rectangle 3"/>
          <p:cNvSpPr>
            <a:spLocks noChangeArrowheads="1"/>
          </p:cNvSpPr>
          <p:nvPr/>
        </p:nvSpPr>
        <p:spPr bwMode="auto">
          <a:xfrm>
            <a:off x="395288" y="1196975"/>
            <a:ext cx="8458200" cy="3024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just">
              <a:lnSpc>
                <a:spcPct val="120000"/>
              </a:lnSpc>
              <a:spcBef>
                <a:spcPct val="20000"/>
              </a:spcBef>
              <a:buClr>
                <a:schemeClr val="hlink"/>
              </a:buClr>
              <a:buSzPct val="70000"/>
              <a:buFont typeface="Wingdings" pitchFamily="2" charset="2"/>
              <a:buChar char="v"/>
            </a:pPr>
            <a:r>
              <a:rPr lang="zh-CN" altLang="en-US" b="0">
                <a:solidFill>
                  <a:schemeClr val="tx2"/>
                </a:solidFill>
                <a:latin typeface="宋体" pitchFamily="2" charset="-122"/>
              </a:rPr>
              <a:t>默认值</a:t>
            </a:r>
            <a:r>
              <a:rPr lang="zh-CN" altLang="en-US" b="0">
                <a:latin typeface="宋体" pitchFamily="2" charset="-122"/>
              </a:rPr>
              <a:t>：指定列的默认值。</a:t>
            </a:r>
          </a:p>
          <a:p>
            <a:pPr algn="just">
              <a:lnSpc>
                <a:spcPct val="120000"/>
              </a:lnSpc>
              <a:spcBef>
                <a:spcPct val="20000"/>
              </a:spcBef>
              <a:buClr>
                <a:schemeClr val="hlink"/>
              </a:buClr>
              <a:buSzPct val="70000"/>
              <a:buFont typeface="Wingdings" pitchFamily="2" charset="2"/>
              <a:buChar char="v"/>
            </a:pPr>
            <a:r>
              <a:rPr lang="zh-CN" altLang="en-US" b="0">
                <a:solidFill>
                  <a:schemeClr val="tx2"/>
                </a:solidFill>
                <a:latin typeface="宋体" pitchFamily="2" charset="-122"/>
              </a:rPr>
              <a:t>精度和小数位数</a:t>
            </a:r>
            <a:r>
              <a:rPr lang="zh-CN" altLang="en-US" b="0">
                <a:latin typeface="宋体" pitchFamily="2" charset="-122"/>
              </a:rPr>
              <a:t>：精度是列的总长度，包括整数部分和小数部分的长度之和，但不包括小数点；小数位数指定小数点后面的长度。</a:t>
            </a:r>
          </a:p>
          <a:p>
            <a:pPr algn="just">
              <a:lnSpc>
                <a:spcPct val="120000"/>
              </a:lnSpc>
              <a:spcBef>
                <a:spcPct val="20000"/>
              </a:spcBef>
              <a:buClr>
                <a:schemeClr val="hlink"/>
              </a:buClr>
              <a:buSzPct val="70000"/>
              <a:buFont typeface="Wingdings" pitchFamily="2" charset="2"/>
              <a:buChar char="v"/>
            </a:pPr>
            <a:r>
              <a:rPr lang="zh-CN" altLang="en-US" b="0">
                <a:solidFill>
                  <a:schemeClr val="tx2"/>
                </a:solidFill>
                <a:latin typeface="宋体" pitchFamily="2" charset="-122"/>
              </a:rPr>
              <a:t>标识：</a:t>
            </a:r>
            <a:r>
              <a:rPr lang="zh-CN" altLang="en-US" b="0">
                <a:latin typeface="宋体" pitchFamily="2" charset="-122"/>
              </a:rPr>
              <a:t>指定列是否是标识列。一个表只能创建一个标识列。不能对标识列使用绑定默认值和</a:t>
            </a:r>
            <a:r>
              <a:rPr lang="en-US" altLang="zh-CN" b="0">
                <a:latin typeface="宋体" pitchFamily="2" charset="-122"/>
              </a:rPr>
              <a:t>DEFAULT</a:t>
            </a:r>
            <a:r>
              <a:rPr lang="zh-CN" altLang="en-US" b="0">
                <a:latin typeface="宋体" pitchFamily="2" charset="-122"/>
              </a:rPr>
              <a:t>约束。必须同时指定种子和增量，或者两者都不指定。默认值（</a:t>
            </a:r>
            <a:r>
              <a:rPr lang="en-US" altLang="zh-CN" b="0">
                <a:latin typeface="宋体" pitchFamily="2" charset="-122"/>
              </a:rPr>
              <a:t>1,1</a:t>
            </a:r>
            <a:r>
              <a:rPr lang="zh-CN" altLang="en-US" b="0">
                <a:latin typeface="宋体" pitchFamily="2" charset="-122"/>
              </a:rPr>
              <a:t>）。能够成为标识列的数据类型有</a:t>
            </a:r>
            <a:r>
              <a:rPr lang="en-US" altLang="zh-CN" b="0">
                <a:latin typeface="宋体" pitchFamily="2" charset="-122"/>
              </a:rPr>
              <a:t>int</a:t>
            </a:r>
            <a:r>
              <a:rPr lang="zh-CN" altLang="en-US" b="0">
                <a:latin typeface="宋体" pitchFamily="2" charset="-122"/>
              </a:rPr>
              <a:t>、</a:t>
            </a:r>
            <a:r>
              <a:rPr lang="en-US" altLang="zh-CN" b="0">
                <a:latin typeface="宋体" pitchFamily="2" charset="-122"/>
              </a:rPr>
              <a:t>smallint</a:t>
            </a:r>
            <a:r>
              <a:rPr lang="zh-CN" altLang="en-US" b="0">
                <a:latin typeface="宋体" pitchFamily="2" charset="-122"/>
              </a:rPr>
              <a:t>、</a:t>
            </a:r>
            <a:r>
              <a:rPr lang="en-US" altLang="zh-CN" b="0">
                <a:latin typeface="宋体" pitchFamily="2" charset="-122"/>
              </a:rPr>
              <a:t>tinyint</a:t>
            </a:r>
            <a:r>
              <a:rPr lang="zh-CN" altLang="en-US" b="0">
                <a:latin typeface="宋体" pitchFamily="2" charset="-122"/>
              </a:rPr>
              <a:t>、</a:t>
            </a:r>
            <a:r>
              <a:rPr lang="en-US" altLang="zh-CN" b="0">
                <a:latin typeface="宋体" pitchFamily="2" charset="-122"/>
              </a:rPr>
              <a:t>numeric</a:t>
            </a:r>
            <a:r>
              <a:rPr lang="zh-CN" altLang="en-US" b="0">
                <a:latin typeface="宋体" pitchFamily="2" charset="-122"/>
              </a:rPr>
              <a:t>和</a:t>
            </a:r>
            <a:r>
              <a:rPr lang="en-US" altLang="zh-CN" b="0">
                <a:latin typeface="宋体" pitchFamily="2" charset="-122"/>
              </a:rPr>
              <a:t>decimal</a:t>
            </a:r>
            <a:r>
              <a:rPr lang="zh-CN" altLang="en-US" b="0">
                <a:latin typeface="宋体" pitchFamily="2" charset="-122"/>
              </a:rPr>
              <a:t>等系统数据类型；如果其数据类型为</a:t>
            </a:r>
            <a:r>
              <a:rPr lang="en-US" altLang="zh-CN" b="0">
                <a:latin typeface="宋体" pitchFamily="2" charset="-122"/>
              </a:rPr>
              <a:t>numeric</a:t>
            </a:r>
            <a:r>
              <a:rPr lang="zh-CN" altLang="en-US" b="0">
                <a:latin typeface="宋体" pitchFamily="2" charset="-122"/>
              </a:rPr>
              <a:t>和</a:t>
            </a:r>
            <a:r>
              <a:rPr lang="en-US" altLang="zh-CN" b="0">
                <a:latin typeface="宋体" pitchFamily="2" charset="-122"/>
              </a:rPr>
              <a:t>decimal</a:t>
            </a:r>
            <a:r>
              <a:rPr lang="zh-CN" altLang="en-US" b="0">
                <a:latin typeface="宋体" pitchFamily="2" charset="-122"/>
              </a:rPr>
              <a:t>，不允许出现小数位数。</a:t>
            </a:r>
          </a:p>
        </p:txBody>
      </p:sp>
      <p:sp>
        <p:nvSpPr>
          <p:cNvPr id="1745924" name="Rectangle 4"/>
          <p:cNvSpPr>
            <a:spLocks noGrp="1" noRot="1" noChangeArrowheads="1"/>
          </p:cNvSpPr>
          <p:nvPr>
            <p:ph type="ctrTitle"/>
          </p:nvPr>
        </p:nvSpPr>
        <p:spPr>
          <a:xfrm>
            <a:off x="684213" y="692150"/>
            <a:ext cx="7921625" cy="504825"/>
          </a:xfrm>
        </p:spPr>
        <p:txBody>
          <a:bodyPr/>
          <a:lstStyle/>
          <a:p>
            <a:pPr algn="l"/>
            <a:r>
              <a:rPr lang="zh-CN" altLang="en-US" sz="2000">
                <a:ea typeface="隶书" pitchFamily="49" charset="-122"/>
              </a:rPr>
              <a:t>参数说明：</a:t>
            </a:r>
          </a:p>
        </p:txBody>
      </p:sp>
      <p:sp>
        <p:nvSpPr>
          <p:cNvPr id="1745925"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90658" name="Rectangle 2"/>
          <p:cNvSpPr>
            <a:spLocks noGrp="1" noRot="1" noChangeArrowheads="1"/>
          </p:cNvSpPr>
          <p:nvPr>
            <p:ph type="title"/>
          </p:nvPr>
        </p:nvSpPr>
        <p:spPr>
          <a:xfrm>
            <a:off x="611188" y="549275"/>
            <a:ext cx="7726362" cy="431800"/>
          </a:xfrm>
        </p:spPr>
        <p:txBody>
          <a:bodyPr/>
          <a:lstStyle/>
          <a:p>
            <a:pPr algn="l"/>
            <a:r>
              <a:rPr lang="zh-CN" altLang="en-US" sz="2400">
                <a:ea typeface="隶书" pitchFamily="49" charset="-122"/>
              </a:rPr>
              <a:t>例：建立如下数据表：</a:t>
            </a:r>
          </a:p>
        </p:txBody>
      </p:sp>
      <p:sp>
        <p:nvSpPr>
          <p:cNvPr id="1990659" name="Rectangle 3"/>
          <p:cNvSpPr>
            <a:spLocks noGrp="1" noRot="1" noChangeArrowheads="1"/>
          </p:cNvSpPr>
          <p:nvPr>
            <p:ph type="body" idx="1"/>
          </p:nvPr>
        </p:nvSpPr>
        <p:spPr>
          <a:xfrm>
            <a:off x="358775" y="981075"/>
            <a:ext cx="8605838" cy="1295400"/>
          </a:xfrm>
        </p:spPr>
        <p:txBody>
          <a:bodyPr/>
          <a:lstStyle/>
          <a:p>
            <a:pPr>
              <a:lnSpc>
                <a:spcPct val="140000"/>
              </a:lnSpc>
            </a:pPr>
            <a:r>
              <a:rPr lang="zh-CN" altLang="en-US" sz="1600" b="1">
                <a:solidFill>
                  <a:srgbClr val="FF3399"/>
                </a:solidFill>
              </a:rPr>
              <a:t>学生</a:t>
            </a:r>
            <a:r>
              <a:rPr lang="en-US" altLang="zh-CN" sz="1600"/>
              <a:t>(</a:t>
            </a:r>
            <a:r>
              <a:rPr lang="zh-CN" altLang="en-US" sz="1600" u="sng"/>
              <a:t>学生号</a:t>
            </a:r>
            <a:r>
              <a:rPr lang="zh-CN" altLang="en-US" sz="1600"/>
              <a:t> </a:t>
            </a:r>
            <a:r>
              <a:rPr lang="en-US" altLang="zh-CN" sz="1600"/>
              <a:t>char(7),</a:t>
            </a:r>
            <a:r>
              <a:rPr lang="zh-CN" altLang="en-US" sz="1600"/>
              <a:t>姓名 </a:t>
            </a:r>
            <a:r>
              <a:rPr lang="en-US" altLang="zh-CN" sz="1600"/>
              <a:t>char(6),</a:t>
            </a:r>
            <a:r>
              <a:rPr lang="zh-CN" altLang="en-US" sz="1600"/>
              <a:t>性别 </a:t>
            </a:r>
            <a:r>
              <a:rPr lang="en-US" altLang="zh-CN" sz="1600"/>
              <a:t>char(2),</a:t>
            </a:r>
            <a:r>
              <a:rPr lang="zh-CN" altLang="en-US" sz="1600"/>
              <a:t>出生日期 </a:t>
            </a:r>
            <a:r>
              <a:rPr lang="en-US" altLang="zh-CN" sz="1600"/>
              <a:t>datetime,</a:t>
            </a:r>
            <a:r>
              <a:rPr lang="zh-CN" altLang="en-US" sz="1600"/>
              <a:t>专业 </a:t>
            </a:r>
            <a:r>
              <a:rPr lang="en-US" altLang="zh-CN" sz="1600"/>
              <a:t>char(10),</a:t>
            </a:r>
            <a:r>
              <a:rPr lang="zh-CN" altLang="en-US" sz="1600"/>
              <a:t>年级 </a:t>
            </a:r>
            <a:r>
              <a:rPr lang="en-US" altLang="zh-CN" sz="1600"/>
              <a:t>int)</a:t>
            </a:r>
          </a:p>
          <a:p>
            <a:pPr>
              <a:lnSpc>
                <a:spcPct val="140000"/>
              </a:lnSpc>
            </a:pPr>
            <a:r>
              <a:rPr lang="zh-CN" altLang="en-US" sz="1600" b="1">
                <a:solidFill>
                  <a:srgbClr val="FF3399"/>
                </a:solidFill>
              </a:rPr>
              <a:t>课程</a:t>
            </a:r>
            <a:r>
              <a:rPr lang="en-US" altLang="zh-CN" sz="1600"/>
              <a:t>(</a:t>
            </a:r>
            <a:r>
              <a:rPr lang="zh-CN" altLang="en-US" sz="1600" u="sng"/>
              <a:t>课程号</a:t>
            </a:r>
            <a:r>
              <a:rPr lang="zh-CN" altLang="en-US" sz="1600"/>
              <a:t> </a:t>
            </a:r>
            <a:r>
              <a:rPr lang="en-US" altLang="zh-CN" sz="1600"/>
              <a:t>char(4),</a:t>
            </a:r>
            <a:r>
              <a:rPr lang="zh-CN" altLang="en-US" sz="1600"/>
              <a:t>课程名 </a:t>
            </a:r>
            <a:r>
              <a:rPr lang="en-US" altLang="zh-CN" sz="1600"/>
              <a:t>char(10),</a:t>
            </a:r>
            <a:r>
              <a:rPr lang="zh-CN" altLang="en-US" sz="1600"/>
              <a:t>课程学分 </a:t>
            </a:r>
            <a:r>
              <a:rPr lang="en-US" altLang="zh-CN" sz="1600"/>
              <a:t>int)</a:t>
            </a:r>
          </a:p>
          <a:p>
            <a:pPr>
              <a:lnSpc>
                <a:spcPct val="140000"/>
              </a:lnSpc>
            </a:pPr>
            <a:r>
              <a:rPr lang="zh-CN" altLang="en-US" sz="1600" b="1">
                <a:solidFill>
                  <a:srgbClr val="FF3399"/>
                </a:solidFill>
              </a:rPr>
              <a:t>选课</a:t>
            </a:r>
            <a:r>
              <a:rPr lang="en-US" altLang="zh-CN" sz="1600"/>
              <a:t>(</a:t>
            </a:r>
            <a:r>
              <a:rPr lang="zh-CN" altLang="en-US" sz="1600" u="sng"/>
              <a:t>学生号</a:t>
            </a:r>
            <a:r>
              <a:rPr lang="zh-CN" altLang="en-US" sz="1600"/>
              <a:t> </a:t>
            </a:r>
            <a:r>
              <a:rPr lang="en-US" altLang="zh-CN" sz="1600"/>
              <a:t>char(7),</a:t>
            </a:r>
            <a:r>
              <a:rPr lang="zh-CN" altLang="en-US" sz="1600" u="sng"/>
              <a:t>课程号</a:t>
            </a:r>
            <a:r>
              <a:rPr lang="zh-CN" altLang="en-US" sz="1600"/>
              <a:t> </a:t>
            </a:r>
            <a:r>
              <a:rPr lang="en-US" altLang="zh-CN" sz="1600"/>
              <a:t>char(4),</a:t>
            </a:r>
            <a:r>
              <a:rPr lang="zh-CN" altLang="en-US" sz="1600"/>
              <a:t>成绩 </a:t>
            </a:r>
            <a:r>
              <a:rPr lang="en-US" altLang="zh-CN" sz="1600"/>
              <a:t>int)</a:t>
            </a:r>
          </a:p>
        </p:txBody>
      </p:sp>
      <p:sp>
        <p:nvSpPr>
          <p:cNvPr id="1990660" name="Rectangle 4"/>
          <p:cNvSpPr>
            <a:spLocks noRot="1" noChangeArrowheads="1"/>
          </p:cNvSpPr>
          <p:nvPr/>
        </p:nvSpPr>
        <p:spPr bwMode="auto">
          <a:xfrm>
            <a:off x="0" y="2205038"/>
            <a:ext cx="4787900" cy="2305050"/>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buClr>
                <a:schemeClr val="hlink"/>
              </a:buClr>
              <a:buSzPct val="70000"/>
              <a:buFont typeface="Wingdings" pitchFamily="2" charset="2"/>
              <a:buNone/>
            </a:pPr>
            <a:r>
              <a:rPr lang="en-US" altLang="zh-CN">
                <a:solidFill>
                  <a:schemeClr val="tx2"/>
                </a:solidFill>
              </a:rPr>
              <a:t>CREATE TABLE</a:t>
            </a:r>
            <a:r>
              <a:rPr lang="en-US" altLang="zh-CN" b="0"/>
              <a:t> </a:t>
            </a:r>
            <a:r>
              <a:rPr lang="en-US" altLang="zh-CN">
                <a:solidFill>
                  <a:srgbClr val="FF3399"/>
                </a:solidFill>
              </a:rPr>
              <a:t>xsb</a:t>
            </a:r>
            <a:r>
              <a:rPr lang="en-US" altLang="zh-CN" b="0"/>
              <a:t>(</a:t>
            </a:r>
          </a:p>
          <a:p>
            <a:pPr marL="342900" indent="-342900">
              <a:buClr>
                <a:schemeClr val="hlink"/>
              </a:buClr>
              <a:buSzPct val="70000"/>
              <a:buFont typeface="Wingdings" pitchFamily="2" charset="2"/>
              <a:buNone/>
            </a:pPr>
            <a:r>
              <a:rPr lang="en-US" altLang="zh-CN" b="0"/>
              <a:t>   xh char(7) </a:t>
            </a:r>
            <a:r>
              <a:rPr lang="en-US" altLang="zh-CN" b="0">
                <a:solidFill>
                  <a:srgbClr val="FF3399"/>
                </a:solidFill>
              </a:rPr>
              <a:t>primary key</a:t>
            </a:r>
            <a:r>
              <a:rPr lang="en-US" altLang="zh-CN" b="0"/>
              <a:t>,</a:t>
            </a:r>
          </a:p>
          <a:p>
            <a:pPr marL="342900" indent="-342900">
              <a:buClr>
                <a:schemeClr val="hlink"/>
              </a:buClr>
              <a:buSzPct val="70000"/>
              <a:buFont typeface="Wingdings" pitchFamily="2" charset="2"/>
              <a:buNone/>
            </a:pPr>
            <a:r>
              <a:rPr lang="en-US" altLang="zh-CN" b="0"/>
              <a:t>   xm char(6)  </a:t>
            </a:r>
            <a:r>
              <a:rPr lang="en-US" altLang="zh-CN" b="0">
                <a:solidFill>
                  <a:schemeClr val="tx2"/>
                </a:solidFill>
              </a:rPr>
              <a:t>not null</a:t>
            </a:r>
            <a:r>
              <a:rPr lang="en-US" altLang="zh-CN" b="0"/>
              <a:t> </a:t>
            </a:r>
            <a:r>
              <a:rPr lang="en-US" altLang="zh-CN" b="0">
                <a:solidFill>
                  <a:srgbClr val="FF3399"/>
                </a:solidFill>
              </a:rPr>
              <a:t>unique</a:t>
            </a:r>
            <a:r>
              <a:rPr lang="en-US" altLang="zh-CN" b="0"/>
              <a:t>,</a:t>
            </a:r>
          </a:p>
          <a:p>
            <a:pPr marL="342900" indent="-342900">
              <a:buClr>
                <a:schemeClr val="hlink"/>
              </a:buClr>
              <a:buSzPct val="70000"/>
              <a:buFont typeface="Wingdings" pitchFamily="2" charset="2"/>
              <a:buNone/>
            </a:pPr>
            <a:r>
              <a:rPr lang="en-US" altLang="zh-CN" b="0"/>
              <a:t>   xb char(2) </a:t>
            </a:r>
            <a:r>
              <a:rPr lang="en-US" altLang="zh-CN" b="0">
                <a:solidFill>
                  <a:schemeClr val="tx2"/>
                </a:solidFill>
              </a:rPr>
              <a:t>not null</a:t>
            </a:r>
            <a:r>
              <a:rPr lang="en-US" altLang="zh-CN" b="0"/>
              <a:t> </a:t>
            </a:r>
            <a:r>
              <a:rPr lang="en-US" altLang="zh-CN" b="0">
                <a:solidFill>
                  <a:srgbClr val="FF3399"/>
                </a:solidFill>
              </a:rPr>
              <a:t>check</a:t>
            </a:r>
            <a:r>
              <a:rPr lang="en-US" altLang="zh-CN" b="0"/>
              <a:t>(xb='</a:t>
            </a:r>
            <a:r>
              <a:rPr lang="zh-CN" altLang="en-US" b="0"/>
              <a:t>男</a:t>
            </a:r>
            <a:r>
              <a:rPr lang="en-US" altLang="zh-CN" b="0"/>
              <a:t>' or xb='</a:t>
            </a:r>
            <a:r>
              <a:rPr lang="zh-CN" altLang="en-US" b="0"/>
              <a:t>女</a:t>
            </a:r>
            <a:r>
              <a:rPr lang="en-US" altLang="zh-CN" b="0"/>
              <a:t>'),</a:t>
            </a:r>
          </a:p>
          <a:p>
            <a:pPr marL="342900" indent="-342900">
              <a:buClr>
                <a:schemeClr val="hlink"/>
              </a:buClr>
              <a:buSzPct val="70000"/>
              <a:buFont typeface="Wingdings" pitchFamily="2" charset="2"/>
              <a:buNone/>
            </a:pPr>
            <a:r>
              <a:rPr lang="en-US" altLang="zh-CN" b="0"/>
              <a:t>   csrq datetime </a:t>
            </a:r>
            <a:r>
              <a:rPr lang="en-US" altLang="zh-CN" b="0">
                <a:solidFill>
                  <a:srgbClr val="FF3399"/>
                </a:solidFill>
              </a:rPr>
              <a:t>check</a:t>
            </a:r>
            <a:r>
              <a:rPr lang="en-US" altLang="zh-CN" b="0"/>
              <a:t>(csrq&lt;'1995-12-31'),</a:t>
            </a:r>
          </a:p>
          <a:p>
            <a:pPr marL="342900" indent="-342900">
              <a:buClr>
                <a:schemeClr val="hlink"/>
              </a:buClr>
              <a:buSzPct val="70000"/>
              <a:buFont typeface="Wingdings" pitchFamily="2" charset="2"/>
              <a:buNone/>
            </a:pPr>
            <a:r>
              <a:rPr lang="en-US" altLang="zh-CN" b="0"/>
              <a:t>   zy char(10),</a:t>
            </a:r>
          </a:p>
          <a:p>
            <a:pPr marL="342900" indent="-342900">
              <a:buClr>
                <a:schemeClr val="hlink"/>
              </a:buClr>
              <a:buSzPct val="70000"/>
              <a:buFont typeface="Wingdings" pitchFamily="2" charset="2"/>
              <a:buNone/>
            </a:pPr>
            <a:r>
              <a:rPr lang="en-US" altLang="zh-CN" b="0"/>
              <a:t>   nj int </a:t>
            </a:r>
            <a:r>
              <a:rPr lang="en-US" altLang="zh-CN" b="0">
                <a:solidFill>
                  <a:srgbClr val="FF3399"/>
                </a:solidFill>
              </a:rPr>
              <a:t>check</a:t>
            </a:r>
            <a:r>
              <a:rPr lang="en-US" altLang="zh-CN" b="0"/>
              <a:t>(nj&gt;=1 and nj&lt;=3)</a:t>
            </a:r>
          </a:p>
          <a:p>
            <a:pPr marL="342900" indent="-342900">
              <a:buClr>
                <a:schemeClr val="hlink"/>
              </a:buClr>
              <a:buSzPct val="70000"/>
              <a:buFont typeface="Wingdings" pitchFamily="2" charset="2"/>
              <a:buNone/>
            </a:pPr>
            <a:r>
              <a:rPr lang="en-US" altLang="zh-CN" b="0"/>
              <a:t>)</a:t>
            </a:r>
          </a:p>
        </p:txBody>
      </p:sp>
      <p:sp>
        <p:nvSpPr>
          <p:cNvPr id="1990662" name="Rectangle 6"/>
          <p:cNvSpPr>
            <a:spLocks noRot="1" noChangeArrowheads="1"/>
          </p:cNvSpPr>
          <p:nvPr/>
        </p:nvSpPr>
        <p:spPr bwMode="auto">
          <a:xfrm>
            <a:off x="0" y="4581525"/>
            <a:ext cx="4859338" cy="1943100"/>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buClr>
                <a:schemeClr val="hlink"/>
              </a:buClr>
              <a:buSzPct val="70000"/>
              <a:buFont typeface="Wingdings" pitchFamily="2" charset="2"/>
              <a:buNone/>
            </a:pPr>
            <a:r>
              <a:rPr lang="zh-CN" altLang="en-US" sz="1600">
                <a:solidFill>
                  <a:schemeClr val="tx2"/>
                </a:solidFill>
              </a:rPr>
              <a:t>说明：</a:t>
            </a:r>
            <a:r>
              <a:rPr lang="zh-CN" altLang="en-US" sz="1600" b="0"/>
              <a:t> </a:t>
            </a:r>
          </a:p>
          <a:p>
            <a:pPr marL="342900" indent="-342900">
              <a:buClr>
                <a:schemeClr val="hlink"/>
              </a:buClr>
              <a:buSzPct val="70000"/>
              <a:buFont typeface="Wingdings" pitchFamily="2" charset="2"/>
              <a:buNone/>
            </a:pPr>
            <a:r>
              <a:rPr lang="en-US" altLang="zh-CN" sz="1600" b="0">
                <a:solidFill>
                  <a:srgbClr val="FF3399"/>
                </a:solidFill>
              </a:rPr>
              <a:t>primary key</a:t>
            </a:r>
            <a:r>
              <a:rPr lang="zh-CN" altLang="en-US" sz="1600" b="0"/>
              <a:t>：主码约束；</a:t>
            </a:r>
          </a:p>
          <a:p>
            <a:pPr marL="342900" indent="-342900">
              <a:buClr>
                <a:schemeClr val="hlink"/>
              </a:buClr>
              <a:buSzPct val="70000"/>
              <a:buFont typeface="Wingdings" pitchFamily="2" charset="2"/>
              <a:buNone/>
            </a:pPr>
            <a:r>
              <a:rPr lang="en-US" altLang="zh-CN" sz="1600" b="0">
                <a:solidFill>
                  <a:srgbClr val="FF3399"/>
                </a:solidFill>
              </a:rPr>
              <a:t>null / not null</a:t>
            </a:r>
            <a:r>
              <a:rPr lang="en-US" altLang="zh-CN" sz="1600" b="0"/>
              <a:t> </a:t>
            </a:r>
            <a:r>
              <a:rPr lang="zh-CN" altLang="en-US" sz="1600" b="0"/>
              <a:t>：空值</a:t>
            </a:r>
            <a:r>
              <a:rPr lang="en-US" altLang="zh-CN" sz="1600" b="0"/>
              <a:t>/</a:t>
            </a:r>
            <a:r>
              <a:rPr lang="zh-CN" altLang="en-US" sz="1600" b="0"/>
              <a:t>非空值约束；</a:t>
            </a:r>
          </a:p>
          <a:p>
            <a:pPr marL="342900" indent="-342900">
              <a:buClr>
                <a:schemeClr val="hlink"/>
              </a:buClr>
              <a:buSzPct val="70000"/>
              <a:buFont typeface="Wingdings" pitchFamily="2" charset="2"/>
              <a:buNone/>
            </a:pPr>
            <a:r>
              <a:rPr lang="en-US" altLang="zh-CN" sz="1600" b="0">
                <a:solidFill>
                  <a:srgbClr val="FF3399"/>
                </a:solidFill>
              </a:rPr>
              <a:t>unique</a:t>
            </a:r>
            <a:r>
              <a:rPr lang="zh-CN" altLang="en-US" sz="1600" b="0"/>
              <a:t>：唯一值约束（单值约束）；</a:t>
            </a:r>
          </a:p>
          <a:p>
            <a:pPr marL="342900" indent="-342900">
              <a:buClr>
                <a:schemeClr val="hlink"/>
              </a:buClr>
              <a:buSzPct val="70000"/>
              <a:buFont typeface="Wingdings" pitchFamily="2" charset="2"/>
              <a:buNone/>
            </a:pPr>
            <a:r>
              <a:rPr lang="en-US" altLang="zh-CN" sz="1600" b="0">
                <a:solidFill>
                  <a:srgbClr val="FF3399"/>
                </a:solidFill>
              </a:rPr>
              <a:t>check</a:t>
            </a:r>
            <a:r>
              <a:rPr lang="en-US" altLang="zh-CN" sz="1600" b="0">
                <a:solidFill>
                  <a:schemeClr val="tx2"/>
                </a:solidFill>
              </a:rPr>
              <a:t>(&lt;</a:t>
            </a:r>
            <a:r>
              <a:rPr lang="zh-CN" altLang="en-US" sz="1600" b="0">
                <a:solidFill>
                  <a:schemeClr val="tx2"/>
                </a:solidFill>
              </a:rPr>
              <a:t>逻辑表达式</a:t>
            </a:r>
            <a:r>
              <a:rPr lang="en-US" altLang="zh-CN" sz="1600" b="0">
                <a:solidFill>
                  <a:schemeClr val="tx2"/>
                </a:solidFill>
              </a:rPr>
              <a:t>&gt;)</a:t>
            </a:r>
            <a:r>
              <a:rPr lang="zh-CN" altLang="en-US" sz="1600" b="0"/>
              <a:t>：检查约束</a:t>
            </a:r>
            <a:r>
              <a:rPr lang="en-US" altLang="zh-CN" sz="1600" b="0"/>
              <a:t>(</a:t>
            </a:r>
            <a:r>
              <a:rPr lang="zh-CN" altLang="en-US" sz="1600" b="0"/>
              <a:t>取值限制</a:t>
            </a:r>
            <a:r>
              <a:rPr lang="en-US" altLang="zh-CN" sz="1600" b="0"/>
              <a:t>)</a:t>
            </a:r>
            <a:r>
              <a:rPr lang="zh-CN" altLang="en-US" sz="1600" b="0"/>
              <a:t>；</a:t>
            </a:r>
          </a:p>
          <a:p>
            <a:pPr marL="342900" indent="-342900">
              <a:buClr>
                <a:schemeClr val="hlink"/>
              </a:buClr>
              <a:buSzPct val="70000"/>
              <a:buFont typeface="Wingdings" pitchFamily="2" charset="2"/>
              <a:buNone/>
            </a:pPr>
            <a:r>
              <a:rPr lang="en-US" altLang="zh-CN" sz="1600" b="0">
                <a:solidFill>
                  <a:srgbClr val="FF3399"/>
                </a:solidFill>
              </a:rPr>
              <a:t>foreign key</a:t>
            </a:r>
            <a:r>
              <a:rPr lang="en-US" altLang="zh-CN" sz="1600" b="0" u="sng"/>
              <a:t> </a:t>
            </a:r>
            <a:r>
              <a:rPr lang="en-US" altLang="zh-CN" sz="1600" b="0"/>
              <a:t>(</a:t>
            </a:r>
            <a:r>
              <a:rPr lang="zh-CN" altLang="en-US" sz="1600" b="0"/>
              <a:t>列名</a:t>
            </a:r>
            <a:r>
              <a:rPr lang="en-US" altLang="zh-CN" sz="1600" b="0"/>
              <a:t>) </a:t>
            </a:r>
            <a:r>
              <a:rPr lang="en-US" altLang="zh-CN" sz="1600" b="0">
                <a:solidFill>
                  <a:srgbClr val="FF3399"/>
                </a:solidFill>
              </a:rPr>
              <a:t>references </a:t>
            </a:r>
            <a:r>
              <a:rPr lang="zh-CN" altLang="en-US" sz="1600" b="0"/>
              <a:t>父表名</a:t>
            </a:r>
            <a:r>
              <a:rPr lang="en-US" altLang="zh-CN" sz="1600" b="0"/>
              <a:t>(</a:t>
            </a:r>
            <a:r>
              <a:rPr lang="zh-CN" altLang="en-US" sz="1600" b="0"/>
              <a:t>主码列名</a:t>
            </a:r>
            <a:r>
              <a:rPr lang="en-US" altLang="zh-CN" sz="1600" b="0"/>
              <a:t>)</a:t>
            </a:r>
            <a:r>
              <a:rPr lang="zh-CN" altLang="en-US" sz="1600" b="0"/>
              <a:t>：外码约束。</a:t>
            </a:r>
          </a:p>
        </p:txBody>
      </p:sp>
      <p:sp>
        <p:nvSpPr>
          <p:cNvPr id="1990663" name="Rectangle 7"/>
          <p:cNvSpPr>
            <a:spLocks noRot="1" noChangeArrowheads="1"/>
          </p:cNvSpPr>
          <p:nvPr/>
        </p:nvSpPr>
        <p:spPr bwMode="auto">
          <a:xfrm>
            <a:off x="5580063" y="1628775"/>
            <a:ext cx="3095625" cy="1728788"/>
          </a:xfrm>
          <a:prstGeom prst="rect">
            <a:avLst/>
          </a:prstGeom>
          <a:noFill/>
          <a:ln w="9525">
            <a:solidFill>
              <a:srgbClr val="CC33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0000"/>
              <a:buFont typeface="Wingdings" pitchFamily="2" charset="2"/>
              <a:buNone/>
            </a:pPr>
            <a:r>
              <a:rPr lang="en-US" altLang="zh-CN">
                <a:solidFill>
                  <a:schemeClr val="tx2"/>
                </a:solidFill>
              </a:rPr>
              <a:t>CREATE TABLE</a:t>
            </a:r>
            <a:r>
              <a:rPr lang="en-US" altLang="zh-CN" b="0"/>
              <a:t> </a:t>
            </a:r>
            <a:r>
              <a:rPr lang="en-US" altLang="zh-CN">
                <a:solidFill>
                  <a:srgbClr val="FF3399"/>
                </a:solidFill>
              </a:rPr>
              <a:t>kcb</a:t>
            </a:r>
            <a:r>
              <a:rPr lang="en-US" altLang="zh-CN" b="0"/>
              <a:t>(</a:t>
            </a:r>
          </a:p>
          <a:p>
            <a:pPr marL="342900" indent="-342900">
              <a:spcBef>
                <a:spcPct val="20000"/>
              </a:spcBef>
              <a:buClr>
                <a:schemeClr val="hlink"/>
              </a:buClr>
              <a:buSzPct val="70000"/>
              <a:buFont typeface="Wingdings" pitchFamily="2" charset="2"/>
              <a:buNone/>
            </a:pPr>
            <a:r>
              <a:rPr lang="en-US" altLang="zh-CN" b="0"/>
              <a:t>   </a:t>
            </a:r>
            <a:r>
              <a:rPr lang="en-US" altLang="zh-CN" b="0" u="sng"/>
              <a:t>kch</a:t>
            </a:r>
            <a:r>
              <a:rPr lang="en-US" altLang="zh-CN" b="0"/>
              <a:t> char(4) </a:t>
            </a:r>
            <a:r>
              <a:rPr lang="en-US" altLang="zh-CN" b="0">
                <a:solidFill>
                  <a:srgbClr val="FF3399"/>
                </a:solidFill>
              </a:rPr>
              <a:t>primary key</a:t>
            </a:r>
            <a:r>
              <a:rPr lang="en-US" altLang="zh-CN" b="0"/>
              <a:t>,</a:t>
            </a:r>
          </a:p>
          <a:p>
            <a:pPr marL="342900" indent="-342900">
              <a:spcBef>
                <a:spcPct val="20000"/>
              </a:spcBef>
              <a:buClr>
                <a:schemeClr val="hlink"/>
              </a:buClr>
              <a:buSzPct val="70000"/>
              <a:buFont typeface="Wingdings" pitchFamily="2" charset="2"/>
              <a:buNone/>
            </a:pPr>
            <a:r>
              <a:rPr lang="en-US" altLang="zh-CN" b="0"/>
              <a:t>   kcm char(10),</a:t>
            </a:r>
          </a:p>
          <a:p>
            <a:pPr marL="342900" indent="-342900">
              <a:spcBef>
                <a:spcPct val="20000"/>
              </a:spcBef>
              <a:buClr>
                <a:schemeClr val="hlink"/>
              </a:buClr>
              <a:buSzPct val="70000"/>
              <a:buFont typeface="Wingdings" pitchFamily="2" charset="2"/>
              <a:buNone/>
            </a:pPr>
            <a:r>
              <a:rPr lang="en-US" altLang="zh-CN" b="0"/>
              <a:t>   xf int</a:t>
            </a:r>
          </a:p>
          <a:p>
            <a:pPr marL="342900" indent="-342900">
              <a:spcBef>
                <a:spcPct val="20000"/>
              </a:spcBef>
              <a:buClr>
                <a:schemeClr val="hlink"/>
              </a:buClr>
              <a:buSzPct val="70000"/>
              <a:buFont typeface="Wingdings" pitchFamily="2" charset="2"/>
              <a:buNone/>
            </a:pPr>
            <a:r>
              <a:rPr lang="en-US" altLang="zh-CN" b="0"/>
              <a:t> )</a:t>
            </a:r>
          </a:p>
        </p:txBody>
      </p:sp>
      <p:sp>
        <p:nvSpPr>
          <p:cNvPr id="1990666" name="Rectangle 10"/>
          <p:cNvSpPr>
            <a:spLocks noRot="1" noChangeArrowheads="1"/>
          </p:cNvSpPr>
          <p:nvPr/>
        </p:nvSpPr>
        <p:spPr bwMode="auto">
          <a:xfrm>
            <a:off x="5076825" y="3573463"/>
            <a:ext cx="4067175" cy="2735262"/>
          </a:xfrm>
          <a:prstGeom prst="rect">
            <a:avLst/>
          </a:prstGeom>
          <a:noFill/>
          <a:ln w="9525">
            <a:solidFill>
              <a:schemeClr val="tx2"/>
            </a:solidFill>
            <a:miter lim="800000"/>
            <a:headEnd/>
            <a:tailEnd/>
          </a:ln>
          <a:effectLst/>
          <a:extLst>
            <a:ext uri="{909E8E84-426E-40DD-AFC4-6F175D3DCCD1}">
              <a14:hiddenFill xmlns:a14="http://schemas.microsoft.com/office/drawing/2010/main">
                <a:solidFill>
                  <a:srgbClr val="CC3300"/>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0000"/>
              </a:lnSpc>
              <a:buClr>
                <a:schemeClr val="hlink"/>
              </a:buClr>
              <a:buSzPct val="70000"/>
              <a:buFont typeface="Wingdings" pitchFamily="2" charset="2"/>
              <a:buNone/>
            </a:pPr>
            <a:r>
              <a:rPr lang="en-US" altLang="zh-CN">
                <a:solidFill>
                  <a:schemeClr val="tx2"/>
                </a:solidFill>
              </a:rPr>
              <a:t>CREATE TABLE</a:t>
            </a:r>
            <a:r>
              <a:rPr lang="en-US" altLang="zh-CN" b="0"/>
              <a:t> </a:t>
            </a:r>
            <a:r>
              <a:rPr lang="en-US" altLang="zh-CN">
                <a:solidFill>
                  <a:srgbClr val="FF3399"/>
                </a:solidFill>
              </a:rPr>
              <a:t>xkb</a:t>
            </a:r>
            <a:r>
              <a:rPr lang="en-US" altLang="zh-CN" b="0"/>
              <a:t>(</a:t>
            </a:r>
          </a:p>
          <a:p>
            <a:pPr marL="342900" indent="-342900">
              <a:lnSpc>
                <a:spcPct val="120000"/>
              </a:lnSpc>
              <a:buClr>
                <a:schemeClr val="hlink"/>
              </a:buClr>
              <a:buSzPct val="70000"/>
              <a:buFont typeface="Wingdings" pitchFamily="2" charset="2"/>
              <a:buNone/>
            </a:pPr>
            <a:r>
              <a:rPr lang="en-US" altLang="zh-CN" b="0"/>
              <a:t> </a:t>
            </a:r>
            <a:r>
              <a:rPr lang="en-US" altLang="zh-CN" b="0" u="sng"/>
              <a:t>xh</a:t>
            </a:r>
            <a:r>
              <a:rPr lang="en-US" altLang="zh-CN" b="0"/>
              <a:t> char(7) , </a:t>
            </a:r>
          </a:p>
          <a:p>
            <a:pPr marL="342900" indent="-342900">
              <a:lnSpc>
                <a:spcPct val="120000"/>
              </a:lnSpc>
              <a:buClr>
                <a:schemeClr val="hlink"/>
              </a:buClr>
              <a:buSzPct val="70000"/>
              <a:buFont typeface="Wingdings" pitchFamily="2" charset="2"/>
              <a:buNone/>
            </a:pPr>
            <a:r>
              <a:rPr lang="en-US" altLang="zh-CN" b="0"/>
              <a:t> </a:t>
            </a:r>
            <a:r>
              <a:rPr lang="en-US" altLang="zh-CN" b="0" u="sng"/>
              <a:t>kch</a:t>
            </a:r>
            <a:r>
              <a:rPr lang="en-US" altLang="zh-CN" b="0"/>
              <a:t> char(4) ,</a:t>
            </a:r>
          </a:p>
          <a:p>
            <a:pPr marL="342900" indent="-342900">
              <a:lnSpc>
                <a:spcPct val="120000"/>
              </a:lnSpc>
              <a:buClr>
                <a:schemeClr val="hlink"/>
              </a:buClr>
              <a:buSzPct val="70000"/>
              <a:buFont typeface="Wingdings" pitchFamily="2" charset="2"/>
              <a:buNone/>
            </a:pPr>
            <a:r>
              <a:rPr lang="en-US" altLang="zh-CN" b="0"/>
              <a:t> cj int </a:t>
            </a:r>
            <a:r>
              <a:rPr lang="en-US" altLang="zh-CN" b="0">
                <a:solidFill>
                  <a:srgbClr val="FF3399"/>
                </a:solidFill>
              </a:rPr>
              <a:t>check</a:t>
            </a:r>
            <a:r>
              <a:rPr lang="en-US" altLang="zh-CN" b="0"/>
              <a:t>(cj&gt;=0 and cj&lt;=100)</a:t>
            </a:r>
          </a:p>
          <a:p>
            <a:pPr marL="342900" indent="-342900">
              <a:lnSpc>
                <a:spcPct val="120000"/>
              </a:lnSpc>
              <a:buClr>
                <a:schemeClr val="hlink"/>
              </a:buClr>
              <a:buSzPct val="70000"/>
              <a:buFont typeface="Wingdings" pitchFamily="2" charset="2"/>
              <a:buNone/>
            </a:pPr>
            <a:r>
              <a:rPr lang="en-US" altLang="zh-CN" b="0">
                <a:solidFill>
                  <a:srgbClr val="FF3399"/>
                </a:solidFill>
              </a:rPr>
              <a:t> primary key </a:t>
            </a:r>
            <a:r>
              <a:rPr lang="en-US" altLang="zh-CN" b="0"/>
              <a:t>(xh,kch),</a:t>
            </a:r>
          </a:p>
          <a:p>
            <a:pPr marL="342900" indent="-342900">
              <a:lnSpc>
                <a:spcPct val="120000"/>
              </a:lnSpc>
              <a:buClr>
                <a:schemeClr val="hlink"/>
              </a:buClr>
              <a:buSzPct val="70000"/>
              <a:buFont typeface="Wingdings" pitchFamily="2" charset="2"/>
              <a:buNone/>
            </a:pPr>
            <a:r>
              <a:rPr lang="en-US" altLang="zh-CN" b="0">
                <a:solidFill>
                  <a:srgbClr val="FF3399"/>
                </a:solidFill>
              </a:rPr>
              <a:t> foreign key</a:t>
            </a:r>
            <a:r>
              <a:rPr lang="en-US" altLang="zh-CN" b="0" u="sng"/>
              <a:t> </a:t>
            </a:r>
            <a:r>
              <a:rPr lang="en-US" altLang="zh-CN" b="0"/>
              <a:t>(xh) </a:t>
            </a:r>
            <a:r>
              <a:rPr lang="en-US" altLang="zh-CN" b="0">
                <a:solidFill>
                  <a:srgbClr val="FF3399"/>
                </a:solidFill>
              </a:rPr>
              <a:t>references </a:t>
            </a:r>
            <a:r>
              <a:rPr lang="en-US" altLang="zh-CN" b="0"/>
              <a:t>xsb(xh),</a:t>
            </a:r>
          </a:p>
          <a:p>
            <a:pPr marL="342900" indent="-342900">
              <a:lnSpc>
                <a:spcPct val="120000"/>
              </a:lnSpc>
              <a:buClr>
                <a:schemeClr val="hlink"/>
              </a:buClr>
              <a:buSzPct val="70000"/>
              <a:buFont typeface="Wingdings" pitchFamily="2" charset="2"/>
              <a:buNone/>
            </a:pPr>
            <a:r>
              <a:rPr lang="en-US" altLang="zh-CN" b="0">
                <a:solidFill>
                  <a:srgbClr val="FF3399"/>
                </a:solidFill>
              </a:rPr>
              <a:t> foreign key</a:t>
            </a:r>
            <a:r>
              <a:rPr lang="en-US" altLang="zh-CN" b="0" u="sng"/>
              <a:t> </a:t>
            </a:r>
            <a:r>
              <a:rPr lang="en-US" altLang="zh-CN" b="0"/>
              <a:t>(kch) </a:t>
            </a:r>
            <a:r>
              <a:rPr lang="en-US" altLang="zh-CN" b="0">
                <a:solidFill>
                  <a:srgbClr val="FF3399"/>
                </a:solidFill>
              </a:rPr>
              <a:t>references </a:t>
            </a:r>
            <a:r>
              <a:rPr lang="en-US" altLang="zh-CN" b="0"/>
              <a:t>kcb(kch)</a:t>
            </a:r>
          </a:p>
          <a:p>
            <a:pPr marL="342900" indent="-342900">
              <a:lnSpc>
                <a:spcPct val="120000"/>
              </a:lnSpc>
              <a:buClr>
                <a:schemeClr val="hlink"/>
              </a:buClr>
              <a:buSzPct val="70000"/>
              <a:buFont typeface="Wingdings" pitchFamily="2" charset="2"/>
              <a:buNone/>
            </a:pPr>
            <a:r>
              <a:rPr lang="en-US" altLang="zh-CN" b="0"/>
              <a:t> )</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 presetClass="entr" presetSubtype="32" fill="hold" grpId="0" nodeType="clickEffect">
                                  <p:stCondLst>
                                    <p:cond delay="0"/>
                                  </p:stCondLst>
                                  <p:childTnLst>
                                    <p:set>
                                      <p:cBhvr>
                                        <p:cTn id="6" dur="1" fill="hold">
                                          <p:stCondLst>
                                            <p:cond delay="0"/>
                                          </p:stCondLst>
                                        </p:cTn>
                                        <p:tgtEl>
                                          <p:spTgt spid="1990660"/>
                                        </p:tgtEl>
                                        <p:attrNameLst>
                                          <p:attrName>style.visibility</p:attrName>
                                        </p:attrNameLst>
                                      </p:cBhvr>
                                      <p:to>
                                        <p:strVal val="visible"/>
                                      </p:to>
                                    </p:set>
                                    <p:animEffect transition="in" filter="box(out)">
                                      <p:cBhvr>
                                        <p:cTn id="7" dur="1000"/>
                                        <p:tgtEl>
                                          <p:spTgt spid="19906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 presetClass="entr" presetSubtype="32" fill="hold" grpId="0" nodeType="clickEffect">
                                  <p:stCondLst>
                                    <p:cond delay="0"/>
                                  </p:stCondLst>
                                  <p:childTnLst>
                                    <p:set>
                                      <p:cBhvr>
                                        <p:cTn id="11" dur="1" fill="hold">
                                          <p:stCondLst>
                                            <p:cond delay="0"/>
                                          </p:stCondLst>
                                        </p:cTn>
                                        <p:tgtEl>
                                          <p:spTgt spid="1990663"/>
                                        </p:tgtEl>
                                        <p:attrNameLst>
                                          <p:attrName>style.visibility</p:attrName>
                                        </p:attrNameLst>
                                      </p:cBhvr>
                                      <p:to>
                                        <p:strVal val="visible"/>
                                      </p:to>
                                    </p:set>
                                    <p:animEffect transition="in" filter="box(out)">
                                      <p:cBhvr>
                                        <p:cTn id="12" dur="1000"/>
                                        <p:tgtEl>
                                          <p:spTgt spid="1990663"/>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4" presetClass="entr" presetSubtype="32" fill="hold" grpId="0" nodeType="clickEffect">
                                  <p:stCondLst>
                                    <p:cond delay="0"/>
                                  </p:stCondLst>
                                  <p:childTnLst>
                                    <p:set>
                                      <p:cBhvr>
                                        <p:cTn id="16" dur="1" fill="hold">
                                          <p:stCondLst>
                                            <p:cond delay="0"/>
                                          </p:stCondLst>
                                        </p:cTn>
                                        <p:tgtEl>
                                          <p:spTgt spid="1990666"/>
                                        </p:tgtEl>
                                        <p:attrNameLst>
                                          <p:attrName>style.visibility</p:attrName>
                                        </p:attrNameLst>
                                      </p:cBhvr>
                                      <p:to>
                                        <p:strVal val="visible"/>
                                      </p:to>
                                    </p:set>
                                    <p:animEffect transition="in" filter="box(out)">
                                      <p:cBhvr>
                                        <p:cTn id="17" dur="1000"/>
                                        <p:tgtEl>
                                          <p:spTgt spid="1990666"/>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4" presetClass="entr" presetSubtype="32" fill="hold" grpId="0" nodeType="clickEffect">
                                  <p:stCondLst>
                                    <p:cond delay="0"/>
                                  </p:stCondLst>
                                  <p:childTnLst>
                                    <p:set>
                                      <p:cBhvr>
                                        <p:cTn id="21" dur="1" fill="hold">
                                          <p:stCondLst>
                                            <p:cond delay="0"/>
                                          </p:stCondLst>
                                        </p:cTn>
                                        <p:tgtEl>
                                          <p:spTgt spid="1990662"/>
                                        </p:tgtEl>
                                        <p:attrNameLst>
                                          <p:attrName>style.visibility</p:attrName>
                                        </p:attrNameLst>
                                      </p:cBhvr>
                                      <p:to>
                                        <p:strVal val="visible"/>
                                      </p:to>
                                    </p:set>
                                    <p:animEffect transition="in" filter="box(out)">
                                      <p:cBhvr>
                                        <p:cTn id="22" dur="1000"/>
                                        <p:tgtEl>
                                          <p:spTgt spid="19906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90660" grpId="0" animBg="1"/>
      <p:bldP spid="1990662" grpId="0" animBg="1"/>
      <p:bldP spid="1990663" grpId="0" animBg="1"/>
      <p:bldP spid="199066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6946" name="Rectangle 2"/>
          <p:cNvSpPr>
            <a:spLocks noGrp="1" noRot="1" noChangeArrowheads="1"/>
          </p:cNvSpPr>
          <p:nvPr>
            <p:ph type="body" idx="1"/>
          </p:nvPr>
        </p:nvSpPr>
        <p:spPr>
          <a:xfrm>
            <a:off x="468313" y="3284538"/>
            <a:ext cx="8353425" cy="2449512"/>
          </a:xfrm>
        </p:spPr>
        <p:txBody>
          <a:bodyPr/>
          <a:lstStyle/>
          <a:p>
            <a:pPr>
              <a:lnSpc>
                <a:spcPct val="130000"/>
              </a:lnSpc>
              <a:buFont typeface="Wingdings" pitchFamily="2" charset="2"/>
              <a:buNone/>
            </a:pPr>
            <a:r>
              <a:rPr lang="en-US" altLang="zh-CN" sz="1800"/>
              <a:t>	ALTER  TABLE &lt;</a:t>
            </a:r>
            <a:r>
              <a:rPr lang="zh-CN" altLang="en-US" sz="1800"/>
              <a:t>表名</a:t>
            </a:r>
            <a:r>
              <a:rPr lang="en-US" altLang="zh-CN" sz="1800"/>
              <a:t>&gt;</a:t>
            </a:r>
          </a:p>
          <a:p>
            <a:pPr>
              <a:lnSpc>
                <a:spcPct val="130000"/>
              </a:lnSpc>
              <a:buFont typeface="Wingdings" pitchFamily="2" charset="2"/>
              <a:buNone/>
            </a:pPr>
            <a:r>
              <a:rPr lang="en-US" altLang="zh-CN" sz="1800"/>
              <a:t>	[</a:t>
            </a:r>
            <a:r>
              <a:rPr lang="en-US" altLang="zh-CN" sz="1800">
                <a:solidFill>
                  <a:schemeClr val="tx2"/>
                </a:solidFill>
              </a:rPr>
              <a:t>ADD</a:t>
            </a:r>
            <a:r>
              <a:rPr lang="en-US" altLang="zh-CN" sz="1800"/>
              <a:t> &lt;</a:t>
            </a:r>
            <a:r>
              <a:rPr lang="zh-CN" altLang="en-US" sz="1800"/>
              <a:t>新列名</a:t>
            </a:r>
            <a:r>
              <a:rPr lang="en-US" altLang="zh-CN" sz="1800"/>
              <a:t>&gt;&lt;</a:t>
            </a:r>
            <a:r>
              <a:rPr lang="zh-CN" altLang="en-US" sz="1800"/>
              <a:t>数据类型</a:t>
            </a:r>
            <a:r>
              <a:rPr lang="en-US" altLang="zh-CN" sz="1800"/>
              <a:t>&gt;[</a:t>
            </a:r>
            <a:r>
              <a:rPr lang="zh-CN" altLang="en-US" sz="1800"/>
              <a:t>完整性约束</a:t>
            </a:r>
            <a:r>
              <a:rPr lang="en-US" altLang="zh-CN" sz="1800"/>
              <a:t>]]</a:t>
            </a:r>
          </a:p>
          <a:p>
            <a:pPr>
              <a:lnSpc>
                <a:spcPct val="130000"/>
              </a:lnSpc>
              <a:buFont typeface="Wingdings" pitchFamily="2" charset="2"/>
              <a:buNone/>
            </a:pPr>
            <a:r>
              <a:rPr lang="en-US" altLang="zh-CN" sz="1800"/>
              <a:t>	|[</a:t>
            </a:r>
            <a:r>
              <a:rPr lang="en-US" altLang="zh-CN" sz="1800">
                <a:solidFill>
                  <a:schemeClr val="tx2"/>
                </a:solidFill>
              </a:rPr>
              <a:t>ALTER COLUMN</a:t>
            </a:r>
            <a:r>
              <a:rPr lang="en-US" altLang="zh-CN" sz="1800"/>
              <a:t> &lt;</a:t>
            </a:r>
            <a:r>
              <a:rPr lang="zh-CN" altLang="en-US" sz="1800"/>
              <a:t>列名</a:t>
            </a:r>
            <a:r>
              <a:rPr lang="en-US" altLang="zh-CN" sz="1800"/>
              <a:t>&gt;&lt;</a:t>
            </a:r>
            <a:r>
              <a:rPr lang="zh-CN" altLang="en-US" sz="1800"/>
              <a:t>数据类型</a:t>
            </a:r>
            <a:r>
              <a:rPr lang="en-US" altLang="zh-CN" sz="1800"/>
              <a:t>&gt;]</a:t>
            </a:r>
          </a:p>
          <a:p>
            <a:pPr>
              <a:lnSpc>
                <a:spcPct val="130000"/>
              </a:lnSpc>
              <a:buFont typeface="Wingdings" pitchFamily="2" charset="2"/>
              <a:buNone/>
            </a:pPr>
            <a:r>
              <a:rPr lang="en-US" altLang="zh-CN" sz="1800"/>
              <a:t>	|[</a:t>
            </a:r>
            <a:r>
              <a:rPr lang="en-US" altLang="zh-CN" sz="1800">
                <a:solidFill>
                  <a:schemeClr val="tx2"/>
                </a:solidFill>
              </a:rPr>
              <a:t>DROP COLUMN</a:t>
            </a:r>
            <a:r>
              <a:rPr lang="en-US" altLang="zh-CN" sz="1800"/>
              <a:t> &lt;</a:t>
            </a:r>
            <a:r>
              <a:rPr lang="zh-CN" altLang="en-US" sz="1800"/>
              <a:t>列名</a:t>
            </a:r>
            <a:r>
              <a:rPr lang="en-US" altLang="zh-CN" sz="1800"/>
              <a:t>&gt;&lt; </a:t>
            </a:r>
            <a:r>
              <a:rPr lang="zh-CN" altLang="en-US" sz="1800"/>
              <a:t>完整性约束名</a:t>
            </a:r>
            <a:r>
              <a:rPr lang="en-US" altLang="zh-CN" sz="1800"/>
              <a:t>&gt;] </a:t>
            </a:r>
          </a:p>
          <a:p>
            <a:pPr>
              <a:lnSpc>
                <a:spcPct val="130000"/>
              </a:lnSpc>
              <a:buFont typeface="Wingdings" pitchFamily="2" charset="2"/>
              <a:buNone/>
            </a:pPr>
            <a:endParaRPr lang="en-US" altLang="zh-CN" sz="1800"/>
          </a:p>
        </p:txBody>
      </p:sp>
      <p:sp>
        <p:nvSpPr>
          <p:cNvPr id="1746947" name="Rectangle 3"/>
          <p:cNvSpPr>
            <a:spLocks noGrp="1" noRot="1" noChangeArrowheads="1"/>
          </p:cNvSpPr>
          <p:nvPr>
            <p:ph type="title"/>
          </p:nvPr>
        </p:nvSpPr>
        <p:spPr>
          <a:xfrm>
            <a:off x="755650" y="836613"/>
            <a:ext cx="7524750" cy="576262"/>
          </a:xfrm>
        </p:spPr>
        <p:txBody>
          <a:bodyPr/>
          <a:lstStyle/>
          <a:p>
            <a:pPr algn="l"/>
            <a:r>
              <a:rPr lang="en-US" altLang="zh-CN" sz="2400"/>
              <a:t>2</a:t>
            </a:r>
            <a:r>
              <a:rPr lang="zh-CN" altLang="en-US" sz="2400"/>
              <a:t>、修改表结构</a:t>
            </a:r>
          </a:p>
        </p:txBody>
      </p:sp>
      <p:sp>
        <p:nvSpPr>
          <p:cNvPr id="1746948" name="Rectangle 4"/>
          <p:cNvSpPr>
            <a:spLocks noChangeArrowheads="1"/>
          </p:cNvSpPr>
          <p:nvPr/>
        </p:nvSpPr>
        <p:spPr bwMode="auto">
          <a:xfrm>
            <a:off x="684213" y="1484313"/>
            <a:ext cx="8064500" cy="11509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nSpc>
                <a:spcPct val="130000"/>
              </a:lnSpc>
            </a:pPr>
            <a:r>
              <a:rPr lang="zh-CN" altLang="en-US">
                <a:solidFill>
                  <a:srgbClr val="660066"/>
                </a:solidFill>
              </a:rPr>
              <a:t>（</a:t>
            </a:r>
            <a:r>
              <a:rPr lang="zh-CN" altLang="zh-CN" noProof="1">
                <a:solidFill>
                  <a:srgbClr val="660066"/>
                </a:solidFill>
              </a:rPr>
              <a:t>1</a:t>
            </a:r>
            <a:r>
              <a:rPr lang="zh-CN" altLang="en-US">
                <a:solidFill>
                  <a:srgbClr val="660066"/>
                </a:solidFill>
              </a:rPr>
              <a:t>）</a:t>
            </a:r>
            <a:r>
              <a:rPr lang="zh-CN">
                <a:solidFill>
                  <a:srgbClr val="660066"/>
                </a:solidFill>
              </a:rPr>
              <a:t>使用向导</a:t>
            </a:r>
            <a:r>
              <a:rPr lang="zh-CN" altLang="en-US">
                <a:solidFill>
                  <a:srgbClr val="660066"/>
                </a:solidFill>
              </a:rPr>
              <a:t/>
            </a:r>
            <a:br>
              <a:rPr lang="zh-CN" altLang="en-US">
                <a:solidFill>
                  <a:srgbClr val="660066"/>
                </a:solidFill>
              </a:rPr>
            </a:br>
            <a:r>
              <a:rPr lang="zh-CN" altLang="en-US" b="0">
                <a:solidFill>
                  <a:schemeClr val="tx2"/>
                </a:solidFill>
              </a:rPr>
              <a:t>       </a:t>
            </a:r>
            <a:r>
              <a:rPr lang="zh-CN" b="0">
                <a:solidFill>
                  <a:schemeClr val="tx2"/>
                </a:solidFill>
              </a:rPr>
              <a:t>在企业管理器中，</a:t>
            </a:r>
            <a:r>
              <a:rPr lang="zh-CN" b="0">
                <a:solidFill>
                  <a:srgbClr val="6666FF"/>
                </a:solidFill>
              </a:rPr>
              <a:t>右击“表”对象</a:t>
            </a:r>
            <a:r>
              <a:rPr lang="zh-CN" b="0">
                <a:solidFill>
                  <a:schemeClr val="tx2"/>
                </a:solidFill>
              </a:rPr>
              <a:t>，</a:t>
            </a:r>
            <a:r>
              <a:rPr lang="zh-CN" b="0">
                <a:solidFill>
                  <a:srgbClr val="6666FF"/>
                </a:solidFill>
              </a:rPr>
              <a:t>从弹出的快捷菜单中选择“</a:t>
            </a:r>
            <a:r>
              <a:rPr lang="zh-CN" altLang="en-US" b="0">
                <a:solidFill>
                  <a:srgbClr val="CC0000"/>
                </a:solidFill>
              </a:rPr>
              <a:t>设计</a:t>
            </a:r>
            <a:r>
              <a:rPr lang="zh-CN" b="0">
                <a:solidFill>
                  <a:srgbClr val="CC0000"/>
                </a:solidFill>
              </a:rPr>
              <a:t>表</a:t>
            </a:r>
            <a:r>
              <a:rPr lang="zh-CN" b="0">
                <a:solidFill>
                  <a:srgbClr val="6666FF"/>
                </a:solidFill>
              </a:rPr>
              <a:t>”命令</a:t>
            </a:r>
            <a:r>
              <a:rPr lang="zh-CN" b="0">
                <a:solidFill>
                  <a:schemeClr val="tx2"/>
                </a:solidFill>
              </a:rPr>
              <a:t>。</a:t>
            </a:r>
          </a:p>
        </p:txBody>
      </p:sp>
      <p:sp>
        <p:nvSpPr>
          <p:cNvPr id="1746949" name="Rectangle 5"/>
          <p:cNvSpPr>
            <a:spLocks noRot="1" noChangeArrowheads="1"/>
          </p:cNvSpPr>
          <p:nvPr/>
        </p:nvSpPr>
        <p:spPr bwMode="auto">
          <a:xfrm>
            <a:off x="755650" y="2708275"/>
            <a:ext cx="657542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a:solidFill>
                  <a:srgbClr val="660066"/>
                </a:solidFill>
              </a:rPr>
              <a:t>（</a:t>
            </a:r>
            <a:r>
              <a:rPr lang="en-US" altLang="zh-CN">
                <a:solidFill>
                  <a:srgbClr val="660066"/>
                </a:solidFill>
              </a:rPr>
              <a:t>2</a:t>
            </a:r>
            <a:r>
              <a:rPr lang="zh-CN" altLang="en-US">
                <a:solidFill>
                  <a:srgbClr val="660066"/>
                </a:solidFill>
              </a:rPr>
              <a:t>）使用</a:t>
            </a:r>
            <a:r>
              <a:rPr lang="en-US" altLang="zh-CN">
                <a:solidFill>
                  <a:srgbClr val="660066"/>
                </a:solidFill>
              </a:rPr>
              <a:t>SQL</a:t>
            </a:r>
            <a:r>
              <a:rPr lang="zh-CN" altLang="en-US">
                <a:solidFill>
                  <a:srgbClr val="660066"/>
                </a:solidFill>
              </a:rPr>
              <a:t>语句</a:t>
            </a:r>
          </a:p>
        </p:txBody>
      </p:sp>
      <p:sp>
        <p:nvSpPr>
          <p:cNvPr id="1746950" name="Text Box 6"/>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7970" name="Rectangle 2"/>
          <p:cNvSpPr>
            <a:spLocks noGrp="1" noRot="1" noChangeArrowheads="1"/>
          </p:cNvSpPr>
          <p:nvPr>
            <p:ph type="title"/>
          </p:nvPr>
        </p:nvSpPr>
        <p:spPr>
          <a:xfrm>
            <a:off x="684213" y="908050"/>
            <a:ext cx="1368425" cy="431800"/>
          </a:xfrm>
        </p:spPr>
        <p:txBody>
          <a:bodyPr/>
          <a:lstStyle/>
          <a:p>
            <a:pPr algn="l"/>
            <a:r>
              <a:rPr lang="zh-CN" altLang="en-US" sz="2000">
                <a:solidFill>
                  <a:srgbClr val="660066"/>
                </a:solidFill>
              </a:rPr>
              <a:t>说明：</a:t>
            </a:r>
          </a:p>
        </p:txBody>
      </p:sp>
      <p:sp>
        <p:nvSpPr>
          <p:cNvPr id="1747971" name="Rectangle 3"/>
          <p:cNvSpPr>
            <a:spLocks noGrp="1" noRot="1" noChangeArrowheads="1"/>
          </p:cNvSpPr>
          <p:nvPr>
            <p:ph type="body" idx="1"/>
          </p:nvPr>
        </p:nvSpPr>
        <p:spPr>
          <a:xfrm>
            <a:off x="395288" y="1484313"/>
            <a:ext cx="8497887" cy="2952750"/>
          </a:xfrm>
        </p:spPr>
        <p:txBody>
          <a:bodyPr/>
          <a:lstStyle/>
          <a:p>
            <a:pPr>
              <a:lnSpc>
                <a:spcPct val="140000"/>
              </a:lnSpc>
              <a:buFont typeface="Wingdings" pitchFamily="2" charset="2"/>
              <a:buNone/>
            </a:pPr>
            <a:endParaRPr lang="en-US" altLang="zh-CN" sz="2000">
              <a:solidFill>
                <a:schemeClr val="tx2"/>
              </a:solidFill>
            </a:endParaRPr>
          </a:p>
          <a:p>
            <a:pPr>
              <a:lnSpc>
                <a:spcPct val="140000"/>
              </a:lnSpc>
            </a:pPr>
            <a:r>
              <a:rPr lang="zh-CN" altLang="en-US" sz="2000"/>
              <a:t>列为空性是指该列是否允许空值。字段设置为主键后，自动不允许空。</a:t>
            </a:r>
          </a:p>
          <a:p>
            <a:pPr>
              <a:lnSpc>
                <a:spcPct val="140000"/>
              </a:lnSpc>
            </a:pPr>
            <a:r>
              <a:rPr lang="zh-CN" altLang="en-US" sz="2000">
                <a:solidFill>
                  <a:schemeClr val="tx2"/>
                </a:solidFill>
              </a:rPr>
              <a:t>表设计器</a:t>
            </a:r>
            <a:r>
              <a:rPr lang="zh-CN" altLang="en-US" sz="2000">
                <a:solidFill>
                  <a:schemeClr val="tx2"/>
                </a:solidFill>
                <a:latin typeface="Arial Black"/>
              </a:rPr>
              <a:t>“</a:t>
            </a:r>
            <a:r>
              <a:rPr lang="zh-CN" altLang="en-US" sz="2000">
                <a:solidFill>
                  <a:schemeClr val="tx2"/>
                </a:solidFill>
              </a:rPr>
              <a:t>列</a:t>
            </a:r>
            <a:r>
              <a:rPr lang="zh-CN" altLang="en-US" sz="2000">
                <a:solidFill>
                  <a:schemeClr val="tx2"/>
                </a:solidFill>
                <a:latin typeface="Arial Black"/>
              </a:rPr>
              <a:t>”</a:t>
            </a:r>
            <a:r>
              <a:rPr lang="zh-CN" altLang="en-US" sz="2000">
                <a:solidFill>
                  <a:schemeClr val="tx2"/>
                </a:solidFill>
              </a:rPr>
              <a:t>选项卡</a:t>
            </a:r>
            <a:r>
              <a:rPr lang="zh-CN" altLang="en-US" sz="2000"/>
              <a:t>中</a:t>
            </a:r>
            <a:r>
              <a:rPr lang="zh-CN" altLang="en-US" sz="2000">
                <a:latin typeface="Arial Black"/>
              </a:rPr>
              <a:t>“</a:t>
            </a:r>
            <a:r>
              <a:rPr lang="zh-CN" altLang="en-US" sz="2000"/>
              <a:t>描述</a:t>
            </a:r>
            <a:r>
              <a:rPr lang="zh-CN" altLang="en-US" sz="2000">
                <a:latin typeface="Arial Black"/>
              </a:rPr>
              <a:t>”</a:t>
            </a:r>
            <a:r>
              <a:rPr lang="zh-CN" altLang="en-US" sz="2000"/>
              <a:t>可用于说明字段的含义，例如</a:t>
            </a:r>
            <a:r>
              <a:rPr lang="en-US" altLang="zh-CN" sz="2000"/>
              <a:t>XH</a:t>
            </a:r>
            <a:r>
              <a:rPr lang="zh-CN" altLang="en-US" sz="2000"/>
              <a:t>字段的</a:t>
            </a:r>
            <a:r>
              <a:rPr lang="zh-CN" altLang="en-US" sz="2000">
                <a:latin typeface="Arial Black"/>
              </a:rPr>
              <a:t>“</a:t>
            </a:r>
            <a:r>
              <a:rPr lang="zh-CN" altLang="en-US" sz="2000"/>
              <a:t>描述</a:t>
            </a:r>
            <a:r>
              <a:rPr lang="zh-CN" altLang="en-US" sz="2000">
                <a:latin typeface="Arial Black"/>
              </a:rPr>
              <a:t>”</a:t>
            </a:r>
            <a:r>
              <a:rPr lang="zh-CN" altLang="en-US" sz="2000"/>
              <a:t>处可填入</a:t>
            </a:r>
            <a:r>
              <a:rPr lang="zh-CN" altLang="en-US" sz="2000">
                <a:latin typeface="Arial Black"/>
              </a:rPr>
              <a:t>“</a:t>
            </a:r>
            <a:r>
              <a:rPr lang="zh-CN" altLang="en-US" sz="2000"/>
              <a:t>学号</a:t>
            </a:r>
            <a:r>
              <a:rPr lang="zh-CN" altLang="en-US" sz="2000">
                <a:latin typeface="Arial Black"/>
              </a:rPr>
              <a:t>”</a:t>
            </a:r>
            <a:r>
              <a:rPr lang="zh-CN" altLang="en-US" sz="2000"/>
              <a:t>。 </a:t>
            </a:r>
          </a:p>
          <a:p>
            <a:pPr>
              <a:lnSpc>
                <a:spcPct val="140000"/>
              </a:lnSpc>
            </a:pPr>
            <a:r>
              <a:rPr lang="zh-CN" altLang="en-US" sz="2000"/>
              <a:t>删除字段只需右击所要删除的列，快捷菜单中选择</a:t>
            </a:r>
            <a:r>
              <a:rPr lang="zh-CN" altLang="en-US" sz="2000">
                <a:latin typeface="Arial Black"/>
              </a:rPr>
              <a:t>“</a:t>
            </a:r>
            <a:r>
              <a:rPr lang="zh-CN" altLang="en-US" sz="2000"/>
              <a:t>删除列</a:t>
            </a:r>
            <a:r>
              <a:rPr lang="zh-CN" altLang="en-US" sz="2000">
                <a:latin typeface="Arial Black"/>
              </a:rPr>
              <a:t>”</a:t>
            </a:r>
            <a:r>
              <a:rPr lang="zh-CN" altLang="en-US" sz="2000"/>
              <a:t>；</a:t>
            </a:r>
          </a:p>
          <a:p>
            <a:pPr>
              <a:lnSpc>
                <a:spcPct val="140000"/>
              </a:lnSpc>
            </a:pPr>
            <a:r>
              <a:rPr lang="zh-CN" altLang="en-US" sz="2000"/>
              <a:t>注意有些字段的长度是不允许改小的。</a:t>
            </a:r>
          </a:p>
        </p:txBody>
      </p:sp>
      <p:sp>
        <p:nvSpPr>
          <p:cNvPr id="174797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8994" name="Rectangle 2"/>
          <p:cNvSpPr>
            <a:spLocks noGrp="1" noRot="1" noChangeArrowheads="1"/>
          </p:cNvSpPr>
          <p:nvPr>
            <p:ph type="subTitle" idx="1"/>
          </p:nvPr>
        </p:nvSpPr>
        <p:spPr>
          <a:xfrm>
            <a:off x="468313" y="2060575"/>
            <a:ext cx="8497887" cy="1295400"/>
          </a:xfrm>
        </p:spPr>
        <p:txBody>
          <a:bodyPr/>
          <a:lstStyle/>
          <a:p>
            <a:pPr algn="l"/>
            <a:r>
              <a:rPr lang="zh-CN" altLang="en-US" sz="1600" b="1"/>
              <a:t>例：将表</a:t>
            </a:r>
            <a:r>
              <a:rPr lang="en-GB" altLang="zh-CN" sz="1600" b="1"/>
              <a:t>xsb</a:t>
            </a:r>
            <a:r>
              <a:rPr lang="zh-CN" altLang="en-US" sz="1600" b="1"/>
              <a:t>的</a:t>
            </a:r>
            <a:r>
              <a:rPr lang="en-US" altLang="zh-CN" sz="1600" b="1"/>
              <a:t>xh</a:t>
            </a:r>
            <a:r>
              <a:rPr lang="zh-CN" altLang="en-US" sz="1600" b="1"/>
              <a:t>字段类型由</a:t>
            </a:r>
            <a:r>
              <a:rPr lang="en-US" altLang="zh-CN" sz="1600" b="1"/>
              <a:t>char</a:t>
            </a:r>
            <a:r>
              <a:rPr lang="zh-CN" altLang="en-US" sz="1600" b="1"/>
              <a:t>（</a:t>
            </a:r>
            <a:r>
              <a:rPr lang="en-US" altLang="zh-CN" sz="1600" b="1"/>
              <a:t>9</a:t>
            </a:r>
            <a:r>
              <a:rPr lang="zh-CN" altLang="en-US" sz="1600" b="1"/>
              <a:t>）改为</a:t>
            </a:r>
            <a:r>
              <a:rPr lang="en-US" altLang="zh-CN" sz="1600" b="1"/>
              <a:t>varchar</a:t>
            </a:r>
            <a:r>
              <a:rPr lang="zh-CN" altLang="en-US" sz="1600" b="1"/>
              <a:t>（</a:t>
            </a:r>
            <a:r>
              <a:rPr lang="en-US" altLang="zh-CN" sz="1600" b="1"/>
              <a:t>12</a:t>
            </a:r>
            <a:r>
              <a:rPr lang="zh-CN" altLang="en-US" sz="1600" b="1"/>
              <a:t>）。</a:t>
            </a:r>
          </a:p>
          <a:p>
            <a:pPr algn="l"/>
            <a:r>
              <a:rPr lang="zh-CN" altLang="en-US" sz="1600" b="1"/>
              <a:t>       </a:t>
            </a:r>
            <a:r>
              <a:rPr lang="en-US" altLang="zh-CN" sz="1600" b="1">
                <a:solidFill>
                  <a:srgbClr val="0033CC"/>
                </a:solidFill>
              </a:rPr>
              <a:t>USE xs</a:t>
            </a:r>
            <a:endParaRPr lang="en-GB" altLang="zh-CN" sz="1600" b="1">
              <a:solidFill>
                <a:srgbClr val="0033CC"/>
              </a:solidFill>
            </a:endParaRPr>
          </a:p>
          <a:p>
            <a:pPr algn="l"/>
            <a:r>
              <a:rPr lang="en-US" altLang="zh-CN" sz="1600" b="1">
                <a:solidFill>
                  <a:srgbClr val="CC0000"/>
                </a:solidFill>
              </a:rPr>
              <a:t>        ALTER TABLE</a:t>
            </a:r>
            <a:r>
              <a:rPr lang="en-US" altLang="zh-CN" sz="1600" b="1">
                <a:solidFill>
                  <a:srgbClr val="0033CC"/>
                </a:solidFill>
              </a:rPr>
              <a:t>   </a:t>
            </a:r>
            <a:r>
              <a:rPr lang="en-GB" altLang="zh-CN" sz="1600" b="1"/>
              <a:t>xsb</a:t>
            </a:r>
            <a:r>
              <a:rPr lang="en-US" altLang="zh-CN" sz="1600" b="1">
                <a:solidFill>
                  <a:srgbClr val="0033CC"/>
                </a:solidFill>
              </a:rPr>
              <a:t>  </a:t>
            </a:r>
            <a:r>
              <a:rPr lang="en-US" altLang="zh-CN" sz="1600" b="1">
                <a:solidFill>
                  <a:srgbClr val="CC0000"/>
                </a:solidFill>
              </a:rPr>
              <a:t>ALTER COLUMN </a:t>
            </a:r>
            <a:r>
              <a:rPr lang="en-GB" altLang="zh-CN" sz="1600" b="1">
                <a:solidFill>
                  <a:srgbClr val="0033CC"/>
                </a:solidFill>
              </a:rPr>
              <a:t> xh </a:t>
            </a:r>
            <a:r>
              <a:rPr lang="en-US" altLang="zh-CN" sz="1600" b="1"/>
              <a:t>varchar</a:t>
            </a:r>
            <a:r>
              <a:rPr lang="zh-CN" altLang="en-GB" sz="1600" b="1">
                <a:solidFill>
                  <a:srgbClr val="0033CC"/>
                </a:solidFill>
              </a:rPr>
              <a:t>（</a:t>
            </a:r>
            <a:r>
              <a:rPr lang="en-US" altLang="zh-CN" sz="1600" b="1">
                <a:solidFill>
                  <a:srgbClr val="0033CC"/>
                </a:solidFill>
              </a:rPr>
              <a:t>12</a:t>
            </a:r>
            <a:r>
              <a:rPr lang="zh-CN" altLang="en-GB" sz="1600" b="1">
                <a:solidFill>
                  <a:srgbClr val="0033CC"/>
                </a:solidFill>
              </a:rPr>
              <a:t>）</a:t>
            </a:r>
            <a:r>
              <a:rPr lang="zh-CN" altLang="en-US" sz="1600" b="1">
                <a:solidFill>
                  <a:srgbClr val="0033CC"/>
                </a:solidFill>
              </a:rPr>
              <a:t> </a:t>
            </a:r>
            <a:r>
              <a:rPr lang="en-US" altLang="zh-CN" sz="1600" b="1">
                <a:solidFill>
                  <a:srgbClr val="0033CC"/>
                </a:solidFill>
              </a:rPr>
              <a:t>NOT NULL</a:t>
            </a:r>
          </a:p>
        </p:txBody>
      </p:sp>
      <p:sp>
        <p:nvSpPr>
          <p:cNvPr id="1748995" name="Rectangle 3"/>
          <p:cNvSpPr>
            <a:spLocks noGrp="1" noRot="1" noChangeArrowheads="1"/>
          </p:cNvSpPr>
          <p:nvPr>
            <p:ph type="ctrTitle"/>
          </p:nvPr>
        </p:nvSpPr>
        <p:spPr>
          <a:xfrm>
            <a:off x="2484438" y="333375"/>
            <a:ext cx="3311525" cy="431800"/>
          </a:xfrm>
        </p:spPr>
        <p:txBody>
          <a:bodyPr/>
          <a:lstStyle/>
          <a:p>
            <a:pPr algn="l"/>
            <a:r>
              <a:rPr lang="zh-CN" altLang="en-US" sz="2400">
                <a:solidFill>
                  <a:srgbClr val="CC3300"/>
                </a:solidFill>
                <a:ea typeface="隶书" pitchFamily="49" charset="-122"/>
              </a:rPr>
              <a:t>修改表结构的应用</a:t>
            </a:r>
          </a:p>
        </p:txBody>
      </p:sp>
      <p:sp>
        <p:nvSpPr>
          <p:cNvPr id="1748996" name="Rectangle 4"/>
          <p:cNvSpPr>
            <a:spLocks noChangeArrowheads="1"/>
          </p:cNvSpPr>
          <p:nvPr/>
        </p:nvSpPr>
        <p:spPr bwMode="auto">
          <a:xfrm>
            <a:off x="179388" y="1484313"/>
            <a:ext cx="8604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buClr>
                <a:schemeClr val="hlink"/>
              </a:buClr>
              <a:buSzPct val="70000"/>
              <a:buFont typeface="Wingdings" pitchFamily="2" charset="2"/>
              <a:buNone/>
            </a:pPr>
            <a:r>
              <a:rPr lang="zh-CN" altLang="en-US"/>
              <a:t>格式：</a:t>
            </a:r>
            <a:r>
              <a:rPr lang="en-US" altLang="zh-CN">
                <a:solidFill>
                  <a:srgbClr val="CC0000"/>
                </a:solidFill>
              </a:rPr>
              <a:t>ALTER TABLE</a:t>
            </a:r>
            <a:r>
              <a:rPr lang="en-US" altLang="zh-CN">
                <a:solidFill>
                  <a:srgbClr val="0033CC"/>
                </a:solidFill>
              </a:rPr>
              <a:t>  </a:t>
            </a:r>
            <a:r>
              <a:rPr lang="zh-CN" altLang="en-GB">
                <a:solidFill>
                  <a:srgbClr val="0033CC"/>
                </a:solidFill>
              </a:rPr>
              <a:t>表名</a:t>
            </a:r>
            <a:r>
              <a:rPr lang="zh-CN" altLang="en-US">
                <a:solidFill>
                  <a:srgbClr val="0033CC"/>
                </a:solidFill>
              </a:rPr>
              <a:t>  </a:t>
            </a:r>
            <a:r>
              <a:rPr lang="en-US" altLang="zh-CN">
                <a:solidFill>
                  <a:srgbClr val="CC0000"/>
                </a:solidFill>
              </a:rPr>
              <a:t>ALTER </a:t>
            </a:r>
            <a:r>
              <a:rPr lang="en-US" altLang="zh-CN">
                <a:solidFill>
                  <a:srgbClr val="0033CC"/>
                </a:solidFill>
              </a:rPr>
              <a:t> </a:t>
            </a:r>
            <a:r>
              <a:rPr lang="en-US" altLang="zh-CN">
                <a:solidFill>
                  <a:srgbClr val="CC0000"/>
                </a:solidFill>
              </a:rPr>
              <a:t>COLUMN</a:t>
            </a:r>
            <a:r>
              <a:rPr lang="en-US" altLang="zh-CN">
                <a:solidFill>
                  <a:srgbClr val="0033CC"/>
                </a:solidFill>
              </a:rPr>
              <a:t>  </a:t>
            </a:r>
            <a:r>
              <a:rPr lang="zh-CN" altLang="en-US">
                <a:solidFill>
                  <a:srgbClr val="0033CC"/>
                </a:solidFill>
              </a:rPr>
              <a:t>字段名   类型</a:t>
            </a:r>
            <a:r>
              <a:rPr lang="en-US" altLang="zh-CN">
                <a:solidFill>
                  <a:srgbClr val="0033CC"/>
                </a:solidFill>
              </a:rPr>
              <a:t>(</a:t>
            </a:r>
            <a:r>
              <a:rPr lang="zh-CN" altLang="en-US">
                <a:solidFill>
                  <a:srgbClr val="0033CC"/>
                </a:solidFill>
              </a:rPr>
              <a:t>长度</a:t>
            </a:r>
            <a:r>
              <a:rPr lang="en-US" altLang="zh-CN">
                <a:solidFill>
                  <a:srgbClr val="0033CC"/>
                </a:solidFill>
              </a:rPr>
              <a:t>)</a:t>
            </a:r>
            <a:r>
              <a:rPr lang="zh-CN" altLang="en-GB">
                <a:solidFill>
                  <a:srgbClr val="0033CC"/>
                </a:solidFill>
              </a:rPr>
              <a:t> </a:t>
            </a:r>
            <a:r>
              <a:rPr lang="zh-CN" altLang="en-US"/>
              <a:t>　　</a:t>
            </a:r>
          </a:p>
        </p:txBody>
      </p:sp>
      <p:sp>
        <p:nvSpPr>
          <p:cNvPr id="1748997" name="Rectangle 5"/>
          <p:cNvSpPr>
            <a:spLocks noRot="1" noChangeArrowheads="1"/>
          </p:cNvSpPr>
          <p:nvPr/>
        </p:nvSpPr>
        <p:spPr bwMode="auto">
          <a:xfrm>
            <a:off x="611188" y="908050"/>
            <a:ext cx="464820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buFontTx/>
              <a:buBlip>
                <a:blip r:embed="rId2"/>
              </a:buBlip>
            </a:pPr>
            <a:r>
              <a:rPr lang="en-US" altLang="zh-CN">
                <a:solidFill>
                  <a:schemeClr val="tx2"/>
                </a:solidFill>
                <a:ea typeface="隶书" pitchFamily="49" charset="-122"/>
              </a:rPr>
              <a:t> </a:t>
            </a:r>
            <a:r>
              <a:rPr lang="zh-CN" altLang="en-US">
                <a:solidFill>
                  <a:schemeClr val="tx2"/>
                </a:solidFill>
                <a:ea typeface="隶书" pitchFamily="49" charset="-122"/>
              </a:rPr>
              <a:t>修改表的字段类型</a:t>
            </a:r>
          </a:p>
        </p:txBody>
      </p:sp>
      <p:sp>
        <p:nvSpPr>
          <p:cNvPr id="1748998" name="Rectangle 6"/>
          <p:cNvSpPr>
            <a:spLocks noRot="1" noChangeArrowheads="1"/>
          </p:cNvSpPr>
          <p:nvPr/>
        </p:nvSpPr>
        <p:spPr bwMode="auto">
          <a:xfrm>
            <a:off x="468313" y="3500438"/>
            <a:ext cx="464820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buFontTx/>
              <a:buBlip>
                <a:blip r:embed="rId2"/>
              </a:buBlip>
            </a:pPr>
            <a:r>
              <a:rPr lang="en-US" altLang="zh-CN">
                <a:solidFill>
                  <a:schemeClr val="tx2"/>
                </a:solidFill>
                <a:ea typeface="隶书" pitchFamily="49" charset="-122"/>
              </a:rPr>
              <a:t> </a:t>
            </a:r>
            <a:r>
              <a:rPr lang="zh-CN" altLang="en-US">
                <a:solidFill>
                  <a:schemeClr val="tx2"/>
                </a:solidFill>
                <a:ea typeface="隶书" pitchFamily="49" charset="-122"/>
              </a:rPr>
              <a:t>修改表的列缺省值</a:t>
            </a:r>
            <a:r>
              <a:rPr lang="zh-CN" altLang="en-US" b="0">
                <a:solidFill>
                  <a:schemeClr val="tx2"/>
                </a:solidFill>
              </a:rPr>
              <a:t> </a:t>
            </a:r>
          </a:p>
        </p:txBody>
      </p:sp>
      <p:sp>
        <p:nvSpPr>
          <p:cNvPr id="1748999" name="Rectangle 7"/>
          <p:cNvSpPr>
            <a:spLocks noRot="1" noChangeArrowheads="1"/>
          </p:cNvSpPr>
          <p:nvPr/>
        </p:nvSpPr>
        <p:spPr bwMode="auto">
          <a:xfrm>
            <a:off x="395288" y="4652963"/>
            <a:ext cx="8280400"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hlink"/>
              </a:buClr>
              <a:buSzPct val="70000"/>
              <a:buFont typeface="Wingdings" pitchFamily="2" charset="2"/>
              <a:buNone/>
            </a:pPr>
            <a:r>
              <a:rPr lang="zh-CN" altLang="en-US"/>
              <a:t>例</a:t>
            </a:r>
            <a:r>
              <a:rPr lang="zh-CN" altLang="en-GB"/>
              <a:t>：将表</a:t>
            </a:r>
            <a:r>
              <a:rPr lang="en-GB" altLang="zh-CN"/>
              <a:t>xsb</a:t>
            </a:r>
            <a:r>
              <a:rPr lang="zh-CN" altLang="en-US"/>
              <a:t>的</a:t>
            </a:r>
            <a:r>
              <a:rPr lang="en-US" altLang="zh-CN"/>
              <a:t>xb</a:t>
            </a:r>
            <a:r>
              <a:rPr lang="zh-CN" altLang="en-US"/>
              <a:t>字段类型的缺省值改为女。</a:t>
            </a:r>
          </a:p>
          <a:p>
            <a:pPr>
              <a:spcBef>
                <a:spcPct val="20000"/>
              </a:spcBef>
              <a:buClr>
                <a:schemeClr val="hlink"/>
              </a:buClr>
              <a:buSzPct val="70000"/>
              <a:buFont typeface="Wingdings" pitchFamily="2" charset="2"/>
              <a:buNone/>
            </a:pPr>
            <a:r>
              <a:rPr lang="zh-CN" altLang="en-US"/>
              <a:t>       </a:t>
            </a:r>
            <a:r>
              <a:rPr lang="en-US" altLang="zh-CN">
                <a:solidFill>
                  <a:srgbClr val="0033CC"/>
                </a:solidFill>
              </a:rPr>
              <a:t>USE xs</a:t>
            </a:r>
            <a:endParaRPr lang="en-GB" altLang="zh-CN">
              <a:solidFill>
                <a:srgbClr val="0033CC"/>
              </a:solidFill>
            </a:endParaRPr>
          </a:p>
          <a:p>
            <a:pPr>
              <a:spcBef>
                <a:spcPct val="20000"/>
              </a:spcBef>
              <a:buClr>
                <a:schemeClr val="hlink"/>
              </a:buClr>
              <a:buSzPct val="70000"/>
              <a:buFont typeface="Wingdings" pitchFamily="2" charset="2"/>
              <a:buNone/>
            </a:pPr>
            <a:r>
              <a:rPr lang="en-GB" altLang="zh-CN">
                <a:solidFill>
                  <a:srgbClr val="0033CC"/>
                </a:solidFill>
              </a:rPr>
              <a:t>       </a:t>
            </a:r>
            <a:r>
              <a:rPr lang="en-US" altLang="zh-CN">
                <a:solidFill>
                  <a:srgbClr val="CC0000"/>
                </a:solidFill>
              </a:rPr>
              <a:t>ALTER TABLE</a:t>
            </a:r>
            <a:r>
              <a:rPr lang="en-US" altLang="zh-CN">
                <a:solidFill>
                  <a:srgbClr val="0033CC"/>
                </a:solidFill>
              </a:rPr>
              <a:t>   </a:t>
            </a:r>
            <a:r>
              <a:rPr lang="en-GB" altLang="zh-CN">
                <a:solidFill>
                  <a:srgbClr val="0033CC"/>
                </a:solidFill>
              </a:rPr>
              <a:t>xsb</a:t>
            </a:r>
            <a:r>
              <a:rPr lang="en-US" altLang="zh-CN">
                <a:solidFill>
                  <a:srgbClr val="0033CC"/>
                </a:solidFill>
              </a:rPr>
              <a:t>  </a:t>
            </a:r>
            <a:r>
              <a:rPr lang="en-US" altLang="zh-CN">
                <a:solidFill>
                  <a:srgbClr val="CC0000"/>
                </a:solidFill>
              </a:rPr>
              <a:t>ALTER</a:t>
            </a:r>
            <a:r>
              <a:rPr lang="en-US" altLang="zh-CN">
                <a:solidFill>
                  <a:srgbClr val="0033CC"/>
                </a:solidFill>
              </a:rPr>
              <a:t>  xb </a:t>
            </a:r>
            <a:r>
              <a:rPr lang="en-GB" altLang="zh-CN">
                <a:solidFill>
                  <a:srgbClr val="0033CC"/>
                </a:solidFill>
              </a:rPr>
              <a:t>SET DEFAULT ’</a:t>
            </a:r>
            <a:r>
              <a:rPr lang="zh-CN" altLang="en-GB">
                <a:solidFill>
                  <a:srgbClr val="0033CC"/>
                </a:solidFill>
              </a:rPr>
              <a:t>女’</a:t>
            </a:r>
          </a:p>
        </p:txBody>
      </p:sp>
      <p:sp>
        <p:nvSpPr>
          <p:cNvPr id="1749000" name="Rectangle 8"/>
          <p:cNvSpPr>
            <a:spLocks noChangeArrowheads="1"/>
          </p:cNvSpPr>
          <p:nvPr/>
        </p:nvSpPr>
        <p:spPr bwMode="auto">
          <a:xfrm>
            <a:off x="179388" y="4076700"/>
            <a:ext cx="8604250" cy="504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spcBef>
                <a:spcPct val="20000"/>
              </a:spcBef>
              <a:buClr>
                <a:schemeClr val="hlink"/>
              </a:buClr>
              <a:buSzPct val="70000"/>
              <a:buFont typeface="Wingdings" pitchFamily="2" charset="2"/>
              <a:buNone/>
            </a:pPr>
            <a:r>
              <a:rPr lang="zh-CN" altLang="en-US"/>
              <a:t>格式：</a:t>
            </a:r>
            <a:r>
              <a:rPr lang="en-US" altLang="zh-CN">
                <a:solidFill>
                  <a:srgbClr val="CC0000"/>
                </a:solidFill>
              </a:rPr>
              <a:t>ALTER TABLE</a:t>
            </a:r>
            <a:r>
              <a:rPr lang="en-US" altLang="zh-CN">
                <a:solidFill>
                  <a:srgbClr val="0033CC"/>
                </a:solidFill>
              </a:rPr>
              <a:t>  </a:t>
            </a:r>
            <a:r>
              <a:rPr lang="zh-CN" altLang="en-GB">
                <a:solidFill>
                  <a:srgbClr val="0033CC"/>
                </a:solidFill>
              </a:rPr>
              <a:t>表名</a:t>
            </a:r>
            <a:r>
              <a:rPr lang="zh-CN" altLang="en-US">
                <a:solidFill>
                  <a:srgbClr val="0033CC"/>
                </a:solidFill>
              </a:rPr>
              <a:t>  </a:t>
            </a:r>
            <a:r>
              <a:rPr lang="en-US" altLang="zh-CN">
                <a:solidFill>
                  <a:srgbClr val="CC0000"/>
                </a:solidFill>
              </a:rPr>
              <a:t>ALTER   </a:t>
            </a:r>
            <a:r>
              <a:rPr lang="zh-CN" altLang="en-US">
                <a:solidFill>
                  <a:srgbClr val="0033CC"/>
                </a:solidFill>
              </a:rPr>
              <a:t>字段名  </a:t>
            </a:r>
            <a:r>
              <a:rPr lang="en-GB" altLang="zh-CN">
                <a:solidFill>
                  <a:srgbClr val="0033CC"/>
                </a:solidFill>
              </a:rPr>
              <a:t>SET  DEFAULT  </a:t>
            </a:r>
            <a:r>
              <a:rPr lang="zh-CN" altLang="en-GB">
                <a:solidFill>
                  <a:srgbClr val="0033CC"/>
                </a:solidFill>
              </a:rPr>
              <a:t>缺省值 </a:t>
            </a:r>
            <a:r>
              <a:rPr lang="zh-CN" altLang="en-US"/>
              <a:t>　　</a:t>
            </a:r>
          </a:p>
        </p:txBody>
      </p:sp>
      <p:sp>
        <p:nvSpPr>
          <p:cNvPr id="1749001" name="Text Box 9"/>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0018" name="Rectangle 2"/>
          <p:cNvSpPr>
            <a:spLocks noGrp="1" noRot="1" noChangeArrowheads="1"/>
          </p:cNvSpPr>
          <p:nvPr>
            <p:ph type="subTitle" idx="1"/>
          </p:nvPr>
        </p:nvSpPr>
        <p:spPr>
          <a:xfrm>
            <a:off x="611188" y="1268413"/>
            <a:ext cx="7954962" cy="576262"/>
          </a:xfrm>
        </p:spPr>
        <p:txBody>
          <a:bodyPr/>
          <a:lstStyle/>
          <a:p>
            <a:pPr algn="l"/>
            <a:r>
              <a:rPr lang="zh-CN" altLang="en-US" sz="1800" b="1"/>
              <a:t>格式：</a:t>
            </a:r>
            <a:r>
              <a:rPr lang="en-US" altLang="zh-CN" sz="1800" b="1">
                <a:solidFill>
                  <a:srgbClr val="CC0000"/>
                </a:solidFill>
              </a:rPr>
              <a:t>ALTER TABLE</a:t>
            </a:r>
            <a:r>
              <a:rPr lang="en-US" altLang="zh-CN" sz="1800" b="1">
                <a:solidFill>
                  <a:srgbClr val="0033CC"/>
                </a:solidFill>
              </a:rPr>
              <a:t>    </a:t>
            </a:r>
            <a:r>
              <a:rPr lang="zh-CN" altLang="en-GB" sz="1800" b="1">
                <a:solidFill>
                  <a:srgbClr val="0033CC"/>
                </a:solidFill>
              </a:rPr>
              <a:t>表名</a:t>
            </a:r>
            <a:r>
              <a:rPr lang="zh-CN" altLang="en-US" sz="1800" b="1">
                <a:solidFill>
                  <a:srgbClr val="0033CC"/>
                </a:solidFill>
              </a:rPr>
              <a:t>   </a:t>
            </a:r>
            <a:r>
              <a:rPr lang="en-US" altLang="zh-CN" sz="1800" b="1">
                <a:solidFill>
                  <a:srgbClr val="CC0000"/>
                </a:solidFill>
              </a:rPr>
              <a:t>ADD   </a:t>
            </a:r>
            <a:r>
              <a:rPr lang="en-US" altLang="zh-CN" sz="1800" b="1">
                <a:solidFill>
                  <a:srgbClr val="0033CC"/>
                </a:solidFill>
              </a:rPr>
              <a:t> </a:t>
            </a:r>
            <a:r>
              <a:rPr lang="zh-CN" altLang="en-US" sz="1800" b="1">
                <a:solidFill>
                  <a:srgbClr val="0033CC"/>
                </a:solidFill>
              </a:rPr>
              <a:t>列名   类型</a:t>
            </a:r>
            <a:r>
              <a:rPr lang="en-US" altLang="zh-CN" sz="1800" b="1">
                <a:solidFill>
                  <a:srgbClr val="0033CC"/>
                </a:solidFill>
              </a:rPr>
              <a:t>(</a:t>
            </a:r>
            <a:r>
              <a:rPr lang="zh-CN" altLang="en-US" sz="1800" b="1">
                <a:solidFill>
                  <a:srgbClr val="0033CC"/>
                </a:solidFill>
              </a:rPr>
              <a:t>长度</a:t>
            </a:r>
            <a:r>
              <a:rPr lang="en-US" altLang="zh-CN" sz="1800" b="1">
                <a:solidFill>
                  <a:srgbClr val="0033CC"/>
                </a:solidFill>
              </a:rPr>
              <a:t>)</a:t>
            </a:r>
            <a:r>
              <a:rPr lang="zh-CN" altLang="en-GB" sz="1800" b="1">
                <a:solidFill>
                  <a:srgbClr val="0033CC"/>
                </a:solidFill>
              </a:rPr>
              <a:t> </a:t>
            </a:r>
            <a:r>
              <a:rPr lang="zh-CN" altLang="en-US" sz="1800" b="1"/>
              <a:t>　　</a:t>
            </a:r>
          </a:p>
        </p:txBody>
      </p:sp>
      <p:sp>
        <p:nvSpPr>
          <p:cNvPr id="1750019" name="Rectangle 3"/>
          <p:cNvSpPr>
            <a:spLocks noGrp="1" noRot="1" noChangeArrowheads="1"/>
          </p:cNvSpPr>
          <p:nvPr>
            <p:ph type="ctrTitle"/>
          </p:nvPr>
        </p:nvSpPr>
        <p:spPr>
          <a:xfrm>
            <a:off x="684213" y="692150"/>
            <a:ext cx="7345362" cy="504825"/>
          </a:xfrm>
        </p:spPr>
        <p:txBody>
          <a:bodyPr/>
          <a:lstStyle/>
          <a:p>
            <a:pPr algn="l">
              <a:buFontTx/>
              <a:buBlip>
                <a:blip r:embed="rId2"/>
              </a:buBlip>
            </a:pPr>
            <a:r>
              <a:rPr lang="en-US" altLang="zh-CN" sz="1800">
                <a:ea typeface="隶书" pitchFamily="49" charset="-122"/>
              </a:rPr>
              <a:t> </a:t>
            </a:r>
            <a:r>
              <a:rPr lang="zh-CN" altLang="en-US" sz="1800">
                <a:ea typeface="隶书" pitchFamily="49" charset="-122"/>
              </a:rPr>
              <a:t>向表中增加一个新字段</a:t>
            </a:r>
            <a:r>
              <a:rPr lang="zh-CN" altLang="en-US" sz="1800" b="0"/>
              <a:t> </a:t>
            </a:r>
          </a:p>
        </p:txBody>
      </p:sp>
      <p:sp>
        <p:nvSpPr>
          <p:cNvPr id="1750020" name="Rectangle 4"/>
          <p:cNvSpPr>
            <a:spLocks noChangeArrowheads="1"/>
          </p:cNvSpPr>
          <p:nvPr/>
        </p:nvSpPr>
        <p:spPr bwMode="auto">
          <a:xfrm>
            <a:off x="611188" y="1700213"/>
            <a:ext cx="8316912" cy="12239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hlink"/>
              </a:buClr>
              <a:buSzPct val="70000"/>
              <a:buFont typeface="Wingdings" pitchFamily="2" charset="2"/>
              <a:buNone/>
            </a:pPr>
            <a:r>
              <a:rPr lang="zh-CN" altLang="en-US"/>
              <a:t>例</a:t>
            </a:r>
            <a:r>
              <a:rPr lang="zh-CN" altLang="en-GB"/>
              <a:t>：向表</a:t>
            </a:r>
            <a:r>
              <a:rPr lang="en-US" altLang="zh-CN"/>
              <a:t>xsb</a:t>
            </a:r>
            <a:r>
              <a:rPr lang="zh-CN" altLang="en-US"/>
              <a:t>增加一个新字段</a:t>
            </a:r>
            <a:r>
              <a:rPr lang="en-US" altLang="zh-CN"/>
              <a:t>dz(</a:t>
            </a:r>
            <a:r>
              <a:rPr lang="zh-CN" altLang="en-US"/>
              <a:t>地址</a:t>
            </a:r>
            <a:r>
              <a:rPr lang="en-US" altLang="zh-CN"/>
              <a:t>)</a:t>
            </a:r>
            <a:r>
              <a:rPr lang="zh-CN" altLang="en-US"/>
              <a:t>。</a:t>
            </a:r>
          </a:p>
          <a:p>
            <a:pPr>
              <a:spcBef>
                <a:spcPct val="20000"/>
              </a:spcBef>
              <a:buClr>
                <a:schemeClr val="hlink"/>
              </a:buClr>
              <a:buSzPct val="70000"/>
              <a:buFont typeface="Wingdings" pitchFamily="2" charset="2"/>
              <a:buNone/>
            </a:pPr>
            <a:r>
              <a:rPr lang="zh-CN" altLang="en-US">
                <a:solidFill>
                  <a:srgbClr val="0033CC"/>
                </a:solidFill>
              </a:rPr>
              <a:t>       </a:t>
            </a:r>
            <a:r>
              <a:rPr lang="en-US" altLang="zh-CN">
                <a:solidFill>
                  <a:srgbClr val="0033CC"/>
                </a:solidFill>
              </a:rPr>
              <a:t>USE xs</a:t>
            </a:r>
            <a:endParaRPr lang="en-GB" altLang="zh-CN">
              <a:solidFill>
                <a:srgbClr val="0033CC"/>
              </a:solidFill>
            </a:endParaRPr>
          </a:p>
          <a:p>
            <a:pPr>
              <a:spcBef>
                <a:spcPct val="20000"/>
              </a:spcBef>
              <a:buClr>
                <a:schemeClr val="hlink"/>
              </a:buClr>
              <a:buSzPct val="70000"/>
              <a:buFont typeface="Wingdings" pitchFamily="2" charset="2"/>
              <a:buNone/>
            </a:pPr>
            <a:r>
              <a:rPr lang="en-GB" altLang="zh-CN">
                <a:solidFill>
                  <a:srgbClr val="0033CC"/>
                </a:solidFill>
              </a:rPr>
              <a:t>  </a:t>
            </a:r>
            <a:r>
              <a:rPr lang="en-US" altLang="zh-CN">
                <a:solidFill>
                  <a:srgbClr val="0033CC"/>
                </a:solidFill>
              </a:rPr>
              <a:t>     </a:t>
            </a:r>
            <a:r>
              <a:rPr lang="en-US" altLang="zh-CN">
                <a:solidFill>
                  <a:srgbClr val="CC0000"/>
                </a:solidFill>
              </a:rPr>
              <a:t>ALTER TABLE</a:t>
            </a:r>
            <a:r>
              <a:rPr lang="en-US" altLang="zh-CN">
                <a:solidFill>
                  <a:srgbClr val="0033CC"/>
                </a:solidFill>
              </a:rPr>
              <a:t> </a:t>
            </a:r>
            <a:r>
              <a:rPr lang="en-US" altLang="zh-CN"/>
              <a:t>xsb</a:t>
            </a:r>
            <a:r>
              <a:rPr lang="en-US" altLang="zh-CN">
                <a:solidFill>
                  <a:srgbClr val="0033CC"/>
                </a:solidFill>
              </a:rPr>
              <a:t> </a:t>
            </a:r>
            <a:r>
              <a:rPr lang="en-US" altLang="zh-CN">
                <a:solidFill>
                  <a:srgbClr val="CC0000"/>
                </a:solidFill>
              </a:rPr>
              <a:t>ADD   </a:t>
            </a:r>
            <a:r>
              <a:rPr lang="en-US" altLang="zh-CN">
                <a:solidFill>
                  <a:srgbClr val="0033CC"/>
                </a:solidFill>
              </a:rPr>
              <a:t> dz   varchar</a:t>
            </a:r>
            <a:r>
              <a:rPr lang="zh-CN" altLang="en-GB">
                <a:solidFill>
                  <a:srgbClr val="0033CC"/>
                </a:solidFill>
              </a:rPr>
              <a:t>（</a:t>
            </a:r>
            <a:r>
              <a:rPr lang="en-US" altLang="zh-CN">
                <a:solidFill>
                  <a:srgbClr val="0033CC"/>
                </a:solidFill>
              </a:rPr>
              <a:t>20</a:t>
            </a:r>
            <a:r>
              <a:rPr lang="zh-CN" altLang="en-GB">
                <a:solidFill>
                  <a:srgbClr val="0033CC"/>
                </a:solidFill>
              </a:rPr>
              <a:t>）</a:t>
            </a:r>
            <a:r>
              <a:rPr lang="zh-CN" altLang="en-US"/>
              <a:t>　　</a:t>
            </a:r>
          </a:p>
        </p:txBody>
      </p:sp>
      <p:sp>
        <p:nvSpPr>
          <p:cNvPr id="1750021" name="Rectangle 5"/>
          <p:cNvSpPr>
            <a:spLocks noRot="1" noChangeArrowheads="1"/>
          </p:cNvSpPr>
          <p:nvPr/>
        </p:nvSpPr>
        <p:spPr bwMode="auto">
          <a:xfrm>
            <a:off x="684213" y="3213100"/>
            <a:ext cx="7921625"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buFontTx/>
              <a:buBlip>
                <a:blip r:embed="rId2"/>
              </a:buBlip>
            </a:pPr>
            <a:r>
              <a:rPr lang="en-US" altLang="zh-CN">
                <a:solidFill>
                  <a:schemeClr val="tx2"/>
                </a:solidFill>
                <a:ea typeface="隶书" pitchFamily="49" charset="-122"/>
              </a:rPr>
              <a:t> </a:t>
            </a:r>
            <a:r>
              <a:rPr lang="zh-CN" altLang="en-US">
                <a:solidFill>
                  <a:schemeClr val="tx2"/>
                </a:solidFill>
                <a:ea typeface="隶书" pitchFamily="49" charset="-122"/>
              </a:rPr>
              <a:t>删除表中的一个字段</a:t>
            </a:r>
            <a:r>
              <a:rPr lang="zh-CN" altLang="en-US" b="0">
                <a:solidFill>
                  <a:schemeClr val="tx2"/>
                </a:solidFill>
              </a:rPr>
              <a:t> </a:t>
            </a:r>
          </a:p>
        </p:txBody>
      </p:sp>
      <p:sp>
        <p:nvSpPr>
          <p:cNvPr id="1750022" name="Rectangle 6"/>
          <p:cNvSpPr>
            <a:spLocks noChangeArrowheads="1"/>
          </p:cNvSpPr>
          <p:nvPr/>
        </p:nvSpPr>
        <p:spPr bwMode="auto">
          <a:xfrm>
            <a:off x="684213" y="3716338"/>
            <a:ext cx="795655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hlink"/>
              </a:buClr>
              <a:buSzPct val="70000"/>
              <a:buFont typeface="Wingdings" pitchFamily="2" charset="2"/>
              <a:buNone/>
            </a:pPr>
            <a:r>
              <a:rPr lang="zh-CN" altLang="en-US"/>
              <a:t>格式：</a:t>
            </a:r>
            <a:r>
              <a:rPr lang="zh-CN" altLang="en-US">
                <a:solidFill>
                  <a:srgbClr val="CC0000"/>
                </a:solidFill>
              </a:rPr>
              <a:t> </a:t>
            </a:r>
            <a:r>
              <a:rPr lang="en-US" altLang="zh-CN">
                <a:solidFill>
                  <a:srgbClr val="CC0000"/>
                </a:solidFill>
              </a:rPr>
              <a:t>ALTER TABLE</a:t>
            </a:r>
            <a:r>
              <a:rPr lang="en-US" altLang="zh-CN">
                <a:solidFill>
                  <a:srgbClr val="0033CC"/>
                </a:solidFill>
              </a:rPr>
              <a:t>    </a:t>
            </a:r>
            <a:r>
              <a:rPr lang="zh-CN" altLang="en-GB">
                <a:solidFill>
                  <a:srgbClr val="0033CC"/>
                </a:solidFill>
              </a:rPr>
              <a:t>表名</a:t>
            </a:r>
            <a:r>
              <a:rPr lang="zh-CN" altLang="en-US">
                <a:solidFill>
                  <a:srgbClr val="0033CC"/>
                </a:solidFill>
              </a:rPr>
              <a:t>   </a:t>
            </a:r>
            <a:r>
              <a:rPr lang="en-US" altLang="zh-CN">
                <a:solidFill>
                  <a:srgbClr val="CC0000"/>
                </a:solidFill>
              </a:rPr>
              <a:t>DROP COLUMN</a:t>
            </a:r>
            <a:r>
              <a:rPr lang="en-US" altLang="zh-CN">
                <a:solidFill>
                  <a:srgbClr val="0033CC"/>
                </a:solidFill>
              </a:rPr>
              <a:t>   </a:t>
            </a:r>
            <a:r>
              <a:rPr lang="zh-CN" altLang="en-US">
                <a:solidFill>
                  <a:srgbClr val="0033CC"/>
                </a:solidFill>
              </a:rPr>
              <a:t>字段名</a:t>
            </a:r>
            <a:r>
              <a:rPr lang="zh-CN" altLang="en-GB">
                <a:solidFill>
                  <a:srgbClr val="0033CC"/>
                </a:solidFill>
              </a:rPr>
              <a:t> </a:t>
            </a:r>
            <a:r>
              <a:rPr lang="zh-CN" altLang="en-US"/>
              <a:t>　　</a:t>
            </a:r>
          </a:p>
        </p:txBody>
      </p:sp>
      <p:sp>
        <p:nvSpPr>
          <p:cNvPr id="1750023" name="Rectangle 7"/>
          <p:cNvSpPr>
            <a:spLocks noRot="1" noChangeArrowheads="1"/>
          </p:cNvSpPr>
          <p:nvPr/>
        </p:nvSpPr>
        <p:spPr bwMode="auto">
          <a:xfrm>
            <a:off x="684213" y="4292600"/>
            <a:ext cx="7812087"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hlink"/>
              </a:buClr>
              <a:buSzPct val="70000"/>
              <a:buFont typeface="Wingdings" pitchFamily="2" charset="2"/>
              <a:buNone/>
            </a:pPr>
            <a:r>
              <a:rPr lang="zh-CN" altLang="en-US"/>
              <a:t>例：在表</a:t>
            </a:r>
            <a:r>
              <a:rPr lang="en-GB" altLang="zh-CN">
                <a:solidFill>
                  <a:srgbClr val="0033CC"/>
                </a:solidFill>
              </a:rPr>
              <a:t>xsb</a:t>
            </a:r>
            <a:r>
              <a:rPr lang="zh-CN" altLang="en-US"/>
              <a:t>中删除一个字段。</a:t>
            </a:r>
          </a:p>
          <a:p>
            <a:pPr>
              <a:spcBef>
                <a:spcPct val="20000"/>
              </a:spcBef>
              <a:buClr>
                <a:schemeClr val="hlink"/>
              </a:buClr>
              <a:buSzPct val="70000"/>
              <a:buFont typeface="Wingdings" pitchFamily="2" charset="2"/>
              <a:buNone/>
            </a:pPr>
            <a:r>
              <a:rPr lang="zh-CN" altLang="en-US"/>
              <a:t>     </a:t>
            </a:r>
            <a:r>
              <a:rPr lang="en-US" altLang="zh-CN">
                <a:solidFill>
                  <a:srgbClr val="0033CC"/>
                </a:solidFill>
              </a:rPr>
              <a:t>USE xs</a:t>
            </a:r>
            <a:endParaRPr lang="en-GB" altLang="zh-CN">
              <a:solidFill>
                <a:srgbClr val="0033CC"/>
              </a:solidFill>
            </a:endParaRPr>
          </a:p>
          <a:p>
            <a:pPr>
              <a:spcBef>
                <a:spcPct val="20000"/>
              </a:spcBef>
              <a:buClr>
                <a:schemeClr val="hlink"/>
              </a:buClr>
              <a:buSzPct val="70000"/>
              <a:buFont typeface="Wingdings" pitchFamily="2" charset="2"/>
              <a:buNone/>
            </a:pPr>
            <a:r>
              <a:rPr lang="en-GB" altLang="zh-CN">
                <a:solidFill>
                  <a:srgbClr val="0033CC"/>
                </a:solidFill>
              </a:rPr>
              <a:t>     </a:t>
            </a:r>
            <a:r>
              <a:rPr lang="en-US" altLang="zh-CN">
                <a:solidFill>
                  <a:srgbClr val="CC0000"/>
                </a:solidFill>
              </a:rPr>
              <a:t>ALTER TABLE</a:t>
            </a:r>
            <a:r>
              <a:rPr lang="en-US" altLang="zh-CN">
                <a:solidFill>
                  <a:srgbClr val="0033CC"/>
                </a:solidFill>
              </a:rPr>
              <a:t>   </a:t>
            </a:r>
            <a:r>
              <a:rPr lang="en-GB" altLang="zh-CN">
                <a:solidFill>
                  <a:srgbClr val="0033CC"/>
                </a:solidFill>
              </a:rPr>
              <a:t>xsb</a:t>
            </a:r>
            <a:r>
              <a:rPr lang="en-US" altLang="zh-CN">
                <a:solidFill>
                  <a:srgbClr val="0033CC"/>
                </a:solidFill>
              </a:rPr>
              <a:t>   </a:t>
            </a:r>
            <a:r>
              <a:rPr lang="en-US" altLang="zh-CN">
                <a:solidFill>
                  <a:srgbClr val="CC0000"/>
                </a:solidFill>
              </a:rPr>
              <a:t>DROP COLUMN</a:t>
            </a:r>
            <a:r>
              <a:rPr lang="en-US" altLang="zh-CN">
                <a:solidFill>
                  <a:srgbClr val="0033CC"/>
                </a:solidFill>
              </a:rPr>
              <a:t>  dz</a:t>
            </a:r>
          </a:p>
        </p:txBody>
      </p:sp>
      <p:sp>
        <p:nvSpPr>
          <p:cNvPr id="1750024" name="Text Box 8"/>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1042" name="Rectangle 2"/>
          <p:cNvSpPr>
            <a:spLocks noGrp="1" noRot="1" noChangeArrowheads="1"/>
          </p:cNvSpPr>
          <p:nvPr>
            <p:ph type="body" idx="1"/>
          </p:nvPr>
        </p:nvSpPr>
        <p:spPr>
          <a:xfrm>
            <a:off x="539750" y="3068638"/>
            <a:ext cx="8353425" cy="3313112"/>
          </a:xfrm>
        </p:spPr>
        <p:txBody>
          <a:bodyPr/>
          <a:lstStyle/>
          <a:p>
            <a:pPr>
              <a:lnSpc>
                <a:spcPct val="130000"/>
              </a:lnSpc>
              <a:buFont typeface="Wingdings" pitchFamily="2" charset="2"/>
              <a:buNone/>
            </a:pPr>
            <a:r>
              <a:rPr lang="en-US" altLang="zh-CN" sz="1800"/>
              <a:t>	</a:t>
            </a:r>
            <a:r>
              <a:rPr lang="zh-CN" altLang="en-US" sz="1800">
                <a:solidFill>
                  <a:schemeClr val="tx2"/>
                </a:solidFill>
              </a:rPr>
              <a:t>删除基本表语句格式如下：</a:t>
            </a:r>
          </a:p>
          <a:p>
            <a:pPr>
              <a:lnSpc>
                <a:spcPct val="130000"/>
              </a:lnSpc>
              <a:buFont typeface="Wingdings" pitchFamily="2" charset="2"/>
              <a:buNone/>
            </a:pPr>
            <a:r>
              <a:rPr lang="zh-CN" altLang="en-US" sz="1800"/>
              <a:t>	</a:t>
            </a:r>
            <a:r>
              <a:rPr lang="en-US" altLang="zh-CN" sz="1800"/>
              <a:t>DROP  TABLE &lt;</a:t>
            </a:r>
            <a:r>
              <a:rPr lang="zh-CN" altLang="en-US" sz="1800"/>
              <a:t>表名</a:t>
            </a:r>
            <a:r>
              <a:rPr lang="en-US" altLang="zh-CN" sz="1800"/>
              <a:t>&gt;</a:t>
            </a:r>
            <a:r>
              <a:rPr lang="zh-CN" sz="1800"/>
              <a:t>；</a:t>
            </a:r>
            <a:endParaRPr lang="zh-CN" altLang="en-US" sz="1800"/>
          </a:p>
        </p:txBody>
      </p:sp>
      <p:sp>
        <p:nvSpPr>
          <p:cNvPr id="1751043" name="Rectangle 3"/>
          <p:cNvSpPr>
            <a:spLocks noGrp="1" noRot="1" noChangeArrowheads="1"/>
          </p:cNvSpPr>
          <p:nvPr>
            <p:ph type="title"/>
          </p:nvPr>
        </p:nvSpPr>
        <p:spPr>
          <a:xfrm>
            <a:off x="755650" y="692150"/>
            <a:ext cx="7524750" cy="576263"/>
          </a:xfrm>
        </p:spPr>
        <p:txBody>
          <a:bodyPr/>
          <a:lstStyle/>
          <a:p>
            <a:pPr algn="l"/>
            <a:r>
              <a:rPr lang="en-US" altLang="zh-CN" sz="2000"/>
              <a:t>3</a:t>
            </a:r>
            <a:r>
              <a:rPr lang="zh-CN" altLang="en-US" sz="2000"/>
              <a:t>、删除表结构</a:t>
            </a:r>
          </a:p>
        </p:txBody>
      </p:sp>
      <p:sp>
        <p:nvSpPr>
          <p:cNvPr id="1751044" name="Rectangle 4"/>
          <p:cNvSpPr>
            <a:spLocks noChangeArrowheads="1"/>
          </p:cNvSpPr>
          <p:nvPr/>
        </p:nvSpPr>
        <p:spPr bwMode="auto">
          <a:xfrm>
            <a:off x="684213" y="1341438"/>
            <a:ext cx="8064500" cy="863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a:solidFill>
                  <a:srgbClr val="660066"/>
                </a:solidFill>
              </a:rPr>
              <a:t>（</a:t>
            </a:r>
            <a:r>
              <a:rPr lang="zh-CN" altLang="zh-CN" noProof="1">
                <a:solidFill>
                  <a:srgbClr val="660066"/>
                </a:solidFill>
              </a:rPr>
              <a:t>1</a:t>
            </a:r>
            <a:r>
              <a:rPr lang="zh-CN" altLang="en-US">
                <a:solidFill>
                  <a:srgbClr val="660066"/>
                </a:solidFill>
              </a:rPr>
              <a:t>）</a:t>
            </a:r>
            <a:r>
              <a:rPr lang="zh-CN" altLang="en-US" b="0">
                <a:solidFill>
                  <a:schemeClr val="tx2"/>
                </a:solidFill>
              </a:rPr>
              <a:t> </a:t>
            </a:r>
            <a:r>
              <a:rPr lang="zh-CN" b="0">
                <a:solidFill>
                  <a:schemeClr val="tx2"/>
                </a:solidFill>
              </a:rPr>
              <a:t>在企业管理器中，</a:t>
            </a:r>
            <a:r>
              <a:rPr lang="zh-CN" altLang="en-US" b="0">
                <a:solidFill>
                  <a:schemeClr val="tx2"/>
                </a:solidFill>
              </a:rPr>
              <a:t>在目录中找到相应的表，在表名上</a:t>
            </a:r>
            <a:r>
              <a:rPr lang="zh-CN" b="0">
                <a:solidFill>
                  <a:srgbClr val="6666FF"/>
                </a:solidFill>
              </a:rPr>
              <a:t>右击“表”</a:t>
            </a:r>
            <a:r>
              <a:rPr lang="zh-CN" altLang="en-US" b="0">
                <a:solidFill>
                  <a:srgbClr val="6666FF"/>
                </a:solidFill>
              </a:rPr>
              <a:t>可进行删除、复制和重命名操作</a:t>
            </a:r>
            <a:r>
              <a:rPr lang="zh-CN" b="0">
                <a:solidFill>
                  <a:schemeClr val="tx2"/>
                </a:solidFill>
              </a:rPr>
              <a:t>。</a:t>
            </a:r>
          </a:p>
        </p:txBody>
      </p:sp>
      <p:sp>
        <p:nvSpPr>
          <p:cNvPr id="1751045" name="Rectangle 5"/>
          <p:cNvSpPr>
            <a:spLocks noRot="1" noChangeArrowheads="1"/>
          </p:cNvSpPr>
          <p:nvPr/>
        </p:nvSpPr>
        <p:spPr bwMode="auto">
          <a:xfrm>
            <a:off x="684213" y="2420938"/>
            <a:ext cx="657542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zh-CN" altLang="en-US">
                <a:solidFill>
                  <a:srgbClr val="660066"/>
                </a:solidFill>
              </a:rPr>
              <a:t>（</a:t>
            </a:r>
            <a:r>
              <a:rPr lang="en-US" altLang="zh-CN">
                <a:solidFill>
                  <a:srgbClr val="660066"/>
                </a:solidFill>
              </a:rPr>
              <a:t>2</a:t>
            </a:r>
            <a:r>
              <a:rPr lang="zh-CN" altLang="en-US">
                <a:solidFill>
                  <a:srgbClr val="660066"/>
                </a:solidFill>
              </a:rPr>
              <a:t>）使用</a:t>
            </a:r>
            <a:r>
              <a:rPr lang="en-US" altLang="zh-CN">
                <a:solidFill>
                  <a:srgbClr val="660066"/>
                </a:solidFill>
              </a:rPr>
              <a:t>SQL</a:t>
            </a:r>
            <a:r>
              <a:rPr lang="zh-CN" altLang="en-US">
                <a:solidFill>
                  <a:srgbClr val="660066"/>
                </a:solidFill>
              </a:rPr>
              <a:t>语句</a:t>
            </a:r>
          </a:p>
        </p:txBody>
      </p:sp>
      <p:sp>
        <p:nvSpPr>
          <p:cNvPr id="1751046" name="Text Box 6"/>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2066" name="Rectangle 2"/>
          <p:cNvSpPr>
            <a:spLocks noGrp="1" noRot="1" noChangeArrowheads="1"/>
          </p:cNvSpPr>
          <p:nvPr>
            <p:ph type="title"/>
          </p:nvPr>
        </p:nvSpPr>
        <p:spPr>
          <a:xfrm>
            <a:off x="755650" y="765175"/>
            <a:ext cx="7799388" cy="582613"/>
          </a:xfrm>
        </p:spPr>
        <p:txBody>
          <a:bodyPr/>
          <a:lstStyle/>
          <a:p>
            <a:r>
              <a:rPr lang="zh-CN" altLang="en-US" sz="2400">
                <a:solidFill>
                  <a:srgbClr val="CC3300"/>
                </a:solidFill>
              </a:rPr>
              <a:t>三、表内容的输入与维护</a:t>
            </a:r>
            <a:endParaRPr lang="zh-CN" sz="2400">
              <a:solidFill>
                <a:srgbClr val="CC3300"/>
              </a:solidFill>
            </a:endParaRPr>
          </a:p>
        </p:txBody>
      </p:sp>
      <p:sp>
        <p:nvSpPr>
          <p:cNvPr id="1752067" name="Rectangle 3"/>
          <p:cNvSpPr>
            <a:spLocks noGrp="1" noRot="1" noChangeArrowheads="1"/>
          </p:cNvSpPr>
          <p:nvPr>
            <p:ph type="body" idx="1"/>
          </p:nvPr>
        </p:nvSpPr>
        <p:spPr>
          <a:xfrm>
            <a:off x="323850" y="1557338"/>
            <a:ext cx="8540750" cy="3886200"/>
          </a:xfrm>
        </p:spPr>
        <p:txBody>
          <a:bodyPr/>
          <a:lstStyle/>
          <a:p>
            <a:pPr>
              <a:lnSpc>
                <a:spcPct val="130000"/>
              </a:lnSpc>
              <a:buFont typeface="Wingdings" pitchFamily="2" charset="2"/>
              <a:buNone/>
            </a:pPr>
            <a:r>
              <a:rPr lang="en-US" altLang="zh-CN" sz="2000" b="1"/>
              <a:t>          </a:t>
            </a:r>
            <a:r>
              <a:rPr lang="zh-CN" sz="2000" b="1">
                <a:solidFill>
                  <a:schemeClr val="tx2"/>
                </a:solidFill>
              </a:rPr>
              <a:t>在企业管理器中，打开指定的数据库，右击要录入数据的数据表，从弹出的快捷菜单中选择</a:t>
            </a:r>
            <a:r>
              <a:rPr lang="zh-CN" sz="2000" b="1">
                <a:solidFill>
                  <a:srgbClr val="CC0000"/>
                </a:solidFill>
              </a:rPr>
              <a:t>“打开表”</a:t>
            </a:r>
            <a:r>
              <a:rPr lang="zh-CN" sz="2000" b="1">
                <a:solidFill>
                  <a:schemeClr val="tx2"/>
                </a:solidFill>
              </a:rPr>
              <a:t>命令，该命令还有三个子命令。</a:t>
            </a:r>
          </a:p>
          <a:p>
            <a:pPr>
              <a:lnSpc>
                <a:spcPct val="130000"/>
              </a:lnSpc>
            </a:pPr>
            <a:r>
              <a:rPr lang="zh-CN" sz="2000" b="1">
                <a:solidFill>
                  <a:srgbClr val="CC3300"/>
                </a:solidFill>
              </a:rPr>
              <a:t>“返回所有行”：</a:t>
            </a:r>
            <a:r>
              <a:rPr lang="zh-CN" sz="2000" b="1"/>
              <a:t>用于显示数据表中的所有记录。</a:t>
            </a:r>
          </a:p>
          <a:p>
            <a:pPr>
              <a:lnSpc>
                <a:spcPct val="130000"/>
              </a:lnSpc>
            </a:pPr>
            <a:r>
              <a:rPr lang="zh-CN" sz="2000" b="1">
                <a:solidFill>
                  <a:srgbClr val="CC3300"/>
                </a:solidFill>
              </a:rPr>
              <a:t>“返回首行”：</a:t>
            </a:r>
            <a:r>
              <a:rPr lang="zh-CN" sz="2000" b="1"/>
              <a:t>用于显示前</a:t>
            </a:r>
            <a:r>
              <a:rPr lang="en-US" altLang="zh-CN" sz="2000" b="1" noProof="1"/>
              <a:t>N</a:t>
            </a:r>
            <a:r>
              <a:rPr lang="zh-CN" sz="2000" b="1"/>
              <a:t>条记录，</a:t>
            </a:r>
            <a:r>
              <a:rPr lang="en-US" altLang="zh-CN" sz="2000" b="1" noProof="1"/>
              <a:t>N</a:t>
            </a:r>
            <a:r>
              <a:rPr lang="zh-CN" sz="2000" b="1"/>
              <a:t>可以自己输入。</a:t>
            </a:r>
          </a:p>
          <a:p>
            <a:pPr>
              <a:lnSpc>
                <a:spcPct val="130000"/>
              </a:lnSpc>
            </a:pPr>
            <a:r>
              <a:rPr lang="zh-CN" sz="2000" b="1">
                <a:solidFill>
                  <a:srgbClr val="CC3300"/>
                </a:solidFill>
              </a:rPr>
              <a:t>“查询”：</a:t>
            </a:r>
            <a:r>
              <a:rPr lang="zh-CN" sz="2000" b="1"/>
              <a:t>用于查询具体某条记录。</a:t>
            </a:r>
          </a:p>
        </p:txBody>
      </p:sp>
      <p:sp>
        <p:nvSpPr>
          <p:cNvPr id="175206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3090" name="Rectangle 2"/>
          <p:cNvSpPr>
            <a:spLocks noGrp="1" noRot="1" noChangeArrowheads="1"/>
          </p:cNvSpPr>
          <p:nvPr>
            <p:ph type="title"/>
          </p:nvPr>
        </p:nvSpPr>
        <p:spPr>
          <a:xfrm>
            <a:off x="827088" y="692150"/>
            <a:ext cx="6934200" cy="476250"/>
          </a:xfrm>
        </p:spPr>
        <p:txBody>
          <a:bodyPr/>
          <a:lstStyle/>
          <a:p>
            <a:pPr algn="l"/>
            <a:r>
              <a:rPr lang="zh-CN" altLang="en-US" sz="2400">
                <a:solidFill>
                  <a:srgbClr val="660066"/>
                </a:solidFill>
              </a:rPr>
              <a:t>（一）插入数据</a:t>
            </a:r>
          </a:p>
        </p:txBody>
      </p:sp>
      <p:sp>
        <p:nvSpPr>
          <p:cNvPr id="1753091" name="Rectangle 3"/>
          <p:cNvSpPr>
            <a:spLocks noGrp="1" noRot="1" noChangeArrowheads="1"/>
          </p:cNvSpPr>
          <p:nvPr>
            <p:ph type="body" idx="1"/>
          </p:nvPr>
        </p:nvSpPr>
        <p:spPr>
          <a:xfrm>
            <a:off x="323850" y="1196975"/>
            <a:ext cx="8569325" cy="2879725"/>
          </a:xfrm>
        </p:spPr>
        <p:txBody>
          <a:bodyPr/>
          <a:lstStyle/>
          <a:p>
            <a:pPr>
              <a:lnSpc>
                <a:spcPct val="140000"/>
              </a:lnSpc>
            </a:pPr>
            <a:r>
              <a:rPr lang="en-US" altLang="zh-CN" sz="1800"/>
              <a:t>   </a:t>
            </a:r>
            <a:r>
              <a:rPr lang="zh-CN" altLang="en-US" sz="1800"/>
              <a:t>插入数据的</a:t>
            </a:r>
            <a:r>
              <a:rPr lang="en-US" altLang="zh-CN" sz="1800"/>
              <a:t>SQL</a:t>
            </a:r>
            <a:r>
              <a:rPr lang="zh-CN" altLang="en-US" sz="1800"/>
              <a:t>语句基本格式为：</a:t>
            </a:r>
          </a:p>
          <a:p>
            <a:pPr>
              <a:lnSpc>
                <a:spcPct val="140000"/>
              </a:lnSpc>
              <a:buFont typeface="Wingdings" pitchFamily="2" charset="2"/>
              <a:buNone/>
            </a:pPr>
            <a:r>
              <a:rPr lang="zh-CN" altLang="en-US" sz="1800"/>
              <a:t>     </a:t>
            </a:r>
            <a:r>
              <a:rPr lang="en-US" altLang="zh-CN" sz="1800">
                <a:solidFill>
                  <a:srgbClr val="CC3300"/>
                </a:solidFill>
              </a:rPr>
              <a:t>INSERT INTO</a:t>
            </a:r>
            <a:r>
              <a:rPr lang="en-US" altLang="zh-CN" sz="1800"/>
              <a:t> &lt;</a:t>
            </a:r>
            <a:r>
              <a:rPr lang="zh-CN" altLang="en-US" sz="1800"/>
              <a:t>表名</a:t>
            </a:r>
            <a:r>
              <a:rPr lang="en-US" altLang="zh-CN" sz="1800"/>
              <a:t>&gt;</a:t>
            </a:r>
            <a:r>
              <a:rPr lang="zh-CN" sz="1800">
                <a:solidFill>
                  <a:schemeClr val="tx2"/>
                </a:solidFill>
              </a:rPr>
              <a:t>（</a:t>
            </a:r>
            <a:r>
              <a:rPr lang="en-US" altLang="zh-CN" sz="1800">
                <a:solidFill>
                  <a:schemeClr val="tx2"/>
                </a:solidFill>
              </a:rPr>
              <a:t>[&lt;</a:t>
            </a:r>
            <a:r>
              <a:rPr lang="zh-CN" altLang="en-US" sz="1800">
                <a:solidFill>
                  <a:schemeClr val="tx2"/>
                </a:solidFill>
              </a:rPr>
              <a:t>列名</a:t>
            </a:r>
            <a:r>
              <a:rPr lang="en-US" altLang="zh-CN" sz="1800">
                <a:solidFill>
                  <a:schemeClr val="tx2"/>
                </a:solidFill>
              </a:rPr>
              <a:t>1&gt;[,&lt;</a:t>
            </a:r>
            <a:r>
              <a:rPr lang="zh-CN" altLang="en-US" sz="1800">
                <a:solidFill>
                  <a:schemeClr val="tx2"/>
                </a:solidFill>
              </a:rPr>
              <a:t>列名</a:t>
            </a:r>
            <a:r>
              <a:rPr lang="en-US" altLang="zh-CN" sz="1800">
                <a:solidFill>
                  <a:schemeClr val="tx2"/>
                </a:solidFill>
              </a:rPr>
              <a:t>2&gt;</a:t>
            </a:r>
            <a:r>
              <a:rPr lang="en-US" altLang="zh-CN" sz="1800">
                <a:solidFill>
                  <a:schemeClr val="tx2"/>
                </a:solidFill>
                <a:latin typeface="Arial Black"/>
              </a:rPr>
              <a:t>…</a:t>
            </a:r>
            <a:r>
              <a:rPr lang="en-US" altLang="zh-CN" sz="1800">
                <a:solidFill>
                  <a:schemeClr val="tx2"/>
                </a:solidFill>
              </a:rPr>
              <a:t>]]</a:t>
            </a:r>
            <a:r>
              <a:rPr lang="zh-CN" sz="1800">
                <a:solidFill>
                  <a:schemeClr val="tx2"/>
                </a:solidFill>
              </a:rPr>
              <a:t>）</a:t>
            </a:r>
            <a:r>
              <a:rPr lang="en-US" altLang="zh-CN" sz="1800">
                <a:solidFill>
                  <a:srgbClr val="CC3300"/>
                </a:solidFill>
              </a:rPr>
              <a:t>VALUES</a:t>
            </a:r>
            <a:r>
              <a:rPr lang="zh-CN" sz="1800">
                <a:solidFill>
                  <a:schemeClr val="tx2"/>
                </a:solidFill>
              </a:rPr>
              <a:t>（</a:t>
            </a:r>
            <a:r>
              <a:rPr lang="en-US" altLang="zh-CN" sz="1800">
                <a:solidFill>
                  <a:schemeClr val="tx2"/>
                </a:solidFill>
              </a:rPr>
              <a:t>&lt;</a:t>
            </a:r>
            <a:r>
              <a:rPr lang="zh-CN" altLang="en-US" sz="1800">
                <a:solidFill>
                  <a:schemeClr val="tx2"/>
                </a:solidFill>
              </a:rPr>
              <a:t>常量</a:t>
            </a:r>
            <a:r>
              <a:rPr lang="en-US" altLang="zh-CN" sz="1800">
                <a:solidFill>
                  <a:schemeClr val="tx2"/>
                </a:solidFill>
              </a:rPr>
              <a:t>1&gt;[,&lt;</a:t>
            </a:r>
            <a:r>
              <a:rPr lang="zh-CN" altLang="en-US" sz="1800">
                <a:solidFill>
                  <a:schemeClr val="tx2"/>
                </a:solidFill>
              </a:rPr>
              <a:t>常量</a:t>
            </a:r>
            <a:r>
              <a:rPr lang="en-US" altLang="zh-CN" sz="1800">
                <a:solidFill>
                  <a:schemeClr val="tx2"/>
                </a:solidFill>
              </a:rPr>
              <a:t>2&gt;</a:t>
            </a:r>
            <a:r>
              <a:rPr lang="en-US" altLang="zh-CN" sz="1800">
                <a:solidFill>
                  <a:schemeClr val="tx2"/>
                </a:solidFill>
                <a:latin typeface="Arial Black"/>
              </a:rPr>
              <a:t>…</a:t>
            </a:r>
            <a:r>
              <a:rPr lang="en-US" altLang="zh-CN" sz="1800">
                <a:solidFill>
                  <a:schemeClr val="tx2"/>
                </a:solidFill>
              </a:rPr>
              <a:t>]</a:t>
            </a:r>
            <a:endParaRPr lang="zh-CN" altLang="zh-CN" sz="1800">
              <a:solidFill>
                <a:schemeClr val="tx2"/>
              </a:solidFill>
            </a:endParaRPr>
          </a:p>
          <a:p>
            <a:pPr>
              <a:lnSpc>
                <a:spcPct val="140000"/>
              </a:lnSpc>
              <a:buFont typeface="Wingdings" pitchFamily="2" charset="2"/>
              <a:buNone/>
            </a:pPr>
            <a:r>
              <a:rPr lang="zh-CN" sz="1800"/>
              <a:t>例如：</a:t>
            </a:r>
          </a:p>
          <a:p>
            <a:pPr>
              <a:lnSpc>
                <a:spcPct val="80000"/>
              </a:lnSpc>
            </a:pPr>
            <a:r>
              <a:rPr lang="zh-CN" altLang="en-US" sz="1800"/>
              <a:t>   </a:t>
            </a:r>
            <a:r>
              <a:rPr lang="en-US" altLang="en-US" sz="2000"/>
              <a:t>INSERT INTO xsb (xh,xm,xb,csrq,zy,nj) VALUES ('0870601','李四','男','1992-12-12','北大青鸟',2)</a:t>
            </a:r>
          </a:p>
          <a:p>
            <a:pPr>
              <a:lnSpc>
                <a:spcPct val="80000"/>
              </a:lnSpc>
            </a:pPr>
            <a:endParaRPr lang="en-US" altLang="en-US" sz="2000"/>
          </a:p>
        </p:txBody>
      </p:sp>
      <p:sp>
        <p:nvSpPr>
          <p:cNvPr id="1753092" name="Rectangle 4"/>
          <p:cNvSpPr>
            <a:spLocks noChangeArrowheads="1"/>
          </p:cNvSpPr>
          <p:nvPr/>
        </p:nvSpPr>
        <p:spPr bwMode="auto">
          <a:xfrm>
            <a:off x="0" y="4221163"/>
            <a:ext cx="8820150" cy="172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0000"/>
              </a:lnSpc>
              <a:spcBef>
                <a:spcPct val="20000"/>
              </a:spcBef>
              <a:buClr>
                <a:schemeClr val="hlink"/>
              </a:buClr>
              <a:buSzPct val="70000"/>
              <a:buFont typeface="Wingdings" pitchFamily="2" charset="2"/>
              <a:buNone/>
            </a:pPr>
            <a:r>
              <a:rPr lang="zh-CN" altLang="en-US" b="0">
                <a:solidFill>
                  <a:schemeClr val="tx2"/>
                </a:solidFill>
              </a:rPr>
              <a:t>　说明：</a:t>
            </a:r>
            <a:r>
              <a:rPr lang="en-US" altLang="zh-CN" b="0">
                <a:solidFill>
                  <a:schemeClr val="tx2"/>
                </a:solidFill>
              </a:rPr>
              <a:t>1</a:t>
            </a:r>
            <a:r>
              <a:rPr lang="zh-CN" altLang="en-US" b="0">
                <a:solidFill>
                  <a:schemeClr val="tx2"/>
                </a:solidFill>
              </a:rPr>
              <a:t>、如果</a:t>
            </a:r>
            <a:r>
              <a:rPr lang="en-US" altLang="zh-CN" b="0">
                <a:solidFill>
                  <a:schemeClr val="tx2"/>
                </a:solidFill>
              </a:rPr>
              <a:t>INSERT</a:t>
            </a:r>
            <a:r>
              <a:rPr lang="zh-CN" altLang="en-US" b="0">
                <a:solidFill>
                  <a:schemeClr val="tx2"/>
                </a:solidFill>
              </a:rPr>
              <a:t>语句中没有指定出表的字段名称，则</a:t>
            </a:r>
            <a:r>
              <a:rPr lang="en-US" altLang="zh-CN" b="0">
                <a:solidFill>
                  <a:schemeClr val="tx2"/>
                </a:solidFill>
              </a:rPr>
              <a:t>INSERT</a:t>
            </a:r>
            <a:r>
              <a:rPr lang="zh-CN" altLang="en-US" b="0">
                <a:solidFill>
                  <a:schemeClr val="tx2"/>
                </a:solidFill>
              </a:rPr>
              <a:t>语句指定值的排列顺序必须与表的列的定义顺序完全一样，否则可能会出现数据类型不匹配或字段内容错误。</a:t>
            </a:r>
          </a:p>
          <a:p>
            <a:pPr marL="342900" indent="-342900">
              <a:lnSpc>
                <a:spcPct val="130000"/>
              </a:lnSpc>
              <a:spcBef>
                <a:spcPct val="20000"/>
              </a:spcBef>
              <a:buClr>
                <a:schemeClr val="hlink"/>
              </a:buClr>
              <a:buSzPct val="70000"/>
              <a:buFont typeface="Wingdings" pitchFamily="2" charset="2"/>
              <a:buNone/>
            </a:pPr>
            <a:r>
              <a:rPr lang="zh-CN" altLang="en-US" b="0">
                <a:solidFill>
                  <a:schemeClr val="tx2"/>
                </a:solidFill>
              </a:rPr>
              <a:t>　          </a:t>
            </a:r>
            <a:r>
              <a:rPr lang="en-US" altLang="zh-CN" b="0">
                <a:solidFill>
                  <a:schemeClr val="tx2"/>
                </a:solidFill>
              </a:rPr>
              <a:t>2</a:t>
            </a:r>
            <a:r>
              <a:rPr lang="zh-CN" altLang="en-US" b="0">
                <a:solidFill>
                  <a:schemeClr val="tx2"/>
                </a:solidFill>
              </a:rPr>
              <a:t>、</a:t>
            </a:r>
            <a:r>
              <a:rPr lang="en-US" altLang="zh-CN" b="0">
                <a:solidFill>
                  <a:schemeClr val="tx2"/>
                </a:solidFill>
              </a:rPr>
              <a:t>INSERT</a:t>
            </a:r>
            <a:r>
              <a:rPr lang="zh-CN" altLang="en-US" b="0">
                <a:solidFill>
                  <a:schemeClr val="tx2"/>
                </a:solidFill>
              </a:rPr>
              <a:t>语句中可以根据需要，指定用户所需要的字段名称。但</a:t>
            </a:r>
            <a:r>
              <a:rPr lang="en-US" altLang="zh-CN" b="0">
                <a:solidFill>
                  <a:srgbClr val="CC3300"/>
                </a:solidFill>
              </a:rPr>
              <a:t>NOT NULL</a:t>
            </a:r>
            <a:r>
              <a:rPr lang="zh-CN" altLang="en-US" b="0">
                <a:solidFill>
                  <a:srgbClr val="CC3300"/>
                </a:solidFill>
              </a:rPr>
              <a:t>项不能缺。</a:t>
            </a:r>
          </a:p>
        </p:txBody>
      </p:sp>
      <p:sp>
        <p:nvSpPr>
          <p:cNvPr id="1753093"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4114" name="Rectangle 2"/>
          <p:cNvSpPr>
            <a:spLocks noGrp="1" noRot="1" noChangeArrowheads="1"/>
          </p:cNvSpPr>
          <p:nvPr>
            <p:ph type="title"/>
          </p:nvPr>
        </p:nvSpPr>
        <p:spPr>
          <a:xfrm>
            <a:off x="900113" y="765175"/>
            <a:ext cx="6391275" cy="358775"/>
          </a:xfrm>
        </p:spPr>
        <p:txBody>
          <a:bodyPr/>
          <a:lstStyle/>
          <a:p>
            <a:pPr algn="l">
              <a:lnSpc>
                <a:spcPct val="110000"/>
              </a:lnSpc>
            </a:pPr>
            <a:r>
              <a:rPr lang="en-US" altLang="zh-CN" sz="2000" b="0">
                <a:solidFill>
                  <a:srgbClr val="990033"/>
                </a:solidFill>
                <a:latin typeface="Times New Roman" pitchFamily="18" charset="0"/>
              </a:rPr>
              <a:t>【</a:t>
            </a:r>
            <a:r>
              <a:rPr lang="zh-CN" altLang="en-US" sz="2000" b="0">
                <a:solidFill>
                  <a:srgbClr val="990033"/>
                </a:solidFill>
                <a:latin typeface="Times New Roman" pitchFamily="18" charset="0"/>
              </a:rPr>
              <a:t>例</a:t>
            </a:r>
            <a:r>
              <a:rPr lang="en-US" altLang="zh-CN" sz="2000" b="0">
                <a:solidFill>
                  <a:srgbClr val="990033"/>
                </a:solidFill>
                <a:latin typeface="Times New Roman" pitchFamily="18" charset="0"/>
              </a:rPr>
              <a:t>】</a:t>
            </a:r>
          </a:p>
        </p:txBody>
      </p:sp>
      <p:sp>
        <p:nvSpPr>
          <p:cNvPr id="1754115" name="Rectangle 3"/>
          <p:cNvSpPr>
            <a:spLocks noChangeArrowheads="1"/>
          </p:cNvSpPr>
          <p:nvPr/>
        </p:nvSpPr>
        <p:spPr bwMode="auto">
          <a:xfrm>
            <a:off x="539750" y="1557338"/>
            <a:ext cx="7848600" cy="2305050"/>
          </a:xfrm>
          <a:prstGeom prst="rect">
            <a:avLst/>
          </a:prstGeom>
          <a:noFill/>
          <a:ln>
            <a:noFill/>
          </a:ln>
          <a:effectLst/>
          <a:extLst>
            <a:ext uri="{909E8E84-426E-40DD-AFC4-6F175D3DCCD1}">
              <a14:hiddenFill xmlns:a14="http://schemas.microsoft.com/office/drawing/2010/main">
                <a:solidFill>
                  <a:srgbClr val="EAFDE7"/>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0000"/>
              </a:lnSpc>
              <a:spcBef>
                <a:spcPct val="20000"/>
              </a:spcBef>
              <a:buClr>
                <a:schemeClr val="hlink"/>
              </a:buClr>
              <a:buSzPct val="70000"/>
              <a:buFont typeface="Wingdings" pitchFamily="2" charset="2"/>
              <a:buNone/>
            </a:pPr>
            <a:r>
              <a:rPr lang="zh-CN" altLang="en-US">
                <a:solidFill>
                  <a:srgbClr val="990033"/>
                </a:solidFill>
                <a:latin typeface="Times New Roman" pitchFamily="18" charset="0"/>
              </a:rPr>
              <a:t>插入一条选课记录</a:t>
            </a:r>
            <a:r>
              <a:rPr lang="en-US" altLang="zh-CN">
                <a:solidFill>
                  <a:srgbClr val="990033"/>
                </a:solidFill>
                <a:latin typeface="Times New Roman" pitchFamily="18" charset="0"/>
              </a:rPr>
              <a:t>(</a:t>
            </a:r>
            <a:r>
              <a:rPr lang="zh-CN" altLang="en-US">
                <a:solidFill>
                  <a:srgbClr val="990033"/>
                </a:solidFill>
                <a:latin typeface="Times New Roman" pitchFamily="18" charset="0"/>
              </a:rPr>
              <a:t>学号：</a:t>
            </a:r>
            <a:r>
              <a:rPr lang="en-US" altLang="zh-CN">
                <a:solidFill>
                  <a:srgbClr val="990033"/>
                </a:solidFill>
                <a:latin typeface="Times New Roman" pitchFamily="18" charset="0"/>
              </a:rPr>
              <a:t>'98011'</a:t>
            </a:r>
            <a:r>
              <a:rPr lang="zh-CN" altLang="en-US">
                <a:solidFill>
                  <a:srgbClr val="990033"/>
                </a:solidFill>
                <a:latin typeface="Times New Roman" pitchFamily="18" charset="0"/>
              </a:rPr>
              <a:t>，课程号：</a:t>
            </a:r>
            <a:r>
              <a:rPr lang="en-US" altLang="zh-CN">
                <a:solidFill>
                  <a:srgbClr val="990033"/>
                </a:solidFill>
                <a:latin typeface="Times New Roman" pitchFamily="18" charset="0"/>
              </a:rPr>
              <a:t>'C10'</a:t>
            </a:r>
            <a:r>
              <a:rPr lang="zh-CN" altLang="en-US">
                <a:solidFill>
                  <a:srgbClr val="990033"/>
                </a:solidFill>
                <a:latin typeface="Times New Roman" pitchFamily="18" charset="0"/>
              </a:rPr>
              <a:t>，成绩不详</a:t>
            </a:r>
            <a:r>
              <a:rPr lang="en-US" altLang="zh-CN">
                <a:solidFill>
                  <a:srgbClr val="990033"/>
                </a:solidFill>
                <a:latin typeface="Times New Roman" pitchFamily="18" charset="0"/>
              </a:rPr>
              <a:t>)</a:t>
            </a:r>
            <a:r>
              <a:rPr lang="zh-CN" altLang="en-US">
                <a:solidFill>
                  <a:srgbClr val="990033"/>
                </a:solidFill>
                <a:latin typeface="Times New Roman" pitchFamily="18" charset="0"/>
              </a:rPr>
              <a:t>。</a:t>
            </a:r>
            <a:br>
              <a:rPr lang="zh-CN" altLang="en-US">
                <a:solidFill>
                  <a:srgbClr val="990033"/>
                </a:solidFill>
                <a:latin typeface="Times New Roman" pitchFamily="18" charset="0"/>
              </a:rPr>
            </a:br>
            <a:r>
              <a:rPr lang="zh-CN" altLang="en-US" b="0">
                <a:solidFill>
                  <a:schemeClr val="bg2"/>
                </a:solidFill>
                <a:latin typeface="Times New Roman" pitchFamily="18" charset="0"/>
              </a:rPr>
              <a:t>    </a:t>
            </a:r>
            <a:r>
              <a:rPr lang="en-US" altLang="zh-CN">
                <a:latin typeface="Times New Roman" pitchFamily="18" charset="0"/>
              </a:rPr>
              <a:t>INSERT</a:t>
            </a:r>
            <a:br>
              <a:rPr lang="en-US" altLang="zh-CN">
                <a:latin typeface="Times New Roman" pitchFamily="18" charset="0"/>
              </a:rPr>
            </a:br>
            <a:r>
              <a:rPr lang="en-US" altLang="zh-CN">
                <a:latin typeface="Times New Roman" pitchFamily="18" charset="0"/>
              </a:rPr>
              <a:t>    INTO xkb (xh,kh)</a:t>
            </a:r>
            <a:br>
              <a:rPr lang="en-US" altLang="zh-CN">
                <a:latin typeface="Times New Roman" pitchFamily="18" charset="0"/>
              </a:rPr>
            </a:br>
            <a:r>
              <a:rPr lang="en-US" altLang="zh-CN">
                <a:latin typeface="Times New Roman" pitchFamily="18" charset="0"/>
              </a:rPr>
              <a:t>    VALUES (</a:t>
            </a:r>
            <a:r>
              <a:rPr lang="en-US" altLang="zh-CN">
                <a:latin typeface="Arial"/>
              </a:rPr>
              <a:t>‘</a:t>
            </a:r>
            <a:r>
              <a:rPr lang="en-US" altLang="zh-CN">
                <a:latin typeface="Times New Roman" pitchFamily="18" charset="0"/>
              </a:rPr>
              <a:t>98011</a:t>
            </a:r>
            <a:r>
              <a:rPr lang="en-US" altLang="zh-CN">
                <a:latin typeface="Arial"/>
              </a:rPr>
              <a:t>’</a:t>
            </a:r>
            <a:r>
              <a:rPr lang="en-US" altLang="zh-CN">
                <a:latin typeface="Times New Roman" pitchFamily="18" charset="0"/>
              </a:rPr>
              <a:t>,</a:t>
            </a:r>
            <a:r>
              <a:rPr lang="en-US" altLang="zh-CN">
                <a:latin typeface="Arial"/>
              </a:rPr>
              <a:t>’</a:t>
            </a:r>
            <a:r>
              <a:rPr lang="en-US" altLang="zh-CN">
                <a:latin typeface="Times New Roman" pitchFamily="18" charset="0"/>
              </a:rPr>
              <a:t>C10</a:t>
            </a:r>
            <a:r>
              <a:rPr lang="en-US" altLang="zh-CN">
                <a:latin typeface="Arial"/>
              </a:rPr>
              <a:t>’</a:t>
            </a:r>
            <a:r>
              <a:rPr lang="en-US" altLang="zh-CN">
                <a:latin typeface="Times New Roman" pitchFamily="18" charset="0"/>
              </a:rPr>
              <a:t>)</a:t>
            </a:r>
            <a:r>
              <a:rPr lang="zh-CN" altLang="en-US">
                <a:latin typeface="Times New Roman" pitchFamily="18" charset="0"/>
              </a:rPr>
              <a:t>；</a:t>
            </a:r>
          </a:p>
        </p:txBody>
      </p:sp>
      <p:sp>
        <p:nvSpPr>
          <p:cNvPr id="1754116"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5138" name="Rectangle 2"/>
          <p:cNvSpPr>
            <a:spLocks noGrp="1" noRot="1" noChangeArrowheads="1"/>
          </p:cNvSpPr>
          <p:nvPr>
            <p:ph type="title"/>
          </p:nvPr>
        </p:nvSpPr>
        <p:spPr>
          <a:xfrm>
            <a:off x="684213" y="549275"/>
            <a:ext cx="6934200" cy="549275"/>
          </a:xfrm>
        </p:spPr>
        <p:txBody>
          <a:bodyPr/>
          <a:lstStyle/>
          <a:p>
            <a:pPr algn="l"/>
            <a:r>
              <a:rPr lang="zh-CN" altLang="en-US" sz="2400">
                <a:solidFill>
                  <a:srgbClr val="660066"/>
                </a:solidFill>
              </a:rPr>
              <a:t>（二）修改数据</a:t>
            </a:r>
          </a:p>
        </p:txBody>
      </p:sp>
      <p:sp>
        <p:nvSpPr>
          <p:cNvPr id="1755139" name="Rectangle 3"/>
          <p:cNvSpPr>
            <a:spLocks noGrp="1" noRot="1" noChangeArrowheads="1"/>
          </p:cNvSpPr>
          <p:nvPr>
            <p:ph type="body" idx="1"/>
          </p:nvPr>
        </p:nvSpPr>
        <p:spPr>
          <a:xfrm>
            <a:off x="323850" y="1125538"/>
            <a:ext cx="8569325" cy="2879725"/>
          </a:xfrm>
        </p:spPr>
        <p:txBody>
          <a:bodyPr/>
          <a:lstStyle/>
          <a:p>
            <a:pPr>
              <a:lnSpc>
                <a:spcPct val="140000"/>
              </a:lnSpc>
            </a:pPr>
            <a:r>
              <a:rPr lang="zh-CN" altLang="en-US" sz="1800"/>
              <a:t>修改数据的</a:t>
            </a:r>
            <a:r>
              <a:rPr lang="en-US" altLang="zh-CN" sz="1800"/>
              <a:t>SQL</a:t>
            </a:r>
            <a:r>
              <a:rPr lang="zh-CN" altLang="en-US" sz="1800"/>
              <a:t>语句基本格式为：</a:t>
            </a:r>
          </a:p>
          <a:p>
            <a:pPr>
              <a:lnSpc>
                <a:spcPct val="140000"/>
              </a:lnSpc>
              <a:buFont typeface="Wingdings" pitchFamily="2" charset="2"/>
              <a:buNone/>
            </a:pPr>
            <a:r>
              <a:rPr lang="zh-CN" altLang="en-US" sz="1800"/>
              <a:t>  </a:t>
            </a:r>
            <a:r>
              <a:rPr lang="en-US" altLang="zh-CN" sz="1800">
                <a:solidFill>
                  <a:srgbClr val="CC3300"/>
                </a:solidFill>
              </a:rPr>
              <a:t>UPDATE</a:t>
            </a:r>
            <a:r>
              <a:rPr lang="en-US" altLang="zh-CN" sz="1800"/>
              <a:t> &lt;</a:t>
            </a:r>
            <a:r>
              <a:rPr lang="zh-CN" altLang="en-US" sz="1800"/>
              <a:t>表名</a:t>
            </a:r>
            <a:r>
              <a:rPr lang="en-US" altLang="zh-CN" sz="1800"/>
              <a:t>&gt; </a:t>
            </a:r>
            <a:r>
              <a:rPr lang="en-US" altLang="zh-CN" sz="1800">
                <a:solidFill>
                  <a:srgbClr val="CC3300"/>
                </a:solidFill>
              </a:rPr>
              <a:t>SET</a:t>
            </a:r>
            <a:r>
              <a:rPr lang="en-US" altLang="zh-CN" sz="1800"/>
              <a:t> &lt;</a:t>
            </a:r>
            <a:r>
              <a:rPr lang="zh-CN" altLang="en-US" sz="1800"/>
              <a:t>列名</a:t>
            </a:r>
            <a:r>
              <a:rPr lang="en-US" altLang="zh-CN" sz="1800"/>
              <a:t>1&gt;=&lt;</a:t>
            </a:r>
            <a:r>
              <a:rPr lang="zh-CN" altLang="en-US" sz="1800"/>
              <a:t>表达式</a:t>
            </a:r>
            <a:r>
              <a:rPr lang="en-US" altLang="zh-CN" sz="1800"/>
              <a:t>1&gt;[,&lt;</a:t>
            </a:r>
            <a:r>
              <a:rPr lang="zh-CN" altLang="en-US" sz="1800"/>
              <a:t>列名</a:t>
            </a:r>
            <a:r>
              <a:rPr lang="en-US" altLang="zh-CN" sz="1800"/>
              <a:t>2&gt;=&lt;</a:t>
            </a:r>
            <a:r>
              <a:rPr lang="zh-CN" altLang="en-US" sz="1800"/>
              <a:t>表达式</a:t>
            </a:r>
            <a:r>
              <a:rPr lang="en-US" altLang="zh-CN" sz="1800"/>
              <a:t>2&gt;</a:t>
            </a:r>
            <a:r>
              <a:rPr lang="en-US" altLang="zh-CN" sz="1800">
                <a:latin typeface="Arial Black"/>
              </a:rPr>
              <a:t>…</a:t>
            </a:r>
            <a:r>
              <a:rPr lang="en-US" altLang="zh-CN" sz="1800"/>
              <a:t>] </a:t>
            </a:r>
            <a:r>
              <a:rPr lang="en-US" altLang="zh-CN" sz="1800">
                <a:solidFill>
                  <a:schemeClr val="tx2"/>
                </a:solidFill>
              </a:rPr>
              <a:t>[WHERE&lt;</a:t>
            </a:r>
            <a:r>
              <a:rPr lang="zh-CN" altLang="en-US" sz="1800">
                <a:solidFill>
                  <a:schemeClr val="tx2"/>
                </a:solidFill>
              </a:rPr>
              <a:t>条件</a:t>
            </a:r>
            <a:r>
              <a:rPr lang="en-US" altLang="zh-CN" sz="1800">
                <a:solidFill>
                  <a:schemeClr val="tx2"/>
                </a:solidFill>
              </a:rPr>
              <a:t>&gt;]</a:t>
            </a:r>
            <a:endParaRPr lang="en-US" altLang="zh-CN" sz="1800"/>
          </a:p>
          <a:p>
            <a:pPr>
              <a:lnSpc>
                <a:spcPct val="140000"/>
              </a:lnSpc>
            </a:pPr>
            <a:r>
              <a:rPr lang="zh-CN" altLang="en-US" sz="1800"/>
              <a:t>例如：将</a:t>
            </a:r>
            <a:r>
              <a:rPr lang="en-US" altLang="zh-CN" sz="1800"/>
              <a:t>xsb</a:t>
            </a:r>
            <a:r>
              <a:rPr lang="zh-CN" altLang="en-US" sz="1800"/>
              <a:t>表中吴晨的性别改为女 </a:t>
            </a:r>
          </a:p>
          <a:p>
            <a:pPr>
              <a:lnSpc>
                <a:spcPct val="140000"/>
              </a:lnSpc>
              <a:buFont typeface="Wingdings" pitchFamily="2" charset="2"/>
              <a:buNone/>
            </a:pPr>
            <a:r>
              <a:rPr lang="zh-CN" altLang="en-US" sz="1800"/>
              <a:t>  </a:t>
            </a:r>
            <a:r>
              <a:rPr lang="en-US" altLang="zh-CN" sz="1800"/>
              <a:t>UPDATE  xsb   SET xb='</a:t>
            </a:r>
            <a:r>
              <a:rPr lang="zh-CN" altLang="en-US" sz="1800"/>
              <a:t>女</a:t>
            </a:r>
            <a:r>
              <a:rPr lang="en-US" altLang="zh-CN" sz="1800"/>
              <a:t>' WHERE xm='</a:t>
            </a:r>
            <a:r>
              <a:rPr lang="zh-CN" altLang="en-US" sz="1800"/>
              <a:t>吴晨</a:t>
            </a:r>
            <a:r>
              <a:rPr lang="en-US" altLang="zh-CN" sz="1800"/>
              <a:t>'</a:t>
            </a:r>
          </a:p>
        </p:txBody>
      </p:sp>
      <p:sp>
        <p:nvSpPr>
          <p:cNvPr id="1755140" name="Rectangle 4"/>
          <p:cNvSpPr>
            <a:spLocks noChangeArrowheads="1"/>
          </p:cNvSpPr>
          <p:nvPr/>
        </p:nvSpPr>
        <p:spPr bwMode="auto">
          <a:xfrm>
            <a:off x="0" y="4221163"/>
            <a:ext cx="8532813" cy="13684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15000"/>
              </a:lnSpc>
              <a:spcBef>
                <a:spcPct val="20000"/>
              </a:spcBef>
              <a:buClr>
                <a:schemeClr val="hlink"/>
              </a:buClr>
              <a:buSzPct val="70000"/>
              <a:buFont typeface="Wingdings" pitchFamily="2" charset="2"/>
              <a:buNone/>
            </a:pPr>
            <a:r>
              <a:rPr lang="en-US" altLang="zh-CN">
                <a:solidFill>
                  <a:schemeClr val="tx2"/>
                </a:solidFill>
                <a:latin typeface="宋体" pitchFamily="2" charset="-122"/>
              </a:rPr>
              <a:t>  </a:t>
            </a:r>
            <a:r>
              <a:rPr lang="zh-CN" altLang="en-US">
                <a:solidFill>
                  <a:schemeClr val="tx2"/>
                </a:solidFill>
                <a:latin typeface="宋体" pitchFamily="2" charset="-122"/>
              </a:rPr>
              <a:t>１．</a:t>
            </a:r>
            <a:r>
              <a:rPr lang="en-US" altLang="zh-CN">
                <a:solidFill>
                  <a:schemeClr val="tx2"/>
                </a:solidFill>
                <a:latin typeface="宋体" pitchFamily="2" charset="-122"/>
              </a:rPr>
              <a:t>SET</a:t>
            </a:r>
            <a:r>
              <a:rPr lang="zh-CN" altLang="en-US">
                <a:solidFill>
                  <a:schemeClr val="tx2"/>
                </a:solidFill>
                <a:latin typeface="宋体" pitchFamily="2" charset="-122"/>
              </a:rPr>
              <a:t>子句指定被修改的数据列名称及其新赋给的值。</a:t>
            </a:r>
          </a:p>
          <a:p>
            <a:pPr marL="342900" indent="-342900">
              <a:lnSpc>
                <a:spcPct val="115000"/>
              </a:lnSpc>
              <a:spcBef>
                <a:spcPct val="20000"/>
              </a:spcBef>
              <a:buClr>
                <a:schemeClr val="hlink"/>
              </a:buClr>
              <a:buSzPct val="70000"/>
              <a:buFont typeface="Wingdings" pitchFamily="2" charset="2"/>
              <a:buNone/>
            </a:pPr>
            <a:r>
              <a:rPr lang="zh-CN" altLang="en-US">
                <a:solidFill>
                  <a:schemeClr val="tx2"/>
                </a:solidFill>
                <a:latin typeface="宋体" pitchFamily="2" charset="-122"/>
              </a:rPr>
              <a:t>　２．</a:t>
            </a:r>
            <a:r>
              <a:rPr lang="en-US" altLang="zh-CN">
                <a:solidFill>
                  <a:schemeClr val="tx2"/>
                </a:solidFill>
                <a:latin typeface="宋体" pitchFamily="2" charset="-122"/>
              </a:rPr>
              <a:t>WHERE</a:t>
            </a:r>
            <a:r>
              <a:rPr lang="zh-CN" altLang="en-US">
                <a:solidFill>
                  <a:schemeClr val="tx2"/>
                </a:solidFill>
                <a:latin typeface="宋体" pitchFamily="2" charset="-122"/>
              </a:rPr>
              <a:t>子句用来定义修改的限制条件。它可以缺省，缺省时表示不加任何限制条件而对表或视图中所有数据行进行修改。</a:t>
            </a:r>
          </a:p>
        </p:txBody>
      </p:sp>
      <p:sp>
        <p:nvSpPr>
          <p:cNvPr id="1755141"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6162" name="Rectangle 2"/>
          <p:cNvSpPr>
            <a:spLocks noGrp="1" noRot="1" noChangeArrowheads="1"/>
          </p:cNvSpPr>
          <p:nvPr>
            <p:ph type="title"/>
          </p:nvPr>
        </p:nvSpPr>
        <p:spPr>
          <a:xfrm>
            <a:off x="900113" y="765175"/>
            <a:ext cx="7543800" cy="431800"/>
          </a:xfrm>
        </p:spPr>
        <p:txBody>
          <a:bodyPr/>
          <a:lstStyle/>
          <a:p>
            <a:pPr algn="l">
              <a:lnSpc>
                <a:spcPct val="110000"/>
              </a:lnSpc>
            </a:pPr>
            <a:r>
              <a:rPr lang="en-US" altLang="zh-CN" sz="2000" b="0">
                <a:solidFill>
                  <a:srgbClr val="990033"/>
                </a:solidFill>
                <a:latin typeface="Times New Roman" pitchFamily="18" charset="0"/>
              </a:rPr>
              <a:t>【</a:t>
            </a:r>
            <a:r>
              <a:rPr lang="zh-CN" altLang="en-US" sz="2000" b="0">
                <a:solidFill>
                  <a:srgbClr val="990033"/>
                </a:solidFill>
                <a:latin typeface="Times New Roman" pitchFamily="18" charset="0"/>
              </a:rPr>
              <a:t>例</a:t>
            </a:r>
            <a:r>
              <a:rPr lang="en-US" altLang="zh-CN" sz="2000" b="0">
                <a:solidFill>
                  <a:srgbClr val="990033"/>
                </a:solidFill>
                <a:latin typeface="Times New Roman" pitchFamily="18" charset="0"/>
              </a:rPr>
              <a:t>】</a:t>
            </a:r>
          </a:p>
        </p:txBody>
      </p:sp>
      <p:sp>
        <p:nvSpPr>
          <p:cNvPr id="1756163" name="Rectangle 3"/>
          <p:cNvSpPr>
            <a:spLocks noGrp="1" noRot="1" noChangeArrowheads="1"/>
          </p:cNvSpPr>
          <p:nvPr>
            <p:ph type="body" idx="1"/>
          </p:nvPr>
        </p:nvSpPr>
        <p:spPr>
          <a:xfrm>
            <a:off x="468313" y="1612900"/>
            <a:ext cx="8399462" cy="5245100"/>
          </a:xfrm>
          <a:noFill/>
          <a:ln/>
          <a:extLst>
            <a:ext uri="{909E8E84-426E-40DD-AFC4-6F175D3DCCD1}">
              <a14:hiddenFill xmlns:a14="http://schemas.microsoft.com/office/drawing/2010/main">
                <a:solidFill>
                  <a:srgbClr val="FFFFCC"/>
                </a:solidFill>
              </a14:hiddenFill>
            </a:ext>
          </a:extLst>
        </p:spPr>
        <p:txBody>
          <a:bodyPr/>
          <a:lstStyle/>
          <a:p>
            <a:pPr>
              <a:lnSpc>
                <a:spcPct val="110000"/>
              </a:lnSpc>
              <a:buFont typeface="Wingdings" pitchFamily="2" charset="2"/>
              <a:buNone/>
            </a:pPr>
            <a:r>
              <a:rPr lang="en-US" altLang="zh-CN" sz="1800" b="1">
                <a:solidFill>
                  <a:srgbClr val="990033"/>
                </a:solidFill>
                <a:latin typeface="Times New Roman" pitchFamily="18" charset="0"/>
              </a:rPr>
              <a:t>     【</a:t>
            </a:r>
            <a:r>
              <a:rPr lang="zh-CN" altLang="en-US" sz="1800" b="1">
                <a:solidFill>
                  <a:srgbClr val="990033"/>
                </a:solidFill>
                <a:latin typeface="Times New Roman" pitchFamily="18" charset="0"/>
              </a:rPr>
              <a:t>例</a:t>
            </a:r>
            <a:r>
              <a:rPr lang="en-US" altLang="zh-CN" sz="1800" b="1">
                <a:solidFill>
                  <a:srgbClr val="990033"/>
                </a:solidFill>
                <a:latin typeface="Times New Roman" pitchFamily="18" charset="0"/>
              </a:rPr>
              <a:t>1】</a:t>
            </a:r>
            <a:r>
              <a:rPr lang="zh-CN" altLang="en-US" sz="1800" b="1">
                <a:solidFill>
                  <a:srgbClr val="990033"/>
                </a:solidFill>
                <a:latin typeface="Times New Roman" pitchFamily="18" charset="0"/>
              </a:rPr>
              <a:t>将学生表中全部学生的年龄加上</a:t>
            </a:r>
            <a:r>
              <a:rPr lang="en-US" altLang="zh-CN" sz="1800" b="1">
                <a:solidFill>
                  <a:srgbClr val="990033"/>
                </a:solidFill>
                <a:latin typeface="Times New Roman" pitchFamily="18" charset="0"/>
              </a:rPr>
              <a:t>2</a:t>
            </a:r>
            <a:r>
              <a:rPr lang="zh-CN" altLang="en-US" sz="1800" b="1">
                <a:solidFill>
                  <a:srgbClr val="990033"/>
                </a:solidFill>
                <a:latin typeface="Times New Roman" pitchFamily="18" charset="0"/>
              </a:rPr>
              <a:t>岁。</a:t>
            </a:r>
            <a:r>
              <a:rPr lang="zh-CN" altLang="en-US" sz="1800">
                <a:solidFill>
                  <a:schemeClr val="bg2"/>
                </a:solidFill>
                <a:latin typeface="Times New Roman" pitchFamily="18" charset="0"/>
              </a:rPr>
              <a:t/>
            </a:r>
            <a:br>
              <a:rPr lang="zh-CN" altLang="en-US" sz="1800">
                <a:solidFill>
                  <a:schemeClr val="bg2"/>
                </a:solidFill>
                <a:latin typeface="Times New Roman" pitchFamily="18" charset="0"/>
              </a:rPr>
            </a:br>
            <a:r>
              <a:rPr lang="zh-CN" altLang="en-US" sz="1800">
                <a:solidFill>
                  <a:schemeClr val="bg2"/>
                </a:solidFill>
                <a:latin typeface="Times New Roman" pitchFamily="18" charset="0"/>
              </a:rPr>
              <a:t>    </a:t>
            </a:r>
            <a:r>
              <a:rPr lang="en-US" altLang="zh-CN" sz="1800" b="1">
                <a:solidFill>
                  <a:srgbClr val="006600"/>
                </a:solidFill>
                <a:latin typeface="Times New Roman" pitchFamily="18" charset="0"/>
              </a:rPr>
              <a:t>UPDATE  xsb</a:t>
            </a:r>
            <a:br>
              <a:rPr lang="en-US" altLang="zh-CN" sz="1800" b="1">
                <a:solidFill>
                  <a:srgbClr val="006600"/>
                </a:solidFill>
                <a:latin typeface="Times New Roman" pitchFamily="18" charset="0"/>
              </a:rPr>
            </a:br>
            <a:r>
              <a:rPr lang="en-US" altLang="zh-CN" sz="1800" b="1">
                <a:solidFill>
                  <a:srgbClr val="006600"/>
                </a:solidFill>
                <a:latin typeface="Times New Roman" pitchFamily="18" charset="0"/>
              </a:rPr>
              <a:t>    SET nl=nl+2</a:t>
            </a:r>
            <a:r>
              <a:rPr lang="zh-CN" altLang="en-US" sz="1800" b="1">
                <a:solidFill>
                  <a:srgbClr val="006600"/>
                </a:solidFill>
                <a:latin typeface="Times New Roman" pitchFamily="18" charset="0"/>
              </a:rPr>
              <a:t>；</a:t>
            </a:r>
            <a:br>
              <a:rPr lang="zh-CN" altLang="en-US" sz="1800" b="1">
                <a:solidFill>
                  <a:srgbClr val="006600"/>
                </a:solidFill>
                <a:latin typeface="Times New Roman" pitchFamily="18" charset="0"/>
              </a:rPr>
            </a:br>
            <a:endParaRPr lang="zh-CN" altLang="en-US" sz="1800" b="1">
              <a:solidFill>
                <a:srgbClr val="006600"/>
              </a:solidFill>
              <a:latin typeface="Times New Roman" pitchFamily="18" charset="0"/>
            </a:endParaRPr>
          </a:p>
          <a:p>
            <a:pPr>
              <a:lnSpc>
                <a:spcPct val="110000"/>
              </a:lnSpc>
              <a:buFont typeface="Wingdings" pitchFamily="2" charset="2"/>
              <a:buNone/>
            </a:pPr>
            <a:r>
              <a:rPr lang="zh-CN" altLang="en-US" sz="1800" b="1">
                <a:solidFill>
                  <a:srgbClr val="006600"/>
                </a:solidFill>
                <a:latin typeface="Times New Roman" pitchFamily="18" charset="0"/>
              </a:rPr>
              <a:t>      </a:t>
            </a:r>
            <a:r>
              <a:rPr lang="en-US" altLang="zh-CN" sz="1800" b="1">
                <a:solidFill>
                  <a:srgbClr val="990033"/>
                </a:solidFill>
                <a:latin typeface="Times New Roman" pitchFamily="18" charset="0"/>
              </a:rPr>
              <a:t>【</a:t>
            </a:r>
            <a:r>
              <a:rPr lang="zh-CN" altLang="en-US" sz="1800" b="1">
                <a:solidFill>
                  <a:srgbClr val="990033"/>
                </a:solidFill>
                <a:latin typeface="Times New Roman" pitchFamily="18" charset="0"/>
              </a:rPr>
              <a:t>例</a:t>
            </a:r>
            <a:r>
              <a:rPr lang="en-US" altLang="zh-CN" sz="1800" b="1">
                <a:solidFill>
                  <a:srgbClr val="990033"/>
                </a:solidFill>
                <a:latin typeface="Times New Roman" pitchFamily="18" charset="0"/>
              </a:rPr>
              <a:t>2】</a:t>
            </a:r>
            <a:r>
              <a:rPr lang="zh-CN" altLang="en-US" sz="1800" b="1">
                <a:solidFill>
                  <a:srgbClr val="990033"/>
                </a:solidFill>
                <a:latin typeface="Times New Roman" pitchFamily="18" charset="0"/>
              </a:rPr>
              <a:t>将选课表中的数据库课程的成绩乘以</a:t>
            </a:r>
            <a:r>
              <a:rPr lang="en-US" altLang="zh-CN" sz="1800" b="1">
                <a:solidFill>
                  <a:srgbClr val="990033"/>
                </a:solidFill>
                <a:latin typeface="Times New Roman" pitchFamily="18" charset="0"/>
              </a:rPr>
              <a:t>1.2</a:t>
            </a:r>
            <a:r>
              <a:rPr lang="zh-CN" altLang="en-US" sz="1800" b="1">
                <a:solidFill>
                  <a:srgbClr val="990033"/>
                </a:solidFill>
                <a:latin typeface="Times New Roman" pitchFamily="18" charset="0"/>
              </a:rPr>
              <a:t>。</a:t>
            </a:r>
            <a:br>
              <a:rPr lang="zh-CN" altLang="en-US" sz="1800" b="1">
                <a:solidFill>
                  <a:srgbClr val="990033"/>
                </a:solidFill>
                <a:latin typeface="Times New Roman" pitchFamily="18" charset="0"/>
              </a:rPr>
            </a:br>
            <a:r>
              <a:rPr lang="zh-CN" altLang="en-US" sz="1800">
                <a:solidFill>
                  <a:schemeClr val="bg2"/>
                </a:solidFill>
                <a:latin typeface="Times New Roman" pitchFamily="18" charset="0"/>
              </a:rPr>
              <a:t>    </a:t>
            </a:r>
            <a:r>
              <a:rPr lang="en-US" altLang="zh-CN" sz="1800" b="1">
                <a:solidFill>
                  <a:srgbClr val="006600"/>
                </a:solidFill>
                <a:latin typeface="Times New Roman" pitchFamily="18" charset="0"/>
              </a:rPr>
              <a:t>UPDATE xkb</a:t>
            </a:r>
            <a:br>
              <a:rPr lang="en-US" altLang="zh-CN" sz="1800" b="1">
                <a:solidFill>
                  <a:srgbClr val="006600"/>
                </a:solidFill>
                <a:latin typeface="Times New Roman" pitchFamily="18" charset="0"/>
              </a:rPr>
            </a:br>
            <a:r>
              <a:rPr lang="en-US" altLang="zh-CN" sz="1800" b="1">
                <a:solidFill>
                  <a:srgbClr val="006600"/>
                </a:solidFill>
                <a:latin typeface="Times New Roman" pitchFamily="18" charset="0"/>
              </a:rPr>
              <a:t>   SET cj= cj*1.2</a:t>
            </a:r>
            <a:br>
              <a:rPr lang="en-US" altLang="zh-CN" sz="1800" b="1">
                <a:solidFill>
                  <a:srgbClr val="006600"/>
                </a:solidFill>
                <a:latin typeface="Times New Roman" pitchFamily="18" charset="0"/>
              </a:rPr>
            </a:br>
            <a:r>
              <a:rPr lang="en-US" altLang="zh-CN" sz="1800" b="1">
                <a:solidFill>
                  <a:srgbClr val="006600"/>
                </a:solidFill>
                <a:latin typeface="Times New Roman" pitchFamily="18" charset="0"/>
              </a:rPr>
              <a:t>   WHERE kh= (SELECT kh</a:t>
            </a:r>
            <a:br>
              <a:rPr lang="en-US" altLang="zh-CN" sz="1800" b="1">
                <a:solidFill>
                  <a:srgbClr val="006600"/>
                </a:solidFill>
                <a:latin typeface="Times New Roman" pitchFamily="18" charset="0"/>
              </a:rPr>
            </a:br>
            <a:r>
              <a:rPr lang="en-US" altLang="zh-CN" sz="1800" b="1">
                <a:solidFill>
                  <a:srgbClr val="006600"/>
                </a:solidFill>
                <a:latin typeface="Times New Roman" pitchFamily="18" charset="0"/>
              </a:rPr>
              <a:t>                     FROM kcb</a:t>
            </a:r>
            <a:br>
              <a:rPr lang="en-US" altLang="zh-CN" sz="1800" b="1">
                <a:solidFill>
                  <a:srgbClr val="006600"/>
                </a:solidFill>
                <a:latin typeface="Times New Roman" pitchFamily="18" charset="0"/>
              </a:rPr>
            </a:br>
            <a:r>
              <a:rPr lang="en-US" altLang="zh-CN" sz="1800" b="1">
                <a:solidFill>
                  <a:srgbClr val="006600"/>
                </a:solidFill>
                <a:latin typeface="Times New Roman" pitchFamily="18" charset="0"/>
              </a:rPr>
              <a:t>                     WHERE km= '</a:t>
            </a:r>
            <a:r>
              <a:rPr lang="zh-CN" altLang="en-US" sz="1800" b="1">
                <a:solidFill>
                  <a:srgbClr val="006600"/>
                </a:solidFill>
                <a:latin typeface="Times New Roman" pitchFamily="18" charset="0"/>
              </a:rPr>
              <a:t>数据库</a:t>
            </a:r>
            <a:r>
              <a:rPr lang="en-US" altLang="zh-CN" sz="1800" b="1">
                <a:solidFill>
                  <a:srgbClr val="006600"/>
                </a:solidFill>
                <a:latin typeface="Times New Roman" pitchFamily="18" charset="0"/>
              </a:rPr>
              <a:t>' )</a:t>
            </a:r>
            <a:r>
              <a:rPr lang="zh-CN" altLang="en-US" sz="1800" b="1">
                <a:solidFill>
                  <a:srgbClr val="006600"/>
                </a:solidFill>
                <a:latin typeface="Times New Roman" pitchFamily="18" charset="0"/>
              </a:rPr>
              <a:t>；</a:t>
            </a:r>
          </a:p>
        </p:txBody>
      </p:sp>
      <p:sp>
        <p:nvSpPr>
          <p:cNvPr id="1756164"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7186" name="Rectangle 2"/>
          <p:cNvSpPr>
            <a:spLocks noGrp="1" noRot="1" noChangeArrowheads="1"/>
          </p:cNvSpPr>
          <p:nvPr>
            <p:ph type="body" idx="1"/>
          </p:nvPr>
        </p:nvSpPr>
        <p:spPr>
          <a:xfrm>
            <a:off x="900113" y="1125538"/>
            <a:ext cx="7993062" cy="5472112"/>
          </a:xfrm>
        </p:spPr>
        <p:txBody>
          <a:bodyPr/>
          <a:lstStyle/>
          <a:p>
            <a:pPr>
              <a:lnSpc>
                <a:spcPct val="140000"/>
              </a:lnSpc>
            </a:pPr>
            <a:r>
              <a:rPr lang="zh-CN" altLang="en-US" sz="2000"/>
              <a:t>删除数据的</a:t>
            </a:r>
            <a:r>
              <a:rPr lang="en-US" altLang="zh-CN" sz="2000"/>
              <a:t>SQL</a:t>
            </a:r>
            <a:r>
              <a:rPr lang="zh-CN" altLang="en-US" sz="2000"/>
              <a:t>语句基本格式为：</a:t>
            </a:r>
          </a:p>
          <a:p>
            <a:pPr>
              <a:lnSpc>
                <a:spcPct val="140000"/>
              </a:lnSpc>
              <a:buFont typeface="Wingdings" pitchFamily="2" charset="2"/>
              <a:buNone/>
            </a:pPr>
            <a:r>
              <a:rPr lang="zh-CN" altLang="en-US" sz="2000"/>
              <a:t>  </a:t>
            </a:r>
            <a:r>
              <a:rPr lang="en-US" altLang="zh-CN" sz="2000">
                <a:solidFill>
                  <a:srgbClr val="CC3300"/>
                </a:solidFill>
              </a:rPr>
              <a:t>DELETE  FROM</a:t>
            </a:r>
            <a:r>
              <a:rPr lang="en-US" altLang="zh-CN" sz="2000"/>
              <a:t> &lt;</a:t>
            </a:r>
            <a:r>
              <a:rPr lang="zh-CN" altLang="en-US" sz="2000"/>
              <a:t>表名</a:t>
            </a:r>
            <a:r>
              <a:rPr lang="en-US" altLang="zh-CN" sz="2000"/>
              <a:t>&gt; </a:t>
            </a:r>
            <a:r>
              <a:rPr lang="en-US" altLang="zh-CN" sz="2000">
                <a:solidFill>
                  <a:schemeClr val="tx2"/>
                </a:solidFill>
              </a:rPr>
              <a:t>	[WHERE&lt;</a:t>
            </a:r>
            <a:r>
              <a:rPr lang="zh-CN" altLang="en-US" sz="2000">
                <a:solidFill>
                  <a:schemeClr val="tx2"/>
                </a:solidFill>
              </a:rPr>
              <a:t>条件</a:t>
            </a:r>
            <a:r>
              <a:rPr lang="en-US" altLang="zh-CN" sz="2000">
                <a:solidFill>
                  <a:schemeClr val="tx2"/>
                </a:solidFill>
              </a:rPr>
              <a:t>&gt;]</a:t>
            </a:r>
          </a:p>
          <a:p>
            <a:pPr>
              <a:lnSpc>
                <a:spcPct val="140000"/>
              </a:lnSpc>
              <a:buFont typeface="Wingdings" pitchFamily="2" charset="2"/>
              <a:buNone/>
            </a:pPr>
            <a:endParaRPr lang="en-US" altLang="zh-CN" sz="2000"/>
          </a:p>
          <a:p>
            <a:pPr>
              <a:lnSpc>
                <a:spcPct val="140000"/>
              </a:lnSpc>
            </a:pPr>
            <a:r>
              <a:rPr lang="zh-CN" altLang="en-US" sz="2000"/>
              <a:t>例如：删除姓名为李海的记录</a:t>
            </a:r>
          </a:p>
          <a:p>
            <a:pPr>
              <a:lnSpc>
                <a:spcPct val="140000"/>
              </a:lnSpc>
              <a:buFont typeface="Wingdings" pitchFamily="2" charset="2"/>
              <a:buNone/>
            </a:pPr>
            <a:r>
              <a:rPr lang="zh-CN" altLang="en-US" sz="2000"/>
              <a:t>  </a:t>
            </a:r>
            <a:r>
              <a:rPr lang="en-US" altLang="zh-CN" sz="2000"/>
              <a:t>DELETE FROM xsb WHERE xm='</a:t>
            </a:r>
            <a:r>
              <a:rPr lang="zh-CN" altLang="en-US" sz="2000"/>
              <a:t>李海</a:t>
            </a:r>
            <a:r>
              <a:rPr lang="en-US" altLang="zh-CN" sz="2000"/>
              <a:t>'</a:t>
            </a:r>
          </a:p>
        </p:txBody>
      </p:sp>
      <p:sp>
        <p:nvSpPr>
          <p:cNvPr id="1757187" name="Rectangle 3"/>
          <p:cNvSpPr>
            <a:spLocks noGrp="1" noRot="1" noChangeArrowheads="1"/>
          </p:cNvSpPr>
          <p:nvPr>
            <p:ph type="title"/>
          </p:nvPr>
        </p:nvSpPr>
        <p:spPr>
          <a:xfrm>
            <a:off x="755650" y="692150"/>
            <a:ext cx="7078663" cy="511175"/>
          </a:xfrm>
        </p:spPr>
        <p:txBody>
          <a:bodyPr/>
          <a:lstStyle/>
          <a:p>
            <a:pPr algn="l"/>
            <a:r>
              <a:rPr lang="zh-CN" altLang="en-US" sz="2400">
                <a:solidFill>
                  <a:srgbClr val="660066"/>
                </a:solidFill>
              </a:rPr>
              <a:t>（三）删除数据</a:t>
            </a:r>
          </a:p>
        </p:txBody>
      </p:sp>
      <p:sp>
        <p:nvSpPr>
          <p:cNvPr id="175718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8210" name="Rectangle 2"/>
          <p:cNvSpPr>
            <a:spLocks noGrp="1" noRot="1" noChangeArrowheads="1"/>
          </p:cNvSpPr>
          <p:nvPr>
            <p:ph type="title"/>
          </p:nvPr>
        </p:nvSpPr>
        <p:spPr>
          <a:xfrm>
            <a:off x="684213" y="765175"/>
            <a:ext cx="7726362" cy="511175"/>
          </a:xfrm>
        </p:spPr>
        <p:txBody>
          <a:bodyPr/>
          <a:lstStyle/>
          <a:p>
            <a:pPr algn="l">
              <a:lnSpc>
                <a:spcPct val="110000"/>
              </a:lnSpc>
            </a:pPr>
            <a:r>
              <a:rPr lang="en-US" altLang="zh-CN" sz="2000" b="0">
                <a:solidFill>
                  <a:srgbClr val="990033"/>
                </a:solidFill>
                <a:latin typeface="Times New Roman" pitchFamily="18" charset="0"/>
              </a:rPr>
              <a:t>【</a:t>
            </a:r>
            <a:r>
              <a:rPr lang="zh-CN" altLang="en-US" sz="2000" b="0">
                <a:solidFill>
                  <a:srgbClr val="990033"/>
                </a:solidFill>
                <a:latin typeface="Times New Roman" pitchFamily="18" charset="0"/>
              </a:rPr>
              <a:t>例</a:t>
            </a:r>
            <a:r>
              <a:rPr lang="en-US" altLang="zh-CN" sz="2000" b="0">
                <a:solidFill>
                  <a:srgbClr val="990033"/>
                </a:solidFill>
                <a:latin typeface="Times New Roman" pitchFamily="18" charset="0"/>
              </a:rPr>
              <a:t>】</a:t>
            </a:r>
          </a:p>
        </p:txBody>
      </p:sp>
      <p:sp>
        <p:nvSpPr>
          <p:cNvPr id="1758211" name="Rectangle 3"/>
          <p:cNvSpPr>
            <a:spLocks noGrp="1" noRot="1" noChangeArrowheads="1"/>
          </p:cNvSpPr>
          <p:nvPr>
            <p:ph type="body" idx="1"/>
          </p:nvPr>
        </p:nvSpPr>
        <p:spPr>
          <a:xfrm>
            <a:off x="611188" y="1524000"/>
            <a:ext cx="8191500" cy="4857750"/>
          </a:xfrm>
          <a:noFill/>
          <a:ln/>
          <a:extLst>
            <a:ext uri="{909E8E84-426E-40DD-AFC4-6F175D3DCCD1}">
              <a14:hiddenFill xmlns:a14="http://schemas.microsoft.com/office/drawing/2010/main">
                <a:solidFill>
                  <a:srgbClr val="FFFFCC"/>
                </a:solidFill>
              </a14:hiddenFill>
            </a:ext>
          </a:extLst>
        </p:spPr>
        <p:txBody>
          <a:bodyPr/>
          <a:lstStyle/>
          <a:p>
            <a:pPr>
              <a:lnSpc>
                <a:spcPct val="110000"/>
              </a:lnSpc>
              <a:buFont typeface="Wingdings" pitchFamily="2" charset="2"/>
              <a:buNone/>
            </a:pPr>
            <a:r>
              <a:rPr lang="en-US" altLang="zh-CN" sz="1800" b="1">
                <a:solidFill>
                  <a:srgbClr val="990033"/>
                </a:solidFill>
                <a:latin typeface="Times New Roman" pitchFamily="18" charset="0"/>
              </a:rPr>
              <a:t>【</a:t>
            </a:r>
            <a:r>
              <a:rPr lang="zh-CN" altLang="en-US" sz="1800" b="1">
                <a:solidFill>
                  <a:srgbClr val="990033"/>
                </a:solidFill>
                <a:latin typeface="Times New Roman" pitchFamily="18" charset="0"/>
              </a:rPr>
              <a:t>例</a:t>
            </a:r>
            <a:r>
              <a:rPr lang="en-US" altLang="zh-CN" sz="1800" b="1">
                <a:solidFill>
                  <a:srgbClr val="990033"/>
                </a:solidFill>
                <a:latin typeface="Times New Roman" pitchFamily="18" charset="0"/>
              </a:rPr>
              <a:t>】</a:t>
            </a:r>
            <a:r>
              <a:rPr lang="zh-CN" altLang="en-US" sz="1800" b="1">
                <a:solidFill>
                  <a:srgbClr val="990033"/>
                </a:solidFill>
                <a:latin typeface="Times New Roman" pitchFamily="18" charset="0"/>
              </a:rPr>
              <a:t>删除男学生的记录及选课记录。</a:t>
            </a:r>
            <a:br>
              <a:rPr lang="zh-CN" altLang="en-US" sz="1800" b="1">
                <a:solidFill>
                  <a:srgbClr val="990033"/>
                </a:solidFill>
                <a:latin typeface="Times New Roman" pitchFamily="18" charset="0"/>
              </a:rPr>
            </a:br>
            <a:r>
              <a:rPr lang="zh-CN" altLang="en-US" sz="1800">
                <a:solidFill>
                  <a:schemeClr val="bg2"/>
                </a:solidFill>
                <a:latin typeface="Times New Roman" pitchFamily="18" charset="0"/>
              </a:rPr>
              <a:t>    </a:t>
            </a:r>
            <a:r>
              <a:rPr lang="en-US" altLang="zh-CN" sz="1800" b="1">
                <a:latin typeface="Times New Roman" pitchFamily="18" charset="0"/>
              </a:rPr>
              <a:t>DELETE   FROM  xkb</a:t>
            </a:r>
            <a:br>
              <a:rPr lang="en-US" altLang="zh-CN" sz="1800" b="1">
                <a:latin typeface="Times New Roman" pitchFamily="18" charset="0"/>
              </a:rPr>
            </a:br>
            <a:r>
              <a:rPr lang="en-US" altLang="zh-CN" sz="1800" b="1">
                <a:latin typeface="Times New Roman" pitchFamily="18" charset="0"/>
              </a:rPr>
              <a:t>    WHERE xh IN (SELECT xh  FROM xsb   WHERE xb=</a:t>
            </a:r>
            <a:r>
              <a:rPr lang="en-US" altLang="zh-CN" sz="1800" b="1">
                <a:latin typeface="Arial"/>
              </a:rPr>
              <a:t>‘</a:t>
            </a:r>
            <a:r>
              <a:rPr lang="zh-CN" altLang="en-US" sz="1800" b="1">
                <a:latin typeface="Times New Roman" pitchFamily="18" charset="0"/>
              </a:rPr>
              <a:t>男</a:t>
            </a:r>
            <a:r>
              <a:rPr lang="zh-CN" altLang="en-US" sz="1800" b="1">
                <a:latin typeface="Arial"/>
              </a:rPr>
              <a:t>’</a:t>
            </a:r>
            <a:r>
              <a:rPr lang="en-US" altLang="zh-CN" sz="1800" b="1">
                <a:latin typeface="Times New Roman" pitchFamily="18" charset="0"/>
              </a:rPr>
              <a:t>)</a:t>
            </a:r>
            <a:r>
              <a:rPr lang="zh-CN" altLang="en-US" sz="1800" b="1">
                <a:latin typeface="Times New Roman" pitchFamily="18" charset="0"/>
              </a:rPr>
              <a:t>；</a:t>
            </a:r>
          </a:p>
          <a:p>
            <a:pPr>
              <a:lnSpc>
                <a:spcPct val="110000"/>
              </a:lnSpc>
              <a:buFont typeface="Wingdings" pitchFamily="2" charset="2"/>
              <a:buNone/>
            </a:pPr>
            <a:r>
              <a:rPr lang="zh-CN" altLang="en-US" sz="1800" b="1">
                <a:latin typeface="Times New Roman" pitchFamily="18" charset="0"/>
              </a:rPr>
              <a:t/>
            </a:r>
            <a:br>
              <a:rPr lang="zh-CN" altLang="en-US" sz="1800" b="1">
                <a:latin typeface="Times New Roman" pitchFamily="18" charset="0"/>
              </a:rPr>
            </a:br>
            <a:r>
              <a:rPr lang="zh-CN" altLang="en-US" sz="1800" b="1">
                <a:latin typeface="Times New Roman" pitchFamily="18" charset="0"/>
              </a:rPr>
              <a:t>    </a:t>
            </a:r>
            <a:r>
              <a:rPr lang="en-US" altLang="zh-CN" sz="1800" b="1">
                <a:latin typeface="Times New Roman" pitchFamily="18" charset="0"/>
              </a:rPr>
              <a:t>DELETE    FROM xsb  WHERE xb='</a:t>
            </a:r>
            <a:r>
              <a:rPr lang="zh-CN" altLang="en-US" sz="1800" b="1">
                <a:latin typeface="Times New Roman" pitchFamily="18" charset="0"/>
              </a:rPr>
              <a:t>男</a:t>
            </a:r>
            <a:r>
              <a:rPr lang="en-US" altLang="zh-CN" sz="1800" b="1">
                <a:latin typeface="Times New Roman" pitchFamily="18" charset="0"/>
              </a:rPr>
              <a:t>'</a:t>
            </a:r>
            <a:r>
              <a:rPr lang="zh-CN" altLang="en-US" sz="1800" b="1">
                <a:latin typeface="Times New Roman" pitchFamily="18" charset="0"/>
              </a:rPr>
              <a:t>；</a:t>
            </a:r>
          </a:p>
        </p:txBody>
      </p:sp>
      <p:sp>
        <p:nvSpPr>
          <p:cNvPr id="175821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zoom/>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59234" name="Rectangle 2"/>
          <p:cNvSpPr>
            <a:spLocks noGrp="1" noRot="1" noChangeArrowheads="1"/>
          </p:cNvSpPr>
          <p:nvPr>
            <p:ph type="title"/>
          </p:nvPr>
        </p:nvSpPr>
        <p:spPr>
          <a:xfrm>
            <a:off x="755650" y="692150"/>
            <a:ext cx="7870825" cy="582613"/>
          </a:xfrm>
        </p:spPr>
        <p:txBody>
          <a:bodyPr/>
          <a:lstStyle/>
          <a:p>
            <a:pPr>
              <a:lnSpc>
                <a:spcPct val="110000"/>
              </a:lnSpc>
            </a:pPr>
            <a:r>
              <a:rPr lang="zh-CN" altLang="en-US" sz="2400">
                <a:solidFill>
                  <a:srgbClr val="CC3300"/>
                </a:solidFill>
                <a:latin typeface="黑体" pitchFamily="49" charset="-122"/>
                <a:ea typeface="黑体" pitchFamily="49" charset="-122"/>
              </a:rPr>
              <a:t>四、视图的建立、修改和删除</a:t>
            </a:r>
          </a:p>
        </p:txBody>
      </p:sp>
      <p:sp>
        <p:nvSpPr>
          <p:cNvPr id="1759235" name="Rectangle 3"/>
          <p:cNvSpPr>
            <a:spLocks noGrp="1" noRot="1" noChangeArrowheads="1"/>
          </p:cNvSpPr>
          <p:nvPr>
            <p:ph type="body" idx="1"/>
          </p:nvPr>
        </p:nvSpPr>
        <p:spPr>
          <a:xfrm>
            <a:off x="755650" y="3860800"/>
            <a:ext cx="8064500" cy="2116138"/>
          </a:xfrm>
          <a:noFill/>
          <a:ln/>
          <a:extLst>
            <a:ext uri="{909E8E84-426E-40DD-AFC4-6F175D3DCCD1}">
              <a14:hiddenFill xmlns:a14="http://schemas.microsoft.com/office/drawing/2010/main">
                <a:solidFill>
                  <a:srgbClr val="E5F3FF"/>
                </a:solidFill>
              </a14:hiddenFill>
            </a:ext>
          </a:extLst>
        </p:spPr>
        <p:txBody>
          <a:bodyPr/>
          <a:lstStyle/>
          <a:p>
            <a:pPr>
              <a:lnSpc>
                <a:spcPct val="130000"/>
              </a:lnSpc>
              <a:buFont typeface="Wingdings" pitchFamily="2" charset="2"/>
              <a:buNone/>
            </a:pPr>
            <a:r>
              <a:rPr lang="zh-CN" altLang="en-US" sz="2000" b="1">
                <a:latin typeface="Times New Roman" pitchFamily="18" charset="0"/>
              </a:rPr>
              <a:t>视图的优点：</a:t>
            </a:r>
            <a:br>
              <a:rPr lang="zh-CN" altLang="en-US" sz="2000" b="1">
                <a:latin typeface="Times New Roman" pitchFamily="18" charset="0"/>
              </a:rPr>
            </a:br>
            <a:r>
              <a:rPr lang="en-US" altLang="zh-CN" sz="2000" b="1">
                <a:solidFill>
                  <a:srgbClr val="CC6600"/>
                </a:solidFill>
                <a:latin typeface="Times New Roman" pitchFamily="18" charset="0"/>
              </a:rPr>
              <a:t>1) </a:t>
            </a:r>
            <a:r>
              <a:rPr lang="zh-CN" altLang="en-US" sz="2000" b="1">
                <a:solidFill>
                  <a:srgbClr val="CC6600"/>
                </a:solidFill>
                <a:latin typeface="Times New Roman" pitchFamily="18" charset="0"/>
              </a:rPr>
              <a:t>能够简化用户的操作。</a:t>
            </a:r>
            <a:br>
              <a:rPr lang="zh-CN" altLang="en-US" sz="2000" b="1">
                <a:solidFill>
                  <a:srgbClr val="CC6600"/>
                </a:solidFill>
                <a:latin typeface="Times New Roman" pitchFamily="18" charset="0"/>
              </a:rPr>
            </a:br>
            <a:r>
              <a:rPr lang="en-US" altLang="zh-CN" sz="2000" b="1">
                <a:solidFill>
                  <a:srgbClr val="CC6600"/>
                </a:solidFill>
                <a:latin typeface="Times New Roman" pitchFamily="18" charset="0"/>
              </a:rPr>
              <a:t>2) </a:t>
            </a:r>
            <a:r>
              <a:rPr lang="zh-CN" altLang="en-US" sz="2000" b="1">
                <a:solidFill>
                  <a:srgbClr val="CC6600"/>
                </a:solidFill>
                <a:latin typeface="Times New Roman" pitchFamily="18" charset="0"/>
              </a:rPr>
              <a:t>可以使用户以不同的方式看待同一数据。</a:t>
            </a:r>
            <a:br>
              <a:rPr lang="zh-CN" altLang="en-US" sz="2000" b="1">
                <a:solidFill>
                  <a:srgbClr val="CC6600"/>
                </a:solidFill>
                <a:latin typeface="Times New Roman" pitchFamily="18" charset="0"/>
              </a:rPr>
            </a:br>
            <a:r>
              <a:rPr lang="en-US" altLang="zh-CN" sz="2000" b="1">
                <a:solidFill>
                  <a:srgbClr val="CC6600"/>
                </a:solidFill>
                <a:latin typeface="Times New Roman" pitchFamily="18" charset="0"/>
              </a:rPr>
              <a:t>3) </a:t>
            </a:r>
            <a:r>
              <a:rPr lang="zh-CN" altLang="en-US" sz="2000" b="1">
                <a:solidFill>
                  <a:srgbClr val="CC6600"/>
                </a:solidFill>
                <a:latin typeface="Times New Roman" pitchFamily="18" charset="0"/>
              </a:rPr>
              <a:t>对数据库的重构提供了一定程度的逻辑独立性。</a:t>
            </a:r>
            <a:br>
              <a:rPr lang="zh-CN" altLang="en-US" sz="2000" b="1">
                <a:solidFill>
                  <a:srgbClr val="CC6600"/>
                </a:solidFill>
                <a:latin typeface="Times New Roman" pitchFamily="18" charset="0"/>
              </a:rPr>
            </a:br>
            <a:r>
              <a:rPr lang="en-US" altLang="zh-CN" sz="2000" b="1">
                <a:solidFill>
                  <a:srgbClr val="CC6600"/>
                </a:solidFill>
                <a:latin typeface="Times New Roman" pitchFamily="18" charset="0"/>
              </a:rPr>
              <a:t>4) </a:t>
            </a:r>
            <a:r>
              <a:rPr lang="zh-CN" altLang="en-US" sz="2000" b="1">
                <a:solidFill>
                  <a:srgbClr val="CC6600"/>
                </a:solidFill>
                <a:latin typeface="Times New Roman" pitchFamily="18" charset="0"/>
              </a:rPr>
              <a:t>可以对机密的数据提供安全保护。</a:t>
            </a:r>
          </a:p>
        </p:txBody>
      </p:sp>
      <p:sp>
        <p:nvSpPr>
          <p:cNvPr id="1759236" name="Rectangle 4"/>
          <p:cNvSpPr>
            <a:spLocks noRot="1" noChangeArrowheads="1"/>
          </p:cNvSpPr>
          <p:nvPr/>
        </p:nvSpPr>
        <p:spPr bwMode="auto">
          <a:xfrm>
            <a:off x="755650" y="1412875"/>
            <a:ext cx="7524750" cy="431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nSpc>
                <a:spcPct val="110000"/>
              </a:lnSpc>
            </a:pPr>
            <a:r>
              <a:rPr lang="zh-CN" altLang="en-US" sz="2000" b="0">
                <a:solidFill>
                  <a:srgbClr val="9966FF"/>
                </a:solidFill>
                <a:latin typeface="黑体" pitchFamily="49" charset="-122"/>
                <a:ea typeface="黑体" pitchFamily="49" charset="-122"/>
              </a:rPr>
              <a:t>（一）视图的定义</a:t>
            </a:r>
          </a:p>
        </p:txBody>
      </p:sp>
      <p:sp>
        <p:nvSpPr>
          <p:cNvPr id="1759237"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
        <p:nvSpPr>
          <p:cNvPr id="1759239" name="Rectangle 7"/>
          <p:cNvSpPr>
            <a:spLocks noRot="1" noChangeArrowheads="1"/>
          </p:cNvSpPr>
          <p:nvPr/>
        </p:nvSpPr>
        <p:spPr bwMode="auto">
          <a:xfrm>
            <a:off x="468313" y="1844675"/>
            <a:ext cx="8497887" cy="17287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spcBef>
                <a:spcPct val="20000"/>
              </a:spcBef>
              <a:buClr>
                <a:schemeClr val="hlink"/>
              </a:buClr>
              <a:buSzPct val="70000"/>
              <a:buFont typeface="Wingdings" pitchFamily="2" charset="2"/>
              <a:buChar char="v"/>
            </a:pPr>
            <a:r>
              <a:rPr lang="zh-CN" altLang="en-US" sz="2000"/>
              <a:t>从基本表中选择部分需要的数据组成一张</a:t>
            </a:r>
            <a:r>
              <a:rPr lang="zh-CN" altLang="en-US" sz="2000">
                <a:solidFill>
                  <a:schemeClr val="hlink"/>
                </a:solidFill>
              </a:rPr>
              <a:t>虚拟表</a:t>
            </a:r>
            <a:r>
              <a:rPr lang="zh-CN" altLang="en-US" sz="2000"/>
              <a:t>，这就是视图。</a:t>
            </a:r>
          </a:p>
          <a:p>
            <a:pPr marL="342900" indent="-342900">
              <a:spcBef>
                <a:spcPct val="20000"/>
              </a:spcBef>
              <a:buClr>
                <a:schemeClr val="hlink"/>
              </a:buClr>
              <a:buSzPct val="70000"/>
              <a:buFont typeface="Wingdings" pitchFamily="2" charset="2"/>
              <a:buChar char="v"/>
            </a:pPr>
            <a:r>
              <a:rPr lang="zh-CN" altLang="en-US" sz="2000">
                <a:solidFill>
                  <a:schemeClr val="tx2"/>
                </a:solidFill>
              </a:rPr>
              <a:t>在数据库三级模式结构中，基本表属于全局模式中的表，是实表；视图属于局部模式中的表，是虚表。</a:t>
            </a:r>
          </a:p>
          <a:p>
            <a:pPr marL="342900" indent="-342900">
              <a:spcBef>
                <a:spcPct val="20000"/>
              </a:spcBef>
              <a:buClr>
                <a:schemeClr val="hlink"/>
              </a:buClr>
              <a:buSzPct val="70000"/>
              <a:buFont typeface="Wingdings" pitchFamily="2" charset="2"/>
              <a:buChar char="v"/>
            </a:pPr>
            <a:r>
              <a:rPr lang="zh-CN" altLang="en-US" sz="2000">
                <a:latin typeface="Times New Roman" pitchFamily="18" charset="0"/>
              </a:rPr>
              <a:t>视图的建立和删除只影响视图本身，不影响对应的基本表；</a:t>
            </a:r>
            <a:r>
              <a:rPr lang="zh-CN" altLang="en-US" sz="2000">
                <a:solidFill>
                  <a:srgbClr val="CC3300"/>
                </a:solidFill>
                <a:latin typeface="Times New Roman" pitchFamily="18" charset="0"/>
              </a:rPr>
              <a:t>对视图内容的更新（插入、删除、修改）直接影响基本表</a:t>
            </a:r>
            <a:r>
              <a:rPr lang="zh-CN" altLang="en-US" sz="2000">
                <a:latin typeface="Times New Roman" pitchFamily="18" charset="0"/>
              </a:rPr>
              <a:t>。</a:t>
            </a:r>
          </a:p>
        </p:txBody>
      </p:sp>
    </p:spTree>
  </p:cSld>
  <p:clrMapOvr>
    <a:masterClrMapping/>
  </p:clrMapOvr>
  <p:transition>
    <p:checke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0258" name="Rectangle 2"/>
          <p:cNvSpPr>
            <a:spLocks noGrp="1" noRot="1" noChangeArrowheads="1"/>
          </p:cNvSpPr>
          <p:nvPr>
            <p:ph type="ctrTitle"/>
          </p:nvPr>
        </p:nvSpPr>
        <p:spPr>
          <a:xfrm>
            <a:off x="539750" y="1052513"/>
            <a:ext cx="7921625" cy="431800"/>
          </a:xfrm>
        </p:spPr>
        <p:txBody>
          <a:bodyPr/>
          <a:lstStyle/>
          <a:p>
            <a:pPr algn="l"/>
            <a:r>
              <a:rPr lang="zh-CN" altLang="en-GB" sz="2000" b="0">
                <a:solidFill>
                  <a:srgbClr val="9966FF"/>
                </a:solidFill>
                <a:latin typeface="黑体" pitchFamily="49" charset="-122"/>
                <a:ea typeface="黑体" pitchFamily="49" charset="-122"/>
              </a:rPr>
              <a:t>（二）创建视图</a:t>
            </a:r>
            <a:endParaRPr lang="zh-CN" altLang="en-US" sz="2000" b="0">
              <a:solidFill>
                <a:srgbClr val="9966FF"/>
              </a:solidFill>
              <a:latin typeface="黑体" pitchFamily="49" charset="-122"/>
              <a:ea typeface="黑体" pitchFamily="49" charset="-122"/>
            </a:endParaRPr>
          </a:p>
        </p:txBody>
      </p:sp>
      <p:sp>
        <p:nvSpPr>
          <p:cNvPr id="1760259" name="Rectangle 3"/>
          <p:cNvSpPr>
            <a:spLocks noChangeArrowheads="1"/>
          </p:cNvSpPr>
          <p:nvPr/>
        </p:nvSpPr>
        <p:spPr bwMode="auto">
          <a:xfrm>
            <a:off x="684213" y="1700213"/>
            <a:ext cx="7991475"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30000"/>
              </a:lnSpc>
              <a:spcBef>
                <a:spcPct val="20000"/>
              </a:spcBef>
              <a:buClr>
                <a:schemeClr val="hlink"/>
              </a:buClr>
              <a:buSzPct val="70000"/>
              <a:buFont typeface="Wingdings" pitchFamily="2" charset="2"/>
              <a:buNone/>
            </a:pPr>
            <a:r>
              <a:rPr lang="zh-CN" sz="2000" b="0"/>
              <a:t>创建视图的要求如下：</a:t>
            </a:r>
          </a:p>
          <a:p>
            <a:pPr>
              <a:lnSpc>
                <a:spcPct val="130000"/>
              </a:lnSpc>
              <a:spcBef>
                <a:spcPct val="20000"/>
              </a:spcBef>
              <a:buClr>
                <a:schemeClr val="hlink"/>
              </a:buClr>
              <a:buSzPct val="70000"/>
              <a:buFont typeface="Wingdings" pitchFamily="2" charset="2"/>
              <a:buNone/>
            </a:pPr>
            <a:r>
              <a:rPr lang="zh-CN" altLang="en-US" sz="2000" b="0"/>
              <a:t>       </a:t>
            </a:r>
            <a:r>
              <a:rPr lang="zh-CN" sz="2000" b="0"/>
              <a:t>视图的名称必须满足标识符的命名规则。</a:t>
            </a:r>
          </a:p>
          <a:p>
            <a:pPr>
              <a:lnSpc>
                <a:spcPct val="130000"/>
              </a:lnSpc>
              <a:spcBef>
                <a:spcPct val="20000"/>
              </a:spcBef>
              <a:buClr>
                <a:schemeClr val="hlink"/>
              </a:buClr>
              <a:buSzPct val="70000"/>
              <a:buFont typeface="Wingdings" pitchFamily="2" charset="2"/>
              <a:buNone/>
            </a:pPr>
            <a:r>
              <a:rPr lang="zh-CN" altLang="en-US" sz="2000" b="0"/>
              <a:t>       </a:t>
            </a:r>
            <a:r>
              <a:rPr lang="zh-CN" sz="2000" b="0"/>
              <a:t>只能在当前数据库中创建视图。</a:t>
            </a:r>
          </a:p>
          <a:p>
            <a:pPr>
              <a:lnSpc>
                <a:spcPct val="130000"/>
              </a:lnSpc>
              <a:spcBef>
                <a:spcPct val="20000"/>
              </a:spcBef>
              <a:buClr>
                <a:schemeClr val="hlink"/>
              </a:buClr>
              <a:buSzPct val="70000"/>
              <a:buFont typeface="Wingdings" pitchFamily="2" charset="2"/>
              <a:buNone/>
            </a:pPr>
            <a:r>
              <a:rPr lang="zh-CN" altLang="en-US" sz="2000" b="0"/>
              <a:t>       </a:t>
            </a:r>
            <a:r>
              <a:rPr lang="zh-CN" sz="2000" b="0"/>
              <a:t>一个视图中最多只能引用1024个列。</a:t>
            </a:r>
          </a:p>
          <a:p>
            <a:pPr>
              <a:lnSpc>
                <a:spcPct val="130000"/>
              </a:lnSpc>
              <a:spcBef>
                <a:spcPct val="20000"/>
              </a:spcBef>
              <a:buClr>
                <a:schemeClr val="hlink"/>
              </a:buClr>
              <a:buSzPct val="70000"/>
              <a:buFont typeface="Wingdings" pitchFamily="2" charset="2"/>
              <a:buNone/>
            </a:pPr>
            <a:r>
              <a:rPr lang="zh-CN" altLang="en-US" sz="2000" b="0"/>
              <a:t>       </a:t>
            </a:r>
            <a:r>
              <a:rPr lang="zh-CN" sz="2000" b="0"/>
              <a:t>不能在视图上创建索引，不能在规则、默认的定义中引用视图。</a:t>
            </a:r>
          </a:p>
        </p:txBody>
      </p:sp>
      <p:sp>
        <p:nvSpPr>
          <p:cNvPr id="1760260"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1282" name="Rectangle 2"/>
          <p:cNvSpPr>
            <a:spLocks noGrp="1" noRot="1" noChangeArrowheads="1"/>
          </p:cNvSpPr>
          <p:nvPr>
            <p:ph type="ctrTitle"/>
          </p:nvPr>
        </p:nvSpPr>
        <p:spPr>
          <a:xfrm>
            <a:off x="539750" y="692150"/>
            <a:ext cx="7921625" cy="431800"/>
          </a:xfrm>
        </p:spPr>
        <p:txBody>
          <a:bodyPr/>
          <a:lstStyle/>
          <a:p>
            <a:pPr algn="l"/>
            <a:r>
              <a:rPr lang="en-GB" altLang="zh-CN" sz="2400">
                <a:solidFill>
                  <a:srgbClr val="0033CC"/>
                </a:solidFill>
              </a:rPr>
              <a:t>1.</a:t>
            </a:r>
            <a:r>
              <a:rPr lang="zh-CN" altLang="en-GB" sz="2400">
                <a:solidFill>
                  <a:srgbClr val="0033CC"/>
                </a:solidFill>
              </a:rPr>
              <a:t>利用企业管理器创建视图</a:t>
            </a:r>
            <a:endParaRPr lang="zh-CN" altLang="en-US" sz="2400">
              <a:solidFill>
                <a:srgbClr val="0033CC"/>
              </a:solidFill>
            </a:endParaRPr>
          </a:p>
        </p:txBody>
      </p:sp>
      <p:sp>
        <p:nvSpPr>
          <p:cNvPr id="1761283" name="Rectangle 3"/>
          <p:cNvSpPr>
            <a:spLocks noChangeArrowheads="1"/>
          </p:cNvSpPr>
          <p:nvPr/>
        </p:nvSpPr>
        <p:spPr bwMode="auto">
          <a:xfrm>
            <a:off x="395288" y="1412875"/>
            <a:ext cx="8280400" cy="280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25000"/>
              </a:lnSpc>
              <a:spcBef>
                <a:spcPct val="20000"/>
              </a:spcBef>
              <a:buClr>
                <a:schemeClr val="hlink"/>
              </a:buClr>
              <a:buSzPct val="70000"/>
              <a:buFont typeface="Wingdings" pitchFamily="2" charset="2"/>
              <a:buNone/>
            </a:pPr>
            <a:r>
              <a:rPr lang="zh-CN" b="0">
                <a:solidFill>
                  <a:srgbClr val="CC0000"/>
                </a:solidFill>
              </a:rPr>
              <a:t>方法一：</a:t>
            </a:r>
            <a:r>
              <a:rPr lang="zh-CN" b="0"/>
              <a:t>在企业管理器左边的“树”选项卡中选择指定的</a:t>
            </a:r>
            <a:r>
              <a:rPr lang="en-US" altLang="zh-CN" b="0" noProof="1"/>
              <a:t>SQL Server</a:t>
            </a:r>
            <a:r>
              <a:rPr lang="zh-CN" b="0"/>
              <a:t>组，展开指定的服务器，打开要创建视图的数据库文件夹，选中指定的数据库，</a:t>
            </a:r>
            <a:r>
              <a:rPr lang="zh-CN" b="0">
                <a:solidFill>
                  <a:srgbClr val="CC0000"/>
                </a:solidFill>
              </a:rPr>
              <a:t>右击该数据库图标</a:t>
            </a:r>
            <a:r>
              <a:rPr lang="zh-CN" b="0"/>
              <a:t>，从弹出的快捷菜单中依次选择</a:t>
            </a:r>
            <a:r>
              <a:rPr lang="zh-CN" b="0">
                <a:solidFill>
                  <a:srgbClr val="CC0000"/>
                </a:solidFill>
              </a:rPr>
              <a:t>“新建</a:t>
            </a:r>
            <a:r>
              <a:rPr lang="zh-CN" b="0">
                <a:solidFill>
                  <a:srgbClr val="CC0000"/>
                </a:solidFill>
                <a:latin typeface="Arial"/>
              </a:rPr>
              <a:t>”</a:t>
            </a:r>
            <a:r>
              <a:rPr lang="zh-CN" b="0">
                <a:solidFill>
                  <a:srgbClr val="CC0000"/>
                </a:solidFill>
                <a:latin typeface="宋体" pitchFamily="2" charset="-122"/>
              </a:rPr>
              <a:t>→</a:t>
            </a:r>
            <a:r>
              <a:rPr lang="zh-CN" b="0">
                <a:solidFill>
                  <a:srgbClr val="CC0000"/>
                </a:solidFill>
                <a:latin typeface="Arial"/>
              </a:rPr>
              <a:t>“</a:t>
            </a:r>
            <a:r>
              <a:rPr lang="zh-CN" b="0">
                <a:solidFill>
                  <a:srgbClr val="CC0000"/>
                </a:solidFill>
              </a:rPr>
              <a:t>视图”</a:t>
            </a:r>
            <a:r>
              <a:rPr lang="zh-CN" b="0"/>
              <a:t>命令，会打开新建视图对话框。 </a:t>
            </a:r>
            <a:r>
              <a:rPr lang="zh-CN" b="0">
                <a:solidFill>
                  <a:srgbClr val="CC0000"/>
                </a:solidFill>
                <a:latin typeface="宋体" pitchFamily="2" charset="-122"/>
              </a:rPr>
              <a:t>→</a:t>
            </a:r>
            <a:r>
              <a:rPr lang="zh-CN" altLang="en-US" b="0">
                <a:solidFill>
                  <a:srgbClr val="CC0000"/>
                </a:solidFill>
                <a:latin typeface="宋体" pitchFamily="2" charset="-122"/>
              </a:rPr>
              <a:t>单击右键</a:t>
            </a:r>
            <a:r>
              <a:rPr lang="zh-CN" b="0">
                <a:solidFill>
                  <a:srgbClr val="CC0000"/>
                </a:solidFill>
                <a:latin typeface="宋体" pitchFamily="2" charset="-122"/>
              </a:rPr>
              <a:t>→</a:t>
            </a:r>
            <a:r>
              <a:rPr lang="zh-CN" b="0">
                <a:solidFill>
                  <a:srgbClr val="CC0000"/>
                </a:solidFill>
                <a:latin typeface="Arial"/>
              </a:rPr>
              <a:t>“</a:t>
            </a:r>
            <a:r>
              <a:rPr lang="zh-CN" altLang="en-US" b="0">
                <a:solidFill>
                  <a:srgbClr val="CC0000"/>
                </a:solidFill>
              </a:rPr>
              <a:t>添加表</a:t>
            </a:r>
            <a:r>
              <a:rPr lang="zh-CN" b="0">
                <a:solidFill>
                  <a:srgbClr val="CC0000"/>
                </a:solidFill>
              </a:rPr>
              <a:t>”</a:t>
            </a:r>
            <a:r>
              <a:rPr lang="zh-CN" altLang="en-US" b="0">
                <a:solidFill>
                  <a:srgbClr val="CC0000"/>
                </a:solidFill>
              </a:rPr>
              <a:t>，选择要添加的表</a:t>
            </a:r>
            <a:r>
              <a:rPr lang="zh-CN" b="0">
                <a:solidFill>
                  <a:srgbClr val="CC0000"/>
                </a:solidFill>
                <a:latin typeface="宋体" pitchFamily="2" charset="-122"/>
              </a:rPr>
              <a:t>→</a:t>
            </a:r>
            <a:r>
              <a:rPr lang="zh-CN" b="0">
                <a:solidFill>
                  <a:srgbClr val="CC0000"/>
                </a:solidFill>
                <a:latin typeface="Arial"/>
              </a:rPr>
              <a:t>“</a:t>
            </a:r>
            <a:r>
              <a:rPr lang="zh-CN" altLang="en-US" b="0">
                <a:solidFill>
                  <a:srgbClr val="CC0000"/>
                </a:solidFill>
              </a:rPr>
              <a:t>添加</a:t>
            </a:r>
            <a:r>
              <a:rPr lang="zh-CN" b="0">
                <a:solidFill>
                  <a:srgbClr val="CC0000"/>
                </a:solidFill>
              </a:rPr>
              <a:t>” </a:t>
            </a:r>
            <a:r>
              <a:rPr lang="zh-CN" b="0">
                <a:solidFill>
                  <a:srgbClr val="CC0000"/>
                </a:solidFill>
                <a:latin typeface="宋体" pitchFamily="2" charset="-122"/>
              </a:rPr>
              <a:t>→</a:t>
            </a:r>
            <a:r>
              <a:rPr lang="zh-CN" b="0">
                <a:solidFill>
                  <a:srgbClr val="CC0000"/>
                </a:solidFill>
                <a:latin typeface="Arial"/>
              </a:rPr>
              <a:t>“</a:t>
            </a:r>
            <a:r>
              <a:rPr lang="zh-CN" altLang="en-US" b="0">
                <a:solidFill>
                  <a:srgbClr val="CC0000"/>
                </a:solidFill>
              </a:rPr>
              <a:t>关闭</a:t>
            </a:r>
            <a:r>
              <a:rPr lang="zh-CN" b="0">
                <a:solidFill>
                  <a:srgbClr val="CC0000"/>
                </a:solidFill>
              </a:rPr>
              <a:t>” </a:t>
            </a:r>
            <a:r>
              <a:rPr lang="zh-CN" b="0">
                <a:solidFill>
                  <a:srgbClr val="CC0000"/>
                </a:solidFill>
                <a:latin typeface="宋体" pitchFamily="2" charset="-122"/>
              </a:rPr>
              <a:t>→</a:t>
            </a:r>
            <a:r>
              <a:rPr lang="zh-CN" altLang="en-US" b="0">
                <a:solidFill>
                  <a:srgbClr val="CC0000"/>
                </a:solidFill>
                <a:latin typeface="宋体" pitchFamily="2" charset="-122"/>
              </a:rPr>
              <a:t>对表中要添加到视图中的数据列进行选择</a:t>
            </a:r>
            <a:r>
              <a:rPr lang="zh-CN" b="0">
                <a:solidFill>
                  <a:srgbClr val="CC0000"/>
                </a:solidFill>
                <a:latin typeface="宋体" pitchFamily="2" charset="-122"/>
              </a:rPr>
              <a:t>→</a:t>
            </a:r>
            <a:r>
              <a:rPr lang="zh-CN" altLang="en-US" b="0">
                <a:solidFill>
                  <a:srgbClr val="CC0000"/>
                </a:solidFill>
                <a:latin typeface="Arial"/>
              </a:rPr>
              <a:t>“</a:t>
            </a:r>
            <a:r>
              <a:rPr lang="zh-CN" altLang="en-US" b="0">
                <a:solidFill>
                  <a:srgbClr val="CC0000"/>
                </a:solidFill>
                <a:latin typeface="宋体" pitchFamily="2" charset="-122"/>
              </a:rPr>
              <a:t>保存</a:t>
            </a:r>
            <a:r>
              <a:rPr lang="zh-CN" altLang="en-US" b="0">
                <a:solidFill>
                  <a:srgbClr val="CC0000"/>
                </a:solidFill>
                <a:latin typeface="Arial"/>
              </a:rPr>
              <a:t>”</a:t>
            </a:r>
            <a:r>
              <a:rPr lang="zh-CN" altLang="en-US" b="0">
                <a:solidFill>
                  <a:srgbClr val="CC0000"/>
                </a:solidFill>
                <a:latin typeface="宋体" pitchFamily="2" charset="-122"/>
              </a:rPr>
              <a:t>视图。</a:t>
            </a:r>
          </a:p>
          <a:p>
            <a:pPr>
              <a:lnSpc>
                <a:spcPct val="125000"/>
              </a:lnSpc>
              <a:spcBef>
                <a:spcPct val="20000"/>
              </a:spcBef>
              <a:buClr>
                <a:schemeClr val="hlink"/>
              </a:buClr>
              <a:buSzPct val="70000"/>
              <a:buFont typeface="Wingdings" pitchFamily="2" charset="2"/>
              <a:buNone/>
            </a:pPr>
            <a:r>
              <a:rPr lang="zh-CN" altLang="en-US" b="0"/>
              <a:t>       视图建立后，用户可以</a:t>
            </a:r>
            <a:r>
              <a:rPr lang="zh-CN" b="0"/>
              <a:t>在企业管理器</a:t>
            </a:r>
            <a:r>
              <a:rPr lang="zh-CN" altLang="en-US" b="0"/>
              <a:t>中对视图进行重新设计、打开视图以及删除视图等。</a:t>
            </a:r>
            <a:endParaRPr lang="zh-CN" b="0"/>
          </a:p>
        </p:txBody>
      </p:sp>
      <p:sp>
        <p:nvSpPr>
          <p:cNvPr id="1761284" name="Rectangle 4"/>
          <p:cNvSpPr>
            <a:spLocks noChangeArrowheads="1"/>
          </p:cNvSpPr>
          <p:nvPr/>
        </p:nvSpPr>
        <p:spPr bwMode="auto">
          <a:xfrm>
            <a:off x="468313" y="4797425"/>
            <a:ext cx="7772400" cy="9366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20000"/>
              </a:lnSpc>
              <a:spcBef>
                <a:spcPct val="20000"/>
              </a:spcBef>
              <a:buClr>
                <a:schemeClr val="hlink"/>
              </a:buClr>
              <a:buSzPct val="70000"/>
              <a:buFont typeface="Wingdings" pitchFamily="2" charset="2"/>
              <a:buNone/>
            </a:pPr>
            <a:r>
              <a:rPr lang="zh-CN" b="0">
                <a:solidFill>
                  <a:srgbClr val="CC0000"/>
                </a:solidFill>
              </a:rPr>
              <a:t>方法二：</a:t>
            </a:r>
            <a:r>
              <a:rPr lang="zh-CN" b="0"/>
              <a:t>也可以在数据库文件夹中，右击下一层的</a:t>
            </a:r>
            <a:r>
              <a:rPr lang="zh-CN" b="0">
                <a:solidFill>
                  <a:srgbClr val="CC0000"/>
                </a:solidFill>
              </a:rPr>
              <a:t>“视图”</a:t>
            </a:r>
            <a:r>
              <a:rPr lang="zh-CN" b="0"/>
              <a:t>选项，在弹出的快捷菜单中选择</a:t>
            </a:r>
            <a:r>
              <a:rPr lang="zh-CN" b="0">
                <a:solidFill>
                  <a:srgbClr val="CC0000"/>
                </a:solidFill>
              </a:rPr>
              <a:t>“新建视图”</a:t>
            </a:r>
            <a:r>
              <a:rPr lang="zh-CN" b="0"/>
              <a:t>命令。</a:t>
            </a:r>
          </a:p>
        </p:txBody>
      </p:sp>
      <p:sp>
        <p:nvSpPr>
          <p:cNvPr id="1761285"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2306" name="Rectangle 2"/>
          <p:cNvSpPr>
            <a:spLocks noGrp="1" noRot="1" noChangeArrowheads="1"/>
          </p:cNvSpPr>
          <p:nvPr>
            <p:ph type="ctrTitle"/>
          </p:nvPr>
        </p:nvSpPr>
        <p:spPr>
          <a:xfrm>
            <a:off x="827088" y="692150"/>
            <a:ext cx="7129462" cy="431800"/>
          </a:xfrm>
        </p:spPr>
        <p:txBody>
          <a:bodyPr/>
          <a:lstStyle/>
          <a:p>
            <a:pPr algn="l"/>
            <a:r>
              <a:rPr lang="en-GB" altLang="zh-CN" sz="2000">
                <a:solidFill>
                  <a:srgbClr val="0033CC"/>
                </a:solidFill>
              </a:rPr>
              <a:t>2 </a:t>
            </a:r>
            <a:r>
              <a:rPr lang="zh-CN" altLang="en-US" sz="2000"/>
              <a:t>．</a:t>
            </a:r>
            <a:r>
              <a:rPr lang="zh-CN" altLang="en-GB" sz="2000">
                <a:solidFill>
                  <a:srgbClr val="0033CC"/>
                </a:solidFill>
              </a:rPr>
              <a:t>利用</a:t>
            </a:r>
            <a:r>
              <a:rPr lang="en-US" altLang="zh-CN" sz="2000">
                <a:solidFill>
                  <a:srgbClr val="0033CC"/>
                </a:solidFill>
              </a:rPr>
              <a:t>Transact-SQL</a:t>
            </a:r>
            <a:r>
              <a:rPr lang="zh-CN" altLang="en-GB" sz="2000">
                <a:solidFill>
                  <a:srgbClr val="0033CC"/>
                </a:solidFill>
              </a:rPr>
              <a:t>语句创建视图</a:t>
            </a:r>
            <a:endParaRPr lang="zh-CN" altLang="en-US" sz="2000">
              <a:solidFill>
                <a:srgbClr val="0033CC"/>
              </a:solidFill>
            </a:endParaRPr>
          </a:p>
        </p:txBody>
      </p:sp>
      <p:sp>
        <p:nvSpPr>
          <p:cNvPr id="1762307" name="Rectangle 3"/>
          <p:cNvSpPr>
            <a:spLocks noRot="1" noChangeArrowheads="1"/>
          </p:cNvSpPr>
          <p:nvPr/>
        </p:nvSpPr>
        <p:spPr bwMode="auto">
          <a:xfrm>
            <a:off x="468313" y="1557338"/>
            <a:ext cx="8064500" cy="1008062"/>
          </a:xfrm>
          <a:prstGeom prst="rect">
            <a:avLst/>
          </a:prstGeom>
          <a:noFill/>
          <a:ln>
            <a:noFill/>
          </a:ln>
          <a:effectLst/>
          <a:extLst>
            <a:ext uri="{909E8E84-426E-40DD-AFC4-6F175D3DCCD1}">
              <a14:hiddenFill xmlns:a14="http://schemas.microsoft.com/office/drawing/2010/main">
                <a:solidFill>
                  <a:srgbClr val="E5F3FF"/>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10000"/>
              </a:lnSpc>
              <a:spcBef>
                <a:spcPct val="20000"/>
              </a:spcBef>
              <a:buClr>
                <a:schemeClr val="hlink"/>
              </a:buClr>
              <a:buSzPct val="70000"/>
              <a:buFont typeface="Wingdings" pitchFamily="2" charset="2"/>
              <a:buNone/>
            </a:pPr>
            <a:r>
              <a:rPr lang="zh-CN" altLang="en-US" sz="2000">
                <a:latin typeface="Times New Roman" pitchFamily="18" charset="0"/>
              </a:rPr>
              <a:t>视图定义的格式：</a:t>
            </a:r>
            <a:br>
              <a:rPr lang="zh-CN" altLang="en-US" sz="2000">
                <a:latin typeface="Times New Roman" pitchFamily="18" charset="0"/>
              </a:rPr>
            </a:br>
            <a:r>
              <a:rPr lang="zh-CN" altLang="en-US" sz="2000">
                <a:solidFill>
                  <a:srgbClr val="006600"/>
                </a:solidFill>
                <a:latin typeface="Times New Roman" pitchFamily="18" charset="0"/>
              </a:rPr>
              <a:t>        </a:t>
            </a:r>
            <a:r>
              <a:rPr lang="en-US" altLang="zh-CN" sz="2000">
                <a:solidFill>
                  <a:srgbClr val="CC3300"/>
                </a:solidFill>
                <a:latin typeface="Times New Roman" pitchFamily="18" charset="0"/>
              </a:rPr>
              <a:t>CREATE VIEW</a:t>
            </a:r>
            <a:r>
              <a:rPr lang="en-US" altLang="zh-CN" sz="2000">
                <a:solidFill>
                  <a:srgbClr val="006600"/>
                </a:solidFill>
                <a:latin typeface="Times New Roman" pitchFamily="18" charset="0"/>
              </a:rPr>
              <a:t>〈</a:t>
            </a:r>
            <a:r>
              <a:rPr lang="zh-CN" altLang="en-US" sz="2000">
                <a:solidFill>
                  <a:srgbClr val="006600"/>
                </a:solidFill>
                <a:latin typeface="Times New Roman" pitchFamily="18" charset="0"/>
              </a:rPr>
              <a:t>视图名</a:t>
            </a:r>
            <a:r>
              <a:rPr lang="en-US" altLang="zh-CN" sz="2000">
                <a:solidFill>
                  <a:srgbClr val="006600"/>
                </a:solidFill>
                <a:latin typeface="Times New Roman" pitchFamily="18" charset="0"/>
              </a:rPr>
              <a:t>〉[(</a:t>
            </a:r>
            <a:r>
              <a:rPr lang="zh-CN" altLang="en-US" sz="2000">
                <a:solidFill>
                  <a:srgbClr val="006600"/>
                </a:solidFill>
                <a:latin typeface="Times New Roman" pitchFamily="18" charset="0"/>
              </a:rPr>
              <a:t>列名组</a:t>
            </a:r>
            <a:r>
              <a:rPr lang="en-US" altLang="zh-CN" sz="2000">
                <a:solidFill>
                  <a:srgbClr val="006600"/>
                </a:solidFill>
                <a:latin typeface="Times New Roman" pitchFamily="18" charset="0"/>
              </a:rPr>
              <a:t>)]  </a:t>
            </a:r>
            <a:r>
              <a:rPr lang="en-US" altLang="zh-CN" sz="2000">
                <a:solidFill>
                  <a:srgbClr val="CC3300"/>
                </a:solidFill>
                <a:latin typeface="Times New Roman" pitchFamily="18" charset="0"/>
              </a:rPr>
              <a:t>AS</a:t>
            </a:r>
            <a:r>
              <a:rPr lang="en-US" altLang="zh-CN" sz="2000">
                <a:solidFill>
                  <a:srgbClr val="006600"/>
                </a:solidFill>
                <a:latin typeface="Times New Roman" pitchFamily="18" charset="0"/>
              </a:rPr>
              <a:t>〈SELECT </a:t>
            </a:r>
            <a:r>
              <a:rPr lang="zh-CN" altLang="en-US" sz="2000">
                <a:solidFill>
                  <a:srgbClr val="006600"/>
                </a:solidFill>
                <a:latin typeface="Times New Roman" pitchFamily="18" charset="0"/>
              </a:rPr>
              <a:t>子句</a:t>
            </a:r>
            <a:r>
              <a:rPr lang="en-US" altLang="zh-CN" sz="2000">
                <a:solidFill>
                  <a:srgbClr val="006600"/>
                </a:solidFill>
                <a:latin typeface="Times New Roman" pitchFamily="18" charset="0"/>
              </a:rPr>
              <a:t>〉             </a:t>
            </a:r>
          </a:p>
        </p:txBody>
      </p:sp>
      <p:sp>
        <p:nvSpPr>
          <p:cNvPr id="176230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
        <p:nvSpPr>
          <p:cNvPr id="1762309" name="Rectangle 5"/>
          <p:cNvSpPr>
            <a:spLocks noRot="1" noChangeArrowheads="1"/>
          </p:cNvSpPr>
          <p:nvPr/>
        </p:nvSpPr>
        <p:spPr bwMode="auto">
          <a:xfrm>
            <a:off x="323850" y="3141663"/>
            <a:ext cx="8496300" cy="1655762"/>
          </a:xfrm>
          <a:prstGeom prst="rect">
            <a:avLst/>
          </a:prstGeom>
          <a:noFill/>
          <a:ln>
            <a:noFill/>
          </a:ln>
          <a:effectLst/>
          <a:extLst>
            <a:ext uri="{909E8E84-426E-40DD-AFC4-6F175D3DCCD1}">
              <a14:hiddenFill xmlns:a14="http://schemas.microsoft.com/office/drawing/2010/main">
                <a:solidFill>
                  <a:srgbClr val="FFEBE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10000"/>
              </a:lnSpc>
              <a:spcBef>
                <a:spcPct val="20000"/>
              </a:spcBef>
              <a:buClr>
                <a:schemeClr val="hlink"/>
              </a:buClr>
              <a:buSzPct val="70000"/>
              <a:buFont typeface="Wingdings" pitchFamily="2" charset="2"/>
              <a:buNone/>
            </a:pPr>
            <a:r>
              <a:rPr lang="en-US" altLang="zh-CN" sz="2000">
                <a:solidFill>
                  <a:srgbClr val="006600"/>
                </a:solidFill>
                <a:latin typeface="Times New Roman" pitchFamily="18" charset="0"/>
              </a:rPr>
              <a:t>【</a:t>
            </a:r>
            <a:r>
              <a:rPr lang="zh-CN" altLang="en-US" sz="2000">
                <a:solidFill>
                  <a:srgbClr val="006600"/>
                </a:solidFill>
                <a:latin typeface="Times New Roman" pitchFamily="18" charset="0"/>
              </a:rPr>
              <a:t>例</a:t>
            </a:r>
            <a:r>
              <a:rPr lang="en-US" altLang="zh-CN" sz="2000">
                <a:solidFill>
                  <a:srgbClr val="006600"/>
                </a:solidFill>
                <a:latin typeface="Times New Roman" pitchFamily="18" charset="0"/>
              </a:rPr>
              <a:t>1】</a:t>
            </a:r>
            <a:r>
              <a:rPr lang="zh-CN" altLang="en-US" sz="2000">
                <a:solidFill>
                  <a:srgbClr val="006600"/>
                </a:solidFill>
                <a:latin typeface="Times New Roman" pitchFamily="18" charset="0"/>
              </a:rPr>
              <a:t>建立男学生的视图，包括学号、姓名、年龄。</a:t>
            </a:r>
            <a:r>
              <a:rPr lang="zh-CN" altLang="en-US" sz="2000">
                <a:solidFill>
                  <a:schemeClr val="bg2"/>
                </a:solidFill>
                <a:latin typeface="Times New Roman" pitchFamily="18" charset="0"/>
              </a:rPr>
              <a:t/>
            </a:r>
            <a:br>
              <a:rPr lang="zh-CN" altLang="en-US" sz="2000">
                <a:solidFill>
                  <a:schemeClr val="bg2"/>
                </a:solidFill>
                <a:latin typeface="Times New Roman" pitchFamily="18" charset="0"/>
              </a:rPr>
            </a:br>
            <a:r>
              <a:rPr lang="zh-CN" altLang="en-US" sz="2000">
                <a:solidFill>
                  <a:schemeClr val="bg2"/>
                </a:solidFill>
                <a:latin typeface="Times New Roman" pitchFamily="18" charset="0"/>
              </a:rPr>
              <a:t>      </a:t>
            </a:r>
            <a:r>
              <a:rPr lang="en-US" altLang="en-US" sz="2000" b="0">
                <a:solidFill>
                  <a:srgbClr val="CC3300"/>
                </a:solidFill>
              </a:rPr>
              <a:t>CREATE VIEW</a:t>
            </a:r>
            <a:r>
              <a:rPr lang="en-US" altLang="en-US" sz="2000" b="0"/>
              <a:t> </a:t>
            </a:r>
            <a:r>
              <a:rPr lang="en-US" altLang="zh-CN" sz="2000" b="0"/>
              <a:t> </a:t>
            </a:r>
            <a:r>
              <a:rPr lang="en-US" altLang="en-US" sz="2000" b="0"/>
              <a:t>xs</a:t>
            </a:r>
            <a:r>
              <a:rPr lang="en-US" altLang="zh-CN" sz="2000" b="0"/>
              <a:t>b_view1</a:t>
            </a:r>
          </a:p>
          <a:p>
            <a:pPr>
              <a:lnSpc>
                <a:spcPct val="110000"/>
              </a:lnSpc>
              <a:spcBef>
                <a:spcPct val="20000"/>
              </a:spcBef>
              <a:buClr>
                <a:schemeClr val="hlink"/>
              </a:buClr>
              <a:buSzPct val="70000"/>
              <a:buFont typeface="Wingdings" pitchFamily="2" charset="2"/>
              <a:buNone/>
            </a:pPr>
            <a:r>
              <a:rPr lang="en-US" altLang="zh-CN" sz="2000" b="0"/>
              <a:t>               </a:t>
            </a:r>
            <a:r>
              <a:rPr lang="en-US" altLang="en-US" sz="2000" b="0">
                <a:solidFill>
                  <a:srgbClr val="CC3300"/>
                </a:solidFill>
              </a:rPr>
              <a:t>AS</a:t>
            </a:r>
            <a:r>
              <a:rPr lang="en-US" altLang="en-US" sz="2000" b="0"/>
              <a:t>  </a:t>
            </a:r>
            <a:r>
              <a:rPr lang="en-US" altLang="zh-CN" sz="2000" b="0"/>
              <a:t> </a:t>
            </a:r>
            <a:r>
              <a:rPr lang="en-US" altLang="en-US" sz="2000" b="0"/>
              <a:t>SELECT  </a:t>
            </a:r>
            <a:r>
              <a:rPr lang="en-US" altLang="zh-CN" sz="2000" b="0"/>
              <a:t>xh,xm,nl</a:t>
            </a:r>
          </a:p>
          <a:p>
            <a:pPr>
              <a:lnSpc>
                <a:spcPct val="110000"/>
              </a:lnSpc>
              <a:spcBef>
                <a:spcPct val="20000"/>
              </a:spcBef>
              <a:buClr>
                <a:schemeClr val="hlink"/>
              </a:buClr>
              <a:buSzPct val="70000"/>
              <a:buFont typeface="Wingdings" pitchFamily="2" charset="2"/>
              <a:buNone/>
            </a:pPr>
            <a:r>
              <a:rPr lang="en-US" altLang="zh-CN" sz="2000" b="0"/>
              <a:t>                  </a:t>
            </a:r>
            <a:r>
              <a:rPr lang="en-US" altLang="en-US" sz="2000" b="0"/>
              <a:t>FROM</a:t>
            </a:r>
            <a:r>
              <a:rPr lang="en-US" altLang="zh-CN" sz="2000" b="0"/>
              <a:t> </a:t>
            </a:r>
            <a:r>
              <a:rPr lang="en-US" altLang="en-US" sz="2000" b="0"/>
              <a:t> </a:t>
            </a:r>
            <a:r>
              <a:rPr lang="en-US" altLang="en-US" sz="2000">
                <a:solidFill>
                  <a:schemeClr val="tx2"/>
                </a:solidFill>
              </a:rPr>
              <a:t>xsb</a:t>
            </a:r>
            <a:r>
              <a:rPr lang="en-US" altLang="en-US" sz="2000" b="0"/>
              <a:t>   WHERE </a:t>
            </a:r>
            <a:r>
              <a:rPr lang="en-US" altLang="zh-CN" sz="2000" b="0"/>
              <a:t>xb</a:t>
            </a:r>
            <a:r>
              <a:rPr lang="en-US" altLang="en-US" sz="2000" b="0"/>
              <a:t>=</a:t>
            </a:r>
            <a:r>
              <a:rPr lang="en-US" altLang="zh-CN" sz="2000" b="0"/>
              <a:t>‘</a:t>
            </a:r>
            <a:r>
              <a:rPr lang="zh-CN" altLang="en-US" sz="2000" b="0"/>
              <a:t>男’</a:t>
            </a:r>
          </a:p>
        </p:txBody>
      </p:sp>
    </p:spTree>
  </p:cSld>
  <p:clrMapOvr>
    <a:masterClrMapping/>
  </p:clrMapOvr>
  <p:transition spd="med">
    <p:strips dir="rd"/>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3330" name="Rectangle 2"/>
          <p:cNvSpPr>
            <a:spLocks noGrp="1" noRot="1" noChangeArrowheads="1"/>
          </p:cNvSpPr>
          <p:nvPr>
            <p:ph type="title"/>
          </p:nvPr>
        </p:nvSpPr>
        <p:spPr>
          <a:xfrm>
            <a:off x="827088" y="765175"/>
            <a:ext cx="7256462" cy="503238"/>
          </a:xfrm>
        </p:spPr>
        <p:txBody>
          <a:bodyPr/>
          <a:lstStyle/>
          <a:p>
            <a:pPr algn="l">
              <a:lnSpc>
                <a:spcPct val="110000"/>
              </a:lnSpc>
            </a:pPr>
            <a:r>
              <a:rPr lang="en-US" altLang="zh-CN" sz="2800" b="0">
                <a:solidFill>
                  <a:srgbClr val="006600"/>
                </a:solidFill>
                <a:latin typeface="Times New Roman" pitchFamily="18" charset="0"/>
              </a:rPr>
              <a:t>【</a:t>
            </a:r>
            <a:r>
              <a:rPr lang="zh-CN" altLang="en-US" sz="2800" b="0">
                <a:solidFill>
                  <a:srgbClr val="006600"/>
                </a:solidFill>
                <a:latin typeface="Times New Roman" pitchFamily="18" charset="0"/>
              </a:rPr>
              <a:t>例</a:t>
            </a:r>
            <a:r>
              <a:rPr lang="en-US" altLang="zh-CN" sz="2800" b="0">
                <a:solidFill>
                  <a:srgbClr val="006600"/>
                </a:solidFill>
                <a:latin typeface="Times New Roman" pitchFamily="18" charset="0"/>
              </a:rPr>
              <a:t>2】</a:t>
            </a:r>
          </a:p>
        </p:txBody>
      </p:sp>
      <p:sp>
        <p:nvSpPr>
          <p:cNvPr id="1763331" name="Rectangle 3"/>
          <p:cNvSpPr>
            <a:spLocks noGrp="1" noRot="1" noChangeArrowheads="1"/>
          </p:cNvSpPr>
          <p:nvPr>
            <p:ph type="body" idx="1"/>
          </p:nvPr>
        </p:nvSpPr>
        <p:spPr>
          <a:xfrm>
            <a:off x="395288" y="1628775"/>
            <a:ext cx="8496300" cy="2159000"/>
          </a:xfrm>
          <a:noFill/>
          <a:ln/>
          <a:extLst>
            <a:ext uri="{909E8E84-426E-40DD-AFC4-6F175D3DCCD1}">
              <a14:hiddenFill xmlns:a14="http://schemas.microsoft.com/office/drawing/2010/main">
                <a:solidFill>
                  <a:srgbClr val="FFEBEC"/>
                </a:solidFill>
              </a14:hiddenFill>
            </a:ext>
          </a:extLst>
        </p:spPr>
        <p:txBody>
          <a:bodyPr/>
          <a:lstStyle/>
          <a:p>
            <a:pPr>
              <a:lnSpc>
                <a:spcPct val="110000"/>
              </a:lnSpc>
              <a:buFont typeface="Wingdings" pitchFamily="2" charset="2"/>
              <a:buNone/>
            </a:pPr>
            <a:r>
              <a:rPr lang="en-US" altLang="zh-CN" sz="2000" b="1">
                <a:solidFill>
                  <a:srgbClr val="006600"/>
                </a:solidFill>
                <a:latin typeface="Times New Roman" pitchFamily="18" charset="0"/>
              </a:rPr>
              <a:t>【</a:t>
            </a:r>
            <a:r>
              <a:rPr lang="zh-CN" altLang="en-US" sz="2000" b="1">
                <a:solidFill>
                  <a:srgbClr val="006600"/>
                </a:solidFill>
                <a:latin typeface="Times New Roman" pitchFamily="18" charset="0"/>
              </a:rPr>
              <a:t>例</a:t>
            </a:r>
            <a:r>
              <a:rPr lang="en-US" altLang="zh-CN" sz="2000" b="1">
                <a:solidFill>
                  <a:srgbClr val="006600"/>
                </a:solidFill>
                <a:latin typeface="Times New Roman" pitchFamily="18" charset="0"/>
              </a:rPr>
              <a:t>2】</a:t>
            </a:r>
            <a:r>
              <a:rPr lang="zh-CN" altLang="en-US" sz="2000" b="1">
                <a:solidFill>
                  <a:srgbClr val="006600"/>
                </a:solidFill>
                <a:latin typeface="Times New Roman" pitchFamily="18" charset="0"/>
              </a:rPr>
              <a:t>定义一个学生成绩视图，其属性包括</a:t>
            </a:r>
            <a:r>
              <a:rPr lang="zh-CN" altLang="en-US" sz="2000" b="1">
                <a:latin typeface="Times New Roman" pitchFamily="18" charset="0"/>
              </a:rPr>
              <a:t>学号、姓名</a:t>
            </a:r>
            <a:r>
              <a:rPr lang="zh-CN" altLang="en-US" sz="2000" b="1">
                <a:solidFill>
                  <a:srgbClr val="CC3300"/>
                </a:solidFill>
                <a:latin typeface="Times New Roman" pitchFamily="18" charset="0"/>
              </a:rPr>
              <a:t>、</a:t>
            </a:r>
            <a:r>
              <a:rPr lang="zh-CN" altLang="en-US" sz="2000" b="1">
                <a:solidFill>
                  <a:schemeClr val="tx2"/>
                </a:solidFill>
                <a:latin typeface="Times New Roman" pitchFamily="18" charset="0"/>
              </a:rPr>
              <a:t>课程名</a:t>
            </a:r>
            <a:r>
              <a:rPr lang="zh-CN" altLang="en-US" sz="2000" b="1">
                <a:solidFill>
                  <a:srgbClr val="CC3300"/>
                </a:solidFill>
                <a:latin typeface="Times New Roman" pitchFamily="18" charset="0"/>
              </a:rPr>
              <a:t>和成绩</a:t>
            </a:r>
            <a:r>
              <a:rPr lang="zh-CN" altLang="en-US" sz="2000" b="1">
                <a:solidFill>
                  <a:srgbClr val="006600"/>
                </a:solidFill>
                <a:latin typeface="Times New Roman" pitchFamily="18" charset="0"/>
              </a:rPr>
              <a:t>。</a:t>
            </a:r>
          </a:p>
          <a:p>
            <a:pPr>
              <a:buFont typeface="Wingdings" pitchFamily="2" charset="2"/>
              <a:buNone/>
            </a:pPr>
            <a:r>
              <a:rPr lang="en-US" altLang="en-US" sz="2000" b="1"/>
              <a:t>       </a:t>
            </a:r>
            <a:r>
              <a:rPr lang="en-US" altLang="en-US" sz="2000"/>
              <a:t>CREATE VIEW xscj(xh,xm,km,cj)</a:t>
            </a:r>
          </a:p>
          <a:p>
            <a:pPr>
              <a:buFont typeface="Wingdings" pitchFamily="2" charset="2"/>
              <a:buNone/>
            </a:pPr>
            <a:r>
              <a:rPr lang="en-US" altLang="en-US" sz="2000"/>
              <a:t>          AS  SELECT xsb.xh,</a:t>
            </a:r>
            <a:r>
              <a:rPr lang="en-US" altLang="zh-CN" sz="2000"/>
              <a:t> </a:t>
            </a:r>
            <a:r>
              <a:rPr lang="en-US" altLang="en-US" sz="2000"/>
              <a:t>xsb.xm,</a:t>
            </a:r>
            <a:r>
              <a:rPr lang="en-US" altLang="zh-CN" sz="2000"/>
              <a:t> </a:t>
            </a:r>
            <a:r>
              <a:rPr lang="en-US" altLang="en-US" sz="2000"/>
              <a:t>kcb.km,xkb.cj</a:t>
            </a:r>
          </a:p>
          <a:p>
            <a:pPr>
              <a:buFont typeface="Wingdings" pitchFamily="2" charset="2"/>
              <a:buNone/>
            </a:pPr>
            <a:r>
              <a:rPr lang="en-US" altLang="en-US" sz="2000"/>
              <a:t>             FROM  xsb,</a:t>
            </a:r>
            <a:r>
              <a:rPr lang="en-US" altLang="zh-CN" sz="2000"/>
              <a:t> </a:t>
            </a:r>
            <a:r>
              <a:rPr lang="en-US" altLang="en-US" sz="2000">
                <a:solidFill>
                  <a:srgbClr val="CC3300"/>
                </a:solidFill>
              </a:rPr>
              <a:t>xkb</a:t>
            </a:r>
            <a:r>
              <a:rPr lang="en-US" altLang="en-US" sz="2000"/>
              <a:t>,</a:t>
            </a:r>
            <a:r>
              <a:rPr lang="en-US" altLang="zh-CN" sz="2000"/>
              <a:t> </a:t>
            </a:r>
            <a:r>
              <a:rPr lang="en-US" altLang="en-US" sz="2000">
                <a:solidFill>
                  <a:schemeClr val="tx2"/>
                </a:solidFill>
              </a:rPr>
              <a:t>kcb</a:t>
            </a:r>
          </a:p>
          <a:p>
            <a:pPr>
              <a:buFont typeface="Wingdings" pitchFamily="2" charset="2"/>
              <a:buNone/>
            </a:pPr>
            <a:r>
              <a:rPr lang="en-US" altLang="en-US" sz="2000"/>
              <a:t>               WHERE xsb.xh=xkb.xh and xkb.k</a:t>
            </a:r>
            <a:r>
              <a:rPr lang="en-US" altLang="zh-CN" sz="2000"/>
              <a:t>c</a:t>
            </a:r>
            <a:r>
              <a:rPr lang="en-US" altLang="en-US" sz="2000"/>
              <a:t>h=kcb.k</a:t>
            </a:r>
            <a:r>
              <a:rPr lang="en-US" altLang="zh-CN" sz="2000"/>
              <a:t>c</a:t>
            </a:r>
            <a:r>
              <a:rPr lang="en-US" altLang="en-US" sz="2000"/>
              <a:t>h</a:t>
            </a:r>
            <a:endParaRPr lang="en-US" altLang="zh-CN" sz="2000"/>
          </a:p>
        </p:txBody>
      </p:sp>
      <p:sp>
        <p:nvSpPr>
          <p:cNvPr id="176333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zoom/>
  </p:transition>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4354" name="Rectangle 2"/>
          <p:cNvSpPr>
            <a:spLocks noGrp="1" noRot="1" noChangeArrowheads="1"/>
          </p:cNvSpPr>
          <p:nvPr>
            <p:ph type="title"/>
          </p:nvPr>
        </p:nvSpPr>
        <p:spPr>
          <a:xfrm>
            <a:off x="755650" y="836613"/>
            <a:ext cx="7207250" cy="431800"/>
          </a:xfrm>
        </p:spPr>
        <p:txBody>
          <a:bodyPr/>
          <a:lstStyle/>
          <a:p>
            <a:pPr algn="l"/>
            <a:r>
              <a:rPr lang="zh-CN" altLang="en-US" sz="2400">
                <a:solidFill>
                  <a:srgbClr val="660066"/>
                </a:solidFill>
              </a:rPr>
              <a:t>（三） 通过视图修改数据</a:t>
            </a:r>
          </a:p>
        </p:txBody>
      </p:sp>
      <p:sp>
        <p:nvSpPr>
          <p:cNvPr id="1764355" name="Rectangle 3"/>
          <p:cNvSpPr>
            <a:spLocks noGrp="1" noRot="1" noChangeArrowheads="1"/>
          </p:cNvSpPr>
          <p:nvPr>
            <p:ph type="body" idx="1"/>
          </p:nvPr>
        </p:nvSpPr>
        <p:spPr>
          <a:xfrm>
            <a:off x="323850" y="1341438"/>
            <a:ext cx="8569325" cy="4968875"/>
          </a:xfrm>
        </p:spPr>
        <p:txBody>
          <a:bodyPr/>
          <a:lstStyle/>
          <a:p>
            <a:pPr>
              <a:lnSpc>
                <a:spcPct val="125000"/>
              </a:lnSpc>
            </a:pPr>
            <a:r>
              <a:rPr lang="zh-CN" altLang="en-US" sz="1800" b="1"/>
              <a:t>若视图是由二个以上基本表导出的，则此视图不允许更新；</a:t>
            </a:r>
          </a:p>
          <a:p>
            <a:pPr>
              <a:lnSpc>
                <a:spcPct val="125000"/>
              </a:lnSpc>
            </a:pPr>
            <a:r>
              <a:rPr lang="zh-CN" altLang="en-US" sz="1800"/>
              <a:t>若视图的字段来自表达式或常数，则不允许执行</a:t>
            </a:r>
            <a:r>
              <a:rPr lang="en-US" altLang="zh-CN" sz="1800"/>
              <a:t>INSERT</a:t>
            </a:r>
            <a:r>
              <a:rPr lang="zh-CN" altLang="en-US" sz="1800"/>
              <a:t>和</a:t>
            </a:r>
            <a:r>
              <a:rPr lang="en-US" altLang="zh-CN" sz="1800"/>
              <a:t>UPDATE</a:t>
            </a:r>
            <a:r>
              <a:rPr lang="zh-CN" altLang="en-US" sz="1800"/>
              <a:t>操作，但允许</a:t>
            </a:r>
            <a:r>
              <a:rPr lang="en-US" altLang="zh-CN" sz="1800"/>
              <a:t>DELETE</a:t>
            </a:r>
            <a:r>
              <a:rPr lang="zh-CN" altLang="en-US" sz="1800"/>
              <a:t>操作；</a:t>
            </a:r>
          </a:p>
          <a:p>
            <a:pPr>
              <a:lnSpc>
                <a:spcPct val="125000"/>
              </a:lnSpc>
            </a:pPr>
            <a:r>
              <a:rPr lang="zh-CN" altLang="en-US" sz="1800"/>
              <a:t>若视图的字段来自聚集函数，则不允许更新；</a:t>
            </a:r>
          </a:p>
          <a:p>
            <a:pPr>
              <a:lnSpc>
                <a:spcPct val="125000"/>
              </a:lnSpc>
            </a:pPr>
            <a:r>
              <a:rPr lang="zh-CN" altLang="en-US" sz="1800"/>
              <a:t>若视图中含有</a:t>
            </a:r>
            <a:r>
              <a:rPr lang="en-US" altLang="zh-CN" sz="1800"/>
              <a:t>DISTINCT</a:t>
            </a:r>
            <a:r>
              <a:rPr lang="zh-CN" altLang="en-US" sz="1800"/>
              <a:t>短语，则不允许更新；</a:t>
            </a:r>
          </a:p>
          <a:p>
            <a:pPr>
              <a:lnSpc>
                <a:spcPct val="125000"/>
              </a:lnSpc>
            </a:pPr>
            <a:r>
              <a:rPr lang="zh-CN" altLang="en-US" sz="1800"/>
              <a:t>若视图定义中有嵌套查询，并且内层查询</a:t>
            </a:r>
            <a:r>
              <a:rPr lang="en-US" altLang="zh-CN" sz="1800"/>
              <a:t>FROM</a:t>
            </a:r>
            <a:r>
              <a:rPr lang="zh-CN" altLang="en-US" sz="1800"/>
              <a:t>子句中涉及到的表也是导出该视图的基本表，则此视图不允许更新；</a:t>
            </a:r>
          </a:p>
          <a:p>
            <a:pPr>
              <a:lnSpc>
                <a:spcPct val="125000"/>
              </a:lnSpc>
            </a:pPr>
            <a:r>
              <a:rPr lang="zh-CN" altLang="en-US" sz="1800"/>
              <a:t>若视图定义中含有</a:t>
            </a:r>
            <a:r>
              <a:rPr lang="en-US" altLang="zh-CN" sz="1800"/>
              <a:t>GROUP BY</a:t>
            </a:r>
            <a:r>
              <a:rPr lang="zh-CN" altLang="en-US" sz="1800"/>
              <a:t>子句，则不允许更新；</a:t>
            </a:r>
          </a:p>
          <a:p>
            <a:pPr>
              <a:lnSpc>
                <a:spcPct val="125000"/>
              </a:lnSpc>
            </a:pPr>
            <a:r>
              <a:rPr lang="zh-CN" altLang="en-US" sz="1800"/>
              <a:t>一个不允许更新的视图上定义的视图也不允许更新。</a:t>
            </a:r>
          </a:p>
        </p:txBody>
      </p:sp>
      <p:sp>
        <p:nvSpPr>
          <p:cNvPr id="1764356"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5378" name="Rectangle 2"/>
          <p:cNvSpPr>
            <a:spLocks noGrp="1" noRot="1" noChangeArrowheads="1"/>
          </p:cNvSpPr>
          <p:nvPr>
            <p:ph type="ctrTitle"/>
          </p:nvPr>
        </p:nvSpPr>
        <p:spPr>
          <a:xfrm>
            <a:off x="755650" y="836613"/>
            <a:ext cx="7921625" cy="431800"/>
          </a:xfrm>
        </p:spPr>
        <p:txBody>
          <a:bodyPr/>
          <a:lstStyle/>
          <a:p>
            <a:pPr algn="l"/>
            <a:r>
              <a:rPr lang="en-GB" altLang="zh-CN" sz="2000">
                <a:solidFill>
                  <a:srgbClr val="660066"/>
                </a:solidFill>
                <a:ea typeface="黑体" pitchFamily="49" charset="-122"/>
              </a:rPr>
              <a:t>1 </a:t>
            </a:r>
            <a:r>
              <a:rPr lang="zh-CN" altLang="en-US" sz="2000">
                <a:solidFill>
                  <a:srgbClr val="660066"/>
                </a:solidFill>
                <a:ea typeface="黑体" pitchFamily="49" charset="-122"/>
              </a:rPr>
              <a:t>．</a:t>
            </a:r>
            <a:r>
              <a:rPr lang="zh-CN" altLang="en-GB" sz="2000">
                <a:solidFill>
                  <a:srgbClr val="660066"/>
                </a:solidFill>
                <a:ea typeface="黑体" pitchFamily="49" charset="-122"/>
              </a:rPr>
              <a:t>向视图中插入数据</a:t>
            </a:r>
            <a:endParaRPr lang="zh-CN" altLang="en-US" sz="2000">
              <a:solidFill>
                <a:srgbClr val="660066"/>
              </a:solidFill>
              <a:ea typeface="黑体" pitchFamily="49" charset="-122"/>
            </a:endParaRPr>
          </a:p>
        </p:txBody>
      </p:sp>
      <p:sp>
        <p:nvSpPr>
          <p:cNvPr id="1765379" name="Rectangle 3"/>
          <p:cNvSpPr>
            <a:spLocks noGrp="1" noChangeArrowheads="1"/>
          </p:cNvSpPr>
          <p:nvPr>
            <p:ph type="subTitle" idx="1"/>
          </p:nvPr>
        </p:nvSpPr>
        <p:spPr>
          <a:xfrm>
            <a:off x="539750" y="1628775"/>
            <a:ext cx="8604250" cy="1152525"/>
          </a:xfrm>
          <a:noFill/>
          <a:ln/>
        </p:spPr>
        <p:txBody>
          <a:bodyPr/>
          <a:lstStyle/>
          <a:p>
            <a:pPr algn="l"/>
            <a:r>
              <a:rPr lang="zh-CN" altLang="en-GB" sz="1800"/>
              <a:t>　</a:t>
            </a:r>
            <a:r>
              <a:rPr lang="en-GB" altLang="zh-CN" sz="1800">
                <a:solidFill>
                  <a:srgbClr val="CC0000"/>
                </a:solidFill>
              </a:rPr>
              <a:t>INSERT INTO</a:t>
            </a:r>
            <a:r>
              <a:rPr lang="en-GB" altLang="zh-CN" sz="1800"/>
              <a:t> view_name</a:t>
            </a:r>
          </a:p>
          <a:p>
            <a:pPr algn="l"/>
            <a:r>
              <a:rPr lang="zh-CN" altLang="en-GB" sz="1800"/>
              <a:t>　</a:t>
            </a:r>
            <a:r>
              <a:rPr lang="en-GB" altLang="zh-CN" sz="1800"/>
              <a:t>{VALUES</a:t>
            </a:r>
            <a:r>
              <a:rPr lang="zh-CN" altLang="en-GB" sz="1800"/>
              <a:t>（</a:t>
            </a:r>
            <a:r>
              <a:rPr lang="en-GB" altLang="zh-CN" sz="1800"/>
              <a:t>{DEFALUT|NULL|expression}[,…,n]</a:t>
            </a:r>
            <a:r>
              <a:rPr lang="zh-CN" altLang="en-GB" sz="1800"/>
              <a:t>）</a:t>
            </a:r>
            <a:r>
              <a:rPr lang="en-GB" altLang="zh-CN" sz="1800"/>
              <a:t>} </a:t>
            </a:r>
          </a:p>
          <a:p>
            <a:pPr algn="l"/>
            <a:r>
              <a:rPr lang="zh-CN" altLang="en-GB" sz="1800"/>
              <a:t>　</a:t>
            </a:r>
            <a:endParaRPr lang="zh-CN" altLang="en-US" sz="1800"/>
          </a:p>
        </p:txBody>
      </p:sp>
      <p:sp>
        <p:nvSpPr>
          <p:cNvPr id="1765380" name="Rectangle 4"/>
          <p:cNvSpPr>
            <a:spLocks noChangeArrowheads="1"/>
          </p:cNvSpPr>
          <p:nvPr/>
        </p:nvSpPr>
        <p:spPr bwMode="auto">
          <a:xfrm>
            <a:off x="468313" y="2997200"/>
            <a:ext cx="8353425" cy="2089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hlink"/>
              </a:buClr>
              <a:buSzPct val="70000"/>
              <a:buFont typeface="Wingdings" pitchFamily="2" charset="2"/>
              <a:buNone/>
            </a:pPr>
            <a:r>
              <a:rPr lang="zh-CN" altLang="en-GB" sz="2400" b="0"/>
              <a:t>　例：</a:t>
            </a:r>
            <a:r>
              <a:rPr lang="en-GB" altLang="zh-CN" sz="2400" b="0">
                <a:solidFill>
                  <a:srgbClr val="CC0000"/>
                </a:solidFill>
              </a:rPr>
              <a:t>    </a:t>
            </a:r>
            <a:endParaRPr lang="en-GB" altLang="zh-CN" sz="2400" b="0"/>
          </a:p>
          <a:p>
            <a:pPr algn="ctr">
              <a:spcBef>
                <a:spcPct val="20000"/>
              </a:spcBef>
              <a:buClr>
                <a:schemeClr val="hlink"/>
              </a:buClr>
              <a:buSzPct val="70000"/>
              <a:buFont typeface="Wingdings" pitchFamily="2" charset="2"/>
              <a:buNone/>
            </a:pPr>
            <a:r>
              <a:rPr lang="en-GB" altLang="zh-CN" sz="2400" b="0"/>
              <a:t>INSERT INTO  xscj_VIEW1(xh,xm,kcm,cj)</a:t>
            </a:r>
            <a:r>
              <a:rPr lang="zh-CN" altLang="en-GB" sz="2400" b="0"/>
              <a:t>　</a:t>
            </a:r>
            <a:r>
              <a:rPr lang="en-GB" altLang="zh-CN" sz="2400" b="0"/>
              <a:t>VALUES('1243001','</a:t>
            </a:r>
            <a:r>
              <a:rPr lang="zh-CN" altLang="en-GB" sz="2400" b="0"/>
              <a:t>张三</a:t>
            </a:r>
            <a:r>
              <a:rPr lang="en-GB" altLang="zh-CN" sz="2400" b="0"/>
              <a:t>','</a:t>
            </a:r>
            <a:r>
              <a:rPr lang="zh-CN" altLang="en-GB" sz="2400" b="0"/>
              <a:t>计算机基础</a:t>
            </a:r>
            <a:r>
              <a:rPr lang="en-GB" altLang="zh-CN" sz="2400" b="0"/>
              <a:t>',85)</a:t>
            </a:r>
          </a:p>
        </p:txBody>
      </p:sp>
      <p:sp>
        <p:nvSpPr>
          <p:cNvPr id="1765381"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6402" name="Rectangle 2"/>
          <p:cNvSpPr>
            <a:spLocks noGrp="1" noRot="1" noChangeArrowheads="1"/>
          </p:cNvSpPr>
          <p:nvPr>
            <p:ph type="ctrTitle"/>
          </p:nvPr>
        </p:nvSpPr>
        <p:spPr>
          <a:xfrm>
            <a:off x="827088" y="620713"/>
            <a:ext cx="7921625" cy="431800"/>
          </a:xfrm>
        </p:spPr>
        <p:txBody>
          <a:bodyPr/>
          <a:lstStyle/>
          <a:p>
            <a:pPr algn="l"/>
            <a:r>
              <a:rPr lang="en-GB" altLang="zh-CN" sz="2000">
                <a:solidFill>
                  <a:srgbClr val="660066"/>
                </a:solidFill>
                <a:ea typeface="黑体" pitchFamily="49" charset="-122"/>
              </a:rPr>
              <a:t>2 </a:t>
            </a:r>
            <a:r>
              <a:rPr lang="zh-CN" altLang="en-US" sz="2000">
                <a:solidFill>
                  <a:srgbClr val="660066"/>
                </a:solidFill>
                <a:ea typeface="黑体" pitchFamily="49" charset="-122"/>
              </a:rPr>
              <a:t>．</a:t>
            </a:r>
            <a:r>
              <a:rPr lang="zh-CN" altLang="en-GB" sz="2000">
                <a:solidFill>
                  <a:srgbClr val="660066"/>
                </a:solidFill>
                <a:ea typeface="黑体" pitchFamily="49" charset="-122"/>
              </a:rPr>
              <a:t>在视图中修改数据</a:t>
            </a:r>
            <a:endParaRPr lang="zh-CN" altLang="en-US" sz="2000">
              <a:solidFill>
                <a:srgbClr val="660066"/>
              </a:solidFill>
              <a:ea typeface="黑体" pitchFamily="49" charset="-122"/>
            </a:endParaRPr>
          </a:p>
        </p:txBody>
      </p:sp>
      <p:sp>
        <p:nvSpPr>
          <p:cNvPr id="1766403" name="Rectangle 3"/>
          <p:cNvSpPr>
            <a:spLocks noGrp="1" noChangeArrowheads="1"/>
          </p:cNvSpPr>
          <p:nvPr>
            <p:ph type="subTitle" idx="1"/>
          </p:nvPr>
        </p:nvSpPr>
        <p:spPr>
          <a:xfrm>
            <a:off x="468313" y="1268413"/>
            <a:ext cx="8280400" cy="2087562"/>
          </a:xfrm>
          <a:noFill/>
          <a:ln/>
        </p:spPr>
        <p:txBody>
          <a:bodyPr/>
          <a:lstStyle/>
          <a:p>
            <a:pPr algn="l"/>
            <a:r>
              <a:rPr lang="zh-CN" altLang="en-GB" sz="1800"/>
              <a:t>　</a:t>
            </a:r>
            <a:r>
              <a:rPr lang="zh-CN" altLang="en-GB" sz="1800">
                <a:solidFill>
                  <a:schemeClr val="tx2"/>
                </a:solidFill>
              </a:rPr>
              <a:t>更新视图记录</a:t>
            </a:r>
          </a:p>
          <a:p>
            <a:pPr algn="l"/>
            <a:r>
              <a:rPr lang="zh-CN" altLang="en-GB" sz="1800"/>
              <a:t>　</a:t>
            </a:r>
            <a:r>
              <a:rPr lang="zh-CN" altLang="en-GB" sz="1800">
                <a:solidFill>
                  <a:srgbClr val="6666FF"/>
                </a:solidFill>
              </a:rPr>
              <a:t>例：将上节向视图中添加的记录的姓名改为“张强”。</a:t>
            </a:r>
          </a:p>
          <a:p>
            <a:pPr algn="l"/>
            <a:r>
              <a:rPr lang="zh-CN" altLang="en-GB" sz="1800"/>
              <a:t>程序如下：</a:t>
            </a:r>
            <a:endParaRPr lang="zh-CN" altLang="en-US" sz="1800"/>
          </a:p>
          <a:p>
            <a:pPr algn="l"/>
            <a:r>
              <a:rPr lang="zh-CN" altLang="en-US" sz="1800"/>
              <a:t>　</a:t>
            </a:r>
            <a:r>
              <a:rPr lang="en-GB" altLang="zh-CN" sz="1800">
                <a:solidFill>
                  <a:srgbClr val="CC0000"/>
                </a:solidFill>
              </a:rPr>
              <a:t>UPDATE</a:t>
            </a:r>
            <a:r>
              <a:rPr lang="en-GB" altLang="zh-CN" sz="1800"/>
              <a:t>   xsb_view1 </a:t>
            </a:r>
          </a:p>
          <a:p>
            <a:pPr algn="l"/>
            <a:r>
              <a:rPr lang="zh-CN" altLang="en-GB" sz="1800"/>
              <a:t>　</a:t>
            </a:r>
            <a:r>
              <a:rPr lang="en-GB" altLang="zh-CN" sz="1800">
                <a:solidFill>
                  <a:srgbClr val="CC0000"/>
                </a:solidFill>
              </a:rPr>
              <a:t>SET</a:t>
            </a:r>
            <a:r>
              <a:rPr lang="en-GB" altLang="zh-CN" sz="1800"/>
              <a:t> xm=</a:t>
            </a:r>
            <a:r>
              <a:rPr lang="zh-CN" altLang="en-GB" sz="1800"/>
              <a:t>‘张强’   </a:t>
            </a:r>
            <a:r>
              <a:rPr lang="en-GB" altLang="zh-CN" sz="1800">
                <a:solidFill>
                  <a:srgbClr val="CC0000"/>
                </a:solidFill>
              </a:rPr>
              <a:t>WHERE</a:t>
            </a:r>
            <a:r>
              <a:rPr lang="en-GB" altLang="zh-CN" sz="1800"/>
              <a:t>  xm=</a:t>
            </a:r>
            <a:r>
              <a:rPr lang="zh-CN" altLang="en-GB" sz="1800"/>
              <a:t>＇章强＇</a:t>
            </a:r>
          </a:p>
          <a:p>
            <a:pPr algn="l"/>
            <a:endParaRPr lang="en-US" altLang="zh-CN" sz="1800"/>
          </a:p>
        </p:txBody>
      </p:sp>
      <p:sp>
        <p:nvSpPr>
          <p:cNvPr id="1766404" name="Rectangle 4"/>
          <p:cNvSpPr>
            <a:spLocks noChangeArrowheads="1"/>
          </p:cNvSpPr>
          <p:nvPr/>
        </p:nvSpPr>
        <p:spPr bwMode="auto">
          <a:xfrm>
            <a:off x="539750" y="3573463"/>
            <a:ext cx="8604250" cy="2232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spcBef>
                <a:spcPct val="20000"/>
              </a:spcBef>
              <a:buClr>
                <a:schemeClr val="hlink"/>
              </a:buClr>
              <a:buSzPct val="70000"/>
              <a:buFont typeface="Wingdings" pitchFamily="2" charset="2"/>
              <a:buNone/>
            </a:pPr>
            <a:r>
              <a:rPr lang="zh-CN" altLang="en-GB" b="0">
                <a:solidFill>
                  <a:schemeClr val="tx2"/>
                </a:solidFill>
              </a:rPr>
              <a:t>删除视图记录</a:t>
            </a:r>
          </a:p>
          <a:p>
            <a:pPr>
              <a:spcBef>
                <a:spcPct val="20000"/>
              </a:spcBef>
              <a:buClr>
                <a:schemeClr val="hlink"/>
              </a:buClr>
              <a:buSzPct val="70000"/>
              <a:buFont typeface="Wingdings" pitchFamily="2" charset="2"/>
              <a:buNone/>
            </a:pPr>
            <a:r>
              <a:rPr lang="zh-CN" altLang="en-GB" b="0"/>
              <a:t>　</a:t>
            </a:r>
            <a:r>
              <a:rPr lang="zh-CN" altLang="en-GB" b="0">
                <a:solidFill>
                  <a:srgbClr val="6666FF"/>
                </a:solidFill>
              </a:rPr>
              <a:t>例：删除</a:t>
            </a:r>
            <a:r>
              <a:rPr lang="en-GB" altLang="zh-CN" b="0">
                <a:solidFill>
                  <a:srgbClr val="6666FF"/>
                </a:solidFill>
              </a:rPr>
              <a:t>xsb_view1</a:t>
            </a:r>
            <a:r>
              <a:rPr lang="zh-CN" altLang="en-GB" b="0">
                <a:solidFill>
                  <a:srgbClr val="6666FF"/>
                </a:solidFill>
              </a:rPr>
              <a:t>视图中的</a:t>
            </a:r>
            <a:r>
              <a:rPr lang="en-GB" altLang="zh-CN" b="0">
                <a:solidFill>
                  <a:srgbClr val="6666FF"/>
                </a:solidFill>
              </a:rPr>
              <a:t>xm</a:t>
            </a:r>
            <a:r>
              <a:rPr lang="zh-CN" altLang="en-GB" b="0">
                <a:solidFill>
                  <a:srgbClr val="6666FF"/>
                </a:solidFill>
              </a:rPr>
              <a:t>为“张强”的记录。</a:t>
            </a:r>
          </a:p>
          <a:p>
            <a:pPr>
              <a:spcBef>
                <a:spcPct val="20000"/>
              </a:spcBef>
              <a:buClr>
                <a:schemeClr val="hlink"/>
              </a:buClr>
              <a:buSzPct val="70000"/>
              <a:buFont typeface="Wingdings" pitchFamily="2" charset="2"/>
              <a:buNone/>
            </a:pPr>
            <a:r>
              <a:rPr lang="zh-CN" altLang="en-GB" b="0"/>
              <a:t>程序如下：</a:t>
            </a:r>
            <a:endParaRPr lang="zh-CN" altLang="en-US" b="0"/>
          </a:p>
          <a:p>
            <a:pPr>
              <a:spcBef>
                <a:spcPct val="20000"/>
              </a:spcBef>
              <a:buClr>
                <a:schemeClr val="hlink"/>
              </a:buClr>
              <a:buSzPct val="70000"/>
              <a:buFont typeface="Wingdings" pitchFamily="2" charset="2"/>
              <a:buNone/>
            </a:pPr>
            <a:r>
              <a:rPr lang="zh-CN" altLang="en-US" b="0"/>
              <a:t>　</a:t>
            </a:r>
            <a:r>
              <a:rPr lang="en-GB" altLang="zh-CN" b="0">
                <a:solidFill>
                  <a:srgbClr val="CC0000"/>
                </a:solidFill>
              </a:rPr>
              <a:t>DELETE</a:t>
            </a:r>
            <a:r>
              <a:rPr lang="en-GB" altLang="zh-CN" b="0"/>
              <a:t>   </a:t>
            </a:r>
            <a:r>
              <a:rPr lang="en-GB" altLang="zh-CN" b="0">
                <a:solidFill>
                  <a:srgbClr val="CC0000"/>
                </a:solidFill>
              </a:rPr>
              <a:t>FROM</a:t>
            </a:r>
            <a:r>
              <a:rPr lang="en-GB" altLang="zh-CN" b="0"/>
              <a:t>   xsb_view1</a:t>
            </a:r>
          </a:p>
          <a:p>
            <a:pPr>
              <a:spcBef>
                <a:spcPct val="20000"/>
              </a:spcBef>
              <a:buClr>
                <a:schemeClr val="hlink"/>
              </a:buClr>
              <a:buSzPct val="70000"/>
              <a:buFont typeface="Wingdings" pitchFamily="2" charset="2"/>
              <a:buNone/>
            </a:pPr>
            <a:r>
              <a:rPr lang="zh-CN" altLang="en-GB" b="0"/>
              <a:t>　</a:t>
            </a:r>
            <a:r>
              <a:rPr lang="en-GB" altLang="zh-CN" b="0">
                <a:solidFill>
                  <a:srgbClr val="CC0000"/>
                </a:solidFill>
              </a:rPr>
              <a:t>WHERE</a:t>
            </a:r>
            <a:r>
              <a:rPr lang="en-GB" altLang="zh-CN" b="0"/>
              <a:t>   xm=</a:t>
            </a:r>
            <a:r>
              <a:rPr lang="zh-CN" altLang="en-GB" b="0"/>
              <a:t>＇张强＇</a:t>
            </a:r>
          </a:p>
          <a:p>
            <a:pPr>
              <a:spcBef>
                <a:spcPct val="20000"/>
              </a:spcBef>
              <a:buClr>
                <a:schemeClr val="hlink"/>
              </a:buClr>
              <a:buSzPct val="70000"/>
              <a:buFont typeface="Wingdings" pitchFamily="2" charset="2"/>
              <a:buNone/>
            </a:pPr>
            <a:r>
              <a:rPr lang="zh-CN" altLang="en-GB" b="0"/>
              <a:t>　</a:t>
            </a:r>
            <a:endParaRPr lang="en-GB" altLang="zh-CN" b="0"/>
          </a:p>
        </p:txBody>
      </p:sp>
      <p:sp>
        <p:nvSpPr>
          <p:cNvPr id="1766405"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7426" name="Rectangle 2"/>
          <p:cNvSpPr>
            <a:spLocks noGrp="1" noRot="1" noChangeArrowheads="1"/>
          </p:cNvSpPr>
          <p:nvPr>
            <p:ph type="ctrTitle"/>
          </p:nvPr>
        </p:nvSpPr>
        <p:spPr>
          <a:xfrm>
            <a:off x="684213" y="765175"/>
            <a:ext cx="7921625" cy="431800"/>
          </a:xfrm>
        </p:spPr>
        <p:txBody>
          <a:bodyPr/>
          <a:lstStyle/>
          <a:p>
            <a:pPr algn="l"/>
            <a:r>
              <a:rPr lang="en-US" altLang="zh-CN" sz="2000">
                <a:solidFill>
                  <a:srgbClr val="660066"/>
                </a:solidFill>
                <a:ea typeface="黑体" pitchFamily="49" charset="-122"/>
              </a:rPr>
              <a:t>3 </a:t>
            </a:r>
            <a:r>
              <a:rPr lang="zh-CN" altLang="en-US" sz="2000">
                <a:solidFill>
                  <a:srgbClr val="660066"/>
                </a:solidFill>
                <a:ea typeface="黑体" pitchFamily="49" charset="-122"/>
              </a:rPr>
              <a:t>．视图的删除 、查询和维护</a:t>
            </a:r>
          </a:p>
        </p:txBody>
      </p:sp>
      <p:sp>
        <p:nvSpPr>
          <p:cNvPr id="1767427" name="Rectangle 3"/>
          <p:cNvSpPr>
            <a:spLocks noGrp="1" noChangeArrowheads="1"/>
          </p:cNvSpPr>
          <p:nvPr>
            <p:ph type="subTitle" idx="1"/>
          </p:nvPr>
        </p:nvSpPr>
        <p:spPr>
          <a:xfrm>
            <a:off x="179388" y="1484313"/>
            <a:ext cx="8280400" cy="1657350"/>
          </a:xfrm>
          <a:noFill/>
          <a:ln/>
        </p:spPr>
        <p:txBody>
          <a:bodyPr/>
          <a:lstStyle/>
          <a:p>
            <a:pPr algn="l">
              <a:lnSpc>
                <a:spcPct val="115000"/>
              </a:lnSpc>
              <a:spcBef>
                <a:spcPct val="0"/>
              </a:spcBef>
            </a:pPr>
            <a:r>
              <a:rPr lang="en-GB" altLang="zh-CN" sz="2000">
                <a:solidFill>
                  <a:schemeClr val="tx2"/>
                </a:solidFill>
              </a:rPr>
              <a:t>  </a:t>
            </a:r>
            <a:r>
              <a:rPr lang="zh-CN" altLang="en-GB" sz="2000">
                <a:solidFill>
                  <a:schemeClr val="tx2"/>
                </a:solidFill>
              </a:rPr>
              <a:t>删除视图</a:t>
            </a:r>
            <a:r>
              <a:rPr lang="zh-CN" altLang="en-GB" sz="2000">
                <a:solidFill>
                  <a:srgbClr val="6666FF"/>
                </a:solidFill>
              </a:rPr>
              <a:t> </a:t>
            </a:r>
          </a:p>
          <a:p>
            <a:pPr algn="l">
              <a:lnSpc>
                <a:spcPct val="115000"/>
              </a:lnSpc>
              <a:spcBef>
                <a:spcPct val="0"/>
              </a:spcBef>
            </a:pPr>
            <a:r>
              <a:rPr lang="zh-CN" altLang="en-GB" sz="2000"/>
              <a:t>      其语法格式如下</a:t>
            </a:r>
            <a:r>
              <a:rPr lang="en-GB" altLang="zh-CN" sz="2000"/>
              <a:t>:</a:t>
            </a:r>
          </a:p>
          <a:p>
            <a:pPr algn="l">
              <a:lnSpc>
                <a:spcPct val="115000"/>
              </a:lnSpc>
              <a:spcBef>
                <a:spcPct val="0"/>
              </a:spcBef>
            </a:pPr>
            <a:r>
              <a:rPr lang="en-GB" altLang="zh-CN" sz="2000"/>
              <a:t>	</a:t>
            </a:r>
            <a:r>
              <a:rPr lang="en-GB" altLang="zh-CN" sz="2000">
                <a:solidFill>
                  <a:srgbClr val="CC0000"/>
                </a:solidFill>
              </a:rPr>
              <a:t>DROP VIEW</a:t>
            </a:r>
            <a:r>
              <a:rPr lang="en-GB" altLang="zh-CN" sz="2000"/>
              <a:t> VIEW_name</a:t>
            </a:r>
          </a:p>
          <a:p>
            <a:pPr algn="l">
              <a:lnSpc>
                <a:spcPct val="115000"/>
              </a:lnSpc>
              <a:spcBef>
                <a:spcPct val="0"/>
              </a:spcBef>
            </a:pPr>
            <a:r>
              <a:rPr lang="zh-CN" altLang="en-GB" sz="2000"/>
              <a:t> 例：</a:t>
            </a:r>
          </a:p>
          <a:p>
            <a:pPr algn="l">
              <a:lnSpc>
                <a:spcPct val="115000"/>
              </a:lnSpc>
              <a:spcBef>
                <a:spcPct val="0"/>
              </a:spcBef>
            </a:pPr>
            <a:r>
              <a:rPr lang="en-GB" altLang="zh-CN" sz="2000">
                <a:solidFill>
                  <a:srgbClr val="CC0000"/>
                </a:solidFill>
              </a:rPr>
              <a:t>   DROP VIEW</a:t>
            </a:r>
            <a:r>
              <a:rPr lang="en-GB" altLang="zh-CN" sz="2000"/>
              <a:t>  </a:t>
            </a:r>
            <a:r>
              <a:rPr lang="en-US" altLang="zh-CN" sz="2000"/>
              <a:t>xscj_VIEW1</a:t>
            </a:r>
          </a:p>
        </p:txBody>
      </p:sp>
      <p:sp>
        <p:nvSpPr>
          <p:cNvPr id="1767428" name="Rectangle 4"/>
          <p:cNvSpPr>
            <a:spLocks noChangeArrowheads="1"/>
          </p:cNvSpPr>
          <p:nvPr/>
        </p:nvSpPr>
        <p:spPr bwMode="auto">
          <a:xfrm>
            <a:off x="179388" y="4076700"/>
            <a:ext cx="8964612" cy="21605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20000"/>
              </a:spcBef>
              <a:buClr>
                <a:schemeClr val="hlink"/>
              </a:buClr>
              <a:buSzPct val="70000"/>
              <a:buFont typeface="Wingdings" pitchFamily="2" charset="2"/>
              <a:buNone/>
            </a:pPr>
            <a:r>
              <a:rPr lang="zh-CN" altLang="en-GB" sz="2000" b="0">
                <a:solidFill>
                  <a:schemeClr val="tx2"/>
                </a:solidFill>
              </a:rPr>
              <a:t>查询视图信息</a:t>
            </a:r>
          </a:p>
          <a:p>
            <a:pPr>
              <a:lnSpc>
                <a:spcPct val="90000"/>
              </a:lnSpc>
              <a:spcBef>
                <a:spcPct val="20000"/>
              </a:spcBef>
              <a:buClr>
                <a:schemeClr val="hlink"/>
              </a:buClr>
              <a:buSzPct val="70000"/>
              <a:buFont typeface="Wingdings" pitchFamily="2" charset="2"/>
              <a:buNone/>
            </a:pPr>
            <a:r>
              <a:rPr lang="zh-CN" altLang="en-GB" sz="2000" b="0"/>
              <a:t>　使用</a:t>
            </a:r>
            <a:r>
              <a:rPr lang="en-GB" altLang="zh-CN" sz="2000" b="0"/>
              <a:t>SELECT</a:t>
            </a:r>
            <a:r>
              <a:rPr lang="zh-CN" altLang="en-GB" sz="2000" b="0"/>
              <a:t>语句可以像从表中查询记录一样从视图中查询用户需要的记录，如：</a:t>
            </a:r>
          </a:p>
          <a:p>
            <a:pPr>
              <a:lnSpc>
                <a:spcPct val="90000"/>
              </a:lnSpc>
              <a:spcBef>
                <a:spcPct val="20000"/>
              </a:spcBef>
              <a:buClr>
                <a:schemeClr val="hlink"/>
              </a:buClr>
              <a:buSzPct val="70000"/>
              <a:buFont typeface="Wingdings" pitchFamily="2" charset="2"/>
              <a:buNone/>
            </a:pPr>
            <a:endParaRPr lang="en-GB" altLang="zh-CN" sz="2000" b="0"/>
          </a:p>
          <a:p>
            <a:pPr>
              <a:lnSpc>
                <a:spcPct val="90000"/>
              </a:lnSpc>
              <a:spcBef>
                <a:spcPct val="20000"/>
              </a:spcBef>
              <a:buClr>
                <a:schemeClr val="hlink"/>
              </a:buClr>
              <a:buSzPct val="70000"/>
              <a:buFont typeface="Wingdings" pitchFamily="2" charset="2"/>
              <a:buNone/>
            </a:pPr>
            <a:r>
              <a:rPr lang="en-GB" altLang="zh-CN" sz="2000" b="0">
                <a:solidFill>
                  <a:srgbClr val="CC0000"/>
                </a:solidFill>
              </a:rPr>
              <a:t>SELECT * FROM</a:t>
            </a:r>
            <a:r>
              <a:rPr lang="en-GB" altLang="zh-CN" sz="2000" b="0"/>
              <a:t> xsb_view1 </a:t>
            </a:r>
            <a:r>
              <a:rPr lang="en-GB" altLang="zh-CN" sz="2000" b="0">
                <a:solidFill>
                  <a:srgbClr val="CC0000"/>
                </a:solidFill>
              </a:rPr>
              <a:t>WHERE</a:t>
            </a:r>
            <a:r>
              <a:rPr lang="en-GB" altLang="zh-CN" sz="2000" b="0"/>
              <a:t> xm  LIKE </a:t>
            </a:r>
            <a:r>
              <a:rPr lang="zh-CN" altLang="en-GB" sz="2000" b="0"/>
              <a:t>＇张</a:t>
            </a:r>
            <a:r>
              <a:rPr lang="en-GB" altLang="zh-CN" sz="2000" b="0"/>
              <a:t>%</a:t>
            </a:r>
            <a:r>
              <a:rPr lang="zh-CN" altLang="en-GB" sz="2000" b="0"/>
              <a:t>＇</a:t>
            </a:r>
          </a:p>
          <a:p>
            <a:pPr>
              <a:lnSpc>
                <a:spcPct val="90000"/>
              </a:lnSpc>
              <a:spcBef>
                <a:spcPct val="20000"/>
              </a:spcBef>
              <a:buClr>
                <a:schemeClr val="hlink"/>
              </a:buClr>
              <a:buSzPct val="70000"/>
              <a:buFont typeface="Wingdings" pitchFamily="2" charset="2"/>
              <a:buNone/>
            </a:pPr>
            <a:r>
              <a:rPr lang="zh-CN" altLang="en-GB" sz="2000" b="0"/>
              <a:t>该语句从</a:t>
            </a:r>
            <a:r>
              <a:rPr lang="en-GB" altLang="zh-CN" sz="2000" b="0"/>
              <a:t>xsb_view1</a:t>
            </a:r>
            <a:r>
              <a:rPr lang="zh-CN" altLang="en-GB" sz="2000" b="0"/>
              <a:t>视图中将姓为“张”的所有学生记录查询出来。</a:t>
            </a:r>
            <a:endParaRPr lang="zh-CN" altLang="en-US" sz="2000" b="0"/>
          </a:p>
        </p:txBody>
      </p:sp>
      <p:sp>
        <p:nvSpPr>
          <p:cNvPr id="1767429"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8450" name="Rectangle 2"/>
          <p:cNvSpPr>
            <a:spLocks noGrp="1" noRot="1" noChangeArrowheads="1"/>
          </p:cNvSpPr>
          <p:nvPr>
            <p:ph type="subTitle" idx="1"/>
          </p:nvPr>
        </p:nvSpPr>
        <p:spPr>
          <a:xfrm>
            <a:off x="179388" y="1125538"/>
            <a:ext cx="8640762" cy="5329237"/>
          </a:xfrm>
        </p:spPr>
        <p:txBody>
          <a:bodyPr/>
          <a:lstStyle/>
          <a:p>
            <a:pPr algn="l">
              <a:lnSpc>
                <a:spcPct val="120000"/>
              </a:lnSpc>
            </a:pPr>
            <a:r>
              <a:rPr lang="zh-CN" altLang="en-US" sz="1800"/>
              <a:t>　</a:t>
            </a:r>
            <a:r>
              <a:rPr lang="en-US" altLang="zh-CN" sz="1800">
                <a:solidFill>
                  <a:srgbClr val="000000"/>
                </a:solidFill>
              </a:rPr>
              <a:t>SQL</a:t>
            </a:r>
            <a:r>
              <a:rPr lang="zh-CN" altLang="en-US" sz="1800">
                <a:solidFill>
                  <a:srgbClr val="000000"/>
                </a:solidFill>
              </a:rPr>
              <a:t>集数据定义、更新、控制、查询等功能于一体，特别是具有强大的数据查询功能。</a:t>
            </a:r>
            <a:r>
              <a:rPr lang="zh-CN" altLang="en-US" sz="1800"/>
              <a:t>用户可以在</a:t>
            </a:r>
            <a:r>
              <a:rPr lang="en-US" altLang="zh-CN" sz="1800"/>
              <a:t>SQL Server</a:t>
            </a:r>
            <a:r>
              <a:rPr lang="zh-CN" altLang="en-US" sz="1800"/>
              <a:t>的企业管理器和查询分析器中执行。 </a:t>
            </a:r>
            <a:r>
              <a:rPr lang="en-US" altLang="zh-CN" sz="1800"/>
              <a:t>SELECT</a:t>
            </a:r>
            <a:r>
              <a:rPr lang="zh-CN" altLang="en-US" sz="1800"/>
              <a:t>语句的使用灵活多变，它是</a:t>
            </a:r>
            <a:r>
              <a:rPr lang="en-US" altLang="zh-CN" sz="1800"/>
              <a:t>SQL</a:t>
            </a:r>
            <a:r>
              <a:rPr lang="zh-CN" altLang="en-US" sz="1800"/>
              <a:t>的精髓所在。</a:t>
            </a:r>
          </a:p>
          <a:p>
            <a:pPr algn="just">
              <a:lnSpc>
                <a:spcPct val="110000"/>
              </a:lnSpc>
            </a:pPr>
            <a:r>
              <a:rPr lang="zh-CN" altLang="en-US" sz="1800" b="1">
                <a:solidFill>
                  <a:srgbClr val="CC3300"/>
                </a:solidFill>
                <a:latin typeface="Times New Roman" pitchFamily="18" charset="0"/>
              </a:rPr>
              <a:t>（一）数据查询的基本语法</a:t>
            </a:r>
          </a:p>
          <a:p>
            <a:pPr algn="l">
              <a:lnSpc>
                <a:spcPct val="120000"/>
              </a:lnSpc>
            </a:pPr>
            <a:r>
              <a:rPr lang="en-US" altLang="zh-CN" sz="1800" b="1">
                <a:solidFill>
                  <a:schemeClr val="tx2"/>
                </a:solidFill>
              </a:rPr>
              <a:t>1</a:t>
            </a:r>
            <a:r>
              <a:rPr lang="zh-CN" altLang="en-US" sz="1800" b="1">
                <a:solidFill>
                  <a:schemeClr val="tx2"/>
                </a:solidFill>
              </a:rPr>
              <a:t>、</a:t>
            </a:r>
            <a:r>
              <a:rPr lang="en-US" altLang="zh-CN" sz="1800" b="1">
                <a:solidFill>
                  <a:schemeClr val="tx2"/>
                </a:solidFill>
              </a:rPr>
              <a:t>SELECT</a:t>
            </a:r>
            <a:r>
              <a:rPr lang="zh-CN" altLang="en-US" sz="1800" b="1">
                <a:solidFill>
                  <a:schemeClr val="tx2"/>
                </a:solidFill>
              </a:rPr>
              <a:t>语句的简单语法形式如下：</a:t>
            </a:r>
          </a:p>
          <a:p>
            <a:pPr algn="l">
              <a:lnSpc>
                <a:spcPct val="120000"/>
              </a:lnSpc>
            </a:pPr>
            <a:r>
              <a:rPr lang="zh-CN" altLang="en-US" sz="1800"/>
              <a:t>　</a:t>
            </a:r>
            <a:r>
              <a:rPr lang="en-US" altLang="zh-CN" sz="2400" b="1">
                <a:solidFill>
                  <a:srgbClr val="CC0000"/>
                </a:solidFill>
              </a:rPr>
              <a:t>SELECT  </a:t>
            </a:r>
            <a:r>
              <a:rPr lang="zh-CN" altLang="en-US" sz="2400"/>
              <a:t>结果集列表</a:t>
            </a:r>
          </a:p>
          <a:p>
            <a:pPr algn="l">
              <a:lnSpc>
                <a:spcPct val="120000"/>
              </a:lnSpc>
            </a:pPr>
            <a:r>
              <a:rPr lang="zh-CN" altLang="en-US" sz="1800"/>
              <a:t>　　</a:t>
            </a:r>
            <a:r>
              <a:rPr lang="en-US" altLang="zh-CN" sz="1800"/>
              <a:t>[INTO new_table] </a:t>
            </a:r>
          </a:p>
          <a:p>
            <a:pPr algn="l">
              <a:lnSpc>
                <a:spcPct val="120000"/>
              </a:lnSpc>
            </a:pPr>
            <a:r>
              <a:rPr lang="zh-CN" altLang="en-US" sz="1800"/>
              <a:t>　</a:t>
            </a:r>
            <a:r>
              <a:rPr lang="zh-CN" altLang="en-US" sz="2400"/>
              <a:t>　</a:t>
            </a:r>
            <a:r>
              <a:rPr lang="en-US" altLang="zh-CN" sz="2400" b="1">
                <a:solidFill>
                  <a:srgbClr val="CC0000"/>
                </a:solidFill>
              </a:rPr>
              <a:t>FROM</a:t>
            </a:r>
            <a:r>
              <a:rPr lang="en-US" altLang="zh-CN" sz="2400"/>
              <a:t> </a:t>
            </a:r>
            <a:r>
              <a:rPr lang="zh-CN" altLang="en-US" sz="2400"/>
              <a:t>数据源（表名列表）</a:t>
            </a:r>
          </a:p>
          <a:p>
            <a:pPr algn="l">
              <a:lnSpc>
                <a:spcPct val="120000"/>
              </a:lnSpc>
            </a:pPr>
            <a:r>
              <a:rPr lang="zh-CN" altLang="en-US" sz="1800"/>
              <a:t>　　</a:t>
            </a:r>
            <a:r>
              <a:rPr lang="en-US" altLang="zh-CN" sz="1800"/>
              <a:t>[</a:t>
            </a:r>
            <a:r>
              <a:rPr lang="en-US" altLang="zh-CN" sz="1800" b="1">
                <a:solidFill>
                  <a:srgbClr val="CC0000"/>
                </a:solidFill>
              </a:rPr>
              <a:t>WHERE  </a:t>
            </a:r>
            <a:r>
              <a:rPr lang="zh-CN" altLang="en-US" sz="1800"/>
              <a:t>查询条件</a:t>
            </a:r>
            <a:r>
              <a:rPr lang="en-US" altLang="zh-CN" sz="1800"/>
              <a:t>]</a:t>
            </a:r>
          </a:p>
          <a:p>
            <a:pPr algn="l">
              <a:lnSpc>
                <a:spcPct val="120000"/>
              </a:lnSpc>
            </a:pPr>
            <a:r>
              <a:rPr lang="zh-CN" altLang="en-US" sz="1800"/>
              <a:t>　    </a:t>
            </a:r>
            <a:r>
              <a:rPr lang="en-US" altLang="zh-CN" sz="1800"/>
              <a:t>[GROUP BY </a:t>
            </a:r>
            <a:r>
              <a:rPr lang="zh-CN" altLang="en-US" sz="1800"/>
              <a:t>分组条件</a:t>
            </a:r>
            <a:r>
              <a:rPr lang="en-US" altLang="zh-CN" sz="1800"/>
              <a:t>]</a:t>
            </a:r>
          </a:p>
          <a:p>
            <a:pPr algn="l">
              <a:lnSpc>
                <a:spcPct val="120000"/>
              </a:lnSpc>
            </a:pPr>
            <a:r>
              <a:rPr lang="zh-CN" altLang="en-US" sz="1800"/>
              <a:t>　    </a:t>
            </a:r>
            <a:r>
              <a:rPr lang="en-US" altLang="zh-CN" sz="1800"/>
              <a:t>[HAVING  </a:t>
            </a:r>
            <a:r>
              <a:rPr lang="zh-CN" altLang="en-US" sz="1800"/>
              <a:t>搜索条件</a:t>
            </a:r>
            <a:r>
              <a:rPr lang="en-US" altLang="zh-CN" sz="1800"/>
              <a:t>]</a:t>
            </a:r>
          </a:p>
          <a:p>
            <a:pPr algn="l">
              <a:lnSpc>
                <a:spcPct val="120000"/>
              </a:lnSpc>
            </a:pPr>
            <a:r>
              <a:rPr lang="zh-CN" altLang="en-US" sz="1800"/>
              <a:t>　    </a:t>
            </a:r>
            <a:r>
              <a:rPr lang="en-US" altLang="zh-CN" sz="1800"/>
              <a:t>[ORDER BY </a:t>
            </a:r>
            <a:r>
              <a:rPr lang="zh-CN" altLang="en-US" sz="1800"/>
              <a:t>排序关键字表 </a:t>
            </a:r>
            <a:r>
              <a:rPr lang="en-US" altLang="zh-CN" sz="1800"/>
              <a:t>[ASC|DESC]]</a:t>
            </a:r>
          </a:p>
        </p:txBody>
      </p:sp>
      <p:sp>
        <p:nvSpPr>
          <p:cNvPr id="1768451" name="Rectangle 3"/>
          <p:cNvSpPr>
            <a:spLocks noGrp="1" noRot="1" noChangeArrowheads="1"/>
          </p:cNvSpPr>
          <p:nvPr>
            <p:ph type="ctrTitle"/>
          </p:nvPr>
        </p:nvSpPr>
        <p:spPr>
          <a:xfrm>
            <a:off x="684213" y="476250"/>
            <a:ext cx="7921625" cy="431800"/>
          </a:xfrm>
        </p:spPr>
        <p:txBody>
          <a:bodyPr/>
          <a:lstStyle/>
          <a:p>
            <a:r>
              <a:rPr lang="zh-CN" altLang="en-US" sz="2800">
                <a:solidFill>
                  <a:srgbClr val="CC3300"/>
                </a:solidFill>
              </a:rPr>
              <a:t>五、查询</a:t>
            </a:r>
          </a:p>
        </p:txBody>
      </p:sp>
      <p:sp>
        <p:nvSpPr>
          <p:cNvPr id="176845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9474" name="Rectangle 2"/>
          <p:cNvSpPr>
            <a:spLocks noGrp="1" noRot="1" noChangeArrowheads="1"/>
          </p:cNvSpPr>
          <p:nvPr>
            <p:ph type="subTitle" idx="1"/>
          </p:nvPr>
        </p:nvSpPr>
        <p:spPr>
          <a:xfrm>
            <a:off x="0" y="1341438"/>
            <a:ext cx="8964613" cy="4391025"/>
          </a:xfrm>
        </p:spPr>
        <p:txBody>
          <a:bodyPr/>
          <a:lstStyle/>
          <a:p>
            <a:pPr algn="l">
              <a:lnSpc>
                <a:spcPct val="140000"/>
              </a:lnSpc>
            </a:pPr>
            <a:r>
              <a:rPr lang="en-US" altLang="zh-CN" sz="2000">
                <a:solidFill>
                  <a:srgbClr val="000000"/>
                </a:solidFill>
              </a:rPr>
              <a:t>   SELECT</a:t>
            </a:r>
            <a:r>
              <a:rPr lang="zh-CN" altLang="en-US" sz="2000">
                <a:solidFill>
                  <a:srgbClr val="000000"/>
                </a:solidFill>
              </a:rPr>
              <a:t>子句：</a:t>
            </a:r>
            <a:r>
              <a:rPr lang="zh-CN" altLang="en-US" sz="2000">
                <a:solidFill>
                  <a:srgbClr val="800000"/>
                </a:solidFill>
              </a:rPr>
              <a:t>实现投影运算</a:t>
            </a:r>
            <a:r>
              <a:rPr lang="zh-CN" altLang="en-US" sz="2000">
                <a:solidFill>
                  <a:srgbClr val="000000"/>
                </a:solidFill>
              </a:rPr>
              <a:t>，每个表达式为查询目标。 </a:t>
            </a:r>
          </a:p>
          <a:p>
            <a:pPr algn="just">
              <a:lnSpc>
                <a:spcPct val="140000"/>
              </a:lnSpc>
              <a:spcBef>
                <a:spcPct val="15000"/>
              </a:spcBef>
            </a:pPr>
            <a:r>
              <a:rPr lang="zh-CN" altLang="en-US" sz="2000"/>
              <a:t>   </a:t>
            </a:r>
            <a:r>
              <a:rPr lang="en-US" altLang="zh-CN" sz="2000"/>
              <a:t>INTO</a:t>
            </a:r>
            <a:r>
              <a:rPr lang="zh-CN" altLang="en-US" sz="2000"/>
              <a:t>子句：用查询的结果集合来创建一个新表。</a:t>
            </a:r>
          </a:p>
          <a:p>
            <a:pPr algn="l">
              <a:lnSpc>
                <a:spcPct val="140000"/>
              </a:lnSpc>
            </a:pPr>
            <a:r>
              <a:rPr lang="zh-CN" altLang="en-US" sz="2000"/>
              <a:t>　</a:t>
            </a:r>
            <a:r>
              <a:rPr lang="en-US" altLang="zh-CN" sz="2000">
                <a:solidFill>
                  <a:srgbClr val="CC0000"/>
                </a:solidFill>
              </a:rPr>
              <a:t>FROM</a:t>
            </a:r>
            <a:r>
              <a:rPr lang="zh-CN" altLang="en-US" sz="2000">
                <a:solidFill>
                  <a:srgbClr val="CC0000"/>
                </a:solidFill>
              </a:rPr>
              <a:t>子句：</a:t>
            </a:r>
            <a:r>
              <a:rPr lang="zh-CN" altLang="en-US" sz="2000">
                <a:solidFill>
                  <a:srgbClr val="800000"/>
                </a:solidFill>
              </a:rPr>
              <a:t>实现连接运算，</a:t>
            </a:r>
            <a:r>
              <a:rPr lang="zh-CN" altLang="en-US" sz="2000">
                <a:solidFill>
                  <a:srgbClr val="CC0000"/>
                </a:solidFill>
              </a:rPr>
              <a:t>指明被查询的表名以及各表之间的逻辑关系。</a:t>
            </a:r>
          </a:p>
          <a:p>
            <a:pPr algn="l">
              <a:lnSpc>
                <a:spcPct val="140000"/>
              </a:lnSpc>
            </a:pPr>
            <a:r>
              <a:rPr lang="zh-CN" altLang="en-US" sz="2000">
                <a:solidFill>
                  <a:srgbClr val="CC0000"/>
                </a:solidFill>
              </a:rPr>
              <a:t>　</a:t>
            </a:r>
            <a:r>
              <a:rPr lang="en-US" altLang="zh-CN" sz="2000">
                <a:solidFill>
                  <a:srgbClr val="CC0000"/>
                </a:solidFill>
              </a:rPr>
              <a:t>WHERE</a:t>
            </a:r>
            <a:r>
              <a:rPr lang="zh-CN" altLang="en-US" sz="2000">
                <a:solidFill>
                  <a:srgbClr val="CC0000"/>
                </a:solidFill>
              </a:rPr>
              <a:t>子句：</a:t>
            </a:r>
            <a:r>
              <a:rPr lang="zh-CN" altLang="en-US" sz="2000">
                <a:solidFill>
                  <a:srgbClr val="800000"/>
                </a:solidFill>
              </a:rPr>
              <a:t>实现选择运算，</a:t>
            </a:r>
            <a:r>
              <a:rPr lang="zh-CN" altLang="en-US" sz="2000">
                <a:solidFill>
                  <a:srgbClr val="000000"/>
                </a:solidFill>
              </a:rPr>
              <a:t>指出查询目标必须满足的条件，系统根据条件进行选择运算，输出条件为真的元组集合。 </a:t>
            </a:r>
            <a:endParaRPr lang="zh-CN" altLang="en-US" sz="2000">
              <a:solidFill>
                <a:srgbClr val="CC0000"/>
              </a:solidFill>
            </a:endParaRPr>
          </a:p>
          <a:p>
            <a:pPr algn="l">
              <a:lnSpc>
                <a:spcPct val="140000"/>
              </a:lnSpc>
            </a:pPr>
            <a:r>
              <a:rPr lang="zh-CN" altLang="en-US" sz="2000"/>
              <a:t>　</a:t>
            </a:r>
            <a:r>
              <a:rPr lang="en-US" altLang="zh-CN" sz="2000"/>
              <a:t>GROUP BY</a:t>
            </a:r>
            <a:r>
              <a:rPr lang="zh-CN" altLang="en-US" sz="2000"/>
              <a:t>：查询结果行的排列顺序。</a:t>
            </a:r>
          </a:p>
          <a:p>
            <a:pPr algn="l">
              <a:lnSpc>
                <a:spcPct val="140000"/>
              </a:lnSpc>
            </a:pPr>
            <a:r>
              <a:rPr lang="zh-CN" altLang="en-US" sz="2000"/>
              <a:t>　</a:t>
            </a:r>
            <a:r>
              <a:rPr lang="en-US" altLang="zh-CN" sz="2000"/>
              <a:t>HAVING</a:t>
            </a:r>
            <a:r>
              <a:rPr lang="zh-CN" altLang="en-US" sz="2000"/>
              <a:t>、</a:t>
            </a:r>
            <a:r>
              <a:rPr lang="en-US" altLang="zh-CN" sz="2000"/>
              <a:t>ORDER BY</a:t>
            </a:r>
            <a:r>
              <a:rPr lang="zh-CN" altLang="en-US" sz="2000"/>
              <a:t>：查询结果集合中各行的统计方法。 </a:t>
            </a:r>
          </a:p>
        </p:txBody>
      </p:sp>
      <p:sp>
        <p:nvSpPr>
          <p:cNvPr id="1769475" name="Rectangle 3"/>
          <p:cNvSpPr>
            <a:spLocks noGrp="1" noRot="1" noChangeArrowheads="1"/>
          </p:cNvSpPr>
          <p:nvPr>
            <p:ph type="ctrTitle"/>
          </p:nvPr>
        </p:nvSpPr>
        <p:spPr>
          <a:xfrm>
            <a:off x="684213" y="765175"/>
            <a:ext cx="7921625" cy="431800"/>
          </a:xfrm>
        </p:spPr>
        <p:txBody>
          <a:bodyPr/>
          <a:lstStyle/>
          <a:p>
            <a:pPr algn="l"/>
            <a:r>
              <a:rPr lang="zh-CN" altLang="en-US" sz="2000"/>
              <a:t>各项含义如下：</a:t>
            </a:r>
          </a:p>
        </p:txBody>
      </p:sp>
      <p:sp>
        <p:nvSpPr>
          <p:cNvPr id="1769476"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0498" name="Rectangle 2"/>
          <p:cNvSpPr>
            <a:spLocks noGrp="1" noRot="1" noChangeArrowheads="1"/>
          </p:cNvSpPr>
          <p:nvPr>
            <p:ph type="title"/>
          </p:nvPr>
        </p:nvSpPr>
        <p:spPr>
          <a:xfrm>
            <a:off x="755650" y="836613"/>
            <a:ext cx="7543800" cy="503237"/>
          </a:xfrm>
        </p:spPr>
        <p:txBody>
          <a:bodyPr/>
          <a:lstStyle/>
          <a:p>
            <a:pPr algn="l">
              <a:lnSpc>
                <a:spcPct val="110000"/>
              </a:lnSpc>
            </a:pPr>
            <a:r>
              <a:rPr lang="en-US" altLang="zh-CN" sz="2000" b="0">
                <a:solidFill>
                  <a:srgbClr val="CC6600"/>
                </a:solidFill>
                <a:ea typeface="黑体" pitchFamily="49" charset="-122"/>
              </a:rPr>
              <a:t>2. SELECT</a:t>
            </a:r>
            <a:r>
              <a:rPr lang="zh-CN" altLang="en-US" sz="2000" b="0">
                <a:solidFill>
                  <a:srgbClr val="CC6600"/>
                </a:solidFill>
                <a:ea typeface="黑体" pitchFamily="49" charset="-122"/>
              </a:rPr>
              <a:t>语句的操作符</a:t>
            </a:r>
          </a:p>
        </p:txBody>
      </p:sp>
      <p:sp>
        <p:nvSpPr>
          <p:cNvPr id="1770499" name="Rectangle 3"/>
          <p:cNvSpPr>
            <a:spLocks noGrp="1" noRot="1" noChangeArrowheads="1"/>
          </p:cNvSpPr>
          <p:nvPr>
            <p:ph type="body" idx="1"/>
          </p:nvPr>
        </p:nvSpPr>
        <p:spPr>
          <a:noFill/>
          <a:ln/>
          <a:extLst>
            <a:ext uri="{909E8E84-426E-40DD-AFC4-6F175D3DCCD1}">
              <a14:hiddenFill xmlns:a14="http://schemas.microsoft.com/office/drawing/2010/main">
                <a:solidFill>
                  <a:srgbClr val="E5F3FF"/>
                </a:solidFill>
              </a14:hiddenFill>
            </a:ext>
          </a:extLst>
        </p:spPr>
        <p:txBody>
          <a:bodyPr/>
          <a:lstStyle/>
          <a:p>
            <a:pPr marL="685800" indent="-685800">
              <a:lnSpc>
                <a:spcPct val="140000"/>
              </a:lnSpc>
              <a:buFont typeface="Wingdings" pitchFamily="2" charset="2"/>
              <a:buNone/>
            </a:pPr>
            <a:r>
              <a:rPr lang="zh-CN" altLang="en-US" sz="2000" b="1">
                <a:latin typeface="Times New Roman" pitchFamily="18" charset="0"/>
              </a:rPr>
              <a:t>（</a:t>
            </a:r>
            <a:r>
              <a:rPr lang="en-US" altLang="zh-CN" sz="2000" b="1">
                <a:latin typeface="Times New Roman" pitchFamily="18" charset="0"/>
              </a:rPr>
              <a:t>1</a:t>
            </a:r>
            <a:r>
              <a:rPr lang="zh-CN" altLang="en-US" sz="2000" b="1">
                <a:latin typeface="Times New Roman" pitchFamily="18" charset="0"/>
              </a:rPr>
              <a:t>）算术操作符</a:t>
            </a:r>
            <a:br>
              <a:rPr lang="zh-CN" altLang="en-US" sz="2000" b="1">
                <a:latin typeface="Times New Roman" pitchFamily="18" charset="0"/>
              </a:rPr>
            </a:br>
            <a:r>
              <a:rPr lang="en-US" altLang="zh-CN" sz="2000" b="1">
                <a:solidFill>
                  <a:srgbClr val="006600"/>
                </a:solidFill>
                <a:latin typeface="Times New Roman" pitchFamily="18" charset="0"/>
              </a:rPr>
              <a:t>+</a:t>
            </a:r>
            <a:r>
              <a:rPr lang="zh-CN" altLang="en-US" sz="2000" b="1">
                <a:solidFill>
                  <a:srgbClr val="006600"/>
                </a:solidFill>
                <a:latin typeface="Times New Roman" pitchFamily="18" charset="0"/>
              </a:rPr>
              <a:t>（加号）、－（减号）、*（乘号）和 </a:t>
            </a:r>
            <a:r>
              <a:rPr lang="en-US" altLang="zh-CN" sz="2000" b="1">
                <a:solidFill>
                  <a:srgbClr val="006600"/>
                </a:solidFill>
                <a:latin typeface="Times New Roman" pitchFamily="18" charset="0"/>
              </a:rPr>
              <a:t>/</a:t>
            </a:r>
            <a:r>
              <a:rPr lang="zh-CN" altLang="en-US" sz="2000" b="1">
                <a:solidFill>
                  <a:srgbClr val="006600"/>
                </a:solidFill>
                <a:latin typeface="Times New Roman" pitchFamily="18" charset="0"/>
              </a:rPr>
              <a:t>（除号）。</a:t>
            </a:r>
          </a:p>
          <a:p>
            <a:pPr marL="685800" indent="-685800">
              <a:lnSpc>
                <a:spcPct val="140000"/>
              </a:lnSpc>
              <a:buFont typeface="Wingdings" pitchFamily="2" charset="2"/>
              <a:buNone/>
            </a:pPr>
            <a:endParaRPr lang="zh-CN" altLang="en-US" sz="2000" b="1">
              <a:solidFill>
                <a:srgbClr val="006600"/>
              </a:solidFill>
              <a:latin typeface="Times New Roman" pitchFamily="18" charset="0"/>
            </a:endParaRPr>
          </a:p>
          <a:p>
            <a:pPr marL="685800" indent="-685800">
              <a:lnSpc>
                <a:spcPct val="140000"/>
              </a:lnSpc>
              <a:buFont typeface="Wingdings" pitchFamily="2" charset="2"/>
              <a:buNone/>
            </a:pPr>
            <a:r>
              <a:rPr lang="zh-CN" altLang="en-US" sz="2000" b="1">
                <a:latin typeface="Times New Roman" pitchFamily="18" charset="0"/>
              </a:rPr>
              <a:t>（</a:t>
            </a:r>
            <a:r>
              <a:rPr lang="en-US" altLang="zh-CN" sz="2000" b="1">
                <a:latin typeface="Times New Roman" pitchFamily="18" charset="0"/>
              </a:rPr>
              <a:t>2</a:t>
            </a:r>
            <a:r>
              <a:rPr lang="zh-CN" altLang="en-US" sz="2000" b="1">
                <a:latin typeface="Times New Roman" pitchFamily="18" charset="0"/>
              </a:rPr>
              <a:t>）比较操作符</a:t>
            </a:r>
            <a:br>
              <a:rPr lang="zh-CN" altLang="en-US" sz="2000" b="1">
                <a:latin typeface="Times New Roman" pitchFamily="18" charset="0"/>
              </a:rPr>
            </a:br>
            <a:r>
              <a:rPr lang="en-US" altLang="zh-CN" sz="2000" b="1">
                <a:solidFill>
                  <a:srgbClr val="006600"/>
                </a:solidFill>
                <a:latin typeface="Times New Roman" pitchFamily="18" charset="0"/>
              </a:rPr>
              <a:t>=</a:t>
            </a:r>
            <a:r>
              <a:rPr lang="zh-CN" altLang="en-US" sz="2000" b="1">
                <a:solidFill>
                  <a:srgbClr val="006600"/>
                </a:solidFill>
                <a:latin typeface="Times New Roman" pitchFamily="18" charset="0"/>
              </a:rPr>
              <a:t>（等于）、</a:t>
            </a:r>
            <a:r>
              <a:rPr lang="en-US" altLang="zh-CN" sz="2000" b="1">
                <a:solidFill>
                  <a:srgbClr val="006600"/>
                </a:solidFill>
                <a:latin typeface="Times New Roman" pitchFamily="18" charset="0"/>
              </a:rPr>
              <a:t>&gt;</a:t>
            </a:r>
            <a:r>
              <a:rPr lang="zh-CN" altLang="en-US" sz="2000" b="1">
                <a:solidFill>
                  <a:srgbClr val="006600"/>
                </a:solidFill>
                <a:latin typeface="Times New Roman" pitchFamily="18" charset="0"/>
              </a:rPr>
              <a:t>（大于）、</a:t>
            </a:r>
            <a:r>
              <a:rPr lang="en-US" altLang="zh-CN" sz="2000" b="1">
                <a:solidFill>
                  <a:srgbClr val="006600"/>
                </a:solidFill>
                <a:latin typeface="Times New Roman" pitchFamily="18" charset="0"/>
              </a:rPr>
              <a:t>&lt;</a:t>
            </a:r>
            <a:r>
              <a:rPr lang="zh-CN" altLang="en-US" sz="2000" b="1">
                <a:solidFill>
                  <a:srgbClr val="006600"/>
                </a:solidFill>
                <a:latin typeface="Times New Roman" pitchFamily="18" charset="0"/>
              </a:rPr>
              <a:t>（小于）、</a:t>
            </a:r>
            <a:r>
              <a:rPr lang="en-US" altLang="zh-CN" sz="2000" b="1">
                <a:solidFill>
                  <a:srgbClr val="006600"/>
                </a:solidFill>
                <a:latin typeface="Times New Roman" pitchFamily="18" charset="0"/>
              </a:rPr>
              <a:t>&lt;=</a:t>
            </a:r>
            <a:r>
              <a:rPr lang="zh-CN" altLang="en-US" sz="2000" b="1">
                <a:solidFill>
                  <a:srgbClr val="006600"/>
                </a:solidFill>
                <a:latin typeface="Times New Roman" pitchFamily="18" charset="0"/>
              </a:rPr>
              <a:t>（小于等于）、</a:t>
            </a:r>
            <a:r>
              <a:rPr lang="en-US" altLang="zh-CN" sz="2000" b="1">
                <a:solidFill>
                  <a:srgbClr val="006600"/>
                </a:solidFill>
                <a:latin typeface="Times New Roman" pitchFamily="18" charset="0"/>
              </a:rPr>
              <a:t>&gt;=</a:t>
            </a:r>
            <a:r>
              <a:rPr lang="zh-CN" altLang="en-US" sz="2000" b="1">
                <a:solidFill>
                  <a:srgbClr val="006600"/>
                </a:solidFill>
                <a:latin typeface="Times New Roman" pitchFamily="18" charset="0"/>
              </a:rPr>
              <a:t>（大于等于）、</a:t>
            </a:r>
            <a:r>
              <a:rPr lang="en-US" altLang="zh-CN" sz="2000" b="1">
                <a:solidFill>
                  <a:srgbClr val="006600"/>
                </a:solidFill>
                <a:latin typeface="Times New Roman" pitchFamily="18" charset="0"/>
              </a:rPr>
              <a:t>!=</a:t>
            </a:r>
            <a:r>
              <a:rPr lang="zh-CN" altLang="en-US" sz="2000" b="1">
                <a:solidFill>
                  <a:srgbClr val="006600"/>
                </a:solidFill>
                <a:latin typeface="Times New Roman" pitchFamily="18" charset="0"/>
              </a:rPr>
              <a:t>（不等于）、</a:t>
            </a:r>
            <a:r>
              <a:rPr lang="en-US" altLang="zh-CN" sz="2000" b="1">
                <a:solidFill>
                  <a:srgbClr val="006600"/>
                </a:solidFill>
                <a:latin typeface="Times New Roman" pitchFamily="18" charset="0"/>
              </a:rPr>
              <a:t>&lt;&gt;</a:t>
            </a:r>
            <a:r>
              <a:rPr lang="zh-CN" altLang="en-US" sz="2000" b="1">
                <a:solidFill>
                  <a:srgbClr val="006600"/>
                </a:solidFill>
                <a:latin typeface="Times New Roman" pitchFamily="18" charset="0"/>
              </a:rPr>
              <a:t>（小于大于）、</a:t>
            </a:r>
            <a:r>
              <a:rPr lang="en-US" altLang="zh-CN" sz="2000" b="1">
                <a:solidFill>
                  <a:srgbClr val="006600"/>
                </a:solidFill>
                <a:latin typeface="Times New Roman" pitchFamily="18" charset="0"/>
              </a:rPr>
              <a:t>!&gt;</a:t>
            </a:r>
            <a:r>
              <a:rPr lang="zh-CN" altLang="en-US" sz="2000" b="1">
                <a:solidFill>
                  <a:srgbClr val="006600"/>
                </a:solidFill>
                <a:latin typeface="Times New Roman" pitchFamily="18" charset="0"/>
              </a:rPr>
              <a:t>（不大于）和 </a:t>
            </a:r>
            <a:r>
              <a:rPr lang="en-US" altLang="zh-CN" sz="2000" b="1">
                <a:solidFill>
                  <a:srgbClr val="006600"/>
                </a:solidFill>
                <a:latin typeface="Times New Roman" pitchFamily="18" charset="0"/>
              </a:rPr>
              <a:t>!&lt;</a:t>
            </a:r>
            <a:r>
              <a:rPr lang="zh-CN" altLang="en-US" sz="2000" b="1">
                <a:solidFill>
                  <a:srgbClr val="006600"/>
                </a:solidFill>
                <a:latin typeface="Times New Roman" pitchFamily="18" charset="0"/>
              </a:rPr>
              <a:t>（不小于），共</a:t>
            </a:r>
            <a:r>
              <a:rPr lang="en-US" altLang="zh-CN" sz="2000" b="1">
                <a:solidFill>
                  <a:srgbClr val="006600"/>
                </a:solidFill>
                <a:latin typeface="Times New Roman" pitchFamily="18" charset="0"/>
              </a:rPr>
              <a:t>9</a:t>
            </a:r>
            <a:r>
              <a:rPr lang="zh-CN" altLang="en-US" sz="2000" b="1">
                <a:solidFill>
                  <a:srgbClr val="006600"/>
                </a:solidFill>
                <a:latin typeface="Times New Roman" pitchFamily="18" charset="0"/>
              </a:rPr>
              <a:t>种操作符。</a:t>
            </a:r>
            <a:r>
              <a:rPr lang="zh-CN" altLang="en-US" sz="2000" b="1">
                <a:solidFill>
                  <a:schemeClr val="bg2"/>
                </a:solidFill>
                <a:latin typeface="Times New Roman" pitchFamily="18" charset="0"/>
              </a:rPr>
              <a:t> </a:t>
            </a:r>
          </a:p>
        </p:txBody>
      </p:sp>
      <p:sp>
        <p:nvSpPr>
          <p:cNvPr id="1770500"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checker dir="vert"/>
  </p:transition>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1522" name="Rectangle 2"/>
          <p:cNvSpPr>
            <a:spLocks noChangeArrowheads="1"/>
          </p:cNvSpPr>
          <p:nvPr/>
        </p:nvSpPr>
        <p:spPr bwMode="auto">
          <a:xfrm>
            <a:off x="0" y="1371600"/>
            <a:ext cx="9144000" cy="5486400"/>
          </a:xfrm>
          <a:prstGeom prst="rect">
            <a:avLst/>
          </a:prstGeom>
          <a:noFill/>
          <a:ln>
            <a:noFill/>
          </a:ln>
          <a:effectLst/>
          <a:extLst>
            <a:ext uri="{909E8E84-426E-40DD-AFC4-6F175D3DCCD1}">
              <a14:hiddenFill xmlns:a14="http://schemas.microsoft.com/office/drawing/2010/main">
                <a:solidFill>
                  <a:srgbClr val="FFCD9B">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endParaRPr kumimoji="1" lang="en-US" sz="2400" b="0">
              <a:solidFill>
                <a:srgbClr val="003300"/>
              </a:solidFill>
              <a:effectLst>
                <a:outerShdw blurRad="38100" dist="38100" dir="2700000" algn="tl">
                  <a:srgbClr val="C0C0C0"/>
                </a:outerShdw>
              </a:effectLst>
              <a:latin typeface="Tahoma" pitchFamily="34" charset="0"/>
            </a:endParaRPr>
          </a:p>
        </p:txBody>
      </p:sp>
      <p:sp>
        <p:nvSpPr>
          <p:cNvPr id="1771523" name="Rectangle 3"/>
          <p:cNvSpPr>
            <a:spLocks noGrp="1" noRot="1" noChangeArrowheads="1"/>
          </p:cNvSpPr>
          <p:nvPr>
            <p:ph type="title"/>
          </p:nvPr>
        </p:nvSpPr>
        <p:spPr>
          <a:xfrm>
            <a:off x="1187450" y="404813"/>
            <a:ext cx="4535488" cy="576262"/>
          </a:xfrm>
        </p:spPr>
        <p:txBody>
          <a:bodyPr/>
          <a:lstStyle/>
          <a:p>
            <a:pPr algn="l">
              <a:lnSpc>
                <a:spcPct val="110000"/>
              </a:lnSpc>
            </a:pPr>
            <a:r>
              <a:rPr lang="en-US" altLang="zh-CN" sz="2000" b="0">
                <a:solidFill>
                  <a:schemeClr val="tx1"/>
                </a:solidFill>
                <a:latin typeface="黑体" pitchFamily="49" charset="-122"/>
                <a:ea typeface="黑体" pitchFamily="49" charset="-122"/>
              </a:rPr>
              <a:t>(3) </a:t>
            </a:r>
            <a:r>
              <a:rPr lang="zh-CN" altLang="en-US" sz="2000" b="0">
                <a:solidFill>
                  <a:schemeClr val="tx1"/>
                </a:solidFill>
                <a:latin typeface="黑体" pitchFamily="49" charset="-122"/>
                <a:ea typeface="黑体" pitchFamily="49" charset="-122"/>
              </a:rPr>
              <a:t>逻辑操作符</a:t>
            </a:r>
            <a:r>
              <a:rPr lang="zh-CN" altLang="en-US" sz="2000">
                <a:solidFill>
                  <a:srgbClr val="336699"/>
                </a:solidFill>
              </a:rPr>
              <a:t> </a:t>
            </a:r>
          </a:p>
        </p:txBody>
      </p:sp>
      <p:grpSp>
        <p:nvGrpSpPr>
          <p:cNvPr id="1771524" name="Group 4"/>
          <p:cNvGrpSpPr>
            <a:grpSpLocks/>
          </p:cNvGrpSpPr>
          <p:nvPr/>
        </p:nvGrpSpPr>
        <p:grpSpPr bwMode="auto">
          <a:xfrm>
            <a:off x="0" y="1052513"/>
            <a:ext cx="9144000" cy="5084762"/>
            <a:chOff x="-3" y="-3"/>
            <a:chExt cx="3460" cy="4464"/>
          </a:xfrm>
        </p:grpSpPr>
        <p:grpSp>
          <p:nvGrpSpPr>
            <p:cNvPr id="1771525" name="Group 5"/>
            <p:cNvGrpSpPr>
              <a:grpSpLocks/>
            </p:cNvGrpSpPr>
            <p:nvPr/>
          </p:nvGrpSpPr>
          <p:grpSpPr bwMode="auto">
            <a:xfrm>
              <a:off x="0" y="0"/>
              <a:ext cx="3454" cy="4458"/>
              <a:chOff x="0" y="0"/>
              <a:chExt cx="3454" cy="4458"/>
            </a:xfrm>
          </p:grpSpPr>
          <p:grpSp>
            <p:nvGrpSpPr>
              <p:cNvPr id="1771526" name="Group 6"/>
              <p:cNvGrpSpPr>
                <a:grpSpLocks/>
              </p:cNvGrpSpPr>
              <p:nvPr/>
            </p:nvGrpSpPr>
            <p:grpSpPr bwMode="auto">
              <a:xfrm>
                <a:off x="0" y="0"/>
                <a:ext cx="846" cy="374"/>
                <a:chOff x="0" y="0"/>
                <a:chExt cx="846" cy="374"/>
              </a:xfrm>
            </p:grpSpPr>
            <p:sp>
              <p:nvSpPr>
                <p:cNvPr id="1771527" name="Rectangle 7"/>
                <p:cNvSpPr>
                  <a:spLocks noChangeArrowheads="1"/>
                </p:cNvSpPr>
                <p:nvPr/>
              </p:nvSpPr>
              <p:spPr bwMode="auto">
                <a:xfrm>
                  <a:off x="43" y="0"/>
                  <a:ext cx="76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1600">
                      <a:solidFill>
                        <a:srgbClr val="006600"/>
                      </a:solidFill>
                      <a:latin typeface="Times New Roman" pitchFamily="18" charset="0"/>
                      <a:ea typeface="黑体" pitchFamily="49" charset="-122"/>
                    </a:rPr>
                    <a:t>语义</a:t>
                  </a:r>
                  <a:endParaRPr kumimoji="1" lang="zh-CN" altLang="en-US" sz="1600">
                    <a:solidFill>
                      <a:srgbClr val="006600"/>
                    </a:solidFill>
                    <a:latin typeface="Times New Roman" pitchFamily="18" charset="0"/>
                  </a:endParaRPr>
                </a:p>
              </p:txBody>
            </p:sp>
            <p:sp>
              <p:nvSpPr>
                <p:cNvPr id="1771528" name="Rectangle 8"/>
                <p:cNvSpPr>
                  <a:spLocks noChangeArrowheads="1"/>
                </p:cNvSpPr>
                <p:nvPr/>
              </p:nvSpPr>
              <p:spPr bwMode="auto">
                <a:xfrm>
                  <a:off x="0" y="0"/>
                  <a:ext cx="84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29" name="Group 9"/>
              <p:cNvGrpSpPr>
                <a:grpSpLocks/>
              </p:cNvGrpSpPr>
              <p:nvPr/>
            </p:nvGrpSpPr>
            <p:grpSpPr bwMode="auto">
              <a:xfrm>
                <a:off x="846" y="0"/>
                <a:ext cx="1010" cy="374"/>
                <a:chOff x="846" y="0"/>
                <a:chExt cx="1010" cy="374"/>
              </a:xfrm>
            </p:grpSpPr>
            <p:sp>
              <p:nvSpPr>
                <p:cNvPr id="1771530" name="Rectangle 10"/>
                <p:cNvSpPr>
                  <a:spLocks noChangeArrowheads="1"/>
                </p:cNvSpPr>
                <p:nvPr/>
              </p:nvSpPr>
              <p:spPr bwMode="auto">
                <a:xfrm>
                  <a:off x="889" y="0"/>
                  <a:ext cx="92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1600">
                      <a:solidFill>
                        <a:srgbClr val="006600"/>
                      </a:solidFill>
                      <a:latin typeface="Times New Roman" pitchFamily="18" charset="0"/>
                      <a:ea typeface="黑体" pitchFamily="49" charset="-122"/>
                    </a:rPr>
                    <a:t>操作符</a:t>
                  </a:r>
                </a:p>
              </p:txBody>
            </p:sp>
            <p:sp>
              <p:nvSpPr>
                <p:cNvPr id="1771531" name="Rectangle 11"/>
                <p:cNvSpPr>
                  <a:spLocks noChangeArrowheads="1"/>
                </p:cNvSpPr>
                <p:nvPr/>
              </p:nvSpPr>
              <p:spPr bwMode="auto">
                <a:xfrm>
                  <a:off x="846" y="0"/>
                  <a:ext cx="101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32" name="Group 12"/>
              <p:cNvGrpSpPr>
                <a:grpSpLocks/>
              </p:cNvGrpSpPr>
              <p:nvPr/>
            </p:nvGrpSpPr>
            <p:grpSpPr bwMode="auto">
              <a:xfrm>
                <a:off x="1856" y="0"/>
                <a:ext cx="1598" cy="374"/>
                <a:chOff x="1856" y="0"/>
                <a:chExt cx="1598" cy="374"/>
              </a:xfrm>
            </p:grpSpPr>
            <p:sp>
              <p:nvSpPr>
                <p:cNvPr id="1771533" name="Rectangle 13"/>
                <p:cNvSpPr>
                  <a:spLocks noChangeArrowheads="1"/>
                </p:cNvSpPr>
                <p:nvPr/>
              </p:nvSpPr>
              <p:spPr bwMode="auto">
                <a:xfrm>
                  <a:off x="1899" y="0"/>
                  <a:ext cx="151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1600">
                      <a:solidFill>
                        <a:srgbClr val="006600"/>
                      </a:solidFill>
                      <a:latin typeface="Times New Roman" pitchFamily="18" charset="0"/>
                      <a:ea typeface="黑体" pitchFamily="49" charset="-122"/>
                    </a:rPr>
                    <a:t>使用格式或示例</a:t>
                  </a:r>
                </a:p>
              </p:txBody>
            </p:sp>
            <p:sp>
              <p:nvSpPr>
                <p:cNvPr id="1771534" name="Rectangle 14"/>
                <p:cNvSpPr>
                  <a:spLocks noChangeArrowheads="1"/>
                </p:cNvSpPr>
                <p:nvPr/>
              </p:nvSpPr>
              <p:spPr bwMode="auto">
                <a:xfrm>
                  <a:off x="1856" y="0"/>
                  <a:ext cx="159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35" name="Group 15"/>
              <p:cNvGrpSpPr>
                <a:grpSpLocks/>
              </p:cNvGrpSpPr>
              <p:nvPr/>
            </p:nvGrpSpPr>
            <p:grpSpPr bwMode="auto">
              <a:xfrm>
                <a:off x="0" y="374"/>
                <a:ext cx="846" cy="374"/>
                <a:chOff x="0" y="374"/>
                <a:chExt cx="846" cy="374"/>
              </a:xfrm>
            </p:grpSpPr>
            <p:sp>
              <p:nvSpPr>
                <p:cNvPr id="1771536" name="Rectangle 16"/>
                <p:cNvSpPr>
                  <a:spLocks noChangeArrowheads="1"/>
                </p:cNvSpPr>
                <p:nvPr/>
              </p:nvSpPr>
              <p:spPr bwMode="auto">
                <a:xfrm>
                  <a:off x="43" y="374"/>
                  <a:ext cx="76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solidFill>
                        <a:srgbClr val="006600"/>
                      </a:solidFill>
                      <a:latin typeface="Times New Roman" pitchFamily="18" charset="0"/>
                      <a:ea typeface="黑体" pitchFamily="49" charset="-122"/>
                    </a:rPr>
                    <a:t>在</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不在</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其中</a:t>
                  </a:r>
                </a:p>
              </p:txBody>
            </p:sp>
            <p:sp>
              <p:nvSpPr>
                <p:cNvPr id="1771537" name="Rectangle 17"/>
                <p:cNvSpPr>
                  <a:spLocks noChangeArrowheads="1"/>
                </p:cNvSpPr>
                <p:nvPr/>
              </p:nvSpPr>
              <p:spPr bwMode="auto">
                <a:xfrm>
                  <a:off x="0" y="374"/>
                  <a:ext cx="84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38" name="Group 18"/>
              <p:cNvGrpSpPr>
                <a:grpSpLocks/>
              </p:cNvGrpSpPr>
              <p:nvPr/>
            </p:nvGrpSpPr>
            <p:grpSpPr bwMode="auto">
              <a:xfrm>
                <a:off x="846" y="374"/>
                <a:ext cx="1010" cy="374"/>
                <a:chOff x="846" y="374"/>
                <a:chExt cx="1010" cy="374"/>
              </a:xfrm>
            </p:grpSpPr>
            <p:sp>
              <p:nvSpPr>
                <p:cNvPr id="1771539" name="Rectangle 19"/>
                <p:cNvSpPr>
                  <a:spLocks noChangeArrowheads="1"/>
                </p:cNvSpPr>
                <p:nvPr/>
              </p:nvSpPr>
              <p:spPr bwMode="auto">
                <a:xfrm>
                  <a:off x="889" y="374"/>
                  <a:ext cx="92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b="0">
                      <a:solidFill>
                        <a:srgbClr val="006600"/>
                      </a:solidFill>
                      <a:latin typeface="Times New Roman" pitchFamily="18" charset="0"/>
                    </a:rPr>
                    <a:t>[</a:t>
                  </a:r>
                  <a:r>
                    <a:rPr kumimoji="1" lang="en-US" altLang="zh-CN" sz="1600">
                      <a:solidFill>
                        <a:srgbClr val="006600"/>
                      </a:solidFill>
                      <a:latin typeface="Times New Roman" pitchFamily="18" charset="0"/>
                      <a:ea typeface="黑体" pitchFamily="49" charset="-122"/>
                    </a:rPr>
                    <a:t>NOT</a:t>
                  </a:r>
                  <a:r>
                    <a:rPr kumimoji="1" lang="en-US" altLang="zh-CN" sz="1600" b="0">
                      <a:solidFill>
                        <a:srgbClr val="006600"/>
                      </a:solidFill>
                      <a:latin typeface="Times New Roman" pitchFamily="18" charset="0"/>
                    </a:rPr>
                    <a:t>] </a:t>
                  </a:r>
                  <a:r>
                    <a:rPr kumimoji="1" lang="en-US" altLang="zh-CN" sz="1600">
                      <a:solidFill>
                        <a:srgbClr val="006600"/>
                      </a:solidFill>
                      <a:latin typeface="Times New Roman" pitchFamily="18" charset="0"/>
                      <a:ea typeface="黑体" pitchFamily="49" charset="-122"/>
                    </a:rPr>
                    <a:t>IN</a:t>
                  </a:r>
                </a:p>
              </p:txBody>
            </p:sp>
            <p:sp>
              <p:nvSpPr>
                <p:cNvPr id="1771540" name="Rectangle 20"/>
                <p:cNvSpPr>
                  <a:spLocks noChangeArrowheads="1"/>
                </p:cNvSpPr>
                <p:nvPr/>
              </p:nvSpPr>
              <p:spPr bwMode="auto">
                <a:xfrm>
                  <a:off x="846" y="374"/>
                  <a:ext cx="101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41" name="Group 21"/>
              <p:cNvGrpSpPr>
                <a:grpSpLocks/>
              </p:cNvGrpSpPr>
              <p:nvPr/>
            </p:nvGrpSpPr>
            <p:grpSpPr bwMode="auto">
              <a:xfrm>
                <a:off x="1856" y="374"/>
                <a:ext cx="1598" cy="374"/>
                <a:chOff x="1856" y="374"/>
                <a:chExt cx="1598" cy="374"/>
              </a:xfrm>
            </p:grpSpPr>
            <p:sp>
              <p:nvSpPr>
                <p:cNvPr id="1771542" name="Rectangle 22"/>
                <p:cNvSpPr>
                  <a:spLocks noChangeArrowheads="1"/>
                </p:cNvSpPr>
                <p:nvPr/>
              </p:nvSpPr>
              <p:spPr bwMode="auto">
                <a:xfrm>
                  <a:off x="1899" y="374"/>
                  <a:ext cx="151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字段</a:t>
                  </a:r>
                  <a:r>
                    <a:rPr kumimoji="1" lang="en-US" altLang="zh-CN" sz="1600">
                      <a:solidFill>
                        <a:srgbClr val="006600"/>
                      </a:solidFill>
                      <a:latin typeface="Times New Roman" pitchFamily="18" charset="0"/>
                      <a:ea typeface="黑体" pitchFamily="49" charset="-122"/>
                    </a:rPr>
                    <a:t>〉 IN </a:t>
                  </a:r>
                  <a:r>
                    <a:rPr kumimoji="1" lang="zh-CN" altLang="en-US" sz="1600">
                      <a:solidFill>
                        <a:srgbClr val="006600"/>
                      </a:solidFill>
                      <a:latin typeface="Times New Roman" pitchFamily="18" charset="0"/>
                      <a:ea typeface="黑体" pitchFamily="49" charset="-122"/>
                    </a:rPr>
                    <a:t>（</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数据表</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子查询</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a:t>
                  </a:r>
                </a:p>
              </p:txBody>
            </p:sp>
            <p:sp>
              <p:nvSpPr>
                <p:cNvPr id="1771543" name="Rectangle 23"/>
                <p:cNvSpPr>
                  <a:spLocks noChangeArrowheads="1"/>
                </p:cNvSpPr>
                <p:nvPr/>
              </p:nvSpPr>
              <p:spPr bwMode="auto">
                <a:xfrm>
                  <a:off x="1856" y="374"/>
                  <a:ext cx="159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44" name="Group 24"/>
              <p:cNvGrpSpPr>
                <a:grpSpLocks/>
              </p:cNvGrpSpPr>
              <p:nvPr/>
            </p:nvGrpSpPr>
            <p:grpSpPr bwMode="auto">
              <a:xfrm>
                <a:off x="0" y="748"/>
                <a:ext cx="846" cy="460"/>
                <a:chOff x="0" y="748"/>
                <a:chExt cx="846" cy="460"/>
              </a:xfrm>
            </p:grpSpPr>
            <p:sp>
              <p:nvSpPr>
                <p:cNvPr id="1771545" name="Rectangle 25"/>
                <p:cNvSpPr>
                  <a:spLocks noChangeArrowheads="1"/>
                </p:cNvSpPr>
                <p:nvPr/>
              </p:nvSpPr>
              <p:spPr bwMode="auto">
                <a:xfrm>
                  <a:off x="43" y="748"/>
                  <a:ext cx="760"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solidFill>
                        <a:srgbClr val="006600"/>
                      </a:solidFill>
                      <a:latin typeface="Times New Roman" pitchFamily="18" charset="0"/>
                      <a:ea typeface="黑体" pitchFamily="49" charset="-122"/>
                    </a:rPr>
                    <a:t>任何一个</a:t>
                  </a:r>
                </a:p>
              </p:txBody>
            </p:sp>
            <p:sp>
              <p:nvSpPr>
                <p:cNvPr id="1771546" name="Rectangle 26"/>
                <p:cNvSpPr>
                  <a:spLocks noChangeArrowheads="1"/>
                </p:cNvSpPr>
                <p:nvPr/>
              </p:nvSpPr>
              <p:spPr bwMode="auto">
                <a:xfrm>
                  <a:off x="0" y="748"/>
                  <a:ext cx="846" cy="46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47" name="Group 27"/>
              <p:cNvGrpSpPr>
                <a:grpSpLocks/>
              </p:cNvGrpSpPr>
              <p:nvPr/>
            </p:nvGrpSpPr>
            <p:grpSpPr bwMode="auto">
              <a:xfrm>
                <a:off x="846" y="748"/>
                <a:ext cx="1010" cy="460"/>
                <a:chOff x="846" y="748"/>
                <a:chExt cx="1010" cy="460"/>
              </a:xfrm>
            </p:grpSpPr>
            <p:sp>
              <p:nvSpPr>
                <p:cNvPr id="1771548" name="Rectangle 28"/>
                <p:cNvSpPr>
                  <a:spLocks noChangeArrowheads="1"/>
                </p:cNvSpPr>
                <p:nvPr/>
              </p:nvSpPr>
              <p:spPr bwMode="auto">
                <a:xfrm>
                  <a:off x="889" y="748"/>
                  <a:ext cx="924"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ANY</a:t>
                  </a:r>
                </a:p>
              </p:txBody>
            </p:sp>
            <p:sp>
              <p:nvSpPr>
                <p:cNvPr id="1771549" name="Rectangle 29"/>
                <p:cNvSpPr>
                  <a:spLocks noChangeArrowheads="1"/>
                </p:cNvSpPr>
                <p:nvPr/>
              </p:nvSpPr>
              <p:spPr bwMode="auto">
                <a:xfrm>
                  <a:off x="846" y="748"/>
                  <a:ext cx="1010" cy="46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50" name="Group 30"/>
              <p:cNvGrpSpPr>
                <a:grpSpLocks/>
              </p:cNvGrpSpPr>
              <p:nvPr/>
            </p:nvGrpSpPr>
            <p:grpSpPr bwMode="auto">
              <a:xfrm>
                <a:off x="1856" y="748"/>
                <a:ext cx="1598" cy="460"/>
                <a:chOff x="1856" y="748"/>
                <a:chExt cx="1598" cy="460"/>
              </a:xfrm>
            </p:grpSpPr>
            <p:sp>
              <p:nvSpPr>
                <p:cNvPr id="1771551" name="Rectangle 31"/>
                <p:cNvSpPr>
                  <a:spLocks noChangeArrowheads="1"/>
                </p:cNvSpPr>
                <p:nvPr/>
              </p:nvSpPr>
              <p:spPr bwMode="auto">
                <a:xfrm>
                  <a:off x="1899" y="748"/>
                  <a:ext cx="1512"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字段</a:t>
                  </a:r>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比较符</a:t>
                  </a:r>
                  <a:r>
                    <a:rPr kumimoji="1" lang="en-US" altLang="zh-CN" sz="1400">
                      <a:solidFill>
                        <a:srgbClr val="006600"/>
                      </a:solidFill>
                      <a:latin typeface="Times New Roman" pitchFamily="18" charset="0"/>
                      <a:ea typeface="黑体" pitchFamily="49" charset="-122"/>
                    </a:rPr>
                    <a:t>〉ANY </a:t>
                  </a:r>
                  <a:r>
                    <a:rPr kumimoji="1" lang="zh-CN" altLang="en-US" sz="1400">
                      <a:solidFill>
                        <a:srgbClr val="006600"/>
                      </a:solidFill>
                      <a:latin typeface="Times New Roman" pitchFamily="18" charset="0"/>
                      <a:ea typeface="黑体" pitchFamily="49" charset="-122"/>
                    </a:rPr>
                    <a:t>（数据表</a:t>
                  </a:r>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子查询）</a:t>
                  </a:r>
                </a:p>
              </p:txBody>
            </p:sp>
            <p:sp>
              <p:nvSpPr>
                <p:cNvPr id="1771552" name="Rectangle 32"/>
                <p:cNvSpPr>
                  <a:spLocks noChangeArrowheads="1"/>
                </p:cNvSpPr>
                <p:nvPr/>
              </p:nvSpPr>
              <p:spPr bwMode="auto">
                <a:xfrm>
                  <a:off x="1856" y="748"/>
                  <a:ext cx="1598" cy="46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53" name="Group 33"/>
              <p:cNvGrpSpPr>
                <a:grpSpLocks/>
              </p:cNvGrpSpPr>
              <p:nvPr/>
            </p:nvGrpSpPr>
            <p:grpSpPr bwMode="auto">
              <a:xfrm>
                <a:off x="0" y="1208"/>
                <a:ext cx="846" cy="460"/>
                <a:chOff x="0" y="1208"/>
                <a:chExt cx="846" cy="460"/>
              </a:xfrm>
            </p:grpSpPr>
            <p:sp>
              <p:nvSpPr>
                <p:cNvPr id="1771554" name="Rectangle 34"/>
                <p:cNvSpPr>
                  <a:spLocks noChangeArrowheads="1"/>
                </p:cNvSpPr>
                <p:nvPr/>
              </p:nvSpPr>
              <p:spPr bwMode="auto">
                <a:xfrm>
                  <a:off x="43" y="1208"/>
                  <a:ext cx="760"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solidFill>
                        <a:srgbClr val="006600"/>
                      </a:solidFill>
                      <a:latin typeface="Times New Roman" pitchFamily="18" charset="0"/>
                      <a:ea typeface="黑体" pitchFamily="49" charset="-122"/>
                    </a:rPr>
                    <a:t>全部</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每个</a:t>
                  </a:r>
                  <a:r>
                    <a:rPr kumimoji="1" lang="en-US" altLang="zh-CN" sz="1600">
                      <a:solidFill>
                        <a:srgbClr val="006600"/>
                      </a:solidFill>
                      <a:latin typeface="Times New Roman" pitchFamily="18" charset="0"/>
                      <a:ea typeface="黑体" pitchFamily="49" charset="-122"/>
                    </a:rPr>
                    <a:t>)</a:t>
                  </a:r>
                </a:p>
              </p:txBody>
            </p:sp>
            <p:sp>
              <p:nvSpPr>
                <p:cNvPr id="1771555" name="Rectangle 35"/>
                <p:cNvSpPr>
                  <a:spLocks noChangeArrowheads="1"/>
                </p:cNvSpPr>
                <p:nvPr/>
              </p:nvSpPr>
              <p:spPr bwMode="auto">
                <a:xfrm>
                  <a:off x="0" y="1208"/>
                  <a:ext cx="846" cy="46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56" name="Group 36"/>
              <p:cNvGrpSpPr>
                <a:grpSpLocks/>
              </p:cNvGrpSpPr>
              <p:nvPr/>
            </p:nvGrpSpPr>
            <p:grpSpPr bwMode="auto">
              <a:xfrm>
                <a:off x="846" y="1208"/>
                <a:ext cx="1010" cy="460"/>
                <a:chOff x="846" y="1208"/>
                <a:chExt cx="1010" cy="460"/>
              </a:xfrm>
            </p:grpSpPr>
            <p:sp>
              <p:nvSpPr>
                <p:cNvPr id="1771557" name="Rectangle 37"/>
                <p:cNvSpPr>
                  <a:spLocks noChangeArrowheads="1"/>
                </p:cNvSpPr>
                <p:nvPr/>
              </p:nvSpPr>
              <p:spPr bwMode="auto">
                <a:xfrm>
                  <a:off x="889" y="1208"/>
                  <a:ext cx="924"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ALL</a:t>
                  </a:r>
                </a:p>
              </p:txBody>
            </p:sp>
            <p:sp>
              <p:nvSpPr>
                <p:cNvPr id="1771558" name="Rectangle 38"/>
                <p:cNvSpPr>
                  <a:spLocks noChangeArrowheads="1"/>
                </p:cNvSpPr>
                <p:nvPr/>
              </p:nvSpPr>
              <p:spPr bwMode="auto">
                <a:xfrm>
                  <a:off x="846" y="1208"/>
                  <a:ext cx="1010" cy="46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59" name="Group 39"/>
              <p:cNvGrpSpPr>
                <a:grpSpLocks/>
              </p:cNvGrpSpPr>
              <p:nvPr/>
            </p:nvGrpSpPr>
            <p:grpSpPr bwMode="auto">
              <a:xfrm>
                <a:off x="1856" y="1208"/>
                <a:ext cx="1598" cy="460"/>
                <a:chOff x="1856" y="1208"/>
                <a:chExt cx="1598" cy="460"/>
              </a:xfrm>
            </p:grpSpPr>
            <p:sp>
              <p:nvSpPr>
                <p:cNvPr id="1771560" name="Rectangle 40"/>
                <p:cNvSpPr>
                  <a:spLocks noChangeArrowheads="1"/>
                </p:cNvSpPr>
                <p:nvPr/>
              </p:nvSpPr>
              <p:spPr bwMode="auto">
                <a:xfrm>
                  <a:off x="1899" y="1208"/>
                  <a:ext cx="1512" cy="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字段</a:t>
                  </a:r>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比较符</a:t>
                  </a:r>
                  <a:r>
                    <a:rPr kumimoji="1" lang="en-US" altLang="zh-CN" sz="1400">
                      <a:solidFill>
                        <a:srgbClr val="006600"/>
                      </a:solidFill>
                      <a:latin typeface="Times New Roman" pitchFamily="18" charset="0"/>
                      <a:ea typeface="黑体" pitchFamily="49" charset="-122"/>
                    </a:rPr>
                    <a:t>〉ALL</a:t>
                  </a:r>
                  <a:r>
                    <a:rPr kumimoji="1" lang="zh-CN" altLang="en-US" sz="1400">
                      <a:solidFill>
                        <a:srgbClr val="006600"/>
                      </a:solidFill>
                      <a:latin typeface="Times New Roman" pitchFamily="18" charset="0"/>
                      <a:ea typeface="黑体" pitchFamily="49" charset="-122"/>
                    </a:rPr>
                    <a:t>（数据表</a:t>
                  </a:r>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子查询）</a:t>
                  </a:r>
                </a:p>
              </p:txBody>
            </p:sp>
            <p:sp>
              <p:nvSpPr>
                <p:cNvPr id="1771561" name="Rectangle 41"/>
                <p:cNvSpPr>
                  <a:spLocks noChangeArrowheads="1"/>
                </p:cNvSpPr>
                <p:nvPr/>
              </p:nvSpPr>
              <p:spPr bwMode="auto">
                <a:xfrm>
                  <a:off x="1856" y="1208"/>
                  <a:ext cx="1598" cy="46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62" name="Group 42"/>
              <p:cNvGrpSpPr>
                <a:grpSpLocks/>
              </p:cNvGrpSpPr>
              <p:nvPr/>
            </p:nvGrpSpPr>
            <p:grpSpPr bwMode="auto">
              <a:xfrm>
                <a:off x="0" y="1668"/>
                <a:ext cx="846" cy="374"/>
                <a:chOff x="0" y="1668"/>
                <a:chExt cx="846" cy="374"/>
              </a:xfrm>
            </p:grpSpPr>
            <p:sp>
              <p:nvSpPr>
                <p:cNvPr id="1771563" name="Rectangle 43"/>
                <p:cNvSpPr>
                  <a:spLocks noChangeArrowheads="1"/>
                </p:cNvSpPr>
                <p:nvPr/>
              </p:nvSpPr>
              <p:spPr bwMode="auto">
                <a:xfrm>
                  <a:off x="43" y="1668"/>
                  <a:ext cx="76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不</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存在</a:t>
                  </a:r>
                </a:p>
              </p:txBody>
            </p:sp>
            <p:sp>
              <p:nvSpPr>
                <p:cNvPr id="1771564" name="Rectangle 44"/>
                <p:cNvSpPr>
                  <a:spLocks noChangeArrowheads="1"/>
                </p:cNvSpPr>
                <p:nvPr/>
              </p:nvSpPr>
              <p:spPr bwMode="auto">
                <a:xfrm>
                  <a:off x="0" y="1668"/>
                  <a:ext cx="84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65" name="Group 45"/>
              <p:cNvGrpSpPr>
                <a:grpSpLocks/>
              </p:cNvGrpSpPr>
              <p:nvPr/>
            </p:nvGrpSpPr>
            <p:grpSpPr bwMode="auto">
              <a:xfrm>
                <a:off x="846" y="1668"/>
                <a:ext cx="1010" cy="374"/>
                <a:chOff x="846" y="1668"/>
                <a:chExt cx="1010" cy="374"/>
              </a:xfrm>
            </p:grpSpPr>
            <p:sp>
              <p:nvSpPr>
                <p:cNvPr id="1771566" name="Rectangle 46"/>
                <p:cNvSpPr>
                  <a:spLocks noChangeArrowheads="1"/>
                </p:cNvSpPr>
                <p:nvPr/>
              </p:nvSpPr>
              <p:spPr bwMode="auto">
                <a:xfrm>
                  <a:off x="889" y="1668"/>
                  <a:ext cx="92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EXISTS</a:t>
                  </a:r>
                </a:p>
              </p:txBody>
            </p:sp>
            <p:sp>
              <p:nvSpPr>
                <p:cNvPr id="1771567" name="Rectangle 47"/>
                <p:cNvSpPr>
                  <a:spLocks noChangeArrowheads="1"/>
                </p:cNvSpPr>
                <p:nvPr/>
              </p:nvSpPr>
              <p:spPr bwMode="auto">
                <a:xfrm>
                  <a:off x="846" y="1668"/>
                  <a:ext cx="101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68" name="Group 48"/>
              <p:cNvGrpSpPr>
                <a:grpSpLocks/>
              </p:cNvGrpSpPr>
              <p:nvPr/>
            </p:nvGrpSpPr>
            <p:grpSpPr bwMode="auto">
              <a:xfrm>
                <a:off x="1856" y="1668"/>
                <a:ext cx="1598" cy="374"/>
                <a:chOff x="1856" y="1668"/>
                <a:chExt cx="1598" cy="374"/>
              </a:xfrm>
            </p:grpSpPr>
            <p:sp>
              <p:nvSpPr>
                <p:cNvPr id="1771569" name="Rectangle 49"/>
                <p:cNvSpPr>
                  <a:spLocks noChangeArrowheads="1"/>
                </p:cNvSpPr>
                <p:nvPr/>
              </p:nvSpPr>
              <p:spPr bwMode="auto">
                <a:xfrm>
                  <a:off x="1899" y="1668"/>
                  <a:ext cx="151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600">
                      <a:solidFill>
                        <a:srgbClr val="006600"/>
                      </a:solidFill>
                      <a:latin typeface="Times New Roman" pitchFamily="18" charset="0"/>
                      <a:ea typeface="黑体" pitchFamily="49" charset="-122"/>
                    </a:rPr>
                    <a:t>EXISTS (〈</a:t>
                  </a:r>
                  <a:r>
                    <a:rPr kumimoji="1" lang="zh-CN" altLang="en-US" sz="1600">
                      <a:solidFill>
                        <a:srgbClr val="006600"/>
                      </a:solidFill>
                      <a:latin typeface="Times New Roman" pitchFamily="18" charset="0"/>
                      <a:ea typeface="黑体" pitchFamily="49" charset="-122"/>
                    </a:rPr>
                    <a:t>子查询</a:t>
                  </a:r>
                  <a:r>
                    <a:rPr kumimoji="1" lang="en-US" altLang="zh-CN" sz="1600">
                      <a:solidFill>
                        <a:srgbClr val="006600"/>
                      </a:solidFill>
                      <a:latin typeface="Times New Roman" pitchFamily="18" charset="0"/>
                      <a:ea typeface="黑体" pitchFamily="49" charset="-122"/>
                    </a:rPr>
                    <a:t>〉)</a:t>
                  </a:r>
                </a:p>
              </p:txBody>
            </p:sp>
            <p:sp>
              <p:nvSpPr>
                <p:cNvPr id="1771570" name="Rectangle 50"/>
                <p:cNvSpPr>
                  <a:spLocks noChangeArrowheads="1"/>
                </p:cNvSpPr>
                <p:nvPr/>
              </p:nvSpPr>
              <p:spPr bwMode="auto">
                <a:xfrm>
                  <a:off x="1856" y="1668"/>
                  <a:ext cx="159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71" name="Group 51"/>
              <p:cNvGrpSpPr>
                <a:grpSpLocks/>
              </p:cNvGrpSpPr>
              <p:nvPr/>
            </p:nvGrpSpPr>
            <p:grpSpPr bwMode="auto">
              <a:xfrm>
                <a:off x="0" y="2042"/>
                <a:ext cx="846" cy="374"/>
                <a:chOff x="0" y="2042"/>
                <a:chExt cx="846" cy="374"/>
              </a:xfrm>
            </p:grpSpPr>
            <p:sp>
              <p:nvSpPr>
                <p:cNvPr id="1771572" name="Rectangle 52"/>
                <p:cNvSpPr>
                  <a:spLocks noChangeArrowheads="1"/>
                </p:cNvSpPr>
                <p:nvPr/>
              </p:nvSpPr>
              <p:spPr bwMode="auto">
                <a:xfrm>
                  <a:off x="43" y="2042"/>
                  <a:ext cx="76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solidFill>
                        <a:srgbClr val="006600"/>
                      </a:solidFill>
                      <a:latin typeface="Times New Roman" pitchFamily="18" charset="0"/>
                      <a:ea typeface="黑体" pitchFamily="49" charset="-122"/>
                    </a:rPr>
                    <a:t>在</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不在</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范围</a:t>
                  </a:r>
                </a:p>
              </p:txBody>
            </p:sp>
            <p:sp>
              <p:nvSpPr>
                <p:cNvPr id="1771573" name="Rectangle 53"/>
                <p:cNvSpPr>
                  <a:spLocks noChangeArrowheads="1"/>
                </p:cNvSpPr>
                <p:nvPr/>
              </p:nvSpPr>
              <p:spPr bwMode="auto">
                <a:xfrm>
                  <a:off x="0" y="2042"/>
                  <a:ext cx="84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74" name="Group 54"/>
              <p:cNvGrpSpPr>
                <a:grpSpLocks/>
              </p:cNvGrpSpPr>
              <p:nvPr/>
            </p:nvGrpSpPr>
            <p:grpSpPr bwMode="auto">
              <a:xfrm>
                <a:off x="846" y="2042"/>
                <a:ext cx="1010" cy="374"/>
                <a:chOff x="846" y="2042"/>
                <a:chExt cx="1010" cy="374"/>
              </a:xfrm>
            </p:grpSpPr>
            <p:sp>
              <p:nvSpPr>
                <p:cNvPr id="1771575" name="Rectangle 55"/>
                <p:cNvSpPr>
                  <a:spLocks noChangeArrowheads="1"/>
                </p:cNvSpPr>
                <p:nvPr/>
              </p:nvSpPr>
              <p:spPr bwMode="auto">
                <a:xfrm>
                  <a:off x="889" y="2042"/>
                  <a:ext cx="92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BETWEEN…AND</a:t>
                  </a:r>
                  <a:r>
                    <a:rPr kumimoji="1" lang="en-US" altLang="zh-CN" sz="1600" b="0">
                      <a:solidFill>
                        <a:srgbClr val="006600"/>
                      </a:solidFill>
                      <a:latin typeface="Times New Roman" pitchFamily="18" charset="0"/>
                    </a:rPr>
                    <a:t>…</a:t>
                  </a:r>
                </a:p>
              </p:txBody>
            </p:sp>
            <p:sp>
              <p:nvSpPr>
                <p:cNvPr id="1771576" name="Rectangle 56"/>
                <p:cNvSpPr>
                  <a:spLocks noChangeArrowheads="1"/>
                </p:cNvSpPr>
                <p:nvPr/>
              </p:nvSpPr>
              <p:spPr bwMode="auto">
                <a:xfrm>
                  <a:off x="846" y="2042"/>
                  <a:ext cx="101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77" name="Group 57"/>
              <p:cNvGrpSpPr>
                <a:grpSpLocks/>
              </p:cNvGrpSpPr>
              <p:nvPr/>
            </p:nvGrpSpPr>
            <p:grpSpPr bwMode="auto">
              <a:xfrm>
                <a:off x="1856" y="2042"/>
                <a:ext cx="1598" cy="374"/>
                <a:chOff x="1856" y="2042"/>
                <a:chExt cx="1598" cy="374"/>
              </a:xfrm>
            </p:grpSpPr>
            <p:sp>
              <p:nvSpPr>
                <p:cNvPr id="1771578" name="Rectangle 58"/>
                <p:cNvSpPr>
                  <a:spLocks noChangeArrowheads="1"/>
                </p:cNvSpPr>
                <p:nvPr/>
              </p:nvSpPr>
              <p:spPr bwMode="auto">
                <a:xfrm>
                  <a:off x="1899" y="2042"/>
                  <a:ext cx="151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字段</a:t>
                  </a:r>
                  <a:r>
                    <a:rPr kumimoji="1" lang="en-US" altLang="zh-CN" sz="1400">
                      <a:solidFill>
                        <a:srgbClr val="006600"/>
                      </a:solidFill>
                      <a:latin typeface="Times New Roman" pitchFamily="18" charset="0"/>
                      <a:ea typeface="黑体" pitchFamily="49" charset="-122"/>
                    </a:rPr>
                    <a:t>〉</a:t>
                  </a:r>
                  <a:r>
                    <a:rPr kumimoji="1" lang="en-US" altLang="zh-CN" sz="1600">
                      <a:solidFill>
                        <a:srgbClr val="006600"/>
                      </a:solidFill>
                      <a:latin typeface="Times New Roman" pitchFamily="18" charset="0"/>
                      <a:ea typeface="黑体" pitchFamily="49" charset="-122"/>
                    </a:rPr>
                    <a:t> BETWEEN </a:t>
                  </a:r>
                  <a:r>
                    <a:rPr kumimoji="1" lang="zh-CN" altLang="en-US" sz="1600">
                      <a:solidFill>
                        <a:srgbClr val="006600"/>
                      </a:solidFill>
                      <a:latin typeface="Times New Roman" pitchFamily="18" charset="0"/>
                      <a:ea typeface="黑体" pitchFamily="49" charset="-122"/>
                    </a:rPr>
                    <a:t>小值 </a:t>
                  </a:r>
                  <a:r>
                    <a:rPr kumimoji="1" lang="en-US" altLang="zh-CN" sz="1600">
                      <a:solidFill>
                        <a:srgbClr val="006600"/>
                      </a:solidFill>
                      <a:latin typeface="Times New Roman" pitchFamily="18" charset="0"/>
                      <a:ea typeface="黑体" pitchFamily="49" charset="-122"/>
                    </a:rPr>
                    <a:t>AND </a:t>
                  </a:r>
                  <a:r>
                    <a:rPr kumimoji="1" lang="zh-CN" altLang="en-US" sz="1600">
                      <a:solidFill>
                        <a:srgbClr val="006600"/>
                      </a:solidFill>
                      <a:latin typeface="Times New Roman" pitchFamily="18" charset="0"/>
                      <a:ea typeface="黑体" pitchFamily="49" charset="-122"/>
                    </a:rPr>
                    <a:t>大值</a:t>
                  </a:r>
                </a:p>
              </p:txBody>
            </p:sp>
            <p:sp>
              <p:nvSpPr>
                <p:cNvPr id="1771579" name="Rectangle 59"/>
                <p:cNvSpPr>
                  <a:spLocks noChangeArrowheads="1"/>
                </p:cNvSpPr>
                <p:nvPr/>
              </p:nvSpPr>
              <p:spPr bwMode="auto">
                <a:xfrm>
                  <a:off x="1856" y="2042"/>
                  <a:ext cx="159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80" name="Group 60"/>
              <p:cNvGrpSpPr>
                <a:grpSpLocks/>
              </p:cNvGrpSpPr>
              <p:nvPr/>
            </p:nvGrpSpPr>
            <p:grpSpPr bwMode="auto">
              <a:xfrm>
                <a:off x="0" y="2416"/>
                <a:ext cx="846" cy="374"/>
                <a:chOff x="0" y="2416"/>
                <a:chExt cx="846" cy="374"/>
              </a:xfrm>
            </p:grpSpPr>
            <p:sp>
              <p:nvSpPr>
                <p:cNvPr id="1771581" name="Rectangle 61"/>
                <p:cNvSpPr>
                  <a:spLocks noChangeArrowheads="1"/>
                </p:cNvSpPr>
                <p:nvPr/>
              </p:nvSpPr>
              <p:spPr bwMode="auto">
                <a:xfrm>
                  <a:off x="43" y="2416"/>
                  <a:ext cx="76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solidFill>
                        <a:srgbClr val="006600"/>
                      </a:solidFill>
                      <a:latin typeface="Times New Roman" pitchFamily="18" charset="0"/>
                      <a:ea typeface="黑体" pitchFamily="49" charset="-122"/>
                    </a:rPr>
                    <a:t>是</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不是</a:t>
                  </a:r>
                  <a:r>
                    <a:rPr kumimoji="1" lang="en-US" altLang="zh-CN" sz="1600">
                      <a:solidFill>
                        <a:srgbClr val="006600"/>
                      </a:solidFill>
                      <a:latin typeface="Times New Roman" pitchFamily="18" charset="0"/>
                      <a:ea typeface="黑体" pitchFamily="49" charset="-122"/>
                    </a:rPr>
                    <a:t>]</a:t>
                  </a:r>
                  <a:r>
                    <a:rPr kumimoji="1" lang="zh-CN" altLang="en-US" sz="1600">
                      <a:solidFill>
                        <a:srgbClr val="006600"/>
                      </a:solidFill>
                      <a:latin typeface="Times New Roman" pitchFamily="18" charset="0"/>
                      <a:ea typeface="黑体" pitchFamily="49" charset="-122"/>
                    </a:rPr>
                    <a:t>空值</a:t>
                  </a:r>
                </a:p>
              </p:txBody>
            </p:sp>
            <p:sp>
              <p:nvSpPr>
                <p:cNvPr id="1771582" name="Rectangle 62"/>
                <p:cNvSpPr>
                  <a:spLocks noChangeArrowheads="1"/>
                </p:cNvSpPr>
                <p:nvPr/>
              </p:nvSpPr>
              <p:spPr bwMode="auto">
                <a:xfrm>
                  <a:off x="0" y="2416"/>
                  <a:ext cx="84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83" name="Group 63"/>
              <p:cNvGrpSpPr>
                <a:grpSpLocks/>
              </p:cNvGrpSpPr>
              <p:nvPr/>
            </p:nvGrpSpPr>
            <p:grpSpPr bwMode="auto">
              <a:xfrm>
                <a:off x="846" y="2416"/>
                <a:ext cx="1010" cy="374"/>
                <a:chOff x="846" y="2416"/>
                <a:chExt cx="1010" cy="374"/>
              </a:xfrm>
            </p:grpSpPr>
            <p:sp>
              <p:nvSpPr>
                <p:cNvPr id="1771584" name="Rectangle 64"/>
                <p:cNvSpPr>
                  <a:spLocks noChangeArrowheads="1"/>
                </p:cNvSpPr>
                <p:nvPr/>
              </p:nvSpPr>
              <p:spPr bwMode="auto">
                <a:xfrm>
                  <a:off x="889" y="2416"/>
                  <a:ext cx="92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IS [NOT] NULL</a:t>
                  </a:r>
                </a:p>
              </p:txBody>
            </p:sp>
            <p:sp>
              <p:nvSpPr>
                <p:cNvPr id="1771585" name="Rectangle 65"/>
                <p:cNvSpPr>
                  <a:spLocks noChangeArrowheads="1"/>
                </p:cNvSpPr>
                <p:nvPr/>
              </p:nvSpPr>
              <p:spPr bwMode="auto">
                <a:xfrm>
                  <a:off x="846" y="2416"/>
                  <a:ext cx="101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86" name="Group 66"/>
              <p:cNvGrpSpPr>
                <a:grpSpLocks/>
              </p:cNvGrpSpPr>
              <p:nvPr/>
            </p:nvGrpSpPr>
            <p:grpSpPr bwMode="auto">
              <a:xfrm>
                <a:off x="1856" y="2416"/>
                <a:ext cx="1598" cy="374"/>
                <a:chOff x="1856" y="2416"/>
                <a:chExt cx="1598" cy="374"/>
              </a:xfrm>
            </p:grpSpPr>
            <p:sp>
              <p:nvSpPr>
                <p:cNvPr id="1771587" name="Rectangle 67"/>
                <p:cNvSpPr>
                  <a:spLocks noChangeArrowheads="1"/>
                </p:cNvSpPr>
                <p:nvPr/>
              </p:nvSpPr>
              <p:spPr bwMode="auto">
                <a:xfrm>
                  <a:off x="1899" y="2416"/>
                  <a:ext cx="151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字段</a:t>
                  </a:r>
                  <a:r>
                    <a:rPr kumimoji="1" lang="en-US" altLang="zh-CN" sz="1400">
                      <a:solidFill>
                        <a:srgbClr val="006600"/>
                      </a:solidFill>
                      <a:latin typeface="Times New Roman" pitchFamily="18" charset="0"/>
                      <a:ea typeface="黑体" pitchFamily="49" charset="-122"/>
                    </a:rPr>
                    <a:t>〉 IS  [NOT]  NULL</a:t>
                  </a:r>
                </a:p>
              </p:txBody>
            </p:sp>
            <p:sp>
              <p:nvSpPr>
                <p:cNvPr id="1771588" name="Rectangle 68"/>
                <p:cNvSpPr>
                  <a:spLocks noChangeArrowheads="1"/>
                </p:cNvSpPr>
                <p:nvPr/>
              </p:nvSpPr>
              <p:spPr bwMode="auto">
                <a:xfrm>
                  <a:off x="1856" y="2416"/>
                  <a:ext cx="159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89" name="Group 69"/>
              <p:cNvGrpSpPr>
                <a:grpSpLocks/>
              </p:cNvGrpSpPr>
              <p:nvPr/>
            </p:nvGrpSpPr>
            <p:grpSpPr bwMode="auto">
              <a:xfrm>
                <a:off x="0" y="2790"/>
                <a:ext cx="846" cy="546"/>
                <a:chOff x="0" y="2790"/>
                <a:chExt cx="846" cy="546"/>
              </a:xfrm>
            </p:grpSpPr>
            <p:sp>
              <p:nvSpPr>
                <p:cNvPr id="1771590" name="Rectangle 70"/>
                <p:cNvSpPr>
                  <a:spLocks noChangeArrowheads="1"/>
                </p:cNvSpPr>
                <p:nvPr/>
              </p:nvSpPr>
              <p:spPr bwMode="auto">
                <a:xfrm>
                  <a:off x="43" y="2790"/>
                  <a:ext cx="760" cy="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solidFill>
                        <a:srgbClr val="006600"/>
                      </a:solidFill>
                      <a:latin typeface="Times New Roman" pitchFamily="18" charset="0"/>
                      <a:ea typeface="黑体" pitchFamily="49" charset="-122"/>
                    </a:rPr>
                    <a:t>模式比较</a:t>
                  </a:r>
                </a:p>
              </p:txBody>
            </p:sp>
            <p:sp>
              <p:nvSpPr>
                <p:cNvPr id="1771591" name="Rectangle 71"/>
                <p:cNvSpPr>
                  <a:spLocks noChangeArrowheads="1"/>
                </p:cNvSpPr>
                <p:nvPr/>
              </p:nvSpPr>
              <p:spPr bwMode="auto">
                <a:xfrm>
                  <a:off x="0" y="2790"/>
                  <a:ext cx="846" cy="54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92" name="Group 72"/>
              <p:cNvGrpSpPr>
                <a:grpSpLocks/>
              </p:cNvGrpSpPr>
              <p:nvPr/>
            </p:nvGrpSpPr>
            <p:grpSpPr bwMode="auto">
              <a:xfrm>
                <a:off x="846" y="2790"/>
                <a:ext cx="1010" cy="546"/>
                <a:chOff x="846" y="2790"/>
                <a:chExt cx="1010" cy="546"/>
              </a:xfrm>
            </p:grpSpPr>
            <p:sp>
              <p:nvSpPr>
                <p:cNvPr id="1771593" name="Rectangle 73"/>
                <p:cNvSpPr>
                  <a:spLocks noChangeArrowheads="1"/>
                </p:cNvSpPr>
                <p:nvPr/>
              </p:nvSpPr>
              <p:spPr bwMode="auto">
                <a:xfrm>
                  <a:off x="889" y="2790"/>
                  <a:ext cx="924" cy="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[NOT] LIKE</a:t>
                  </a:r>
                </a:p>
              </p:txBody>
            </p:sp>
            <p:sp>
              <p:nvSpPr>
                <p:cNvPr id="1771594" name="Rectangle 74"/>
                <p:cNvSpPr>
                  <a:spLocks noChangeArrowheads="1"/>
                </p:cNvSpPr>
                <p:nvPr/>
              </p:nvSpPr>
              <p:spPr bwMode="auto">
                <a:xfrm>
                  <a:off x="846" y="2790"/>
                  <a:ext cx="1010" cy="54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95" name="Group 75"/>
              <p:cNvGrpSpPr>
                <a:grpSpLocks/>
              </p:cNvGrpSpPr>
              <p:nvPr/>
            </p:nvGrpSpPr>
            <p:grpSpPr bwMode="auto">
              <a:xfrm>
                <a:off x="1856" y="2790"/>
                <a:ext cx="1598" cy="546"/>
                <a:chOff x="1856" y="2790"/>
                <a:chExt cx="1598" cy="546"/>
              </a:xfrm>
            </p:grpSpPr>
            <p:sp>
              <p:nvSpPr>
                <p:cNvPr id="1771596" name="Rectangle 76"/>
                <p:cNvSpPr>
                  <a:spLocks noChangeArrowheads="1"/>
                </p:cNvSpPr>
                <p:nvPr/>
              </p:nvSpPr>
              <p:spPr bwMode="auto">
                <a:xfrm>
                  <a:off x="1899" y="2790"/>
                  <a:ext cx="1512" cy="54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字段</a:t>
                  </a:r>
                  <a:r>
                    <a:rPr kumimoji="1" lang="en-US" altLang="zh-CN" sz="1400">
                      <a:solidFill>
                        <a:srgbClr val="006600"/>
                      </a:solidFill>
                      <a:latin typeface="Times New Roman" pitchFamily="18" charset="0"/>
                      <a:ea typeface="黑体" pitchFamily="49" charset="-122"/>
                    </a:rPr>
                    <a:t>〉 LIKE 〈</a:t>
                  </a:r>
                  <a:r>
                    <a:rPr kumimoji="1" lang="zh-CN" altLang="en-US" sz="1400">
                      <a:solidFill>
                        <a:srgbClr val="006600"/>
                      </a:solidFill>
                      <a:latin typeface="Times New Roman" pitchFamily="18" charset="0"/>
                      <a:ea typeface="黑体" pitchFamily="49" charset="-122"/>
                    </a:rPr>
                    <a:t>字符常数</a:t>
                  </a:r>
                  <a:r>
                    <a:rPr kumimoji="1" lang="en-US" altLang="zh-CN" sz="1400">
                      <a:solidFill>
                        <a:srgbClr val="006600"/>
                      </a:solidFill>
                      <a:latin typeface="Times New Roman" pitchFamily="18" charset="0"/>
                      <a:ea typeface="黑体" pitchFamily="49" charset="-122"/>
                    </a:rPr>
                    <a:t>〉 </a:t>
                  </a:r>
                  <a:r>
                    <a:rPr kumimoji="1" lang="zh-CN" altLang="en-US" sz="1400">
                      <a:solidFill>
                        <a:srgbClr val="006600"/>
                      </a:solidFill>
                      <a:latin typeface="Times New Roman" pitchFamily="18" charset="0"/>
                      <a:ea typeface="黑体" pitchFamily="49" charset="-122"/>
                    </a:rPr>
                    <a:t>其中， “</a:t>
                  </a:r>
                  <a:r>
                    <a:rPr kumimoji="1" lang="en-US" altLang="zh-CN" sz="1400">
                      <a:solidFill>
                        <a:srgbClr val="006600"/>
                      </a:solidFill>
                      <a:latin typeface="Times New Roman" pitchFamily="18" charset="0"/>
                      <a:ea typeface="黑体" pitchFamily="49" charset="-122"/>
                    </a:rPr>
                    <a:t>_” </a:t>
                  </a:r>
                  <a:r>
                    <a:rPr kumimoji="1" lang="zh-CN" altLang="en-US" sz="1400">
                      <a:solidFill>
                        <a:srgbClr val="006600"/>
                      </a:solidFill>
                      <a:latin typeface="Times New Roman" pitchFamily="18" charset="0"/>
                      <a:ea typeface="黑体" pitchFamily="49" charset="-122"/>
                    </a:rPr>
                    <a:t>单字符通配符和 “</a:t>
                  </a:r>
                  <a:r>
                    <a:rPr kumimoji="1" lang="en-US" altLang="zh-CN" sz="1400">
                      <a:solidFill>
                        <a:srgbClr val="006600"/>
                      </a:solidFill>
                      <a:latin typeface="Times New Roman" pitchFamily="18" charset="0"/>
                      <a:ea typeface="黑体" pitchFamily="49" charset="-122"/>
                    </a:rPr>
                    <a:t>%” </a:t>
                  </a:r>
                  <a:r>
                    <a:rPr kumimoji="1" lang="zh-CN" altLang="en-US" sz="1400">
                      <a:solidFill>
                        <a:srgbClr val="006600"/>
                      </a:solidFill>
                      <a:latin typeface="Times New Roman" pitchFamily="18" charset="0"/>
                      <a:ea typeface="黑体" pitchFamily="49" charset="-122"/>
                    </a:rPr>
                    <a:t>多字符通配符</a:t>
                  </a:r>
                </a:p>
              </p:txBody>
            </p:sp>
            <p:sp>
              <p:nvSpPr>
                <p:cNvPr id="1771597" name="Rectangle 77"/>
                <p:cNvSpPr>
                  <a:spLocks noChangeArrowheads="1"/>
                </p:cNvSpPr>
                <p:nvPr/>
              </p:nvSpPr>
              <p:spPr bwMode="auto">
                <a:xfrm>
                  <a:off x="1856" y="2790"/>
                  <a:ext cx="1598" cy="546"/>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598" name="Group 78"/>
              <p:cNvGrpSpPr>
                <a:grpSpLocks/>
              </p:cNvGrpSpPr>
              <p:nvPr/>
            </p:nvGrpSpPr>
            <p:grpSpPr bwMode="auto">
              <a:xfrm>
                <a:off x="0" y="3336"/>
                <a:ext cx="846" cy="374"/>
                <a:chOff x="0" y="3336"/>
                <a:chExt cx="846" cy="374"/>
              </a:xfrm>
            </p:grpSpPr>
            <p:sp>
              <p:nvSpPr>
                <p:cNvPr id="1771599" name="Rectangle 79"/>
                <p:cNvSpPr>
                  <a:spLocks noChangeArrowheads="1"/>
                </p:cNvSpPr>
                <p:nvPr/>
              </p:nvSpPr>
              <p:spPr bwMode="auto">
                <a:xfrm>
                  <a:off x="43" y="3336"/>
                  <a:ext cx="76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solidFill>
                        <a:srgbClr val="006600"/>
                      </a:solidFill>
                      <a:latin typeface="Times New Roman" pitchFamily="18" charset="0"/>
                      <a:ea typeface="黑体" pitchFamily="49" charset="-122"/>
                    </a:rPr>
                    <a:t>与运算</a:t>
                  </a:r>
                </a:p>
              </p:txBody>
            </p:sp>
            <p:sp>
              <p:nvSpPr>
                <p:cNvPr id="1771600" name="Rectangle 80"/>
                <p:cNvSpPr>
                  <a:spLocks noChangeArrowheads="1"/>
                </p:cNvSpPr>
                <p:nvPr/>
              </p:nvSpPr>
              <p:spPr bwMode="auto">
                <a:xfrm>
                  <a:off x="0" y="3336"/>
                  <a:ext cx="84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601" name="Group 81"/>
              <p:cNvGrpSpPr>
                <a:grpSpLocks/>
              </p:cNvGrpSpPr>
              <p:nvPr/>
            </p:nvGrpSpPr>
            <p:grpSpPr bwMode="auto">
              <a:xfrm>
                <a:off x="846" y="3336"/>
                <a:ext cx="1010" cy="374"/>
                <a:chOff x="846" y="3336"/>
                <a:chExt cx="1010" cy="374"/>
              </a:xfrm>
            </p:grpSpPr>
            <p:sp>
              <p:nvSpPr>
                <p:cNvPr id="1771602" name="Rectangle 82"/>
                <p:cNvSpPr>
                  <a:spLocks noChangeArrowheads="1"/>
                </p:cNvSpPr>
                <p:nvPr/>
              </p:nvSpPr>
              <p:spPr bwMode="auto">
                <a:xfrm>
                  <a:off x="889" y="3336"/>
                  <a:ext cx="92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AND</a:t>
                  </a:r>
                </a:p>
              </p:txBody>
            </p:sp>
            <p:sp>
              <p:nvSpPr>
                <p:cNvPr id="1771603" name="Rectangle 83"/>
                <p:cNvSpPr>
                  <a:spLocks noChangeArrowheads="1"/>
                </p:cNvSpPr>
                <p:nvPr/>
              </p:nvSpPr>
              <p:spPr bwMode="auto">
                <a:xfrm>
                  <a:off x="846" y="3336"/>
                  <a:ext cx="101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604" name="Group 84"/>
              <p:cNvGrpSpPr>
                <a:grpSpLocks/>
              </p:cNvGrpSpPr>
              <p:nvPr/>
            </p:nvGrpSpPr>
            <p:grpSpPr bwMode="auto">
              <a:xfrm>
                <a:off x="1856" y="3336"/>
                <a:ext cx="1598" cy="374"/>
                <a:chOff x="1856" y="3336"/>
                <a:chExt cx="1598" cy="374"/>
              </a:xfrm>
            </p:grpSpPr>
            <p:sp>
              <p:nvSpPr>
                <p:cNvPr id="1771605" name="Rectangle 85"/>
                <p:cNvSpPr>
                  <a:spLocks noChangeArrowheads="1"/>
                </p:cNvSpPr>
                <p:nvPr/>
              </p:nvSpPr>
              <p:spPr bwMode="auto">
                <a:xfrm>
                  <a:off x="1899" y="3336"/>
                  <a:ext cx="151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条件</a:t>
                  </a:r>
                  <a:r>
                    <a:rPr kumimoji="1" lang="en-US" altLang="zh-CN" sz="1400">
                      <a:solidFill>
                        <a:srgbClr val="006600"/>
                      </a:solidFill>
                      <a:latin typeface="Times New Roman" pitchFamily="18" charset="0"/>
                      <a:ea typeface="黑体" pitchFamily="49" charset="-122"/>
                    </a:rPr>
                    <a:t>1〉AND〈</a:t>
                  </a:r>
                  <a:r>
                    <a:rPr kumimoji="1" lang="zh-CN" altLang="en-US" sz="1400">
                      <a:solidFill>
                        <a:srgbClr val="006600"/>
                      </a:solidFill>
                      <a:latin typeface="Times New Roman" pitchFamily="18" charset="0"/>
                      <a:ea typeface="黑体" pitchFamily="49" charset="-122"/>
                    </a:rPr>
                    <a:t>条件</a:t>
                  </a:r>
                  <a:r>
                    <a:rPr kumimoji="1" lang="en-US" altLang="zh-CN" sz="1400">
                      <a:solidFill>
                        <a:srgbClr val="006600"/>
                      </a:solidFill>
                      <a:latin typeface="Times New Roman" pitchFamily="18" charset="0"/>
                      <a:ea typeface="黑体" pitchFamily="49" charset="-122"/>
                    </a:rPr>
                    <a:t>2〉</a:t>
                  </a:r>
                </a:p>
              </p:txBody>
            </p:sp>
            <p:sp>
              <p:nvSpPr>
                <p:cNvPr id="1771606" name="Rectangle 86"/>
                <p:cNvSpPr>
                  <a:spLocks noChangeArrowheads="1"/>
                </p:cNvSpPr>
                <p:nvPr/>
              </p:nvSpPr>
              <p:spPr bwMode="auto">
                <a:xfrm>
                  <a:off x="1856" y="3336"/>
                  <a:ext cx="159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607" name="Group 87"/>
              <p:cNvGrpSpPr>
                <a:grpSpLocks/>
              </p:cNvGrpSpPr>
              <p:nvPr/>
            </p:nvGrpSpPr>
            <p:grpSpPr bwMode="auto">
              <a:xfrm>
                <a:off x="0" y="3710"/>
                <a:ext cx="846" cy="374"/>
                <a:chOff x="0" y="3710"/>
                <a:chExt cx="846" cy="374"/>
              </a:xfrm>
            </p:grpSpPr>
            <p:sp>
              <p:nvSpPr>
                <p:cNvPr id="1771608" name="Rectangle 88"/>
                <p:cNvSpPr>
                  <a:spLocks noChangeArrowheads="1"/>
                </p:cNvSpPr>
                <p:nvPr/>
              </p:nvSpPr>
              <p:spPr bwMode="auto">
                <a:xfrm>
                  <a:off x="43" y="3710"/>
                  <a:ext cx="76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solidFill>
                        <a:srgbClr val="006600"/>
                      </a:solidFill>
                      <a:latin typeface="Times New Roman" pitchFamily="18" charset="0"/>
                      <a:ea typeface="黑体" pitchFamily="49" charset="-122"/>
                    </a:rPr>
                    <a:t>或运算</a:t>
                  </a:r>
                </a:p>
              </p:txBody>
            </p:sp>
            <p:sp>
              <p:nvSpPr>
                <p:cNvPr id="1771609" name="Rectangle 89"/>
                <p:cNvSpPr>
                  <a:spLocks noChangeArrowheads="1"/>
                </p:cNvSpPr>
                <p:nvPr/>
              </p:nvSpPr>
              <p:spPr bwMode="auto">
                <a:xfrm>
                  <a:off x="0" y="3710"/>
                  <a:ext cx="84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610" name="Group 90"/>
              <p:cNvGrpSpPr>
                <a:grpSpLocks/>
              </p:cNvGrpSpPr>
              <p:nvPr/>
            </p:nvGrpSpPr>
            <p:grpSpPr bwMode="auto">
              <a:xfrm>
                <a:off x="846" y="3710"/>
                <a:ext cx="1010" cy="374"/>
                <a:chOff x="846" y="3710"/>
                <a:chExt cx="1010" cy="374"/>
              </a:xfrm>
            </p:grpSpPr>
            <p:sp>
              <p:nvSpPr>
                <p:cNvPr id="1771611" name="Rectangle 91"/>
                <p:cNvSpPr>
                  <a:spLocks noChangeArrowheads="1"/>
                </p:cNvSpPr>
                <p:nvPr/>
              </p:nvSpPr>
              <p:spPr bwMode="auto">
                <a:xfrm>
                  <a:off x="889" y="3710"/>
                  <a:ext cx="92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OR</a:t>
                  </a:r>
                </a:p>
              </p:txBody>
            </p:sp>
            <p:sp>
              <p:nvSpPr>
                <p:cNvPr id="1771612" name="Rectangle 92"/>
                <p:cNvSpPr>
                  <a:spLocks noChangeArrowheads="1"/>
                </p:cNvSpPr>
                <p:nvPr/>
              </p:nvSpPr>
              <p:spPr bwMode="auto">
                <a:xfrm>
                  <a:off x="846" y="3710"/>
                  <a:ext cx="101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613" name="Group 93"/>
              <p:cNvGrpSpPr>
                <a:grpSpLocks/>
              </p:cNvGrpSpPr>
              <p:nvPr/>
            </p:nvGrpSpPr>
            <p:grpSpPr bwMode="auto">
              <a:xfrm>
                <a:off x="1856" y="3710"/>
                <a:ext cx="1598" cy="374"/>
                <a:chOff x="1856" y="3710"/>
                <a:chExt cx="1598" cy="374"/>
              </a:xfrm>
            </p:grpSpPr>
            <p:sp>
              <p:nvSpPr>
                <p:cNvPr id="1771614" name="Rectangle 94"/>
                <p:cNvSpPr>
                  <a:spLocks noChangeArrowheads="1"/>
                </p:cNvSpPr>
                <p:nvPr/>
              </p:nvSpPr>
              <p:spPr bwMode="auto">
                <a:xfrm>
                  <a:off x="1899" y="3710"/>
                  <a:ext cx="151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400">
                      <a:solidFill>
                        <a:srgbClr val="006600"/>
                      </a:solidFill>
                      <a:latin typeface="Times New Roman" pitchFamily="18" charset="0"/>
                      <a:ea typeface="黑体" pitchFamily="49" charset="-122"/>
                    </a:rPr>
                    <a:t>〈</a:t>
                  </a:r>
                  <a:r>
                    <a:rPr kumimoji="1" lang="zh-CN" altLang="en-US" sz="1400">
                      <a:solidFill>
                        <a:srgbClr val="006600"/>
                      </a:solidFill>
                      <a:latin typeface="Times New Roman" pitchFamily="18" charset="0"/>
                      <a:ea typeface="黑体" pitchFamily="49" charset="-122"/>
                    </a:rPr>
                    <a:t>条件</a:t>
                  </a:r>
                  <a:r>
                    <a:rPr kumimoji="1" lang="en-US" altLang="zh-CN" sz="1400">
                      <a:solidFill>
                        <a:srgbClr val="006600"/>
                      </a:solidFill>
                      <a:latin typeface="Times New Roman" pitchFamily="18" charset="0"/>
                      <a:ea typeface="黑体" pitchFamily="49" charset="-122"/>
                    </a:rPr>
                    <a:t>1〉OR〈</a:t>
                  </a:r>
                  <a:r>
                    <a:rPr kumimoji="1" lang="zh-CN" altLang="en-US" sz="1400">
                      <a:solidFill>
                        <a:srgbClr val="006600"/>
                      </a:solidFill>
                      <a:latin typeface="Times New Roman" pitchFamily="18" charset="0"/>
                      <a:ea typeface="黑体" pitchFamily="49" charset="-122"/>
                    </a:rPr>
                    <a:t>条件</a:t>
                  </a:r>
                  <a:r>
                    <a:rPr kumimoji="1" lang="en-US" altLang="zh-CN" sz="1400">
                      <a:solidFill>
                        <a:srgbClr val="006600"/>
                      </a:solidFill>
                      <a:latin typeface="Times New Roman" pitchFamily="18" charset="0"/>
                      <a:ea typeface="黑体" pitchFamily="49" charset="-122"/>
                    </a:rPr>
                    <a:t>2〉</a:t>
                  </a:r>
                </a:p>
              </p:txBody>
            </p:sp>
            <p:sp>
              <p:nvSpPr>
                <p:cNvPr id="1771615" name="Rectangle 95"/>
                <p:cNvSpPr>
                  <a:spLocks noChangeArrowheads="1"/>
                </p:cNvSpPr>
                <p:nvPr/>
              </p:nvSpPr>
              <p:spPr bwMode="auto">
                <a:xfrm>
                  <a:off x="1856" y="3710"/>
                  <a:ext cx="159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616" name="Group 96"/>
              <p:cNvGrpSpPr>
                <a:grpSpLocks/>
              </p:cNvGrpSpPr>
              <p:nvPr/>
            </p:nvGrpSpPr>
            <p:grpSpPr bwMode="auto">
              <a:xfrm>
                <a:off x="0" y="4084"/>
                <a:ext cx="846" cy="374"/>
                <a:chOff x="0" y="4084"/>
                <a:chExt cx="846" cy="374"/>
              </a:xfrm>
            </p:grpSpPr>
            <p:sp>
              <p:nvSpPr>
                <p:cNvPr id="1771617" name="Rectangle 97"/>
                <p:cNvSpPr>
                  <a:spLocks noChangeArrowheads="1"/>
                </p:cNvSpPr>
                <p:nvPr/>
              </p:nvSpPr>
              <p:spPr bwMode="auto">
                <a:xfrm>
                  <a:off x="43" y="4084"/>
                  <a:ext cx="76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solidFill>
                        <a:srgbClr val="006600"/>
                      </a:solidFill>
                      <a:latin typeface="Times New Roman" pitchFamily="18" charset="0"/>
                      <a:ea typeface="黑体" pitchFamily="49" charset="-122"/>
                    </a:rPr>
                    <a:t>非运算</a:t>
                  </a:r>
                </a:p>
              </p:txBody>
            </p:sp>
            <p:sp>
              <p:nvSpPr>
                <p:cNvPr id="1771618" name="Rectangle 98"/>
                <p:cNvSpPr>
                  <a:spLocks noChangeArrowheads="1"/>
                </p:cNvSpPr>
                <p:nvPr/>
              </p:nvSpPr>
              <p:spPr bwMode="auto">
                <a:xfrm>
                  <a:off x="0" y="4084"/>
                  <a:ext cx="84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619" name="Group 99"/>
              <p:cNvGrpSpPr>
                <a:grpSpLocks/>
              </p:cNvGrpSpPr>
              <p:nvPr/>
            </p:nvGrpSpPr>
            <p:grpSpPr bwMode="auto">
              <a:xfrm>
                <a:off x="846" y="4084"/>
                <a:ext cx="1010" cy="374"/>
                <a:chOff x="846" y="4084"/>
                <a:chExt cx="1010" cy="374"/>
              </a:xfrm>
            </p:grpSpPr>
            <p:sp>
              <p:nvSpPr>
                <p:cNvPr id="1771620" name="Rectangle 100"/>
                <p:cNvSpPr>
                  <a:spLocks noChangeArrowheads="1"/>
                </p:cNvSpPr>
                <p:nvPr/>
              </p:nvSpPr>
              <p:spPr bwMode="auto">
                <a:xfrm>
                  <a:off x="889" y="4084"/>
                  <a:ext cx="92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solidFill>
                        <a:srgbClr val="006600"/>
                      </a:solidFill>
                      <a:latin typeface="Times New Roman" pitchFamily="18" charset="0"/>
                      <a:ea typeface="黑体" pitchFamily="49" charset="-122"/>
                    </a:rPr>
                    <a:t>NOT</a:t>
                  </a:r>
                </a:p>
              </p:txBody>
            </p:sp>
            <p:sp>
              <p:nvSpPr>
                <p:cNvPr id="1771621" name="Rectangle 101"/>
                <p:cNvSpPr>
                  <a:spLocks noChangeArrowheads="1"/>
                </p:cNvSpPr>
                <p:nvPr/>
              </p:nvSpPr>
              <p:spPr bwMode="auto">
                <a:xfrm>
                  <a:off x="846" y="4084"/>
                  <a:ext cx="101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1622" name="Group 102"/>
              <p:cNvGrpSpPr>
                <a:grpSpLocks/>
              </p:cNvGrpSpPr>
              <p:nvPr/>
            </p:nvGrpSpPr>
            <p:grpSpPr bwMode="auto">
              <a:xfrm>
                <a:off x="1856" y="4084"/>
                <a:ext cx="1598" cy="374"/>
                <a:chOff x="1856" y="4084"/>
                <a:chExt cx="1598" cy="374"/>
              </a:xfrm>
            </p:grpSpPr>
            <p:sp>
              <p:nvSpPr>
                <p:cNvPr id="1771623" name="Rectangle 103"/>
                <p:cNvSpPr>
                  <a:spLocks noChangeArrowheads="1"/>
                </p:cNvSpPr>
                <p:nvPr/>
              </p:nvSpPr>
              <p:spPr bwMode="auto">
                <a:xfrm>
                  <a:off x="1899" y="4084"/>
                  <a:ext cx="151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kumimoji="1" lang="en-US" altLang="zh-CN" sz="1400">
                      <a:solidFill>
                        <a:srgbClr val="006600"/>
                      </a:solidFill>
                      <a:latin typeface="Times New Roman" pitchFamily="18" charset="0"/>
                      <a:ea typeface="黑体" pitchFamily="49" charset="-122"/>
                    </a:rPr>
                    <a:t>NOT〈</a:t>
                  </a:r>
                  <a:r>
                    <a:rPr kumimoji="1" lang="zh-CN" altLang="en-US" sz="1400">
                      <a:solidFill>
                        <a:srgbClr val="006600"/>
                      </a:solidFill>
                      <a:latin typeface="Times New Roman" pitchFamily="18" charset="0"/>
                      <a:ea typeface="黑体" pitchFamily="49" charset="-122"/>
                    </a:rPr>
                    <a:t>条件</a:t>
                  </a:r>
                  <a:r>
                    <a:rPr kumimoji="1" lang="en-US" altLang="zh-CN" sz="1400">
                      <a:solidFill>
                        <a:srgbClr val="006600"/>
                      </a:solidFill>
                      <a:latin typeface="Times New Roman" pitchFamily="18" charset="0"/>
                      <a:ea typeface="黑体" pitchFamily="49" charset="-122"/>
                    </a:rPr>
                    <a:t>〉</a:t>
                  </a:r>
                </a:p>
              </p:txBody>
            </p:sp>
            <p:sp>
              <p:nvSpPr>
                <p:cNvPr id="1771624" name="Rectangle 104"/>
                <p:cNvSpPr>
                  <a:spLocks noChangeArrowheads="1"/>
                </p:cNvSpPr>
                <p:nvPr/>
              </p:nvSpPr>
              <p:spPr bwMode="auto">
                <a:xfrm>
                  <a:off x="1856" y="4084"/>
                  <a:ext cx="159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sp>
          <p:nvSpPr>
            <p:cNvPr id="1771625" name="Rectangle 105"/>
            <p:cNvSpPr>
              <a:spLocks noChangeArrowheads="1"/>
            </p:cNvSpPr>
            <p:nvPr/>
          </p:nvSpPr>
          <p:spPr bwMode="auto">
            <a:xfrm>
              <a:off x="-3" y="-3"/>
              <a:ext cx="3460" cy="4464"/>
            </a:xfrm>
            <a:prstGeom prst="rect">
              <a:avLst/>
            </a:prstGeom>
            <a:noFill/>
            <a:ln w="11112">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kumimoji="1" lang="en-US" sz="2400" b="0">
                <a:latin typeface="Tahoma" pitchFamily="34" charset="0"/>
              </a:endParaRPr>
            </a:p>
          </p:txBody>
        </p:sp>
      </p:grpSp>
      <p:sp>
        <p:nvSpPr>
          <p:cNvPr id="1771626" name="Text Box 106"/>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cover dir="rd"/>
  </p:transition>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2546" name="Rectangle 2"/>
          <p:cNvSpPr>
            <a:spLocks noGrp="1" noRot="1" noChangeArrowheads="1"/>
          </p:cNvSpPr>
          <p:nvPr>
            <p:ph type="title"/>
          </p:nvPr>
        </p:nvSpPr>
        <p:spPr>
          <a:xfrm>
            <a:off x="755650" y="765175"/>
            <a:ext cx="7793038" cy="433388"/>
          </a:xfrm>
        </p:spPr>
        <p:txBody>
          <a:bodyPr/>
          <a:lstStyle/>
          <a:p>
            <a:pPr algn="l">
              <a:lnSpc>
                <a:spcPct val="110000"/>
              </a:lnSpc>
            </a:pPr>
            <a:r>
              <a:rPr lang="en-US" altLang="zh-CN" sz="2000" b="0">
                <a:solidFill>
                  <a:schemeClr val="tx1"/>
                </a:solidFill>
                <a:latin typeface="黑体" pitchFamily="49" charset="-122"/>
                <a:ea typeface="黑体" pitchFamily="49" charset="-122"/>
              </a:rPr>
              <a:t>(4) </a:t>
            </a:r>
            <a:r>
              <a:rPr lang="zh-CN" altLang="en-US" sz="2000" b="0">
                <a:solidFill>
                  <a:schemeClr val="tx1"/>
                </a:solidFill>
                <a:latin typeface="黑体" pitchFamily="49" charset="-122"/>
                <a:ea typeface="黑体" pitchFamily="49" charset="-122"/>
              </a:rPr>
              <a:t>组合查询操作符和其他</a:t>
            </a:r>
            <a:r>
              <a:rPr lang="en-US" altLang="zh-CN" sz="2000" b="0">
                <a:solidFill>
                  <a:schemeClr val="tx1"/>
                </a:solidFill>
                <a:latin typeface="黑体" pitchFamily="49" charset="-122"/>
                <a:ea typeface="黑体" pitchFamily="49" charset="-122"/>
              </a:rPr>
              <a:t>SQL</a:t>
            </a:r>
            <a:r>
              <a:rPr lang="zh-CN" altLang="en-US" sz="2000" b="0">
                <a:solidFill>
                  <a:schemeClr val="tx1"/>
                </a:solidFill>
                <a:latin typeface="黑体" pitchFamily="49" charset="-122"/>
                <a:ea typeface="黑体" pitchFamily="49" charset="-122"/>
              </a:rPr>
              <a:t>操作符</a:t>
            </a:r>
          </a:p>
        </p:txBody>
      </p:sp>
      <p:sp>
        <p:nvSpPr>
          <p:cNvPr id="1772547" name="Rectangle 3"/>
          <p:cNvSpPr>
            <a:spLocks noGrp="1" noRot="1" noChangeArrowheads="1"/>
          </p:cNvSpPr>
          <p:nvPr>
            <p:ph type="body" idx="1"/>
          </p:nvPr>
        </p:nvSpPr>
        <p:spPr>
          <a:xfrm>
            <a:off x="323850" y="1447800"/>
            <a:ext cx="8478838" cy="5105400"/>
          </a:xfrm>
          <a:noFill/>
          <a:ln/>
          <a:extLst>
            <a:ext uri="{909E8E84-426E-40DD-AFC4-6F175D3DCCD1}">
              <a14:hiddenFill xmlns:a14="http://schemas.microsoft.com/office/drawing/2010/main">
                <a:solidFill>
                  <a:srgbClr val="F8F0D4"/>
                </a:solidFill>
              </a14:hiddenFill>
            </a:ext>
          </a:extLst>
        </p:spPr>
        <p:txBody>
          <a:bodyPr/>
          <a:lstStyle/>
          <a:p>
            <a:pPr>
              <a:lnSpc>
                <a:spcPct val="140000"/>
              </a:lnSpc>
              <a:buFont typeface="Wingdings" pitchFamily="2" charset="2"/>
              <a:buNone/>
            </a:pPr>
            <a:r>
              <a:rPr lang="en-US" altLang="zh-CN" sz="1800">
                <a:solidFill>
                  <a:srgbClr val="990033"/>
                </a:solidFill>
                <a:latin typeface="Times New Roman" pitchFamily="18" charset="0"/>
                <a:ea typeface="黑体" pitchFamily="49" charset="-122"/>
              </a:rPr>
              <a:t>〈</a:t>
            </a:r>
            <a:r>
              <a:rPr lang="zh-CN" altLang="en-US" sz="1800">
                <a:solidFill>
                  <a:srgbClr val="990033"/>
                </a:solidFill>
                <a:latin typeface="Times New Roman" pitchFamily="18" charset="0"/>
                <a:ea typeface="黑体" pitchFamily="49" charset="-122"/>
              </a:rPr>
              <a:t>查询</a:t>
            </a:r>
            <a:r>
              <a:rPr lang="en-US" altLang="zh-CN" sz="1800">
                <a:solidFill>
                  <a:srgbClr val="990033"/>
                </a:solidFill>
                <a:latin typeface="Times New Roman" pitchFamily="18" charset="0"/>
                <a:ea typeface="黑体" pitchFamily="49" charset="-122"/>
              </a:rPr>
              <a:t>1〉〈</a:t>
            </a:r>
            <a:r>
              <a:rPr lang="zh-CN" altLang="en-US" sz="1800">
                <a:solidFill>
                  <a:srgbClr val="990033"/>
                </a:solidFill>
                <a:latin typeface="Times New Roman" pitchFamily="18" charset="0"/>
                <a:ea typeface="黑体" pitchFamily="49" charset="-122"/>
              </a:rPr>
              <a:t>组合操作符</a:t>
            </a:r>
            <a:r>
              <a:rPr lang="en-US" altLang="zh-CN" sz="1800">
                <a:solidFill>
                  <a:srgbClr val="990033"/>
                </a:solidFill>
                <a:latin typeface="Times New Roman" pitchFamily="18" charset="0"/>
                <a:ea typeface="黑体" pitchFamily="49" charset="-122"/>
              </a:rPr>
              <a:t>〉〈</a:t>
            </a:r>
            <a:r>
              <a:rPr lang="zh-CN" altLang="en-US" sz="1800">
                <a:solidFill>
                  <a:srgbClr val="990033"/>
                </a:solidFill>
                <a:latin typeface="Times New Roman" pitchFamily="18" charset="0"/>
                <a:ea typeface="黑体" pitchFamily="49" charset="-122"/>
              </a:rPr>
              <a:t>查询</a:t>
            </a:r>
            <a:r>
              <a:rPr lang="en-US" altLang="zh-CN" sz="1800">
                <a:solidFill>
                  <a:srgbClr val="990033"/>
                </a:solidFill>
                <a:latin typeface="Times New Roman" pitchFamily="18" charset="0"/>
                <a:ea typeface="黑体" pitchFamily="49" charset="-122"/>
              </a:rPr>
              <a:t>2〉</a:t>
            </a:r>
            <a:br>
              <a:rPr lang="en-US" altLang="zh-CN" sz="1800">
                <a:solidFill>
                  <a:srgbClr val="990033"/>
                </a:solidFill>
                <a:latin typeface="Times New Roman" pitchFamily="18" charset="0"/>
                <a:ea typeface="黑体" pitchFamily="49" charset="-122"/>
              </a:rPr>
            </a:br>
            <a:r>
              <a:rPr lang="en-US" altLang="zh-CN" sz="1800">
                <a:solidFill>
                  <a:srgbClr val="336699"/>
                </a:solidFill>
                <a:latin typeface="Times New Roman" pitchFamily="18" charset="0"/>
                <a:ea typeface="黑体" pitchFamily="49" charset="-122"/>
              </a:rPr>
              <a:t>1) UNION</a:t>
            </a:r>
            <a:r>
              <a:rPr lang="zh-CN" altLang="en-US" sz="1800">
                <a:solidFill>
                  <a:srgbClr val="336699"/>
                </a:solidFill>
                <a:latin typeface="Times New Roman" pitchFamily="18" charset="0"/>
                <a:ea typeface="黑体" pitchFamily="49" charset="-122"/>
              </a:rPr>
              <a:t>：并查询，并在结果集中去掉重复行。</a:t>
            </a:r>
            <a:br>
              <a:rPr lang="zh-CN" altLang="en-US" sz="1800">
                <a:solidFill>
                  <a:srgbClr val="336699"/>
                </a:solidFill>
                <a:latin typeface="Times New Roman" pitchFamily="18" charset="0"/>
                <a:ea typeface="黑体" pitchFamily="49" charset="-122"/>
              </a:rPr>
            </a:br>
            <a:r>
              <a:rPr lang="en-US" altLang="zh-CN" sz="1800">
                <a:solidFill>
                  <a:srgbClr val="336699"/>
                </a:solidFill>
                <a:latin typeface="Times New Roman" pitchFamily="18" charset="0"/>
                <a:ea typeface="黑体" pitchFamily="49" charset="-122"/>
              </a:rPr>
              <a:t>2) MINUS</a:t>
            </a:r>
            <a:r>
              <a:rPr lang="zh-CN" altLang="en-US" sz="1800">
                <a:solidFill>
                  <a:srgbClr val="336699"/>
                </a:solidFill>
                <a:latin typeface="Times New Roman" pitchFamily="18" charset="0"/>
                <a:ea typeface="黑体" pitchFamily="49" charset="-122"/>
              </a:rPr>
              <a:t>：差查询操作。</a:t>
            </a:r>
            <a:br>
              <a:rPr lang="zh-CN" altLang="en-US" sz="1800">
                <a:solidFill>
                  <a:srgbClr val="336699"/>
                </a:solidFill>
                <a:latin typeface="Times New Roman" pitchFamily="18" charset="0"/>
                <a:ea typeface="黑体" pitchFamily="49" charset="-122"/>
              </a:rPr>
            </a:br>
            <a:r>
              <a:rPr lang="en-US" altLang="zh-CN" sz="1800">
                <a:solidFill>
                  <a:srgbClr val="336699"/>
                </a:solidFill>
                <a:latin typeface="Times New Roman" pitchFamily="18" charset="0"/>
                <a:ea typeface="黑体" pitchFamily="49" charset="-122"/>
              </a:rPr>
              <a:t>3) INTERSECT</a:t>
            </a:r>
            <a:r>
              <a:rPr lang="zh-CN" altLang="en-US" sz="1800">
                <a:solidFill>
                  <a:srgbClr val="336699"/>
                </a:solidFill>
                <a:latin typeface="Times New Roman" pitchFamily="18" charset="0"/>
                <a:ea typeface="黑体" pitchFamily="49" charset="-122"/>
              </a:rPr>
              <a:t>：交查询操作。</a:t>
            </a:r>
            <a:br>
              <a:rPr lang="zh-CN" altLang="en-US" sz="1800">
                <a:solidFill>
                  <a:srgbClr val="336699"/>
                </a:solidFill>
                <a:latin typeface="Times New Roman" pitchFamily="18" charset="0"/>
                <a:ea typeface="黑体" pitchFamily="49" charset="-122"/>
              </a:rPr>
            </a:br>
            <a:r>
              <a:rPr lang="en-US" altLang="zh-CN" sz="1800">
                <a:solidFill>
                  <a:srgbClr val="336699"/>
                </a:solidFill>
                <a:latin typeface="Times New Roman" pitchFamily="18" charset="0"/>
                <a:ea typeface="黑体" pitchFamily="49" charset="-122"/>
              </a:rPr>
              <a:t>4) *</a:t>
            </a:r>
            <a:r>
              <a:rPr lang="zh-CN" altLang="en-US" sz="1800">
                <a:solidFill>
                  <a:srgbClr val="336699"/>
                </a:solidFill>
                <a:latin typeface="Times New Roman" pitchFamily="18" charset="0"/>
                <a:ea typeface="黑体" pitchFamily="49" charset="-122"/>
              </a:rPr>
              <a:t>：取全部字段。格式为： * 或</a:t>
            </a:r>
            <a:r>
              <a:rPr lang="en-US" altLang="zh-CN" sz="1800">
                <a:solidFill>
                  <a:srgbClr val="336699"/>
                </a:solidFill>
                <a:latin typeface="Times New Roman" pitchFamily="18" charset="0"/>
                <a:ea typeface="黑体" pitchFamily="49" charset="-122"/>
              </a:rPr>
              <a:t>〈</a:t>
            </a:r>
            <a:r>
              <a:rPr lang="zh-CN" altLang="en-US" sz="1800">
                <a:solidFill>
                  <a:srgbClr val="336699"/>
                </a:solidFill>
                <a:latin typeface="Times New Roman" pitchFamily="18" charset="0"/>
                <a:ea typeface="黑体" pitchFamily="49" charset="-122"/>
              </a:rPr>
              <a:t>表名</a:t>
            </a:r>
            <a:r>
              <a:rPr lang="en-US" altLang="zh-CN" sz="1800">
                <a:solidFill>
                  <a:srgbClr val="336699"/>
                </a:solidFill>
                <a:latin typeface="Times New Roman" pitchFamily="18" charset="0"/>
                <a:ea typeface="黑体" pitchFamily="49" charset="-122"/>
              </a:rPr>
              <a:t>〉.*</a:t>
            </a:r>
            <a:br>
              <a:rPr lang="en-US" altLang="zh-CN" sz="1800">
                <a:solidFill>
                  <a:srgbClr val="336699"/>
                </a:solidFill>
                <a:latin typeface="Times New Roman" pitchFamily="18" charset="0"/>
                <a:ea typeface="黑体" pitchFamily="49" charset="-122"/>
              </a:rPr>
            </a:br>
            <a:r>
              <a:rPr lang="en-US" altLang="zh-CN" sz="1800">
                <a:solidFill>
                  <a:srgbClr val="336699"/>
                </a:solidFill>
                <a:latin typeface="Times New Roman" pitchFamily="18" charset="0"/>
                <a:ea typeface="黑体" pitchFamily="49" charset="-122"/>
              </a:rPr>
              <a:t>5) ALL</a:t>
            </a:r>
            <a:r>
              <a:rPr lang="zh-CN" altLang="en-US" sz="1800">
                <a:solidFill>
                  <a:srgbClr val="336699"/>
                </a:solidFill>
                <a:latin typeface="Times New Roman" pitchFamily="18" charset="0"/>
                <a:ea typeface="黑体" pitchFamily="49" charset="-122"/>
              </a:rPr>
              <a:t>：全部。保留重复值（有统计函数时要求计算重复值）。</a:t>
            </a:r>
          </a:p>
          <a:p>
            <a:pPr>
              <a:lnSpc>
                <a:spcPct val="140000"/>
              </a:lnSpc>
              <a:buFont typeface="Wingdings" pitchFamily="2" charset="2"/>
              <a:buNone/>
            </a:pPr>
            <a:r>
              <a:rPr lang="zh-CN" altLang="en-US" sz="1800">
                <a:solidFill>
                  <a:srgbClr val="336699"/>
                </a:solidFill>
                <a:latin typeface="Times New Roman" pitchFamily="18" charset="0"/>
                <a:ea typeface="黑体" pitchFamily="49" charset="-122"/>
              </a:rPr>
              <a:t>            </a:t>
            </a:r>
            <a:r>
              <a:rPr lang="zh-CN" altLang="en-US" sz="1800">
                <a:latin typeface="Times New Roman" pitchFamily="18" charset="0"/>
                <a:ea typeface="黑体" pitchFamily="49" charset="-122"/>
              </a:rPr>
              <a:t>格式为： </a:t>
            </a:r>
            <a:r>
              <a:rPr lang="en-US" altLang="zh-CN" sz="1800">
                <a:latin typeface="Times New Roman" pitchFamily="18" charset="0"/>
                <a:ea typeface="黑体" pitchFamily="49" charset="-122"/>
              </a:rPr>
              <a:t>ALL〈</a:t>
            </a:r>
            <a:r>
              <a:rPr lang="zh-CN" altLang="en-US" sz="1800">
                <a:latin typeface="Times New Roman" pitchFamily="18" charset="0"/>
                <a:ea typeface="黑体" pitchFamily="49" charset="-122"/>
              </a:rPr>
              <a:t>字段</a:t>
            </a:r>
            <a:r>
              <a:rPr lang="en-US" altLang="zh-CN" sz="1800">
                <a:latin typeface="Times New Roman" pitchFamily="18" charset="0"/>
                <a:ea typeface="黑体" pitchFamily="49" charset="-122"/>
              </a:rPr>
              <a:t>〉</a:t>
            </a:r>
            <a:r>
              <a:rPr lang="zh-CN" altLang="en-US" sz="1800">
                <a:latin typeface="Times New Roman" pitchFamily="18" charset="0"/>
                <a:ea typeface="黑体" pitchFamily="49" charset="-122"/>
              </a:rPr>
              <a:t>或 </a:t>
            </a:r>
            <a:r>
              <a:rPr lang="en-US" altLang="zh-CN" sz="1800">
                <a:latin typeface="Times New Roman" pitchFamily="18" charset="0"/>
                <a:ea typeface="黑体" pitchFamily="49" charset="-122"/>
              </a:rPr>
              <a:t>ALL〈</a:t>
            </a:r>
            <a:r>
              <a:rPr lang="zh-CN" altLang="en-US" sz="1800">
                <a:latin typeface="Times New Roman" pitchFamily="18" charset="0"/>
                <a:ea typeface="黑体" pitchFamily="49" charset="-122"/>
              </a:rPr>
              <a:t>字段组</a:t>
            </a:r>
            <a:r>
              <a:rPr lang="en-US" altLang="zh-CN" sz="1800">
                <a:latin typeface="Times New Roman" pitchFamily="18" charset="0"/>
                <a:ea typeface="黑体" pitchFamily="49" charset="-122"/>
              </a:rPr>
              <a:t>〉</a:t>
            </a:r>
            <a:br>
              <a:rPr lang="en-US" altLang="zh-CN" sz="1800">
                <a:latin typeface="Times New Roman" pitchFamily="18" charset="0"/>
                <a:ea typeface="黑体" pitchFamily="49" charset="-122"/>
              </a:rPr>
            </a:br>
            <a:r>
              <a:rPr lang="en-US" altLang="zh-CN" sz="1800">
                <a:solidFill>
                  <a:srgbClr val="336699"/>
                </a:solidFill>
                <a:latin typeface="Times New Roman" pitchFamily="18" charset="0"/>
                <a:ea typeface="黑体" pitchFamily="49" charset="-122"/>
              </a:rPr>
              <a:t>6) DISTINCT</a:t>
            </a:r>
            <a:r>
              <a:rPr lang="zh-CN" altLang="en-US" sz="1800">
                <a:solidFill>
                  <a:srgbClr val="336699"/>
                </a:solidFill>
                <a:latin typeface="Times New Roman" pitchFamily="18" charset="0"/>
                <a:ea typeface="黑体" pitchFamily="49" charset="-122"/>
              </a:rPr>
              <a:t>：去掉重复值。在结果集中去掉重复值，或在统计函数中不计重复值。    格式为：  </a:t>
            </a:r>
            <a:r>
              <a:rPr lang="en-US" altLang="zh-CN" sz="1800">
                <a:solidFill>
                  <a:srgbClr val="336699"/>
                </a:solidFill>
                <a:latin typeface="Times New Roman" pitchFamily="18" charset="0"/>
                <a:ea typeface="黑体" pitchFamily="49" charset="-122"/>
              </a:rPr>
              <a:t>DISTINCT〈</a:t>
            </a:r>
            <a:r>
              <a:rPr lang="zh-CN" altLang="en-US" sz="1800">
                <a:solidFill>
                  <a:srgbClr val="336699"/>
                </a:solidFill>
                <a:latin typeface="Times New Roman" pitchFamily="18" charset="0"/>
                <a:ea typeface="黑体" pitchFamily="49" charset="-122"/>
              </a:rPr>
              <a:t>字段</a:t>
            </a:r>
            <a:r>
              <a:rPr lang="en-US" altLang="zh-CN" sz="1800">
                <a:solidFill>
                  <a:srgbClr val="336699"/>
                </a:solidFill>
                <a:latin typeface="Times New Roman" pitchFamily="18" charset="0"/>
                <a:ea typeface="黑体" pitchFamily="49" charset="-122"/>
              </a:rPr>
              <a:t>〉</a:t>
            </a:r>
            <a:r>
              <a:rPr lang="zh-CN" altLang="en-US" sz="1800">
                <a:solidFill>
                  <a:srgbClr val="336699"/>
                </a:solidFill>
                <a:latin typeface="Times New Roman" pitchFamily="18" charset="0"/>
                <a:ea typeface="黑体" pitchFamily="49" charset="-122"/>
              </a:rPr>
              <a:t>或 </a:t>
            </a:r>
            <a:r>
              <a:rPr lang="en-US" altLang="zh-CN" sz="1800">
                <a:solidFill>
                  <a:srgbClr val="336699"/>
                </a:solidFill>
                <a:latin typeface="Times New Roman" pitchFamily="18" charset="0"/>
                <a:ea typeface="黑体" pitchFamily="49" charset="-122"/>
              </a:rPr>
              <a:t>DISTINCT〈</a:t>
            </a:r>
            <a:r>
              <a:rPr lang="zh-CN" altLang="en-US" sz="1800">
                <a:solidFill>
                  <a:srgbClr val="336699"/>
                </a:solidFill>
                <a:latin typeface="Times New Roman" pitchFamily="18" charset="0"/>
                <a:ea typeface="黑体" pitchFamily="49" charset="-122"/>
              </a:rPr>
              <a:t>字段组</a:t>
            </a:r>
            <a:r>
              <a:rPr lang="en-US" altLang="zh-CN" sz="1800">
                <a:solidFill>
                  <a:srgbClr val="336699"/>
                </a:solidFill>
                <a:latin typeface="Times New Roman" pitchFamily="18" charset="0"/>
                <a:ea typeface="黑体" pitchFamily="49" charset="-122"/>
              </a:rPr>
              <a:t>〉</a:t>
            </a:r>
            <a:r>
              <a:rPr lang="en-US" altLang="zh-CN" sz="1800">
                <a:solidFill>
                  <a:schemeClr val="folHlink"/>
                </a:solidFill>
                <a:latin typeface="Times New Roman" pitchFamily="18" charset="0"/>
                <a:ea typeface="黑体" pitchFamily="49" charset="-122"/>
              </a:rPr>
              <a:t/>
            </a:r>
            <a:br>
              <a:rPr lang="en-US" altLang="zh-CN" sz="1800">
                <a:solidFill>
                  <a:schemeClr val="folHlink"/>
                </a:solidFill>
                <a:latin typeface="Times New Roman" pitchFamily="18" charset="0"/>
                <a:ea typeface="黑体" pitchFamily="49" charset="-122"/>
              </a:rPr>
            </a:br>
            <a:endParaRPr lang="en-US" altLang="zh-CN" sz="1800">
              <a:solidFill>
                <a:schemeClr val="folHlink"/>
              </a:solidFill>
              <a:latin typeface="Times New Roman" pitchFamily="18" charset="0"/>
              <a:ea typeface="黑体" pitchFamily="49" charset="-122"/>
            </a:endParaRPr>
          </a:p>
        </p:txBody>
      </p:sp>
      <p:sp>
        <p:nvSpPr>
          <p:cNvPr id="177254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checker dir="vert"/>
  </p:transition>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3570" name="Rectangle 2"/>
          <p:cNvSpPr>
            <a:spLocks noGrp="1" noRot="1" noChangeArrowheads="1"/>
          </p:cNvSpPr>
          <p:nvPr>
            <p:ph type="title"/>
          </p:nvPr>
        </p:nvSpPr>
        <p:spPr>
          <a:xfrm>
            <a:off x="611188" y="476250"/>
            <a:ext cx="8353425" cy="655638"/>
          </a:xfrm>
        </p:spPr>
        <p:txBody>
          <a:bodyPr/>
          <a:lstStyle/>
          <a:p>
            <a:pPr algn="l"/>
            <a:r>
              <a:rPr lang="zh-CN" altLang="en-US" sz="2000">
                <a:solidFill>
                  <a:srgbClr val="CC3300"/>
                </a:solidFill>
              </a:rPr>
              <a:t>（二）单表查询：</a:t>
            </a:r>
            <a:r>
              <a:rPr lang="zh-CN" altLang="en-US" sz="2000" b="0">
                <a:solidFill>
                  <a:srgbClr val="990033"/>
                </a:solidFill>
                <a:latin typeface="Times New Roman" pitchFamily="18" charset="0"/>
              </a:rPr>
              <a:t>查询过程中只涉及到一个表的查询语句。</a:t>
            </a:r>
          </a:p>
        </p:txBody>
      </p:sp>
      <p:sp>
        <p:nvSpPr>
          <p:cNvPr id="1773571" name="Rectangle 3"/>
          <p:cNvSpPr>
            <a:spLocks noRot="1" noChangeArrowheads="1"/>
          </p:cNvSpPr>
          <p:nvPr/>
        </p:nvSpPr>
        <p:spPr bwMode="auto">
          <a:xfrm>
            <a:off x="468313" y="1052513"/>
            <a:ext cx="8351837"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20000"/>
              </a:lnSpc>
              <a:spcBef>
                <a:spcPct val="20000"/>
              </a:spcBef>
              <a:buClr>
                <a:schemeClr val="hlink"/>
              </a:buClr>
              <a:buSzPct val="70000"/>
              <a:buFont typeface="Wingdings" pitchFamily="2" charset="2"/>
              <a:buNone/>
            </a:pPr>
            <a:r>
              <a:rPr lang="en-US" altLang="zh-CN"/>
              <a:t>1</a:t>
            </a:r>
            <a:r>
              <a:rPr lang="zh-CN" altLang="en-US"/>
              <a:t>、简单查询</a:t>
            </a:r>
          </a:p>
          <a:p>
            <a:pPr>
              <a:lnSpc>
                <a:spcPct val="120000"/>
              </a:lnSpc>
              <a:spcBef>
                <a:spcPct val="20000"/>
              </a:spcBef>
              <a:buClr>
                <a:schemeClr val="hlink"/>
              </a:buClr>
              <a:buSzPct val="70000"/>
              <a:buFont typeface="Wingdings" pitchFamily="2" charset="2"/>
              <a:buNone/>
            </a:pPr>
            <a:r>
              <a:rPr lang="en-US" altLang="zh-CN">
                <a:solidFill>
                  <a:srgbClr val="CC3300"/>
                </a:solidFill>
              </a:rPr>
              <a:t>FROM</a:t>
            </a:r>
            <a:r>
              <a:rPr lang="zh-CN" altLang="en-US">
                <a:solidFill>
                  <a:srgbClr val="CC3300"/>
                </a:solidFill>
              </a:rPr>
              <a:t>选项：</a:t>
            </a:r>
            <a:r>
              <a:rPr lang="zh-CN" altLang="en-US" b="0"/>
              <a:t>提供用于查询的基本表和视图，并可以为每个基本表起一个别名，该别名只限于</a:t>
            </a:r>
            <a:r>
              <a:rPr lang="en-US" altLang="zh-CN" b="0"/>
              <a:t>SELECT</a:t>
            </a:r>
            <a:r>
              <a:rPr lang="zh-CN" altLang="en-US" b="0"/>
              <a:t>语句中使用。</a:t>
            </a:r>
            <a:endParaRPr lang="zh-CN" altLang="en-US"/>
          </a:p>
          <a:p>
            <a:pPr>
              <a:lnSpc>
                <a:spcPct val="120000"/>
              </a:lnSpc>
              <a:spcBef>
                <a:spcPct val="20000"/>
              </a:spcBef>
              <a:buClr>
                <a:schemeClr val="hlink"/>
              </a:buClr>
              <a:buSzPct val="70000"/>
              <a:buFont typeface="Wingdings" pitchFamily="2" charset="2"/>
              <a:buNone/>
            </a:pPr>
            <a:r>
              <a:rPr lang="zh-CN" altLang="en-US" b="0"/>
              <a:t>    </a:t>
            </a:r>
            <a:r>
              <a:rPr lang="en-US" altLang="zh-CN">
                <a:solidFill>
                  <a:schemeClr val="tx2"/>
                </a:solidFill>
              </a:rPr>
              <a:t>1</a:t>
            </a:r>
            <a:r>
              <a:rPr lang="zh-CN" altLang="en-US">
                <a:solidFill>
                  <a:schemeClr val="tx2"/>
                </a:solidFill>
              </a:rPr>
              <a:t>．查询</a:t>
            </a:r>
            <a:r>
              <a:rPr lang="zh-CN" altLang="en-GB">
                <a:solidFill>
                  <a:schemeClr val="tx2"/>
                </a:solidFill>
              </a:rPr>
              <a:t>表中所有信息</a:t>
            </a:r>
          </a:p>
          <a:p>
            <a:pPr>
              <a:lnSpc>
                <a:spcPct val="120000"/>
              </a:lnSpc>
              <a:spcBef>
                <a:spcPct val="20000"/>
              </a:spcBef>
              <a:buClr>
                <a:schemeClr val="hlink"/>
              </a:buClr>
              <a:buSzPct val="70000"/>
              <a:buFont typeface="Wingdings" pitchFamily="2" charset="2"/>
              <a:buNone/>
            </a:pPr>
            <a:r>
              <a:rPr lang="zh-CN" altLang="en-GB"/>
              <a:t>　  </a:t>
            </a:r>
            <a:r>
              <a:rPr lang="en-GB" altLang="zh-CN"/>
              <a:t> </a:t>
            </a:r>
            <a:r>
              <a:rPr lang="en-US" altLang="zh-CN" b="0"/>
              <a:t>USE xs</a:t>
            </a:r>
          </a:p>
          <a:p>
            <a:pPr>
              <a:lnSpc>
                <a:spcPct val="120000"/>
              </a:lnSpc>
              <a:spcBef>
                <a:spcPct val="20000"/>
              </a:spcBef>
              <a:buClr>
                <a:schemeClr val="hlink"/>
              </a:buClr>
              <a:buSzPct val="70000"/>
              <a:buFont typeface="Wingdings" pitchFamily="2" charset="2"/>
              <a:buNone/>
            </a:pPr>
            <a:r>
              <a:rPr lang="zh-CN" altLang="en-US" b="0"/>
              <a:t>　   </a:t>
            </a:r>
            <a:r>
              <a:rPr lang="en-US" altLang="zh-CN" b="0"/>
              <a:t>SELECT </a:t>
            </a:r>
            <a:r>
              <a:rPr lang="en-US" altLang="zh-CN" b="0">
                <a:solidFill>
                  <a:srgbClr val="CC0000"/>
                </a:solidFill>
              </a:rPr>
              <a:t>*</a:t>
            </a:r>
            <a:r>
              <a:rPr lang="en-US" altLang="zh-CN" b="0"/>
              <a:t> FROM   </a:t>
            </a:r>
            <a:r>
              <a:rPr lang="en-GB" altLang="zh-CN" b="0"/>
              <a:t>xsb</a:t>
            </a:r>
          </a:p>
          <a:p>
            <a:pPr>
              <a:lnSpc>
                <a:spcPct val="120000"/>
              </a:lnSpc>
              <a:spcBef>
                <a:spcPct val="20000"/>
              </a:spcBef>
              <a:buClr>
                <a:schemeClr val="hlink"/>
              </a:buClr>
              <a:buSzPct val="70000"/>
              <a:buFont typeface="Wingdings" pitchFamily="2" charset="2"/>
              <a:buNone/>
            </a:pPr>
            <a:r>
              <a:rPr lang="zh-CN" altLang="en-GB" b="0"/>
              <a:t>　   该语句中使用星号*表示选择指定数据源中所有的列。</a:t>
            </a:r>
          </a:p>
          <a:p>
            <a:pPr>
              <a:lnSpc>
                <a:spcPct val="120000"/>
              </a:lnSpc>
              <a:spcBef>
                <a:spcPct val="20000"/>
              </a:spcBef>
              <a:buClr>
                <a:schemeClr val="hlink"/>
              </a:buClr>
              <a:buSzPct val="70000"/>
              <a:buFont typeface="Wingdings" pitchFamily="2" charset="2"/>
              <a:buNone/>
            </a:pPr>
            <a:r>
              <a:rPr lang="zh-CN" altLang="en-GB" b="0"/>
              <a:t>　</a:t>
            </a:r>
            <a:r>
              <a:rPr lang="en-GB" altLang="zh-CN">
                <a:solidFill>
                  <a:schemeClr val="tx2"/>
                </a:solidFill>
              </a:rPr>
              <a:t>2. </a:t>
            </a:r>
            <a:r>
              <a:rPr lang="zh-CN" altLang="en-US">
                <a:solidFill>
                  <a:schemeClr val="tx2"/>
                </a:solidFill>
              </a:rPr>
              <a:t>查询</a:t>
            </a:r>
            <a:r>
              <a:rPr lang="zh-CN" altLang="en-GB">
                <a:solidFill>
                  <a:schemeClr val="tx2"/>
                </a:solidFill>
              </a:rPr>
              <a:t>表中所有记录的指定字段的信息</a:t>
            </a:r>
            <a:r>
              <a:rPr lang="zh-CN" altLang="en-GB" b="0">
                <a:solidFill>
                  <a:schemeClr val="tx2"/>
                </a:solidFill>
              </a:rPr>
              <a:t> </a:t>
            </a:r>
          </a:p>
          <a:p>
            <a:pPr>
              <a:lnSpc>
                <a:spcPct val="120000"/>
              </a:lnSpc>
              <a:spcBef>
                <a:spcPct val="20000"/>
              </a:spcBef>
              <a:buClr>
                <a:schemeClr val="hlink"/>
              </a:buClr>
              <a:buSzPct val="70000"/>
              <a:buFont typeface="Wingdings" pitchFamily="2" charset="2"/>
              <a:buNone/>
            </a:pPr>
            <a:r>
              <a:rPr lang="zh-CN" altLang="en-GB" b="0"/>
              <a:t>　   </a:t>
            </a:r>
            <a:r>
              <a:rPr lang="en-US" altLang="zh-CN" b="0"/>
              <a:t>USE xs</a:t>
            </a:r>
          </a:p>
          <a:p>
            <a:pPr>
              <a:lnSpc>
                <a:spcPct val="120000"/>
              </a:lnSpc>
              <a:spcBef>
                <a:spcPct val="20000"/>
              </a:spcBef>
              <a:buClr>
                <a:schemeClr val="hlink"/>
              </a:buClr>
              <a:buSzPct val="70000"/>
              <a:buFont typeface="Wingdings" pitchFamily="2" charset="2"/>
              <a:buNone/>
            </a:pPr>
            <a:r>
              <a:rPr lang="zh-CN" altLang="en-US" b="0"/>
              <a:t>　   </a:t>
            </a:r>
            <a:r>
              <a:rPr lang="en-US" altLang="zh-CN" b="0"/>
              <a:t>SELECT </a:t>
            </a:r>
            <a:r>
              <a:rPr lang="en-US" altLang="zh-CN" b="0">
                <a:solidFill>
                  <a:srgbClr val="CC0000"/>
                </a:solidFill>
              </a:rPr>
              <a:t>xm,csrq  </a:t>
            </a:r>
            <a:r>
              <a:rPr lang="en-US" altLang="zh-CN" b="0"/>
              <a:t> FROM   </a:t>
            </a:r>
            <a:r>
              <a:rPr lang="en-GB" altLang="zh-CN" b="0"/>
              <a:t>xsb</a:t>
            </a:r>
          </a:p>
          <a:p>
            <a:pPr>
              <a:lnSpc>
                <a:spcPct val="120000"/>
              </a:lnSpc>
              <a:spcBef>
                <a:spcPct val="20000"/>
              </a:spcBef>
              <a:buClr>
                <a:schemeClr val="hlink"/>
              </a:buClr>
              <a:buSzPct val="70000"/>
              <a:buFont typeface="Wingdings" pitchFamily="2" charset="2"/>
              <a:buNone/>
            </a:pPr>
            <a:r>
              <a:rPr lang="en-GB" altLang="zh-CN">
                <a:solidFill>
                  <a:schemeClr val="tx2"/>
                </a:solidFill>
              </a:rPr>
              <a:t>   3</a:t>
            </a:r>
            <a:r>
              <a:rPr lang="zh-CN" altLang="en-GB">
                <a:solidFill>
                  <a:schemeClr val="tx2"/>
                </a:solidFill>
              </a:rPr>
              <a:t>．用自定义的名称取代表中字段名称</a:t>
            </a:r>
            <a:r>
              <a:rPr lang="zh-CN" altLang="en-GB" b="0"/>
              <a:t> </a:t>
            </a:r>
          </a:p>
          <a:p>
            <a:pPr>
              <a:lnSpc>
                <a:spcPct val="120000"/>
              </a:lnSpc>
              <a:spcBef>
                <a:spcPct val="20000"/>
              </a:spcBef>
              <a:buClr>
                <a:schemeClr val="hlink"/>
              </a:buClr>
              <a:buSzPct val="70000"/>
              <a:buFont typeface="Wingdings" pitchFamily="2" charset="2"/>
              <a:buNone/>
            </a:pPr>
            <a:r>
              <a:rPr lang="zh-CN" altLang="en-US" b="0"/>
              <a:t>　      </a:t>
            </a:r>
            <a:r>
              <a:rPr lang="en-US" altLang="zh-CN" b="0"/>
              <a:t>USE xs</a:t>
            </a:r>
          </a:p>
          <a:p>
            <a:pPr>
              <a:lnSpc>
                <a:spcPct val="120000"/>
              </a:lnSpc>
              <a:spcBef>
                <a:spcPct val="20000"/>
              </a:spcBef>
              <a:buClr>
                <a:schemeClr val="hlink"/>
              </a:buClr>
              <a:buSzPct val="70000"/>
              <a:buFont typeface="Wingdings" pitchFamily="2" charset="2"/>
              <a:buNone/>
            </a:pPr>
            <a:r>
              <a:rPr lang="zh-CN" altLang="en-US" b="0"/>
              <a:t>　      </a:t>
            </a:r>
            <a:r>
              <a:rPr lang="en-US" altLang="zh-CN" b="0"/>
              <a:t>SELECT </a:t>
            </a:r>
            <a:r>
              <a:rPr lang="en-US" altLang="zh-CN" b="0">
                <a:solidFill>
                  <a:srgbClr val="CC0000"/>
                </a:solidFill>
              </a:rPr>
              <a:t>xm</a:t>
            </a:r>
            <a:r>
              <a:rPr lang="en-GB" altLang="zh-CN" b="0">
                <a:solidFill>
                  <a:srgbClr val="CC0000"/>
                </a:solidFill>
              </a:rPr>
              <a:t> AS </a:t>
            </a:r>
            <a:r>
              <a:rPr lang="zh-CN" altLang="en-GB" b="0">
                <a:solidFill>
                  <a:srgbClr val="CC0000"/>
                </a:solidFill>
              </a:rPr>
              <a:t>姓名</a:t>
            </a:r>
            <a:r>
              <a:rPr lang="en-GB" altLang="zh-CN" b="0"/>
              <a:t>, </a:t>
            </a:r>
            <a:r>
              <a:rPr lang="en-US" altLang="zh-CN" b="0">
                <a:solidFill>
                  <a:srgbClr val="CC0000"/>
                </a:solidFill>
              </a:rPr>
              <a:t>csrq AS </a:t>
            </a:r>
            <a:r>
              <a:rPr lang="zh-CN" altLang="en-US" b="0">
                <a:solidFill>
                  <a:srgbClr val="CC0000"/>
                </a:solidFill>
              </a:rPr>
              <a:t>出生日期</a:t>
            </a:r>
            <a:r>
              <a:rPr lang="zh-CN" altLang="en-US" b="0"/>
              <a:t> </a:t>
            </a:r>
            <a:r>
              <a:rPr lang="en-US" altLang="zh-CN" b="0"/>
              <a:t>FROM  </a:t>
            </a:r>
            <a:r>
              <a:rPr lang="en-GB" altLang="zh-CN" b="0"/>
              <a:t>xsb</a:t>
            </a:r>
          </a:p>
        </p:txBody>
      </p:sp>
      <p:sp>
        <p:nvSpPr>
          <p:cNvPr id="177357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4594" name="Rectangle 2"/>
          <p:cNvSpPr>
            <a:spLocks noGrp="1" noRot="1" noChangeArrowheads="1"/>
          </p:cNvSpPr>
          <p:nvPr>
            <p:ph type="title"/>
          </p:nvPr>
        </p:nvSpPr>
        <p:spPr>
          <a:xfrm>
            <a:off x="611188" y="476250"/>
            <a:ext cx="8086725" cy="655638"/>
          </a:xfrm>
        </p:spPr>
        <p:txBody>
          <a:bodyPr/>
          <a:lstStyle/>
          <a:p>
            <a:pPr algn="l"/>
            <a:r>
              <a:rPr lang="en-US" altLang="zh-CN" sz="2000">
                <a:solidFill>
                  <a:schemeClr val="tx1"/>
                </a:solidFill>
              </a:rPr>
              <a:t>2</a:t>
            </a:r>
            <a:r>
              <a:rPr lang="zh-CN" altLang="en-US" sz="2000">
                <a:solidFill>
                  <a:schemeClr val="tx1"/>
                </a:solidFill>
              </a:rPr>
              <a:t>、条件查询</a:t>
            </a:r>
          </a:p>
        </p:txBody>
      </p:sp>
      <p:sp>
        <p:nvSpPr>
          <p:cNvPr id="1774595" name="Rectangle 3"/>
          <p:cNvSpPr>
            <a:spLocks noRot="1" noChangeArrowheads="1"/>
          </p:cNvSpPr>
          <p:nvPr/>
        </p:nvSpPr>
        <p:spPr bwMode="auto">
          <a:xfrm>
            <a:off x="468313" y="1052513"/>
            <a:ext cx="8351837" cy="55451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30000"/>
              </a:lnSpc>
              <a:spcBef>
                <a:spcPct val="20000"/>
              </a:spcBef>
              <a:buClr>
                <a:schemeClr val="hlink"/>
              </a:buClr>
              <a:buSzPct val="70000"/>
              <a:buFont typeface="Wingdings" pitchFamily="2" charset="2"/>
              <a:buNone/>
            </a:pPr>
            <a:r>
              <a:rPr lang="zh-CN" altLang="en-GB" sz="2000"/>
              <a:t>   　</a:t>
            </a:r>
            <a:r>
              <a:rPr lang="zh-CN" altLang="en-US" sz="2000" b="0">
                <a:solidFill>
                  <a:srgbClr val="CC0000"/>
                </a:solidFill>
              </a:rPr>
              <a:t>通过</a:t>
            </a:r>
            <a:r>
              <a:rPr lang="en-US" altLang="zh-CN" sz="2000" b="0">
                <a:solidFill>
                  <a:srgbClr val="CC0000"/>
                </a:solidFill>
              </a:rPr>
              <a:t>WHERE</a:t>
            </a:r>
            <a:r>
              <a:rPr lang="zh-CN" altLang="en-US" sz="2000" b="0">
                <a:solidFill>
                  <a:srgbClr val="CC0000"/>
                </a:solidFill>
              </a:rPr>
              <a:t>子句可以查询到满足条件的记录</a:t>
            </a:r>
            <a:r>
              <a:rPr lang="zh-CN" altLang="en-US" sz="2000" b="0"/>
              <a:t>，</a:t>
            </a:r>
            <a:r>
              <a:rPr lang="en-US" altLang="zh-CN" sz="2000" b="0"/>
              <a:t>WHERE</a:t>
            </a:r>
            <a:r>
              <a:rPr lang="zh-CN" altLang="en-US" sz="2000" b="0"/>
              <a:t>子句可以包含比较运算符、范围运算符、列表运算符、模式匹配符、空值判断符以及逻辑运算符等。</a:t>
            </a:r>
          </a:p>
          <a:p>
            <a:pPr>
              <a:lnSpc>
                <a:spcPct val="130000"/>
              </a:lnSpc>
              <a:spcBef>
                <a:spcPct val="20000"/>
              </a:spcBef>
              <a:buClr>
                <a:schemeClr val="hlink"/>
              </a:buClr>
              <a:buSzPct val="70000"/>
              <a:buFont typeface="Wingdings" pitchFamily="2" charset="2"/>
              <a:buNone/>
            </a:pPr>
            <a:r>
              <a:rPr lang="zh-CN" altLang="en-US" sz="2000" b="0"/>
              <a:t>    </a:t>
            </a:r>
            <a:r>
              <a:rPr lang="en-US" altLang="zh-CN" sz="2000" b="0"/>
              <a:t>1. use  xs</a:t>
            </a:r>
          </a:p>
          <a:p>
            <a:pPr>
              <a:lnSpc>
                <a:spcPct val="130000"/>
              </a:lnSpc>
              <a:spcBef>
                <a:spcPct val="20000"/>
              </a:spcBef>
              <a:buClr>
                <a:schemeClr val="hlink"/>
              </a:buClr>
              <a:buSzPct val="70000"/>
              <a:buFont typeface="Wingdings" pitchFamily="2" charset="2"/>
              <a:buNone/>
            </a:pPr>
            <a:r>
              <a:rPr lang="en-US" altLang="zh-CN" sz="2000" b="0"/>
              <a:t>       select xh, xm  from xsb  </a:t>
            </a:r>
            <a:r>
              <a:rPr lang="en-US" altLang="zh-CN" sz="2000" b="0">
                <a:solidFill>
                  <a:srgbClr val="CC0000"/>
                </a:solidFill>
              </a:rPr>
              <a:t>where xm </a:t>
            </a:r>
            <a:r>
              <a:rPr lang="en-US" altLang="zh-CN" sz="2000"/>
              <a:t>like '</a:t>
            </a:r>
            <a:r>
              <a:rPr lang="zh-CN" altLang="en-US" sz="2000"/>
              <a:t>王</a:t>
            </a:r>
            <a:r>
              <a:rPr lang="en-US" altLang="zh-CN" sz="2000"/>
              <a:t>% '</a:t>
            </a:r>
          </a:p>
          <a:p>
            <a:pPr>
              <a:lnSpc>
                <a:spcPct val="130000"/>
              </a:lnSpc>
              <a:spcBef>
                <a:spcPct val="20000"/>
              </a:spcBef>
              <a:buClr>
                <a:schemeClr val="hlink"/>
              </a:buClr>
              <a:buSzPct val="70000"/>
              <a:buFont typeface="Wingdings" pitchFamily="2" charset="2"/>
              <a:buNone/>
            </a:pPr>
            <a:endParaRPr lang="en-US" altLang="zh-CN" sz="2000"/>
          </a:p>
          <a:p>
            <a:pPr>
              <a:lnSpc>
                <a:spcPct val="130000"/>
              </a:lnSpc>
              <a:spcBef>
                <a:spcPct val="20000"/>
              </a:spcBef>
              <a:buClr>
                <a:schemeClr val="hlink"/>
              </a:buClr>
              <a:buSzPct val="70000"/>
              <a:buFont typeface="Wingdings" pitchFamily="2" charset="2"/>
              <a:buNone/>
            </a:pPr>
            <a:r>
              <a:rPr lang="zh-CN" altLang="en-GB" sz="2000" b="0"/>
              <a:t>　</a:t>
            </a:r>
            <a:r>
              <a:rPr lang="en-GB" altLang="zh-CN" sz="2000" b="0"/>
              <a:t>2.</a:t>
            </a:r>
            <a:r>
              <a:rPr lang="zh-CN" altLang="en-GB" sz="2000" b="0"/>
              <a:t> </a:t>
            </a:r>
            <a:r>
              <a:rPr lang="en-US" altLang="zh-CN" sz="2000" b="0"/>
              <a:t>use xs</a:t>
            </a:r>
          </a:p>
          <a:p>
            <a:pPr>
              <a:lnSpc>
                <a:spcPct val="130000"/>
              </a:lnSpc>
              <a:spcBef>
                <a:spcPct val="20000"/>
              </a:spcBef>
              <a:buClr>
                <a:schemeClr val="hlink"/>
              </a:buClr>
              <a:buSzPct val="70000"/>
              <a:buFont typeface="Wingdings" pitchFamily="2" charset="2"/>
              <a:buNone/>
            </a:pPr>
            <a:r>
              <a:rPr lang="zh-CN" altLang="en-US" sz="2000" b="0"/>
              <a:t>　     </a:t>
            </a:r>
            <a:r>
              <a:rPr lang="en-US" altLang="zh-CN" sz="2000" b="0"/>
              <a:t>SELECT *</a:t>
            </a:r>
            <a:r>
              <a:rPr lang="en-US" altLang="zh-CN" sz="2000" b="0">
                <a:solidFill>
                  <a:srgbClr val="CC0000"/>
                </a:solidFill>
              </a:rPr>
              <a:t>  </a:t>
            </a:r>
            <a:r>
              <a:rPr lang="en-US" altLang="zh-CN" sz="2000" b="0"/>
              <a:t> FROM   </a:t>
            </a:r>
            <a:r>
              <a:rPr lang="en-GB" altLang="zh-CN" sz="2000" b="0"/>
              <a:t>xsb   </a:t>
            </a:r>
            <a:r>
              <a:rPr lang="en-US" altLang="zh-CN" sz="2000" b="0">
                <a:solidFill>
                  <a:srgbClr val="CC0000"/>
                </a:solidFill>
              </a:rPr>
              <a:t>where xb=‘</a:t>
            </a:r>
            <a:r>
              <a:rPr lang="zh-CN" altLang="en-US" sz="2000" b="0">
                <a:solidFill>
                  <a:srgbClr val="CC0000"/>
                </a:solidFill>
              </a:rPr>
              <a:t>男’</a:t>
            </a:r>
          </a:p>
          <a:p>
            <a:pPr>
              <a:lnSpc>
                <a:spcPct val="130000"/>
              </a:lnSpc>
              <a:spcBef>
                <a:spcPct val="20000"/>
              </a:spcBef>
              <a:buClr>
                <a:schemeClr val="hlink"/>
              </a:buClr>
              <a:buSzPct val="70000"/>
              <a:buFont typeface="Wingdings" pitchFamily="2" charset="2"/>
              <a:buNone/>
            </a:pPr>
            <a:endParaRPr lang="zh-CN" altLang="en-GB" sz="2000" b="0"/>
          </a:p>
          <a:p>
            <a:pPr>
              <a:lnSpc>
                <a:spcPct val="130000"/>
              </a:lnSpc>
              <a:spcBef>
                <a:spcPct val="20000"/>
              </a:spcBef>
              <a:buClr>
                <a:schemeClr val="hlink"/>
              </a:buClr>
              <a:buSzPct val="70000"/>
              <a:buFont typeface="Wingdings" pitchFamily="2" charset="2"/>
              <a:buNone/>
            </a:pPr>
            <a:r>
              <a:rPr lang="en-GB" altLang="zh-CN" sz="2000" b="0"/>
              <a:t>   3</a:t>
            </a:r>
            <a:r>
              <a:rPr lang="zh-CN" altLang="en-GB" sz="2000" b="0"/>
              <a:t>． </a:t>
            </a:r>
            <a:r>
              <a:rPr lang="en-US" altLang="zh-CN" sz="2000" b="0"/>
              <a:t>use xs </a:t>
            </a:r>
          </a:p>
          <a:p>
            <a:pPr>
              <a:lnSpc>
                <a:spcPct val="130000"/>
              </a:lnSpc>
              <a:spcBef>
                <a:spcPct val="20000"/>
              </a:spcBef>
              <a:buClr>
                <a:schemeClr val="hlink"/>
              </a:buClr>
              <a:buSzPct val="70000"/>
              <a:buFont typeface="Wingdings" pitchFamily="2" charset="2"/>
              <a:buNone/>
            </a:pPr>
            <a:r>
              <a:rPr lang="zh-CN" altLang="en-US" sz="2000" b="0"/>
              <a:t>　      </a:t>
            </a:r>
            <a:r>
              <a:rPr lang="en-US" altLang="zh-CN" sz="2000" b="0"/>
              <a:t>SELECT </a:t>
            </a:r>
            <a:r>
              <a:rPr lang="en-US" altLang="zh-CN" sz="2000" b="0">
                <a:solidFill>
                  <a:srgbClr val="CC0000"/>
                </a:solidFill>
              </a:rPr>
              <a:t>xm</a:t>
            </a:r>
            <a:r>
              <a:rPr lang="en-GB" altLang="zh-CN" sz="2000" b="0"/>
              <a:t>, </a:t>
            </a:r>
            <a:r>
              <a:rPr lang="en-US" altLang="zh-CN" sz="2000" b="0">
                <a:solidFill>
                  <a:srgbClr val="CC0000"/>
                </a:solidFill>
              </a:rPr>
              <a:t>xb </a:t>
            </a:r>
            <a:r>
              <a:rPr lang="en-US" altLang="zh-CN" sz="2000" b="0"/>
              <a:t> FROM   </a:t>
            </a:r>
            <a:r>
              <a:rPr lang="en-GB" altLang="zh-CN" sz="2000" b="0"/>
              <a:t>xsb   </a:t>
            </a:r>
            <a:r>
              <a:rPr lang="en-US" altLang="zh-CN" sz="2000" b="0">
                <a:solidFill>
                  <a:srgbClr val="CC0000"/>
                </a:solidFill>
              </a:rPr>
              <a:t>where cj&gt;=80 and cj&lt;=89</a:t>
            </a:r>
            <a:endParaRPr lang="en-GB" altLang="zh-CN" sz="2000" b="0">
              <a:solidFill>
                <a:srgbClr val="CC0000"/>
              </a:solidFill>
            </a:endParaRPr>
          </a:p>
        </p:txBody>
      </p:sp>
      <p:sp>
        <p:nvSpPr>
          <p:cNvPr id="1774596"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5618" name="Rectangle 2"/>
          <p:cNvSpPr>
            <a:spLocks noGrp="1" noRot="1" noChangeArrowheads="1"/>
          </p:cNvSpPr>
          <p:nvPr>
            <p:ph type="title"/>
          </p:nvPr>
        </p:nvSpPr>
        <p:spPr>
          <a:xfrm>
            <a:off x="611188" y="836613"/>
            <a:ext cx="8086725" cy="655637"/>
          </a:xfrm>
        </p:spPr>
        <p:txBody>
          <a:bodyPr/>
          <a:lstStyle/>
          <a:p>
            <a:pPr algn="l"/>
            <a:r>
              <a:rPr lang="en-US" altLang="zh-CN" sz="2000">
                <a:solidFill>
                  <a:schemeClr val="tx1"/>
                </a:solidFill>
              </a:rPr>
              <a:t>3</a:t>
            </a:r>
            <a:r>
              <a:rPr lang="zh-CN" altLang="en-US" sz="2000">
                <a:solidFill>
                  <a:schemeClr val="tx1"/>
                </a:solidFill>
              </a:rPr>
              <a:t>、对查询结果排序</a:t>
            </a:r>
          </a:p>
        </p:txBody>
      </p:sp>
      <p:sp>
        <p:nvSpPr>
          <p:cNvPr id="1775619" name="Rectangle 3"/>
          <p:cNvSpPr>
            <a:spLocks noRot="1" noChangeArrowheads="1"/>
          </p:cNvSpPr>
          <p:nvPr/>
        </p:nvSpPr>
        <p:spPr bwMode="auto">
          <a:xfrm>
            <a:off x="539750" y="1484313"/>
            <a:ext cx="8423275" cy="2952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20000"/>
              </a:lnSpc>
              <a:spcBef>
                <a:spcPct val="20000"/>
              </a:spcBef>
              <a:buClr>
                <a:schemeClr val="hlink"/>
              </a:buClr>
              <a:buSzPct val="70000"/>
              <a:buFont typeface="Wingdings" pitchFamily="2" charset="2"/>
              <a:buNone/>
            </a:pPr>
            <a:r>
              <a:rPr lang="zh-CN" altLang="en-GB" sz="2000"/>
              <a:t>   　</a:t>
            </a:r>
            <a:r>
              <a:rPr lang="zh-CN" altLang="en-US" sz="2000" b="0">
                <a:solidFill>
                  <a:srgbClr val="CC0000"/>
                </a:solidFill>
              </a:rPr>
              <a:t>通过</a:t>
            </a:r>
            <a:r>
              <a:rPr lang="en-US" altLang="zh-CN" sz="2000" b="0">
                <a:solidFill>
                  <a:srgbClr val="CC0000"/>
                </a:solidFill>
              </a:rPr>
              <a:t>ORDER BY</a:t>
            </a:r>
            <a:r>
              <a:rPr lang="zh-CN" altLang="en-US" sz="2000" b="0">
                <a:solidFill>
                  <a:srgbClr val="CC0000"/>
                </a:solidFill>
              </a:rPr>
              <a:t>选项对查询结果进行排序。</a:t>
            </a:r>
          </a:p>
          <a:p>
            <a:pPr>
              <a:lnSpc>
                <a:spcPct val="120000"/>
              </a:lnSpc>
              <a:spcBef>
                <a:spcPct val="20000"/>
              </a:spcBef>
              <a:buClr>
                <a:schemeClr val="hlink"/>
              </a:buClr>
              <a:buSzPct val="70000"/>
              <a:buFont typeface="Wingdings" pitchFamily="2" charset="2"/>
              <a:buNone/>
            </a:pPr>
            <a:r>
              <a:rPr lang="zh-CN" altLang="en-US" sz="2000" b="0"/>
              <a:t>    </a:t>
            </a:r>
            <a:r>
              <a:rPr lang="en-US" altLang="zh-CN" sz="2000" b="0"/>
              <a:t>1. use  xs</a:t>
            </a:r>
          </a:p>
          <a:p>
            <a:pPr>
              <a:spcBef>
                <a:spcPct val="20000"/>
              </a:spcBef>
              <a:buClr>
                <a:schemeClr val="hlink"/>
              </a:buClr>
              <a:buSzPct val="70000"/>
              <a:buFont typeface="Wingdings" pitchFamily="2" charset="2"/>
              <a:buNone/>
            </a:pPr>
            <a:r>
              <a:rPr lang="en-US" altLang="zh-CN" sz="2000" b="0"/>
              <a:t>       select  *  from xsb   </a:t>
            </a:r>
            <a:r>
              <a:rPr lang="en-US" altLang="zh-CN" sz="2000" b="0">
                <a:solidFill>
                  <a:srgbClr val="CC0000"/>
                </a:solidFill>
              </a:rPr>
              <a:t>ORDER  BY  cj   DESC</a:t>
            </a:r>
          </a:p>
          <a:p>
            <a:pPr>
              <a:spcBef>
                <a:spcPct val="20000"/>
              </a:spcBef>
              <a:buClr>
                <a:schemeClr val="hlink"/>
              </a:buClr>
              <a:buSzPct val="70000"/>
              <a:buFont typeface="Wingdings" pitchFamily="2" charset="2"/>
              <a:buNone/>
            </a:pPr>
            <a:endParaRPr lang="en-US" altLang="zh-CN" sz="2000" b="0"/>
          </a:p>
          <a:p>
            <a:pPr>
              <a:lnSpc>
                <a:spcPct val="120000"/>
              </a:lnSpc>
              <a:spcBef>
                <a:spcPct val="20000"/>
              </a:spcBef>
              <a:buClr>
                <a:schemeClr val="hlink"/>
              </a:buClr>
              <a:buSzPct val="70000"/>
              <a:buFont typeface="Wingdings" pitchFamily="2" charset="2"/>
              <a:buNone/>
            </a:pPr>
            <a:r>
              <a:rPr lang="zh-CN" altLang="en-GB" sz="2000" b="0"/>
              <a:t>　</a:t>
            </a:r>
            <a:r>
              <a:rPr lang="en-GB" altLang="zh-CN" sz="2000" b="0"/>
              <a:t>2.</a:t>
            </a:r>
            <a:r>
              <a:rPr lang="zh-CN" altLang="en-GB" sz="2000" b="0"/>
              <a:t>  </a:t>
            </a:r>
            <a:r>
              <a:rPr lang="en-US" altLang="zh-CN" sz="2000" b="0"/>
              <a:t>USE xs</a:t>
            </a:r>
          </a:p>
          <a:p>
            <a:pPr>
              <a:lnSpc>
                <a:spcPct val="120000"/>
              </a:lnSpc>
              <a:spcBef>
                <a:spcPct val="20000"/>
              </a:spcBef>
              <a:buClr>
                <a:schemeClr val="hlink"/>
              </a:buClr>
              <a:buSzPct val="70000"/>
              <a:buFont typeface="Wingdings" pitchFamily="2" charset="2"/>
              <a:buNone/>
            </a:pPr>
            <a:r>
              <a:rPr lang="zh-CN" altLang="en-US" sz="2000" b="0"/>
              <a:t>　 </a:t>
            </a:r>
            <a:r>
              <a:rPr lang="en-US" altLang="zh-CN" sz="2000" b="0"/>
              <a:t>select  *  from xsb   </a:t>
            </a:r>
            <a:r>
              <a:rPr lang="en-US" altLang="zh-CN" sz="2000" b="0">
                <a:solidFill>
                  <a:srgbClr val="CC0000"/>
                </a:solidFill>
              </a:rPr>
              <a:t>ORDER  BY  cj  DESC,nj  ASC</a:t>
            </a:r>
            <a:endParaRPr lang="en-GB" altLang="zh-CN" sz="2000" b="0">
              <a:solidFill>
                <a:srgbClr val="CC0000"/>
              </a:solidFill>
            </a:endParaRPr>
          </a:p>
        </p:txBody>
      </p:sp>
      <p:sp>
        <p:nvSpPr>
          <p:cNvPr id="1775620"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6642" name="Rectangle 2"/>
          <p:cNvSpPr>
            <a:spLocks noGrp="1" noRot="1" noChangeArrowheads="1"/>
          </p:cNvSpPr>
          <p:nvPr>
            <p:ph type="title"/>
          </p:nvPr>
        </p:nvSpPr>
        <p:spPr>
          <a:xfrm>
            <a:off x="539750" y="620713"/>
            <a:ext cx="8086725" cy="504825"/>
          </a:xfrm>
        </p:spPr>
        <p:txBody>
          <a:bodyPr/>
          <a:lstStyle/>
          <a:p>
            <a:pPr algn="l"/>
            <a:r>
              <a:rPr lang="en-US" altLang="zh-CN" sz="2000">
                <a:solidFill>
                  <a:schemeClr val="tx1"/>
                </a:solidFill>
              </a:rPr>
              <a:t>4</a:t>
            </a:r>
            <a:r>
              <a:rPr lang="zh-CN" altLang="en-US" sz="2000">
                <a:solidFill>
                  <a:schemeClr val="tx1"/>
                </a:solidFill>
              </a:rPr>
              <a:t>、对象为表达式</a:t>
            </a:r>
          </a:p>
        </p:txBody>
      </p:sp>
      <p:sp>
        <p:nvSpPr>
          <p:cNvPr id="1776643" name="Rectangle 3"/>
          <p:cNvSpPr>
            <a:spLocks noRot="1" noChangeArrowheads="1"/>
          </p:cNvSpPr>
          <p:nvPr/>
        </p:nvSpPr>
        <p:spPr bwMode="auto">
          <a:xfrm>
            <a:off x="395288" y="1268413"/>
            <a:ext cx="8351837" cy="7921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20000"/>
              </a:lnSpc>
              <a:spcBef>
                <a:spcPct val="20000"/>
              </a:spcBef>
              <a:buClr>
                <a:schemeClr val="hlink"/>
              </a:buClr>
              <a:buSzPct val="70000"/>
              <a:buFont typeface="Wingdings" pitchFamily="2" charset="2"/>
              <a:buNone/>
            </a:pPr>
            <a:r>
              <a:rPr lang="zh-CN" altLang="en-GB"/>
              <a:t>   　</a:t>
            </a:r>
            <a:r>
              <a:rPr lang="zh-CN" altLang="en-US" b="0">
                <a:solidFill>
                  <a:srgbClr val="CC0000"/>
                </a:solidFill>
              </a:rPr>
              <a:t>通过运用聚合函数对查询结果进行统计、汇总等。常用的聚合函数有</a:t>
            </a:r>
            <a:r>
              <a:rPr lang="en-US" altLang="zh-CN" b="0">
                <a:solidFill>
                  <a:srgbClr val="CC0000"/>
                </a:solidFill>
              </a:rPr>
              <a:t>COUNT</a:t>
            </a:r>
            <a:r>
              <a:rPr lang="zh-CN" altLang="en-US" b="0">
                <a:solidFill>
                  <a:srgbClr val="CC0000"/>
                </a:solidFill>
              </a:rPr>
              <a:t>（）、</a:t>
            </a:r>
            <a:r>
              <a:rPr lang="en-US" altLang="zh-CN" b="0">
                <a:solidFill>
                  <a:srgbClr val="CC0000"/>
                </a:solidFill>
              </a:rPr>
              <a:t>SUM</a:t>
            </a:r>
            <a:r>
              <a:rPr lang="zh-CN" altLang="en-US" b="0">
                <a:solidFill>
                  <a:srgbClr val="CC0000"/>
                </a:solidFill>
              </a:rPr>
              <a:t>（）、</a:t>
            </a:r>
            <a:r>
              <a:rPr lang="en-US" altLang="zh-CN" b="0">
                <a:solidFill>
                  <a:srgbClr val="CC0000"/>
                </a:solidFill>
              </a:rPr>
              <a:t>AVG</a:t>
            </a:r>
            <a:r>
              <a:rPr lang="zh-CN" altLang="en-US" b="0">
                <a:solidFill>
                  <a:srgbClr val="CC0000"/>
                </a:solidFill>
              </a:rPr>
              <a:t>（）、</a:t>
            </a:r>
            <a:r>
              <a:rPr lang="en-US" altLang="zh-CN" b="0">
                <a:solidFill>
                  <a:srgbClr val="CC0000"/>
                </a:solidFill>
              </a:rPr>
              <a:t>MAX</a:t>
            </a:r>
            <a:r>
              <a:rPr lang="zh-CN" altLang="en-US" b="0">
                <a:solidFill>
                  <a:srgbClr val="CC0000"/>
                </a:solidFill>
              </a:rPr>
              <a:t>（）、</a:t>
            </a:r>
            <a:r>
              <a:rPr lang="en-US" altLang="zh-CN" b="0">
                <a:solidFill>
                  <a:srgbClr val="CC0000"/>
                </a:solidFill>
              </a:rPr>
              <a:t>MIN</a:t>
            </a:r>
            <a:r>
              <a:rPr lang="zh-CN" altLang="en-US" b="0">
                <a:solidFill>
                  <a:srgbClr val="CC0000"/>
                </a:solidFill>
              </a:rPr>
              <a:t>（）等。</a:t>
            </a:r>
            <a:endParaRPr lang="en-GB" altLang="zh-CN" b="0">
              <a:solidFill>
                <a:srgbClr val="CC0000"/>
              </a:solidFill>
            </a:endParaRPr>
          </a:p>
        </p:txBody>
      </p:sp>
      <p:grpSp>
        <p:nvGrpSpPr>
          <p:cNvPr id="1776644" name="Group 4"/>
          <p:cNvGrpSpPr>
            <a:grpSpLocks/>
          </p:cNvGrpSpPr>
          <p:nvPr/>
        </p:nvGrpSpPr>
        <p:grpSpPr bwMode="auto">
          <a:xfrm>
            <a:off x="323850" y="2133600"/>
            <a:ext cx="8382000" cy="1655763"/>
            <a:chOff x="-3" y="-3"/>
            <a:chExt cx="3303" cy="2250"/>
          </a:xfrm>
        </p:grpSpPr>
        <p:grpSp>
          <p:nvGrpSpPr>
            <p:cNvPr id="1776645" name="Group 5"/>
            <p:cNvGrpSpPr>
              <a:grpSpLocks/>
            </p:cNvGrpSpPr>
            <p:nvPr/>
          </p:nvGrpSpPr>
          <p:grpSpPr bwMode="auto">
            <a:xfrm>
              <a:off x="0" y="0"/>
              <a:ext cx="3297" cy="2244"/>
              <a:chOff x="0" y="0"/>
              <a:chExt cx="3297" cy="2244"/>
            </a:xfrm>
          </p:grpSpPr>
          <p:grpSp>
            <p:nvGrpSpPr>
              <p:cNvPr id="1776646" name="Group 6"/>
              <p:cNvGrpSpPr>
                <a:grpSpLocks/>
              </p:cNvGrpSpPr>
              <p:nvPr/>
            </p:nvGrpSpPr>
            <p:grpSpPr bwMode="auto">
              <a:xfrm>
                <a:off x="0" y="0"/>
                <a:ext cx="1173" cy="374"/>
                <a:chOff x="0" y="0"/>
                <a:chExt cx="1173" cy="374"/>
              </a:xfrm>
            </p:grpSpPr>
            <p:sp>
              <p:nvSpPr>
                <p:cNvPr id="1776647" name="Rectangle 7"/>
                <p:cNvSpPr>
                  <a:spLocks noChangeArrowheads="1"/>
                </p:cNvSpPr>
                <p:nvPr/>
              </p:nvSpPr>
              <p:spPr bwMode="auto">
                <a:xfrm>
                  <a:off x="43" y="0"/>
                  <a:ext cx="1087"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1600">
                      <a:latin typeface="Times New Roman" pitchFamily="18" charset="0"/>
                      <a:ea typeface="黑体" pitchFamily="49" charset="-122"/>
                    </a:rPr>
                    <a:t>函数</a:t>
                  </a:r>
                  <a:endParaRPr kumimoji="1" lang="zh-CN" altLang="en-US" sz="1600">
                    <a:latin typeface="Tahoma" pitchFamily="34" charset="0"/>
                  </a:endParaRPr>
                </a:p>
                <a:p>
                  <a:pPr algn="ctr" eaLnBrk="0" hangingPunct="0"/>
                  <a:endParaRPr kumimoji="1" lang="en-US" altLang="zh-CN" sz="1600">
                    <a:latin typeface="Times New Roman" pitchFamily="18" charset="0"/>
                  </a:endParaRPr>
                </a:p>
              </p:txBody>
            </p:sp>
            <p:sp>
              <p:nvSpPr>
                <p:cNvPr id="1776648" name="Rectangle 8"/>
                <p:cNvSpPr>
                  <a:spLocks noChangeArrowheads="1"/>
                </p:cNvSpPr>
                <p:nvPr/>
              </p:nvSpPr>
              <p:spPr bwMode="auto">
                <a:xfrm>
                  <a:off x="0" y="0"/>
                  <a:ext cx="117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49" name="Group 9"/>
              <p:cNvGrpSpPr>
                <a:grpSpLocks/>
              </p:cNvGrpSpPr>
              <p:nvPr/>
            </p:nvGrpSpPr>
            <p:grpSpPr bwMode="auto">
              <a:xfrm>
                <a:off x="1173" y="0"/>
                <a:ext cx="2124" cy="374"/>
                <a:chOff x="1173" y="0"/>
                <a:chExt cx="2124" cy="374"/>
              </a:xfrm>
            </p:grpSpPr>
            <p:sp>
              <p:nvSpPr>
                <p:cNvPr id="1776650" name="Rectangle 10"/>
                <p:cNvSpPr>
                  <a:spLocks noChangeArrowheads="1"/>
                </p:cNvSpPr>
                <p:nvPr/>
              </p:nvSpPr>
              <p:spPr bwMode="auto">
                <a:xfrm>
                  <a:off x="1216" y="0"/>
                  <a:ext cx="2038"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sz="1600">
                      <a:latin typeface="Times New Roman" pitchFamily="18" charset="0"/>
                      <a:ea typeface="黑体" pitchFamily="49" charset="-122"/>
                    </a:rPr>
                    <a:t>功能</a:t>
                  </a:r>
                  <a:endParaRPr kumimoji="1" lang="zh-CN" altLang="en-US" sz="1600">
                    <a:latin typeface="Tahoma" pitchFamily="34" charset="0"/>
                  </a:endParaRPr>
                </a:p>
                <a:p>
                  <a:pPr algn="ctr" eaLnBrk="0" hangingPunct="0"/>
                  <a:endParaRPr kumimoji="1" lang="en-US" altLang="zh-CN" sz="1600">
                    <a:latin typeface="Times New Roman" pitchFamily="18" charset="0"/>
                  </a:endParaRPr>
                </a:p>
              </p:txBody>
            </p:sp>
            <p:sp>
              <p:nvSpPr>
                <p:cNvPr id="1776651" name="Rectangle 11"/>
                <p:cNvSpPr>
                  <a:spLocks noChangeArrowheads="1"/>
                </p:cNvSpPr>
                <p:nvPr/>
              </p:nvSpPr>
              <p:spPr bwMode="auto">
                <a:xfrm>
                  <a:off x="1173" y="0"/>
                  <a:ext cx="21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52" name="Group 12"/>
              <p:cNvGrpSpPr>
                <a:grpSpLocks/>
              </p:cNvGrpSpPr>
              <p:nvPr/>
            </p:nvGrpSpPr>
            <p:grpSpPr bwMode="auto">
              <a:xfrm>
                <a:off x="0" y="374"/>
                <a:ext cx="1173" cy="374"/>
                <a:chOff x="0" y="374"/>
                <a:chExt cx="1173" cy="374"/>
              </a:xfrm>
            </p:grpSpPr>
            <p:sp>
              <p:nvSpPr>
                <p:cNvPr id="1776653" name="Rectangle 13"/>
                <p:cNvSpPr>
                  <a:spLocks noChangeArrowheads="1"/>
                </p:cNvSpPr>
                <p:nvPr/>
              </p:nvSpPr>
              <p:spPr bwMode="auto">
                <a:xfrm>
                  <a:off x="43" y="374"/>
                  <a:ext cx="1087"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latin typeface="Times New Roman" pitchFamily="18" charset="0"/>
                    </a:rPr>
                    <a:t>AVG(〈</a:t>
                  </a:r>
                  <a:r>
                    <a:rPr kumimoji="1" lang="zh-CN" altLang="en-US" sz="1600">
                      <a:latin typeface="Times New Roman" pitchFamily="18" charset="0"/>
                    </a:rPr>
                    <a:t>数值表达式</a:t>
                  </a:r>
                  <a:r>
                    <a:rPr kumimoji="1" lang="en-US" altLang="zh-CN" sz="1600">
                      <a:latin typeface="Times New Roman" pitchFamily="18" charset="0"/>
                    </a:rPr>
                    <a:t>〉</a:t>
                  </a:r>
                  <a:r>
                    <a:rPr kumimoji="1" lang="en-US" altLang="zh-CN" sz="1600">
                      <a:latin typeface="Tahoma" pitchFamily="34" charset="0"/>
                    </a:rPr>
                    <a:t>)</a:t>
                  </a:r>
                  <a:endParaRPr kumimoji="1" lang="en-US" altLang="zh-CN" sz="1600">
                    <a:latin typeface="Times New Roman" pitchFamily="18" charset="0"/>
                  </a:endParaRPr>
                </a:p>
              </p:txBody>
            </p:sp>
            <p:sp>
              <p:nvSpPr>
                <p:cNvPr id="1776654" name="Rectangle 14"/>
                <p:cNvSpPr>
                  <a:spLocks noChangeArrowheads="1"/>
                </p:cNvSpPr>
                <p:nvPr/>
              </p:nvSpPr>
              <p:spPr bwMode="auto">
                <a:xfrm>
                  <a:off x="0" y="374"/>
                  <a:ext cx="117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55" name="Group 15"/>
              <p:cNvGrpSpPr>
                <a:grpSpLocks/>
              </p:cNvGrpSpPr>
              <p:nvPr/>
            </p:nvGrpSpPr>
            <p:grpSpPr bwMode="auto">
              <a:xfrm>
                <a:off x="1173" y="374"/>
                <a:ext cx="2124" cy="374"/>
                <a:chOff x="1173" y="374"/>
                <a:chExt cx="2124" cy="374"/>
              </a:xfrm>
            </p:grpSpPr>
            <p:sp>
              <p:nvSpPr>
                <p:cNvPr id="1776656" name="Rectangle 16"/>
                <p:cNvSpPr>
                  <a:spLocks noChangeArrowheads="1"/>
                </p:cNvSpPr>
                <p:nvPr/>
              </p:nvSpPr>
              <p:spPr bwMode="auto">
                <a:xfrm>
                  <a:off x="1216" y="374"/>
                  <a:ext cx="2038"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latin typeface="Times New Roman" pitchFamily="18" charset="0"/>
                    </a:rPr>
                    <a:t>求与字段相关的数值表达式的平均值</a:t>
                  </a:r>
                </a:p>
              </p:txBody>
            </p:sp>
            <p:sp>
              <p:nvSpPr>
                <p:cNvPr id="1776657" name="Rectangle 17"/>
                <p:cNvSpPr>
                  <a:spLocks noChangeArrowheads="1"/>
                </p:cNvSpPr>
                <p:nvPr/>
              </p:nvSpPr>
              <p:spPr bwMode="auto">
                <a:xfrm>
                  <a:off x="1173" y="374"/>
                  <a:ext cx="21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58" name="Group 18"/>
              <p:cNvGrpSpPr>
                <a:grpSpLocks/>
              </p:cNvGrpSpPr>
              <p:nvPr/>
            </p:nvGrpSpPr>
            <p:grpSpPr bwMode="auto">
              <a:xfrm>
                <a:off x="0" y="748"/>
                <a:ext cx="1173" cy="374"/>
                <a:chOff x="0" y="748"/>
                <a:chExt cx="1173" cy="374"/>
              </a:xfrm>
            </p:grpSpPr>
            <p:sp>
              <p:nvSpPr>
                <p:cNvPr id="1776659" name="Rectangle 19"/>
                <p:cNvSpPr>
                  <a:spLocks noChangeArrowheads="1"/>
                </p:cNvSpPr>
                <p:nvPr/>
              </p:nvSpPr>
              <p:spPr bwMode="auto">
                <a:xfrm>
                  <a:off x="43" y="748"/>
                  <a:ext cx="1087"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latin typeface="Times New Roman" pitchFamily="18" charset="0"/>
                    </a:rPr>
                    <a:t>SUM(〈</a:t>
                  </a:r>
                  <a:r>
                    <a:rPr kumimoji="1" lang="zh-CN" altLang="en-US" sz="1600">
                      <a:latin typeface="Times New Roman" pitchFamily="18" charset="0"/>
                    </a:rPr>
                    <a:t>数值表达式</a:t>
                  </a:r>
                  <a:r>
                    <a:rPr kumimoji="1" lang="en-US" altLang="zh-CN" sz="1600">
                      <a:latin typeface="Times New Roman" pitchFamily="18" charset="0"/>
                    </a:rPr>
                    <a:t>〉</a:t>
                  </a:r>
                  <a:r>
                    <a:rPr kumimoji="1" lang="en-US" altLang="zh-CN" sz="1600">
                      <a:latin typeface="Tahoma" pitchFamily="34" charset="0"/>
                    </a:rPr>
                    <a:t>)</a:t>
                  </a:r>
                  <a:endParaRPr kumimoji="1" lang="en-US" altLang="zh-CN" sz="1600">
                    <a:latin typeface="Times New Roman" pitchFamily="18" charset="0"/>
                  </a:endParaRPr>
                </a:p>
              </p:txBody>
            </p:sp>
            <p:sp>
              <p:nvSpPr>
                <p:cNvPr id="1776660" name="Rectangle 20"/>
                <p:cNvSpPr>
                  <a:spLocks noChangeArrowheads="1"/>
                </p:cNvSpPr>
                <p:nvPr/>
              </p:nvSpPr>
              <p:spPr bwMode="auto">
                <a:xfrm>
                  <a:off x="0" y="748"/>
                  <a:ext cx="117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61" name="Group 21"/>
              <p:cNvGrpSpPr>
                <a:grpSpLocks/>
              </p:cNvGrpSpPr>
              <p:nvPr/>
            </p:nvGrpSpPr>
            <p:grpSpPr bwMode="auto">
              <a:xfrm>
                <a:off x="1173" y="748"/>
                <a:ext cx="2124" cy="374"/>
                <a:chOff x="1173" y="748"/>
                <a:chExt cx="2124" cy="374"/>
              </a:xfrm>
            </p:grpSpPr>
            <p:sp>
              <p:nvSpPr>
                <p:cNvPr id="1776662" name="Rectangle 22"/>
                <p:cNvSpPr>
                  <a:spLocks noChangeArrowheads="1"/>
                </p:cNvSpPr>
                <p:nvPr/>
              </p:nvSpPr>
              <p:spPr bwMode="auto">
                <a:xfrm>
                  <a:off x="1216" y="748"/>
                  <a:ext cx="2038"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latin typeface="Times New Roman" pitchFamily="18" charset="0"/>
                    </a:rPr>
                    <a:t>求与字段相关的数值表达式的和值</a:t>
                  </a:r>
                </a:p>
              </p:txBody>
            </p:sp>
            <p:sp>
              <p:nvSpPr>
                <p:cNvPr id="1776663" name="Rectangle 23"/>
                <p:cNvSpPr>
                  <a:spLocks noChangeArrowheads="1"/>
                </p:cNvSpPr>
                <p:nvPr/>
              </p:nvSpPr>
              <p:spPr bwMode="auto">
                <a:xfrm>
                  <a:off x="1173" y="748"/>
                  <a:ext cx="21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64" name="Group 24"/>
              <p:cNvGrpSpPr>
                <a:grpSpLocks/>
              </p:cNvGrpSpPr>
              <p:nvPr/>
            </p:nvGrpSpPr>
            <p:grpSpPr bwMode="auto">
              <a:xfrm>
                <a:off x="0" y="1122"/>
                <a:ext cx="1173" cy="374"/>
                <a:chOff x="0" y="1122"/>
                <a:chExt cx="1173" cy="374"/>
              </a:xfrm>
            </p:grpSpPr>
            <p:sp>
              <p:nvSpPr>
                <p:cNvPr id="1776665" name="Rectangle 25"/>
                <p:cNvSpPr>
                  <a:spLocks noChangeArrowheads="1"/>
                </p:cNvSpPr>
                <p:nvPr/>
              </p:nvSpPr>
              <p:spPr bwMode="auto">
                <a:xfrm>
                  <a:off x="43" y="1122"/>
                  <a:ext cx="1087"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latin typeface="Times New Roman" pitchFamily="18" charset="0"/>
                    </a:rPr>
                    <a:t>MIN(〈</a:t>
                  </a:r>
                  <a:r>
                    <a:rPr kumimoji="1" lang="zh-CN" altLang="en-US" sz="1600">
                      <a:latin typeface="Times New Roman" pitchFamily="18" charset="0"/>
                    </a:rPr>
                    <a:t>字段表达式</a:t>
                  </a:r>
                  <a:r>
                    <a:rPr kumimoji="1" lang="en-US" altLang="zh-CN" sz="1600">
                      <a:latin typeface="Times New Roman" pitchFamily="18" charset="0"/>
                    </a:rPr>
                    <a:t>〉</a:t>
                  </a:r>
                  <a:r>
                    <a:rPr kumimoji="1" lang="en-US" altLang="zh-CN" sz="1600">
                      <a:latin typeface="Tahoma" pitchFamily="34" charset="0"/>
                    </a:rPr>
                    <a:t>)</a:t>
                  </a:r>
                  <a:endParaRPr kumimoji="1" lang="en-US" altLang="zh-CN" sz="1600">
                    <a:latin typeface="Times New Roman" pitchFamily="18" charset="0"/>
                  </a:endParaRPr>
                </a:p>
              </p:txBody>
            </p:sp>
            <p:sp>
              <p:nvSpPr>
                <p:cNvPr id="1776666" name="Rectangle 26"/>
                <p:cNvSpPr>
                  <a:spLocks noChangeArrowheads="1"/>
                </p:cNvSpPr>
                <p:nvPr/>
              </p:nvSpPr>
              <p:spPr bwMode="auto">
                <a:xfrm>
                  <a:off x="0" y="1122"/>
                  <a:ext cx="117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67" name="Group 27"/>
              <p:cNvGrpSpPr>
                <a:grpSpLocks/>
              </p:cNvGrpSpPr>
              <p:nvPr/>
            </p:nvGrpSpPr>
            <p:grpSpPr bwMode="auto">
              <a:xfrm>
                <a:off x="1173" y="1122"/>
                <a:ext cx="2124" cy="374"/>
                <a:chOff x="1173" y="1122"/>
                <a:chExt cx="2124" cy="374"/>
              </a:xfrm>
            </p:grpSpPr>
            <p:sp>
              <p:nvSpPr>
                <p:cNvPr id="1776668" name="Rectangle 28"/>
                <p:cNvSpPr>
                  <a:spLocks noChangeArrowheads="1"/>
                </p:cNvSpPr>
                <p:nvPr/>
              </p:nvSpPr>
              <p:spPr bwMode="auto">
                <a:xfrm>
                  <a:off x="1216" y="1122"/>
                  <a:ext cx="2038"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latin typeface="Times New Roman" pitchFamily="18" charset="0"/>
                    </a:rPr>
                    <a:t>求字段表达式的最小值</a:t>
                  </a:r>
                </a:p>
              </p:txBody>
            </p:sp>
            <p:sp>
              <p:nvSpPr>
                <p:cNvPr id="1776669" name="Rectangle 29"/>
                <p:cNvSpPr>
                  <a:spLocks noChangeArrowheads="1"/>
                </p:cNvSpPr>
                <p:nvPr/>
              </p:nvSpPr>
              <p:spPr bwMode="auto">
                <a:xfrm>
                  <a:off x="1173" y="1122"/>
                  <a:ext cx="21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70" name="Group 30"/>
              <p:cNvGrpSpPr>
                <a:grpSpLocks/>
              </p:cNvGrpSpPr>
              <p:nvPr/>
            </p:nvGrpSpPr>
            <p:grpSpPr bwMode="auto">
              <a:xfrm>
                <a:off x="0" y="1496"/>
                <a:ext cx="1173" cy="374"/>
                <a:chOff x="0" y="1496"/>
                <a:chExt cx="1173" cy="374"/>
              </a:xfrm>
            </p:grpSpPr>
            <p:sp>
              <p:nvSpPr>
                <p:cNvPr id="1776671" name="Rectangle 31"/>
                <p:cNvSpPr>
                  <a:spLocks noChangeArrowheads="1"/>
                </p:cNvSpPr>
                <p:nvPr/>
              </p:nvSpPr>
              <p:spPr bwMode="auto">
                <a:xfrm>
                  <a:off x="43" y="1496"/>
                  <a:ext cx="1087"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latin typeface="Times New Roman" pitchFamily="18" charset="0"/>
                    </a:rPr>
                    <a:t>MAX(〈</a:t>
                  </a:r>
                  <a:r>
                    <a:rPr kumimoji="1" lang="zh-CN" altLang="en-US" sz="1600">
                      <a:latin typeface="Times New Roman" pitchFamily="18" charset="0"/>
                    </a:rPr>
                    <a:t>字段表达式</a:t>
                  </a:r>
                  <a:r>
                    <a:rPr kumimoji="1" lang="en-US" altLang="zh-CN" sz="1600">
                      <a:latin typeface="Times New Roman" pitchFamily="18" charset="0"/>
                    </a:rPr>
                    <a:t>〉</a:t>
                  </a:r>
                  <a:r>
                    <a:rPr kumimoji="1" lang="en-US" altLang="zh-CN" sz="1600">
                      <a:latin typeface="Tahoma" pitchFamily="34" charset="0"/>
                    </a:rPr>
                    <a:t>)</a:t>
                  </a:r>
                  <a:endParaRPr kumimoji="1" lang="en-US" altLang="zh-CN" sz="1600">
                    <a:latin typeface="Times New Roman" pitchFamily="18" charset="0"/>
                  </a:endParaRPr>
                </a:p>
              </p:txBody>
            </p:sp>
            <p:sp>
              <p:nvSpPr>
                <p:cNvPr id="1776672" name="Rectangle 32"/>
                <p:cNvSpPr>
                  <a:spLocks noChangeArrowheads="1"/>
                </p:cNvSpPr>
                <p:nvPr/>
              </p:nvSpPr>
              <p:spPr bwMode="auto">
                <a:xfrm>
                  <a:off x="0" y="1496"/>
                  <a:ext cx="117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73" name="Group 33"/>
              <p:cNvGrpSpPr>
                <a:grpSpLocks/>
              </p:cNvGrpSpPr>
              <p:nvPr/>
            </p:nvGrpSpPr>
            <p:grpSpPr bwMode="auto">
              <a:xfrm>
                <a:off x="1173" y="1496"/>
                <a:ext cx="2124" cy="374"/>
                <a:chOff x="1173" y="1496"/>
                <a:chExt cx="2124" cy="374"/>
              </a:xfrm>
            </p:grpSpPr>
            <p:sp>
              <p:nvSpPr>
                <p:cNvPr id="1776674" name="Rectangle 34"/>
                <p:cNvSpPr>
                  <a:spLocks noChangeArrowheads="1"/>
                </p:cNvSpPr>
                <p:nvPr/>
              </p:nvSpPr>
              <p:spPr bwMode="auto">
                <a:xfrm>
                  <a:off x="1216" y="1496"/>
                  <a:ext cx="2038"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latin typeface="Times New Roman" pitchFamily="18" charset="0"/>
                    </a:rPr>
                    <a:t>求字段表达式的最大值</a:t>
                  </a:r>
                </a:p>
              </p:txBody>
            </p:sp>
            <p:sp>
              <p:nvSpPr>
                <p:cNvPr id="1776675" name="Rectangle 35"/>
                <p:cNvSpPr>
                  <a:spLocks noChangeArrowheads="1"/>
                </p:cNvSpPr>
                <p:nvPr/>
              </p:nvSpPr>
              <p:spPr bwMode="auto">
                <a:xfrm>
                  <a:off x="1173" y="1496"/>
                  <a:ext cx="21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76" name="Group 36"/>
              <p:cNvGrpSpPr>
                <a:grpSpLocks/>
              </p:cNvGrpSpPr>
              <p:nvPr/>
            </p:nvGrpSpPr>
            <p:grpSpPr bwMode="auto">
              <a:xfrm>
                <a:off x="0" y="1870"/>
                <a:ext cx="1173" cy="374"/>
                <a:chOff x="0" y="1870"/>
                <a:chExt cx="1173" cy="374"/>
              </a:xfrm>
            </p:grpSpPr>
            <p:sp>
              <p:nvSpPr>
                <p:cNvPr id="1776677" name="Rectangle 37"/>
                <p:cNvSpPr>
                  <a:spLocks noChangeArrowheads="1"/>
                </p:cNvSpPr>
                <p:nvPr/>
              </p:nvSpPr>
              <p:spPr bwMode="auto">
                <a:xfrm>
                  <a:off x="43" y="1870"/>
                  <a:ext cx="1087"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sz="1600">
                      <a:latin typeface="Times New Roman" pitchFamily="18" charset="0"/>
                    </a:rPr>
                    <a:t>COUNT(*|〈</a:t>
                  </a:r>
                  <a:r>
                    <a:rPr kumimoji="1" lang="zh-CN" altLang="en-US" sz="1600">
                      <a:latin typeface="Times New Roman" pitchFamily="18" charset="0"/>
                    </a:rPr>
                    <a:t>字段</a:t>
                  </a:r>
                  <a:r>
                    <a:rPr kumimoji="1" lang="en-US" altLang="zh-CN" sz="1600">
                      <a:latin typeface="Times New Roman" pitchFamily="18" charset="0"/>
                    </a:rPr>
                    <a:t>〉</a:t>
                  </a:r>
                  <a:r>
                    <a:rPr kumimoji="1" lang="en-US" altLang="zh-CN" sz="1600">
                      <a:latin typeface="Tahoma" pitchFamily="34" charset="0"/>
                    </a:rPr>
                    <a:t>)</a:t>
                  </a:r>
                  <a:endParaRPr kumimoji="1" lang="en-US" altLang="zh-CN" sz="1600">
                    <a:latin typeface="Times New Roman" pitchFamily="18" charset="0"/>
                  </a:endParaRPr>
                </a:p>
              </p:txBody>
            </p:sp>
            <p:sp>
              <p:nvSpPr>
                <p:cNvPr id="1776678" name="Rectangle 38"/>
                <p:cNvSpPr>
                  <a:spLocks noChangeArrowheads="1"/>
                </p:cNvSpPr>
                <p:nvPr/>
              </p:nvSpPr>
              <p:spPr bwMode="auto">
                <a:xfrm>
                  <a:off x="0" y="1870"/>
                  <a:ext cx="117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76679" name="Group 39"/>
              <p:cNvGrpSpPr>
                <a:grpSpLocks/>
              </p:cNvGrpSpPr>
              <p:nvPr/>
            </p:nvGrpSpPr>
            <p:grpSpPr bwMode="auto">
              <a:xfrm>
                <a:off x="1173" y="1870"/>
                <a:ext cx="2124" cy="374"/>
                <a:chOff x="1173" y="1870"/>
                <a:chExt cx="2124" cy="374"/>
              </a:xfrm>
            </p:grpSpPr>
            <p:sp>
              <p:nvSpPr>
                <p:cNvPr id="1776680" name="Rectangle 40"/>
                <p:cNvSpPr>
                  <a:spLocks noChangeArrowheads="1"/>
                </p:cNvSpPr>
                <p:nvPr/>
              </p:nvSpPr>
              <p:spPr bwMode="auto">
                <a:xfrm>
                  <a:off x="1216" y="1870"/>
                  <a:ext cx="2038" cy="374"/>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sz="1600">
                      <a:latin typeface="Times New Roman" pitchFamily="18" charset="0"/>
                    </a:rPr>
                    <a:t>求记录行数</a:t>
                  </a:r>
                  <a:r>
                    <a:rPr kumimoji="1" lang="en-US" altLang="zh-CN" sz="1600">
                      <a:latin typeface="Tahoma" pitchFamily="34" charset="0"/>
                    </a:rPr>
                    <a:t>(*)</a:t>
                  </a:r>
                  <a:r>
                    <a:rPr kumimoji="1" lang="zh-CN" altLang="en-US" sz="1600">
                      <a:latin typeface="Times New Roman" pitchFamily="18" charset="0"/>
                    </a:rPr>
                    <a:t>，或求不是</a:t>
                  </a:r>
                  <a:r>
                    <a:rPr kumimoji="1" lang="en-US" altLang="zh-CN" sz="1600">
                      <a:latin typeface="Tahoma" pitchFamily="34" charset="0"/>
                    </a:rPr>
                    <a:t>NULL</a:t>
                  </a:r>
                  <a:r>
                    <a:rPr kumimoji="1" lang="zh-CN" altLang="en-US" sz="1600">
                      <a:latin typeface="Times New Roman" pitchFamily="18" charset="0"/>
                    </a:rPr>
                    <a:t>的字段的行数</a:t>
                  </a:r>
                </a:p>
              </p:txBody>
            </p:sp>
            <p:sp>
              <p:nvSpPr>
                <p:cNvPr id="1776681" name="Rectangle 41"/>
                <p:cNvSpPr>
                  <a:spLocks noChangeArrowheads="1"/>
                </p:cNvSpPr>
                <p:nvPr/>
              </p:nvSpPr>
              <p:spPr bwMode="auto">
                <a:xfrm>
                  <a:off x="1173" y="1870"/>
                  <a:ext cx="21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sp>
          <p:nvSpPr>
            <p:cNvPr id="1776682" name="Rectangle 42"/>
            <p:cNvSpPr>
              <a:spLocks noChangeArrowheads="1"/>
            </p:cNvSpPr>
            <p:nvPr/>
          </p:nvSpPr>
          <p:spPr bwMode="auto">
            <a:xfrm>
              <a:off x="-3" y="-3"/>
              <a:ext cx="3303" cy="2250"/>
            </a:xfrm>
            <a:prstGeom prst="rect">
              <a:avLst/>
            </a:prstGeom>
            <a:noFill/>
            <a:ln w="11112">
              <a:solidFill>
                <a:srgbClr val="A0A0A0"/>
              </a:solidFill>
              <a:miter lim="800000"/>
              <a:headEnd/>
              <a:tailEnd/>
            </a:ln>
            <a:effectLst/>
            <a:extLst>
              <a:ext uri="{909E8E84-426E-40DD-AFC4-6F175D3DCCD1}">
                <a14:hiddenFill xmlns:a14="http://schemas.microsoft.com/office/drawing/2010/main">
                  <a:solidFill>
                    <a:srgbClr val="FFFFCC">
                      <a:alpha val="50000"/>
                    </a:srgbClr>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776683" name="Rectangle 43"/>
          <p:cNvSpPr>
            <a:spLocks noRot="1" noChangeArrowheads="1"/>
          </p:cNvSpPr>
          <p:nvPr/>
        </p:nvSpPr>
        <p:spPr bwMode="auto">
          <a:xfrm>
            <a:off x="250825" y="3933825"/>
            <a:ext cx="8424863" cy="2590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20000"/>
              </a:lnSpc>
              <a:spcBef>
                <a:spcPct val="20000"/>
              </a:spcBef>
              <a:buClr>
                <a:schemeClr val="hlink"/>
              </a:buClr>
              <a:buSzPct val="70000"/>
              <a:buFont typeface="Wingdings" pitchFamily="2" charset="2"/>
              <a:buNone/>
            </a:pPr>
            <a:r>
              <a:rPr lang="en-US" altLang="zh-CN">
                <a:solidFill>
                  <a:srgbClr val="990033"/>
                </a:solidFill>
                <a:effectLst>
                  <a:outerShdw blurRad="38100" dist="38100" dir="2700000" algn="tl">
                    <a:srgbClr val="C0C0C0"/>
                  </a:outerShdw>
                </a:effectLst>
                <a:latin typeface="Times New Roman" pitchFamily="18" charset="0"/>
              </a:rPr>
              <a:t>【</a:t>
            </a:r>
            <a:r>
              <a:rPr lang="zh-CN" altLang="en-US">
                <a:solidFill>
                  <a:srgbClr val="990033"/>
                </a:solidFill>
                <a:effectLst>
                  <a:outerShdw blurRad="38100" dist="38100" dir="2700000" algn="tl">
                    <a:srgbClr val="C0C0C0"/>
                  </a:outerShdw>
                </a:effectLst>
                <a:latin typeface="Times New Roman" pitchFamily="18" charset="0"/>
              </a:rPr>
              <a:t>例</a:t>
            </a:r>
            <a:r>
              <a:rPr lang="en-US" altLang="zh-CN">
                <a:solidFill>
                  <a:srgbClr val="990033"/>
                </a:solidFill>
                <a:effectLst>
                  <a:outerShdw blurRad="38100" dist="38100" dir="2700000" algn="tl">
                    <a:srgbClr val="C0C0C0"/>
                  </a:outerShdw>
                </a:effectLst>
                <a:latin typeface="Times New Roman" pitchFamily="18" charset="0"/>
              </a:rPr>
              <a:t>】</a:t>
            </a:r>
            <a:r>
              <a:rPr lang="en-US" altLang="zh-CN" b="0"/>
              <a:t> 1. </a:t>
            </a:r>
            <a:r>
              <a:rPr lang="zh-CN" altLang="en-US" b="0"/>
              <a:t>求学生的平均成绩。</a:t>
            </a:r>
          </a:p>
          <a:p>
            <a:pPr>
              <a:lnSpc>
                <a:spcPct val="120000"/>
              </a:lnSpc>
              <a:spcBef>
                <a:spcPct val="20000"/>
              </a:spcBef>
              <a:buClr>
                <a:schemeClr val="hlink"/>
              </a:buClr>
              <a:buSzPct val="70000"/>
              <a:buFont typeface="Wingdings" pitchFamily="2" charset="2"/>
              <a:buNone/>
            </a:pPr>
            <a:r>
              <a:rPr lang="zh-CN" altLang="en-US" b="0"/>
              <a:t>                 </a:t>
            </a:r>
            <a:r>
              <a:rPr lang="en-US" altLang="zh-CN" b="0"/>
              <a:t>select   </a:t>
            </a:r>
            <a:r>
              <a:rPr lang="en-US" altLang="zh-CN" b="0">
                <a:solidFill>
                  <a:srgbClr val="CC0000"/>
                </a:solidFill>
              </a:rPr>
              <a:t>AVG</a:t>
            </a:r>
            <a:r>
              <a:rPr lang="zh-CN" altLang="en-US" b="0">
                <a:solidFill>
                  <a:srgbClr val="CC0000"/>
                </a:solidFill>
              </a:rPr>
              <a:t>（</a:t>
            </a:r>
            <a:r>
              <a:rPr lang="en-US" altLang="zh-CN" b="0">
                <a:solidFill>
                  <a:srgbClr val="CC0000"/>
                </a:solidFill>
              </a:rPr>
              <a:t>cj</a:t>
            </a:r>
            <a:r>
              <a:rPr lang="zh-CN" altLang="en-US" b="0">
                <a:solidFill>
                  <a:srgbClr val="CC0000"/>
                </a:solidFill>
              </a:rPr>
              <a:t>）</a:t>
            </a:r>
            <a:r>
              <a:rPr lang="zh-CN" altLang="en-US" b="0"/>
              <a:t> </a:t>
            </a:r>
            <a:r>
              <a:rPr lang="en-US" altLang="zh-CN" b="0"/>
              <a:t>from xsb   </a:t>
            </a:r>
          </a:p>
          <a:p>
            <a:pPr>
              <a:spcBef>
                <a:spcPct val="20000"/>
              </a:spcBef>
              <a:buClr>
                <a:schemeClr val="hlink"/>
              </a:buClr>
              <a:buSzPct val="70000"/>
              <a:buFont typeface="Wingdings" pitchFamily="2" charset="2"/>
              <a:buNone/>
            </a:pPr>
            <a:r>
              <a:rPr lang="en-GB" altLang="zh-CN" b="0"/>
              <a:t>            2.</a:t>
            </a:r>
            <a:r>
              <a:rPr lang="zh-CN" altLang="en-GB" b="0"/>
              <a:t>  求男学生的人数。</a:t>
            </a:r>
          </a:p>
          <a:p>
            <a:pPr>
              <a:spcBef>
                <a:spcPct val="20000"/>
              </a:spcBef>
              <a:buClr>
                <a:schemeClr val="hlink"/>
              </a:buClr>
              <a:buSzPct val="70000"/>
              <a:buFont typeface="Wingdings" pitchFamily="2" charset="2"/>
              <a:buNone/>
            </a:pPr>
            <a:r>
              <a:rPr lang="en-GB" altLang="zh-CN" b="0"/>
              <a:t>                  </a:t>
            </a:r>
            <a:r>
              <a:rPr lang="en-US" altLang="zh-CN" b="0"/>
              <a:t>select   </a:t>
            </a:r>
            <a:r>
              <a:rPr lang="en-US" altLang="zh-CN" b="0">
                <a:solidFill>
                  <a:srgbClr val="CC0000"/>
                </a:solidFill>
              </a:rPr>
              <a:t>COUNT</a:t>
            </a:r>
            <a:r>
              <a:rPr lang="zh-CN" altLang="en-US" b="0">
                <a:solidFill>
                  <a:srgbClr val="CC0000"/>
                </a:solidFill>
              </a:rPr>
              <a:t>（</a:t>
            </a:r>
            <a:r>
              <a:rPr lang="zh-CN" altLang="en-US" b="0"/>
              <a:t> * </a:t>
            </a:r>
            <a:r>
              <a:rPr lang="zh-CN" altLang="en-US" b="0">
                <a:solidFill>
                  <a:srgbClr val="CC0000"/>
                </a:solidFill>
              </a:rPr>
              <a:t>）</a:t>
            </a:r>
            <a:r>
              <a:rPr lang="zh-CN" altLang="en-US" b="0"/>
              <a:t> </a:t>
            </a:r>
            <a:r>
              <a:rPr lang="en-US" altLang="zh-CN" b="0"/>
              <a:t>from xsb   </a:t>
            </a:r>
            <a:r>
              <a:rPr lang="en-US" altLang="zh-CN" b="0">
                <a:solidFill>
                  <a:srgbClr val="CC0000"/>
                </a:solidFill>
              </a:rPr>
              <a:t>where xb=‘</a:t>
            </a:r>
            <a:r>
              <a:rPr lang="zh-CN" altLang="en-US" b="0">
                <a:solidFill>
                  <a:srgbClr val="CC0000"/>
                </a:solidFill>
              </a:rPr>
              <a:t>男’</a:t>
            </a:r>
          </a:p>
          <a:p>
            <a:pPr>
              <a:spcBef>
                <a:spcPct val="20000"/>
              </a:spcBef>
              <a:buClr>
                <a:schemeClr val="hlink"/>
              </a:buClr>
              <a:buSzPct val="70000"/>
              <a:buFont typeface="Wingdings" pitchFamily="2" charset="2"/>
              <a:buNone/>
            </a:pPr>
            <a:r>
              <a:rPr lang="zh-CN" altLang="en-US" b="0"/>
              <a:t>            </a:t>
            </a:r>
            <a:r>
              <a:rPr lang="en-US" altLang="zh-CN" b="0"/>
              <a:t>3.  </a:t>
            </a:r>
            <a:r>
              <a:rPr lang="zh-CN" altLang="en-US" b="0"/>
              <a:t>求选修了课程的学生人数。</a:t>
            </a:r>
            <a:r>
              <a:rPr lang="zh-CN" altLang="en-US">
                <a:solidFill>
                  <a:srgbClr val="990033"/>
                </a:solidFill>
                <a:effectLst>
                  <a:outerShdw blurRad="38100" dist="38100" dir="2700000" algn="tl">
                    <a:srgbClr val="C0C0C0"/>
                  </a:outerShdw>
                </a:effectLst>
                <a:latin typeface="Times New Roman" pitchFamily="18" charset="0"/>
              </a:rPr>
              <a:t/>
            </a:r>
            <a:br>
              <a:rPr lang="zh-CN" altLang="en-US">
                <a:solidFill>
                  <a:srgbClr val="990033"/>
                </a:solidFill>
                <a:effectLst>
                  <a:outerShdw blurRad="38100" dist="38100" dir="2700000" algn="tl">
                    <a:srgbClr val="C0C0C0"/>
                  </a:outerShdw>
                </a:effectLst>
                <a:latin typeface="Times New Roman" pitchFamily="18" charset="0"/>
              </a:rPr>
            </a:br>
            <a:r>
              <a:rPr lang="zh-CN" altLang="en-US">
                <a:solidFill>
                  <a:schemeClr val="bg2"/>
                </a:solidFill>
                <a:effectLst>
                  <a:outerShdw blurRad="38100" dist="38100" dir="2700000" algn="tl">
                    <a:srgbClr val="C0C0C0"/>
                  </a:outerShdw>
                </a:effectLst>
                <a:latin typeface="Times New Roman" pitchFamily="18" charset="0"/>
              </a:rPr>
              <a:t>                 </a:t>
            </a:r>
            <a:r>
              <a:rPr lang="en-US" altLang="en-US" b="0"/>
              <a:t>SELECT </a:t>
            </a:r>
            <a:r>
              <a:rPr lang="en-US" altLang="zh-CN" b="0"/>
              <a:t>  </a:t>
            </a:r>
            <a:r>
              <a:rPr lang="en-US" altLang="en-US" b="0"/>
              <a:t>COUNT(DISTINCT xh)  </a:t>
            </a:r>
            <a:r>
              <a:rPr lang="en-US" altLang="zh-CN" b="0"/>
              <a:t> </a:t>
            </a:r>
            <a:r>
              <a:rPr lang="en-US" altLang="en-US" b="0"/>
              <a:t>FROM </a:t>
            </a:r>
            <a:r>
              <a:rPr lang="en-US" altLang="zh-CN" b="0"/>
              <a:t> </a:t>
            </a:r>
            <a:r>
              <a:rPr lang="en-US" altLang="en-US" b="0"/>
              <a:t>xkb</a:t>
            </a:r>
            <a:endParaRPr lang="en-US" altLang="zh-CN" b="0"/>
          </a:p>
          <a:p>
            <a:pPr>
              <a:spcBef>
                <a:spcPct val="20000"/>
              </a:spcBef>
              <a:buClr>
                <a:schemeClr val="hlink"/>
              </a:buClr>
              <a:buSzPct val="70000"/>
              <a:buFont typeface="Wingdings" pitchFamily="2" charset="2"/>
              <a:buNone/>
            </a:pPr>
            <a:endParaRPr lang="en-GB" altLang="zh-CN" b="0"/>
          </a:p>
        </p:txBody>
      </p:sp>
      <p:sp>
        <p:nvSpPr>
          <p:cNvPr id="1776684" name="Text Box 4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7666" name="Rectangle 2"/>
          <p:cNvSpPr>
            <a:spLocks noGrp="1" noRot="1" noChangeArrowheads="1"/>
          </p:cNvSpPr>
          <p:nvPr>
            <p:ph type="title"/>
          </p:nvPr>
        </p:nvSpPr>
        <p:spPr>
          <a:xfrm>
            <a:off x="611188" y="620713"/>
            <a:ext cx="8086725" cy="582612"/>
          </a:xfrm>
        </p:spPr>
        <p:txBody>
          <a:bodyPr/>
          <a:lstStyle/>
          <a:p>
            <a:pPr algn="l"/>
            <a:r>
              <a:rPr lang="en-US" altLang="zh-CN" sz="2000">
                <a:solidFill>
                  <a:schemeClr val="tx1"/>
                </a:solidFill>
              </a:rPr>
              <a:t>5</a:t>
            </a:r>
            <a:r>
              <a:rPr lang="zh-CN" altLang="en-US" sz="2000">
                <a:solidFill>
                  <a:schemeClr val="tx1"/>
                </a:solidFill>
              </a:rPr>
              <a:t>、对查询结果分组</a:t>
            </a:r>
          </a:p>
        </p:txBody>
      </p:sp>
      <p:sp>
        <p:nvSpPr>
          <p:cNvPr id="1777667" name="Rectangle 3"/>
          <p:cNvSpPr>
            <a:spLocks noRot="1" noChangeArrowheads="1"/>
          </p:cNvSpPr>
          <p:nvPr/>
        </p:nvSpPr>
        <p:spPr bwMode="auto">
          <a:xfrm>
            <a:off x="179388" y="1196975"/>
            <a:ext cx="8747125" cy="51831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20000"/>
              </a:lnSpc>
              <a:spcBef>
                <a:spcPct val="20000"/>
              </a:spcBef>
              <a:buClr>
                <a:schemeClr val="hlink"/>
              </a:buClr>
              <a:buSzPct val="70000"/>
              <a:buFont typeface="Wingdings" pitchFamily="2" charset="2"/>
              <a:buNone/>
            </a:pPr>
            <a:r>
              <a:rPr lang="en-US" altLang="zh-CN" sz="2000" b="0">
                <a:solidFill>
                  <a:srgbClr val="CC0000"/>
                </a:solidFill>
              </a:rPr>
              <a:t>       </a:t>
            </a:r>
            <a:r>
              <a:rPr lang="zh-CN" altLang="en-US" sz="2000" b="0">
                <a:solidFill>
                  <a:srgbClr val="CC0000"/>
                </a:solidFill>
              </a:rPr>
              <a:t>语句执行时</a:t>
            </a:r>
            <a:r>
              <a:rPr lang="en-US" altLang="zh-CN" sz="2000" b="0">
                <a:solidFill>
                  <a:srgbClr val="CC0000"/>
                </a:solidFill>
              </a:rPr>
              <a:t>GROUP BY</a:t>
            </a:r>
            <a:r>
              <a:rPr lang="zh-CN" altLang="en-US" sz="2000" b="0">
                <a:solidFill>
                  <a:srgbClr val="CC0000"/>
                </a:solidFill>
              </a:rPr>
              <a:t>选项将按该选项中所给的分组列对连接和选择后得到的所有元组进行分组，使得分组列值相同的元组为一组，形成结果表中的一个元组。</a:t>
            </a:r>
          </a:p>
          <a:p>
            <a:pPr>
              <a:lnSpc>
                <a:spcPct val="120000"/>
              </a:lnSpc>
              <a:spcBef>
                <a:spcPct val="20000"/>
              </a:spcBef>
              <a:buClr>
                <a:schemeClr val="hlink"/>
              </a:buClr>
              <a:buSzPct val="70000"/>
              <a:buFont typeface="Wingdings" pitchFamily="2" charset="2"/>
              <a:buNone/>
            </a:pPr>
            <a:r>
              <a:rPr lang="zh-CN" altLang="en-US" sz="2000" b="0"/>
              <a:t> </a:t>
            </a:r>
            <a:r>
              <a:rPr lang="en-US" altLang="zh-CN" sz="2000">
                <a:solidFill>
                  <a:srgbClr val="990033"/>
                </a:solidFill>
                <a:effectLst>
                  <a:outerShdw blurRad="38100" dist="38100" dir="2700000" algn="tl">
                    <a:srgbClr val="C0C0C0"/>
                  </a:outerShdw>
                </a:effectLst>
                <a:latin typeface="Times New Roman" pitchFamily="18" charset="0"/>
              </a:rPr>
              <a:t>【</a:t>
            </a:r>
            <a:r>
              <a:rPr lang="zh-CN" altLang="en-US" sz="2000">
                <a:solidFill>
                  <a:srgbClr val="990033"/>
                </a:solidFill>
                <a:effectLst>
                  <a:outerShdw blurRad="38100" dist="38100" dir="2700000" algn="tl">
                    <a:srgbClr val="C0C0C0"/>
                  </a:outerShdw>
                </a:effectLst>
                <a:latin typeface="Times New Roman" pitchFamily="18" charset="0"/>
              </a:rPr>
              <a:t>例</a:t>
            </a:r>
            <a:r>
              <a:rPr lang="en-US" altLang="zh-CN" sz="2000">
                <a:solidFill>
                  <a:srgbClr val="990033"/>
                </a:solidFill>
                <a:effectLst>
                  <a:outerShdw blurRad="38100" dist="38100" dir="2700000" algn="tl">
                    <a:srgbClr val="C0C0C0"/>
                  </a:outerShdw>
                </a:effectLst>
                <a:latin typeface="Times New Roman" pitchFamily="18" charset="0"/>
              </a:rPr>
              <a:t>】</a:t>
            </a:r>
            <a:r>
              <a:rPr lang="en-US" altLang="zh-CN" sz="2000" b="0"/>
              <a:t> </a:t>
            </a:r>
          </a:p>
          <a:p>
            <a:pPr>
              <a:lnSpc>
                <a:spcPct val="120000"/>
              </a:lnSpc>
              <a:spcBef>
                <a:spcPct val="20000"/>
              </a:spcBef>
              <a:buClr>
                <a:schemeClr val="hlink"/>
              </a:buClr>
              <a:buSzPct val="70000"/>
              <a:buFont typeface="Wingdings" pitchFamily="2" charset="2"/>
              <a:buNone/>
            </a:pPr>
            <a:r>
              <a:rPr lang="en-US" altLang="zh-CN" sz="2000" b="0"/>
              <a:t> 1. </a:t>
            </a:r>
            <a:r>
              <a:rPr lang="zh-CN" altLang="en-US" sz="2000" b="0"/>
              <a:t>求男、女同学的人数。</a:t>
            </a:r>
          </a:p>
          <a:p>
            <a:pPr>
              <a:spcBef>
                <a:spcPct val="20000"/>
              </a:spcBef>
              <a:buClr>
                <a:schemeClr val="hlink"/>
              </a:buClr>
              <a:buSzPct val="70000"/>
              <a:buFont typeface="Wingdings" pitchFamily="2" charset="2"/>
              <a:buNone/>
            </a:pPr>
            <a:r>
              <a:rPr lang="zh-CN" altLang="en-US" sz="2000" b="0"/>
              <a:t>       </a:t>
            </a:r>
            <a:r>
              <a:rPr lang="en-US" altLang="zh-CN" sz="2000" b="0"/>
              <a:t>select xb, count(*)   from  xsb  </a:t>
            </a:r>
            <a:r>
              <a:rPr lang="en-US" altLang="zh-CN" sz="2000" b="0">
                <a:solidFill>
                  <a:srgbClr val="CC0000"/>
                </a:solidFill>
              </a:rPr>
              <a:t>group by  xb</a:t>
            </a:r>
          </a:p>
          <a:p>
            <a:pPr>
              <a:spcBef>
                <a:spcPct val="20000"/>
              </a:spcBef>
              <a:buClr>
                <a:schemeClr val="hlink"/>
              </a:buClr>
              <a:buSzPct val="70000"/>
              <a:buFont typeface="Wingdings" pitchFamily="2" charset="2"/>
              <a:buNone/>
            </a:pPr>
            <a:r>
              <a:rPr lang="en-GB" altLang="zh-CN" sz="2000" b="0"/>
              <a:t>  2.</a:t>
            </a:r>
            <a:r>
              <a:rPr lang="zh-CN" altLang="en-GB" sz="2000" b="0"/>
              <a:t>  求年龄为</a:t>
            </a:r>
            <a:r>
              <a:rPr lang="en-GB" altLang="zh-CN" sz="2000" b="0"/>
              <a:t>19</a:t>
            </a:r>
            <a:r>
              <a:rPr lang="zh-CN" altLang="en-GB" sz="2000" b="0"/>
              <a:t>岁的学生的平均成绩。</a:t>
            </a:r>
            <a:endParaRPr lang="zh-CN" altLang="en-US" sz="2000" b="0"/>
          </a:p>
          <a:p>
            <a:pPr>
              <a:lnSpc>
                <a:spcPct val="120000"/>
              </a:lnSpc>
              <a:spcBef>
                <a:spcPct val="20000"/>
              </a:spcBef>
              <a:buClr>
                <a:schemeClr val="hlink"/>
              </a:buClr>
              <a:buSzPct val="70000"/>
              <a:buFont typeface="Wingdings" pitchFamily="2" charset="2"/>
              <a:buNone/>
            </a:pPr>
            <a:r>
              <a:rPr lang="zh-CN" altLang="en-US" sz="2000" b="0"/>
              <a:t>　 </a:t>
            </a:r>
            <a:r>
              <a:rPr lang="en-US" altLang="zh-CN" sz="2000" b="0"/>
              <a:t>select   </a:t>
            </a:r>
            <a:r>
              <a:rPr lang="en-US" altLang="zh-CN" sz="2000" b="0">
                <a:solidFill>
                  <a:srgbClr val="CC0000"/>
                </a:solidFill>
              </a:rPr>
              <a:t>AVG</a:t>
            </a:r>
            <a:r>
              <a:rPr lang="zh-CN" altLang="en-US" sz="2000" b="0">
                <a:solidFill>
                  <a:srgbClr val="CC0000"/>
                </a:solidFill>
              </a:rPr>
              <a:t>（</a:t>
            </a:r>
            <a:r>
              <a:rPr lang="en-US" altLang="zh-CN" sz="2000" b="0">
                <a:solidFill>
                  <a:srgbClr val="CC0000"/>
                </a:solidFill>
              </a:rPr>
              <a:t>cj</a:t>
            </a:r>
            <a:r>
              <a:rPr lang="zh-CN" altLang="en-US" sz="2000" b="0">
                <a:solidFill>
                  <a:srgbClr val="CC0000"/>
                </a:solidFill>
              </a:rPr>
              <a:t>）</a:t>
            </a:r>
            <a:r>
              <a:rPr lang="zh-CN" altLang="en-US" sz="2000" b="0"/>
              <a:t> </a:t>
            </a:r>
            <a:r>
              <a:rPr lang="en-US" altLang="zh-CN" sz="2000" b="0"/>
              <a:t>from xsb  </a:t>
            </a:r>
            <a:r>
              <a:rPr lang="en-US" altLang="zh-CN" sz="2000" b="0">
                <a:solidFill>
                  <a:srgbClr val="CC0000"/>
                </a:solidFill>
              </a:rPr>
              <a:t>group by  nl    </a:t>
            </a:r>
            <a:r>
              <a:rPr lang="en-US" altLang="zh-CN" sz="2000" b="0">
                <a:solidFill>
                  <a:srgbClr val="000000"/>
                </a:solidFill>
              </a:rPr>
              <a:t>HAVING   nl=19</a:t>
            </a:r>
          </a:p>
          <a:p>
            <a:pPr>
              <a:lnSpc>
                <a:spcPct val="120000"/>
              </a:lnSpc>
              <a:spcBef>
                <a:spcPct val="20000"/>
              </a:spcBef>
              <a:buClr>
                <a:schemeClr val="hlink"/>
              </a:buClr>
              <a:buSzPct val="70000"/>
              <a:buFont typeface="Wingdings" pitchFamily="2" charset="2"/>
              <a:buNone/>
            </a:pPr>
            <a:r>
              <a:rPr lang="en-US" altLang="zh-CN" sz="2000" b="0"/>
              <a:t>  3. </a:t>
            </a:r>
            <a:r>
              <a:rPr lang="zh-CN" altLang="en-US" sz="2000" b="0"/>
              <a:t>求选修课为</a:t>
            </a:r>
            <a:r>
              <a:rPr lang="en-US" altLang="zh-CN" sz="2000" b="0"/>
              <a:t>2</a:t>
            </a:r>
            <a:r>
              <a:rPr lang="zh-CN" altLang="en-US" sz="2000" b="0"/>
              <a:t>门课及以上的学生学号。</a:t>
            </a:r>
            <a:r>
              <a:rPr lang="zh-CN" altLang="en-US" sz="2000">
                <a:solidFill>
                  <a:srgbClr val="990033"/>
                </a:solidFill>
                <a:effectLst>
                  <a:outerShdw blurRad="38100" dist="38100" dir="2700000" algn="tl">
                    <a:srgbClr val="C0C0C0"/>
                  </a:outerShdw>
                </a:effectLst>
                <a:latin typeface="Times New Roman" pitchFamily="18" charset="0"/>
              </a:rPr>
              <a:t/>
            </a:r>
            <a:br>
              <a:rPr lang="zh-CN" altLang="en-US" sz="2000">
                <a:solidFill>
                  <a:srgbClr val="990033"/>
                </a:solidFill>
                <a:effectLst>
                  <a:outerShdw blurRad="38100" dist="38100" dir="2700000" algn="tl">
                    <a:srgbClr val="C0C0C0"/>
                  </a:outerShdw>
                </a:effectLst>
                <a:latin typeface="Times New Roman" pitchFamily="18" charset="0"/>
              </a:rPr>
            </a:br>
            <a:r>
              <a:rPr lang="zh-CN" altLang="en-US" sz="2000">
                <a:solidFill>
                  <a:schemeClr val="bg2"/>
                </a:solidFill>
                <a:effectLst>
                  <a:outerShdw blurRad="38100" dist="38100" dir="2700000" algn="tl">
                    <a:srgbClr val="C0C0C0"/>
                  </a:outerShdw>
                </a:effectLst>
                <a:latin typeface="Times New Roman" pitchFamily="18" charset="0"/>
              </a:rPr>
              <a:t>    </a:t>
            </a:r>
            <a:r>
              <a:rPr lang="en-US" altLang="en-US" sz="2000" b="0"/>
              <a:t>SELECT xh FROM xkb GROUP BY xh  HAVING COUNT(*)&gt;=2 </a:t>
            </a:r>
            <a:endParaRPr lang="en-US" altLang="zh-CN" sz="2000" b="0"/>
          </a:p>
          <a:p>
            <a:pPr>
              <a:lnSpc>
                <a:spcPct val="120000"/>
              </a:lnSpc>
              <a:spcBef>
                <a:spcPct val="20000"/>
              </a:spcBef>
              <a:buClr>
                <a:schemeClr val="hlink"/>
              </a:buClr>
              <a:buSzPct val="70000"/>
              <a:buFont typeface="Wingdings" pitchFamily="2" charset="2"/>
              <a:buNone/>
            </a:pPr>
            <a:endParaRPr lang="en-US" altLang="zh-CN" sz="2000"/>
          </a:p>
          <a:p>
            <a:pPr>
              <a:lnSpc>
                <a:spcPct val="120000"/>
              </a:lnSpc>
              <a:spcBef>
                <a:spcPct val="20000"/>
              </a:spcBef>
              <a:buClr>
                <a:schemeClr val="hlink"/>
              </a:buClr>
              <a:buSzPct val="70000"/>
              <a:buFont typeface="Wingdings" pitchFamily="2" charset="2"/>
              <a:buNone/>
            </a:pPr>
            <a:r>
              <a:rPr lang="en-US" altLang="zh-CN" sz="2000"/>
              <a:t>       HAVING</a:t>
            </a:r>
            <a:r>
              <a:rPr lang="zh-CN" altLang="en-US" sz="2000"/>
              <a:t>选项</a:t>
            </a:r>
            <a:r>
              <a:rPr lang="zh-CN" altLang="en-US" sz="2000" b="0">
                <a:solidFill>
                  <a:srgbClr val="000000"/>
                </a:solidFill>
              </a:rPr>
              <a:t>通常跟在</a:t>
            </a:r>
            <a:r>
              <a:rPr lang="en-US" altLang="zh-CN" sz="2000" b="0">
                <a:solidFill>
                  <a:srgbClr val="000000"/>
                </a:solidFill>
              </a:rPr>
              <a:t>GROUP BY</a:t>
            </a:r>
            <a:r>
              <a:rPr lang="zh-CN" altLang="en-US" sz="2000" b="0">
                <a:solidFill>
                  <a:srgbClr val="000000"/>
                </a:solidFill>
              </a:rPr>
              <a:t>子句后面用来从分组统计中筛选出部分统计结果，选项中的逻</a:t>
            </a:r>
            <a:r>
              <a:rPr lang="en-US" altLang="zh-CN" sz="2000" b="0">
                <a:solidFill>
                  <a:srgbClr val="000000"/>
                </a:solidFill>
              </a:rPr>
              <a:t>&lt;</a:t>
            </a:r>
            <a:r>
              <a:rPr lang="zh-CN" altLang="en-US" sz="2000" b="0">
                <a:solidFill>
                  <a:srgbClr val="000000"/>
                </a:solidFill>
              </a:rPr>
              <a:t>辑表达式</a:t>
            </a:r>
            <a:r>
              <a:rPr lang="en-US" altLang="zh-CN" sz="2000" b="0">
                <a:solidFill>
                  <a:srgbClr val="000000"/>
                </a:solidFill>
              </a:rPr>
              <a:t>&gt;</a:t>
            </a:r>
            <a:r>
              <a:rPr lang="zh-CN" altLang="en-US" sz="2000" b="0">
                <a:solidFill>
                  <a:srgbClr val="000000"/>
                </a:solidFill>
              </a:rPr>
              <a:t>是一个筛选条件。</a:t>
            </a:r>
            <a:endParaRPr lang="en-GB" altLang="zh-CN" sz="2000" b="0">
              <a:solidFill>
                <a:srgbClr val="000000"/>
              </a:solidFill>
            </a:endParaRPr>
          </a:p>
        </p:txBody>
      </p:sp>
      <p:sp>
        <p:nvSpPr>
          <p:cNvPr id="177766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8690" name="Rectangle 2"/>
          <p:cNvSpPr>
            <a:spLocks noGrp="1" noRot="1" noChangeArrowheads="1"/>
          </p:cNvSpPr>
          <p:nvPr>
            <p:ph type="title"/>
          </p:nvPr>
        </p:nvSpPr>
        <p:spPr>
          <a:xfrm>
            <a:off x="827088" y="549275"/>
            <a:ext cx="7726362" cy="511175"/>
          </a:xfrm>
        </p:spPr>
        <p:txBody>
          <a:bodyPr/>
          <a:lstStyle/>
          <a:p>
            <a:pPr algn="l">
              <a:lnSpc>
                <a:spcPct val="110000"/>
              </a:lnSpc>
            </a:pPr>
            <a:r>
              <a:rPr lang="zh-CN" altLang="en-US" sz="2000">
                <a:solidFill>
                  <a:srgbClr val="336699"/>
                </a:solidFill>
              </a:rPr>
              <a:t>数据查询实例</a:t>
            </a:r>
          </a:p>
        </p:txBody>
      </p:sp>
      <p:sp>
        <p:nvSpPr>
          <p:cNvPr id="1778691" name="Rectangle 3"/>
          <p:cNvSpPr>
            <a:spLocks noGrp="1" noRot="1" noChangeArrowheads="1"/>
          </p:cNvSpPr>
          <p:nvPr>
            <p:ph type="body" idx="1"/>
          </p:nvPr>
        </p:nvSpPr>
        <p:spPr>
          <a:xfrm>
            <a:off x="395288" y="1052513"/>
            <a:ext cx="8497887" cy="1728787"/>
          </a:xfrm>
          <a:noFill/>
          <a:ln/>
          <a:extLst>
            <a:ext uri="{909E8E84-426E-40DD-AFC4-6F175D3DCCD1}">
              <a14:hiddenFill xmlns:a14="http://schemas.microsoft.com/office/drawing/2010/main">
                <a:solidFill>
                  <a:srgbClr val="FFFFCC"/>
                </a:solidFill>
              </a14:hiddenFill>
            </a:ext>
          </a:extLst>
        </p:spPr>
        <p:txBody>
          <a:bodyPr/>
          <a:lstStyle/>
          <a:p>
            <a:pPr lvl="1">
              <a:lnSpc>
                <a:spcPct val="120000"/>
              </a:lnSpc>
              <a:buFont typeface="Wingdings" pitchFamily="2" charset="2"/>
              <a:buNone/>
            </a:pPr>
            <a:r>
              <a:rPr lang="zh-CN" altLang="en-US" sz="1800" b="1">
                <a:solidFill>
                  <a:srgbClr val="006600"/>
                </a:solidFill>
                <a:latin typeface="Times New Roman" pitchFamily="18" charset="0"/>
              </a:rPr>
              <a:t>学生课程库结构为：</a:t>
            </a:r>
          </a:p>
          <a:p>
            <a:pPr lvl="1">
              <a:lnSpc>
                <a:spcPct val="120000"/>
              </a:lnSpc>
              <a:buFont typeface="Wingdings" pitchFamily="2" charset="2"/>
              <a:buNone/>
            </a:pPr>
            <a:r>
              <a:rPr lang="zh-CN" altLang="en-US" sz="1800" b="1">
                <a:solidFill>
                  <a:srgbClr val="006600"/>
                </a:solidFill>
                <a:latin typeface="Times New Roman" pitchFamily="18" charset="0"/>
              </a:rPr>
              <a:t>                  学生</a:t>
            </a:r>
            <a:r>
              <a:rPr lang="en-US" altLang="zh-CN" sz="1800" b="1">
                <a:solidFill>
                  <a:srgbClr val="006600"/>
                </a:solidFill>
                <a:latin typeface="Times New Roman" pitchFamily="18" charset="0"/>
              </a:rPr>
              <a:t>(</a:t>
            </a:r>
            <a:r>
              <a:rPr lang="zh-CN" altLang="en-US" sz="1800" b="1">
                <a:solidFill>
                  <a:schemeClr val="hlink"/>
                </a:solidFill>
                <a:latin typeface="Times New Roman" pitchFamily="18" charset="0"/>
              </a:rPr>
              <a:t>学号，姓名</a:t>
            </a:r>
            <a:r>
              <a:rPr lang="zh-CN" altLang="en-US" sz="1800" b="1">
                <a:solidFill>
                  <a:srgbClr val="006600"/>
                </a:solidFill>
                <a:latin typeface="Times New Roman" pitchFamily="18" charset="0"/>
              </a:rPr>
              <a:t>，年龄，</a:t>
            </a:r>
            <a:r>
              <a:rPr lang="zh-CN" altLang="en-US" sz="1800" b="1">
                <a:solidFill>
                  <a:srgbClr val="006600"/>
                </a:solidFill>
                <a:latin typeface="Times New Roman" pitchFamily="18" charset="0"/>
                <a:cs typeface="Times New Roman" pitchFamily="18" charset="0"/>
              </a:rPr>
              <a:t>性别</a:t>
            </a:r>
            <a:r>
              <a:rPr lang="en-US" altLang="zh-CN" sz="1800" b="1">
                <a:solidFill>
                  <a:srgbClr val="006600"/>
                </a:solidFill>
                <a:latin typeface="Times New Roman" pitchFamily="18" charset="0"/>
                <a:cs typeface="Times New Roman" pitchFamily="18" charset="0"/>
              </a:rPr>
              <a:t>,</a:t>
            </a:r>
            <a:r>
              <a:rPr lang="zh-CN" altLang="en-US" sz="1800" b="1">
                <a:solidFill>
                  <a:srgbClr val="006600"/>
                </a:solidFill>
                <a:latin typeface="Times New Roman" pitchFamily="18" charset="0"/>
              </a:rPr>
              <a:t>专业</a:t>
            </a:r>
            <a:r>
              <a:rPr lang="en-US" altLang="zh-CN" sz="1800" b="1">
                <a:solidFill>
                  <a:srgbClr val="006600"/>
                </a:solidFill>
                <a:latin typeface="Times New Roman" pitchFamily="18" charset="0"/>
              </a:rPr>
              <a:t>)</a:t>
            </a:r>
            <a:r>
              <a:rPr lang="zh-CN" altLang="en-US" sz="1800" b="1">
                <a:solidFill>
                  <a:srgbClr val="006600"/>
                </a:solidFill>
                <a:latin typeface="Times New Roman" pitchFamily="18" charset="0"/>
              </a:rPr>
              <a:t>；</a:t>
            </a:r>
          </a:p>
          <a:p>
            <a:pPr lvl="1">
              <a:lnSpc>
                <a:spcPct val="120000"/>
              </a:lnSpc>
              <a:buFont typeface="Wingdings" pitchFamily="2" charset="2"/>
              <a:buNone/>
            </a:pPr>
            <a:r>
              <a:rPr lang="zh-CN" altLang="en-US" sz="1800" b="1">
                <a:solidFill>
                  <a:srgbClr val="006600"/>
                </a:solidFill>
                <a:latin typeface="Times New Roman" pitchFamily="18" charset="0"/>
              </a:rPr>
              <a:t>                  课程</a:t>
            </a:r>
            <a:r>
              <a:rPr lang="en-US" altLang="zh-CN" sz="1800" b="1">
                <a:solidFill>
                  <a:srgbClr val="006600"/>
                </a:solidFill>
                <a:latin typeface="Times New Roman" pitchFamily="18" charset="0"/>
              </a:rPr>
              <a:t>(</a:t>
            </a:r>
            <a:r>
              <a:rPr lang="zh-CN" altLang="en-US" sz="1800" b="1">
                <a:solidFill>
                  <a:srgbClr val="006600"/>
                </a:solidFill>
                <a:latin typeface="Times New Roman" pitchFamily="18" charset="0"/>
              </a:rPr>
              <a:t>课程号，</a:t>
            </a:r>
            <a:r>
              <a:rPr lang="zh-CN" altLang="en-US" sz="1800" b="1">
                <a:solidFill>
                  <a:schemeClr val="hlink"/>
                </a:solidFill>
                <a:latin typeface="Times New Roman" pitchFamily="18" charset="0"/>
              </a:rPr>
              <a:t>课程名</a:t>
            </a:r>
            <a:r>
              <a:rPr lang="zh-CN" altLang="en-US" sz="1800" b="1">
                <a:solidFill>
                  <a:srgbClr val="006600"/>
                </a:solidFill>
                <a:latin typeface="Times New Roman" pitchFamily="18" charset="0"/>
              </a:rPr>
              <a:t>，先修课</a:t>
            </a:r>
            <a:r>
              <a:rPr lang="en-US" altLang="zh-CN" sz="1800" b="1">
                <a:solidFill>
                  <a:srgbClr val="006600"/>
                </a:solidFill>
                <a:latin typeface="Times New Roman" pitchFamily="18" charset="0"/>
              </a:rPr>
              <a:t>)</a:t>
            </a:r>
            <a:r>
              <a:rPr lang="zh-CN" altLang="en-US" sz="1800" b="1">
                <a:solidFill>
                  <a:srgbClr val="006600"/>
                </a:solidFill>
                <a:latin typeface="Times New Roman" pitchFamily="18" charset="0"/>
              </a:rPr>
              <a:t>；</a:t>
            </a:r>
          </a:p>
          <a:p>
            <a:pPr lvl="1">
              <a:lnSpc>
                <a:spcPct val="120000"/>
              </a:lnSpc>
              <a:buFont typeface="Wingdings" pitchFamily="2" charset="2"/>
              <a:buNone/>
            </a:pPr>
            <a:r>
              <a:rPr lang="zh-CN" altLang="en-US" sz="1800" b="1">
                <a:solidFill>
                  <a:srgbClr val="006600"/>
                </a:solidFill>
                <a:latin typeface="Times New Roman" pitchFamily="18" charset="0"/>
              </a:rPr>
              <a:t>                  选课</a:t>
            </a:r>
            <a:r>
              <a:rPr lang="en-US" altLang="zh-CN" sz="1800" b="1">
                <a:solidFill>
                  <a:srgbClr val="006600"/>
                </a:solidFill>
                <a:latin typeface="Times New Roman" pitchFamily="18" charset="0"/>
              </a:rPr>
              <a:t>(</a:t>
            </a:r>
            <a:r>
              <a:rPr lang="zh-CN" altLang="en-US" sz="1800" b="1">
                <a:solidFill>
                  <a:srgbClr val="006600"/>
                </a:solidFill>
                <a:latin typeface="Times New Roman" pitchFamily="18" charset="0"/>
              </a:rPr>
              <a:t>学号，课程号，</a:t>
            </a:r>
            <a:r>
              <a:rPr lang="zh-CN" altLang="en-US" sz="1800" b="1">
                <a:solidFill>
                  <a:schemeClr val="hlink"/>
                </a:solidFill>
                <a:latin typeface="Times New Roman" pitchFamily="18" charset="0"/>
              </a:rPr>
              <a:t>成绩</a:t>
            </a:r>
            <a:r>
              <a:rPr lang="en-US" altLang="zh-CN" sz="1800" b="1">
                <a:solidFill>
                  <a:srgbClr val="006600"/>
                </a:solidFill>
                <a:latin typeface="Times New Roman" pitchFamily="18" charset="0"/>
              </a:rPr>
              <a:t>).</a:t>
            </a:r>
          </a:p>
        </p:txBody>
      </p:sp>
      <p:sp>
        <p:nvSpPr>
          <p:cNvPr id="177869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
        <p:nvSpPr>
          <p:cNvPr id="1778693" name="Text Box 5"/>
          <p:cNvSpPr txBox="1">
            <a:spLocks noChangeArrowheads="1"/>
          </p:cNvSpPr>
          <p:nvPr/>
        </p:nvSpPr>
        <p:spPr bwMode="auto">
          <a:xfrm>
            <a:off x="755650" y="3213100"/>
            <a:ext cx="7705725" cy="2473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nSpc>
                <a:spcPct val="130000"/>
              </a:lnSpc>
            </a:pPr>
            <a:r>
              <a:rPr lang="en-US" sz="2000"/>
              <a:t>create database xskck</a:t>
            </a:r>
          </a:p>
          <a:p>
            <a:pPr>
              <a:lnSpc>
                <a:spcPct val="130000"/>
              </a:lnSpc>
            </a:pPr>
            <a:r>
              <a:rPr lang="en-US" sz="2000"/>
              <a:t>use xskck</a:t>
            </a:r>
          </a:p>
          <a:p>
            <a:pPr>
              <a:lnSpc>
                <a:spcPct val="130000"/>
              </a:lnSpc>
            </a:pPr>
            <a:r>
              <a:rPr lang="en-US" sz="2000"/>
              <a:t>create table xsb (xh char(13),xm char(8),nl int</a:t>
            </a:r>
            <a:r>
              <a:rPr lang="en-US" altLang="zh-CN" sz="2000"/>
              <a:t>,</a:t>
            </a:r>
            <a:r>
              <a:rPr lang="en-US"/>
              <a:t>x</a:t>
            </a:r>
            <a:r>
              <a:rPr lang="en-US" altLang="zh-CN"/>
              <a:t>b</a:t>
            </a:r>
            <a:r>
              <a:rPr lang="en-US"/>
              <a:t> char(</a:t>
            </a:r>
            <a:r>
              <a:rPr lang="en-US" altLang="zh-CN"/>
              <a:t>2</a:t>
            </a:r>
            <a:r>
              <a:rPr lang="en-US"/>
              <a:t>),</a:t>
            </a:r>
            <a:r>
              <a:rPr lang="en-US" altLang="zh-CN" sz="2000"/>
              <a:t> </a:t>
            </a:r>
            <a:r>
              <a:rPr lang="en-US" sz="2000"/>
              <a:t>zy char(10))</a:t>
            </a:r>
          </a:p>
          <a:p>
            <a:pPr>
              <a:lnSpc>
                <a:spcPct val="130000"/>
              </a:lnSpc>
            </a:pPr>
            <a:r>
              <a:rPr lang="en-US" altLang="zh-CN" sz="2000"/>
              <a:t>create table kcb (kch char(2),kcm char(12),xxk char(2))</a:t>
            </a:r>
          </a:p>
          <a:p>
            <a:pPr>
              <a:lnSpc>
                <a:spcPct val="130000"/>
              </a:lnSpc>
            </a:pPr>
            <a:r>
              <a:rPr lang="en-US" altLang="zh-CN" sz="2000"/>
              <a:t>create table xkb (xh char(13),kch char(2),cj int)</a:t>
            </a:r>
            <a:endParaRPr lang="en-US" sz="2000"/>
          </a:p>
        </p:txBody>
      </p:sp>
    </p:spTree>
  </p:cSld>
  <p:clrMapOvr>
    <a:masterClrMapping/>
  </p:clrMapOvr>
  <p:transition>
    <p:zoom dir="in"/>
  </p:transition>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79714" name="Rectangle 2"/>
          <p:cNvSpPr>
            <a:spLocks noGrp="1" noRot="1" noChangeArrowheads="1"/>
          </p:cNvSpPr>
          <p:nvPr>
            <p:ph type="title"/>
          </p:nvPr>
        </p:nvSpPr>
        <p:spPr>
          <a:xfrm>
            <a:off x="395288" y="1052513"/>
            <a:ext cx="8540750" cy="511175"/>
          </a:xfrm>
        </p:spPr>
        <p:txBody>
          <a:bodyPr/>
          <a:lstStyle/>
          <a:p>
            <a:pPr algn="l">
              <a:lnSpc>
                <a:spcPct val="110000"/>
              </a:lnSpc>
            </a:pPr>
            <a:r>
              <a:rPr lang="zh-CN" altLang="en-US" sz="2000" b="0">
                <a:solidFill>
                  <a:schemeClr val="tx1"/>
                </a:solidFill>
              </a:rPr>
              <a:t>表</a:t>
            </a:r>
            <a:r>
              <a:rPr lang="en-US" altLang="zh-CN" sz="2000" b="0">
                <a:solidFill>
                  <a:schemeClr val="tx1"/>
                </a:solidFill>
              </a:rPr>
              <a:t>1 </a:t>
            </a:r>
            <a:r>
              <a:rPr lang="zh-CN" altLang="en-US" sz="2000" b="0">
                <a:solidFill>
                  <a:schemeClr val="tx1"/>
                </a:solidFill>
              </a:rPr>
              <a:t>学生表的实验数据：</a:t>
            </a:r>
          </a:p>
        </p:txBody>
      </p:sp>
      <p:sp>
        <p:nvSpPr>
          <p:cNvPr id="1779715" name="Rectangle 3"/>
          <p:cNvSpPr>
            <a:spLocks noChangeArrowheads="1"/>
          </p:cNvSpPr>
          <p:nvPr/>
        </p:nvSpPr>
        <p:spPr bwMode="auto">
          <a:xfrm>
            <a:off x="1238250" y="1177925"/>
            <a:ext cx="3938588" cy="0"/>
          </a:xfrm>
          <a:prstGeom prst="rect">
            <a:avLst/>
          </a:prstGeom>
          <a:solidFill>
            <a:srgbClr val="FFFF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1779803" name="Group 91"/>
          <p:cNvGraphicFramePr>
            <a:graphicFrameLocks noGrp="1"/>
          </p:cNvGraphicFramePr>
          <p:nvPr/>
        </p:nvGraphicFramePr>
        <p:xfrm>
          <a:off x="684213" y="2060575"/>
          <a:ext cx="7056437" cy="3684588"/>
        </p:xfrm>
        <a:graphic>
          <a:graphicData uri="http://schemas.openxmlformats.org/drawingml/2006/table">
            <a:tbl>
              <a:tblPr/>
              <a:tblGrid>
                <a:gridCol w="1079500"/>
                <a:gridCol w="1173162"/>
                <a:gridCol w="1201738"/>
                <a:gridCol w="1081087"/>
                <a:gridCol w="936625"/>
                <a:gridCol w="1584325"/>
              </a:tblGrid>
              <a:tr h="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0000"/>
                          </a:solidFill>
                          <a:effectLst/>
                          <a:latin typeface="Times New Roman" pitchFamily="18" charset="0"/>
                          <a:ea typeface="宋体" pitchFamily="2" charset="-122"/>
                          <a:cs typeface="Times New Roman" pitchFamily="18" charset="0"/>
                        </a:rPr>
                        <a:t>序号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0000"/>
                          </a:solidFill>
                          <a:effectLst/>
                          <a:latin typeface="Times New Roman" pitchFamily="18" charset="0"/>
                          <a:ea typeface="宋体" pitchFamily="2" charset="-122"/>
                          <a:cs typeface="Times New Roman" pitchFamily="18" charset="0"/>
                        </a:rPr>
                        <a:t>学号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0000"/>
                          </a:solidFill>
                          <a:effectLst/>
                          <a:latin typeface="Times New Roman" pitchFamily="18" charset="0"/>
                          <a:ea typeface="宋体" pitchFamily="2" charset="-122"/>
                          <a:cs typeface="Times New Roman" pitchFamily="18" charset="0"/>
                        </a:rPr>
                        <a:t>姓名</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0000"/>
                          </a:solidFill>
                          <a:effectLst/>
                          <a:latin typeface="Times New Roman" pitchFamily="18" charset="0"/>
                          <a:ea typeface="宋体" pitchFamily="2" charset="-122"/>
                          <a:cs typeface="Times New Roman" pitchFamily="18" charset="0"/>
                        </a:rPr>
                        <a:t>年龄</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rgbClr val="FF0000"/>
                          </a:solidFill>
                          <a:effectLst/>
                          <a:latin typeface="Times New Roman" pitchFamily="18" charset="0"/>
                          <a:ea typeface="宋体" pitchFamily="2" charset="-122"/>
                          <a:cs typeface="Times New Roman" pitchFamily="18" charset="0"/>
                        </a:rPr>
                        <a:t>性别</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0" i="0" u="none" strike="noStrike" cap="none" normalizeH="0" baseline="0" smtClean="0">
                          <a:ln>
                            <a:noFill/>
                          </a:ln>
                          <a:solidFill>
                            <a:schemeClr val="tx1"/>
                          </a:solidFill>
                          <a:effectLst/>
                          <a:latin typeface="Arial" pitchFamily="34" charset="0"/>
                          <a:ea typeface="宋体" pitchFamily="2" charset="-122"/>
                        </a:rPr>
                        <a:t>专业</a:t>
                      </a: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李明</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计算机</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张小红</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计算机</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S3</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李和明</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女</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计算机</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S4</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张三</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计算机</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S5</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刘宏</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23</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计算机</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S6</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王红应</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20</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女</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计算机</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S7</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吴非</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19</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数学</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S8</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丁玉</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数学</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9</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S9</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赵名</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女</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数学</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FFFF99"/>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10</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80808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S12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80808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张共可</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80808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80808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808080"/>
                      </a:solidFill>
                      <a:prstDash val="solid"/>
                      <a:round/>
                      <a:headEnd type="none" w="med" len="med"/>
                      <a:tailEnd type="none" w="med" len="med"/>
                    </a:lnB>
                    <a:lnTlToBr>
                      <a:noFill/>
                    </a:lnTlToBr>
                    <a:lnBlToTr>
                      <a:noFill/>
                    </a:lnBlToTr>
                    <a:solidFill>
                      <a:srgbClr val="FFFF99"/>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物理</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sng" algn="ctr">
                      <a:solidFill>
                        <a:srgbClr val="808080"/>
                      </a:solidFill>
                      <a:prstDash val="solid"/>
                      <a:round/>
                      <a:headEnd type="none" w="med" len="med"/>
                      <a:tailEnd type="none" w="med" len="med"/>
                    </a:lnB>
                    <a:lnTlToBr>
                      <a:noFill/>
                    </a:lnTlToBr>
                    <a:lnBlToTr>
                      <a:noFill/>
                    </a:lnBlToTr>
                    <a:solidFill>
                      <a:srgbClr val="FFFF99"/>
                    </a:solidFill>
                  </a:tcPr>
                </a:tc>
              </a:tr>
            </a:tbl>
          </a:graphicData>
        </a:graphic>
      </p:graphicFrame>
      <p:sp>
        <p:nvSpPr>
          <p:cNvPr id="1779802" name="Text Box 90"/>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0738" name="Rectangle 2"/>
          <p:cNvSpPr>
            <a:spLocks noGrp="1" noRot="1" noChangeArrowheads="1"/>
          </p:cNvSpPr>
          <p:nvPr>
            <p:ph type="title"/>
          </p:nvPr>
        </p:nvSpPr>
        <p:spPr>
          <a:xfrm>
            <a:off x="301625" y="685800"/>
            <a:ext cx="8540750" cy="366713"/>
          </a:xfrm>
        </p:spPr>
        <p:txBody>
          <a:bodyPr/>
          <a:lstStyle/>
          <a:p>
            <a:pPr algn="l">
              <a:lnSpc>
                <a:spcPct val="110000"/>
              </a:lnSpc>
            </a:pPr>
            <a:r>
              <a:rPr lang="zh-CN" altLang="en-US" sz="2000" b="0">
                <a:solidFill>
                  <a:schemeClr val="tx1"/>
                </a:solidFill>
              </a:rPr>
              <a:t>表</a:t>
            </a:r>
            <a:r>
              <a:rPr lang="en-US" altLang="zh-CN" sz="2000" b="0">
                <a:solidFill>
                  <a:schemeClr val="tx1"/>
                </a:solidFill>
              </a:rPr>
              <a:t>2  </a:t>
            </a:r>
            <a:r>
              <a:rPr lang="zh-CN" altLang="en-US" sz="2000" b="0">
                <a:solidFill>
                  <a:schemeClr val="tx1"/>
                </a:solidFill>
              </a:rPr>
              <a:t>课程表的实验数据</a:t>
            </a:r>
          </a:p>
        </p:txBody>
      </p:sp>
      <p:graphicFrame>
        <p:nvGraphicFramePr>
          <p:cNvPr id="1780804" name="Group 68"/>
          <p:cNvGraphicFramePr>
            <a:graphicFrameLocks noGrp="1"/>
          </p:cNvGraphicFramePr>
          <p:nvPr/>
        </p:nvGraphicFramePr>
        <p:xfrm>
          <a:off x="1476375" y="1484313"/>
          <a:ext cx="5616575" cy="3335337"/>
        </p:xfrm>
        <a:graphic>
          <a:graphicData uri="http://schemas.openxmlformats.org/drawingml/2006/table">
            <a:tbl>
              <a:tblPr/>
              <a:tblGrid>
                <a:gridCol w="1008063"/>
                <a:gridCol w="1306512"/>
                <a:gridCol w="1871663"/>
                <a:gridCol w="1430337"/>
              </a:tblGrid>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rgbClr val="FFFFFF"/>
                          </a:solidFill>
                          <a:effectLst/>
                          <a:latin typeface="Times New Roman" pitchFamily="18" charset="0"/>
                          <a:ea typeface="宋体" pitchFamily="2" charset="-122"/>
                          <a:cs typeface="Times New Roman" pitchFamily="18" charset="0"/>
                        </a:rPr>
                        <a:t>序号</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000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rgbClr val="FFFFFF"/>
                          </a:solidFill>
                          <a:effectLst/>
                          <a:latin typeface="Times New Roman" pitchFamily="18" charset="0"/>
                          <a:ea typeface="宋体" pitchFamily="2" charset="-122"/>
                          <a:cs typeface="Times New Roman" pitchFamily="18" charset="0"/>
                        </a:rPr>
                        <a:t>课程号</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000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rgbClr val="FFFFFF"/>
                          </a:solidFill>
                          <a:effectLst/>
                          <a:latin typeface="Times New Roman" pitchFamily="18" charset="0"/>
                          <a:ea typeface="宋体" pitchFamily="2" charset="-122"/>
                          <a:cs typeface="Times New Roman" pitchFamily="18" charset="0"/>
                        </a:rPr>
                        <a:t>课程名</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00008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rgbClr val="FFFFFF"/>
                          </a:solidFill>
                          <a:effectLst/>
                          <a:latin typeface="Times New Roman" pitchFamily="18" charset="0"/>
                          <a:ea typeface="宋体" pitchFamily="2" charset="-122"/>
                          <a:cs typeface="Times New Roman" pitchFamily="18" charset="0"/>
                        </a:rPr>
                        <a:t>先行课</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000080"/>
                    </a:solid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C1</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计算机引论</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C2</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数据结构</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C3</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C3</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a:t>
                      </a: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语言编程</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C1</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C4</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软件工程</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C6</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C6</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数据库</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C2</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C5</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计算机文化</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C7</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高等数学</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C8</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概率统计</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E5E5E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C9</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9</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C9</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线性代数</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E5E5E5"/>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C7</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9525" cap="flat" cmpd="sng" algn="ctr">
                      <a:solidFill>
                        <a:srgbClr val="00000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r>
              <a:tr h="228600">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10</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CN"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C10</a:t>
                      </a:r>
                      <a:endParaRPr kumimoji="0" lang="en-US" altLang="zh-CN"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C0C0C0"/>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zh-CN" altLang="en-US" sz="14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力学</a:t>
                      </a:r>
                      <a:endParaRPr kumimoji="0" lang="zh-CN" alt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solidFill>
                      <a:srgbClr val="E5E5E5"/>
                    </a:solidFill>
                  </a:tcPr>
                </a:tc>
                <a:tc>
                  <a:txBody>
                    <a:bodyPr/>
                    <a:lstStyle/>
                    <a:p>
                      <a:pPr marL="0" marR="0" lvl="0" indent="0" algn="l" defTabSz="914400" rtl="0" eaLnBrk="1" fontAlgn="base" latinLnBrk="0" hangingPunct="1">
                        <a:lnSpc>
                          <a:spcPct val="100000"/>
                        </a:lnSpc>
                        <a:spcBef>
                          <a:spcPct val="20000"/>
                        </a:spcBef>
                        <a:spcAft>
                          <a:spcPct val="0"/>
                        </a:spcAft>
                        <a:buClr>
                          <a:schemeClr val="hlink"/>
                        </a:buClr>
                        <a:buSzPct val="70000"/>
                        <a:buFont typeface="Wingdings" pitchFamily="2" charset="2"/>
                        <a:buNone/>
                        <a:tabLst/>
                      </a:pPr>
                      <a:endParaRPr kumimoji="0" lang="en-US" sz="1400" b="0" i="0" u="none" strike="noStrike" cap="none" normalizeH="0" baseline="0" smtClean="0">
                        <a:ln>
                          <a:noFill/>
                        </a:ln>
                        <a:solidFill>
                          <a:schemeClr val="tx1"/>
                        </a:solidFill>
                        <a:effectLst/>
                        <a:latin typeface="Arial" pitchFamily="34" charset="0"/>
                        <a:ea typeface="宋体" pitchFamily="2" charset="-122"/>
                      </a:endParaRPr>
                    </a:p>
                  </a:txBody>
                  <a:tcPr horzOverflow="overflow">
                    <a:lnL w="12700" cap="flat" cmpd="sng" algn="ctr">
                      <a:solidFill>
                        <a:srgbClr val="000080"/>
                      </a:solidFill>
                      <a:prstDash val="solid"/>
                      <a:round/>
                      <a:headEnd type="none" w="med" len="med"/>
                      <a:tailEnd type="none" w="med" len="med"/>
                    </a:lnL>
                    <a:lnR w="12700" cap="flat" cmpd="sng" algn="ctr">
                      <a:solidFill>
                        <a:srgbClr val="000080"/>
                      </a:solidFill>
                      <a:prstDash val="solid"/>
                      <a:round/>
                      <a:headEnd type="none" w="med" len="med"/>
                      <a:tailEnd type="none" w="med" len="med"/>
                    </a:lnR>
                    <a:lnT w="12700" cap="flat" cmpd="sng" algn="ctr">
                      <a:solidFill>
                        <a:srgbClr val="000080"/>
                      </a:solidFill>
                      <a:prstDash val="solid"/>
                      <a:round/>
                      <a:headEnd type="none" w="med" len="med"/>
                      <a:tailEnd type="none" w="med" len="med"/>
                    </a:lnT>
                    <a:lnB w="12700" cap="flat" cmpd="sng" algn="ctr">
                      <a:solidFill>
                        <a:srgbClr val="000080"/>
                      </a:solidFill>
                      <a:prstDash val="solid"/>
                      <a:round/>
                      <a:headEnd type="none" w="med" len="med"/>
                      <a:tailEnd type="none" w="med" len="med"/>
                    </a:lnB>
                    <a:lnTlToBr>
                      <a:noFill/>
                    </a:lnTlToBr>
                    <a:lnBlToTr>
                      <a:noFill/>
                    </a:lnBlToTr>
                    <a:noFill/>
                  </a:tcPr>
                </a:tc>
              </a:tr>
            </a:tbl>
          </a:graphicData>
        </a:graphic>
      </p:graphicFrame>
      <p:sp>
        <p:nvSpPr>
          <p:cNvPr id="1780802" name="Rectangle 66"/>
          <p:cNvSpPr>
            <a:spLocks noChangeArrowheads="1"/>
          </p:cNvSpPr>
          <p:nvPr/>
        </p:nvSpPr>
        <p:spPr bwMode="auto">
          <a:xfrm>
            <a:off x="1317625" y="-849313"/>
            <a:ext cx="3036888" cy="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780803" name="Text Box 67"/>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1762" name="Rectangle 2"/>
          <p:cNvSpPr>
            <a:spLocks noGrp="1" noRot="1" noChangeArrowheads="1"/>
          </p:cNvSpPr>
          <p:nvPr>
            <p:ph type="title"/>
          </p:nvPr>
        </p:nvSpPr>
        <p:spPr>
          <a:xfrm>
            <a:off x="611188" y="765175"/>
            <a:ext cx="7667625" cy="439738"/>
          </a:xfrm>
        </p:spPr>
        <p:txBody>
          <a:bodyPr/>
          <a:lstStyle/>
          <a:p>
            <a:pPr algn="l">
              <a:lnSpc>
                <a:spcPct val="110000"/>
              </a:lnSpc>
            </a:pPr>
            <a:r>
              <a:rPr lang="zh-CN" altLang="en-US" sz="2000" b="0">
                <a:solidFill>
                  <a:schemeClr val="tx1"/>
                </a:solidFill>
              </a:rPr>
              <a:t>表</a:t>
            </a:r>
            <a:r>
              <a:rPr lang="en-US" altLang="zh-CN" sz="2000" b="0">
                <a:solidFill>
                  <a:schemeClr val="tx1"/>
                </a:solidFill>
              </a:rPr>
              <a:t>3  </a:t>
            </a:r>
            <a:r>
              <a:rPr lang="zh-CN" altLang="en-US" sz="2000" b="0">
                <a:solidFill>
                  <a:schemeClr val="tx1"/>
                </a:solidFill>
              </a:rPr>
              <a:t>选课表的实验数据</a:t>
            </a:r>
          </a:p>
        </p:txBody>
      </p:sp>
      <p:sp>
        <p:nvSpPr>
          <p:cNvPr id="1781763" name="Rectangle 3"/>
          <p:cNvSpPr>
            <a:spLocks noChangeArrowheads="1"/>
          </p:cNvSpPr>
          <p:nvPr/>
        </p:nvSpPr>
        <p:spPr bwMode="auto">
          <a:xfrm>
            <a:off x="1317625" y="-849313"/>
            <a:ext cx="1327150" cy="5032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r>
              <a:rPr lang="zh-CN" altLang="en-US" sz="900" b="0">
                <a:latin typeface="Times New Roman" pitchFamily="18" charset="0"/>
                <a:ea typeface="黑体" pitchFamily="49" charset="-122"/>
                <a:cs typeface="Times New Roman" pitchFamily="18" charset="0"/>
              </a:rPr>
              <a:t>表</a:t>
            </a:r>
            <a:r>
              <a:rPr lang="en-US" altLang="zh-CN" sz="900" b="0">
                <a:latin typeface="Times New Roman" pitchFamily="18" charset="0"/>
                <a:ea typeface="黑体" pitchFamily="49" charset="-122"/>
                <a:cs typeface="Times New Roman" pitchFamily="18" charset="0"/>
              </a:rPr>
              <a:t>7  </a:t>
            </a:r>
            <a:r>
              <a:rPr lang="zh-CN" altLang="en-US" sz="900" b="0">
                <a:latin typeface="Times New Roman" pitchFamily="18" charset="0"/>
                <a:ea typeface="黑体" pitchFamily="49" charset="-122"/>
                <a:cs typeface="Times New Roman" pitchFamily="18" charset="0"/>
              </a:rPr>
              <a:t>课程表的实验数据</a:t>
            </a:r>
            <a:endParaRPr lang="zh-CN" altLang="en-US" sz="1100" b="0">
              <a:ea typeface="黑体" pitchFamily="49" charset="-122"/>
              <a:cs typeface="Times New Roman" pitchFamily="18" charset="0"/>
            </a:endParaRPr>
          </a:p>
          <a:p>
            <a:pPr eaLnBrk="0" hangingPunct="0"/>
            <a:endParaRPr lang="en-US" altLang="zh-CN" b="0">
              <a:ea typeface="黑体" pitchFamily="49" charset="-122"/>
              <a:cs typeface="Times New Roman" pitchFamily="18" charset="0"/>
            </a:endParaRPr>
          </a:p>
        </p:txBody>
      </p:sp>
      <p:sp>
        <p:nvSpPr>
          <p:cNvPr id="1781764" name="Rectangle 4"/>
          <p:cNvSpPr>
            <a:spLocks noChangeArrowheads="1"/>
          </p:cNvSpPr>
          <p:nvPr/>
        </p:nvSpPr>
        <p:spPr bwMode="auto">
          <a:xfrm>
            <a:off x="1317625" y="-849313"/>
            <a:ext cx="3036888" cy="0"/>
          </a:xfrm>
          <a:prstGeom prst="rect">
            <a:avLst/>
          </a:prstGeom>
          <a:solidFill>
            <a:srgbClr val="CCFFC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graphicFrame>
        <p:nvGraphicFramePr>
          <p:cNvPr id="1781851" name="Group 91"/>
          <p:cNvGraphicFramePr>
            <a:graphicFrameLocks noGrp="1"/>
          </p:cNvGraphicFramePr>
          <p:nvPr/>
        </p:nvGraphicFramePr>
        <p:xfrm>
          <a:off x="1476375" y="1412875"/>
          <a:ext cx="5616575" cy="4710113"/>
        </p:xfrm>
        <a:graphic>
          <a:graphicData uri="http://schemas.openxmlformats.org/drawingml/2006/table">
            <a:tbl>
              <a:tblPr/>
              <a:tblGrid>
                <a:gridCol w="962025"/>
                <a:gridCol w="1441450"/>
                <a:gridCol w="1741488"/>
                <a:gridCol w="1471612"/>
              </a:tblGrid>
              <a:tr h="360363">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序号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学号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课程号</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zh-CN" altLang="en-US"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成绩</a:t>
                      </a:r>
                      <a:endParaRPr kumimoji="0" lang="zh-CN" altLang="en-US"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360363">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rgbClr val="FF3399"/>
                          </a:solidFill>
                          <a:effectLst/>
                          <a:latin typeface="Times New Roman" pitchFamily="18" charset="0"/>
                          <a:ea typeface="宋体" pitchFamily="2" charset="-122"/>
                          <a:cs typeface="Times New Roman" pitchFamily="18" charset="0"/>
                        </a:rPr>
                        <a:t>S1</a:t>
                      </a:r>
                      <a:endParaRPr kumimoji="0" lang="en-US" altLang="zh-CN" sz="1600" b="0" i="0" u="none" strike="noStrike" cap="none" normalizeH="0" baseline="0" smtClean="0">
                        <a:ln>
                          <a:noFill/>
                        </a:ln>
                        <a:solidFill>
                          <a:srgbClr val="FF3399"/>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rgbClr val="FF3399"/>
                          </a:solidFill>
                          <a:effectLst/>
                          <a:latin typeface="Times New Roman" pitchFamily="18" charset="0"/>
                          <a:ea typeface="宋体" pitchFamily="2" charset="-122"/>
                          <a:cs typeface="Times New Roman" pitchFamily="18" charset="0"/>
                        </a:rPr>
                        <a:t>C1</a:t>
                      </a:r>
                      <a:endParaRPr kumimoji="0" lang="en-US" altLang="zh-CN" sz="1600" b="0" i="0" u="none" strike="noStrike" cap="none" normalizeH="0" baseline="0" smtClean="0">
                        <a:ln>
                          <a:noFill/>
                        </a:ln>
                        <a:solidFill>
                          <a:srgbClr val="FF3399"/>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60</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385763">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93</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358775">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3</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S3</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44475">
                <a:tc>
                  <a:txBody>
                    <a:bodyPr/>
                    <a:lstStyle/>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4</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S4</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89</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44475">
                <a:tc>
                  <a:txBody>
                    <a:bodyPr/>
                    <a:lstStyle/>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5</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rgbClr val="FF3399"/>
                          </a:solidFill>
                          <a:effectLst/>
                          <a:latin typeface="Times New Roman" pitchFamily="18" charset="0"/>
                          <a:ea typeface="宋体" pitchFamily="2" charset="-122"/>
                          <a:cs typeface="Times New Roman" pitchFamily="18" charset="0"/>
                        </a:rPr>
                        <a:t>S1</a:t>
                      </a:r>
                      <a:endParaRPr kumimoji="0" lang="en-US" altLang="zh-CN" sz="1600" b="0" i="0" u="none" strike="noStrike" cap="none" normalizeH="0" baseline="0" smtClean="0">
                        <a:ln>
                          <a:noFill/>
                        </a:ln>
                        <a:solidFill>
                          <a:srgbClr val="FF3399"/>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rgbClr val="FF3399"/>
                          </a:solidFill>
                          <a:effectLst/>
                          <a:latin typeface="Times New Roman" pitchFamily="18" charset="0"/>
                          <a:ea typeface="宋体" pitchFamily="2" charset="-122"/>
                          <a:cs typeface="Times New Roman" pitchFamily="18" charset="0"/>
                        </a:rPr>
                        <a:t>C2</a:t>
                      </a:r>
                      <a:endParaRPr kumimoji="0" lang="en-US" altLang="zh-CN" sz="1600" b="0" i="0" u="none" strike="noStrike" cap="none" normalizeH="0" baseline="0" smtClean="0">
                        <a:ln>
                          <a:noFill/>
                        </a:ln>
                        <a:solidFill>
                          <a:srgbClr val="FF3399"/>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79</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44475">
                <a:tc>
                  <a:txBody>
                    <a:bodyPr/>
                    <a:lstStyle/>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6</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44475">
                <a:tc>
                  <a:txBody>
                    <a:bodyPr/>
                    <a:lstStyle/>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S3</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80</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44475">
                <a:tc>
                  <a:txBody>
                    <a:bodyPr/>
                    <a:lstStyle/>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S4</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C3</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90</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44475">
                <a:tc>
                  <a:txBody>
                    <a:bodyPr/>
                    <a:lstStyle/>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9</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rgbClr val="FF3399"/>
                          </a:solidFill>
                          <a:effectLst/>
                          <a:latin typeface="Times New Roman" pitchFamily="18" charset="0"/>
                          <a:ea typeface="宋体" pitchFamily="2" charset="-122"/>
                          <a:cs typeface="Times New Roman" pitchFamily="18" charset="0"/>
                        </a:rPr>
                        <a:t>S1</a:t>
                      </a:r>
                      <a:endParaRPr kumimoji="0" lang="en-US" altLang="zh-CN" sz="1600" b="0" i="0" u="none" strike="noStrike" cap="none" normalizeH="0" baseline="0" smtClean="0">
                        <a:ln>
                          <a:noFill/>
                        </a:ln>
                        <a:solidFill>
                          <a:srgbClr val="FF3399"/>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rgbClr val="FF3399"/>
                          </a:solidFill>
                          <a:effectLst/>
                          <a:latin typeface="Times New Roman" pitchFamily="18" charset="0"/>
                          <a:ea typeface="宋体" pitchFamily="2" charset="-122"/>
                          <a:cs typeface="Times New Roman" pitchFamily="18" charset="0"/>
                        </a:rPr>
                        <a:t>C3</a:t>
                      </a:r>
                      <a:endParaRPr kumimoji="0" lang="en-US" altLang="zh-CN" sz="1600" b="0" i="0" u="none" strike="noStrike" cap="none" normalizeH="0" baseline="0" smtClean="0">
                        <a:ln>
                          <a:noFill/>
                        </a:ln>
                        <a:solidFill>
                          <a:srgbClr val="FF3399"/>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92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44475">
                <a:tc>
                  <a:txBody>
                    <a:bodyPr/>
                    <a:lstStyle/>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10</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C3</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44475">
                <a:tc>
                  <a:txBody>
                    <a:bodyPr/>
                    <a:lstStyle/>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S1</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C7</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85</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r h="244475">
                <a:tc>
                  <a:txBody>
                    <a:bodyPr/>
                    <a:lstStyle/>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12</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9525"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9525" cap="flat" cmpd="sng" algn="ctr">
                      <a:solidFill>
                        <a:srgbClr val="000000"/>
                      </a:solidFill>
                      <a:prstDash val="solid"/>
                      <a:round/>
                      <a:headEnd type="none" w="med" len="med"/>
                      <a:tailEnd type="none" w="med" len="med"/>
                    </a:lnT>
                    <a:lnB w="9525"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S4</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C7</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c>
                  <a:txBody>
                    <a:bodyPr/>
                    <a:lstStyle/>
                    <a:p>
                      <a:pPr marL="0" marR="0" lvl="0" indent="0" algn="ctr" defTabSz="914400" rtl="0" eaLnBrk="1" fontAlgn="base" latinLnBrk="0" hangingPunct="1">
                        <a:lnSpc>
                          <a:spcPct val="55000"/>
                        </a:lnSpc>
                        <a:spcBef>
                          <a:spcPct val="0"/>
                        </a:spcBef>
                        <a:spcAft>
                          <a:spcPct val="0"/>
                        </a:spcAft>
                        <a:buClrTx/>
                        <a:buSzTx/>
                        <a:buFontTx/>
                        <a:buNone/>
                        <a:tabLst/>
                      </a:pPr>
                      <a:r>
                        <a:rPr kumimoji="0" lang="en-US" altLang="zh-CN" sz="1600" b="1" i="0" u="none" strike="noStrike" cap="none" normalizeH="0" baseline="0" smtClean="0">
                          <a:ln>
                            <a:noFill/>
                          </a:ln>
                          <a:solidFill>
                            <a:schemeClr val="tx1"/>
                          </a:solidFill>
                          <a:effectLst/>
                          <a:latin typeface="Times New Roman" pitchFamily="18" charset="0"/>
                          <a:ea typeface="宋体" pitchFamily="2" charset="-122"/>
                          <a:cs typeface="Times New Roman" pitchFamily="18" charset="0"/>
                        </a:rPr>
                        <a:t>75</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p>
                      <a:pPr marL="0" marR="0" lvl="0" indent="0" algn="l" defTabSz="914400" rtl="0" eaLnBrk="1" fontAlgn="base" latinLnBrk="0" hangingPunct="1">
                        <a:lnSpc>
                          <a:spcPct val="55000"/>
                        </a:lnSpc>
                        <a:spcBef>
                          <a:spcPct val="0"/>
                        </a:spcBef>
                        <a:spcAft>
                          <a:spcPct val="0"/>
                        </a:spcAft>
                        <a:buClrTx/>
                        <a:buSzTx/>
                        <a:buFontTx/>
                        <a:buNone/>
                        <a:tabLst/>
                      </a:pPr>
                      <a:r>
                        <a:rPr kumimoji="0" lang="en-US" altLang="zh-CN" sz="1600" b="0" i="0" u="none" strike="noStrike" cap="none" normalizeH="0" baseline="0" smtClean="0">
                          <a:ln>
                            <a:noFill/>
                          </a:ln>
                          <a:solidFill>
                            <a:schemeClr val="tx1"/>
                          </a:solidFill>
                          <a:effectLst/>
                          <a:latin typeface="Arial"/>
                          <a:ea typeface="宋体" pitchFamily="2" charset="-122"/>
                          <a:cs typeface="Times New Roman" pitchFamily="18" charset="0"/>
                        </a:rPr>
                        <a:t> </a:t>
                      </a:r>
                      <a:endParaRPr kumimoji="0" lang="en-US" altLang="zh-CN" sz="1600" b="0" i="0" u="none" strike="noStrike" cap="none" normalizeH="0" baseline="0" smtClean="0">
                        <a:ln>
                          <a:noFill/>
                        </a:ln>
                        <a:solidFill>
                          <a:schemeClr val="tx1"/>
                        </a:solidFill>
                        <a:effectLst/>
                        <a:latin typeface="Arial" pitchFamily="34" charset="0"/>
                        <a:ea typeface="宋体" pitchFamily="2" charset="-122"/>
                      </a:endParaRPr>
                    </a:p>
                  </a:txBody>
                  <a:tcPr anchor="ctr" horzOverflow="overflow">
                    <a:lnL w="12700" cap="flat" cmpd="sng" algn="ctr">
                      <a:solidFill>
                        <a:srgbClr val="000000"/>
                      </a:solidFill>
                      <a:prstDash val="solid"/>
                      <a:round/>
                      <a:headEnd type="none" w="med" len="med"/>
                      <a:tailEnd type="none" w="med" len="med"/>
                    </a:lnL>
                    <a:lnR w="9525"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solidFill>
                      <a:srgbClr val="CCFFCC"/>
                    </a:solidFill>
                  </a:tcPr>
                </a:tc>
              </a:tr>
            </a:tbl>
          </a:graphicData>
        </a:graphic>
      </p:graphicFrame>
      <p:sp>
        <p:nvSpPr>
          <p:cNvPr id="1781849" name="Text Box 89"/>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2786" name="Rectangle 2"/>
          <p:cNvSpPr>
            <a:spLocks noGrp="1" noRot="1" noChangeArrowheads="1"/>
          </p:cNvSpPr>
          <p:nvPr>
            <p:ph type="title"/>
          </p:nvPr>
        </p:nvSpPr>
        <p:spPr>
          <a:xfrm>
            <a:off x="755650" y="765175"/>
            <a:ext cx="7726363" cy="511175"/>
          </a:xfrm>
        </p:spPr>
        <p:txBody>
          <a:bodyPr/>
          <a:lstStyle/>
          <a:p>
            <a:pPr algn="l">
              <a:lnSpc>
                <a:spcPct val="110000"/>
              </a:lnSpc>
            </a:pPr>
            <a:r>
              <a:rPr lang="en-US" altLang="zh-CN" sz="2000" b="0">
                <a:solidFill>
                  <a:srgbClr val="006600"/>
                </a:solidFill>
                <a:latin typeface="Times New Roman" pitchFamily="18" charset="0"/>
              </a:rPr>
              <a:t>【</a:t>
            </a:r>
            <a:r>
              <a:rPr lang="zh-CN" altLang="en-US" sz="2000" b="0">
                <a:solidFill>
                  <a:srgbClr val="006600"/>
                </a:solidFill>
                <a:latin typeface="Times New Roman" pitchFamily="18" charset="0"/>
              </a:rPr>
              <a:t>例</a:t>
            </a:r>
            <a:r>
              <a:rPr lang="en-US" altLang="zh-CN" sz="2000" b="0">
                <a:solidFill>
                  <a:srgbClr val="006600"/>
                </a:solidFill>
                <a:latin typeface="Times New Roman" pitchFamily="18" charset="0"/>
              </a:rPr>
              <a:t>1】</a:t>
            </a:r>
          </a:p>
        </p:txBody>
      </p:sp>
      <p:sp>
        <p:nvSpPr>
          <p:cNvPr id="1782787" name="Rectangle 3"/>
          <p:cNvSpPr>
            <a:spLocks noGrp="1" noRot="1" noChangeArrowheads="1"/>
          </p:cNvSpPr>
          <p:nvPr>
            <p:ph type="body" idx="1"/>
          </p:nvPr>
        </p:nvSpPr>
        <p:spPr>
          <a:xfrm>
            <a:off x="323850" y="1557338"/>
            <a:ext cx="8497888" cy="4608512"/>
          </a:xfrm>
          <a:noFill/>
          <a:ln/>
          <a:extLst>
            <a:ext uri="{909E8E84-426E-40DD-AFC4-6F175D3DCCD1}">
              <a14:hiddenFill xmlns:a14="http://schemas.microsoft.com/office/drawing/2010/main">
                <a:solidFill>
                  <a:srgbClr val="FFFFCC"/>
                </a:solidFill>
              </a14:hiddenFill>
            </a:ext>
          </a:extLst>
        </p:spPr>
        <p:txBody>
          <a:bodyPr/>
          <a:lstStyle/>
          <a:p>
            <a:pPr lvl="1">
              <a:lnSpc>
                <a:spcPct val="120000"/>
              </a:lnSpc>
              <a:buFont typeface="Wingdings" pitchFamily="2" charset="2"/>
              <a:buNone/>
            </a:pPr>
            <a:r>
              <a:rPr lang="en-US" altLang="zh-CN" sz="2400" b="1">
                <a:solidFill>
                  <a:srgbClr val="006600"/>
                </a:solidFill>
                <a:latin typeface="Times New Roman" pitchFamily="18" charset="0"/>
              </a:rPr>
              <a:t>【</a:t>
            </a:r>
            <a:r>
              <a:rPr lang="zh-CN" altLang="en-US" sz="2400" b="1">
                <a:solidFill>
                  <a:srgbClr val="006600"/>
                </a:solidFill>
                <a:latin typeface="Times New Roman" pitchFamily="18" charset="0"/>
              </a:rPr>
              <a:t>例</a:t>
            </a:r>
            <a:r>
              <a:rPr lang="en-US" altLang="zh-CN" sz="2400" b="1">
                <a:solidFill>
                  <a:srgbClr val="006600"/>
                </a:solidFill>
                <a:latin typeface="Times New Roman" pitchFamily="18" charset="0"/>
              </a:rPr>
              <a:t>1】</a:t>
            </a:r>
            <a:r>
              <a:rPr lang="zh-CN" altLang="en-US" sz="2400" b="1">
                <a:solidFill>
                  <a:srgbClr val="006600"/>
                </a:solidFill>
                <a:latin typeface="Times New Roman" pitchFamily="18" charset="0"/>
              </a:rPr>
              <a:t>求计算机专业学生的学号和姓名。</a:t>
            </a:r>
          </a:p>
          <a:p>
            <a:pPr lvl="1">
              <a:lnSpc>
                <a:spcPct val="120000"/>
              </a:lnSpc>
              <a:buFont typeface="Wingdings" pitchFamily="2" charset="2"/>
              <a:buNone/>
            </a:pPr>
            <a:r>
              <a:rPr lang="en-US" altLang="en-US" sz="2400"/>
              <a:t>SELECT xh ,xm FROM xsb WHERE zy='计算机'</a:t>
            </a:r>
            <a:endParaRPr lang="en-US" altLang="zh-CN" sz="2400">
              <a:solidFill>
                <a:srgbClr val="CC6600"/>
              </a:solidFill>
              <a:latin typeface="Times New Roman" pitchFamily="18" charset="0"/>
            </a:endParaRPr>
          </a:p>
          <a:p>
            <a:pPr lvl="1">
              <a:lnSpc>
                <a:spcPct val="120000"/>
              </a:lnSpc>
              <a:buFont typeface="Wingdings" pitchFamily="2" charset="2"/>
              <a:buNone/>
            </a:pPr>
            <a:endParaRPr lang="en-US" altLang="zh-CN" sz="2400" b="1"/>
          </a:p>
        </p:txBody>
      </p:sp>
      <p:sp>
        <p:nvSpPr>
          <p:cNvPr id="178278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zoom dir="in"/>
  </p:transition>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3810" name="Rectangle 2"/>
          <p:cNvSpPr>
            <a:spLocks noGrp="1" noRot="1" noChangeArrowheads="1"/>
          </p:cNvSpPr>
          <p:nvPr>
            <p:ph type="title"/>
          </p:nvPr>
        </p:nvSpPr>
        <p:spPr>
          <a:xfrm>
            <a:off x="755650" y="765175"/>
            <a:ext cx="7726363" cy="511175"/>
          </a:xfrm>
        </p:spPr>
        <p:txBody>
          <a:bodyPr/>
          <a:lstStyle/>
          <a:p>
            <a:pPr algn="l">
              <a:lnSpc>
                <a:spcPct val="110000"/>
              </a:lnSpc>
            </a:pPr>
            <a:r>
              <a:rPr lang="en-US" altLang="zh-CN" sz="2000" b="0">
                <a:solidFill>
                  <a:srgbClr val="006600"/>
                </a:solidFill>
                <a:latin typeface="Times New Roman" pitchFamily="18" charset="0"/>
              </a:rPr>
              <a:t>【</a:t>
            </a:r>
            <a:r>
              <a:rPr lang="zh-CN" altLang="en-US" sz="2000" b="0">
                <a:solidFill>
                  <a:srgbClr val="006600"/>
                </a:solidFill>
                <a:latin typeface="Times New Roman" pitchFamily="18" charset="0"/>
              </a:rPr>
              <a:t>例</a:t>
            </a:r>
            <a:r>
              <a:rPr lang="en-US" altLang="zh-CN" sz="2000" b="0">
                <a:solidFill>
                  <a:srgbClr val="006600"/>
                </a:solidFill>
                <a:latin typeface="Times New Roman" pitchFamily="18" charset="0"/>
              </a:rPr>
              <a:t>2】</a:t>
            </a:r>
          </a:p>
        </p:txBody>
      </p:sp>
      <p:sp>
        <p:nvSpPr>
          <p:cNvPr id="1783811" name="Rectangle 3"/>
          <p:cNvSpPr>
            <a:spLocks noGrp="1" noRot="1" noChangeArrowheads="1"/>
          </p:cNvSpPr>
          <p:nvPr>
            <p:ph type="body" idx="1"/>
          </p:nvPr>
        </p:nvSpPr>
        <p:spPr>
          <a:xfrm>
            <a:off x="323850" y="1557338"/>
            <a:ext cx="8497888" cy="4608512"/>
          </a:xfrm>
          <a:noFill/>
          <a:ln/>
          <a:extLst>
            <a:ext uri="{909E8E84-426E-40DD-AFC4-6F175D3DCCD1}">
              <a14:hiddenFill xmlns:a14="http://schemas.microsoft.com/office/drawing/2010/main">
                <a:solidFill>
                  <a:srgbClr val="FFFFCC"/>
                </a:solidFill>
              </a14:hiddenFill>
            </a:ext>
          </a:extLst>
        </p:spPr>
        <p:txBody>
          <a:bodyPr/>
          <a:lstStyle/>
          <a:p>
            <a:pPr lvl="1">
              <a:buFont typeface="Wingdings" pitchFamily="2" charset="2"/>
              <a:buNone/>
            </a:pPr>
            <a:r>
              <a:rPr lang="en-US" altLang="zh-CN" sz="2400" b="1">
                <a:solidFill>
                  <a:srgbClr val="006600"/>
                </a:solidFill>
                <a:latin typeface="Times New Roman" pitchFamily="18" charset="0"/>
              </a:rPr>
              <a:t>【</a:t>
            </a:r>
            <a:r>
              <a:rPr lang="zh-CN" altLang="en-US" sz="2400" b="1">
                <a:solidFill>
                  <a:srgbClr val="006600"/>
                </a:solidFill>
                <a:latin typeface="Times New Roman" pitchFamily="18" charset="0"/>
              </a:rPr>
              <a:t>例</a:t>
            </a:r>
            <a:r>
              <a:rPr lang="en-US" altLang="zh-CN" sz="2400" b="1">
                <a:solidFill>
                  <a:srgbClr val="006600"/>
                </a:solidFill>
                <a:latin typeface="Times New Roman" pitchFamily="18" charset="0"/>
              </a:rPr>
              <a:t>2】</a:t>
            </a:r>
            <a:r>
              <a:rPr lang="zh-CN" altLang="en-US" sz="2400" b="1">
                <a:solidFill>
                  <a:srgbClr val="006600"/>
                </a:solidFill>
                <a:latin typeface="Times New Roman" pitchFamily="18" charset="0"/>
              </a:rPr>
              <a:t>求选修了课程的学生学号。</a:t>
            </a:r>
            <a:br>
              <a:rPr lang="zh-CN" altLang="en-US" sz="2400" b="1">
                <a:solidFill>
                  <a:srgbClr val="006600"/>
                </a:solidFill>
                <a:latin typeface="Times New Roman" pitchFamily="18" charset="0"/>
              </a:rPr>
            </a:br>
            <a:r>
              <a:rPr lang="zh-CN" altLang="en-US" sz="2400" b="1">
                <a:solidFill>
                  <a:schemeClr val="bg2"/>
                </a:solidFill>
                <a:latin typeface="Times New Roman" pitchFamily="18" charset="0"/>
              </a:rPr>
              <a:t>    </a:t>
            </a:r>
            <a:endParaRPr lang="zh-CN" altLang="en-US" sz="2400" b="1"/>
          </a:p>
          <a:p>
            <a:pPr lvl="1">
              <a:buFont typeface="Wingdings" pitchFamily="2" charset="2"/>
              <a:buNone/>
            </a:pPr>
            <a:r>
              <a:rPr lang="en-US" altLang="zh-CN" sz="2400" b="1"/>
              <a:t>SELECT </a:t>
            </a:r>
            <a:r>
              <a:rPr lang="en-US" altLang="zh-CN" sz="2400" b="1">
                <a:solidFill>
                  <a:schemeClr val="tx2"/>
                </a:solidFill>
              </a:rPr>
              <a:t>DISTINCT </a:t>
            </a:r>
            <a:r>
              <a:rPr lang="en-US" altLang="zh-CN" sz="2400" b="1">
                <a:solidFill>
                  <a:srgbClr val="FF3399"/>
                </a:solidFill>
              </a:rPr>
              <a:t>xh</a:t>
            </a:r>
            <a:r>
              <a:rPr lang="en-US" altLang="zh-CN" sz="2400" b="1"/>
              <a:t> FROM </a:t>
            </a:r>
            <a:r>
              <a:rPr lang="en-US" altLang="zh-CN" sz="2400" b="1">
                <a:solidFill>
                  <a:srgbClr val="FF3399"/>
                </a:solidFill>
              </a:rPr>
              <a:t>xkb</a:t>
            </a:r>
          </a:p>
        </p:txBody>
      </p:sp>
      <p:sp>
        <p:nvSpPr>
          <p:cNvPr id="178381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zoom dir="in"/>
  </p:transition>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4834" name="Rectangle 2"/>
          <p:cNvSpPr>
            <a:spLocks noGrp="1" noRot="1" noChangeArrowheads="1"/>
          </p:cNvSpPr>
          <p:nvPr>
            <p:ph type="title"/>
          </p:nvPr>
        </p:nvSpPr>
        <p:spPr>
          <a:xfrm>
            <a:off x="755650" y="765175"/>
            <a:ext cx="7726363" cy="511175"/>
          </a:xfrm>
        </p:spPr>
        <p:txBody>
          <a:bodyPr/>
          <a:lstStyle/>
          <a:p>
            <a:pPr algn="l">
              <a:lnSpc>
                <a:spcPct val="110000"/>
              </a:lnSpc>
            </a:pPr>
            <a:r>
              <a:rPr lang="en-US" altLang="zh-CN" sz="2000" b="0">
                <a:solidFill>
                  <a:srgbClr val="006600"/>
                </a:solidFill>
                <a:latin typeface="Times New Roman" pitchFamily="18" charset="0"/>
              </a:rPr>
              <a:t>【</a:t>
            </a:r>
            <a:r>
              <a:rPr lang="zh-CN" altLang="en-US" sz="2000" b="0">
                <a:solidFill>
                  <a:srgbClr val="006600"/>
                </a:solidFill>
                <a:latin typeface="Times New Roman" pitchFamily="18" charset="0"/>
              </a:rPr>
              <a:t>例</a:t>
            </a:r>
            <a:r>
              <a:rPr lang="en-US" altLang="zh-CN" sz="2000" b="0">
                <a:solidFill>
                  <a:srgbClr val="006600"/>
                </a:solidFill>
                <a:latin typeface="Times New Roman" pitchFamily="18" charset="0"/>
              </a:rPr>
              <a:t>3】</a:t>
            </a:r>
          </a:p>
        </p:txBody>
      </p:sp>
      <p:sp>
        <p:nvSpPr>
          <p:cNvPr id="1784835" name="Rectangle 3"/>
          <p:cNvSpPr>
            <a:spLocks noGrp="1" noRot="1" noChangeArrowheads="1"/>
          </p:cNvSpPr>
          <p:nvPr>
            <p:ph type="body" idx="1"/>
          </p:nvPr>
        </p:nvSpPr>
        <p:spPr>
          <a:xfrm>
            <a:off x="250825" y="1484313"/>
            <a:ext cx="8631238" cy="5029200"/>
          </a:xfrm>
          <a:noFill/>
          <a:ln/>
          <a:extLst>
            <a:ext uri="{909E8E84-426E-40DD-AFC4-6F175D3DCCD1}">
              <a14:hiddenFill xmlns:a14="http://schemas.microsoft.com/office/drawing/2010/main">
                <a:solidFill>
                  <a:srgbClr val="CCECFF"/>
                </a:solidFill>
              </a14:hiddenFill>
            </a:ext>
          </a:extLst>
        </p:spPr>
        <p:txBody>
          <a:bodyPr/>
          <a:lstStyle/>
          <a:p>
            <a:pPr marL="457200" indent="-457200">
              <a:lnSpc>
                <a:spcPct val="120000"/>
              </a:lnSpc>
              <a:buFont typeface="Wingdings" pitchFamily="2" charset="2"/>
              <a:buNone/>
            </a:pPr>
            <a:r>
              <a:rPr lang="en-US" altLang="zh-CN" sz="1800">
                <a:solidFill>
                  <a:srgbClr val="FF3399"/>
                </a:solidFill>
              </a:rPr>
              <a:t>             </a:t>
            </a:r>
            <a:r>
              <a:rPr lang="zh-CN" altLang="en-US" sz="2000">
                <a:solidFill>
                  <a:srgbClr val="FF3399"/>
                </a:solidFill>
              </a:rPr>
              <a:t>求选修</a:t>
            </a:r>
            <a:r>
              <a:rPr lang="en-US" altLang="zh-CN" sz="2000">
                <a:solidFill>
                  <a:srgbClr val="FF3399"/>
                </a:solidFill>
              </a:rPr>
              <a:t>C1</a:t>
            </a:r>
            <a:r>
              <a:rPr lang="zh-CN" altLang="en-US" sz="2000">
                <a:solidFill>
                  <a:srgbClr val="FF3399"/>
                </a:solidFill>
              </a:rPr>
              <a:t>课程的学生学号和成绩，</a:t>
            </a:r>
            <a:r>
              <a:rPr lang="zh-CN" altLang="en-US" sz="2000">
                <a:solidFill>
                  <a:schemeClr val="tx2"/>
                </a:solidFill>
              </a:rPr>
              <a:t>并要求对查询结果</a:t>
            </a:r>
            <a:r>
              <a:rPr lang="zh-CN" altLang="en-US" sz="2000">
                <a:solidFill>
                  <a:srgbClr val="FF3399"/>
                </a:solidFill>
              </a:rPr>
              <a:t>按成绩</a:t>
            </a:r>
            <a:r>
              <a:rPr lang="zh-CN" altLang="en-US" sz="2000">
                <a:solidFill>
                  <a:schemeClr val="tx2"/>
                </a:solidFill>
              </a:rPr>
              <a:t>的</a:t>
            </a:r>
            <a:r>
              <a:rPr lang="zh-CN" altLang="en-US" sz="2000"/>
              <a:t>降序</a:t>
            </a:r>
            <a:r>
              <a:rPr lang="zh-CN" altLang="en-US" sz="2000">
                <a:solidFill>
                  <a:srgbClr val="FF3399"/>
                </a:solidFill>
              </a:rPr>
              <a:t>排列</a:t>
            </a:r>
            <a:r>
              <a:rPr lang="zh-CN" altLang="en-US" sz="2000">
                <a:solidFill>
                  <a:schemeClr val="tx2"/>
                </a:solidFill>
              </a:rPr>
              <a:t>，如果成绩相同则按学号的升序排列。</a:t>
            </a:r>
          </a:p>
          <a:p>
            <a:pPr marL="457200" indent="-457200">
              <a:lnSpc>
                <a:spcPct val="120000"/>
              </a:lnSpc>
              <a:buFont typeface="Wingdings" pitchFamily="2" charset="2"/>
              <a:buNone/>
            </a:pPr>
            <a:r>
              <a:rPr lang="zh-CN" altLang="en-US" sz="1800">
                <a:solidFill>
                  <a:srgbClr val="FF3399"/>
                </a:solidFill>
              </a:rPr>
              <a:t/>
            </a:r>
            <a:br>
              <a:rPr lang="zh-CN" altLang="en-US" sz="1800">
                <a:solidFill>
                  <a:srgbClr val="FF3399"/>
                </a:solidFill>
              </a:rPr>
            </a:br>
            <a:r>
              <a:rPr lang="zh-CN" altLang="en-US" sz="1800">
                <a:solidFill>
                  <a:srgbClr val="FF3399"/>
                </a:solidFill>
              </a:rPr>
              <a:t>    </a:t>
            </a:r>
            <a:r>
              <a:rPr lang="en-US" altLang="zh-CN" sz="2000">
                <a:solidFill>
                  <a:srgbClr val="FF3399"/>
                </a:solidFill>
              </a:rPr>
              <a:t>SELECT</a:t>
            </a:r>
            <a:r>
              <a:rPr lang="en-US" altLang="en-US" sz="2000">
                <a:solidFill>
                  <a:srgbClr val="FF3399"/>
                </a:solidFill>
              </a:rPr>
              <a:t> xh,cj </a:t>
            </a:r>
            <a:endParaRPr lang="en-US" altLang="zh-CN" sz="2000">
              <a:solidFill>
                <a:srgbClr val="FF3399"/>
              </a:solidFill>
            </a:endParaRPr>
          </a:p>
          <a:p>
            <a:pPr marL="457200" indent="-457200">
              <a:lnSpc>
                <a:spcPct val="120000"/>
              </a:lnSpc>
              <a:buFont typeface="Wingdings" pitchFamily="2" charset="2"/>
              <a:buNone/>
            </a:pPr>
            <a:r>
              <a:rPr lang="en-US" altLang="zh-CN" sz="2000">
                <a:solidFill>
                  <a:srgbClr val="FF3399"/>
                </a:solidFill>
              </a:rPr>
              <a:t>             FROM</a:t>
            </a:r>
            <a:r>
              <a:rPr lang="en-US" altLang="en-US" sz="2000">
                <a:solidFill>
                  <a:srgbClr val="FF3399"/>
                </a:solidFill>
              </a:rPr>
              <a:t> xkb </a:t>
            </a:r>
            <a:endParaRPr lang="en-US" altLang="zh-CN" sz="2000">
              <a:solidFill>
                <a:srgbClr val="FF3399"/>
              </a:solidFill>
            </a:endParaRPr>
          </a:p>
          <a:p>
            <a:pPr marL="457200" indent="-457200">
              <a:lnSpc>
                <a:spcPct val="120000"/>
              </a:lnSpc>
              <a:buFont typeface="Wingdings" pitchFamily="2" charset="2"/>
              <a:buNone/>
            </a:pPr>
            <a:r>
              <a:rPr lang="en-US" altLang="zh-CN" sz="2000">
                <a:solidFill>
                  <a:srgbClr val="FF3399"/>
                </a:solidFill>
              </a:rPr>
              <a:t>               WHERE</a:t>
            </a:r>
            <a:r>
              <a:rPr lang="en-US" altLang="en-US" sz="2000">
                <a:solidFill>
                  <a:srgbClr val="FF3399"/>
                </a:solidFill>
              </a:rPr>
              <a:t> kch='c1' </a:t>
            </a:r>
            <a:endParaRPr lang="en-US" altLang="zh-CN" sz="2000">
              <a:solidFill>
                <a:srgbClr val="FF3399"/>
              </a:solidFill>
            </a:endParaRPr>
          </a:p>
          <a:p>
            <a:pPr marL="457200" indent="-457200">
              <a:lnSpc>
                <a:spcPct val="120000"/>
              </a:lnSpc>
              <a:buFont typeface="Wingdings" pitchFamily="2" charset="2"/>
              <a:buNone/>
            </a:pPr>
            <a:r>
              <a:rPr lang="en-US" altLang="zh-CN" sz="2000"/>
              <a:t>                 </a:t>
            </a:r>
            <a:r>
              <a:rPr lang="en-US" altLang="en-US" sz="2000"/>
              <a:t>ORDER BY cj DESC,xh </a:t>
            </a:r>
            <a:r>
              <a:rPr lang="en-US" altLang="zh-CN" sz="2000"/>
              <a:t>ASC</a:t>
            </a:r>
          </a:p>
          <a:p>
            <a:pPr marL="457200" indent="-457200">
              <a:lnSpc>
                <a:spcPct val="120000"/>
              </a:lnSpc>
              <a:buFont typeface="Wingdings" pitchFamily="2" charset="2"/>
              <a:buNone/>
            </a:pPr>
            <a:endParaRPr lang="en-US" altLang="zh-CN" sz="1800" b="1"/>
          </a:p>
        </p:txBody>
      </p:sp>
      <p:sp>
        <p:nvSpPr>
          <p:cNvPr id="1784836"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zoom dir="in"/>
  </p:transition>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5858" name="Rectangle 2"/>
          <p:cNvSpPr>
            <a:spLocks noGrp="1" noRot="1" noChangeArrowheads="1"/>
          </p:cNvSpPr>
          <p:nvPr>
            <p:ph type="title"/>
          </p:nvPr>
        </p:nvSpPr>
        <p:spPr>
          <a:xfrm>
            <a:off x="755650" y="765175"/>
            <a:ext cx="7726363" cy="511175"/>
          </a:xfrm>
        </p:spPr>
        <p:txBody>
          <a:bodyPr/>
          <a:lstStyle/>
          <a:p>
            <a:pPr algn="l">
              <a:lnSpc>
                <a:spcPct val="110000"/>
              </a:lnSpc>
            </a:pPr>
            <a:r>
              <a:rPr lang="en-US" altLang="zh-CN" sz="2000" b="0">
                <a:solidFill>
                  <a:srgbClr val="006600"/>
                </a:solidFill>
                <a:latin typeface="Times New Roman" pitchFamily="18" charset="0"/>
              </a:rPr>
              <a:t>【</a:t>
            </a:r>
            <a:r>
              <a:rPr lang="zh-CN" altLang="en-US" sz="2000" b="0">
                <a:solidFill>
                  <a:srgbClr val="006600"/>
                </a:solidFill>
                <a:latin typeface="Times New Roman" pitchFamily="18" charset="0"/>
              </a:rPr>
              <a:t>例</a:t>
            </a:r>
            <a:r>
              <a:rPr lang="en-US" altLang="zh-CN" sz="2000" b="0">
                <a:solidFill>
                  <a:srgbClr val="006600"/>
                </a:solidFill>
                <a:latin typeface="Times New Roman" pitchFamily="18" charset="0"/>
              </a:rPr>
              <a:t>4】</a:t>
            </a:r>
          </a:p>
        </p:txBody>
      </p:sp>
      <p:sp>
        <p:nvSpPr>
          <p:cNvPr id="1785859" name="Rectangle 3"/>
          <p:cNvSpPr>
            <a:spLocks noGrp="1" noRot="1" noChangeArrowheads="1"/>
          </p:cNvSpPr>
          <p:nvPr>
            <p:ph type="body" idx="1"/>
          </p:nvPr>
        </p:nvSpPr>
        <p:spPr>
          <a:xfrm>
            <a:off x="512763" y="1484313"/>
            <a:ext cx="8631237" cy="5029200"/>
          </a:xfrm>
          <a:noFill/>
          <a:ln/>
          <a:extLst>
            <a:ext uri="{909E8E84-426E-40DD-AFC4-6F175D3DCCD1}">
              <a14:hiddenFill xmlns:a14="http://schemas.microsoft.com/office/drawing/2010/main">
                <a:solidFill>
                  <a:srgbClr val="CCECFF"/>
                </a:solidFill>
              </a14:hiddenFill>
            </a:ext>
          </a:extLst>
        </p:spPr>
        <p:txBody>
          <a:bodyPr/>
          <a:lstStyle/>
          <a:p>
            <a:pPr marL="457200" indent="-457200">
              <a:lnSpc>
                <a:spcPct val="120000"/>
              </a:lnSpc>
              <a:buFont typeface="Wingdings" pitchFamily="2" charset="2"/>
              <a:buNone/>
            </a:pPr>
            <a:r>
              <a:rPr lang="zh-CN" altLang="en-US" sz="2000">
                <a:solidFill>
                  <a:schemeClr val="tx2"/>
                </a:solidFill>
              </a:rPr>
              <a:t>求选修课程</a:t>
            </a:r>
            <a:r>
              <a:rPr lang="en-US" altLang="zh-CN" sz="2000">
                <a:solidFill>
                  <a:schemeClr val="tx2"/>
                </a:solidFill>
              </a:rPr>
              <a:t>C1</a:t>
            </a:r>
            <a:r>
              <a:rPr lang="zh-CN" altLang="en-US" sz="2000">
                <a:solidFill>
                  <a:schemeClr val="tx2"/>
                </a:solidFill>
              </a:rPr>
              <a:t>且成绩在</a:t>
            </a:r>
            <a:r>
              <a:rPr lang="en-US" altLang="zh-CN" sz="2000">
                <a:solidFill>
                  <a:schemeClr val="tx2"/>
                </a:solidFill>
              </a:rPr>
              <a:t>80</a:t>
            </a:r>
            <a:r>
              <a:rPr lang="zh-CN" altLang="en-US" sz="2000">
                <a:solidFill>
                  <a:schemeClr val="tx2"/>
                </a:solidFill>
              </a:rPr>
              <a:t>～</a:t>
            </a:r>
            <a:r>
              <a:rPr lang="en-US" altLang="zh-CN" sz="2000">
                <a:solidFill>
                  <a:schemeClr val="tx2"/>
                </a:solidFill>
              </a:rPr>
              <a:t>90</a:t>
            </a:r>
            <a:r>
              <a:rPr lang="zh-CN" altLang="en-US" sz="2000">
                <a:solidFill>
                  <a:schemeClr val="tx2"/>
                </a:solidFill>
              </a:rPr>
              <a:t>之间的学生学号和成绩，并将成绩乘以系数</a:t>
            </a:r>
            <a:r>
              <a:rPr lang="en-US" altLang="zh-CN" sz="2000">
                <a:solidFill>
                  <a:schemeClr val="tx2"/>
                </a:solidFill>
              </a:rPr>
              <a:t>0.8</a:t>
            </a:r>
            <a:r>
              <a:rPr lang="zh-CN" altLang="en-US" sz="2000">
                <a:solidFill>
                  <a:schemeClr val="tx2"/>
                </a:solidFill>
              </a:rPr>
              <a:t>输出。</a:t>
            </a:r>
          </a:p>
          <a:p>
            <a:pPr marL="457200" indent="-457200">
              <a:lnSpc>
                <a:spcPct val="120000"/>
              </a:lnSpc>
              <a:buFont typeface="Wingdings" pitchFamily="2" charset="2"/>
              <a:buNone/>
            </a:pPr>
            <a:endParaRPr lang="zh-CN" altLang="en-US" sz="2000">
              <a:solidFill>
                <a:schemeClr val="tx2"/>
              </a:solidFill>
            </a:endParaRPr>
          </a:p>
          <a:p>
            <a:pPr marL="457200" indent="-457200"/>
            <a:r>
              <a:rPr lang="en-US" altLang="zh-CN" sz="2000"/>
              <a:t>SELECT </a:t>
            </a:r>
            <a:r>
              <a:rPr lang="en-US" altLang="zh-CN" sz="2000">
                <a:solidFill>
                  <a:srgbClr val="CC3300"/>
                </a:solidFill>
              </a:rPr>
              <a:t>xh,cj</a:t>
            </a:r>
            <a:r>
              <a:rPr lang="en-US" altLang="zh-CN" sz="2000"/>
              <a:t>*0.8 FROM xkb WHERE kch='c1' AND </a:t>
            </a:r>
            <a:r>
              <a:rPr lang="en-US" altLang="zh-CN" sz="2000">
                <a:solidFill>
                  <a:schemeClr val="hlink"/>
                </a:solidFill>
              </a:rPr>
              <a:t>cj BETWEEN 80 AND 90</a:t>
            </a:r>
          </a:p>
          <a:p>
            <a:pPr marL="457200" indent="-457200">
              <a:buFont typeface="Wingdings" pitchFamily="2" charset="2"/>
              <a:buNone/>
            </a:pPr>
            <a:r>
              <a:rPr lang="zh-CN" altLang="en-US" sz="2000" b="1">
                <a:solidFill>
                  <a:schemeClr val="hlink"/>
                </a:solidFill>
              </a:rPr>
              <a:t>或：</a:t>
            </a:r>
          </a:p>
          <a:p>
            <a:pPr marL="457200" indent="-457200"/>
            <a:r>
              <a:rPr lang="en-US" altLang="zh-CN" sz="2000"/>
              <a:t>SELECT xh,cj*0.8 FROM xkb WHERE kch='c1' AND </a:t>
            </a:r>
            <a:r>
              <a:rPr lang="en-US" altLang="zh-CN" sz="2000">
                <a:solidFill>
                  <a:schemeClr val="hlink"/>
                </a:solidFill>
              </a:rPr>
              <a:t>cj&gt;=80 AND cj&lt;=90</a:t>
            </a:r>
          </a:p>
          <a:p>
            <a:pPr marL="457200" indent="-457200">
              <a:lnSpc>
                <a:spcPct val="120000"/>
              </a:lnSpc>
              <a:buFont typeface="Wingdings" pitchFamily="2" charset="2"/>
              <a:buNone/>
            </a:pPr>
            <a:endParaRPr lang="en-US" altLang="zh-CN" sz="1800"/>
          </a:p>
        </p:txBody>
      </p:sp>
      <p:sp>
        <p:nvSpPr>
          <p:cNvPr id="1785860"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zoom dir="in"/>
  </p:transition>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6882" name="Rectangle 2"/>
          <p:cNvSpPr>
            <a:spLocks noGrp="1" noRot="1" noChangeArrowheads="1"/>
          </p:cNvSpPr>
          <p:nvPr>
            <p:ph type="title"/>
          </p:nvPr>
        </p:nvSpPr>
        <p:spPr>
          <a:xfrm>
            <a:off x="755650" y="765175"/>
            <a:ext cx="7726363" cy="511175"/>
          </a:xfrm>
        </p:spPr>
        <p:txBody>
          <a:bodyPr/>
          <a:lstStyle/>
          <a:p>
            <a:pPr algn="l">
              <a:lnSpc>
                <a:spcPct val="110000"/>
              </a:lnSpc>
            </a:pPr>
            <a:r>
              <a:rPr lang="en-US" altLang="zh-CN" sz="2000" b="0">
                <a:solidFill>
                  <a:srgbClr val="006600"/>
                </a:solidFill>
                <a:latin typeface="Times New Roman" pitchFamily="18" charset="0"/>
              </a:rPr>
              <a:t>【</a:t>
            </a:r>
            <a:r>
              <a:rPr lang="zh-CN" altLang="en-US" sz="2000" b="0">
                <a:solidFill>
                  <a:srgbClr val="006600"/>
                </a:solidFill>
                <a:latin typeface="Times New Roman" pitchFamily="18" charset="0"/>
              </a:rPr>
              <a:t>例</a:t>
            </a:r>
            <a:r>
              <a:rPr lang="en-US" altLang="zh-CN" sz="2000" b="0">
                <a:solidFill>
                  <a:srgbClr val="006600"/>
                </a:solidFill>
                <a:latin typeface="Times New Roman" pitchFamily="18" charset="0"/>
              </a:rPr>
              <a:t>5】</a:t>
            </a:r>
          </a:p>
        </p:txBody>
      </p:sp>
      <p:sp>
        <p:nvSpPr>
          <p:cNvPr id="1786883" name="Rectangle 3"/>
          <p:cNvSpPr>
            <a:spLocks noGrp="1" noRot="1" noChangeArrowheads="1"/>
          </p:cNvSpPr>
          <p:nvPr>
            <p:ph type="body" idx="1"/>
          </p:nvPr>
        </p:nvSpPr>
        <p:spPr>
          <a:xfrm>
            <a:off x="0" y="1557338"/>
            <a:ext cx="8893175" cy="2160587"/>
          </a:xfrm>
          <a:noFill/>
          <a:ln/>
          <a:extLst>
            <a:ext uri="{909E8E84-426E-40DD-AFC4-6F175D3DCCD1}">
              <a14:hiddenFill xmlns:a14="http://schemas.microsoft.com/office/drawing/2010/main">
                <a:solidFill>
                  <a:srgbClr val="CCECFF"/>
                </a:solidFill>
              </a14:hiddenFill>
            </a:ext>
          </a:extLst>
        </p:spPr>
        <p:txBody>
          <a:bodyPr/>
          <a:lstStyle/>
          <a:p>
            <a:pPr marL="457200" indent="-457200">
              <a:lnSpc>
                <a:spcPct val="90000"/>
              </a:lnSpc>
            </a:pPr>
            <a:r>
              <a:rPr lang="zh-CN" altLang="en-US" sz="2000" b="1">
                <a:solidFill>
                  <a:srgbClr val="336699"/>
                </a:solidFill>
                <a:latin typeface="Times New Roman" pitchFamily="18" charset="0"/>
              </a:rPr>
              <a:t>求会计专业或计算机专业姓刘的学生的信息。</a:t>
            </a:r>
            <a:br>
              <a:rPr lang="zh-CN" altLang="en-US" sz="2000" b="1">
                <a:solidFill>
                  <a:srgbClr val="336699"/>
                </a:solidFill>
                <a:latin typeface="Times New Roman" pitchFamily="18" charset="0"/>
              </a:rPr>
            </a:br>
            <a:r>
              <a:rPr lang="zh-CN" altLang="en-US" sz="2000">
                <a:solidFill>
                  <a:schemeClr val="bg2"/>
                </a:solidFill>
                <a:latin typeface="Times New Roman" pitchFamily="18" charset="0"/>
              </a:rPr>
              <a:t>    </a:t>
            </a:r>
          </a:p>
          <a:p>
            <a:pPr marL="457200" indent="-457200">
              <a:lnSpc>
                <a:spcPct val="90000"/>
              </a:lnSpc>
            </a:pPr>
            <a:r>
              <a:rPr lang="en-US" altLang="zh-CN" sz="2000" b="1"/>
              <a:t>SELECT *  </a:t>
            </a:r>
          </a:p>
          <a:p>
            <a:pPr marL="457200" indent="-457200">
              <a:lnSpc>
                <a:spcPct val="90000"/>
              </a:lnSpc>
              <a:buFont typeface="Wingdings" pitchFamily="2" charset="2"/>
              <a:buNone/>
            </a:pPr>
            <a:r>
              <a:rPr lang="zh-CN" altLang="en-US" sz="2000" b="1"/>
              <a:t>　　　</a:t>
            </a:r>
            <a:r>
              <a:rPr lang="en-US" altLang="zh-CN" sz="2000" b="1"/>
              <a:t>FROM xsb  </a:t>
            </a:r>
          </a:p>
          <a:p>
            <a:pPr marL="457200" indent="-457200">
              <a:lnSpc>
                <a:spcPct val="90000"/>
              </a:lnSpc>
              <a:buFont typeface="Wingdings" pitchFamily="2" charset="2"/>
              <a:buNone/>
            </a:pPr>
            <a:r>
              <a:rPr lang="zh-CN" altLang="en-US" sz="2000" b="1"/>
              <a:t>　　　　</a:t>
            </a:r>
            <a:r>
              <a:rPr lang="en-US" altLang="zh-CN" sz="2000" b="1"/>
              <a:t>WHERE  zy  IN ('</a:t>
            </a:r>
            <a:r>
              <a:rPr lang="zh-CN" altLang="en-US" sz="2000" b="1"/>
              <a:t>会计</a:t>
            </a:r>
            <a:r>
              <a:rPr lang="en-US" altLang="zh-CN" sz="2000" b="1"/>
              <a:t>','</a:t>
            </a:r>
            <a:r>
              <a:rPr lang="zh-CN" altLang="en-US" sz="2000" b="1"/>
              <a:t>计算机</a:t>
            </a:r>
            <a:r>
              <a:rPr lang="en-US" altLang="zh-CN" sz="2000" b="1"/>
              <a:t>')</a:t>
            </a:r>
            <a:r>
              <a:rPr lang="zh-CN" altLang="en-US" sz="2000" b="1"/>
              <a:t>　</a:t>
            </a:r>
            <a:r>
              <a:rPr lang="en-US" altLang="zh-CN" sz="2000" b="1"/>
              <a:t>AND xm </a:t>
            </a:r>
            <a:r>
              <a:rPr lang="en-US" altLang="zh-CN" sz="2000" b="1">
                <a:solidFill>
                  <a:srgbClr val="CC3300"/>
                </a:solidFill>
              </a:rPr>
              <a:t>LIKE</a:t>
            </a:r>
            <a:r>
              <a:rPr lang="en-US" altLang="zh-CN" sz="2000" b="1"/>
              <a:t> '</a:t>
            </a:r>
            <a:r>
              <a:rPr lang="zh-CN" altLang="en-US" sz="2000" b="1"/>
              <a:t>刘</a:t>
            </a:r>
            <a:r>
              <a:rPr lang="en-US" altLang="zh-CN" sz="2000" b="1"/>
              <a:t>%'</a:t>
            </a:r>
          </a:p>
        </p:txBody>
      </p:sp>
      <p:sp>
        <p:nvSpPr>
          <p:cNvPr id="1786884" name="Rectangle 4"/>
          <p:cNvSpPr>
            <a:spLocks noChangeArrowheads="1"/>
          </p:cNvSpPr>
          <p:nvPr/>
        </p:nvSpPr>
        <p:spPr bwMode="auto">
          <a:xfrm>
            <a:off x="1268413" y="2357438"/>
            <a:ext cx="3822700" cy="0"/>
          </a:xfrm>
          <a:prstGeom prst="rect">
            <a:avLst/>
          </a:prstGeom>
          <a:solidFill>
            <a:srgbClr val="CC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786885"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zoom dir="in"/>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7906" name="Rectangle 2"/>
          <p:cNvSpPr>
            <a:spLocks noGrp="1" noRot="1" noChangeArrowheads="1"/>
          </p:cNvSpPr>
          <p:nvPr>
            <p:ph type="title"/>
          </p:nvPr>
        </p:nvSpPr>
        <p:spPr>
          <a:xfrm>
            <a:off x="755650" y="765175"/>
            <a:ext cx="7726363" cy="511175"/>
          </a:xfrm>
        </p:spPr>
        <p:txBody>
          <a:bodyPr/>
          <a:lstStyle/>
          <a:p>
            <a:pPr algn="l">
              <a:lnSpc>
                <a:spcPct val="110000"/>
              </a:lnSpc>
            </a:pPr>
            <a:r>
              <a:rPr lang="en-US" altLang="zh-CN" sz="2000" b="0">
                <a:solidFill>
                  <a:srgbClr val="006600"/>
                </a:solidFill>
                <a:latin typeface="Times New Roman" pitchFamily="18" charset="0"/>
              </a:rPr>
              <a:t>【</a:t>
            </a:r>
            <a:r>
              <a:rPr lang="zh-CN" altLang="en-US" sz="2000" b="0">
                <a:solidFill>
                  <a:srgbClr val="006600"/>
                </a:solidFill>
                <a:latin typeface="Times New Roman" pitchFamily="18" charset="0"/>
              </a:rPr>
              <a:t>例</a:t>
            </a:r>
            <a:r>
              <a:rPr lang="en-US" altLang="zh-CN" sz="2000" b="0">
                <a:solidFill>
                  <a:srgbClr val="006600"/>
                </a:solidFill>
                <a:latin typeface="Times New Roman" pitchFamily="18" charset="0"/>
              </a:rPr>
              <a:t>6】</a:t>
            </a:r>
          </a:p>
        </p:txBody>
      </p:sp>
      <p:sp>
        <p:nvSpPr>
          <p:cNvPr id="1787907" name="Rectangle 3"/>
          <p:cNvSpPr>
            <a:spLocks noGrp="1" noRot="1" noChangeArrowheads="1"/>
          </p:cNvSpPr>
          <p:nvPr>
            <p:ph type="body" idx="1"/>
          </p:nvPr>
        </p:nvSpPr>
        <p:spPr>
          <a:xfrm>
            <a:off x="512763" y="1484313"/>
            <a:ext cx="8631237" cy="5029200"/>
          </a:xfrm>
          <a:noFill/>
          <a:ln/>
          <a:extLst>
            <a:ext uri="{909E8E84-426E-40DD-AFC4-6F175D3DCCD1}">
              <a14:hiddenFill xmlns:a14="http://schemas.microsoft.com/office/drawing/2010/main">
                <a:solidFill>
                  <a:srgbClr val="CCECFF"/>
                </a:solidFill>
              </a14:hiddenFill>
            </a:ext>
          </a:extLst>
        </p:spPr>
        <p:txBody>
          <a:bodyPr/>
          <a:lstStyle/>
          <a:p>
            <a:pPr marL="457200" indent="-457200">
              <a:lnSpc>
                <a:spcPct val="135000"/>
              </a:lnSpc>
              <a:spcBef>
                <a:spcPct val="0"/>
              </a:spcBef>
              <a:buClrTx/>
              <a:buSzTx/>
              <a:buFontTx/>
              <a:buNone/>
            </a:pPr>
            <a:r>
              <a:rPr lang="zh-CN" altLang="en-US" sz="2000" b="1">
                <a:solidFill>
                  <a:srgbClr val="336699"/>
                </a:solidFill>
                <a:latin typeface="Times New Roman" pitchFamily="18" charset="0"/>
              </a:rPr>
              <a:t>求缺少了成绩的学生的学号和课程号。</a:t>
            </a:r>
            <a:br>
              <a:rPr lang="zh-CN" altLang="en-US" sz="2000" b="1">
                <a:solidFill>
                  <a:srgbClr val="336699"/>
                </a:solidFill>
                <a:latin typeface="Times New Roman" pitchFamily="18" charset="0"/>
              </a:rPr>
            </a:br>
            <a:r>
              <a:rPr lang="zh-CN" altLang="en-US" sz="2000">
                <a:solidFill>
                  <a:schemeClr val="bg2"/>
                </a:solidFill>
                <a:latin typeface="Times New Roman" pitchFamily="18" charset="0"/>
              </a:rPr>
              <a:t>    </a:t>
            </a:r>
            <a:r>
              <a:rPr lang="en-US" altLang="en-US" sz="2000" b="1"/>
              <a:t>SELECT xh,kch </a:t>
            </a:r>
            <a:endParaRPr lang="en-US" altLang="zh-CN" sz="2000" b="1"/>
          </a:p>
          <a:p>
            <a:pPr marL="457200" indent="-457200">
              <a:lnSpc>
                <a:spcPct val="135000"/>
              </a:lnSpc>
              <a:spcBef>
                <a:spcPct val="0"/>
              </a:spcBef>
              <a:buClrTx/>
              <a:buSzTx/>
              <a:buFontTx/>
              <a:buNone/>
            </a:pPr>
            <a:r>
              <a:rPr lang="en-US" altLang="zh-CN" sz="2000" b="1"/>
              <a:t>             </a:t>
            </a:r>
            <a:r>
              <a:rPr lang="en-US" altLang="en-US" sz="2000" b="1"/>
              <a:t>FROM xkb </a:t>
            </a:r>
            <a:endParaRPr lang="en-US" altLang="zh-CN" sz="2000" b="1"/>
          </a:p>
          <a:p>
            <a:pPr marL="457200" indent="-457200">
              <a:lnSpc>
                <a:spcPct val="135000"/>
              </a:lnSpc>
              <a:spcBef>
                <a:spcPct val="0"/>
              </a:spcBef>
              <a:buClrTx/>
              <a:buSzTx/>
              <a:buFontTx/>
              <a:buNone/>
            </a:pPr>
            <a:r>
              <a:rPr lang="en-US" altLang="zh-CN" sz="2000" b="1"/>
              <a:t>                </a:t>
            </a:r>
            <a:r>
              <a:rPr lang="en-US" altLang="en-US" sz="2000" b="1"/>
              <a:t>WHERE cj IS NULL</a:t>
            </a:r>
            <a:endParaRPr lang="en-US" altLang="zh-CN" sz="2000" b="1">
              <a:solidFill>
                <a:srgbClr val="CC6600"/>
              </a:solidFill>
              <a:latin typeface="Times New Roman" pitchFamily="18" charset="0"/>
            </a:endParaRPr>
          </a:p>
          <a:p>
            <a:pPr marL="457200" indent="-457200">
              <a:lnSpc>
                <a:spcPct val="135000"/>
              </a:lnSpc>
              <a:spcBef>
                <a:spcPct val="0"/>
              </a:spcBef>
              <a:buClrTx/>
              <a:buSzTx/>
              <a:buFontTx/>
              <a:buNone/>
            </a:pPr>
            <a:endParaRPr lang="en-US" altLang="zh-CN" sz="2000" b="1">
              <a:solidFill>
                <a:srgbClr val="CC6600"/>
              </a:solidFill>
              <a:latin typeface="Times New Roman" pitchFamily="18" charset="0"/>
            </a:endParaRPr>
          </a:p>
        </p:txBody>
      </p:sp>
      <p:sp>
        <p:nvSpPr>
          <p:cNvPr id="178790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zoom dir="in"/>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8930" name="Rectangle 2"/>
          <p:cNvSpPr>
            <a:spLocks noGrp="1" noRot="1" noChangeArrowheads="1"/>
          </p:cNvSpPr>
          <p:nvPr>
            <p:ph type="title"/>
          </p:nvPr>
        </p:nvSpPr>
        <p:spPr>
          <a:xfrm>
            <a:off x="611188" y="476250"/>
            <a:ext cx="8086725" cy="655638"/>
          </a:xfrm>
        </p:spPr>
        <p:txBody>
          <a:bodyPr/>
          <a:lstStyle/>
          <a:p>
            <a:pPr algn="l"/>
            <a:r>
              <a:rPr lang="zh-CN" altLang="en-US" sz="2400">
                <a:solidFill>
                  <a:srgbClr val="660066"/>
                </a:solidFill>
              </a:rPr>
              <a:t>（三）连接查询</a:t>
            </a:r>
          </a:p>
        </p:txBody>
      </p:sp>
      <p:sp>
        <p:nvSpPr>
          <p:cNvPr id="1788931" name="Rectangle 3"/>
          <p:cNvSpPr>
            <a:spLocks noRot="1" noChangeArrowheads="1"/>
          </p:cNvSpPr>
          <p:nvPr/>
        </p:nvSpPr>
        <p:spPr bwMode="auto">
          <a:xfrm>
            <a:off x="468313" y="1052513"/>
            <a:ext cx="8351837" cy="3384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20000"/>
              </a:lnSpc>
              <a:spcBef>
                <a:spcPct val="20000"/>
              </a:spcBef>
              <a:buClr>
                <a:schemeClr val="hlink"/>
              </a:buClr>
              <a:buSzPct val="70000"/>
              <a:buFont typeface="Wingdings" pitchFamily="2" charset="2"/>
              <a:buNone/>
            </a:pPr>
            <a:r>
              <a:rPr lang="en-US" altLang="zh-CN"/>
              <a:t>       </a:t>
            </a:r>
            <a:r>
              <a:rPr lang="zh-CN" altLang="en-US" b="0">
                <a:solidFill>
                  <a:schemeClr val="tx2"/>
                </a:solidFill>
              </a:rPr>
              <a:t>实际应用中，经常需要从多个表中提取数据，这就需要把两个表连接起来形成逻辑关系，</a:t>
            </a:r>
            <a:r>
              <a:rPr lang="zh-CN" altLang="en-US">
                <a:solidFill>
                  <a:schemeClr val="tx2"/>
                </a:solidFill>
              </a:rPr>
              <a:t>连接查询就是建立这种连接关系。</a:t>
            </a:r>
          </a:p>
          <a:p>
            <a:pPr>
              <a:lnSpc>
                <a:spcPct val="120000"/>
              </a:lnSpc>
              <a:spcBef>
                <a:spcPct val="20000"/>
              </a:spcBef>
              <a:buClr>
                <a:schemeClr val="hlink"/>
              </a:buClr>
              <a:buSzPct val="70000"/>
              <a:buFont typeface="Wingdings" pitchFamily="2" charset="2"/>
              <a:buNone/>
            </a:pPr>
            <a:r>
              <a:rPr lang="en-US" altLang="zh-CN"/>
              <a:t>1</a:t>
            </a:r>
            <a:r>
              <a:rPr lang="zh-CN" altLang="en-US"/>
              <a:t>、内连接</a:t>
            </a:r>
          </a:p>
          <a:p>
            <a:pPr>
              <a:lnSpc>
                <a:spcPct val="120000"/>
              </a:lnSpc>
              <a:spcBef>
                <a:spcPct val="20000"/>
              </a:spcBef>
              <a:buClr>
                <a:schemeClr val="hlink"/>
              </a:buClr>
              <a:buSzPct val="70000"/>
              <a:buFont typeface="Wingdings" pitchFamily="2" charset="2"/>
              <a:buNone/>
            </a:pPr>
            <a:r>
              <a:rPr lang="zh-CN" altLang="en-US" b="0"/>
              <a:t>       使用比较运算符根据每个表共有的值匹配两个表中的行，是最典型的连接运算。</a:t>
            </a:r>
          </a:p>
          <a:p>
            <a:pPr>
              <a:lnSpc>
                <a:spcPct val="120000"/>
              </a:lnSpc>
              <a:spcBef>
                <a:spcPct val="20000"/>
              </a:spcBef>
              <a:buClr>
                <a:schemeClr val="hlink"/>
              </a:buClr>
              <a:buSzPct val="70000"/>
              <a:buFont typeface="Wingdings" pitchFamily="2" charset="2"/>
              <a:buNone/>
            </a:pPr>
            <a:r>
              <a:rPr lang="zh-CN" altLang="en-US" b="0">
                <a:solidFill>
                  <a:schemeClr val="tx2"/>
                </a:solidFill>
              </a:rPr>
              <a:t>用</a:t>
            </a:r>
            <a:r>
              <a:rPr lang="en-GB" altLang="zh-CN" b="0">
                <a:solidFill>
                  <a:schemeClr val="tx2"/>
                </a:solidFill>
              </a:rPr>
              <a:t>WHERE</a:t>
            </a:r>
            <a:r>
              <a:rPr lang="zh-CN" altLang="en-GB" b="0">
                <a:solidFill>
                  <a:schemeClr val="tx2"/>
                </a:solidFill>
              </a:rPr>
              <a:t>子句指定连接条件：</a:t>
            </a:r>
            <a:endParaRPr lang="zh-CN" altLang="en-US">
              <a:solidFill>
                <a:schemeClr val="tx2"/>
              </a:solidFill>
            </a:endParaRPr>
          </a:p>
          <a:p>
            <a:pPr>
              <a:spcBef>
                <a:spcPct val="20000"/>
              </a:spcBef>
              <a:buClr>
                <a:schemeClr val="hlink"/>
              </a:buClr>
              <a:buSzPct val="70000"/>
              <a:buFont typeface="Wingdings" pitchFamily="2" charset="2"/>
              <a:buNone/>
            </a:pPr>
            <a:r>
              <a:rPr lang="zh-CN" altLang="en-US" b="0"/>
              <a:t>　 </a:t>
            </a:r>
            <a:r>
              <a:rPr lang="en-US" altLang="zh-CN" b="0"/>
              <a:t>SELECT xsb.xh, xsb.xm,xkb.cj </a:t>
            </a:r>
          </a:p>
          <a:p>
            <a:pPr>
              <a:spcBef>
                <a:spcPct val="20000"/>
              </a:spcBef>
              <a:buClr>
                <a:schemeClr val="hlink"/>
              </a:buClr>
              <a:buSzPct val="70000"/>
              <a:buFont typeface="Wingdings" pitchFamily="2" charset="2"/>
              <a:buNone/>
            </a:pPr>
            <a:r>
              <a:rPr lang="en-US" altLang="zh-CN" b="0"/>
              <a:t>            FROM xsb,  xkb   WHERE  xsb.xh= xkb.xh</a:t>
            </a:r>
            <a:endParaRPr lang="en-GB" altLang="zh-CN" b="0"/>
          </a:p>
        </p:txBody>
      </p:sp>
      <p:sp>
        <p:nvSpPr>
          <p:cNvPr id="1788932" name="Rectangle 4"/>
          <p:cNvSpPr>
            <a:spLocks noGrp="1" noRot="1" noChangeArrowheads="1"/>
          </p:cNvSpPr>
          <p:nvPr>
            <p:ph type="body" idx="1"/>
          </p:nvPr>
        </p:nvSpPr>
        <p:spPr>
          <a:xfrm>
            <a:off x="468313" y="4581525"/>
            <a:ext cx="8345487" cy="2117725"/>
          </a:xfrm>
          <a:noFill/>
          <a:ln/>
          <a:extLst>
            <a:ext uri="{909E8E84-426E-40DD-AFC4-6F175D3DCCD1}">
              <a14:hiddenFill xmlns:a14="http://schemas.microsoft.com/office/drawing/2010/main">
                <a:solidFill>
                  <a:srgbClr val="FFEBEC"/>
                </a:solidFill>
              </a14:hiddenFill>
            </a:ext>
          </a:extLst>
        </p:spPr>
        <p:txBody>
          <a:bodyPr/>
          <a:lstStyle/>
          <a:p>
            <a:pPr marL="685800" indent="-685800">
              <a:lnSpc>
                <a:spcPct val="120000"/>
              </a:lnSpc>
              <a:buFont typeface="Wingdings" pitchFamily="2" charset="2"/>
              <a:buNone/>
            </a:pPr>
            <a:r>
              <a:rPr lang="zh-CN" altLang="en-US" sz="1800">
                <a:solidFill>
                  <a:schemeClr val="tx2"/>
                </a:solidFill>
              </a:rPr>
              <a:t>用</a:t>
            </a:r>
            <a:r>
              <a:rPr lang="en-GB" altLang="zh-CN" sz="1800">
                <a:solidFill>
                  <a:schemeClr val="tx2"/>
                </a:solidFill>
              </a:rPr>
              <a:t>FROM</a:t>
            </a:r>
            <a:r>
              <a:rPr lang="zh-CN" altLang="en-GB" sz="1800">
                <a:solidFill>
                  <a:schemeClr val="tx2"/>
                </a:solidFill>
              </a:rPr>
              <a:t>子句指定连接条件：</a:t>
            </a:r>
            <a:endParaRPr lang="zh-CN" altLang="en-US" sz="1800" b="1">
              <a:solidFill>
                <a:schemeClr val="tx2"/>
              </a:solidFill>
            </a:endParaRPr>
          </a:p>
          <a:p>
            <a:pPr marL="685800" indent="-685800">
              <a:buFont typeface="Wingdings" pitchFamily="2" charset="2"/>
              <a:buNone/>
            </a:pPr>
            <a:r>
              <a:rPr lang="zh-CN" altLang="en-US" sz="1800"/>
              <a:t> </a:t>
            </a:r>
            <a:r>
              <a:rPr lang="en-US" altLang="zh-CN" sz="1800"/>
              <a:t>SELECT xsb.xh, xsb.xm,xkb.cj </a:t>
            </a:r>
          </a:p>
          <a:p>
            <a:pPr marL="685800" indent="-685800">
              <a:buFont typeface="Wingdings" pitchFamily="2" charset="2"/>
              <a:buNone/>
            </a:pPr>
            <a:r>
              <a:rPr lang="en-US" altLang="zh-CN" sz="1800"/>
              <a:t>            FROM xsb </a:t>
            </a:r>
            <a:r>
              <a:rPr lang="en-US" altLang="zh-CN" sz="1800">
                <a:solidFill>
                  <a:schemeClr val="hlink"/>
                </a:solidFill>
              </a:rPr>
              <a:t>INNER JOIN</a:t>
            </a:r>
            <a:r>
              <a:rPr lang="en-US" altLang="zh-CN" sz="1800"/>
              <a:t>  xkb </a:t>
            </a:r>
            <a:r>
              <a:rPr lang="en-US" altLang="zh-CN" sz="1800">
                <a:solidFill>
                  <a:schemeClr val="hlink"/>
                </a:solidFill>
              </a:rPr>
              <a:t>ON</a:t>
            </a:r>
            <a:r>
              <a:rPr lang="en-US" altLang="zh-CN" sz="1800"/>
              <a:t> xsb.xh= xkb.xh</a:t>
            </a:r>
            <a:endParaRPr lang="en-GB" altLang="zh-CN" sz="1800">
              <a:solidFill>
                <a:schemeClr val="tx2"/>
              </a:solidFill>
            </a:endParaRPr>
          </a:p>
          <a:p>
            <a:pPr marL="685800" indent="-685800">
              <a:lnSpc>
                <a:spcPct val="120000"/>
              </a:lnSpc>
              <a:buFont typeface="Wingdings" pitchFamily="2" charset="2"/>
              <a:buNone/>
            </a:pPr>
            <a:r>
              <a:rPr lang="zh-CN" altLang="en-GB" sz="1800">
                <a:solidFill>
                  <a:srgbClr val="CC3300"/>
                </a:solidFill>
              </a:rPr>
              <a:t>                             即为建立内连接。</a:t>
            </a:r>
          </a:p>
          <a:p>
            <a:pPr marL="685800" indent="-685800">
              <a:lnSpc>
                <a:spcPct val="120000"/>
              </a:lnSpc>
              <a:buFont typeface="Wingdings" pitchFamily="2" charset="2"/>
              <a:buNone/>
            </a:pPr>
            <a:endParaRPr lang="en-US" altLang="zh-CN" sz="1800" b="1">
              <a:solidFill>
                <a:srgbClr val="CC3300"/>
              </a:solidFill>
            </a:endParaRPr>
          </a:p>
        </p:txBody>
      </p:sp>
      <p:sp>
        <p:nvSpPr>
          <p:cNvPr id="1788933"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89954" name="Rectangle 2"/>
          <p:cNvSpPr>
            <a:spLocks noGrp="1" noRot="1" noChangeArrowheads="1"/>
          </p:cNvSpPr>
          <p:nvPr>
            <p:ph type="title"/>
          </p:nvPr>
        </p:nvSpPr>
        <p:spPr>
          <a:xfrm>
            <a:off x="611188" y="476250"/>
            <a:ext cx="8086725" cy="655638"/>
          </a:xfrm>
        </p:spPr>
        <p:txBody>
          <a:bodyPr/>
          <a:lstStyle/>
          <a:p>
            <a:pPr algn="l"/>
            <a:r>
              <a:rPr lang="zh-CN" altLang="en-US" sz="2000" b="0">
                <a:solidFill>
                  <a:srgbClr val="CC3300"/>
                </a:solidFill>
              </a:rPr>
              <a:t>等值连接和非等值连接</a:t>
            </a:r>
          </a:p>
        </p:txBody>
      </p:sp>
      <p:sp>
        <p:nvSpPr>
          <p:cNvPr id="1789955" name="Rectangle 3"/>
          <p:cNvSpPr>
            <a:spLocks noGrp="1" noRot="1" noChangeArrowheads="1"/>
          </p:cNvSpPr>
          <p:nvPr>
            <p:ph type="body" idx="1"/>
          </p:nvPr>
        </p:nvSpPr>
        <p:spPr>
          <a:xfrm>
            <a:off x="468313" y="1412875"/>
            <a:ext cx="8345487" cy="2663825"/>
          </a:xfrm>
          <a:noFill/>
          <a:ln/>
          <a:extLst>
            <a:ext uri="{909E8E84-426E-40DD-AFC4-6F175D3DCCD1}">
              <a14:hiddenFill xmlns:a14="http://schemas.microsoft.com/office/drawing/2010/main">
                <a:solidFill>
                  <a:srgbClr val="FFEBEC"/>
                </a:solidFill>
              </a14:hiddenFill>
            </a:ext>
          </a:extLst>
        </p:spPr>
        <p:txBody>
          <a:bodyPr/>
          <a:lstStyle/>
          <a:p>
            <a:pPr marL="0" indent="0">
              <a:lnSpc>
                <a:spcPct val="135000"/>
              </a:lnSpc>
            </a:pPr>
            <a:r>
              <a:rPr lang="zh-CN" altLang="en-US" sz="1800" b="1">
                <a:solidFill>
                  <a:srgbClr val="CC3300"/>
                </a:solidFill>
              </a:rPr>
              <a:t>等值连接：当语句中连接运算符为“</a:t>
            </a:r>
            <a:r>
              <a:rPr lang="en-US" altLang="zh-CN" sz="1800" b="1">
                <a:solidFill>
                  <a:srgbClr val="CC3300"/>
                </a:solidFill>
              </a:rPr>
              <a:t>=”</a:t>
            </a:r>
            <a:r>
              <a:rPr lang="zh-CN" altLang="en-US" sz="1800" b="1">
                <a:solidFill>
                  <a:srgbClr val="CC3300"/>
                </a:solidFill>
              </a:rPr>
              <a:t>时，称为等值连接。</a:t>
            </a:r>
          </a:p>
          <a:p>
            <a:pPr marL="0" indent="0">
              <a:lnSpc>
                <a:spcPct val="135000"/>
              </a:lnSpc>
            </a:pPr>
            <a:r>
              <a:rPr lang="zh-CN" altLang="en-US" sz="1800" b="1">
                <a:solidFill>
                  <a:srgbClr val="CC3300"/>
                </a:solidFill>
              </a:rPr>
              <a:t>非等值连接：如果使用其他连接运算符，则称为非等值连接。</a:t>
            </a:r>
          </a:p>
          <a:p>
            <a:pPr marL="0" indent="0">
              <a:lnSpc>
                <a:spcPct val="135000"/>
              </a:lnSpc>
            </a:pPr>
            <a:r>
              <a:rPr lang="en-US" altLang="zh-CN" sz="1800" b="1"/>
              <a:t>[&lt;</a:t>
            </a:r>
            <a:r>
              <a:rPr lang="zh-CN" altLang="en-US" sz="1800" b="1"/>
              <a:t>表名</a:t>
            </a:r>
            <a:r>
              <a:rPr lang="en-US" altLang="zh-CN" sz="1800" b="1"/>
              <a:t>1&gt;.]&lt;</a:t>
            </a:r>
            <a:r>
              <a:rPr lang="zh-CN" altLang="en-US" sz="1800" b="1"/>
              <a:t>列名</a:t>
            </a:r>
            <a:r>
              <a:rPr lang="en-US" altLang="zh-CN" sz="1800" b="1"/>
              <a:t>1&gt; &lt;</a:t>
            </a:r>
            <a:r>
              <a:rPr lang="zh-CN" altLang="en-US" sz="1800" b="1"/>
              <a:t>比较运算符</a:t>
            </a:r>
            <a:r>
              <a:rPr lang="en-US" altLang="zh-CN" sz="1800" b="1"/>
              <a:t>&gt;[&lt;</a:t>
            </a:r>
            <a:r>
              <a:rPr lang="zh-CN" altLang="en-US" sz="1800" b="1"/>
              <a:t>表名</a:t>
            </a:r>
            <a:r>
              <a:rPr lang="en-US" altLang="zh-CN" sz="1800" b="1"/>
              <a:t>2&gt;.]&lt;</a:t>
            </a:r>
            <a:r>
              <a:rPr lang="zh-CN" altLang="en-US" sz="1800" b="1"/>
              <a:t>列名</a:t>
            </a:r>
            <a:r>
              <a:rPr lang="en-US" altLang="zh-CN" sz="1800" b="1"/>
              <a:t>2&gt;</a:t>
            </a:r>
          </a:p>
          <a:p>
            <a:pPr marL="0" indent="0">
              <a:lnSpc>
                <a:spcPct val="135000"/>
              </a:lnSpc>
            </a:pPr>
            <a:r>
              <a:rPr lang="zh-CN" altLang="en-US" sz="1800" b="1"/>
              <a:t>比较运算符：</a:t>
            </a:r>
            <a:r>
              <a:rPr lang="en-US" altLang="zh-CN" sz="1800" b="1"/>
              <a:t>=</a:t>
            </a:r>
            <a:r>
              <a:rPr lang="zh-CN" altLang="en-US" sz="1800" b="1"/>
              <a:t>、</a:t>
            </a:r>
            <a:r>
              <a:rPr lang="en-US" altLang="zh-CN" sz="1800" b="1"/>
              <a:t>&gt;</a:t>
            </a:r>
            <a:r>
              <a:rPr lang="zh-CN" altLang="en-US" sz="1800" b="1"/>
              <a:t>、</a:t>
            </a:r>
            <a:r>
              <a:rPr lang="en-US" altLang="zh-CN" sz="1800" b="1"/>
              <a:t>&lt;</a:t>
            </a:r>
            <a:r>
              <a:rPr lang="zh-CN" altLang="en-US" sz="1800" b="1"/>
              <a:t>、</a:t>
            </a:r>
            <a:r>
              <a:rPr lang="en-US" altLang="zh-CN" sz="1800" b="1"/>
              <a:t>&gt;=</a:t>
            </a:r>
            <a:r>
              <a:rPr lang="zh-CN" altLang="en-US" sz="1800" b="1"/>
              <a:t>、</a:t>
            </a:r>
            <a:r>
              <a:rPr lang="en-US" altLang="zh-CN" sz="1800" b="1"/>
              <a:t>&lt;= </a:t>
            </a:r>
            <a:r>
              <a:rPr lang="zh-CN" altLang="en-US" sz="1800" b="1"/>
              <a:t>和</a:t>
            </a:r>
            <a:r>
              <a:rPr lang="en-US" altLang="zh-CN" sz="1800" b="1"/>
              <a:t>!=</a:t>
            </a:r>
            <a:r>
              <a:rPr lang="zh-CN" altLang="en-US" sz="1800" b="1"/>
              <a:t>；列名称为连接字段。</a:t>
            </a:r>
            <a:br>
              <a:rPr lang="zh-CN" altLang="en-US" sz="1800" b="1"/>
            </a:br>
            <a:endParaRPr lang="zh-CN" altLang="en-US" sz="1800" b="1"/>
          </a:p>
        </p:txBody>
      </p:sp>
      <p:sp>
        <p:nvSpPr>
          <p:cNvPr id="1789956"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0978" name="Rectangle 2"/>
          <p:cNvSpPr>
            <a:spLocks noGrp="1" noRot="1" noChangeArrowheads="1"/>
          </p:cNvSpPr>
          <p:nvPr>
            <p:ph type="title"/>
          </p:nvPr>
        </p:nvSpPr>
        <p:spPr>
          <a:xfrm>
            <a:off x="611188" y="836613"/>
            <a:ext cx="8086725" cy="655637"/>
          </a:xfrm>
        </p:spPr>
        <p:txBody>
          <a:bodyPr/>
          <a:lstStyle/>
          <a:p>
            <a:pPr algn="l"/>
            <a:r>
              <a:rPr lang="en-US" altLang="zh-CN" sz="1800" b="0"/>
              <a:t>【</a:t>
            </a:r>
            <a:r>
              <a:rPr lang="zh-CN" altLang="en-US" sz="1800" b="0"/>
              <a:t>例</a:t>
            </a:r>
            <a:r>
              <a:rPr lang="en-US" altLang="zh-CN" sz="1800" b="0"/>
              <a:t>1】</a:t>
            </a:r>
            <a:r>
              <a:rPr lang="zh-CN" altLang="en-US" sz="1800"/>
              <a:t>查询每个学生的情况以及他</a:t>
            </a:r>
            <a:r>
              <a:rPr lang="en-US" altLang="zh-CN" sz="1800"/>
              <a:t>(</a:t>
            </a:r>
            <a:r>
              <a:rPr lang="zh-CN" altLang="en-US" sz="1800"/>
              <a:t>她</a:t>
            </a:r>
            <a:r>
              <a:rPr lang="en-US" altLang="zh-CN" sz="1800"/>
              <a:t>)</a:t>
            </a:r>
            <a:r>
              <a:rPr lang="zh-CN" altLang="en-US" sz="1800"/>
              <a:t>所选修的课程。</a:t>
            </a:r>
          </a:p>
        </p:txBody>
      </p:sp>
      <p:sp>
        <p:nvSpPr>
          <p:cNvPr id="1790979" name="Rectangle 3"/>
          <p:cNvSpPr>
            <a:spLocks noGrp="1" noRot="1" noChangeArrowheads="1"/>
          </p:cNvSpPr>
          <p:nvPr>
            <p:ph type="body" idx="1"/>
          </p:nvPr>
        </p:nvSpPr>
        <p:spPr>
          <a:xfrm>
            <a:off x="684213" y="1557338"/>
            <a:ext cx="8459787" cy="576262"/>
          </a:xfrm>
          <a:noFill/>
          <a:ln/>
          <a:extLst>
            <a:ext uri="{909E8E84-426E-40DD-AFC4-6F175D3DCCD1}">
              <a14:hiddenFill xmlns:a14="http://schemas.microsoft.com/office/drawing/2010/main">
                <a:solidFill>
                  <a:srgbClr val="FFEBEC"/>
                </a:solidFill>
              </a14:hiddenFill>
            </a:ext>
          </a:extLst>
        </p:spPr>
        <p:txBody>
          <a:bodyPr/>
          <a:lstStyle/>
          <a:p>
            <a:pPr marL="0" indent="0">
              <a:lnSpc>
                <a:spcPct val="130000"/>
              </a:lnSpc>
              <a:buFont typeface="Wingdings" pitchFamily="2" charset="2"/>
              <a:buNone/>
            </a:pPr>
            <a:r>
              <a:rPr lang="en-US" altLang="zh-CN" sz="1800"/>
              <a:t>SELECT xsb.*,xkb.*   FROM xsb,xkb   WHERE xsb.xh=xkb.xh</a:t>
            </a:r>
          </a:p>
        </p:txBody>
      </p:sp>
      <p:sp>
        <p:nvSpPr>
          <p:cNvPr id="1790980" name="Rectangle 4"/>
          <p:cNvSpPr>
            <a:spLocks noChangeArrowheads="1"/>
          </p:cNvSpPr>
          <p:nvPr/>
        </p:nvSpPr>
        <p:spPr bwMode="auto">
          <a:xfrm>
            <a:off x="1184275" y="600075"/>
            <a:ext cx="4116388" cy="0"/>
          </a:xfrm>
          <a:prstGeom prst="rect">
            <a:avLst/>
          </a:prstGeom>
          <a:solidFill>
            <a:srgbClr val="FFCC99"/>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p>
            <a:endParaRPr lang="zh-CN" altLang="en-US"/>
          </a:p>
        </p:txBody>
      </p:sp>
      <p:sp>
        <p:nvSpPr>
          <p:cNvPr id="1790981" name="Rectangle 5"/>
          <p:cNvSpPr>
            <a:spLocks noRot="1" noChangeArrowheads="1"/>
          </p:cNvSpPr>
          <p:nvPr/>
        </p:nvSpPr>
        <p:spPr bwMode="auto">
          <a:xfrm>
            <a:off x="611188" y="2349500"/>
            <a:ext cx="8086725" cy="574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a:solidFill>
                  <a:schemeClr val="tx2"/>
                </a:solidFill>
              </a:rPr>
              <a:t>【</a:t>
            </a:r>
            <a:r>
              <a:rPr lang="zh-CN" altLang="en-US">
                <a:solidFill>
                  <a:schemeClr val="tx2"/>
                </a:solidFill>
              </a:rPr>
              <a:t>例</a:t>
            </a:r>
            <a:r>
              <a:rPr lang="en-US" altLang="zh-CN">
                <a:solidFill>
                  <a:schemeClr val="tx2"/>
                </a:solidFill>
              </a:rPr>
              <a:t>2】</a:t>
            </a:r>
            <a:r>
              <a:rPr lang="zh-CN" altLang="en-US">
                <a:solidFill>
                  <a:srgbClr val="006600"/>
                </a:solidFill>
                <a:latin typeface="Times New Roman" pitchFamily="18" charset="0"/>
              </a:rPr>
              <a:t>求学生的学号、姓名、选修的课程名及成绩。</a:t>
            </a:r>
            <a:endParaRPr lang="zh-CN" altLang="en-US">
              <a:solidFill>
                <a:srgbClr val="CC6600"/>
              </a:solidFill>
              <a:latin typeface="Times New Roman" pitchFamily="18" charset="0"/>
            </a:endParaRPr>
          </a:p>
        </p:txBody>
      </p:sp>
      <p:sp>
        <p:nvSpPr>
          <p:cNvPr id="1790982" name="Rectangle 6"/>
          <p:cNvSpPr>
            <a:spLocks noRot="1" noChangeArrowheads="1"/>
          </p:cNvSpPr>
          <p:nvPr/>
        </p:nvSpPr>
        <p:spPr bwMode="auto">
          <a:xfrm>
            <a:off x="755650" y="2997200"/>
            <a:ext cx="7777163" cy="1152525"/>
          </a:xfrm>
          <a:prstGeom prst="rect">
            <a:avLst/>
          </a:prstGeom>
          <a:noFill/>
          <a:ln>
            <a:noFill/>
          </a:ln>
          <a:effectLst/>
          <a:extLst>
            <a:ext uri="{909E8E84-426E-40DD-AFC4-6F175D3DCCD1}">
              <a14:hiddenFill xmlns:a14="http://schemas.microsoft.com/office/drawing/2010/main">
                <a:solidFill>
                  <a:srgbClr val="FFEBE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105000"/>
              </a:lnSpc>
              <a:spcBef>
                <a:spcPct val="20000"/>
              </a:spcBef>
              <a:buClr>
                <a:schemeClr val="hlink"/>
              </a:buClr>
              <a:buSzPct val="70000"/>
              <a:buFont typeface="Wingdings" pitchFamily="2" charset="2"/>
              <a:buNone/>
            </a:pPr>
            <a:r>
              <a:rPr lang="en-US" altLang="zh-CN"/>
              <a:t>SELECT xsb.xh, xsb.xm,kcb.kcm,xkb.cj </a:t>
            </a:r>
          </a:p>
          <a:p>
            <a:pPr>
              <a:lnSpc>
                <a:spcPct val="105000"/>
              </a:lnSpc>
              <a:spcBef>
                <a:spcPct val="20000"/>
              </a:spcBef>
              <a:buClr>
                <a:schemeClr val="hlink"/>
              </a:buClr>
              <a:buSzPct val="70000"/>
              <a:buFont typeface="Wingdings" pitchFamily="2" charset="2"/>
              <a:buNone/>
            </a:pPr>
            <a:r>
              <a:rPr lang="en-US" altLang="zh-CN"/>
              <a:t>   FROM xsb, kcb, xkb </a:t>
            </a:r>
          </a:p>
          <a:p>
            <a:pPr>
              <a:lnSpc>
                <a:spcPct val="105000"/>
              </a:lnSpc>
              <a:spcBef>
                <a:spcPct val="20000"/>
              </a:spcBef>
              <a:buClr>
                <a:schemeClr val="hlink"/>
              </a:buClr>
              <a:buSzPct val="70000"/>
              <a:buFont typeface="Wingdings" pitchFamily="2" charset="2"/>
              <a:buNone/>
            </a:pPr>
            <a:r>
              <a:rPr lang="en-US" altLang="zh-CN"/>
              <a:t>   WHERE xsb.xh=xkb.xh and xkb.kch=kcb.kch</a:t>
            </a:r>
          </a:p>
        </p:txBody>
      </p:sp>
      <p:sp>
        <p:nvSpPr>
          <p:cNvPr id="1790983" name="Rectangle 7"/>
          <p:cNvSpPr>
            <a:spLocks noRot="1" noChangeArrowheads="1"/>
          </p:cNvSpPr>
          <p:nvPr/>
        </p:nvSpPr>
        <p:spPr bwMode="auto">
          <a:xfrm>
            <a:off x="755650" y="4365625"/>
            <a:ext cx="8086725" cy="511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r>
              <a:rPr lang="en-US" altLang="zh-CN" b="0">
                <a:solidFill>
                  <a:schemeClr val="tx2"/>
                </a:solidFill>
              </a:rPr>
              <a:t>【</a:t>
            </a:r>
            <a:r>
              <a:rPr lang="zh-CN" altLang="en-US" b="0">
                <a:solidFill>
                  <a:schemeClr val="tx2"/>
                </a:solidFill>
              </a:rPr>
              <a:t>例</a:t>
            </a:r>
            <a:r>
              <a:rPr lang="en-US" altLang="zh-CN" b="0">
                <a:solidFill>
                  <a:schemeClr val="tx2"/>
                </a:solidFill>
              </a:rPr>
              <a:t>3】</a:t>
            </a:r>
            <a:r>
              <a:rPr lang="zh-CN" altLang="en-US" b="0">
                <a:solidFill>
                  <a:srgbClr val="006600"/>
                </a:solidFill>
                <a:latin typeface="Times New Roman" pitchFamily="18" charset="0"/>
              </a:rPr>
              <a:t>求选修</a:t>
            </a:r>
            <a:r>
              <a:rPr lang="zh-CN" altLang="en-US" b="0">
                <a:solidFill>
                  <a:srgbClr val="006600"/>
                </a:solidFill>
                <a:latin typeface="Arial"/>
              </a:rPr>
              <a:t>”</a:t>
            </a:r>
            <a:r>
              <a:rPr lang="zh-CN" altLang="en-US" b="0">
                <a:solidFill>
                  <a:schemeClr val="tx2"/>
                </a:solidFill>
              </a:rPr>
              <a:t>计算机基础</a:t>
            </a:r>
            <a:r>
              <a:rPr lang="zh-CN" altLang="en-US" b="0">
                <a:solidFill>
                  <a:srgbClr val="006600"/>
                </a:solidFill>
                <a:latin typeface="Arial"/>
              </a:rPr>
              <a:t>”</a:t>
            </a:r>
            <a:r>
              <a:rPr lang="zh-CN" altLang="en-US" b="0">
                <a:solidFill>
                  <a:srgbClr val="006600"/>
                </a:solidFill>
                <a:latin typeface="Times New Roman" pitchFamily="18" charset="0"/>
              </a:rPr>
              <a:t>课程且成绩为</a:t>
            </a:r>
            <a:r>
              <a:rPr lang="en-US" altLang="zh-CN" b="0">
                <a:solidFill>
                  <a:srgbClr val="006600"/>
                </a:solidFill>
                <a:latin typeface="Times New Roman" pitchFamily="18" charset="0"/>
              </a:rPr>
              <a:t>85</a:t>
            </a:r>
            <a:r>
              <a:rPr lang="zh-CN" altLang="en-US" b="0">
                <a:solidFill>
                  <a:srgbClr val="006600"/>
                </a:solidFill>
                <a:latin typeface="Times New Roman" pitchFamily="18" charset="0"/>
              </a:rPr>
              <a:t>分以上的学生学号、姓名及成绩。</a:t>
            </a:r>
          </a:p>
        </p:txBody>
      </p:sp>
      <p:sp>
        <p:nvSpPr>
          <p:cNvPr id="1790984" name="Rectangle 8"/>
          <p:cNvSpPr>
            <a:spLocks noRot="1" noChangeArrowheads="1"/>
          </p:cNvSpPr>
          <p:nvPr/>
        </p:nvSpPr>
        <p:spPr bwMode="auto">
          <a:xfrm>
            <a:off x="684213" y="4941888"/>
            <a:ext cx="7704137" cy="1223962"/>
          </a:xfrm>
          <a:prstGeom prst="rect">
            <a:avLst/>
          </a:prstGeom>
          <a:noFill/>
          <a:ln>
            <a:noFill/>
          </a:ln>
          <a:effectLst/>
          <a:extLst>
            <a:ext uri="{909E8E84-426E-40DD-AFC4-6F175D3DCCD1}">
              <a14:hiddenFill xmlns:a14="http://schemas.microsoft.com/office/drawing/2010/main">
                <a:solidFill>
                  <a:srgbClr val="FFEBE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nSpc>
                <a:spcPct val="90000"/>
              </a:lnSpc>
              <a:spcBef>
                <a:spcPct val="20000"/>
              </a:spcBef>
              <a:buClr>
                <a:schemeClr val="hlink"/>
              </a:buClr>
              <a:buSzPct val="70000"/>
              <a:buFont typeface="Wingdings" pitchFamily="2" charset="2"/>
              <a:buNone/>
            </a:pPr>
            <a:r>
              <a:rPr lang="en-US" altLang="zh-CN"/>
              <a:t>SELECT xsb.xh,xsb.xm,xkb.cj</a:t>
            </a:r>
          </a:p>
          <a:p>
            <a:pPr>
              <a:lnSpc>
                <a:spcPct val="90000"/>
              </a:lnSpc>
              <a:spcBef>
                <a:spcPct val="20000"/>
              </a:spcBef>
              <a:buClr>
                <a:schemeClr val="hlink"/>
              </a:buClr>
              <a:buSzPct val="70000"/>
              <a:buFont typeface="Wingdings" pitchFamily="2" charset="2"/>
              <a:buNone/>
            </a:pPr>
            <a:r>
              <a:rPr lang="en-US" altLang="zh-CN"/>
              <a:t>FROM xsb,xkb</a:t>
            </a:r>
            <a:r>
              <a:rPr lang="zh-CN" altLang="en-US"/>
              <a:t>，</a:t>
            </a:r>
            <a:r>
              <a:rPr lang="en-US" altLang="zh-CN"/>
              <a:t>kcb</a:t>
            </a:r>
          </a:p>
          <a:p>
            <a:pPr>
              <a:lnSpc>
                <a:spcPct val="90000"/>
              </a:lnSpc>
              <a:spcBef>
                <a:spcPct val="20000"/>
              </a:spcBef>
              <a:buClr>
                <a:schemeClr val="hlink"/>
              </a:buClr>
              <a:buSzPct val="70000"/>
              <a:buFont typeface="Wingdings" pitchFamily="2" charset="2"/>
              <a:buNone/>
            </a:pPr>
            <a:r>
              <a:rPr lang="en-US" altLang="zh-CN"/>
              <a:t>WHERE xsb.xh=xkb.xh AND xkb.kch=kcb.kch and xkb.kcm=‘</a:t>
            </a:r>
            <a:r>
              <a:rPr lang="zh-CN" altLang="en-US"/>
              <a:t>计算机基础</a:t>
            </a:r>
            <a:r>
              <a:rPr lang="en-US" altLang="zh-CN"/>
              <a:t>' AND  xkb.cj&gt;85</a:t>
            </a:r>
          </a:p>
        </p:txBody>
      </p:sp>
      <p:sp>
        <p:nvSpPr>
          <p:cNvPr id="1790985" name="Text Box 9"/>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2002" name="Rectangle 2"/>
          <p:cNvSpPr>
            <a:spLocks noGrp="1" noRot="1" noChangeArrowheads="1"/>
          </p:cNvSpPr>
          <p:nvPr>
            <p:ph type="title"/>
          </p:nvPr>
        </p:nvSpPr>
        <p:spPr>
          <a:xfrm>
            <a:off x="971550" y="685800"/>
            <a:ext cx="7870825" cy="366713"/>
          </a:xfrm>
        </p:spPr>
        <p:txBody>
          <a:bodyPr/>
          <a:lstStyle/>
          <a:p>
            <a:pPr algn="l">
              <a:lnSpc>
                <a:spcPct val="110000"/>
              </a:lnSpc>
            </a:pPr>
            <a:r>
              <a:rPr lang="en-US" altLang="zh-CN" sz="2400" b="0">
                <a:solidFill>
                  <a:schemeClr val="tx1"/>
                </a:solidFill>
              </a:rPr>
              <a:t>2</a:t>
            </a:r>
            <a:r>
              <a:rPr lang="zh-CN" altLang="en-US" sz="2400" b="0">
                <a:solidFill>
                  <a:schemeClr val="tx1"/>
                </a:solidFill>
              </a:rPr>
              <a:t>、 外连接</a:t>
            </a:r>
          </a:p>
        </p:txBody>
      </p:sp>
      <p:sp>
        <p:nvSpPr>
          <p:cNvPr id="1792003" name="Rectangle 3"/>
          <p:cNvSpPr>
            <a:spLocks noGrp="1" noRot="1" noChangeArrowheads="1"/>
          </p:cNvSpPr>
          <p:nvPr>
            <p:ph type="body" idx="1"/>
          </p:nvPr>
        </p:nvSpPr>
        <p:spPr>
          <a:xfrm>
            <a:off x="250825" y="1196975"/>
            <a:ext cx="8569325" cy="4752975"/>
          </a:xfrm>
          <a:noFill/>
          <a:extLst>
            <a:ext uri="{909E8E84-426E-40DD-AFC4-6F175D3DCCD1}">
              <a14:hiddenFill xmlns:a14="http://schemas.microsoft.com/office/drawing/2010/main">
                <a:solidFill>
                  <a:srgbClr val="FFEBEC"/>
                </a:solidFill>
              </a14:hiddenFill>
            </a:ext>
          </a:extLst>
        </p:spPr>
        <p:txBody>
          <a:bodyPr/>
          <a:lstStyle/>
          <a:p>
            <a:pPr marL="0" indent="0">
              <a:lnSpc>
                <a:spcPct val="130000"/>
              </a:lnSpc>
              <a:buFont typeface="Wingdings" pitchFamily="2" charset="2"/>
              <a:buNone/>
            </a:pPr>
            <a:r>
              <a:rPr lang="en-US" altLang="zh-CN" sz="1800">
                <a:solidFill>
                  <a:schemeClr val="tx2"/>
                </a:solidFill>
                <a:latin typeface="黑体" pitchFamily="49" charset="-122"/>
                <a:ea typeface="黑体" pitchFamily="49" charset="-122"/>
              </a:rPr>
              <a:t>    </a:t>
            </a:r>
            <a:r>
              <a:rPr lang="zh-CN" altLang="en-US" sz="1800">
                <a:solidFill>
                  <a:schemeClr val="tx2"/>
                </a:solidFill>
                <a:latin typeface="黑体" pitchFamily="49" charset="-122"/>
                <a:ea typeface="黑体" pitchFamily="49" charset="-122"/>
              </a:rPr>
              <a:t>内连接消除左表与右表中不匹配的行，而外连接会返回</a:t>
            </a:r>
            <a:r>
              <a:rPr lang="en-US" altLang="zh-CN" sz="1800">
                <a:solidFill>
                  <a:schemeClr val="tx2"/>
                </a:solidFill>
                <a:latin typeface="黑体" pitchFamily="49" charset="-122"/>
                <a:ea typeface="黑体" pitchFamily="49" charset="-122"/>
              </a:rPr>
              <a:t>FROM</a:t>
            </a:r>
            <a:r>
              <a:rPr lang="zh-CN" altLang="en-US" sz="1800">
                <a:solidFill>
                  <a:schemeClr val="tx2"/>
                </a:solidFill>
                <a:latin typeface="黑体" pitchFamily="49" charset="-122"/>
                <a:ea typeface="黑体" pitchFamily="49" charset="-122"/>
              </a:rPr>
              <a:t>子句中提到的至少一个表或视图的所有行，只要这些行符合任何</a:t>
            </a:r>
            <a:r>
              <a:rPr lang="en-US" altLang="zh-CN" sz="1800">
                <a:solidFill>
                  <a:schemeClr val="tx2"/>
                </a:solidFill>
                <a:latin typeface="黑体" pitchFamily="49" charset="-122"/>
                <a:ea typeface="黑体" pitchFamily="49" charset="-122"/>
              </a:rPr>
              <a:t>WHERE</a:t>
            </a:r>
            <a:r>
              <a:rPr lang="zh-CN" altLang="en-US" sz="1800">
                <a:solidFill>
                  <a:schemeClr val="tx2"/>
                </a:solidFill>
                <a:latin typeface="黑体" pitchFamily="49" charset="-122"/>
                <a:ea typeface="黑体" pitchFamily="49" charset="-122"/>
              </a:rPr>
              <a:t>或</a:t>
            </a:r>
            <a:r>
              <a:rPr lang="en-US" altLang="zh-CN" sz="1800">
                <a:solidFill>
                  <a:schemeClr val="tx2"/>
                </a:solidFill>
                <a:latin typeface="黑体" pitchFamily="49" charset="-122"/>
                <a:ea typeface="黑体" pitchFamily="49" charset="-122"/>
              </a:rPr>
              <a:t>HAVING</a:t>
            </a:r>
            <a:r>
              <a:rPr lang="zh-CN" altLang="en-US" sz="1800">
                <a:solidFill>
                  <a:schemeClr val="tx2"/>
                </a:solidFill>
                <a:latin typeface="黑体" pitchFamily="49" charset="-122"/>
                <a:ea typeface="黑体" pitchFamily="49" charset="-122"/>
              </a:rPr>
              <a:t>条件。</a:t>
            </a:r>
          </a:p>
          <a:p>
            <a:pPr marL="0" indent="0">
              <a:lnSpc>
                <a:spcPct val="130000"/>
              </a:lnSpc>
              <a:buFont typeface="Wingdings" pitchFamily="2" charset="2"/>
              <a:buNone/>
            </a:pPr>
            <a:r>
              <a:rPr lang="zh-CN" altLang="en-US" sz="1800">
                <a:latin typeface="黑体" pitchFamily="49" charset="-122"/>
                <a:ea typeface="黑体" pitchFamily="49" charset="-122"/>
              </a:rPr>
              <a:t>    </a:t>
            </a:r>
            <a:r>
              <a:rPr lang="en-US" altLang="zh-CN" sz="1800">
                <a:latin typeface="黑体" pitchFamily="49" charset="-122"/>
                <a:ea typeface="黑体" pitchFamily="49" charset="-122"/>
              </a:rPr>
              <a:t>1</a:t>
            </a:r>
            <a:r>
              <a:rPr lang="zh-CN" altLang="en-US" sz="1800">
                <a:latin typeface="黑体" pitchFamily="49" charset="-122"/>
                <a:ea typeface="黑体" pitchFamily="49" charset="-122"/>
              </a:rPr>
              <a:t>、左向外连接（</a:t>
            </a:r>
            <a:r>
              <a:rPr lang="en-US" altLang="zh-CN" sz="1800">
                <a:latin typeface="黑体" pitchFamily="49" charset="-122"/>
                <a:ea typeface="黑体" pitchFamily="49" charset="-122"/>
              </a:rPr>
              <a:t>LEFT JOIN</a:t>
            </a:r>
            <a:r>
              <a:rPr lang="zh-CN" altLang="en-US" sz="1800">
                <a:latin typeface="黑体" pitchFamily="49" charset="-122"/>
                <a:ea typeface="黑体" pitchFamily="49" charset="-122"/>
              </a:rPr>
              <a:t>）</a:t>
            </a:r>
            <a:r>
              <a:rPr lang="zh-CN" altLang="en-US" sz="1800">
                <a:solidFill>
                  <a:schemeClr val="tx2"/>
                </a:solidFill>
                <a:latin typeface="黑体" pitchFamily="49" charset="-122"/>
                <a:ea typeface="黑体" pitchFamily="49" charset="-122"/>
              </a:rPr>
              <a:t>：返回左表的所有行，即</a:t>
            </a:r>
            <a:r>
              <a:rPr lang="zh-CN" altLang="en-US" sz="1800">
                <a:solidFill>
                  <a:srgbClr val="336699"/>
                </a:solidFill>
                <a:latin typeface="黑体" pitchFamily="49" charset="-122"/>
                <a:ea typeface="黑体" pitchFamily="49" charset="-122"/>
              </a:rPr>
              <a:t>是在结果中保留连接表达式左表中的非匹配记录。</a:t>
            </a:r>
            <a:r>
              <a:rPr lang="zh-CN" altLang="en-US" sz="1800">
                <a:latin typeface="黑体" pitchFamily="49" charset="-122"/>
                <a:ea typeface="黑体" pitchFamily="49" charset="-122"/>
              </a:rPr>
              <a:t>如果左表的某行在右表中没有匹配行，则结果集中右表的所有选择列表列均为空值。</a:t>
            </a:r>
          </a:p>
          <a:p>
            <a:pPr marL="0" indent="0">
              <a:lnSpc>
                <a:spcPct val="130000"/>
              </a:lnSpc>
              <a:buFont typeface="Wingdings" pitchFamily="2" charset="2"/>
              <a:buNone/>
            </a:pPr>
            <a:r>
              <a:rPr lang="zh-CN" altLang="en-US" sz="1800">
                <a:latin typeface="黑体" pitchFamily="49" charset="-122"/>
                <a:ea typeface="黑体" pitchFamily="49" charset="-122"/>
              </a:rPr>
              <a:t>    </a:t>
            </a:r>
            <a:r>
              <a:rPr lang="en-US" altLang="zh-CN" sz="1800">
                <a:latin typeface="黑体" pitchFamily="49" charset="-122"/>
                <a:ea typeface="黑体" pitchFamily="49" charset="-122"/>
              </a:rPr>
              <a:t>2</a:t>
            </a:r>
            <a:r>
              <a:rPr lang="zh-CN" altLang="en-US" sz="1800">
                <a:latin typeface="黑体" pitchFamily="49" charset="-122"/>
                <a:ea typeface="黑体" pitchFamily="49" charset="-122"/>
              </a:rPr>
              <a:t>、右向外连接（</a:t>
            </a:r>
            <a:r>
              <a:rPr lang="en-US" altLang="zh-CN" sz="1800">
                <a:latin typeface="黑体" pitchFamily="49" charset="-122"/>
                <a:ea typeface="黑体" pitchFamily="49" charset="-122"/>
              </a:rPr>
              <a:t>RIGHT JOIN</a:t>
            </a:r>
            <a:r>
              <a:rPr lang="zh-CN" altLang="en-US" sz="1800">
                <a:latin typeface="黑体" pitchFamily="49" charset="-122"/>
                <a:ea typeface="黑体" pitchFamily="49" charset="-122"/>
              </a:rPr>
              <a:t>）</a:t>
            </a:r>
            <a:r>
              <a:rPr lang="zh-CN" altLang="en-US" sz="1800">
                <a:solidFill>
                  <a:schemeClr val="tx2"/>
                </a:solidFill>
                <a:latin typeface="黑体" pitchFamily="49" charset="-122"/>
                <a:ea typeface="黑体" pitchFamily="49" charset="-122"/>
              </a:rPr>
              <a:t>：返回右表的所有行，即</a:t>
            </a:r>
            <a:r>
              <a:rPr lang="zh-CN" altLang="en-US" sz="1800">
                <a:solidFill>
                  <a:srgbClr val="336699"/>
                </a:solidFill>
                <a:latin typeface="黑体" pitchFamily="49" charset="-122"/>
                <a:ea typeface="黑体" pitchFamily="49" charset="-122"/>
              </a:rPr>
              <a:t>是在结果中保留连接表达式右表中的非匹配记录。</a:t>
            </a:r>
            <a:r>
              <a:rPr lang="zh-CN" altLang="en-US" sz="1800">
                <a:latin typeface="黑体" pitchFamily="49" charset="-122"/>
                <a:ea typeface="黑体" pitchFamily="49" charset="-122"/>
              </a:rPr>
              <a:t>如果右表的某行在左表中没有匹配行，则结果集中左表的所有选择列表列均为空值。</a:t>
            </a:r>
            <a:endParaRPr lang="zh-CN" altLang="en-US" sz="1800">
              <a:solidFill>
                <a:srgbClr val="336699"/>
              </a:solidFill>
              <a:latin typeface="黑体" pitchFamily="49" charset="-122"/>
              <a:ea typeface="黑体" pitchFamily="49" charset="-122"/>
            </a:endParaRPr>
          </a:p>
          <a:p>
            <a:pPr marL="0" indent="0">
              <a:lnSpc>
                <a:spcPct val="130000"/>
              </a:lnSpc>
              <a:buFont typeface="Wingdings" pitchFamily="2" charset="2"/>
              <a:buNone/>
            </a:pPr>
            <a:r>
              <a:rPr lang="zh-CN" altLang="en-US" sz="1800">
                <a:solidFill>
                  <a:srgbClr val="336699"/>
                </a:solidFill>
                <a:latin typeface="黑体" pitchFamily="49" charset="-122"/>
                <a:ea typeface="黑体" pitchFamily="49" charset="-122"/>
              </a:rPr>
              <a:t>    </a:t>
            </a:r>
            <a:r>
              <a:rPr lang="zh-CN" altLang="en-US" sz="1800">
                <a:latin typeface="黑体" pitchFamily="49" charset="-122"/>
                <a:ea typeface="黑体" pitchFamily="49" charset="-122"/>
              </a:rPr>
              <a:t>左外部连接符号为</a:t>
            </a:r>
            <a:r>
              <a:rPr lang="zh-CN" altLang="en-US" sz="1800">
                <a:latin typeface="Arial"/>
                <a:ea typeface="黑体" pitchFamily="49" charset="-122"/>
              </a:rPr>
              <a:t>“</a:t>
            </a:r>
            <a:r>
              <a:rPr lang="zh-CN" altLang="en-US" sz="1800">
                <a:latin typeface="黑体" pitchFamily="49" charset="-122"/>
                <a:ea typeface="黑体" pitchFamily="49" charset="-122"/>
              </a:rPr>
              <a:t>*</a:t>
            </a:r>
            <a:r>
              <a:rPr lang="en-US" altLang="zh-CN" sz="1800">
                <a:latin typeface="黑体" pitchFamily="49" charset="-122"/>
                <a:ea typeface="黑体" pitchFamily="49" charset="-122"/>
              </a:rPr>
              <a:t>=</a:t>
            </a:r>
            <a:r>
              <a:rPr lang="en-US" altLang="zh-CN" sz="1800">
                <a:latin typeface="Arial"/>
                <a:ea typeface="黑体" pitchFamily="49" charset="-122"/>
              </a:rPr>
              <a:t>”</a:t>
            </a:r>
            <a:r>
              <a:rPr lang="zh-CN" altLang="en-US" sz="1800">
                <a:latin typeface="黑体" pitchFamily="49" charset="-122"/>
                <a:ea typeface="黑体" pitchFamily="49" charset="-122"/>
              </a:rPr>
              <a:t>，右外部连接符号为</a:t>
            </a:r>
            <a:r>
              <a:rPr lang="zh-CN" altLang="en-US" sz="1800">
                <a:latin typeface="Arial"/>
                <a:ea typeface="黑体" pitchFamily="49" charset="-122"/>
              </a:rPr>
              <a:t>“</a:t>
            </a:r>
            <a:r>
              <a:rPr lang="en-US" altLang="zh-CN" sz="1800">
                <a:latin typeface="黑体" pitchFamily="49" charset="-122"/>
                <a:ea typeface="黑体" pitchFamily="49" charset="-122"/>
              </a:rPr>
              <a:t>=*</a:t>
            </a:r>
            <a:r>
              <a:rPr lang="en-US" altLang="zh-CN" sz="1800">
                <a:latin typeface="Arial"/>
                <a:ea typeface="黑体" pitchFamily="49" charset="-122"/>
              </a:rPr>
              <a:t>”</a:t>
            </a:r>
            <a:r>
              <a:rPr lang="zh-CN" altLang="en-US" sz="1800">
                <a:latin typeface="黑体" pitchFamily="49" charset="-122"/>
                <a:ea typeface="黑体" pitchFamily="49" charset="-122"/>
              </a:rPr>
              <a:t>。</a:t>
            </a:r>
          </a:p>
          <a:p>
            <a:pPr marL="0" indent="0">
              <a:lnSpc>
                <a:spcPct val="130000"/>
              </a:lnSpc>
              <a:buFont typeface="Wingdings" pitchFamily="2" charset="2"/>
              <a:buNone/>
            </a:pPr>
            <a:r>
              <a:rPr lang="zh-CN" altLang="en-US" sz="1800">
                <a:latin typeface="黑体" pitchFamily="49" charset="-122"/>
                <a:ea typeface="黑体" pitchFamily="49" charset="-122"/>
              </a:rPr>
              <a:t>    </a:t>
            </a:r>
            <a:r>
              <a:rPr lang="en-US" altLang="zh-CN" sz="1800">
                <a:latin typeface="黑体" pitchFamily="49" charset="-122"/>
                <a:ea typeface="黑体" pitchFamily="49" charset="-122"/>
              </a:rPr>
              <a:t>3</a:t>
            </a:r>
            <a:r>
              <a:rPr lang="zh-CN" altLang="en-US" sz="1800">
                <a:latin typeface="黑体" pitchFamily="49" charset="-122"/>
                <a:ea typeface="黑体" pitchFamily="49" charset="-122"/>
              </a:rPr>
              <a:t>、完整外连接（</a:t>
            </a:r>
            <a:r>
              <a:rPr lang="en-US" altLang="zh-CN" sz="1800">
                <a:latin typeface="黑体" pitchFamily="49" charset="-122"/>
                <a:ea typeface="黑体" pitchFamily="49" charset="-122"/>
              </a:rPr>
              <a:t>FULL JOIN</a:t>
            </a:r>
            <a:r>
              <a:rPr lang="zh-CN" altLang="en-US" sz="1800">
                <a:latin typeface="黑体" pitchFamily="49" charset="-122"/>
                <a:ea typeface="黑体" pitchFamily="49" charset="-122"/>
              </a:rPr>
              <a:t>）</a:t>
            </a:r>
            <a:r>
              <a:rPr lang="zh-CN" altLang="en-US" sz="1800">
                <a:solidFill>
                  <a:schemeClr val="tx2"/>
                </a:solidFill>
                <a:latin typeface="黑体" pitchFamily="49" charset="-122"/>
                <a:ea typeface="黑体" pitchFamily="49" charset="-122"/>
              </a:rPr>
              <a:t>：返回左表和右表的所有行。</a:t>
            </a:r>
            <a:endParaRPr lang="zh-CN" altLang="en-US" sz="1800">
              <a:latin typeface="黑体" pitchFamily="49" charset="-122"/>
              <a:ea typeface="黑体" pitchFamily="49" charset="-122"/>
            </a:endParaRPr>
          </a:p>
        </p:txBody>
      </p:sp>
      <p:sp>
        <p:nvSpPr>
          <p:cNvPr id="1792004"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3026" name="Rectangle 2"/>
          <p:cNvSpPr>
            <a:spLocks noGrp="1" noRot="1" noChangeArrowheads="1"/>
          </p:cNvSpPr>
          <p:nvPr>
            <p:ph type="title"/>
          </p:nvPr>
        </p:nvSpPr>
        <p:spPr>
          <a:xfrm>
            <a:off x="971550" y="685800"/>
            <a:ext cx="7870825" cy="366713"/>
          </a:xfrm>
        </p:spPr>
        <p:txBody>
          <a:bodyPr/>
          <a:lstStyle/>
          <a:p>
            <a:pPr algn="l">
              <a:lnSpc>
                <a:spcPct val="110000"/>
              </a:lnSpc>
            </a:pPr>
            <a:r>
              <a:rPr lang="zh-CN" altLang="en-US" sz="2400" b="0">
                <a:solidFill>
                  <a:schemeClr val="tx1"/>
                </a:solidFill>
              </a:rPr>
              <a:t>例</a:t>
            </a:r>
          </a:p>
        </p:txBody>
      </p:sp>
      <p:grpSp>
        <p:nvGrpSpPr>
          <p:cNvPr id="1793027" name="Group 3"/>
          <p:cNvGrpSpPr>
            <a:grpSpLocks/>
          </p:cNvGrpSpPr>
          <p:nvPr/>
        </p:nvGrpSpPr>
        <p:grpSpPr bwMode="auto">
          <a:xfrm>
            <a:off x="0" y="1916113"/>
            <a:ext cx="8820150" cy="2971800"/>
            <a:chOff x="-3" y="-3"/>
            <a:chExt cx="3920" cy="1876"/>
          </a:xfrm>
        </p:grpSpPr>
        <p:grpSp>
          <p:nvGrpSpPr>
            <p:cNvPr id="1793028" name="Group 4"/>
            <p:cNvGrpSpPr>
              <a:grpSpLocks/>
            </p:cNvGrpSpPr>
            <p:nvPr/>
          </p:nvGrpSpPr>
          <p:grpSpPr bwMode="auto">
            <a:xfrm>
              <a:off x="0" y="0"/>
              <a:ext cx="3914" cy="1870"/>
              <a:chOff x="0" y="0"/>
              <a:chExt cx="3914" cy="1870"/>
            </a:xfrm>
          </p:grpSpPr>
          <p:grpSp>
            <p:nvGrpSpPr>
              <p:cNvPr id="1793029" name="Group 5"/>
              <p:cNvGrpSpPr>
                <a:grpSpLocks/>
              </p:cNvGrpSpPr>
              <p:nvPr/>
            </p:nvGrpSpPr>
            <p:grpSpPr bwMode="auto">
              <a:xfrm>
                <a:off x="0" y="0"/>
                <a:ext cx="438" cy="374"/>
                <a:chOff x="0" y="0"/>
                <a:chExt cx="438" cy="374"/>
              </a:xfrm>
            </p:grpSpPr>
            <p:sp>
              <p:nvSpPr>
                <p:cNvPr id="1793030" name="Rectangle 6"/>
                <p:cNvSpPr>
                  <a:spLocks noChangeArrowheads="1"/>
                </p:cNvSpPr>
                <p:nvPr/>
              </p:nvSpPr>
              <p:spPr bwMode="auto">
                <a:xfrm>
                  <a:off x="43" y="0"/>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gh</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3031" name="Rectangle 7"/>
                <p:cNvSpPr>
                  <a:spLocks noChangeArrowheads="1"/>
                </p:cNvSpPr>
                <p:nvPr/>
              </p:nvSpPr>
              <p:spPr bwMode="auto">
                <a:xfrm>
                  <a:off x="0" y="0"/>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32" name="Group 8"/>
              <p:cNvGrpSpPr>
                <a:grpSpLocks/>
              </p:cNvGrpSpPr>
              <p:nvPr/>
            </p:nvGrpSpPr>
            <p:grpSpPr bwMode="auto">
              <a:xfrm>
                <a:off x="438" y="0"/>
                <a:ext cx="439" cy="374"/>
                <a:chOff x="438" y="0"/>
                <a:chExt cx="439" cy="374"/>
              </a:xfrm>
            </p:grpSpPr>
            <p:sp>
              <p:nvSpPr>
                <p:cNvPr id="1793033" name="Rectangle 9"/>
                <p:cNvSpPr>
                  <a:spLocks noChangeArrowheads="1"/>
                </p:cNvSpPr>
                <p:nvPr/>
              </p:nvSpPr>
              <p:spPr bwMode="auto">
                <a:xfrm>
                  <a:off x="481" y="0"/>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xm</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3034" name="Rectangle 10"/>
                <p:cNvSpPr>
                  <a:spLocks noChangeArrowheads="1"/>
                </p:cNvSpPr>
                <p:nvPr/>
              </p:nvSpPr>
              <p:spPr bwMode="auto">
                <a:xfrm>
                  <a:off x="438" y="0"/>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35" name="Group 11"/>
              <p:cNvGrpSpPr>
                <a:grpSpLocks/>
              </p:cNvGrpSpPr>
              <p:nvPr/>
            </p:nvGrpSpPr>
            <p:grpSpPr bwMode="auto">
              <a:xfrm>
                <a:off x="877" y="0"/>
                <a:ext cx="439" cy="374"/>
                <a:chOff x="877" y="0"/>
                <a:chExt cx="439" cy="374"/>
              </a:xfrm>
            </p:grpSpPr>
            <p:sp>
              <p:nvSpPr>
                <p:cNvPr id="1793036" name="Rectangle 12"/>
                <p:cNvSpPr>
                  <a:spLocks noChangeArrowheads="1"/>
                </p:cNvSpPr>
                <p:nvPr/>
              </p:nvSpPr>
              <p:spPr bwMode="auto">
                <a:xfrm>
                  <a:off x="920" y="0"/>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xb</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3037" name="Rectangle 13"/>
                <p:cNvSpPr>
                  <a:spLocks noChangeArrowheads="1"/>
                </p:cNvSpPr>
                <p:nvPr/>
              </p:nvSpPr>
              <p:spPr bwMode="auto">
                <a:xfrm>
                  <a:off x="877" y="0"/>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38" name="Group 14"/>
              <p:cNvGrpSpPr>
                <a:grpSpLocks/>
              </p:cNvGrpSpPr>
              <p:nvPr/>
            </p:nvGrpSpPr>
            <p:grpSpPr bwMode="auto">
              <a:xfrm>
                <a:off x="1316" y="0"/>
                <a:ext cx="438" cy="374"/>
                <a:chOff x="1316" y="0"/>
                <a:chExt cx="438" cy="374"/>
              </a:xfrm>
            </p:grpSpPr>
            <p:sp>
              <p:nvSpPr>
                <p:cNvPr id="1793039" name="Rectangle 15"/>
                <p:cNvSpPr>
                  <a:spLocks noChangeArrowheads="1"/>
                </p:cNvSpPr>
                <p:nvPr/>
              </p:nvSpPr>
              <p:spPr bwMode="auto">
                <a:xfrm>
                  <a:off x="1359" y="0"/>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nl</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3040" name="Rectangle 16"/>
                <p:cNvSpPr>
                  <a:spLocks noChangeArrowheads="1"/>
                </p:cNvSpPr>
                <p:nvPr/>
              </p:nvSpPr>
              <p:spPr bwMode="auto">
                <a:xfrm>
                  <a:off x="1316" y="0"/>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41" name="Group 17"/>
              <p:cNvGrpSpPr>
                <a:grpSpLocks/>
              </p:cNvGrpSpPr>
              <p:nvPr/>
            </p:nvGrpSpPr>
            <p:grpSpPr bwMode="auto">
              <a:xfrm>
                <a:off x="1754" y="0"/>
                <a:ext cx="500" cy="374"/>
                <a:chOff x="1754" y="0"/>
                <a:chExt cx="500" cy="374"/>
              </a:xfrm>
            </p:grpSpPr>
            <p:sp>
              <p:nvSpPr>
                <p:cNvPr id="1793042" name="Rectangle 18"/>
                <p:cNvSpPr>
                  <a:spLocks noChangeArrowheads="1"/>
                </p:cNvSpPr>
                <p:nvPr/>
              </p:nvSpPr>
              <p:spPr bwMode="auto">
                <a:xfrm>
                  <a:off x="1797" y="0"/>
                  <a:ext cx="41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bh</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3043" name="Rectangle 19"/>
                <p:cNvSpPr>
                  <a:spLocks noChangeArrowheads="1"/>
                </p:cNvSpPr>
                <p:nvPr/>
              </p:nvSpPr>
              <p:spPr bwMode="auto">
                <a:xfrm>
                  <a:off x="1754" y="0"/>
                  <a:ext cx="50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44" name="Group 20"/>
              <p:cNvGrpSpPr>
                <a:grpSpLocks/>
              </p:cNvGrpSpPr>
              <p:nvPr/>
            </p:nvGrpSpPr>
            <p:grpSpPr bwMode="auto">
              <a:xfrm>
                <a:off x="2254" y="0"/>
                <a:ext cx="259" cy="1870"/>
                <a:chOff x="2254" y="0"/>
                <a:chExt cx="259" cy="1870"/>
              </a:xfrm>
            </p:grpSpPr>
            <p:sp>
              <p:nvSpPr>
                <p:cNvPr id="1793045" name="Rectangle 21"/>
                <p:cNvSpPr>
                  <a:spLocks noChangeArrowheads="1"/>
                </p:cNvSpPr>
                <p:nvPr/>
              </p:nvSpPr>
              <p:spPr bwMode="auto">
                <a:xfrm>
                  <a:off x="2297" y="0"/>
                  <a:ext cx="173" cy="18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 </a:t>
                  </a:r>
                </a:p>
                <a:p>
                  <a:pPr algn="ctr" eaLnBrk="0" hangingPunct="0"/>
                  <a:endParaRPr kumimoji="1" lang="en-US" altLang="zh-CN">
                    <a:latin typeface="Times New Roman" pitchFamily="18" charset="0"/>
                  </a:endParaRPr>
                </a:p>
              </p:txBody>
            </p:sp>
            <p:sp>
              <p:nvSpPr>
                <p:cNvPr id="1793046" name="Rectangle 22"/>
                <p:cNvSpPr>
                  <a:spLocks noChangeArrowheads="1"/>
                </p:cNvSpPr>
                <p:nvPr/>
              </p:nvSpPr>
              <p:spPr bwMode="auto">
                <a:xfrm>
                  <a:off x="2254" y="0"/>
                  <a:ext cx="259" cy="1870"/>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47" name="Group 23"/>
              <p:cNvGrpSpPr>
                <a:grpSpLocks/>
              </p:cNvGrpSpPr>
              <p:nvPr/>
            </p:nvGrpSpPr>
            <p:grpSpPr bwMode="auto">
              <a:xfrm>
                <a:off x="2513" y="0"/>
                <a:ext cx="438" cy="374"/>
                <a:chOff x="2513" y="0"/>
                <a:chExt cx="438" cy="374"/>
              </a:xfrm>
            </p:grpSpPr>
            <p:sp>
              <p:nvSpPr>
                <p:cNvPr id="1793048" name="Rectangle 24"/>
                <p:cNvSpPr>
                  <a:spLocks noChangeArrowheads="1"/>
                </p:cNvSpPr>
                <p:nvPr/>
              </p:nvSpPr>
              <p:spPr bwMode="auto">
                <a:xfrm>
                  <a:off x="2556" y="0"/>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bh</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3049" name="Rectangle 25"/>
                <p:cNvSpPr>
                  <a:spLocks noChangeArrowheads="1"/>
                </p:cNvSpPr>
                <p:nvPr/>
              </p:nvSpPr>
              <p:spPr bwMode="auto">
                <a:xfrm>
                  <a:off x="2513" y="0"/>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50" name="Group 26"/>
              <p:cNvGrpSpPr>
                <a:grpSpLocks/>
              </p:cNvGrpSpPr>
              <p:nvPr/>
            </p:nvGrpSpPr>
            <p:grpSpPr bwMode="auto">
              <a:xfrm>
                <a:off x="2951" y="0"/>
                <a:ext cx="524" cy="374"/>
                <a:chOff x="2951" y="0"/>
                <a:chExt cx="524" cy="374"/>
              </a:xfrm>
            </p:grpSpPr>
            <p:sp>
              <p:nvSpPr>
                <p:cNvPr id="1793051" name="Rectangle 27"/>
                <p:cNvSpPr>
                  <a:spLocks noChangeArrowheads="1"/>
                </p:cNvSpPr>
                <p:nvPr/>
              </p:nvSpPr>
              <p:spPr bwMode="auto">
                <a:xfrm>
                  <a:off x="2994" y="0"/>
                  <a:ext cx="438"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bm</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3052" name="Rectangle 28"/>
                <p:cNvSpPr>
                  <a:spLocks noChangeArrowheads="1"/>
                </p:cNvSpPr>
                <p:nvPr/>
              </p:nvSpPr>
              <p:spPr bwMode="auto">
                <a:xfrm>
                  <a:off x="2951" y="0"/>
                  <a:ext cx="5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53" name="Group 29"/>
              <p:cNvGrpSpPr>
                <a:grpSpLocks/>
              </p:cNvGrpSpPr>
              <p:nvPr/>
            </p:nvGrpSpPr>
            <p:grpSpPr bwMode="auto">
              <a:xfrm>
                <a:off x="3475" y="0"/>
                <a:ext cx="439" cy="374"/>
                <a:chOff x="3475" y="0"/>
                <a:chExt cx="439" cy="374"/>
              </a:xfrm>
            </p:grpSpPr>
            <p:sp>
              <p:nvSpPr>
                <p:cNvPr id="1793054" name="Rectangle 30"/>
                <p:cNvSpPr>
                  <a:spLocks noChangeArrowheads="1"/>
                </p:cNvSpPr>
                <p:nvPr/>
              </p:nvSpPr>
              <p:spPr bwMode="auto">
                <a:xfrm>
                  <a:off x="3518" y="0"/>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dh</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3055" name="Rectangle 31"/>
                <p:cNvSpPr>
                  <a:spLocks noChangeArrowheads="1"/>
                </p:cNvSpPr>
                <p:nvPr/>
              </p:nvSpPr>
              <p:spPr bwMode="auto">
                <a:xfrm>
                  <a:off x="3475" y="0"/>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56" name="Group 32"/>
              <p:cNvGrpSpPr>
                <a:grpSpLocks/>
              </p:cNvGrpSpPr>
              <p:nvPr/>
            </p:nvGrpSpPr>
            <p:grpSpPr bwMode="auto">
              <a:xfrm>
                <a:off x="0" y="374"/>
                <a:ext cx="438" cy="374"/>
                <a:chOff x="0" y="374"/>
                <a:chExt cx="438" cy="374"/>
              </a:xfrm>
            </p:grpSpPr>
            <p:sp>
              <p:nvSpPr>
                <p:cNvPr id="1793057" name="Rectangle 33"/>
                <p:cNvSpPr>
                  <a:spLocks noChangeArrowheads="1"/>
                </p:cNvSpPr>
                <p:nvPr/>
              </p:nvSpPr>
              <p:spPr bwMode="auto">
                <a:xfrm>
                  <a:off x="43" y="374"/>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1010</a:t>
                  </a:r>
                </a:p>
                <a:p>
                  <a:pPr algn="ctr" eaLnBrk="0" hangingPunct="0"/>
                  <a:endParaRPr kumimoji="1" lang="en-US" altLang="zh-CN">
                    <a:latin typeface="Times New Roman" pitchFamily="18" charset="0"/>
                  </a:endParaRPr>
                </a:p>
              </p:txBody>
            </p:sp>
            <p:sp>
              <p:nvSpPr>
                <p:cNvPr id="1793058" name="Rectangle 34"/>
                <p:cNvSpPr>
                  <a:spLocks noChangeArrowheads="1"/>
                </p:cNvSpPr>
                <p:nvPr/>
              </p:nvSpPr>
              <p:spPr bwMode="auto">
                <a:xfrm>
                  <a:off x="0" y="374"/>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59" name="Group 35"/>
              <p:cNvGrpSpPr>
                <a:grpSpLocks/>
              </p:cNvGrpSpPr>
              <p:nvPr/>
            </p:nvGrpSpPr>
            <p:grpSpPr bwMode="auto">
              <a:xfrm>
                <a:off x="438" y="374"/>
                <a:ext cx="439" cy="374"/>
                <a:chOff x="438" y="374"/>
                <a:chExt cx="439" cy="374"/>
              </a:xfrm>
            </p:grpSpPr>
            <p:sp>
              <p:nvSpPr>
                <p:cNvPr id="1793060" name="Rectangle 36"/>
                <p:cNvSpPr>
                  <a:spLocks noChangeArrowheads="1"/>
                </p:cNvSpPr>
                <p:nvPr/>
              </p:nvSpPr>
              <p:spPr bwMode="auto">
                <a:xfrm>
                  <a:off x="481" y="374"/>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李勇</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061" name="Rectangle 37"/>
                <p:cNvSpPr>
                  <a:spLocks noChangeArrowheads="1"/>
                </p:cNvSpPr>
                <p:nvPr/>
              </p:nvSpPr>
              <p:spPr bwMode="auto">
                <a:xfrm>
                  <a:off x="438" y="374"/>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62" name="Group 38"/>
              <p:cNvGrpSpPr>
                <a:grpSpLocks/>
              </p:cNvGrpSpPr>
              <p:nvPr/>
            </p:nvGrpSpPr>
            <p:grpSpPr bwMode="auto">
              <a:xfrm>
                <a:off x="877" y="374"/>
                <a:ext cx="439" cy="374"/>
                <a:chOff x="877" y="374"/>
                <a:chExt cx="439" cy="374"/>
              </a:xfrm>
            </p:grpSpPr>
            <p:sp>
              <p:nvSpPr>
                <p:cNvPr id="1793063" name="Rectangle 39"/>
                <p:cNvSpPr>
                  <a:spLocks noChangeArrowheads="1"/>
                </p:cNvSpPr>
                <p:nvPr/>
              </p:nvSpPr>
              <p:spPr bwMode="auto">
                <a:xfrm>
                  <a:off x="920" y="374"/>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男</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064" name="Rectangle 40"/>
                <p:cNvSpPr>
                  <a:spLocks noChangeArrowheads="1"/>
                </p:cNvSpPr>
                <p:nvPr/>
              </p:nvSpPr>
              <p:spPr bwMode="auto">
                <a:xfrm>
                  <a:off x="877" y="374"/>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65" name="Group 41"/>
              <p:cNvGrpSpPr>
                <a:grpSpLocks/>
              </p:cNvGrpSpPr>
              <p:nvPr/>
            </p:nvGrpSpPr>
            <p:grpSpPr bwMode="auto">
              <a:xfrm>
                <a:off x="1316" y="374"/>
                <a:ext cx="438" cy="374"/>
                <a:chOff x="1316" y="374"/>
                <a:chExt cx="438" cy="374"/>
              </a:xfrm>
            </p:grpSpPr>
            <p:sp>
              <p:nvSpPr>
                <p:cNvPr id="1793066" name="Rectangle 42"/>
                <p:cNvSpPr>
                  <a:spLocks noChangeArrowheads="1"/>
                </p:cNvSpPr>
                <p:nvPr/>
              </p:nvSpPr>
              <p:spPr bwMode="auto">
                <a:xfrm>
                  <a:off x="1359" y="374"/>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20</a:t>
                  </a:r>
                </a:p>
                <a:p>
                  <a:pPr algn="ctr" eaLnBrk="0" hangingPunct="0"/>
                  <a:endParaRPr kumimoji="1" lang="en-US" altLang="zh-CN">
                    <a:latin typeface="Times New Roman" pitchFamily="18" charset="0"/>
                  </a:endParaRPr>
                </a:p>
              </p:txBody>
            </p:sp>
            <p:sp>
              <p:nvSpPr>
                <p:cNvPr id="1793067" name="Rectangle 43"/>
                <p:cNvSpPr>
                  <a:spLocks noChangeArrowheads="1"/>
                </p:cNvSpPr>
                <p:nvPr/>
              </p:nvSpPr>
              <p:spPr bwMode="auto">
                <a:xfrm>
                  <a:off x="1316" y="374"/>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68" name="Group 44"/>
              <p:cNvGrpSpPr>
                <a:grpSpLocks/>
              </p:cNvGrpSpPr>
              <p:nvPr/>
            </p:nvGrpSpPr>
            <p:grpSpPr bwMode="auto">
              <a:xfrm>
                <a:off x="1754" y="374"/>
                <a:ext cx="500" cy="374"/>
                <a:chOff x="1754" y="374"/>
                <a:chExt cx="500" cy="374"/>
              </a:xfrm>
            </p:grpSpPr>
            <p:sp>
              <p:nvSpPr>
                <p:cNvPr id="1793069" name="Rectangle 45"/>
                <p:cNvSpPr>
                  <a:spLocks noChangeArrowheads="1"/>
                </p:cNvSpPr>
                <p:nvPr/>
              </p:nvSpPr>
              <p:spPr bwMode="auto">
                <a:xfrm>
                  <a:off x="1797" y="374"/>
                  <a:ext cx="41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11</a:t>
                  </a:r>
                </a:p>
                <a:p>
                  <a:pPr algn="ctr" eaLnBrk="0" hangingPunct="0"/>
                  <a:endParaRPr kumimoji="1" lang="en-US" altLang="zh-CN">
                    <a:latin typeface="Times New Roman" pitchFamily="18" charset="0"/>
                  </a:endParaRPr>
                </a:p>
              </p:txBody>
            </p:sp>
            <p:sp>
              <p:nvSpPr>
                <p:cNvPr id="1793070" name="Rectangle 46"/>
                <p:cNvSpPr>
                  <a:spLocks noChangeArrowheads="1"/>
                </p:cNvSpPr>
                <p:nvPr/>
              </p:nvSpPr>
              <p:spPr bwMode="auto">
                <a:xfrm>
                  <a:off x="1754" y="374"/>
                  <a:ext cx="50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71" name="Group 47"/>
              <p:cNvGrpSpPr>
                <a:grpSpLocks/>
              </p:cNvGrpSpPr>
              <p:nvPr/>
            </p:nvGrpSpPr>
            <p:grpSpPr bwMode="auto">
              <a:xfrm>
                <a:off x="2513" y="374"/>
                <a:ext cx="438" cy="374"/>
                <a:chOff x="2513" y="374"/>
                <a:chExt cx="438" cy="374"/>
              </a:xfrm>
            </p:grpSpPr>
            <p:sp>
              <p:nvSpPr>
                <p:cNvPr id="1793072" name="Rectangle 48"/>
                <p:cNvSpPr>
                  <a:spLocks noChangeArrowheads="1"/>
                </p:cNvSpPr>
                <p:nvPr/>
              </p:nvSpPr>
              <p:spPr bwMode="auto">
                <a:xfrm>
                  <a:off x="2556" y="374"/>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11</a:t>
                  </a:r>
                </a:p>
                <a:p>
                  <a:pPr algn="ctr" eaLnBrk="0" hangingPunct="0"/>
                  <a:endParaRPr kumimoji="1" lang="en-US" altLang="zh-CN">
                    <a:latin typeface="Times New Roman" pitchFamily="18" charset="0"/>
                  </a:endParaRPr>
                </a:p>
              </p:txBody>
            </p:sp>
            <p:sp>
              <p:nvSpPr>
                <p:cNvPr id="1793073" name="Rectangle 49"/>
                <p:cNvSpPr>
                  <a:spLocks noChangeArrowheads="1"/>
                </p:cNvSpPr>
                <p:nvPr/>
              </p:nvSpPr>
              <p:spPr bwMode="auto">
                <a:xfrm>
                  <a:off x="2513" y="374"/>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74" name="Group 50"/>
              <p:cNvGrpSpPr>
                <a:grpSpLocks/>
              </p:cNvGrpSpPr>
              <p:nvPr/>
            </p:nvGrpSpPr>
            <p:grpSpPr bwMode="auto">
              <a:xfrm>
                <a:off x="2951" y="374"/>
                <a:ext cx="524" cy="374"/>
                <a:chOff x="2951" y="374"/>
                <a:chExt cx="524" cy="374"/>
              </a:xfrm>
            </p:grpSpPr>
            <p:sp>
              <p:nvSpPr>
                <p:cNvPr id="1793075" name="Rectangle 51"/>
                <p:cNvSpPr>
                  <a:spLocks noChangeArrowheads="1"/>
                </p:cNvSpPr>
                <p:nvPr/>
              </p:nvSpPr>
              <p:spPr bwMode="auto">
                <a:xfrm>
                  <a:off x="2994" y="374"/>
                  <a:ext cx="438"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生产科</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076" name="Rectangle 52"/>
                <p:cNvSpPr>
                  <a:spLocks noChangeArrowheads="1"/>
                </p:cNvSpPr>
                <p:nvPr/>
              </p:nvSpPr>
              <p:spPr bwMode="auto">
                <a:xfrm>
                  <a:off x="2951" y="374"/>
                  <a:ext cx="5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77" name="Group 53"/>
              <p:cNvGrpSpPr>
                <a:grpSpLocks/>
              </p:cNvGrpSpPr>
              <p:nvPr/>
            </p:nvGrpSpPr>
            <p:grpSpPr bwMode="auto">
              <a:xfrm>
                <a:off x="3475" y="374"/>
                <a:ext cx="439" cy="374"/>
                <a:chOff x="3475" y="374"/>
                <a:chExt cx="439" cy="374"/>
              </a:xfrm>
            </p:grpSpPr>
            <p:sp>
              <p:nvSpPr>
                <p:cNvPr id="1793078" name="Rectangle 54"/>
                <p:cNvSpPr>
                  <a:spLocks noChangeArrowheads="1"/>
                </p:cNvSpPr>
                <p:nvPr/>
              </p:nvSpPr>
              <p:spPr bwMode="auto">
                <a:xfrm>
                  <a:off x="3518" y="374"/>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566</a:t>
                  </a:r>
                </a:p>
                <a:p>
                  <a:pPr algn="ctr" eaLnBrk="0" hangingPunct="0"/>
                  <a:endParaRPr kumimoji="1" lang="en-US" altLang="zh-CN">
                    <a:latin typeface="Times New Roman" pitchFamily="18" charset="0"/>
                  </a:endParaRPr>
                </a:p>
              </p:txBody>
            </p:sp>
            <p:sp>
              <p:nvSpPr>
                <p:cNvPr id="1793079" name="Rectangle 55"/>
                <p:cNvSpPr>
                  <a:spLocks noChangeArrowheads="1"/>
                </p:cNvSpPr>
                <p:nvPr/>
              </p:nvSpPr>
              <p:spPr bwMode="auto">
                <a:xfrm>
                  <a:off x="3475" y="374"/>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80" name="Group 56"/>
              <p:cNvGrpSpPr>
                <a:grpSpLocks/>
              </p:cNvGrpSpPr>
              <p:nvPr/>
            </p:nvGrpSpPr>
            <p:grpSpPr bwMode="auto">
              <a:xfrm>
                <a:off x="0" y="748"/>
                <a:ext cx="438" cy="374"/>
                <a:chOff x="0" y="748"/>
                <a:chExt cx="438" cy="374"/>
              </a:xfrm>
            </p:grpSpPr>
            <p:sp>
              <p:nvSpPr>
                <p:cNvPr id="1793081" name="Rectangle 57"/>
                <p:cNvSpPr>
                  <a:spLocks noChangeArrowheads="1"/>
                </p:cNvSpPr>
                <p:nvPr/>
              </p:nvSpPr>
              <p:spPr bwMode="auto">
                <a:xfrm>
                  <a:off x="43" y="748"/>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1011</a:t>
                  </a:r>
                </a:p>
                <a:p>
                  <a:pPr algn="ctr" eaLnBrk="0" hangingPunct="0"/>
                  <a:endParaRPr kumimoji="1" lang="en-US" altLang="zh-CN">
                    <a:latin typeface="Times New Roman" pitchFamily="18" charset="0"/>
                  </a:endParaRPr>
                </a:p>
              </p:txBody>
            </p:sp>
            <p:sp>
              <p:nvSpPr>
                <p:cNvPr id="1793082" name="Rectangle 58"/>
                <p:cNvSpPr>
                  <a:spLocks noChangeArrowheads="1"/>
                </p:cNvSpPr>
                <p:nvPr/>
              </p:nvSpPr>
              <p:spPr bwMode="auto">
                <a:xfrm>
                  <a:off x="0" y="748"/>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83" name="Group 59"/>
              <p:cNvGrpSpPr>
                <a:grpSpLocks/>
              </p:cNvGrpSpPr>
              <p:nvPr/>
            </p:nvGrpSpPr>
            <p:grpSpPr bwMode="auto">
              <a:xfrm>
                <a:off x="438" y="748"/>
                <a:ext cx="439" cy="374"/>
                <a:chOff x="438" y="748"/>
                <a:chExt cx="439" cy="374"/>
              </a:xfrm>
            </p:grpSpPr>
            <p:sp>
              <p:nvSpPr>
                <p:cNvPr id="1793084" name="Rectangle 60"/>
                <p:cNvSpPr>
                  <a:spLocks noChangeArrowheads="1"/>
                </p:cNvSpPr>
                <p:nvPr/>
              </p:nvSpPr>
              <p:spPr bwMode="auto">
                <a:xfrm>
                  <a:off x="481" y="748"/>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刘晨</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085" name="Rectangle 61"/>
                <p:cNvSpPr>
                  <a:spLocks noChangeArrowheads="1"/>
                </p:cNvSpPr>
                <p:nvPr/>
              </p:nvSpPr>
              <p:spPr bwMode="auto">
                <a:xfrm>
                  <a:off x="438" y="748"/>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86" name="Group 62"/>
              <p:cNvGrpSpPr>
                <a:grpSpLocks/>
              </p:cNvGrpSpPr>
              <p:nvPr/>
            </p:nvGrpSpPr>
            <p:grpSpPr bwMode="auto">
              <a:xfrm>
                <a:off x="877" y="748"/>
                <a:ext cx="439" cy="374"/>
                <a:chOff x="877" y="748"/>
                <a:chExt cx="439" cy="374"/>
              </a:xfrm>
            </p:grpSpPr>
            <p:sp>
              <p:nvSpPr>
                <p:cNvPr id="1793087" name="Rectangle 63"/>
                <p:cNvSpPr>
                  <a:spLocks noChangeArrowheads="1"/>
                </p:cNvSpPr>
                <p:nvPr/>
              </p:nvSpPr>
              <p:spPr bwMode="auto">
                <a:xfrm>
                  <a:off x="920" y="748"/>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女</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088" name="Rectangle 64"/>
                <p:cNvSpPr>
                  <a:spLocks noChangeArrowheads="1"/>
                </p:cNvSpPr>
                <p:nvPr/>
              </p:nvSpPr>
              <p:spPr bwMode="auto">
                <a:xfrm>
                  <a:off x="877" y="748"/>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89" name="Group 65"/>
              <p:cNvGrpSpPr>
                <a:grpSpLocks/>
              </p:cNvGrpSpPr>
              <p:nvPr/>
            </p:nvGrpSpPr>
            <p:grpSpPr bwMode="auto">
              <a:xfrm>
                <a:off x="1316" y="748"/>
                <a:ext cx="438" cy="374"/>
                <a:chOff x="1316" y="748"/>
                <a:chExt cx="438" cy="374"/>
              </a:xfrm>
            </p:grpSpPr>
            <p:sp>
              <p:nvSpPr>
                <p:cNvPr id="1793090" name="Rectangle 66"/>
                <p:cNvSpPr>
                  <a:spLocks noChangeArrowheads="1"/>
                </p:cNvSpPr>
                <p:nvPr/>
              </p:nvSpPr>
              <p:spPr bwMode="auto">
                <a:xfrm>
                  <a:off x="1359" y="748"/>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19</a:t>
                  </a:r>
                </a:p>
                <a:p>
                  <a:pPr algn="ctr" eaLnBrk="0" hangingPunct="0"/>
                  <a:endParaRPr kumimoji="1" lang="en-US" altLang="zh-CN">
                    <a:latin typeface="Times New Roman" pitchFamily="18" charset="0"/>
                  </a:endParaRPr>
                </a:p>
              </p:txBody>
            </p:sp>
            <p:sp>
              <p:nvSpPr>
                <p:cNvPr id="1793091" name="Rectangle 67"/>
                <p:cNvSpPr>
                  <a:spLocks noChangeArrowheads="1"/>
                </p:cNvSpPr>
                <p:nvPr/>
              </p:nvSpPr>
              <p:spPr bwMode="auto">
                <a:xfrm>
                  <a:off x="1316" y="748"/>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92" name="Group 68"/>
              <p:cNvGrpSpPr>
                <a:grpSpLocks/>
              </p:cNvGrpSpPr>
              <p:nvPr/>
            </p:nvGrpSpPr>
            <p:grpSpPr bwMode="auto">
              <a:xfrm>
                <a:off x="1754" y="748"/>
                <a:ext cx="500" cy="374"/>
                <a:chOff x="1754" y="748"/>
                <a:chExt cx="500" cy="374"/>
              </a:xfrm>
            </p:grpSpPr>
            <p:sp>
              <p:nvSpPr>
                <p:cNvPr id="1793093" name="Rectangle 69"/>
                <p:cNvSpPr>
                  <a:spLocks noChangeArrowheads="1"/>
                </p:cNvSpPr>
                <p:nvPr/>
              </p:nvSpPr>
              <p:spPr bwMode="auto">
                <a:xfrm>
                  <a:off x="1797" y="748"/>
                  <a:ext cx="41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 </a:t>
                  </a:r>
                </a:p>
                <a:p>
                  <a:pPr algn="ctr" eaLnBrk="0" hangingPunct="0"/>
                  <a:endParaRPr kumimoji="1" lang="en-US" altLang="zh-CN">
                    <a:latin typeface="Times New Roman" pitchFamily="18" charset="0"/>
                  </a:endParaRPr>
                </a:p>
              </p:txBody>
            </p:sp>
            <p:sp>
              <p:nvSpPr>
                <p:cNvPr id="1793094" name="Rectangle 70"/>
                <p:cNvSpPr>
                  <a:spLocks noChangeArrowheads="1"/>
                </p:cNvSpPr>
                <p:nvPr/>
              </p:nvSpPr>
              <p:spPr bwMode="auto">
                <a:xfrm>
                  <a:off x="1754" y="748"/>
                  <a:ext cx="50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95" name="Group 71"/>
              <p:cNvGrpSpPr>
                <a:grpSpLocks/>
              </p:cNvGrpSpPr>
              <p:nvPr/>
            </p:nvGrpSpPr>
            <p:grpSpPr bwMode="auto">
              <a:xfrm>
                <a:off x="2513" y="748"/>
                <a:ext cx="438" cy="374"/>
                <a:chOff x="2513" y="748"/>
                <a:chExt cx="438" cy="374"/>
              </a:xfrm>
            </p:grpSpPr>
            <p:sp>
              <p:nvSpPr>
                <p:cNvPr id="1793096" name="Rectangle 72"/>
                <p:cNvSpPr>
                  <a:spLocks noChangeArrowheads="1"/>
                </p:cNvSpPr>
                <p:nvPr/>
              </p:nvSpPr>
              <p:spPr bwMode="auto">
                <a:xfrm>
                  <a:off x="2556" y="748"/>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12</a:t>
                  </a:r>
                </a:p>
                <a:p>
                  <a:pPr algn="ctr" eaLnBrk="0" hangingPunct="0"/>
                  <a:endParaRPr kumimoji="1" lang="en-US" altLang="zh-CN">
                    <a:latin typeface="Times New Roman" pitchFamily="18" charset="0"/>
                  </a:endParaRPr>
                </a:p>
              </p:txBody>
            </p:sp>
            <p:sp>
              <p:nvSpPr>
                <p:cNvPr id="1793097" name="Rectangle 73"/>
                <p:cNvSpPr>
                  <a:spLocks noChangeArrowheads="1"/>
                </p:cNvSpPr>
                <p:nvPr/>
              </p:nvSpPr>
              <p:spPr bwMode="auto">
                <a:xfrm>
                  <a:off x="2513" y="748"/>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098" name="Group 74"/>
              <p:cNvGrpSpPr>
                <a:grpSpLocks/>
              </p:cNvGrpSpPr>
              <p:nvPr/>
            </p:nvGrpSpPr>
            <p:grpSpPr bwMode="auto">
              <a:xfrm>
                <a:off x="2951" y="748"/>
                <a:ext cx="524" cy="374"/>
                <a:chOff x="2951" y="748"/>
                <a:chExt cx="524" cy="374"/>
              </a:xfrm>
            </p:grpSpPr>
            <p:sp>
              <p:nvSpPr>
                <p:cNvPr id="1793099" name="Rectangle 75"/>
                <p:cNvSpPr>
                  <a:spLocks noChangeArrowheads="1"/>
                </p:cNvSpPr>
                <p:nvPr/>
              </p:nvSpPr>
              <p:spPr bwMode="auto">
                <a:xfrm>
                  <a:off x="2994" y="748"/>
                  <a:ext cx="438"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计划科</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100" name="Rectangle 76"/>
                <p:cNvSpPr>
                  <a:spLocks noChangeArrowheads="1"/>
                </p:cNvSpPr>
                <p:nvPr/>
              </p:nvSpPr>
              <p:spPr bwMode="auto">
                <a:xfrm>
                  <a:off x="2951" y="748"/>
                  <a:ext cx="5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01" name="Group 77"/>
              <p:cNvGrpSpPr>
                <a:grpSpLocks/>
              </p:cNvGrpSpPr>
              <p:nvPr/>
            </p:nvGrpSpPr>
            <p:grpSpPr bwMode="auto">
              <a:xfrm>
                <a:off x="3475" y="748"/>
                <a:ext cx="439" cy="374"/>
                <a:chOff x="3475" y="748"/>
                <a:chExt cx="439" cy="374"/>
              </a:xfrm>
            </p:grpSpPr>
            <p:sp>
              <p:nvSpPr>
                <p:cNvPr id="1793102" name="Rectangle 78"/>
                <p:cNvSpPr>
                  <a:spLocks noChangeArrowheads="1"/>
                </p:cNvSpPr>
                <p:nvPr/>
              </p:nvSpPr>
              <p:spPr bwMode="auto">
                <a:xfrm>
                  <a:off x="3518" y="748"/>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578</a:t>
                  </a:r>
                </a:p>
                <a:p>
                  <a:pPr algn="ctr" eaLnBrk="0" hangingPunct="0"/>
                  <a:endParaRPr kumimoji="1" lang="en-US" altLang="zh-CN">
                    <a:latin typeface="Times New Roman" pitchFamily="18" charset="0"/>
                  </a:endParaRPr>
                </a:p>
              </p:txBody>
            </p:sp>
            <p:sp>
              <p:nvSpPr>
                <p:cNvPr id="1793103" name="Rectangle 79"/>
                <p:cNvSpPr>
                  <a:spLocks noChangeArrowheads="1"/>
                </p:cNvSpPr>
                <p:nvPr/>
              </p:nvSpPr>
              <p:spPr bwMode="auto">
                <a:xfrm>
                  <a:off x="3475" y="748"/>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04" name="Group 80"/>
              <p:cNvGrpSpPr>
                <a:grpSpLocks/>
              </p:cNvGrpSpPr>
              <p:nvPr/>
            </p:nvGrpSpPr>
            <p:grpSpPr bwMode="auto">
              <a:xfrm>
                <a:off x="0" y="1122"/>
                <a:ext cx="438" cy="374"/>
                <a:chOff x="0" y="1122"/>
                <a:chExt cx="438" cy="374"/>
              </a:xfrm>
            </p:grpSpPr>
            <p:sp>
              <p:nvSpPr>
                <p:cNvPr id="1793105" name="Rectangle 81"/>
                <p:cNvSpPr>
                  <a:spLocks noChangeArrowheads="1"/>
                </p:cNvSpPr>
                <p:nvPr/>
              </p:nvSpPr>
              <p:spPr bwMode="auto">
                <a:xfrm>
                  <a:off x="43" y="1122"/>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1012</a:t>
                  </a:r>
                </a:p>
                <a:p>
                  <a:pPr algn="ctr" eaLnBrk="0" hangingPunct="0"/>
                  <a:endParaRPr kumimoji="1" lang="en-US" altLang="zh-CN">
                    <a:latin typeface="Times New Roman" pitchFamily="18" charset="0"/>
                  </a:endParaRPr>
                </a:p>
              </p:txBody>
            </p:sp>
            <p:sp>
              <p:nvSpPr>
                <p:cNvPr id="1793106" name="Rectangle 82"/>
                <p:cNvSpPr>
                  <a:spLocks noChangeArrowheads="1"/>
                </p:cNvSpPr>
                <p:nvPr/>
              </p:nvSpPr>
              <p:spPr bwMode="auto">
                <a:xfrm>
                  <a:off x="0" y="1122"/>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07" name="Group 83"/>
              <p:cNvGrpSpPr>
                <a:grpSpLocks/>
              </p:cNvGrpSpPr>
              <p:nvPr/>
            </p:nvGrpSpPr>
            <p:grpSpPr bwMode="auto">
              <a:xfrm>
                <a:off x="438" y="1122"/>
                <a:ext cx="439" cy="374"/>
                <a:chOff x="438" y="1122"/>
                <a:chExt cx="439" cy="374"/>
              </a:xfrm>
            </p:grpSpPr>
            <p:sp>
              <p:nvSpPr>
                <p:cNvPr id="1793108" name="Rectangle 84"/>
                <p:cNvSpPr>
                  <a:spLocks noChangeArrowheads="1"/>
                </p:cNvSpPr>
                <p:nvPr/>
              </p:nvSpPr>
              <p:spPr bwMode="auto">
                <a:xfrm>
                  <a:off x="481" y="1122"/>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王敏</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109" name="Rectangle 85"/>
                <p:cNvSpPr>
                  <a:spLocks noChangeArrowheads="1"/>
                </p:cNvSpPr>
                <p:nvPr/>
              </p:nvSpPr>
              <p:spPr bwMode="auto">
                <a:xfrm>
                  <a:off x="438" y="1122"/>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10" name="Group 86"/>
              <p:cNvGrpSpPr>
                <a:grpSpLocks/>
              </p:cNvGrpSpPr>
              <p:nvPr/>
            </p:nvGrpSpPr>
            <p:grpSpPr bwMode="auto">
              <a:xfrm>
                <a:off x="877" y="1122"/>
                <a:ext cx="439" cy="374"/>
                <a:chOff x="877" y="1122"/>
                <a:chExt cx="439" cy="374"/>
              </a:xfrm>
            </p:grpSpPr>
            <p:sp>
              <p:nvSpPr>
                <p:cNvPr id="1793111" name="Rectangle 87"/>
                <p:cNvSpPr>
                  <a:spLocks noChangeArrowheads="1"/>
                </p:cNvSpPr>
                <p:nvPr/>
              </p:nvSpPr>
              <p:spPr bwMode="auto">
                <a:xfrm>
                  <a:off x="920" y="1122"/>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女</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112" name="Rectangle 88"/>
                <p:cNvSpPr>
                  <a:spLocks noChangeArrowheads="1"/>
                </p:cNvSpPr>
                <p:nvPr/>
              </p:nvSpPr>
              <p:spPr bwMode="auto">
                <a:xfrm>
                  <a:off x="877" y="1122"/>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13" name="Group 89"/>
              <p:cNvGrpSpPr>
                <a:grpSpLocks/>
              </p:cNvGrpSpPr>
              <p:nvPr/>
            </p:nvGrpSpPr>
            <p:grpSpPr bwMode="auto">
              <a:xfrm>
                <a:off x="1316" y="1122"/>
                <a:ext cx="438" cy="374"/>
                <a:chOff x="1316" y="1122"/>
                <a:chExt cx="438" cy="374"/>
              </a:xfrm>
            </p:grpSpPr>
            <p:sp>
              <p:nvSpPr>
                <p:cNvPr id="1793114" name="Rectangle 90"/>
                <p:cNvSpPr>
                  <a:spLocks noChangeArrowheads="1"/>
                </p:cNvSpPr>
                <p:nvPr/>
              </p:nvSpPr>
              <p:spPr bwMode="auto">
                <a:xfrm>
                  <a:off x="1359" y="1122"/>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22</a:t>
                  </a:r>
                </a:p>
                <a:p>
                  <a:pPr algn="ctr" eaLnBrk="0" hangingPunct="0"/>
                  <a:endParaRPr kumimoji="1" lang="en-US" altLang="zh-CN">
                    <a:latin typeface="Times New Roman" pitchFamily="18" charset="0"/>
                  </a:endParaRPr>
                </a:p>
              </p:txBody>
            </p:sp>
            <p:sp>
              <p:nvSpPr>
                <p:cNvPr id="1793115" name="Rectangle 91"/>
                <p:cNvSpPr>
                  <a:spLocks noChangeArrowheads="1"/>
                </p:cNvSpPr>
                <p:nvPr/>
              </p:nvSpPr>
              <p:spPr bwMode="auto">
                <a:xfrm>
                  <a:off x="1316" y="1122"/>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16" name="Group 92"/>
              <p:cNvGrpSpPr>
                <a:grpSpLocks/>
              </p:cNvGrpSpPr>
              <p:nvPr/>
            </p:nvGrpSpPr>
            <p:grpSpPr bwMode="auto">
              <a:xfrm>
                <a:off x="1754" y="1122"/>
                <a:ext cx="500" cy="374"/>
                <a:chOff x="1754" y="1122"/>
                <a:chExt cx="500" cy="374"/>
              </a:xfrm>
            </p:grpSpPr>
            <p:sp>
              <p:nvSpPr>
                <p:cNvPr id="1793117" name="Rectangle 93"/>
                <p:cNvSpPr>
                  <a:spLocks noChangeArrowheads="1"/>
                </p:cNvSpPr>
                <p:nvPr/>
              </p:nvSpPr>
              <p:spPr bwMode="auto">
                <a:xfrm>
                  <a:off x="1797" y="1122"/>
                  <a:ext cx="41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12</a:t>
                  </a:r>
                </a:p>
                <a:p>
                  <a:pPr algn="ctr" eaLnBrk="0" hangingPunct="0"/>
                  <a:endParaRPr kumimoji="1" lang="en-US" altLang="zh-CN">
                    <a:latin typeface="Times New Roman" pitchFamily="18" charset="0"/>
                  </a:endParaRPr>
                </a:p>
              </p:txBody>
            </p:sp>
            <p:sp>
              <p:nvSpPr>
                <p:cNvPr id="1793118" name="Rectangle 94"/>
                <p:cNvSpPr>
                  <a:spLocks noChangeArrowheads="1"/>
                </p:cNvSpPr>
                <p:nvPr/>
              </p:nvSpPr>
              <p:spPr bwMode="auto">
                <a:xfrm>
                  <a:off x="1754" y="1122"/>
                  <a:ext cx="50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19" name="Group 95"/>
              <p:cNvGrpSpPr>
                <a:grpSpLocks/>
              </p:cNvGrpSpPr>
              <p:nvPr/>
            </p:nvGrpSpPr>
            <p:grpSpPr bwMode="auto">
              <a:xfrm>
                <a:off x="2513" y="1122"/>
                <a:ext cx="438" cy="374"/>
                <a:chOff x="2513" y="1122"/>
                <a:chExt cx="438" cy="374"/>
              </a:xfrm>
            </p:grpSpPr>
            <p:sp>
              <p:nvSpPr>
                <p:cNvPr id="1793120" name="Rectangle 96"/>
                <p:cNvSpPr>
                  <a:spLocks noChangeArrowheads="1"/>
                </p:cNvSpPr>
                <p:nvPr/>
              </p:nvSpPr>
              <p:spPr bwMode="auto">
                <a:xfrm>
                  <a:off x="2556" y="1122"/>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13</a:t>
                  </a:r>
                </a:p>
                <a:p>
                  <a:pPr algn="ctr" eaLnBrk="0" hangingPunct="0"/>
                  <a:endParaRPr kumimoji="1" lang="en-US" altLang="zh-CN">
                    <a:latin typeface="Times New Roman" pitchFamily="18" charset="0"/>
                  </a:endParaRPr>
                </a:p>
              </p:txBody>
            </p:sp>
            <p:sp>
              <p:nvSpPr>
                <p:cNvPr id="1793121" name="Rectangle 97"/>
                <p:cNvSpPr>
                  <a:spLocks noChangeArrowheads="1"/>
                </p:cNvSpPr>
                <p:nvPr/>
              </p:nvSpPr>
              <p:spPr bwMode="auto">
                <a:xfrm>
                  <a:off x="2513" y="1122"/>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22" name="Group 98"/>
              <p:cNvGrpSpPr>
                <a:grpSpLocks/>
              </p:cNvGrpSpPr>
              <p:nvPr/>
            </p:nvGrpSpPr>
            <p:grpSpPr bwMode="auto">
              <a:xfrm>
                <a:off x="2951" y="1122"/>
                <a:ext cx="524" cy="374"/>
                <a:chOff x="2951" y="1122"/>
                <a:chExt cx="524" cy="374"/>
              </a:xfrm>
            </p:grpSpPr>
            <p:sp>
              <p:nvSpPr>
                <p:cNvPr id="1793123" name="Rectangle 99"/>
                <p:cNvSpPr>
                  <a:spLocks noChangeArrowheads="1"/>
                </p:cNvSpPr>
                <p:nvPr/>
              </p:nvSpPr>
              <p:spPr bwMode="auto">
                <a:xfrm>
                  <a:off x="2994" y="1122"/>
                  <a:ext cx="438"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一车间</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124" name="Rectangle 100"/>
                <p:cNvSpPr>
                  <a:spLocks noChangeArrowheads="1"/>
                </p:cNvSpPr>
                <p:nvPr/>
              </p:nvSpPr>
              <p:spPr bwMode="auto">
                <a:xfrm>
                  <a:off x="2951" y="1122"/>
                  <a:ext cx="5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25" name="Group 101"/>
              <p:cNvGrpSpPr>
                <a:grpSpLocks/>
              </p:cNvGrpSpPr>
              <p:nvPr/>
            </p:nvGrpSpPr>
            <p:grpSpPr bwMode="auto">
              <a:xfrm>
                <a:off x="3475" y="1122"/>
                <a:ext cx="439" cy="374"/>
                <a:chOff x="3475" y="1122"/>
                <a:chExt cx="439" cy="374"/>
              </a:xfrm>
            </p:grpSpPr>
            <p:sp>
              <p:nvSpPr>
                <p:cNvPr id="1793126" name="Rectangle 102"/>
                <p:cNvSpPr>
                  <a:spLocks noChangeArrowheads="1"/>
                </p:cNvSpPr>
                <p:nvPr/>
              </p:nvSpPr>
              <p:spPr bwMode="auto">
                <a:xfrm>
                  <a:off x="3518" y="1122"/>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467</a:t>
                  </a:r>
                </a:p>
                <a:p>
                  <a:pPr algn="ctr" eaLnBrk="0" hangingPunct="0"/>
                  <a:endParaRPr kumimoji="1" lang="en-US" altLang="zh-CN">
                    <a:latin typeface="Times New Roman" pitchFamily="18" charset="0"/>
                  </a:endParaRPr>
                </a:p>
              </p:txBody>
            </p:sp>
            <p:sp>
              <p:nvSpPr>
                <p:cNvPr id="1793127" name="Rectangle 103"/>
                <p:cNvSpPr>
                  <a:spLocks noChangeArrowheads="1"/>
                </p:cNvSpPr>
                <p:nvPr/>
              </p:nvSpPr>
              <p:spPr bwMode="auto">
                <a:xfrm>
                  <a:off x="3475" y="1122"/>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28" name="Group 104"/>
              <p:cNvGrpSpPr>
                <a:grpSpLocks/>
              </p:cNvGrpSpPr>
              <p:nvPr/>
            </p:nvGrpSpPr>
            <p:grpSpPr bwMode="auto">
              <a:xfrm>
                <a:off x="0" y="1496"/>
                <a:ext cx="438" cy="374"/>
                <a:chOff x="0" y="1496"/>
                <a:chExt cx="438" cy="374"/>
              </a:xfrm>
            </p:grpSpPr>
            <p:sp>
              <p:nvSpPr>
                <p:cNvPr id="1793129" name="Rectangle 105"/>
                <p:cNvSpPr>
                  <a:spLocks noChangeArrowheads="1"/>
                </p:cNvSpPr>
                <p:nvPr/>
              </p:nvSpPr>
              <p:spPr bwMode="auto">
                <a:xfrm>
                  <a:off x="43" y="1496"/>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1014</a:t>
                  </a:r>
                </a:p>
                <a:p>
                  <a:pPr algn="ctr" eaLnBrk="0" hangingPunct="0"/>
                  <a:endParaRPr kumimoji="1" lang="en-US" altLang="zh-CN">
                    <a:latin typeface="Times New Roman" pitchFamily="18" charset="0"/>
                  </a:endParaRPr>
                </a:p>
              </p:txBody>
            </p:sp>
            <p:sp>
              <p:nvSpPr>
                <p:cNvPr id="1793130" name="Rectangle 106"/>
                <p:cNvSpPr>
                  <a:spLocks noChangeArrowheads="1"/>
                </p:cNvSpPr>
                <p:nvPr/>
              </p:nvSpPr>
              <p:spPr bwMode="auto">
                <a:xfrm>
                  <a:off x="0" y="1496"/>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31" name="Group 107"/>
              <p:cNvGrpSpPr>
                <a:grpSpLocks/>
              </p:cNvGrpSpPr>
              <p:nvPr/>
            </p:nvGrpSpPr>
            <p:grpSpPr bwMode="auto">
              <a:xfrm>
                <a:off x="438" y="1496"/>
                <a:ext cx="439" cy="374"/>
                <a:chOff x="438" y="1496"/>
                <a:chExt cx="439" cy="374"/>
              </a:xfrm>
            </p:grpSpPr>
            <p:sp>
              <p:nvSpPr>
                <p:cNvPr id="1793132" name="Rectangle 108"/>
                <p:cNvSpPr>
                  <a:spLocks noChangeArrowheads="1"/>
                </p:cNvSpPr>
                <p:nvPr/>
              </p:nvSpPr>
              <p:spPr bwMode="auto">
                <a:xfrm>
                  <a:off x="481" y="1496"/>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张立</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133" name="Rectangle 109"/>
                <p:cNvSpPr>
                  <a:spLocks noChangeArrowheads="1"/>
                </p:cNvSpPr>
                <p:nvPr/>
              </p:nvSpPr>
              <p:spPr bwMode="auto">
                <a:xfrm>
                  <a:off x="438" y="1496"/>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34" name="Group 110"/>
              <p:cNvGrpSpPr>
                <a:grpSpLocks/>
              </p:cNvGrpSpPr>
              <p:nvPr/>
            </p:nvGrpSpPr>
            <p:grpSpPr bwMode="auto">
              <a:xfrm>
                <a:off x="877" y="1496"/>
                <a:ext cx="439" cy="374"/>
                <a:chOff x="877" y="1496"/>
                <a:chExt cx="439" cy="374"/>
              </a:xfrm>
            </p:grpSpPr>
            <p:sp>
              <p:nvSpPr>
                <p:cNvPr id="1793135" name="Rectangle 111"/>
                <p:cNvSpPr>
                  <a:spLocks noChangeArrowheads="1"/>
                </p:cNvSpPr>
                <p:nvPr/>
              </p:nvSpPr>
              <p:spPr bwMode="auto">
                <a:xfrm>
                  <a:off x="920" y="1496"/>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男</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136" name="Rectangle 112"/>
                <p:cNvSpPr>
                  <a:spLocks noChangeArrowheads="1"/>
                </p:cNvSpPr>
                <p:nvPr/>
              </p:nvSpPr>
              <p:spPr bwMode="auto">
                <a:xfrm>
                  <a:off x="877" y="1496"/>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37" name="Group 113"/>
              <p:cNvGrpSpPr>
                <a:grpSpLocks/>
              </p:cNvGrpSpPr>
              <p:nvPr/>
            </p:nvGrpSpPr>
            <p:grpSpPr bwMode="auto">
              <a:xfrm>
                <a:off x="1316" y="1496"/>
                <a:ext cx="438" cy="374"/>
                <a:chOff x="1316" y="1496"/>
                <a:chExt cx="438" cy="374"/>
              </a:xfrm>
            </p:grpSpPr>
            <p:sp>
              <p:nvSpPr>
                <p:cNvPr id="1793138" name="Rectangle 114"/>
                <p:cNvSpPr>
                  <a:spLocks noChangeArrowheads="1"/>
                </p:cNvSpPr>
                <p:nvPr/>
              </p:nvSpPr>
              <p:spPr bwMode="auto">
                <a:xfrm>
                  <a:off x="1359" y="1496"/>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21</a:t>
                  </a:r>
                </a:p>
                <a:p>
                  <a:pPr algn="ctr" eaLnBrk="0" hangingPunct="0"/>
                  <a:endParaRPr kumimoji="1" lang="en-US" altLang="zh-CN">
                    <a:latin typeface="Times New Roman" pitchFamily="18" charset="0"/>
                  </a:endParaRPr>
                </a:p>
              </p:txBody>
            </p:sp>
            <p:sp>
              <p:nvSpPr>
                <p:cNvPr id="1793139" name="Rectangle 115"/>
                <p:cNvSpPr>
                  <a:spLocks noChangeArrowheads="1"/>
                </p:cNvSpPr>
                <p:nvPr/>
              </p:nvSpPr>
              <p:spPr bwMode="auto">
                <a:xfrm>
                  <a:off x="1316" y="1496"/>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40" name="Group 116"/>
              <p:cNvGrpSpPr>
                <a:grpSpLocks/>
              </p:cNvGrpSpPr>
              <p:nvPr/>
            </p:nvGrpSpPr>
            <p:grpSpPr bwMode="auto">
              <a:xfrm>
                <a:off x="1754" y="1496"/>
                <a:ext cx="500" cy="374"/>
                <a:chOff x="1754" y="1496"/>
                <a:chExt cx="500" cy="374"/>
              </a:xfrm>
            </p:grpSpPr>
            <p:sp>
              <p:nvSpPr>
                <p:cNvPr id="1793141" name="Rectangle 117"/>
                <p:cNvSpPr>
                  <a:spLocks noChangeArrowheads="1"/>
                </p:cNvSpPr>
                <p:nvPr/>
              </p:nvSpPr>
              <p:spPr bwMode="auto">
                <a:xfrm>
                  <a:off x="1797" y="1496"/>
                  <a:ext cx="414"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13</a:t>
                  </a:r>
                </a:p>
                <a:p>
                  <a:pPr algn="ctr" eaLnBrk="0" hangingPunct="0"/>
                  <a:endParaRPr kumimoji="1" lang="en-US" altLang="zh-CN">
                    <a:latin typeface="Times New Roman" pitchFamily="18" charset="0"/>
                  </a:endParaRPr>
                </a:p>
              </p:txBody>
            </p:sp>
            <p:sp>
              <p:nvSpPr>
                <p:cNvPr id="1793142" name="Rectangle 118"/>
                <p:cNvSpPr>
                  <a:spLocks noChangeArrowheads="1"/>
                </p:cNvSpPr>
                <p:nvPr/>
              </p:nvSpPr>
              <p:spPr bwMode="auto">
                <a:xfrm>
                  <a:off x="1754" y="1496"/>
                  <a:ext cx="500"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43" name="Group 119"/>
              <p:cNvGrpSpPr>
                <a:grpSpLocks/>
              </p:cNvGrpSpPr>
              <p:nvPr/>
            </p:nvGrpSpPr>
            <p:grpSpPr bwMode="auto">
              <a:xfrm>
                <a:off x="2513" y="1496"/>
                <a:ext cx="438" cy="374"/>
                <a:chOff x="2513" y="1496"/>
                <a:chExt cx="438" cy="374"/>
              </a:xfrm>
            </p:grpSpPr>
            <p:sp>
              <p:nvSpPr>
                <p:cNvPr id="1793144" name="Rectangle 120"/>
                <p:cNvSpPr>
                  <a:spLocks noChangeArrowheads="1"/>
                </p:cNvSpPr>
                <p:nvPr/>
              </p:nvSpPr>
              <p:spPr bwMode="auto">
                <a:xfrm>
                  <a:off x="2556" y="1496"/>
                  <a:ext cx="35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14</a:t>
                  </a:r>
                </a:p>
                <a:p>
                  <a:pPr algn="ctr" eaLnBrk="0" hangingPunct="0"/>
                  <a:endParaRPr kumimoji="1" lang="en-US" altLang="zh-CN">
                    <a:latin typeface="Times New Roman" pitchFamily="18" charset="0"/>
                  </a:endParaRPr>
                </a:p>
              </p:txBody>
            </p:sp>
            <p:sp>
              <p:nvSpPr>
                <p:cNvPr id="1793145" name="Rectangle 121"/>
                <p:cNvSpPr>
                  <a:spLocks noChangeArrowheads="1"/>
                </p:cNvSpPr>
                <p:nvPr/>
              </p:nvSpPr>
              <p:spPr bwMode="auto">
                <a:xfrm>
                  <a:off x="2513" y="1496"/>
                  <a:ext cx="43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46" name="Group 122"/>
              <p:cNvGrpSpPr>
                <a:grpSpLocks/>
              </p:cNvGrpSpPr>
              <p:nvPr/>
            </p:nvGrpSpPr>
            <p:grpSpPr bwMode="auto">
              <a:xfrm>
                <a:off x="2951" y="1496"/>
                <a:ext cx="524" cy="374"/>
                <a:chOff x="2951" y="1496"/>
                <a:chExt cx="524" cy="374"/>
              </a:xfrm>
            </p:grpSpPr>
            <p:sp>
              <p:nvSpPr>
                <p:cNvPr id="1793147" name="Rectangle 123"/>
                <p:cNvSpPr>
                  <a:spLocks noChangeArrowheads="1"/>
                </p:cNvSpPr>
                <p:nvPr/>
              </p:nvSpPr>
              <p:spPr bwMode="auto">
                <a:xfrm>
                  <a:off x="2994" y="1496"/>
                  <a:ext cx="438"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latin typeface="Times New Roman" pitchFamily="18" charset="0"/>
                    </a:rPr>
                    <a:t>科研所</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3148" name="Rectangle 124"/>
                <p:cNvSpPr>
                  <a:spLocks noChangeArrowheads="1"/>
                </p:cNvSpPr>
                <p:nvPr/>
              </p:nvSpPr>
              <p:spPr bwMode="auto">
                <a:xfrm>
                  <a:off x="2951" y="1496"/>
                  <a:ext cx="524"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3149" name="Group 125"/>
              <p:cNvGrpSpPr>
                <a:grpSpLocks/>
              </p:cNvGrpSpPr>
              <p:nvPr/>
            </p:nvGrpSpPr>
            <p:grpSpPr bwMode="auto">
              <a:xfrm>
                <a:off x="3475" y="1496"/>
                <a:ext cx="439" cy="374"/>
                <a:chOff x="3475" y="1496"/>
                <a:chExt cx="439" cy="374"/>
              </a:xfrm>
            </p:grpSpPr>
            <p:sp>
              <p:nvSpPr>
                <p:cNvPr id="1793150" name="Rectangle 126"/>
                <p:cNvSpPr>
                  <a:spLocks noChangeArrowheads="1"/>
                </p:cNvSpPr>
                <p:nvPr/>
              </p:nvSpPr>
              <p:spPr bwMode="auto">
                <a:xfrm>
                  <a:off x="3518" y="1496"/>
                  <a:ext cx="353"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rPr>
                    <a:t> </a:t>
                  </a:r>
                </a:p>
                <a:p>
                  <a:pPr algn="ctr" eaLnBrk="0" hangingPunct="0"/>
                  <a:endParaRPr kumimoji="1" lang="en-US" altLang="zh-CN">
                    <a:latin typeface="Times New Roman" pitchFamily="18" charset="0"/>
                  </a:endParaRPr>
                </a:p>
              </p:txBody>
            </p:sp>
            <p:sp>
              <p:nvSpPr>
                <p:cNvPr id="1793151" name="Rectangle 127"/>
                <p:cNvSpPr>
                  <a:spLocks noChangeArrowheads="1"/>
                </p:cNvSpPr>
                <p:nvPr/>
              </p:nvSpPr>
              <p:spPr bwMode="auto">
                <a:xfrm>
                  <a:off x="3475" y="1496"/>
                  <a:ext cx="439"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sp>
          <p:nvSpPr>
            <p:cNvPr id="1793152" name="Rectangle 128"/>
            <p:cNvSpPr>
              <a:spLocks noChangeArrowheads="1"/>
            </p:cNvSpPr>
            <p:nvPr/>
          </p:nvSpPr>
          <p:spPr bwMode="auto">
            <a:xfrm>
              <a:off x="-3" y="-3"/>
              <a:ext cx="3920" cy="1876"/>
            </a:xfrm>
            <a:prstGeom prst="rect">
              <a:avLst/>
            </a:prstGeom>
            <a:noFill/>
            <a:ln w="11112">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en-US"/>
            </a:p>
          </p:txBody>
        </p:sp>
      </p:grpSp>
      <p:sp>
        <p:nvSpPr>
          <p:cNvPr id="1793153" name="Text Box 129"/>
          <p:cNvSpPr txBox="1">
            <a:spLocks noChangeArrowheads="1"/>
          </p:cNvSpPr>
          <p:nvPr/>
        </p:nvSpPr>
        <p:spPr bwMode="auto">
          <a:xfrm>
            <a:off x="1258888" y="1196975"/>
            <a:ext cx="69119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en-US" altLang="zh-CN" sz="2400">
                <a:solidFill>
                  <a:srgbClr val="990033"/>
                </a:solidFill>
                <a:latin typeface="宋体" pitchFamily="2" charset="-122"/>
              </a:rPr>
              <a:t>zgb                                 bmb</a:t>
            </a:r>
            <a:r>
              <a:rPr kumimoji="1" lang="en-US" altLang="zh-CN" sz="2400">
                <a:latin typeface="宋体" pitchFamily="2" charset="-122"/>
              </a:rPr>
              <a:t> </a:t>
            </a:r>
          </a:p>
        </p:txBody>
      </p:sp>
      <p:sp>
        <p:nvSpPr>
          <p:cNvPr id="1793154" name="Text Box 130"/>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4050" name="Rectangle 2"/>
          <p:cNvSpPr>
            <a:spLocks noGrp="1" noRot="1" noChangeArrowheads="1"/>
          </p:cNvSpPr>
          <p:nvPr>
            <p:ph type="title"/>
          </p:nvPr>
        </p:nvSpPr>
        <p:spPr>
          <a:xfrm>
            <a:off x="900113" y="476250"/>
            <a:ext cx="7543800" cy="1143000"/>
          </a:xfrm>
        </p:spPr>
        <p:txBody>
          <a:bodyPr/>
          <a:lstStyle/>
          <a:p>
            <a:pPr>
              <a:lnSpc>
                <a:spcPct val="110000"/>
              </a:lnSpc>
            </a:pPr>
            <a:r>
              <a:rPr lang="zh-CN" altLang="en-US" sz="2400" b="0"/>
              <a:t>连接的结果集</a:t>
            </a:r>
            <a:r>
              <a:rPr lang="zh-CN" altLang="en-US" sz="2400"/>
              <a:t> </a:t>
            </a:r>
          </a:p>
        </p:txBody>
      </p:sp>
      <p:grpSp>
        <p:nvGrpSpPr>
          <p:cNvPr id="1794051" name="Group 3"/>
          <p:cNvGrpSpPr>
            <a:grpSpLocks/>
          </p:cNvGrpSpPr>
          <p:nvPr/>
        </p:nvGrpSpPr>
        <p:grpSpPr bwMode="auto">
          <a:xfrm>
            <a:off x="395288" y="1989138"/>
            <a:ext cx="8137525" cy="1828800"/>
            <a:chOff x="-3" y="-3"/>
            <a:chExt cx="3571" cy="1502"/>
          </a:xfrm>
        </p:grpSpPr>
        <p:grpSp>
          <p:nvGrpSpPr>
            <p:cNvPr id="1794052" name="Group 4"/>
            <p:cNvGrpSpPr>
              <a:grpSpLocks/>
            </p:cNvGrpSpPr>
            <p:nvPr/>
          </p:nvGrpSpPr>
          <p:grpSpPr bwMode="auto">
            <a:xfrm>
              <a:off x="0" y="0"/>
              <a:ext cx="3565" cy="1496"/>
              <a:chOff x="0" y="0"/>
              <a:chExt cx="3565" cy="1496"/>
            </a:xfrm>
          </p:grpSpPr>
          <p:grpSp>
            <p:nvGrpSpPr>
              <p:cNvPr id="1794053" name="Group 5"/>
              <p:cNvGrpSpPr>
                <a:grpSpLocks/>
              </p:cNvGrpSpPr>
              <p:nvPr/>
            </p:nvGrpSpPr>
            <p:grpSpPr bwMode="auto">
              <a:xfrm>
                <a:off x="0" y="0"/>
                <a:ext cx="483" cy="374"/>
                <a:chOff x="0" y="0"/>
                <a:chExt cx="483" cy="374"/>
              </a:xfrm>
            </p:grpSpPr>
            <p:sp>
              <p:nvSpPr>
                <p:cNvPr id="1794054" name="Rectangle 6"/>
                <p:cNvSpPr>
                  <a:spLocks noChangeArrowheads="1"/>
                </p:cNvSpPr>
                <p:nvPr/>
              </p:nvSpPr>
              <p:spPr bwMode="auto">
                <a:xfrm>
                  <a:off x="43"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gh</a:t>
                  </a:r>
                  <a:endParaRPr kumimoji="1" lang="en-US" altLang="zh-CN">
                    <a:latin typeface="Times New Roman" pitchFamily="18" charset="0"/>
                  </a:endParaRPr>
                </a:p>
              </p:txBody>
            </p:sp>
            <p:sp>
              <p:nvSpPr>
                <p:cNvPr id="1794055" name="Rectangle 7"/>
                <p:cNvSpPr>
                  <a:spLocks noChangeArrowheads="1"/>
                </p:cNvSpPr>
                <p:nvPr/>
              </p:nvSpPr>
              <p:spPr bwMode="auto">
                <a:xfrm>
                  <a:off x="0"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56" name="Group 8"/>
              <p:cNvGrpSpPr>
                <a:grpSpLocks/>
              </p:cNvGrpSpPr>
              <p:nvPr/>
            </p:nvGrpSpPr>
            <p:grpSpPr bwMode="auto">
              <a:xfrm>
                <a:off x="483" y="0"/>
                <a:ext cx="483" cy="374"/>
                <a:chOff x="483" y="0"/>
                <a:chExt cx="483" cy="374"/>
              </a:xfrm>
            </p:grpSpPr>
            <p:sp>
              <p:nvSpPr>
                <p:cNvPr id="1794057" name="Rectangle 9"/>
                <p:cNvSpPr>
                  <a:spLocks noChangeArrowheads="1"/>
                </p:cNvSpPr>
                <p:nvPr/>
              </p:nvSpPr>
              <p:spPr bwMode="auto">
                <a:xfrm>
                  <a:off x="526"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xm</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058" name="Rectangle 10"/>
                <p:cNvSpPr>
                  <a:spLocks noChangeArrowheads="1"/>
                </p:cNvSpPr>
                <p:nvPr/>
              </p:nvSpPr>
              <p:spPr bwMode="auto">
                <a:xfrm>
                  <a:off x="483"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59" name="Group 11"/>
              <p:cNvGrpSpPr>
                <a:grpSpLocks/>
              </p:cNvGrpSpPr>
              <p:nvPr/>
            </p:nvGrpSpPr>
            <p:grpSpPr bwMode="auto">
              <a:xfrm>
                <a:off x="966" y="0"/>
                <a:ext cx="483" cy="374"/>
                <a:chOff x="966" y="0"/>
                <a:chExt cx="483" cy="374"/>
              </a:xfrm>
            </p:grpSpPr>
            <p:sp>
              <p:nvSpPr>
                <p:cNvPr id="1794060" name="Rectangle 12"/>
                <p:cNvSpPr>
                  <a:spLocks noChangeArrowheads="1"/>
                </p:cNvSpPr>
                <p:nvPr/>
              </p:nvSpPr>
              <p:spPr bwMode="auto">
                <a:xfrm>
                  <a:off x="1009"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xb</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061" name="Rectangle 13"/>
                <p:cNvSpPr>
                  <a:spLocks noChangeArrowheads="1"/>
                </p:cNvSpPr>
                <p:nvPr/>
              </p:nvSpPr>
              <p:spPr bwMode="auto">
                <a:xfrm>
                  <a:off x="966"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62" name="Group 14"/>
              <p:cNvGrpSpPr>
                <a:grpSpLocks/>
              </p:cNvGrpSpPr>
              <p:nvPr/>
            </p:nvGrpSpPr>
            <p:grpSpPr bwMode="auto">
              <a:xfrm>
                <a:off x="1449" y="0"/>
                <a:ext cx="483" cy="374"/>
                <a:chOff x="1449" y="0"/>
                <a:chExt cx="483" cy="374"/>
              </a:xfrm>
            </p:grpSpPr>
            <p:sp>
              <p:nvSpPr>
                <p:cNvPr id="1794063" name="Rectangle 15"/>
                <p:cNvSpPr>
                  <a:spLocks noChangeArrowheads="1"/>
                </p:cNvSpPr>
                <p:nvPr/>
              </p:nvSpPr>
              <p:spPr bwMode="auto">
                <a:xfrm>
                  <a:off x="1492"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nl</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064" name="Rectangle 16"/>
                <p:cNvSpPr>
                  <a:spLocks noChangeArrowheads="1"/>
                </p:cNvSpPr>
                <p:nvPr/>
              </p:nvSpPr>
              <p:spPr bwMode="auto">
                <a:xfrm>
                  <a:off x="1449"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65" name="Group 17"/>
              <p:cNvGrpSpPr>
                <a:grpSpLocks/>
              </p:cNvGrpSpPr>
              <p:nvPr/>
            </p:nvGrpSpPr>
            <p:grpSpPr bwMode="auto">
              <a:xfrm>
                <a:off x="1932" y="0"/>
                <a:ext cx="568" cy="374"/>
                <a:chOff x="1932" y="0"/>
                <a:chExt cx="568" cy="374"/>
              </a:xfrm>
            </p:grpSpPr>
            <p:sp>
              <p:nvSpPr>
                <p:cNvPr id="1794066" name="Rectangle 18"/>
                <p:cNvSpPr>
                  <a:spLocks noChangeArrowheads="1"/>
                </p:cNvSpPr>
                <p:nvPr/>
              </p:nvSpPr>
              <p:spPr bwMode="auto">
                <a:xfrm>
                  <a:off x="1975" y="0"/>
                  <a:ext cx="48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bh</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067" name="Rectangle 19"/>
                <p:cNvSpPr>
                  <a:spLocks noChangeArrowheads="1"/>
                </p:cNvSpPr>
                <p:nvPr/>
              </p:nvSpPr>
              <p:spPr bwMode="auto">
                <a:xfrm>
                  <a:off x="1932" y="0"/>
                  <a:ext cx="56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68" name="Group 20"/>
              <p:cNvGrpSpPr>
                <a:grpSpLocks/>
              </p:cNvGrpSpPr>
              <p:nvPr/>
            </p:nvGrpSpPr>
            <p:grpSpPr bwMode="auto">
              <a:xfrm>
                <a:off x="2500" y="0"/>
                <a:ext cx="582" cy="374"/>
                <a:chOff x="2500" y="0"/>
                <a:chExt cx="582" cy="374"/>
              </a:xfrm>
            </p:grpSpPr>
            <p:sp>
              <p:nvSpPr>
                <p:cNvPr id="1794069" name="Rectangle 21"/>
                <p:cNvSpPr>
                  <a:spLocks noChangeArrowheads="1"/>
                </p:cNvSpPr>
                <p:nvPr/>
              </p:nvSpPr>
              <p:spPr bwMode="auto">
                <a:xfrm>
                  <a:off x="2543" y="0"/>
                  <a:ext cx="496"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bm</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070" name="Rectangle 22"/>
                <p:cNvSpPr>
                  <a:spLocks noChangeArrowheads="1"/>
                </p:cNvSpPr>
                <p:nvPr/>
              </p:nvSpPr>
              <p:spPr bwMode="auto">
                <a:xfrm>
                  <a:off x="2500" y="0"/>
                  <a:ext cx="582"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71" name="Group 23"/>
              <p:cNvGrpSpPr>
                <a:grpSpLocks/>
              </p:cNvGrpSpPr>
              <p:nvPr/>
            </p:nvGrpSpPr>
            <p:grpSpPr bwMode="auto">
              <a:xfrm>
                <a:off x="3082" y="0"/>
                <a:ext cx="483" cy="374"/>
                <a:chOff x="3082" y="0"/>
                <a:chExt cx="483" cy="374"/>
              </a:xfrm>
            </p:grpSpPr>
            <p:sp>
              <p:nvSpPr>
                <p:cNvPr id="1794072" name="Rectangle 24"/>
                <p:cNvSpPr>
                  <a:spLocks noChangeArrowheads="1"/>
                </p:cNvSpPr>
                <p:nvPr/>
              </p:nvSpPr>
              <p:spPr bwMode="auto">
                <a:xfrm>
                  <a:off x="3125"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dh</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073" name="Rectangle 25"/>
                <p:cNvSpPr>
                  <a:spLocks noChangeArrowheads="1"/>
                </p:cNvSpPr>
                <p:nvPr/>
              </p:nvSpPr>
              <p:spPr bwMode="auto">
                <a:xfrm>
                  <a:off x="3082"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74" name="Group 26"/>
              <p:cNvGrpSpPr>
                <a:grpSpLocks/>
              </p:cNvGrpSpPr>
              <p:nvPr/>
            </p:nvGrpSpPr>
            <p:grpSpPr bwMode="auto">
              <a:xfrm>
                <a:off x="0" y="374"/>
                <a:ext cx="483" cy="374"/>
                <a:chOff x="0" y="374"/>
                <a:chExt cx="483" cy="374"/>
              </a:xfrm>
            </p:grpSpPr>
            <p:sp>
              <p:nvSpPr>
                <p:cNvPr id="1794075" name="Rectangle 27"/>
                <p:cNvSpPr>
                  <a:spLocks noChangeArrowheads="1"/>
                </p:cNvSpPr>
                <p:nvPr/>
              </p:nvSpPr>
              <p:spPr bwMode="auto">
                <a:xfrm>
                  <a:off x="43"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1010</a:t>
                  </a:r>
                </a:p>
              </p:txBody>
            </p:sp>
            <p:sp>
              <p:nvSpPr>
                <p:cNvPr id="1794076" name="Rectangle 28"/>
                <p:cNvSpPr>
                  <a:spLocks noChangeArrowheads="1"/>
                </p:cNvSpPr>
                <p:nvPr/>
              </p:nvSpPr>
              <p:spPr bwMode="auto">
                <a:xfrm>
                  <a:off x="0"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77" name="Group 29"/>
              <p:cNvGrpSpPr>
                <a:grpSpLocks/>
              </p:cNvGrpSpPr>
              <p:nvPr/>
            </p:nvGrpSpPr>
            <p:grpSpPr bwMode="auto">
              <a:xfrm>
                <a:off x="483" y="374"/>
                <a:ext cx="483" cy="374"/>
                <a:chOff x="483" y="374"/>
                <a:chExt cx="483" cy="374"/>
              </a:xfrm>
            </p:grpSpPr>
            <p:sp>
              <p:nvSpPr>
                <p:cNvPr id="1794078" name="Rectangle 30"/>
                <p:cNvSpPr>
                  <a:spLocks noChangeArrowheads="1"/>
                </p:cNvSpPr>
                <p:nvPr/>
              </p:nvSpPr>
              <p:spPr bwMode="auto">
                <a:xfrm>
                  <a:off x="526"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李勇</a:t>
                  </a:r>
                </a:p>
              </p:txBody>
            </p:sp>
            <p:sp>
              <p:nvSpPr>
                <p:cNvPr id="1794079" name="Rectangle 31"/>
                <p:cNvSpPr>
                  <a:spLocks noChangeArrowheads="1"/>
                </p:cNvSpPr>
                <p:nvPr/>
              </p:nvSpPr>
              <p:spPr bwMode="auto">
                <a:xfrm>
                  <a:off x="483"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80" name="Group 32"/>
              <p:cNvGrpSpPr>
                <a:grpSpLocks/>
              </p:cNvGrpSpPr>
              <p:nvPr/>
            </p:nvGrpSpPr>
            <p:grpSpPr bwMode="auto">
              <a:xfrm>
                <a:off x="966" y="374"/>
                <a:ext cx="483" cy="374"/>
                <a:chOff x="966" y="374"/>
                <a:chExt cx="483" cy="374"/>
              </a:xfrm>
            </p:grpSpPr>
            <p:sp>
              <p:nvSpPr>
                <p:cNvPr id="1794081" name="Rectangle 33"/>
                <p:cNvSpPr>
                  <a:spLocks noChangeArrowheads="1"/>
                </p:cNvSpPr>
                <p:nvPr/>
              </p:nvSpPr>
              <p:spPr bwMode="auto">
                <a:xfrm>
                  <a:off x="1009"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男</a:t>
                  </a:r>
                </a:p>
              </p:txBody>
            </p:sp>
            <p:sp>
              <p:nvSpPr>
                <p:cNvPr id="1794082" name="Rectangle 34"/>
                <p:cNvSpPr>
                  <a:spLocks noChangeArrowheads="1"/>
                </p:cNvSpPr>
                <p:nvPr/>
              </p:nvSpPr>
              <p:spPr bwMode="auto">
                <a:xfrm>
                  <a:off x="966"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83" name="Group 35"/>
              <p:cNvGrpSpPr>
                <a:grpSpLocks/>
              </p:cNvGrpSpPr>
              <p:nvPr/>
            </p:nvGrpSpPr>
            <p:grpSpPr bwMode="auto">
              <a:xfrm>
                <a:off x="1449" y="374"/>
                <a:ext cx="483" cy="374"/>
                <a:chOff x="1449" y="374"/>
                <a:chExt cx="483" cy="374"/>
              </a:xfrm>
            </p:grpSpPr>
            <p:sp>
              <p:nvSpPr>
                <p:cNvPr id="1794084" name="Rectangle 36"/>
                <p:cNvSpPr>
                  <a:spLocks noChangeArrowheads="1"/>
                </p:cNvSpPr>
                <p:nvPr/>
              </p:nvSpPr>
              <p:spPr bwMode="auto">
                <a:xfrm>
                  <a:off x="1492"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20</a:t>
                  </a:r>
                </a:p>
              </p:txBody>
            </p:sp>
            <p:sp>
              <p:nvSpPr>
                <p:cNvPr id="1794085" name="Rectangle 37"/>
                <p:cNvSpPr>
                  <a:spLocks noChangeArrowheads="1"/>
                </p:cNvSpPr>
                <p:nvPr/>
              </p:nvSpPr>
              <p:spPr bwMode="auto">
                <a:xfrm>
                  <a:off x="1449"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86" name="Group 38"/>
              <p:cNvGrpSpPr>
                <a:grpSpLocks/>
              </p:cNvGrpSpPr>
              <p:nvPr/>
            </p:nvGrpSpPr>
            <p:grpSpPr bwMode="auto">
              <a:xfrm>
                <a:off x="1932" y="374"/>
                <a:ext cx="568" cy="374"/>
                <a:chOff x="1932" y="374"/>
                <a:chExt cx="568" cy="374"/>
              </a:xfrm>
            </p:grpSpPr>
            <p:sp>
              <p:nvSpPr>
                <p:cNvPr id="1794087" name="Rectangle 39"/>
                <p:cNvSpPr>
                  <a:spLocks noChangeArrowheads="1"/>
                </p:cNvSpPr>
                <p:nvPr/>
              </p:nvSpPr>
              <p:spPr bwMode="auto">
                <a:xfrm>
                  <a:off x="1975" y="374"/>
                  <a:ext cx="48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11</a:t>
                  </a:r>
                </a:p>
              </p:txBody>
            </p:sp>
            <p:sp>
              <p:nvSpPr>
                <p:cNvPr id="1794088" name="Rectangle 40"/>
                <p:cNvSpPr>
                  <a:spLocks noChangeArrowheads="1"/>
                </p:cNvSpPr>
                <p:nvPr/>
              </p:nvSpPr>
              <p:spPr bwMode="auto">
                <a:xfrm>
                  <a:off x="1932" y="374"/>
                  <a:ext cx="56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89" name="Group 41"/>
              <p:cNvGrpSpPr>
                <a:grpSpLocks/>
              </p:cNvGrpSpPr>
              <p:nvPr/>
            </p:nvGrpSpPr>
            <p:grpSpPr bwMode="auto">
              <a:xfrm>
                <a:off x="2500" y="374"/>
                <a:ext cx="582" cy="374"/>
                <a:chOff x="2500" y="374"/>
                <a:chExt cx="582" cy="374"/>
              </a:xfrm>
            </p:grpSpPr>
            <p:sp>
              <p:nvSpPr>
                <p:cNvPr id="1794090" name="Rectangle 42"/>
                <p:cNvSpPr>
                  <a:spLocks noChangeArrowheads="1"/>
                </p:cNvSpPr>
                <p:nvPr/>
              </p:nvSpPr>
              <p:spPr bwMode="auto">
                <a:xfrm>
                  <a:off x="2543" y="374"/>
                  <a:ext cx="496"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生产科</a:t>
                  </a:r>
                </a:p>
              </p:txBody>
            </p:sp>
            <p:sp>
              <p:nvSpPr>
                <p:cNvPr id="1794091" name="Rectangle 43"/>
                <p:cNvSpPr>
                  <a:spLocks noChangeArrowheads="1"/>
                </p:cNvSpPr>
                <p:nvPr/>
              </p:nvSpPr>
              <p:spPr bwMode="auto">
                <a:xfrm>
                  <a:off x="2500" y="374"/>
                  <a:ext cx="582"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92" name="Group 44"/>
              <p:cNvGrpSpPr>
                <a:grpSpLocks/>
              </p:cNvGrpSpPr>
              <p:nvPr/>
            </p:nvGrpSpPr>
            <p:grpSpPr bwMode="auto">
              <a:xfrm>
                <a:off x="3082" y="374"/>
                <a:ext cx="483" cy="374"/>
                <a:chOff x="3082" y="374"/>
                <a:chExt cx="483" cy="374"/>
              </a:xfrm>
            </p:grpSpPr>
            <p:sp>
              <p:nvSpPr>
                <p:cNvPr id="1794093" name="Rectangle 45"/>
                <p:cNvSpPr>
                  <a:spLocks noChangeArrowheads="1"/>
                </p:cNvSpPr>
                <p:nvPr/>
              </p:nvSpPr>
              <p:spPr bwMode="auto">
                <a:xfrm>
                  <a:off x="3125"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566</a:t>
                  </a:r>
                </a:p>
              </p:txBody>
            </p:sp>
            <p:sp>
              <p:nvSpPr>
                <p:cNvPr id="1794094" name="Rectangle 46"/>
                <p:cNvSpPr>
                  <a:spLocks noChangeArrowheads="1"/>
                </p:cNvSpPr>
                <p:nvPr/>
              </p:nvSpPr>
              <p:spPr bwMode="auto">
                <a:xfrm>
                  <a:off x="3082"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95" name="Group 47"/>
              <p:cNvGrpSpPr>
                <a:grpSpLocks/>
              </p:cNvGrpSpPr>
              <p:nvPr/>
            </p:nvGrpSpPr>
            <p:grpSpPr bwMode="auto">
              <a:xfrm>
                <a:off x="0" y="748"/>
                <a:ext cx="483" cy="374"/>
                <a:chOff x="0" y="748"/>
                <a:chExt cx="483" cy="374"/>
              </a:xfrm>
            </p:grpSpPr>
            <p:sp>
              <p:nvSpPr>
                <p:cNvPr id="1794096" name="Rectangle 48"/>
                <p:cNvSpPr>
                  <a:spLocks noChangeArrowheads="1"/>
                </p:cNvSpPr>
                <p:nvPr/>
              </p:nvSpPr>
              <p:spPr bwMode="auto">
                <a:xfrm>
                  <a:off x="43"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1012</a:t>
                  </a:r>
                </a:p>
              </p:txBody>
            </p:sp>
            <p:sp>
              <p:nvSpPr>
                <p:cNvPr id="1794097" name="Rectangle 49"/>
                <p:cNvSpPr>
                  <a:spLocks noChangeArrowheads="1"/>
                </p:cNvSpPr>
                <p:nvPr/>
              </p:nvSpPr>
              <p:spPr bwMode="auto">
                <a:xfrm>
                  <a:off x="0"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098" name="Group 50"/>
              <p:cNvGrpSpPr>
                <a:grpSpLocks/>
              </p:cNvGrpSpPr>
              <p:nvPr/>
            </p:nvGrpSpPr>
            <p:grpSpPr bwMode="auto">
              <a:xfrm>
                <a:off x="483" y="748"/>
                <a:ext cx="483" cy="374"/>
                <a:chOff x="483" y="748"/>
                <a:chExt cx="483" cy="374"/>
              </a:xfrm>
            </p:grpSpPr>
            <p:sp>
              <p:nvSpPr>
                <p:cNvPr id="1794099" name="Rectangle 51"/>
                <p:cNvSpPr>
                  <a:spLocks noChangeArrowheads="1"/>
                </p:cNvSpPr>
                <p:nvPr/>
              </p:nvSpPr>
              <p:spPr bwMode="auto">
                <a:xfrm>
                  <a:off x="526"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王敏</a:t>
                  </a:r>
                </a:p>
              </p:txBody>
            </p:sp>
            <p:sp>
              <p:nvSpPr>
                <p:cNvPr id="1794100" name="Rectangle 52"/>
                <p:cNvSpPr>
                  <a:spLocks noChangeArrowheads="1"/>
                </p:cNvSpPr>
                <p:nvPr/>
              </p:nvSpPr>
              <p:spPr bwMode="auto">
                <a:xfrm>
                  <a:off x="483"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01" name="Group 53"/>
              <p:cNvGrpSpPr>
                <a:grpSpLocks/>
              </p:cNvGrpSpPr>
              <p:nvPr/>
            </p:nvGrpSpPr>
            <p:grpSpPr bwMode="auto">
              <a:xfrm>
                <a:off x="966" y="748"/>
                <a:ext cx="483" cy="374"/>
                <a:chOff x="966" y="748"/>
                <a:chExt cx="483" cy="374"/>
              </a:xfrm>
            </p:grpSpPr>
            <p:sp>
              <p:nvSpPr>
                <p:cNvPr id="1794102" name="Rectangle 54"/>
                <p:cNvSpPr>
                  <a:spLocks noChangeArrowheads="1"/>
                </p:cNvSpPr>
                <p:nvPr/>
              </p:nvSpPr>
              <p:spPr bwMode="auto">
                <a:xfrm>
                  <a:off x="1009"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女</a:t>
                  </a:r>
                </a:p>
              </p:txBody>
            </p:sp>
            <p:sp>
              <p:nvSpPr>
                <p:cNvPr id="1794103" name="Rectangle 55"/>
                <p:cNvSpPr>
                  <a:spLocks noChangeArrowheads="1"/>
                </p:cNvSpPr>
                <p:nvPr/>
              </p:nvSpPr>
              <p:spPr bwMode="auto">
                <a:xfrm>
                  <a:off x="966"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04" name="Group 56"/>
              <p:cNvGrpSpPr>
                <a:grpSpLocks/>
              </p:cNvGrpSpPr>
              <p:nvPr/>
            </p:nvGrpSpPr>
            <p:grpSpPr bwMode="auto">
              <a:xfrm>
                <a:off x="1449" y="748"/>
                <a:ext cx="483" cy="374"/>
                <a:chOff x="1449" y="748"/>
                <a:chExt cx="483" cy="374"/>
              </a:xfrm>
            </p:grpSpPr>
            <p:sp>
              <p:nvSpPr>
                <p:cNvPr id="1794105" name="Rectangle 57"/>
                <p:cNvSpPr>
                  <a:spLocks noChangeArrowheads="1"/>
                </p:cNvSpPr>
                <p:nvPr/>
              </p:nvSpPr>
              <p:spPr bwMode="auto">
                <a:xfrm>
                  <a:off x="1492"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22</a:t>
                  </a:r>
                </a:p>
              </p:txBody>
            </p:sp>
            <p:sp>
              <p:nvSpPr>
                <p:cNvPr id="1794106" name="Rectangle 58"/>
                <p:cNvSpPr>
                  <a:spLocks noChangeArrowheads="1"/>
                </p:cNvSpPr>
                <p:nvPr/>
              </p:nvSpPr>
              <p:spPr bwMode="auto">
                <a:xfrm>
                  <a:off x="1449"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07" name="Group 59"/>
              <p:cNvGrpSpPr>
                <a:grpSpLocks/>
              </p:cNvGrpSpPr>
              <p:nvPr/>
            </p:nvGrpSpPr>
            <p:grpSpPr bwMode="auto">
              <a:xfrm>
                <a:off x="1932" y="748"/>
                <a:ext cx="568" cy="374"/>
                <a:chOff x="1932" y="748"/>
                <a:chExt cx="568" cy="374"/>
              </a:xfrm>
            </p:grpSpPr>
            <p:sp>
              <p:nvSpPr>
                <p:cNvPr id="1794108" name="Rectangle 60"/>
                <p:cNvSpPr>
                  <a:spLocks noChangeArrowheads="1"/>
                </p:cNvSpPr>
                <p:nvPr/>
              </p:nvSpPr>
              <p:spPr bwMode="auto">
                <a:xfrm>
                  <a:off x="1975" y="748"/>
                  <a:ext cx="48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12</a:t>
                  </a:r>
                </a:p>
              </p:txBody>
            </p:sp>
            <p:sp>
              <p:nvSpPr>
                <p:cNvPr id="1794109" name="Rectangle 61"/>
                <p:cNvSpPr>
                  <a:spLocks noChangeArrowheads="1"/>
                </p:cNvSpPr>
                <p:nvPr/>
              </p:nvSpPr>
              <p:spPr bwMode="auto">
                <a:xfrm>
                  <a:off x="1932" y="748"/>
                  <a:ext cx="56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10" name="Group 62"/>
              <p:cNvGrpSpPr>
                <a:grpSpLocks/>
              </p:cNvGrpSpPr>
              <p:nvPr/>
            </p:nvGrpSpPr>
            <p:grpSpPr bwMode="auto">
              <a:xfrm>
                <a:off x="2500" y="748"/>
                <a:ext cx="582" cy="374"/>
                <a:chOff x="2500" y="748"/>
                <a:chExt cx="582" cy="374"/>
              </a:xfrm>
            </p:grpSpPr>
            <p:sp>
              <p:nvSpPr>
                <p:cNvPr id="1794111" name="Rectangle 63"/>
                <p:cNvSpPr>
                  <a:spLocks noChangeArrowheads="1"/>
                </p:cNvSpPr>
                <p:nvPr/>
              </p:nvSpPr>
              <p:spPr bwMode="auto">
                <a:xfrm>
                  <a:off x="2543" y="748"/>
                  <a:ext cx="496"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计划科</a:t>
                  </a:r>
                </a:p>
              </p:txBody>
            </p:sp>
            <p:sp>
              <p:nvSpPr>
                <p:cNvPr id="1794112" name="Rectangle 64"/>
                <p:cNvSpPr>
                  <a:spLocks noChangeArrowheads="1"/>
                </p:cNvSpPr>
                <p:nvPr/>
              </p:nvSpPr>
              <p:spPr bwMode="auto">
                <a:xfrm>
                  <a:off x="2500" y="748"/>
                  <a:ext cx="582"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13" name="Group 65"/>
              <p:cNvGrpSpPr>
                <a:grpSpLocks/>
              </p:cNvGrpSpPr>
              <p:nvPr/>
            </p:nvGrpSpPr>
            <p:grpSpPr bwMode="auto">
              <a:xfrm>
                <a:off x="3082" y="748"/>
                <a:ext cx="483" cy="374"/>
                <a:chOff x="3082" y="748"/>
                <a:chExt cx="483" cy="374"/>
              </a:xfrm>
            </p:grpSpPr>
            <p:sp>
              <p:nvSpPr>
                <p:cNvPr id="1794114" name="Rectangle 66"/>
                <p:cNvSpPr>
                  <a:spLocks noChangeArrowheads="1"/>
                </p:cNvSpPr>
                <p:nvPr/>
              </p:nvSpPr>
              <p:spPr bwMode="auto">
                <a:xfrm>
                  <a:off x="3125"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578</a:t>
                  </a:r>
                </a:p>
              </p:txBody>
            </p:sp>
            <p:sp>
              <p:nvSpPr>
                <p:cNvPr id="1794115" name="Rectangle 67"/>
                <p:cNvSpPr>
                  <a:spLocks noChangeArrowheads="1"/>
                </p:cNvSpPr>
                <p:nvPr/>
              </p:nvSpPr>
              <p:spPr bwMode="auto">
                <a:xfrm>
                  <a:off x="3082"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16" name="Group 68"/>
              <p:cNvGrpSpPr>
                <a:grpSpLocks/>
              </p:cNvGrpSpPr>
              <p:nvPr/>
            </p:nvGrpSpPr>
            <p:grpSpPr bwMode="auto">
              <a:xfrm>
                <a:off x="0" y="1122"/>
                <a:ext cx="483" cy="374"/>
                <a:chOff x="0" y="1122"/>
                <a:chExt cx="483" cy="374"/>
              </a:xfrm>
            </p:grpSpPr>
            <p:sp>
              <p:nvSpPr>
                <p:cNvPr id="1794117" name="Rectangle 69"/>
                <p:cNvSpPr>
                  <a:spLocks noChangeArrowheads="1"/>
                </p:cNvSpPr>
                <p:nvPr/>
              </p:nvSpPr>
              <p:spPr bwMode="auto">
                <a:xfrm>
                  <a:off x="43"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1014</a:t>
                  </a:r>
                </a:p>
              </p:txBody>
            </p:sp>
            <p:sp>
              <p:nvSpPr>
                <p:cNvPr id="1794118" name="Rectangle 70"/>
                <p:cNvSpPr>
                  <a:spLocks noChangeArrowheads="1"/>
                </p:cNvSpPr>
                <p:nvPr/>
              </p:nvSpPr>
              <p:spPr bwMode="auto">
                <a:xfrm>
                  <a:off x="0"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19" name="Group 71"/>
              <p:cNvGrpSpPr>
                <a:grpSpLocks/>
              </p:cNvGrpSpPr>
              <p:nvPr/>
            </p:nvGrpSpPr>
            <p:grpSpPr bwMode="auto">
              <a:xfrm>
                <a:off x="483" y="1122"/>
                <a:ext cx="483" cy="374"/>
                <a:chOff x="483" y="1122"/>
                <a:chExt cx="483" cy="374"/>
              </a:xfrm>
            </p:grpSpPr>
            <p:sp>
              <p:nvSpPr>
                <p:cNvPr id="1794120" name="Rectangle 72"/>
                <p:cNvSpPr>
                  <a:spLocks noChangeArrowheads="1"/>
                </p:cNvSpPr>
                <p:nvPr/>
              </p:nvSpPr>
              <p:spPr bwMode="auto">
                <a:xfrm>
                  <a:off x="526"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张立</a:t>
                  </a:r>
                </a:p>
              </p:txBody>
            </p:sp>
            <p:sp>
              <p:nvSpPr>
                <p:cNvPr id="1794121" name="Rectangle 73"/>
                <p:cNvSpPr>
                  <a:spLocks noChangeArrowheads="1"/>
                </p:cNvSpPr>
                <p:nvPr/>
              </p:nvSpPr>
              <p:spPr bwMode="auto">
                <a:xfrm>
                  <a:off x="483"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22" name="Group 74"/>
              <p:cNvGrpSpPr>
                <a:grpSpLocks/>
              </p:cNvGrpSpPr>
              <p:nvPr/>
            </p:nvGrpSpPr>
            <p:grpSpPr bwMode="auto">
              <a:xfrm>
                <a:off x="966" y="1122"/>
                <a:ext cx="483" cy="374"/>
                <a:chOff x="966" y="1122"/>
                <a:chExt cx="483" cy="374"/>
              </a:xfrm>
            </p:grpSpPr>
            <p:sp>
              <p:nvSpPr>
                <p:cNvPr id="1794123" name="Rectangle 75"/>
                <p:cNvSpPr>
                  <a:spLocks noChangeArrowheads="1"/>
                </p:cNvSpPr>
                <p:nvPr/>
              </p:nvSpPr>
              <p:spPr bwMode="auto">
                <a:xfrm>
                  <a:off x="1009"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男</a:t>
                  </a:r>
                </a:p>
              </p:txBody>
            </p:sp>
            <p:sp>
              <p:nvSpPr>
                <p:cNvPr id="1794124" name="Rectangle 76"/>
                <p:cNvSpPr>
                  <a:spLocks noChangeArrowheads="1"/>
                </p:cNvSpPr>
                <p:nvPr/>
              </p:nvSpPr>
              <p:spPr bwMode="auto">
                <a:xfrm>
                  <a:off x="966"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25" name="Group 77"/>
              <p:cNvGrpSpPr>
                <a:grpSpLocks/>
              </p:cNvGrpSpPr>
              <p:nvPr/>
            </p:nvGrpSpPr>
            <p:grpSpPr bwMode="auto">
              <a:xfrm>
                <a:off x="1449" y="1122"/>
                <a:ext cx="483" cy="374"/>
                <a:chOff x="1449" y="1122"/>
                <a:chExt cx="483" cy="374"/>
              </a:xfrm>
            </p:grpSpPr>
            <p:sp>
              <p:nvSpPr>
                <p:cNvPr id="1794126" name="Rectangle 78"/>
                <p:cNvSpPr>
                  <a:spLocks noChangeArrowheads="1"/>
                </p:cNvSpPr>
                <p:nvPr/>
              </p:nvSpPr>
              <p:spPr bwMode="auto">
                <a:xfrm>
                  <a:off x="1492"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21</a:t>
                  </a:r>
                </a:p>
              </p:txBody>
            </p:sp>
            <p:sp>
              <p:nvSpPr>
                <p:cNvPr id="1794127" name="Rectangle 79"/>
                <p:cNvSpPr>
                  <a:spLocks noChangeArrowheads="1"/>
                </p:cNvSpPr>
                <p:nvPr/>
              </p:nvSpPr>
              <p:spPr bwMode="auto">
                <a:xfrm>
                  <a:off x="1449"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28" name="Group 80"/>
              <p:cNvGrpSpPr>
                <a:grpSpLocks/>
              </p:cNvGrpSpPr>
              <p:nvPr/>
            </p:nvGrpSpPr>
            <p:grpSpPr bwMode="auto">
              <a:xfrm>
                <a:off x="1932" y="1122"/>
                <a:ext cx="568" cy="374"/>
                <a:chOff x="1932" y="1122"/>
                <a:chExt cx="568" cy="374"/>
              </a:xfrm>
            </p:grpSpPr>
            <p:sp>
              <p:nvSpPr>
                <p:cNvPr id="1794129" name="Rectangle 81"/>
                <p:cNvSpPr>
                  <a:spLocks noChangeArrowheads="1"/>
                </p:cNvSpPr>
                <p:nvPr/>
              </p:nvSpPr>
              <p:spPr bwMode="auto">
                <a:xfrm>
                  <a:off x="1975" y="1122"/>
                  <a:ext cx="48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13</a:t>
                  </a:r>
                </a:p>
              </p:txBody>
            </p:sp>
            <p:sp>
              <p:nvSpPr>
                <p:cNvPr id="1794130" name="Rectangle 82"/>
                <p:cNvSpPr>
                  <a:spLocks noChangeArrowheads="1"/>
                </p:cNvSpPr>
                <p:nvPr/>
              </p:nvSpPr>
              <p:spPr bwMode="auto">
                <a:xfrm>
                  <a:off x="1932" y="1122"/>
                  <a:ext cx="56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31" name="Group 83"/>
              <p:cNvGrpSpPr>
                <a:grpSpLocks/>
              </p:cNvGrpSpPr>
              <p:nvPr/>
            </p:nvGrpSpPr>
            <p:grpSpPr bwMode="auto">
              <a:xfrm>
                <a:off x="2500" y="1122"/>
                <a:ext cx="582" cy="374"/>
                <a:chOff x="2500" y="1122"/>
                <a:chExt cx="582" cy="374"/>
              </a:xfrm>
            </p:grpSpPr>
            <p:sp>
              <p:nvSpPr>
                <p:cNvPr id="1794132" name="Rectangle 84"/>
                <p:cNvSpPr>
                  <a:spLocks noChangeArrowheads="1"/>
                </p:cNvSpPr>
                <p:nvPr/>
              </p:nvSpPr>
              <p:spPr bwMode="auto">
                <a:xfrm>
                  <a:off x="2543" y="1122"/>
                  <a:ext cx="496"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一车间</a:t>
                  </a:r>
                </a:p>
              </p:txBody>
            </p:sp>
            <p:sp>
              <p:nvSpPr>
                <p:cNvPr id="1794133" name="Rectangle 85"/>
                <p:cNvSpPr>
                  <a:spLocks noChangeArrowheads="1"/>
                </p:cNvSpPr>
                <p:nvPr/>
              </p:nvSpPr>
              <p:spPr bwMode="auto">
                <a:xfrm>
                  <a:off x="2500" y="1122"/>
                  <a:ext cx="582"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34" name="Group 86"/>
              <p:cNvGrpSpPr>
                <a:grpSpLocks/>
              </p:cNvGrpSpPr>
              <p:nvPr/>
            </p:nvGrpSpPr>
            <p:grpSpPr bwMode="auto">
              <a:xfrm>
                <a:off x="3082" y="1122"/>
                <a:ext cx="483" cy="374"/>
                <a:chOff x="3082" y="1122"/>
                <a:chExt cx="483" cy="374"/>
              </a:xfrm>
            </p:grpSpPr>
            <p:sp>
              <p:nvSpPr>
                <p:cNvPr id="1794135" name="Rectangle 87"/>
                <p:cNvSpPr>
                  <a:spLocks noChangeArrowheads="1"/>
                </p:cNvSpPr>
                <p:nvPr/>
              </p:nvSpPr>
              <p:spPr bwMode="auto">
                <a:xfrm>
                  <a:off x="3125"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467</a:t>
                  </a:r>
                </a:p>
              </p:txBody>
            </p:sp>
            <p:sp>
              <p:nvSpPr>
                <p:cNvPr id="1794136" name="Rectangle 88"/>
                <p:cNvSpPr>
                  <a:spLocks noChangeArrowheads="1"/>
                </p:cNvSpPr>
                <p:nvPr/>
              </p:nvSpPr>
              <p:spPr bwMode="auto">
                <a:xfrm>
                  <a:off x="3082"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sp>
          <p:nvSpPr>
            <p:cNvPr id="1794137" name="Rectangle 89"/>
            <p:cNvSpPr>
              <a:spLocks noChangeArrowheads="1"/>
            </p:cNvSpPr>
            <p:nvPr/>
          </p:nvSpPr>
          <p:spPr bwMode="auto">
            <a:xfrm>
              <a:off x="-3" y="-3"/>
              <a:ext cx="3571" cy="1502"/>
            </a:xfrm>
            <a:prstGeom prst="rect">
              <a:avLst/>
            </a:prstGeom>
            <a:noFill/>
            <a:ln w="11112">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38" name="Group 90"/>
          <p:cNvGrpSpPr>
            <a:grpSpLocks/>
          </p:cNvGrpSpPr>
          <p:nvPr/>
        </p:nvGrpSpPr>
        <p:grpSpPr bwMode="auto">
          <a:xfrm>
            <a:off x="250825" y="4260850"/>
            <a:ext cx="8316913" cy="2597150"/>
            <a:chOff x="-3" y="-3"/>
            <a:chExt cx="3515" cy="1876"/>
          </a:xfrm>
        </p:grpSpPr>
        <p:grpSp>
          <p:nvGrpSpPr>
            <p:cNvPr id="1794139" name="Group 91"/>
            <p:cNvGrpSpPr>
              <a:grpSpLocks/>
            </p:cNvGrpSpPr>
            <p:nvPr/>
          </p:nvGrpSpPr>
          <p:grpSpPr bwMode="auto">
            <a:xfrm>
              <a:off x="0" y="0"/>
              <a:ext cx="3509" cy="1870"/>
              <a:chOff x="0" y="0"/>
              <a:chExt cx="3509" cy="1870"/>
            </a:xfrm>
          </p:grpSpPr>
          <p:grpSp>
            <p:nvGrpSpPr>
              <p:cNvPr id="1794140" name="Group 92"/>
              <p:cNvGrpSpPr>
                <a:grpSpLocks/>
              </p:cNvGrpSpPr>
              <p:nvPr/>
            </p:nvGrpSpPr>
            <p:grpSpPr bwMode="auto">
              <a:xfrm>
                <a:off x="0" y="0"/>
                <a:ext cx="483" cy="374"/>
                <a:chOff x="0" y="0"/>
                <a:chExt cx="483" cy="374"/>
              </a:xfrm>
            </p:grpSpPr>
            <p:sp>
              <p:nvSpPr>
                <p:cNvPr id="1794141" name="Rectangle 93"/>
                <p:cNvSpPr>
                  <a:spLocks noChangeArrowheads="1"/>
                </p:cNvSpPr>
                <p:nvPr/>
              </p:nvSpPr>
              <p:spPr bwMode="auto">
                <a:xfrm>
                  <a:off x="43"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gh</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142" name="Rectangle 94"/>
                <p:cNvSpPr>
                  <a:spLocks noChangeArrowheads="1"/>
                </p:cNvSpPr>
                <p:nvPr/>
              </p:nvSpPr>
              <p:spPr bwMode="auto">
                <a:xfrm>
                  <a:off x="0"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43" name="Group 95"/>
              <p:cNvGrpSpPr>
                <a:grpSpLocks/>
              </p:cNvGrpSpPr>
              <p:nvPr/>
            </p:nvGrpSpPr>
            <p:grpSpPr bwMode="auto">
              <a:xfrm>
                <a:off x="483" y="0"/>
                <a:ext cx="483" cy="374"/>
                <a:chOff x="483" y="0"/>
                <a:chExt cx="483" cy="374"/>
              </a:xfrm>
            </p:grpSpPr>
            <p:sp>
              <p:nvSpPr>
                <p:cNvPr id="1794144" name="Rectangle 96"/>
                <p:cNvSpPr>
                  <a:spLocks noChangeArrowheads="1"/>
                </p:cNvSpPr>
                <p:nvPr/>
              </p:nvSpPr>
              <p:spPr bwMode="auto">
                <a:xfrm>
                  <a:off x="526"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xm</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145" name="Rectangle 97"/>
                <p:cNvSpPr>
                  <a:spLocks noChangeArrowheads="1"/>
                </p:cNvSpPr>
                <p:nvPr/>
              </p:nvSpPr>
              <p:spPr bwMode="auto">
                <a:xfrm>
                  <a:off x="483"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46" name="Group 98"/>
              <p:cNvGrpSpPr>
                <a:grpSpLocks/>
              </p:cNvGrpSpPr>
              <p:nvPr/>
            </p:nvGrpSpPr>
            <p:grpSpPr bwMode="auto">
              <a:xfrm>
                <a:off x="966" y="0"/>
                <a:ext cx="483" cy="374"/>
                <a:chOff x="966" y="0"/>
                <a:chExt cx="483" cy="374"/>
              </a:xfrm>
            </p:grpSpPr>
            <p:sp>
              <p:nvSpPr>
                <p:cNvPr id="1794147" name="Rectangle 99"/>
                <p:cNvSpPr>
                  <a:spLocks noChangeArrowheads="1"/>
                </p:cNvSpPr>
                <p:nvPr/>
              </p:nvSpPr>
              <p:spPr bwMode="auto">
                <a:xfrm>
                  <a:off x="1009"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xb</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148" name="Rectangle 100"/>
                <p:cNvSpPr>
                  <a:spLocks noChangeArrowheads="1"/>
                </p:cNvSpPr>
                <p:nvPr/>
              </p:nvSpPr>
              <p:spPr bwMode="auto">
                <a:xfrm>
                  <a:off x="966"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49" name="Group 101"/>
              <p:cNvGrpSpPr>
                <a:grpSpLocks/>
              </p:cNvGrpSpPr>
              <p:nvPr/>
            </p:nvGrpSpPr>
            <p:grpSpPr bwMode="auto">
              <a:xfrm>
                <a:off x="1449" y="0"/>
                <a:ext cx="483" cy="374"/>
                <a:chOff x="1449" y="0"/>
                <a:chExt cx="483" cy="374"/>
              </a:xfrm>
            </p:grpSpPr>
            <p:sp>
              <p:nvSpPr>
                <p:cNvPr id="1794150" name="Rectangle 102"/>
                <p:cNvSpPr>
                  <a:spLocks noChangeArrowheads="1"/>
                </p:cNvSpPr>
                <p:nvPr/>
              </p:nvSpPr>
              <p:spPr bwMode="auto">
                <a:xfrm>
                  <a:off x="1492"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nl</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151" name="Rectangle 103"/>
                <p:cNvSpPr>
                  <a:spLocks noChangeArrowheads="1"/>
                </p:cNvSpPr>
                <p:nvPr/>
              </p:nvSpPr>
              <p:spPr bwMode="auto">
                <a:xfrm>
                  <a:off x="1449"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52" name="Group 104"/>
              <p:cNvGrpSpPr>
                <a:grpSpLocks/>
              </p:cNvGrpSpPr>
              <p:nvPr/>
            </p:nvGrpSpPr>
            <p:grpSpPr bwMode="auto">
              <a:xfrm>
                <a:off x="1932" y="0"/>
                <a:ext cx="568" cy="374"/>
                <a:chOff x="1932" y="0"/>
                <a:chExt cx="568" cy="374"/>
              </a:xfrm>
            </p:grpSpPr>
            <p:sp>
              <p:nvSpPr>
                <p:cNvPr id="1794153" name="Rectangle 105"/>
                <p:cNvSpPr>
                  <a:spLocks noChangeArrowheads="1"/>
                </p:cNvSpPr>
                <p:nvPr/>
              </p:nvSpPr>
              <p:spPr bwMode="auto">
                <a:xfrm>
                  <a:off x="1975" y="0"/>
                  <a:ext cx="48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bh</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154" name="Rectangle 106"/>
                <p:cNvSpPr>
                  <a:spLocks noChangeArrowheads="1"/>
                </p:cNvSpPr>
                <p:nvPr/>
              </p:nvSpPr>
              <p:spPr bwMode="auto">
                <a:xfrm>
                  <a:off x="1932" y="0"/>
                  <a:ext cx="56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55" name="Group 107"/>
              <p:cNvGrpSpPr>
                <a:grpSpLocks/>
              </p:cNvGrpSpPr>
              <p:nvPr/>
            </p:nvGrpSpPr>
            <p:grpSpPr bwMode="auto">
              <a:xfrm>
                <a:off x="2500" y="0"/>
                <a:ext cx="526" cy="374"/>
                <a:chOff x="2500" y="0"/>
                <a:chExt cx="526" cy="374"/>
              </a:xfrm>
            </p:grpSpPr>
            <p:sp>
              <p:nvSpPr>
                <p:cNvPr id="1794156" name="Rectangle 108"/>
                <p:cNvSpPr>
                  <a:spLocks noChangeArrowheads="1"/>
                </p:cNvSpPr>
                <p:nvPr/>
              </p:nvSpPr>
              <p:spPr bwMode="auto">
                <a:xfrm>
                  <a:off x="2543" y="0"/>
                  <a:ext cx="44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bm</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157" name="Rectangle 109"/>
                <p:cNvSpPr>
                  <a:spLocks noChangeArrowheads="1"/>
                </p:cNvSpPr>
                <p:nvPr/>
              </p:nvSpPr>
              <p:spPr bwMode="auto">
                <a:xfrm>
                  <a:off x="2500" y="0"/>
                  <a:ext cx="52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58" name="Group 110"/>
              <p:cNvGrpSpPr>
                <a:grpSpLocks/>
              </p:cNvGrpSpPr>
              <p:nvPr/>
            </p:nvGrpSpPr>
            <p:grpSpPr bwMode="auto">
              <a:xfrm>
                <a:off x="3026" y="0"/>
                <a:ext cx="483" cy="374"/>
                <a:chOff x="3026" y="0"/>
                <a:chExt cx="483" cy="374"/>
              </a:xfrm>
            </p:grpSpPr>
            <p:sp>
              <p:nvSpPr>
                <p:cNvPr id="1794159" name="Rectangle 111"/>
                <p:cNvSpPr>
                  <a:spLocks noChangeArrowheads="1"/>
                </p:cNvSpPr>
                <p:nvPr/>
              </p:nvSpPr>
              <p:spPr bwMode="auto">
                <a:xfrm>
                  <a:off x="3069" y="0"/>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latin typeface="Times New Roman" pitchFamily="18" charset="0"/>
                      <a:ea typeface="黑体" pitchFamily="49" charset="-122"/>
                    </a:rPr>
                    <a:t>dh</a:t>
                  </a:r>
                  <a:endParaRPr kumimoji="1" lang="en-US" altLang="zh-CN">
                    <a:latin typeface="Tahoma" pitchFamily="34" charset="0"/>
                  </a:endParaRPr>
                </a:p>
                <a:p>
                  <a:pPr algn="ctr" eaLnBrk="0" hangingPunct="0"/>
                  <a:endParaRPr kumimoji="1" lang="en-US" altLang="zh-CN">
                    <a:latin typeface="Times New Roman" pitchFamily="18" charset="0"/>
                  </a:endParaRPr>
                </a:p>
              </p:txBody>
            </p:sp>
            <p:sp>
              <p:nvSpPr>
                <p:cNvPr id="1794160" name="Rectangle 112"/>
                <p:cNvSpPr>
                  <a:spLocks noChangeArrowheads="1"/>
                </p:cNvSpPr>
                <p:nvPr/>
              </p:nvSpPr>
              <p:spPr bwMode="auto">
                <a:xfrm>
                  <a:off x="3026" y="0"/>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61" name="Group 113"/>
              <p:cNvGrpSpPr>
                <a:grpSpLocks/>
              </p:cNvGrpSpPr>
              <p:nvPr/>
            </p:nvGrpSpPr>
            <p:grpSpPr bwMode="auto">
              <a:xfrm>
                <a:off x="0" y="374"/>
                <a:ext cx="483" cy="374"/>
                <a:chOff x="0" y="374"/>
                <a:chExt cx="483" cy="374"/>
              </a:xfrm>
            </p:grpSpPr>
            <p:sp>
              <p:nvSpPr>
                <p:cNvPr id="1794162" name="Rectangle 114"/>
                <p:cNvSpPr>
                  <a:spLocks noChangeArrowheads="1"/>
                </p:cNvSpPr>
                <p:nvPr/>
              </p:nvSpPr>
              <p:spPr bwMode="auto">
                <a:xfrm>
                  <a:off x="43"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1010</a:t>
                  </a:r>
                </a:p>
                <a:p>
                  <a:pPr algn="ctr" eaLnBrk="0" hangingPunct="0"/>
                  <a:endParaRPr kumimoji="1" lang="en-US" altLang="zh-CN">
                    <a:latin typeface="Times New Roman" pitchFamily="18" charset="0"/>
                  </a:endParaRPr>
                </a:p>
              </p:txBody>
            </p:sp>
            <p:sp>
              <p:nvSpPr>
                <p:cNvPr id="1794163" name="Rectangle 115"/>
                <p:cNvSpPr>
                  <a:spLocks noChangeArrowheads="1"/>
                </p:cNvSpPr>
                <p:nvPr/>
              </p:nvSpPr>
              <p:spPr bwMode="auto">
                <a:xfrm>
                  <a:off x="0"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64" name="Group 116"/>
              <p:cNvGrpSpPr>
                <a:grpSpLocks/>
              </p:cNvGrpSpPr>
              <p:nvPr/>
            </p:nvGrpSpPr>
            <p:grpSpPr bwMode="auto">
              <a:xfrm>
                <a:off x="483" y="374"/>
                <a:ext cx="483" cy="374"/>
                <a:chOff x="483" y="374"/>
                <a:chExt cx="483" cy="374"/>
              </a:xfrm>
            </p:grpSpPr>
            <p:sp>
              <p:nvSpPr>
                <p:cNvPr id="1794165" name="Rectangle 117"/>
                <p:cNvSpPr>
                  <a:spLocks noChangeArrowheads="1"/>
                </p:cNvSpPr>
                <p:nvPr/>
              </p:nvSpPr>
              <p:spPr bwMode="auto">
                <a:xfrm>
                  <a:off x="526"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李勇</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166" name="Rectangle 118"/>
                <p:cNvSpPr>
                  <a:spLocks noChangeArrowheads="1"/>
                </p:cNvSpPr>
                <p:nvPr/>
              </p:nvSpPr>
              <p:spPr bwMode="auto">
                <a:xfrm>
                  <a:off x="483"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67" name="Group 119"/>
              <p:cNvGrpSpPr>
                <a:grpSpLocks/>
              </p:cNvGrpSpPr>
              <p:nvPr/>
            </p:nvGrpSpPr>
            <p:grpSpPr bwMode="auto">
              <a:xfrm>
                <a:off x="966" y="374"/>
                <a:ext cx="483" cy="374"/>
                <a:chOff x="966" y="374"/>
                <a:chExt cx="483" cy="374"/>
              </a:xfrm>
            </p:grpSpPr>
            <p:sp>
              <p:nvSpPr>
                <p:cNvPr id="1794168" name="Rectangle 120"/>
                <p:cNvSpPr>
                  <a:spLocks noChangeArrowheads="1"/>
                </p:cNvSpPr>
                <p:nvPr/>
              </p:nvSpPr>
              <p:spPr bwMode="auto">
                <a:xfrm>
                  <a:off x="1009"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男</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169" name="Rectangle 121"/>
                <p:cNvSpPr>
                  <a:spLocks noChangeArrowheads="1"/>
                </p:cNvSpPr>
                <p:nvPr/>
              </p:nvSpPr>
              <p:spPr bwMode="auto">
                <a:xfrm>
                  <a:off x="966"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70" name="Group 122"/>
              <p:cNvGrpSpPr>
                <a:grpSpLocks/>
              </p:cNvGrpSpPr>
              <p:nvPr/>
            </p:nvGrpSpPr>
            <p:grpSpPr bwMode="auto">
              <a:xfrm>
                <a:off x="1449" y="374"/>
                <a:ext cx="483" cy="374"/>
                <a:chOff x="1449" y="374"/>
                <a:chExt cx="483" cy="374"/>
              </a:xfrm>
            </p:grpSpPr>
            <p:sp>
              <p:nvSpPr>
                <p:cNvPr id="1794171" name="Rectangle 123"/>
                <p:cNvSpPr>
                  <a:spLocks noChangeArrowheads="1"/>
                </p:cNvSpPr>
                <p:nvPr/>
              </p:nvSpPr>
              <p:spPr bwMode="auto">
                <a:xfrm>
                  <a:off x="1492"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20</a:t>
                  </a:r>
                </a:p>
                <a:p>
                  <a:pPr algn="ctr" eaLnBrk="0" hangingPunct="0"/>
                  <a:endParaRPr kumimoji="1" lang="en-US" altLang="zh-CN">
                    <a:latin typeface="Times New Roman" pitchFamily="18" charset="0"/>
                  </a:endParaRPr>
                </a:p>
              </p:txBody>
            </p:sp>
            <p:sp>
              <p:nvSpPr>
                <p:cNvPr id="1794172" name="Rectangle 124"/>
                <p:cNvSpPr>
                  <a:spLocks noChangeArrowheads="1"/>
                </p:cNvSpPr>
                <p:nvPr/>
              </p:nvSpPr>
              <p:spPr bwMode="auto">
                <a:xfrm>
                  <a:off x="1449"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73" name="Group 125"/>
              <p:cNvGrpSpPr>
                <a:grpSpLocks/>
              </p:cNvGrpSpPr>
              <p:nvPr/>
            </p:nvGrpSpPr>
            <p:grpSpPr bwMode="auto">
              <a:xfrm>
                <a:off x="1932" y="374"/>
                <a:ext cx="568" cy="374"/>
                <a:chOff x="1932" y="374"/>
                <a:chExt cx="568" cy="374"/>
              </a:xfrm>
            </p:grpSpPr>
            <p:sp>
              <p:nvSpPr>
                <p:cNvPr id="1794174" name="Rectangle 126"/>
                <p:cNvSpPr>
                  <a:spLocks noChangeArrowheads="1"/>
                </p:cNvSpPr>
                <p:nvPr/>
              </p:nvSpPr>
              <p:spPr bwMode="auto">
                <a:xfrm>
                  <a:off x="1975" y="374"/>
                  <a:ext cx="48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11</a:t>
                  </a:r>
                </a:p>
                <a:p>
                  <a:pPr algn="ctr" eaLnBrk="0" hangingPunct="0"/>
                  <a:endParaRPr kumimoji="1" lang="en-US" altLang="zh-CN">
                    <a:latin typeface="Times New Roman" pitchFamily="18" charset="0"/>
                  </a:endParaRPr>
                </a:p>
              </p:txBody>
            </p:sp>
            <p:sp>
              <p:nvSpPr>
                <p:cNvPr id="1794175" name="Rectangle 127"/>
                <p:cNvSpPr>
                  <a:spLocks noChangeArrowheads="1"/>
                </p:cNvSpPr>
                <p:nvPr/>
              </p:nvSpPr>
              <p:spPr bwMode="auto">
                <a:xfrm>
                  <a:off x="1932" y="374"/>
                  <a:ext cx="56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76" name="Group 128"/>
              <p:cNvGrpSpPr>
                <a:grpSpLocks/>
              </p:cNvGrpSpPr>
              <p:nvPr/>
            </p:nvGrpSpPr>
            <p:grpSpPr bwMode="auto">
              <a:xfrm>
                <a:off x="2500" y="374"/>
                <a:ext cx="526" cy="374"/>
                <a:chOff x="2500" y="374"/>
                <a:chExt cx="526" cy="374"/>
              </a:xfrm>
            </p:grpSpPr>
            <p:sp>
              <p:nvSpPr>
                <p:cNvPr id="1794177" name="Rectangle 129"/>
                <p:cNvSpPr>
                  <a:spLocks noChangeArrowheads="1"/>
                </p:cNvSpPr>
                <p:nvPr/>
              </p:nvSpPr>
              <p:spPr bwMode="auto">
                <a:xfrm>
                  <a:off x="2543" y="374"/>
                  <a:ext cx="44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生产科</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178" name="Rectangle 130"/>
                <p:cNvSpPr>
                  <a:spLocks noChangeArrowheads="1"/>
                </p:cNvSpPr>
                <p:nvPr/>
              </p:nvSpPr>
              <p:spPr bwMode="auto">
                <a:xfrm>
                  <a:off x="2500" y="374"/>
                  <a:ext cx="52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79" name="Group 131"/>
              <p:cNvGrpSpPr>
                <a:grpSpLocks/>
              </p:cNvGrpSpPr>
              <p:nvPr/>
            </p:nvGrpSpPr>
            <p:grpSpPr bwMode="auto">
              <a:xfrm>
                <a:off x="3026" y="374"/>
                <a:ext cx="483" cy="374"/>
                <a:chOff x="3026" y="374"/>
                <a:chExt cx="483" cy="374"/>
              </a:xfrm>
            </p:grpSpPr>
            <p:sp>
              <p:nvSpPr>
                <p:cNvPr id="1794180" name="Rectangle 132"/>
                <p:cNvSpPr>
                  <a:spLocks noChangeArrowheads="1"/>
                </p:cNvSpPr>
                <p:nvPr/>
              </p:nvSpPr>
              <p:spPr bwMode="auto">
                <a:xfrm>
                  <a:off x="3069" y="374"/>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566</a:t>
                  </a:r>
                </a:p>
                <a:p>
                  <a:pPr algn="ctr" eaLnBrk="0" hangingPunct="0"/>
                  <a:endParaRPr kumimoji="1" lang="en-US" altLang="zh-CN">
                    <a:latin typeface="Times New Roman" pitchFamily="18" charset="0"/>
                  </a:endParaRPr>
                </a:p>
              </p:txBody>
            </p:sp>
            <p:sp>
              <p:nvSpPr>
                <p:cNvPr id="1794181" name="Rectangle 133"/>
                <p:cNvSpPr>
                  <a:spLocks noChangeArrowheads="1"/>
                </p:cNvSpPr>
                <p:nvPr/>
              </p:nvSpPr>
              <p:spPr bwMode="auto">
                <a:xfrm>
                  <a:off x="3026" y="374"/>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82" name="Group 134"/>
              <p:cNvGrpSpPr>
                <a:grpSpLocks/>
              </p:cNvGrpSpPr>
              <p:nvPr/>
            </p:nvGrpSpPr>
            <p:grpSpPr bwMode="auto">
              <a:xfrm>
                <a:off x="0" y="748"/>
                <a:ext cx="483" cy="374"/>
                <a:chOff x="0" y="748"/>
                <a:chExt cx="483" cy="374"/>
              </a:xfrm>
            </p:grpSpPr>
            <p:sp>
              <p:nvSpPr>
                <p:cNvPr id="1794183" name="Rectangle 135"/>
                <p:cNvSpPr>
                  <a:spLocks noChangeArrowheads="1"/>
                </p:cNvSpPr>
                <p:nvPr/>
              </p:nvSpPr>
              <p:spPr bwMode="auto">
                <a:xfrm>
                  <a:off x="43"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1011</a:t>
                  </a:r>
                </a:p>
                <a:p>
                  <a:pPr algn="ctr" eaLnBrk="0" hangingPunct="0"/>
                  <a:endParaRPr kumimoji="1" lang="en-US" altLang="zh-CN">
                    <a:latin typeface="Times New Roman" pitchFamily="18" charset="0"/>
                  </a:endParaRPr>
                </a:p>
              </p:txBody>
            </p:sp>
            <p:sp>
              <p:nvSpPr>
                <p:cNvPr id="1794184" name="Rectangle 136"/>
                <p:cNvSpPr>
                  <a:spLocks noChangeArrowheads="1"/>
                </p:cNvSpPr>
                <p:nvPr/>
              </p:nvSpPr>
              <p:spPr bwMode="auto">
                <a:xfrm>
                  <a:off x="0"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85" name="Group 137"/>
              <p:cNvGrpSpPr>
                <a:grpSpLocks/>
              </p:cNvGrpSpPr>
              <p:nvPr/>
            </p:nvGrpSpPr>
            <p:grpSpPr bwMode="auto">
              <a:xfrm>
                <a:off x="483" y="748"/>
                <a:ext cx="483" cy="374"/>
                <a:chOff x="483" y="748"/>
                <a:chExt cx="483" cy="374"/>
              </a:xfrm>
            </p:grpSpPr>
            <p:sp>
              <p:nvSpPr>
                <p:cNvPr id="1794186" name="Rectangle 138"/>
                <p:cNvSpPr>
                  <a:spLocks noChangeArrowheads="1"/>
                </p:cNvSpPr>
                <p:nvPr/>
              </p:nvSpPr>
              <p:spPr bwMode="auto">
                <a:xfrm>
                  <a:off x="526"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刘晨</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187" name="Rectangle 139"/>
                <p:cNvSpPr>
                  <a:spLocks noChangeArrowheads="1"/>
                </p:cNvSpPr>
                <p:nvPr/>
              </p:nvSpPr>
              <p:spPr bwMode="auto">
                <a:xfrm>
                  <a:off x="483"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88" name="Group 140"/>
              <p:cNvGrpSpPr>
                <a:grpSpLocks/>
              </p:cNvGrpSpPr>
              <p:nvPr/>
            </p:nvGrpSpPr>
            <p:grpSpPr bwMode="auto">
              <a:xfrm>
                <a:off x="966" y="748"/>
                <a:ext cx="483" cy="374"/>
                <a:chOff x="966" y="748"/>
                <a:chExt cx="483" cy="374"/>
              </a:xfrm>
            </p:grpSpPr>
            <p:sp>
              <p:nvSpPr>
                <p:cNvPr id="1794189" name="Rectangle 141"/>
                <p:cNvSpPr>
                  <a:spLocks noChangeArrowheads="1"/>
                </p:cNvSpPr>
                <p:nvPr/>
              </p:nvSpPr>
              <p:spPr bwMode="auto">
                <a:xfrm>
                  <a:off x="1009"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女</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190" name="Rectangle 142"/>
                <p:cNvSpPr>
                  <a:spLocks noChangeArrowheads="1"/>
                </p:cNvSpPr>
                <p:nvPr/>
              </p:nvSpPr>
              <p:spPr bwMode="auto">
                <a:xfrm>
                  <a:off x="966"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91" name="Group 143"/>
              <p:cNvGrpSpPr>
                <a:grpSpLocks/>
              </p:cNvGrpSpPr>
              <p:nvPr/>
            </p:nvGrpSpPr>
            <p:grpSpPr bwMode="auto">
              <a:xfrm>
                <a:off x="1449" y="748"/>
                <a:ext cx="483" cy="374"/>
                <a:chOff x="1449" y="748"/>
                <a:chExt cx="483" cy="374"/>
              </a:xfrm>
            </p:grpSpPr>
            <p:sp>
              <p:nvSpPr>
                <p:cNvPr id="1794192" name="Rectangle 144"/>
                <p:cNvSpPr>
                  <a:spLocks noChangeArrowheads="1"/>
                </p:cNvSpPr>
                <p:nvPr/>
              </p:nvSpPr>
              <p:spPr bwMode="auto">
                <a:xfrm>
                  <a:off x="1492"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19</a:t>
                  </a:r>
                </a:p>
                <a:p>
                  <a:pPr algn="ctr" eaLnBrk="0" hangingPunct="0"/>
                  <a:endParaRPr kumimoji="1" lang="en-US" altLang="zh-CN">
                    <a:latin typeface="Times New Roman" pitchFamily="18" charset="0"/>
                  </a:endParaRPr>
                </a:p>
              </p:txBody>
            </p:sp>
            <p:sp>
              <p:nvSpPr>
                <p:cNvPr id="1794193" name="Rectangle 145"/>
                <p:cNvSpPr>
                  <a:spLocks noChangeArrowheads="1"/>
                </p:cNvSpPr>
                <p:nvPr/>
              </p:nvSpPr>
              <p:spPr bwMode="auto">
                <a:xfrm>
                  <a:off x="1449"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94" name="Group 146"/>
              <p:cNvGrpSpPr>
                <a:grpSpLocks/>
              </p:cNvGrpSpPr>
              <p:nvPr/>
            </p:nvGrpSpPr>
            <p:grpSpPr bwMode="auto">
              <a:xfrm>
                <a:off x="1932" y="748"/>
                <a:ext cx="568" cy="374"/>
                <a:chOff x="1932" y="748"/>
                <a:chExt cx="568" cy="374"/>
              </a:xfrm>
            </p:grpSpPr>
            <p:sp>
              <p:nvSpPr>
                <p:cNvPr id="1794195" name="Rectangle 147"/>
                <p:cNvSpPr>
                  <a:spLocks noChangeArrowheads="1"/>
                </p:cNvSpPr>
                <p:nvPr/>
              </p:nvSpPr>
              <p:spPr bwMode="auto">
                <a:xfrm>
                  <a:off x="1975" y="748"/>
                  <a:ext cx="48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 </a:t>
                  </a:r>
                </a:p>
                <a:p>
                  <a:pPr algn="ctr" eaLnBrk="0" hangingPunct="0"/>
                  <a:endParaRPr kumimoji="1" lang="en-US" altLang="zh-CN">
                    <a:latin typeface="Times New Roman" pitchFamily="18" charset="0"/>
                  </a:endParaRPr>
                </a:p>
              </p:txBody>
            </p:sp>
            <p:sp>
              <p:nvSpPr>
                <p:cNvPr id="1794196" name="Rectangle 148"/>
                <p:cNvSpPr>
                  <a:spLocks noChangeArrowheads="1"/>
                </p:cNvSpPr>
                <p:nvPr/>
              </p:nvSpPr>
              <p:spPr bwMode="auto">
                <a:xfrm>
                  <a:off x="1932" y="748"/>
                  <a:ext cx="56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197" name="Group 149"/>
              <p:cNvGrpSpPr>
                <a:grpSpLocks/>
              </p:cNvGrpSpPr>
              <p:nvPr/>
            </p:nvGrpSpPr>
            <p:grpSpPr bwMode="auto">
              <a:xfrm>
                <a:off x="2500" y="748"/>
                <a:ext cx="526" cy="374"/>
                <a:chOff x="2500" y="748"/>
                <a:chExt cx="526" cy="374"/>
              </a:xfrm>
            </p:grpSpPr>
            <p:sp>
              <p:nvSpPr>
                <p:cNvPr id="1794198" name="Rectangle 150"/>
                <p:cNvSpPr>
                  <a:spLocks noChangeArrowheads="1"/>
                </p:cNvSpPr>
                <p:nvPr/>
              </p:nvSpPr>
              <p:spPr bwMode="auto">
                <a:xfrm>
                  <a:off x="2543" y="748"/>
                  <a:ext cx="44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 </a:t>
                  </a:r>
                </a:p>
                <a:p>
                  <a:pPr algn="ctr" eaLnBrk="0" hangingPunct="0"/>
                  <a:endParaRPr kumimoji="1" lang="en-US" altLang="zh-CN">
                    <a:latin typeface="Times New Roman" pitchFamily="18" charset="0"/>
                  </a:endParaRPr>
                </a:p>
              </p:txBody>
            </p:sp>
            <p:sp>
              <p:nvSpPr>
                <p:cNvPr id="1794199" name="Rectangle 151"/>
                <p:cNvSpPr>
                  <a:spLocks noChangeArrowheads="1"/>
                </p:cNvSpPr>
                <p:nvPr/>
              </p:nvSpPr>
              <p:spPr bwMode="auto">
                <a:xfrm>
                  <a:off x="2500" y="748"/>
                  <a:ext cx="52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00" name="Group 152"/>
              <p:cNvGrpSpPr>
                <a:grpSpLocks/>
              </p:cNvGrpSpPr>
              <p:nvPr/>
            </p:nvGrpSpPr>
            <p:grpSpPr bwMode="auto">
              <a:xfrm>
                <a:off x="3026" y="748"/>
                <a:ext cx="483" cy="374"/>
                <a:chOff x="3026" y="748"/>
                <a:chExt cx="483" cy="374"/>
              </a:xfrm>
            </p:grpSpPr>
            <p:sp>
              <p:nvSpPr>
                <p:cNvPr id="1794201" name="Rectangle 153"/>
                <p:cNvSpPr>
                  <a:spLocks noChangeArrowheads="1"/>
                </p:cNvSpPr>
                <p:nvPr/>
              </p:nvSpPr>
              <p:spPr bwMode="auto">
                <a:xfrm>
                  <a:off x="3069" y="748"/>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 </a:t>
                  </a:r>
                </a:p>
                <a:p>
                  <a:pPr algn="ctr" eaLnBrk="0" hangingPunct="0"/>
                  <a:endParaRPr kumimoji="1" lang="en-US" altLang="zh-CN">
                    <a:latin typeface="Times New Roman" pitchFamily="18" charset="0"/>
                  </a:endParaRPr>
                </a:p>
              </p:txBody>
            </p:sp>
            <p:sp>
              <p:nvSpPr>
                <p:cNvPr id="1794202" name="Rectangle 154"/>
                <p:cNvSpPr>
                  <a:spLocks noChangeArrowheads="1"/>
                </p:cNvSpPr>
                <p:nvPr/>
              </p:nvSpPr>
              <p:spPr bwMode="auto">
                <a:xfrm>
                  <a:off x="3026" y="748"/>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03" name="Group 155"/>
              <p:cNvGrpSpPr>
                <a:grpSpLocks/>
              </p:cNvGrpSpPr>
              <p:nvPr/>
            </p:nvGrpSpPr>
            <p:grpSpPr bwMode="auto">
              <a:xfrm>
                <a:off x="0" y="1122"/>
                <a:ext cx="483" cy="374"/>
                <a:chOff x="0" y="1122"/>
                <a:chExt cx="483" cy="374"/>
              </a:xfrm>
            </p:grpSpPr>
            <p:sp>
              <p:nvSpPr>
                <p:cNvPr id="1794204" name="Rectangle 156"/>
                <p:cNvSpPr>
                  <a:spLocks noChangeArrowheads="1"/>
                </p:cNvSpPr>
                <p:nvPr/>
              </p:nvSpPr>
              <p:spPr bwMode="auto">
                <a:xfrm>
                  <a:off x="43"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1012</a:t>
                  </a:r>
                </a:p>
                <a:p>
                  <a:pPr algn="ctr" eaLnBrk="0" hangingPunct="0"/>
                  <a:endParaRPr kumimoji="1" lang="en-US" altLang="zh-CN">
                    <a:latin typeface="Times New Roman" pitchFamily="18" charset="0"/>
                  </a:endParaRPr>
                </a:p>
              </p:txBody>
            </p:sp>
            <p:sp>
              <p:nvSpPr>
                <p:cNvPr id="1794205" name="Rectangle 157"/>
                <p:cNvSpPr>
                  <a:spLocks noChangeArrowheads="1"/>
                </p:cNvSpPr>
                <p:nvPr/>
              </p:nvSpPr>
              <p:spPr bwMode="auto">
                <a:xfrm>
                  <a:off x="0"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06" name="Group 158"/>
              <p:cNvGrpSpPr>
                <a:grpSpLocks/>
              </p:cNvGrpSpPr>
              <p:nvPr/>
            </p:nvGrpSpPr>
            <p:grpSpPr bwMode="auto">
              <a:xfrm>
                <a:off x="483" y="1122"/>
                <a:ext cx="483" cy="374"/>
                <a:chOff x="483" y="1122"/>
                <a:chExt cx="483" cy="374"/>
              </a:xfrm>
            </p:grpSpPr>
            <p:sp>
              <p:nvSpPr>
                <p:cNvPr id="1794207" name="Rectangle 159"/>
                <p:cNvSpPr>
                  <a:spLocks noChangeArrowheads="1"/>
                </p:cNvSpPr>
                <p:nvPr/>
              </p:nvSpPr>
              <p:spPr bwMode="auto">
                <a:xfrm>
                  <a:off x="526"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王敏</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208" name="Rectangle 160"/>
                <p:cNvSpPr>
                  <a:spLocks noChangeArrowheads="1"/>
                </p:cNvSpPr>
                <p:nvPr/>
              </p:nvSpPr>
              <p:spPr bwMode="auto">
                <a:xfrm>
                  <a:off x="483"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09" name="Group 161"/>
              <p:cNvGrpSpPr>
                <a:grpSpLocks/>
              </p:cNvGrpSpPr>
              <p:nvPr/>
            </p:nvGrpSpPr>
            <p:grpSpPr bwMode="auto">
              <a:xfrm>
                <a:off x="966" y="1122"/>
                <a:ext cx="483" cy="374"/>
                <a:chOff x="966" y="1122"/>
                <a:chExt cx="483" cy="374"/>
              </a:xfrm>
            </p:grpSpPr>
            <p:sp>
              <p:nvSpPr>
                <p:cNvPr id="1794210" name="Rectangle 162"/>
                <p:cNvSpPr>
                  <a:spLocks noChangeArrowheads="1"/>
                </p:cNvSpPr>
                <p:nvPr/>
              </p:nvSpPr>
              <p:spPr bwMode="auto">
                <a:xfrm>
                  <a:off x="1009"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女</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211" name="Rectangle 163"/>
                <p:cNvSpPr>
                  <a:spLocks noChangeArrowheads="1"/>
                </p:cNvSpPr>
                <p:nvPr/>
              </p:nvSpPr>
              <p:spPr bwMode="auto">
                <a:xfrm>
                  <a:off x="966"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12" name="Group 164"/>
              <p:cNvGrpSpPr>
                <a:grpSpLocks/>
              </p:cNvGrpSpPr>
              <p:nvPr/>
            </p:nvGrpSpPr>
            <p:grpSpPr bwMode="auto">
              <a:xfrm>
                <a:off x="1449" y="1122"/>
                <a:ext cx="483" cy="374"/>
                <a:chOff x="1449" y="1122"/>
                <a:chExt cx="483" cy="374"/>
              </a:xfrm>
            </p:grpSpPr>
            <p:sp>
              <p:nvSpPr>
                <p:cNvPr id="1794213" name="Rectangle 165"/>
                <p:cNvSpPr>
                  <a:spLocks noChangeArrowheads="1"/>
                </p:cNvSpPr>
                <p:nvPr/>
              </p:nvSpPr>
              <p:spPr bwMode="auto">
                <a:xfrm>
                  <a:off x="1492"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22</a:t>
                  </a:r>
                </a:p>
                <a:p>
                  <a:pPr algn="ctr" eaLnBrk="0" hangingPunct="0"/>
                  <a:endParaRPr kumimoji="1" lang="en-US" altLang="zh-CN">
                    <a:latin typeface="Times New Roman" pitchFamily="18" charset="0"/>
                  </a:endParaRPr>
                </a:p>
              </p:txBody>
            </p:sp>
            <p:sp>
              <p:nvSpPr>
                <p:cNvPr id="1794214" name="Rectangle 166"/>
                <p:cNvSpPr>
                  <a:spLocks noChangeArrowheads="1"/>
                </p:cNvSpPr>
                <p:nvPr/>
              </p:nvSpPr>
              <p:spPr bwMode="auto">
                <a:xfrm>
                  <a:off x="1449"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15" name="Group 167"/>
              <p:cNvGrpSpPr>
                <a:grpSpLocks/>
              </p:cNvGrpSpPr>
              <p:nvPr/>
            </p:nvGrpSpPr>
            <p:grpSpPr bwMode="auto">
              <a:xfrm>
                <a:off x="1932" y="1122"/>
                <a:ext cx="568" cy="374"/>
                <a:chOff x="1932" y="1122"/>
                <a:chExt cx="568" cy="374"/>
              </a:xfrm>
            </p:grpSpPr>
            <p:sp>
              <p:nvSpPr>
                <p:cNvPr id="1794216" name="Rectangle 168"/>
                <p:cNvSpPr>
                  <a:spLocks noChangeArrowheads="1"/>
                </p:cNvSpPr>
                <p:nvPr/>
              </p:nvSpPr>
              <p:spPr bwMode="auto">
                <a:xfrm>
                  <a:off x="1975" y="1122"/>
                  <a:ext cx="48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12</a:t>
                  </a:r>
                </a:p>
                <a:p>
                  <a:pPr algn="ctr" eaLnBrk="0" hangingPunct="0"/>
                  <a:endParaRPr kumimoji="1" lang="en-US" altLang="zh-CN">
                    <a:latin typeface="Times New Roman" pitchFamily="18" charset="0"/>
                  </a:endParaRPr>
                </a:p>
              </p:txBody>
            </p:sp>
            <p:sp>
              <p:nvSpPr>
                <p:cNvPr id="1794217" name="Rectangle 169"/>
                <p:cNvSpPr>
                  <a:spLocks noChangeArrowheads="1"/>
                </p:cNvSpPr>
                <p:nvPr/>
              </p:nvSpPr>
              <p:spPr bwMode="auto">
                <a:xfrm>
                  <a:off x="1932" y="1122"/>
                  <a:ext cx="56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18" name="Group 170"/>
              <p:cNvGrpSpPr>
                <a:grpSpLocks/>
              </p:cNvGrpSpPr>
              <p:nvPr/>
            </p:nvGrpSpPr>
            <p:grpSpPr bwMode="auto">
              <a:xfrm>
                <a:off x="2500" y="1122"/>
                <a:ext cx="526" cy="374"/>
                <a:chOff x="2500" y="1122"/>
                <a:chExt cx="526" cy="374"/>
              </a:xfrm>
            </p:grpSpPr>
            <p:sp>
              <p:nvSpPr>
                <p:cNvPr id="1794219" name="Rectangle 171"/>
                <p:cNvSpPr>
                  <a:spLocks noChangeArrowheads="1"/>
                </p:cNvSpPr>
                <p:nvPr/>
              </p:nvSpPr>
              <p:spPr bwMode="auto">
                <a:xfrm>
                  <a:off x="2543" y="1122"/>
                  <a:ext cx="44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计划科</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220" name="Rectangle 172"/>
                <p:cNvSpPr>
                  <a:spLocks noChangeArrowheads="1"/>
                </p:cNvSpPr>
                <p:nvPr/>
              </p:nvSpPr>
              <p:spPr bwMode="auto">
                <a:xfrm>
                  <a:off x="2500" y="1122"/>
                  <a:ext cx="52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21" name="Group 173"/>
              <p:cNvGrpSpPr>
                <a:grpSpLocks/>
              </p:cNvGrpSpPr>
              <p:nvPr/>
            </p:nvGrpSpPr>
            <p:grpSpPr bwMode="auto">
              <a:xfrm>
                <a:off x="3026" y="1122"/>
                <a:ext cx="483" cy="374"/>
                <a:chOff x="3026" y="1122"/>
                <a:chExt cx="483" cy="374"/>
              </a:xfrm>
            </p:grpSpPr>
            <p:sp>
              <p:nvSpPr>
                <p:cNvPr id="1794222" name="Rectangle 174"/>
                <p:cNvSpPr>
                  <a:spLocks noChangeArrowheads="1"/>
                </p:cNvSpPr>
                <p:nvPr/>
              </p:nvSpPr>
              <p:spPr bwMode="auto">
                <a:xfrm>
                  <a:off x="3069" y="1122"/>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578</a:t>
                  </a:r>
                </a:p>
                <a:p>
                  <a:pPr algn="ctr" eaLnBrk="0" hangingPunct="0"/>
                  <a:endParaRPr kumimoji="1" lang="en-US" altLang="zh-CN">
                    <a:latin typeface="Times New Roman" pitchFamily="18" charset="0"/>
                  </a:endParaRPr>
                </a:p>
              </p:txBody>
            </p:sp>
            <p:sp>
              <p:nvSpPr>
                <p:cNvPr id="1794223" name="Rectangle 175"/>
                <p:cNvSpPr>
                  <a:spLocks noChangeArrowheads="1"/>
                </p:cNvSpPr>
                <p:nvPr/>
              </p:nvSpPr>
              <p:spPr bwMode="auto">
                <a:xfrm>
                  <a:off x="3026" y="1122"/>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24" name="Group 176"/>
              <p:cNvGrpSpPr>
                <a:grpSpLocks/>
              </p:cNvGrpSpPr>
              <p:nvPr/>
            </p:nvGrpSpPr>
            <p:grpSpPr bwMode="auto">
              <a:xfrm>
                <a:off x="0" y="1496"/>
                <a:ext cx="483" cy="374"/>
                <a:chOff x="0" y="1496"/>
                <a:chExt cx="483" cy="374"/>
              </a:xfrm>
            </p:grpSpPr>
            <p:sp>
              <p:nvSpPr>
                <p:cNvPr id="1794225" name="Rectangle 177"/>
                <p:cNvSpPr>
                  <a:spLocks noChangeArrowheads="1"/>
                </p:cNvSpPr>
                <p:nvPr/>
              </p:nvSpPr>
              <p:spPr bwMode="auto">
                <a:xfrm>
                  <a:off x="43" y="1496"/>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1014</a:t>
                  </a:r>
                </a:p>
                <a:p>
                  <a:pPr algn="ctr" eaLnBrk="0" hangingPunct="0"/>
                  <a:endParaRPr kumimoji="1" lang="en-US" altLang="zh-CN">
                    <a:latin typeface="Times New Roman" pitchFamily="18" charset="0"/>
                  </a:endParaRPr>
                </a:p>
              </p:txBody>
            </p:sp>
            <p:sp>
              <p:nvSpPr>
                <p:cNvPr id="1794226" name="Rectangle 178"/>
                <p:cNvSpPr>
                  <a:spLocks noChangeArrowheads="1"/>
                </p:cNvSpPr>
                <p:nvPr/>
              </p:nvSpPr>
              <p:spPr bwMode="auto">
                <a:xfrm>
                  <a:off x="0" y="1496"/>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27" name="Group 179"/>
              <p:cNvGrpSpPr>
                <a:grpSpLocks/>
              </p:cNvGrpSpPr>
              <p:nvPr/>
            </p:nvGrpSpPr>
            <p:grpSpPr bwMode="auto">
              <a:xfrm>
                <a:off x="483" y="1496"/>
                <a:ext cx="483" cy="374"/>
                <a:chOff x="483" y="1496"/>
                <a:chExt cx="483" cy="374"/>
              </a:xfrm>
            </p:grpSpPr>
            <p:sp>
              <p:nvSpPr>
                <p:cNvPr id="1794228" name="Rectangle 180"/>
                <p:cNvSpPr>
                  <a:spLocks noChangeArrowheads="1"/>
                </p:cNvSpPr>
                <p:nvPr/>
              </p:nvSpPr>
              <p:spPr bwMode="auto">
                <a:xfrm>
                  <a:off x="526" y="1496"/>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张立</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229" name="Rectangle 181"/>
                <p:cNvSpPr>
                  <a:spLocks noChangeArrowheads="1"/>
                </p:cNvSpPr>
                <p:nvPr/>
              </p:nvSpPr>
              <p:spPr bwMode="auto">
                <a:xfrm>
                  <a:off x="483" y="1496"/>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30" name="Group 182"/>
              <p:cNvGrpSpPr>
                <a:grpSpLocks/>
              </p:cNvGrpSpPr>
              <p:nvPr/>
            </p:nvGrpSpPr>
            <p:grpSpPr bwMode="auto">
              <a:xfrm>
                <a:off x="966" y="1496"/>
                <a:ext cx="483" cy="374"/>
                <a:chOff x="966" y="1496"/>
                <a:chExt cx="483" cy="374"/>
              </a:xfrm>
            </p:grpSpPr>
            <p:sp>
              <p:nvSpPr>
                <p:cNvPr id="1794231" name="Rectangle 183"/>
                <p:cNvSpPr>
                  <a:spLocks noChangeArrowheads="1"/>
                </p:cNvSpPr>
                <p:nvPr/>
              </p:nvSpPr>
              <p:spPr bwMode="auto">
                <a:xfrm>
                  <a:off x="1009" y="1496"/>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男</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232" name="Rectangle 184"/>
                <p:cNvSpPr>
                  <a:spLocks noChangeArrowheads="1"/>
                </p:cNvSpPr>
                <p:nvPr/>
              </p:nvSpPr>
              <p:spPr bwMode="auto">
                <a:xfrm>
                  <a:off x="966" y="1496"/>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33" name="Group 185"/>
              <p:cNvGrpSpPr>
                <a:grpSpLocks/>
              </p:cNvGrpSpPr>
              <p:nvPr/>
            </p:nvGrpSpPr>
            <p:grpSpPr bwMode="auto">
              <a:xfrm>
                <a:off x="1449" y="1496"/>
                <a:ext cx="483" cy="374"/>
                <a:chOff x="1449" y="1496"/>
                <a:chExt cx="483" cy="374"/>
              </a:xfrm>
            </p:grpSpPr>
            <p:sp>
              <p:nvSpPr>
                <p:cNvPr id="1794234" name="Rectangle 186"/>
                <p:cNvSpPr>
                  <a:spLocks noChangeArrowheads="1"/>
                </p:cNvSpPr>
                <p:nvPr/>
              </p:nvSpPr>
              <p:spPr bwMode="auto">
                <a:xfrm>
                  <a:off x="1492" y="1496"/>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21</a:t>
                  </a:r>
                </a:p>
                <a:p>
                  <a:pPr algn="ctr" eaLnBrk="0" hangingPunct="0"/>
                  <a:endParaRPr kumimoji="1" lang="en-US" altLang="zh-CN">
                    <a:latin typeface="Times New Roman" pitchFamily="18" charset="0"/>
                  </a:endParaRPr>
                </a:p>
              </p:txBody>
            </p:sp>
            <p:sp>
              <p:nvSpPr>
                <p:cNvPr id="1794235" name="Rectangle 187"/>
                <p:cNvSpPr>
                  <a:spLocks noChangeArrowheads="1"/>
                </p:cNvSpPr>
                <p:nvPr/>
              </p:nvSpPr>
              <p:spPr bwMode="auto">
                <a:xfrm>
                  <a:off x="1449" y="1496"/>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36" name="Group 188"/>
              <p:cNvGrpSpPr>
                <a:grpSpLocks/>
              </p:cNvGrpSpPr>
              <p:nvPr/>
            </p:nvGrpSpPr>
            <p:grpSpPr bwMode="auto">
              <a:xfrm>
                <a:off x="1932" y="1496"/>
                <a:ext cx="568" cy="374"/>
                <a:chOff x="1932" y="1496"/>
                <a:chExt cx="568" cy="374"/>
              </a:xfrm>
            </p:grpSpPr>
            <p:sp>
              <p:nvSpPr>
                <p:cNvPr id="1794237" name="Rectangle 189"/>
                <p:cNvSpPr>
                  <a:spLocks noChangeArrowheads="1"/>
                </p:cNvSpPr>
                <p:nvPr/>
              </p:nvSpPr>
              <p:spPr bwMode="auto">
                <a:xfrm>
                  <a:off x="1975" y="1496"/>
                  <a:ext cx="482"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13</a:t>
                  </a:r>
                </a:p>
                <a:p>
                  <a:pPr algn="ctr" eaLnBrk="0" hangingPunct="0"/>
                  <a:endParaRPr kumimoji="1" lang="en-US" altLang="zh-CN">
                    <a:latin typeface="Times New Roman" pitchFamily="18" charset="0"/>
                  </a:endParaRPr>
                </a:p>
              </p:txBody>
            </p:sp>
            <p:sp>
              <p:nvSpPr>
                <p:cNvPr id="1794238" name="Rectangle 190"/>
                <p:cNvSpPr>
                  <a:spLocks noChangeArrowheads="1"/>
                </p:cNvSpPr>
                <p:nvPr/>
              </p:nvSpPr>
              <p:spPr bwMode="auto">
                <a:xfrm>
                  <a:off x="1932" y="1496"/>
                  <a:ext cx="568"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39" name="Group 191"/>
              <p:cNvGrpSpPr>
                <a:grpSpLocks/>
              </p:cNvGrpSpPr>
              <p:nvPr/>
            </p:nvGrpSpPr>
            <p:grpSpPr bwMode="auto">
              <a:xfrm>
                <a:off x="2500" y="1496"/>
                <a:ext cx="526" cy="374"/>
                <a:chOff x="2500" y="1496"/>
                <a:chExt cx="526" cy="374"/>
              </a:xfrm>
            </p:grpSpPr>
            <p:sp>
              <p:nvSpPr>
                <p:cNvPr id="1794240" name="Rectangle 192"/>
                <p:cNvSpPr>
                  <a:spLocks noChangeArrowheads="1"/>
                </p:cNvSpPr>
                <p:nvPr/>
              </p:nvSpPr>
              <p:spPr bwMode="auto">
                <a:xfrm>
                  <a:off x="2543" y="1496"/>
                  <a:ext cx="440"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zh-CN" altLang="en-US">
                      <a:latin typeface="Times New Roman" pitchFamily="18" charset="0"/>
                    </a:rPr>
                    <a:t>一车间</a:t>
                  </a:r>
                  <a:endParaRPr kumimoji="1" lang="zh-CN" altLang="en-US">
                    <a:latin typeface="Tahoma" pitchFamily="34" charset="0"/>
                  </a:endParaRPr>
                </a:p>
                <a:p>
                  <a:pPr algn="ctr" eaLnBrk="0" hangingPunct="0"/>
                  <a:endParaRPr kumimoji="1" lang="en-US" altLang="zh-CN">
                    <a:latin typeface="Times New Roman" pitchFamily="18" charset="0"/>
                  </a:endParaRPr>
                </a:p>
              </p:txBody>
            </p:sp>
            <p:sp>
              <p:nvSpPr>
                <p:cNvPr id="1794241" name="Rectangle 193"/>
                <p:cNvSpPr>
                  <a:spLocks noChangeArrowheads="1"/>
                </p:cNvSpPr>
                <p:nvPr/>
              </p:nvSpPr>
              <p:spPr bwMode="auto">
                <a:xfrm>
                  <a:off x="2500" y="1496"/>
                  <a:ext cx="526"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4242" name="Group 194"/>
              <p:cNvGrpSpPr>
                <a:grpSpLocks/>
              </p:cNvGrpSpPr>
              <p:nvPr/>
            </p:nvGrpSpPr>
            <p:grpSpPr bwMode="auto">
              <a:xfrm>
                <a:off x="3026" y="1496"/>
                <a:ext cx="483" cy="374"/>
                <a:chOff x="3026" y="1496"/>
                <a:chExt cx="483" cy="374"/>
              </a:xfrm>
            </p:grpSpPr>
            <p:sp>
              <p:nvSpPr>
                <p:cNvPr id="1794243" name="Rectangle 195"/>
                <p:cNvSpPr>
                  <a:spLocks noChangeArrowheads="1"/>
                </p:cNvSpPr>
                <p:nvPr/>
              </p:nvSpPr>
              <p:spPr bwMode="auto">
                <a:xfrm>
                  <a:off x="3069" y="1496"/>
                  <a:ext cx="397" cy="3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gn="ctr"/>
                  <a:r>
                    <a:rPr kumimoji="1" lang="en-US" altLang="zh-CN">
                      <a:latin typeface="Times New Roman" pitchFamily="18" charset="0"/>
                    </a:rPr>
                    <a:t>467</a:t>
                  </a:r>
                </a:p>
                <a:p>
                  <a:pPr algn="ctr" eaLnBrk="0" hangingPunct="0"/>
                  <a:endParaRPr kumimoji="1" lang="en-US" altLang="zh-CN">
                    <a:latin typeface="Times New Roman" pitchFamily="18" charset="0"/>
                  </a:endParaRPr>
                </a:p>
              </p:txBody>
            </p:sp>
            <p:sp>
              <p:nvSpPr>
                <p:cNvPr id="1794244" name="Rectangle 196"/>
                <p:cNvSpPr>
                  <a:spLocks noChangeArrowheads="1"/>
                </p:cNvSpPr>
                <p:nvPr/>
              </p:nvSpPr>
              <p:spPr bwMode="auto">
                <a:xfrm>
                  <a:off x="3026" y="1496"/>
                  <a:ext cx="483" cy="374"/>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sp>
          <p:nvSpPr>
            <p:cNvPr id="1794245" name="Rectangle 197"/>
            <p:cNvSpPr>
              <a:spLocks noChangeArrowheads="1"/>
            </p:cNvSpPr>
            <p:nvPr/>
          </p:nvSpPr>
          <p:spPr bwMode="auto">
            <a:xfrm>
              <a:off x="-3" y="-3"/>
              <a:ext cx="3515" cy="1876"/>
            </a:xfrm>
            <a:prstGeom prst="rect">
              <a:avLst/>
            </a:prstGeom>
            <a:noFill/>
            <a:ln w="11112">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794246" name="Text Box 198"/>
          <p:cNvSpPr txBox="1">
            <a:spLocks noChangeArrowheads="1"/>
          </p:cNvSpPr>
          <p:nvPr/>
        </p:nvSpPr>
        <p:spPr bwMode="auto">
          <a:xfrm>
            <a:off x="3059113" y="1412875"/>
            <a:ext cx="2001837"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000" b="0">
                <a:solidFill>
                  <a:srgbClr val="990033"/>
                </a:solidFill>
                <a:latin typeface="Times New Roman" pitchFamily="18" charset="0"/>
              </a:rPr>
              <a:t>内连接的结果集</a:t>
            </a:r>
            <a:r>
              <a:rPr kumimoji="1" lang="zh-CN" altLang="en-US" sz="2000" b="0">
                <a:solidFill>
                  <a:srgbClr val="990033"/>
                </a:solidFill>
                <a:latin typeface="Tahoma" pitchFamily="34" charset="0"/>
              </a:rPr>
              <a:t> </a:t>
            </a:r>
          </a:p>
        </p:txBody>
      </p:sp>
      <p:sp>
        <p:nvSpPr>
          <p:cNvPr id="1794247" name="Text Box 199"/>
          <p:cNvSpPr txBox="1">
            <a:spLocks noChangeArrowheads="1"/>
          </p:cNvSpPr>
          <p:nvPr/>
        </p:nvSpPr>
        <p:spPr bwMode="auto">
          <a:xfrm>
            <a:off x="2574925" y="3900488"/>
            <a:ext cx="2533650" cy="396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kumimoji="1" lang="zh-CN" altLang="en-US" sz="2000" b="0">
                <a:solidFill>
                  <a:srgbClr val="990033"/>
                </a:solidFill>
                <a:latin typeface="Times New Roman" pitchFamily="18" charset="0"/>
              </a:rPr>
              <a:t>左外部连接的结果集 </a:t>
            </a:r>
          </a:p>
        </p:txBody>
      </p:sp>
      <p:sp>
        <p:nvSpPr>
          <p:cNvPr id="1794248" name="Text Box 200"/>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checker/>
  </p:transition>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5074" name="Rectangle 2"/>
          <p:cNvSpPr>
            <a:spLocks noGrp="1" noRot="1" noChangeArrowheads="1"/>
          </p:cNvSpPr>
          <p:nvPr>
            <p:ph type="body" idx="1"/>
          </p:nvPr>
        </p:nvSpPr>
        <p:spPr>
          <a:xfrm>
            <a:off x="755650" y="1412875"/>
            <a:ext cx="8040688" cy="5073650"/>
          </a:xfrm>
          <a:noFill/>
          <a:extLst>
            <a:ext uri="{909E8E84-426E-40DD-AFC4-6F175D3DCCD1}">
              <a14:hiddenFill xmlns:a14="http://schemas.microsoft.com/office/drawing/2010/main">
                <a:solidFill>
                  <a:srgbClr val="FFFFCC"/>
                </a:solidFill>
              </a14:hiddenFill>
            </a:ext>
          </a:extLst>
        </p:spPr>
        <p:txBody>
          <a:bodyPr/>
          <a:lstStyle/>
          <a:p>
            <a:pPr>
              <a:lnSpc>
                <a:spcPct val="110000"/>
              </a:lnSpc>
              <a:buFont typeface="Wingdings" pitchFamily="2" charset="2"/>
              <a:buNone/>
            </a:pPr>
            <a:r>
              <a:rPr lang="zh-CN" altLang="en-US" sz="1800" b="1">
                <a:solidFill>
                  <a:srgbClr val="336699"/>
                </a:solidFill>
                <a:latin typeface="Times New Roman" pitchFamily="18" charset="0"/>
              </a:rPr>
              <a:t>内连接：</a:t>
            </a:r>
            <a:r>
              <a:rPr lang="zh-CN" altLang="en-US" sz="1800" b="1">
                <a:solidFill>
                  <a:schemeClr val="bg2"/>
                </a:solidFill>
                <a:latin typeface="Times New Roman" pitchFamily="18" charset="0"/>
              </a:rPr>
              <a:t/>
            </a:r>
            <a:br>
              <a:rPr lang="zh-CN" altLang="en-US" sz="1800" b="1">
                <a:solidFill>
                  <a:schemeClr val="bg2"/>
                </a:solidFill>
                <a:latin typeface="Times New Roman" pitchFamily="18" charset="0"/>
              </a:rPr>
            </a:br>
            <a:r>
              <a:rPr lang="zh-CN" altLang="en-US" sz="1800" b="1">
                <a:solidFill>
                  <a:schemeClr val="bg2"/>
                </a:solidFill>
                <a:latin typeface="Times New Roman" pitchFamily="18" charset="0"/>
              </a:rPr>
              <a:t>    </a:t>
            </a:r>
            <a:r>
              <a:rPr lang="en-US" altLang="zh-CN" sz="1800" b="1">
                <a:latin typeface="Times New Roman" pitchFamily="18" charset="0"/>
              </a:rPr>
              <a:t>SELECT zgb.*</a:t>
            </a:r>
            <a:r>
              <a:rPr lang="zh-CN" altLang="en-US" sz="1800" b="1">
                <a:latin typeface="Times New Roman" pitchFamily="18" charset="0"/>
              </a:rPr>
              <a:t>，</a:t>
            </a:r>
            <a:r>
              <a:rPr lang="en-US" altLang="zh-CN" sz="1800" b="1">
                <a:latin typeface="Times New Roman" pitchFamily="18" charset="0"/>
              </a:rPr>
              <a:t>bmb.bm</a:t>
            </a:r>
            <a:r>
              <a:rPr lang="zh-CN" altLang="en-US" sz="1800" b="1">
                <a:latin typeface="Times New Roman" pitchFamily="18" charset="0"/>
              </a:rPr>
              <a:t>，</a:t>
            </a:r>
            <a:r>
              <a:rPr lang="en-US" altLang="zh-CN" sz="1800" b="1">
                <a:latin typeface="Times New Roman" pitchFamily="18" charset="0"/>
              </a:rPr>
              <a:t>bmb.dh</a:t>
            </a:r>
            <a:br>
              <a:rPr lang="en-US" altLang="zh-CN" sz="1800" b="1">
                <a:latin typeface="Times New Roman" pitchFamily="18" charset="0"/>
              </a:rPr>
            </a:br>
            <a:r>
              <a:rPr lang="en-US" altLang="zh-CN" sz="1800" b="1">
                <a:latin typeface="Times New Roman" pitchFamily="18" charset="0"/>
              </a:rPr>
              <a:t>    FROM zgb</a:t>
            </a:r>
            <a:r>
              <a:rPr lang="zh-CN" altLang="en-US" sz="1800" b="1">
                <a:latin typeface="Times New Roman" pitchFamily="18" charset="0"/>
              </a:rPr>
              <a:t>，</a:t>
            </a:r>
            <a:r>
              <a:rPr lang="en-US" altLang="zh-CN" sz="1800" b="1">
                <a:latin typeface="Times New Roman" pitchFamily="18" charset="0"/>
              </a:rPr>
              <a:t>bmb</a:t>
            </a:r>
            <a:br>
              <a:rPr lang="en-US" altLang="zh-CN" sz="1800" b="1">
                <a:latin typeface="Times New Roman" pitchFamily="18" charset="0"/>
              </a:rPr>
            </a:br>
            <a:r>
              <a:rPr lang="en-US" altLang="zh-CN" sz="1800" b="1">
                <a:latin typeface="Times New Roman" pitchFamily="18" charset="0"/>
              </a:rPr>
              <a:t>    WHERE zgb.bh</a:t>
            </a:r>
            <a:r>
              <a:rPr lang="en-US" altLang="zh-CN" sz="1800" b="1">
                <a:solidFill>
                  <a:srgbClr val="CC3300"/>
                </a:solidFill>
                <a:latin typeface="Times New Roman" pitchFamily="18" charset="0"/>
              </a:rPr>
              <a:t>= </a:t>
            </a:r>
            <a:r>
              <a:rPr lang="en-US" altLang="zh-CN" sz="1800" b="1">
                <a:latin typeface="Times New Roman" pitchFamily="18" charset="0"/>
              </a:rPr>
              <a:t>bmb.bh</a:t>
            </a:r>
            <a:r>
              <a:rPr lang="zh-CN" altLang="en-US" sz="1800" b="1">
                <a:latin typeface="Times New Roman" pitchFamily="18" charset="0"/>
              </a:rPr>
              <a:t>；</a:t>
            </a:r>
          </a:p>
          <a:p>
            <a:pPr>
              <a:lnSpc>
                <a:spcPct val="110000"/>
              </a:lnSpc>
              <a:buFont typeface="Wingdings" pitchFamily="2" charset="2"/>
              <a:buNone/>
            </a:pPr>
            <a:endParaRPr lang="zh-CN" altLang="en-US" sz="1800" b="1">
              <a:latin typeface="Times New Roman" pitchFamily="18" charset="0"/>
            </a:endParaRPr>
          </a:p>
          <a:p>
            <a:pPr>
              <a:lnSpc>
                <a:spcPct val="110000"/>
              </a:lnSpc>
              <a:buFont typeface="Wingdings" pitchFamily="2" charset="2"/>
              <a:buNone/>
            </a:pPr>
            <a:r>
              <a:rPr lang="zh-CN" altLang="en-US" sz="1800" b="1">
                <a:solidFill>
                  <a:srgbClr val="336699"/>
                </a:solidFill>
                <a:latin typeface="Times New Roman" pitchFamily="18" charset="0"/>
              </a:rPr>
              <a:t>左外部连接：</a:t>
            </a:r>
            <a:r>
              <a:rPr lang="zh-CN" altLang="en-US" sz="1800" b="1">
                <a:solidFill>
                  <a:srgbClr val="003300"/>
                </a:solidFill>
                <a:latin typeface="Times New Roman" pitchFamily="18" charset="0"/>
              </a:rPr>
              <a:t/>
            </a:r>
            <a:br>
              <a:rPr lang="zh-CN" altLang="en-US" sz="1800" b="1">
                <a:solidFill>
                  <a:srgbClr val="003300"/>
                </a:solidFill>
                <a:latin typeface="Times New Roman" pitchFamily="18" charset="0"/>
              </a:rPr>
            </a:br>
            <a:r>
              <a:rPr lang="zh-CN" altLang="en-US" sz="1800" b="1">
                <a:solidFill>
                  <a:schemeClr val="bg2"/>
                </a:solidFill>
                <a:latin typeface="Times New Roman" pitchFamily="18" charset="0"/>
              </a:rPr>
              <a:t>    </a:t>
            </a:r>
            <a:r>
              <a:rPr lang="en-US" altLang="zh-CN" sz="1800" b="1">
                <a:latin typeface="Times New Roman" pitchFamily="18" charset="0"/>
              </a:rPr>
              <a:t>SELECT zgb.*</a:t>
            </a:r>
            <a:r>
              <a:rPr lang="zh-CN" altLang="en-US" sz="1800" b="1">
                <a:latin typeface="Times New Roman" pitchFamily="18" charset="0"/>
              </a:rPr>
              <a:t>，</a:t>
            </a:r>
            <a:r>
              <a:rPr lang="en-US" altLang="zh-CN" sz="1800" b="1">
                <a:latin typeface="Times New Roman" pitchFamily="18" charset="0"/>
              </a:rPr>
              <a:t>bmb.bm</a:t>
            </a:r>
            <a:r>
              <a:rPr lang="zh-CN" altLang="en-US" sz="1800" b="1">
                <a:latin typeface="Times New Roman" pitchFamily="18" charset="0"/>
              </a:rPr>
              <a:t>，</a:t>
            </a:r>
            <a:r>
              <a:rPr lang="en-US" altLang="zh-CN" sz="1800" b="1">
                <a:latin typeface="Times New Roman" pitchFamily="18" charset="0"/>
              </a:rPr>
              <a:t>bmb.dh</a:t>
            </a:r>
            <a:br>
              <a:rPr lang="en-US" altLang="zh-CN" sz="1800" b="1">
                <a:latin typeface="Times New Roman" pitchFamily="18" charset="0"/>
              </a:rPr>
            </a:br>
            <a:r>
              <a:rPr lang="en-US" altLang="zh-CN" sz="1800" b="1">
                <a:latin typeface="Times New Roman" pitchFamily="18" charset="0"/>
              </a:rPr>
              <a:t>    FROM zgb</a:t>
            </a:r>
            <a:r>
              <a:rPr lang="zh-CN" altLang="en-US" sz="1800" b="1">
                <a:latin typeface="Times New Roman" pitchFamily="18" charset="0"/>
              </a:rPr>
              <a:t>，</a:t>
            </a:r>
            <a:r>
              <a:rPr lang="en-US" altLang="zh-CN" sz="1800" b="1">
                <a:latin typeface="Times New Roman" pitchFamily="18" charset="0"/>
              </a:rPr>
              <a:t>bmb</a:t>
            </a:r>
            <a:br>
              <a:rPr lang="en-US" altLang="zh-CN" sz="1800" b="1">
                <a:latin typeface="Times New Roman" pitchFamily="18" charset="0"/>
              </a:rPr>
            </a:br>
            <a:r>
              <a:rPr lang="en-US" altLang="zh-CN" sz="1800" b="1">
                <a:latin typeface="Times New Roman" pitchFamily="18" charset="0"/>
              </a:rPr>
              <a:t>    WHERE zgb.bh</a:t>
            </a:r>
            <a:r>
              <a:rPr lang="en-US" altLang="zh-CN" sz="1800" b="1">
                <a:solidFill>
                  <a:srgbClr val="CC3300"/>
                </a:solidFill>
                <a:latin typeface="Times New Roman" pitchFamily="18" charset="0"/>
              </a:rPr>
              <a:t>*=</a:t>
            </a:r>
            <a:r>
              <a:rPr lang="en-US" altLang="zh-CN" sz="1800" b="1">
                <a:latin typeface="Times New Roman" pitchFamily="18" charset="0"/>
              </a:rPr>
              <a:t> bmb.bh</a:t>
            </a:r>
            <a:r>
              <a:rPr lang="zh-CN" altLang="en-US" sz="1800" b="1">
                <a:latin typeface="Times New Roman" pitchFamily="18" charset="0"/>
              </a:rPr>
              <a:t>；</a:t>
            </a:r>
          </a:p>
          <a:p>
            <a:pPr>
              <a:lnSpc>
                <a:spcPct val="110000"/>
              </a:lnSpc>
              <a:buFont typeface="Wingdings" pitchFamily="2" charset="2"/>
              <a:buNone/>
            </a:pPr>
            <a:endParaRPr lang="zh-CN" altLang="en-US" sz="1800" b="1">
              <a:latin typeface="Times New Roman" pitchFamily="18" charset="0"/>
            </a:endParaRPr>
          </a:p>
          <a:p>
            <a:pPr>
              <a:lnSpc>
                <a:spcPct val="110000"/>
              </a:lnSpc>
              <a:buFont typeface="Wingdings" pitchFamily="2" charset="2"/>
              <a:buNone/>
            </a:pPr>
            <a:r>
              <a:rPr lang="zh-CN" altLang="en-US" sz="1800" b="1">
                <a:solidFill>
                  <a:srgbClr val="336699"/>
                </a:solidFill>
                <a:latin typeface="Times New Roman" pitchFamily="18" charset="0"/>
              </a:rPr>
              <a:t>右外部连接：</a:t>
            </a:r>
            <a:r>
              <a:rPr lang="zh-CN" altLang="en-US" sz="1800" b="1">
                <a:solidFill>
                  <a:srgbClr val="003300"/>
                </a:solidFill>
                <a:latin typeface="Times New Roman" pitchFamily="18" charset="0"/>
              </a:rPr>
              <a:t/>
            </a:r>
            <a:br>
              <a:rPr lang="zh-CN" altLang="en-US" sz="1800" b="1">
                <a:solidFill>
                  <a:srgbClr val="003300"/>
                </a:solidFill>
                <a:latin typeface="Times New Roman" pitchFamily="18" charset="0"/>
              </a:rPr>
            </a:br>
            <a:r>
              <a:rPr lang="zh-CN" altLang="en-US" sz="1800" b="1">
                <a:solidFill>
                  <a:schemeClr val="bg2"/>
                </a:solidFill>
                <a:latin typeface="Times New Roman" pitchFamily="18" charset="0"/>
              </a:rPr>
              <a:t>    </a:t>
            </a:r>
            <a:r>
              <a:rPr lang="en-US" altLang="zh-CN" sz="1800" b="1">
                <a:latin typeface="Times New Roman" pitchFamily="18" charset="0"/>
              </a:rPr>
              <a:t>SELECT zgb.*</a:t>
            </a:r>
            <a:r>
              <a:rPr lang="zh-CN" altLang="en-US" sz="1800" b="1">
                <a:latin typeface="Times New Roman" pitchFamily="18" charset="0"/>
              </a:rPr>
              <a:t>，</a:t>
            </a:r>
            <a:r>
              <a:rPr lang="en-US" altLang="zh-CN" sz="1800" b="1">
                <a:latin typeface="Times New Roman" pitchFamily="18" charset="0"/>
              </a:rPr>
              <a:t>bmb.bm</a:t>
            </a:r>
            <a:r>
              <a:rPr lang="zh-CN" altLang="en-US" sz="1800" b="1">
                <a:latin typeface="Times New Roman" pitchFamily="18" charset="0"/>
              </a:rPr>
              <a:t>，</a:t>
            </a:r>
            <a:r>
              <a:rPr lang="en-US" altLang="zh-CN" sz="1800" b="1">
                <a:latin typeface="Times New Roman" pitchFamily="18" charset="0"/>
              </a:rPr>
              <a:t>bmb.dh</a:t>
            </a:r>
            <a:br>
              <a:rPr lang="en-US" altLang="zh-CN" sz="1800" b="1">
                <a:latin typeface="Times New Roman" pitchFamily="18" charset="0"/>
              </a:rPr>
            </a:br>
            <a:r>
              <a:rPr lang="en-US" altLang="zh-CN" sz="1800" b="1">
                <a:latin typeface="Times New Roman" pitchFamily="18" charset="0"/>
              </a:rPr>
              <a:t>    FROM zgb</a:t>
            </a:r>
            <a:r>
              <a:rPr lang="zh-CN" altLang="en-US" sz="1800" b="1">
                <a:latin typeface="Times New Roman" pitchFamily="18" charset="0"/>
              </a:rPr>
              <a:t>，</a:t>
            </a:r>
            <a:r>
              <a:rPr lang="en-US" altLang="zh-CN" sz="1800" b="1">
                <a:latin typeface="Times New Roman" pitchFamily="18" charset="0"/>
              </a:rPr>
              <a:t>bmb</a:t>
            </a:r>
            <a:br>
              <a:rPr lang="en-US" altLang="zh-CN" sz="1800" b="1">
                <a:latin typeface="Times New Roman" pitchFamily="18" charset="0"/>
              </a:rPr>
            </a:br>
            <a:r>
              <a:rPr lang="en-US" altLang="zh-CN" sz="1800" b="1">
                <a:latin typeface="Times New Roman" pitchFamily="18" charset="0"/>
              </a:rPr>
              <a:t>    WHERE zgb.bh</a:t>
            </a:r>
            <a:r>
              <a:rPr lang="en-US" altLang="zh-CN" sz="1800" b="1">
                <a:solidFill>
                  <a:srgbClr val="CC3300"/>
                </a:solidFill>
                <a:latin typeface="Times New Roman" pitchFamily="18" charset="0"/>
              </a:rPr>
              <a:t>=* </a:t>
            </a:r>
            <a:r>
              <a:rPr lang="en-US" altLang="zh-CN" sz="1800" b="1">
                <a:latin typeface="Times New Roman" pitchFamily="18" charset="0"/>
              </a:rPr>
              <a:t>bmb.bh</a:t>
            </a:r>
            <a:r>
              <a:rPr lang="zh-CN" altLang="en-US" sz="1800" b="1">
                <a:latin typeface="Times New Roman" pitchFamily="18" charset="0"/>
              </a:rPr>
              <a:t>；</a:t>
            </a:r>
          </a:p>
        </p:txBody>
      </p:sp>
      <p:sp>
        <p:nvSpPr>
          <p:cNvPr id="1795075" name="Rectangle 3"/>
          <p:cNvSpPr>
            <a:spLocks noChangeArrowheads="1"/>
          </p:cNvSpPr>
          <p:nvPr/>
        </p:nvSpPr>
        <p:spPr bwMode="auto">
          <a:xfrm>
            <a:off x="755650" y="549275"/>
            <a:ext cx="8004175" cy="803275"/>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nSpc>
                <a:spcPct val="110000"/>
              </a:lnSpc>
            </a:pPr>
            <a:r>
              <a:rPr lang="en-US" altLang="zh-CN" b="0">
                <a:solidFill>
                  <a:srgbClr val="990033"/>
                </a:solidFill>
              </a:rPr>
              <a:t>【</a:t>
            </a:r>
            <a:r>
              <a:rPr lang="zh-CN" altLang="en-US" b="0">
                <a:solidFill>
                  <a:srgbClr val="990033"/>
                </a:solidFill>
              </a:rPr>
              <a:t>例</a:t>
            </a:r>
            <a:r>
              <a:rPr lang="en-US" altLang="zh-CN" b="0">
                <a:solidFill>
                  <a:srgbClr val="990033"/>
                </a:solidFill>
              </a:rPr>
              <a:t>】</a:t>
            </a:r>
            <a:r>
              <a:rPr lang="zh-CN" altLang="en-US" b="0">
                <a:solidFill>
                  <a:srgbClr val="990033"/>
                </a:solidFill>
                <a:latin typeface="黑体" pitchFamily="49" charset="-122"/>
                <a:ea typeface="黑体" pitchFamily="49" charset="-122"/>
              </a:rPr>
              <a:t>用</a:t>
            </a:r>
            <a:r>
              <a:rPr lang="en-US" altLang="zh-CN" b="0">
                <a:solidFill>
                  <a:srgbClr val="990033"/>
                </a:solidFill>
                <a:latin typeface="黑体" pitchFamily="49" charset="-122"/>
                <a:ea typeface="黑体" pitchFamily="49" charset="-122"/>
              </a:rPr>
              <a:t>SQL</a:t>
            </a:r>
            <a:r>
              <a:rPr lang="zh-CN" altLang="en-US" b="0">
                <a:solidFill>
                  <a:srgbClr val="990033"/>
                </a:solidFill>
                <a:latin typeface="黑体" pitchFamily="49" charset="-122"/>
                <a:ea typeface="黑体" pitchFamily="49" charset="-122"/>
              </a:rPr>
              <a:t>表达职工和部门之间的内连接、左外部连接和右外部连接的语句</a:t>
            </a:r>
          </a:p>
        </p:txBody>
      </p:sp>
      <p:sp>
        <p:nvSpPr>
          <p:cNvPr id="1795076"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checker/>
  </p:transition>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6098" name="Rectangle 2"/>
          <p:cNvSpPr>
            <a:spLocks noGrp="1" noRot="1" noChangeArrowheads="1"/>
          </p:cNvSpPr>
          <p:nvPr>
            <p:ph type="body" idx="1"/>
          </p:nvPr>
        </p:nvSpPr>
        <p:spPr>
          <a:xfrm>
            <a:off x="539750" y="1196975"/>
            <a:ext cx="8064500" cy="1079500"/>
          </a:xfrm>
          <a:noFill/>
          <a:extLst>
            <a:ext uri="{909E8E84-426E-40DD-AFC4-6F175D3DCCD1}">
              <a14:hiddenFill xmlns:a14="http://schemas.microsoft.com/office/drawing/2010/main">
                <a:solidFill>
                  <a:srgbClr val="FFFFCC"/>
                </a:solidFill>
              </a14:hiddenFill>
            </a:ext>
          </a:extLst>
        </p:spPr>
        <p:txBody>
          <a:bodyPr/>
          <a:lstStyle/>
          <a:p>
            <a:pPr>
              <a:lnSpc>
                <a:spcPct val="110000"/>
              </a:lnSpc>
              <a:buFont typeface="Wingdings" pitchFamily="2" charset="2"/>
              <a:buNone/>
            </a:pPr>
            <a:r>
              <a:rPr lang="zh-CN" altLang="en-US" sz="1800">
                <a:solidFill>
                  <a:srgbClr val="006600"/>
                </a:solidFill>
                <a:latin typeface="黑体" pitchFamily="49" charset="-122"/>
                <a:ea typeface="黑体" pitchFamily="49" charset="-122"/>
              </a:rPr>
              <a:t>例如，课程表中的先修课是在上学期应开设的，先修课的先修课，即间接先修课应提前一学年开设。如果求查询某门课的间接先修课或全部课程的间接先修课，就需要对课程表进行自身连接。 </a:t>
            </a:r>
          </a:p>
        </p:txBody>
      </p:sp>
      <p:grpSp>
        <p:nvGrpSpPr>
          <p:cNvPr id="1796099" name="Group 3"/>
          <p:cNvGrpSpPr>
            <a:grpSpLocks/>
          </p:cNvGrpSpPr>
          <p:nvPr/>
        </p:nvGrpSpPr>
        <p:grpSpPr bwMode="auto">
          <a:xfrm>
            <a:off x="539750" y="2420938"/>
            <a:ext cx="8077200" cy="2667000"/>
            <a:chOff x="-3" y="-3"/>
            <a:chExt cx="3296" cy="2136"/>
          </a:xfrm>
        </p:grpSpPr>
        <p:grpSp>
          <p:nvGrpSpPr>
            <p:cNvPr id="1796100" name="Group 4"/>
            <p:cNvGrpSpPr>
              <a:grpSpLocks/>
            </p:cNvGrpSpPr>
            <p:nvPr/>
          </p:nvGrpSpPr>
          <p:grpSpPr bwMode="auto">
            <a:xfrm>
              <a:off x="0" y="0"/>
              <a:ext cx="3290" cy="2130"/>
              <a:chOff x="0" y="0"/>
              <a:chExt cx="3290" cy="2130"/>
            </a:xfrm>
          </p:grpSpPr>
          <p:grpSp>
            <p:nvGrpSpPr>
              <p:cNvPr id="1796101" name="Group 5"/>
              <p:cNvGrpSpPr>
                <a:grpSpLocks/>
              </p:cNvGrpSpPr>
              <p:nvPr/>
            </p:nvGrpSpPr>
            <p:grpSpPr bwMode="auto">
              <a:xfrm>
                <a:off x="0" y="0"/>
                <a:ext cx="1067" cy="355"/>
                <a:chOff x="0" y="0"/>
                <a:chExt cx="1067" cy="355"/>
              </a:xfrm>
            </p:grpSpPr>
            <p:sp>
              <p:nvSpPr>
                <p:cNvPr id="1796102" name="Rectangle 6"/>
                <p:cNvSpPr>
                  <a:spLocks noChangeArrowheads="1"/>
                </p:cNvSpPr>
                <p:nvPr/>
              </p:nvSpPr>
              <p:spPr bwMode="auto">
                <a:xfrm>
                  <a:off x="43" y="0"/>
                  <a:ext cx="981"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solidFill>
                        <a:srgbClr val="CC6600"/>
                      </a:solidFill>
                      <a:latin typeface="Times New Roman" pitchFamily="18" charset="0"/>
                      <a:ea typeface="黑体" pitchFamily="49" charset="-122"/>
                    </a:rPr>
                    <a:t>课程号</a:t>
                  </a:r>
                  <a:endParaRPr kumimoji="1" lang="zh-CN" altLang="en-US">
                    <a:solidFill>
                      <a:srgbClr val="CC6600"/>
                    </a:solidFill>
                    <a:latin typeface="Tahoma" pitchFamily="34" charset="0"/>
                  </a:endParaRPr>
                </a:p>
                <a:p>
                  <a:pPr algn="ctr" eaLnBrk="0" hangingPunct="0"/>
                  <a:endParaRPr kumimoji="1" lang="en-US" altLang="zh-CN">
                    <a:solidFill>
                      <a:srgbClr val="CC6600"/>
                    </a:solidFill>
                    <a:latin typeface="Times New Roman" pitchFamily="18" charset="0"/>
                  </a:endParaRPr>
                </a:p>
              </p:txBody>
            </p:sp>
            <p:sp>
              <p:nvSpPr>
                <p:cNvPr id="1796103" name="Rectangle 7"/>
                <p:cNvSpPr>
                  <a:spLocks noChangeArrowheads="1"/>
                </p:cNvSpPr>
                <p:nvPr/>
              </p:nvSpPr>
              <p:spPr bwMode="auto">
                <a:xfrm>
                  <a:off x="0" y="0"/>
                  <a:ext cx="1067"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04" name="Group 8"/>
              <p:cNvGrpSpPr>
                <a:grpSpLocks/>
              </p:cNvGrpSpPr>
              <p:nvPr/>
            </p:nvGrpSpPr>
            <p:grpSpPr bwMode="auto">
              <a:xfrm>
                <a:off x="1067" y="0"/>
                <a:ext cx="878" cy="355"/>
                <a:chOff x="1067" y="0"/>
                <a:chExt cx="878" cy="355"/>
              </a:xfrm>
            </p:grpSpPr>
            <p:sp>
              <p:nvSpPr>
                <p:cNvPr id="1796105" name="Rectangle 9"/>
                <p:cNvSpPr>
                  <a:spLocks noChangeArrowheads="1"/>
                </p:cNvSpPr>
                <p:nvPr/>
              </p:nvSpPr>
              <p:spPr bwMode="auto">
                <a:xfrm>
                  <a:off x="1110" y="0"/>
                  <a:ext cx="792"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solidFill>
                        <a:srgbClr val="CC6600"/>
                      </a:solidFill>
                      <a:latin typeface="Times New Roman" pitchFamily="18" charset="0"/>
                      <a:ea typeface="黑体" pitchFamily="49" charset="-122"/>
                    </a:rPr>
                    <a:t>课程名</a:t>
                  </a:r>
                  <a:endParaRPr kumimoji="1" lang="zh-CN" altLang="en-US">
                    <a:solidFill>
                      <a:srgbClr val="CC6600"/>
                    </a:solidFill>
                    <a:latin typeface="Tahoma" pitchFamily="34" charset="0"/>
                  </a:endParaRPr>
                </a:p>
                <a:p>
                  <a:pPr algn="ctr" eaLnBrk="0" hangingPunct="0"/>
                  <a:endParaRPr kumimoji="1" lang="en-US" altLang="zh-CN">
                    <a:solidFill>
                      <a:srgbClr val="CC6600"/>
                    </a:solidFill>
                    <a:latin typeface="Times New Roman" pitchFamily="18" charset="0"/>
                  </a:endParaRPr>
                </a:p>
              </p:txBody>
            </p:sp>
            <p:sp>
              <p:nvSpPr>
                <p:cNvPr id="1796106" name="Rectangle 10"/>
                <p:cNvSpPr>
                  <a:spLocks noChangeArrowheads="1"/>
                </p:cNvSpPr>
                <p:nvPr/>
              </p:nvSpPr>
              <p:spPr bwMode="auto">
                <a:xfrm>
                  <a:off x="1067" y="0"/>
                  <a:ext cx="878"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07" name="Group 11"/>
              <p:cNvGrpSpPr>
                <a:grpSpLocks/>
              </p:cNvGrpSpPr>
              <p:nvPr/>
            </p:nvGrpSpPr>
            <p:grpSpPr bwMode="auto">
              <a:xfrm>
                <a:off x="1945" y="0"/>
                <a:ext cx="1345" cy="355"/>
                <a:chOff x="1945" y="0"/>
                <a:chExt cx="1345" cy="355"/>
              </a:xfrm>
            </p:grpSpPr>
            <p:sp>
              <p:nvSpPr>
                <p:cNvPr id="1796108" name="Rectangle 12"/>
                <p:cNvSpPr>
                  <a:spLocks noChangeArrowheads="1"/>
                </p:cNvSpPr>
                <p:nvPr/>
              </p:nvSpPr>
              <p:spPr bwMode="auto">
                <a:xfrm>
                  <a:off x="1988" y="0"/>
                  <a:ext cx="1259"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solidFill>
                        <a:srgbClr val="CC6600"/>
                      </a:solidFill>
                      <a:latin typeface="Times New Roman" pitchFamily="18" charset="0"/>
                      <a:ea typeface="黑体" pitchFamily="49" charset="-122"/>
                    </a:rPr>
                    <a:t>先行课</a:t>
                  </a:r>
                  <a:endParaRPr kumimoji="1" lang="zh-CN" altLang="en-US">
                    <a:solidFill>
                      <a:srgbClr val="CC6600"/>
                    </a:solidFill>
                    <a:latin typeface="Tahoma" pitchFamily="34" charset="0"/>
                  </a:endParaRPr>
                </a:p>
                <a:p>
                  <a:pPr algn="ctr" eaLnBrk="0" hangingPunct="0"/>
                  <a:endParaRPr kumimoji="1" lang="en-US" altLang="zh-CN">
                    <a:solidFill>
                      <a:srgbClr val="CC6600"/>
                    </a:solidFill>
                    <a:latin typeface="Times New Roman" pitchFamily="18" charset="0"/>
                  </a:endParaRPr>
                </a:p>
              </p:txBody>
            </p:sp>
            <p:sp>
              <p:nvSpPr>
                <p:cNvPr id="1796109" name="Rectangle 13"/>
                <p:cNvSpPr>
                  <a:spLocks noChangeArrowheads="1"/>
                </p:cNvSpPr>
                <p:nvPr/>
              </p:nvSpPr>
              <p:spPr bwMode="auto">
                <a:xfrm>
                  <a:off x="1945" y="0"/>
                  <a:ext cx="1345"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10" name="Group 14"/>
              <p:cNvGrpSpPr>
                <a:grpSpLocks/>
              </p:cNvGrpSpPr>
              <p:nvPr/>
            </p:nvGrpSpPr>
            <p:grpSpPr bwMode="auto">
              <a:xfrm>
                <a:off x="0" y="355"/>
                <a:ext cx="1067" cy="355"/>
                <a:chOff x="0" y="355"/>
                <a:chExt cx="1067" cy="355"/>
              </a:xfrm>
            </p:grpSpPr>
            <p:sp>
              <p:nvSpPr>
                <p:cNvPr id="1796111" name="Rectangle 15"/>
                <p:cNvSpPr>
                  <a:spLocks noChangeArrowheads="1"/>
                </p:cNvSpPr>
                <p:nvPr/>
              </p:nvSpPr>
              <p:spPr bwMode="auto">
                <a:xfrm>
                  <a:off x="43" y="355"/>
                  <a:ext cx="981"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C1</a:t>
                  </a:r>
                </a:p>
                <a:p>
                  <a:pPr algn="ctr" eaLnBrk="0" hangingPunct="0"/>
                  <a:endParaRPr kumimoji="1" lang="en-US" altLang="zh-CN">
                    <a:solidFill>
                      <a:srgbClr val="CC6600"/>
                    </a:solidFill>
                    <a:latin typeface="Times New Roman" pitchFamily="18" charset="0"/>
                  </a:endParaRPr>
                </a:p>
              </p:txBody>
            </p:sp>
            <p:sp>
              <p:nvSpPr>
                <p:cNvPr id="1796112" name="Rectangle 16"/>
                <p:cNvSpPr>
                  <a:spLocks noChangeArrowheads="1"/>
                </p:cNvSpPr>
                <p:nvPr/>
              </p:nvSpPr>
              <p:spPr bwMode="auto">
                <a:xfrm>
                  <a:off x="0" y="355"/>
                  <a:ext cx="1067"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13" name="Group 17"/>
              <p:cNvGrpSpPr>
                <a:grpSpLocks/>
              </p:cNvGrpSpPr>
              <p:nvPr/>
            </p:nvGrpSpPr>
            <p:grpSpPr bwMode="auto">
              <a:xfrm>
                <a:off x="1067" y="355"/>
                <a:ext cx="878" cy="355"/>
                <a:chOff x="1067" y="355"/>
                <a:chExt cx="878" cy="355"/>
              </a:xfrm>
            </p:grpSpPr>
            <p:sp>
              <p:nvSpPr>
                <p:cNvPr id="1796114" name="Rectangle 18"/>
                <p:cNvSpPr>
                  <a:spLocks noChangeArrowheads="1"/>
                </p:cNvSpPr>
                <p:nvPr/>
              </p:nvSpPr>
              <p:spPr bwMode="auto">
                <a:xfrm>
                  <a:off x="1110" y="355"/>
                  <a:ext cx="792"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solidFill>
                        <a:srgbClr val="CC6600"/>
                      </a:solidFill>
                      <a:latin typeface="Times New Roman" pitchFamily="18" charset="0"/>
                    </a:rPr>
                    <a:t>计算机引论</a:t>
                  </a:r>
                  <a:endParaRPr kumimoji="1" lang="zh-CN" altLang="en-US">
                    <a:solidFill>
                      <a:srgbClr val="CC6600"/>
                    </a:solidFill>
                    <a:latin typeface="Tahoma" pitchFamily="34" charset="0"/>
                  </a:endParaRPr>
                </a:p>
                <a:p>
                  <a:pPr algn="ctr" eaLnBrk="0" hangingPunct="0"/>
                  <a:endParaRPr kumimoji="1" lang="en-US" altLang="zh-CN">
                    <a:solidFill>
                      <a:srgbClr val="CC6600"/>
                    </a:solidFill>
                    <a:latin typeface="Times New Roman" pitchFamily="18" charset="0"/>
                  </a:endParaRPr>
                </a:p>
              </p:txBody>
            </p:sp>
            <p:sp>
              <p:nvSpPr>
                <p:cNvPr id="1796115" name="Rectangle 19"/>
                <p:cNvSpPr>
                  <a:spLocks noChangeArrowheads="1"/>
                </p:cNvSpPr>
                <p:nvPr/>
              </p:nvSpPr>
              <p:spPr bwMode="auto">
                <a:xfrm>
                  <a:off x="1067" y="355"/>
                  <a:ext cx="878"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16" name="Group 20"/>
              <p:cNvGrpSpPr>
                <a:grpSpLocks/>
              </p:cNvGrpSpPr>
              <p:nvPr/>
            </p:nvGrpSpPr>
            <p:grpSpPr bwMode="auto">
              <a:xfrm>
                <a:off x="1945" y="355"/>
                <a:ext cx="1345" cy="355"/>
                <a:chOff x="1945" y="355"/>
                <a:chExt cx="1345" cy="355"/>
              </a:xfrm>
            </p:grpSpPr>
            <p:sp>
              <p:nvSpPr>
                <p:cNvPr id="1796117" name="Rectangle 21"/>
                <p:cNvSpPr>
                  <a:spLocks noChangeArrowheads="1"/>
                </p:cNvSpPr>
                <p:nvPr/>
              </p:nvSpPr>
              <p:spPr bwMode="auto">
                <a:xfrm>
                  <a:off x="1988" y="355"/>
                  <a:ext cx="1259"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a:t>
                  </a:r>
                </a:p>
                <a:p>
                  <a:pPr algn="ctr" eaLnBrk="0" hangingPunct="0"/>
                  <a:endParaRPr kumimoji="1" lang="en-US" altLang="zh-CN">
                    <a:solidFill>
                      <a:srgbClr val="CC6600"/>
                    </a:solidFill>
                    <a:latin typeface="Times New Roman" pitchFamily="18" charset="0"/>
                  </a:endParaRPr>
                </a:p>
              </p:txBody>
            </p:sp>
            <p:sp>
              <p:nvSpPr>
                <p:cNvPr id="1796118" name="Rectangle 22"/>
                <p:cNvSpPr>
                  <a:spLocks noChangeArrowheads="1"/>
                </p:cNvSpPr>
                <p:nvPr/>
              </p:nvSpPr>
              <p:spPr bwMode="auto">
                <a:xfrm>
                  <a:off x="1945" y="355"/>
                  <a:ext cx="1345"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19" name="Group 23"/>
              <p:cNvGrpSpPr>
                <a:grpSpLocks/>
              </p:cNvGrpSpPr>
              <p:nvPr/>
            </p:nvGrpSpPr>
            <p:grpSpPr bwMode="auto">
              <a:xfrm>
                <a:off x="0" y="710"/>
                <a:ext cx="1067" cy="355"/>
                <a:chOff x="0" y="710"/>
                <a:chExt cx="1067" cy="355"/>
              </a:xfrm>
            </p:grpSpPr>
            <p:sp>
              <p:nvSpPr>
                <p:cNvPr id="1796120" name="Rectangle 24"/>
                <p:cNvSpPr>
                  <a:spLocks noChangeArrowheads="1"/>
                </p:cNvSpPr>
                <p:nvPr/>
              </p:nvSpPr>
              <p:spPr bwMode="auto">
                <a:xfrm>
                  <a:off x="43" y="710"/>
                  <a:ext cx="981"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C2</a:t>
                  </a:r>
                </a:p>
                <a:p>
                  <a:pPr algn="ctr" eaLnBrk="0" hangingPunct="0"/>
                  <a:endParaRPr kumimoji="1" lang="en-US" altLang="zh-CN">
                    <a:solidFill>
                      <a:srgbClr val="CC6600"/>
                    </a:solidFill>
                    <a:latin typeface="Times New Roman" pitchFamily="18" charset="0"/>
                  </a:endParaRPr>
                </a:p>
              </p:txBody>
            </p:sp>
            <p:sp>
              <p:nvSpPr>
                <p:cNvPr id="1796121" name="Rectangle 25"/>
                <p:cNvSpPr>
                  <a:spLocks noChangeArrowheads="1"/>
                </p:cNvSpPr>
                <p:nvPr/>
              </p:nvSpPr>
              <p:spPr bwMode="auto">
                <a:xfrm>
                  <a:off x="0" y="710"/>
                  <a:ext cx="1067"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22" name="Group 26"/>
              <p:cNvGrpSpPr>
                <a:grpSpLocks/>
              </p:cNvGrpSpPr>
              <p:nvPr/>
            </p:nvGrpSpPr>
            <p:grpSpPr bwMode="auto">
              <a:xfrm>
                <a:off x="1067" y="710"/>
                <a:ext cx="878" cy="355"/>
                <a:chOff x="1067" y="710"/>
                <a:chExt cx="878" cy="355"/>
              </a:xfrm>
            </p:grpSpPr>
            <p:sp>
              <p:nvSpPr>
                <p:cNvPr id="1796123" name="Rectangle 27"/>
                <p:cNvSpPr>
                  <a:spLocks noChangeArrowheads="1"/>
                </p:cNvSpPr>
                <p:nvPr/>
              </p:nvSpPr>
              <p:spPr bwMode="auto">
                <a:xfrm>
                  <a:off x="1110" y="710"/>
                  <a:ext cx="792"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PASCAL</a:t>
                  </a:r>
                  <a:r>
                    <a:rPr kumimoji="1" lang="zh-CN" altLang="en-US">
                      <a:solidFill>
                        <a:srgbClr val="CC6600"/>
                      </a:solidFill>
                      <a:latin typeface="Times New Roman" pitchFamily="18" charset="0"/>
                    </a:rPr>
                    <a:t>语言</a:t>
                  </a:r>
                  <a:endParaRPr kumimoji="1" lang="zh-CN" altLang="en-US">
                    <a:solidFill>
                      <a:srgbClr val="CC6600"/>
                    </a:solidFill>
                    <a:latin typeface="Tahoma" pitchFamily="34" charset="0"/>
                  </a:endParaRPr>
                </a:p>
                <a:p>
                  <a:pPr algn="ctr" eaLnBrk="0" hangingPunct="0"/>
                  <a:endParaRPr kumimoji="1" lang="en-US" altLang="zh-CN">
                    <a:solidFill>
                      <a:srgbClr val="CC6600"/>
                    </a:solidFill>
                    <a:latin typeface="Times New Roman" pitchFamily="18" charset="0"/>
                  </a:endParaRPr>
                </a:p>
              </p:txBody>
            </p:sp>
            <p:sp>
              <p:nvSpPr>
                <p:cNvPr id="1796124" name="Rectangle 28"/>
                <p:cNvSpPr>
                  <a:spLocks noChangeArrowheads="1"/>
                </p:cNvSpPr>
                <p:nvPr/>
              </p:nvSpPr>
              <p:spPr bwMode="auto">
                <a:xfrm>
                  <a:off x="1067" y="710"/>
                  <a:ext cx="878"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25" name="Group 29"/>
              <p:cNvGrpSpPr>
                <a:grpSpLocks/>
              </p:cNvGrpSpPr>
              <p:nvPr/>
            </p:nvGrpSpPr>
            <p:grpSpPr bwMode="auto">
              <a:xfrm>
                <a:off x="1945" y="710"/>
                <a:ext cx="1345" cy="355"/>
                <a:chOff x="1945" y="710"/>
                <a:chExt cx="1345" cy="355"/>
              </a:xfrm>
            </p:grpSpPr>
            <p:sp>
              <p:nvSpPr>
                <p:cNvPr id="1796126" name="Rectangle 30"/>
                <p:cNvSpPr>
                  <a:spLocks noChangeArrowheads="1"/>
                </p:cNvSpPr>
                <p:nvPr/>
              </p:nvSpPr>
              <p:spPr bwMode="auto">
                <a:xfrm>
                  <a:off x="1988" y="710"/>
                  <a:ext cx="1259"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C1</a:t>
                  </a:r>
                </a:p>
                <a:p>
                  <a:pPr algn="ctr" eaLnBrk="0" hangingPunct="0"/>
                  <a:endParaRPr kumimoji="1" lang="en-US" altLang="zh-CN">
                    <a:solidFill>
                      <a:srgbClr val="CC6600"/>
                    </a:solidFill>
                    <a:latin typeface="Times New Roman" pitchFamily="18" charset="0"/>
                  </a:endParaRPr>
                </a:p>
              </p:txBody>
            </p:sp>
            <p:sp>
              <p:nvSpPr>
                <p:cNvPr id="1796127" name="Rectangle 31"/>
                <p:cNvSpPr>
                  <a:spLocks noChangeArrowheads="1"/>
                </p:cNvSpPr>
                <p:nvPr/>
              </p:nvSpPr>
              <p:spPr bwMode="auto">
                <a:xfrm>
                  <a:off x="1945" y="710"/>
                  <a:ext cx="1345"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28" name="Group 32"/>
              <p:cNvGrpSpPr>
                <a:grpSpLocks/>
              </p:cNvGrpSpPr>
              <p:nvPr/>
            </p:nvGrpSpPr>
            <p:grpSpPr bwMode="auto">
              <a:xfrm>
                <a:off x="0" y="1065"/>
                <a:ext cx="1067" cy="355"/>
                <a:chOff x="0" y="1065"/>
                <a:chExt cx="1067" cy="355"/>
              </a:xfrm>
            </p:grpSpPr>
            <p:sp>
              <p:nvSpPr>
                <p:cNvPr id="1796129" name="Rectangle 33"/>
                <p:cNvSpPr>
                  <a:spLocks noChangeArrowheads="1"/>
                </p:cNvSpPr>
                <p:nvPr/>
              </p:nvSpPr>
              <p:spPr bwMode="auto">
                <a:xfrm>
                  <a:off x="43" y="1065"/>
                  <a:ext cx="981"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C3</a:t>
                  </a:r>
                </a:p>
                <a:p>
                  <a:pPr algn="ctr" eaLnBrk="0" hangingPunct="0"/>
                  <a:endParaRPr kumimoji="1" lang="en-US" altLang="zh-CN">
                    <a:solidFill>
                      <a:srgbClr val="CC6600"/>
                    </a:solidFill>
                    <a:latin typeface="Times New Roman" pitchFamily="18" charset="0"/>
                  </a:endParaRPr>
                </a:p>
              </p:txBody>
            </p:sp>
            <p:sp>
              <p:nvSpPr>
                <p:cNvPr id="1796130" name="Rectangle 34"/>
                <p:cNvSpPr>
                  <a:spLocks noChangeArrowheads="1"/>
                </p:cNvSpPr>
                <p:nvPr/>
              </p:nvSpPr>
              <p:spPr bwMode="auto">
                <a:xfrm>
                  <a:off x="0" y="1065"/>
                  <a:ext cx="1067"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31" name="Group 35"/>
              <p:cNvGrpSpPr>
                <a:grpSpLocks/>
              </p:cNvGrpSpPr>
              <p:nvPr/>
            </p:nvGrpSpPr>
            <p:grpSpPr bwMode="auto">
              <a:xfrm>
                <a:off x="1067" y="1065"/>
                <a:ext cx="878" cy="355"/>
                <a:chOff x="1067" y="1065"/>
                <a:chExt cx="878" cy="355"/>
              </a:xfrm>
            </p:grpSpPr>
            <p:sp>
              <p:nvSpPr>
                <p:cNvPr id="1796132" name="Rectangle 36"/>
                <p:cNvSpPr>
                  <a:spLocks noChangeArrowheads="1"/>
                </p:cNvSpPr>
                <p:nvPr/>
              </p:nvSpPr>
              <p:spPr bwMode="auto">
                <a:xfrm>
                  <a:off x="1110" y="1065"/>
                  <a:ext cx="792"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solidFill>
                        <a:srgbClr val="CC6600"/>
                      </a:solidFill>
                      <a:latin typeface="Times New Roman" pitchFamily="18" charset="0"/>
                    </a:rPr>
                    <a:t>数据结构</a:t>
                  </a:r>
                  <a:endParaRPr kumimoji="1" lang="zh-CN" altLang="en-US">
                    <a:solidFill>
                      <a:srgbClr val="CC6600"/>
                    </a:solidFill>
                    <a:latin typeface="Tahoma" pitchFamily="34" charset="0"/>
                  </a:endParaRPr>
                </a:p>
                <a:p>
                  <a:pPr algn="ctr" eaLnBrk="0" hangingPunct="0"/>
                  <a:endParaRPr kumimoji="1" lang="en-US" altLang="zh-CN">
                    <a:solidFill>
                      <a:srgbClr val="CC6600"/>
                    </a:solidFill>
                    <a:latin typeface="Times New Roman" pitchFamily="18" charset="0"/>
                  </a:endParaRPr>
                </a:p>
              </p:txBody>
            </p:sp>
            <p:sp>
              <p:nvSpPr>
                <p:cNvPr id="1796133" name="Rectangle 37"/>
                <p:cNvSpPr>
                  <a:spLocks noChangeArrowheads="1"/>
                </p:cNvSpPr>
                <p:nvPr/>
              </p:nvSpPr>
              <p:spPr bwMode="auto">
                <a:xfrm>
                  <a:off x="1067" y="1065"/>
                  <a:ext cx="878"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34" name="Group 38"/>
              <p:cNvGrpSpPr>
                <a:grpSpLocks/>
              </p:cNvGrpSpPr>
              <p:nvPr/>
            </p:nvGrpSpPr>
            <p:grpSpPr bwMode="auto">
              <a:xfrm>
                <a:off x="1945" y="1065"/>
                <a:ext cx="1345" cy="355"/>
                <a:chOff x="1945" y="1065"/>
                <a:chExt cx="1345" cy="355"/>
              </a:xfrm>
            </p:grpSpPr>
            <p:sp>
              <p:nvSpPr>
                <p:cNvPr id="1796135" name="Rectangle 39"/>
                <p:cNvSpPr>
                  <a:spLocks noChangeArrowheads="1"/>
                </p:cNvSpPr>
                <p:nvPr/>
              </p:nvSpPr>
              <p:spPr bwMode="auto">
                <a:xfrm>
                  <a:off x="1988" y="1065"/>
                  <a:ext cx="1259"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C2</a:t>
                  </a:r>
                </a:p>
                <a:p>
                  <a:pPr algn="ctr" eaLnBrk="0" hangingPunct="0"/>
                  <a:endParaRPr kumimoji="1" lang="en-US" altLang="zh-CN">
                    <a:solidFill>
                      <a:srgbClr val="CC6600"/>
                    </a:solidFill>
                    <a:latin typeface="Times New Roman" pitchFamily="18" charset="0"/>
                  </a:endParaRPr>
                </a:p>
              </p:txBody>
            </p:sp>
            <p:sp>
              <p:nvSpPr>
                <p:cNvPr id="1796136" name="Rectangle 40"/>
                <p:cNvSpPr>
                  <a:spLocks noChangeArrowheads="1"/>
                </p:cNvSpPr>
                <p:nvPr/>
              </p:nvSpPr>
              <p:spPr bwMode="auto">
                <a:xfrm>
                  <a:off x="1945" y="1065"/>
                  <a:ext cx="1345"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37" name="Group 41"/>
              <p:cNvGrpSpPr>
                <a:grpSpLocks/>
              </p:cNvGrpSpPr>
              <p:nvPr/>
            </p:nvGrpSpPr>
            <p:grpSpPr bwMode="auto">
              <a:xfrm>
                <a:off x="0" y="1420"/>
                <a:ext cx="1067" cy="355"/>
                <a:chOff x="0" y="1420"/>
                <a:chExt cx="1067" cy="355"/>
              </a:xfrm>
            </p:grpSpPr>
            <p:sp>
              <p:nvSpPr>
                <p:cNvPr id="1796138" name="Rectangle 42"/>
                <p:cNvSpPr>
                  <a:spLocks noChangeArrowheads="1"/>
                </p:cNvSpPr>
                <p:nvPr/>
              </p:nvSpPr>
              <p:spPr bwMode="auto">
                <a:xfrm>
                  <a:off x="43" y="1420"/>
                  <a:ext cx="981"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C4</a:t>
                  </a:r>
                </a:p>
                <a:p>
                  <a:pPr algn="ctr" eaLnBrk="0" hangingPunct="0"/>
                  <a:endParaRPr kumimoji="1" lang="en-US" altLang="zh-CN">
                    <a:solidFill>
                      <a:srgbClr val="CC6600"/>
                    </a:solidFill>
                    <a:latin typeface="Times New Roman" pitchFamily="18" charset="0"/>
                  </a:endParaRPr>
                </a:p>
              </p:txBody>
            </p:sp>
            <p:sp>
              <p:nvSpPr>
                <p:cNvPr id="1796139" name="Rectangle 43"/>
                <p:cNvSpPr>
                  <a:spLocks noChangeArrowheads="1"/>
                </p:cNvSpPr>
                <p:nvPr/>
              </p:nvSpPr>
              <p:spPr bwMode="auto">
                <a:xfrm>
                  <a:off x="0" y="1420"/>
                  <a:ext cx="1067"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40" name="Group 44"/>
              <p:cNvGrpSpPr>
                <a:grpSpLocks/>
              </p:cNvGrpSpPr>
              <p:nvPr/>
            </p:nvGrpSpPr>
            <p:grpSpPr bwMode="auto">
              <a:xfrm>
                <a:off x="1067" y="1420"/>
                <a:ext cx="878" cy="355"/>
                <a:chOff x="1067" y="1420"/>
                <a:chExt cx="878" cy="355"/>
              </a:xfrm>
            </p:grpSpPr>
            <p:sp>
              <p:nvSpPr>
                <p:cNvPr id="1796141" name="Rectangle 45"/>
                <p:cNvSpPr>
                  <a:spLocks noChangeArrowheads="1"/>
                </p:cNvSpPr>
                <p:nvPr/>
              </p:nvSpPr>
              <p:spPr bwMode="auto">
                <a:xfrm>
                  <a:off x="1110" y="1420"/>
                  <a:ext cx="792"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solidFill>
                        <a:srgbClr val="CC6600"/>
                      </a:solidFill>
                      <a:latin typeface="Times New Roman" pitchFamily="18" charset="0"/>
                    </a:rPr>
                    <a:t>数据库</a:t>
                  </a:r>
                  <a:endParaRPr kumimoji="1" lang="zh-CN" altLang="en-US">
                    <a:solidFill>
                      <a:srgbClr val="CC6600"/>
                    </a:solidFill>
                    <a:latin typeface="Tahoma" pitchFamily="34" charset="0"/>
                  </a:endParaRPr>
                </a:p>
                <a:p>
                  <a:pPr algn="ctr" eaLnBrk="0" hangingPunct="0"/>
                  <a:endParaRPr kumimoji="1" lang="en-US" altLang="zh-CN">
                    <a:solidFill>
                      <a:srgbClr val="CC6600"/>
                    </a:solidFill>
                    <a:latin typeface="Times New Roman" pitchFamily="18" charset="0"/>
                  </a:endParaRPr>
                </a:p>
              </p:txBody>
            </p:sp>
            <p:sp>
              <p:nvSpPr>
                <p:cNvPr id="1796142" name="Rectangle 46"/>
                <p:cNvSpPr>
                  <a:spLocks noChangeArrowheads="1"/>
                </p:cNvSpPr>
                <p:nvPr/>
              </p:nvSpPr>
              <p:spPr bwMode="auto">
                <a:xfrm>
                  <a:off x="1067" y="1420"/>
                  <a:ext cx="878"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43" name="Group 47"/>
              <p:cNvGrpSpPr>
                <a:grpSpLocks/>
              </p:cNvGrpSpPr>
              <p:nvPr/>
            </p:nvGrpSpPr>
            <p:grpSpPr bwMode="auto">
              <a:xfrm>
                <a:off x="1945" y="1420"/>
                <a:ext cx="1345" cy="355"/>
                <a:chOff x="1945" y="1420"/>
                <a:chExt cx="1345" cy="355"/>
              </a:xfrm>
            </p:grpSpPr>
            <p:sp>
              <p:nvSpPr>
                <p:cNvPr id="1796144" name="Rectangle 48"/>
                <p:cNvSpPr>
                  <a:spLocks noChangeArrowheads="1"/>
                </p:cNvSpPr>
                <p:nvPr/>
              </p:nvSpPr>
              <p:spPr bwMode="auto">
                <a:xfrm>
                  <a:off x="1988" y="1420"/>
                  <a:ext cx="1259"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C3</a:t>
                  </a:r>
                </a:p>
                <a:p>
                  <a:pPr algn="ctr" eaLnBrk="0" hangingPunct="0"/>
                  <a:endParaRPr kumimoji="1" lang="en-US" altLang="zh-CN">
                    <a:solidFill>
                      <a:srgbClr val="CC6600"/>
                    </a:solidFill>
                    <a:latin typeface="Times New Roman" pitchFamily="18" charset="0"/>
                  </a:endParaRPr>
                </a:p>
              </p:txBody>
            </p:sp>
            <p:sp>
              <p:nvSpPr>
                <p:cNvPr id="1796145" name="Rectangle 49"/>
                <p:cNvSpPr>
                  <a:spLocks noChangeArrowheads="1"/>
                </p:cNvSpPr>
                <p:nvPr/>
              </p:nvSpPr>
              <p:spPr bwMode="auto">
                <a:xfrm>
                  <a:off x="1945" y="1420"/>
                  <a:ext cx="1345"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46" name="Group 50"/>
              <p:cNvGrpSpPr>
                <a:grpSpLocks/>
              </p:cNvGrpSpPr>
              <p:nvPr/>
            </p:nvGrpSpPr>
            <p:grpSpPr bwMode="auto">
              <a:xfrm>
                <a:off x="0" y="1775"/>
                <a:ext cx="1067" cy="355"/>
                <a:chOff x="0" y="1775"/>
                <a:chExt cx="1067" cy="355"/>
              </a:xfrm>
            </p:grpSpPr>
            <p:sp>
              <p:nvSpPr>
                <p:cNvPr id="1796147" name="Rectangle 51"/>
                <p:cNvSpPr>
                  <a:spLocks noChangeArrowheads="1"/>
                </p:cNvSpPr>
                <p:nvPr/>
              </p:nvSpPr>
              <p:spPr bwMode="auto">
                <a:xfrm>
                  <a:off x="43" y="1775"/>
                  <a:ext cx="981"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C5</a:t>
                  </a:r>
                </a:p>
                <a:p>
                  <a:pPr algn="ctr" eaLnBrk="0" hangingPunct="0"/>
                  <a:endParaRPr kumimoji="1" lang="en-US" altLang="zh-CN">
                    <a:solidFill>
                      <a:srgbClr val="CC6600"/>
                    </a:solidFill>
                    <a:latin typeface="Times New Roman" pitchFamily="18" charset="0"/>
                  </a:endParaRPr>
                </a:p>
              </p:txBody>
            </p:sp>
            <p:sp>
              <p:nvSpPr>
                <p:cNvPr id="1796148" name="Rectangle 52"/>
                <p:cNvSpPr>
                  <a:spLocks noChangeArrowheads="1"/>
                </p:cNvSpPr>
                <p:nvPr/>
              </p:nvSpPr>
              <p:spPr bwMode="auto">
                <a:xfrm>
                  <a:off x="0" y="1775"/>
                  <a:ext cx="1067"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49" name="Group 53"/>
              <p:cNvGrpSpPr>
                <a:grpSpLocks/>
              </p:cNvGrpSpPr>
              <p:nvPr/>
            </p:nvGrpSpPr>
            <p:grpSpPr bwMode="auto">
              <a:xfrm>
                <a:off x="1067" y="1775"/>
                <a:ext cx="878" cy="355"/>
                <a:chOff x="1067" y="1775"/>
                <a:chExt cx="878" cy="355"/>
              </a:xfrm>
            </p:grpSpPr>
            <p:sp>
              <p:nvSpPr>
                <p:cNvPr id="1796150" name="Rectangle 54"/>
                <p:cNvSpPr>
                  <a:spLocks noChangeArrowheads="1"/>
                </p:cNvSpPr>
                <p:nvPr/>
              </p:nvSpPr>
              <p:spPr bwMode="auto">
                <a:xfrm>
                  <a:off x="1110" y="1775"/>
                  <a:ext cx="792"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zh-CN" altLang="en-US">
                      <a:solidFill>
                        <a:srgbClr val="CC6600"/>
                      </a:solidFill>
                      <a:latin typeface="Times New Roman" pitchFamily="18" charset="0"/>
                    </a:rPr>
                    <a:t>软件工程</a:t>
                  </a:r>
                  <a:endParaRPr kumimoji="1" lang="zh-CN" altLang="en-US">
                    <a:solidFill>
                      <a:srgbClr val="CC6600"/>
                    </a:solidFill>
                    <a:latin typeface="Tahoma" pitchFamily="34" charset="0"/>
                  </a:endParaRPr>
                </a:p>
                <a:p>
                  <a:pPr algn="ctr" eaLnBrk="0" hangingPunct="0"/>
                  <a:endParaRPr kumimoji="1" lang="en-US" altLang="zh-CN">
                    <a:solidFill>
                      <a:srgbClr val="CC6600"/>
                    </a:solidFill>
                    <a:latin typeface="Times New Roman" pitchFamily="18" charset="0"/>
                  </a:endParaRPr>
                </a:p>
              </p:txBody>
            </p:sp>
            <p:sp>
              <p:nvSpPr>
                <p:cNvPr id="1796151" name="Rectangle 55"/>
                <p:cNvSpPr>
                  <a:spLocks noChangeArrowheads="1"/>
                </p:cNvSpPr>
                <p:nvPr/>
              </p:nvSpPr>
              <p:spPr bwMode="auto">
                <a:xfrm>
                  <a:off x="1067" y="1775"/>
                  <a:ext cx="878"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nvGrpSpPr>
              <p:cNvPr id="1796152" name="Group 56"/>
              <p:cNvGrpSpPr>
                <a:grpSpLocks/>
              </p:cNvGrpSpPr>
              <p:nvPr/>
            </p:nvGrpSpPr>
            <p:grpSpPr bwMode="auto">
              <a:xfrm>
                <a:off x="1945" y="1775"/>
                <a:ext cx="1345" cy="355"/>
                <a:chOff x="1945" y="1775"/>
                <a:chExt cx="1345" cy="355"/>
              </a:xfrm>
            </p:grpSpPr>
            <p:sp>
              <p:nvSpPr>
                <p:cNvPr id="1796153" name="Rectangle 57"/>
                <p:cNvSpPr>
                  <a:spLocks noChangeArrowheads="1"/>
                </p:cNvSpPr>
                <p:nvPr/>
              </p:nvSpPr>
              <p:spPr bwMode="auto">
                <a:xfrm>
                  <a:off x="1988" y="1775"/>
                  <a:ext cx="1259" cy="3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a:r>
                    <a:rPr kumimoji="1" lang="en-US" altLang="zh-CN">
                      <a:solidFill>
                        <a:srgbClr val="CC6600"/>
                      </a:solidFill>
                      <a:latin typeface="Times New Roman" pitchFamily="18" charset="0"/>
                    </a:rPr>
                    <a:t>C4</a:t>
                  </a:r>
                </a:p>
                <a:p>
                  <a:pPr algn="ctr" eaLnBrk="0" hangingPunct="0"/>
                  <a:endParaRPr kumimoji="1" lang="en-US" altLang="zh-CN">
                    <a:solidFill>
                      <a:srgbClr val="CC6600"/>
                    </a:solidFill>
                    <a:latin typeface="Times New Roman" pitchFamily="18" charset="0"/>
                  </a:endParaRPr>
                </a:p>
              </p:txBody>
            </p:sp>
            <p:sp>
              <p:nvSpPr>
                <p:cNvPr id="1796154" name="Rectangle 58"/>
                <p:cNvSpPr>
                  <a:spLocks noChangeArrowheads="1"/>
                </p:cNvSpPr>
                <p:nvPr/>
              </p:nvSpPr>
              <p:spPr bwMode="auto">
                <a:xfrm>
                  <a:off x="1945" y="1775"/>
                  <a:ext cx="1345" cy="355"/>
                </a:xfrm>
                <a:prstGeom prst="rect">
                  <a:avLst/>
                </a:prstGeom>
                <a:noFill/>
                <a:ln w="7">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grpSp>
        <p:sp>
          <p:nvSpPr>
            <p:cNvPr id="1796155" name="Rectangle 59"/>
            <p:cNvSpPr>
              <a:spLocks noChangeArrowheads="1"/>
            </p:cNvSpPr>
            <p:nvPr/>
          </p:nvSpPr>
          <p:spPr bwMode="auto">
            <a:xfrm>
              <a:off x="-3" y="-3"/>
              <a:ext cx="3296" cy="2136"/>
            </a:xfrm>
            <a:prstGeom prst="rect">
              <a:avLst/>
            </a:prstGeom>
            <a:noFill/>
            <a:ln w="11112">
              <a:solidFill>
                <a:srgbClr val="A0A0A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lstStyle/>
            <a:p>
              <a:endParaRPr lang="zh-CN" altLang="en-US"/>
            </a:p>
          </p:txBody>
        </p:sp>
      </p:grpSp>
      <p:sp>
        <p:nvSpPr>
          <p:cNvPr id="1796156" name="Text Box 60"/>
          <p:cNvSpPr txBox="1">
            <a:spLocks noChangeArrowheads="1"/>
          </p:cNvSpPr>
          <p:nvPr/>
        </p:nvSpPr>
        <p:spPr bwMode="auto">
          <a:xfrm>
            <a:off x="539750" y="5300663"/>
            <a:ext cx="7407275" cy="76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r>
              <a:rPr kumimoji="1" lang="zh-CN" altLang="en-US" sz="2000">
                <a:solidFill>
                  <a:srgbClr val="990033"/>
                </a:solidFill>
                <a:latin typeface="Times New Roman" pitchFamily="18" charset="0"/>
              </a:rPr>
              <a:t>课程的先行关系链为：</a:t>
            </a:r>
            <a:r>
              <a:rPr kumimoji="1" lang="en-US" altLang="zh-CN" sz="2000">
                <a:solidFill>
                  <a:srgbClr val="990033"/>
                </a:solidFill>
                <a:latin typeface="Tahoma" pitchFamily="34" charset="0"/>
              </a:rPr>
              <a:t>C5→C4→C3→C2→C1</a:t>
            </a:r>
            <a:r>
              <a:rPr kumimoji="1" lang="zh-CN" altLang="en-US" sz="2000">
                <a:solidFill>
                  <a:srgbClr val="990033"/>
                </a:solidFill>
                <a:latin typeface="Times New Roman" pitchFamily="18" charset="0"/>
              </a:rPr>
              <a:t>，</a:t>
            </a:r>
          </a:p>
          <a:p>
            <a:r>
              <a:rPr kumimoji="1" lang="zh-CN" altLang="en-US" sz="2000">
                <a:solidFill>
                  <a:srgbClr val="990033"/>
                </a:solidFill>
                <a:latin typeface="Times New Roman" pitchFamily="18" charset="0"/>
              </a:rPr>
              <a:t>课程的间接关系链为：</a:t>
            </a:r>
            <a:r>
              <a:rPr kumimoji="1" lang="en-US" altLang="zh-CN" sz="2000">
                <a:solidFill>
                  <a:srgbClr val="990033"/>
                </a:solidFill>
                <a:latin typeface="Tahoma" pitchFamily="34" charset="0"/>
              </a:rPr>
              <a:t>C5→C3→C1</a:t>
            </a:r>
            <a:r>
              <a:rPr kumimoji="1" lang="zh-CN" altLang="en-US" sz="2000">
                <a:solidFill>
                  <a:srgbClr val="990033"/>
                </a:solidFill>
                <a:latin typeface="Times New Roman" pitchFamily="18" charset="0"/>
              </a:rPr>
              <a:t>。</a:t>
            </a:r>
            <a:r>
              <a:rPr kumimoji="1" lang="zh-CN" altLang="en-US" sz="2400">
                <a:solidFill>
                  <a:srgbClr val="990033"/>
                </a:solidFill>
                <a:latin typeface="Tahoma" pitchFamily="34" charset="0"/>
              </a:rPr>
              <a:t> </a:t>
            </a:r>
          </a:p>
        </p:txBody>
      </p:sp>
      <p:sp>
        <p:nvSpPr>
          <p:cNvPr id="1796157" name="Rectangle 61"/>
          <p:cNvSpPr>
            <a:spLocks noGrp="1" noRot="1" noChangeArrowheads="1"/>
          </p:cNvSpPr>
          <p:nvPr>
            <p:ph type="title"/>
          </p:nvPr>
        </p:nvSpPr>
        <p:spPr>
          <a:xfrm>
            <a:off x="611188" y="685800"/>
            <a:ext cx="5905500" cy="439738"/>
          </a:xfrm>
        </p:spPr>
        <p:txBody>
          <a:bodyPr/>
          <a:lstStyle/>
          <a:p>
            <a:pPr algn="l"/>
            <a:r>
              <a:rPr lang="en-US" altLang="zh-CN" sz="2000">
                <a:solidFill>
                  <a:schemeClr val="tx1"/>
                </a:solidFill>
                <a:latin typeface="黑体" pitchFamily="49" charset="-122"/>
                <a:ea typeface="黑体" pitchFamily="49" charset="-122"/>
              </a:rPr>
              <a:t>3</a:t>
            </a:r>
            <a:r>
              <a:rPr lang="zh-CN" altLang="en-US" sz="2000">
                <a:solidFill>
                  <a:schemeClr val="tx1"/>
                </a:solidFill>
                <a:latin typeface="黑体" pitchFamily="49" charset="-122"/>
                <a:ea typeface="黑体" pitchFamily="49" charset="-122"/>
              </a:rPr>
              <a:t>、 自身连接</a:t>
            </a:r>
          </a:p>
        </p:txBody>
      </p:sp>
      <p:sp>
        <p:nvSpPr>
          <p:cNvPr id="1796158" name="Text Box 62"/>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7122" name="Rectangle 2"/>
          <p:cNvSpPr>
            <a:spLocks noGrp="1" noRot="1" noChangeArrowheads="1"/>
          </p:cNvSpPr>
          <p:nvPr>
            <p:ph type="title"/>
          </p:nvPr>
        </p:nvSpPr>
        <p:spPr>
          <a:xfrm>
            <a:off x="827088" y="765175"/>
            <a:ext cx="7245350" cy="647700"/>
          </a:xfrm>
        </p:spPr>
        <p:txBody>
          <a:bodyPr/>
          <a:lstStyle/>
          <a:p>
            <a:pPr algn="l"/>
            <a:r>
              <a:rPr lang="en-US" altLang="zh-CN" sz="2000" b="0">
                <a:solidFill>
                  <a:srgbClr val="990033"/>
                </a:solidFill>
                <a:latin typeface="宋体" pitchFamily="2" charset="-122"/>
              </a:rPr>
              <a:t>【</a:t>
            </a:r>
            <a:r>
              <a:rPr lang="zh-CN" altLang="en-US" sz="2000" b="0">
                <a:solidFill>
                  <a:srgbClr val="990033"/>
                </a:solidFill>
                <a:latin typeface="宋体" pitchFamily="2" charset="-122"/>
              </a:rPr>
              <a:t>例</a:t>
            </a:r>
            <a:r>
              <a:rPr lang="en-US" altLang="zh-CN" sz="2000" b="0">
                <a:solidFill>
                  <a:srgbClr val="990033"/>
                </a:solidFill>
                <a:latin typeface="宋体" pitchFamily="2" charset="-122"/>
              </a:rPr>
              <a:t>】</a:t>
            </a:r>
            <a:r>
              <a:rPr lang="zh-CN" altLang="en-US" sz="2000" b="0">
                <a:solidFill>
                  <a:srgbClr val="990033"/>
                </a:solidFill>
              </a:rPr>
              <a:t>查询每一门课的间接先修课。</a:t>
            </a:r>
            <a:endParaRPr lang="zh-CN" altLang="en-US" sz="2000" b="0">
              <a:solidFill>
                <a:schemeClr val="bg2"/>
              </a:solidFill>
            </a:endParaRPr>
          </a:p>
        </p:txBody>
      </p:sp>
      <p:sp>
        <p:nvSpPr>
          <p:cNvPr id="1797123" name="Rectangle 3"/>
          <p:cNvSpPr>
            <a:spLocks noChangeArrowheads="1"/>
          </p:cNvSpPr>
          <p:nvPr/>
        </p:nvSpPr>
        <p:spPr bwMode="auto">
          <a:xfrm>
            <a:off x="755650" y="1628775"/>
            <a:ext cx="7561263" cy="1512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p>
            <a:pPr>
              <a:lnSpc>
                <a:spcPct val="130000"/>
              </a:lnSpc>
            </a:pPr>
            <a:r>
              <a:rPr lang="en-US" altLang="zh-CN" b="0"/>
              <a:t>SELECT A.kch</a:t>
            </a:r>
            <a:r>
              <a:rPr lang="zh-CN" altLang="en-US" b="0"/>
              <a:t>，</a:t>
            </a:r>
            <a:r>
              <a:rPr lang="en-US" altLang="zh-CN" b="0"/>
              <a:t>A.kcm</a:t>
            </a:r>
            <a:r>
              <a:rPr lang="zh-CN" altLang="en-US" b="0"/>
              <a:t>，</a:t>
            </a:r>
            <a:r>
              <a:rPr lang="en-US" altLang="zh-CN" b="0"/>
              <a:t>B.xxk</a:t>
            </a:r>
            <a:br>
              <a:rPr lang="en-US" altLang="zh-CN" b="0"/>
            </a:br>
            <a:r>
              <a:rPr lang="en-US" altLang="zh-CN" b="0"/>
              <a:t>FROM </a:t>
            </a:r>
            <a:r>
              <a:rPr lang="zh-CN" altLang="en-US" b="0"/>
              <a:t>课程 </a:t>
            </a:r>
            <a:r>
              <a:rPr lang="en-US" altLang="zh-CN" b="0"/>
              <a:t>A</a:t>
            </a:r>
            <a:r>
              <a:rPr lang="zh-CN" altLang="en-US" b="0"/>
              <a:t>，课程 </a:t>
            </a:r>
            <a:r>
              <a:rPr lang="en-US" altLang="zh-CN" b="0"/>
              <a:t>B</a:t>
            </a:r>
            <a:br>
              <a:rPr lang="en-US" altLang="zh-CN" b="0"/>
            </a:br>
            <a:r>
              <a:rPr lang="en-US" altLang="zh-CN" b="0"/>
              <a:t>WHERE A.xxk=B.kch</a:t>
            </a:r>
            <a:r>
              <a:rPr lang="en-US" altLang="zh-CN"/>
              <a:t> </a:t>
            </a:r>
          </a:p>
        </p:txBody>
      </p:sp>
      <p:sp>
        <p:nvSpPr>
          <p:cNvPr id="1797124"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cover dir="d"/>
  </p:transition>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8146" name="Rectangle 2"/>
          <p:cNvSpPr>
            <a:spLocks noGrp="1" noRot="1" noChangeArrowheads="1"/>
          </p:cNvSpPr>
          <p:nvPr>
            <p:ph type="title"/>
          </p:nvPr>
        </p:nvSpPr>
        <p:spPr>
          <a:xfrm>
            <a:off x="900113" y="620713"/>
            <a:ext cx="7543800" cy="576262"/>
          </a:xfrm>
        </p:spPr>
        <p:txBody>
          <a:bodyPr/>
          <a:lstStyle/>
          <a:p>
            <a:pPr algn="l">
              <a:lnSpc>
                <a:spcPct val="110000"/>
              </a:lnSpc>
            </a:pPr>
            <a:r>
              <a:rPr lang="zh-CN" altLang="en-US" sz="2400">
                <a:solidFill>
                  <a:srgbClr val="660066"/>
                </a:solidFill>
                <a:ea typeface="黑体" pitchFamily="49" charset="-122"/>
              </a:rPr>
              <a:t>（四）嵌套查询</a:t>
            </a:r>
          </a:p>
        </p:txBody>
      </p:sp>
      <p:sp>
        <p:nvSpPr>
          <p:cNvPr id="1798147" name="Rectangle 3"/>
          <p:cNvSpPr>
            <a:spLocks noGrp="1" noRot="1" noChangeArrowheads="1"/>
          </p:cNvSpPr>
          <p:nvPr>
            <p:ph type="body" idx="1"/>
          </p:nvPr>
        </p:nvSpPr>
        <p:spPr>
          <a:xfrm>
            <a:off x="0" y="1268413"/>
            <a:ext cx="9144000" cy="3960812"/>
          </a:xfrm>
          <a:noFill/>
          <a:extLst>
            <a:ext uri="{909E8E84-426E-40DD-AFC4-6F175D3DCCD1}">
              <a14:hiddenFill xmlns:a14="http://schemas.microsoft.com/office/drawing/2010/main">
                <a:solidFill>
                  <a:srgbClr val="FFFFCC"/>
                </a:solidFill>
              </a14:hiddenFill>
            </a:ext>
          </a:extLst>
        </p:spPr>
        <p:txBody>
          <a:bodyPr/>
          <a:lstStyle/>
          <a:p>
            <a:pPr marL="685800" indent="-685800">
              <a:lnSpc>
                <a:spcPct val="130000"/>
              </a:lnSpc>
              <a:buFontTx/>
              <a:buNone/>
            </a:pPr>
            <a:r>
              <a:rPr lang="en-US" altLang="zh-CN" sz="1800" b="1">
                <a:solidFill>
                  <a:srgbClr val="990033"/>
                </a:solidFill>
                <a:latin typeface="Times New Roman" pitchFamily="18" charset="0"/>
              </a:rPr>
              <a:t>1</a:t>
            </a:r>
            <a:r>
              <a:rPr lang="zh-CN" altLang="en-US" sz="1800" b="1">
                <a:solidFill>
                  <a:srgbClr val="990033"/>
                </a:solidFill>
                <a:latin typeface="Times New Roman" pitchFamily="18" charset="0"/>
              </a:rPr>
              <a:t>、使用</a:t>
            </a:r>
            <a:r>
              <a:rPr lang="en-US" altLang="zh-CN" sz="1800" b="1">
                <a:solidFill>
                  <a:srgbClr val="990033"/>
                </a:solidFill>
                <a:latin typeface="Times New Roman" pitchFamily="18" charset="0"/>
              </a:rPr>
              <a:t>IN</a:t>
            </a:r>
            <a:r>
              <a:rPr lang="zh-CN" altLang="en-US" sz="1800" b="1">
                <a:solidFill>
                  <a:srgbClr val="990033"/>
                </a:solidFill>
                <a:latin typeface="Times New Roman" pitchFamily="18" charset="0"/>
              </a:rPr>
              <a:t>操作符的嵌套查询</a:t>
            </a:r>
          </a:p>
          <a:p>
            <a:pPr marL="685800" indent="-685800">
              <a:lnSpc>
                <a:spcPct val="130000"/>
              </a:lnSpc>
              <a:buFontTx/>
              <a:buNone/>
            </a:pPr>
            <a:r>
              <a:rPr lang="en-US" altLang="zh-CN" sz="1800" b="1">
                <a:solidFill>
                  <a:srgbClr val="006600"/>
                </a:solidFill>
                <a:latin typeface="Times New Roman" pitchFamily="18" charset="0"/>
              </a:rPr>
              <a:t>【</a:t>
            </a:r>
            <a:r>
              <a:rPr lang="zh-CN" altLang="en-US" sz="1800" b="1">
                <a:solidFill>
                  <a:srgbClr val="006600"/>
                </a:solidFill>
                <a:latin typeface="Times New Roman" pitchFamily="18" charset="0"/>
              </a:rPr>
              <a:t>例</a:t>
            </a:r>
            <a:r>
              <a:rPr lang="en-US" altLang="zh-CN" sz="1800" b="1">
                <a:solidFill>
                  <a:srgbClr val="006600"/>
                </a:solidFill>
                <a:latin typeface="Times New Roman" pitchFamily="18" charset="0"/>
              </a:rPr>
              <a:t>】</a:t>
            </a:r>
            <a:r>
              <a:rPr lang="zh-CN" altLang="en-US" sz="1800" b="1">
                <a:solidFill>
                  <a:srgbClr val="006600"/>
                </a:solidFill>
                <a:latin typeface="Times New Roman" pitchFamily="18" charset="0"/>
              </a:rPr>
              <a:t>求选修了数据结构的学生学号和姓名。</a:t>
            </a:r>
          </a:p>
          <a:p>
            <a:pPr marL="685800" indent="-685800">
              <a:lnSpc>
                <a:spcPct val="130000"/>
              </a:lnSpc>
              <a:buFontTx/>
              <a:buNone/>
            </a:pPr>
            <a:r>
              <a:rPr lang="zh-CN" altLang="en-US" sz="1800" b="1">
                <a:solidFill>
                  <a:srgbClr val="006600"/>
                </a:solidFill>
                <a:latin typeface="Times New Roman" pitchFamily="18" charset="0"/>
              </a:rPr>
              <a:t>  </a:t>
            </a:r>
            <a:r>
              <a:rPr lang="en-US" altLang="en-US" sz="1800" b="1"/>
              <a:t>SELECT xh,xm   </a:t>
            </a:r>
            <a:endParaRPr lang="en-US" altLang="zh-CN" sz="1800" b="1"/>
          </a:p>
          <a:p>
            <a:pPr marL="685800" indent="-685800">
              <a:lnSpc>
                <a:spcPct val="130000"/>
              </a:lnSpc>
              <a:buFontTx/>
              <a:buNone/>
            </a:pPr>
            <a:r>
              <a:rPr lang="en-US" altLang="zh-CN" sz="1800" b="1"/>
              <a:t>    </a:t>
            </a:r>
            <a:r>
              <a:rPr lang="en-US" altLang="en-US" sz="1800" b="1"/>
              <a:t>FROM xs</a:t>
            </a:r>
            <a:r>
              <a:rPr lang="en-US" altLang="zh-CN" sz="1800" b="1"/>
              <a:t>b</a:t>
            </a:r>
            <a:r>
              <a:rPr lang="en-US" altLang="en-US" sz="1800" b="1"/>
              <a:t>  </a:t>
            </a:r>
            <a:endParaRPr lang="en-US" altLang="zh-CN" sz="1800" b="1"/>
          </a:p>
          <a:p>
            <a:pPr marL="685800" indent="-685800">
              <a:lnSpc>
                <a:spcPct val="130000"/>
              </a:lnSpc>
              <a:buFontTx/>
              <a:buNone/>
            </a:pPr>
            <a:r>
              <a:rPr lang="en-US" altLang="zh-CN" sz="1800" b="1"/>
              <a:t>      </a:t>
            </a:r>
            <a:r>
              <a:rPr lang="en-US" altLang="en-US" sz="1800" b="1"/>
              <a:t>WHERE xh  IN ( </a:t>
            </a:r>
            <a:r>
              <a:rPr lang="en-US" altLang="en-US" sz="1800" b="1" u="sng"/>
              <a:t>SELECT xh  FROM  xkb </a:t>
            </a:r>
            <a:endParaRPr lang="en-US" altLang="zh-CN" sz="1800" b="1" u="sng"/>
          </a:p>
          <a:p>
            <a:pPr marL="685800" indent="-685800">
              <a:lnSpc>
                <a:spcPct val="130000"/>
              </a:lnSpc>
              <a:buFontTx/>
              <a:buNone/>
            </a:pPr>
            <a:r>
              <a:rPr lang="en-US" altLang="zh-CN" sz="1800" b="1" u="sng"/>
              <a:t>    </a:t>
            </a:r>
            <a:r>
              <a:rPr lang="en-US" altLang="en-US" sz="1800" b="1" u="sng"/>
              <a:t>WHERE k</a:t>
            </a:r>
            <a:r>
              <a:rPr lang="en-US" altLang="zh-CN" sz="1800" b="1" u="sng"/>
              <a:t>c</a:t>
            </a:r>
            <a:r>
              <a:rPr lang="en-US" altLang="en-US" sz="1800" b="1" u="sng"/>
              <a:t>h  IN ( </a:t>
            </a:r>
            <a:r>
              <a:rPr lang="en-US" altLang="en-US" sz="1800" b="1" u="sng">
                <a:solidFill>
                  <a:schemeClr val="tx2"/>
                </a:solidFill>
              </a:rPr>
              <a:t>SELECT k</a:t>
            </a:r>
            <a:r>
              <a:rPr lang="en-US" altLang="zh-CN" sz="1800" b="1" u="sng">
                <a:solidFill>
                  <a:schemeClr val="tx2"/>
                </a:solidFill>
              </a:rPr>
              <a:t>c</a:t>
            </a:r>
            <a:r>
              <a:rPr lang="en-US" altLang="en-US" sz="1800" b="1" u="sng">
                <a:solidFill>
                  <a:schemeClr val="tx2"/>
                </a:solidFill>
              </a:rPr>
              <a:t>h   FROM  kcb  WHERE k</a:t>
            </a:r>
            <a:r>
              <a:rPr lang="en-US" altLang="zh-CN" sz="1800" b="1" u="sng">
                <a:solidFill>
                  <a:schemeClr val="tx2"/>
                </a:solidFill>
              </a:rPr>
              <a:t>c</a:t>
            </a:r>
            <a:r>
              <a:rPr lang="en-US" altLang="en-US" sz="1800" b="1" u="sng">
                <a:solidFill>
                  <a:schemeClr val="tx2"/>
                </a:solidFill>
              </a:rPr>
              <a:t>m='数据结构'))</a:t>
            </a:r>
            <a:endParaRPr lang="en-US" altLang="zh-CN" sz="1800" b="1" u="sng">
              <a:solidFill>
                <a:schemeClr val="tx2"/>
              </a:solidFill>
            </a:endParaRPr>
          </a:p>
        </p:txBody>
      </p:sp>
      <p:sp>
        <p:nvSpPr>
          <p:cNvPr id="179814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99170" name="Rectangle 2"/>
          <p:cNvSpPr>
            <a:spLocks noGrp="1" noRot="1" noChangeArrowheads="1"/>
          </p:cNvSpPr>
          <p:nvPr>
            <p:ph type="title"/>
          </p:nvPr>
        </p:nvSpPr>
        <p:spPr>
          <a:xfrm>
            <a:off x="611188" y="908050"/>
            <a:ext cx="8316912" cy="431800"/>
          </a:xfrm>
        </p:spPr>
        <p:txBody>
          <a:bodyPr/>
          <a:lstStyle/>
          <a:p>
            <a:pPr algn="l">
              <a:lnSpc>
                <a:spcPct val="110000"/>
              </a:lnSpc>
            </a:pPr>
            <a:r>
              <a:rPr lang="en-US" altLang="zh-CN" sz="2000">
                <a:solidFill>
                  <a:srgbClr val="CC3300"/>
                </a:solidFill>
              </a:rPr>
              <a:t>2</a:t>
            </a:r>
            <a:r>
              <a:rPr lang="zh-CN" altLang="en-US" sz="2000">
                <a:solidFill>
                  <a:srgbClr val="CC3300"/>
                </a:solidFill>
              </a:rPr>
              <a:t>、 使用比较符的嵌套查询</a:t>
            </a:r>
          </a:p>
        </p:txBody>
      </p:sp>
      <p:sp>
        <p:nvSpPr>
          <p:cNvPr id="1799171" name="Rectangle 3"/>
          <p:cNvSpPr>
            <a:spLocks noGrp="1" noRot="1" noChangeArrowheads="1"/>
          </p:cNvSpPr>
          <p:nvPr>
            <p:ph type="body" idx="1"/>
          </p:nvPr>
        </p:nvSpPr>
        <p:spPr>
          <a:xfrm>
            <a:off x="827088" y="1557338"/>
            <a:ext cx="7920037" cy="4248150"/>
          </a:xfrm>
          <a:noFill/>
          <a:ln/>
          <a:extLst>
            <a:ext uri="{909E8E84-426E-40DD-AFC4-6F175D3DCCD1}">
              <a14:hiddenFill xmlns:a14="http://schemas.microsoft.com/office/drawing/2010/main">
                <a:solidFill>
                  <a:srgbClr val="FFFFCC"/>
                </a:solidFill>
              </a14:hiddenFill>
            </a:ext>
          </a:extLst>
        </p:spPr>
        <p:txBody>
          <a:bodyPr/>
          <a:lstStyle/>
          <a:p>
            <a:pPr>
              <a:lnSpc>
                <a:spcPct val="135000"/>
              </a:lnSpc>
              <a:buFont typeface="Wingdings" pitchFamily="2" charset="2"/>
              <a:buNone/>
            </a:pPr>
            <a:r>
              <a:rPr lang="en-US" altLang="zh-CN" sz="1800" b="1">
                <a:solidFill>
                  <a:schemeClr val="tx2"/>
                </a:solidFill>
                <a:latin typeface="Times New Roman" pitchFamily="18" charset="0"/>
              </a:rPr>
              <a:t>【</a:t>
            </a:r>
            <a:r>
              <a:rPr lang="zh-CN" altLang="en-US" sz="1800" b="1">
                <a:solidFill>
                  <a:schemeClr val="tx2"/>
                </a:solidFill>
                <a:latin typeface="Times New Roman" pitchFamily="18" charset="0"/>
              </a:rPr>
              <a:t>例</a:t>
            </a:r>
            <a:r>
              <a:rPr lang="en-US" altLang="zh-CN" sz="1800" b="1">
                <a:solidFill>
                  <a:schemeClr val="tx2"/>
                </a:solidFill>
                <a:latin typeface="Times New Roman" pitchFamily="18" charset="0"/>
              </a:rPr>
              <a:t>】</a:t>
            </a:r>
            <a:r>
              <a:rPr lang="zh-CN" altLang="en-US" sz="1800" b="1">
                <a:solidFill>
                  <a:schemeClr val="tx2"/>
                </a:solidFill>
                <a:latin typeface="Times New Roman" pitchFamily="18" charset="0"/>
              </a:rPr>
              <a:t>求</a:t>
            </a:r>
            <a:r>
              <a:rPr lang="en-US" altLang="zh-CN" sz="1800" b="1">
                <a:solidFill>
                  <a:schemeClr val="tx2"/>
                </a:solidFill>
                <a:latin typeface="Times New Roman" pitchFamily="18" charset="0"/>
              </a:rPr>
              <a:t>0103</a:t>
            </a:r>
            <a:r>
              <a:rPr lang="zh-CN" altLang="en-US" sz="1800" b="1">
                <a:solidFill>
                  <a:schemeClr val="tx2"/>
                </a:solidFill>
                <a:latin typeface="Times New Roman" pitchFamily="18" charset="0"/>
              </a:rPr>
              <a:t>课程的成绩高于吴晨的学生学号和成绩。</a:t>
            </a:r>
            <a:endParaRPr lang="zh-CN" altLang="en-US" sz="1800" b="1">
              <a:solidFill>
                <a:srgbClr val="990033"/>
              </a:solidFill>
              <a:latin typeface="Times New Roman" pitchFamily="18" charset="0"/>
            </a:endParaRPr>
          </a:p>
          <a:p>
            <a:pPr>
              <a:lnSpc>
                <a:spcPct val="135000"/>
              </a:lnSpc>
              <a:buFont typeface="Wingdings" pitchFamily="2" charset="2"/>
              <a:buNone/>
            </a:pPr>
            <a:r>
              <a:rPr lang="zh-CN" altLang="en-US" sz="1800" b="1">
                <a:solidFill>
                  <a:srgbClr val="990033"/>
                </a:solidFill>
                <a:latin typeface="Times New Roman" pitchFamily="18" charset="0"/>
              </a:rPr>
              <a:t>  </a:t>
            </a:r>
            <a:r>
              <a:rPr lang="en-US" altLang="zh-CN" sz="1800" b="1"/>
              <a:t>SELECT xh,cj   FROM xkb   </a:t>
            </a:r>
          </a:p>
          <a:p>
            <a:pPr>
              <a:lnSpc>
                <a:spcPct val="135000"/>
              </a:lnSpc>
              <a:buFont typeface="Wingdings" pitchFamily="2" charset="2"/>
              <a:buNone/>
            </a:pPr>
            <a:r>
              <a:rPr lang="en-US" altLang="zh-CN" sz="1800" b="1"/>
              <a:t>      </a:t>
            </a:r>
            <a:r>
              <a:rPr lang="en-US" altLang="zh-CN" sz="1800" b="1">
                <a:solidFill>
                  <a:schemeClr val="hlink"/>
                </a:solidFill>
              </a:rPr>
              <a:t>WHERE kch='0103' AND cj &gt;</a:t>
            </a:r>
            <a:r>
              <a:rPr lang="en-US" altLang="zh-CN" sz="1800" b="1"/>
              <a:t> (</a:t>
            </a:r>
          </a:p>
          <a:p>
            <a:pPr>
              <a:lnSpc>
                <a:spcPct val="135000"/>
              </a:lnSpc>
              <a:buFont typeface="Wingdings" pitchFamily="2" charset="2"/>
              <a:buNone/>
            </a:pPr>
            <a:r>
              <a:rPr lang="en-US" altLang="zh-CN" sz="1800" b="1"/>
              <a:t>           SELECT </a:t>
            </a:r>
            <a:r>
              <a:rPr lang="en-US" altLang="zh-CN" sz="1800" b="1">
                <a:solidFill>
                  <a:schemeClr val="hlink"/>
                </a:solidFill>
              </a:rPr>
              <a:t>cj </a:t>
            </a:r>
            <a:r>
              <a:rPr lang="en-US" altLang="zh-CN" sz="1800" b="1"/>
              <a:t> FROM xkb    </a:t>
            </a:r>
          </a:p>
          <a:p>
            <a:pPr>
              <a:lnSpc>
                <a:spcPct val="135000"/>
              </a:lnSpc>
              <a:buFont typeface="Wingdings" pitchFamily="2" charset="2"/>
              <a:buNone/>
            </a:pPr>
            <a:r>
              <a:rPr lang="en-US" altLang="zh-CN" sz="1800" b="1"/>
              <a:t>               WHERE kch='0103'AND xh= </a:t>
            </a:r>
          </a:p>
          <a:p>
            <a:pPr>
              <a:lnSpc>
                <a:spcPct val="135000"/>
              </a:lnSpc>
              <a:buFont typeface="Wingdings" pitchFamily="2" charset="2"/>
              <a:buNone/>
            </a:pPr>
            <a:r>
              <a:rPr lang="en-US" altLang="zh-CN" sz="1800" b="1"/>
              <a:t>                   (</a:t>
            </a:r>
            <a:r>
              <a:rPr lang="en-US" altLang="zh-CN" sz="1800" b="1">
                <a:solidFill>
                  <a:schemeClr val="tx2"/>
                </a:solidFill>
              </a:rPr>
              <a:t>SELECT xh  FROM xsb</a:t>
            </a:r>
          </a:p>
          <a:p>
            <a:pPr>
              <a:lnSpc>
                <a:spcPct val="135000"/>
              </a:lnSpc>
              <a:buFont typeface="Wingdings" pitchFamily="2" charset="2"/>
              <a:buNone/>
            </a:pPr>
            <a:r>
              <a:rPr lang="en-US" altLang="zh-CN" sz="1800" b="1">
                <a:solidFill>
                  <a:schemeClr val="tx2"/>
                </a:solidFill>
              </a:rPr>
              <a:t>                         WHERE xm='</a:t>
            </a:r>
            <a:r>
              <a:rPr lang="zh-CN" altLang="en-US" sz="1800" b="1">
                <a:solidFill>
                  <a:schemeClr val="tx2"/>
                </a:solidFill>
              </a:rPr>
              <a:t>吴晨</a:t>
            </a:r>
            <a:r>
              <a:rPr lang="en-US" altLang="zh-CN" sz="1800" b="1"/>
              <a:t>'))</a:t>
            </a:r>
          </a:p>
        </p:txBody>
      </p:sp>
      <p:sp>
        <p:nvSpPr>
          <p:cNvPr id="179917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0194" name="Rectangle 2"/>
          <p:cNvSpPr>
            <a:spLocks noChangeArrowheads="1"/>
          </p:cNvSpPr>
          <p:nvPr/>
        </p:nvSpPr>
        <p:spPr bwMode="auto">
          <a:xfrm>
            <a:off x="323850" y="1557338"/>
            <a:ext cx="8534400" cy="5300662"/>
          </a:xfrm>
          <a:prstGeom prst="rect">
            <a:avLst/>
          </a:prstGeom>
          <a:noFill/>
          <a:ln>
            <a:noFill/>
          </a:ln>
          <a:effectLst/>
          <a:extLst>
            <a:ext uri="{909E8E84-426E-40DD-AFC4-6F175D3DCCD1}">
              <a14:hiddenFill xmlns:a14="http://schemas.microsoft.com/office/drawing/2010/main">
                <a:solidFill>
                  <a:srgbClr val="FFFFCC">
                    <a:alpha val="50000"/>
                  </a:srgbClr>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zh-CN" altLang="en-US"/>
          </a:p>
        </p:txBody>
      </p:sp>
      <p:sp>
        <p:nvSpPr>
          <p:cNvPr id="1800195" name="Rectangle 3"/>
          <p:cNvSpPr>
            <a:spLocks noGrp="1" noRot="1" noChangeArrowheads="1"/>
          </p:cNvSpPr>
          <p:nvPr>
            <p:ph type="title"/>
          </p:nvPr>
        </p:nvSpPr>
        <p:spPr>
          <a:xfrm>
            <a:off x="611188" y="1268413"/>
            <a:ext cx="7543800" cy="504825"/>
          </a:xfrm>
        </p:spPr>
        <p:txBody>
          <a:bodyPr/>
          <a:lstStyle/>
          <a:p>
            <a:pPr algn="l">
              <a:lnSpc>
                <a:spcPct val="110000"/>
              </a:lnSpc>
            </a:pPr>
            <a:r>
              <a:rPr lang="en-US" altLang="zh-CN" sz="2000" b="0">
                <a:solidFill>
                  <a:srgbClr val="CC3300"/>
                </a:solidFill>
              </a:rPr>
              <a:t>3</a:t>
            </a:r>
            <a:r>
              <a:rPr lang="zh-CN" altLang="en-US" sz="2000" b="0">
                <a:solidFill>
                  <a:srgbClr val="CC3300"/>
                </a:solidFill>
              </a:rPr>
              <a:t>、使用</a:t>
            </a:r>
            <a:r>
              <a:rPr lang="en-US" altLang="zh-CN" sz="2000" b="0">
                <a:solidFill>
                  <a:srgbClr val="CC3300"/>
                </a:solidFill>
              </a:rPr>
              <a:t>ANY</a:t>
            </a:r>
            <a:r>
              <a:rPr lang="zh-CN" altLang="en-US" sz="2000" b="0">
                <a:solidFill>
                  <a:srgbClr val="CC3300"/>
                </a:solidFill>
              </a:rPr>
              <a:t>或</a:t>
            </a:r>
            <a:r>
              <a:rPr lang="en-US" altLang="zh-CN" sz="2000" b="0">
                <a:solidFill>
                  <a:srgbClr val="CC3300"/>
                </a:solidFill>
              </a:rPr>
              <a:t>ALL</a:t>
            </a:r>
            <a:r>
              <a:rPr lang="zh-CN" altLang="en-US" sz="2000" b="0">
                <a:solidFill>
                  <a:srgbClr val="CC3300"/>
                </a:solidFill>
              </a:rPr>
              <a:t>操作符的嵌套查询</a:t>
            </a:r>
          </a:p>
        </p:txBody>
      </p:sp>
      <p:sp>
        <p:nvSpPr>
          <p:cNvPr id="1800196" name="Rectangle 4"/>
          <p:cNvSpPr>
            <a:spLocks noGrp="1" noRot="1" noChangeArrowheads="1"/>
          </p:cNvSpPr>
          <p:nvPr>
            <p:ph type="body" idx="1"/>
          </p:nvPr>
        </p:nvSpPr>
        <p:spPr>
          <a:xfrm>
            <a:off x="755650" y="1989138"/>
            <a:ext cx="6953250" cy="414337"/>
          </a:xfrm>
        </p:spPr>
        <p:txBody>
          <a:bodyPr/>
          <a:lstStyle/>
          <a:p>
            <a:pPr>
              <a:lnSpc>
                <a:spcPct val="110000"/>
              </a:lnSpc>
              <a:buFont typeface="Wingdings" pitchFamily="2" charset="2"/>
              <a:buNone/>
            </a:pPr>
            <a:r>
              <a:rPr lang="zh-CN" altLang="en-US" sz="1800" b="1">
                <a:solidFill>
                  <a:srgbClr val="336699"/>
                </a:solidFill>
                <a:latin typeface="黑体" pitchFamily="49" charset="-122"/>
                <a:ea typeface="黑体" pitchFamily="49" charset="-122"/>
              </a:rPr>
              <a:t>格式为：</a:t>
            </a:r>
            <a:r>
              <a:rPr lang="en-US" altLang="zh-CN" sz="1800" b="1">
                <a:solidFill>
                  <a:srgbClr val="336699"/>
                </a:solidFill>
                <a:latin typeface="黑体" pitchFamily="49" charset="-122"/>
                <a:ea typeface="黑体" pitchFamily="49" charset="-122"/>
              </a:rPr>
              <a:t>〈</a:t>
            </a:r>
            <a:r>
              <a:rPr lang="zh-CN" altLang="en-US" sz="1800" b="1">
                <a:solidFill>
                  <a:srgbClr val="336699"/>
                </a:solidFill>
                <a:latin typeface="黑体" pitchFamily="49" charset="-122"/>
                <a:ea typeface="黑体" pitchFamily="49" charset="-122"/>
              </a:rPr>
              <a:t>字段</a:t>
            </a:r>
            <a:r>
              <a:rPr lang="en-US" altLang="zh-CN" sz="1800" b="1">
                <a:solidFill>
                  <a:srgbClr val="336699"/>
                </a:solidFill>
                <a:latin typeface="黑体" pitchFamily="49" charset="-122"/>
                <a:ea typeface="黑体" pitchFamily="49" charset="-122"/>
              </a:rPr>
              <a:t>〉〈</a:t>
            </a:r>
            <a:r>
              <a:rPr lang="zh-CN" altLang="en-US" sz="1800" b="1">
                <a:solidFill>
                  <a:srgbClr val="336699"/>
                </a:solidFill>
                <a:latin typeface="黑体" pitchFamily="49" charset="-122"/>
                <a:ea typeface="黑体" pitchFamily="49" charset="-122"/>
              </a:rPr>
              <a:t>比较符</a:t>
            </a:r>
            <a:r>
              <a:rPr lang="en-US" altLang="zh-CN" sz="1800" b="1">
                <a:solidFill>
                  <a:srgbClr val="336699"/>
                </a:solidFill>
                <a:latin typeface="黑体" pitchFamily="49" charset="-122"/>
                <a:ea typeface="黑体" pitchFamily="49" charset="-122"/>
              </a:rPr>
              <a:t>〉[ANY|ALL]〈</a:t>
            </a:r>
            <a:r>
              <a:rPr lang="zh-CN" altLang="en-US" sz="1800" b="1">
                <a:solidFill>
                  <a:srgbClr val="336699"/>
                </a:solidFill>
                <a:latin typeface="黑体" pitchFamily="49" charset="-122"/>
                <a:ea typeface="黑体" pitchFamily="49" charset="-122"/>
              </a:rPr>
              <a:t>子查询</a:t>
            </a:r>
            <a:r>
              <a:rPr lang="en-US" altLang="zh-CN" sz="1800" b="1">
                <a:solidFill>
                  <a:srgbClr val="336699"/>
                </a:solidFill>
                <a:latin typeface="黑体" pitchFamily="49" charset="-122"/>
                <a:ea typeface="黑体" pitchFamily="49" charset="-122"/>
              </a:rPr>
              <a:t>〉</a:t>
            </a:r>
          </a:p>
        </p:txBody>
      </p:sp>
      <p:sp>
        <p:nvSpPr>
          <p:cNvPr id="1800197" name="Rectangle 5"/>
          <p:cNvSpPr>
            <a:spLocks noRot="1" noChangeArrowheads="1"/>
          </p:cNvSpPr>
          <p:nvPr/>
        </p:nvSpPr>
        <p:spPr bwMode="auto">
          <a:xfrm>
            <a:off x="323850" y="2997200"/>
            <a:ext cx="8407400" cy="2049463"/>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35000"/>
              </a:lnSpc>
              <a:spcBef>
                <a:spcPct val="20000"/>
              </a:spcBef>
              <a:buClr>
                <a:schemeClr val="hlink"/>
              </a:buClr>
              <a:buSzPct val="70000"/>
              <a:buFont typeface="Wingdings" pitchFamily="2" charset="2"/>
              <a:buNone/>
            </a:pPr>
            <a:r>
              <a:rPr lang="en-US" altLang="zh-CN">
                <a:solidFill>
                  <a:srgbClr val="990033"/>
                </a:solidFill>
                <a:latin typeface="Times New Roman" pitchFamily="18" charset="0"/>
                <a:ea typeface="黑体" pitchFamily="49" charset="-122"/>
              </a:rPr>
              <a:t>【</a:t>
            </a:r>
            <a:r>
              <a:rPr lang="zh-CN" altLang="en-US">
                <a:solidFill>
                  <a:srgbClr val="990033"/>
                </a:solidFill>
                <a:latin typeface="Times New Roman" pitchFamily="18" charset="0"/>
                <a:ea typeface="黑体" pitchFamily="49" charset="-122"/>
              </a:rPr>
              <a:t>例</a:t>
            </a:r>
            <a:r>
              <a:rPr lang="en-US" altLang="zh-CN">
                <a:solidFill>
                  <a:srgbClr val="990033"/>
                </a:solidFill>
                <a:latin typeface="Times New Roman" pitchFamily="18" charset="0"/>
                <a:ea typeface="黑体" pitchFamily="49" charset="-122"/>
              </a:rPr>
              <a:t>】</a:t>
            </a:r>
            <a:r>
              <a:rPr lang="zh-CN" altLang="en-US">
                <a:solidFill>
                  <a:srgbClr val="990033"/>
                </a:solidFill>
                <a:latin typeface="Times New Roman" pitchFamily="18" charset="0"/>
                <a:ea typeface="黑体" pitchFamily="49" charset="-122"/>
              </a:rPr>
              <a:t>求其他学生中比姓张的某一学生年龄小的学生。</a:t>
            </a:r>
            <a:r>
              <a:rPr lang="zh-CN" altLang="en-US">
                <a:solidFill>
                  <a:schemeClr val="bg2"/>
                </a:solidFill>
                <a:latin typeface="Times New Roman" pitchFamily="18" charset="0"/>
                <a:ea typeface="黑体" pitchFamily="49" charset="-122"/>
              </a:rPr>
              <a:t/>
            </a:r>
            <a:br>
              <a:rPr lang="zh-CN" altLang="en-US">
                <a:solidFill>
                  <a:schemeClr val="bg2"/>
                </a:solidFill>
                <a:latin typeface="Times New Roman" pitchFamily="18" charset="0"/>
                <a:ea typeface="黑体" pitchFamily="49" charset="-122"/>
              </a:rPr>
            </a:br>
            <a:r>
              <a:rPr lang="zh-CN" altLang="en-US" b="0">
                <a:solidFill>
                  <a:schemeClr val="bg2"/>
                </a:solidFill>
                <a:latin typeface="Times New Roman" pitchFamily="18" charset="0"/>
              </a:rPr>
              <a:t>    </a:t>
            </a:r>
            <a:r>
              <a:rPr lang="en-US" altLang="zh-CN"/>
              <a:t>SELECT *  FROM xsb  WHERE  xm not like '</a:t>
            </a:r>
            <a:r>
              <a:rPr lang="zh-CN" altLang="en-US"/>
              <a:t>张</a:t>
            </a:r>
            <a:r>
              <a:rPr lang="en-US" altLang="zh-CN"/>
              <a:t>%' AND  </a:t>
            </a:r>
            <a:r>
              <a:rPr lang="en-US" altLang="zh-CN" u="sng"/>
              <a:t>nl &lt;</a:t>
            </a:r>
            <a:r>
              <a:rPr lang="en-US" altLang="zh-CN" u="sng">
                <a:solidFill>
                  <a:schemeClr val="hlink"/>
                </a:solidFill>
              </a:rPr>
              <a:t>ANY (SELECT nl FROM xsb   WHERE xm  like '</a:t>
            </a:r>
            <a:r>
              <a:rPr lang="zh-CN" altLang="en-US" u="sng">
                <a:solidFill>
                  <a:schemeClr val="hlink"/>
                </a:solidFill>
              </a:rPr>
              <a:t>张</a:t>
            </a:r>
            <a:r>
              <a:rPr lang="en-US" altLang="zh-CN" u="sng">
                <a:solidFill>
                  <a:schemeClr val="hlink"/>
                </a:solidFill>
              </a:rPr>
              <a:t>%')</a:t>
            </a:r>
            <a:r>
              <a:rPr lang="en-US" altLang="zh-CN" u="sng"/>
              <a:t> </a:t>
            </a:r>
          </a:p>
          <a:p>
            <a:pPr marL="342900" indent="-342900">
              <a:lnSpc>
                <a:spcPct val="135000"/>
              </a:lnSpc>
              <a:spcBef>
                <a:spcPct val="20000"/>
              </a:spcBef>
              <a:buClr>
                <a:schemeClr val="hlink"/>
              </a:buClr>
              <a:buSzPct val="70000"/>
              <a:buFont typeface="Wingdings" pitchFamily="2" charset="2"/>
              <a:buNone/>
            </a:pPr>
            <a:r>
              <a:rPr lang="en-US" altLang="zh-CN"/>
              <a:t>                           </a:t>
            </a:r>
          </a:p>
        </p:txBody>
      </p:sp>
      <p:sp>
        <p:nvSpPr>
          <p:cNvPr id="1800198" name="Text Box 6"/>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1218" name="Rectangle 2"/>
          <p:cNvSpPr>
            <a:spLocks noGrp="1" noRot="1" noChangeArrowheads="1"/>
          </p:cNvSpPr>
          <p:nvPr>
            <p:ph type="title"/>
          </p:nvPr>
        </p:nvSpPr>
        <p:spPr>
          <a:xfrm>
            <a:off x="900113" y="1125538"/>
            <a:ext cx="7543800" cy="504825"/>
          </a:xfrm>
        </p:spPr>
        <p:txBody>
          <a:bodyPr/>
          <a:lstStyle/>
          <a:p>
            <a:pPr algn="l">
              <a:lnSpc>
                <a:spcPct val="110000"/>
              </a:lnSpc>
            </a:pPr>
            <a:r>
              <a:rPr lang="en-US" altLang="zh-CN" sz="2000" b="0">
                <a:solidFill>
                  <a:srgbClr val="CC3300"/>
                </a:solidFill>
                <a:latin typeface="黑体" pitchFamily="49" charset="-122"/>
                <a:ea typeface="黑体" pitchFamily="49" charset="-122"/>
              </a:rPr>
              <a:t>4</a:t>
            </a:r>
            <a:r>
              <a:rPr lang="zh-CN" altLang="en-US" sz="2000" b="0">
                <a:solidFill>
                  <a:srgbClr val="CC3300"/>
                </a:solidFill>
                <a:latin typeface="黑体" pitchFamily="49" charset="-122"/>
                <a:ea typeface="黑体" pitchFamily="49" charset="-122"/>
              </a:rPr>
              <a:t>、使用</a:t>
            </a:r>
            <a:r>
              <a:rPr lang="en-US" altLang="zh-CN" sz="2000" b="0">
                <a:solidFill>
                  <a:srgbClr val="CC3300"/>
                </a:solidFill>
                <a:latin typeface="黑体" pitchFamily="49" charset="-122"/>
                <a:ea typeface="黑体" pitchFamily="49" charset="-122"/>
              </a:rPr>
              <a:t>EXISTS</a:t>
            </a:r>
            <a:r>
              <a:rPr lang="zh-CN" altLang="en-US" sz="2000" b="0">
                <a:solidFill>
                  <a:srgbClr val="CC3300"/>
                </a:solidFill>
                <a:latin typeface="黑体" pitchFamily="49" charset="-122"/>
                <a:ea typeface="黑体" pitchFamily="49" charset="-122"/>
              </a:rPr>
              <a:t>操作符的嵌套查询</a:t>
            </a:r>
          </a:p>
        </p:txBody>
      </p:sp>
      <p:sp>
        <p:nvSpPr>
          <p:cNvPr id="1801219" name="Rectangle 3"/>
          <p:cNvSpPr>
            <a:spLocks noGrp="1" noRot="1" noChangeArrowheads="1"/>
          </p:cNvSpPr>
          <p:nvPr>
            <p:ph type="body" idx="1"/>
          </p:nvPr>
        </p:nvSpPr>
        <p:spPr>
          <a:xfrm>
            <a:off x="755650" y="1916113"/>
            <a:ext cx="8040688" cy="2017712"/>
          </a:xfrm>
          <a:noFill/>
          <a:ln/>
          <a:extLst>
            <a:ext uri="{909E8E84-426E-40DD-AFC4-6F175D3DCCD1}">
              <a14:hiddenFill xmlns:a14="http://schemas.microsoft.com/office/drawing/2010/main">
                <a:solidFill>
                  <a:srgbClr val="FFFFCC"/>
                </a:solidFill>
              </a14:hiddenFill>
            </a:ext>
          </a:extLst>
        </p:spPr>
        <p:txBody>
          <a:bodyPr/>
          <a:lstStyle/>
          <a:p>
            <a:pPr>
              <a:lnSpc>
                <a:spcPct val="140000"/>
              </a:lnSpc>
              <a:buFont typeface="Wingdings" pitchFamily="2" charset="2"/>
              <a:buNone/>
            </a:pPr>
            <a:r>
              <a:rPr lang="en-US" altLang="zh-CN" sz="1800" b="1">
                <a:solidFill>
                  <a:srgbClr val="336699"/>
                </a:solidFill>
                <a:latin typeface="Times New Roman" pitchFamily="18" charset="0"/>
              </a:rPr>
              <a:t>【</a:t>
            </a:r>
            <a:r>
              <a:rPr lang="zh-CN" altLang="en-US" sz="1800" b="1">
                <a:solidFill>
                  <a:srgbClr val="336699"/>
                </a:solidFill>
                <a:latin typeface="Times New Roman" pitchFamily="18" charset="0"/>
              </a:rPr>
              <a:t>例</a:t>
            </a:r>
            <a:r>
              <a:rPr lang="en-US" altLang="zh-CN" sz="1800" b="1">
                <a:solidFill>
                  <a:srgbClr val="336699"/>
                </a:solidFill>
                <a:latin typeface="Times New Roman" pitchFamily="18" charset="0"/>
              </a:rPr>
              <a:t>1】</a:t>
            </a:r>
            <a:r>
              <a:rPr lang="zh-CN" altLang="en-US" sz="1800" b="1">
                <a:solidFill>
                  <a:srgbClr val="336699"/>
                </a:solidFill>
                <a:latin typeface="Times New Roman" pitchFamily="18" charset="0"/>
              </a:rPr>
              <a:t>求没有选修</a:t>
            </a:r>
            <a:r>
              <a:rPr lang="en-US" altLang="zh-CN" sz="1800" b="1">
                <a:solidFill>
                  <a:srgbClr val="336699"/>
                </a:solidFill>
                <a:latin typeface="Times New Roman" pitchFamily="18" charset="0"/>
              </a:rPr>
              <a:t>0502</a:t>
            </a:r>
            <a:r>
              <a:rPr lang="zh-CN" altLang="en-US" sz="1800" b="1">
                <a:solidFill>
                  <a:srgbClr val="336699"/>
                </a:solidFill>
                <a:latin typeface="Times New Roman" pitchFamily="18" charset="0"/>
              </a:rPr>
              <a:t>课程的学生姓名。</a:t>
            </a:r>
            <a:br>
              <a:rPr lang="zh-CN" altLang="en-US" sz="1800" b="1">
                <a:solidFill>
                  <a:srgbClr val="336699"/>
                </a:solidFill>
                <a:latin typeface="Times New Roman" pitchFamily="18" charset="0"/>
              </a:rPr>
            </a:br>
            <a:r>
              <a:rPr lang="zh-CN" altLang="en-US" sz="1800">
                <a:solidFill>
                  <a:schemeClr val="bg2"/>
                </a:solidFill>
                <a:latin typeface="Times New Roman" pitchFamily="18" charset="0"/>
              </a:rPr>
              <a:t>     </a:t>
            </a:r>
            <a:r>
              <a:rPr lang="en-US" altLang="zh-CN" sz="1800" b="1"/>
              <a:t>SELECT xm   FROM xsb   </a:t>
            </a:r>
            <a:r>
              <a:rPr lang="en-US" altLang="zh-CN" sz="1800" b="1">
                <a:solidFill>
                  <a:schemeClr val="hlink"/>
                </a:solidFill>
              </a:rPr>
              <a:t>WHERE </a:t>
            </a:r>
            <a:r>
              <a:rPr lang="en-US" altLang="zh-CN" sz="1800" b="1"/>
              <a:t>NOT EXISTS </a:t>
            </a:r>
          </a:p>
          <a:p>
            <a:pPr>
              <a:lnSpc>
                <a:spcPct val="140000"/>
              </a:lnSpc>
              <a:buFont typeface="Wingdings" pitchFamily="2" charset="2"/>
              <a:buNone/>
            </a:pPr>
            <a:r>
              <a:rPr lang="en-US" altLang="zh-CN" sz="1800" b="1"/>
              <a:t>                   (</a:t>
            </a:r>
            <a:r>
              <a:rPr lang="en-US" altLang="zh-CN" sz="1800" b="1">
                <a:solidFill>
                  <a:schemeClr val="tx2"/>
                </a:solidFill>
              </a:rPr>
              <a:t>SELECT *  FROM xkb   </a:t>
            </a:r>
          </a:p>
          <a:p>
            <a:pPr>
              <a:lnSpc>
                <a:spcPct val="140000"/>
              </a:lnSpc>
              <a:buFont typeface="Wingdings" pitchFamily="2" charset="2"/>
              <a:buNone/>
            </a:pPr>
            <a:r>
              <a:rPr lang="en-US" altLang="zh-CN" sz="1800" b="1">
                <a:solidFill>
                  <a:schemeClr val="tx2"/>
                </a:solidFill>
              </a:rPr>
              <a:t>                            WHERE xsb.xh=xh   AND   kch='0502')</a:t>
            </a:r>
          </a:p>
        </p:txBody>
      </p:sp>
      <p:sp>
        <p:nvSpPr>
          <p:cNvPr id="1801220" name="Rectangle 4"/>
          <p:cNvSpPr>
            <a:spLocks noRot="1" noChangeArrowheads="1"/>
          </p:cNvSpPr>
          <p:nvPr/>
        </p:nvSpPr>
        <p:spPr bwMode="auto">
          <a:xfrm>
            <a:off x="611188" y="3933825"/>
            <a:ext cx="8207375" cy="2592388"/>
          </a:xfrm>
          <a:prstGeom prst="rect">
            <a:avLst/>
          </a:prstGeom>
          <a:noFill/>
          <a:ln>
            <a:noFill/>
          </a:ln>
          <a:effectLst/>
          <a:extLst>
            <a:ext uri="{909E8E84-426E-40DD-AFC4-6F175D3DCCD1}">
              <a14:hiddenFill xmlns:a14="http://schemas.microsoft.com/office/drawing/2010/main">
                <a:solidFill>
                  <a:srgbClr val="CCFFCC"/>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120000"/>
              </a:lnSpc>
              <a:spcBef>
                <a:spcPct val="20000"/>
              </a:spcBef>
              <a:buClr>
                <a:schemeClr val="hlink"/>
              </a:buClr>
              <a:buSzPct val="70000"/>
              <a:buFont typeface="Wingdings" pitchFamily="2" charset="2"/>
              <a:buNone/>
            </a:pPr>
            <a:r>
              <a:rPr lang="en-US" altLang="zh-CN">
                <a:solidFill>
                  <a:srgbClr val="336699"/>
                </a:solidFill>
                <a:latin typeface="Times New Roman" pitchFamily="18" charset="0"/>
              </a:rPr>
              <a:t>【</a:t>
            </a:r>
            <a:r>
              <a:rPr lang="zh-CN" altLang="en-US">
                <a:solidFill>
                  <a:srgbClr val="336699"/>
                </a:solidFill>
                <a:latin typeface="Times New Roman" pitchFamily="18" charset="0"/>
              </a:rPr>
              <a:t>例</a:t>
            </a:r>
            <a:r>
              <a:rPr lang="en-US" altLang="zh-CN">
                <a:solidFill>
                  <a:srgbClr val="336699"/>
                </a:solidFill>
                <a:latin typeface="Times New Roman" pitchFamily="18" charset="0"/>
              </a:rPr>
              <a:t>2】</a:t>
            </a:r>
            <a:r>
              <a:rPr lang="zh-CN" altLang="en-US">
                <a:solidFill>
                  <a:srgbClr val="336699"/>
                </a:solidFill>
                <a:latin typeface="Times New Roman" pitchFamily="18" charset="0"/>
              </a:rPr>
              <a:t>查询选修了全部课程的学生的姓名。</a:t>
            </a:r>
            <a:r>
              <a:rPr lang="zh-CN" altLang="en-US" b="0">
                <a:solidFill>
                  <a:schemeClr val="bg2"/>
                </a:solidFill>
                <a:latin typeface="Times New Roman" pitchFamily="18" charset="0"/>
              </a:rPr>
              <a:t/>
            </a:r>
            <a:br>
              <a:rPr lang="zh-CN" altLang="en-US" b="0">
                <a:solidFill>
                  <a:schemeClr val="bg2"/>
                </a:solidFill>
                <a:latin typeface="Times New Roman" pitchFamily="18" charset="0"/>
              </a:rPr>
            </a:br>
            <a:r>
              <a:rPr lang="zh-CN" altLang="en-US" b="0">
                <a:solidFill>
                  <a:schemeClr val="bg2"/>
                </a:solidFill>
                <a:latin typeface="Times New Roman" pitchFamily="18" charset="0"/>
              </a:rPr>
              <a:t>    </a:t>
            </a:r>
            <a:r>
              <a:rPr lang="en-US" altLang="zh-CN">
                <a:latin typeface="Times New Roman" pitchFamily="18" charset="0"/>
              </a:rPr>
              <a:t>SELECT xm  FROM xsb</a:t>
            </a:r>
            <a:br>
              <a:rPr lang="en-US" altLang="zh-CN">
                <a:latin typeface="Times New Roman" pitchFamily="18" charset="0"/>
              </a:rPr>
            </a:br>
            <a:r>
              <a:rPr lang="en-US" altLang="zh-CN">
                <a:latin typeface="Times New Roman" pitchFamily="18" charset="0"/>
              </a:rPr>
              <a:t>   WHERE NOT EXISTS </a:t>
            </a:r>
          </a:p>
          <a:p>
            <a:pPr marL="342900" indent="-342900">
              <a:lnSpc>
                <a:spcPct val="120000"/>
              </a:lnSpc>
              <a:spcBef>
                <a:spcPct val="20000"/>
              </a:spcBef>
              <a:buClr>
                <a:schemeClr val="hlink"/>
              </a:buClr>
              <a:buSzPct val="70000"/>
              <a:buFont typeface="Wingdings" pitchFamily="2" charset="2"/>
              <a:buNone/>
            </a:pPr>
            <a:r>
              <a:rPr lang="en-US" altLang="zh-CN">
                <a:latin typeface="Times New Roman" pitchFamily="18" charset="0"/>
              </a:rPr>
              <a:t>                 (SELECT *  FROM kcb</a:t>
            </a:r>
            <a:br>
              <a:rPr lang="en-US" altLang="zh-CN">
                <a:latin typeface="Times New Roman" pitchFamily="18" charset="0"/>
              </a:rPr>
            </a:br>
            <a:r>
              <a:rPr lang="en-US" altLang="zh-CN">
                <a:latin typeface="Times New Roman" pitchFamily="18" charset="0"/>
              </a:rPr>
              <a:t>               WHERE NOT EXISTS (SELECT *   FROM xkb</a:t>
            </a:r>
            <a:br>
              <a:rPr lang="en-US" altLang="zh-CN">
                <a:latin typeface="Times New Roman" pitchFamily="18" charset="0"/>
              </a:rPr>
            </a:br>
            <a:r>
              <a:rPr lang="en-US" altLang="zh-CN">
                <a:latin typeface="Times New Roman" pitchFamily="18" charset="0"/>
              </a:rPr>
              <a:t>                                       WHERE xsb.xh=xh AND  kcb.kch=kch))</a:t>
            </a:r>
          </a:p>
        </p:txBody>
      </p:sp>
      <p:sp>
        <p:nvSpPr>
          <p:cNvPr id="1801221"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p:cover dir="d"/>
  </p:transition>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2242" name="Rectangle 2"/>
          <p:cNvSpPr>
            <a:spLocks noGrp="1" noRot="1" noChangeArrowheads="1"/>
          </p:cNvSpPr>
          <p:nvPr>
            <p:ph type="title"/>
          </p:nvPr>
        </p:nvSpPr>
        <p:spPr>
          <a:xfrm>
            <a:off x="684213" y="908050"/>
            <a:ext cx="7543800" cy="639763"/>
          </a:xfrm>
        </p:spPr>
        <p:txBody>
          <a:bodyPr/>
          <a:lstStyle/>
          <a:p>
            <a:pPr algn="l">
              <a:lnSpc>
                <a:spcPct val="110000"/>
              </a:lnSpc>
            </a:pPr>
            <a:r>
              <a:rPr lang="zh-CN" altLang="en-US" sz="2400" b="0">
                <a:solidFill>
                  <a:srgbClr val="660066"/>
                </a:solidFill>
                <a:ea typeface="黑体" pitchFamily="49" charset="-122"/>
              </a:rPr>
              <a:t>（五）集合查询</a:t>
            </a:r>
          </a:p>
        </p:txBody>
      </p:sp>
      <p:sp>
        <p:nvSpPr>
          <p:cNvPr id="1802243" name="Rectangle 3"/>
          <p:cNvSpPr>
            <a:spLocks noGrp="1" noRot="1" noChangeArrowheads="1"/>
          </p:cNvSpPr>
          <p:nvPr>
            <p:ph type="body" idx="1"/>
          </p:nvPr>
        </p:nvSpPr>
        <p:spPr>
          <a:xfrm>
            <a:off x="611188" y="1628775"/>
            <a:ext cx="8208962" cy="4654550"/>
          </a:xfrm>
          <a:noFill/>
          <a:ln/>
          <a:extLst>
            <a:ext uri="{909E8E84-426E-40DD-AFC4-6F175D3DCCD1}">
              <a14:hiddenFill xmlns:a14="http://schemas.microsoft.com/office/drawing/2010/main">
                <a:solidFill>
                  <a:srgbClr val="FFEBEC"/>
                </a:solidFill>
              </a14:hiddenFill>
            </a:ext>
          </a:extLst>
        </p:spPr>
        <p:txBody>
          <a:bodyPr/>
          <a:lstStyle/>
          <a:p>
            <a:pPr>
              <a:lnSpc>
                <a:spcPct val="140000"/>
              </a:lnSpc>
              <a:buFont typeface="Wingdings" pitchFamily="2" charset="2"/>
              <a:buNone/>
            </a:pPr>
            <a:r>
              <a:rPr lang="en-US" altLang="zh-CN" sz="1800" b="1">
                <a:solidFill>
                  <a:srgbClr val="990033"/>
                </a:solidFill>
                <a:latin typeface="Times New Roman" pitchFamily="18" charset="0"/>
                <a:ea typeface="黑体" pitchFamily="49" charset="-122"/>
              </a:rPr>
              <a:t>【</a:t>
            </a:r>
            <a:r>
              <a:rPr lang="zh-CN" altLang="en-US" sz="1800" b="1">
                <a:solidFill>
                  <a:srgbClr val="990033"/>
                </a:solidFill>
                <a:latin typeface="Times New Roman" pitchFamily="18" charset="0"/>
                <a:ea typeface="黑体" pitchFamily="49" charset="-122"/>
              </a:rPr>
              <a:t>例</a:t>
            </a:r>
            <a:r>
              <a:rPr lang="en-US" altLang="zh-CN" sz="1800" b="1">
                <a:solidFill>
                  <a:srgbClr val="990033"/>
                </a:solidFill>
                <a:latin typeface="Times New Roman" pitchFamily="18" charset="0"/>
                <a:ea typeface="黑体" pitchFamily="49" charset="-122"/>
              </a:rPr>
              <a:t>】</a:t>
            </a:r>
            <a:r>
              <a:rPr lang="zh-CN" altLang="en-US" sz="1800" b="1">
                <a:solidFill>
                  <a:srgbClr val="990033"/>
                </a:solidFill>
                <a:latin typeface="Times New Roman" pitchFamily="18" charset="0"/>
                <a:ea typeface="黑体" pitchFamily="49" charset="-122"/>
              </a:rPr>
              <a:t>求选修</a:t>
            </a:r>
            <a:r>
              <a:rPr lang="en-US" altLang="zh-CN" sz="1800" b="1">
                <a:solidFill>
                  <a:srgbClr val="990033"/>
                </a:solidFill>
                <a:latin typeface="Times New Roman" pitchFamily="18" charset="0"/>
                <a:ea typeface="黑体" pitchFamily="49" charset="-122"/>
              </a:rPr>
              <a:t>0502</a:t>
            </a:r>
            <a:r>
              <a:rPr lang="zh-CN" altLang="en-US" sz="1800" b="1">
                <a:solidFill>
                  <a:srgbClr val="990033"/>
                </a:solidFill>
                <a:latin typeface="Times New Roman" pitchFamily="18" charset="0"/>
                <a:ea typeface="黑体" pitchFamily="49" charset="-122"/>
              </a:rPr>
              <a:t>课程，或选修</a:t>
            </a:r>
            <a:r>
              <a:rPr lang="en-US" altLang="zh-CN" sz="1800" b="1">
                <a:solidFill>
                  <a:srgbClr val="990033"/>
                </a:solidFill>
                <a:latin typeface="Times New Roman" pitchFamily="18" charset="0"/>
                <a:ea typeface="黑体" pitchFamily="49" charset="-122"/>
              </a:rPr>
              <a:t>0503</a:t>
            </a:r>
            <a:r>
              <a:rPr lang="zh-CN" altLang="en-US" sz="1800" b="1">
                <a:solidFill>
                  <a:srgbClr val="990033"/>
                </a:solidFill>
                <a:latin typeface="Times New Roman" pitchFamily="18" charset="0"/>
                <a:ea typeface="黑体" pitchFamily="49" charset="-122"/>
              </a:rPr>
              <a:t>课程的学生学号。</a:t>
            </a:r>
          </a:p>
          <a:p>
            <a:pPr>
              <a:lnSpc>
                <a:spcPct val="140000"/>
              </a:lnSpc>
              <a:buFont typeface="Wingdings" pitchFamily="2" charset="2"/>
              <a:buNone/>
            </a:pPr>
            <a:r>
              <a:rPr lang="zh-CN" altLang="en-US" sz="1800" b="1">
                <a:solidFill>
                  <a:srgbClr val="990033"/>
                </a:solidFill>
                <a:latin typeface="Times New Roman" pitchFamily="18" charset="0"/>
                <a:ea typeface="黑体" pitchFamily="49" charset="-122"/>
              </a:rPr>
              <a:t>       </a:t>
            </a:r>
            <a:r>
              <a:rPr lang="en-US" altLang="zh-CN" sz="1800" b="1"/>
              <a:t>SELECT xh FROM xkb  WHERE kch=‘0502’ </a:t>
            </a:r>
          </a:p>
          <a:p>
            <a:pPr>
              <a:lnSpc>
                <a:spcPct val="140000"/>
              </a:lnSpc>
              <a:buFont typeface="Wingdings" pitchFamily="2" charset="2"/>
              <a:buNone/>
            </a:pPr>
            <a:r>
              <a:rPr lang="en-US" altLang="zh-CN" sz="1800" b="1"/>
              <a:t>         </a:t>
            </a:r>
            <a:r>
              <a:rPr lang="en-US" altLang="zh-CN" sz="1800" b="1">
                <a:solidFill>
                  <a:srgbClr val="CC3300"/>
                </a:solidFill>
              </a:rPr>
              <a:t>union</a:t>
            </a:r>
            <a:r>
              <a:rPr lang="en-US" altLang="zh-CN" sz="1800" b="1"/>
              <a:t>    SELECT xh FROM xkb  WHERE kch='0503'</a:t>
            </a:r>
          </a:p>
        </p:txBody>
      </p:sp>
      <p:sp>
        <p:nvSpPr>
          <p:cNvPr id="1802244"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3266" name="Rectangle 2"/>
          <p:cNvSpPr>
            <a:spLocks noGrp="1" noRot="1" noChangeArrowheads="1"/>
          </p:cNvSpPr>
          <p:nvPr>
            <p:ph type="title"/>
          </p:nvPr>
        </p:nvSpPr>
        <p:spPr>
          <a:xfrm>
            <a:off x="323850" y="549275"/>
            <a:ext cx="8540750" cy="655638"/>
          </a:xfrm>
        </p:spPr>
        <p:txBody>
          <a:bodyPr/>
          <a:lstStyle/>
          <a:p>
            <a:r>
              <a:rPr lang="zh-CN" altLang="en-US" sz="2800">
                <a:solidFill>
                  <a:srgbClr val="CC3300"/>
                </a:solidFill>
              </a:rPr>
              <a:t>复习与提示</a:t>
            </a:r>
          </a:p>
        </p:txBody>
      </p:sp>
      <p:sp>
        <p:nvSpPr>
          <p:cNvPr id="1803267" name="Rectangle 3"/>
          <p:cNvSpPr>
            <a:spLocks noGrp="1" noRot="1" noChangeArrowheads="1"/>
          </p:cNvSpPr>
          <p:nvPr>
            <p:ph type="body" idx="1"/>
          </p:nvPr>
        </p:nvSpPr>
        <p:spPr>
          <a:xfrm>
            <a:off x="323850" y="1268413"/>
            <a:ext cx="8540750" cy="5113337"/>
          </a:xfrm>
        </p:spPr>
        <p:txBody>
          <a:bodyPr/>
          <a:lstStyle/>
          <a:p>
            <a:pPr>
              <a:lnSpc>
                <a:spcPct val="130000"/>
              </a:lnSpc>
            </a:pPr>
            <a:r>
              <a:rPr lang="zh-CN" altLang="en-US" sz="2000">
                <a:latin typeface="宋体" pitchFamily="2" charset="-122"/>
              </a:rPr>
              <a:t>表是</a:t>
            </a:r>
            <a:r>
              <a:rPr lang="en-GB" altLang="zh-CN" sz="2000">
                <a:latin typeface="宋体" pitchFamily="2" charset="-122"/>
              </a:rPr>
              <a:t>SQL Server</a:t>
            </a:r>
            <a:r>
              <a:rPr lang="zh-CN" altLang="en-GB" sz="2000">
                <a:latin typeface="宋体" pitchFamily="2" charset="-122"/>
              </a:rPr>
              <a:t>数据库最重要的数据库对象之一，它是用来存储数据的两维数组，有行和列（字段），并且通过对表字段属性的定义可以规定列的数据类型。掌握</a:t>
            </a:r>
            <a:r>
              <a:rPr lang="zh-CN" altLang="en-GB" sz="2000">
                <a:solidFill>
                  <a:srgbClr val="CC0000"/>
                </a:solidFill>
                <a:latin typeface="宋体" pitchFamily="2" charset="-122"/>
              </a:rPr>
              <a:t>表</a:t>
            </a:r>
            <a:r>
              <a:rPr lang="zh-CN" altLang="en-GB" sz="2000">
                <a:latin typeface="宋体" pitchFamily="2" charset="-122"/>
              </a:rPr>
              <a:t>的</a:t>
            </a:r>
            <a:r>
              <a:rPr lang="zh-CN" altLang="en-GB" sz="2000">
                <a:solidFill>
                  <a:srgbClr val="6666FF"/>
                </a:solidFill>
                <a:latin typeface="宋体" pitchFamily="2" charset="-122"/>
              </a:rPr>
              <a:t>创建</a:t>
            </a:r>
            <a:r>
              <a:rPr lang="zh-CN" altLang="en-GB" sz="2000">
                <a:latin typeface="宋体" pitchFamily="2" charset="-122"/>
              </a:rPr>
              <a:t>、</a:t>
            </a:r>
            <a:r>
              <a:rPr lang="zh-CN" altLang="en-GB" sz="2000">
                <a:solidFill>
                  <a:srgbClr val="6666FF"/>
                </a:solidFill>
                <a:latin typeface="宋体" pitchFamily="2" charset="-122"/>
              </a:rPr>
              <a:t>修改</a:t>
            </a:r>
            <a:r>
              <a:rPr lang="zh-CN" altLang="en-GB" sz="2000">
                <a:latin typeface="宋体" pitchFamily="2" charset="-122"/>
              </a:rPr>
              <a:t>操作，利用表进行</a:t>
            </a:r>
            <a:r>
              <a:rPr lang="zh-CN" altLang="en-GB" sz="2000">
                <a:solidFill>
                  <a:srgbClr val="6666FF"/>
                </a:solidFill>
                <a:latin typeface="宋体" pitchFamily="2" charset="-122"/>
              </a:rPr>
              <a:t>插入、修改、删除以及查询数据</a:t>
            </a:r>
            <a:r>
              <a:rPr lang="zh-CN" altLang="en-GB" sz="2000">
                <a:latin typeface="宋体" pitchFamily="2" charset="-122"/>
              </a:rPr>
              <a:t>等操作。 </a:t>
            </a:r>
            <a:endParaRPr lang="zh-CN" altLang="en-US" sz="2000">
              <a:latin typeface="宋体" pitchFamily="2" charset="-122"/>
            </a:endParaRPr>
          </a:p>
          <a:p>
            <a:pPr>
              <a:lnSpc>
                <a:spcPct val="130000"/>
              </a:lnSpc>
              <a:buFont typeface="Wingdings" pitchFamily="2" charset="2"/>
              <a:buNone/>
            </a:pPr>
            <a:endParaRPr lang="zh-CN" altLang="en-US" sz="2000">
              <a:latin typeface="宋体" pitchFamily="2" charset="-122"/>
            </a:endParaRPr>
          </a:p>
          <a:p>
            <a:pPr>
              <a:lnSpc>
                <a:spcPct val="130000"/>
              </a:lnSpc>
            </a:pPr>
            <a:r>
              <a:rPr lang="zh-CN" altLang="en-US" sz="2000">
                <a:latin typeface="宋体" pitchFamily="2" charset="-122"/>
              </a:rPr>
              <a:t>实例是关系数据库引擎，是</a:t>
            </a:r>
            <a:r>
              <a:rPr lang="en-US" altLang="zh-CN" sz="2000">
                <a:latin typeface="宋体" pitchFamily="2" charset="-122"/>
              </a:rPr>
              <a:t>SQL Server</a:t>
            </a:r>
            <a:r>
              <a:rPr lang="zh-CN" altLang="en-US" sz="2000">
                <a:latin typeface="宋体" pitchFamily="2" charset="-122"/>
              </a:rPr>
              <a:t>的工作单元。每一个实例都是由系统数据库和用户数据库组成，拥有独立的管理和运行环境，</a:t>
            </a:r>
            <a:r>
              <a:rPr lang="en-US" altLang="zh-CN" sz="2000">
                <a:latin typeface="宋体" pitchFamily="2" charset="-122"/>
              </a:rPr>
              <a:t>SQL Server</a:t>
            </a:r>
            <a:r>
              <a:rPr lang="zh-CN" altLang="en-US" sz="2000">
                <a:latin typeface="宋体" pitchFamily="2" charset="-122"/>
              </a:rPr>
              <a:t>客户端通过指定实例的名称访问数据库服务器。譬如有二个不同的应用系统需要访问同一台服务器上的不同数据库，那么该服务器就应该安装二个实例来管理；如果是同一个应用系统的几个数据库则只需放在同一实例中即可。</a:t>
            </a:r>
          </a:p>
        </p:txBody>
      </p:sp>
      <p:sp>
        <p:nvSpPr>
          <p:cNvPr id="1803268"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4290" name="Rectangle 2"/>
          <p:cNvSpPr>
            <a:spLocks noGrp="1" noRot="1" noChangeArrowheads="1"/>
          </p:cNvSpPr>
          <p:nvPr>
            <p:ph type="title"/>
          </p:nvPr>
        </p:nvSpPr>
        <p:spPr>
          <a:xfrm>
            <a:off x="323850" y="549275"/>
            <a:ext cx="8540750" cy="655638"/>
          </a:xfrm>
        </p:spPr>
        <p:txBody>
          <a:bodyPr/>
          <a:lstStyle/>
          <a:p>
            <a:r>
              <a:rPr lang="zh-CN" altLang="en-US" sz="2800">
                <a:solidFill>
                  <a:srgbClr val="CC3300"/>
                </a:solidFill>
              </a:rPr>
              <a:t>复习与提示</a:t>
            </a:r>
          </a:p>
        </p:txBody>
      </p:sp>
      <p:sp>
        <p:nvSpPr>
          <p:cNvPr id="1804291" name="Rectangle 3"/>
          <p:cNvSpPr>
            <a:spLocks noGrp="1" noRot="1" noChangeArrowheads="1"/>
          </p:cNvSpPr>
          <p:nvPr>
            <p:ph type="body" idx="1"/>
          </p:nvPr>
        </p:nvSpPr>
        <p:spPr>
          <a:xfrm>
            <a:off x="250825" y="1196975"/>
            <a:ext cx="8540750" cy="5661025"/>
          </a:xfrm>
        </p:spPr>
        <p:txBody>
          <a:bodyPr/>
          <a:lstStyle/>
          <a:p>
            <a:pPr>
              <a:lnSpc>
                <a:spcPct val="120000"/>
              </a:lnSpc>
              <a:spcBef>
                <a:spcPct val="0"/>
              </a:spcBef>
              <a:buFont typeface="Wingdings" pitchFamily="2" charset="2"/>
              <a:buNone/>
            </a:pPr>
            <a:endParaRPr lang="en-US" altLang="zh-CN" sz="2000"/>
          </a:p>
          <a:p>
            <a:pPr>
              <a:lnSpc>
                <a:spcPct val="120000"/>
              </a:lnSpc>
              <a:spcBef>
                <a:spcPct val="0"/>
              </a:spcBef>
            </a:pPr>
            <a:r>
              <a:rPr lang="zh-CN" altLang="en-US" sz="2000"/>
              <a:t>视图的功能：</a:t>
            </a:r>
          </a:p>
          <a:p>
            <a:pPr>
              <a:lnSpc>
                <a:spcPct val="120000"/>
              </a:lnSpc>
              <a:spcBef>
                <a:spcPct val="0"/>
              </a:spcBef>
              <a:buFont typeface="Wingdings" pitchFamily="2" charset="2"/>
              <a:buNone/>
            </a:pPr>
            <a:r>
              <a:rPr lang="zh-CN" altLang="en-US" sz="2000"/>
              <a:t>            视图让用户能够着重于他们所感兴趣的特定数据和所负责的特定任务，不必要的数据可以不出现在视图中；视图可以将来自不同表的两个或多个查询结果组合成单一的结果集，用户可以当作单独的表来操作；视图可以简化用户操作数据的方式，可将经常使用的连接、投影、联合查询和选择查询定义为视图，这样，用户每次对特定的数据执行进一步操作时，不必指定所有条件和限定；同时，视图增强了数据的安全性，因为用户只能看到视图中所定义的数据，而不是基本表中的数据。</a:t>
            </a:r>
          </a:p>
        </p:txBody>
      </p:sp>
      <p:sp>
        <p:nvSpPr>
          <p:cNvPr id="1804292"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5314" name="Rectangle 2"/>
          <p:cNvSpPr>
            <a:spLocks noGrp="1" noRot="1" noChangeArrowheads="1"/>
          </p:cNvSpPr>
          <p:nvPr>
            <p:ph type="title"/>
          </p:nvPr>
        </p:nvSpPr>
        <p:spPr>
          <a:xfrm>
            <a:off x="755650" y="908050"/>
            <a:ext cx="7092950" cy="415925"/>
          </a:xfrm>
        </p:spPr>
        <p:txBody>
          <a:bodyPr/>
          <a:lstStyle/>
          <a:p>
            <a:pPr algn="l"/>
            <a:r>
              <a:rPr lang="en-US" altLang="zh-CN" sz="2800" b="0"/>
              <a:t>P</a:t>
            </a:r>
            <a:r>
              <a:rPr lang="en-US" altLang="zh-CN" sz="2800" b="0" baseline="-25000"/>
              <a:t>110</a:t>
            </a:r>
            <a:r>
              <a:rPr lang="zh-CN" altLang="en-US" sz="2800" b="0"/>
              <a:t>第一题</a:t>
            </a:r>
          </a:p>
        </p:txBody>
      </p:sp>
      <p:sp>
        <p:nvSpPr>
          <p:cNvPr id="1805315" name="Rectangle 3"/>
          <p:cNvSpPr>
            <a:spLocks noGrp="1" noRot="1" noChangeArrowheads="1"/>
          </p:cNvSpPr>
          <p:nvPr>
            <p:ph type="body" idx="1"/>
          </p:nvPr>
        </p:nvSpPr>
        <p:spPr>
          <a:xfrm>
            <a:off x="323850" y="1557338"/>
            <a:ext cx="3743325" cy="3886200"/>
          </a:xfrm>
        </p:spPr>
        <p:txBody>
          <a:bodyPr/>
          <a:lstStyle/>
          <a:p>
            <a:pPr>
              <a:lnSpc>
                <a:spcPct val="90000"/>
              </a:lnSpc>
            </a:pPr>
            <a:r>
              <a:rPr lang="en-US" altLang="zh-CN" sz="1800"/>
              <a:t>1. </a:t>
            </a:r>
            <a:r>
              <a:rPr lang="zh-CN" altLang="en-US" sz="1800"/>
              <a:t>视图、基本表 </a:t>
            </a:r>
          </a:p>
          <a:p>
            <a:pPr>
              <a:lnSpc>
                <a:spcPct val="90000"/>
              </a:lnSpc>
            </a:pPr>
            <a:r>
              <a:rPr lang="en-US" altLang="zh-CN" sz="1800"/>
              <a:t>2. </a:t>
            </a:r>
            <a:r>
              <a:rPr lang="zh-CN" altLang="en-US" sz="1800"/>
              <a:t>非过程化、集合 </a:t>
            </a:r>
          </a:p>
          <a:p>
            <a:pPr>
              <a:lnSpc>
                <a:spcPct val="90000"/>
              </a:lnSpc>
            </a:pPr>
            <a:r>
              <a:rPr lang="en-US" altLang="zh-CN" sz="1800"/>
              <a:t>3. KUCUN</a:t>
            </a:r>
            <a:r>
              <a:rPr lang="zh-CN" altLang="en-US" sz="1800"/>
              <a:t>、</a:t>
            </a:r>
            <a:r>
              <a:rPr lang="en-US" altLang="zh-CN" sz="1800"/>
              <a:t>LIU </a:t>
            </a:r>
          </a:p>
          <a:p>
            <a:pPr>
              <a:lnSpc>
                <a:spcPct val="90000"/>
              </a:lnSpc>
            </a:pPr>
            <a:r>
              <a:rPr lang="en-US" altLang="zh-CN" sz="1800"/>
              <a:t>4. </a:t>
            </a:r>
            <a:r>
              <a:rPr lang="zh-CN" altLang="en-US" sz="1800"/>
              <a:t>列级、表级 </a:t>
            </a:r>
          </a:p>
          <a:p>
            <a:pPr>
              <a:lnSpc>
                <a:spcPct val="90000"/>
              </a:lnSpc>
            </a:pPr>
            <a:r>
              <a:rPr lang="en-US" altLang="zh-CN" sz="1800"/>
              <a:t>5. </a:t>
            </a:r>
            <a:r>
              <a:rPr lang="zh-CN" altLang="en-US" sz="1800"/>
              <a:t>主码、单值、外码、检查</a:t>
            </a:r>
          </a:p>
          <a:p>
            <a:pPr>
              <a:lnSpc>
                <a:spcPct val="90000"/>
              </a:lnSpc>
            </a:pPr>
            <a:r>
              <a:rPr lang="en-US" altLang="zh-CN" sz="1800"/>
              <a:t>6. primary key</a:t>
            </a:r>
            <a:r>
              <a:rPr lang="zh-CN" altLang="en-US" sz="1800"/>
              <a:t>、</a:t>
            </a:r>
            <a:r>
              <a:rPr lang="en-US" altLang="zh-CN" sz="1800"/>
              <a:t>foreign key </a:t>
            </a:r>
          </a:p>
          <a:p>
            <a:pPr>
              <a:lnSpc>
                <a:spcPct val="90000"/>
              </a:lnSpc>
            </a:pPr>
            <a:r>
              <a:rPr lang="en-US" altLang="zh-CN" sz="1800"/>
              <a:t>7. </a:t>
            </a:r>
            <a:r>
              <a:rPr lang="zh-CN" altLang="en-US" sz="1800"/>
              <a:t>建立、修改、删除</a:t>
            </a:r>
          </a:p>
          <a:p>
            <a:pPr>
              <a:lnSpc>
                <a:spcPct val="90000"/>
              </a:lnSpc>
            </a:pPr>
            <a:r>
              <a:rPr lang="en-US" altLang="zh-CN" sz="1800"/>
              <a:t>8. </a:t>
            </a:r>
            <a:r>
              <a:rPr lang="zh-CN" altLang="en-US" sz="1800"/>
              <a:t>单行（单值）、多行（多值） </a:t>
            </a:r>
          </a:p>
          <a:p>
            <a:pPr>
              <a:lnSpc>
                <a:spcPct val="90000"/>
              </a:lnSpc>
            </a:pPr>
            <a:r>
              <a:rPr lang="en-US" altLang="zh-CN" sz="1800"/>
              <a:t>9. </a:t>
            </a:r>
            <a:r>
              <a:rPr lang="zh-CN" altLang="en-US" sz="1800"/>
              <a:t>插入、修改、删除 </a:t>
            </a:r>
          </a:p>
        </p:txBody>
      </p:sp>
      <p:sp>
        <p:nvSpPr>
          <p:cNvPr id="1805316" name="Rectangle 4"/>
          <p:cNvSpPr>
            <a:spLocks noRot="1" noChangeArrowheads="1"/>
          </p:cNvSpPr>
          <p:nvPr/>
        </p:nvSpPr>
        <p:spPr bwMode="auto">
          <a:xfrm>
            <a:off x="4356100" y="1700213"/>
            <a:ext cx="4032250" cy="3886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marL="342900" indent="-342900">
              <a:lnSpc>
                <a:spcPct val="90000"/>
              </a:lnSpc>
              <a:spcBef>
                <a:spcPct val="20000"/>
              </a:spcBef>
              <a:buClr>
                <a:schemeClr val="hlink"/>
              </a:buClr>
              <a:buSzPct val="70000"/>
              <a:buFont typeface="Wingdings" pitchFamily="2" charset="2"/>
              <a:buChar char="v"/>
            </a:pPr>
            <a:r>
              <a:rPr lang="en-US" altLang="zh-CN" sz="2000" b="0"/>
              <a:t>10. </a:t>
            </a:r>
            <a:r>
              <a:rPr lang="zh-CN" altLang="en-US" sz="2000" b="0"/>
              <a:t>表、建立</a:t>
            </a:r>
          </a:p>
          <a:p>
            <a:pPr marL="342900" indent="-342900">
              <a:lnSpc>
                <a:spcPct val="90000"/>
              </a:lnSpc>
              <a:spcBef>
                <a:spcPct val="20000"/>
              </a:spcBef>
              <a:buClr>
                <a:schemeClr val="hlink"/>
              </a:buClr>
              <a:buSzPct val="70000"/>
              <a:buFont typeface="Wingdings" pitchFamily="2" charset="2"/>
              <a:buChar char="v"/>
            </a:pPr>
            <a:r>
              <a:rPr lang="en-US" altLang="zh-CN" sz="2000" b="0"/>
              <a:t>11. </a:t>
            </a:r>
            <a:r>
              <a:rPr lang="zh-CN" altLang="en-US" sz="2000" b="0"/>
              <a:t>修改、查找</a:t>
            </a:r>
          </a:p>
          <a:p>
            <a:pPr marL="342900" indent="-342900">
              <a:lnSpc>
                <a:spcPct val="90000"/>
              </a:lnSpc>
              <a:spcBef>
                <a:spcPct val="20000"/>
              </a:spcBef>
              <a:buClr>
                <a:schemeClr val="hlink"/>
              </a:buClr>
              <a:buSzPct val="70000"/>
              <a:buFont typeface="Wingdings" pitchFamily="2" charset="2"/>
              <a:buChar char="v"/>
            </a:pPr>
            <a:r>
              <a:rPr lang="en-US" altLang="zh-CN" sz="2000" b="0"/>
              <a:t>12. </a:t>
            </a:r>
            <a:r>
              <a:rPr lang="zh-CN" altLang="en-US" sz="2000" b="0"/>
              <a:t>基本表、视图</a:t>
            </a:r>
          </a:p>
          <a:p>
            <a:pPr marL="342900" indent="-342900">
              <a:lnSpc>
                <a:spcPct val="90000"/>
              </a:lnSpc>
              <a:spcBef>
                <a:spcPct val="20000"/>
              </a:spcBef>
              <a:buClr>
                <a:schemeClr val="hlink"/>
              </a:buClr>
              <a:buSzPct val="70000"/>
              <a:buFont typeface="Wingdings" pitchFamily="2" charset="2"/>
              <a:buChar char="v"/>
            </a:pPr>
            <a:r>
              <a:rPr lang="en-US" altLang="zh-CN" sz="2000" b="0"/>
              <a:t>13. </a:t>
            </a:r>
            <a:r>
              <a:rPr lang="zh-CN" altLang="en-US" sz="2000" b="0"/>
              <a:t>没有影响、有影响</a:t>
            </a:r>
          </a:p>
          <a:p>
            <a:pPr marL="342900" indent="-342900">
              <a:lnSpc>
                <a:spcPct val="90000"/>
              </a:lnSpc>
              <a:spcBef>
                <a:spcPct val="20000"/>
              </a:spcBef>
              <a:buClr>
                <a:schemeClr val="hlink"/>
              </a:buClr>
              <a:buSzPct val="70000"/>
              <a:buFont typeface="Wingdings" pitchFamily="2" charset="2"/>
              <a:buChar char="v"/>
            </a:pPr>
            <a:r>
              <a:rPr lang="en-US" altLang="zh-CN" sz="2000" b="0"/>
              <a:t>14. create view</a:t>
            </a:r>
            <a:r>
              <a:rPr lang="zh-CN" altLang="en-US" sz="2000" b="0"/>
              <a:t>、</a:t>
            </a:r>
            <a:r>
              <a:rPr lang="en-US" altLang="zh-CN" sz="2000" b="0"/>
              <a:t>update</a:t>
            </a:r>
            <a:r>
              <a:rPr lang="zh-CN" altLang="en-US" sz="2000" b="0"/>
              <a:t>、</a:t>
            </a:r>
            <a:r>
              <a:rPr lang="en-US" altLang="zh-CN" sz="2000" b="0"/>
              <a:t>drop view </a:t>
            </a:r>
          </a:p>
          <a:p>
            <a:pPr marL="342900" indent="-342900">
              <a:lnSpc>
                <a:spcPct val="90000"/>
              </a:lnSpc>
              <a:spcBef>
                <a:spcPct val="20000"/>
              </a:spcBef>
              <a:buClr>
                <a:schemeClr val="hlink"/>
              </a:buClr>
              <a:buSzPct val="70000"/>
              <a:buFont typeface="Wingdings" pitchFamily="2" charset="2"/>
              <a:buChar char="v"/>
            </a:pPr>
            <a:r>
              <a:rPr lang="en-US" altLang="zh-CN" sz="2000" b="0"/>
              <a:t>15.</a:t>
            </a:r>
            <a:r>
              <a:rPr lang="zh-CN" altLang="en-US" sz="2000" b="0"/>
              <a:t>投影、连接、选择 </a:t>
            </a:r>
          </a:p>
          <a:p>
            <a:pPr marL="342900" indent="-342900">
              <a:lnSpc>
                <a:spcPct val="90000"/>
              </a:lnSpc>
              <a:spcBef>
                <a:spcPct val="20000"/>
              </a:spcBef>
              <a:buClr>
                <a:schemeClr val="hlink"/>
              </a:buClr>
              <a:buSzPct val="70000"/>
              <a:buFont typeface="Wingdings" pitchFamily="2" charset="2"/>
              <a:buChar char="v"/>
            </a:pPr>
            <a:r>
              <a:rPr lang="en-US" altLang="zh-CN" sz="2000" b="0"/>
              <a:t>16. group by</a:t>
            </a:r>
            <a:r>
              <a:rPr lang="zh-CN" altLang="en-US" sz="2000" b="0"/>
              <a:t>、</a:t>
            </a:r>
            <a:r>
              <a:rPr lang="en-US" altLang="zh-CN" sz="2000" b="0"/>
              <a:t>order by</a:t>
            </a:r>
          </a:p>
          <a:p>
            <a:pPr marL="342900" indent="-342900">
              <a:lnSpc>
                <a:spcPct val="90000"/>
              </a:lnSpc>
              <a:spcBef>
                <a:spcPct val="20000"/>
              </a:spcBef>
              <a:buClr>
                <a:schemeClr val="hlink"/>
              </a:buClr>
              <a:buSzPct val="70000"/>
              <a:buFont typeface="Wingdings" pitchFamily="2" charset="2"/>
              <a:buChar char="v"/>
            </a:pPr>
            <a:r>
              <a:rPr lang="en-US" altLang="zh-CN" sz="2000" b="0"/>
              <a:t>17. inner join</a:t>
            </a:r>
            <a:r>
              <a:rPr lang="zh-CN" altLang="en-US" sz="2000" b="0"/>
              <a:t>、</a:t>
            </a:r>
            <a:r>
              <a:rPr lang="en-US" altLang="zh-CN" sz="2000" b="0"/>
              <a:t>left join</a:t>
            </a:r>
            <a:r>
              <a:rPr lang="zh-CN" altLang="en-US" sz="2000" b="0"/>
              <a:t>、</a:t>
            </a:r>
            <a:r>
              <a:rPr lang="en-US" altLang="zh-CN" sz="2000" b="0"/>
              <a:t>right join </a:t>
            </a:r>
          </a:p>
        </p:txBody>
      </p:sp>
      <p:sp>
        <p:nvSpPr>
          <p:cNvPr id="1805317" name="Text Box 5"/>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6338" name="Rectangle 2"/>
          <p:cNvSpPr>
            <a:spLocks noGrp="1" noRot="1" noChangeArrowheads="1"/>
          </p:cNvSpPr>
          <p:nvPr>
            <p:ph type="title"/>
          </p:nvPr>
        </p:nvSpPr>
        <p:spPr>
          <a:xfrm>
            <a:off x="611188" y="620713"/>
            <a:ext cx="7524750" cy="439737"/>
          </a:xfrm>
        </p:spPr>
        <p:txBody>
          <a:bodyPr/>
          <a:lstStyle/>
          <a:p>
            <a:pPr algn="l"/>
            <a:r>
              <a:rPr lang="en-US" altLang="zh-CN" sz="2800" b="0"/>
              <a:t>P</a:t>
            </a:r>
            <a:r>
              <a:rPr lang="en-US" altLang="zh-CN" sz="2800" b="0" baseline="-25000"/>
              <a:t>111</a:t>
            </a:r>
            <a:r>
              <a:rPr lang="zh-CN" altLang="en-US" sz="2800" b="0"/>
              <a:t>第二题</a:t>
            </a:r>
          </a:p>
        </p:txBody>
      </p:sp>
      <p:sp>
        <p:nvSpPr>
          <p:cNvPr id="1806339" name="Rectangle 3"/>
          <p:cNvSpPr>
            <a:spLocks noGrp="1" noRot="1" noChangeArrowheads="1"/>
          </p:cNvSpPr>
          <p:nvPr>
            <p:ph type="body" idx="1"/>
          </p:nvPr>
        </p:nvSpPr>
        <p:spPr>
          <a:xfrm>
            <a:off x="179388" y="1196975"/>
            <a:ext cx="8685212" cy="5661025"/>
          </a:xfrm>
        </p:spPr>
        <p:txBody>
          <a:bodyPr/>
          <a:lstStyle/>
          <a:p>
            <a:pPr marL="685800" indent="-685800">
              <a:buFont typeface="Wingdings" pitchFamily="2" charset="2"/>
              <a:buNone/>
            </a:pPr>
            <a:r>
              <a:rPr lang="zh-CN" altLang="en-US" sz="1800" b="1"/>
              <a:t>根据主教材第四章所给的商品库和教学库，按照下列所给的每条</a:t>
            </a:r>
            <a:r>
              <a:rPr lang="en-US" altLang="zh-CN" sz="1800" b="1"/>
              <a:t>SQL</a:t>
            </a:r>
            <a:r>
              <a:rPr lang="zh-CN" altLang="en-US" sz="1800" b="1"/>
              <a:t>查询语句写出相应的功能。</a:t>
            </a:r>
            <a:endParaRPr lang="zh-CN" altLang="en-US" sz="1800"/>
          </a:p>
          <a:p>
            <a:pPr marL="685800" indent="-685800">
              <a:buFont typeface="Wingdings" pitchFamily="2" charset="2"/>
              <a:buNone/>
            </a:pPr>
            <a:r>
              <a:rPr lang="zh-CN" altLang="en-US" sz="1800"/>
              <a:t>    </a:t>
            </a:r>
            <a:r>
              <a:rPr lang="en-US" altLang="zh-CN" sz="1800"/>
              <a:t>1. </a:t>
            </a:r>
            <a:r>
              <a:rPr lang="zh-CN" altLang="en-US" sz="1800"/>
              <a:t>从商品库中查询出每一种商品的商品代号、分类名、数量和品牌等信息。</a:t>
            </a:r>
          </a:p>
          <a:p>
            <a:pPr marL="685800" indent="-685800">
              <a:buFont typeface="Wingdings" pitchFamily="2" charset="2"/>
              <a:buNone/>
            </a:pPr>
            <a:r>
              <a:rPr lang="zh-CN" altLang="en-US" sz="1800"/>
              <a:t>    </a:t>
            </a:r>
            <a:r>
              <a:rPr lang="en-US" altLang="zh-CN" sz="1800"/>
              <a:t>2. </a:t>
            </a:r>
            <a:r>
              <a:rPr lang="zh-CN" altLang="en-US" sz="1800"/>
              <a:t>从商品库中查询出所有商品的不同品牌。</a:t>
            </a:r>
          </a:p>
          <a:p>
            <a:pPr marL="685800" indent="-685800">
              <a:buFont typeface="Wingdings" pitchFamily="2" charset="2"/>
              <a:buNone/>
            </a:pPr>
            <a:r>
              <a:rPr lang="zh-CN" altLang="en-US" sz="1800"/>
              <a:t>    </a:t>
            </a:r>
            <a:r>
              <a:rPr lang="en-US" altLang="zh-CN" sz="1800"/>
              <a:t>3. </a:t>
            </a:r>
            <a:r>
              <a:rPr lang="zh-CN" altLang="en-US" sz="1800"/>
              <a:t>从商品库中查询出品牌为熊猫或春兰的所有商品的商品代号、分类名、产地和品牌。</a:t>
            </a:r>
          </a:p>
          <a:p>
            <a:pPr marL="685800" indent="-685800">
              <a:buFont typeface="Wingdings" pitchFamily="2" charset="2"/>
              <a:buNone/>
            </a:pPr>
            <a:r>
              <a:rPr lang="zh-CN" altLang="en-US" sz="1800"/>
              <a:t>    </a:t>
            </a:r>
            <a:r>
              <a:rPr lang="en-US" altLang="zh-CN" sz="1800"/>
              <a:t>4. </a:t>
            </a:r>
            <a:r>
              <a:rPr lang="zh-CN" altLang="en-US" sz="1800"/>
              <a:t>从教学库中查询出每门课程被选修的学生数。</a:t>
            </a:r>
          </a:p>
          <a:p>
            <a:pPr marL="685800" indent="-685800">
              <a:buFont typeface="Wingdings" pitchFamily="2" charset="2"/>
              <a:buNone/>
            </a:pPr>
            <a:r>
              <a:rPr lang="zh-CN" altLang="en-US" sz="1800"/>
              <a:t>    </a:t>
            </a:r>
            <a:r>
              <a:rPr lang="en-US" altLang="zh-CN" sz="1800"/>
              <a:t>5. </a:t>
            </a:r>
            <a:r>
              <a:rPr lang="zh-CN" altLang="en-US" sz="1800"/>
              <a:t>从教学库中查询出只选修了一门课程的全部学生。</a:t>
            </a:r>
          </a:p>
          <a:p>
            <a:pPr marL="685800" indent="-685800">
              <a:buFont typeface="Wingdings" pitchFamily="2" charset="2"/>
              <a:buNone/>
            </a:pPr>
            <a:r>
              <a:rPr lang="zh-CN" altLang="en-US" sz="1800"/>
              <a:t>    </a:t>
            </a:r>
            <a:r>
              <a:rPr lang="en-US" altLang="zh-CN" sz="1800"/>
              <a:t>6. </a:t>
            </a:r>
            <a:r>
              <a:rPr lang="zh-CN" altLang="en-US" sz="1800"/>
              <a:t>从教学库中查询出学生号为</a:t>
            </a:r>
            <a:r>
              <a:rPr lang="en-US" altLang="zh-CN" sz="1800"/>
              <a:t>@s1</a:t>
            </a:r>
            <a:r>
              <a:rPr lang="zh-CN" altLang="en-US" sz="1800"/>
              <a:t>的学生所选修、而学生号为</a:t>
            </a:r>
            <a:r>
              <a:rPr lang="en-US" altLang="zh-CN" sz="1800"/>
              <a:t>@s2</a:t>
            </a:r>
            <a:r>
              <a:rPr lang="zh-CN" altLang="en-US" sz="1800"/>
              <a:t>的学生没有选修的全部课程。</a:t>
            </a:r>
          </a:p>
          <a:p>
            <a:pPr marL="685800" indent="-685800">
              <a:buFont typeface="Wingdings" pitchFamily="2" charset="2"/>
              <a:buNone/>
            </a:pPr>
            <a:r>
              <a:rPr lang="zh-CN" altLang="en-US" sz="1800"/>
              <a:t>    </a:t>
            </a:r>
            <a:r>
              <a:rPr lang="en-US" altLang="zh-CN" sz="1800"/>
              <a:t>7. </a:t>
            </a:r>
            <a:r>
              <a:rPr lang="zh-CN" altLang="en-US" sz="1800"/>
              <a:t>从教学库中查询出所有已被学生选修的课程。</a:t>
            </a:r>
          </a:p>
          <a:p>
            <a:pPr marL="685800" indent="-685800">
              <a:buFont typeface="Wingdings" pitchFamily="2" charset="2"/>
              <a:buNone/>
            </a:pPr>
            <a:r>
              <a:rPr lang="zh-CN" altLang="en-US" sz="1800"/>
              <a:t>    </a:t>
            </a:r>
            <a:r>
              <a:rPr lang="en-US" altLang="zh-CN" sz="1800"/>
              <a:t>8. </a:t>
            </a:r>
            <a:r>
              <a:rPr lang="zh-CN" altLang="en-US" sz="1800"/>
              <a:t>从教学库中查询出同时选修了</a:t>
            </a:r>
            <a:r>
              <a:rPr lang="en-US" altLang="zh-CN" sz="1800"/>
              <a:t>3</a:t>
            </a:r>
            <a:r>
              <a:rPr lang="zh-CN" altLang="en-US" sz="1800"/>
              <a:t>门课程的全部学生。</a:t>
            </a:r>
          </a:p>
          <a:p>
            <a:pPr marL="685800" indent="-685800">
              <a:buFont typeface="Wingdings" pitchFamily="2" charset="2"/>
              <a:buNone/>
            </a:pPr>
            <a:r>
              <a:rPr lang="zh-CN" altLang="en-US" sz="1800"/>
              <a:t>    </a:t>
            </a:r>
            <a:r>
              <a:rPr lang="en-US" altLang="zh-CN" sz="1800"/>
              <a:t>9. </a:t>
            </a:r>
            <a:r>
              <a:rPr lang="zh-CN" altLang="en-US" sz="1800"/>
              <a:t>从教学库中查询出每个专业的学生人数，并按人数多少降序排列。</a:t>
            </a:r>
          </a:p>
          <a:p>
            <a:pPr marL="685800" indent="-685800">
              <a:buFont typeface="Wingdings" pitchFamily="2" charset="2"/>
              <a:buNone/>
            </a:pPr>
            <a:r>
              <a:rPr lang="zh-CN" altLang="en-US" sz="1800"/>
              <a:t>    </a:t>
            </a:r>
            <a:r>
              <a:rPr lang="en-US" altLang="zh-CN" sz="1800"/>
              <a:t>10. </a:t>
            </a:r>
            <a:r>
              <a:rPr lang="zh-CN" altLang="en-US" sz="1800"/>
              <a:t>从教学库中查询出每个学生选课的全部情况，并依次按学生号和成绩排序。</a:t>
            </a:r>
          </a:p>
        </p:txBody>
      </p:sp>
      <p:sp>
        <p:nvSpPr>
          <p:cNvPr id="1806340"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06339">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06339">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06339">
                                            <p:txEl>
                                              <p:pRg st="2" end="2"/>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806339">
                                            <p:txEl>
                                              <p:pRg st="3" end="3"/>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806339">
                                            <p:txEl>
                                              <p:pRg st="4" end="4"/>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806339">
                                            <p:txEl>
                                              <p:pRg st="5" end="5"/>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1806339">
                                            <p:txEl>
                                              <p:pRg st="6" end="6"/>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806339">
                                            <p:txEl>
                                              <p:pRg st="7" end="7"/>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1806339">
                                            <p:txEl>
                                              <p:pRg st="8" end="8"/>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806339">
                                            <p:txEl>
                                              <p:pRg st="9" end="9"/>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1806339">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06339" grpId="0" uiExpand="1" build="p"/>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7362" name="Rectangle 2"/>
          <p:cNvSpPr>
            <a:spLocks noGrp="1" noRot="1" noChangeArrowheads="1"/>
          </p:cNvSpPr>
          <p:nvPr>
            <p:ph type="title"/>
          </p:nvPr>
        </p:nvSpPr>
        <p:spPr>
          <a:xfrm>
            <a:off x="971550" y="836613"/>
            <a:ext cx="6934200" cy="366712"/>
          </a:xfrm>
        </p:spPr>
        <p:txBody>
          <a:bodyPr/>
          <a:lstStyle/>
          <a:p>
            <a:pPr algn="l"/>
            <a:r>
              <a:rPr lang="en-US" altLang="zh-CN" sz="2800" b="0"/>
              <a:t>P</a:t>
            </a:r>
            <a:r>
              <a:rPr lang="en-US" altLang="zh-CN" sz="2800" b="0" baseline="-25000"/>
              <a:t>112</a:t>
            </a:r>
            <a:r>
              <a:rPr lang="zh-CN" altLang="en-US" sz="2800" b="0"/>
              <a:t>第三题</a:t>
            </a:r>
          </a:p>
        </p:txBody>
      </p:sp>
      <p:sp>
        <p:nvSpPr>
          <p:cNvPr id="1807363" name="Rectangle 3"/>
          <p:cNvSpPr>
            <a:spLocks noGrp="1" noRot="1" noChangeArrowheads="1"/>
          </p:cNvSpPr>
          <p:nvPr>
            <p:ph type="body" idx="1"/>
          </p:nvPr>
        </p:nvSpPr>
        <p:spPr>
          <a:xfrm>
            <a:off x="323850" y="1268413"/>
            <a:ext cx="8540750" cy="5184775"/>
          </a:xfrm>
        </p:spPr>
        <p:txBody>
          <a:bodyPr/>
          <a:lstStyle/>
          <a:p>
            <a:pPr>
              <a:buFont typeface="Wingdings" pitchFamily="2" charset="2"/>
              <a:buNone/>
            </a:pPr>
            <a:r>
              <a:rPr lang="en-US" altLang="zh-CN" sz="1800"/>
              <a:t> 1. select </a:t>
            </a:r>
            <a:r>
              <a:rPr lang="zh-CN" altLang="en-US" sz="1800"/>
              <a:t>商品表</a:t>
            </a:r>
            <a:r>
              <a:rPr lang="en-US" altLang="zh-CN" sz="1800"/>
              <a:t>1.</a:t>
            </a:r>
            <a:r>
              <a:rPr lang="zh-CN" altLang="en-US" sz="1800"/>
              <a:t>商品代号</a:t>
            </a:r>
            <a:r>
              <a:rPr lang="en-US" altLang="zh-CN" sz="1800"/>
              <a:t>,</a:t>
            </a:r>
            <a:r>
              <a:rPr lang="zh-CN" altLang="en-US" sz="1800"/>
              <a:t>单价</a:t>
            </a:r>
            <a:r>
              <a:rPr lang="en-US" altLang="zh-CN" sz="1800"/>
              <a:t>,</a:t>
            </a:r>
            <a:r>
              <a:rPr lang="zh-CN" altLang="en-US" sz="1800"/>
              <a:t>数量</a:t>
            </a:r>
            <a:r>
              <a:rPr lang="en-US" altLang="zh-CN" sz="1800"/>
              <a:t>,</a:t>
            </a:r>
            <a:r>
              <a:rPr lang="zh-CN" altLang="en-US" sz="1800"/>
              <a:t>产地 </a:t>
            </a:r>
          </a:p>
          <a:p>
            <a:pPr>
              <a:buFont typeface="Wingdings" pitchFamily="2" charset="2"/>
              <a:buNone/>
            </a:pPr>
            <a:r>
              <a:rPr lang="zh-CN" altLang="en-US" sz="1800"/>
              <a:t>      </a:t>
            </a:r>
            <a:r>
              <a:rPr lang="en-US" altLang="zh-CN" sz="1800"/>
              <a:t>from </a:t>
            </a:r>
            <a:r>
              <a:rPr lang="zh-CN" altLang="en-US" sz="1800"/>
              <a:t>商品表</a:t>
            </a:r>
            <a:r>
              <a:rPr lang="en-US" altLang="zh-CN" sz="1800"/>
              <a:t>1,</a:t>
            </a:r>
            <a:r>
              <a:rPr lang="zh-CN" altLang="en-US" sz="1800"/>
              <a:t>商品表</a:t>
            </a:r>
            <a:r>
              <a:rPr lang="en-US" altLang="zh-CN" sz="1800"/>
              <a:t>2</a:t>
            </a:r>
          </a:p>
          <a:p>
            <a:pPr>
              <a:buFont typeface="Wingdings" pitchFamily="2" charset="2"/>
              <a:buNone/>
            </a:pPr>
            <a:r>
              <a:rPr lang="en-US" altLang="zh-CN" sz="1800"/>
              <a:t>      where </a:t>
            </a:r>
            <a:r>
              <a:rPr lang="zh-CN" altLang="en-US" sz="1800"/>
              <a:t>商品表</a:t>
            </a:r>
            <a:r>
              <a:rPr lang="en-US" altLang="zh-CN" sz="1800"/>
              <a:t>1.</a:t>
            </a:r>
            <a:r>
              <a:rPr lang="zh-CN" altLang="en-US" sz="1800"/>
              <a:t>商品代号</a:t>
            </a:r>
            <a:r>
              <a:rPr lang="en-US" altLang="zh-CN" sz="1800"/>
              <a:t>=</a:t>
            </a:r>
            <a:r>
              <a:rPr lang="zh-CN" altLang="en-US" sz="1800"/>
              <a:t>商品表</a:t>
            </a:r>
            <a:r>
              <a:rPr lang="en-US" altLang="zh-CN" sz="1800"/>
              <a:t>2.</a:t>
            </a:r>
            <a:r>
              <a:rPr lang="zh-CN" altLang="en-US" sz="1800"/>
              <a:t>商品代号</a:t>
            </a:r>
          </a:p>
          <a:p>
            <a:pPr>
              <a:buFont typeface="Wingdings" pitchFamily="2" charset="2"/>
              <a:buNone/>
            </a:pPr>
            <a:r>
              <a:rPr lang="zh-CN" altLang="en-US" sz="1800"/>
              <a:t> </a:t>
            </a:r>
          </a:p>
          <a:p>
            <a:pPr>
              <a:buFont typeface="Wingdings" pitchFamily="2" charset="2"/>
              <a:buNone/>
            </a:pPr>
            <a:r>
              <a:rPr lang="en-US" altLang="zh-CN" sz="1800"/>
              <a:t>2. select * </a:t>
            </a:r>
          </a:p>
          <a:p>
            <a:pPr>
              <a:buFont typeface="Wingdings" pitchFamily="2" charset="2"/>
              <a:buNone/>
            </a:pPr>
            <a:r>
              <a:rPr lang="en-US" altLang="zh-CN" sz="1800"/>
              <a:t>      from </a:t>
            </a:r>
            <a:r>
              <a:rPr lang="zh-CN" altLang="en-US" sz="1800"/>
              <a:t>商品表</a:t>
            </a:r>
            <a:r>
              <a:rPr lang="en-US" altLang="zh-CN" sz="1800"/>
              <a:t>1</a:t>
            </a:r>
          </a:p>
          <a:p>
            <a:pPr>
              <a:buFont typeface="Wingdings" pitchFamily="2" charset="2"/>
              <a:buNone/>
            </a:pPr>
            <a:r>
              <a:rPr lang="en-US" altLang="zh-CN" sz="1800"/>
              <a:t>      where </a:t>
            </a:r>
            <a:r>
              <a:rPr lang="zh-CN" altLang="en-US" sz="1800"/>
              <a:t>数量 </a:t>
            </a:r>
            <a:r>
              <a:rPr lang="en-US" altLang="zh-CN" sz="1800"/>
              <a:t>between 10 and 20 </a:t>
            </a:r>
            <a:r>
              <a:rPr lang="zh-CN" altLang="en-US" sz="1800"/>
              <a:t>（或</a:t>
            </a:r>
            <a:r>
              <a:rPr lang="en-US" altLang="zh-CN" sz="1800"/>
              <a:t>where </a:t>
            </a:r>
            <a:r>
              <a:rPr lang="zh-CN" altLang="en-US" sz="1800"/>
              <a:t>数量</a:t>
            </a:r>
            <a:r>
              <a:rPr lang="en-US" altLang="zh-CN" sz="1800"/>
              <a:t>&gt;=10 and </a:t>
            </a:r>
            <a:r>
              <a:rPr lang="zh-CN" altLang="en-US" sz="1800"/>
              <a:t>数量</a:t>
            </a:r>
            <a:r>
              <a:rPr lang="en-US" altLang="zh-CN" sz="1800"/>
              <a:t>&lt;=20</a:t>
            </a:r>
            <a:r>
              <a:rPr lang="zh-CN" altLang="en-US" sz="1800"/>
              <a:t>）</a:t>
            </a:r>
          </a:p>
          <a:p>
            <a:pPr>
              <a:buFont typeface="Wingdings" pitchFamily="2" charset="2"/>
              <a:buNone/>
            </a:pPr>
            <a:endParaRPr lang="zh-CN" altLang="en-US" sz="1800"/>
          </a:p>
          <a:p>
            <a:pPr>
              <a:buFont typeface="Wingdings" pitchFamily="2" charset="2"/>
              <a:buNone/>
            </a:pPr>
            <a:r>
              <a:rPr lang="en-US" altLang="zh-CN" sz="1800"/>
              <a:t>3. select </a:t>
            </a:r>
            <a:r>
              <a:rPr lang="zh-CN" altLang="en-US" sz="1800"/>
              <a:t>分类名</a:t>
            </a:r>
            <a:r>
              <a:rPr lang="en-US" altLang="zh-CN" sz="1800"/>
              <a:t>,avg(</a:t>
            </a:r>
            <a:r>
              <a:rPr lang="zh-CN" altLang="en-US" sz="1800"/>
              <a:t>数量</a:t>
            </a:r>
            <a:r>
              <a:rPr lang="en-US" altLang="zh-CN" sz="1800"/>
              <a:t>) as </a:t>
            </a:r>
            <a:r>
              <a:rPr lang="zh-CN" altLang="en-US" sz="1800"/>
              <a:t>平均数量 </a:t>
            </a:r>
          </a:p>
          <a:p>
            <a:pPr>
              <a:buFont typeface="Wingdings" pitchFamily="2" charset="2"/>
              <a:buNone/>
            </a:pPr>
            <a:r>
              <a:rPr lang="zh-CN" altLang="en-US" sz="1800"/>
              <a:t>      </a:t>
            </a:r>
            <a:r>
              <a:rPr lang="en-US" altLang="zh-CN" sz="1800"/>
              <a:t>from </a:t>
            </a:r>
            <a:r>
              <a:rPr lang="zh-CN" altLang="en-US" sz="1800"/>
              <a:t>商品表</a:t>
            </a:r>
            <a:r>
              <a:rPr lang="en-US" altLang="zh-CN" sz="1800"/>
              <a:t>1</a:t>
            </a:r>
          </a:p>
          <a:p>
            <a:pPr>
              <a:buFont typeface="Wingdings" pitchFamily="2" charset="2"/>
              <a:buNone/>
            </a:pPr>
            <a:r>
              <a:rPr lang="en-US" altLang="zh-CN" sz="1800"/>
              <a:t>      group by </a:t>
            </a:r>
            <a:r>
              <a:rPr lang="zh-CN" altLang="en-US" sz="1800"/>
              <a:t>分类名</a:t>
            </a:r>
          </a:p>
          <a:p>
            <a:pPr>
              <a:buFont typeface="Wingdings" pitchFamily="2" charset="2"/>
              <a:buNone/>
            </a:pPr>
            <a:r>
              <a:rPr lang="zh-CN" altLang="en-US" sz="1800"/>
              <a:t>     </a:t>
            </a:r>
            <a:r>
              <a:rPr lang="en-US" altLang="zh-CN" sz="1800"/>
              <a:t>4. select * </a:t>
            </a:r>
          </a:p>
          <a:p>
            <a:pPr>
              <a:buFont typeface="Wingdings" pitchFamily="2" charset="2"/>
              <a:buNone/>
            </a:pPr>
            <a:r>
              <a:rPr lang="en-US" altLang="zh-CN" sz="1800"/>
              <a:t>      from </a:t>
            </a:r>
            <a:r>
              <a:rPr lang="zh-CN" altLang="en-US" sz="1800"/>
              <a:t>商品表</a:t>
            </a:r>
            <a:r>
              <a:rPr lang="en-US" altLang="zh-CN" sz="1800"/>
              <a:t>1</a:t>
            </a:r>
          </a:p>
          <a:p>
            <a:pPr>
              <a:buFont typeface="Wingdings" pitchFamily="2" charset="2"/>
              <a:buNone/>
            </a:pPr>
            <a:r>
              <a:rPr lang="en-US" altLang="zh-CN" sz="1800"/>
              <a:t>      where </a:t>
            </a:r>
            <a:r>
              <a:rPr lang="zh-CN" altLang="en-US" sz="1800"/>
              <a:t>单价</a:t>
            </a:r>
            <a:r>
              <a:rPr lang="en-US" altLang="zh-CN" sz="1800"/>
              <a:t>&gt;=2000 or </a:t>
            </a:r>
            <a:r>
              <a:rPr lang="zh-CN" altLang="en-US" sz="1800"/>
              <a:t>数量</a:t>
            </a:r>
            <a:r>
              <a:rPr lang="en-US" altLang="zh-CN" sz="1800"/>
              <a:t>&gt;=15</a:t>
            </a:r>
          </a:p>
        </p:txBody>
      </p:sp>
      <p:sp>
        <p:nvSpPr>
          <p:cNvPr id="1807364" name="Text Box 4"/>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08386" name="Rectangle 2"/>
          <p:cNvSpPr>
            <a:spLocks noGrp="1" noRot="1" noChangeArrowheads="1"/>
          </p:cNvSpPr>
          <p:nvPr>
            <p:ph type="body" idx="1"/>
          </p:nvPr>
        </p:nvSpPr>
        <p:spPr>
          <a:xfrm>
            <a:off x="611188" y="620713"/>
            <a:ext cx="8101012" cy="5903912"/>
          </a:xfrm>
        </p:spPr>
        <p:txBody>
          <a:bodyPr/>
          <a:lstStyle/>
          <a:p>
            <a:pPr>
              <a:lnSpc>
                <a:spcPct val="85000"/>
              </a:lnSpc>
              <a:buFont typeface="Wingdings" pitchFamily="2" charset="2"/>
              <a:buNone/>
            </a:pPr>
            <a:r>
              <a:rPr lang="en-US" altLang="en-US" sz="1800"/>
              <a:t> 5. select * </a:t>
            </a:r>
          </a:p>
          <a:p>
            <a:pPr>
              <a:lnSpc>
                <a:spcPct val="85000"/>
              </a:lnSpc>
              <a:buFont typeface="Wingdings" pitchFamily="2" charset="2"/>
              <a:buNone/>
            </a:pPr>
            <a:r>
              <a:rPr lang="en-US" altLang="en-US" sz="1800"/>
              <a:t>      from </a:t>
            </a:r>
            <a:r>
              <a:rPr lang="zh-CN" altLang="en-US" sz="1800"/>
              <a:t>商品表</a:t>
            </a:r>
            <a:r>
              <a:rPr lang="en-US" altLang="zh-CN" sz="1800"/>
              <a:t>1</a:t>
            </a:r>
          </a:p>
          <a:p>
            <a:pPr>
              <a:lnSpc>
                <a:spcPct val="85000"/>
              </a:lnSpc>
              <a:buFont typeface="Wingdings" pitchFamily="2" charset="2"/>
              <a:buNone/>
            </a:pPr>
            <a:r>
              <a:rPr lang="en-US" altLang="zh-CN" sz="1800"/>
              <a:t>      where </a:t>
            </a:r>
            <a:r>
              <a:rPr lang="zh-CN" altLang="en-US" sz="1800"/>
              <a:t>单价</a:t>
            </a:r>
            <a:r>
              <a:rPr lang="en-US" altLang="zh-CN" sz="1800"/>
              <a:t>&gt;all(select avg(</a:t>
            </a:r>
            <a:r>
              <a:rPr lang="zh-CN" altLang="en-US" sz="1800"/>
              <a:t>单价</a:t>
            </a:r>
            <a:r>
              <a:rPr lang="en-US" altLang="zh-CN" sz="1800"/>
              <a:t>)</a:t>
            </a:r>
          </a:p>
          <a:p>
            <a:pPr>
              <a:lnSpc>
                <a:spcPct val="85000"/>
              </a:lnSpc>
              <a:buFont typeface="Wingdings" pitchFamily="2" charset="2"/>
              <a:buNone/>
            </a:pPr>
            <a:r>
              <a:rPr lang="en-US" altLang="zh-CN" sz="1800"/>
              <a:t>        from </a:t>
            </a:r>
            <a:r>
              <a:rPr lang="zh-CN" altLang="en-US" sz="1800"/>
              <a:t>商品表</a:t>
            </a:r>
            <a:r>
              <a:rPr lang="en-US" altLang="zh-CN" sz="1800"/>
              <a:t>1)</a:t>
            </a:r>
          </a:p>
          <a:p>
            <a:pPr>
              <a:lnSpc>
                <a:spcPct val="85000"/>
              </a:lnSpc>
              <a:buFont typeface="Wingdings" pitchFamily="2" charset="2"/>
              <a:buNone/>
            </a:pPr>
            <a:r>
              <a:rPr lang="en-US" altLang="zh-CN" sz="1800"/>
              <a:t> </a:t>
            </a:r>
          </a:p>
          <a:p>
            <a:pPr>
              <a:lnSpc>
                <a:spcPct val="85000"/>
              </a:lnSpc>
              <a:buFont typeface="Wingdings" pitchFamily="2" charset="2"/>
              <a:buNone/>
            </a:pPr>
            <a:r>
              <a:rPr lang="en-US" altLang="zh-CN" sz="1800"/>
              <a:t>6. select distinct </a:t>
            </a:r>
            <a:r>
              <a:rPr lang="zh-CN" altLang="en-US" sz="1800"/>
              <a:t>分类名</a:t>
            </a:r>
          </a:p>
          <a:p>
            <a:pPr>
              <a:lnSpc>
                <a:spcPct val="85000"/>
              </a:lnSpc>
              <a:buFont typeface="Wingdings" pitchFamily="2" charset="2"/>
              <a:buNone/>
            </a:pPr>
            <a:r>
              <a:rPr lang="zh-CN" altLang="en-US" sz="1800"/>
              <a:t>      </a:t>
            </a:r>
            <a:r>
              <a:rPr lang="en-US" altLang="zh-CN" sz="1800"/>
              <a:t>from </a:t>
            </a:r>
            <a:r>
              <a:rPr lang="zh-CN" altLang="en-US" sz="1800"/>
              <a:t>商品表</a:t>
            </a:r>
            <a:r>
              <a:rPr lang="en-US" altLang="zh-CN" sz="1800"/>
              <a:t>1</a:t>
            </a:r>
          </a:p>
          <a:p>
            <a:pPr>
              <a:lnSpc>
                <a:spcPct val="85000"/>
              </a:lnSpc>
              <a:buFont typeface="Wingdings" pitchFamily="2" charset="2"/>
              <a:buNone/>
            </a:pPr>
            <a:r>
              <a:rPr lang="en-US" altLang="zh-CN" sz="1800"/>
              <a:t>      group by </a:t>
            </a:r>
            <a:r>
              <a:rPr lang="zh-CN" altLang="en-US" sz="1800"/>
              <a:t>分类名 </a:t>
            </a:r>
            <a:r>
              <a:rPr lang="en-US" altLang="zh-CN" sz="1800"/>
              <a:t>having count(*)&gt;1</a:t>
            </a:r>
          </a:p>
          <a:p>
            <a:pPr>
              <a:lnSpc>
                <a:spcPct val="85000"/>
              </a:lnSpc>
              <a:buFont typeface="Wingdings" pitchFamily="2" charset="2"/>
              <a:buNone/>
            </a:pPr>
            <a:r>
              <a:rPr lang="en-US" altLang="zh-CN" sz="1800"/>
              <a:t> </a:t>
            </a:r>
          </a:p>
          <a:p>
            <a:pPr>
              <a:lnSpc>
                <a:spcPct val="85000"/>
              </a:lnSpc>
              <a:buFont typeface="Wingdings" pitchFamily="2" charset="2"/>
              <a:buNone/>
            </a:pPr>
            <a:r>
              <a:rPr lang="en-US" altLang="zh-CN" sz="1800"/>
              <a:t>7. select *,</a:t>
            </a:r>
            <a:r>
              <a:rPr lang="zh-CN" altLang="en-US" sz="1800"/>
              <a:t>单价*数量 </a:t>
            </a:r>
            <a:r>
              <a:rPr lang="en-US" altLang="zh-CN" sz="1800"/>
              <a:t>as </a:t>
            </a:r>
            <a:r>
              <a:rPr lang="zh-CN" altLang="en-US" sz="1800"/>
              <a:t>总价值</a:t>
            </a:r>
          </a:p>
          <a:p>
            <a:pPr>
              <a:lnSpc>
                <a:spcPct val="85000"/>
              </a:lnSpc>
              <a:buFont typeface="Wingdings" pitchFamily="2" charset="2"/>
              <a:buNone/>
            </a:pPr>
            <a:r>
              <a:rPr lang="zh-CN" altLang="en-US" sz="1800"/>
              <a:t>      </a:t>
            </a:r>
            <a:r>
              <a:rPr lang="en-US" altLang="zh-CN" sz="1800"/>
              <a:t>from </a:t>
            </a:r>
            <a:r>
              <a:rPr lang="zh-CN" altLang="en-US" sz="1800"/>
              <a:t>商品表</a:t>
            </a:r>
            <a:r>
              <a:rPr lang="en-US" altLang="zh-CN" sz="1800"/>
              <a:t>1</a:t>
            </a:r>
          </a:p>
          <a:p>
            <a:pPr>
              <a:lnSpc>
                <a:spcPct val="85000"/>
              </a:lnSpc>
              <a:buFont typeface="Wingdings" pitchFamily="2" charset="2"/>
              <a:buNone/>
            </a:pPr>
            <a:r>
              <a:rPr lang="en-US" altLang="zh-CN" sz="1800"/>
              <a:t>      order by </a:t>
            </a:r>
            <a:r>
              <a:rPr lang="zh-CN" altLang="en-US" sz="1800"/>
              <a:t>总价值 </a:t>
            </a:r>
            <a:r>
              <a:rPr lang="en-US" altLang="zh-CN" sz="1800"/>
              <a:t>desc     </a:t>
            </a:r>
          </a:p>
          <a:p>
            <a:pPr>
              <a:lnSpc>
                <a:spcPct val="85000"/>
              </a:lnSpc>
              <a:buFont typeface="Wingdings" pitchFamily="2" charset="2"/>
              <a:buNone/>
            </a:pPr>
            <a:r>
              <a:rPr lang="en-US" altLang="zh-CN" sz="1800"/>
              <a:t> </a:t>
            </a:r>
          </a:p>
          <a:p>
            <a:pPr>
              <a:lnSpc>
                <a:spcPct val="85000"/>
              </a:lnSpc>
              <a:buFont typeface="Wingdings" pitchFamily="2" charset="2"/>
              <a:buNone/>
            </a:pPr>
            <a:r>
              <a:rPr lang="en-US" altLang="zh-CN" sz="1800"/>
              <a:t>8. select distinct </a:t>
            </a:r>
            <a:r>
              <a:rPr lang="zh-CN" altLang="en-US" sz="1800"/>
              <a:t>学生</a:t>
            </a:r>
            <a:r>
              <a:rPr lang="en-US" altLang="zh-CN" sz="1800"/>
              <a:t>.* </a:t>
            </a:r>
          </a:p>
          <a:p>
            <a:pPr>
              <a:lnSpc>
                <a:spcPct val="85000"/>
              </a:lnSpc>
              <a:buFont typeface="Wingdings" pitchFamily="2" charset="2"/>
              <a:buNone/>
            </a:pPr>
            <a:r>
              <a:rPr lang="en-US" altLang="zh-CN" sz="1800"/>
              <a:t>      from </a:t>
            </a:r>
            <a:r>
              <a:rPr lang="zh-CN" altLang="en-US" sz="1800"/>
              <a:t>学生</a:t>
            </a:r>
            <a:r>
              <a:rPr lang="en-US" altLang="zh-CN" sz="1800"/>
              <a:t>,</a:t>
            </a:r>
            <a:r>
              <a:rPr lang="zh-CN" altLang="en-US" sz="1800"/>
              <a:t>选课</a:t>
            </a:r>
          </a:p>
          <a:p>
            <a:pPr>
              <a:lnSpc>
                <a:spcPct val="85000"/>
              </a:lnSpc>
              <a:buFont typeface="Wingdings" pitchFamily="2" charset="2"/>
              <a:buNone/>
            </a:pPr>
            <a:r>
              <a:rPr lang="zh-CN" altLang="en-US" sz="1800"/>
              <a:t>      </a:t>
            </a:r>
            <a:r>
              <a:rPr lang="en-US" altLang="zh-CN" sz="1800"/>
              <a:t>where </a:t>
            </a:r>
            <a:r>
              <a:rPr lang="zh-CN" altLang="en-US" sz="1800"/>
              <a:t>学生</a:t>
            </a:r>
            <a:r>
              <a:rPr lang="en-US" altLang="zh-CN" sz="1800"/>
              <a:t>.</a:t>
            </a:r>
            <a:r>
              <a:rPr lang="zh-CN" altLang="en-US" sz="1800"/>
              <a:t>学生号</a:t>
            </a:r>
            <a:r>
              <a:rPr lang="en-US" altLang="zh-CN" sz="1800"/>
              <a:t>=</a:t>
            </a:r>
            <a:r>
              <a:rPr lang="zh-CN" altLang="en-US" sz="1800"/>
              <a:t>选课</a:t>
            </a:r>
            <a:r>
              <a:rPr lang="en-US" altLang="zh-CN" sz="1800"/>
              <a:t>.</a:t>
            </a:r>
            <a:r>
              <a:rPr lang="zh-CN" altLang="en-US" sz="1800"/>
              <a:t>学生号 </a:t>
            </a:r>
            <a:r>
              <a:rPr lang="en-US" altLang="zh-CN" sz="1800"/>
              <a:t>and </a:t>
            </a:r>
            <a:r>
              <a:rPr lang="zh-CN" altLang="en-US" sz="1800"/>
              <a:t>课程号</a:t>
            </a:r>
            <a:r>
              <a:rPr lang="en-US" altLang="zh-CN" sz="1800"/>
              <a:t>=any(select </a:t>
            </a:r>
            <a:r>
              <a:rPr lang="zh-CN" altLang="en-US" sz="1800"/>
              <a:t>课程号</a:t>
            </a:r>
          </a:p>
          <a:p>
            <a:pPr>
              <a:lnSpc>
                <a:spcPct val="85000"/>
              </a:lnSpc>
              <a:buFont typeface="Wingdings" pitchFamily="2" charset="2"/>
              <a:buNone/>
            </a:pPr>
            <a:r>
              <a:rPr lang="zh-CN" altLang="en-US" sz="1800"/>
              <a:t>        </a:t>
            </a:r>
            <a:r>
              <a:rPr lang="en-US" altLang="zh-CN" sz="1800"/>
              <a:t>from </a:t>
            </a:r>
            <a:r>
              <a:rPr lang="zh-CN" altLang="en-US" sz="1800"/>
              <a:t>学生</a:t>
            </a:r>
            <a:r>
              <a:rPr lang="en-US" altLang="zh-CN" sz="1800"/>
              <a:t>,</a:t>
            </a:r>
            <a:r>
              <a:rPr lang="zh-CN" altLang="en-US" sz="1800"/>
              <a:t>选课</a:t>
            </a:r>
          </a:p>
          <a:p>
            <a:pPr>
              <a:lnSpc>
                <a:spcPct val="85000"/>
              </a:lnSpc>
              <a:buFont typeface="Wingdings" pitchFamily="2" charset="2"/>
              <a:buNone/>
            </a:pPr>
            <a:r>
              <a:rPr lang="zh-CN" altLang="en-US" sz="1800"/>
              <a:t>        </a:t>
            </a:r>
            <a:r>
              <a:rPr lang="en-US" altLang="zh-CN" sz="1800"/>
              <a:t>where </a:t>
            </a:r>
            <a:r>
              <a:rPr lang="zh-CN" altLang="en-US" sz="1800"/>
              <a:t>学生</a:t>
            </a:r>
            <a:r>
              <a:rPr lang="en-US" altLang="zh-CN" sz="1800"/>
              <a:t>.</a:t>
            </a:r>
            <a:r>
              <a:rPr lang="zh-CN" altLang="en-US" sz="1800"/>
              <a:t>学生号</a:t>
            </a:r>
            <a:r>
              <a:rPr lang="en-US" altLang="zh-CN" sz="1800"/>
              <a:t>=</a:t>
            </a:r>
            <a:r>
              <a:rPr lang="zh-CN" altLang="en-US" sz="1800"/>
              <a:t>选课</a:t>
            </a:r>
            <a:r>
              <a:rPr lang="en-US" altLang="zh-CN" sz="1800"/>
              <a:t>.</a:t>
            </a:r>
            <a:r>
              <a:rPr lang="zh-CN" altLang="en-US" sz="1800"/>
              <a:t>学生号 </a:t>
            </a:r>
            <a:r>
              <a:rPr lang="en-US" altLang="zh-CN" sz="1800"/>
              <a:t>and </a:t>
            </a:r>
            <a:r>
              <a:rPr lang="zh-CN" altLang="en-US" sz="1800"/>
              <a:t>姓名</a:t>
            </a:r>
            <a:r>
              <a:rPr lang="en-US" altLang="zh-CN" sz="1800"/>
              <a:t>=@m1 )</a:t>
            </a:r>
          </a:p>
        </p:txBody>
      </p:sp>
      <p:sp>
        <p:nvSpPr>
          <p:cNvPr id="1808387" name="Text Box 3"/>
          <p:cNvSpPr txBox="1">
            <a:spLocks noChangeArrowheads="1"/>
          </p:cNvSpPr>
          <p:nvPr/>
        </p:nvSpPr>
        <p:spPr bwMode="auto">
          <a:xfrm>
            <a:off x="6516688" y="115888"/>
            <a:ext cx="2449512" cy="312737"/>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a:solidFill>
                  <a:schemeClr val="tx2"/>
                </a:solidFill>
                <a:latin typeface="华文行楷" pitchFamily="2" charset="-122"/>
                <a:ea typeface="华文行楷" pitchFamily="2" charset="-122"/>
              </a:rPr>
              <a:t>第四章 结构化查询语言 </a:t>
            </a:r>
          </a:p>
        </p:txBody>
      </p:sp>
    </p:spTree>
  </p:cSld>
  <p:clrMapOvr>
    <a:masterClrMapping/>
  </p:clrMapOvr>
  <p:transition spd="med">
    <p:strips dir="rd"/>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7874" name="Rectangle 2"/>
          <p:cNvSpPr>
            <a:spLocks noGrp="1" noRot="1" noChangeArrowheads="1"/>
          </p:cNvSpPr>
          <p:nvPr>
            <p:ph type="title"/>
          </p:nvPr>
        </p:nvSpPr>
        <p:spPr>
          <a:xfrm>
            <a:off x="2268538" y="333375"/>
            <a:ext cx="2951162" cy="576263"/>
          </a:xfrm>
        </p:spPr>
        <p:txBody>
          <a:bodyPr/>
          <a:lstStyle/>
          <a:p>
            <a:pPr algn="l"/>
            <a:endParaRPr lang="zh-CN" altLang="en-US" sz="2000" dirty="0">
              <a:solidFill>
                <a:schemeClr val="hlink"/>
              </a:solidFill>
            </a:endParaRPr>
          </a:p>
        </p:txBody>
      </p:sp>
      <p:sp>
        <p:nvSpPr>
          <p:cNvPr id="847875" name="Rectangle 3"/>
          <p:cNvSpPr>
            <a:spLocks noGrp="1" noRot="1" noChangeArrowheads="1"/>
          </p:cNvSpPr>
          <p:nvPr>
            <p:ph type="body" idx="1"/>
          </p:nvPr>
        </p:nvSpPr>
        <p:spPr>
          <a:xfrm>
            <a:off x="539750" y="1052513"/>
            <a:ext cx="7993063" cy="5400675"/>
          </a:xfrm>
        </p:spPr>
        <p:txBody>
          <a:bodyPr/>
          <a:lstStyle/>
          <a:p>
            <a:pPr>
              <a:lnSpc>
                <a:spcPct val="110000"/>
              </a:lnSpc>
              <a:buFont typeface="Wingdings" pitchFamily="2" charset="2"/>
              <a:buNone/>
            </a:pPr>
            <a:r>
              <a:rPr lang="en-US" altLang="en-US" sz="1800" b="1"/>
              <a:t>1. </a:t>
            </a:r>
            <a:r>
              <a:rPr lang="zh-CN" altLang="en-US" sz="1800" b="1"/>
              <a:t>需求分析、概念设计                  </a:t>
            </a:r>
          </a:p>
          <a:p>
            <a:pPr>
              <a:lnSpc>
                <a:spcPct val="110000"/>
              </a:lnSpc>
              <a:buFont typeface="Wingdings" pitchFamily="2" charset="2"/>
              <a:buNone/>
            </a:pPr>
            <a:r>
              <a:rPr lang="en-US" altLang="zh-CN" sz="1800" b="1"/>
              <a:t>2. </a:t>
            </a:r>
            <a:r>
              <a:rPr lang="zh-CN" altLang="en-US" sz="1800" b="1"/>
              <a:t>数据、处理 </a:t>
            </a:r>
          </a:p>
          <a:p>
            <a:pPr>
              <a:lnSpc>
                <a:spcPct val="110000"/>
              </a:lnSpc>
              <a:buFont typeface="Wingdings" pitchFamily="2" charset="2"/>
              <a:buNone/>
            </a:pPr>
            <a:r>
              <a:rPr lang="en-US" altLang="zh-CN" sz="1800" b="1"/>
              <a:t>3. </a:t>
            </a:r>
            <a:r>
              <a:rPr lang="zh-CN" altLang="en-US" sz="1800" b="1"/>
              <a:t>需求分析、</a:t>
            </a:r>
            <a:r>
              <a:rPr lang="en-US" altLang="zh-CN" sz="1800" b="1"/>
              <a:t>ER</a:t>
            </a:r>
            <a:r>
              <a:rPr lang="zh-CN" altLang="en-US" sz="1800" b="1"/>
              <a:t>图</a:t>
            </a:r>
          </a:p>
          <a:p>
            <a:pPr>
              <a:lnSpc>
                <a:spcPct val="110000"/>
              </a:lnSpc>
              <a:buFont typeface="Wingdings" pitchFamily="2" charset="2"/>
              <a:buNone/>
            </a:pPr>
            <a:r>
              <a:rPr lang="en-US" altLang="zh-CN" sz="1800" b="1"/>
              <a:t>4. </a:t>
            </a:r>
            <a:r>
              <a:rPr lang="zh-CN" altLang="en-US" sz="1800" b="1"/>
              <a:t>概念单一化、描述码</a:t>
            </a:r>
          </a:p>
          <a:p>
            <a:pPr>
              <a:lnSpc>
                <a:spcPct val="110000"/>
              </a:lnSpc>
              <a:buFont typeface="Wingdings" pitchFamily="2" charset="2"/>
              <a:buNone/>
            </a:pPr>
            <a:r>
              <a:rPr lang="en-US" altLang="zh-CN" sz="1800" b="1"/>
              <a:t>5. 1</a:t>
            </a:r>
            <a:r>
              <a:rPr lang="zh-CN" altLang="en-US" sz="1800" b="1"/>
              <a:t>、多 </a:t>
            </a:r>
          </a:p>
          <a:p>
            <a:pPr>
              <a:lnSpc>
                <a:spcPct val="110000"/>
              </a:lnSpc>
              <a:buFont typeface="Wingdings" pitchFamily="2" charset="2"/>
              <a:buNone/>
            </a:pPr>
            <a:r>
              <a:rPr lang="en-US" altLang="zh-CN" sz="1800" b="1"/>
              <a:t>6. </a:t>
            </a:r>
            <a:r>
              <a:rPr lang="zh-CN" altLang="en-US" sz="1800" b="1"/>
              <a:t>全局模式、外模式 </a:t>
            </a:r>
          </a:p>
          <a:p>
            <a:pPr>
              <a:lnSpc>
                <a:spcPct val="110000"/>
              </a:lnSpc>
              <a:buFont typeface="Wingdings" pitchFamily="2" charset="2"/>
              <a:buNone/>
            </a:pPr>
            <a:r>
              <a:rPr lang="en-US" altLang="zh-CN" sz="1800" b="1"/>
              <a:t>7. </a:t>
            </a:r>
            <a:r>
              <a:rPr lang="zh-CN" altLang="en-US" sz="1800" b="1"/>
              <a:t>基本表、视图</a:t>
            </a:r>
          </a:p>
          <a:p>
            <a:pPr>
              <a:lnSpc>
                <a:spcPct val="110000"/>
              </a:lnSpc>
              <a:buFont typeface="Wingdings" pitchFamily="2" charset="2"/>
              <a:buNone/>
            </a:pPr>
            <a:r>
              <a:rPr lang="en-US" altLang="zh-CN" sz="1800" b="1"/>
              <a:t>8. </a:t>
            </a:r>
            <a:r>
              <a:rPr lang="zh-CN" altLang="en-US" sz="1800" b="1"/>
              <a:t>多对多、基本表</a:t>
            </a:r>
          </a:p>
          <a:p>
            <a:pPr>
              <a:lnSpc>
                <a:spcPct val="110000"/>
              </a:lnSpc>
              <a:buFont typeface="Wingdings" pitchFamily="2" charset="2"/>
              <a:buNone/>
            </a:pPr>
            <a:r>
              <a:rPr lang="en-US" altLang="zh-CN" sz="1800" b="1"/>
              <a:t>9. </a:t>
            </a:r>
            <a:r>
              <a:rPr lang="zh-CN" altLang="en-US" sz="1800" b="1"/>
              <a:t>设计要求、功能完善、操作方便</a:t>
            </a:r>
          </a:p>
          <a:p>
            <a:pPr>
              <a:lnSpc>
                <a:spcPct val="110000"/>
              </a:lnSpc>
              <a:buFont typeface="Wingdings" pitchFamily="2" charset="2"/>
              <a:buNone/>
            </a:pPr>
            <a:r>
              <a:rPr lang="en-US" altLang="zh-CN" sz="1800" b="1"/>
              <a:t>10. 4</a:t>
            </a:r>
            <a:r>
              <a:rPr lang="zh-CN" altLang="en-US" sz="1800" b="1"/>
              <a:t>、</a:t>
            </a:r>
            <a:r>
              <a:rPr lang="en-US" altLang="zh-CN" sz="1800" b="1"/>
              <a:t>5  </a:t>
            </a:r>
          </a:p>
          <a:p>
            <a:pPr>
              <a:lnSpc>
                <a:spcPct val="110000"/>
              </a:lnSpc>
              <a:buFont typeface="Wingdings" pitchFamily="2" charset="2"/>
              <a:buNone/>
            </a:pPr>
            <a:r>
              <a:rPr lang="en-US" altLang="zh-CN" sz="1800" b="1"/>
              <a:t>11. </a:t>
            </a:r>
            <a:r>
              <a:rPr lang="zh-CN" altLang="en-US" sz="1800" b="1"/>
              <a:t>旅客登记表、消费卡表</a:t>
            </a:r>
          </a:p>
          <a:p>
            <a:pPr>
              <a:lnSpc>
                <a:spcPct val="110000"/>
              </a:lnSpc>
              <a:buFont typeface="Wingdings" pitchFamily="2" charset="2"/>
              <a:buNone/>
            </a:pPr>
            <a:r>
              <a:rPr lang="en-US" altLang="zh-CN" sz="1800" b="1"/>
              <a:t>12. </a:t>
            </a:r>
            <a:r>
              <a:rPr lang="zh-CN" altLang="en-US" sz="1800" b="1"/>
              <a:t>娱乐费表、催补款表</a:t>
            </a:r>
          </a:p>
        </p:txBody>
      </p:sp>
      <p:sp>
        <p:nvSpPr>
          <p:cNvPr id="847876" name="Text Box 4"/>
          <p:cNvSpPr txBox="1">
            <a:spLocks noChangeArrowheads="1"/>
          </p:cNvSpPr>
          <p:nvPr/>
        </p:nvSpPr>
        <p:spPr bwMode="auto">
          <a:xfrm>
            <a:off x="6064250" y="0"/>
            <a:ext cx="3079750" cy="312738"/>
          </a:xfrm>
          <a:prstGeom prst="rect">
            <a:avLst/>
          </a:prstGeom>
          <a:noFill/>
          <a:ln w="38100" cmpd="dbl">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0" bIns="0">
            <a:spAutoFit/>
          </a:bodyPr>
          <a:lstStyle/>
          <a:p>
            <a:pPr algn="ctr">
              <a:spcBef>
                <a:spcPct val="50000"/>
              </a:spcBef>
            </a:pPr>
            <a:r>
              <a:rPr kumimoji="1" lang="zh-CN" altLang="en-US" b="0">
                <a:solidFill>
                  <a:schemeClr val="tx2"/>
                </a:solidFill>
                <a:latin typeface="华文行楷" pitchFamily="2" charset="-122"/>
                <a:ea typeface="华文行楷" pitchFamily="2" charset="-122"/>
              </a:rPr>
              <a:t>第五章  数据库应用系统设计</a:t>
            </a:r>
          </a:p>
        </p:txBody>
      </p:sp>
    </p:spTree>
  </p:cSld>
  <p:clrMapOvr>
    <a:masterClrMapping/>
  </p:clrMapOvr>
  <p:transition spd="med">
    <p:strips dir="rd"/>
  </p:transition>
  <p:timing>
    <p:tnLst>
      <p:par>
        <p:cTn id="1" dur="indefinite" restart="never" nodeType="tmRoot"/>
      </p:par>
    </p:tnLst>
  </p:timing>
</p:sld>
</file>

<file path=ppt/theme/theme1.xml><?xml version="1.0" encoding="utf-8"?>
<a:theme xmlns:a="http://schemas.openxmlformats.org/drawingml/2006/main" name="古瓶荷花">
  <a:themeElements>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fontScheme name="古瓶荷花">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zh-CN" altLang="en-US" sz="1800" b="1" i="0" u="none" strike="noStrike" cap="none" normalizeH="0" baseline="0" smtClean="0">
            <a:ln>
              <a:noFill/>
            </a:ln>
            <a:solidFill>
              <a:schemeClr val="tx1"/>
            </a:solidFill>
            <a:effectLst/>
            <a:latin typeface="Arial" pitchFamily="34" charset="0"/>
            <a:ea typeface="宋体" pitchFamily="2" charset="-122"/>
          </a:defRPr>
        </a:defPPr>
      </a:lstStyle>
    </a:lnDef>
  </a:objectDefaults>
  <a:extraClrSchemeLst>
    <a:extraClrScheme>
      <a:clrScheme name="古瓶荷花 1">
        <a:dk1>
          <a:srgbClr val="0033CC"/>
        </a:dk1>
        <a:lt1>
          <a:srgbClr val="FFFFFF"/>
        </a:lt1>
        <a:dk2>
          <a:srgbClr val="007572"/>
        </a:dk2>
        <a:lt2>
          <a:srgbClr val="C0C0C0"/>
        </a:lt2>
        <a:accent1>
          <a:srgbClr val="CCECFF"/>
        </a:accent1>
        <a:accent2>
          <a:srgbClr val="3399FF"/>
        </a:accent2>
        <a:accent3>
          <a:srgbClr val="FFFFFF"/>
        </a:accent3>
        <a:accent4>
          <a:srgbClr val="002AAE"/>
        </a:accent4>
        <a:accent5>
          <a:srgbClr val="E2F4FF"/>
        </a:accent5>
        <a:accent6>
          <a:srgbClr val="2D8AE7"/>
        </a:accent6>
        <a:hlink>
          <a:srgbClr val="CC0066"/>
        </a:hlink>
        <a:folHlink>
          <a:srgbClr val="7D7DA9"/>
        </a:folHlink>
      </a:clrScheme>
      <a:clrMap bg1="lt1" tx1="dk1" bg2="lt2" tx2="dk2" accent1="accent1" accent2="accent2" accent3="accent3" accent4="accent4" accent5="accent5" accent6="accent6" hlink="hlink" folHlink="folHlink"/>
    </a:extraClrScheme>
    <a:extraClrScheme>
      <a:clrScheme name="古瓶荷花 2">
        <a:dk1>
          <a:srgbClr val="007A77"/>
        </a:dk1>
        <a:lt1>
          <a:srgbClr val="EFF6EE"/>
        </a:lt1>
        <a:dk2>
          <a:srgbClr val="0066CC"/>
        </a:dk2>
        <a:lt2>
          <a:srgbClr val="C0C0C0"/>
        </a:lt2>
        <a:accent1>
          <a:srgbClr val="E7EEE6"/>
        </a:accent1>
        <a:accent2>
          <a:srgbClr val="FF9933"/>
        </a:accent2>
        <a:accent3>
          <a:srgbClr val="F6FAF5"/>
        </a:accent3>
        <a:accent4>
          <a:srgbClr val="006765"/>
        </a:accent4>
        <a:accent5>
          <a:srgbClr val="F1F5F0"/>
        </a:accent5>
        <a:accent6>
          <a:srgbClr val="E78A2D"/>
        </a:accent6>
        <a:hlink>
          <a:srgbClr val="636395"/>
        </a:hlink>
        <a:folHlink>
          <a:srgbClr val="CC3300"/>
        </a:folHlink>
      </a:clrScheme>
      <a:clrMap bg1="lt1" tx1="dk1" bg2="lt2" tx2="dk2" accent1="accent1" accent2="accent2" accent3="accent3" accent4="accent4" accent5="accent5" accent6="accent6" hlink="hlink" folHlink="folHlink"/>
    </a:extraClrScheme>
    <a:extraClrScheme>
      <a:clrScheme name="古瓶荷花 3">
        <a:dk1>
          <a:srgbClr val="000000"/>
        </a:dk1>
        <a:lt1>
          <a:srgbClr val="CCFFCC"/>
        </a:lt1>
        <a:dk2>
          <a:srgbClr val="E88A00"/>
        </a:dk2>
        <a:lt2>
          <a:srgbClr val="C0C0C0"/>
        </a:lt2>
        <a:accent1>
          <a:srgbClr val="CCECFF"/>
        </a:accent1>
        <a:accent2>
          <a:srgbClr val="336600"/>
        </a:accent2>
        <a:accent3>
          <a:srgbClr val="E2FFE2"/>
        </a:accent3>
        <a:accent4>
          <a:srgbClr val="000000"/>
        </a:accent4>
        <a:accent5>
          <a:srgbClr val="E2F4FF"/>
        </a:accent5>
        <a:accent6>
          <a:srgbClr val="2D5C00"/>
        </a:accent6>
        <a:hlink>
          <a:srgbClr val="3333CC"/>
        </a:hlink>
        <a:folHlink>
          <a:srgbClr val="3399FF"/>
        </a:folHlink>
      </a:clrScheme>
      <a:clrMap bg1="lt1" tx1="dk1" bg2="lt2" tx2="dk2" accent1="accent1" accent2="accent2" accent3="accent3" accent4="accent4" accent5="accent5" accent6="accent6" hlink="hlink" folHlink="folHlink"/>
    </a:extraClrScheme>
    <a:extraClrScheme>
      <a:clrScheme name="古瓶荷花 4">
        <a:dk1>
          <a:srgbClr val="000000"/>
        </a:dk1>
        <a:lt1>
          <a:srgbClr val="FFFFCC"/>
        </a:lt1>
        <a:dk2>
          <a:srgbClr val="CC3300"/>
        </a:dk2>
        <a:lt2>
          <a:srgbClr val="C0C0C0"/>
        </a:lt2>
        <a:accent1>
          <a:srgbClr val="FFFFCC"/>
        </a:accent1>
        <a:accent2>
          <a:srgbClr val="339933"/>
        </a:accent2>
        <a:accent3>
          <a:srgbClr val="FFFFE2"/>
        </a:accent3>
        <a:accent4>
          <a:srgbClr val="000000"/>
        </a:accent4>
        <a:accent5>
          <a:srgbClr val="FFFFE2"/>
        </a:accent5>
        <a:accent6>
          <a:srgbClr val="2D8A2D"/>
        </a:accent6>
        <a:hlink>
          <a:srgbClr val="0066FF"/>
        </a:hlink>
        <a:folHlink>
          <a:srgbClr val="6F6F9F"/>
        </a:folHlink>
      </a:clrScheme>
      <a:clrMap bg1="lt1" tx1="dk1" bg2="lt2" tx2="dk2" accent1="accent1" accent2="accent2" accent3="accent3" accent4="accent4" accent5="accent5" accent6="accent6" hlink="hlink" folHlink="folHlink"/>
    </a:extraClrScheme>
    <a:extraClrScheme>
      <a:clrScheme name="古瓶荷花 5">
        <a:dk1>
          <a:srgbClr val="636395"/>
        </a:dk1>
        <a:lt1>
          <a:srgbClr val="FFE2C5"/>
        </a:lt1>
        <a:dk2>
          <a:srgbClr val="000000"/>
        </a:dk2>
        <a:lt2>
          <a:srgbClr val="C0C0C0"/>
        </a:lt2>
        <a:accent1>
          <a:srgbClr val="FFE1E1"/>
        </a:accent1>
        <a:accent2>
          <a:srgbClr val="FF9933"/>
        </a:accent2>
        <a:accent3>
          <a:srgbClr val="FFEEDF"/>
        </a:accent3>
        <a:accent4>
          <a:srgbClr val="53537E"/>
        </a:accent4>
        <a:accent5>
          <a:srgbClr val="FFEEEE"/>
        </a:accent5>
        <a:accent6>
          <a:srgbClr val="E78A2D"/>
        </a:accent6>
        <a:hlink>
          <a:srgbClr val="008080"/>
        </a:hlink>
        <a:folHlink>
          <a:srgbClr val="3399FF"/>
        </a:folHlink>
      </a:clrScheme>
      <a:clrMap bg1="lt1" tx1="dk1" bg2="lt2" tx2="dk2" accent1="accent1" accent2="accent2" accent3="accent3" accent4="accent4" accent5="accent5" accent6="accent6" hlink="hlink" folHlink="folHlink"/>
    </a:extraClrScheme>
    <a:extraClrScheme>
      <a:clrScheme name="古瓶荷花 6">
        <a:dk1>
          <a:srgbClr val="626292"/>
        </a:dk1>
        <a:lt1>
          <a:srgbClr val="CCECFF"/>
        </a:lt1>
        <a:dk2>
          <a:srgbClr val="3333CC"/>
        </a:dk2>
        <a:lt2>
          <a:srgbClr val="C0C0C0"/>
        </a:lt2>
        <a:accent1>
          <a:srgbClr val="D9F1FF"/>
        </a:accent1>
        <a:accent2>
          <a:srgbClr val="FF9900"/>
        </a:accent2>
        <a:accent3>
          <a:srgbClr val="E2F4FF"/>
        </a:accent3>
        <a:accent4>
          <a:srgbClr val="53537C"/>
        </a:accent4>
        <a:accent5>
          <a:srgbClr val="E9F7FF"/>
        </a:accent5>
        <a:accent6>
          <a:srgbClr val="E78A00"/>
        </a:accent6>
        <a:hlink>
          <a:srgbClr val="CC0066"/>
        </a:hlink>
        <a:folHlink>
          <a:srgbClr val="009999"/>
        </a:folHlink>
      </a:clrScheme>
      <a:clrMap bg1="lt1" tx1="dk1" bg2="lt2" tx2="dk2" accent1="accent1" accent2="accent2" accent3="accent3" accent4="accent4" accent5="accent5" accent6="accent6" hlink="hlink" folHlink="folHlink"/>
    </a:extraClrScheme>
    <a:extraClrScheme>
      <a:clrScheme name="古瓶荷花 7">
        <a:dk1>
          <a:srgbClr val="0066CC"/>
        </a:dk1>
        <a:lt1>
          <a:srgbClr val="FFE1E1"/>
        </a:lt1>
        <a:dk2>
          <a:srgbClr val="006600"/>
        </a:dk2>
        <a:lt2>
          <a:srgbClr val="C0C0C0"/>
        </a:lt2>
        <a:accent1>
          <a:srgbClr val="FFFFCC"/>
        </a:accent1>
        <a:accent2>
          <a:srgbClr val="009999"/>
        </a:accent2>
        <a:accent3>
          <a:srgbClr val="FFEEEE"/>
        </a:accent3>
        <a:accent4>
          <a:srgbClr val="0056AE"/>
        </a:accent4>
        <a:accent5>
          <a:srgbClr val="FFFFE2"/>
        </a:accent5>
        <a:accent6>
          <a:srgbClr val="008A8A"/>
        </a:accent6>
        <a:hlink>
          <a:srgbClr val="EC0000"/>
        </a:hlink>
        <a:folHlink>
          <a:srgbClr val="0099FF"/>
        </a:folHlink>
      </a:clrScheme>
      <a:clrMap bg1="lt1" tx1="dk1" bg2="lt2" tx2="dk2" accent1="accent1" accent2="accent2" accent3="accent3" accent4="accent4" accent5="accent5" accent6="accent6" hlink="hlink" folHlink="folHlink"/>
    </a:extraClrScheme>
    <a:extraClrScheme>
      <a:clrScheme name="古瓶荷花 8">
        <a:dk1>
          <a:srgbClr val="292929"/>
        </a:dk1>
        <a:lt1>
          <a:srgbClr val="DDDDDD"/>
        </a:lt1>
        <a:dk2>
          <a:srgbClr val="0066CC"/>
        </a:dk2>
        <a:lt2>
          <a:srgbClr val="B2B2B2"/>
        </a:lt2>
        <a:accent1>
          <a:srgbClr val="CACADC"/>
        </a:accent1>
        <a:accent2>
          <a:srgbClr val="FFCC00"/>
        </a:accent2>
        <a:accent3>
          <a:srgbClr val="EBEBEB"/>
        </a:accent3>
        <a:accent4>
          <a:srgbClr val="212121"/>
        </a:accent4>
        <a:accent5>
          <a:srgbClr val="E1E1EB"/>
        </a:accent5>
        <a:accent6>
          <a:srgbClr val="E7B900"/>
        </a:accent6>
        <a:hlink>
          <a:srgbClr val="008080"/>
        </a:hlink>
        <a:folHlink>
          <a:srgbClr val="7D7DA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1968</TotalTime>
  <Words>6544</Words>
  <Application>Microsoft Office PowerPoint</Application>
  <PresentationFormat>全屏显示(4:3)</PresentationFormat>
  <Paragraphs>996</Paragraphs>
  <Slides>80</Slides>
  <Notes>0</Notes>
  <HiddenSlides>0</HiddenSlides>
  <MMClips>0</MMClips>
  <ScaleCrop>false</ScaleCrop>
  <HeadingPairs>
    <vt:vector size="4" baseType="variant">
      <vt:variant>
        <vt:lpstr>主题</vt:lpstr>
      </vt:variant>
      <vt:variant>
        <vt:i4>1</vt:i4>
      </vt:variant>
      <vt:variant>
        <vt:lpstr>幻灯片标题</vt:lpstr>
      </vt:variant>
      <vt:variant>
        <vt:i4>80</vt:i4>
      </vt:variant>
    </vt:vector>
  </HeadingPairs>
  <TitlesOfParts>
    <vt:vector size="81" baseType="lpstr">
      <vt:lpstr>古瓶荷花</vt:lpstr>
      <vt:lpstr>PowerPoint 演示文稿</vt:lpstr>
      <vt:lpstr>第四章  结构化查询语言—SQL</vt:lpstr>
      <vt:lpstr>  学习目标</vt:lpstr>
      <vt:lpstr>一、SQL概述 </vt:lpstr>
      <vt:lpstr>PowerPoint 演示文稿</vt:lpstr>
      <vt:lpstr>（二）Miscrosoft SQL Server 2000程序组</vt:lpstr>
      <vt:lpstr>（三）停止和启动SQL Server服务</vt:lpstr>
      <vt:lpstr>2．启动/停止实例服务器</vt:lpstr>
      <vt:lpstr>（四）SQL语句的结构与书写格式</vt:lpstr>
      <vt:lpstr>二、数据库与基本表</vt:lpstr>
      <vt:lpstr>（二）数据库的创建与维护</vt:lpstr>
      <vt:lpstr>（1）使用向导创建数据库</vt:lpstr>
      <vt:lpstr>（2）使用Sql语句建立数据库模式 </vt:lpstr>
      <vt:lpstr>2、使用Sql语句修改、删除数据库模式</vt:lpstr>
      <vt:lpstr>（三）表结构的建立与维护</vt:lpstr>
      <vt:lpstr>1、建立数据表结构 </vt:lpstr>
      <vt:lpstr>参数说明：</vt:lpstr>
      <vt:lpstr>例：建立如下数据表：</vt:lpstr>
      <vt:lpstr>2、修改表结构</vt:lpstr>
      <vt:lpstr>说明：</vt:lpstr>
      <vt:lpstr>修改表结构的应用</vt:lpstr>
      <vt:lpstr> 向表中增加一个新字段 </vt:lpstr>
      <vt:lpstr>3、删除表结构</vt:lpstr>
      <vt:lpstr>三、表内容的输入与维护</vt:lpstr>
      <vt:lpstr>（一）插入数据</vt:lpstr>
      <vt:lpstr>【例】</vt:lpstr>
      <vt:lpstr>（二）修改数据</vt:lpstr>
      <vt:lpstr>【例】</vt:lpstr>
      <vt:lpstr>（三）删除数据</vt:lpstr>
      <vt:lpstr>【例】</vt:lpstr>
      <vt:lpstr>四、视图的建立、修改和删除</vt:lpstr>
      <vt:lpstr>（二）创建视图</vt:lpstr>
      <vt:lpstr>1.利用企业管理器创建视图</vt:lpstr>
      <vt:lpstr>2 ．利用Transact-SQL语句创建视图</vt:lpstr>
      <vt:lpstr>【例2】</vt:lpstr>
      <vt:lpstr>（三） 通过视图修改数据</vt:lpstr>
      <vt:lpstr>1 ．向视图中插入数据</vt:lpstr>
      <vt:lpstr>2 ．在视图中修改数据</vt:lpstr>
      <vt:lpstr>3 ．视图的删除 、查询和维护</vt:lpstr>
      <vt:lpstr>五、查询</vt:lpstr>
      <vt:lpstr>各项含义如下：</vt:lpstr>
      <vt:lpstr>2. SELECT语句的操作符</vt:lpstr>
      <vt:lpstr>(3) 逻辑操作符 </vt:lpstr>
      <vt:lpstr>(4) 组合查询操作符和其他SQL操作符</vt:lpstr>
      <vt:lpstr>（二）单表查询：查询过程中只涉及到一个表的查询语句。</vt:lpstr>
      <vt:lpstr>2、条件查询</vt:lpstr>
      <vt:lpstr>3、对查询结果排序</vt:lpstr>
      <vt:lpstr>4、对象为表达式</vt:lpstr>
      <vt:lpstr>5、对查询结果分组</vt:lpstr>
      <vt:lpstr>数据查询实例</vt:lpstr>
      <vt:lpstr>表1 学生表的实验数据：</vt:lpstr>
      <vt:lpstr>表2  课程表的实验数据</vt:lpstr>
      <vt:lpstr>表3  选课表的实验数据</vt:lpstr>
      <vt:lpstr>【例1】</vt:lpstr>
      <vt:lpstr>【例2】</vt:lpstr>
      <vt:lpstr>【例3】</vt:lpstr>
      <vt:lpstr>【例4】</vt:lpstr>
      <vt:lpstr>【例5】</vt:lpstr>
      <vt:lpstr>【例6】</vt:lpstr>
      <vt:lpstr>（三）连接查询</vt:lpstr>
      <vt:lpstr>等值连接和非等值连接</vt:lpstr>
      <vt:lpstr>【例1】查询每个学生的情况以及他(她)所选修的课程。</vt:lpstr>
      <vt:lpstr>2、 外连接</vt:lpstr>
      <vt:lpstr>例</vt:lpstr>
      <vt:lpstr>连接的结果集 </vt:lpstr>
      <vt:lpstr>PowerPoint 演示文稿</vt:lpstr>
      <vt:lpstr>3、 自身连接</vt:lpstr>
      <vt:lpstr>【例】查询每一门课的间接先修课。</vt:lpstr>
      <vt:lpstr>（四）嵌套查询</vt:lpstr>
      <vt:lpstr>2、 使用比较符的嵌套查询</vt:lpstr>
      <vt:lpstr>3、使用ANY或ALL操作符的嵌套查询</vt:lpstr>
      <vt:lpstr>4、使用EXISTS操作符的嵌套查询</vt:lpstr>
      <vt:lpstr>（五）集合查询</vt:lpstr>
      <vt:lpstr>复习与提示</vt:lpstr>
      <vt:lpstr>复习与提示</vt:lpstr>
      <vt:lpstr>P110第一题</vt:lpstr>
      <vt:lpstr>P111第二题</vt:lpstr>
      <vt:lpstr>P112第三题</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幻灯片 1</dc:title>
  <dc:creator>Administrator</dc:creator>
  <cp:lastModifiedBy>Administrator</cp:lastModifiedBy>
  <cp:revision>412</cp:revision>
  <dcterms:modified xsi:type="dcterms:W3CDTF">2022-08-31T12:22:16Z</dcterms:modified>
</cp:coreProperties>
</file>