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52"/>
  </p:notesMasterIdLst>
  <p:sldIdLst>
    <p:sldId id="314"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84" r:id="rId22"/>
    <p:sldId id="285" r:id="rId23"/>
    <p:sldId id="286" r:id="rId24"/>
    <p:sldId id="287" r:id="rId25"/>
    <p:sldId id="288" r:id="rId26"/>
    <p:sldId id="289" r:id="rId27"/>
    <p:sldId id="290" r:id="rId28"/>
    <p:sldId id="291" r:id="rId29"/>
    <p:sldId id="292" r:id="rId30"/>
    <p:sldId id="293" r:id="rId31"/>
    <p:sldId id="294" r:id="rId32"/>
    <p:sldId id="295" r:id="rId33"/>
    <p:sldId id="296" r:id="rId34"/>
    <p:sldId id="297" r:id="rId35"/>
    <p:sldId id="298" r:id="rId36"/>
    <p:sldId id="299" r:id="rId37"/>
    <p:sldId id="300" r:id="rId38"/>
    <p:sldId id="301" r:id="rId39"/>
    <p:sldId id="302" r:id="rId40"/>
    <p:sldId id="303" r:id="rId41"/>
    <p:sldId id="304" r:id="rId42"/>
    <p:sldId id="305" r:id="rId43"/>
    <p:sldId id="306" r:id="rId44"/>
    <p:sldId id="307" r:id="rId45"/>
    <p:sldId id="308" r:id="rId46"/>
    <p:sldId id="309" r:id="rId47"/>
    <p:sldId id="310" r:id="rId48"/>
    <p:sldId id="311" r:id="rId49"/>
    <p:sldId id="312" r:id="rId50"/>
    <p:sldId id="313" r:id="rId51"/>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outlineView">
  <p:normalViewPr showOutlineIcons="0">
    <p:restoredLeft sz="34559" autoAdjust="0"/>
    <p:restoredTop sz="86372" autoAdjust="0"/>
  </p:normalViewPr>
  <p:slideViewPr>
    <p:cSldViewPr>
      <p:cViewPr varScale="1">
        <p:scale>
          <a:sx n="61" d="100"/>
          <a:sy n="61" d="100"/>
        </p:scale>
        <p:origin x="-852"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zh-CN"/>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410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zh-CN"/>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41DE6284-2096-4362-A32D-1BDF8D8C3C2C}" type="slidenum">
              <a:rPr lang="en-US" altLang="zh-CN"/>
              <a:pPr/>
              <a:t>‹#›</a:t>
            </a:fld>
            <a:endParaRPr lang="en-US" altLang="zh-CN"/>
          </a:p>
        </p:txBody>
      </p:sp>
    </p:spTree>
    <p:extLst>
      <p:ext uri="{BB962C8B-B14F-4D97-AF65-F5344CB8AC3E}">
        <p14:creationId xmlns:p14="http://schemas.microsoft.com/office/powerpoint/2010/main" val="183242229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宋体" pitchFamily="2" charset="-122"/>
        <a:cs typeface="+mn-cs"/>
      </a:defRPr>
    </a:lvl1pPr>
    <a:lvl2pPr marL="457200" algn="l" rtl="0" fontAlgn="base">
      <a:spcBef>
        <a:spcPct val="30000"/>
      </a:spcBef>
      <a:spcAft>
        <a:spcPct val="0"/>
      </a:spcAft>
      <a:defRPr sz="1200" kern="1200">
        <a:solidFill>
          <a:schemeClr val="tx1"/>
        </a:solidFill>
        <a:latin typeface="Arial" pitchFamily="34" charset="0"/>
        <a:ea typeface="宋体" pitchFamily="2" charset="-122"/>
        <a:cs typeface="+mn-cs"/>
      </a:defRPr>
    </a:lvl2pPr>
    <a:lvl3pPr marL="914400" algn="l" rtl="0" fontAlgn="base">
      <a:spcBef>
        <a:spcPct val="30000"/>
      </a:spcBef>
      <a:spcAft>
        <a:spcPct val="0"/>
      </a:spcAft>
      <a:defRPr sz="1200" kern="1200">
        <a:solidFill>
          <a:schemeClr val="tx1"/>
        </a:solidFill>
        <a:latin typeface="Arial" pitchFamily="34" charset="0"/>
        <a:ea typeface="宋体" pitchFamily="2" charset="-122"/>
        <a:cs typeface="+mn-cs"/>
      </a:defRPr>
    </a:lvl3pPr>
    <a:lvl4pPr marL="1371600" algn="l" rtl="0" fontAlgn="base">
      <a:spcBef>
        <a:spcPct val="30000"/>
      </a:spcBef>
      <a:spcAft>
        <a:spcPct val="0"/>
      </a:spcAft>
      <a:defRPr sz="1200" kern="1200">
        <a:solidFill>
          <a:schemeClr val="tx1"/>
        </a:solidFill>
        <a:latin typeface="Arial" pitchFamily="34" charset="0"/>
        <a:ea typeface="宋体" pitchFamily="2" charset="-122"/>
        <a:cs typeface="+mn-cs"/>
      </a:defRPr>
    </a:lvl4pPr>
    <a:lvl5pPr marL="1828800" algn="l" rtl="0" fontAlgn="base">
      <a:spcBef>
        <a:spcPct val="30000"/>
      </a:spcBef>
      <a:spcAft>
        <a:spcPct val="0"/>
      </a:spcAft>
      <a:defRPr sz="1200" kern="1200">
        <a:solidFill>
          <a:schemeClr val="tx1"/>
        </a:solidFill>
        <a:latin typeface="Arial"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713115-613D-4B9F-8B6B-5C92F0917A69}" type="slidenum">
              <a:rPr lang="en-US" altLang="zh-CN"/>
              <a:pPr/>
              <a:t>2</a:t>
            </a:fld>
            <a:endParaRPr lang="en-US" altLang="zh-CN"/>
          </a:p>
        </p:txBody>
      </p:sp>
      <p:sp>
        <p:nvSpPr>
          <p:cNvPr id="5122" name="Rectangle 2"/>
          <p:cNvSpPr>
            <a:spLocks noRot="1" noChangeArrowheads="1" noTextEdit="1"/>
          </p:cNvSpPr>
          <p:nvPr>
            <p:ph type="sldImg"/>
          </p:nvPr>
        </p:nvSpPr>
        <p:spPr>
          <a:ln/>
        </p:spPr>
      </p:sp>
      <p:sp>
        <p:nvSpPr>
          <p:cNvPr id="512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FA1C74-13CB-44E5-8C4B-DBB17CCD20DF}" type="slidenum">
              <a:rPr lang="en-US" altLang="zh-CN"/>
              <a:pPr/>
              <a:t>3</a:t>
            </a:fld>
            <a:endParaRPr lang="en-US" altLang="zh-CN"/>
          </a:p>
        </p:txBody>
      </p:sp>
      <p:sp>
        <p:nvSpPr>
          <p:cNvPr id="7170" name="Rectangle 2"/>
          <p:cNvSpPr>
            <a:spLocks noRot="1" noChangeArrowheads="1" noTextEdit="1"/>
          </p:cNvSpPr>
          <p:nvPr>
            <p:ph type="sldImg"/>
          </p:nvPr>
        </p:nvSpPr>
        <p:spPr>
          <a:ln/>
        </p:spPr>
      </p:sp>
      <p:sp>
        <p:nvSpPr>
          <p:cNvPr id="717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98B2F0-2439-43EF-B278-F548B33E33BA}" type="slidenum">
              <a:rPr lang="en-US" altLang="zh-CN"/>
              <a:pPr/>
              <a:t>4</a:t>
            </a:fld>
            <a:endParaRPr lang="en-US" altLang="zh-CN"/>
          </a:p>
        </p:txBody>
      </p:sp>
      <p:sp>
        <p:nvSpPr>
          <p:cNvPr id="9218" name="Rectangle 2"/>
          <p:cNvSpPr>
            <a:spLocks noRot="1" noChangeArrowheads="1" noTextEdit="1"/>
          </p:cNvSpPr>
          <p:nvPr>
            <p:ph type="sldImg"/>
          </p:nvPr>
        </p:nvSpPr>
        <p:spPr>
          <a:ln/>
        </p:spPr>
      </p:sp>
      <p:sp>
        <p:nvSpPr>
          <p:cNvPr id="921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8AC30D-E8A0-494A-934E-D965E526E9DA}" type="slidenum">
              <a:rPr lang="en-US" altLang="zh-CN"/>
              <a:pPr/>
              <a:t>5</a:t>
            </a:fld>
            <a:endParaRPr lang="en-US" altLang="zh-CN"/>
          </a:p>
        </p:txBody>
      </p:sp>
      <p:sp>
        <p:nvSpPr>
          <p:cNvPr id="11266" name="Rectangle 2"/>
          <p:cNvSpPr>
            <a:spLocks noRot="1" noChangeArrowheads="1" noTextEdit="1"/>
          </p:cNvSpPr>
          <p:nvPr>
            <p:ph type="sldImg"/>
          </p:nvPr>
        </p:nvSpPr>
        <p:spPr>
          <a:ln/>
        </p:spPr>
      </p:sp>
      <p:sp>
        <p:nvSpPr>
          <p:cNvPr id="1126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4B7EE1-BECA-4E1A-B2EC-D44FC135A9E0}" type="slidenum">
              <a:rPr lang="en-US" altLang="zh-CN"/>
              <a:pPr/>
              <a:t>6</a:t>
            </a:fld>
            <a:endParaRPr lang="en-US" altLang="zh-CN"/>
          </a:p>
        </p:txBody>
      </p:sp>
      <p:sp>
        <p:nvSpPr>
          <p:cNvPr id="13314" name="Rectangle 2"/>
          <p:cNvSpPr>
            <a:spLocks noRot="1" noChangeArrowheads="1" noTextEdit="1"/>
          </p:cNvSpPr>
          <p:nvPr>
            <p:ph type="sldImg"/>
          </p:nvPr>
        </p:nvSpPr>
        <p:spPr>
          <a:ln/>
        </p:spPr>
      </p:sp>
      <p:sp>
        <p:nvSpPr>
          <p:cNvPr id="1331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92A32D9-9908-4278-8B7A-4AFF4A557468}" type="slidenum">
              <a:rPr lang="en-US" altLang="zh-CN"/>
              <a:pPr/>
              <a:t>7</a:t>
            </a:fld>
            <a:endParaRPr lang="en-US" altLang="zh-CN"/>
          </a:p>
        </p:txBody>
      </p:sp>
      <p:sp>
        <p:nvSpPr>
          <p:cNvPr id="15362" name="Rectangle 2"/>
          <p:cNvSpPr>
            <a:spLocks noRot="1" noChangeArrowheads="1" noTextEdit="1"/>
          </p:cNvSpPr>
          <p:nvPr>
            <p:ph type="sldImg"/>
          </p:nvPr>
        </p:nvSpPr>
        <p:spPr>
          <a:ln/>
        </p:spPr>
      </p:sp>
      <p:sp>
        <p:nvSpPr>
          <p:cNvPr id="1536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1ED39A4-CE09-44DD-96FF-303DE91C43F8}" type="slidenum">
              <a:rPr lang="en-US" altLang="zh-CN"/>
              <a:pPr/>
              <a:t>8</a:t>
            </a:fld>
            <a:endParaRPr lang="en-US" altLang="zh-CN"/>
          </a:p>
        </p:txBody>
      </p:sp>
      <p:sp>
        <p:nvSpPr>
          <p:cNvPr id="17410" name="Rectangle 2"/>
          <p:cNvSpPr>
            <a:spLocks noRot="1" noChangeArrowheads="1" noTextEdit="1"/>
          </p:cNvSpPr>
          <p:nvPr>
            <p:ph type="sldImg"/>
          </p:nvPr>
        </p:nvSpPr>
        <p:spPr>
          <a:ln/>
        </p:spPr>
      </p:sp>
      <p:sp>
        <p:nvSpPr>
          <p:cNvPr id="1741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7E5C3C-94A9-4E71-A272-506B1853A126}" type="slidenum">
              <a:rPr lang="en-US" altLang="zh-CN"/>
              <a:pPr/>
              <a:t>9</a:t>
            </a:fld>
            <a:endParaRPr lang="en-US" altLang="zh-CN"/>
          </a:p>
        </p:txBody>
      </p:sp>
      <p:sp>
        <p:nvSpPr>
          <p:cNvPr id="19458" name="Rectangle 2"/>
          <p:cNvSpPr>
            <a:spLocks noRot="1" noChangeArrowheads="1" noTextEdit="1"/>
          </p:cNvSpPr>
          <p:nvPr>
            <p:ph type="sldImg"/>
          </p:nvPr>
        </p:nvSpPr>
        <p:spPr>
          <a:ln/>
        </p:spPr>
      </p:sp>
      <p:sp>
        <p:nvSpPr>
          <p:cNvPr id="1945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49F35A-5DFC-4CA4-924E-70BE2F99E50B}" type="slidenum">
              <a:rPr lang="en-US" altLang="zh-CN"/>
              <a:pPr/>
              <a:t>10</a:t>
            </a:fld>
            <a:endParaRPr lang="en-US" altLang="zh-CN"/>
          </a:p>
        </p:txBody>
      </p:sp>
      <p:sp>
        <p:nvSpPr>
          <p:cNvPr id="21506" name="Rectangle 2"/>
          <p:cNvSpPr>
            <a:spLocks noRot="1" noChangeArrowheads="1" noTextEdit="1"/>
          </p:cNvSpPr>
          <p:nvPr>
            <p:ph type="sldImg"/>
          </p:nvPr>
        </p:nvSpPr>
        <p:spPr>
          <a:ln/>
        </p:spPr>
      </p:sp>
      <p:sp>
        <p:nvSpPr>
          <p:cNvPr id="2150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6F6954-9551-4F0F-99CA-1EAC8FC60CD3}" type="slidenum">
              <a:rPr lang="en-US" altLang="zh-CN"/>
              <a:pPr/>
              <a:t>11</a:t>
            </a:fld>
            <a:endParaRPr lang="en-US" altLang="zh-CN"/>
          </a:p>
        </p:txBody>
      </p:sp>
      <p:sp>
        <p:nvSpPr>
          <p:cNvPr id="23554" name="Rectangle 2"/>
          <p:cNvSpPr>
            <a:spLocks noRot="1" noChangeArrowheads="1" noTextEdit="1"/>
          </p:cNvSpPr>
          <p:nvPr>
            <p:ph type="sldImg"/>
          </p:nvPr>
        </p:nvSpPr>
        <p:spPr>
          <a:ln/>
        </p:spPr>
      </p:sp>
      <p:sp>
        <p:nvSpPr>
          <p:cNvPr id="2355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57505E-F410-4373-925C-DFC7366F369F}" type="slidenum">
              <a:rPr lang="en-US" altLang="zh-CN"/>
              <a:pPr/>
              <a:t>12</a:t>
            </a:fld>
            <a:endParaRPr lang="en-US" altLang="zh-CN"/>
          </a:p>
        </p:txBody>
      </p:sp>
      <p:sp>
        <p:nvSpPr>
          <p:cNvPr id="25602" name="Rectangle 2"/>
          <p:cNvSpPr>
            <a:spLocks noRot="1" noChangeArrowheads="1" noTextEdit="1"/>
          </p:cNvSpPr>
          <p:nvPr>
            <p:ph type="sldImg"/>
          </p:nvPr>
        </p:nvSpPr>
        <p:spPr>
          <a:ln/>
        </p:spPr>
      </p:sp>
      <p:sp>
        <p:nvSpPr>
          <p:cNvPr id="2560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AB449A-A31A-49B2-89A1-69ADF58FA2D2}" type="slidenum">
              <a:rPr lang="en-US" altLang="zh-CN"/>
              <a:pPr/>
              <a:t>13</a:t>
            </a:fld>
            <a:endParaRPr lang="en-US" altLang="zh-CN"/>
          </a:p>
        </p:txBody>
      </p:sp>
      <p:sp>
        <p:nvSpPr>
          <p:cNvPr id="27650" name="Rectangle 2"/>
          <p:cNvSpPr>
            <a:spLocks noRot="1" noChangeArrowheads="1" noTextEdit="1"/>
          </p:cNvSpPr>
          <p:nvPr>
            <p:ph type="sldImg"/>
          </p:nvPr>
        </p:nvSpPr>
        <p:spPr>
          <a:ln/>
        </p:spPr>
      </p:sp>
      <p:sp>
        <p:nvSpPr>
          <p:cNvPr id="2765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BEE5EA-84D4-4D8B-AB6E-6A53C5962D8E}" type="slidenum">
              <a:rPr lang="en-US" altLang="zh-CN"/>
              <a:pPr/>
              <a:t>14</a:t>
            </a:fld>
            <a:endParaRPr lang="en-US" altLang="zh-CN"/>
          </a:p>
        </p:txBody>
      </p:sp>
      <p:sp>
        <p:nvSpPr>
          <p:cNvPr id="29698" name="Rectangle 2"/>
          <p:cNvSpPr>
            <a:spLocks noRot="1" noChangeArrowheads="1" noTextEdit="1"/>
          </p:cNvSpPr>
          <p:nvPr>
            <p:ph type="sldImg"/>
          </p:nvPr>
        </p:nvSpPr>
        <p:spPr>
          <a:ln/>
        </p:spPr>
      </p:sp>
      <p:sp>
        <p:nvSpPr>
          <p:cNvPr id="2969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F8E2F15-1688-4B14-A0AF-6212070F4C09}" type="slidenum">
              <a:rPr lang="en-US" altLang="zh-CN"/>
              <a:pPr/>
              <a:t>15</a:t>
            </a:fld>
            <a:endParaRPr lang="en-US" altLang="zh-CN"/>
          </a:p>
        </p:txBody>
      </p:sp>
      <p:sp>
        <p:nvSpPr>
          <p:cNvPr id="31746" name="Rectangle 2"/>
          <p:cNvSpPr>
            <a:spLocks noRot="1" noChangeArrowheads="1" noTextEdit="1"/>
          </p:cNvSpPr>
          <p:nvPr>
            <p:ph type="sldImg"/>
          </p:nvPr>
        </p:nvSpPr>
        <p:spPr>
          <a:ln/>
        </p:spPr>
      </p:sp>
      <p:sp>
        <p:nvSpPr>
          <p:cNvPr id="3174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7CA8E0-3D55-4906-9072-8BDF909F6324}" type="slidenum">
              <a:rPr lang="en-US" altLang="zh-CN"/>
              <a:pPr/>
              <a:t>16</a:t>
            </a:fld>
            <a:endParaRPr lang="en-US" altLang="zh-CN"/>
          </a:p>
        </p:txBody>
      </p:sp>
      <p:sp>
        <p:nvSpPr>
          <p:cNvPr id="33794" name="Rectangle 2"/>
          <p:cNvSpPr>
            <a:spLocks noRot="1" noChangeArrowheads="1" noTextEdit="1"/>
          </p:cNvSpPr>
          <p:nvPr>
            <p:ph type="sldImg"/>
          </p:nvPr>
        </p:nvSpPr>
        <p:spPr>
          <a:ln/>
        </p:spPr>
      </p:sp>
      <p:sp>
        <p:nvSpPr>
          <p:cNvPr id="3379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1C9FAB-E17A-4917-A25F-5E6662A7E52C}" type="slidenum">
              <a:rPr lang="en-US" altLang="zh-CN"/>
              <a:pPr/>
              <a:t>17</a:t>
            </a:fld>
            <a:endParaRPr lang="en-US" altLang="zh-CN"/>
          </a:p>
        </p:txBody>
      </p:sp>
      <p:sp>
        <p:nvSpPr>
          <p:cNvPr id="35842" name="Rectangle 2"/>
          <p:cNvSpPr>
            <a:spLocks noRot="1" noChangeArrowheads="1" noTextEdit="1"/>
          </p:cNvSpPr>
          <p:nvPr>
            <p:ph type="sldImg"/>
          </p:nvPr>
        </p:nvSpPr>
        <p:spPr>
          <a:ln/>
        </p:spPr>
      </p:sp>
      <p:sp>
        <p:nvSpPr>
          <p:cNvPr id="3584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8CC7DE9-14AF-4DC8-8D78-FB010139E26A}" type="slidenum">
              <a:rPr lang="en-US" altLang="zh-CN"/>
              <a:pPr/>
              <a:t>18</a:t>
            </a:fld>
            <a:endParaRPr lang="en-US" altLang="zh-CN"/>
          </a:p>
        </p:txBody>
      </p:sp>
      <p:sp>
        <p:nvSpPr>
          <p:cNvPr id="37890" name="Rectangle 2"/>
          <p:cNvSpPr>
            <a:spLocks noRot="1" noChangeArrowheads="1" noTextEdit="1"/>
          </p:cNvSpPr>
          <p:nvPr>
            <p:ph type="sldImg"/>
          </p:nvPr>
        </p:nvSpPr>
        <p:spPr>
          <a:ln/>
        </p:spPr>
      </p:sp>
      <p:sp>
        <p:nvSpPr>
          <p:cNvPr id="3789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1358BD-9B6E-4351-8FFC-8AE6E926C56C}" type="slidenum">
              <a:rPr lang="en-US" altLang="zh-CN"/>
              <a:pPr/>
              <a:t>19</a:t>
            </a:fld>
            <a:endParaRPr lang="en-US" altLang="zh-CN"/>
          </a:p>
        </p:txBody>
      </p:sp>
      <p:sp>
        <p:nvSpPr>
          <p:cNvPr id="39938" name="Rectangle 2"/>
          <p:cNvSpPr>
            <a:spLocks noRot="1" noChangeArrowheads="1" noTextEdit="1"/>
          </p:cNvSpPr>
          <p:nvPr>
            <p:ph type="sldImg"/>
          </p:nvPr>
        </p:nvSpPr>
        <p:spPr>
          <a:ln/>
        </p:spPr>
      </p:sp>
      <p:sp>
        <p:nvSpPr>
          <p:cNvPr id="3993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AAF8EA7-33E9-418B-9333-2448E23652CD}" type="slidenum">
              <a:rPr lang="en-US" altLang="zh-CN"/>
              <a:pPr/>
              <a:t>20</a:t>
            </a:fld>
            <a:endParaRPr lang="en-US" altLang="zh-CN"/>
          </a:p>
        </p:txBody>
      </p:sp>
      <p:sp>
        <p:nvSpPr>
          <p:cNvPr id="41986" name="Rectangle 2"/>
          <p:cNvSpPr>
            <a:spLocks noRot="1" noChangeArrowheads="1" noTextEdit="1"/>
          </p:cNvSpPr>
          <p:nvPr>
            <p:ph type="sldImg"/>
          </p:nvPr>
        </p:nvSpPr>
        <p:spPr>
          <a:ln/>
        </p:spPr>
      </p:sp>
      <p:sp>
        <p:nvSpPr>
          <p:cNvPr id="4198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FED4F6-B4ED-4801-B44B-AD04C1028F93}" type="slidenum">
              <a:rPr lang="en-US" altLang="zh-CN"/>
              <a:pPr/>
              <a:t>21</a:t>
            </a:fld>
            <a:endParaRPr lang="en-US" altLang="zh-CN"/>
          </a:p>
        </p:txBody>
      </p:sp>
      <p:sp>
        <p:nvSpPr>
          <p:cNvPr id="60418" name="Rectangle 2"/>
          <p:cNvSpPr>
            <a:spLocks noRot="1" noChangeArrowheads="1" noTextEdit="1"/>
          </p:cNvSpPr>
          <p:nvPr>
            <p:ph type="sldImg"/>
          </p:nvPr>
        </p:nvSpPr>
        <p:spPr>
          <a:ln/>
        </p:spPr>
      </p:sp>
      <p:sp>
        <p:nvSpPr>
          <p:cNvPr id="6041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B6DE215-7A88-4BC8-90BE-5B3C63F6A030}" type="slidenum">
              <a:rPr lang="en-US" altLang="zh-CN"/>
              <a:pPr/>
              <a:t>22</a:t>
            </a:fld>
            <a:endParaRPr lang="en-US" altLang="zh-CN"/>
          </a:p>
        </p:txBody>
      </p:sp>
      <p:sp>
        <p:nvSpPr>
          <p:cNvPr id="62466" name="Rectangle 2"/>
          <p:cNvSpPr>
            <a:spLocks noRot="1" noChangeArrowheads="1" noTextEdit="1"/>
          </p:cNvSpPr>
          <p:nvPr>
            <p:ph type="sldImg"/>
          </p:nvPr>
        </p:nvSpPr>
        <p:spPr>
          <a:ln/>
        </p:spPr>
      </p:sp>
      <p:sp>
        <p:nvSpPr>
          <p:cNvPr id="6246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3E4300-0C0B-4FA8-8C32-299A959AA0B8}" type="slidenum">
              <a:rPr lang="en-US" altLang="zh-CN"/>
              <a:pPr/>
              <a:t>23</a:t>
            </a:fld>
            <a:endParaRPr lang="en-US" altLang="zh-CN"/>
          </a:p>
        </p:txBody>
      </p:sp>
      <p:sp>
        <p:nvSpPr>
          <p:cNvPr id="64514" name="Rectangle 2"/>
          <p:cNvSpPr>
            <a:spLocks noRot="1" noChangeArrowheads="1" noTextEdit="1"/>
          </p:cNvSpPr>
          <p:nvPr>
            <p:ph type="sldImg"/>
          </p:nvPr>
        </p:nvSpPr>
        <p:spPr>
          <a:ln/>
        </p:spPr>
      </p:sp>
      <p:sp>
        <p:nvSpPr>
          <p:cNvPr id="6451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A30C497-387B-48EE-8C0E-5446B0CE69A3}" type="slidenum">
              <a:rPr lang="en-US" altLang="zh-CN"/>
              <a:pPr/>
              <a:t>24</a:t>
            </a:fld>
            <a:endParaRPr lang="en-US" altLang="zh-CN"/>
          </a:p>
        </p:txBody>
      </p:sp>
      <p:sp>
        <p:nvSpPr>
          <p:cNvPr id="66562" name="Rectangle 2"/>
          <p:cNvSpPr>
            <a:spLocks noRot="1" noChangeArrowheads="1" noTextEdit="1"/>
          </p:cNvSpPr>
          <p:nvPr>
            <p:ph type="sldImg"/>
          </p:nvPr>
        </p:nvSpPr>
        <p:spPr>
          <a:ln/>
        </p:spPr>
      </p:sp>
      <p:sp>
        <p:nvSpPr>
          <p:cNvPr id="6656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8010AA-DECC-45A0-8149-4AECA63916C3}" type="slidenum">
              <a:rPr lang="en-US" altLang="zh-CN"/>
              <a:pPr/>
              <a:t>25</a:t>
            </a:fld>
            <a:endParaRPr lang="en-US" altLang="zh-CN"/>
          </a:p>
        </p:txBody>
      </p:sp>
      <p:sp>
        <p:nvSpPr>
          <p:cNvPr id="68610" name="Rectangle 2"/>
          <p:cNvSpPr>
            <a:spLocks noRot="1" noChangeArrowheads="1" noTextEdit="1"/>
          </p:cNvSpPr>
          <p:nvPr>
            <p:ph type="sldImg"/>
          </p:nvPr>
        </p:nvSpPr>
        <p:spPr>
          <a:ln/>
        </p:spPr>
      </p:sp>
      <p:sp>
        <p:nvSpPr>
          <p:cNvPr id="6861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FB3DF5-8B3F-4383-BADC-2F4274DF88DD}" type="slidenum">
              <a:rPr lang="en-US" altLang="zh-CN"/>
              <a:pPr/>
              <a:t>26</a:t>
            </a:fld>
            <a:endParaRPr lang="en-US" altLang="zh-CN"/>
          </a:p>
        </p:txBody>
      </p:sp>
      <p:sp>
        <p:nvSpPr>
          <p:cNvPr id="70658" name="Rectangle 2"/>
          <p:cNvSpPr>
            <a:spLocks noRot="1" noChangeArrowheads="1" noTextEdit="1"/>
          </p:cNvSpPr>
          <p:nvPr>
            <p:ph type="sldImg"/>
          </p:nvPr>
        </p:nvSpPr>
        <p:spPr>
          <a:ln/>
        </p:spPr>
      </p:sp>
      <p:sp>
        <p:nvSpPr>
          <p:cNvPr id="7065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6FB580-B5AC-4742-A785-BA5DDB5D8799}" type="slidenum">
              <a:rPr lang="en-US" altLang="zh-CN"/>
              <a:pPr/>
              <a:t>27</a:t>
            </a:fld>
            <a:endParaRPr lang="en-US" altLang="zh-CN"/>
          </a:p>
        </p:txBody>
      </p:sp>
      <p:sp>
        <p:nvSpPr>
          <p:cNvPr id="72706" name="Rectangle 2"/>
          <p:cNvSpPr>
            <a:spLocks noRot="1" noChangeArrowheads="1" noTextEdit="1"/>
          </p:cNvSpPr>
          <p:nvPr>
            <p:ph type="sldImg"/>
          </p:nvPr>
        </p:nvSpPr>
        <p:spPr>
          <a:ln/>
        </p:spPr>
      </p:sp>
      <p:sp>
        <p:nvSpPr>
          <p:cNvPr id="7270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95A43B-7752-4818-8BF3-BEDF036DE061}" type="slidenum">
              <a:rPr lang="en-US" altLang="zh-CN"/>
              <a:pPr/>
              <a:t>28</a:t>
            </a:fld>
            <a:endParaRPr lang="en-US" altLang="zh-CN"/>
          </a:p>
        </p:txBody>
      </p:sp>
      <p:sp>
        <p:nvSpPr>
          <p:cNvPr id="74754" name="Rectangle 2"/>
          <p:cNvSpPr>
            <a:spLocks noRot="1" noChangeArrowheads="1" noTextEdit="1"/>
          </p:cNvSpPr>
          <p:nvPr>
            <p:ph type="sldImg"/>
          </p:nvPr>
        </p:nvSpPr>
        <p:spPr>
          <a:ln/>
        </p:spPr>
      </p:sp>
      <p:sp>
        <p:nvSpPr>
          <p:cNvPr id="7475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DCA895-FF96-4325-987F-47200866DE56}" type="slidenum">
              <a:rPr lang="en-US" altLang="zh-CN"/>
              <a:pPr/>
              <a:t>29</a:t>
            </a:fld>
            <a:endParaRPr lang="en-US" altLang="zh-CN"/>
          </a:p>
        </p:txBody>
      </p:sp>
      <p:sp>
        <p:nvSpPr>
          <p:cNvPr id="76802" name="Rectangle 2"/>
          <p:cNvSpPr>
            <a:spLocks noRot="1" noChangeArrowheads="1" noTextEdit="1"/>
          </p:cNvSpPr>
          <p:nvPr>
            <p:ph type="sldImg"/>
          </p:nvPr>
        </p:nvSpPr>
        <p:spPr>
          <a:ln/>
        </p:spPr>
      </p:sp>
      <p:sp>
        <p:nvSpPr>
          <p:cNvPr id="7680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383BEF-5560-43E7-9501-E51C1EB33BC6}" type="slidenum">
              <a:rPr lang="en-US" altLang="zh-CN"/>
              <a:pPr/>
              <a:t>30</a:t>
            </a:fld>
            <a:endParaRPr lang="en-US" altLang="zh-CN"/>
          </a:p>
        </p:txBody>
      </p:sp>
      <p:sp>
        <p:nvSpPr>
          <p:cNvPr id="78850" name="Rectangle 2"/>
          <p:cNvSpPr>
            <a:spLocks noRot="1" noChangeArrowheads="1" noTextEdit="1"/>
          </p:cNvSpPr>
          <p:nvPr>
            <p:ph type="sldImg"/>
          </p:nvPr>
        </p:nvSpPr>
        <p:spPr>
          <a:ln/>
        </p:spPr>
      </p:sp>
      <p:sp>
        <p:nvSpPr>
          <p:cNvPr id="7885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4C9E92-4596-4F0F-B79E-70C7CC057866}" type="slidenum">
              <a:rPr lang="en-US" altLang="zh-CN"/>
              <a:pPr/>
              <a:t>31</a:t>
            </a:fld>
            <a:endParaRPr lang="en-US" altLang="zh-CN"/>
          </a:p>
        </p:txBody>
      </p:sp>
      <p:sp>
        <p:nvSpPr>
          <p:cNvPr id="80898" name="Rectangle 2"/>
          <p:cNvSpPr>
            <a:spLocks noRot="1" noChangeArrowheads="1" noTextEdit="1"/>
          </p:cNvSpPr>
          <p:nvPr>
            <p:ph type="sldImg"/>
          </p:nvPr>
        </p:nvSpPr>
        <p:spPr>
          <a:ln/>
        </p:spPr>
      </p:sp>
      <p:sp>
        <p:nvSpPr>
          <p:cNvPr id="8089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05F47E-8CAB-4DB5-8A67-5BAF7C01BF27}" type="slidenum">
              <a:rPr lang="en-US" altLang="zh-CN"/>
              <a:pPr/>
              <a:t>32</a:t>
            </a:fld>
            <a:endParaRPr lang="en-US" altLang="zh-CN"/>
          </a:p>
        </p:txBody>
      </p:sp>
      <p:sp>
        <p:nvSpPr>
          <p:cNvPr id="82946" name="Rectangle 2"/>
          <p:cNvSpPr>
            <a:spLocks noRot="1" noChangeArrowheads="1" noTextEdit="1"/>
          </p:cNvSpPr>
          <p:nvPr>
            <p:ph type="sldImg"/>
          </p:nvPr>
        </p:nvSpPr>
        <p:spPr>
          <a:ln/>
        </p:spPr>
      </p:sp>
      <p:sp>
        <p:nvSpPr>
          <p:cNvPr id="8294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28CE3E-A248-446F-8496-C94CCAF7375A}" type="slidenum">
              <a:rPr lang="en-US" altLang="zh-CN"/>
              <a:pPr/>
              <a:t>33</a:t>
            </a:fld>
            <a:endParaRPr lang="en-US" altLang="zh-CN"/>
          </a:p>
        </p:txBody>
      </p:sp>
      <p:sp>
        <p:nvSpPr>
          <p:cNvPr id="84994" name="Rectangle 2"/>
          <p:cNvSpPr>
            <a:spLocks noRot="1" noChangeArrowheads="1" noTextEdit="1"/>
          </p:cNvSpPr>
          <p:nvPr>
            <p:ph type="sldImg"/>
          </p:nvPr>
        </p:nvSpPr>
        <p:spPr>
          <a:ln/>
        </p:spPr>
      </p:sp>
      <p:sp>
        <p:nvSpPr>
          <p:cNvPr id="8499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3EDAE4-8552-483A-86A0-80130874465B}" type="slidenum">
              <a:rPr lang="en-US" altLang="zh-CN"/>
              <a:pPr/>
              <a:t>34</a:t>
            </a:fld>
            <a:endParaRPr lang="en-US" altLang="zh-CN"/>
          </a:p>
        </p:txBody>
      </p:sp>
      <p:sp>
        <p:nvSpPr>
          <p:cNvPr id="87042" name="Rectangle 2"/>
          <p:cNvSpPr>
            <a:spLocks noRot="1" noChangeArrowheads="1" noTextEdit="1"/>
          </p:cNvSpPr>
          <p:nvPr>
            <p:ph type="sldImg"/>
          </p:nvPr>
        </p:nvSpPr>
        <p:spPr>
          <a:ln/>
        </p:spPr>
      </p:sp>
      <p:sp>
        <p:nvSpPr>
          <p:cNvPr id="8704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7C91AA-B486-4DF1-8602-3B8B7C0E1F40}" type="slidenum">
              <a:rPr lang="en-US" altLang="zh-CN"/>
              <a:pPr/>
              <a:t>35</a:t>
            </a:fld>
            <a:endParaRPr lang="en-US" altLang="zh-CN"/>
          </a:p>
        </p:txBody>
      </p:sp>
      <p:sp>
        <p:nvSpPr>
          <p:cNvPr id="89090" name="Rectangle 2"/>
          <p:cNvSpPr>
            <a:spLocks noRot="1" noChangeArrowheads="1" noTextEdit="1"/>
          </p:cNvSpPr>
          <p:nvPr>
            <p:ph type="sldImg"/>
          </p:nvPr>
        </p:nvSpPr>
        <p:spPr>
          <a:ln/>
        </p:spPr>
      </p:sp>
      <p:sp>
        <p:nvSpPr>
          <p:cNvPr id="8909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70FB07-CEC7-48F6-87F8-97357A1FCEF4}" type="slidenum">
              <a:rPr lang="en-US" altLang="zh-CN"/>
              <a:pPr/>
              <a:t>36</a:t>
            </a:fld>
            <a:endParaRPr lang="en-US" altLang="zh-CN"/>
          </a:p>
        </p:txBody>
      </p:sp>
      <p:sp>
        <p:nvSpPr>
          <p:cNvPr id="91138" name="Rectangle 2"/>
          <p:cNvSpPr>
            <a:spLocks noRot="1" noChangeArrowheads="1" noTextEdit="1"/>
          </p:cNvSpPr>
          <p:nvPr>
            <p:ph type="sldImg"/>
          </p:nvPr>
        </p:nvSpPr>
        <p:spPr>
          <a:ln/>
        </p:spPr>
      </p:sp>
      <p:sp>
        <p:nvSpPr>
          <p:cNvPr id="9113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D91D3B-55FE-4ACD-86C8-2FD5689F4650}" type="slidenum">
              <a:rPr lang="en-US" altLang="zh-CN"/>
              <a:pPr/>
              <a:t>37</a:t>
            </a:fld>
            <a:endParaRPr lang="en-US" altLang="zh-CN"/>
          </a:p>
        </p:txBody>
      </p:sp>
      <p:sp>
        <p:nvSpPr>
          <p:cNvPr id="93186" name="Rectangle 2"/>
          <p:cNvSpPr>
            <a:spLocks noRot="1" noChangeArrowheads="1" noTextEdit="1"/>
          </p:cNvSpPr>
          <p:nvPr>
            <p:ph type="sldImg"/>
          </p:nvPr>
        </p:nvSpPr>
        <p:spPr>
          <a:ln/>
        </p:spPr>
      </p:sp>
      <p:sp>
        <p:nvSpPr>
          <p:cNvPr id="9318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649162-3596-46A4-9BB0-3C79A09DBCBA}" type="slidenum">
              <a:rPr lang="en-US" altLang="zh-CN"/>
              <a:pPr/>
              <a:t>38</a:t>
            </a:fld>
            <a:endParaRPr lang="en-US" altLang="zh-CN"/>
          </a:p>
        </p:txBody>
      </p:sp>
      <p:sp>
        <p:nvSpPr>
          <p:cNvPr id="95234" name="Rectangle 2"/>
          <p:cNvSpPr>
            <a:spLocks noRot="1" noChangeArrowheads="1" noTextEdit="1"/>
          </p:cNvSpPr>
          <p:nvPr>
            <p:ph type="sldImg"/>
          </p:nvPr>
        </p:nvSpPr>
        <p:spPr>
          <a:ln/>
        </p:spPr>
      </p:sp>
      <p:sp>
        <p:nvSpPr>
          <p:cNvPr id="9523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E0C4F4-4657-4AE7-884A-B7A4E19F2081}" type="slidenum">
              <a:rPr lang="en-US" altLang="zh-CN"/>
              <a:pPr/>
              <a:t>39</a:t>
            </a:fld>
            <a:endParaRPr lang="en-US" altLang="zh-CN"/>
          </a:p>
        </p:txBody>
      </p:sp>
      <p:sp>
        <p:nvSpPr>
          <p:cNvPr id="97282" name="Rectangle 2"/>
          <p:cNvSpPr>
            <a:spLocks noRot="1" noChangeArrowheads="1" noTextEdit="1"/>
          </p:cNvSpPr>
          <p:nvPr>
            <p:ph type="sldImg"/>
          </p:nvPr>
        </p:nvSpPr>
        <p:spPr>
          <a:ln/>
        </p:spPr>
      </p:sp>
      <p:sp>
        <p:nvSpPr>
          <p:cNvPr id="9728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11B4B0-C755-46D6-9F11-659E409DC2DF}" type="slidenum">
              <a:rPr lang="en-US" altLang="zh-CN"/>
              <a:pPr/>
              <a:t>40</a:t>
            </a:fld>
            <a:endParaRPr lang="en-US" altLang="zh-CN"/>
          </a:p>
        </p:txBody>
      </p:sp>
      <p:sp>
        <p:nvSpPr>
          <p:cNvPr id="99330" name="Rectangle 2"/>
          <p:cNvSpPr>
            <a:spLocks noRot="1" noChangeArrowheads="1" noTextEdit="1"/>
          </p:cNvSpPr>
          <p:nvPr>
            <p:ph type="sldImg"/>
          </p:nvPr>
        </p:nvSpPr>
        <p:spPr>
          <a:ln/>
        </p:spPr>
      </p:sp>
      <p:sp>
        <p:nvSpPr>
          <p:cNvPr id="9933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1E17ED-7F96-48F9-89FB-C4DD43FFC5DA}" type="slidenum">
              <a:rPr lang="en-US" altLang="zh-CN"/>
              <a:pPr/>
              <a:t>41</a:t>
            </a:fld>
            <a:endParaRPr lang="en-US" altLang="zh-CN"/>
          </a:p>
        </p:txBody>
      </p:sp>
      <p:sp>
        <p:nvSpPr>
          <p:cNvPr id="101378" name="Rectangle 2"/>
          <p:cNvSpPr>
            <a:spLocks noRot="1" noChangeArrowheads="1" noTextEdit="1"/>
          </p:cNvSpPr>
          <p:nvPr>
            <p:ph type="sldImg"/>
          </p:nvPr>
        </p:nvSpPr>
        <p:spPr>
          <a:ln/>
        </p:spPr>
      </p:sp>
      <p:sp>
        <p:nvSpPr>
          <p:cNvPr id="10137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569FA2-6576-4F6E-B054-F4DB0957CEAF}" type="slidenum">
              <a:rPr lang="en-US" altLang="zh-CN"/>
              <a:pPr/>
              <a:t>42</a:t>
            </a:fld>
            <a:endParaRPr lang="en-US" altLang="zh-CN"/>
          </a:p>
        </p:txBody>
      </p:sp>
      <p:sp>
        <p:nvSpPr>
          <p:cNvPr id="103426" name="Rectangle 2"/>
          <p:cNvSpPr>
            <a:spLocks noRot="1" noChangeArrowheads="1" noTextEdit="1"/>
          </p:cNvSpPr>
          <p:nvPr>
            <p:ph type="sldImg"/>
          </p:nvPr>
        </p:nvSpPr>
        <p:spPr>
          <a:ln/>
        </p:spPr>
      </p:sp>
      <p:sp>
        <p:nvSpPr>
          <p:cNvPr id="10342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803458-C310-4122-B370-053C38CA993F}" type="slidenum">
              <a:rPr lang="en-US" altLang="zh-CN"/>
              <a:pPr/>
              <a:t>43</a:t>
            </a:fld>
            <a:endParaRPr lang="en-US" altLang="zh-CN"/>
          </a:p>
        </p:txBody>
      </p:sp>
      <p:sp>
        <p:nvSpPr>
          <p:cNvPr id="105474" name="Rectangle 2"/>
          <p:cNvSpPr>
            <a:spLocks noRot="1" noChangeArrowheads="1" noTextEdit="1"/>
          </p:cNvSpPr>
          <p:nvPr>
            <p:ph type="sldImg"/>
          </p:nvPr>
        </p:nvSpPr>
        <p:spPr>
          <a:ln/>
        </p:spPr>
      </p:sp>
      <p:sp>
        <p:nvSpPr>
          <p:cNvPr id="10547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FD6E83-A050-4073-9DD5-1DAF6A7EA749}" type="slidenum">
              <a:rPr lang="en-US" altLang="zh-CN"/>
              <a:pPr/>
              <a:t>44</a:t>
            </a:fld>
            <a:endParaRPr lang="en-US" altLang="zh-CN"/>
          </a:p>
        </p:txBody>
      </p:sp>
      <p:sp>
        <p:nvSpPr>
          <p:cNvPr id="107522" name="Rectangle 2"/>
          <p:cNvSpPr>
            <a:spLocks noRot="1" noChangeArrowheads="1" noTextEdit="1"/>
          </p:cNvSpPr>
          <p:nvPr>
            <p:ph type="sldImg"/>
          </p:nvPr>
        </p:nvSpPr>
        <p:spPr>
          <a:ln/>
        </p:spPr>
      </p:sp>
      <p:sp>
        <p:nvSpPr>
          <p:cNvPr id="10752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A76493-51F2-4CB2-A3FD-868BBAA52B99}" type="slidenum">
              <a:rPr lang="en-US" altLang="zh-CN"/>
              <a:pPr/>
              <a:t>45</a:t>
            </a:fld>
            <a:endParaRPr lang="en-US" altLang="zh-CN"/>
          </a:p>
        </p:txBody>
      </p:sp>
      <p:sp>
        <p:nvSpPr>
          <p:cNvPr id="109570" name="Rectangle 2"/>
          <p:cNvSpPr>
            <a:spLocks noRot="1" noChangeArrowheads="1" noTextEdit="1"/>
          </p:cNvSpPr>
          <p:nvPr>
            <p:ph type="sldImg"/>
          </p:nvPr>
        </p:nvSpPr>
        <p:spPr>
          <a:ln/>
        </p:spPr>
      </p:sp>
      <p:sp>
        <p:nvSpPr>
          <p:cNvPr id="10957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2E7CD1-F1DA-4C49-A8AD-3C5815068CD6}" type="slidenum">
              <a:rPr lang="en-US" altLang="zh-CN"/>
              <a:pPr/>
              <a:t>46</a:t>
            </a:fld>
            <a:endParaRPr lang="en-US" altLang="zh-CN"/>
          </a:p>
        </p:txBody>
      </p:sp>
      <p:sp>
        <p:nvSpPr>
          <p:cNvPr id="111618" name="Rectangle 2"/>
          <p:cNvSpPr>
            <a:spLocks noRot="1" noChangeArrowheads="1" noTextEdit="1"/>
          </p:cNvSpPr>
          <p:nvPr>
            <p:ph type="sldImg"/>
          </p:nvPr>
        </p:nvSpPr>
        <p:spPr>
          <a:ln/>
        </p:spPr>
      </p:sp>
      <p:sp>
        <p:nvSpPr>
          <p:cNvPr id="111619"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C43765-2F90-4630-84CA-DFDFBAFDA661}" type="slidenum">
              <a:rPr lang="en-US" altLang="zh-CN"/>
              <a:pPr/>
              <a:t>47</a:t>
            </a:fld>
            <a:endParaRPr lang="en-US" altLang="zh-CN"/>
          </a:p>
        </p:txBody>
      </p:sp>
      <p:sp>
        <p:nvSpPr>
          <p:cNvPr id="113666" name="Rectangle 2"/>
          <p:cNvSpPr>
            <a:spLocks noRot="1" noChangeArrowheads="1" noTextEdit="1"/>
          </p:cNvSpPr>
          <p:nvPr>
            <p:ph type="sldImg"/>
          </p:nvPr>
        </p:nvSpPr>
        <p:spPr>
          <a:ln/>
        </p:spPr>
      </p:sp>
      <p:sp>
        <p:nvSpPr>
          <p:cNvPr id="113667"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31354F-A1CF-44A1-9594-62499EF21BDB}" type="slidenum">
              <a:rPr lang="en-US" altLang="zh-CN"/>
              <a:pPr/>
              <a:t>48</a:t>
            </a:fld>
            <a:endParaRPr lang="en-US" altLang="zh-CN"/>
          </a:p>
        </p:txBody>
      </p:sp>
      <p:sp>
        <p:nvSpPr>
          <p:cNvPr id="115714" name="Rectangle 2"/>
          <p:cNvSpPr>
            <a:spLocks noRot="1" noChangeArrowheads="1" noTextEdit="1"/>
          </p:cNvSpPr>
          <p:nvPr>
            <p:ph type="sldImg"/>
          </p:nvPr>
        </p:nvSpPr>
        <p:spPr>
          <a:ln/>
        </p:spPr>
      </p:sp>
      <p:sp>
        <p:nvSpPr>
          <p:cNvPr id="115715"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42DC5F-00A1-466F-856A-A2DAFECE1639}" type="slidenum">
              <a:rPr lang="en-US" altLang="zh-CN"/>
              <a:pPr/>
              <a:t>49</a:t>
            </a:fld>
            <a:endParaRPr lang="en-US" altLang="zh-CN"/>
          </a:p>
        </p:txBody>
      </p:sp>
      <p:sp>
        <p:nvSpPr>
          <p:cNvPr id="117762" name="Rectangle 2"/>
          <p:cNvSpPr>
            <a:spLocks noRot="1" noChangeArrowheads="1" noTextEdit="1"/>
          </p:cNvSpPr>
          <p:nvPr>
            <p:ph type="sldImg"/>
          </p:nvPr>
        </p:nvSpPr>
        <p:spPr>
          <a:ln/>
        </p:spPr>
      </p:sp>
      <p:sp>
        <p:nvSpPr>
          <p:cNvPr id="117763"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44D60A-AC15-4FDE-BD57-20D81D345049}" type="slidenum">
              <a:rPr lang="en-US" altLang="zh-CN"/>
              <a:pPr/>
              <a:t>50</a:t>
            </a:fld>
            <a:endParaRPr lang="en-US" altLang="zh-CN"/>
          </a:p>
        </p:txBody>
      </p:sp>
      <p:sp>
        <p:nvSpPr>
          <p:cNvPr id="119810" name="Rectangle 2"/>
          <p:cNvSpPr>
            <a:spLocks noRot="1" noChangeArrowheads="1" noTextEdit="1"/>
          </p:cNvSpPr>
          <p:nvPr>
            <p:ph type="sldImg"/>
          </p:nvPr>
        </p:nvSpPr>
        <p:spPr>
          <a:ln/>
        </p:spPr>
      </p:sp>
      <p:sp>
        <p:nvSpPr>
          <p:cNvPr id="119811" name="Rectangle 3"/>
          <p:cNvSpPr>
            <a:spLocks noGrp="1" noChangeArrowheads="1"/>
          </p:cNvSpPr>
          <p:nvPr>
            <p:ph type="body" idx="1"/>
          </p:nvPr>
        </p:nvSpPr>
        <p:spPr>
          <a:xfrm>
            <a:off x="914400" y="4343400"/>
            <a:ext cx="5029200" cy="4114800"/>
          </a:xfrm>
        </p:spPr>
        <p:txBody>
          <a:bodyPr/>
          <a:lstStyle/>
          <a:p>
            <a:endParaRPr lang="zh-CN" altLang="zh-CN"/>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1858" name="Rectangle 2"/>
          <p:cNvSpPr>
            <a:spLocks noGrp="1" noRot="1" noChangeArrowheads="1"/>
          </p:cNvSpPr>
          <p:nvPr>
            <p:ph type="ctrTitle"/>
          </p:nvPr>
        </p:nvSpPr>
        <p:spPr>
          <a:xfrm>
            <a:off x="3962400" y="1066800"/>
            <a:ext cx="4648200" cy="1981200"/>
          </a:xfrm>
        </p:spPr>
        <p:txBody>
          <a:bodyPr/>
          <a:lstStyle>
            <a:lvl1pPr>
              <a:defRPr/>
            </a:lvl1pPr>
          </a:lstStyle>
          <a:p>
            <a:pPr lvl="0"/>
            <a:r>
              <a:rPr lang="zh-CN" altLang="en-US" noProof="0" smtClean="0"/>
              <a:t>单击此处编辑母版标题样式</a:t>
            </a:r>
          </a:p>
        </p:txBody>
      </p:sp>
      <p:sp>
        <p:nvSpPr>
          <p:cNvPr id="121859" name="Rectangle 3"/>
          <p:cNvSpPr>
            <a:spLocks noGrp="1" noRot="1" noChangeArrowheads="1"/>
          </p:cNvSpPr>
          <p:nvPr>
            <p:ph type="subTitle" idx="1"/>
          </p:nvPr>
        </p:nvSpPr>
        <p:spPr>
          <a:xfrm>
            <a:off x="3962400" y="3657600"/>
            <a:ext cx="4572000" cy="1676400"/>
          </a:xfrm>
        </p:spPr>
        <p:txBody>
          <a:bodyPr/>
          <a:lstStyle>
            <a:lvl1pPr marL="0" indent="0" algn="ctr">
              <a:buFont typeface="Wingdings" pitchFamily="2" charset="2"/>
              <a:buNone/>
              <a:defRPr/>
            </a:lvl1pPr>
          </a:lstStyle>
          <a:p>
            <a:pPr lvl="0"/>
            <a:r>
              <a:rPr lang="zh-CN" altLang="en-US" noProof="0" smtClean="0"/>
              <a:t>单击此处编辑母版副标题样式</a:t>
            </a:r>
          </a:p>
        </p:txBody>
      </p:sp>
      <p:sp>
        <p:nvSpPr>
          <p:cNvPr id="121860" name="Rectangle 4"/>
          <p:cNvSpPr>
            <a:spLocks noGrp="1" noChangeArrowheads="1"/>
          </p:cNvSpPr>
          <p:nvPr>
            <p:ph type="dt" sz="half" idx="2"/>
          </p:nvPr>
        </p:nvSpPr>
        <p:spPr>
          <a:xfrm>
            <a:off x="301625" y="6076950"/>
            <a:ext cx="2289175" cy="476250"/>
          </a:xfrm>
        </p:spPr>
        <p:txBody>
          <a:bodyPr/>
          <a:lstStyle>
            <a:lvl1pPr>
              <a:defRPr/>
            </a:lvl1pPr>
          </a:lstStyle>
          <a:p>
            <a:endParaRPr lang="en-US" altLang="zh-CN"/>
          </a:p>
        </p:txBody>
      </p:sp>
      <p:sp>
        <p:nvSpPr>
          <p:cNvPr id="121861" name="Rectangle 5"/>
          <p:cNvSpPr>
            <a:spLocks noGrp="1" noChangeArrowheads="1"/>
          </p:cNvSpPr>
          <p:nvPr>
            <p:ph type="ftr" sz="quarter" idx="3"/>
          </p:nvPr>
        </p:nvSpPr>
        <p:spPr>
          <a:xfrm>
            <a:off x="3124200" y="6076950"/>
            <a:ext cx="2895600" cy="476250"/>
          </a:xfrm>
        </p:spPr>
        <p:txBody>
          <a:bodyPr/>
          <a:lstStyle>
            <a:lvl1pPr>
              <a:defRPr/>
            </a:lvl1pPr>
          </a:lstStyle>
          <a:p>
            <a:endParaRPr lang="en-US" altLang="zh-CN"/>
          </a:p>
        </p:txBody>
      </p:sp>
      <p:sp>
        <p:nvSpPr>
          <p:cNvPr id="121862" name="Rectangle 6"/>
          <p:cNvSpPr>
            <a:spLocks noGrp="1" noChangeArrowheads="1"/>
          </p:cNvSpPr>
          <p:nvPr>
            <p:ph type="sldNum" sz="quarter" idx="4"/>
          </p:nvPr>
        </p:nvSpPr>
        <p:spPr>
          <a:xfrm>
            <a:off x="6553200" y="6076950"/>
            <a:ext cx="2289175" cy="476250"/>
          </a:xfrm>
        </p:spPr>
        <p:txBody>
          <a:bodyPr/>
          <a:lstStyle>
            <a:lvl1pPr>
              <a:defRPr/>
            </a:lvl1pPr>
          </a:lstStyle>
          <a:p>
            <a:fld id="{B6861D57-9C7C-4AF5-ADE3-0A099ED159E4}" type="slidenum">
              <a:rPr lang="en-US" altLang="zh-CN"/>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31093A1-CB42-4105-9B27-D5860BFDDE8E}" type="slidenum">
              <a:rPr lang="en-US" altLang="zh-CN"/>
              <a:pPr/>
              <a:t>‹#›</a:t>
            </a:fld>
            <a:endParaRPr lang="en-US" altLang="zh-CN"/>
          </a:p>
        </p:txBody>
      </p:sp>
    </p:spTree>
    <p:extLst>
      <p:ext uri="{BB962C8B-B14F-4D97-AF65-F5344CB8AC3E}">
        <p14:creationId xmlns:p14="http://schemas.microsoft.com/office/powerpoint/2010/main" val="2329416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F396F19-2323-45CB-A936-EE774755008E}" type="slidenum">
              <a:rPr lang="en-US" altLang="zh-CN"/>
              <a:pPr/>
              <a:t>‹#›</a:t>
            </a:fld>
            <a:endParaRPr lang="en-US" altLang="zh-CN"/>
          </a:p>
        </p:txBody>
      </p:sp>
    </p:spTree>
    <p:extLst>
      <p:ext uri="{BB962C8B-B14F-4D97-AF65-F5344CB8AC3E}">
        <p14:creationId xmlns:p14="http://schemas.microsoft.com/office/powerpoint/2010/main" val="902449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4800" y="1981200"/>
            <a:ext cx="4194175"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1375" y="1981200"/>
            <a:ext cx="4194175"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DF995F8F-58DC-43EF-81BA-A00189675ED0}" type="slidenum">
              <a:rPr lang="en-US" altLang="zh-CN"/>
              <a:pPr/>
              <a:t>‹#›</a:t>
            </a:fld>
            <a:endParaRPr lang="en-US" altLang="zh-CN"/>
          </a:p>
        </p:txBody>
      </p:sp>
    </p:spTree>
    <p:extLst>
      <p:ext uri="{BB962C8B-B14F-4D97-AF65-F5344CB8AC3E}">
        <p14:creationId xmlns:p14="http://schemas.microsoft.com/office/powerpoint/2010/main" val="2883988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B642143D-63AB-4DBF-B70C-11BF64674903}" type="slidenum">
              <a:rPr lang="en-US" altLang="zh-CN"/>
              <a:pPr/>
              <a:t>‹#›</a:t>
            </a:fld>
            <a:endParaRPr lang="en-US" altLang="zh-CN"/>
          </a:p>
        </p:txBody>
      </p:sp>
    </p:spTree>
    <p:extLst>
      <p:ext uri="{BB962C8B-B14F-4D97-AF65-F5344CB8AC3E}">
        <p14:creationId xmlns:p14="http://schemas.microsoft.com/office/powerpoint/2010/main" val="2232113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F8CE733A-CAF8-4204-80A4-300F12EC7EC9}" type="slidenum">
              <a:rPr lang="en-US" altLang="zh-CN"/>
              <a:pPr/>
              <a:t>‹#›</a:t>
            </a:fld>
            <a:endParaRPr lang="en-US" altLang="zh-CN"/>
          </a:p>
        </p:txBody>
      </p:sp>
    </p:spTree>
    <p:extLst>
      <p:ext uri="{BB962C8B-B14F-4D97-AF65-F5344CB8AC3E}">
        <p14:creationId xmlns:p14="http://schemas.microsoft.com/office/powerpoint/2010/main" val="2285369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5ABF1853-DF9D-49B0-8012-9876A243CF85}" type="slidenum">
              <a:rPr lang="en-US" altLang="zh-CN"/>
              <a:pPr/>
              <a:t>‹#›</a:t>
            </a:fld>
            <a:endParaRPr lang="en-US" altLang="zh-CN"/>
          </a:p>
        </p:txBody>
      </p:sp>
    </p:spTree>
    <p:extLst>
      <p:ext uri="{BB962C8B-B14F-4D97-AF65-F5344CB8AC3E}">
        <p14:creationId xmlns:p14="http://schemas.microsoft.com/office/powerpoint/2010/main" val="3633219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A01E8060-41B1-4EC9-801B-152F6BC06F27}" type="slidenum">
              <a:rPr lang="en-US" altLang="zh-CN"/>
              <a:pPr/>
              <a:t>‹#›</a:t>
            </a:fld>
            <a:endParaRPr lang="en-US" altLang="zh-CN"/>
          </a:p>
        </p:txBody>
      </p:sp>
    </p:spTree>
    <p:extLst>
      <p:ext uri="{BB962C8B-B14F-4D97-AF65-F5344CB8AC3E}">
        <p14:creationId xmlns:p14="http://schemas.microsoft.com/office/powerpoint/2010/main" val="4276025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DF3707C0-C814-4C0A-99FF-60FF3A64DE55}" type="slidenum">
              <a:rPr lang="en-US" altLang="zh-CN"/>
              <a:pPr/>
              <a:t>‹#›</a:t>
            </a:fld>
            <a:endParaRPr lang="en-US" altLang="zh-CN"/>
          </a:p>
        </p:txBody>
      </p:sp>
    </p:spTree>
    <p:extLst>
      <p:ext uri="{BB962C8B-B14F-4D97-AF65-F5344CB8AC3E}">
        <p14:creationId xmlns:p14="http://schemas.microsoft.com/office/powerpoint/2010/main" val="8603461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BB79DB3-12C3-4069-9EBC-995AFCB7EA72}" type="slidenum">
              <a:rPr lang="en-US" altLang="zh-CN"/>
              <a:pPr/>
              <a:t>‹#›</a:t>
            </a:fld>
            <a:endParaRPr lang="en-US" altLang="zh-CN"/>
          </a:p>
        </p:txBody>
      </p:sp>
    </p:spTree>
    <p:extLst>
      <p:ext uri="{BB962C8B-B14F-4D97-AF65-F5344CB8AC3E}">
        <p14:creationId xmlns:p14="http://schemas.microsoft.com/office/powerpoint/2010/main" val="914956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10363" y="685800"/>
            <a:ext cx="2135187" cy="5181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685800"/>
            <a:ext cx="6256338" cy="51816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643C89E4-6068-4AAF-B346-862C7BF00B7D}" type="slidenum">
              <a:rPr lang="en-US" altLang="zh-CN"/>
              <a:pPr/>
              <a:t>‹#›</a:t>
            </a:fld>
            <a:endParaRPr lang="en-US" altLang="zh-CN"/>
          </a:p>
        </p:txBody>
      </p:sp>
    </p:spTree>
    <p:extLst>
      <p:ext uri="{BB962C8B-B14F-4D97-AF65-F5344CB8AC3E}">
        <p14:creationId xmlns:p14="http://schemas.microsoft.com/office/powerpoint/2010/main" val="3520295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20834" name="Rectangle 2"/>
          <p:cNvSpPr>
            <a:spLocks noGrp="1" noRot="1" noChangeArrowheads="1"/>
          </p:cNvSpPr>
          <p:nvPr>
            <p:ph type="title"/>
          </p:nvPr>
        </p:nvSpPr>
        <p:spPr bwMode="auto">
          <a:xfrm>
            <a:off x="301625" y="685800"/>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20835" name="Rectangle 3"/>
          <p:cNvSpPr>
            <a:spLocks noGrp="1" noRot="1" noChangeArrowheads="1"/>
          </p:cNvSpPr>
          <p:nvPr>
            <p:ph type="body" idx="1"/>
          </p:nvPr>
        </p:nvSpPr>
        <p:spPr bwMode="auto">
          <a:xfrm>
            <a:off x="304800" y="1981200"/>
            <a:ext cx="854075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20836" name="Rectangle 4"/>
          <p:cNvSpPr>
            <a:spLocks noGrp="1" noChangeArrowheads="1"/>
          </p:cNvSpPr>
          <p:nvPr>
            <p:ph type="dt" sz="half" idx="2"/>
          </p:nvPr>
        </p:nvSpPr>
        <p:spPr bwMode="auto">
          <a:xfrm>
            <a:off x="301625"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zh-CN"/>
          </a:p>
        </p:txBody>
      </p:sp>
      <p:sp>
        <p:nvSpPr>
          <p:cNvPr id="120837" name="Rectangle 5"/>
          <p:cNvSpPr>
            <a:spLocks noGrp="1" noChangeArrowheads="1"/>
          </p:cNvSpPr>
          <p:nvPr>
            <p:ph type="ftr" sz="quarter" idx="3"/>
          </p:nvPr>
        </p:nvSpPr>
        <p:spPr bwMode="auto">
          <a:xfrm>
            <a:off x="3124200" y="6019800"/>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zh-CN"/>
          </a:p>
        </p:txBody>
      </p:sp>
      <p:sp>
        <p:nvSpPr>
          <p:cNvPr id="120838" name="Rectangle 6"/>
          <p:cNvSpPr>
            <a:spLocks noGrp="1" noChangeArrowheads="1"/>
          </p:cNvSpPr>
          <p:nvPr>
            <p:ph type="sldNum" sz="quarter" idx="4"/>
          </p:nvPr>
        </p:nvSpPr>
        <p:spPr bwMode="auto">
          <a:xfrm>
            <a:off x="6553200"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D78196A1-75E8-423D-B6E4-C4D844D04A93}"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ea typeface="宋体" pitchFamily="2" charset="-122"/>
        </a:defRPr>
      </a:lvl2pPr>
      <a:lvl3pPr algn="ctr" rtl="0" fontAlgn="base">
        <a:spcBef>
          <a:spcPct val="0"/>
        </a:spcBef>
        <a:spcAft>
          <a:spcPct val="0"/>
        </a:spcAft>
        <a:defRPr sz="4400">
          <a:solidFill>
            <a:schemeClr val="tx2"/>
          </a:solidFill>
          <a:latin typeface="Arial" pitchFamily="34" charset="0"/>
          <a:ea typeface="宋体" pitchFamily="2" charset="-122"/>
        </a:defRPr>
      </a:lvl3pPr>
      <a:lvl4pPr algn="ctr" rtl="0" fontAlgn="base">
        <a:spcBef>
          <a:spcPct val="0"/>
        </a:spcBef>
        <a:spcAft>
          <a:spcPct val="0"/>
        </a:spcAft>
        <a:defRPr sz="4400">
          <a:solidFill>
            <a:schemeClr val="tx2"/>
          </a:solidFill>
          <a:latin typeface="Arial" pitchFamily="34" charset="0"/>
          <a:ea typeface="宋体" pitchFamily="2" charset="-122"/>
        </a:defRPr>
      </a:lvl4pPr>
      <a:lvl5pPr algn="ctr" rtl="0" fontAlgn="base">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lr>
          <a:schemeClr val="hlink"/>
        </a:buClr>
        <a:buSzPct val="70000"/>
        <a:buFont typeface="Wingdings" pitchFamily="2" charset="2"/>
        <a:buChar char="v"/>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5000"/>
        <a:buFont typeface="Wingdings" pitchFamily="2" charset="2"/>
        <a:buChar char=""/>
        <a:defRPr sz="2800">
          <a:solidFill>
            <a:schemeClr val="tx1"/>
          </a:solidFill>
          <a:latin typeface="+mn-lt"/>
          <a:ea typeface="+mn-ea"/>
        </a:defRPr>
      </a:lvl2pPr>
      <a:lvl3pPr marL="1143000" indent="-228600" algn="l" rtl="0" fontAlgn="base">
        <a:spcBef>
          <a:spcPct val="20000"/>
        </a:spcBef>
        <a:spcAft>
          <a:spcPct val="0"/>
        </a:spcAft>
        <a:buClr>
          <a:schemeClr val="hlink"/>
        </a:buClr>
        <a:buSzPct val="80000"/>
        <a:buFont typeface="Wingdings" pitchFamily="2" charset="2"/>
        <a:buChar char="v"/>
        <a:defRPr sz="2400">
          <a:solidFill>
            <a:schemeClr val="tx1"/>
          </a:solidFill>
          <a:latin typeface="+mn-lt"/>
          <a:ea typeface="+mn-ea"/>
        </a:defRPr>
      </a:lvl3pPr>
      <a:lvl4pPr marL="1600200" indent="-228600" algn="l" rtl="0" fontAlgn="base">
        <a:spcBef>
          <a:spcPct val="20000"/>
        </a:spcBef>
        <a:spcAft>
          <a:spcPct val="0"/>
        </a:spcAft>
        <a:buClr>
          <a:schemeClr val="accent2"/>
        </a:buClr>
        <a:buSzPct val="90000"/>
        <a:buFont typeface="Wingdings" pitchFamily="2" charset="2"/>
        <a:buChar char=""/>
        <a:defRPr sz="2000">
          <a:solidFill>
            <a:schemeClr val="tx1"/>
          </a:solidFill>
          <a:latin typeface="+mn-lt"/>
          <a:ea typeface="+mn-ea"/>
        </a:defRPr>
      </a:lvl4pPr>
      <a:lvl5pPr marL="20574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4.emf"/><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threegame.exe" TargetMode="External"/><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0.xml"/><Relationship Id="rId7"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5.emf"/><Relationship Id="rId4" Type="http://schemas.openxmlformats.org/officeDocument/2006/relationships/oleObject" Target="../embeddings/oleObject2.bin"/></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02" name="WordArt 2"/>
          <p:cNvSpPr>
            <a:spLocks noChangeArrowheads="1" noChangeShapeType="1" noTextEdit="1"/>
          </p:cNvSpPr>
          <p:nvPr/>
        </p:nvSpPr>
        <p:spPr bwMode="auto">
          <a:xfrm>
            <a:off x="1344768" y="1340768"/>
            <a:ext cx="6434819" cy="72008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254"/>
              </a:avLst>
            </a:prstTxWarp>
            <a:scene3d>
              <a:camera prst="legacyPerspectiveTop"/>
              <a:lightRig rig="legacyFlat3" dir="b"/>
            </a:scene3d>
            <a:sp3d extrusionH="887400" prstMaterial="legacyMatte">
              <a:extrusionClr>
                <a:srgbClr val="FF3399"/>
              </a:extrusionClr>
            </a:sp3d>
          </a:bodyPr>
          <a:lstStyle/>
          <a:p>
            <a:pPr algn="ctr"/>
            <a:r>
              <a:rPr lang="en-US" altLang="zh-CN" sz="4800" kern="10" dirty="0" smtClean="0">
                <a:ln w="9525">
                  <a:miter lim="800000"/>
                  <a:headEnd/>
                  <a:tailEnd/>
                </a:ln>
                <a:gradFill rotWithShape="0">
                  <a:gsLst>
                    <a:gs pos="0">
                      <a:srgbClr val="FF3399"/>
                    </a:gs>
                    <a:gs pos="100000">
                      <a:srgbClr val="FFFF00"/>
                    </a:gs>
                  </a:gsLst>
                  <a:path path="rect">
                    <a:fillToRect l="50000" t="50000" r="50000" b="50000"/>
                  </a:path>
                </a:gradFill>
                <a:latin typeface="华文彩云"/>
                <a:ea typeface="华文彩云"/>
              </a:rPr>
              <a:t>C</a:t>
            </a:r>
            <a:r>
              <a:rPr lang="zh-CN" altLang="en-US" sz="4800" kern="10" dirty="0" smtClean="0">
                <a:ln w="9525">
                  <a:miter lim="800000"/>
                  <a:headEnd/>
                  <a:tailEnd/>
                </a:ln>
                <a:gradFill rotWithShape="0">
                  <a:gsLst>
                    <a:gs pos="0">
                      <a:srgbClr val="FF3399"/>
                    </a:gs>
                    <a:gs pos="100000">
                      <a:srgbClr val="FFFF00"/>
                    </a:gs>
                  </a:gsLst>
                  <a:path path="rect">
                    <a:fillToRect l="50000" t="50000" r="50000" b="50000"/>
                  </a:path>
                </a:gradFill>
                <a:latin typeface="华文彩云"/>
                <a:ea typeface="华文彩云"/>
              </a:rPr>
              <a:t>语言程序设计</a:t>
            </a:r>
            <a:endParaRPr lang="zh-CN" altLang="en-US" sz="4800" kern="10" dirty="0">
              <a:ln w="9525">
                <a:miter lim="800000"/>
                <a:headEnd/>
                <a:tailEnd/>
              </a:ln>
              <a:gradFill rotWithShape="0">
                <a:gsLst>
                  <a:gs pos="0">
                    <a:srgbClr val="FF3399"/>
                  </a:gs>
                  <a:gs pos="100000">
                    <a:srgbClr val="FFFF00"/>
                  </a:gs>
                </a:gsLst>
                <a:path path="rect">
                  <a:fillToRect l="50000" t="50000" r="50000" b="50000"/>
                </a:path>
              </a:gradFill>
              <a:latin typeface="华文彩云"/>
              <a:ea typeface="华文彩云"/>
            </a:endParaRPr>
          </a:p>
        </p:txBody>
      </p:sp>
      <p:pic>
        <p:nvPicPr>
          <p:cNvPr id="1894403" name="Picture 3" descr="BS00554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4300" y="3068638"/>
            <a:ext cx="1800225" cy="1439862"/>
          </a:xfrm>
          <a:prstGeom prst="rect">
            <a:avLst/>
          </a:prstGeom>
          <a:noFill/>
          <a:extLst>
            <a:ext uri="{909E8E84-426E-40DD-AFC4-6F175D3DCCD1}">
              <a14:hiddenFill xmlns:a14="http://schemas.microsoft.com/office/drawing/2010/main">
                <a:solidFill>
                  <a:srgbClr val="FFFFFF"/>
                </a:solidFill>
              </a14:hiddenFill>
            </a:ext>
          </a:extLst>
        </p:spPr>
      </p:pic>
      <p:sp>
        <p:nvSpPr>
          <p:cNvPr id="1894404" name="WordArt 4"/>
          <p:cNvSpPr>
            <a:spLocks noChangeArrowheads="1" noChangeShapeType="1" noTextEdit="1"/>
          </p:cNvSpPr>
          <p:nvPr/>
        </p:nvSpPr>
        <p:spPr bwMode="auto">
          <a:xfrm>
            <a:off x="2733378" y="5170488"/>
            <a:ext cx="36576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kern="10" dirty="0">
                <a:ln w="9525">
                  <a:solidFill>
                    <a:schemeClr val="folHlink"/>
                  </a:solidFill>
                  <a:miter lim="800000"/>
                  <a:headEnd/>
                  <a:tailEnd/>
                </a:ln>
                <a:solidFill>
                  <a:srgbClr val="FF3300"/>
                </a:solidFill>
                <a:latin typeface="华文新魏"/>
                <a:ea typeface="华文新魏"/>
              </a:rPr>
              <a:t>辅导教师：刘文英</a:t>
            </a:r>
          </a:p>
        </p:txBody>
      </p:sp>
    </p:spTree>
    <p:extLst>
      <p:ext uri="{BB962C8B-B14F-4D97-AF65-F5344CB8AC3E}">
        <p14:creationId xmlns:p14="http://schemas.microsoft.com/office/powerpoint/2010/main" val="3961876349"/>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894402"/>
                                        </p:tgtEl>
                                        <p:attrNameLst>
                                          <p:attrName>style.visibility</p:attrName>
                                        </p:attrNameLst>
                                      </p:cBhvr>
                                      <p:to>
                                        <p:strVal val="visible"/>
                                      </p:to>
                                    </p:set>
                                    <p:anim calcmode="lin" valueType="num">
                                      <p:cBhvr>
                                        <p:cTn id="7" dur="500" fill="hold"/>
                                        <p:tgtEl>
                                          <p:spTgt spid="1894402"/>
                                        </p:tgtEl>
                                        <p:attrNameLst>
                                          <p:attrName>ppt_w</p:attrName>
                                        </p:attrNameLst>
                                      </p:cBhvr>
                                      <p:tavLst>
                                        <p:tav tm="0">
                                          <p:val>
                                            <p:fltVal val="0"/>
                                          </p:val>
                                        </p:tav>
                                        <p:tav tm="100000">
                                          <p:val>
                                            <p:strVal val="#ppt_w"/>
                                          </p:val>
                                        </p:tav>
                                      </p:tavLst>
                                    </p:anim>
                                    <p:anim calcmode="lin" valueType="num">
                                      <p:cBhvr>
                                        <p:cTn id="8" dur="500" fill="hold"/>
                                        <p:tgtEl>
                                          <p:spTgt spid="1894402"/>
                                        </p:tgtEl>
                                        <p:attrNameLst>
                                          <p:attrName>ppt_h</p:attrName>
                                        </p:attrNameLst>
                                      </p:cBhvr>
                                      <p:tavLst>
                                        <p:tav tm="0">
                                          <p:val>
                                            <p:fltVal val="0"/>
                                          </p:val>
                                        </p:tav>
                                        <p:tav tm="100000">
                                          <p:val>
                                            <p:strVal val="#ppt_h"/>
                                          </p:val>
                                        </p:tav>
                                      </p:tavLst>
                                    </p:anim>
                                    <p:anim calcmode="lin" valueType="num">
                                      <p:cBhvr>
                                        <p:cTn id="9" dur="500" fill="hold"/>
                                        <p:tgtEl>
                                          <p:spTgt spid="1894402"/>
                                        </p:tgtEl>
                                        <p:attrNameLst>
                                          <p:attrName>ppt_x</p:attrName>
                                        </p:attrNameLst>
                                      </p:cBhvr>
                                      <p:tavLst>
                                        <p:tav tm="0">
                                          <p:val>
                                            <p:fltVal val="0.5"/>
                                          </p:val>
                                        </p:tav>
                                        <p:tav tm="100000">
                                          <p:val>
                                            <p:strVal val="#ppt_x"/>
                                          </p:val>
                                        </p:tav>
                                      </p:tavLst>
                                    </p:anim>
                                    <p:anim calcmode="lin" valueType="num">
                                      <p:cBhvr>
                                        <p:cTn id="10" dur="500" fill="hold"/>
                                        <p:tgtEl>
                                          <p:spTgt spid="1894402"/>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2" presetClass="entr" presetSubtype="2" fill="hold" nodeType="afterEffect">
                                  <p:stCondLst>
                                    <p:cond delay="0"/>
                                  </p:stCondLst>
                                  <p:childTnLst>
                                    <p:set>
                                      <p:cBhvr>
                                        <p:cTn id="13" dur="1" fill="hold">
                                          <p:stCondLst>
                                            <p:cond delay="0"/>
                                          </p:stCondLst>
                                        </p:cTn>
                                        <p:tgtEl>
                                          <p:spTgt spid="1894403"/>
                                        </p:tgtEl>
                                        <p:attrNameLst>
                                          <p:attrName>style.visibility</p:attrName>
                                        </p:attrNameLst>
                                      </p:cBhvr>
                                      <p:to>
                                        <p:strVal val="visible"/>
                                      </p:to>
                                    </p:set>
                                    <p:anim calcmode="lin" valueType="num">
                                      <p:cBhvr additive="base">
                                        <p:cTn id="14" dur="500" fill="hold"/>
                                        <p:tgtEl>
                                          <p:spTgt spid="1894403"/>
                                        </p:tgtEl>
                                        <p:attrNameLst>
                                          <p:attrName>ppt_x</p:attrName>
                                        </p:attrNameLst>
                                      </p:cBhvr>
                                      <p:tavLst>
                                        <p:tav tm="0">
                                          <p:val>
                                            <p:strVal val="1+#ppt_w/2"/>
                                          </p:val>
                                        </p:tav>
                                        <p:tav tm="100000">
                                          <p:val>
                                            <p:strVal val="#ppt_x"/>
                                          </p:val>
                                        </p:tav>
                                      </p:tavLst>
                                    </p:anim>
                                    <p:anim calcmode="lin" valueType="num">
                                      <p:cBhvr additive="base">
                                        <p:cTn id="15" dur="500" fill="hold"/>
                                        <p:tgtEl>
                                          <p:spTgt spid="1894403"/>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1000"/>
                            </p:stCondLst>
                            <p:childTnLst>
                              <p:par>
                                <p:cTn id="17" presetID="17" presetClass="entr" presetSubtype="4" fill="hold" grpId="0" nodeType="afterEffect">
                                  <p:stCondLst>
                                    <p:cond delay="2000"/>
                                  </p:stCondLst>
                                  <p:childTnLst>
                                    <p:set>
                                      <p:cBhvr>
                                        <p:cTn id="18" dur="1" fill="hold">
                                          <p:stCondLst>
                                            <p:cond delay="0"/>
                                          </p:stCondLst>
                                        </p:cTn>
                                        <p:tgtEl>
                                          <p:spTgt spid="1894404"/>
                                        </p:tgtEl>
                                        <p:attrNameLst>
                                          <p:attrName>style.visibility</p:attrName>
                                        </p:attrNameLst>
                                      </p:cBhvr>
                                      <p:to>
                                        <p:strVal val="visible"/>
                                      </p:to>
                                    </p:set>
                                    <p:anim calcmode="lin" valueType="num">
                                      <p:cBhvr>
                                        <p:cTn id="19" dur="500" fill="hold"/>
                                        <p:tgtEl>
                                          <p:spTgt spid="1894404"/>
                                        </p:tgtEl>
                                        <p:attrNameLst>
                                          <p:attrName>ppt_x</p:attrName>
                                        </p:attrNameLst>
                                      </p:cBhvr>
                                      <p:tavLst>
                                        <p:tav tm="0">
                                          <p:val>
                                            <p:strVal val="#ppt_x"/>
                                          </p:val>
                                        </p:tav>
                                        <p:tav tm="100000">
                                          <p:val>
                                            <p:strVal val="#ppt_x"/>
                                          </p:val>
                                        </p:tav>
                                      </p:tavLst>
                                    </p:anim>
                                    <p:anim calcmode="lin" valueType="num">
                                      <p:cBhvr>
                                        <p:cTn id="20" dur="500" fill="hold"/>
                                        <p:tgtEl>
                                          <p:spTgt spid="1894404"/>
                                        </p:tgtEl>
                                        <p:attrNameLst>
                                          <p:attrName>ppt_y</p:attrName>
                                        </p:attrNameLst>
                                      </p:cBhvr>
                                      <p:tavLst>
                                        <p:tav tm="0">
                                          <p:val>
                                            <p:strVal val="#ppt_y+#ppt_h/2"/>
                                          </p:val>
                                        </p:tav>
                                        <p:tav tm="100000">
                                          <p:val>
                                            <p:strVal val="#ppt_y"/>
                                          </p:val>
                                        </p:tav>
                                      </p:tavLst>
                                    </p:anim>
                                    <p:anim calcmode="lin" valueType="num">
                                      <p:cBhvr>
                                        <p:cTn id="21" dur="500" fill="hold"/>
                                        <p:tgtEl>
                                          <p:spTgt spid="1894404"/>
                                        </p:tgtEl>
                                        <p:attrNameLst>
                                          <p:attrName>ppt_w</p:attrName>
                                        </p:attrNameLst>
                                      </p:cBhvr>
                                      <p:tavLst>
                                        <p:tav tm="0">
                                          <p:val>
                                            <p:strVal val="#ppt_w"/>
                                          </p:val>
                                        </p:tav>
                                        <p:tav tm="100000">
                                          <p:val>
                                            <p:strVal val="#ppt_w"/>
                                          </p:val>
                                        </p:tav>
                                      </p:tavLst>
                                    </p:anim>
                                    <p:anim calcmode="lin" valueType="num">
                                      <p:cBhvr>
                                        <p:cTn id="22" dur="500" fill="hold"/>
                                        <p:tgtEl>
                                          <p:spTgt spid="189440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02" grpId="0" animBg="1"/>
      <p:bldP spid="189440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p:cNvSpPr txBox="1">
            <a:spLocks noChangeArrowheads="1"/>
          </p:cNvSpPr>
          <p:nvPr/>
        </p:nvSpPr>
        <p:spPr bwMode="auto">
          <a:xfrm>
            <a:off x="822325" y="1782763"/>
            <a:ext cx="64103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2800" b="1">
                <a:latin typeface="黑体" pitchFamily="49" charset="-122"/>
                <a:ea typeface="黑体" pitchFamily="49" charset="-122"/>
              </a:rPr>
              <a:t>例</a:t>
            </a:r>
            <a:r>
              <a:rPr kumimoji="1" lang="en-US" altLang="zh-CN" sz="2800" b="1">
                <a:latin typeface="黑体" pitchFamily="49" charset="-122"/>
                <a:ea typeface="黑体" pitchFamily="49" charset="-122"/>
              </a:rPr>
              <a:t>1</a:t>
            </a:r>
            <a:r>
              <a:rPr kumimoji="1" lang="en-US" altLang="zh-CN" sz="2800">
                <a:latin typeface="Times New Roman" pitchFamily="18" charset="0"/>
              </a:rPr>
              <a:t>  </a:t>
            </a:r>
            <a:r>
              <a:rPr kumimoji="1" lang="zh-CN" altLang="en-US" sz="2800">
                <a:latin typeface="Times New Roman" pitchFamily="18" charset="0"/>
              </a:rPr>
              <a:t>从键盘中输入</a:t>
            </a:r>
            <a:r>
              <a:rPr kumimoji="1" lang="en-US" altLang="zh-CN" sz="2800">
                <a:latin typeface="Times New Roman" pitchFamily="18" charset="0"/>
              </a:rPr>
              <a:t>3</a:t>
            </a:r>
            <a:r>
              <a:rPr kumimoji="1" lang="zh-CN" altLang="en-US" sz="2800">
                <a:latin typeface="Times New Roman" pitchFamily="18" charset="0"/>
              </a:rPr>
              <a:t>个数，并将其排序。</a:t>
            </a:r>
          </a:p>
        </p:txBody>
      </p:sp>
      <p:sp>
        <p:nvSpPr>
          <p:cNvPr id="3075" name="Text Box 3"/>
          <p:cNvSpPr txBox="1">
            <a:spLocks noChangeArrowheads="1"/>
          </p:cNvSpPr>
          <p:nvPr/>
        </p:nvSpPr>
        <p:spPr bwMode="auto">
          <a:xfrm>
            <a:off x="381000" y="2398713"/>
            <a:ext cx="1720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2400" b="1">
                <a:latin typeface="黑体" pitchFamily="49" charset="-122"/>
                <a:ea typeface="黑体" pitchFamily="49" charset="-122"/>
              </a:rPr>
              <a:t>1 </a:t>
            </a:r>
            <a:r>
              <a:rPr kumimoji="1" lang="zh-CN" altLang="en-US" sz="2400" b="1">
                <a:latin typeface="黑体" pitchFamily="49" charset="-122"/>
                <a:ea typeface="黑体" pitchFamily="49" charset="-122"/>
              </a:rPr>
              <a:t>算法分析</a:t>
            </a:r>
          </a:p>
        </p:txBody>
      </p:sp>
      <p:sp>
        <p:nvSpPr>
          <p:cNvPr id="3076" name="Text Box 4"/>
          <p:cNvSpPr txBox="1">
            <a:spLocks noChangeArrowheads="1"/>
          </p:cNvSpPr>
          <p:nvPr/>
        </p:nvSpPr>
        <p:spPr bwMode="auto">
          <a:xfrm>
            <a:off x="685800" y="3063875"/>
            <a:ext cx="82454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77850">
              <a:defRPr>
                <a:solidFill>
                  <a:schemeClr val="tx1"/>
                </a:solidFill>
                <a:latin typeface="Arial" pitchFamily="34" charset="0"/>
                <a:ea typeface="宋体" pitchFamily="2" charset="-122"/>
              </a:defRPr>
            </a:lvl1pPr>
            <a:lvl2pPr marL="768350">
              <a:defRPr>
                <a:solidFill>
                  <a:schemeClr val="tx1"/>
                </a:solidFill>
                <a:latin typeface="Arial" pitchFamily="34" charset="0"/>
                <a:ea typeface="宋体" pitchFamily="2" charset="-122"/>
              </a:defRPr>
            </a:lvl2pPr>
            <a:lvl3pPr marL="958850">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r>
              <a:rPr kumimoji="1" lang="zh-CN" altLang="en-US" sz="2400">
                <a:latin typeface="Times New Roman" pitchFamily="18" charset="0"/>
              </a:rPr>
              <a:t>当数据较少时，问题比较简单。设</a:t>
            </a:r>
            <a:r>
              <a:rPr kumimoji="1" lang="en-US" altLang="zh-CN" sz="2400">
                <a:latin typeface="Times New Roman" pitchFamily="18" charset="0"/>
              </a:rPr>
              <a:t>3</a:t>
            </a:r>
            <a:r>
              <a:rPr kumimoji="1" lang="zh-CN" altLang="en-US" sz="2400">
                <a:latin typeface="Times New Roman" pitchFamily="18" charset="0"/>
              </a:rPr>
              <a:t>个数分别存放在变量</a:t>
            </a:r>
            <a:r>
              <a:rPr kumimoji="1" lang="en-US" altLang="zh-CN" sz="2400">
                <a:latin typeface="Times New Roman" pitchFamily="18" charset="0"/>
              </a:rPr>
              <a:t>a,b ,c </a:t>
            </a:r>
            <a:r>
              <a:rPr kumimoji="1" lang="zh-CN" altLang="en-US" sz="2400">
                <a:latin typeface="Times New Roman" pitchFamily="18" charset="0"/>
              </a:rPr>
              <a:t>，假设从小到大排序，则步骤如下：</a:t>
            </a:r>
          </a:p>
        </p:txBody>
      </p:sp>
      <p:sp>
        <p:nvSpPr>
          <p:cNvPr id="3077" name="Rectangle 5"/>
          <p:cNvSpPr>
            <a:spLocks noChangeArrowheads="1"/>
          </p:cNvSpPr>
          <p:nvPr/>
        </p:nvSpPr>
        <p:spPr bwMode="auto">
          <a:xfrm>
            <a:off x="838200" y="4038600"/>
            <a:ext cx="79248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1143000" indent="-1143000">
              <a:spcBef>
                <a:spcPct val="50000"/>
              </a:spcBef>
            </a:pPr>
            <a:r>
              <a:rPr kumimoji="1" lang="zh-CN" altLang="en-US" sz="2400" b="1">
                <a:solidFill>
                  <a:srgbClr val="FF3399"/>
                </a:solidFill>
                <a:latin typeface="Times New Roman" pitchFamily="18" charset="0"/>
              </a:rPr>
              <a:t>第一步</a:t>
            </a:r>
            <a:r>
              <a:rPr kumimoji="1" lang="zh-CN" altLang="en-US" sz="2400">
                <a:latin typeface="Times New Roman" pitchFamily="18" charset="0"/>
              </a:rPr>
              <a:t>  将</a:t>
            </a:r>
            <a:r>
              <a:rPr kumimoji="1" lang="en-US" altLang="zh-CN" sz="2400">
                <a:latin typeface="Times New Roman" pitchFamily="18" charset="0"/>
              </a:rPr>
              <a:t>a</a:t>
            </a:r>
            <a:r>
              <a:rPr kumimoji="1" lang="zh-CN" altLang="en-US" sz="2400">
                <a:latin typeface="Times New Roman" pitchFamily="18" charset="0"/>
              </a:rPr>
              <a:t>与</a:t>
            </a:r>
            <a:r>
              <a:rPr kumimoji="1" lang="en-US" altLang="zh-CN" sz="2400">
                <a:latin typeface="Times New Roman" pitchFamily="18" charset="0"/>
              </a:rPr>
              <a:t>b</a:t>
            </a:r>
            <a:r>
              <a:rPr kumimoji="1" lang="zh-CN" altLang="en-US" sz="2400">
                <a:latin typeface="Times New Roman" pitchFamily="18" charset="0"/>
              </a:rPr>
              <a:t>比较，如果</a:t>
            </a:r>
            <a:r>
              <a:rPr kumimoji="1" lang="en-US" altLang="zh-CN" sz="2400">
                <a:latin typeface="Times New Roman" pitchFamily="18" charset="0"/>
              </a:rPr>
              <a:t>a</a:t>
            </a:r>
            <a:r>
              <a:rPr kumimoji="1" lang="zh-CN" altLang="en-US" sz="2400">
                <a:latin typeface="Times New Roman" pitchFamily="18" charset="0"/>
              </a:rPr>
              <a:t>大于</a:t>
            </a:r>
            <a:r>
              <a:rPr kumimoji="1" lang="en-US" altLang="zh-CN" sz="2400">
                <a:latin typeface="Times New Roman" pitchFamily="18" charset="0"/>
              </a:rPr>
              <a:t>b</a:t>
            </a:r>
            <a:r>
              <a:rPr kumimoji="1" lang="zh-CN" altLang="en-US" sz="2400">
                <a:latin typeface="Times New Roman" pitchFamily="18" charset="0"/>
              </a:rPr>
              <a:t>，则将</a:t>
            </a:r>
            <a:r>
              <a:rPr kumimoji="1" lang="en-US" altLang="zh-CN" sz="2400">
                <a:latin typeface="Times New Roman" pitchFamily="18" charset="0"/>
              </a:rPr>
              <a:t>a</a:t>
            </a:r>
            <a:r>
              <a:rPr kumimoji="1" lang="zh-CN" altLang="en-US" sz="2400">
                <a:latin typeface="Times New Roman" pitchFamily="18" charset="0"/>
              </a:rPr>
              <a:t>，</a:t>
            </a:r>
            <a:r>
              <a:rPr kumimoji="1" lang="en-US" altLang="zh-CN" sz="2400">
                <a:latin typeface="Times New Roman" pitchFamily="18" charset="0"/>
              </a:rPr>
              <a:t>b</a:t>
            </a:r>
            <a:r>
              <a:rPr kumimoji="1" lang="zh-CN" altLang="en-US" sz="2400">
                <a:latin typeface="Times New Roman" pitchFamily="18" charset="0"/>
              </a:rPr>
              <a:t>的数据交换，然后将</a:t>
            </a:r>
            <a:r>
              <a:rPr kumimoji="1" lang="en-US" altLang="zh-CN" sz="2400">
                <a:latin typeface="Times New Roman" pitchFamily="18" charset="0"/>
              </a:rPr>
              <a:t>a</a:t>
            </a:r>
            <a:r>
              <a:rPr kumimoji="1" lang="zh-CN" altLang="en-US" sz="2400">
                <a:latin typeface="Times New Roman" pitchFamily="18" charset="0"/>
              </a:rPr>
              <a:t>与</a:t>
            </a:r>
            <a:r>
              <a:rPr kumimoji="1" lang="en-US" altLang="zh-CN" sz="2400">
                <a:latin typeface="Times New Roman" pitchFamily="18" charset="0"/>
              </a:rPr>
              <a:t>c</a:t>
            </a:r>
            <a:r>
              <a:rPr kumimoji="1" lang="zh-CN" altLang="en-US" sz="2400">
                <a:latin typeface="Times New Roman" pitchFamily="18" charset="0"/>
              </a:rPr>
              <a:t>比较，如果</a:t>
            </a:r>
            <a:r>
              <a:rPr kumimoji="1" lang="en-US" altLang="zh-CN" sz="2400">
                <a:latin typeface="Times New Roman" pitchFamily="18" charset="0"/>
              </a:rPr>
              <a:t>a</a:t>
            </a:r>
            <a:r>
              <a:rPr kumimoji="1" lang="zh-CN" altLang="en-US" sz="2400">
                <a:latin typeface="Times New Roman" pitchFamily="18" charset="0"/>
              </a:rPr>
              <a:t>大于</a:t>
            </a:r>
            <a:r>
              <a:rPr kumimoji="1" lang="en-US" altLang="zh-CN" sz="2400">
                <a:latin typeface="Times New Roman" pitchFamily="18" charset="0"/>
              </a:rPr>
              <a:t>c</a:t>
            </a:r>
            <a:r>
              <a:rPr kumimoji="1" lang="zh-CN" altLang="en-US" sz="2400">
                <a:latin typeface="Times New Roman" pitchFamily="18" charset="0"/>
              </a:rPr>
              <a:t>，则</a:t>
            </a:r>
            <a:r>
              <a:rPr kumimoji="1" lang="en-US" altLang="zh-CN" sz="2400">
                <a:latin typeface="Times New Roman" pitchFamily="18" charset="0"/>
              </a:rPr>
              <a:t>a</a:t>
            </a:r>
            <a:r>
              <a:rPr kumimoji="1" lang="zh-CN" altLang="en-US" sz="2400">
                <a:latin typeface="Times New Roman" pitchFamily="18" charset="0"/>
              </a:rPr>
              <a:t>与</a:t>
            </a:r>
            <a:r>
              <a:rPr kumimoji="1" lang="en-US" altLang="zh-CN" sz="2400">
                <a:latin typeface="Times New Roman" pitchFamily="18" charset="0"/>
              </a:rPr>
              <a:t>c</a:t>
            </a:r>
            <a:r>
              <a:rPr kumimoji="1" lang="zh-CN" altLang="en-US" sz="2400">
                <a:latin typeface="Times New Roman" pitchFamily="18" charset="0"/>
              </a:rPr>
              <a:t>交换，至此，</a:t>
            </a:r>
            <a:r>
              <a:rPr kumimoji="1" lang="en-US" altLang="zh-CN" sz="2400">
                <a:latin typeface="Times New Roman" pitchFamily="18" charset="0"/>
              </a:rPr>
              <a:t>a</a:t>
            </a:r>
            <a:r>
              <a:rPr kumimoji="1" lang="zh-CN" altLang="en-US" sz="2400">
                <a:latin typeface="Times New Roman" pitchFamily="18" charset="0"/>
              </a:rPr>
              <a:t>中的数据最小。</a:t>
            </a:r>
          </a:p>
        </p:txBody>
      </p:sp>
      <p:sp>
        <p:nvSpPr>
          <p:cNvPr id="3078" name="Rectangle 6"/>
          <p:cNvSpPr>
            <a:spLocks noChangeArrowheads="1"/>
          </p:cNvSpPr>
          <p:nvPr/>
        </p:nvSpPr>
        <p:spPr bwMode="auto">
          <a:xfrm>
            <a:off x="838200" y="5562600"/>
            <a:ext cx="7772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400" b="1">
                <a:solidFill>
                  <a:srgbClr val="FF3399"/>
                </a:solidFill>
                <a:latin typeface="Times New Roman" pitchFamily="18" charset="0"/>
              </a:rPr>
              <a:t>第二步</a:t>
            </a:r>
            <a:r>
              <a:rPr kumimoji="1" lang="zh-CN" altLang="en-US" sz="2400">
                <a:latin typeface="Times New Roman" pitchFamily="18" charset="0"/>
              </a:rPr>
              <a:t> 将</a:t>
            </a:r>
            <a:r>
              <a:rPr kumimoji="1" lang="en-US" altLang="zh-CN" sz="2400">
                <a:latin typeface="Times New Roman" pitchFamily="18" charset="0"/>
              </a:rPr>
              <a:t>b</a:t>
            </a:r>
            <a:r>
              <a:rPr kumimoji="1" lang="zh-CN" altLang="en-US" sz="2400">
                <a:latin typeface="Times New Roman" pitchFamily="18" charset="0"/>
              </a:rPr>
              <a:t>和</a:t>
            </a:r>
            <a:r>
              <a:rPr kumimoji="1" lang="en-US" altLang="zh-CN" sz="2400">
                <a:latin typeface="Times New Roman" pitchFamily="18" charset="0"/>
              </a:rPr>
              <a:t>c</a:t>
            </a:r>
            <a:r>
              <a:rPr kumimoji="1" lang="zh-CN" altLang="en-US" sz="2400">
                <a:latin typeface="Times New Roman" pitchFamily="18" charset="0"/>
              </a:rPr>
              <a:t>比较，如果</a:t>
            </a:r>
            <a:r>
              <a:rPr kumimoji="1" lang="en-US" altLang="zh-CN" sz="2400">
                <a:latin typeface="Times New Roman" pitchFamily="18" charset="0"/>
              </a:rPr>
              <a:t>b</a:t>
            </a:r>
            <a:r>
              <a:rPr kumimoji="1" lang="zh-CN" altLang="en-US" sz="2400">
                <a:latin typeface="Times New Roman" pitchFamily="18" charset="0"/>
              </a:rPr>
              <a:t>大于</a:t>
            </a:r>
            <a:r>
              <a:rPr kumimoji="1" lang="en-US" altLang="zh-CN" sz="2400">
                <a:latin typeface="Times New Roman" pitchFamily="18" charset="0"/>
              </a:rPr>
              <a:t>c</a:t>
            </a:r>
            <a:r>
              <a:rPr kumimoji="1" lang="zh-CN" altLang="en-US" sz="2400">
                <a:latin typeface="Times New Roman" pitchFamily="18" charset="0"/>
              </a:rPr>
              <a:t>，则</a:t>
            </a:r>
            <a:r>
              <a:rPr kumimoji="1" lang="en-US" altLang="zh-CN" sz="2400">
                <a:latin typeface="Times New Roman" pitchFamily="18" charset="0"/>
              </a:rPr>
              <a:t>b</a:t>
            </a:r>
            <a:r>
              <a:rPr kumimoji="1" lang="zh-CN" altLang="en-US" sz="2400">
                <a:latin typeface="Times New Roman" pitchFamily="18" charset="0"/>
              </a:rPr>
              <a:t>与</a:t>
            </a:r>
            <a:r>
              <a:rPr kumimoji="1" lang="en-US" altLang="zh-CN" sz="2400">
                <a:latin typeface="Times New Roman" pitchFamily="18" charset="0"/>
              </a:rPr>
              <a:t>c</a:t>
            </a:r>
            <a:r>
              <a:rPr kumimoji="1" lang="zh-CN" altLang="en-US" sz="2400">
                <a:latin typeface="Times New Roman" pitchFamily="18" charset="0"/>
              </a:rPr>
              <a:t>的数据交换。</a:t>
            </a:r>
          </a:p>
        </p:txBody>
      </p:sp>
      <p:sp>
        <p:nvSpPr>
          <p:cNvPr id="3079" name="Rectangle 7"/>
          <p:cNvSpPr>
            <a:spLocks noChangeArrowheads="1"/>
          </p:cNvSpPr>
          <p:nvPr/>
        </p:nvSpPr>
        <p:spPr bwMode="auto">
          <a:xfrm>
            <a:off x="838200" y="6172200"/>
            <a:ext cx="3841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kumimoji="1" lang="zh-CN" altLang="en-US" sz="2400">
                <a:latin typeface="Times New Roman" pitchFamily="18" charset="0"/>
              </a:rPr>
              <a:t>最后，得到排好序的数据。</a:t>
            </a:r>
          </a:p>
        </p:txBody>
      </p:sp>
      <p:sp>
        <p:nvSpPr>
          <p:cNvPr id="3080" name="Text Box 8"/>
          <p:cNvSpPr txBox="1">
            <a:spLocks noChangeArrowheads="1"/>
          </p:cNvSpPr>
          <p:nvPr/>
        </p:nvSpPr>
        <p:spPr bwMode="auto">
          <a:xfrm>
            <a:off x="2695575" y="473075"/>
            <a:ext cx="13319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3600" b="1">
                <a:solidFill>
                  <a:srgbClr val="FF3399"/>
                </a:solidFill>
                <a:latin typeface="黑体" pitchFamily="49" charset="-122"/>
                <a:ea typeface="黑体" pitchFamily="49" charset="-122"/>
              </a:rPr>
              <a:t>数 组</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slide(fromTop)">
                                      <p:cBhvr>
                                        <p:cTn id="7" dur="500"/>
                                        <p:tgtEl>
                                          <p:spTgt spid="30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3077"/>
                                        </p:tgtEl>
                                        <p:attrNameLst>
                                          <p:attrName>style.visibility</p:attrName>
                                        </p:attrNameLst>
                                      </p:cBhvr>
                                      <p:to>
                                        <p:strVal val="visible"/>
                                      </p:to>
                                    </p:set>
                                    <p:animEffect transition="in" filter="slide(fromTop)">
                                      <p:cBhvr>
                                        <p:cTn id="12" dur="500"/>
                                        <p:tgtEl>
                                          <p:spTgt spid="307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3078"/>
                                        </p:tgtEl>
                                        <p:attrNameLst>
                                          <p:attrName>style.visibility</p:attrName>
                                        </p:attrNameLst>
                                      </p:cBhvr>
                                      <p:to>
                                        <p:strVal val="visible"/>
                                      </p:to>
                                    </p:set>
                                    <p:animEffect transition="in" filter="slide(fromTop)">
                                      <p:cBhvr>
                                        <p:cTn id="17" dur="500"/>
                                        <p:tgtEl>
                                          <p:spTgt spid="307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1" fill="hold" grpId="0" nodeType="clickEffect">
                                  <p:stCondLst>
                                    <p:cond delay="0"/>
                                  </p:stCondLst>
                                  <p:childTnLst>
                                    <p:set>
                                      <p:cBhvr>
                                        <p:cTn id="21" dur="1" fill="hold">
                                          <p:stCondLst>
                                            <p:cond delay="0"/>
                                          </p:stCondLst>
                                        </p:cTn>
                                        <p:tgtEl>
                                          <p:spTgt spid="3079"/>
                                        </p:tgtEl>
                                        <p:attrNameLst>
                                          <p:attrName>style.visibility</p:attrName>
                                        </p:attrNameLst>
                                      </p:cBhvr>
                                      <p:to>
                                        <p:strVal val="visible"/>
                                      </p:to>
                                    </p:set>
                                    <p:animEffect transition="in" filter="slide(fromTop)">
                                      <p:cBhvr>
                                        <p:cTn id="22" dur="500"/>
                                        <p:tgtEl>
                                          <p:spTgt spid="30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autoUpdateAnimBg="0"/>
      <p:bldP spid="3077" grpId="0" autoUpdateAnimBg="0"/>
      <p:bldP spid="3078" grpId="0" autoUpdateAnimBg="0"/>
      <p:bldP spid="3079"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609600" y="165100"/>
            <a:ext cx="7467600" cy="649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000" b="1">
                <a:latin typeface="Verdana" pitchFamily="34" charset="0"/>
              </a:rPr>
              <a:t>#include&lt;stdio.h&gt;</a:t>
            </a:r>
          </a:p>
          <a:p>
            <a:r>
              <a:rPr kumimoji="1" lang="en-US" altLang="zh-CN" sz="2000" b="1">
                <a:latin typeface="Verdana" pitchFamily="34" charset="0"/>
              </a:rPr>
              <a:t>main(){</a:t>
            </a:r>
          </a:p>
          <a:p>
            <a:r>
              <a:rPr kumimoji="1" lang="en-US" altLang="zh-CN" sz="2000" b="1">
                <a:latin typeface="Verdana" pitchFamily="34" charset="0"/>
              </a:rPr>
              <a:t>	int a,b,c,t;</a:t>
            </a:r>
          </a:p>
          <a:p>
            <a:r>
              <a:rPr kumimoji="1" lang="en-US" altLang="zh-CN" sz="2000" b="1">
                <a:latin typeface="Verdana" pitchFamily="34" charset="0"/>
              </a:rPr>
              <a:t>	scanf("%d,%d,%d",&amp;a,&amp;b,&amp;c);</a:t>
            </a:r>
          </a:p>
          <a:p>
            <a:r>
              <a:rPr kumimoji="1" lang="en-US" altLang="zh-CN" sz="2000" b="1">
                <a:latin typeface="Verdana" pitchFamily="34" charset="0"/>
              </a:rPr>
              <a:t>	if (a&gt;=b){</a:t>
            </a:r>
          </a:p>
          <a:p>
            <a:r>
              <a:rPr kumimoji="1" lang="en-US" altLang="zh-CN" sz="2000" b="1">
                <a:latin typeface="Verdana" pitchFamily="34" charset="0"/>
              </a:rPr>
              <a:t>		t=a;</a:t>
            </a:r>
          </a:p>
          <a:p>
            <a:r>
              <a:rPr kumimoji="1" lang="en-US" altLang="zh-CN" sz="2000" b="1">
                <a:latin typeface="Verdana" pitchFamily="34" charset="0"/>
              </a:rPr>
              <a:t>		a=b;</a:t>
            </a:r>
          </a:p>
          <a:p>
            <a:r>
              <a:rPr kumimoji="1" lang="en-US" altLang="zh-CN" sz="2000" b="1">
                <a:latin typeface="Verdana" pitchFamily="34" charset="0"/>
              </a:rPr>
              <a:t>		b=t;</a:t>
            </a:r>
          </a:p>
          <a:p>
            <a:r>
              <a:rPr kumimoji="1" lang="en-US" altLang="zh-CN" sz="2000" b="1">
                <a:latin typeface="Verdana" pitchFamily="34" charset="0"/>
              </a:rPr>
              <a:t>	}</a:t>
            </a:r>
          </a:p>
          <a:p>
            <a:r>
              <a:rPr kumimoji="1" lang="en-US" altLang="zh-CN" sz="2000" b="1">
                <a:latin typeface="Verdana" pitchFamily="34" charset="0"/>
              </a:rPr>
              <a:t>	if(a&gt;c){</a:t>
            </a:r>
          </a:p>
          <a:p>
            <a:r>
              <a:rPr kumimoji="1" lang="en-US" altLang="zh-CN" sz="2000" b="1">
                <a:latin typeface="Verdana" pitchFamily="34" charset="0"/>
              </a:rPr>
              <a:t>		t=a;</a:t>
            </a:r>
          </a:p>
          <a:p>
            <a:r>
              <a:rPr kumimoji="1" lang="en-US" altLang="zh-CN" sz="2000" b="1">
                <a:latin typeface="Verdana" pitchFamily="34" charset="0"/>
              </a:rPr>
              <a:t>		a=c;</a:t>
            </a:r>
          </a:p>
          <a:p>
            <a:r>
              <a:rPr kumimoji="1" lang="en-US" altLang="zh-CN" sz="2000" b="1">
                <a:latin typeface="Verdana" pitchFamily="34" charset="0"/>
              </a:rPr>
              <a:t>		c=t;</a:t>
            </a:r>
          </a:p>
          <a:p>
            <a:r>
              <a:rPr kumimoji="1" lang="en-US" altLang="zh-CN" sz="2000" b="1">
                <a:latin typeface="Verdana" pitchFamily="34" charset="0"/>
              </a:rPr>
              <a:t>	}</a:t>
            </a:r>
          </a:p>
          <a:p>
            <a:r>
              <a:rPr kumimoji="1" lang="en-US" altLang="zh-CN" sz="2000" b="1">
                <a:latin typeface="Verdana" pitchFamily="34" charset="0"/>
              </a:rPr>
              <a:t>	if (b&gt;c){</a:t>
            </a:r>
          </a:p>
          <a:p>
            <a:r>
              <a:rPr kumimoji="1" lang="en-US" altLang="zh-CN" sz="2000" b="1">
                <a:latin typeface="Verdana" pitchFamily="34" charset="0"/>
              </a:rPr>
              <a:t>		t=b;</a:t>
            </a:r>
          </a:p>
          <a:p>
            <a:r>
              <a:rPr kumimoji="1" lang="en-US" altLang="zh-CN" sz="2000" b="1">
                <a:latin typeface="Verdana" pitchFamily="34" charset="0"/>
              </a:rPr>
              <a:t>		b=c;</a:t>
            </a:r>
          </a:p>
          <a:p>
            <a:r>
              <a:rPr kumimoji="1" lang="en-US" altLang="zh-CN" sz="2000" b="1">
                <a:latin typeface="Verdana" pitchFamily="34" charset="0"/>
              </a:rPr>
              <a:t>		c=t;</a:t>
            </a:r>
          </a:p>
          <a:p>
            <a:r>
              <a:rPr kumimoji="1" lang="en-US" altLang="zh-CN" sz="2000" b="1">
                <a:latin typeface="Verdana" pitchFamily="34" charset="0"/>
              </a:rPr>
              <a:t>	}</a:t>
            </a:r>
          </a:p>
          <a:p>
            <a:r>
              <a:rPr kumimoji="1" lang="en-US" altLang="zh-CN" sz="2000" b="1">
                <a:latin typeface="Verdana" pitchFamily="34" charset="0"/>
              </a:rPr>
              <a:t>	printf("%d,%d,%d\n",a,b,c);</a:t>
            </a:r>
          </a:p>
          <a:p>
            <a:r>
              <a:rPr kumimoji="1" lang="en-US" altLang="zh-CN" sz="2000" b="1">
                <a:latin typeface="Verdana" pitchFamily="34" charset="0"/>
              </a:rPr>
              <a:t>}</a:t>
            </a:r>
          </a:p>
        </p:txBody>
      </p:sp>
      <p:grpSp>
        <p:nvGrpSpPr>
          <p:cNvPr id="6147" name="Group 3"/>
          <p:cNvGrpSpPr>
            <a:grpSpLocks/>
          </p:cNvGrpSpPr>
          <p:nvPr/>
        </p:nvGrpSpPr>
        <p:grpSpPr bwMode="auto">
          <a:xfrm>
            <a:off x="6477000" y="1752600"/>
            <a:ext cx="2514600" cy="1949450"/>
            <a:chOff x="4080" y="1104"/>
            <a:chExt cx="1584" cy="1228"/>
          </a:xfrm>
        </p:grpSpPr>
        <p:sp>
          <p:nvSpPr>
            <p:cNvPr id="6148" name="Text Box 4"/>
            <p:cNvSpPr txBox="1">
              <a:spLocks noChangeArrowheads="1"/>
            </p:cNvSpPr>
            <p:nvPr/>
          </p:nvSpPr>
          <p:spPr bwMode="auto">
            <a:xfrm>
              <a:off x="4080" y="1104"/>
              <a:ext cx="49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2400" b="1">
                  <a:latin typeface="Times New Roman" pitchFamily="18" charset="0"/>
                  <a:ea typeface="黑体" pitchFamily="49" charset="-122"/>
                </a:rPr>
                <a:t>问题</a:t>
              </a:r>
            </a:p>
          </p:txBody>
        </p:sp>
        <p:sp>
          <p:nvSpPr>
            <p:cNvPr id="6149" name="Text Box 5"/>
            <p:cNvSpPr txBox="1">
              <a:spLocks noChangeArrowheads="1"/>
            </p:cNvSpPr>
            <p:nvPr/>
          </p:nvSpPr>
          <p:spPr bwMode="auto">
            <a:xfrm>
              <a:off x="4118" y="1584"/>
              <a:ext cx="1546" cy="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400">
                  <a:latin typeface="Times New Roman" pitchFamily="18" charset="0"/>
                </a:rPr>
                <a:t>如果有</a:t>
              </a:r>
              <a:r>
                <a:rPr kumimoji="1" lang="en-US" altLang="zh-CN" sz="2400">
                  <a:latin typeface="Times New Roman" pitchFamily="18" charset="0"/>
                </a:rPr>
                <a:t>4</a:t>
              </a:r>
              <a:r>
                <a:rPr kumimoji="1" lang="zh-CN" altLang="en-US" sz="2400">
                  <a:latin typeface="Times New Roman" pitchFamily="18" charset="0"/>
                </a:rPr>
                <a:t>、</a:t>
              </a:r>
              <a:r>
                <a:rPr kumimoji="1" lang="en-US" altLang="zh-CN" sz="2400">
                  <a:latin typeface="Times New Roman" pitchFamily="18" charset="0"/>
                </a:rPr>
                <a:t>5</a:t>
              </a:r>
              <a:r>
                <a:rPr kumimoji="1" lang="zh-CN" altLang="en-US" sz="2400">
                  <a:latin typeface="Times New Roman" pitchFamily="18" charset="0"/>
                </a:rPr>
                <a:t>个数据或更多的数据，程序怎样设计？</a:t>
              </a:r>
            </a:p>
          </p:txBody>
        </p:sp>
      </p:grpSp>
      <p:sp>
        <p:nvSpPr>
          <p:cNvPr id="6150" name="Text Box 6"/>
          <p:cNvSpPr txBox="1">
            <a:spLocks noChangeArrowheads="1"/>
          </p:cNvSpPr>
          <p:nvPr/>
        </p:nvSpPr>
        <p:spPr bwMode="auto">
          <a:xfrm>
            <a:off x="6553200" y="4343400"/>
            <a:ext cx="25304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400">
                <a:latin typeface="Times New Roman" pitchFamily="18" charset="0"/>
              </a:rPr>
              <a:t>显然，要有其它的解决办法。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slide(fromTop)">
                                      <p:cBhvr>
                                        <p:cTn id="7" dur="500"/>
                                        <p:tgtEl>
                                          <p:spTgt spid="614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6150"/>
                                        </p:tgtEl>
                                        <p:attrNameLst>
                                          <p:attrName>style.visibility</p:attrName>
                                        </p:attrNameLst>
                                      </p:cBhvr>
                                      <p:to>
                                        <p:strVal val="visible"/>
                                      </p:to>
                                    </p:set>
                                    <p:animEffect transition="in" filter="slide(fromTop)">
                                      <p:cBhvr>
                                        <p:cTn id="12"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152400" y="365125"/>
            <a:ext cx="6324600" cy="649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000" b="1">
                <a:latin typeface="Verdana" pitchFamily="34" charset="0"/>
              </a:rPr>
              <a:t>#include&lt;stdio.h&gt;</a:t>
            </a:r>
          </a:p>
          <a:p>
            <a:r>
              <a:rPr kumimoji="1" lang="en-US" altLang="zh-CN" sz="2000" b="1">
                <a:latin typeface="Verdana" pitchFamily="34" charset="0"/>
              </a:rPr>
              <a:t>main(){</a:t>
            </a:r>
          </a:p>
          <a:p>
            <a:r>
              <a:rPr kumimoji="1" lang="en-US" altLang="zh-CN" sz="2000" b="1">
                <a:latin typeface="Verdana" pitchFamily="34" charset="0"/>
              </a:rPr>
              <a:t>    int a[3],t;</a:t>
            </a:r>
          </a:p>
          <a:p>
            <a:r>
              <a:rPr kumimoji="1" lang="en-US" altLang="zh-CN" sz="2000" b="1">
                <a:latin typeface="Verdana" pitchFamily="34" charset="0"/>
              </a:rPr>
              <a:t>    scanf("%d,%d,%d",&amp;a[0],&amp;[1],&amp;a[2]);</a:t>
            </a:r>
          </a:p>
          <a:p>
            <a:r>
              <a:rPr kumimoji="1" lang="en-US" altLang="zh-CN" sz="2000" b="1">
                <a:latin typeface="Verdana" pitchFamily="34" charset="0"/>
              </a:rPr>
              <a:t>    if (a[0]&gt;=a[1]){</a:t>
            </a:r>
          </a:p>
          <a:p>
            <a:r>
              <a:rPr kumimoji="1" lang="en-US" altLang="zh-CN" sz="2000" b="1">
                <a:latin typeface="Verdana" pitchFamily="34" charset="0"/>
              </a:rPr>
              <a:t>	t=a[0];</a:t>
            </a:r>
          </a:p>
          <a:p>
            <a:r>
              <a:rPr kumimoji="1" lang="en-US" altLang="zh-CN" sz="2000" b="1">
                <a:latin typeface="Verdana" pitchFamily="34" charset="0"/>
              </a:rPr>
              <a:t>	a[0]=a[1];</a:t>
            </a:r>
          </a:p>
          <a:p>
            <a:r>
              <a:rPr kumimoji="1" lang="en-US" altLang="zh-CN" sz="2000" b="1">
                <a:latin typeface="Verdana" pitchFamily="34" charset="0"/>
              </a:rPr>
              <a:t>	a[1]=t;</a:t>
            </a:r>
          </a:p>
          <a:p>
            <a:r>
              <a:rPr kumimoji="1" lang="en-US" altLang="zh-CN" sz="2000" b="1">
                <a:latin typeface="Verdana" pitchFamily="34" charset="0"/>
              </a:rPr>
              <a:t>    }</a:t>
            </a:r>
          </a:p>
          <a:p>
            <a:r>
              <a:rPr kumimoji="1" lang="en-US" altLang="zh-CN" sz="2000" b="1">
                <a:latin typeface="Verdana" pitchFamily="34" charset="0"/>
              </a:rPr>
              <a:t>    if(a[0]&gt;a[2]){</a:t>
            </a:r>
          </a:p>
          <a:p>
            <a:r>
              <a:rPr kumimoji="1" lang="en-US" altLang="zh-CN" sz="2000" b="1">
                <a:latin typeface="Verdana" pitchFamily="34" charset="0"/>
              </a:rPr>
              <a:t>	t=a[0];</a:t>
            </a:r>
          </a:p>
          <a:p>
            <a:r>
              <a:rPr kumimoji="1" lang="en-US" altLang="zh-CN" sz="2000" b="1">
                <a:latin typeface="Verdana" pitchFamily="34" charset="0"/>
              </a:rPr>
              <a:t>	a[0]=a[2];</a:t>
            </a:r>
          </a:p>
          <a:p>
            <a:r>
              <a:rPr kumimoji="1" lang="en-US" altLang="zh-CN" sz="2000" b="1">
                <a:latin typeface="Verdana" pitchFamily="34" charset="0"/>
              </a:rPr>
              <a:t>	a[2]=t;</a:t>
            </a:r>
          </a:p>
          <a:p>
            <a:r>
              <a:rPr kumimoji="1" lang="en-US" altLang="zh-CN" sz="2000" b="1">
                <a:latin typeface="Verdana" pitchFamily="34" charset="0"/>
              </a:rPr>
              <a:t>    }</a:t>
            </a:r>
          </a:p>
          <a:p>
            <a:r>
              <a:rPr kumimoji="1" lang="en-US" altLang="zh-CN" sz="2000" b="1">
                <a:latin typeface="Verdana" pitchFamily="34" charset="0"/>
              </a:rPr>
              <a:t>    if (a[1]&gt;a[2]){</a:t>
            </a:r>
          </a:p>
          <a:p>
            <a:r>
              <a:rPr kumimoji="1" lang="en-US" altLang="zh-CN" sz="2000" b="1">
                <a:latin typeface="Verdana" pitchFamily="34" charset="0"/>
              </a:rPr>
              <a:t>	t=a[1];</a:t>
            </a:r>
          </a:p>
          <a:p>
            <a:r>
              <a:rPr kumimoji="1" lang="en-US" altLang="zh-CN" sz="2000" b="1">
                <a:latin typeface="Verdana" pitchFamily="34" charset="0"/>
              </a:rPr>
              <a:t>	a[1]=a[2];</a:t>
            </a:r>
          </a:p>
          <a:p>
            <a:r>
              <a:rPr kumimoji="1" lang="en-US" altLang="zh-CN" sz="2000" b="1">
                <a:latin typeface="Verdana" pitchFamily="34" charset="0"/>
              </a:rPr>
              <a:t>	a[2]=t;</a:t>
            </a:r>
          </a:p>
          <a:p>
            <a:r>
              <a:rPr kumimoji="1" lang="en-US" altLang="zh-CN" sz="2000" b="1">
                <a:latin typeface="Verdana" pitchFamily="34" charset="0"/>
              </a:rPr>
              <a:t>    }</a:t>
            </a:r>
          </a:p>
          <a:p>
            <a:r>
              <a:rPr kumimoji="1" lang="en-US" altLang="zh-CN" sz="2000" b="1">
                <a:latin typeface="Verdana" pitchFamily="34" charset="0"/>
              </a:rPr>
              <a:t>    printf("%d,%d,%d\n",a[0],a[1],a[2]);</a:t>
            </a:r>
          </a:p>
          <a:p>
            <a:r>
              <a:rPr kumimoji="1" lang="en-US" altLang="zh-CN" sz="2000" b="1">
                <a:latin typeface="Verdana" pitchFamily="34" charset="0"/>
              </a:rPr>
              <a:t>}</a:t>
            </a:r>
          </a:p>
        </p:txBody>
      </p:sp>
      <p:sp>
        <p:nvSpPr>
          <p:cNvPr id="8195" name="Text Box 3"/>
          <p:cNvSpPr txBox="1">
            <a:spLocks noChangeArrowheads="1"/>
          </p:cNvSpPr>
          <p:nvPr/>
        </p:nvSpPr>
        <p:spPr bwMode="auto">
          <a:xfrm>
            <a:off x="6324600" y="457200"/>
            <a:ext cx="2759075" cy="1917700"/>
          </a:xfrm>
          <a:prstGeom prst="rect">
            <a:avLst/>
          </a:prstGeom>
          <a:solidFill>
            <a:srgbClr val="0033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77850">
              <a:defRPr>
                <a:solidFill>
                  <a:schemeClr val="tx1"/>
                </a:solidFill>
                <a:latin typeface="Arial" pitchFamily="34" charset="0"/>
                <a:ea typeface="宋体" pitchFamily="2" charset="-122"/>
              </a:defRPr>
            </a:lvl1pPr>
            <a:lvl2pPr marL="768350">
              <a:defRPr>
                <a:solidFill>
                  <a:schemeClr val="tx1"/>
                </a:solidFill>
                <a:latin typeface="Arial" pitchFamily="34" charset="0"/>
                <a:ea typeface="宋体" pitchFamily="2" charset="-122"/>
              </a:defRPr>
            </a:lvl2pPr>
            <a:lvl3pPr marL="958850">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r>
              <a:rPr kumimoji="1" lang="zh-CN" altLang="en-US" sz="2400">
                <a:solidFill>
                  <a:schemeClr val="bg1"/>
                </a:solidFill>
                <a:latin typeface="Times New Roman" pitchFamily="18" charset="0"/>
              </a:rPr>
              <a:t>在此例程序中，完成的功能与前面的程序一样，但存放数据用了一个新类型</a:t>
            </a:r>
            <a:r>
              <a:rPr kumimoji="1" lang="en-US" altLang="zh-CN" sz="2400">
                <a:solidFill>
                  <a:schemeClr val="bg1"/>
                </a:solidFill>
                <a:latin typeface="Times New Roman" pitchFamily="18" charset="0"/>
              </a:rPr>
              <a:t>—</a:t>
            </a:r>
            <a:r>
              <a:rPr kumimoji="1" lang="zh-CN" altLang="en-US" sz="2400" b="1">
                <a:solidFill>
                  <a:schemeClr val="bg1"/>
                </a:solidFill>
                <a:latin typeface="Times New Roman" pitchFamily="18" charset="0"/>
                <a:hlinkClick r:id="" action="ppaction://noaction"/>
              </a:rPr>
              <a:t>数组</a:t>
            </a:r>
            <a:r>
              <a:rPr kumimoji="1" lang="zh-CN" altLang="en-US" sz="2400">
                <a:solidFill>
                  <a:schemeClr val="bg1"/>
                </a:solidFill>
                <a:latin typeface="Times New Roman" pitchFamily="18" charset="0"/>
              </a:rPr>
              <a:t>。</a:t>
            </a:r>
          </a:p>
        </p:txBody>
      </p:sp>
      <p:sp>
        <p:nvSpPr>
          <p:cNvPr id="8196" name="Text Box 4"/>
          <p:cNvSpPr txBox="1">
            <a:spLocks noChangeArrowheads="1"/>
          </p:cNvSpPr>
          <p:nvPr/>
        </p:nvSpPr>
        <p:spPr bwMode="auto">
          <a:xfrm>
            <a:off x="5029200" y="2409825"/>
            <a:ext cx="4038600" cy="1552575"/>
          </a:xfrm>
          <a:prstGeom prst="rect">
            <a:avLst/>
          </a:prstGeom>
          <a:solidFill>
            <a:srgbClr val="0033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669925">
              <a:defRPr>
                <a:solidFill>
                  <a:schemeClr val="tx1"/>
                </a:solidFill>
                <a:latin typeface="Arial" pitchFamily="34" charset="0"/>
                <a:ea typeface="宋体" pitchFamily="2" charset="-122"/>
              </a:defRPr>
            </a:lvl1pPr>
            <a:lvl2pPr marL="952500">
              <a:defRPr>
                <a:solidFill>
                  <a:schemeClr val="tx1"/>
                </a:solidFill>
                <a:latin typeface="Arial" pitchFamily="34" charset="0"/>
                <a:ea typeface="宋体" pitchFamily="2" charset="-122"/>
              </a:defRPr>
            </a:lvl2pPr>
            <a:lvl3pPr marL="1143000">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r>
              <a:rPr kumimoji="1" lang="zh-CN" altLang="en-US" sz="2400">
                <a:solidFill>
                  <a:schemeClr val="bg1"/>
                </a:solidFill>
                <a:latin typeface="Times New Roman" pitchFamily="18" charset="0"/>
              </a:rPr>
              <a:t>数组，顾名思义，就是一组数据，但用一个相同的名字表示。这组数据中各个元素的区分依赖数组的下标。</a:t>
            </a:r>
          </a:p>
        </p:txBody>
      </p:sp>
      <p:grpSp>
        <p:nvGrpSpPr>
          <p:cNvPr id="8197" name="Group 5"/>
          <p:cNvGrpSpPr>
            <a:grpSpLocks/>
          </p:cNvGrpSpPr>
          <p:nvPr/>
        </p:nvGrpSpPr>
        <p:grpSpPr bwMode="auto">
          <a:xfrm>
            <a:off x="5165725" y="4211638"/>
            <a:ext cx="3902075" cy="1731962"/>
            <a:chOff x="3206" y="2653"/>
            <a:chExt cx="2458" cy="1091"/>
          </a:xfrm>
        </p:grpSpPr>
        <p:sp>
          <p:nvSpPr>
            <p:cNvPr id="8198" name="Text Box 6"/>
            <p:cNvSpPr txBox="1">
              <a:spLocks noChangeArrowheads="1"/>
            </p:cNvSpPr>
            <p:nvPr/>
          </p:nvSpPr>
          <p:spPr bwMode="auto">
            <a:xfrm>
              <a:off x="3206" y="2653"/>
              <a:ext cx="2458" cy="748"/>
            </a:xfrm>
            <a:prstGeom prst="rect">
              <a:avLst/>
            </a:prstGeom>
            <a:solidFill>
              <a:srgbClr val="8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77850">
                <a:defRPr>
                  <a:solidFill>
                    <a:schemeClr val="tx1"/>
                  </a:solidFill>
                  <a:latin typeface="Arial" pitchFamily="34" charset="0"/>
                  <a:ea typeface="宋体" pitchFamily="2" charset="-122"/>
                </a:defRPr>
              </a:lvl1pPr>
              <a:lvl2pPr marL="768350">
                <a:defRPr>
                  <a:solidFill>
                    <a:schemeClr val="tx1"/>
                  </a:solidFill>
                  <a:latin typeface="Arial" pitchFamily="34" charset="0"/>
                  <a:ea typeface="宋体" pitchFamily="2" charset="-122"/>
                </a:defRPr>
              </a:lvl2pPr>
              <a:lvl3pPr marL="958850">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r>
                <a:rPr kumimoji="1" lang="zh-CN" altLang="en-US" sz="2400">
                  <a:solidFill>
                    <a:schemeClr val="bg1"/>
                  </a:solidFill>
                  <a:latin typeface="Times New Roman" pitchFamily="18" charset="0"/>
                </a:rPr>
                <a:t>下标就是数组名后方括号中的数字。这种处理方式类似于数学中的下标，如</a:t>
              </a:r>
            </a:p>
          </p:txBody>
        </p:sp>
        <p:graphicFrame>
          <p:nvGraphicFramePr>
            <p:cNvPr id="8199" name="Object 7"/>
            <p:cNvGraphicFramePr>
              <a:graphicFrameLocks noChangeAspect="1"/>
            </p:cNvGraphicFramePr>
            <p:nvPr/>
          </p:nvGraphicFramePr>
          <p:xfrm>
            <a:off x="3396" y="3430"/>
            <a:ext cx="1308" cy="314"/>
          </p:xfrm>
          <a:graphic>
            <a:graphicData uri="http://schemas.openxmlformats.org/presentationml/2006/ole">
              <mc:AlternateContent xmlns:mc="http://schemas.openxmlformats.org/markup-compatibility/2006">
                <mc:Choice xmlns:v="urn:schemas-microsoft-com:vml" Requires="v">
                  <p:oleObj spid="_x0000_s8200" name="Equation" r:id="rId4" imgW="952200" imgH="228600" progId="Equation.3">
                    <p:embed/>
                  </p:oleObj>
                </mc:Choice>
                <mc:Fallback>
                  <p:oleObj name="Equation" r:id="rId4" imgW="952200" imgH="228600" progId="Equation.3">
                    <p:embed/>
                    <p:pic>
                      <p:nvPicPr>
                        <p:cNvPr id="0" name="Object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6" y="3430"/>
                          <a:ext cx="1308" cy="314"/>
                        </a:xfrm>
                        <a:prstGeom prst="rect">
                          <a:avLst/>
                        </a:prstGeom>
                        <a:solidFill>
                          <a:srgbClr val="808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slide(fromTop)">
                                      <p:cBhvr>
                                        <p:cTn id="7" dur="500"/>
                                        <p:tgtEl>
                                          <p:spTgt spid="81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8196"/>
                                        </p:tgtEl>
                                        <p:attrNameLst>
                                          <p:attrName>style.visibility</p:attrName>
                                        </p:attrNameLst>
                                      </p:cBhvr>
                                      <p:to>
                                        <p:strVal val="visible"/>
                                      </p:to>
                                    </p:set>
                                    <p:animEffect transition="in" filter="slide(fromTop)">
                                      <p:cBhvr>
                                        <p:cTn id="12" dur="500"/>
                                        <p:tgtEl>
                                          <p:spTgt spid="819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nodeType="clickEffect">
                                  <p:stCondLst>
                                    <p:cond delay="0"/>
                                  </p:stCondLst>
                                  <p:childTnLst>
                                    <p:set>
                                      <p:cBhvr>
                                        <p:cTn id="16" dur="1" fill="hold">
                                          <p:stCondLst>
                                            <p:cond delay="0"/>
                                          </p:stCondLst>
                                        </p:cTn>
                                        <p:tgtEl>
                                          <p:spTgt spid="8197"/>
                                        </p:tgtEl>
                                        <p:attrNameLst>
                                          <p:attrName>style.visibility</p:attrName>
                                        </p:attrNameLst>
                                      </p:cBhvr>
                                      <p:to>
                                        <p:strVal val="visible"/>
                                      </p:to>
                                    </p:set>
                                    <p:animEffect transition="in" filter="slide(fromTop)">
                                      <p:cBhvr>
                                        <p:cTn id="17" dur="500"/>
                                        <p:tgtEl>
                                          <p:spTgt spid="8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nimBg="1" autoUpdateAnimBg="0"/>
      <p:bldP spid="8196"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533400" y="1524000"/>
            <a:ext cx="8321675"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77850">
              <a:defRPr>
                <a:solidFill>
                  <a:schemeClr val="tx1"/>
                </a:solidFill>
                <a:latin typeface="Arial" pitchFamily="34" charset="0"/>
                <a:ea typeface="宋体" pitchFamily="2" charset="-122"/>
              </a:defRPr>
            </a:lvl1pPr>
            <a:lvl2pPr marL="768350">
              <a:defRPr>
                <a:solidFill>
                  <a:schemeClr val="tx1"/>
                </a:solidFill>
                <a:latin typeface="Arial" pitchFamily="34" charset="0"/>
                <a:ea typeface="宋体" pitchFamily="2" charset="-122"/>
              </a:defRPr>
            </a:lvl2pPr>
            <a:lvl3pPr marL="958850">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FFFFFF"/>
                  </a:outerShdw>
                </a:effectLst>
                <a:latin typeface="Symbol" pitchFamily="18" charset="2"/>
                <a:ea typeface="金山简准圆" pitchFamily="49" charset="-122"/>
              </a:rPr>
              <a:t>以</a:t>
            </a:r>
            <a:r>
              <a:rPr kumimoji="1" lang="zh-CN" altLang="en-US" sz="2800" b="1">
                <a:effectLst>
                  <a:outerShdw blurRad="38100" dist="38100" dir="2700000" algn="tl">
                    <a:srgbClr val="FFFFFF"/>
                  </a:outerShdw>
                </a:effectLst>
                <a:latin typeface="Symbol" pitchFamily="18" charset="2"/>
                <a:ea typeface="金山简准圆" pitchFamily="49" charset="-122"/>
                <a:hlinkClick r:id="" action="ppaction://noaction"/>
              </a:rPr>
              <a:t>字符数组</a:t>
            </a:r>
            <a:r>
              <a:rPr kumimoji="1" lang="zh-CN" altLang="en-US" sz="2800" b="1">
                <a:effectLst>
                  <a:outerShdw blurRad="38100" dist="38100" dir="2700000" algn="tl">
                    <a:srgbClr val="FFFFFF"/>
                  </a:outerShdw>
                </a:effectLst>
                <a:latin typeface="Symbol" pitchFamily="18" charset="2"/>
                <a:ea typeface="金山简准圆" pitchFamily="49" charset="-122"/>
              </a:rPr>
              <a:t>为基础做一个简单的文本编辑程序。</a:t>
            </a:r>
          </a:p>
          <a:p>
            <a:pPr eaLnBrk="0" hangingPunct="0"/>
            <a:r>
              <a:rPr kumimoji="1" lang="zh-CN" altLang="en-US" sz="2800" b="1">
                <a:effectLst>
                  <a:outerShdw blurRad="38100" dist="38100" dir="2700000" algn="tl">
                    <a:srgbClr val="FFFFFF"/>
                  </a:outerShdw>
                </a:effectLst>
                <a:latin typeface="Symbol" pitchFamily="18" charset="2"/>
                <a:ea typeface="金山简准圆" pitchFamily="49" charset="-122"/>
              </a:rPr>
              <a:t>该程序首先从键盘中最多输入</a:t>
            </a:r>
            <a:r>
              <a:rPr kumimoji="1" lang="en-US" altLang="zh-CN" sz="2800" b="1">
                <a:effectLst>
                  <a:outerShdw blurRad="38100" dist="38100" dir="2700000" algn="tl">
                    <a:srgbClr val="FFFFFF"/>
                  </a:outerShdw>
                </a:effectLst>
                <a:latin typeface="Symbol" pitchFamily="18" charset="2"/>
                <a:ea typeface="金山简准圆" pitchFamily="49" charset="-122"/>
              </a:rPr>
              <a:t>100</a:t>
            </a:r>
            <a:r>
              <a:rPr kumimoji="1" lang="zh-CN" altLang="en-US" sz="2800" b="1">
                <a:effectLst>
                  <a:outerShdw blurRad="38100" dist="38100" dir="2700000" algn="tl">
                    <a:srgbClr val="FFFFFF"/>
                  </a:outerShdw>
                </a:effectLst>
                <a:latin typeface="Symbol" pitchFamily="18" charset="2"/>
                <a:ea typeface="金山简准圆" pitchFamily="49" charset="-122"/>
              </a:rPr>
              <a:t>行字符，每行最多</a:t>
            </a:r>
            <a:r>
              <a:rPr kumimoji="1" lang="en-US" altLang="zh-CN" sz="2800" b="1">
                <a:effectLst>
                  <a:outerShdw blurRad="38100" dist="38100" dir="2700000" algn="tl">
                    <a:srgbClr val="FFFFFF"/>
                  </a:outerShdw>
                </a:effectLst>
                <a:latin typeface="Symbol" pitchFamily="18" charset="2"/>
                <a:ea typeface="金山简准圆" pitchFamily="49" charset="-122"/>
              </a:rPr>
              <a:t>80</a:t>
            </a:r>
            <a:r>
              <a:rPr kumimoji="1" lang="zh-CN" altLang="en-US" sz="2800" b="1">
                <a:effectLst>
                  <a:outerShdw blurRad="38100" dist="38100" dir="2700000" algn="tl">
                    <a:srgbClr val="FFFFFF"/>
                  </a:outerShdw>
                </a:effectLst>
                <a:latin typeface="Symbol" pitchFamily="18" charset="2"/>
                <a:ea typeface="金山简准圆" pitchFamily="49" charset="-122"/>
              </a:rPr>
              <a:t>个字符然后将输入的字符在屏幕中输出。</a:t>
            </a:r>
          </a:p>
          <a:p>
            <a:pPr eaLnBrk="0" hangingPunct="0"/>
            <a:r>
              <a:rPr kumimoji="1" lang="zh-CN" altLang="en-US" sz="2800" b="1">
                <a:effectLst>
                  <a:outerShdw blurRad="38100" dist="38100" dir="2700000" algn="tl">
                    <a:srgbClr val="FFFFFF"/>
                  </a:outerShdw>
                </a:effectLst>
                <a:latin typeface="Symbol" pitchFamily="18" charset="2"/>
                <a:ea typeface="金山简准圆" pitchFamily="49" charset="-122"/>
              </a:rPr>
              <a:t>当输入不足</a:t>
            </a:r>
            <a:r>
              <a:rPr kumimoji="1" lang="en-US" altLang="zh-CN" sz="2800" b="1">
                <a:effectLst>
                  <a:outerShdw blurRad="38100" dist="38100" dir="2700000" algn="tl">
                    <a:srgbClr val="FFFFFF"/>
                  </a:outerShdw>
                </a:effectLst>
                <a:latin typeface="Symbol" pitchFamily="18" charset="2"/>
                <a:ea typeface="金山简准圆" pitchFamily="49" charset="-122"/>
              </a:rPr>
              <a:t>80</a:t>
            </a:r>
            <a:r>
              <a:rPr kumimoji="1" lang="zh-CN" altLang="en-US" sz="2800" b="1">
                <a:effectLst>
                  <a:outerShdw blurRad="38100" dist="38100" dir="2700000" algn="tl">
                    <a:srgbClr val="FFFFFF"/>
                  </a:outerShdw>
                </a:effectLst>
                <a:latin typeface="Symbol" pitchFamily="18" charset="2"/>
                <a:ea typeface="金山简准圆" pitchFamily="49" charset="-122"/>
              </a:rPr>
              <a:t>行时，输出空行表示输入结束。</a:t>
            </a:r>
          </a:p>
        </p:txBody>
      </p:sp>
      <p:sp>
        <p:nvSpPr>
          <p:cNvPr id="10243" name="Text Box 3"/>
          <p:cNvSpPr txBox="1">
            <a:spLocks noChangeArrowheads="1"/>
          </p:cNvSpPr>
          <p:nvPr/>
        </p:nvSpPr>
        <p:spPr bwMode="auto">
          <a:xfrm>
            <a:off x="685800" y="868363"/>
            <a:ext cx="11461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FFFFFF"/>
                  </a:outerShdw>
                </a:effectLst>
                <a:latin typeface="Symbol" pitchFamily="18" charset="2"/>
                <a:ea typeface="黑体" pitchFamily="49" charset="-122"/>
              </a:rPr>
              <a:t>例 </a:t>
            </a:r>
            <a:r>
              <a:rPr kumimoji="1" lang="en-US" altLang="zh-CN" sz="2800" b="1">
                <a:effectLst>
                  <a:outerShdw blurRad="38100" dist="38100" dir="2700000" algn="tl">
                    <a:srgbClr val="FFFFFF"/>
                  </a:outerShdw>
                </a:effectLst>
                <a:latin typeface="Symbol" pitchFamily="18" charset="2"/>
                <a:ea typeface="黑体" pitchFamily="49" charset="-122"/>
              </a:rPr>
              <a:t>2</a:t>
            </a:r>
          </a:p>
        </p:txBody>
      </p:sp>
      <p:sp>
        <p:nvSpPr>
          <p:cNvPr id="10244" name="Text Box 4"/>
          <p:cNvSpPr txBox="1">
            <a:spLocks noChangeArrowheads="1"/>
          </p:cNvSpPr>
          <p:nvPr/>
        </p:nvSpPr>
        <p:spPr bwMode="auto">
          <a:xfrm>
            <a:off x="974725" y="4464050"/>
            <a:ext cx="755967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669925">
              <a:defRPr>
                <a:solidFill>
                  <a:schemeClr val="tx1"/>
                </a:solidFill>
                <a:latin typeface="Arial" pitchFamily="34" charset="0"/>
                <a:ea typeface="宋体" pitchFamily="2" charset="-122"/>
              </a:defRPr>
            </a:lvl1pPr>
            <a:lvl2pPr marL="860425">
              <a:defRPr>
                <a:solidFill>
                  <a:schemeClr val="tx1"/>
                </a:solidFill>
                <a:latin typeface="Arial" pitchFamily="34" charset="0"/>
                <a:ea typeface="宋体" pitchFamily="2" charset="-122"/>
              </a:defRPr>
            </a:lvl2pPr>
            <a:lvl3pPr marL="1050925">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FFFFFF"/>
                  </a:outerShdw>
                </a:effectLst>
                <a:latin typeface="Symbol" pitchFamily="18" charset="2"/>
                <a:ea typeface="金山简准圆" pitchFamily="49" charset="-122"/>
              </a:rPr>
              <a:t>阅读程序时，要注意</a:t>
            </a:r>
            <a:r>
              <a:rPr kumimoji="1" lang="en-US" altLang="zh-CN" sz="2800" b="1">
                <a:effectLst>
                  <a:outerShdw blurRad="38100" dist="38100" dir="2700000" algn="tl">
                    <a:srgbClr val="FFFFFF"/>
                  </a:outerShdw>
                </a:effectLst>
                <a:latin typeface="Verdana" pitchFamily="34" charset="0"/>
                <a:ea typeface="金山简准圆" pitchFamily="49" charset="-122"/>
              </a:rPr>
              <a:t>C</a:t>
            </a:r>
            <a:r>
              <a:rPr kumimoji="1" lang="zh-CN" altLang="en-US" sz="2800" b="1">
                <a:effectLst>
                  <a:outerShdw blurRad="38100" dist="38100" dir="2700000" algn="tl">
                    <a:srgbClr val="FFFFFF"/>
                  </a:outerShdw>
                </a:effectLst>
                <a:latin typeface="Symbol" pitchFamily="18" charset="2"/>
                <a:ea typeface="金山简准圆" pitchFamily="49" charset="-122"/>
              </a:rPr>
              <a:t>语言的特点，程序中利用了一些</a:t>
            </a:r>
            <a:r>
              <a:rPr kumimoji="1" lang="en-US" altLang="zh-CN" sz="2800" b="1">
                <a:effectLst>
                  <a:outerShdw blurRad="38100" dist="38100" dir="2700000" algn="tl">
                    <a:srgbClr val="FFFFFF"/>
                  </a:outerShdw>
                </a:effectLst>
                <a:latin typeface="Verdana" pitchFamily="34" charset="0"/>
                <a:ea typeface="金山简准圆" pitchFamily="49" charset="-122"/>
              </a:rPr>
              <a:t>C</a:t>
            </a:r>
            <a:r>
              <a:rPr kumimoji="1" lang="zh-CN" altLang="en-US" sz="2800" b="1">
                <a:effectLst>
                  <a:outerShdw blurRad="38100" dist="38100" dir="2700000" algn="tl">
                    <a:srgbClr val="FFFFFF"/>
                  </a:outerShdw>
                </a:effectLst>
                <a:latin typeface="Symbol" pitchFamily="18" charset="2"/>
                <a:ea typeface="金山简准圆" pitchFamily="49" charset="-122"/>
              </a:rPr>
              <a:t>语言中常用的技巧。</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381000" y="381000"/>
            <a:ext cx="19431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2800" b="1">
                <a:latin typeface="黑体" pitchFamily="49" charset="-122"/>
                <a:ea typeface="黑体" pitchFamily="49" charset="-122"/>
              </a:rPr>
              <a:t>1 </a:t>
            </a:r>
            <a:r>
              <a:rPr kumimoji="1" lang="zh-CN" altLang="en-US" sz="2800" b="1">
                <a:latin typeface="黑体" pitchFamily="49" charset="-122"/>
                <a:ea typeface="黑体" pitchFamily="49" charset="-122"/>
              </a:rPr>
              <a:t>算法分析</a:t>
            </a:r>
          </a:p>
        </p:txBody>
      </p:sp>
      <p:sp>
        <p:nvSpPr>
          <p:cNvPr id="12291" name="Text Box 3"/>
          <p:cNvSpPr txBox="1">
            <a:spLocks noChangeArrowheads="1"/>
          </p:cNvSpPr>
          <p:nvPr/>
        </p:nvSpPr>
        <p:spPr bwMode="auto">
          <a:xfrm>
            <a:off x="609600" y="990600"/>
            <a:ext cx="8321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400">
                <a:latin typeface="Times New Roman" pitchFamily="18" charset="0"/>
              </a:rPr>
              <a:t>此例涉及到字符数组，一般情况下，字符程序设计比较困难。</a:t>
            </a:r>
          </a:p>
        </p:txBody>
      </p:sp>
      <p:sp>
        <p:nvSpPr>
          <p:cNvPr id="12292" name="Text Box 4"/>
          <p:cNvSpPr txBox="1">
            <a:spLocks noChangeArrowheads="1"/>
          </p:cNvSpPr>
          <p:nvPr/>
        </p:nvSpPr>
        <p:spPr bwMode="auto">
          <a:xfrm>
            <a:off x="593725" y="1600200"/>
            <a:ext cx="84740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68325">
              <a:defRPr>
                <a:solidFill>
                  <a:schemeClr val="tx1"/>
                </a:solidFill>
                <a:latin typeface="Arial" pitchFamily="34" charset="0"/>
                <a:ea typeface="宋体" pitchFamily="2" charset="-122"/>
              </a:defRPr>
            </a:lvl1pPr>
            <a:lvl2pPr marL="758825">
              <a:defRPr>
                <a:solidFill>
                  <a:schemeClr val="tx1"/>
                </a:solidFill>
                <a:latin typeface="Arial" pitchFamily="34" charset="0"/>
                <a:ea typeface="宋体" pitchFamily="2" charset="-122"/>
              </a:defRPr>
            </a:lvl2pPr>
            <a:lvl3pPr marL="949325">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r>
              <a:rPr kumimoji="1" lang="zh-CN" altLang="en-US" sz="2400">
                <a:latin typeface="Times New Roman" pitchFamily="18" charset="0"/>
              </a:rPr>
              <a:t>首先，要有一个变量能存放输入的字符文本，到目前为止，能用的工具只能是存放字符串的数组。其次，要能输入字符串的函数，第三，用什么方式能达到在输入空行时结束输入。</a:t>
            </a:r>
          </a:p>
        </p:txBody>
      </p:sp>
      <p:sp>
        <p:nvSpPr>
          <p:cNvPr id="12293" name="Text Box 5"/>
          <p:cNvSpPr txBox="1">
            <a:spLocks noChangeArrowheads="1"/>
          </p:cNvSpPr>
          <p:nvPr/>
        </p:nvSpPr>
        <p:spPr bwMode="auto">
          <a:xfrm>
            <a:off x="593725" y="2895600"/>
            <a:ext cx="84740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665163">
              <a:defRPr>
                <a:solidFill>
                  <a:schemeClr val="tx1"/>
                </a:solidFill>
                <a:latin typeface="Arial" pitchFamily="34" charset="0"/>
                <a:ea typeface="宋体" pitchFamily="2" charset="-122"/>
              </a:defRPr>
            </a:lvl1pPr>
            <a:lvl2pPr marL="855663">
              <a:defRPr>
                <a:solidFill>
                  <a:schemeClr val="tx1"/>
                </a:solidFill>
                <a:latin typeface="Arial" pitchFamily="34" charset="0"/>
                <a:ea typeface="宋体" pitchFamily="2" charset="-122"/>
              </a:defRPr>
            </a:lvl2pPr>
            <a:lvl3pPr marL="1046163">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r>
              <a:rPr kumimoji="1" lang="zh-CN" altLang="en-US" sz="2400">
                <a:latin typeface="Times New Roman" pitchFamily="18" charset="0"/>
              </a:rPr>
              <a:t>所谓空行，是指串中没有内容，也就是说，串的第一个字符即为串结束符。因此，判断一个串是否是空行的标准就是判断串的第一个字符的</a:t>
            </a:r>
            <a:r>
              <a:rPr kumimoji="1" lang="en-US" altLang="zh-CN" sz="2400">
                <a:latin typeface="Times New Roman" pitchFamily="18" charset="0"/>
              </a:rPr>
              <a:t>ASCII</a:t>
            </a:r>
            <a:r>
              <a:rPr kumimoji="1" lang="zh-CN" altLang="en-US" sz="2400">
                <a:latin typeface="Times New Roman" pitchFamily="18" charset="0"/>
              </a:rPr>
              <a:t>值是否为零。</a:t>
            </a:r>
          </a:p>
        </p:txBody>
      </p:sp>
      <p:grpSp>
        <p:nvGrpSpPr>
          <p:cNvPr id="12294" name="Group 6"/>
          <p:cNvGrpSpPr>
            <a:grpSpLocks/>
          </p:cNvGrpSpPr>
          <p:nvPr/>
        </p:nvGrpSpPr>
        <p:grpSpPr bwMode="auto">
          <a:xfrm>
            <a:off x="609600" y="4191000"/>
            <a:ext cx="8169275" cy="2238375"/>
            <a:chOff x="384" y="2640"/>
            <a:chExt cx="5146" cy="1410"/>
          </a:xfrm>
        </p:grpSpPr>
        <p:sp>
          <p:nvSpPr>
            <p:cNvPr id="12295" name="Text Box 7"/>
            <p:cNvSpPr txBox="1">
              <a:spLocks noChangeArrowheads="1"/>
            </p:cNvSpPr>
            <p:nvPr/>
          </p:nvSpPr>
          <p:spPr bwMode="auto">
            <a:xfrm>
              <a:off x="384" y="2640"/>
              <a:ext cx="124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2800" b="1">
                  <a:latin typeface="黑体" pitchFamily="49" charset="-122"/>
                  <a:ea typeface="黑体" pitchFamily="49" charset="-122"/>
                </a:rPr>
                <a:t>2 </a:t>
              </a:r>
              <a:r>
                <a:rPr kumimoji="1" lang="zh-CN" altLang="en-US" sz="2800" b="1">
                  <a:latin typeface="黑体" pitchFamily="49" charset="-122"/>
                  <a:ea typeface="黑体" pitchFamily="49" charset="-122"/>
                </a:rPr>
                <a:t>数据结构</a:t>
              </a:r>
            </a:p>
          </p:txBody>
        </p:sp>
        <p:sp>
          <p:nvSpPr>
            <p:cNvPr id="12296" name="Text Box 8"/>
            <p:cNvSpPr txBox="1">
              <a:spLocks noChangeArrowheads="1"/>
            </p:cNvSpPr>
            <p:nvPr/>
          </p:nvSpPr>
          <p:spPr bwMode="auto">
            <a:xfrm>
              <a:off x="480" y="3072"/>
              <a:ext cx="5050" cy="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68325">
                <a:defRPr>
                  <a:solidFill>
                    <a:schemeClr val="tx1"/>
                  </a:solidFill>
                  <a:latin typeface="Arial" pitchFamily="34" charset="0"/>
                  <a:ea typeface="宋体" pitchFamily="2" charset="-122"/>
                </a:defRPr>
              </a:lvl1pPr>
              <a:lvl2pPr marL="855663">
                <a:defRPr>
                  <a:solidFill>
                    <a:schemeClr val="tx1"/>
                  </a:solidFill>
                  <a:latin typeface="Arial" pitchFamily="34" charset="0"/>
                  <a:ea typeface="宋体" pitchFamily="2" charset="-122"/>
                </a:defRPr>
              </a:lvl2pPr>
              <a:lvl3pPr marL="1046163">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r>
                <a:rPr kumimoji="1" lang="zh-CN" altLang="en-US" sz="2400">
                  <a:latin typeface="Times New Roman" pitchFamily="18" charset="0"/>
                </a:rPr>
                <a:t>存放文本的数组要求一个二维数组，数组的类型为字符型，文本最大为</a:t>
              </a:r>
              <a:r>
                <a:rPr kumimoji="1" lang="en-US" altLang="zh-CN" sz="2400">
                  <a:latin typeface="Times New Roman" pitchFamily="18" charset="0"/>
                </a:rPr>
                <a:t>100</a:t>
              </a:r>
              <a:r>
                <a:rPr kumimoji="1" lang="zh-CN" altLang="en-US" sz="2400">
                  <a:latin typeface="Times New Roman" pitchFamily="18" charset="0"/>
                </a:rPr>
                <a:t>行，每行最长为</a:t>
              </a:r>
              <a:r>
                <a:rPr kumimoji="1" lang="en-US" altLang="zh-CN" sz="2400">
                  <a:latin typeface="Times New Roman" pitchFamily="18" charset="0"/>
                </a:rPr>
                <a:t>80</a:t>
              </a:r>
              <a:r>
                <a:rPr kumimoji="1" lang="zh-CN" altLang="en-US" sz="2400">
                  <a:latin typeface="Times New Roman" pitchFamily="18" charset="0"/>
                </a:rPr>
                <a:t>个字符，还要一个位置存放串结束符，所以行的长度应定义为</a:t>
              </a:r>
              <a:r>
                <a:rPr kumimoji="1" lang="en-US" altLang="zh-CN" sz="2400">
                  <a:latin typeface="Times New Roman" pitchFamily="18" charset="0"/>
                </a:rPr>
                <a:t>81</a:t>
              </a:r>
              <a:r>
                <a:rPr kumimoji="1" lang="zh-CN" altLang="en-US" sz="2400">
                  <a:latin typeface="Times New Roman" pitchFamily="18" charset="0"/>
                </a:rPr>
                <a:t>，即数组有</a:t>
              </a:r>
              <a:r>
                <a:rPr kumimoji="1" lang="en-US" altLang="zh-CN" sz="2400">
                  <a:latin typeface="Times New Roman" pitchFamily="18" charset="0"/>
                </a:rPr>
                <a:t>81</a:t>
              </a:r>
              <a:r>
                <a:rPr kumimoji="1" lang="zh-CN" altLang="en-US" sz="2400">
                  <a:latin typeface="Times New Roman" pitchFamily="18" charset="0"/>
                </a:rPr>
                <a:t>列，由此得到的二维数组为 </a:t>
              </a:r>
              <a:r>
                <a:rPr kumimoji="1" lang="en-US" altLang="zh-CN" sz="2400">
                  <a:latin typeface="Times New Roman" pitchFamily="18" charset="0"/>
                </a:rPr>
                <a:t>char  text[100][81]</a:t>
              </a:r>
              <a:r>
                <a:rPr kumimoji="1" lang="zh-CN" altLang="en-US" sz="2400">
                  <a:latin typeface="Times New Roman" pitchFamily="18" charset="0"/>
                </a:rPr>
                <a:t>。</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2293"/>
                                        </p:tgtEl>
                                        <p:attrNameLst>
                                          <p:attrName>style.visibility</p:attrName>
                                        </p:attrNameLst>
                                      </p:cBhvr>
                                      <p:to>
                                        <p:strVal val="visible"/>
                                      </p:to>
                                    </p:set>
                                    <p:animEffect transition="in" filter="slide(fromTop)">
                                      <p:cBhvr>
                                        <p:cTn id="7" dur="500"/>
                                        <p:tgtEl>
                                          <p:spTgt spid="1229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nodeType="clickEffect">
                                  <p:stCondLst>
                                    <p:cond delay="0"/>
                                  </p:stCondLst>
                                  <p:childTnLst>
                                    <p:set>
                                      <p:cBhvr>
                                        <p:cTn id="11" dur="1" fill="hold">
                                          <p:stCondLst>
                                            <p:cond delay="0"/>
                                          </p:stCondLst>
                                        </p:cTn>
                                        <p:tgtEl>
                                          <p:spTgt spid="12294"/>
                                        </p:tgtEl>
                                        <p:attrNameLst>
                                          <p:attrName>style.visibility</p:attrName>
                                        </p:attrNameLst>
                                      </p:cBhvr>
                                      <p:to>
                                        <p:strVal val="visible"/>
                                      </p:to>
                                    </p:set>
                                    <p:animEffect transition="in" filter="slide(fromTop)">
                                      <p:cBhvr>
                                        <p:cTn id="12" dur="500"/>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p:cNvSpPr>
            <a:spLocks noChangeArrowheads="1"/>
          </p:cNvSpPr>
          <p:nvPr/>
        </p:nvSpPr>
        <p:spPr bwMode="auto">
          <a:xfrm>
            <a:off x="5257800" y="4953000"/>
            <a:ext cx="3733800" cy="1752600"/>
          </a:xfrm>
          <a:prstGeom prst="wedgeRoundRectCallout">
            <a:avLst>
              <a:gd name="adj1" fmla="val -78060"/>
              <a:gd name="adj2" fmla="val -46287"/>
              <a:gd name="adj3" fmla="val 16667"/>
            </a:avLst>
          </a:prstGeom>
          <a:solidFill>
            <a:srgbClr val="008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indent="669925" eaLnBrk="0" hangingPunct="0"/>
            <a:r>
              <a:rPr kumimoji="1" lang="zh-CN" altLang="en-US" sz="2400" b="1">
                <a:solidFill>
                  <a:schemeClr val="bg1"/>
                </a:solidFill>
                <a:effectLst>
                  <a:outerShdw blurRad="38100" dist="38100" dir="2700000" algn="tl">
                    <a:srgbClr val="000000"/>
                  </a:outerShdw>
                </a:effectLst>
                <a:latin typeface="Symbol" pitchFamily="18" charset="2"/>
                <a:ea typeface="金山简准圆" pitchFamily="49" charset="-122"/>
              </a:rPr>
              <a:t>当遇到串结束标志符</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\0’</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时</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其</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ASCII</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值为零</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循环条件为假</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结束循环</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a:t>
            </a:r>
          </a:p>
        </p:txBody>
      </p:sp>
      <p:sp>
        <p:nvSpPr>
          <p:cNvPr id="14339" name="AutoShape 3"/>
          <p:cNvSpPr>
            <a:spLocks noChangeArrowheads="1"/>
          </p:cNvSpPr>
          <p:nvPr/>
        </p:nvSpPr>
        <p:spPr bwMode="auto">
          <a:xfrm>
            <a:off x="4191000" y="0"/>
            <a:ext cx="4953000" cy="2286000"/>
          </a:xfrm>
          <a:prstGeom prst="wedgeRoundRectCallout">
            <a:avLst>
              <a:gd name="adj1" fmla="val -66731"/>
              <a:gd name="adj2" fmla="val 111806"/>
              <a:gd name="adj3" fmla="val 16667"/>
            </a:avLst>
          </a:prstGeom>
          <a:solidFill>
            <a:srgbClr val="008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indent="577850" eaLnBrk="0" hangingPunct="0"/>
            <a:r>
              <a:rPr kumimoji="1" lang="zh-CN" altLang="en-US" sz="2400" b="1">
                <a:solidFill>
                  <a:schemeClr val="bg1"/>
                </a:solidFill>
                <a:effectLst>
                  <a:outerShdw blurRad="38100" dist="38100" dir="2700000" algn="tl">
                    <a:srgbClr val="000000"/>
                  </a:outerShdw>
                </a:effectLst>
                <a:latin typeface="Symbol" pitchFamily="18" charset="2"/>
                <a:ea typeface="金山简准圆" pitchFamily="49" charset="-122"/>
              </a:rPr>
              <a:t>当输入空行，该行的第一个字符</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text[t][0]</a:t>
            </a:r>
            <a:r>
              <a:rPr kumimoji="1" lang="zh-CN" altLang="en-US" sz="2400" b="1">
                <a:solidFill>
                  <a:schemeClr val="bg1"/>
                </a:solidFill>
                <a:effectLst>
                  <a:outerShdw blurRad="38100" dist="38100" dir="2700000" algn="tl">
                    <a:srgbClr val="000000"/>
                  </a:outerShdw>
                </a:effectLst>
                <a:latin typeface="Symbol" pitchFamily="18" charset="2"/>
                <a:ea typeface="金山简准圆" pitchFamily="49" charset="-122"/>
              </a:rPr>
              <a:t>为串结束符</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\0’</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，而字符</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\0</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的</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ASCII</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值为零，</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!(\0)</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即为非零</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表示真</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a:t>
            </a:r>
            <a:r>
              <a:rPr kumimoji="1" lang="zh-CN" altLang="en-US" sz="2400" b="1">
                <a:solidFill>
                  <a:schemeClr val="bg1"/>
                </a:solidFill>
                <a:effectLst>
                  <a:outerShdw blurRad="38100" dist="38100" dir="2700000" algn="tl">
                    <a:srgbClr val="000000"/>
                  </a:outerShdw>
                </a:effectLst>
                <a:latin typeface="Verdana" pitchFamily="34" charset="0"/>
                <a:ea typeface="金山简准圆" pitchFamily="49" charset="-122"/>
              </a:rPr>
              <a:t>执行</a:t>
            </a:r>
            <a:r>
              <a:rPr kumimoji="1" lang="en-US" altLang="zh-CN" sz="2400" b="1">
                <a:solidFill>
                  <a:schemeClr val="bg1"/>
                </a:solidFill>
                <a:effectLst>
                  <a:outerShdw blurRad="38100" dist="38100" dir="2700000" algn="tl">
                    <a:srgbClr val="000000"/>
                  </a:outerShdw>
                </a:effectLst>
                <a:latin typeface="Verdana" pitchFamily="34" charset="0"/>
                <a:ea typeface="幼圆" pitchFamily="49" charset="-122"/>
              </a:rPr>
              <a:t>break</a:t>
            </a:r>
            <a:r>
              <a:rPr kumimoji="1" lang="zh-CN" altLang="en-US" sz="2400" b="1">
                <a:solidFill>
                  <a:schemeClr val="bg1"/>
                </a:solidFill>
                <a:effectLst>
                  <a:outerShdw blurRad="38100" dist="38100" dir="2700000" algn="tl">
                    <a:srgbClr val="000000"/>
                  </a:outerShdw>
                </a:effectLst>
                <a:latin typeface="Verdana" pitchFamily="34" charset="0"/>
                <a:ea typeface="幼圆" pitchFamily="49" charset="-122"/>
              </a:rPr>
              <a:t>语句</a:t>
            </a:r>
            <a:r>
              <a:rPr kumimoji="1" lang="en-US" altLang="zh-CN" sz="2400" b="1">
                <a:solidFill>
                  <a:schemeClr val="bg1"/>
                </a:solidFill>
                <a:effectLst>
                  <a:outerShdw blurRad="38100" dist="38100" dir="2700000" algn="tl">
                    <a:srgbClr val="000000"/>
                  </a:outerShdw>
                </a:effectLst>
                <a:latin typeface="Verdana" pitchFamily="34" charset="0"/>
                <a:ea typeface="幼圆" pitchFamily="49" charset="-122"/>
              </a:rPr>
              <a:t>,</a:t>
            </a:r>
            <a:r>
              <a:rPr kumimoji="1" lang="zh-CN" altLang="en-US" sz="2400" b="1">
                <a:solidFill>
                  <a:schemeClr val="bg1"/>
                </a:solidFill>
                <a:effectLst>
                  <a:outerShdw blurRad="38100" dist="38100" dir="2700000" algn="tl">
                    <a:srgbClr val="000000"/>
                  </a:outerShdw>
                </a:effectLst>
                <a:latin typeface="Verdana" pitchFamily="34" charset="0"/>
                <a:ea typeface="幼圆" pitchFamily="49" charset="-122"/>
              </a:rPr>
              <a:t>退出输入循环</a:t>
            </a:r>
            <a:r>
              <a:rPr kumimoji="1" lang="en-US" altLang="zh-CN" sz="2400" b="1">
                <a:solidFill>
                  <a:schemeClr val="bg1"/>
                </a:solidFill>
                <a:effectLst>
                  <a:outerShdw blurRad="38100" dist="38100" dir="2700000" algn="tl">
                    <a:srgbClr val="000000"/>
                  </a:outerShdw>
                </a:effectLst>
                <a:latin typeface="Verdana" pitchFamily="34" charset="0"/>
                <a:ea typeface="幼圆" pitchFamily="49" charset="-122"/>
              </a:rPr>
              <a:t>.</a:t>
            </a:r>
          </a:p>
        </p:txBody>
      </p:sp>
      <p:sp>
        <p:nvSpPr>
          <p:cNvPr id="14340" name="Rectangle 4"/>
          <p:cNvSpPr>
            <a:spLocks noChangeArrowheads="1"/>
          </p:cNvSpPr>
          <p:nvPr/>
        </p:nvSpPr>
        <p:spPr bwMode="auto">
          <a:xfrm>
            <a:off x="152400" y="254000"/>
            <a:ext cx="7086600" cy="629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幼圆" pitchFamily="49" charset="-122"/>
              </a:rPr>
              <a:t>#</a:t>
            </a:r>
            <a:r>
              <a:rPr kumimoji="1" lang="en-US" altLang="zh-CN" sz="2400" b="1">
                <a:solidFill>
                  <a:srgbClr val="3333CC"/>
                </a:solidFill>
                <a:effectLst>
                  <a:outerShdw blurRad="38100" dist="38100" dir="2700000" algn="tl">
                    <a:srgbClr val="000000"/>
                  </a:outerShdw>
                </a:effectLst>
                <a:latin typeface="Verdana" pitchFamily="34" charset="0"/>
                <a:ea typeface="幼圆" pitchFamily="49" charset="-122"/>
              </a:rPr>
              <a:t>include</a:t>
            </a:r>
            <a:r>
              <a:rPr kumimoji="1" lang="en-US" altLang="zh-CN" sz="2400" b="1">
                <a:effectLst>
                  <a:outerShdw blurRad="38100" dist="38100" dir="2700000" algn="tl">
                    <a:srgbClr val="FFFFFF"/>
                  </a:outerShdw>
                </a:effectLst>
                <a:latin typeface="Verdana" pitchFamily="34" charset="0"/>
                <a:ea typeface="幼圆" pitchFamily="49" charset="-122"/>
              </a:rPr>
              <a:t>&lt;stdio.h&gt;</a:t>
            </a:r>
          </a:p>
          <a:p>
            <a:pPr eaLnBrk="0" hangingPunct="0"/>
            <a:r>
              <a:rPr kumimoji="1" lang="en-US" altLang="zh-CN" sz="2400" b="1">
                <a:effectLst>
                  <a:outerShdw blurRad="38100" dist="38100" dir="2700000" algn="tl">
                    <a:srgbClr val="FFFFFF"/>
                  </a:outerShdw>
                </a:effectLst>
                <a:latin typeface="Verdana" pitchFamily="34" charset="0"/>
                <a:ea typeface="幼圆" pitchFamily="49" charset="-122"/>
              </a:rPr>
              <a:t>#</a:t>
            </a:r>
            <a:r>
              <a:rPr kumimoji="1" lang="en-US" altLang="zh-CN" sz="2400" b="1">
                <a:solidFill>
                  <a:srgbClr val="3333CC"/>
                </a:solidFill>
                <a:effectLst>
                  <a:outerShdw blurRad="38100" dist="38100" dir="2700000" algn="tl">
                    <a:srgbClr val="000000"/>
                  </a:outerShdw>
                </a:effectLst>
                <a:latin typeface="Verdana" pitchFamily="34" charset="0"/>
                <a:ea typeface="幼圆" pitchFamily="49" charset="-122"/>
              </a:rPr>
              <a:t>define</a:t>
            </a:r>
            <a:r>
              <a:rPr kumimoji="1" lang="en-US" altLang="zh-CN" sz="2400" b="1">
                <a:effectLst>
                  <a:outerShdw blurRad="38100" dist="38100" dir="2700000" algn="tl">
                    <a:srgbClr val="FFFFFF"/>
                  </a:outerShdw>
                </a:effectLst>
                <a:latin typeface="Verdana" pitchFamily="34" charset="0"/>
                <a:ea typeface="幼圆" pitchFamily="49" charset="-122"/>
              </a:rPr>
              <a:t> MAX 100</a:t>
            </a:r>
          </a:p>
          <a:p>
            <a:pPr eaLnBrk="0" hangingPunct="0"/>
            <a:r>
              <a:rPr kumimoji="1" lang="en-US" altLang="zh-CN" sz="2400" b="1">
                <a:effectLst>
                  <a:outerShdw blurRad="38100" dist="38100" dir="2700000" algn="tl">
                    <a:srgbClr val="FFFFFF"/>
                  </a:outerShdw>
                </a:effectLst>
                <a:latin typeface="Verdana" pitchFamily="34" charset="0"/>
                <a:ea typeface="幼圆" pitchFamily="49" charset="-122"/>
              </a:rPr>
              <a:t>#</a:t>
            </a:r>
            <a:r>
              <a:rPr kumimoji="1" lang="en-US" altLang="zh-CN" sz="2400" b="1">
                <a:solidFill>
                  <a:srgbClr val="3333CC"/>
                </a:solidFill>
                <a:effectLst>
                  <a:outerShdw blurRad="38100" dist="38100" dir="2700000" algn="tl">
                    <a:srgbClr val="000000"/>
                  </a:outerShdw>
                </a:effectLst>
                <a:latin typeface="Verdana" pitchFamily="34" charset="0"/>
                <a:ea typeface="幼圆" pitchFamily="49" charset="-122"/>
              </a:rPr>
              <a:t>define</a:t>
            </a:r>
            <a:r>
              <a:rPr kumimoji="1" lang="en-US" altLang="zh-CN" sz="2400" b="1">
                <a:effectLst>
                  <a:outerShdw blurRad="38100" dist="38100" dir="2700000" algn="tl">
                    <a:srgbClr val="FFFFFF"/>
                  </a:outerShdw>
                </a:effectLst>
                <a:latin typeface="Verdana" pitchFamily="34" charset="0"/>
                <a:ea typeface="幼圆" pitchFamily="49" charset="-122"/>
              </a:rPr>
              <a:t> LEN 81</a:t>
            </a:r>
          </a:p>
          <a:p>
            <a:pPr eaLnBrk="0" hangingPunct="0"/>
            <a:r>
              <a:rPr kumimoji="1" lang="en-US" altLang="zh-CN" sz="2400" b="1">
                <a:solidFill>
                  <a:srgbClr val="3333CC"/>
                </a:solidFill>
                <a:effectLst>
                  <a:outerShdw blurRad="38100" dist="38100" dir="2700000" algn="tl">
                    <a:srgbClr val="000000"/>
                  </a:outerShdw>
                </a:effectLst>
                <a:latin typeface="Verdana" pitchFamily="34" charset="0"/>
                <a:ea typeface="幼圆" pitchFamily="49" charset="-122"/>
              </a:rPr>
              <a:t>char</a:t>
            </a:r>
            <a:r>
              <a:rPr kumimoji="1" lang="en-US" altLang="zh-CN" sz="2400" b="1">
                <a:effectLst>
                  <a:outerShdw blurRad="38100" dist="38100" dir="2700000" algn="tl">
                    <a:srgbClr val="FFFFFF"/>
                  </a:outerShdw>
                </a:effectLst>
                <a:latin typeface="Verdana" pitchFamily="34" charset="0"/>
                <a:ea typeface="幼圆" pitchFamily="49" charset="-122"/>
              </a:rPr>
              <a:t> text[MAX][LEN];</a:t>
            </a:r>
          </a:p>
          <a:p>
            <a:pPr eaLnBrk="0" hangingPunct="0"/>
            <a:r>
              <a:rPr kumimoji="1" lang="en-US" altLang="zh-CN" sz="2400" b="1">
                <a:effectLst>
                  <a:outerShdw blurRad="38100" dist="38100" dir="2700000" algn="tl">
                    <a:srgbClr val="FFFFFF"/>
                  </a:outerShdw>
                </a:effectLst>
                <a:latin typeface="Verdana" pitchFamily="34" charset="0"/>
                <a:ea typeface="幼圆" pitchFamily="49" charset="-122"/>
              </a:rPr>
              <a:t>main(){</a:t>
            </a:r>
          </a:p>
          <a:p>
            <a:pPr eaLnBrk="0" hangingPunct="0"/>
            <a:r>
              <a:rPr kumimoji="1" lang="en-US" altLang="zh-CN" sz="2400" b="1">
                <a:effectLst>
                  <a:outerShdw blurRad="38100" dist="38100" dir="2700000" algn="tl">
                    <a:srgbClr val="FFFFFF"/>
                  </a:outerShdw>
                </a:effectLst>
                <a:latin typeface="Verdana" pitchFamily="34" charset="0"/>
                <a:ea typeface="幼圆" pitchFamily="49" charset="-122"/>
              </a:rPr>
              <a:t>    </a:t>
            </a:r>
            <a:r>
              <a:rPr kumimoji="1" lang="en-US" altLang="zh-CN" sz="2400" b="1">
                <a:solidFill>
                  <a:srgbClr val="3333CC"/>
                </a:solidFill>
                <a:effectLst>
                  <a:outerShdw blurRad="38100" dist="38100" dir="2700000" algn="tl">
                    <a:srgbClr val="000000"/>
                  </a:outerShdw>
                </a:effectLst>
                <a:latin typeface="Verdana" pitchFamily="34" charset="0"/>
                <a:ea typeface="幼圆" pitchFamily="49" charset="-122"/>
              </a:rPr>
              <a:t>int</a:t>
            </a:r>
            <a:r>
              <a:rPr kumimoji="1" lang="en-US" altLang="zh-CN" sz="2400" b="1">
                <a:effectLst>
                  <a:outerShdw blurRad="38100" dist="38100" dir="2700000" algn="tl">
                    <a:srgbClr val="FFFFFF"/>
                  </a:outerShdw>
                </a:effectLst>
                <a:latin typeface="Verdana" pitchFamily="34" charset="0"/>
                <a:ea typeface="幼圆" pitchFamily="49" charset="-122"/>
              </a:rPr>
              <a:t> t,i,j;</a:t>
            </a:r>
          </a:p>
          <a:p>
            <a:pPr eaLnBrk="0" hangingPunct="0"/>
            <a:r>
              <a:rPr kumimoji="1" lang="en-US" altLang="zh-CN" sz="2400" b="1">
                <a:effectLst>
                  <a:outerShdw blurRad="38100" dist="38100" dir="2700000" algn="tl">
                    <a:srgbClr val="FFFFFF"/>
                  </a:outerShdw>
                </a:effectLst>
                <a:latin typeface="Verdana" pitchFamily="34" charset="0"/>
                <a:ea typeface="幼圆" pitchFamily="49" charset="-122"/>
              </a:rPr>
              <a:t>    </a:t>
            </a:r>
            <a:r>
              <a:rPr kumimoji="1" lang="en-US" altLang="zh-CN" sz="2400" b="1">
                <a:solidFill>
                  <a:srgbClr val="3333CC"/>
                </a:solidFill>
                <a:effectLst>
                  <a:outerShdw blurRad="38100" dist="38100" dir="2700000" algn="tl">
                    <a:srgbClr val="000000"/>
                  </a:outerShdw>
                </a:effectLst>
                <a:latin typeface="Verdana" pitchFamily="34" charset="0"/>
                <a:ea typeface="幼圆" pitchFamily="49" charset="-122"/>
              </a:rPr>
              <a:t>for</a:t>
            </a:r>
            <a:r>
              <a:rPr kumimoji="1" lang="en-US" altLang="zh-CN" sz="2400" b="1">
                <a:effectLst>
                  <a:outerShdw blurRad="38100" dist="38100" dir="2700000" algn="tl">
                    <a:srgbClr val="FFFFFF"/>
                  </a:outerShdw>
                </a:effectLst>
                <a:latin typeface="Verdana" pitchFamily="34" charset="0"/>
                <a:ea typeface="幼圆" pitchFamily="49" charset="-122"/>
              </a:rPr>
              <a:t> (t=0;t&lt;MAX;t++){//</a:t>
            </a:r>
            <a:r>
              <a:rPr kumimoji="1" lang="zh-CN" altLang="en-US" sz="2400" b="1">
                <a:effectLst>
                  <a:outerShdw blurRad="38100" dist="38100" dir="2700000" algn="tl">
                    <a:srgbClr val="FFFFFF"/>
                  </a:outerShdw>
                </a:effectLst>
                <a:latin typeface="Verdana" pitchFamily="34" charset="0"/>
                <a:ea typeface="幼圆" pitchFamily="49" charset="-122"/>
              </a:rPr>
              <a:t>输入循环</a:t>
            </a:r>
          </a:p>
          <a:p>
            <a:pPr eaLnBrk="0" hangingPunct="0"/>
            <a:r>
              <a:rPr kumimoji="1" lang="zh-CN" altLang="en-US" sz="2400" b="1">
                <a:effectLst>
                  <a:outerShdw blurRad="38100" dist="38100" dir="2700000" algn="tl">
                    <a:srgbClr val="FFFFFF"/>
                  </a:outerShdw>
                </a:effectLst>
                <a:latin typeface="Verdana" pitchFamily="34" charset="0"/>
                <a:ea typeface="幼圆" pitchFamily="49" charset="-122"/>
              </a:rPr>
              <a:t>	</a:t>
            </a:r>
            <a:r>
              <a:rPr kumimoji="1" lang="en-US" altLang="zh-CN" sz="2400" b="1">
                <a:effectLst>
                  <a:outerShdw blurRad="38100" dist="38100" dir="2700000" algn="tl">
                    <a:srgbClr val="FFFFFF"/>
                  </a:outerShdw>
                </a:effectLst>
                <a:latin typeface="Verdana" pitchFamily="34" charset="0"/>
                <a:ea typeface="幼圆" pitchFamily="49" charset="-122"/>
              </a:rPr>
              <a:t>printf("%d:",t);</a:t>
            </a:r>
          </a:p>
          <a:p>
            <a:pPr eaLnBrk="0" hangingPunct="0"/>
            <a:r>
              <a:rPr kumimoji="1" lang="en-US" altLang="zh-CN" sz="2400" b="1">
                <a:effectLst>
                  <a:outerShdw blurRad="38100" dist="38100" dir="2700000" algn="tl">
                    <a:srgbClr val="FFFFFF"/>
                  </a:outerShdw>
                </a:effectLst>
                <a:latin typeface="Verdana" pitchFamily="34" charset="0"/>
                <a:ea typeface="幼圆" pitchFamily="49" charset="-122"/>
              </a:rPr>
              <a:t>	</a:t>
            </a:r>
            <a:r>
              <a:rPr kumimoji="1" lang="en-US" altLang="zh-CN" sz="2400" b="1">
                <a:effectLst>
                  <a:outerShdw blurRad="38100" dist="38100" dir="2700000" algn="tl">
                    <a:srgbClr val="FFFFFF"/>
                  </a:outerShdw>
                </a:effectLst>
                <a:latin typeface="Verdana" pitchFamily="34" charset="0"/>
                <a:ea typeface="幼圆" pitchFamily="49" charset="-122"/>
                <a:hlinkClick r:id="" action="ppaction://noaction"/>
              </a:rPr>
              <a:t>gets</a:t>
            </a:r>
            <a:r>
              <a:rPr kumimoji="1" lang="en-US" altLang="zh-CN" sz="2400" b="1">
                <a:effectLst>
                  <a:outerShdw blurRad="38100" dist="38100" dir="2700000" algn="tl">
                    <a:srgbClr val="FFFFFF"/>
                  </a:outerShdw>
                </a:effectLst>
                <a:latin typeface="Verdana" pitchFamily="34" charset="0"/>
                <a:ea typeface="幼圆" pitchFamily="49" charset="-122"/>
              </a:rPr>
              <a:t>(</a:t>
            </a:r>
            <a:r>
              <a:rPr kumimoji="1" lang="en-US" altLang="zh-CN" sz="2400" b="1">
                <a:effectLst>
                  <a:outerShdw blurRad="38100" dist="38100" dir="2700000" algn="tl">
                    <a:srgbClr val="FFFFFF"/>
                  </a:outerShdw>
                </a:effectLst>
                <a:latin typeface="Verdana" pitchFamily="34" charset="0"/>
                <a:ea typeface="幼圆" pitchFamily="49" charset="-122"/>
                <a:hlinkClick r:id="" action="ppaction://noaction"/>
              </a:rPr>
              <a:t>text[t]</a:t>
            </a:r>
            <a:r>
              <a:rPr kumimoji="1" lang="en-US" altLang="zh-CN" sz="2400" b="1">
                <a:effectLst>
                  <a:outerShdw blurRad="38100" dist="38100" dir="2700000" algn="tl">
                    <a:srgbClr val="FFFFFF"/>
                  </a:outerShdw>
                </a:effectLst>
                <a:latin typeface="Verdana" pitchFamily="34" charset="0"/>
                <a:ea typeface="幼圆" pitchFamily="49" charset="-122"/>
              </a:rPr>
              <a:t>);</a:t>
            </a:r>
          </a:p>
          <a:p>
            <a:pPr eaLnBrk="0" hangingPunct="0"/>
            <a:r>
              <a:rPr kumimoji="1" lang="en-US" altLang="zh-CN" sz="2400" b="1">
                <a:effectLst>
                  <a:outerShdw blurRad="38100" dist="38100" dir="2700000" algn="tl">
                    <a:srgbClr val="FFFFFF"/>
                  </a:outerShdw>
                </a:effectLst>
                <a:latin typeface="Verdana" pitchFamily="34" charset="0"/>
                <a:ea typeface="幼圆" pitchFamily="49" charset="-122"/>
              </a:rPr>
              <a:t>	if(!text[t][0]) </a:t>
            </a:r>
            <a:r>
              <a:rPr kumimoji="1" lang="en-US" altLang="zh-CN" sz="2400" b="1">
                <a:solidFill>
                  <a:srgbClr val="3333CC"/>
                </a:solidFill>
                <a:effectLst>
                  <a:outerShdw blurRad="38100" dist="38100" dir="2700000" algn="tl">
                    <a:srgbClr val="000000"/>
                  </a:outerShdw>
                </a:effectLst>
                <a:latin typeface="Verdana" pitchFamily="34" charset="0"/>
                <a:ea typeface="幼圆" pitchFamily="49" charset="-122"/>
              </a:rPr>
              <a:t>break</a:t>
            </a:r>
            <a:r>
              <a:rPr kumimoji="1" lang="en-US" altLang="zh-CN" sz="2400" b="1">
                <a:effectLst>
                  <a:outerShdw blurRad="38100" dist="38100" dir="2700000" algn="tl">
                    <a:srgbClr val="FFFFFF"/>
                  </a:outerShdw>
                </a:effectLst>
                <a:latin typeface="Verdana" pitchFamily="34" charset="0"/>
                <a:ea typeface="幼圆" pitchFamily="49" charset="-122"/>
              </a:rPr>
              <a:t>;</a:t>
            </a:r>
          </a:p>
          <a:p>
            <a:pPr eaLnBrk="0" hangingPunct="0"/>
            <a:r>
              <a:rPr kumimoji="1" lang="en-US" altLang="zh-CN" sz="2400" b="1">
                <a:effectLst>
                  <a:outerShdw blurRad="38100" dist="38100" dir="2700000" algn="tl">
                    <a:srgbClr val="FFFFFF"/>
                  </a:outerShdw>
                </a:effectLst>
                <a:latin typeface="Verdana" pitchFamily="34" charset="0"/>
                <a:ea typeface="幼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幼圆" pitchFamily="49" charset="-122"/>
              </a:rPr>
              <a:t>    </a:t>
            </a:r>
            <a:r>
              <a:rPr kumimoji="1" lang="en-US" altLang="zh-CN" sz="2400" b="1">
                <a:solidFill>
                  <a:srgbClr val="3333CC"/>
                </a:solidFill>
                <a:effectLst>
                  <a:outerShdw blurRad="38100" dist="38100" dir="2700000" algn="tl">
                    <a:srgbClr val="000000"/>
                  </a:outerShdw>
                </a:effectLst>
                <a:latin typeface="Verdana" pitchFamily="34" charset="0"/>
                <a:ea typeface="幼圆" pitchFamily="49" charset="-122"/>
              </a:rPr>
              <a:t>for</a:t>
            </a:r>
            <a:r>
              <a:rPr kumimoji="1" lang="en-US" altLang="zh-CN" sz="2400" b="1">
                <a:effectLst>
                  <a:outerShdw blurRad="38100" dist="38100" dir="2700000" algn="tl">
                    <a:srgbClr val="FFFFFF"/>
                  </a:outerShdw>
                </a:effectLst>
                <a:latin typeface="Verdana" pitchFamily="34" charset="0"/>
                <a:ea typeface="幼圆" pitchFamily="49" charset="-122"/>
              </a:rPr>
              <a:t>(i=0;i&lt;t;i++){//</a:t>
            </a:r>
            <a:r>
              <a:rPr kumimoji="1" lang="zh-CN" altLang="en-US" sz="2400" b="1">
                <a:effectLst>
                  <a:outerShdw blurRad="38100" dist="38100" dir="2700000" algn="tl">
                    <a:srgbClr val="FFFFFF"/>
                  </a:outerShdw>
                </a:effectLst>
                <a:latin typeface="Verdana" pitchFamily="34" charset="0"/>
                <a:ea typeface="幼圆" pitchFamily="49" charset="-122"/>
              </a:rPr>
              <a:t>输出循环</a:t>
            </a:r>
          </a:p>
          <a:p>
            <a:pPr eaLnBrk="0" hangingPunct="0"/>
            <a:r>
              <a:rPr kumimoji="1" lang="zh-CN" altLang="en-US" sz="2400" b="1">
                <a:effectLst>
                  <a:outerShdw blurRad="38100" dist="38100" dir="2700000" algn="tl">
                    <a:srgbClr val="FFFFFF"/>
                  </a:outerShdw>
                </a:effectLst>
                <a:latin typeface="Verdana" pitchFamily="34" charset="0"/>
                <a:ea typeface="幼圆" pitchFamily="49" charset="-122"/>
              </a:rPr>
              <a:t>	</a:t>
            </a:r>
            <a:r>
              <a:rPr kumimoji="1" lang="en-US" altLang="zh-CN" sz="2400" b="1">
                <a:solidFill>
                  <a:srgbClr val="3333CC"/>
                </a:solidFill>
                <a:effectLst>
                  <a:outerShdw blurRad="38100" dist="38100" dir="2700000" algn="tl">
                    <a:srgbClr val="000000"/>
                  </a:outerShdw>
                </a:effectLst>
                <a:latin typeface="Verdana" pitchFamily="34" charset="0"/>
                <a:ea typeface="幼圆" pitchFamily="49" charset="-122"/>
              </a:rPr>
              <a:t>for</a:t>
            </a:r>
            <a:r>
              <a:rPr kumimoji="1" lang="en-US" altLang="zh-CN" sz="2400" b="1">
                <a:effectLst>
                  <a:outerShdw blurRad="38100" dist="38100" dir="2700000" algn="tl">
                    <a:srgbClr val="FFFFFF"/>
                  </a:outerShdw>
                </a:effectLst>
                <a:latin typeface="Verdana" pitchFamily="34" charset="0"/>
                <a:ea typeface="幼圆" pitchFamily="49" charset="-122"/>
              </a:rPr>
              <a:t>(j=0; text[i][j]; j++) </a:t>
            </a:r>
          </a:p>
          <a:p>
            <a:pPr eaLnBrk="0" hangingPunct="0"/>
            <a:r>
              <a:rPr kumimoji="1" lang="en-US" altLang="zh-CN" sz="2400" b="1">
                <a:effectLst>
                  <a:outerShdw blurRad="38100" dist="38100" dir="2700000" algn="tl">
                    <a:srgbClr val="FFFFFF"/>
                  </a:outerShdw>
                </a:effectLst>
                <a:latin typeface="Verdana" pitchFamily="34" charset="0"/>
                <a:ea typeface="幼圆" pitchFamily="49" charset="-122"/>
              </a:rPr>
              <a:t>             putchar(text[i][j]);</a:t>
            </a:r>
          </a:p>
          <a:p>
            <a:pPr eaLnBrk="0" hangingPunct="0"/>
            <a:r>
              <a:rPr kumimoji="1" lang="en-US" altLang="zh-CN" sz="2400" b="1">
                <a:effectLst>
                  <a:outerShdw blurRad="38100" dist="38100" dir="2700000" algn="tl">
                    <a:srgbClr val="FFFFFF"/>
                  </a:outerShdw>
                </a:effectLst>
                <a:latin typeface="Verdana" pitchFamily="34" charset="0"/>
                <a:ea typeface="幼圆" pitchFamily="49" charset="-122"/>
              </a:rPr>
              <a:t>	putchar('\n');</a:t>
            </a:r>
          </a:p>
          <a:p>
            <a:pPr eaLnBrk="0" hangingPunct="0"/>
            <a:r>
              <a:rPr kumimoji="1" lang="en-US" altLang="zh-CN" sz="2400" b="1">
                <a:effectLst>
                  <a:outerShdw blurRad="38100" dist="38100" dir="2700000" algn="tl">
                    <a:srgbClr val="FFFFFF"/>
                  </a:outerShdw>
                </a:effectLst>
                <a:latin typeface="Verdana" pitchFamily="34" charset="0"/>
                <a:ea typeface="幼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幼圆" pitchFamily="49"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2"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slide(fromRight)">
                                      <p:cBhvr>
                                        <p:cTn id="7" dur="500"/>
                                        <p:tgtEl>
                                          <p:spTgt spid="1433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2" fill="hold" grpId="0" nodeType="clickEffect">
                                  <p:stCondLst>
                                    <p:cond delay="0"/>
                                  </p:stCondLst>
                                  <p:childTnLst>
                                    <p:set>
                                      <p:cBhvr>
                                        <p:cTn id="11" dur="1" fill="hold">
                                          <p:stCondLst>
                                            <p:cond delay="0"/>
                                          </p:stCondLst>
                                        </p:cTn>
                                        <p:tgtEl>
                                          <p:spTgt spid="14338"/>
                                        </p:tgtEl>
                                        <p:attrNameLst>
                                          <p:attrName>style.visibility</p:attrName>
                                        </p:attrNameLst>
                                      </p:cBhvr>
                                      <p:to>
                                        <p:strVal val="visible"/>
                                      </p:to>
                                    </p:set>
                                    <p:animEffect transition="in" filter="slide(fromRight)">
                                      <p:cBhvr>
                                        <p:cTn id="12" dur="5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autoUpdateAnimBg="0"/>
      <p:bldP spid="14339"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838200" y="3810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666750" indent="-666750">
              <a:defRPr>
                <a:solidFill>
                  <a:schemeClr val="tx1"/>
                </a:solidFill>
                <a:latin typeface="Arial" pitchFamily="34" charset="0"/>
                <a:ea typeface="宋体" pitchFamily="2" charset="-122"/>
              </a:defRPr>
            </a:lvl1pPr>
            <a:lvl2pPr marL="857250">
              <a:defRPr>
                <a:solidFill>
                  <a:schemeClr val="tx1"/>
                </a:solidFill>
                <a:latin typeface="Arial" pitchFamily="34" charset="0"/>
                <a:ea typeface="宋体" pitchFamily="2" charset="-122"/>
              </a:defRPr>
            </a:lvl2pPr>
            <a:lvl3pPr marL="1047750">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FFFFFF"/>
                  </a:outerShdw>
                </a:effectLst>
                <a:latin typeface="黑体" pitchFamily="49" charset="-122"/>
                <a:ea typeface="黑体" pitchFamily="49" charset="-122"/>
              </a:rPr>
              <a:t>例</a:t>
            </a:r>
            <a:r>
              <a:rPr kumimoji="1" lang="en-US" altLang="zh-CN" sz="2800" b="1">
                <a:effectLst>
                  <a:outerShdw blurRad="38100" dist="38100" dir="2700000" algn="tl">
                    <a:srgbClr val="FFFFFF"/>
                  </a:outerShdw>
                </a:effectLst>
                <a:latin typeface="黑体" pitchFamily="49" charset="-122"/>
                <a:ea typeface="黑体" pitchFamily="49" charset="-122"/>
              </a:rPr>
              <a:t>3</a:t>
            </a:r>
            <a:r>
              <a:rPr kumimoji="1" lang="en-US" altLang="zh-CN" sz="2800" b="1">
                <a:effectLst>
                  <a:outerShdw blurRad="38100" dist="38100" dir="2700000" algn="tl">
                    <a:srgbClr val="FFFFFF"/>
                  </a:outerShdw>
                </a:effectLst>
                <a:latin typeface="Symbol" pitchFamily="18" charset="2"/>
                <a:ea typeface="金山简准圆" pitchFamily="49" charset="-122"/>
              </a:rPr>
              <a:t> </a:t>
            </a:r>
            <a:r>
              <a:rPr kumimoji="1" lang="zh-CN" altLang="en-US" sz="2800">
                <a:latin typeface="Symbol" pitchFamily="18" charset="2"/>
                <a:ea typeface="幼圆" pitchFamily="49" charset="-122"/>
                <a:hlinkClick r:id="" action="ppaction://noaction"/>
              </a:rPr>
              <a:t>字符串追加函数</a:t>
            </a:r>
            <a:r>
              <a:rPr kumimoji="1" lang="zh-CN" altLang="en-US" sz="2800">
                <a:latin typeface="Symbol" pitchFamily="18" charset="2"/>
                <a:ea typeface="幼圆" pitchFamily="49" charset="-122"/>
              </a:rPr>
              <a:t>的实现方法之一</a:t>
            </a:r>
            <a:r>
              <a:rPr kumimoji="1" lang="zh-CN" altLang="en-US" sz="2800" b="1">
                <a:effectLst>
                  <a:outerShdw blurRad="38100" dist="38100" dir="2700000" algn="tl">
                    <a:srgbClr val="FFFFFF"/>
                  </a:outerShdw>
                </a:effectLst>
                <a:latin typeface="Symbol" pitchFamily="18" charset="2"/>
                <a:ea typeface="金山简准圆" pitchFamily="49" charset="-122"/>
              </a:rPr>
              <a:t>。</a:t>
            </a:r>
          </a:p>
        </p:txBody>
      </p:sp>
      <p:sp>
        <p:nvSpPr>
          <p:cNvPr id="16387" name="Text Box 3"/>
          <p:cNvSpPr txBox="1">
            <a:spLocks noChangeArrowheads="1"/>
          </p:cNvSpPr>
          <p:nvPr/>
        </p:nvSpPr>
        <p:spPr bwMode="auto">
          <a:xfrm>
            <a:off x="533400" y="1066800"/>
            <a:ext cx="25114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2800" b="1">
                <a:latin typeface="黑体" pitchFamily="49" charset="-122"/>
                <a:ea typeface="黑体" pitchFamily="49" charset="-122"/>
              </a:rPr>
              <a:t>1  </a:t>
            </a:r>
            <a:r>
              <a:rPr kumimoji="1" lang="zh-CN" altLang="en-US" sz="2800" b="1">
                <a:latin typeface="黑体" pitchFamily="49" charset="-122"/>
                <a:ea typeface="黑体" pitchFamily="49" charset="-122"/>
              </a:rPr>
              <a:t>算法分析：</a:t>
            </a:r>
          </a:p>
        </p:txBody>
      </p:sp>
      <p:sp>
        <p:nvSpPr>
          <p:cNvPr id="16388" name="Text Box 4"/>
          <p:cNvSpPr txBox="1">
            <a:spLocks noChangeArrowheads="1"/>
          </p:cNvSpPr>
          <p:nvPr/>
        </p:nvSpPr>
        <p:spPr bwMode="auto">
          <a:xfrm>
            <a:off x="838200" y="1676400"/>
            <a:ext cx="76358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674688">
              <a:defRPr>
                <a:solidFill>
                  <a:schemeClr val="tx1"/>
                </a:solidFill>
                <a:latin typeface="Arial" pitchFamily="34" charset="0"/>
                <a:ea typeface="宋体" pitchFamily="2" charset="-122"/>
              </a:defRPr>
            </a:lvl1pPr>
            <a:lvl2pPr marL="865188">
              <a:defRPr>
                <a:solidFill>
                  <a:schemeClr val="tx1"/>
                </a:solidFill>
                <a:latin typeface="Arial" pitchFamily="34" charset="0"/>
                <a:ea typeface="宋体" pitchFamily="2" charset="-122"/>
              </a:defRPr>
            </a:lvl2pPr>
            <a:lvl3pPr marL="1055688">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r>
              <a:rPr kumimoji="1" lang="zh-CN" altLang="en-US" sz="2400">
                <a:latin typeface="Times New Roman" pitchFamily="18" charset="0"/>
              </a:rPr>
              <a:t>所谓字符串追加，就是将后面字符串的内容追加到前一个字符串中，使得前一个字符串变成新串。</a:t>
            </a:r>
          </a:p>
        </p:txBody>
      </p:sp>
      <p:sp>
        <p:nvSpPr>
          <p:cNvPr id="16389" name="Text Box 5"/>
          <p:cNvSpPr txBox="1">
            <a:spLocks noChangeArrowheads="1"/>
          </p:cNvSpPr>
          <p:nvPr/>
        </p:nvSpPr>
        <p:spPr bwMode="auto">
          <a:xfrm>
            <a:off x="533400" y="2590800"/>
            <a:ext cx="83058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71500">
              <a:defRPr>
                <a:solidFill>
                  <a:schemeClr val="tx1"/>
                </a:solidFill>
                <a:latin typeface="Arial" pitchFamily="34" charset="0"/>
                <a:ea typeface="宋体" pitchFamily="2" charset="-122"/>
              </a:defRPr>
            </a:lvl1pPr>
            <a:lvl2pPr marL="762000">
              <a:defRPr>
                <a:solidFill>
                  <a:schemeClr val="tx1"/>
                </a:solidFill>
                <a:latin typeface="Arial" pitchFamily="34" charset="0"/>
                <a:ea typeface="宋体" pitchFamily="2" charset="-122"/>
              </a:defRPr>
            </a:lvl2pPr>
            <a:lvl3pPr marL="952500">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r>
              <a:rPr kumimoji="1" lang="zh-CN" altLang="en-US" sz="2400">
                <a:latin typeface="Times New Roman" pitchFamily="18" charset="0"/>
              </a:rPr>
              <a:t>在程序设计时，首先要找到前一个字符串的结束符，也就是找到串中第一个结束符所在位置的下标，程序段如下：</a:t>
            </a:r>
          </a:p>
        </p:txBody>
      </p:sp>
      <p:sp>
        <p:nvSpPr>
          <p:cNvPr id="16390" name="Rectangle 6"/>
          <p:cNvSpPr>
            <a:spLocks noChangeArrowheads="1"/>
          </p:cNvSpPr>
          <p:nvPr/>
        </p:nvSpPr>
        <p:spPr bwMode="auto">
          <a:xfrm>
            <a:off x="762000" y="4876800"/>
            <a:ext cx="80772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indent="568325"/>
            <a:r>
              <a:rPr kumimoji="1" lang="zh-CN" altLang="en-US" sz="2400">
                <a:latin typeface="Times New Roman" pitchFamily="18" charset="0"/>
              </a:rPr>
              <a:t>然后从前一串的结束的位置开始依次将后一个串的内容复制到前一串中，当制复结束时，在新串的结束位置加上串结束符。</a:t>
            </a:r>
          </a:p>
        </p:txBody>
      </p:sp>
      <p:sp>
        <p:nvSpPr>
          <p:cNvPr id="16391" name="Rectangle 7"/>
          <p:cNvSpPr>
            <a:spLocks noChangeArrowheads="1"/>
          </p:cNvSpPr>
          <p:nvPr/>
        </p:nvSpPr>
        <p:spPr bwMode="auto">
          <a:xfrm>
            <a:off x="1600200" y="3429000"/>
            <a:ext cx="45720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i=0</a:t>
            </a:r>
          </a:p>
          <a:p>
            <a:pPr eaLnBrk="0" hangingPunct="0"/>
            <a:r>
              <a:rPr kumimoji="1" lang="en-US" altLang="zh-CN" sz="2400" b="1">
                <a:solidFill>
                  <a:srgbClr val="3333CC"/>
                </a:solidFill>
                <a:effectLst>
                  <a:outerShdw blurRad="38100" dist="38100" dir="2700000" algn="tl">
                    <a:srgbClr val="000000"/>
                  </a:outerShdw>
                </a:effectLst>
                <a:latin typeface="Verdana" pitchFamily="34" charset="0"/>
                <a:ea typeface="金山简准圆" pitchFamily="49" charset="-122"/>
              </a:rPr>
              <a:t>while</a:t>
            </a:r>
            <a:r>
              <a:rPr kumimoji="1" lang="en-US" altLang="zh-CN" sz="2400" b="1">
                <a:effectLst>
                  <a:outerShdw blurRad="38100" dist="38100" dir="2700000" algn="tl">
                    <a:srgbClr val="FFFFFF"/>
                  </a:outerShdw>
                </a:effectLst>
                <a:latin typeface="Verdana" pitchFamily="34" charset="0"/>
                <a:ea typeface="金山简准圆" pitchFamily="49" charset="-122"/>
              </a:rPr>
              <a:t>(s1[i++]);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slide(fromTop)">
                                      <p:cBhvr>
                                        <p:cTn id="7" dur="500"/>
                                        <p:tgtEl>
                                          <p:spTgt spid="1638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6389"/>
                                        </p:tgtEl>
                                        <p:attrNameLst>
                                          <p:attrName>style.visibility</p:attrName>
                                        </p:attrNameLst>
                                      </p:cBhvr>
                                      <p:to>
                                        <p:strVal val="visible"/>
                                      </p:to>
                                    </p:set>
                                    <p:animEffect transition="in" filter="slide(fromTop)">
                                      <p:cBhvr>
                                        <p:cTn id="12" dur="500"/>
                                        <p:tgtEl>
                                          <p:spTgt spid="1638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6391"/>
                                        </p:tgtEl>
                                        <p:attrNameLst>
                                          <p:attrName>style.visibility</p:attrName>
                                        </p:attrNameLst>
                                      </p:cBhvr>
                                      <p:to>
                                        <p:strVal val="visible"/>
                                      </p:to>
                                    </p:set>
                                    <p:animEffect transition="in" filter="slide(fromTop)">
                                      <p:cBhvr>
                                        <p:cTn id="17" dur="500"/>
                                        <p:tgtEl>
                                          <p:spTgt spid="1639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1" fill="hold" grpId="0" nodeType="clickEffect">
                                  <p:stCondLst>
                                    <p:cond delay="0"/>
                                  </p:stCondLst>
                                  <p:childTnLst>
                                    <p:set>
                                      <p:cBhvr>
                                        <p:cTn id="21" dur="1" fill="hold">
                                          <p:stCondLst>
                                            <p:cond delay="0"/>
                                          </p:stCondLst>
                                        </p:cTn>
                                        <p:tgtEl>
                                          <p:spTgt spid="16390"/>
                                        </p:tgtEl>
                                        <p:attrNameLst>
                                          <p:attrName>style.visibility</p:attrName>
                                        </p:attrNameLst>
                                      </p:cBhvr>
                                      <p:to>
                                        <p:strVal val="visible"/>
                                      </p:to>
                                    </p:set>
                                    <p:animEffect transition="in" filter="slide(fromTop)">
                                      <p:cBhvr>
                                        <p:cTn id="22" dur="500"/>
                                        <p:tgtEl>
                                          <p:spTgt spid="16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autoUpdateAnimBg="0"/>
      <p:bldP spid="16389" grpId="0" autoUpdateAnimBg="0"/>
      <p:bldP spid="16390" grpId="0" autoUpdateAnimBg="0"/>
      <p:bldP spid="16391"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AutoShape 2"/>
          <p:cNvSpPr>
            <a:spLocks noChangeArrowheads="1"/>
          </p:cNvSpPr>
          <p:nvPr/>
        </p:nvSpPr>
        <p:spPr bwMode="auto">
          <a:xfrm>
            <a:off x="2590800" y="2362200"/>
            <a:ext cx="3581400" cy="1066800"/>
          </a:xfrm>
          <a:prstGeom prst="wedgeEllipseCallout">
            <a:avLst>
              <a:gd name="adj1" fmla="val -48449"/>
              <a:gd name="adj2" fmla="val 127380"/>
            </a:avLst>
          </a:prstGeom>
          <a:solidFill>
            <a:srgbClr val="00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0" hangingPunct="0"/>
            <a:r>
              <a:rPr kumimoji="1" lang="zh-CN" altLang="en-US" sz="2400" b="1">
                <a:solidFill>
                  <a:schemeClr val="bg1"/>
                </a:solidFill>
                <a:effectLst>
                  <a:outerShdw blurRad="38100" dist="38100" dir="2700000" algn="tl">
                    <a:srgbClr val="000000"/>
                  </a:outerShdw>
                </a:effectLst>
                <a:latin typeface="Symbol" pitchFamily="18" charset="2"/>
                <a:ea typeface="金山简准圆" pitchFamily="49" charset="-122"/>
              </a:rPr>
              <a:t>能否将</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i</a:t>
            </a:r>
            <a:r>
              <a:rPr kumimoji="1" lang="en-US" altLang="zh-CN" sz="2400" b="1">
                <a:solidFill>
                  <a:schemeClr val="bg1"/>
                </a:solidFill>
                <a:effectLst>
                  <a:outerShdw blurRad="38100" dist="38100" dir="2700000" algn="tl">
                    <a:srgbClr val="000000"/>
                  </a:outerShdw>
                </a:effectLst>
                <a:latin typeface="Symbol" pitchFamily="18" charset="2"/>
                <a:ea typeface="金山简准圆" pitchFamily="49" charset="-122"/>
              </a:rPr>
              <a:t>++</a:t>
            </a:r>
            <a:r>
              <a:rPr kumimoji="1" lang="zh-CN" altLang="en-US" sz="2400" b="1">
                <a:solidFill>
                  <a:schemeClr val="bg1"/>
                </a:solidFill>
                <a:effectLst>
                  <a:outerShdw blurRad="38100" dist="38100" dir="2700000" algn="tl">
                    <a:srgbClr val="000000"/>
                  </a:outerShdw>
                </a:effectLst>
                <a:latin typeface="Symbol" pitchFamily="18" charset="2"/>
                <a:ea typeface="金山简准圆" pitchFamily="49" charset="-122"/>
              </a:rPr>
              <a:t>改成</a:t>
            </a:r>
            <a:r>
              <a:rPr kumimoji="1" lang="en-US" altLang="zh-CN" sz="2400" b="1">
                <a:solidFill>
                  <a:schemeClr val="bg1"/>
                </a:solidFill>
                <a:effectLst>
                  <a:outerShdw blurRad="38100" dist="38100" dir="2700000" algn="tl">
                    <a:srgbClr val="000000"/>
                  </a:outerShdw>
                </a:effectLst>
                <a:latin typeface="Verdana" pitchFamily="34" charset="0"/>
                <a:ea typeface="金山简准圆" pitchFamily="49" charset="-122"/>
              </a:rPr>
              <a:t>++i</a:t>
            </a:r>
            <a:r>
              <a:rPr kumimoji="1" lang="zh-CN" altLang="en-US" sz="2400" b="1">
                <a:solidFill>
                  <a:schemeClr val="bg1"/>
                </a:solidFill>
                <a:effectLst>
                  <a:outerShdw blurRad="38100" dist="38100" dir="2700000" algn="tl">
                    <a:srgbClr val="000000"/>
                  </a:outerShdw>
                </a:effectLst>
                <a:latin typeface="Symbol" pitchFamily="18" charset="2"/>
                <a:ea typeface="金山简准圆" pitchFamily="49" charset="-122"/>
              </a:rPr>
              <a:t>？为什么？</a:t>
            </a:r>
          </a:p>
        </p:txBody>
      </p:sp>
      <p:sp>
        <p:nvSpPr>
          <p:cNvPr id="18435" name="Rectangle 3"/>
          <p:cNvSpPr>
            <a:spLocks noChangeArrowheads="1"/>
          </p:cNvSpPr>
          <p:nvPr/>
        </p:nvSpPr>
        <p:spPr bwMode="auto">
          <a:xfrm>
            <a:off x="228600" y="117475"/>
            <a:ext cx="5791200" cy="649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//exam3.c</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a:t>
            </a:r>
            <a:r>
              <a:rPr kumimoji="1" lang="en-US" altLang="zh-CN" sz="2000" b="1">
                <a:solidFill>
                  <a:srgbClr val="3333CC"/>
                </a:solidFill>
                <a:effectLst>
                  <a:outerShdw blurRad="38100" dist="38100" dir="2700000" algn="tl">
                    <a:srgbClr val="000000"/>
                  </a:outerShdw>
                </a:effectLst>
                <a:latin typeface="Verdana" pitchFamily="34" charset="0"/>
                <a:ea typeface="金山简准圆" pitchFamily="49" charset="-122"/>
              </a:rPr>
              <a:t>include</a:t>
            </a:r>
            <a:r>
              <a:rPr kumimoji="1" lang="en-US" altLang="zh-CN" sz="2000" b="1">
                <a:effectLst>
                  <a:outerShdw blurRad="38100" dist="38100" dir="2700000" algn="tl">
                    <a:srgbClr val="FFFFFF"/>
                  </a:outerShdw>
                </a:effectLst>
                <a:latin typeface="Verdana" pitchFamily="34" charset="0"/>
                <a:ea typeface="金山简准圆" pitchFamily="49" charset="-122"/>
              </a:rPr>
              <a:t>&lt;stdio.h&gt;</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#include&lt;stdio.h&gt;</a:t>
            </a:r>
          </a:p>
          <a:p>
            <a:pPr eaLnBrk="0" hangingPunct="0"/>
            <a:r>
              <a:rPr kumimoji="1" lang="en-US" altLang="zh-CN" sz="2000" b="1">
                <a:solidFill>
                  <a:srgbClr val="3333CC"/>
                </a:solidFill>
                <a:effectLst>
                  <a:outerShdw blurRad="38100" dist="38100" dir="2700000" algn="tl">
                    <a:srgbClr val="000000"/>
                  </a:outerShdw>
                </a:effectLst>
                <a:latin typeface="Verdana" pitchFamily="34" charset="0"/>
                <a:ea typeface="金山简准圆" pitchFamily="49" charset="-122"/>
              </a:rPr>
              <a:t>int</a:t>
            </a:r>
            <a:r>
              <a:rPr kumimoji="1" lang="en-US" altLang="zh-CN" sz="2000" b="1">
                <a:effectLst>
                  <a:outerShdw blurRad="38100" dist="38100" dir="2700000" algn="tl">
                    <a:srgbClr val="FFFFFF"/>
                  </a:outerShdw>
                </a:effectLst>
                <a:latin typeface="Verdana" pitchFamily="34" charset="0"/>
                <a:ea typeface="金山简准圆" pitchFamily="49" charset="-122"/>
              </a:rPr>
              <a:t> strcat1(char[] ,char[]);</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r>
              <a:rPr kumimoji="1" lang="en-US" altLang="zh-CN" sz="2000" b="1">
                <a:solidFill>
                  <a:srgbClr val="3333CC"/>
                </a:solidFill>
                <a:effectLst>
                  <a:outerShdw blurRad="38100" dist="38100" dir="2700000" algn="tl">
                    <a:srgbClr val="000000"/>
                  </a:outerShdw>
                </a:effectLst>
                <a:latin typeface="Verdana" pitchFamily="34" charset="0"/>
                <a:ea typeface="金山简准圆" pitchFamily="49" charset="-122"/>
              </a:rPr>
              <a:t>char </a:t>
            </a:r>
            <a:r>
              <a:rPr kumimoji="1" lang="en-US" altLang="zh-CN" sz="2000" b="1">
                <a:effectLst>
                  <a:outerShdw blurRad="38100" dist="38100" dir="2700000" algn="tl">
                    <a:srgbClr val="FFFFFF"/>
                  </a:outerShdw>
                </a:effectLst>
                <a:latin typeface="Verdana" pitchFamily="34" charset="0"/>
                <a:ea typeface="金山简准圆" pitchFamily="49" charset="-122"/>
              </a:rPr>
              <a:t>c1[10]</a:t>
            </a:r>
            <a:r>
              <a:rPr kumimoji="1" lang="zh-CN" altLang="en-US" sz="2000" b="1">
                <a:effectLst>
                  <a:outerShdw blurRad="38100" dist="38100" dir="2700000" algn="tl">
                    <a:srgbClr val="FFFFFF"/>
                  </a:outerShdw>
                </a:effectLst>
                <a:latin typeface="Verdana" pitchFamily="34" charset="0"/>
                <a:ea typeface="金山简准圆" pitchFamily="49" charset="-122"/>
              </a:rPr>
              <a:t>，</a:t>
            </a:r>
            <a:r>
              <a:rPr kumimoji="1" lang="en-US" altLang="zh-CN" sz="2000" b="1">
                <a:effectLst>
                  <a:outerShdw blurRad="38100" dist="38100" dir="2700000" algn="tl">
                    <a:srgbClr val="FFFFFF"/>
                  </a:outerShdw>
                </a:effectLst>
                <a:latin typeface="Verdana" pitchFamily="34" charset="0"/>
                <a:ea typeface="金山简准圆" pitchFamily="49" charset="-122"/>
              </a:rPr>
              <a:t>c2[10];</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gets(c1);</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gets(c2);</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strcat1(c1,c2);</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puts(c1);</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a:t>
            </a:r>
          </a:p>
          <a:p>
            <a:pPr eaLnBrk="0" hangingPunct="0"/>
            <a:endParaRPr kumimoji="1" lang="en-US" altLang="zh-CN" sz="2000" b="1">
              <a:effectLst>
                <a:outerShdw blurRad="38100" dist="38100" dir="2700000" algn="tl">
                  <a:srgbClr val="FFFFFF"/>
                </a:outerShdw>
              </a:effectLst>
              <a:latin typeface="Verdana" pitchFamily="34" charset="0"/>
              <a:ea typeface="金山简准圆" pitchFamily="49" charset="-122"/>
            </a:endParaRP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strcat1(</a:t>
            </a:r>
            <a:r>
              <a:rPr kumimoji="1" lang="en-US" altLang="zh-CN" sz="2000" b="1">
                <a:solidFill>
                  <a:srgbClr val="3333CC"/>
                </a:solidFill>
                <a:effectLst>
                  <a:outerShdw blurRad="38100" dist="38100" dir="2700000" algn="tl">
                    <a:srgbClr val="000000"/>
                  </a:outerShdw>
                </a:effectLst>
                <a:latin typeface="Verdana" pitchFamily="34" charset="0"/>
                <a:ea typeface="金山简准圆" pitchFamily="49" charset="-122"/>
              </a:rPr>
              <a:t>char </a:t>
            </a:r>
            <a:r>
              <a:rPr kumimoji="1" lang="en-US" altLang="zh-CN" sz="2000" b="1">
                <a:effectLst>
                  <a:outerShdw blurRad="38100" dist="38100" dir="2700000" algn="tl">
                    <a:srgbClr val="FFFFFF"/>
                  </a:outerShdw>
                </a:effectLst>
                <a:latin typeface="Verdana" pitchFamily="34" charset="0"/>
                <a:ea typeface="金山简准圆" pitchFamily="49" charset="-122"/>
              </a:rPr>
              <a:t>s1[],</a:t>
            </a:r>
            <a:r>
              <a:rPr kumimoji="1" lang="en-US" altLang="zh-CN" sz="2000" b="1">
                <a:solidFill>
                  <a:srgbClr val="3333CC"/>
                </a:solidFill>
                <a:effectLst>
                  <a:outerShdw blurRad="38100" dist="38100" dir="2700000" algn="tl">
                    <a:srgbClr val="000000"/>
                  </a:outerShdw>
                </a:effectLst>
                <a:latin typeface="Verdana" pitchFamily="34" charset="0"/>
                <a:ea typeface="金山简准圆" pitchFamily="49" charset="-122"/>
              </a:rPr>
              <a:t>char</a:t>
            </a:r>
            <a:r>
              <a:rPr kumimoji="1" lang="en-US" altLang="zh-CN" sz="2000" b="1">
                <a:effectLst>
                  <a:outerShdw blurRad="38100" dist="38100" dir="2700000" algn="tl">
                    <a:srgbClr val="FFFFFF"/>
                  </a:outerShdw>
                </a:effectLst>
                <a:latin typeface="Verdana" pitchFamily="34" charset="0"/>
                <a:ea typeface="金山简准圆" pitchFamily="49" charset="-122"/>
              </a:rPr>
              <a:t> s2[]){</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r>
              <a:rPr kumimoji="1" lang="en-US" altLang="zh-CN" sz="2000" b="1">
                <a:solidFill>
                  <a:srgbClr val="3333CC"/>
                </a:solidFill>
                <a:effectLst>
                  <a:outerShdw blurRad="38100" dist="38100" dir="2700000" algn="tl">
                    <a:srgbClr val="000000"/>
                  </a:outerShdw>
                </a:effectLst>
                <a:latin typeface="Verdana" pitchFamily="34" charset="0"/>
                <a:ea typeface="金山简准圆" pitchFamily="49" charset="-122"/>
              </a:rPr>
              <a:t>int</a:t>
            </a:r>
            <a:r>
              <a:rPr kumimoji="1" lang="en-US" altLang="zh-CN" sz="2000" b="1">
                <a:solidFill>
                  <a:srgbClr val="FFFF00"/>
                </a:solidFill>
                <a:effectLst>
                  <a:outerShdw blurRad="38100" dist="38100" dir="2700000" algn="tl">
                    <a:srgbClr val="000000"/>
                  </a:outerShdw>
                </a:effectLst>
                <a:latin typeface="Verdana" pitchFamily="34" charset="0"/>
                <a:ea typeface="金山简准圆" pitchFamily="49" charset="-122"/>
              </a:rPr>
              <a:t> </a:t>
            </a:r>
            <a:r>
              <a:rPr kumimoji="1" lang="en-US" altLang="zh-CN" sz="2000" b="1">
                <a:effectLst>
                  <a:outerShdw blurRad="38100" dist="38100" dir="2700000" algn="tl">
                    <a:srgbClr val="FFFFFF"/>
                  </a:outerShdw>
                </a:effectLst>
                <a:latin typeface="Verdana" pitchFamily="34" charset="0"/>
                <a:ea typeface="金山简准圆" pitchFamily="49" charset="-122"/>
              </a:rPr>
              <a:t>j=0,i=0;</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r>
              <a:rPr kumimoji="1" lang="en-US" altLang="zh-CN" sz="2000" b="1">
                <a:solidFill>
                  <a:srgbClr val="FFFF00"/>
                </a:solidFill>
                <a:effectLst>
                  <a:outerShdw blurRad="38100" dist="38100" dir="2700000" algn="tl">
                    <a:srgbClr val="000000"/>
                  </a:outerShdw>
                </a:effectLst>
                <a:latin typeface="Verdana" pitchFamily="34" charset="0"/>
                <a:ea typeface="金山简准圆" pitchFamily="49" charset="-122"/>
              </a:rPr>
              <a:t> </a:t>
            </a:r>
            <a:r>
              <a:rPr kumimoji="1" lang="en-US" altLang="zh-CN" sz="2000" b="1">
                <a:solidFill>
                  <a:srgbClr val="3333CC"/>
                </a:solidFill>
                <a:effectLst>
                  <a:outerShdw blurRad="38100" dist="38100" dir="2700000" algn="tl">
                    <a:srgbClr val="000000"/>
                  </a:outerShdw>
                </a:effectLst>
                <a:latin typeface="Verdana" pitchFamily="34" charset="0"/>
                <a:ea typeface="金山简准圆" pitchFamily="49" charset="-122"/>
              </a:rPr>
              <a:t>while</a:t>
            </a:r>
            <a:r>
              <a:rPr kumimoji="1" lang="en-US" altLang="zh-CN" sz="2000" b="1">
                <a:effectLst>
                  <a:outerShdw blurRad="38100" dist="38100" dir="2700000" algn="tl">
                    <a:srgbClr val="FFFFFF"/>
                  </a:outerShdw>
                </a:effectLst>
                <a:latin typeface="Verdana" pitchFamily="34" charset="0"/>
                <a:ea typeface="金山简准圆" pitchFamily="49" charset="-122"/>
              </a:rPr>
              <a:t>(s1[i++]);</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r>
              <a:rPr kumimoji="1" lang="en-US" altLang="zh-CN" sz="2000" b="1">
                <a:solidFill>
                  <a:srgbClr val="FFFF00"/>
                </a:solidFill>
                <a:effectLst>
                  <a:outerShdw blurRad="38100" dist="38100" dir="2700000" algn="tl">
                    <a:srgbClr val="000000"/>
                  </a:outerShdw>
                </a:effectLst>
                <a:latin typeface="Verdana" pitchFamily="34" charset="0"/>
                <a:ea typeface="金山简准圆" pitchFamily="49" charset="-122"/>
              </a:rPr>
              <a:t> </a:t>
            </a:r>
            <a:r>
              <a:rPr kumimoji="1" lang="en-US" altLang="zh-CN" sz="2000" b="1">
                <a:solidFill>
                  <a:srgbClr val="3333CC"/>
                </a:solidFill>
                <a:effectLst>
                  <a:outerShdw blurRad="38100" dist="38100" dir="2700000" algn="tl">
                    <a:srgbClr val="000000"/>
                  </a:outerShdw>
                </a:effectLst>
                <a:latin typeface="Verdana" pitchFamily="34" charset="0"/>
                <a:ea typeface="金山简准圆" pitchFamily="49" charset="-122"/>
              </a:rPr>
              <a:t>while</a:t>
            </a:r>
            <a:r>
              <a:rPr kumimoji="1" lang="en-US" altLang="zh-CN" sz="2000" b="1">
                <a:effectLst>
                  <a:outerShdw blurRad="38100" dist="38100" dir="2700000" algn="tl">
                    <a:srgbClr val="FFFFFF"/>
                  </a:outerShdw>
                </a:effectLst>
                <a:latin typeface="Verdana" pitchFamily="34" charset="0"/>
                <a:ea typeface="金山简准圆" pitchFamily="49" charset="-122"/>
              </a:rPr>
              <a:t>(s2[j])</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(s1[i++]=s2[j++]);</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s1[i]='\0';</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a:t>
            </a:r>
          </a:p>
        </p:txBody>
      </p:sp>
      <p:sp>
        <p:nvSpPr>
          <p:cNvPr id="18436" name="Text Box 4"/>
          <p:cNvSpPr txBox="1">
            <a:spLocks noChangeArrowheads="1"/>
          </p:cNvSpPr>
          <p:nvPr/>
        </p:nvSpPr>
        <p:spPr bwMode="auto">
          <a:xfrm>
            <a:off x="3352800" y="4191000"/>
            <a:ext cx="309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2400" b="1">
                <a:effectLst>
                  <a:outerShdw blurRad="38100" dist="38100" dir="2700000" algn="tl">
                    <a:srgbClr val="FFFFFF"/>
                  </a:outerShdw>
                </a:effectLst>
                <a:latin typeface="Symbol" pitchFamily="18" charset="2"/>
                <a:ea typeface="金山简准圆" pitchFamily="49" charset="-122"/>
              </a:rPr>
              <a:t>//</a:t>
            </a:r>
            <a:r>
              <a:rPr kumimoji="1" lang="zh-CN" altLang="en-US" sz="2400" b="1">
                <a:effectLst>
                  <a:outerShdw blurRad="38100" dist="38100" dir="2700000" algn="tl">
                    <a:srgbClr val="FFFFFF"/>
                  </a:outerShdw>
                </a:effectLst>
                <a:latin typeface="Symbol" pitchFamily="18" charset="2"/>
                <a:ea typeface="金山简准圆" pitchFamily="49" charset="-122"/>
              </a:rPr>
              <a:t>找到串结束符的位置</a:t>
            </a:r>
          </a:p>
        </p:txBody>
      </p:sp>
      <p:sp>
        <p:nvSpPr>
          <p:cNvPr id="18437" name="Text Box 5"/>
          <p:cNvSpPr txBox="1">
            <a:spLocks noChangeArrowheads="1"/>
          </p:cNvSpPr>
          <p:nvPr/>
        </p:nvSpPr>
        <p:spPr bwMode="auto">
          <a:xfrm>
            <a:off x="3260725" y="4876800"/>
            <a:ext cx="2851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altLang="zh-CN" sz="2400" b="1">
                <a:effectLst>
                  <a:outerShdw blurRad="38100" dist="38100" dir="2700000" algn="tl">
                    <a:srgbClr val="FFFFFF"/>
                  </a:outerShdw>
                </a:effectLst>
                <a:latin typeface="Symbol" pitchFamily="18" charset="2"/>
                <a:ea typeface="金山简准圆" pitchFamily="49" charset="-122"/>
              </a:rPr>
              <a:t>//</a:t>
            </a:r>
            <a:r>
              <a:rPr kumimoji="1" lang="zh-CN" altLang="en-US" sz="2400" b="1">
                <a:effectLst>
                  <a:outerShdw blurRad="38100" dist="38100" dir="2700000" algn="tl">
                    <a:srgbClr val="FFFFFF"/>
                  </a:outerShdw>
                </a:effectLst>
                <a:latin typeface="Symbol" pitchFamily="18" charset="2"/>
                <a:ea typeface="金山简准圆" pitchFamily="49" charset="-122"/>
              </a:rPr>
              <a:t>将串</a:t>
            </a:r>
            <a:r>
              <a:rPr kumimoji="1" lang="en-US" altLang="zh-CN" sz="2400" b="1">
                <a:effectLst>
                  <a:outerShdw blurRad="38100" dist="38100" dir="2700000" algn="tl">
                    <a:srgbClr val="FFFFFF"/>
                  </a:outerShdw>
                </a:effectLst>
                <a:latin typeface="Verdana" pitchFamily="34" charset="0"/>
                <a:ea typeface="金山简准圆" pitchFamily="49" charset="-122"/>
              </a:rPr>
              <a:t>s</a:t>
            </a:r>
            <a:r>
              <a:rPr kumimoji="1" lang="en-US" altLang="zh-CN" sz="2400" b="1">
                <a:effectLst>
                  <a:outerShdw blurRad="38100" dist="38100" dir="2700000" algn="tl">
                    <a:srgbClr val="FFFFFF"/>
                  </a:outerShdw>
                </a:effectLst>
                <a:latin typeface="宋体" pitchFamily="2" charset="-122"/>
              </a:rPr>
              <a:t>2</a:t>
            </a:r>
            <a:r>
              <a:rPr kumimoji="1" lang="zh-CN" altLang="en-US" sz="2400" b="1">
                <a:effectLst>
                  <a:outerShdw blurRad="38100" dist="38100" dir="2700000" algn="tl">
                    <a:srgbClr val="FFFFFF"/>
                  </a:outerShdw>
                </a:effectLst>
                <a:latin typeface="Symbol" pitchFamily="18" charset="2"/>
                <a:ea typeface="金山简准圆" pitchFamily="49" charset="-122"/>
              </a:rPr>
              <a:t>追加到</a:t>
            </a:r>
            <a:r>
              <a:rPr kumimoji="1" lang="en-US" altLang="zh-CN" sz="2400" b="1">
                <a:effectLst>
                  <a:outerShdw blurRad="38100" dist="38100" dir="2700000" algn="tl">
                    <a:srgbClr val="FFFFFF"/>
                  </a:outerShdw>
                </a:effectLst>
                <a:latin typeface="Verdana" pitchFamily="34" charset="0"/>
                <a:ea typeface="金山简准圆" pitchFamily="49" charset="-122"/>
              </a:rPr>
              <a:t>s</a:t>
            </a:r>
            <a:r>
              <a:rPr kumimoji="1" lang="en-US" altLang="zh-CN" sz="2400" b="1">
                <a:effectLst>
                  <a:outerShdw blurRad="38100" dist="38100" dir="2700000" algn="tl">
                    <a:srgbClr val="FFFFFF"/>
                  </a:outerShdw>
                </a:effectLst>
                <a:latin typeface="Symbol" pitchFamily="18" charset="2"/>
                <a:ea typeface="金山简准圆" pitchFamily="49" charset="-122"/>
              </a:rPr>
              <a:t>1</a:t>
            </a:r>
            <a:r>
              <a:rPr kumimoji="1" lang="zh-CN" altLang="en-US" sz="2400" b="1">
                <a:effectLst>
                  <a:outerShdw blurRad="38100" dist="38100" dir="2700000" algn="tl">
                    <a:srgbClr val="FFFFFF"/>
                  </a:outerShdw>
                </a:effectLst>
                <a:latin typeface="Symbol" pitchFamily="18" charset="2"/>
                <a:ea typeface="金山简准圆" pitchFamily="49" charset="-122"/>
              </a:rPr>
              <a:t>中</a:t>
            </a:r>
          </a:p>
        </p:txBody>
      </p:sp>
      <p:sp>
        <p:nvSpPr>
          <p:cNvPr id="18438" name="Text Box 6"/>
          <p:cNvSpPr txBox="1">
            <a:spLocks noChangeArrowheads="1"/>
          </p:cNvSpPr>
          <p:nvPr/>
        </p:nvSpPr>
        <p:spPr bwMode="auto">
          <a:xfrm>
            <a:off x="6019800" y="228600"/>
            <a:ext cx="3048000" cy="666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857250" indent="-857250">
              <a:defRPr>
                <a:solidFill>
                  <a:schemeClr val="tx1"/>
                </a:solidFill>
                <a:latin typeface="Arial" pitchFamily="34" charset="0"/>
                <a:ea typeface="宋体" pitchFamily="2" charset="-122"/>
              </a:defRPr>
            </a:lvl1pPr>
            <a:lvl2pPr marL="1047750">
              <a:defRPr>
                <a:solidFill>
                  <a:schemeClr val="tx1"/>
                </a:solidFill>
                <a:latin typeface="Arial" pitchFamily="34" charset="0"/>
                <a:ea typeface="宋体" pitchFamily="2" charset="-122"/>
              </a:defRPr>
            </a:lvl2pPr>
            <a:lvl3pPr marL="1238250">
              <a:defRPr>
                <a:solidFill>
                  <a:schemeClr val="tx1"/>
                </a:solidFill>
                <a:latin typeface="Arial" pitchFamily="34" charset="0"/>
                <a:ea typeface="宋体" pitchFamily="2" charset="-122"/>
              </a:defRPr>
            </a:lvl3pPr>
            <a:lvl4pPr marL="1428750">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FFFFFF"/>
                  </a:outerShdw>
                </a:effectLst>
                <a:latin typeface="Symbol" pitchFamily="18" charset="2"/>
                <a:ea typeface="黑体" pitchFamily="49" charset="-122"/>
              </a:rPr>
              <a:t>注意：</a:t>
            </a:r>
            <a:r>
              <a:rPr kumimoji="1" lang="en-US" altLang="zh-CN" sz="2400" b="1">
                <a:effectLst>
                  <a:outerShdw blurRad="38100" dist="38100" dir="2700000" algn="tl">
                    <a:srgbClr val="FFFFFF"/>
                  </a:outerShdw>
                </a:effectLst>
                <a:latin typeface="Verdana" pitchFamily="34" charset="0"/>
                <a:ea typeface="黑体" pitchFamily="49" charset="-122"/>
              </a:rPr>
              <a:t>stract1</a:t>
            </a:r>
            <a:r>
              <a:rPr kumimoji="1" lang="zh-CN" altLang="en-US" sz="2400">
                <a:latin typeface="Symbol" pitchFamily="18" charset="2"/>
                <a:ea typeface="幼圆" pitchFamily="49" charset="-122"/>
              </a:rPr>
              <a:t>函数中用到串结束符，函数不进行数组越界检查。</a:t>
            </a:r>
          </a:p>
          <a:p>
            <a:pPr eaLnBrk="0" hangingPunct="0"/>
            <a:r>
              <a:rPr kumimoji="1" lang="zh-CN" altLang="en-US" sz="2400">
                <a:latin typeface="Symbol" pitchFamily="18" charset="2"/>
                <a:ea typeface="幼圆" pitchFamily="49" charset="-122"/>
              </a:rPr>
              <a:t>           也就是说，当数组</a:t>
            </a:r>
            <a:r>
              <a:rPr kumimoji="1" lang="en-US" altLang="zh-CN" sz="2400">
                <a:latin typeface="Verdana" pitchFamily="34" charset="0"/>
                <a:ea typeface="幼圆" pitchFamily="49" charset="-122"/>
              </a:rPr>
              <a:t>C2 </a:t>
            </a:r>
            <a:r>
              <a:rPr kumimoji="1" lang="zh-CN" altLang="en-US" sz="2400">
                <a:latin typeface="Verdana" pitchFamily="34" charset="0"/>
                <a:ea typeface="幼圆" pitchFamily="49" charset="-122"/>
              </a:rPr>
              <a:t>中的串和数组</a:t>
            </a:r>
            <a:r>
              <a:rPr kumimoji="1" lang="en-US" altLang="zh-CN" sz="2400">
                <a:latin typeface="Verdana" pitchFamily="34" charset="0"/>
                <a:ea typeface="幼圆" pitchFamily="49" charset="-122"/>
              </a:rPr>
              <a:t>C1 </a:t>
            </a:r>
            <a:r>
              <a:rPr kumimoji="1" lang="zh-CN" altLang="en-US" sz="2400">
                <a:latin typeface="Verdana" pitchFamily="34" charset="0"/>
                <a:ea typeface="幼圆" pitchFamily="49" charset="-122"/>
              </a:rPr>
              <a:t>中的串的长度之和</a:t>
            </a:r>
            <a:r>
              <a:rPr kumimoji="1" lang="zh-CN" altLang="en-US" sz="2400">
                <a:latin typeface="Symbol" pitchFamily="18" charset="2"/>
                <a:ea typeface="幼圆" pitchFamily="49" charset="-122"/>
              </a:rPr>
              <a:t>超过数组</a:t>
            </a:r>
            <a:r>
              <a:rPr kumimoji="1" lang="en-US" altLang="zh-CN" sz="2400">
                <a:latin typeface="Verdana" pitchFamily="34" charset="0"/>
                <a:ea typeface="幼圆" pitchFamily="49" charset="-122"/>
              </a:rPr>
              <a:t>C1 </a:t>
            </a:r>
            <a:r>
              <a:rPr kumimoji="1" lang="zh-CN" altLang="en-US" sz="2400">
                <a:latin typeface="Verdana" pitchFamily="34" charset="0"/>
                <a:ea typeface="幼圆" pitchFamily="49" charset="-122"/>
              </a:rPr>
              <a:t>的大小时，</a:t>
            </a:r>
            <a:r>
              <a:rPr kumimoji="1" lang="en-US" altLang="zh-CN" sz="2400">
                <a:latin typeface="Verdana" pitchFamily="34" charset="0"/>
                <a:ea typeface="幼圆" pitchFamily="49" charset="-122"/>
              </a:rPr>
              <a:t>C1 </a:t>
            </a:r>
            <a:r>
              <a:rPr kumimoji="1" lang="zh-CN" altLang="en-US" sz="2400">
                <a:latin typeface="Verdana" pitchFamily="34" charset="0"/>
                <a:ea typeface="幼圆" pitchFamily="49" charset="-122"/>
              </a:rPr>
              <a:t>中存放 的串将没有串结束符，由此产生的后果是对</a:t>
            </a:r>
            <a:r>
              <a:rPr kumimoji="1" lang="en-US" altLang="zh-CN" sz="2400">
                <a:latin typeface="Verdana" pitchFamily="34" charset="0"/>
                <a:ea typeface="幼圆" pitchFamily="49" charset="-122"/>
              </a:rPr>
              <a:t>C1</a:t>
            </a:r>
            <a:r>
              <a:rPr kumimoji="1" lang="zh-CN" altLang="en-US" sz="2400">
                <a:latin typeface="Verdana" pitchFamily="34" charset="0"/>
                <a:ea typeface="幼圆" pitchFamily="49" charset="-122"/>
              </a:rPr>
              <a:t>中的串的运算结果不可知。</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slide(fromTop)">
                                      <p:cBhvr>
                                        <p:cTn id="7" dur="500"/>
                                        <p:tgtEl>
                                          <p:spTgt spid="184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8437"/>
                                        </p:tgtEl>
                                        <p:attrNameLst>
                                          <p:attrName>style.visibility</p:attrName>
                                        </p:attrNameLst>
                                      </p:cBhvr>
                                      <p:to>
                                        <p:strVal val="visible"/>
                                      </p:to>
                                    </p:set>
                                    <p:animEffect transition="in" filter="slide(fromTop)">
                                      <p:cBhvr>
                                        <p:cTn id="12" dur="500"/>
                                        <p:tgtEl>
                                          <p:spTgt spid="1843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8438"/>
                                        </p:tgtEl>
                                        <p:attrNameLst>
                                          <p:attrName>style.visibility</p:attrName>
                                        </p:attrNameLst>
                                      </p:cBhvr>
                                      <p:to>
                                        <p:strVal val="visible"/>
                                      </p:to>
                                    </p:set>
                                    <p:animEffect transition="in" filter="slide(fromTop)">
                                      <p:cBhvr>
                                        <p:cTn id="17" dur="500"/>
                                        <p:tgtEl>
                                          <p:spTgt spid="1843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3" fill="hold" grpId="0" nodeType="clickEffect">
                                  <p:stCondLst>
                                    <p:cond delay="0"/>
                                  </p:stCondLst>
                                  <p:childTnLst>
                                    <p:set>
                                      <p:cBhvr>
                                        <p:cTn id="21" dur="1" fill="hold">
                                          <p:stCondLst>
                                            <p:cond delay="0"/>
                                          </p:stCondLst>
                                        </p:cTn>
                                        <p:tgtEl>
                                          <p:spTgt spid="18434"/>
                                        </p:tgtEl>
                                        <p:attrNameLst>
                                          <p:attrName>style.visibility</p:attrName>
                                        </p:attrNameLst>
                                      </p:cBhvr>
                                      <p:to>
                                        <p:strVal val="visible"/>
                                      </p:to>
                                    </p:set>
                                    <p:anim calcmode="lin" valueType="num">
                                      <p:cBhvr additive="base">
                                        <p:cTn id="22" dur="500" fill="hold"/>
                                        <p:tgtEl>
                                          <p:spTgt spid="18434"/>
                                        </p:tgtEl>
                                        <p:attrNameLst>
                                          <p:attrName>ppt_x</p:attrName>
                                        </p:attrNameLst>
                                      </p:cBhvr>
                                      <p:tavLst>
                                        <p:tav tm="0">
                                          <p:val>
                                            <p:strVal val="1+#ppt_w/2"/>
                                          </p:val>
                                        </p:tav>
                                        <p:tav tm="100000">
                                          <p:val>
                                            <p:strVal val="#ppt_x"/>
                                          </p:val>
                                        </p:tav>
                                      </p:tavLst>
                                    </p:anim>
                                    <p:anim calcmode="lin" valueType="num">
                                      <p:cBhvr additive="base">
                                        <p:cTn id="23" dur="500" fill="hold"/>
                                        <p:tgtEl>
                                          <p:spTgt spid="1843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autoUpdateAnimBg="0"/>
      <p:bldP spid="18436" grpId="0" autoUpdateAnimBg="0"/>
      <p:bldP spid="18437" grpId="0" autoUpdateAnimBg="0"/>
      <p:bldP spid="18438"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76200" y="2651125"/>
            <a:ext cx="4876800" cy="314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000" b="1">
                <a:solidFill>
                  <a:srgbClr val="3333CC"/>
                </a:solidFill>
                <a:effectLst>
                  <a:outerShdw blurRad="38100" dist="38100" dir="2700000" algn="tl">
                    <a:srgbClr val="000000"/>
                  </a:outerShdw>
                </a:effectLst>
                <a:latin typeface="Verdana" pitchFamily="34" charset="0"/>
                <a:ea typeface="金山简准圆" pitchFamily="49" charset="-122"/>
              </a:rPr>
              <a:t>int</a:t>
            </a:r>
            <a:r>
              <a:rPr kumimoji="1" lang="en-US" altLang="zh-CN" sz="2000" b="1">
                <a:effectLst>
                  <a:outerShdw blurRad="38100" dist="38100" dir="2700000" algn="tl">
                    <a:srgbClr val="FFFFFF"/>
                  </a:outerShdw>
                </a:effectLst>
                <a:latin typeface="Verdana" pitchFamily="34" charset="0"/>
                <a:ea typeface="金山简准圆" pitchFamily="49" charset="-122"/>
              </a:rPr>
              <a:t> strcat1(char[] ,char[],int);</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r>
              <a:rPr kumimoji="1" lang="en-US" altLang="zh-CN" sz="2000" b="1">
                <a:solidFill>
                  <a:srgbClr val="3333CC"/>
                </a:solidFill>
                <a:effectLst>
                  <a:outerShdw blurRad="38100" dist="38100" dir="2700000" algn="tl">
                    <a:srgbClr val="000000"/>
                  </a:outerShdw>
                </a:effectLst>
                <a:latin typeface="Verdana" pitchFamily="34" charset="0"/>
                <a:ea typeface="金山简准圆" pitchFamily="49" charset="-122"/>
              </a:rPr>
              <a:t>int</a:t>
            </a:r>
            <a:r>
              <a:rPr kumimoji="1" lang="en-US" altLang="zh-CN" sz="2000" b="1">
                <a:effectLst>
                  <a:outerShdw blurRad="38100" dist="38100" dir="2700000" algn="tl">
                    <a:srgbClr val="FFFFFF"/>
                  </a:outerShdw>
                </a:effectLst>
                <a:latin typeface="Verdana" pitchFamily="34" charset="0"/>
                <a:ea typeface="金山简准圆" pitchFamily="49" charset="-122"/>
              </a:rPr>
              <a:t> len;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r>
              <a:rPr kumimoji="1" lang="en-US" altLang="zh-CN" sz="2000" b="1">
                <a:solidFill>
                  <a:srgbClr val="FFFF00"/>
                </a:solidFill>
                <a:effectLst>
                  <a:outerShdw blurRad="38100" dist="38100" dir="2700000" algn="tl">
                    <a:srgbClr val="000000"/>
                  </a:outerShdw>
                </a:effectLst>
                <a:latin typeface="Verdana" pitchFamily="34" charset="0"/>
                <a:ea typeface="金山简准圆" pitchFamily="49" charset="-122"/>
              </a:rPr>
              <a:t> </a:t>
            </a:r>
            <a:r>
              <a:rPr kumimoji="1" lang="en-US" altLang="zh-CN" sz="2000" b="1">
                <a:solidFill>
                  <a:srgbClr val="3333CC"/>
                </a:solidFill>
                <a:effectLst>
                  <a:outerShdw blurRad="38100" dist="38100" dir="2700000" algn="tl">
                    <a:srgbClr val="000000"/>
                  </a:outerShdw>
                </a:effectLst>
                <a:latin typeface="Verdana" pitchFamily="34" charset="0"/>
                <a:ea typeface="金山简准圆" pitchFamily="49" charset="-122"/>
              </a:rPr>
              <a:t>char</a:t>
            </a:r>
            <a:r>
              <a:rPr kumimoji="1" lang="en-US" altLang="zh-CN" sz="2000" b="1">
                <a:effectLst>
                  <a:outerShdw blurRad="38100" dist="38100" dir="2700000" algn="tl">
                    <a:srgbClr val="FFFFFF"/>
                  </a:outerShdw>
                </a:effectLst>
                <a:latin typeface="Verdana" pitchFamily="34" charset="0"/>
                <a:ea typeface="金山简准圆" pitchFamily="49" charset="-122"/>
              </a:rPr>
              <a:t> c1[10]={'N','a','n','\0'}</a:t>
            </a:r>
            <a:r>
              <a:rPr kumimoji="1" lang="zh-CN" altLang="en-US" sz="2000" b="1">
                <a:effectLst>
                  <a:outerShdw blurRad="38100" dist="38100" dir="2700000" algn="tl">
                    <a:srgbClr val="FFFFFF"/>
                  </a:outerShdw>
                </a:effectLst>
                <a:latin typeface="Verdana" pitchFamily="34" charset="0"/>
                <a:ea typeface="金山简准圆" pitchFamily="49" charset="-122"/>
              </a:rPr>
              <a:t>，</a:t>
            </a:r>
          </a:p>
          <a:p>
            <a:pPr eaLnBrk="0" hangingPunct="0"/>
            <a:r>
              <a:rPr kumimoji="1" lang="zh-CN" altLang="en-US" sz="2000" b="1">
                <a:effectLst>
                  <a:outerShdw blurRad="38100" dist="38100" dir="2700000" algn="tl">
                    <a:srgbClr val="FFFFFF"/>
                  </a:outerShdw>
                </a:effectLst>
                <a:latin typeface="Verdana" pitchFamily="34" charset="0"/>
                <a:ea typeface="金山简准圆" pitchFamily="49" charset="-122"/>
              </a:rPr>
              <a:t>   </a:t>
            </a:r>
            <a:r>
              <a:rPr kumimoji="1" lang="en-US" altLang="zh-CN" sz="2000" b="1">
                <a:effectLst>
                  <a:outerShdw blurRad="38100" dist="38100" dir="2700000" algn="tl">
                    <a:srgbClr val="FFFFFF"/>
                  </a:outerShdw>
                </a:effectLst>
                <a:latin typeface="Verdana" pitchFamily="34" charset="0"/>
                <a:ea typeface="金山简准圆" pitchFamily="49" charset="-122"/>
              </a:rPr>
              <a:t>c2[10]={'c','h','a','n','g','\0'};</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len=</a:t>
            </a:r>
            <a:r>
              <a:rPr kumimoji="1" lang="en-US" altLang="zh-CN" sz="2000" b="1">
                <a:solidFill>
                  <a:srgbClr val="3333CC"/>
                </a:solidFill>
                <a:effectLst>
                  <a:outerShdw blurRad="38100" dist="38100" dir="2700000" algn="tl">
                    <a:srgbClr val="000000"/>
                  </a:outerShdw>
                </a:effectLst>
                <a:latin typeface="Verdana" pitchFamily="34" charset="0"/>
                <a:ea typeface="金山简准圆" pitchFamily="49" charset="-122"/>
              </a:rPr>
              <a:t>sizeof</a:t>
            </a:r>
            <a:r>
              <a:rPr kumimoji="1" lang="en-US" altLang="zh-CN" sz="2000" b="1">
                <a:effectLst>
                  <a:outerShdw blurRad="38100" dist="38100" dir="2700000" algn="tl">
                    <a:srgbClr val="FFFFFF"/>
                  </a:outerShdw>
                </a:effectLst>
                <a:latin typeface="Verdana" pitchFamily="34" charset="0"/>
                <a:ea typeface="金山简准圆" pitchFamily="49" charset="-122"/>
              </a:rPr>
              <a:t>(c1);</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r>
              <a:rPr kumimoji="1" lang="en-US" altLang="zh-CN" sz="2000" b="1">
                <a:solidFill>
                  <a:srgbClr val="3333CC"/>
                </a:solidFill>
                <a:effectLst>
                  <a:outerShdw blurRad="38100" dist="38100" dir="2700000" algn="tl">
                    <a:srgbClr val="000000"/>
                  </a:outerShdw>
                </a:effectLst>
                <a:latin typeface="Verdana" pitchFamily="34" charset="0"/>
                <a:ea typeface="金山简准圆" pitchFamily="49" charset="-122"/>
              </a:rPr>
              <a:t>if</a:t>
            </a:r>
            <a:r>
              <a:rPr kumimoji="1" lang="en-US" altLang="zh-CN" sz="2000" b="1">
                <a:effectLst>
                  <a:outerShdw blurRad="38100" dist="38100" dir="2700000" algn="tl">
                    <a:srgbClr val="FFFFFF"/>
                  </a:outerShdw>
                </a:effectLst>
                <a:latin typeface="Verdana" pitchFamily="34" charset="0"/>
                <a:ea typeface="金山简准圆" pitchFamily="49" charset="-122"/>
              </a:rPr>
              <a:t>(strcat1(c1,c2,len))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exit(1);</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puts(c1);</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a:t>
            </a:r>
          </a:p>
        </p:txBody>
      </p:sp>
      <p:sp>
        <p:nvSpPr>
          <p:cNvPr id="20483" name="Rectangle 3"/>
          <p:cNvSpPr>
            <a:spLocks noChangeArrowheads="1"/>
          </p:cNvSpPr>
          <p:nvPr/>
        </p:nvSpPr>
        <p:spPr bwMode="auto">
          <a:xfrm>
            <a:off x="4572000" y="390525"/>
            <a:ext cx="4419600" cy="593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1524000" indent="-15240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strcat1(</a:t>
            </a:r>
            <a:r>
              <a:rPr kumimoji="1" lang="en-US" altLang="zh-CN" sz="2400" b="1">
                <a:solidFill>
                  <a:srgbClr val="3333CC"/>
                </a:solidFill>
                <a:effectLst>
                  <a:outerShdw blurRad="38100" dist="38100" dir="2700000" algn="tl">
                    <a:srgbClr val="000000"/>
                  </a:outerShdw>
                </a:effectLst>
                <a:latin typeface="Verdana" pitchFamily="34" charset="0"/>
                <a:ea typeface="金山简准圆" pitchFamily="49" charset="-122"/>
              </a:rPr>
              <a:t>char</a:t>
            </a:r>
            <a:r>
              <a:rPr kumimoji="1" lang="en-US" altLang="zh-CN" sz="2400" b="1">
                <a:effectLst>
                  <a:outerShdw blurRad="38100" dist="38100" dir="2700000" algn="tl">
                    <a:srgbClr val="FFFFFF"/>
                  </a:outerShdw>
                </a:effectLst>
                <a:latin typeface="Verdana" pitchFamily="34" charset="0"/>
                <a:ea typeface="金山简准圆" pitchFamily="49" charset="-122"/>
              </a:rPr>
              <a:t> s1[],</a:t>
            </a:r>
            <a:r>
              <a:rPr kumimoji="1" lang="en-US" altLang="zh-CN" sz="2400" b="1">
                <a:solidFill>
                  <a:srgbClr val="3333CC"/>
                </a:solidFill>
                <a:effectLst>
                  <a:outerShdw blurRad="38100" dist="38100" dir="2700000" algn="tl">
                    <a:srgbClr val="000000"/>
                  </a:outerShdw>
                </a:effectLst>
                <a:latin typeface="Verdana" pitchFamily="34" charset="0"/>
                <a:ea typeface="金山简准圆" pitchFamily="49" charset="-122"/>
              </a:rPr>
              <a:t>char</a:t>
            </a:r>
            <a:r>
              <a:rPr kumimoji="1" lang="en-US" altLang="zh-CN" sz="2400" b="1">
                <a:effectLst>
                  <a:outerShdw blurRad="38100" dist="38100" dir="2700000" algn="tl">
                    <a:srgbClr val="FFFFFF"/>
                  </a:outerShdw>
                </a:effectLst>
                <a:latin typeface="Verdana" pitchFamily="34" charset="0"/>
                <a:ea typeface="金山简准圆" pitchFamily="49" charset="-122"/>
              </a:rPr>
              <a:t> s2[],</a:t>
            </a:r>
            <a:r>
              <a:rPr kumimoji="1" lang="en-US" altLang="zh-CN" sz="2400" b="1">
                <a:solidFill>
                  <a:srgbClr val="3333CC"/>
                </a:solidFill>
                <a:effectLst>
                  <a:outerShdw blurRad="38100" dist="38100" dir="2700000" algn="tl">
                    <a:srgbClr val="000000"/>
                  </a:outerShdw>
                </a:effectLst>
                <a:latin typeface="Verdana" pitchFamily="34" charset="0"/>
                <a:ea typeface="金山简准圆" pitchFamily="49" charset="-122"/>
              </a:rPr>
              <a:t>int</a:t>
            </a:r>
            <a:r>
              <a:rPr kumimoji="1" lang="en-US" altLang="zh-CN" sz="2400" b="1">
                <a:effectLst>
                  <a:outerShdw blurRad="38100" dist="38100" dir="2700000" algn="tl">
                    <a:srgbClr val="FFFFFF"/>
                  </a:outerShdw>
                </a:effectLst>
                <a:latin typeface="Verdana" pitchFamily="34" charset="0"/>
                <a:ea typeface="金山简准圆" pitchFamily="49" charset="-122"/>
              </a:rPr>
              <a:t> len){</a:t>
            </a:r>
          </a:p>
          <a:p>
            <a:pPr marL="1524000" indent="-15240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r>
              <a:rPr kumimoji="1" lang="en-US" altLang="zh-CN" sz="2400" b="1">
                <a:solidFill>
                  <a:srgbClr val="3333CC"/>
                </a:solidFill>
                <a:effectLst>
                  <a:outerShdw blurRad="38100" dist="38100" dir="2700000" algn="tl">
                    <a:srgbClr val="000000"/>
                  </a:outerShdw>
                </a:effectLst>
                <a:latin typeface="Verdana" pitchFamily="34" charset="0"/>
                <a:ea typeface="金山简准圆" pitchFamily="49" charset="-122"/>
              </a:rPr>
              <a:t>int </a:t>
            </a:r>
            <a:r>
              <a:rPr kumimoji="1" lang="en-US" altLang="zh-CN" sz="2400" b="1">
                <a:effectLst>
                  <a:outerShdw blurRad="38100" dist="38100" dir="2700000" algn="tl">
                    <a:srgbClr val="FFFFFF"/>
                  </a:outerShdw>
                </a:effectLst>
                <a:latin typeface="Verdana" pitchFamily="34" charset="0"/>
                <a:ea typeface="金山简准圆" pitchFamily="49" charset="-122"/>
              </a:rPr>
              <a:t>j=0,i=0;</a:t>
            </a:r>
          </a:p>
          <a:p>
            <a:pPr marL="1524000" indent="-15240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r>
              <a:rPr kumimoji="1" lang="en-US" altLang="zh-CN" sz="2400" b="1">
                <a:solidFill>
                  <a:srgbClr val="3333CC"/>
                </a:solidFill>
                <a:effectLst>
                  <a:outerShdw blurRad="38100" dist="38100" dir="2700000" algn="tl">
                    <a:srgbClr val="000000"/>
                  </a:outerShdw>
                </a:effectLst>
                <a:latin typeface="Verdana" pitchFamily="34" charset="0"/>
                <a:ea typeface="金山简准圆" pitchFamily="49" charset="-122"/>
              </a:rPr>
              <a:t>while</a:t>
            </a:r>
            <a:r>
              <a:rPr kumimoji="1" lang="en-US" altLang="zh-CN" sz="2400" b="1">
                <a:effectLst>
                  <a:outerShdw blurRad="38100" dist="38100" dir="2700000" algn="tl">
                    <a:srgbClr val="FFFFFF"/>
                  </a:outerShdw>
                </a:effectLst>
                <a:latin typeface="Verdana" pitchFamily="34" charset="0"/>
                <a:ea typeface="金山简准圆" pitchFamily="49" charset="-122"/>
              </a:rPr>
              <a:t>(s1[i++]);</a:t>
            </a:r>
          </a:p>
          <a:p>
            <a:pPr marL="1524000" indent="-15240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a:t>
            </a:r>
          </a:p>
          <a:p>
            <a:pPr marL="1524000" indent="-15240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r>
              <a:rPr kumimoji="1" lang="en-US" altLang="zh-CN" sz="2400" b="1">
                <a:solidFill>
                  <a:srgbClr val="3333CC"/>
                </a:solidFill>
                <a:effectLst>
                  <a:outerShdw blurRad="38100" dist="38100" dir="2700000" algn="tl">
                    <a:srgbClr val="000000"/>
                  </a:outerShdw>
                </a:effectLst>
                <a:latin typeface="Verdana" pitchFamily="34" charset="0"/>
                <a:ea typeface="金山简准圆" pitchFamily="49" charset="-122"/>
              </a:rPr>
              <a:t>while</a:t>
            </a:r>
            <a:r>
              <a:rPr kumimoji="1" lang="en-US" altLang="zh-CN" sz="2400" b="1">
                <a:effectLst>
                  <a:outerShdw blurRad="38100" dist="38100" dir="2700000" algn="tl">
                    <a:srgbClr val="FFFFFF"/>
                  </a:outerShdw>
                </a:effectLst>
                <a:latin typeface="Verdana" pitchFamily="34" charset="0"/>
                <a:ea typeface="金山简准圆" pitchFamily="49" charset="-122"/>
              </a:rPr>
              <a:t>(s2[j]){</a:t>
            </a:r>
          </a:p>
          <a:p>
            <a:pPr marL="1524000" indent="-15240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(s1[i++]=s2[j++]);</a:t>
            </a:r>
          </a:p>
          <a:p>
            <a:pPr marL="1524000" indent="-15240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r>
              <a:rPr kumimoji="1" lang="en-US" altLang="zh-CN" sz="2400" b="1">
                <a:solidFill>
                  <a:srgbClr val="3333CC"/>
                </a:solidFill>
                <a:effectLst>
                  <a:outerShdw blurRad="38100" dist="38100" dir="2700000" algn="tl">
                    <a:srgbClr val="000000"/>
                  </a:outerShdw>
                </a:effectLst>
                <a:latin typeface="Verdana" pitchFamily="34" charset="0"/>
                <a:ea typeface="金山简准圆" pitchFamily="49" charset="-122"/>
              </a:rPr>
              <a:t>if</a:t>
            </a:r>
            <a:r>
              <a:rPr kumimoji="1" lang="en-US" altLang="zh-CN" sz="2400" b="1">
                <a:effectLst>
                  <a:outerShdw blurRad="38100" dist="38100" dir="2700000" algn="tl">
                    <a:srgbClr val="FFFFFF"/>
                  </a:outerShdw>
                </a:effectLst>
                <a:latin typeface="Verdana" pitchFamily="34" charset="0"/>
                <a:ea typeface="金山简准圆" pitchFamily="49" charset="-122"/>
              </a:rPr>
              <a:t> (i&gt;=len) {</a:t>
            </a:r>
          </a:p>
          <a:p>
            <a:pPr marL="1524000" indent="-15240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puts("array         overflow\n");</a:t>
            </a:r>
          </a:p>
          <a:p>
            <a:pPr marL="1524000" indent="-15240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r>
              <a:rPr kumimoji="1" lang="en-US" altLang="zh-CN" sz="2400" b="1">
                <a:solidFill>
                  <a:srgbClr val="3333CC"/>
                </a:solidFill>
                <a:effectLst>
                  <a:outerShdw blurRad="38100" dist="38100" dir="2700000" algn="tl">
                    <a:srgbClr val="000000"/>
                  </a:outerShdw>
                </a:effectLst>
                <a:latin typeface="Verdana" pitchFamily="34" charset="0"/>
                <a:ea typeface="金山简准圆" pitchFamily="49" charset="-122"/>
              </a:rPr>
              <a:t>return</a:t>
            </a:r>
            <a:r>
              <a:rPr kumimoji="1" lang="en-US" altLang="zh-CN" sz="2400" b="1">
                <a:effectLst>
                  <a:outerShdw blurRad="38100" dist="38100" dir="2700000" algn="tl">
                    <a:srgbClr val="FFFFFF"/>
                  </a:outerShdw>
                </a:effectLst>
                <a:latin typeface="Verdana" pitchFamily="34" charset="0"/>
                <a:ea typeface="金山简准圆" pitchFamily="49" charset="-122"/>
              </a:rPr>
              <a:t> 1;	</a:t>
            </a:r>
          </a:p>
          <a:p>
            <a:pPr marL="1524000" indent="-15240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marL="1524000" indent="-15240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marL="1524000" indent="-15240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s1[i]='\0';</a:t>
            </a:r>
          </a:p>
          <a:p>
            <a:pPr marL="1524000" indent="-15240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r>
              <a:rPr kumimoji="1" lang="en-US" altLang="zh-CN" sz="2400" b="1">
                <a:solidFill>
                  <a:srgbClr val="3333CC"/>
                </a:solidFill>
                <a:effectLst>
                  <a:outerShdw blurRad="38100" dist="38100" dir="2700000" algn="tl">
                    <a:srgbClr val="000000"/>
                  </a:outerShdw>
                </a:effectLst>
                <a:latin typeface="Verdana" pitchFamily="34" charset="0"/>
                <a:ea typeface="金山简准圆" pitchFamily="49" charset="-122"/>
              </a:rPr>
              <a:t>return</a:t>
            </a:r>
            <a:r>
              <a:rPr kumimoji="1" lang="en-US" altLang="zh-CN" sz="2400" b="1">
                <a:effectLst>
                  <a:outerShdw blurRad="38100" dist="38100" dir="2700000" algn="tl">
                    <a:srgbClr val="FFFFFF"/>
                  </a:outerShdw>
                </a:effectLst>
                <a:latin typeface="Verdana" pitchFamily="34" charset="0"/>
                <a:ea typeface="金山简准圆" pitchFamily="49" charset="-122"/>
              </a:rPr>
              <a:t> 0;</a:t>
            </a:r>
          </a:p>
          <a:p>
            <a:pPr marL="1524000" indent="-15240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
        <p:nvSpPr>
          <p:cNvPr id="20484" name="Text Box 4"/>
          <p:cNvSpPr txBox="1">
            <a:spLocks noChangeArrowheads="1"/>
          </p:cNvSpPr>
          <p:nvPr/>
        </p:nvSpPr>
        <p:spPr bwMode="auto">
          <a:xfrm>
            <a:off x="152400" y="487363"/>
            <a:ext cx="3978275"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233488" indent="-1233488">
              <a:defRPr>
                <a:solidFill>
                  <a:schemeClr val="tx1"/>
                </a:solidFill>
                <a:latin typeface="Arial" pitchFamily="34" charset="0"/>
                <a:ea typeface="宋体" pitchFamily="2" charset="-122"/>
              </a:defRPr>
            </a:lvl1pPr>
            <a:lvl2pPr marL="1423988">
              <a:defRPr>
                <a:solidFill>
                  <a:schemeClr val="tx1"/>
                </a:solidFill>
                <a:latin typeface="Arial" pitchFamily="34" charset="0"/>
                <a:ea typeface="宋体" pitchFamily="2" charset="-122"/>
              </a:defRPr>
            </a:lvl2pPr>
            <a:lvl3pPr marL="1614488">
              <a:defRPr>
                <a:solidFill>
                  <a:schemeClr val="tx1"/>
                </a:solidFill>
                <a:latin typeface="Arial" pitchFamily="34" charset="0"/>
                <a:ea typeface="宋体" pitchFamily="2" charset="-122"/>
              </a:defRPr>
            </a:lvl3pPr>
            <a:lvl4pPr marL="1804988">
              <a:defRPr>
                <a:solidFill>
                  <a:schemeClr val="tx1"/>
                </a:solidFill>
                <a:latin typeface="Arial" pitchFamily="34" charset="0"/>
                <a:ea typeface="宋体" pitchFamily="2" charset="-122"/>
              </a:defRPr>
            </a:lvl4pPr>
            <a:lvl5pPr marL="1995488">
              <a:defRPr>
                <a:solidFill>
                  <a:schemeClr val="tx1"/>
                </a:solidFill>
                <a:latin typeface="Arial" pitchFamily="34" charset="0"/>
                <a:ea typeface="宋体" pitchFamily="2" charset="-122"/>
              </a:defRPr>
            </a:lvl5pPr>
            <a:lvl6pPr marL="2452688" fontAlgn="base">
              <a:spcBef>
                <a:spcPct val="0"/>
              </a:spcBef>
              <a:spcAft>
                <a:spcPct val="0"/>
              </a:spcAft>
              <a:defRPr>
                <a:solidFill>
                  <a:schemeClr val="tx1"/>
                </a:solidFill>
                <a:latin typeface="Arial" pitchFamily="34" charset="0"/>
                <a:ea typeface="宋体" pitchFamily="2" charset="-122"/>
              </a:defRPr>
            </a:lvl6pPr>
            <a:lvl7pPr marL="2909888" fontAlgn="base">
              <a:spcBef>
                <a:spcPct val="0"/>
              </a:spcBef>
              <a:spcAft>
                <a:spcPct val="0"/>
              </a:spcAft>
              <a:defRPr>
                <a:solidFill>
                  <a:schemeClr val="tx1"/>
                </a:solidFill>
                <a:latin typeface="Arial" pitchFamily="34" charset="0"/>
                <a:ea typeface="宋体" pitchFamily="2" charset="-122"/>
              </a:defRPr>
            </a:lvl7pPr>
            <a:lvl8pPr marL="3367088" fontAlgn="base">
              <a:spcBef>
                <a:spcPct val="0"/>
              </a:spcBef>
              <a:spcAft>
                <a:spcPct val="0"/>
              </a:spcAft>
              <a:defRPr>
                <a:solidFill>
                  <a:schemeClr val="tx1"/>
                </a:solidFill>
                <a:latin typeface="Arial" pitchFamily="34" charset="0"/>
                <a:ea typeface="宋体" pitchFamily="2" charset="-122"/>
              </a:defRPr>
            </a:lvl8pPr>
            <a:lvl9pPr marL="3824288"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FFFFFF"/>
                  </a:outerShdw>
                </a:effectLst>
                <a:latin typeface="黑体" pitchFamily="49" charset="-122"/>
                <a:ea typeface="黑体" pitchFamily="49" charset="-122"/>
              </a:rPr>
              <a:t>例 </a:t>
            </a:r>
            <a:r>
              <a:rPr kumimoji="1" lang="en-US" altLang="zh-CN" sz="2800" b="1">
                <a:effectLst>
                  <a:outerShdw blurRad="38100" dist="38100" dir="2700000" algn="tl">
                    <a:srgbClr val="FFFFFF"/>
                  </a:outerShdw>
                </a:effectLst>
                <a:latin typeface="黑体" pitchFamily="49" charset="-122"/>
                <a:ea typeface="黑体" pitchFamily="49" charset="-122"/>
              </a:rPr>
              <a:t>4</a:t>
            </a:r>
            <a:r>
              <a:rPr kumimoji="1" lang="en-US" altLang="zh-CN" sz="2400" b="1">
                <a:effectLst>
                  <a:outerShdw blurRad="38100" dist="38100" dir="2700000" algn="tl">
                    <a:srgbClr val="FFFFFF"/>
                  </a:outerShdw>
                </a:effectLst>
                <a:latin typeface="Symbol" pitchFamily="18" charset="2"/>
                <a:ea typeface="金山简准圆" pitchFamily="49" charset="-122"/>
              </a:rPr>
              <a:t>  </a:t>
            </a:r>
            <a:r>
              <a:rPr kumimoji="1" lang="zh-CN" altLang="en-US" sz="2800" b="1">
                <a:latin typeface="Symbol" pitchFamily="18" charset="2"/>
                <a:ea typeface="幼圆" pitchFamily="49" charset="-122"/>
              </a:rPr>
              <a:t>字符追加函数，检查数组越界。</a:t>
            </a:r>
          </a:p>
        </p:txBody>
      </p:sp>
      <p:sp>
        <p:nvSpPr>
          <p:cNvPr id="20485" name="AutoShape 5"/>
          <p:cNvSpPr>
            <a:spLocks noChangeArrowheads="1"/>
          </p:cNvSpPr>
          <p:nvPr/>
        </p:nvSpPr>
        <p:spPr bwMode="auto">
          <a:xfrm>
            <a:off x="2209800" y="5486400"/>
            <a:ext cx="2057400" cy="685800"/>
          </a:xfrm>
          <a:prstGeom prst="wedgeEllipseCallout">
            <a:avLst>
              <a:gd name="adj1" fmla="val -57792"/>
              <a:gd name="adj2" fmla="val -93287"/>
            </a:avLst>
          </a:prstGeom>
          <a:solidFill>
            <a:srgbClr val="008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0" hangingPunct="0"/>
            <a:r>
              <a:rPr kumimoji="1" lang="zh-CN" altLang="en-US" sz="2400" b="1">
                <a:solidFill>
                  <a:schemeClr val="bg1"/>
                </a:solidFill>
                <a:effectLst>
                  <a:outerShdw blurRad="38100" dist="38100" dir="2700000" algn="tl">
                    <a:srgbClr val="000000"/>
                  </a:outerShdw>
                </a:effectLst>
                <a:latin typeface="Symbol" pitchFamily="18" charset="2"/>
                <a:ea typeface="金山简准圆" pitchFamily="49" charset="-122"/>
              </a:rPr>
              <a:t>退出过程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2"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slide(fromRight)">
                                      <p:cBhvr>
                                        <p:cTn id="7" dur="500"/>
                                        <p:tgtEl>
                                          <p:spTgt spid="204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2" fill="hold" grpId="0" nodeType="clickEffect">
                                  <p:stCondLst>
                                    <p:cond delay="0"/>
                                  </p:stCondLst>
                                  <p:childTnLst>
                                    <p:set>
                                      <p:cBhvr>
                                        <p:cTn id="11" dur="1" fill="hold">
                                          <p:stCondLst>
                                            <p:cond delay="0"/>
                                          </p:stCondLst>
                                        </p:cTn>
                                        <p:tgtEl>
                                          <p:spTgt spid="20483"/>
                                        </p:tgtEl>
                                        <p:attrNameLst>
                                          <p:attrName>style.visibility</p:attrName>
                                        </p:attrNameLst>
                                      </p:cBhvr>
                                      <p:to>
                                        <p:strVal val="visible"/>
                                      </p:to>
                                    </p:set>
                                    <p:animEffect transition="in" filter="slide(fromRight)">
                                      <p:cBhvr>
                                        <p:cTn id="12" dur="500"/>
                                        <p:tgtEl>
                                          <p:spTgt spid="2048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2" fill="hold" grpId="0" nodeType="clickEffect">
                                  <p:stCondLst>
                                    <p:cond delay="0"/>
                                  </p:stCondLst>
                                  <p:childTnLst>
                                    <p:set>
                                      <p:cBhvr>
                                        <p:cTn id="16" dur="1" fill="hold">
                                          <p:stCondLst>
                                            <p:cond delay="0"/>
                                          </p:stCondLst>
                                        </p:cTn>
                                        <p:tgtEl>
                                          <p:spTgt spid="20485"/>
                                        </p:tgtEl>
                                        <p:attrNameLst>
                                          <p:attrName>style.visibility</p:attrName>
                                        </p:attrNameLst>
                                      </p:cBhvr>
                                      <p:to>
                                        <p:strVal val="visible"/>
                                      </p:to>
                                    </p:set>
                                    <p:animEffect transition="in" filter="slide(fromRight)">
                                      <p:cBhvr>
                                        <p:cTn id="17" dur="500"/>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utoUpdateAnimBg="0"/>
      <p:bldP spid="20483" grpId="0" autoUpdateAnimBg="0"/>
      <p:bldP spid="20485"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228600" y="847725"/>
            <a:ext cx="8686800" cy="593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int strcmp1(char[] ,char[]);</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char c1[5]={'n','a','n','\0'};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c2[]={‘n’,’a’,’n’,’\0’};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printf("%d\n", strcmp1(c1,c2));</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strcmp1(char s1[],char s2[]){//</a:t>
            </a:r>
            <a:r>
              <a:rPr kumimoji="1" lang="zh-CN" altLang="en-US" sz="2400" b="1">
                <a:effectLst>
                  <a:outerShdw blurRad="38100" dist="38100" dir="2700000" algn="tl">
                    <a:srgbClr val="FFFFFF"/>
                  </a:outerShdw>
                </a:effectLst>
                <a:latin typeface="Verdana" pitchFamily="34" charset="0"/>
                <a:ea typeface="金山简准圆" pitchFamily="49" charset="-122"/>
              </a:rPr>
              <a:t>字符串比较函数</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int i=0;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while(s1[i])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if(s1[i]-s2[i])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return(s1[i]-s2[i]);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else</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return 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
        <p:nvSpPr>
          <p:cNvPr id="22531" name="Text Box 3"/>
          <p:cNvSpPr txBox="1">
            <a:spLocks noChangeArrowheads="1"/>
          </p:cNvSpPr>
          <p:nvPr/>
        </p:nvSpPr>
        <p:spPr bwMode="auto">
          <a:xfrm>
            <a:off x="136525" y="174625"/>
            <a:ext cx="59928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latin typeface="黑体" pitchFamily="49" charset="-122"/>
                <a:ea typeface="黑体" pitchFamily="49" charset="-122"/>
              </a:rPr>
              <a:t>例 </a:t>
            </a:r>
            <a:r>
              <a:rPr kumimoji="1" lang="en-US" altLang="zh-CN" sz="2800" b="1">
                <a:latin typeface="黑体" pitchFamily="49" charset="-122"/>
                <a:ea typeface="黑体" pitchFamily="49" charset="-122"/>
              </a:rPr>
              <a:t>5</a:t>
            </a:r>
            <a:r>
              <a:rPr kumimoji="1" lang="en-US" altLang="zh-CN" sz="2800">
                <a:latin typeface="华文中宋" pitchFamily="2" charset="-122"/>
                <a:ea typeface="华文中宋" pitchFamily="2" charset="-122"/>
              </a:rPr>
              <a:t> </a:t>
            </a:r>
            <a:r>
              <a:rPr kumimoji="1" lang="zh-CN" altLang="en-US" sz="2800">
                <a:latin typeface="华文中宋" pitchFamily="2" charset="-122"/>
                <a:ea typeface="华文中宋" pitchFamily="2" charset="-122"/>
                <a:hlinkClick r:id="" action="ppaction://noaction"/>
              </a:rPr>
              <a:t>字符串比较函数</a:t>
            </a:r>
            <a:r>
              <a:rPr kumimoji="1" lang="zh-CN" altLang="en-US" sz="2800">
                <a:latin typeface="华文中宋" pitchFamily="2" charset="-122"/>
                <a:ea typeface="华文中宋" pitchFamily="2" charset="-122"/>
              </a:rPr>
              <a:t>的实现方法之一</a:t>
            </a:r>
          </a:p>
        </p:txBody>
      </p:sp>
      <p:sp>
        <p:nvSpPr>
          <p:cNvPr id="22532" name="AutoShape 4"/>
          <p:cNvSpPr>
            <a:spLocks noChangeArrowheads="1"/>
          </p:cNvSpPr>
          <p:nvPr/>
        </p:nvSpPr>
        <p:spPr bwMode="auto">
          <a:xfrm>
            <a:off x="5638800" y="228600"/>
            <a:ext cx="3352800" cy="2209800"/>
          </a:xfrm>
          <a:prstGeom prst="wedgeEllipseCallout">
            <a:avLst>
              <a:gd name="adj1" fmla="val -72491"/>
              <a:gd name="adj2" fmla="val 35273"/>
            </a:avLst>
          </a:prstGeom>
          <a:solidFill>
            <a:srgbClr val="008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algn="ctr" eaLnBrk="0" hangingPunct="0"/>
            <a:r>
              <a:rPr kumimoji="1" lang="zh-CN" altLang="en-US" sz="2400" b="1">
                <a:solidFill>
                  <a:schemeClr val="bg1"/>
                </a:solidFill>
                <a:effectLst>
                  <a:outerShdw blurRad="38100" dist="38100" dir="2700000" algn="tl">
                    <a:srgbClr val="000000"/>
                  </a:outerShdw>
                </a:effectLst>
                <a:latin typeface="Symbol" pitchFamily="18" charset="2"/>
                <a:ea typeface="金山简准圆" pitchFamily="49" charset="-122"/>
              </a:rPr>
              <a:t>此处要求第</a:t>
            </a:r>
            <a:r>
              <a:rPr kumimoji="1" lang="en-US" altLang="zh-CN" sz="2400" b="1">
                <a:solidFill>
                  <a:schemeClr val="bg1"/>
                </a:solidFill>
                <a:effectLst>
                  <a:outerShdw blurRad="38100" dist="38100" dir="2700000" algn="tl">
                    <a:srgbClr val="000000"/>
                  </a:outerShdw>
                </a:effectLst>
                <a:latin typeface="Symbol" pitchFamily="18" charset="2"/>
                <a:ea typeface="金山简准圆" pitchFamily="49" charset="-122"/>
              </a:rPr>
              <a:t>1</a:t>
            </a:r>
            <a:r>
              <a:rPr kumimoji="1" lang="zh-CN" altLang="en-US" sz="2400" b="1">
                <a:solidFill>
                  <a:schemeClr val="bg1"/>
                </a:solidFill>
                <a:effectLst>
                  <a:outerShdw blurRad="38100" dist="38100" dir="2700000" algn="tl">
                    <a:srgbClr val="000000"/>
                  </a:outerShdw>
                </a:effectLst>
                <a:latin typeface="Symbol" pitchFamily="18" charset="2"/>
                <a:ea typeface="金山简准圆" pitchFamily="49" charset="-122"/>
              </a:rPr>
              <a:t>个串比第</a:t>
            </a:r>
            <a:r>
              <a:rPr kumimoji="1" lang="en-US" altLang="zh-CN" sz="2400" b="1">
                <a:solidFill>
                  <a:schemeClr val="bg1"/>
                </a:solidFill>
                <a:effectLst>
                  <a:outerShdw blurRad="38100" dist="38100" dir="2700000" algn="tl">
                    <a:srgbClr val="000000"/>
                  </a:outerShdw>
                </a:effectLst>
                <a:latin typeface="Symbol" pitchFamily="18" charset="2"/>
                <a:ea typeface="金山简准圆" pitchFamily="49" charset="-122"/>
              </a:rPr>
              <a:t>2</a:t>
            </a:r>
            <a:r>
              <a:rPr kumimoji="1" lang="zh-CN" altLang="en-US" sz="2400" b="1">
                <a:solidFill>
                  <a:schemeClr val="bg1"/>
                </a:solidFill>
                <a:effectLst>
                  <a:outerShdw blurRad="38100" dist="38100" dir="2700000" algn="tl">
                    <a:srgbClr val="000000"/>
                  </a:outerShdw>
                </a:effectLst>
                <a:latin typeface="Symbol" pitchFamily="18" charset="2"/>
                <a:ea typeface="金山简准圆" pitchFamily="49" charset="-122"/>
              </a:rPr>
              <a:t>个串长，考虑一般情况，则要用长的串放入循环中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3" fill="hold" grpId="0" nodeType="clickEffect">
                                  <p:stCondLst>
                                    <p:cond delay="0"/>
                                  </p:stCondLst>
                                  <p:childTnLst>
                                    <p:set>
                                      <p:cBhvr>
                                        <p:cTn id="6" dur="1" fill="hold">
                                          <p:stCondLst>
                                            <p:cond delay="0"/>
                                          </p:stCondLst>
                                        </p:cTn>
                                        <p:tgtEl>
                                          <p:spTgt spid="22532"/>
                                        </p:tgtEl>
                                        <p:attrNameLst>
                                          <p:attrName>style.visibility</p:attrName>
                                        </p:attrNameLst>
                                      </p:cBhvr>
                                      <p:to>
                                        <p:strVal val="visible"/>
                                      </p:to>
                                    </p:set>
                                    <p:anim calcmode="lin" valueType="num">
                                      <p:cBhvr additive="base">
                                        <p:cTn id="7" dur="500" fill="hold"/>
                                        <p:tgtEl>
                                          <p:spTgt spid="22532"/>
                                        </p:tgtEl>
                                        <p:attrNameLst>
                                          <p:attrName>ppt_x</p:attrName>
                                        </p:attrNameLst>
                                      </p:cBhvr>
                                      <p:tavLst>
                                        <p:tav tm="0">
                                          <p:val>
                                            <p:strVal val="1+#ppt_w/2"/>
                                          </p:val>
                                        </p:tav>
                                        <p:tav tm="100000">
                                          <p:val>
                                            <p:strVal val="#ppt_x"/>
                                          </p:val>
                                        </p:tav>
                                      </p:tavLst>
                                    </p:anim>
                                    <p:anim calcmode="lin" valueType="num">
                                      <p:cBhvr additive="base">
                                        <p:cTn id="8" dur="500" fill="hold"/>
                                        <p:tgtEl>
                                          <p:spTgt spid="2253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3276600" y="260350"/>
            <a:ext cx="30289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3200" b="1">
                <a:solidFill>
                  <a:schemeClr val="hlink"/>
                </a:solidFill>
                <a:effectLst>
                  <a:outerShdw blurRad="38100" dist="38100" dir="2700000" algn="tl">
                    <a:srgbClr val="000000"/>
                  </a:outerShdw>
                </a:effectLst>
                <a:latin typeface="华文细黑" pitchFamily="2" charset="-122"/>
                <a:ea typeface="华文细黑" pitchFamily="2" charset="-122"/>
              </a:rPr>
              <a:t>数组应用程序例</a:t>
            </a:r>
          </a:p>
        </p:txBody>
      </p:sp>
      <p:sp>
        <p:nvSpPr>
          <p:cNvPr id="24579" name="Text Box 3"/>
          <p:cNvSpPr txBox="1">
            <a:spLocks noChangeArrowheads="1"/>
          </p:cNvSpPr>
          <p:nvPr/>
        </p:nvSpPr>
        <p:spPr bwMode="auto">
          <a:xfrm>
            <a:off x="457200" y="838200"/>
            <a:ext cx="16129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3200" b="1">
                <a:solidFill>
                  <a:srgbClr val="3333CC"/>
                </a:solidFill>
                <a:effectLst>
                  <a:outerShdw blurRad="38100" dist="38100" dir="2700000" algn="tl">
                    <a:srgbClr val="000000"/>
                  </a:outerShdw>
                </a:effectLst>
                <a:latin typeface="黑体" pitchFamily="49" charset="-122"/>
                <a:ea typeface="黑体" pitchFamily="49" charset="-122"/>
              </a:rPr>
              <a:t>一 排序</a:t>
            </a:r>
          </a:p>
        </p:txBody>
      </p:sp>
      <p:sp>
        <p:nvSpPr>
          <p:cNvPr id="24580" name="Text Box 4"/>
          <p:cNvSpPr txBox="1">
            <a:spLocks noChangeArrowheads="1"/>
          </p:cNvSpPr>
          <p:nvPr/>
        </p:nvSpPr>
        <p:spPr bwMode="auto">
          <a:xfrm>
            <a:off x="457200" y="1447800"/>
            <a:ext cx="84582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666750" indent="-666750">
              <a:defRPr>
                <a:solidFill>
                  <a:schemeClr val="tx1"/>
                </a:solidFill>
                <a:latin typeface="Arial" pitchFamily="34" charset="0"/>
                <a:ea typeface="宋体" pitchFamily="2" charset="-122"/>
              </a:defRPr>
            </a:lvl1pPr>
            <a:lvl2pPr marL="857250">
              <a:defRPr>
                <a:solidFill>
                  <a:schemeClr val="tx1"/>
                </a:solidFill>
                <a:latin typeface="Arial" pitchFamily="34" charset="0"/>
                <a:ea typeface="宋体" pitchFamily="2" charset="-122"/>
              </a:defRPr>
            </a:lvl2pPr>
            <a:lvl3pPr marL="1047750">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FFFFFF"/>
                  </a:outerShdw>
                </a:effectLst>
                <a:latin typeface="黑体" pitchFamily="49" charset="-122"/>
                <a:ea typeface="黑体" pitchFamily="49" charset="-122"/>
              </a:rPr>
              <a:t>例 </a:t>
            </a:r>
            <a:r>
              <a:rPr kumimoji="1" lang="en-US" altLang="zh-CN" sz="2800" b="1">
                <a:effectLst>
                  <a:outerShdw blurRad="38100" dist="38100" dir="2700000" algn="tl">
                    <a:srgbClr val="FFFFFF"/>
                  </a:outerShdw>
                </a:effectLst>
                <a:latin typeface="黑体" pitchFamily="49" charset="-122"/>
                <a:ea typeface="黑体" pitchFamily="49" charset="-122"/>
              </a:rPr>
              <a:t>6</a:t>
            </a:r>
            <a:r>
              <a:rPr kumimoji="1" lang="en-US" altLang="zh-CN" sz="2800" b="1">
                <a:effectLst>
                  <a:outerShdw blurRad="38100" dist="38100" dir="2700000" algn="tl">
                    <a:srgbClr val="FFFFFF"/>
                  </a:outerShdw>
                </a:effectLst>
                <a:latin typeface="Symbol" pitchFamily="18" charset="2"/>
                <a:ea typeface="金山简准圆" pitchFamily="49" charset="-122"/>
              </a:rPr>
              <a:t>  </a:t>
            </a:r>
            <a:r>
              <a:rPr kumimoji="1" lang="zh-CN" altLang="en-US" sz="2800" b="1">
                <a:effectLst>
                  <a:outerShdw blurRad="38100" dist="38100" dir="2700000" algn="tl">
                    <a:srgbClr val="FFFFFF"/>
                  </a:outerShdw>
                </a:effectLst>
                <a:latin typeface="Symbol" pitchFamily="18" charset="2"/>
                <a:ea typeface="金山简准圆" pitchFamily="49" charset="-122"/>
              </a:rPr>
              <a:t>从键盘上输入</a:t>
            </a:r>
            <a:r>
              <a:rPr kumimoji="1" lang="en-US" altLang="zh-CN" sz="2800" b="1">
                <a:effectLst>
                  <a:outerShdw blurRad="38100" dist="38100" dir="2700000" algn="tl">
                    <a:srgbClr val="FFFFFF"/>
                  </a:outerShdw>
                </a:effectLst>
                <a:latin typeface="Symbol" pitchFamily="18" charset="2"/>
                <a:ea typeface="金山简准圆" pitchFamily="49" charset="-122"/>
              </a:rPr>
              <a:t>4</a:t>
            </a:r>
            <a:r>
              <a:rPr kumimoji="1" lang="zh-CN" altLang="en-US" sz="2800" b="1">
                <a:effectLst>
                  <a:outerShdw blurRad="38100" dist="38100" dir="2700000" algn="tl">
                    <a:srgbClr val="FFFFFF"/>
                  </a:outerShdw>
                </a:effectLst>
                <a:latin typeface="Symbol" pitchFamily="18" charset="2"/>
                <a:ea typeface="金山简准圆" pitchFamily="49" charset="-122"/>
              </a:rPr>
              <a:t>个数，并存入数组中，然后找出其中最大的数并打印其值。</a:t>
            </a:r>
          </a:p>
        </p:txBody>
      </p:sp>
      <p:sp>
        <p:nvSpPr>
          <p:cNvPr id="24581" name="Rectangle 5"/>
          <p:cNvSpPr>
            <a:spLocks noChangeArrowheads="1"/>
          </p:cNvSpPr>
          <p:nvPr/>
        </p:nvSpPr>
        <p:spPr bwMode="auto">
          <a:xfrm>
            <a:off x="152400" y="2514600"/>
            <a:ext cx="8382000" cy="410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#include&lt;stdio.h&gt;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int temp,i,j,a[4];</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scanf("%d,%d,%d,%d",&amp;a[0],&amp;a[1],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&amp;a[2],&amp;a[3]);</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for (i=1;i&lt;4;i++)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if(a[0]&lt;a[i]){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temp=a[0];//</a:t>
            </a:r>
            <a:r>
              <a:rPr kumimoji="1" lang="zh-CN" altLang="en-US" sz="2400" b="1">
                <a:effectLst>
                  <a:outerShdw blurRad="38100" dist="38100" dir="2700000" algn="tl">
                    <a:srgbClr val="FFFFFF"/>
                  </a:outerShdw>
                </a:effectLst>
                <a:latin typeface="Verdana" pitchFamily="34" charset="0"/>
                <a:ea typeface="金山简准圆" pitchFamily="49" charset="-122"/>
              </a:rPr>
              <a:t>交换</a:t>
            </a:r>
            <a:r>
              <a:rPr kumimoji="1" lang="en-US" altLang="zh-CN" sz="2400" b="1">
                <a:effectLst>
                  <a:outerShdw blurRad="38100" dist="38100" dir="2700000" algn="tl">
                    <a:srgbClr val="FFFFFF"/>
                  </a:outerShdw>
                </a:effectLst>
                <a:latin typeface="Verdana" pitchFamily="34" charset="0"/>
                <a:ea typeface="金山简准圆" pitchFamily="49" charset="-122"/>
              </a:rPr>
              <a:t>a[0]</a:t>
            </a:r>
            <a:r>
              <a:rPr kumimoji="1" lang="zh-CN" altLang="en-US" sz="2400" b="1">
                <a:effectLst>
                  <a:outerShdw blurRad="38100" dist="38100" dir="2700000" algn="tl">
                    <a:srgbClr val="FFFFFF"/>
                  </a:outerShdw>
                </a:effectLst>
                <a:latin typeface="Verdana" pitchFamily="34" charset="0"/>
                <a:ea typeface="金山简准圆" pitchFamily="49" charset="-122"/>
              </a:rPr>
              <a:t>与</a:t>
            </a:r>
            <a:r>
              <a:rPr kumimoji="1" lang="en-US" altLang="zh-CN" sz="2400" b="1">
                <a:effectLst>
                  <a:outerShdw blurRad="38100" dist="38100" dir="2700000" algn="tl">
                    <a:srgbClr val="FFFFFF"/>
                  </a:outerShdw>
                </a:effectLst>
                <a:latin typeface="Verdana" pitchFamily="34" charset="0"/>
                <a:ea typeface="金山简准圆" pitchFamily="49" charset="-122"/>
              </a:rPr>
              <a:t>a[i]</a:t>
            </a:r>
            <a:r>
              <a:rPr kumimoji="1" lang="zh-CN" altLang="en-US" sz="2400" b="1">
                <a:effectLst>
                  <a:outerShdw blurRad="38100" dist="38100" dir="2700000" algn="tl">
                    <a:srgbClr val="FFFFFF"/>
                  </a:outerShdw>
                </a:effectLst>
                <a:latin typeface="Verdana" pitchFamily="34" charset="0"/>
                <a:ea typeface="金山简准圆" pitchFamily="49" charset="-122"/>
              </a:rPr>
              <a:t>中的值</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a[0]=a[i];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a[i]=temp;}</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printf("%d,",a[0]);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slide(fromBottom)">
                                      <p:cBhvr>
                                        <p:cTn id="7"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381000" y="882650"/>
            <a:ext cx="80772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233488" indent="-1233488">
              <a:defRPr>
                <a:solidFill>
                  <a:schemeClr val="tx1"/>
                </a:solidFill>
                <a:latin typeface="Arial" pitchFamily="34" charset="0"/>
                <a:ea typeface="宋体" pitchFamily="2" charset="-122"/>
              </a:defRPr>
            </a:lvl1pPr>
            <a:lvl2pPr marL="1423988">
              <a:defRPr>
                <a:solidFill>
                  <a:schemeClr val="tx1"/>
                </a:solidFill>
                <a:latin typeface="Arial" pitchFamily="34" charset="0"/>
                <a:ea typeface="宋体" pitchFamily="2" charset="-122"/>
              </a:defRPr>
            </a:lvl2pPr>
            <a:lvl3pPr marL="1614488">
              <a:defRPr>
                <a:solidFill>
                  <a:schemeClr val="tx1"/>
                </a:solidFill>
                <a:latin typeface="Arial" pitchFamily="34" charset="0"/>
                <a:ea typeface="宋体" pitchFamily="2" charset="-122"/>
              </a:defRPr>
            </a:lvl3pPr>
            <a:lvl4pPr marL="1804988">
              <a:defRPr>
                <a:solidFill>
                  <a:schemeClr val="tx1"/>
                </a:solidFill>
                <a:latin typeface="Arial" pitchFamily="34" charset="0"/>
                <a:ea typeface="宋体" pitchFamily="2" charset="-122"/>
              </a:defRPr>
            </a:lvl4pPr>
            <a:lvl5pPr marL="1995488">
              <a:defRPr>
                <a:solidFill>
                  <a:schemeClr val="tx1"/>
                </a:solidFill>
                <a:latin typeface="Arial" pitchFamily="34" charset="0"/>
                <a:ea typeface="宋体" pitchFamily="2" charset="-122"/>
              </a:defRPr>
            </a:lvl5pPr>
            <a:lvl6pPr marL="2452688" fontAlgn="base">
              <a:spcBef>
                <a:spcPct val="0"/>
              </a:spcBef>
              <a:spcAft>
                <a:spcPct val="0"/>
              </a:spcAft>
              <a:defRPr>
                <a:solidFill>
                  <a:schemeClr val="tx1"/>
                </a:solidFill>
                <a:latin typeface="Arial" pitchFamily="34" charset="0"/>
                <a:ea typeface="宋体" pitchFamily="2" charset="-122"/>
              </a:defRPr>
            </a:lvl6pPr>
            <a:lvl7pPr marL="2909888" fontAlgn="base">
              <a:spcBef>
                <a:spcPct val="0"/>
              </a:spcBef>
              <a:spcAft>
                <a:spcPct val="0"/>
              </a:spcAft>
              <a:defRPr>
                <a:solidFill>
                  <a:schemeClr val="tx1"/>
                </a:solidFill>
                <a:latin typeface="Arial" pitchFamily="34" charset="0"/>
                <a:ea typeface="宋体" pitchFamily="2" charset="-122"/>
              </a:defRPr>
            </a:lvl7pPr>
            <a:lvl8pPr marL="3367088" fontAlgn="base">
              <a:spcBef>
                <a:spcPct val="0"/>
              </a:spcBef>
              <a:spcAft>
                <a:spcPct val="0"/>
              </a:spcAft>
              <a:defRPr>
                <a:solidFill>
                  <a:schemeClr val="tx1"/>
                </a:solidFill>
                <a:latin typeface="Arial" pitchFamily="34" charset="0"/>
                <a:ea typeface="宋体" pitchFamily="2" charset="-122"/>
              </a:defRPr>
            </a:lvl8pPr>
            <a:lvl9pPr marL="3824288"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FFFFFF"/>
                  </a:outerShdw>
                </a:effectLst>
                <a:latin typeface="黑体" pitchFamily="49" charset="-122"/>
                <a:ea typeface="黑体" pitchFamily="49" charset="-122"/>
              </a:rPr>
              <a:t>例 </a:t>
            </a:r>
            <a:r>
              <a:rPr kumimoji="1" lang="en-US" altLang="zh-CN" sz="2800" b="1">
                <a:effectLst>
                  <a:outerShdw blurRad="38100" dist="38100" dir="2700000" algn="tl">
                    <a:srgbClr val="FFFFFF"/>
                  </a:outerShdw>
                </a:effectLst>
                <a:latin typeface="黑体" pitchFamily="49" charset="-122"/>
                <a:ea typeface="黑体" pitchFamily="49" charset="-122"/>
              </a:rPr>
              <a:t>7</a:t>
            </a:r>
            <a:r>
              <a:rPr kumimoji="1" lang="en-US" altLang="zh-CN" sz="2400" b="1">
                <a:effectLst>
                  <a:outerShdw blurRad="38100" dist="38100" dir="2700000" algn="tl">
                    <a:srgbClr val="FFFFFF"/>
                  </a:outerShdw>
                </a:effectLst>
                <a:latin typeface="Symbol" pitchFamily="18" charset="2"/>
                <a:ea typeface="金山简准圆" pitchFamily="49" charset="-122"/>
              </a:rPr>
              <a:t>  </a:t>
            </a:r>
            <a:r>
              <a:rPr kumimoji="1" lang="zh-CN" altLang="en-US" sz="2800" b="1">
                <a:effectLst>
                  <a:outerShdw blurRad="38100" dist="38100" dir="2700000" algn="tl">
                    <a:srgbClr val="FFFFFF"/>
                  </a:outerShdw>
                </a:effectLst>
                <a:latin typeface="Symbol" pitchFamily="18" charset="2"/>
                <a:ea typeface="金山简准圆" pitchFamily="49" charset="-122"/>
              </a:rPr>
              <a:t>从键盘上输入</a:t>
            </a:r>
            <a:r>
              <a:rPr kumimoji="1" lang="en-US" altLang="zh-CN" sz="2800" b="1">
                <a:effectLst>
                  <a:outerShdw blurRad="38100" dist="38100" dir="2700000" algn="tl">
                    <a:srgbClr val="FFFFFF"/>
                  </a:outerShdw>
                </a:effectLst>
                <a:latin typeface="Symbol" pitchFamily="18" charset="2"/>
                <a:ea typeface="金山简准圆" pitchFamily="49" charset="-122"/>
              </a:rPr>
              <a:t>4</a:t>
            </a:r>
            <a:r>
              <a:rPr kumimoji="1" lang="zh-CN" altLang="en-US" sz="2800" b="1">
                <a:effectLst>
                  <a:outerShdw blurRad="38100" dist="38100" dir="2700000" algn="tl">
                    <a:srgbClr val="FFFFFF"/>
                  </a:outerShdw>
                </a:effectLst>
                <a:latin typeface="Symbol" pitchFamily="18" charset="2"/>
                <a:ea typeface="金山简准圆" pitchFamily="49" charset="-122"/>
              </a:rPr>
              <a:t>个数，存入数组中，然后将</a:t>
            </a:r>
            <a:r>
              <a:rPr kumimoji="1" lang="en-US" altLang="zh-CN" sz="2800" b="1">
                <a:effectLst>
                  <a:outerShdw blurRad="38100" dist="38100" dir="2700000" algn="tl">
                    <a:srgbClr val="FFFFFF"/>
                  </a:outerShdw>
                </a:effectLst>
                <a:latin typeface="Symbol" pitchFamily="18" charset="2"/>
                <a:ea typeface="金山简准圆" pitchFamily="49" charset="-122"/>
              </a:rPr>
              <a:t>4</a:t>
            </a:r>
            <a:r>
              <a:rPr kumimoji="1" lang="zh-CN" altLang="en-US" sz="2800" b="1">
                <a:effectLst>
                  <a:outerShdw blurRad="38100" dist="38100" dir="2700000" algn="tl">
                    <a:srgbClr val="FFFFFF"/>
                  </a:outerShdw>
                </a:effectLst>
                <a:latin typeface="Symbol" pitchFamily="18" charset="2"/>
                <a:ea typeface="金山简准圆" pitchFamily="49" charset="-122"/>
              </a:rPr>
              <a:t>个数进行排序（从小到大）并输出。</a:t>
            </a:r>
          </a:p>
        </p:txBody>
      </p:sp>
      <p:sp>
        <p:nvSpPr>
          <p:cNvPr id="26627" name="Rectangle 3"/>
          <p:cNvSpPr>
            <a:spLocks noChangeArrowheads="1"/>
          </p:cNvSpPr>
          <p:nvPr/>
        </p:nvSpPr>
        <p:spPr bwMode="auto">
          <a:xfrm>
            <a:off x="152400" y="3962400"/>
            <a:ext cx="3822700"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for (i=1;i&lt;4;i++)</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if(a[0]&lt;a[i]){</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temp=a[0];</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a[0]=a[i];</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a[i]=temp;</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	</a:t>
            </a:r>
          </a:p>
        </p:txBody>
      </p:sp>
      <p:sp>
        <p:nvSpPr>
          <p:cNvPr id="26628" name="Text Box 4"/>
          <p:cNvSpPr txBox="1">
            <a:spLocks noChangeArrowheads="1"/>
          </p:cNvSpPr>
          <p:nvPr/>
        </p:nvSpPr>
        <p:spPr bwMode="auto">
          <a:xfrm>
            <a:off x="457200" y="1981200"/>
            <a:ext cx="8321675"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092325" indent="-2092325">
              <a:defRPr>
                <a:solidFill>
                  <a:schemeClr val="tx1"/>
                </a:solidFill>
                <a:latin typeface="Arial" pitchFamily="34" charset="0"/>
                <a:ea typeface="宋体" pitchFamily="2" charset="-122"/>
              </a:defRPr>
            </a:lvl1pPr>
            <a:lvl2pPr marL="2282825">
              <a:defRPr>
                <a:solidFill>
                  <a:schemeClr val="tx1"/>
                </a:solidFill>
                <a:latin typeface="Arial" pitchFamily="34" charset="0"/>
                <a:ea typeface="宋体" pitchFamily="2" charset="-122"/>
              </a:defRPr>
            </a:lvl2pPr>
            <a:lvl3pPr marL="2473325">
              <a:defRPr>
                <a:solidFill>
                  <a:schemeClr val="tx1"/>
                </a:solidFill>
                <a:latin typeface="Arial" pitchFamily="34" charset="0"/>
                <a:ea typeface="宋体" pitchFamily="2" charset="-122"/>
              </a:defRPr>
            </a:lvl3pPr>
            <a:lvl4pPr marL="2663825">
              <a:defRPr>
                <a:solidFill>
                  <a:schemeClr val="tx1"/>
                </a:solidFill>
                <a:latin typeface="Arial" pitchFamily="34" charset="0"/>
                <a:ea typeface="宋体" pitchFamily="2" charset="-122"/>
              </a:defRPr>
            </a:lvl4pPr>
            <a:lvl5pPr marL="2854325">
              <a:defRPr>
                <a:solidFill>
                  <a:schemeClr val="tx1"/>
                </a:solidFill>
                <a:latin typeface="Arial" pitchFamily="34" charset="0"/>
                <a:ea typeface="宋体" pitchFamily="2" charset="-122"/>
              </a:defRPr>
            </a:lvl5pPr>
            <a:lvl6pPr marL="3311525" fontAlgn="base">
              <a:spcBef>
                <a:spcPct val="0"/>
              </a:spcBef>
              <a:spcAft>
                <a:spcPct val="0"/>
              </a:spcAft>
              <a:defRPr>
                <a:solidFill>
                  <a:schemeClr val="tx1"/>
                </a:solidFill>
                <a:latin typeface="Arial" pitchFamily="34" charset="0"/>
                <a:ea typeface="宋体" pitchFamily="2" charset="-122"/>
              </a:defRPr>
            </a:lvl6pPr>
            <a:lvl7pPr marL="3768725" fontAlgn="base">
              <a:spcBef>
                <a:spcPct val="0"/>
              </a:spcBef>
              <a:spcAft>
                <a:spcPct val="0"/>
              </a:spcAft>
              <a:defRPr>
                <a:solidFill>
                  <a:schemeClr val="tx1"/>
                </a:solidFill>
                <a:latin typeface="Arial" pitchFamily="34" charset="0"/>
                <a:ea typeface="宋体" pitchFamily="2" charset="-122"/>
              </a:defRPr>
            </a:lvl7pPr>
            <a:lvl8pPr marL="4225925" fontAlgn="base">
              <a:spcBef>
                <a:spcPct val="0"/>
              </a:spcBef>
              <a:spcAft>
                <a:spcPct val="0"/>
              </a:spcAft>
              <a:defRPr>
                <a:solidFill>
                  <a:schemeClr val="tx1"/>
                </a:solidFill>
                <a:latin typeface="Arial" pitchFamily="34" charset="0"/>
                <a:ea typeface="宋体" pitchFamily="2" charset="-122"/>
              </a:defRPr>
            </a:lvl8pPr>
            <a:lvl9pPr marL="4683125"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en-US" altLang="zh-CN" sz="2800" b="1">
                <a:effectLst>
                  <a:outerShdw blurRad="38100" dist="38100" dir="2700000" algn="tl">
                    <a:srgbClr val="FFFFFF"/>
                  </a:outerShdw>
                </a:effectLst>
                <a:latin typeface="Symbol" pitchFamily="18" charset="2"/>
                <a:ea typeface="金山简准圆" pitchFamily="49" charset="-122"/>
              </a:rPr>
              <a:t>1 </a:t>
            </a:r>
            <a:r>
              <a:rPr kumimoji="1" lang="zh-CN" altLang="en-US" sz="2800" b="1">
                <a:effectLst>
                  <a:outerShdw blurRad="38100" dist="38100" dir="2700000" algn="tl">
                    <a:srgbClr val="FFFFFF"/>
                  </a:outerShdw>
                </a:effectLst>
                <a:latin typeface="Symbol" pitchFamily="18" charset="2"/>
                <a:ea typeface="金山简准圆" pitchFamily="49" charset="-122"/>
              </a:rPr>
              <a:t>算法分析：在例</a:t>
            </a:r>
            <a:r>
              <a:rPr kumimoji="1" lang="en-US" altLang="zh-CN" sz="2800" b="1">
                <a:effectLst>
                  <a:outerShdw blurRad="38100" dist="38100" dir="2700000" algn="tl">
                    <a:srgbClr val="FFFFFF"/>
                  </a:outerShdw>
                </a:effectLst>
                <a:latin typeface="Symbol" pitchFamily="18" charset="2"/>
                <a:ea typeface="金山简准圆" pitchFamily="49" charset="-122"/>
              </a:rPr>
              <a:t>66</a:t>
            </a:r>
            <a:r>
              <a:rPr kumimoji="1" lang="zh-CN" altLang="en-US" sz="2800" b="1">
                <a:effectLst>
                  <a:outerShdw blurRad="38100" dist="38100" dir="2700000" algn="tl">
                    <a:srgbClr val="FFFFFF"/>
                  </a:outerShdw>
                </a:effectLst>
                <a:latin typeface="Symbol" pitchFamily="18" charset="2"/>
                <a:ea typeface="金山简准圆" pitchFamily="49" charset="-122"/>
              </a:rPr>
              <a:t>中，只找出了最大数，如果要排序，则在找出最大的数后，在剩下的数中再找出最大的数，直到最后，则序就排好了。</a:t>
            </a:r>
          </a:p>
        </p:txBody>
      </p:sp>
      <p:sp>
        <p:nvSpPr>
          <p:cNvPr id="26629" name="Rectangle 5"/>
          <p:cNvSpPr>
            <a:spLocks noChangeArrowheads="1"/>
          </p:cNvSpPr>
          <p:nvPr/>
        </p:nvSpPr>
        <p:spPr bwMode="auto">
          <a:xfrm>
            <a:off x="4572000" y="4054475"/>
            <a:ext cx="3962400"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for(j=0;j&lt;3;j++)</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for (i=j+1;i&lt;4;i++)</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if(a[j]&lt;a[i]){</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temp=a[0];</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a[0]=a[i];</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a[i]=temp;</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	</a:t>
            </a:r>
          </a:p>
        </p:txBody>
      </p:sp>
      <p:sp>
        <p:nvSpPr>
          <p:cNvPr id="26630" name="Rectangle 6"/>
          <p:cNvSpPr>
            <a:spLocks noGrp="1" noChangeArrowheads="1"/>
          </p:cNvSpPr>
          <p:nvPr>
            <p:ph type="title" idx="4294967295"/>
          </p:nvPr>
        </p:nvSpPr>
        <p:spPr>
          <a:xfrm>
            <a:off x="685800" y="609600"/>
            <a:ext cx="7772400" cy="1143000"/>
          </a:xfrm>
          <a:noFill/>
          <a:ln/>
        </p:spPr>
        <p:txBody>
          <a:bodyPr/>
          <a:lstStyle/>
          <a:p>
            <a:r>
              <a:rPr lang="en-US" altLang="zh-CN"/>
              <a:t> </a:t>
            </a:r>
          </a:p>
        </p:txBody>
      </p:sp>
      <p:sp>
        <p:nvSpPr>
          <p:cNvPr id="26631" name="AutoShape 7"/>
          <p:cNvSpPr>
            <a:spLocks noChangeArrowheads="1"/>
          </p:cNvSpPr>
          <p:nvPr/>
        </p:nvSpPr>
        <p:spPr bwMode="auto">
          <a:xfrm>
            <a:off x="152400" y="2895600"/>
            <a:ext cx="2133600" cy="533400"/>
          </a:xfrm>
          <a:prstGeom prst="cloudCallout">
            <a:avLst>
              <a:gd name="adj1" fmla="val -23662"/>
              <a:gd name="adj2" fmla="val 173213"/>
            </a:avLst>
          </a:prstGeom>
          <a:solidFill>
            <a:srgbClr val="008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algn="ctr"/>
            <a:r>
              <a:rPr kumimoji="1" lang="zh-CN" altLang="en-US" sz="2000" b="1">
                <a:solidFill>
                  <a:schemeClr val="bg1"/>
                </a:solidFill>
                <a:latin typeface="Times New Roman" pitchFamily="18" charset="0"/>
              </a:rPr>
              <a:t>找最大的数</a:t>
            </a:r>
          </a:p>
        </p:txBody>
      </p:sp>
      <p:sp>
        <p:nvSpPr>
          <p:cNvPr id="26632" name="AutoShape 8"/>
          <p:cNvSpPr>
            <a:spLocks noChangeArrowheads="1"/>
          </p:cNvSpPr>
          <p:nvPr/>
        </p:nvSpPr>
        <p:spPr bwMode="auto">
          <a:xfrm>
            <a:off x="7924800" y="3276600"/>
            <a:ext cx="990600" cy="609600"/>
          </a:xfrm>
          <a:prstGeom prst="cloudCallout">
            <a:avLst>
              <a:gd name="adj1" fmla="val -70194"/>
              <a:gd name="adj2" fmla="val 115106"/>
            </a:avLst>
          </a:prstGeom>
          <a:solidFill>
            <a:srgbClr val="008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sz="2000" b="1">
                <a:solidFill>
                  <a:schemeClr val="bg1"/>
                </a:solidFill>
                <a:latin typeface="Times New Roman" pitchFamily="18" charset="0"/>
              </a:rPr>
              <a:t>排序</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slide(fromTop)">
                                      <p:cBhvr>
                                        <p:cTn id="7" dur="500"/>
                                        <p:tgtEl>
                                          <p:spTgt spid="266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9" fill="hold" grpId="0" nodeType="clickEffect">
                                  <p:stCondLst>
                                    <p:cond delay="0"/>
                                  </p:stCondLst>
                                  <p:childTnLst>
                                    <p:set>
                                      <p:cBhvr>
                                        <p:cTn id="11" dur="1" fill="hold">
                                          <p:stCondLst>
                                            <p:cond delay="0"/>
                                          </p:stCondLst>
                                        </p:cTn>
                                        <p:tgtEl>
                                          <p:spTgt spid="26631"/>
                                        </p:tgtEl>
                                        <p:attrNameLst>
                                          <p:attrName>style.visibility</p:attrName>
                                        </p:attrNameLst>
                                      </p:cBhvr>
                                      <p:to>
                                        <p:strVal val="visible"/>
                                      </p:to>
                                    </p:set>
                                    <p:anim calcmode="lin" valueType="num">
                                      <p:cBhvr additive="base">
                                        <p:cTn id="12" dur="500" fill="hold"/>
                                        <p:tgtEl>
                                          <p:spTgt spid="26631"/>
                                        </p:tgtEl>
                                        <p:attrNameLst>
                                          <p:attrName>ppt_x</p:attrName>
                                        </p:attrNameLst>
                                      </p:cBhvr>
                                      <p:tavLst>
                                        <p:tav tm="0">
                                          <p:val>
                                            <p:strVal val="0-#ppt_w/2"/>
                                          </p:val>
                                        </p:tav>
                                        <p:tav tm="100000">
                                          <p:val>
                                            <p:strVal val="#ppt_x"/>
                                          </p:val>
                                        </p:tav>
                                      </p:tavLst>
                                    </p:anim>
                                    <p:anim calcmode="lin" valueType="num">
                                      <p:cBhvr additive="base">
                                        <p:cTn id="13" dur="500" fill="hold"/>
                                        <p:tgtEl>
                                          <p:spTgt spid="26631"/>
                                        </p:tgtEl>
                                        <p:attrNameLst>
                                          <p:attrName>ppt_y</p:attrName>
                                        </p:attrNameLst>
                                      </p:cBhvr>
                                      <p:tavLst>
                                        <p:tav tm="0">
                                          <p:val>
                                            <p:strVal val="0-#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2" presetClass="entr" presetSubtype="1" fill="hold" grpId="0" nodeType="clickEffect">
                                  <p:stCondLst>
                                    <p:cond delay="0"/>
                                  </p:stCondLst>
                                  <p:childTnLst>
                                    <p:set>
                                      <p:cBhvr>
                                        <p:cTn id="17" dur="1" fill="hold">
                                          <p:stCondLst>
                                            <p:cond delay="0"/>
                                          </p:stCondLst>
                                        </p:cTn>
                                        <p:tgtEl>
                                          <p:spTgt spid="26629"/>
                                        </p:tgtEl>
                                        <p:attrNameLst>
                                          <p:attrName>style.visibility</p:attrName>
                                        </p:attrNameLst>
                                      </p:cBhvr>
                                      <p:to>
                                        <p:strVal val="visible"/>
                                      </p:to>
                                    </p:set>
                                    <p:animEffect transition="in" filter="slide(fromTop)">
                                      <p:cBhvr>
                                        <p:cTn id="18" dur="500"/>
                                        <p:tgtEl>
                                          <p:spTgt spid="2662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3" fill="hold" grpId="0" nodeType="clickEffect">
                                  <p:stCondLst>
                                    <p:cond delay="0"/>
                                  </p:stCondLst>
                                  <p:childTnLst>
                                    <p:set>
                                      <p:cBhvr>
                                        <p:cTn id="22" dur="1" fill="hold">
                                          <p:stCondLst>
                                            <p:cond delay="0"/>
                                          </p:stCondLst>
                                        </p:cTn>
                                        <p:tgtEl>
                                          <p:spTgt spid="26632"/>
                                        </p:tgtEl>
                                        <p:attrNameLst>
                                          <p:attrName>style.visibility</p:attrName>
                                        </p:attrNameLst>
                                      </p:cBhvr>
                                      <p:to>
                                        <p:strVal val="visible"/>
                                      </p:to>
                                    </p:set>
                                    <p:anim calcmode="lin" valueType="num">
                                      <p:cBhvr additive="base">
                                        <p:cTn id="23" dur="500" fill="hold"/>
                                        <p:tgtEl>
                                          <p:spTgt spid="26632"/>
                                        </p:tgtEl>
                                        <p:attrNameLst>
                                          <p:attrName>ppt_x</p:attrName>
                                        </p:attrNameLst>
                                      </p:cBhvr>
                                      <p:tavLst>
                                        <p:tav tm="0">
                                          <p:val>
                                            <p:strVal val="1+#ppt_w/2"/>
                                          </p:val>
                                        </p:tav>
                                        <p:tav tm="100000">
                                          <p:val>
                                            <p:strVal val="#ppt_x"/>
                                          </p:val>
                                        </p:tav>
                                      </p:tavLst>
                                    </p:anim>
                                    <p:anim calcmode="lin" valueType="num">
                                      <p:cBhvr additive="base">
                                        <p:cTn id="24" dur="500" fill="hold"/>
                                        <p:tgtEl>
                                          <p:spTgt spid="2663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autoUpdateAnimBg="0"/>
      <p:bldP spid="26629" grpId="0" autoUpdateAnimBg="0"/>
      <p:bldP spid="26631" grpId="0" animBg="1" autoUpdateAnimBg="0"/>
      <p:bldP spid="26632"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457200" y="1714500"/>
            <a:ext cx="8153400" cy="483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main(){</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int temp,i,a[4];</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scanf("%d,%d,%d,%d",&amp;a[0],&amp;a[1],</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&amp;a[2],&amp;a[3]);</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for(j=0;j&lt;3;j++)</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for (i=j+1;i&lt;4;i++)</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if(a[j]&lt;a[i]){</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temp=a[i];</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a[i]=a[j];</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a[j]=temp;</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for(i=0;i&lt;3;i++)	printf("%d\n",a[i]);</a:t>
            </a:r>
          </a:p>
          <a:p>
            <a:pPr marL="571500" indent="-571500"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
        <p:nvSpPr>
          <p:cNvPr id="28675" name="Text Box 3"/>
          <p:cNvSpPr txBox="1">
            <a:spLocks noChangeArrowheads="1"/>
          </p:cNvSpPr>
          <p:nvPr/>
        </p:nvSpPr>
        <p:spPr bwMode="auto">
          <a:xfrm>
            <a:off x="365125" y="928688"/>
            <a:ext cx="33845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FFFFFF"/>
                  </a:outerShdw>
                </a:effectLst>
                <a:latin typeface="Symbol" pitchFamily="18" charset="2"/>
                <a:ea typeface="金山简准圆" pitchFamily="49" charset="-122"/>
              </a:rPr>
              <a:t>简单的交换排序程序</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746125" y="982663"/>
            <a:ext cx="36957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3200" b="1">
                <a:effectLst>
                  <a:outerShdw blurRad="38100" dist="38100" dir="2700000" algn="tl">
                    <a:srgbClr val="FFFFFF"/>
                  </a:outerShdw>
                </a:effectLst>
                <a:latin typeface="黑体" pitchFamily="49" charset="-122"/>
                <a:ea typeface="黑体" pitchFamily="49" charset="-122"/>
              </a:rPr>
              <a:t>例 </a:t>
            </a:r>
            <a:r>
              <a:rPr kumimoji="1" lang="en-US" altLang="zh-CN" sz="3200" b="1">
                <a:effectLst>
                  <a:outerShdw blurRad="38100" dist="38100" dir="2700000" algn="tl">
                    <a:srgbClr val="FFFFFF"/>
                  </a:outerShdw>
                </a:effectLst>
                <a:latin typeface="黑体" pitchFamily="49" charset="-122"/>
                <a:ea typeface="黑体" pitchFamily="49" charset="-122"/>
              </a:rPr>
              <a:t>8 </a:t>
            </a:r>
            <a:r>
              <a:rPr kumimoji="1" lang="zh-CN" altLang="en-US" sz="2800" b="1">
                <a:effectLst>
                  <a:outerShdw blurRad="38100" dist="38100" dir="2700000" algn="tl">
                    <a:srgbClr val="FFFFFF"/>
                  </a:outerShdw>
                </a:effectLst>
                <a:latin typeface="Symbol" pitchFamily="18" charset="2"/>
                <a:ea typeface="金山简准圆" pitchFamily="49" charset="-122"/>
              </a:rPr>
              <a:t>简单的插入排序</a:t>
            </a:r>
          </a:p>
        </p:txBody>
      </p:sp>
      <p:sp>
        <p:nvSpPr>
          <p:cNvPr id="30723" name="Text Box 3"/>
          <p:cNvSpPr txBox="1">
            <a:spLocks noChangeArrowheads="1"/>
          </p:cNvSpPr>
          <p:nvPr/>
        </p:nvSpPr>
        <p:spPr bwMode="auto">
          <a:xfrm>
            <a:off x="228600" y="2133600"/>
            <a:ext cx="856615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666750">
              <a:defRPr>
                <a:solidFill>
                  <a:schemeClr val="tx1"/>
                </a:solidFill>
                <a:latin typeface="Arial" pitchFamily="34" charset="0"/>
                <a:ea typeface="宋体" pitchFamily="2" charset="-122"/>
              </a:defRPr>
            </a:lvl1pPr>
            <a:lvl2pPr marL="857250">
              <a:defRPr>
                <a:solidFill>
                  <a:schemeClr val="tx1"/>
                </a:solidFill>
                <a:latin typeface="Arial" pitchFamily="34" charset="0"/>
                <a:ea typeface="宋体" pitchFamily="2" charset="-122"/>
              </a:defRPr>
            </a:lvl2pPr>
            <a:lvl3pPr marL="1047750">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FFFFFF"/>
                  </a:outerShdw>
                </a:effectLst>
                <a:latin typeface="Symbol" pitchFamily="18" charset="2"/>
                <a:ea typeface="金山简准圆" pitchFamily="49" charset="-122"/>
              </a:rPr>
              <a:t>插入排序法为在原数组中就地排序的方法。此方法由第二个单元开始，顺序从原始数据中取出数据，并将数据插入左端已排好序的序列合适的位置。</a:t>
            </a:r>
          </a:p>
        </p:txBody>
      </p:sp>
      <p:sp>
        <p:nvSpPr>
          <p:cNvPr id="30724" name="Text Box 4"/>
          <p:cNvSpPr txBox="1">
            <a:spLocks noChangeArrowheads="1"/>
          </p:cNvSpPr>
          <p:nvPr/>
        </p:nvSpPr>
        <p:spPr bwMode="auto">
          <a:xfrm>
            <a:off x="908050" y="4205288"/>
            <a:ext cx="2673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FFFFFF"/>
                  </a:outerShdw>
                </a:effectLst>
                <a:latin typeface="Symbol" pitchFamily="18" charset="2"/>
                <a:ea typeface="金山简准圆" pitchFamily="49" charset="-122"/>
              </a:rPr>
              <a:t>插入排序</a:t>
            </a:r>
            <a:r>
              <a:rPr kumimoji="1" lang="zh-CN" altLang="en-US" sz="2800" b="1">
                <a:effectLst>
                  <a:outerShdw blurRad="38100" dist="38100" dir="2700000" algn="tl">
                    <a:srgbClr val="FFFFFF"/>
                  </a:outerShdw>
                </a:effectLst>
                <a:latin typeface="Symbol" pitchFamily="18" charset="2"/>
                <a:ea typeface="金山简准圆" pitchFamily="49" charset="-122"/>
                <a:hlinkClick r:id="" action="ppaction://noaction"/>
              </a:rPr>
              <a:t>示意图</a:t>
            </a:r>
            <a:endParaRPr kumimoji="1" lang="zh-CN" altLang="en-US" sz="2800" b="1">
              <a:effectLst>
                <a:outerShdw blurRad="38100" dist="38100" dir="2700000" algn="tl">
                  <a:srgbClr val="FFFFFF"/>
                </a:outerShdw>
              </a:effectLst>
              <a:latin typeface="Symbol" pitchFamily="18" charset="2"/>
              <a:ea typeface="金山简准圆" pitchFamily="49" charset="-122"/>
            </a:endParaRPr>
          </a:p>
        </p:txBody>
      </p:sp>
      <p:sp>
        <p:nvSpPr>
          <p:cNvPr id="30725" name="Text Box 5"/>
          <p:cNvSpPr txBox="1">
            <a:spLocks noChangeArrowheads="1"/>
          </p:cNvSpPr>
          <p:nvPr/>
        </p:nvSpPr>
        <p:spPr bwMode="auto">
          <a:xfrm>
            <a:off x="838200" y="5119688"/>
            <a:ext cx="2673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FFFFFF"/>
                  </a:outerShdw>
                </a:effectLst>
                <a:latin typeface="Symbol" pitchFamily="18" charset="2"/>
                <a:ea typeface="金山简准圆" pitchFamily="49" charset="-122"/>
              </a:rPr>
              <a:t>插入排序源程序</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609600" y="254000"/>
            <a:ext cx="8153400" cy="629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//exam8.c</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#include&lt;stdio.h&gt;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int i,j,x,n,a[]={13,15,7,10,20,8,4,19};</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n=sizeof(a)/4;</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for(i=1;i&lt;n;i++){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x=a[i];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j=i-1;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while(j&gt;=0 &amp;&amp; a[j]&gt;x){</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a[j+1]=a[j];</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j--;</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a[j+1]=x;</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for(i=0;i&lt;n;i++)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printf("%d,",a[i]);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441325" y="762000"/>
            <a:ext cx="29638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3200" b="1">
                <a:effectLst>
                  <a:outerShdw blurRad="38100" dist="38100" dir="2700000" algn="tl">
                    <a:srgbClr val="FFFFFF"/>
                  </a:outerShdw>
                </a:effectLst>
                <a:latin typeface="Verdana" pitchFamily="34" charset="0"/>
                <a:ea typeface="黑体" pitchFamily="49" charset="-122"/>
              </a:rPr>
              <a:t>例</a:t>
            </a:r>
            <a:r>
              <a:rPr kumimoji="1" lang="en-US" altLang="zh-CN" sz="3200" b="1">
                <a:effectLst>
                  <a:outerShdw blurRad="38100" dist="38100" dir="2700000" algn="tl">
                    <a:srgbClr val="FFFFFF"/>
                  </a:outerShdw>
                </a:effectLst>
                <a:latin typeface="Verdana" pitchFamily="34" charset="0"/>
                <a:ea typeface="黑体" pitchFamily="49" charset="-122"/>
              </a:rPr>
              <a:t>9 Shell</a:t>
            </a:r>
            <a:r>
              <a:rPr kumimoji="1" lang="zh-CN" altLang="en-US" sz="3200" b="1">
                <a:effectLst>
                  <a:outerShdw blurRad="38100" dist="38100" dir="2700000" algn="tl">
                    <a:srgbClr val="FFFFFF"/>
                  </a:outerShdw>
                </a:effectLst>
                <a:latin typeface="黑体" pitchFamily="49" charset="-122"/>
                <a:ea typeface="黑体" pitchFamily="49" charset="-122"/>
              </a:rPr>
              <a:t>排序</a:t>
            </a:r>
          </a:p>
        </p:txBody>
      </p:sp>
      <p:sp>
        <p:nvSpPr>
          <p:cNvPr id="34819" name="Text Box 3"/>
          <p:cNvSpPr txBox="1">
            <a:spLocks noChangeArrowheads="1"/>
          </p:cNvSpPr>
          <p:nvPr/>
        </p:nvSpPr>
        <p:spPr bwMode="auto">
          <a:xfrm>
            <a:off x="457200" y="1952625"/>
            <a:ext cx="82296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809750" indent="-1809750">
              <a:defRPr>
                <a:solidFill>
                  <a:schemeClr val="tx1"/>
                </a:solidFill>
                <a:latin typeface="Arial" pitchFamily="34" charset="0"/>
                <a:ea typeface="宋体" pitchFamily="2" charset="-122"/>
              </a:defRPr>
            </a:lvl1pPr>
            <a:lvl2pPr marL="2000250">
              <a:defRPr>
                <a:solidFill>
                  <a:schemeClr val="tx1"/>
                </a:solidFill>
                <a:latin typeface="Arial" pitchFamily="34" charset="0"/>
                <a:ea typeface="宋体" pitchFamily="2" charset="-122"/>
              </a:defRPr>
            </a:lvl2pPr>
            <a:lvl3pPr marL="2190750">
              <a:defRPr>
                <a:solidFill>
                  <a:schemeClr val="tx1"/>
                </a:solidFill>
                <a:latin typeface="Arial" pitchFamily="34" charset="0"/>
                <a:ea typeface="宋体" pitchFamily="2" charset="-122"/>
              </a:defRPr>
            </a:lvl3pPr>
            <a:lvl4pPr marL="2381250">
              <a:defRPr>
                <a:solidFill>
                  <a:schemeClr val="tx1"/>
                </a:solidFill>
                <a:latin typeface="Arial" pitchFamily="34" charset="0"/>
                <a:ea typeface="宋体" pitchFamily="2" charset="-122"/>
              </a:defRPr>
            </a:lvl4pPr>
            <a:lvl5pPr marL="2571750">
              <a:defRPr>
                <a:solidFill>
                  <a:schemeClr val="tx1"/>
                </a:solidFill>
                <a:latin typeface="Arial" pitchFamily="34" charset="0"/>
                <a:ea typeface="宋体" pitchFamily="2" charset="-122"/>
              </a:defRPr>
            </a:lvl5pPr>
            <a:lvl6pPr marL="3028950" fontAlgn="base">
              <a:spcBef>
                <a:spcPct val="0"/>
              </a:spcBef>
              <a:spcAft>
                <a:spcPct val="0"/>
              </a:spcAft>
              <a:defRPr>
                <a:solidFill>
                  <a:schemeClr val="tx1"/>
                </a:solidFill>
                <a:latin typeface="Arial" pitchFamily="34" charset="0"/>
                <a:ea typeface="宋体" pitchFamily="2" charset="-122"/>
              </a:defRPr>
            </a:lvl6pPr>
            <a:lvl7pPr marL="3486150" fontAlgn="base">
              <a:spcBef>
                <a:spcPct val="0"/>
              </a:spcBef>
              <a:spcAft>
                <a:spcPct val="0"/>
              </a:spcAft>
              <a:defRPr>
                <a:solidFill>
                  <a:schemeClr val="tx1"/>
                </a:solidFill>
                <a:latin typeface="Arial" pitchFamily="34" charset="0"/>
                <a:ea typeface="宋体" pitchFamily="2" charset="-122"/>
              </a:defRPr>
            </a:lvl7pPr>
            <a:lvl8pPr marL="3943350" fontAlgn="base">
              <a:spcBef>
                <a:spcPct val="0"/>
              </a:spcBef>
              <a:spcAft>
                <a:spcPct val="0"/>
              </a:spcAft>
              <a:defRPr>
                <a:solidFill>
                  <a:schemeClr val="tx1"/>
                </a:solidFill>
                <a:latin typeface="Arial" pitchFamily="34" charset="0"/>
                <a:ea typeface="宋体" pitchFamily="2" charset="-122"/>
              </a:defRPr>
            </a:lvl8pPr>
            <a:lvl9pPr marL="4400550"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a:latin typeface="Symbol" pitchFamily="18" charset="2"/>
                <a:ea typeface="华文中宋" pitchFamily="2" charset="-122"/>
              </a:rPr>
              <a:t>基本思路：将整个数组分割为若干较小的子数组分别进行排序，并逐步扩大数组的有序性直到完成。因此，</a:t>
            </a:r>
            <a:r>
              <a:rPr kumimoji="1" lang="en-US" altLang="zh-CN" sz="2400">
                <a:latin typeface="Verdana" pitchFamily="34" charset="0"/>
                <a:ea typeface="华文中宋" pitchFamily="2" charset="-122"/>
              </a:rPr>
              <a:t>shell</a:t>
            </a:r>
            <a:r>
              <a:rPr kumimoji="1" lang="zh-CN" altLang="en-US" sz="2400">
                <a:latin typeface="Verdana" pitchFamily="34" charset="0"/>
                <a:ea typeface="华文中宋" pitchFamily="2" charset="-122"/>
              </a:rPr>
              <a:t>排序要利用其它的排序程序。本例中用简单的插入排序。</a:t>
            </a:r>
          </a:p>
        </p:txBody>
      </p:sp>
      <p:sp>
        <p:nvSpPr>
          <p:cNvPr id="34820" name="Text Box 4"/>
          <p:cNvSpPr txBox="1">
            <a:spLocks noChangeArrowheads="1"/>
          </p:cNvSpPr>
          <p:nvPr/>
        </p:nvSpPr>
        <p:spPr bwMode="auto">
          <a:xfrm>
            <a:off x="381000" y="3482975"/>
            <a:ext cx="8550275" cy="322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905000" indent="-1905000">
              <a:defRPr>
                <a:solidFill>
                  <a:schemeClr val="tx1"/>
                </a:solidFill>
                <a:latin typeface="Arial" pitchFamily="34" charset="0"/>
                <a:ea typeface="宋体" pitchFamily="2" charset="-122"/>
              </a:defRPr>
            </a:lvl1pPr>
            <a:lvl2pPr marL="2095500">
              <a:defRPr>
                <a:solidFill>
                  <a:schemeClr val="tx1"/>
                </a:solidFill>
                <a:latin typeface="Arial" pitchFamily="34" charset="0"/>
                <a:ea typeface="宋体" pitchFamily="2" charset="-122"/>
              </a:defRPr>
            </a:lvl2pPr>
            <a:lvl3pPr marL="2286000">
              <a:defRPr>
                <a:solidFill>
                  <a:schemeClr val="tx1"/>
                </a:solidFill>
                <a:latin typeface="Arial" pitchFamily="34" charset="0"/>
                <a:ea typeface="宋体" pitchFamily="2" charset="-122"/>
              </a:defRPr>
            </a:lvl3pPr>
            <a:lvl4pPr marL="2476500">
              <a:defRPr>
                <a:solidFill>
                  <a:schemeClr val="tx1"/>
                </a:solidFill>
                <a:latin typeface="Arial" pitchFamily="34" charset="0"/>
                <a:ea typeface="宋体" pitchFamily="2" charset="-122"/>
              </a:defRPr>
            </a:lvl4pPr>
            <a:lvl5pPr marL="2667000">
              <a:defRPr>
                <a:solidFill>
                  <a:schemeClr val="tx1"/>
                </a:solidFill>
                <a:latin typeface="Arial" pitchFamily="34" charset="0"/>
                <a:ea typeface="宋体" pitchFamily="2" charset="-122"/>
              </a:defRPr>
            </a:lvl5pPr>
            <a:lvl6pPr marL="3124200" fontAlgn="base">
              <a:spcBef>
                <a:spcPct val="0"/>
              </a:spcBef>
              <a:spcAft>
                <a:spcPct val="0"/>
              </a:spcAft>
              <a:defRPr>
                <a:solidFill>
                  <a:schemeClr val="tx1"/>
                </a:solidFill>
                <a:latin typeface="Arial" pitchFamily="34" charset="0"/>
                <a:ea typeface="宋体" pitchFamily="2" charset="-122"/>
              </a:defRPr>
            </a:lvl6pPr>
            <a:lvl7pPr marL="3581400" fontAlgn="base">
              <a:spcBef>
                <a:spcPct val="0"/>
              </a:spcBef>
              <a:spcAft>
                <a:spcPct val="0"/>
              </a:spcAft>
              <a:defRPr>
                <a:solidFill>
                  <a:schemeClr val="tx1"/>
                </a:solidFill>
                <a:latin typeface="Arial" pitchFamily="34" charset="0"/>
                <a:ea typeface="宋体" pitchFamily="2" charset="-122"/>
              </a:defRPr>
            </a:lvl7pPr>
            <a:lvl8pPr marL="4038600" fontAlgn="base">
              <a:spcBef>
                <a:spcPct val="0"/>
              </a:spcBef>
              <a:spcAft>
                <a:spcPct val="0"/>
              </a:spcAft>
              <a:defRPr>
                <a:solidFill>
                  <a:schemeClr val="tx1"/>
                </a:solidFill>
                <a:latin typeface="Arial" pitchFamily="34" charset="0"/>
                <a:ea typeface="宋体" pitchFamily="2" charset="-122"/>
              </a:defRPr>
            </a:lvl8pPr>
            <a:lvl9pPr marL="4495800"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a:latin typeface="华文中宋" pitchFamily="2" charset="-122"/>
                <a:ea typeface="华文中宋" pitchFamily="2" charset="-122"/>
                <a:hlinkClick r:id="" action="ppaction://noaction"/>
              </a:rPr>
              <a:t>具体做法</a:t>
            </a:r>
            <a:r>
              <a:rPr kumimoji="1" lang="zh-CN" altLang="en-US" sz="2800">
                <a:latin typeface="华文中宋" pitchFamily="2" charset="-122"/>
                <a:ea typeface="华文中宋" pitchFamily="2" charset="-122"/>
              </a:rPr>
              <a:t>：</a:t>
            </a:r>
          </a:p>
          <a:p>
            <a:pPr eaLnBrk="0" hangingPunct="0">
              <a:lnSpc>
                <a:spcPct val="120000"/>
              </a:lnSpc>
            </a:pPr>
            <a:r>
              <a:rPr kumimoji="1" lang="zh-CN" altLang="en-US" sz="2800">
                <a:latin typeface="华文中宋" pitchFamily="2" charset="-122"/>
                <a:ea typeface="华文中宋" pitchFamily="2" charset="-122"/>
              </a:rPr>
              <a:t>             </a:t>
            </a:r>
            <a:r>
              <a:rPr kumimoji="1" lang="en-US" altLang="zh-CN" sz="2400">
                <a:latin typeface="华文中宋" pitchFamily="2" charset="-122"/>
                <a:ea typeface="华文中宋" pitchFamily="2" charset="-122"/>
              </a:rPr>
              <a:t>1  </a:t>
            </a:r>
            <a:r>
              <a:rPr kumimoji="1" lang="zh-CN" altLang="en-US" sz="2400">
                <a:latin typeface="华文中宋" pitchFamily="2" charset="-122"/>
                <a:ea typeface="华文中宋" pitchFamily="2" charset="-122"/>
              </a:rPr>
              <a:t>对一个元素个数为</a:t>
            </a:r>
            <a:r>
              <a:rPr kumimoji="1" lang="en-US" altLang="zh-CN" sz="2400">
                <a:latin typeface="华文中宋" pitchFamily="2" charset="-122"/>
                <a:ea typeface="华文中宋" pitchFamily="2" charset="-122"/>
              </a:rPr>
              <a:t>N</a:t>
            </a:r>
            <a:r>
              <a:rPr kumimoji="1" lang="zh-CN" altLang="en-US" sz="2400">
                <a:latin typeface="华文中宋" pitchFamily="2" charset="-122"/>
                <a:ea typeface="华文中宋" pitchFamily="2" charset="-122"/>
              </a:rPr>
              <a:t>的数组，先取定一整数增量</a:t>
            </a:r>
            <a:r>
              <a:rPr kumimoji="1" lang="en-US" altLang="zh-CN" sz="2400">
                <a:latin typeface="华文中宋" pitchFamily="2" charset="-122"/>
                <a:ea typeface="华文中宋" pitchFamily="2" charset="-122"/>
              </a:rPr>
              <a:t>d1&lt;N</a:t>
            </a:r>
            <a:r>
              <a:rPr kumimoji="1" lang="zh-CN" altLang="en-US" sz="2400">
                <a:latin typeface="华文中宋" pitchFamily="2" charset="-122"/>
                <a:ea typeface="华文中宋" pitchFamily="2" charset="-122"/>
              </a:rPr>
              <a:t>，将相隔为</a:t>
            </a:r>
            <a:r>
              <a:rPr kumimoji="1" lang="en-US" altLang="zh-CN" sz="2400">
                <a:latin typeface="华文中宋" pitchFamily="2" charset="-122"/>
                <a:ea typeface="华文中宋" pitchFamily="2" charset="-122"/>
              </a:rPr>
              <a:t>d1</a:t>
            </a:r>
            <a:r>
              <a:rPr kumimoji="1" lang="zh-CN" altLang="en-US" sz="2400">
                <a:latin typeface="华文中宋" pitchFamily="2" charset="-122"/>
                <a:ea typeface="华文中宋" pitchFamily="2" charset="-122"/>
              </a:rPr>
              <a:t>的元素并为一组，在各组内排序；</a:t>
            </a:r>
          </a:p>
          <a:p>
            <a:pPr eaLnBrk="0" hangingPunct="0">
              <a:lnSpc>
                <a:spcPct val="120000"/>
              </a:lnSpc>
              <a:buFont typeface="Symbol" pitchFamily="18" charset="2"/>
              <a:buNone/>
            </a:pPr>
            <a:r>
              <a:rPr kumimoji="1" lang="zh-CN" altLang="en-US" sz="2400">
                <a:latin typeface="华文中宋" pitchFamily="2" charset="-122"/>
                <a:ea typeface="华文中宋" pitchFamily="2" charset="-122"/>
              </a:rPr>
              <a:t>                </a:t>
            </a:r>
            <a:r>
              <a:rPr kumimoji="1" lang="en-US" altLang="zh-CN" sz="2400">
                <a:latin typeface="华文中宋" pitchFamily="2" charset="-122"/>
                <a:ea typeface="华文中宋" pitchFamily="2" charset="-122"/>
              </a:rPr>
              <a:t>2  </a:t>
            </a:r>
            <a:r>
              <a:rPr kumimoji="1" lang="zh-CN" altLang="en-US" sz="2400">
                <a:latin typeface="华文中宋" pitchFamily="2" charset="-122"/>
                <a:ea typeface="华文中宋" pitchFamily="2" charset="-122"/>
              </a:rPr>
              <a:t>然后取</a:t>
            </a:r>
            <a:r>
              <a:rPr kumimoji="1" lang="en-US" altLang="zh-CN" sz="2400">
                <a:latin typeface="华文中宋" pitchFamily="2" charset="-122"/>
                <a:ea typeface="华文中宋" pitchFamily="2" charset="-122"/>
              </a:rPr>
              <a:t>d2&lt;d1,</a:t>
            </a:r>
            <a:r>
              <a:rPr kumimoji="1" lang="zh-CN" altLang="en-US" sz="2400">
                <a:latin typeface="华文中宋" pitchFamily="2" charset="-122"/>
                <a:ea typeface="华文中宋" pitchFamily="2" charset="-122"/>
              </a:rPr>
              <a:t>重复上述分组过程和排序工作</a:t>
            </a:r>
            <a:r>
              <a:rPr kumimoji="1" lang="en-US" altLang="zh-CN" sz="2400">
                <a:latin typeface="华文中宋" pitchFamily="2" charset="-122"/>
                <a:ea typeface="华文中宋" pitchFamily="2" charset="-122"/>
              </a:rPr>
              <a:t>;</a:t>
            </a:r>
          </a:p>
          <a:p>
            <a:pPr eaLnBrk="0" hangingPunct="0">
              <a:lnSpc>
                <a:spcPct val="120000"/>
              </a:lnSpc>
              <a:buFont typeface="Symbol" pitchFamily="18" charset="2"/>
              <a:buNone/>
            </a:pPr>
            <a:r>
              <a:rPr kumimoji="1" lang="en-US" altLang="zh-CN" sz="2400">
                <a:latin typeface="华文中宋" pitchFamily="2" charset="-122"/>
                <a:ea typeface="华文中宋" pitchFamily="2" charset="-122"/>
              </a:rPr>
              <a:t>                3  </a:t>
            </a:r>
            <a:r>
              <a:rPr kumimoji="1" lang="zh-CN" altLang="en-US" sz="2400">
                <a:latin typeface="华文中宋" pitchFamily="2" charset="-122"/>
                <a:ea typeface="华文中宋" pitchFamily="2" charset="-122"/>
              </a:rPr>
              <a:t>不断取</a:t>
            </a:r>
            <a:r>
              <a:rPr kumimoji="1" lang="en-US" altLang="zh-CN" sz="2400">
                <a:latin typeface="华文中宋" pitchFamily="2" charset="-122"/>
                <a:ea typeface="华文中宋" pitchFamily="2" charset="-122"/>
              </a:rPr>
              <a:t>d3, d4</a:t>
            </a:r>
            <a:r>
              <a:rPr kumimoji="1" lang="en-US" altLang="zh-CN" sz="2400">
                <a:latin typeface="Verdana"/>
                <a:ea typeface="华文中宋" pitchFamily="2" charset="-122"/>
              </a:rPr>
              <a:t>…</a:t>
            </a:r>
            <a:r>
              <a:rPr kumimoji="1" lang="en-US" altLang="zh-CN" sz="2400">
                <a:latin typeface="华文中宋" pitchFamily="2" charset="-122"/>
                <a:ea typeface="华文中宋" pitchFamily="2" charset="-122"/>
              </a:rPr>
              <a:t> dn=1,</a:t>
            </a:r>
            <a:r>
              <a:rPr kumimoji="1" lang="zh-CN" altLang="en-US" sz="2400">
                <a:latin typeface="华文中宋" pitchFamily="2" charset="-122"/>
                <a:ea typeface="华文中宋" pitchFamily="2" charset="-122"/>
              </a:rPr>
              <a:t>最后将所有数据放在一起进行排序为止。</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4820"/>
                                        </p:tgtEl>
                                        <p:attrNameLst>
                                          <p:attrName>style.visibility</p:attrName>
                                        </p:attrNameLst>
                                      </p:cBhvr>
                                      <p:to>
                                        <p:strVal val="visible"/>
                                      </p:to>
                                    </p:set>
                                    <p:animEffect transition="in" filter="slide(fromTop)">
                                      <p:cBhvr>
                                        <p:cTn id="7" dur="5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609600" y="650875"/>
            <a:ext cx="7559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400" b="1">
                <a:latin typeface="Times New Roman" pitchFamily="18" charset="0"/>
              </a:rPr>
              <a:t>当数据量较大时， </a:t>
            </a:r>
            <a:r>
              <a:rPr kumimoji="1" lang="en-US" altLang="zh-CN" sz="2400" b="1">
                <a:latin typeface="Times New Roman" pitchFamily="18" charset="0"/>
              </a:rPr>
              <a:t>Shell</a:t>
            </a:r>
            <a:r>
              <a:rPr kumimoji="1" lang="zh-CN" altLang="en-US" sz="2400" b="1">
                <a:latin typeface="Times New Roman" pitchFamily="18" charset="0"/>
              </a:rPr>
              <a:t>排序速度很快。</a:t>
            </a:r>
          </a:p>
        </p:txBody>
      </p:sp>
      <p:sp>
        <p:nvSpPr>
          <p:cNvPr id="36867" name="Rectangle 3"/>
          <p:cNvSpPr>
            <a:spLocks noChangeArrowheads="1"/>
          </p:cNvSpPr>
          <p:nvPr/>
        </p:nvSpPr>
        <p:spPr bwMode="auto">
          <a:xfrm>
            <a:off x="533400" y="2209800"/>
            <a:ext cx="8229600" cy="301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568325" indent="-568325"/>
            <a:r>
              <a:rPr kumimoji="1" lang="en-US" altLang="zh-CN" sz="2400" b="1">
                <a:latin typeface="Times New Roman" pitchFamily="18" charset="0"/>
              </a:rPr>
              <a:t>Shell</a:t>
            </a:r>
            <a:r>
              <a:rPr kumimoji="1" lang="zh-CN" altLang="en-US" sz="2400" b="1">
                <a:latin typeface="Times New Roman" pitchFamily="18" charset="0"/>
              </a:rPr>
              <a:t>排序的速度基于两个前提：</a:t>
            </a:r>
          </a:p>
          <a:p>
            <a:pPr marL="568325" indent="-568325"/>
            <a:endParaRPr kumimoji="1" lang="zh-CN" altLang="en-US" sz="2400" b="1">
              <a:latin typeface="Times New Roman" pitchFamily="18" charset="0"/>
            </a:endParaRPr>
          </a:p>
          <a:p>
            <a:pPr marL="568325" indent="-568325">
              <a:lnSpc>
                <a:spcPct val="120000"/>
              </a:lnSpc>
            </a:pPr>
            <a:r>
              <a:rPr kumimoji="1" lang="zh-CN" altLang="en-US" sz="2400" b="1">
                <a:latin typeface="Times New Roman" pitchFamily="18" charset="0"/>
              </a:rPr>
              <a:t>一、当有大量的数据要排序时，将其分成若干组分别进行排序所花时间大大少于全部数据放在一起排序所花的时间；</a:t>
            </a:r>
          </a:p>
          <a:p>
            <a:pPr marL="568325" indent="-568325">
              <a:lnSpc>
                <a:spcPct val="120000"/>
              </a:lnSpc>
            </a:pPr>
            <a:r>
              <a:rPr kumimoji="1" lang="zh-CN" altLang="en-US" sz="2400" b="1">
                <a:latin typeface="Times New Roman" pitchFamily="18" charset="0"/>
              </a:rPr>
              <a:t>二、排序时，有序数据的排序比无序数据的排序的时间要少。</a:t>
            </a:r>
          </a:p>
        </p:txBody>
      </p:sp>
      <p:sp>
        <p:nvSpPr>
          <p:cNvPr id="36868" name="Text Box 4"/>
          <p:cNvSpPr txBox="1">
            <a:spLocks noChangeArrowheads="1"/>
          </p:cNvSpPr>
          <p:nvPr/>
        </p:nvSpPr>
        <p:spPr bwMode="auto">
          <a:xfrm>
            <a:off x="609600" y="1260475"/>
            <a:ext cx="782002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400" b="1">
                <a:latin typeface="Times New Roman" pitchFamily="18" charset="0"/>
              </a:rPr>
              <a:t>Shell</a:t>
            </a:r>
            <a:r>
              <a:rPr kumimoji="1" lang="zh-CN" altLang="en-US" sz="2400" b="1">
                <a:latin typeface="Times New Roman" pitchFamily="18" charset="0"/>
              </a:rPr>
              <a:t>方法本身不进行排序，需要有其它的排序方法配合。</a:t>
            </a:r>
          </a:p>
        </p:txBody>
      </p:sp>
      <p:sp>
        <p:nvSpPr>
          <p:cNvPr id="36869" name="Text Box 5"/>
          <p:cNvSpPr txBox="1">
            <a:spLocks noChangeArrowheads="1"/>
          </p:cNvSpPr>
          <p:nvPr/>
        </p:nvSpPr>
        <p:spPr bwMode="auto">
          <a:xfrm>
            <a:off x="746125" y="4832350"/>
            <a:ext cx="816927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674688">
              <a:defRPr>
                <a:solidFill>
                  <a:schemeClr val="tx1"/>
                </a:solidFill>
                <a:latin typeface="Arial" pitchFamily="34" charset="0"/>
                <a:ea typeface="宋体" pitchFamily="2" charset="-122"/>
              </a:defRPr>
            </a:lvl1pPr>
            <a:lvl2pPr marL="865188">
              <a:defRPr>
                <a:solidFill>
                  <a:schemeClr val="tx1"/>
                </a:solidFill>
                <a:latin typeface="Arial" pitchFamily="34" charset="0"/>
                <a:ea typeface="宋体" pitchFamily="2" charset="-122"/>
              </a:defRPr>
            </a:lvl2pPr>
            <a:lvl3pPr marL="1055688">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r>
              <a:rPr kumimoji="1" lang="zh-CN" altLang="en-US" sz="2400" b="1">
                <a:latin typeface="Times New Roman" pitchFamily="18" charset="0"/>
              </a:rPr>
              <a:t>因此，对</a:t>
            </a:r>
            <a:r>
              <a:rPr kumimoji="1" lang="en-US" altLang="zh-CN" sz="2400" b="1">
                <a:latin typeface="Times New Roman" pitchFamily="18" charset="0"/>
              </a:rPr>
              <a:t>shell</a:t>
            </a:r>
            <a:r>
              <a:rPr kumimoji="1" lang="zh-CN" altLang="en-US" sz="2400" b="1">
                <a:latin typeface="Times New Roman" pitchFamily="18" charset="0"/>
              </a:rPr>
              <a:t>排序，选择的具体排序算法，一般是交换排序，因为交换排序不但简单，而且交换排序当数据大体有序时，速度很快。在本程序中，具体排序方法选择插入排序，它也是交换排序的一种变形。</a:t>
            </a:r>
          </a:p>
        </p:txBody>
      </p:sp>
      <p:sp>
        <p:nvSpPr>
          <p:cNvPr id="36870" name="Rectangle 6"/>
          <p:cNvSpPr>
            <a:spLocks noGrp="1" noChangeArrowheads="1"/>
          </p:cNvSpPr>
          <p:nvPr>
            <p:ph type="title" idx="4294967295"/>
          </p:nvPr>
        </p:nvSpPr>
        <p:spPr>
          <a:xfrm>
            <a:off x="685800" y="609600"/>
            <a:ext cx="7772400" cy="1143000"/>
          </a:xfrm>
          <a:noFill/>
          <a:ln/>
        </p:spPr>
        <p:txBody>
          <a:bodyPr/>
          <a:lstStyle/>
          <a:p>
            <a:r>
              <a:rPr lang="en-US" altLang="zh-CN"/>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slide(fromTop)">
                                      <p:cBhvr>
                                        <p:cTn id="7" dur="500"/>
                                        <p:tgtEl>
                                          <p:spTgt spid="368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36869"/>
                                        </p:tgtEl>
                                        <p:attrNameLst>
                                          <p:attrName>style.visibility</p:attrName>
                                        </p:attrNameLst>
                                      </p:cBhvr>
                                      <p:to>
                                        <p:strVal val="visible"/>
                                      </p:to>
                                    </p:set>
                                    <p:animEffect transition="in" filter="slide(fromTop)">
                                      <p:cBhvr>
                                        <p:cTn id="12" dur="500"/>
                                        <p:tgtEl>
                                          <p:spTgt spid="36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autoUpdateAnimBg="0"/>
      <p:bldP spid="36869"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152400" y="685800"/>
            <a:ext cx="3810000" cy="3759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//exam9.c</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//shell sort</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int sort(int a[],int 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int i,j,d,t,n;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int a[]=</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{7,3,2,5,9,1,4,6,8};</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n=sizeof(a)/4;</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sort(a,n);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for(i=0;i&lt;n;i++)</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printf("%d,",a[i]);</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a:t>
            </a:r>
          </a:p>
        </p:txBody>
      </p:sp>
      <p:sp>
        <p:nvSpPr>
          <p:cNvPr id="38915" name="Rectangle 3"/>
          <p:cNvSpPr>
            <a:spLocks noChangeArrowheads="1"/>
          </p:cNvSpPr>
          <p:nvPr/>
        </p:nvSpPr>
        <p:spPr bwMode="auto">
          <a:xfrm>
            <a:off x="4114800" y="584200"/>
            <a:ext cx="5029200" cy="4978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sort(int a[],int 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int d,i,j,t,x;</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d=n/2;   //</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while(d&gt;=1){</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for(i=d;i&lt;n;i++){</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x=a[i];</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j=i-d;</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while(j&gt;=0 &amp;&amp; a[j]&gt;x){</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a[j+d]=a[j];</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j=j-d;</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a[j+d]=x;</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d=d/2;</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228600" y="847725"/>
            <a:ext cx="8686800" cy="593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int strcmp1(char[] ,char[]);</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char c1[5]={'n','a','n','\0'};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c2[]={‘n’,’a’,’n’,’\0’};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printf("%d\n", strcmp1(c1,c2));</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strcmp1(char s1[],char s2[]){//</a:t>
            </a:r>
            <a:r>
              <a:rPr kumimoji="1" lang="zh-CN" altLang="en-US" sz="2400" b="1">
                <a:effectLst>
                  <a:outerShdw blurRad="38100" dist="38100" dir="2700000" algn="tl">
                    <a:srgbClr val="FFFFFF"/>
                  </a:outerShdw>
                </a:effectLst>
                <a:latin typeface="Verdana" pitchFamily="34" charset="0"/>
                <a:ea typeface="金山简准圆" pitchFamily="49" charset="-122"/>
              </a:rPr>
              <a:t>字符串比较函数</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int i=0;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while(s1[i])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if(s1[i]-s2[i])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return(s1[i]-s2[i]);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else</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return 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
        <p:nvSpPr>
          <p:cNvPr id="40963" name="Text Box 3"/>
          <p:cNvSpPr txBox="1">
            <a:spLocks noChangeArrowheads="1"/>
          </p:cNvSpPr>
          <p:nvPr/>
        </p:nvSpPr>
        <p:spPr bwMode="auto">
          <a:xfrm>
            <a:off x="136525" y="174625"/>
            <a:ext cx="59928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latin typeface="黑体" pitchFamily="49" charset="-122"/>
                <a:ea typeface="黑体" pitchFamily="49" charset="-122"/>
              </a:rPr>
              <a:t>例 </a:t>
            </a:r>
            <a:r>
              <a:rPr kumimoji="1" lang="en-US" altLang="zh-CN" sz="2800" b="1">
                <a:latin typeface="黑体" pitchFamily="49" charset="-122"/>
                <a:ea typeface="黑体" pitchFamily="49" charset="-122"/>
              </a:rPr>
              <a:t>5</a:t>
            </a:r>
            <a:r>
              <a:rPr kumimoji="1" lang="en-US" altLang="zh-CN" sz="2800">
                <a:latin typeface="华文中宋" pitchFamily="2" charset="-122"/>
                <a:ea typeface="华文中宋" pitchFamily="2" charset="-122"/>
              </a:rPr>
              <a:t> </a:t>
            </a:r>
            <a:r>
              <a:rPr kumimoji="1" lang="zh-CN" altLang="en-US" sz="2800">
                <a:latin typeface="华文中宋" pitchFamily="2" charset="-122"/>
                <a:ea typeface="华文中宋" pitchFamily="2" charset="-122"/>
                <a:hlinkClick r:id="" action="ppaction://noaction"/>
              </a:rPr>
              <a:t>字符串比较函数</a:t>
            </a:r>
            <a:r>
              <a:rPr kumimoji="1" lang="zh-CN" altLang="en-US" sz="2800">
                <a:latin typeface="华文中宋" pitchFamily="2" charset="-122"/>
                <a:ea typeface="华文中宋" pitchFamily="2" charset="-122"/>
              </a:rPr>
              <a:t>的实现方法之一</a:t>
            </a:r>
          </a:p>
        </p:txBody>
      </p:sp>
      <p:sp>
        <p:nvSpPr>
          <p:cNvPr id="40964" name="AutoShape 4"/>
          <p:cNvSpPr>
            <a:spLocks noChangeArrowheads="1"/>
          </p:cNvSpPr>
          <p:nvPr/>
        </p:nvSpPr>
        <p:spPr bwMode="auto">
          <a:xfrm>
            <a:off x="5638800" y="228600"/>
            <a:ext cx="3352800" cy="2209800"/>
          </a:xfrm>
          <a:prstGeom prst="wedgeEllipseCallout">
            <a:avLst>
              <a:gd name="adj1" fmla="val -72491"/>
              <a:gd name="adj2" fmla="val 35273"/>
            </a:avLst>
          </a:prstGeom>
          <a:solidFill>
            <a:srgbClr val="008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algn="ctr" eaLnBrk="0" hangingPunct="0"/>
            <a:r>
              <a:rPr kumimoji="1" lang="zh-CN" altLang="en-US" sz="2400" b="1">
                <a:solidFill>
                  <a:schemeClr val="bg1"/>
                </a:solidFill>
                <a:effectLst>
                  <a:outerShdw blurRad="38100" dist="38100" dir="2700000" algn="tl">
                    <a:srgbClr val="000000"/>
                  </a:outerShdw>
                </a:effectLst>
                <a:latin typeface="Symbol" pitchFamily="18" charset="2"/>
                <a:ea typeface="金山简准圆" pitchFamily="49" charset="-122"/>
              </a:rPr>
              <a:t>此处要求第</a:t>
            </a:r>
            <a:r>
              <a:rPr kumimoji="1" lang="en-US" altLang="zh-CN" sz="2400" b="1">
                <a:solidFill>
                  <a:schemeClr val="bg1"/>
                </a:solidFill>
                <a:effectLst>
                  <a:outerShdw blurRad="38100" dist="38100" dir="2700000" algn="tl">
                    <a:srgbClr val="000000"/>
                  </a:outerShdw>
                </a:effectLst>
                <a:latin typeface="Symbol" pitchFamily="18" charset="2"/>
                <a:ea typeface="金山简准圆" pitchFamily="49" charset="-122"/>
              </a:rPr>
              <a:t>1</a:t>
            </a:r>
            <a:r>
              <a:rPr kumimoji="1" lang="zh-CN" altLang="en-US" sz="2400" b="1">
                <a:solidFill>
                  <a:schemeClr val="bg1"/>
                </a:solidFill>
                <a:effectLst>
                  <a:outerShdw blurRad="38100" dist="38100" dir="2700000" algn="tl">
                    <a:srgbClr val="000000"/>
                  </a:outerShdw>
                </a:effectLst>
                <a:latin typeface="Symbol" pitchFamily="18" charset="2"/>
                <a:ea typeface="金山简准圆" pitchFamily="49" charset="-122"/>
              </a:rPr>
              <a:t>个串比第</a:t>
            </a:r>
            <a:r>
              <a:rPr kumimoji="1" lang="en-US" altLang="zh-CN" sz="2400" b="1">
                <a:solidFill>
                  <a:schemeClr val="bg1"/>
                </a:solidFill>
                <a:effectLst>
                  <a:outerShdw blurRad="38100" dist="38100" dir="2700000" algn="tl">
                    <a:srgbClr val="000000"/>
                  </a:outerShdw>
                </a:effectLst>
                <a:latin typeface="Symbol" pitchFamily="18" charset="2"/>
                <a:ea typeface="金山简准圆" pitchFamily="49" charset="-122"/>
              </a:rPr>
              <a:t>2</a:t>
            </a:r>
            <a:r>
              <a:rPr kumimoji="1" lang="zh-CN" altLang="en-US" sz="2400" b="1">
                <a:solidFill>
                  <a:schemeClr val="bg1"/>
                </a:solidFill>
                <a:effectLst>
                  <a:outerShdw blurRad="38100" dist="38100" dir="2700000" algn="tl">
                    <a:srgbClr val="000000"/>
                  </a:outerShdw>
                </a:effectLst>
                <a:latin typeface="Symbol" pitchFamily="18" charset="2"/>
                <a:ea typeface="金山简准圆" pitchFamily="49" charset="-122"/>
              </a:rPr>
              <a:t>个串长，考虑一般情况，则要用长的串放入循环中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3" fill="hold" grpId="0" nodeType="clickEffect">
                                  <p:stCondLst>
                                    <p:cond delay="0"/>
                                  </p:stCondLst>
                                  <p:childTnLst>
                                    <p:set>
                                      <p:cBhvr>
                                        <p:cTn id="6" dur="1" fill="hold">
                                          <p:stCondLst>
                                            <p:cond delay="0"/>
                                          </p:stCondLst>
                                        </p:cTn>
                                        <p:tgtEl>
                                          <p:spTgt spid="40964"/>
                                        </p:tgtEl>
                                        <p:attrNameLst>
                                          <p:attrName>style.visibility</p:attrName>
                                        </p:attrNameLst>
                                      </p:cBhvr>
                                      <p:to>
                                        <p:strVal val="visible"/>
                                      </p:to>
                                    </p:set>
                                    <p:anim calcmode="lin" valueType="num">
                                      <p:cBhvr additive="base">
                                        <p:cTn id="7" dur="500" fill="hold"/>
                                        <p:tgtEl>
                                          <p:spTgt spid="40964"/>
                                        </p:tgtEl>
                                        <p:attrNameLst>
                                          <p:attrName>ppt_x</p:attrName>
                                        </p:attrNameLst>
                                      </p:cBhvr>
                                      <p:tavLst>
                                        <p:tav tm="0">
                                          <p:val>
                                            <p:strVal val="1+#ppt_w/2"/>
                                          </p:val>
                                        </p:tav>
                                        <p:tav tm="100000">
                                          <p:val>
                                            <p:strVal val="#ppt_x"/>
                                          </p:val>
                                        </p:tav>
                                      </p:tavLst>
                                    </p:anim>
                                    <p:anim calcmode="lin" valueType="num">
                                      <p:cBhvr additive="base">
                                        <p:cTn id="8" dur="500" fill="hold"/>
                                        <p:tgtEl>
                                          <p:spTgt spid="4096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2"/>
          <p:cNvSpPr txBox="1">
            <a:spLocks noChangeArrowheads="1"/>
          </p:cNvSpPr>
          <p:nvPr/>
        </p:nvSpPr>
        <p:spPr bwMode="auto">
          <a:xfrm>
            <a:off x="288925" y="239713"/>
            <a:ext cx="3683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3200" b="1">
                <a:effectLst>
                  <a:outerShdw blurRad="38100" dist="38100" dir="2700000" algn="tl">
                    <a:srgbClr val="FFFFFF"/>
                  </a:outerShdw>
                </a:effectLst>
                <a:latin typeface="Symbol" pitchFamily="18" charset="2"/>
                <a:ea typeface="黑体" pitchFamily="49" charset="-122"/>
              </a:rPr>
              <a:t>例</a:t>
            </a:r>
            <a:r>
              <a:rPr kumimoji="1" lang="en-US" altLang="zh-CN" sz="3200" b="1">
                <a:effectLst>
                  <a:outerShdw blurRad="38100" dist="38100" dir="2700000" algn="tl">
                    <a:srgbClr val="FFFFFF"/>
                  </a:outerShdw>
                </a:effectLst>
                <a:latin typeface="Symbol" pitchFamily="18" charset="2"/>
                <a:ea typeface="黑体" pitchFamily="49" charset="-122"/>
              </a:rPr>
              <a:t>10  </a:t>
            </a:r>
            <a:r>
              <a:rPr kumimoji="1" lang="zh-CN" altLang="en-US" sz="3200" b="1">
                <a:effectLst>
                  <a:outerShdw blurRad="38100" dist="38100" dir="2700000" algn="tl">
                    <a:srgbClr val="FFFFFF"/>
                  </a:outerShdw>
                </a:effectLst>
                <a:latin typeface="Symbol" pitchFamily="18" charset="2"/>
                <a:ea typeface="黑体" pitchFamily="49" charset="-122"/>
              </a:rPr>
              <a:t>棋盘游戏</a:t>
            </a:r>
          </a:p>
        </p:txBody>
      </p:sp>
      <p:sp>
        <p:nvSpPr>
          <p:cNvPr id="59395" name="Text Box 3"/>
          <p:cNvSpPr txBox="1">
            <a:spLocks noChangeArrowheads="1"/>
          </p:cNvSpPr>
          <p:nvPr/>
        </p:nvSpPr>
        <p:spPr bwMode="auto">
          <a:xfrm>
            <a:off x="441325" y="1087438"/>
            <a:ext cx="7194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400">
                <a:latin typeface="Symbol" pitchFamily="18" charset="2"/>
              </a:rPr>
              <a:t>人和计算机下对角棋，为简单起见，只下三个棋子。</a:t>
            </a:r>
          </a:p>
        </p:txBody>
      </p:sp>
      <p:sp>
        <p:nvSpPr>
          <p:cNvPr id="59396" name="Text Box 4"/>
          <p:cNvSpPr txBox="1">
            <a:spLocks noChangeArrowheads="1"/>
          </p:cNvSpPr>
          <p:nvPr/>
        </p:nvSpPr>
        <p:spPr bwMode="auto">
          <a:xfrm>
            <a:off x="7185025" y="6262688"/>
            <a:ext cx="18065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kumimoji="1" lang="zh-CN" altLang="en-US" sz="2800">
                <a:solidFill>
                  <a:srgbClr val="FFFF00"/>
                </a:solidFill>
                <a:latin typeface="Symbol" pitchFamily="18" charset="2"/>
                <a:hlinkClick r:id="rId3" action="ppaction://program"/>
              </a:rPr>
              <a:t>程序演示</a:t>
            </a:r>
            <a:endParaRPr kumimoji="1" lang="zh-CN" altLang="en-US" sz="2800">
              <a:solidFill>
                <a:srgbClr val="FFFF00"/>
              </a:solidFill>
              <a:latin typeface="Symbol" pitchFamily="18" charset="2"/>
            </a:endParaRPr>
          </a:p>
        </p:txBody>
      </p:sp>
      <p:sp>
        <p:nvSpPr>
          <p:cNvPr id="59397" name="Rectangle 5"/>
          <p:cNvSpPr>
            <a:spLocks noChangeArrowheads="1"/>
          </p:cNvSpPr>
          <p:nvPr/>
        </p:nvSpPr>
        <p:spPr bwMode="auto">
          <a:xfrm>
            <a:off x="228600" y="1905000"/>
            <a:ext cx="8534400" cy="405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kumimoji="1" lang="en-US" altLang="zh-CN" sz="2000" b="1">
                <a:effectLst>
                  <a:outerShdw blurRad="38100" dist="38100" dir="2700000" algn="tl">
                    <a:srgbClr val="FFFFFF"/>
                  </a:outerShdw>
                </a:effectLst>
                <a:latin typeface="Verdana" pitchFamily="34" charset="0"/>
                <a:ea typeface="金山简准圆" pitchFamily="49" charset="-122"/>
              </a:rPr>
              <a:t>#define SPACE ' '</a:t>
            </a:r>
          </a:p>
          <a:p>
            <a:pPr eaLnBrk="0" hangingPunct="0">
              <a:spcBef>
                <a:spcPct val="50000"/>
              </a:spcBef>
            </a:pPr>
            <a:r>
              <a:rPr kumimoji="1" lang="en-US" altLang="zh-CN" sz="2000" b="1">
                <a:effectLst>
                  <a:outerShdw blurRad="38100" dist="38100" dir="2700000" algn="tl">
                    <a:srgbClr val="FFFFFF"/>
                  </a:outerShdw>
                </a:effectLst>
                <a:latin typeface="Verdana" pitchFamily="34" charset="0"/>
                <a:ea typeface="金山简准圆" pitchFamily="49" charset="-122"/>
              </a:rPr>
              <a:t>#include&lt;stdio.h&gt;</a:t>
            </a:r>
          </a:p>
          <a:p>
            <a:pPr eaLnBrk="0" hangingPunct="0">
              <a:spcBef>
                <a:spcPct val="50000"/>
              </a:spcBef>
            </a:pPr>
            <a:r>
              <a:rPr kumimoji="1" lang="en-US" altLang="zh-CN" sz="2000" b="1">
                <a:effectLst>
                  <a:outerShdw blurRad="38100" dist="38100" dir="2700000" algn="tl">
                    <a:srgbClr val="FFFFFF"/>
                  </a:outerShdw>
                </a:effectLst>
                <a:latin typeface="Verdana" pitchFamily="34" charset="0"/>
                <a:ea typeface="金山简准圆" pitchFamily="49" charset="-122"/>
              </a:rPr>
              <a:t>#include&lt;stdlib.h&gt;</a:t>
            </a:r>
          </a:p>
          <a:p>
            <a:pPr eaLnBrk="0" hangingPunct="0">
              <a:spcBef>
                <a:spcPct val="50000"/>
              </a:spcBef>
            </a:pPr>
            <a:r>
              <a:rPr kumimoji="1" lang="en-US" altLang="zh-CN" sz="2000" b="1">
                <a:effectLst>
                  <a:outerShdw blurRad="38100" dist="38100" dir="2700000" algn="tl">
                    <a:srgbClr val="FFFFFF"/>
                  </a:outerShdw>
                </a:effectLst>
                <a:latin typeface="Verdana" pitchFamily="34" charset="0"/>
                <a:ea typeface="金山简准圆" pitchFamily="49" charset="-122"/>
              </a:rPr>
              <a:t>void disp_matrix();</a:t>
            </a:r>
          </a:p>
          <a:p>
            <a:pPr eaLnBrk="0" hangingPunct="0">
              <a:spcBef>
                <a:spcPct val="50000"/>
              </a:spcBef>
            </a:pPr>
            <a:r>
              <a:rPr kumimoji="1" lang="en-US" altLang="zh-CN" sz="2000" b="1">
                <a:effectLst>
                  <a:outerShdw blurRad="38100" dist="38100" dir="2700000" algn="tl">
                    <a:srgbClr val="FFFFFF"/>
                  </a:outerShdw>
                </a:effectLst>
                <a:latin typeface="Verdana" pitchFamily="34" charset="0"/>
                <a:ea typeface="金山简准圆" pitchFamily="49" charset="-122"/>
              </a:rPr>
              <a:t>void get_player_move();</a:t>
            </a:r>
          </a:p>
          <a:p>
            <a:pPr eaLnBrk="0" hangingPunct="0">
              <a:spcBef>
                <a:spcPct val="50000"/>
              </a:spcBef>
            </a:pPr>
            <a:r>
              <a:rPr kumimoji="1" lang="en-US" altLang="zh-CN" sz="2000" b="1">
                <a:effectLst>
                  <a:outerShdw blurRad="38100" dist="38100" dir="2700000" algn="tl">
                    <a:srgbClr val="FFFFFF"/>
                  </a:outerShdw>
                </a:effectLst>
                <a:latin typeface="Verdana" pitchFamily="34" charset="0"/>
                <a:ea typeface="金山简准圆" pitchFamily="49" charset="-122"/>
              </a:rPr>
              <a:t>void get_computer_move();</a:t>
            </a:r>
          </a:p>
          <a:p>
            <a:pPr eaLnBrk="0" hangingPunct="0">
              <a:spcBef>
                <a:spcPct val="50000"/>
              </a:spcBef>
            </a:pPr>
            <a:r>
              <a:rPr kumimoji="1" lang="en-US" altLang="zh-CN" sz="2000" b="1">
                <a:effectLst>
                  <a:outerShdw blurRad="38100" dist="38100" dir="2700000" algn="tl">
                    <a:srgbClr val="FFFFFF"/>
                  </a:outerShdw>
                </a:effectLst>
                <a:latin typeface="Verdana" pitchFamily="34" charset="0"/>
                <a:ea typeface="金山简准圆" pitchFamily="49" charset="-122"/>
              </a:rPr>
              <a:t>char  check();</a:t>
            </a:r>
          </a:p>
          <a:p>
            <a:pPr eaLnBrk="0" hangingPunct="0">
              <a:spcBef>
                <a:spcPct val="50000"/>
              </a:spcBef>
            </a:pPr>
            <a:r>
              <a:rPr kumimoji="1" lang="en-US" altLang="zh-CN" sz="2000" b="1">
                <a:effectLst>
                  <a:outerShdw blurRad="38100" dist="38100" dir="2700000" algn="tl">
                    <a:srgbClr val="FFFFFF"/>
                  </a:outerShdw>
                </a:effectLst>
                <a:latin typeface="Verdana" pitchFamily="34" charset="0"/>
                <a:ea typeface="金山简准圆" pitchFamily="49" charset="-122"/>
              </a:rPr>
              <a:t>char matrix[3][3]={SPACE,SPACE,SPACE,SPACE,</a:t>
            </a:r>
          </a:p>
          <a:p>
            <a:pPr eaLnBrk="0" hangingPunct="0">
              <a:spcBef>
                <a:spcPct val="50000"/>
              </a:spcBef>
            </a:pPr>
            <a:r>
              <a:rPr kumimoji="1" lang="en-US" altLang="zh-CN" sz="2000" b="1">
                <a:effectLst>
                  <a:outerShdw blurRad="38100" dist="38100" dir="2700000" algn="tl">
                    <a:srgbClr val="FFFFFF"/>
                  </a:outerShdw>
                </a:effectLst>
                <a:latin typeface="Verdana" pitchFamily="34" charset="0"/>
                <a:ea typeface="金山简准圆" pitchFamily="49" charset="-122"/>
              </a:rPr>
              <a:t>                                 SPACE,SPACE,SPACE,SPACE,SPACE};</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0" y="746125"/>
            <a:ext cx="9144000" cy="527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char done;</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printf("This is the game of Tic Tac Toe.\n");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printf("You will be playing agaist the computer.\n");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done=SPACE;</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do {</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disp_matrix();</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get_player_move();</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done=check();</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if(done!=SPACE) break;</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get_computer_move();</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done=check();</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}while (done==SPACE);</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if(done=='X') printf("You won !\n");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else printf("I won!!!\n");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disp_matrix();</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304800" y="685800"/>
            <a:ext cx="8534400" cy="483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void get_player_move()</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int x,y;</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printf("Enter coordinates for your X,Y:");</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scanf("%d ,%d",&amp;x,&amp;y);</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x--;y--;</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if(matrix[x][y]!=SPACE){</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printf("Invalid move,try again.\n");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get_player_move();</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else matrix[x][y]='X';</a:t>
            </a:r>
          </a:p>
          <a:p>
            <a:pPr eaLnBrk="0" hangingPunct="0"/>
            <a:endParaRPr kumimoji="1" lang="en-US" altLang="zh-CN" sz="2400" b="1">
              <a:effectLst>
                <a:outerShdw blurRad="38100" dist="38100" dir="2700000" algn="tl">
                  <a:srgbClr val="FFFFFF"/>
                </a:outerShdw>
              </a:effectLst>
              <a:latin typeface="Verdana" pitchFamily="34" charset="0"/>
              <a:ea typeface="金山简准圆" pitchFamily="49" charset="-122"/>
            </a:endParaRP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ChangeArrowheads="1"/>
          </p:cNvSpPr>
          <p:nvPr/>
        </p:nvSpPr>
        <p:spPr bwMode="auto">
          <a:xfrm>
            <a:off x="228600" y="228600"/>
            <a:ext cx="8763000" cy="28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void disp_matrix(){</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int t;</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for(t=0;t&lt;3;t++){</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printf("%c |%c |%c",matrix[t][0],</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matrix[t][1],matrix[t][2]);</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if(t!=2) printf("\n--|--|--\n");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printf("\n");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a:t>
            </a:r>
          </a:p>
        </p:txBody>
      </p:sp>
      <p:sp>
        <p:nvSpPr>
          <p:cNvPr id="65539" name="Rectangle 3"/>
          <p:cNvSpPr>
            <a:spLocks noChangeArrowheads="1"/>
          </p:cNvSpPr>
          <p:nvPr/>
        </p:nvSpPr>
        <p:spPr bwMode="auto">
          <a:xfrm>
            <a:off x="228600" y="3200400"/>
            <a:ext cx="8458200" cy="344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void get_computer_move(){</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int t;</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char *p;</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p=(char *)matrix;</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for(t=0;*p!=SPACE &amp;&amp;t&lt;9;t++) p++;</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if(t==9){</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printf("draw\n");</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exit(0);</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else *p='0';</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ChangeArrowheads="1"/>
          </p:cNvSpPr>
          <p:nvPr/>
        </p:nvSpPr>
        <p:spPr bwMode="auto">
          <a:xfrm>
            <a:off x="228600" y="212725"/>
            <a:ext cx="8686800" cy="618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char check()</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int t;</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char *p;</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for (t=0;t&lt;3;t++){</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p=&amp;matrix[0][t];</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if(*p==*(p+1) &amp;&amp; *(p+1)==*(p+2)) return *p;</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for(t=0;t&lt;3;t++){</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p=&amp;matrix[0][t];</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if(*p==*(p+3) &amp;&amp; *(p+3)==*(p+6)) return *p;</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if(matrix[0][0]==matrix[1][1] &amp;&amp; </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matrix[1][1]==matrix[2][2])</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return matrix[0][0];</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if(matrix[0][2]==matrix[1][1] &amp;&amp; </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matrix[1][1]==matrix[2][0])</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return matrix[0][2];</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return SPACE;</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2"/>
          <p:cNvSpPr txBox="1">
            <a:spLocks noChangeArrowheads="1"/>
          </p:cNvSpPr>
          <p:nvPr/>
        </p:nvSpPr>
        <p:spPr bwMode="auto">
          <a:xfrm>
            <a:off x="593725" y="1773238"/>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endParaRPr kumimoji="1" lang="zh-CN" altLang="zh-CN" sz="2400" b="1">
              <a:effectLst>
                <a:outerShdw blurRad="38100" dist="38100" dir="2700000" algn="tl">
                  <a:srgbClr val="FFFFFF"/>
                </a:outerShdw>
              </a:effectLst>
              <a:latin typeface="Symbol" pitchFamily="18" charset="2"/>
              <a:ea typeface="金山简准圆" pitchFamily="49" charset="-122"/>
            </a:endParaRPr>
          </a:p>
        </p:txBody>
      </p:sp>
      <p:sp>
        <p:nvSpPr>
          <p:cNvPr id="69635" name="Text Box 3"/>
          <p:cNvSpPr txBox="1">
            <a:spLocks noChangeArrowheads="1"/>
          </p:cNvSpPr>
          <p:nvPr/>
        </p:nvSpPr>
        <p:spPr bwMode="auto">
          <a:xfrm>
            <a:off x="381000" y="609600"/>
            <a:ext cx="8550275" cy="283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616075" indent="-1616075">
              <a:defRPr>
                <a:solidFill>
                  <a:schemeClr val="tx1"/>
                </a:solidFill>
                <a:latin typeface="Arial" pitchFamily="34" charset="0"/>
                <a:ea typeface="宋体" pitchFamily="2" charset="-122"/>
              </a:defRPr>
            </a:lvl1pPr>
            <a:lvl2pPr marL="1806575">
              <a:defRPr>
                <a:solidFill>
                  <a:schemeClr val="tx1"/>
                </a:solidFill>
                <a:latin typeface="Arial" pitchFamily="34" charset="0"/>
                <a:ea typeface="宋体" pitchFamily="2" charset="-122"/>
              </a:defRPr>
            </a:lvl2pPr>
            <a:lvl3pPr marL="1997075">
              <a:defRPr>
                <a:solidFill>
                  <a:schemeClr val="tx1"/>
                </a:solidFill>
                <a:latin typeface="Arial" pitchFamily="34" charset="0"/>
                <a:ea typeface="宋体" pitchFamily="2" charset="-122"/>
              </a:defRPr>
            </a:lvl3pPr>
            <a:lvl4pPr marL="2187575">
              <a:defRPr>
                <a:solidFill>
                  <a:schemeClr val="tx1"/>
                </a:solidFill>
                <a:latin typeface="Arial" pitchFamily="34" charset="0"/>
                <a:ea typeface="宋体" pitchFamily="2" charset="-122"/>
              </a:defRPr>
            </a:lvl4pPr>
            <a:lvl5pPr marL="2378075">
              <a:defRPr>
                <a:solidFill>
                  <a:schemeClr val="tx1"/>
                </a:solidFill>
                <a:latin typeface="Arial" pitchFamily="34" charset="0"/>
                <a:ea typeface="宋体" pitchFamily="2" charset="-122"/>
              </a:defRPr>
            </a:lvl5pPr>
            <a:lvl6pPr marL="2835275" fontAlgn="base">
              <a:spcBef>
                <a:spcPct val="0"/>
              </a:spcBef>
              <a:spcAft>
                <a:spcPct val="0"/>
              </a:spcAft>
              <a:defRPr>
                <a:solidFill>
                  <a:schemeClr val="tx1"/>
                </a:solidFill>
                <a:latin typeface="Arial" pitchFamily="34" charset="0"/>
                <a:ea typeface="宋体" pitchFamily="2" charset="-122"/>
              </a:defRPr>
            </a:lvl6pPr>
            <a:lvl7pPr marL="3292475" fontAlgn="base">
              <a:spcBef>
                <a:spcPct val="0"/>
              </a:spcBef>
              <a:spcAft>
                <a:spcPct val="0"/>
              </a:spcAft>
              <a:defRPr>
                <a:solidFill>
                  <a:schemeClr val="tx1"/>
                </a:solidFill>
                <a:latin typeface="Arial" pitchFamily="34" charset="0"/>
                <a:ea typeface="宋体" pitchFamily="2" charset="-122"/>
              </a:defRPr>
            </a:lvl7pPr>
            <a:lvl8pPr marL="3749675" fontAlgn="base">
              <a:spcBef>
                <a:spcPct val="0"/>
              </a:spcBef>
              <a:spcAft>
                <a:spcPct val="0"/>
              </a:spcAft>
              <a:defRPr>
                <a:solidFill>
                  <a:schemeClr val="tx1"/>
                </a:solidFill>
                <a:latin typeface="Arial" pitchFamily="34" charset="0"/>
                <a:ea typeface="宋体" pitchFamily="2" charset="-122"/>
              </a:defRPr>
            </a:lvl8pPr>
            <a:lvl9pPr marL="4206875"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3600" b="1">
                <a:effectLst>
                  <a:outerShdw blurRad="38100" dist="38100" dir="2700000" algn="tl">
                    <a:srgbClr val="FFFFFF"/>
                  </a:outerShdw>
                </a:effectLst>
                <a:latin typeface="Symbol" pitchFamily="18" charset="2"/>
                <a:ea typeface="黑体" pitchFamily="49" charset="-122"/>
              </a:rPr>
              <a:t>例 </a:t>
            </a:r>
            <a:r>
              <a:rPr kumimoji="1" lang="en-US" altLang="zh-CN" sz="3600" b="1">
                <a:effectLst>
                  <a:outerShdw blurRad="38100" dist="38100" dir="2700000" algn="tl">
                    <a:srgbClr val="FFFFFF"/>
                  </a:outerShdw>
                </a:effectLst>
                <a:latin typeface="Symbol" pitchFamily="18" charset="2"/>
                <a:ea typeface="金山简准圆" pitchFamily="49" charset="-122"/>
              </a:rPr>
              <a:t>11  </a:t>
            </a:r>
            <a:r>
              <a:rPr kumimoji="1" lang="zh-CN" altLang="en-US" sz="3600" b="1">
                <a:effectLst>
                  <a:outerShdw blurRad="38100" dist="38100" dir="2700000" algn="tl">
                    <a:srgbClr val="FFFFFF"/>
                  </a:outerShdw>
                </a:effectLst>
                <a:latin typeface="Symbol" pitchFamily="18" charset="2"/>
                <a:ea typeface="金山简准圆" pitchFamily="49" charset="-122"/>
              </a:rPr>
              <a:t>编写一函数，由实参传来一个字符串，统计此字符串中的字母、数字、空格和其它字符的个数，在主函数中输入字符串以及输出上述结果。</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ChangeArrowheads="1"/>
          </p:cNvSpPr>
          <p:nvPr/>
        </p:nvSpPr>
        <p:spPr bwMode="auto">
          <a:xfrm>
            <a:off x="0" y="1438275"/>
            <a:ext cx="4343400" cy="4048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//exam11.c</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#include&lt;stdio.h&gt;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int sum(char [],int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char s[100];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int a[4]={0,0,0,0};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gets(s);</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sum(s,a);</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printf(</a:t>
            </a:r>
            <a:r>
              <a:rPr kumimoji="1" lang="en-US" altLang="zh-CN" sz="2000" b="1">
                <a:effectLst>
                  <a:outerShdw blurRad="38100" dist="38100" dir="2700000" algn="tl">
                    <a:srgbClr val="FFFFFF"/>
                  </a:outerShdw>
                </a:effectLst>
                <a:latin typeface="Verdana" pitchFamily="34" charset="0"/>
                <a:ea typeface="金山简准圆" pitchFamily="49" charset="-122"/>
              </a:rPr>
              <a:t>"%d,%d,%d,%d",</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a[0],a[1],a[2],a[3]);</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
        <p:nvSpPr>
          <p:cNvPr id="71683" name="Rectangle 3"/>
          <p:cNvSpPr>
            <a:spLocks noChangeArrowheads="1"/>
          </p:cNvSpPr>
          <p:nvPr/>
        </p:nvSpPr>
        <p:spPr bwMode="auto">
          <a:xfrm>
            <a:off x="4419600" y="968375"/>
            <a:ext cx="4572000" cy="520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kumimoji="1" lang="en-US" altLang="zh-CN" sz="2400" b="1">
                <a:effectLst>
                  <a:outerShdw blurRad="38100" dist="38100" dir="2700000" algn="tl">
                    <a:srgbClr val="FFFFFF"/>
                  </a:outerShdw>
                </a:effectLst>
                <a:latin typeface="Verdana" pitchFamily="34" charset="0"/>
                <a:ea typeface="金山简准圆" pitchFamily="49" charset="-122"/>
              </a:rPr>
              <a:t>sum(char s[],int a[]){</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int i=0;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while(s[i]){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if(isalpha(s[i]))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else if(isdigit(s[i]))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else  if(isspace(s[i]))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a[2]++;</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else</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a[3]++;</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ext Box 2"/>
          <p:cNvSpPr txBox="1">
            <a:spLocks noChangeArrowheads="1"/>
          </p:cNvSpPr>
          <p:nvPr/>
        </p:nvSpPr>
        <p:spPr bwMode="auto">
          <a:xfrm>
            <a:off x="609600" y="457200"/>
            <a:ext cx="83058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620838" indent="-1620838">
              <a:defRPr>
                <a:solidFill>
                  <a:schemeClr val="tx1"/>
                </a:solidFill>
                <a:latin typeface="Arial" pitchFamily="34" charset="0"/>
                <a:ea typeface="宋体" pitchFamily="2" charset="-122"/>
              </a:defRPr>
            </a:lvl1pPr>
            <a:lvl2pPr marL="1811338">
              <a:defRPr>
                <a:solidFill>
                  <a:schemeClr val="tx1"/>
                </a:solidFill>
                <a:latin typeface="Arial" pitchFamily="34" charset="0"/>
                <a:ea typeface="宋体" pitchFamily="2" charset="-122"/>
              </a:defRPr>
            </a:lvl2pPr>
            <a:lvl3pPr marL="2001838">
              <a:defRPr>
                <a:solidFill>
                  <a:schemeClr val="tx1"/>
                </a:solidFill>
                <a:latin typeface="Arial" pitchFamily="34" charset="0"/>
                <a:ea typeface="宋体" pitchFamily="2" charset="-122"/>
              </a:defRPr>
            </a:lvl3pPr>
            <a:lvl4pPr marL="2192338">
              <a:defRPr>
                <a:solidFill>
                  <a:schemeClr val="tx1"/>
                </a:solidFill>
                <a:latin typeface="Arial" pitchFamily="34" charset="0"/>
                <a:ea typeface="宋体" pitchFamily="2" charset="-122"/>
              </a:defRPr>
            </a:lvl4pPr>
            <a:lvl5pPr marL="2382838">
              <a:defRPr>
                <a:solidFill>
                  <a:schemeClr val="tx1"/>
                </a:solidFill>
                <a:latin typeface="Arial" pitchFamily="34" charset="0"/>
                <a:ea typeface="宋体" pitchFamily="2" charset="-122"/>
              </a:defRPr>
            </a:lvl5pPr>
            <a:lvl6pPr marL="2840038" fontAlgn="base">
              <a:spcBef>
                <a:spcPct val="0"/>
              </a:spcBef>
              <a:spcAft>
                <a:spcPct val="0"/>
              </a:spcAft>
              <a:defRPr>
                <a:solidFill>
                  <a:schemeClr val="tx1"/>
                </a:solidFill>
                <a:latin typeface="Arial" pitchFamily="34" charset="0"/>
                <a:ea typeface="宋体" pitchFamily="2" charset="-122"/>
              </a:defRPr>
            </a:lvl6pPr>
            <a:lvl7pPr marL="3297238" fontAlgn="base">
              <a:spcBef>
                <a:spcPct val="0"/>
              </a:spcBef>
              <a:spcAft>
                <a:spcPct val="0"/>
              </a:spcAft>
              <a:defRPr>
                <a:solidFill>
                  <a:schemeClr val="tx1"/>
                </a:solidFill>
                <a:latin typeface="Arial" pitchFamily="34" charset="0"/>
                <a:ea typeface="宋体" pitchFamily="2" charset="-122"/>
              </a:defRPr>
            </a:lvl7pPr>
            <a:lvl8pPr marL="3754438" fontAlgn="base">
              <a:spcBef>
                <a:spcPct val="0"/>
              </a:spcBef>
              <a:spcAft>
                <a:spcPct val="0"/>
              </a:spcAft>
              <a:defRPr>
                <a:solidFill>
                  <a:schemeClr val="tx1"/>
                </a:solidFill>
                <a:latin typeface="Arial" pitchFamily="34" charset="0"/>
                <a:ea typeface="宋体" pitchFamily="2" charset="-122"/>
              </a:defRPr>
            </a:lvl8pPr>
            <a:lvl9pPr marL="4211638"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3200" b="1">
                <a:effectLst>
                  <a:outerShdw blurRad="38100" dist="38100" dir="2700000" algn="tl">
                    <a:srgbClr val="FFFFFF"/>
                  </a:outerShdw>
                </a:effectLst>
                <a:latin typeface="黑体" pitchFamily="49" charset="-122"/>
                <a:ea typeface="黑体" pitchFamily="49" charset="-122"/>
              </a:rPr>
              <a:t>例 </a:t>
            </a:r>
            <a:r>
              <a:rPr kumimoji="1" lang="en-US" altLang="zh-CN" sz="3200" b="1">
                <a:effectLst>
                  <a:outerShdw blurRad="38100" dist="38100" dir="2700000" algn="tl">
                    <a:srgbClr val="FFFFFF"/>
                  </a:outerShdw>
                </a:effectLst>
                <a:latin typeface="黑体" pitchFamily="49" charset="-122"/>
                <a:ea typeface="黑体" pitchFamily="49" charset="-122"/>
              </a:rPr>
              <a:t>12 </a:t>
            </a:r>
            <a:r>
              <a:rPr kumimoji="1" lang="zh-CN" altLang="en-US" sz="2800">
                <a:effectLst>
                  <a:outerShdw blurRad="38100" dist="38100" dir="2700000" algn="tl">
                    <a:srgbClr val="FFFFFF"/>
                  </a:outerShdw>
                </a:effectLst>
                <a:latin typeface="华文中宋" pitchFamily="2" charset="-122"/>
                <a:ea typeface="华文中宋" pitchFamily="2" charset="-122"/>
              </a:rPr>
              <a:t>写一函数，输入一行字符，将此字符串中最长的单词输出。</a:t>
            </a:r>
          </a:p>
        </p:txBody>
      </p:sp>
      <p:sp>
        <p:nvSpPr>
          <p:cNvPr id="73731" name="Text Box 3"/>
          <p:cNvSpPr txBox="1">
            <a:spLocks noChangeArrowheads="1"/>
          </p:cNvSpPr>
          <p:nvPr/>
        </p:nvSpPr>
        <p:spPr bwMode="auto">
          <a:xfrm>
            <a:off x="822325" y="1949450"/>
            <a:ext cx="25082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2800" b="1">
                <a:latin typeface="黑体" pitchFamily="49" charset="-122"/>
                <a:ea typeface="黑体" pitchFamily="49" charset="-122"/>
              </a:rPr>
              <a:t>1  </a:t>
            </a:r>
            <a:r>
              <a:rPr kumimoji="1" lang="zh-CN" altLang="en-US" sz="2800" b="1">
                <a:latin typeface="黑体" pitchFamily="49" charset="-122"/>
                <a:ea typeface="黑体" pitchFamily="49" charset="-122"/>
              </a:rPr>
              <a:t>算法分析：</a:t>
            </a:r>
          </a:p>
        </p:txBody>
      </p:sp>
      <p:sp>
        <p:nvSpPr>
          <p:cNvPr id="73732" name="Text Box 4"/>
          <p:cNvSpPr txBox="1">
            <a:spLocks noChangeArrowheads="1"/>
          </p:cNvSpPr>
          <p:nvPr/>
        </p:nvSpPr>
        <p:spPr bwMode="auto">
          <a:xfrm>
            <a:off x="1111250" y="2819400"/>
            <a:ext cx="3841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2400">
                <a:latin typeface="Times New Roman" pitchFamily="18" charset="0"/>
              </a:rPr>
              <a:t>此例看似简单，其实不然。</a:t>
            </a:r>
          </a:p>
        </p:txBody>
      </p:sp>
      <p:sp>
        <p:nvSpPr>
          <p:cNvPr id="73733" name="Text Box 5"/>
          <p:cNvSpPr txBox="1">
            <a:spLocks noChangeArrowheads="1"/>
          </p:cNvSpPr>
          <p:nvPr/>
        </p:nvSpPr>
        <p:spPr bwMode="auto">
          <a:xfrm>
            <a:off x="1066800" y="3525838"/>
            <a:ext cx="7788275" cy="96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68325">
              <a:defRPr>
                <a:solidFill>
                  <a:schemeClr val="tx1"/>
                </a:solidFill>
                <a:latin typeface="Arial" pitchFamily="34" charset="0"/>
                <a:ea typeface="宋体" pitchFamily="2" charset="-122"/>
              </a:defRPr>
            </a:lvl1pPr>
            <a:lvl2pPr marL="758825">
              <a:defRPr>
                <a:solidFill>
                  <a:schemeClr val="tx1"/>
                </a:solidFill>
                <a:latin typeface="Arial" pitchFamily="34" charset="0"/>
                <a:ea typeface="宋体" pitchFamily="2" charset="-122"/>
              </a:defRPr>
            </a:lvl2pPr>
            <a:lvl3pPr marL="949325">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a:lnSpc>
                <a:spcPct val="120000"/>
              </a:lnSpc>
            </a:pPr>
            <a:r>
              <a:rPr kumimoji="1" lang="zh-CN" altLang="en-US" sz="2400">
                <a:latin typeface="Times New Roman" pitchFamily="18" charset="0"/>
              </a:rPr>
              <a:t>首先，要确定单词的定义。在此，我们规定，单词是两个</a:t>
            </a:r>
            <a:r>
              <a:rPr kumimoji="1" lang="zh-CN" altLang="en-US" sz="2400" b="1">
                <a:solidFill>
                  <a:srgbClr val="FF3399"/>
                </a:solidFill>
                <a:latin typeface="Times New Roman" pitchFamily="18" charset="0"/>
                <a:ea typeface="黑体" pitchFamily="49" charset="-122"/>
              </a:rPr>
              <a:t>分隔符</a:t>
            </a:r>
            <a:r>
              <a:rPr kumimoji="1" lang="zh-CN" altLang="en-US" sz="2400">
                <a:latin typeface="Times New Roman" pitchFamily="18" charset="0"/>
              </a:rPr>
              <a:t>中间的一个连续的英文字母序列。</a:t>
            </a:r>
          </a:p>
        </p:txBody>
      </p:sp>
      <p:sp>
        <p:nvSpPr>
          <p:cNvPr id="73734" name="Text Box 6"/>
          <p:cNvSpPr txBox="1">
            <a:spLocks noChangeArrowheads="1"/>
          </p:cNvSpPr>
          <p:nvPr/>
        </p:nvSpPr>
        <p:spPr bwMode="auto">
          <a:xfrm>
            <a:off x="1066800" y="4724400"/>
            <a:ext cx="7483475" cy="96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233488" indent="-1233488">
              <a:defRPr>
                <a:solidFill>
                  <a:schemeClr val="tx1"/>
                </a:solidFill>
                <a:latin typeface="Arial" pitchFamily="34" charset="0"/>
                <a:ea typeface="宋体" pitchFamily="2" charset="-122"/>
              </a:defRPr>
            </a:lvl1pPr>
            <a:lvl2pPr marL="1423988">
              <a:defRPr>
                <a:solidFill>
                  <a:schemeClr val="tx1"/>
                </a:solidFill>
                <a:latin typeface="Arial" pitchFamily="34" charset="0"/>
                <a:ea typeface="宋体" pitchFamily="2" charset="-122"/>
              </a:defRPr>
            </a:lvl2pPr>
            <a:lvl3pPr marL="1614488">
              <a:defRPr>
                <a:solidFill>
                  <a:schemeClr val="tx1"/>
                </a:solidFill>
                <a:latin typeface="Arial" pitchFamily="34" charset="0"/>
                <a:ea typeface="宋体" pitchFamily="2" charset="-122"/>
              </a:defRPr>
            </a:lvl3pPr>
            <a:lvl4pPr marL="1804988">
              <a:defRPr>
                <a:solidFill>
                  <a:schemeClr val="tx1"/>
                </a:solidFill>
                <a:latin typeface="Arial" pitchFamily="34" charset="0"/>
                <a:ea typeface="宋体" pitchFamily="2" charset="-122"/>
              </a:defRPr>
            </a:lvl4pPr>
            <a:lvl5pPr marL="1995488">
              <a:defRPr>
                <a:solidFill>
                  <a:schemeClr val="tx1"/>
                </a:solidFill>
                <a:latin typeface="Arial" pitchFamily="34" charset="0"/>
                <a:ea typeface="宋体" pitchFamily="2" charset="-122"/>
              </a:defRPr>
            </a:lvl5pPr>
            <a:lvl6pPr marL="2452688" fontAlgn="base">
              <a:spcBef>
                <a:spcPct val="0"/>
              </a:spcBef>
              <a:spcAft>
                <a:spcPct val="0"/>
              </a:spcAft>
              <a:defRPr>
                <a:solidFill>
                  <a:schemeClr val="tx1"/>
                </a:solidFill>
                <a:latin typeface="Arial" pitchFamily="34" charset="0"/>
                <a:ea typeface="宋体" pitchFamily="2" charset="-122"/>
              </a:defRPr>
            </a:lvl6pPr>
            <a:lvl7pPr marL="2909888" fontAlgn="base">
              <a:spcBef>
                <a:spcPct val="0"/>
              </a:spcBef>
              <a:spcAft>
                <a:spcPct val="0"/>
              </a:spcAft>
              <a:defRPr>
                <a:solidFill>
                  <a:schemeClr val="tx1"/>
                </a:solidFill>
                <a:latin typeface="Arial" pitchFamily="34" charset="0"/>
                <a:ea typeface="宋体" pitchFamily="2" charset="-122"/>
              </a:defRPr>
            </a:lvl7pPr>
            <a:lvl8pPr marL="3367088" fontAlgn="base">
              <a:spcBef>
                <a:spcPct val="0"/>
              </a:spcBef>
              <a:spcAft>
                <a:spcPct val="0"/>
              </a:spcAft>
              <a:defRPr>
                <a:solidFill>
                  <a:schemeClr val="tx1"/>
                </a:solidFill>
                <a:latin typeface="Arial" pitchFamily="34" charset="0"/>
                <a:ea typeface="宋体" pitchFamily="2" charset="-122"/>
              </a:defRPr>
            </a:lvl8pPr>
            <a:lvl9pPr marL="3824288" fontAlgn="base">
              <a:spcBef>
                <a:spcPct val="0"/>
              </a:spcBef>
              <a:spcAft>
                <a:spcPct val="0"/>
              </a:spcAft>
              <a:defRPr>
                <a:solidFill>
                  <a:schemeClr val="tx1"/>
                </a:solidFill>
                <a:latin typeface="Arial" pitchFamily="34" charset="0"/>
                <a:ea typeface="宋体" pitchFamily="2" charset="-122"/>
              </a:defRPr>
            </a:lvl9pPr>
          </a:lstStyle>
          <a:p>
            <a:pPr>
              <a:lnSpc>
                <a:spcPct val="120000"/>
              </a:lnSpc>
            </a:pPr>
            <a:r>
              <a:rPr kumimoji="1" lang="zh-CN" altLang="en-US" sz="2400" b="1">
                <a:latin typeface="Times New Roman" pitchFamily="18" charset="0"/>
                <a:ea typeface="黑体" pitchFamily="49" charset="-122"/>
              </a:rPr>
              <a:t>分隔符</a:t>
            </a:r>
            <a:r>
              <a:rPr kumimoji="1" lang="zh-CN" altLang="en-US" sz="2400">
                <a:latin typeface="Times New Roman" pitchFamily="18" charset="0"/>
              </a:rPr>
              <a:t>：除英文字母外的所有字符，如空格，各种标点符号，数字等。</a:t>
            </a:r>
          </a:p>
        </p:txBody>
      </p:sp>
      <p:sp>
        <p:nvSpPr>
          <p:cNvPr id="73735" name="Text Box 7"/>
          <p:cNvSpPr txBox="1">
            <a:spLocks noChangeArrowheads="1"/>
          </p:cNvSpPr>
          <p:nvPr/>
        </p:nvSpPr>
        <p:spPr bwMode="auto">
          <a:xfrm>
            <a:off x="1127125" y="5908675"/>
            <a:ext cx="49037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2400">
                <a:latin typeface="Times New Roman" pitchFamily="18" charset="0"/>
              </a:rPr>
              <a:t>例  </a:t>
            </a:r>
            <a:r>
              <a:rPr kumimoji="1" lang="en-US" altLang="zh-CN" sz="2400" u="sng">
                <a:latin typeface="Times New Roman" pitchFamily="18" charset="0"/>
              </a:rPr>
              <a:t>There</a:t>
            </a:r>
            <a:r>
              <a:rPr kumimoji="1" lang="en-US" altLang="zh-CN" sz="2400">
                <a:latin typeface="Times New Roman" pitchFamily="18" charset="0"/>
              </a:rPr>
              <a:t> </a:t>
            </a:r>
            <a:r>
              <a:rPr kumimoji="1" lang="en-US" altLang="zh-CN" sz="2400" u="sng">
                <a:latin typeface="Times New Roman" pitchFamily="18" charset="0"/>
              </a:rPr>
              <a:t>is</a:t>
            </a:r>
            <a:r>
              <a:rPr kumimoji="1" lang="en-US" altLang="zh-CN" sz="2400">
                <a:latin typeface="Times New Roman" pitchFamily="18" charset="0"/>
              </a:rPr>
              <a:t>  </a:t>
            </a:r>
            <a:r>
              <a:rPr kumimoji="1" lang="en-US" altLang="zh-CN" sz="2400" u="sng">
                <a:latin typeface="Times New Roman" pitchFamily="18" charset="0"/>
              </a:rPr>
              <a:t>a</a:t>
            </a:r>
            <a:r>
              <a:rPr kumimoji="1" lang="en-US" altLang="zh-CN" sz="2400">
                <a:latin typeface="Times New Roman" pitchFamily="18" charset="0"/>
              </a:rPr>
              <a:t>  </a:t>
            </a:r>
            <a:r>
              <a:rPr kumimoji="1" lang="en-US" altLang="zh-CN" sz="2400" u="sng">
                <a:latin typeface="Times New Roman" pitchFamily="18" charset="0"/>
              </a:rPr>
              <a:t>long</a:t>
            </a:r>
            <a:r>
              <a:rPr kumimoji="1" lang="en-US" altLang="zh-CN" sz="2400">
                <a:latin typeface="Times New Roman" pitchFamily="18" charset="0"/>
              </a:rPr>
              <a:t> word at the string.</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73732"/>
                                        </p:tgtEl>
                                        <p:attrNameLst>
                                          <p:attrName>style.visibility</p:attrName>
                                        </p:attrNameLst>
                                      </p:cBhvr>
                                      <p:to>
                                        <p:strVal val="visible"/>
                                      </p:to>
                                    </p:set>
                                    <p:animEffect transition="in" filter="slide(fromTop)">
                                      <p:cBhvr>
                                        <p:cTn id="7" dur="500"/>
                                        <p:tgtEl>
                                          <p:spTgt spid="7373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73733"/>
                                        </p:tgtEl>
                                        <p:attrNameLst>
                                          <p:attrName>style.visibility</p:attrName>
                                        </p:attrNameLst>
                                      </p:cBhvr>
                                      <p:to>
                                        <p:strVal val="visible"/>
                                      </p:to>
                                    </p:set>
                                    <p:animEffect transition="in" filter="slide(fromTop)">
                                      <p:cBhvr>
                                        <p:cTn id="12" dur="500"/>
                                        <p:tgtEl>
                                          <p:spTgt spid="7373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73734"/>
                                        </p:tgtEl>
                                        <p:attrNameLst>
                                          <p:attrName>style.visibility</p:attrName>
                                        </p:attrNameLst>
                                      </p:cBhvr>
                                      <p:to>
                                        <p:strVal val="visible"/>
                                      </p:to>
                                    </p:set>
                                    <p:animEffect transition="in" filter="slide(fromTop)">
                                      <p:cBhvr>
                                        <p:cTn id="17" dur="500"/>
                                        <p:tgtEl>
                                          <p:spTgt spid="7373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1" fill="hold" grpId="0" nodeType="clickEffect">
                                  <p:stCondLst>
                                    <p:cond delay="0"/>
                                  </p:stCondLst>
                                  <p:childTnLst>
                                    <p:set>
                                      <p:cBhvr>
                                        <p:cTn id="21" dur="1" fill="hold">
                                          <p:stCondLst>
                                            <p:cond delay="0"/>
                                          </p:stCondLst>
                                        </p:cTn>
                                        <p:tgtEl>
                                          <p:spTgt spid="73735"/>
                                        </p:tgtEl>
                                        <p:attrNameLst>
                                          <p:attrName>style.visibility</p:attrName>
                                        </p:attrNameLst>
                                      </p:cBhvr>
                                      <p:to>
                                        <p:strVal val="visible"/>
                                      </p:to>
                                    </p:set>
                                    <p:animEffect transition="in" filter="slide(fromTop)">
                                      <p:cBhvr>
                                        <p:cTn id="22" dur="500"/>
                                        <p:tgtEl>
                                          <p:spTgt spid="737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ext Box 2"/>
          <p:cNvSpPr txBox="1">
            <a:spLocks noChangeArrowheads="1"/>
          </p:cNvSpPr>
          <p:nvPr/>
        </p:nvSpPr>
        <p:spPr bwMode="auto">
          <a:xfrm>
            <a:off x="381000" y="958850"/>
            <a:ext cx="30416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2800" b="1">
                <a:latin typeface="Times New Roman" pitchFamily="18" charset="0"/>
                <a:ea typeface="黑体" pitchFamily="49" charset="-122"/>
              </a:rPr>
              <a:t>程序设计的思路：</a:t>
            </a:r>
          </a:p>
        </p:txBody>
      </p:sp>
      <p:sp>
        <p:nvSpPr>
          <p:cNvPr id="75779" name="Text Box 3"/>
          <p:cNvSpPr txBox="1">
            <a:spLocks noChangeArrowheads="1"/>
          </p:cNvSpPr>
          <p:nvPr/>
        </p:nvSpPr>
        <p:spPr bwMode="auto">
          <a:xfrm>
            <a:off x="762000" y="1641475"/>
            <a:ext cx="7712075" cy="89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571500">
              <a:defRPr>
                <a:solidFill>
                  <a:schemeClr val="tx1"/>
                </a:solidFill>
                <a:latin typeface="Arial" pitchFamily="34" charset="0"/>
                <a:ea typeface="宋体" pitchFamily="2" charset="-122"/>
              </a:defRPr>
            </a:lvl1pPr>
            <a:lvl2pPr marL="762000">
              <a:defRPr>
                <a:solidFill>
                  <a:schemeClr val="tx1"/>
                </a:solidFill>
                <a:latin typeface="Arial" pitchFamily="34" charset="0"/>
                <a:ea typeface="宋体" pitchFamily="2" charset="-122"/>
              </a:defRPr>
            </a:lvl2pPr>
            <a:lvl3pPr marL="952500">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a:lnSpc>
                <a:spcPct val="110000"/>
              </a:lnSpc>
            </a:pPr>
            <a:r>
              <a:rPr kumimoji="1" lang="zh-CN" altLang="en-US" sz="2400" b="1">
                <a:latin typeface="Times New Roman" pitchFamily="18" charset="0"/>
              </a:rPr>
              <a:t>程序中用一个数组</a:t>
            </a:r>
            <a:r>
              <a:rPr kumimoji="1" lang="en-US" altLang="zh-CN" sz="2400" b="1">
                <a:latin typeface="Times New Roman" pitchFamily="18" charset="0"/>
              </a:rPr>
              <a:t>L</a:t>
            </a:r>
            <a:r>
              <a:rPr kumimoji="1" lang="zh-CN" altLang="en-US" sz="2400" b="1">
                <a:latin typeface="Times New Roman" pitchFamily="18" charset="0"/>
              </a:rPr>
              <a:t>保存到目前为止所取出的最长的单词，用数组</a:t>
            </a:r>
            <a:r>
              <a:rPr kumimoji="1" lang="en-US" altLang="zh-CN" sz="2400" b="1">
                <a:latin typeface="Times New Roman" pitchFamily="18" charset="0"/>
              </a:rPr>
              <a:t>T</a:t>
            </a:r>
            <a:r>
              <a:rPr kumimoji="1" lang="zh-CN" altLang="en-US" sz="2400" b="1">
                <a:latin typeface="Times New Roman" pitchFamily="18" charset="0"/>
              </a:rPr>
              <a:t>存放每次从串中取出的单词。</a:t>
            </a:r>
          </a:p>
        </p:txBody>
      </p:sp>
      <p:sp>
        <p:nvSpPr>
          <p:cNvPr id="75780" name="Rectangle 4"/>
          <p:cNvSpPr>
            <a:spLocks noChangeArrowheads="1"/>
          </p:cNvSpPr>
          <p:nvPr/>
        </p:nvSpPr>
        <p:spPr bwMode="auto">
          <a:xfrm>
            <a:off x="762000" y="2667000"/>
            <a:ext cx="7848600" cy="169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indent="571500">
              <a:lnSpc>
                <a:spcPct val="110000"/>
              </a:lnSpc>
              <a:spcBef>
                <a:spcPct val="50000"/>
              </a:spcBef>
            </a:pPr>
            <a:r>
              <a:rPr kumimoji="1" lang="zh-CN" altLang="en-US" sz="2400" b="1">
                <a:latin typeface="Times New Roman" pitchFamily="18" charset="0"/>
              </a:rPr>
              <a:t>从串中取出一个单词，将其放入数组</a:t>
            </a:r>
            <a:r>
              <a:rPr kumimoji="1" lang="en-US" altLang="zh-CN" sz="2400" b="1">
                <a:latin typeface="Times New Roman" pitchFamily="18" charset="0"/>
              </a:rPr>
              <a:t>T</a:t>
            </a:r>
            <a:r>
              <a:rPr kumimoji="1" lang="zh-CN" altLang="en-US" sz="2400" b="1">
                <a:latin typeface="Times New Roman" pitchFamily="18" charset="0"/>
              </a:rPr>
              <a:t>中，并将数组</a:t>
            </a:r>
            <a:r>
              <a:rPr kumimoji="1" lang="en-US" altLang="zh-CN" sz="2400" b="1">
                <a:latin typeface="Times New Roman" pitchFamily="18" charset="0"/>
              </a:rPr>
              <a:t>T</a:t>
            </a:r>
            <a:r>
              <a:rPr kumimoji="1" lang="zh-CN" altLang="en-US" sz="2400" b="1">
                <a:latin typeface="Times New Roman" pitchFamily="18" charset="0"/>
              </a:rPr>
              <a:t>中的单词与数组</a:t>
            </a:r>
            <a:r>
              <a:rPr kumimoji="1" lang="en-US" altLang="zh-CN" sz="2400" b="1">
                <a:latin typeface="Times New Roman" pitchFamily="18" charset="0"/>
              </a:rPr>
              <a:t>L</a:t>
            </a:r>
            <a:r>
              <a:rPr kumimoji="1" lang="zh-CN" altLang="en-US" sz="2400" b="1">
                <a:latin typeface="Times New Roman" pitchFamily="18" charset="0"/>
              </a:rPr>
              <a:t>中的单词比较长度，如果数组</a:t>
            </a:r>
            <a:r>
              <a:rPr kumimoji="1" lang="en-US" altLang="zh-CN" sz="2400" b="1">
                <a:latin typeface="Times New Roman" pitchFamily="18" charset="0"/>
              </a:rPr>
              <a:t>T</a:t>
            </a:r>
            <a:r>
              <a:rPr kumimoji="1" lang="zh-CN" altLang="en-US" sz="2400" b="1">
                <a:latin typeface="Times New Roman" pitchFamily="18" charset="0"/>
              </a:rPr>
              <a:t>中的单词比数组</a:t>
            </a:r>
            <a:r>
              <a:rPr kumimoji="1" lang="en-US" altLang="zh-CN" sz="2400" b="1">
                <a:latin typeface="Times New Roman" pitchFamily="18" charset="0"/>
              </a:rPr>
              <a:t>L</a:t>
            </a:r>
            <a:r>
              <a:rPr kumimoji="1" lang="zh-CN" altLang="en-US" sz="2400" b="1">
                <a:latin typeface="Times New Roman" pitchFamily="18" charset="0"/>
              </a:rPr>
              <a:t>中的单词长，则将数组</a:t>
            </a:r>
            <a:r>
              <a:rPr kumimoji="1" lang="en-US" altLang="zh-CN" sz="2400" b="1">
                <a:latin typeface="Times New Roman" pitchFamily="18" charset="0"/>
              </a:rPr>
              <a:t>L</a:t>
            </a:r>
            <a:r>
              <a:rPr kumimoji="1" lang="zh-CN" altLang="en-US" sz="2400" b="1">
                <a:latin typeface="Times New Roman" pitchFamily="18" charset="0"/>
              </a:rPr>
              <a:t>中的单词换成数组</a:t>
            </a:r>
            <a:r>
              <a:rPr kumimoji="1" lang="en-US" altLang="zh-CN" sz="2400" b="1">
                <a:latin typeface="Times New Roman" pitchFamily="18" charset="0"/>
              </a:rPr>
              <a:t>T</a:t>
            </a:r>
            <a:r>
              <a:rPr kumimoji="1" lang="zh-CN" altLang="en-US" sz="2400" b="1">
                <a:latin typeface="Times New Roman" pitchFamily="18" charset="0"/>
              </a:rPr>
              <a:t>中的单词。</a:t>
            </a:r>
          </a:p>
        </p:txBody>
      </p:sp>
      <p:sp>
        <p:nvSpPr>
          <p:cNvPr id="75781" name="Rectangle 5"/>
          <p:cNvSpPr>
            <a:spLocks noChangeArrowheads="1"/>
          </p:cNvSpPr>
          <p:nvPr/>
        </p:nvSpPr>
        <p:spPr bwMode="auto">
          <a:xfrm>
            <a:off x="990600" y="4876800"/>
            <a:ext cx="7127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2400" b="1">
                <a:latin typeface="Times New Roman" pitchFamily="18" charset="0"/>
              </a:rPr>
              <a:t>当字符串读完时，数组</a:t>
            </a:r>
            <a:r>
              <a:rPr kumimoji="1" lang="en-US" altLang="zh-CN" sz="2400" b="1">
                <a:latin typeface="Times New Roman" pitchFamily="18" charset="0"/>
              </a:rPr>
              <a:t>L</a:t>
            </a:r>
            <a:r>
              <a:rPr kumimoji="1" lang="zh-CN" altLang="en-US" sz="2400" b="1">
                <a:latin typeface="Times New Roman" pitchFamily="18" charset="0"/>
              </a:rPr>
              <a:t>中存放的将是最长的单词。</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2"/>
          <p:cNvSpPr txBox="1">
            <a:spLocks noChangeArrowheads="1"/>
          </p:cNvSpPr>
          <p:nvPr/>
        </p:nvSpPr>
        <p:spPr bwMode="auto">
          <a:xfrm>
            <a:off x="669925" y="730250"/>
            <a:ext cx="19716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2800" b="1">
                <a:latin typeface="黑体" pitchFamily="49" charset="-122"/>
                <a:ea typeface="黑体" pitchFamily="49" charset="-122"/>
              </a:rPr>
              <a:t>2 </a:t>
            </a:r>
            <a:r>
              <a:rPr kumimoji="1" lang="zh-CN" altLang="en-US" sz="2800" b="1">
                <a:latin typeface="黑体" pitchFamily="49" charset="-122"/>
                <a:ea typeface="黑体" pitchFamily="49" charset="-122"/>
              </a:rPr>
              <a:t>数据结构</a:t>
            </a:r>
          </a:p>
        </p:txBody>
      </p:sp>
      <p:sp>
        <p:nvSpPr>
          <p:cNvPr id="77827" name="Text Box 3"/>
          <p:cNvSpPr txBox="1">
            <a:spLocks noChangeArrowheads="1"/>
          </p:cNvSpPr>
          <p:nvPr/>
        </p:nvSpPr>
        <p:spPr bwMode="auto">
          <a:xfrm>
            <a:off x="990600" y="1752600"/>
            <a:ext cx="7467600" cy="140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itchFamily="34" charset="0"/>
                <a:ea typeface="宋体" pitchFamily="2" charset="-122"/>
              </a:defRPr>
            </a:lvl1pPr>
            <a:lvl2pPr marL="758825">
              <a:defRPr>
                <a:solidFill>
                  <a:schemeClr val="tx1"/>
                </a:solidFill>
                <a:latin typeface="Arial" pitchFamily="34" charset="0"/>
                <a:ea typeface="宋体" pitchFamily="2" charset="-122"/>
              </a:defRPr>
            </a:lvl2pPr>
            <a:lvl3pPr marL="949325">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a:lnSpc>
                <a:spcPct val="120000"/>
              </a:lnSpc>
            </a:pPr>
            <a:r>
              <a:rPr kumimoji="1" lang="zh-CN" altLang="en-US" sz="2400" b="1">
                <a:latin typeface="Times New Roman" pitchFamily="18" charset="0"/>
              </a:rPr>
              <a:t>字符数组 </a:t>
            </a:r>
            <a:r>
              <a:rPr kumimoji="1" lang="en-US" altLang="zh-CN" sz="2400" b="1">
                <a:latin typeface="Times New Roman" pitchFamily="18" charset="0"/>
              </a:rPr>
              <a:t>S[81] </a:t>
            </a:r>
            <a:r>
              <a:rPr kumimoji="1" lang="zh-CN" altLang="en-US" sz="2400" b="1">
                <a:latin typeface="Times New Roman" pitchFamily="18" charset="0"/>
              </a:rPr>
              <a:t>用来存放从键盘上读入的字符串；</a:t>
            </a:r>
          </a:p>
          <a:p>
            <a:pPr>
              <a:lnSpc>
                <a:spcPct val="120000"/>
              </a:lnSpc>
            </a:pPr>
            <a:r>
              <a:rPr kumimoji="1" lang="zh-CN" altLang="en-US" sz="2400" b="1">
                <a:latin typeface="Times New Roman" pitchFamily="18" charset="0"/>
              </a:rPr>
              <a:t>字符数组 </a:t>
            </a:r>
            <a:r>
              <a:rPr kumimoji="1" lang="en-US" altLang="zh-CN" sz="2400" b="1">
                <a:latin typeface="Times New Roman" pitchFamily="18" charset="0"/>
              </a:rPr>
              <a:t>word[20] </a:t>
            </a:r>
            <a:r>
              <a:rPr kumimoji="1" lang="zh-CN" altLang="en-US" sz="2400" b="1">
                <a:latin typeface="Times New Roman" pitchFamily="18" charset="0"/>
              </a:rPr>
              <a:t>用来存放到目前为止最长的单词；</a:t>
            </a:r>
          </a:p>
          <a:p>
            <a:pPr>
              <a:lnSpc>
                <a:spcPct val="120000"/>
              </a:lnSpc>
            </a:pPr>
            <a:r>
              <a:rPr kumimoji="1" lang="zh-CN" altLang="en-US" sz="2400" b="1">
                <a:latin typeface="Times New Roman" pitchFamily="18" charset="0"/>
              </a:rPr>
              <a:t>字符数组 </a:t>
            </a:r>
            <a:r>
              <a:rPr kumimoji="1" lang="en-US" altLang="zh-CN" sz="2400" b="1">
                <a:latin typeface="Times New Roman" pitchFamily="18" charset="0"/>
              </a:rPr>
              <a:t>word1[20] </a:t>
            </a:r>
            <a:r>
              <a:rPr kumimoji="1" lang="zh-CN" altLang="en-US" sz="2400" b="1">
                <a:latin typeface="Times New Roman" pitchFamily="18" charset="0"/>
              </a:rPr>
              <a:t>用来存放每次取出的单词。</a:t>
            </a: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ChangeArrowheads="1"/>
          </p:cNvSpPr>
          <p:nvPr/>
        </p:nvSpPr>
        <p:spPr bwMode="auto">
          <a:xfrm>
            <a:off x="152400" y="746125"/>
            <a:ext cx="8991600" cy="520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char s[81], word[20],word1[20];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int i=0,j=0;</a:t>
            </a:r>
          </a:p>
          <a:p>
            <a:pPr eaLnBrk="0" hangingPunct="0"/>
            <a:endParaRPr kumimoji="1" lang="en-US" altLang="zh-CN" sz="2400" b="1">
              <a:effectLst>
                <a:outerShdw blurRad="38100" dist="38100" dir="2700000" algn="tl">
                  <a:srgbClr val="FFFFFF"/>
                </a:outerShdw>
              </a:effectLst>
              <a:latin typeface="Verdana" pitchFamily="34" charset="0"/>
              <a:ea typeface="金山简准圆" pitchFamily="49" charset="-122"/>
            </a:endParaRP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do{</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if(s[i]</a:t>
            </a:r>
            <a:r>
              <a:rPr kumimoji="1" lang="zh-CN" altLang="en-US" sz="2400" b="1">
                <a:effectLst>
                  <a:outerShdw blurRad="38100" dist="38100" dir="2700000" algn="tl">
                    <a:srgbClr val="FFFFFF"/>
                  </a:outerShdw>
                </a:effectLst>
                <a:latin typeface="Verdana" pitchFamily="34" charset="0"/>
                <a:ea typeface="金山简准圆" pitchFamily="49" charset="-122"/>
              </a:rPr>
              <a:t>为英文字母</a:t>
            </a:r>
            <a:r>
              <a:rPr kumimoji="1" lang="en-US" altLang="zh-CN" sz="2400" b="1">
                <a:effectLst>
                  <a:outerShdw blurRad="38100" dist="38100" dir="2700000" algn="tl">
                    <a:srgbClr val="FFFFFF"/>
                  </a:outerShdw>
                </a:effectLst>
                <a:latin typeface="Verdana" pitchFamily="34" charset="0"/>
                <a:ea typeface="金山简准圆" pitchFamily="49" charset="-122"/>
              </a:rPr>
              <a: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r>
              <a:rPr kumimoji="1" lang="zh-CN" altLang="en-US" sz="2400" b="1">
                <a:effectLst>
                  <a:outerShdw blurRad="38100" dist="38100" dir="2700000" algn="tl">
                    <a:srgbClr val="FFFFFF"/>
                  </a:outerShdw>
                </a:effectLst>
                <a:latin typeface="Verdana" pitchFamily="34" charset="0"/>
                <a:ea typeface="金山简准圆" pitchFamily="49" charset="-122"/>
              </a:rPr>
              <a:t>将该字母拷贝到</a:t>
            </a:r>
            <a:r>
              <a:rPr kumimoji="1" lang="en-US" altLang="zh-CN" sz="2400" b="1">
                <a:effectLst>
                  <a:outerShdw blurRad="38100" dist="38100" dir="2700000" algn="tl">
                    <a:srgbClr val="FFFFFF"/>
                  </a:outerShdw>
                </a:effectLst>
                <a:latin typeface="Verdana" pitchFamily="34" charset="0"/>
                <a:ea typeface="金山简准圆" pitchFamily="49" charset="-122"/>
              </a:rPr>
              <a:t>word1;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else {</a:t>
            </a:r>
            <a:r>
              <a:rPr kumimoji="1" lang="zh-CN" altLang="en-US" sz="2400" b="1">
                <a:effectLst>
                  <a:outerShdw blurRad="38100" dist="38100" dir="2700000" algn="tl">
                    <a:srgbClr val="FFFFFF"/>
                  </a:outerShdw>
                </a:effectLst>
                <a:latin typeface="Verdana" pitchFamily="34" charset="0"/>
                <a:ea typeface="金山简准圆" pitchFamily="49" charset="-122"/>
              </a:rPr>
              <a:t>已取到一个单词</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将</a:t>
            </a:r>
            <a:r>
              <a:rPr kumimoji="1" lang="en-US" altLang="zh-CN" sz="2400" b="1">
                <a:effectLst>
                  <a:outerShdw blurRad="38100" dist="38100" dir="2700000" algn="tl">
                    <a:srgbClr val="FFFFFF"/>
                  </a:outerShdw>
                </a:effectLst>
                <a:latin typeface="Verdana" pitchFamily="34" charset="0"/>
                <a:ea typeface="金山简准圆" pitchFamily="49" charset="-122"/>
              </a:rPr>
              <a:t>word1</a:t>
            </a:r>
            <a:r>
              <a:rPr kumimoji="1" lang="zh-CN" altLang="en-US" sz="2400" b="1">
                <a:effectLst>
                  <a:outerShdw blurRad="38100" dist="38100" dir="2700000" algn="tl">
                    <a:srgbClr val="FFFFFF"/>
                  </a:outerShdw>
                </a:effectLst>
                <a:latin typeface="Verdana" pitchFamily="34" charset="0"/>
                <a:ea typeface="金山简准圆" pitchFamily="49" charset="-122"/>
              </a:rPr>
              <a:t>加上串结束符，以便能用串函数</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if(strlen(word1)&gt;strlen(word))</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strcpy(word,word1);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r>
              <a:rPr kumimoji="1" lang="zh-CN" altLang="en-US" sz="2400" b="1">
                <a:effectLst>
                  <a:outerShdw blurRad="38100" dist="38100" dir="2700000" algn="tl">
                    <a:srgbClr val="FFFFFF"/>
                  </a:outerShdw>
                </a:effectLst>
                <a:latin typeface="Verdana" pitchFamily="34" charset="0"/>
                <a:ea typeface="金山简准圆" pitchFamily="49" charset="-122"/>
              </a:rPr>
              <a:t>将</a:t>
            </a:r>
            <a:r>
              <a:rPr kumimoji="1" lang="en-US" altLang="zh-CN" sz="2400" b="1">
                <a:effectLst>
                  <a:outerShdw blurRad="38100" dist="38100" dir="2700000" algn="tl">
                    <a:srgbClr val="FFFFFF"/>
                  </a:outerShdw>
                </a:effectLst>
                <a:latin typeface="Verdana" pitchFamily="34" charset="0"/>
                <a:ea typeface="金山简准圆" pitchFamily="49" charset="-122"/>
              </a:rPr>
              <a:t>word1</a:t>
            </a:r>
            <a:r>
              <a:rPr kumimoji="1" lang="zh-CN" altLang="en-US" sz="2400" b="1">
                <a:effectLst>
                  <a:outerShdw blurRad="38100" dist="38100" dir="2700000" algn="tl">
                    <a:srgbClr val="FFFFFF"/>
                  </a:outerShdw>
                </a:effectLst>
                <a:latin typeface="Verdana" pitchFamily="34" charset="0"/>
                <a:ea typeface="金山简准圆" pitchFamily="49" charset="-122"/>
              </a:rPr>
              <a:t>中内容清除，以便存放新取出的单词</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}while(s</a:t>
            </a:r>
            <a:r>
              <a:rPr kumimoji="1" lang="zh-CN" altLang="en-US" sz="2400" b="1">
                <a:effectLst>
                  <a:outerShdw blurRad="38100" dist="38100" dir="2700000" algn="tl">
                    <a:srgbClr val="FFFFFF"/>
                  </a:outerShdw>
                </a:effectLst>
                <a:latin typeface="Verdana" pitchFamily="34" charset="0"/>
                <a:ea typeface="金山简准圆" pitchFamily="49" charset="-122"/>
              </a:rPr>
              <a:t>取下一个字符</a:t>
            </a:r>
            <a:r>
              <a:rPr kumimoji="1" lang="en-US" altLang="zh-CN" sz="2400" b="1">
                <a:effectLst>
                  <a:outerShdw blurRad="38100" dist="38100" dir="2700000" algn="tl">
                    <a:srgbClr val="FFFFFF"/>
                  </a:outerShdw>
                </a:effectLst>
                <a:latin typeface="Verdana" pitchFamily="34" charset="0"/>
                <a:ea typeface="金山简准圆" pitchFamily="49" charset="-122"/>
              </a:rPr>
              <a: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ChangeArrowheads="1"/>
          </p:cNvSpPr>
          <p:nvPr/>
        </p:nvSpPr>
        <p:spPr bwMode="auto">
          <a:xfrm>
            <a:off x="1143000" y="1905000"/>
            <a:ext cx="7086600" cy="3925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//exam12a.c</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#include&lt;stdio.h&gt;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#include&lt;string.h&gt;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char s[100],            //</a:t>
            </a:r>
            <a:r>
              <a:rPr kumimoji="1" lang="zh-CN" altLang="en-US" sz="2400" b="1">
                <a:effectLst>
                  <a:outerShdw blurRad="38100" dist="38100" dir="2700000" algn="tl">
                    <a:srgbClr val="FFFFFF"/>
                  </a:outerShdw>
                </a:effectLst>
                <a:latin typeface="Verdana" pitchFamily="34" charset="0"/>
                <a:ea typeface="金山简准圆" pitchFamily="49" charset="-122"/>
              </a:rPr>
              <a:t>存放输入的字符串</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word[20]={‘\0’};  //</a:t>
            </a:r>
            <a:r>
              <a:rPr kumimoji="1" lang="zh-CN" altLang="en-US" sz="2400" b="1">
                <a:effectLst>
                  <a:outerShdw blurRad="38100" dist="38100" dir="2700000" algn="tl">
                    <a:srgbClr val="FFFFFF"/>
                  </a:outerShdw>
                </a:effectLst>
                <a:latin typeface="Verdana" pitchFamily="34" charset="0"/>
                <a:ea typeface="金山简准圆" pitchFamily="49" charset="-122"/>
              </a:rPr>
              <a:t>存放最长的单词</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gets(s);</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sum(s,word);        //</a:t>
            </a:r>
            <a:r>
              <a:rPr kumimoji="1" lang="zh-CN" altLang="en-US" sz="2400" b="1">
                <a:effectLst>
                  <a:outerShdw blurRad="38100" dist="38100" dir="2700000" algn="tl">
                    <a:srgbClr val="FFFFFF"/>
                  </a:outerShdw>
                </a:effectLst>
                <a:latin typeface="Verdana" pitchFamily="34" charset="0"/>
                <a:ea typeface="金山简准圆" pitchFamily="49" charset="-122"/>
              </a:rPr>
              <a:t>取得最长的单词</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puts(word);</a:t>
            </a:r>
          </a:p>
          <a:p>
            <a:pPr eaLnBrk="0" hangingPunct="0">
              <a:spcBef>
                <a:spcPct val="50000"/>
              </a:spcBef>
            </a:pPr>
            <a:r>
              <a:rPr kumimoji="1" lang="en-US" altLang="zh-CN" sz="2400" b="1">
                <a:effectLst>
                  <a:outerShdw blurRad="38100" dist="38100" dir="2700000" algn="tl">
                    <a:srgbClr val="FFFFFF"/>
                  </a:outerShdw>
                </a:effectLst>
                <a:latin typeface="Symbol" pitchFamily="18" charset="2"/>
                <a:ea typeface="金山简准圆" pitchFamily="49" charset="-122"/>
              </a:rPr>
              <a:t>}</a:t>
            </a:r>
          </a:p>
        </p:txBody>
      </p:sp>
      <p:sp>
        <p:nvSpPr>
          <p:cNvPr id="81923" name="Text Box 3"/>
          <p:cNvSpPr txBox="1">
            <a:spLocks noChangeArrowheads="1"/>
          </p:cNvSpPr>
          <p:nvPr/>
        </p:nvSpPr>
        <p:spPr bwMode="auto">
          <a:xfrm>
            <a:off x="381000" y="1066800"/>
            <a:ext cx="2317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FFFFFF"/>
                  </a:outerShdw>
                </a:effectLst>
                <a:latin typeface="Symbol" pitchFamily="18" charset="2"/>
                <a:ea typeface="华文中宋" pitchFamily="2" charset="-122"/>
              </a:rPr>
              <a:t>源程序代码一</a:t>
            </a: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ChangeArrowheads="1"/>
          </p:cNvSpPr>
          <p:nvPr/>
        </p:nvSpPr>
        <p:spPr bwMode="auto">
          <a:xfrm>
            <a:off x="152400" y="746125"/>
            <a:ext cx="8991600" cy="556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hlinkClick r:id="" action="ppaction://noaction"/>
              </a:rPr>
              <a:t>sum</a:t>
            </a:r>
            <a:r>
              <a:rPr kumimoji="1" lang="en-US" altLang="zh-CN" sz="2400" b="1">
                <a:effectLst>
                  <a:outerShdw blurRad="38100" dist="38100" dir="2700000" algn="tl">
                    <a:srgbClr val="FFFFFF"/>
                  </a:outerShdw>
                </a:effectLst>
                <a:latin typeface="Verdana" pitchFamily="34" charset="0"/>
                <a:ea typeface="金山简准圆" pitchFamily="49" charset="-122"/>
              </a:rPr>
              <a:t>(char s[],char long[]){</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int i=0,j=0;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char temp[20]={'\0'};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do{</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if(isalpha(s[i]))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temp[j++]=s[i];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else{</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temp[j]=‘\0’;//</a:t>
            </a:r>
            <a:r>
              <a:rPr kumimoji="1" lang="zh-CN" altLang="en-US" sz="2400" b="1">
                <a:effectLst>
                  <a:outerShdw blurRad="38100" dist="38100" dir="2700000" algn="tl">
                    <a:srgbClr val="FFFFFF"/>
                  </a:outerShdw>
                </a:effectLst>
                <a:latin typeface="Verdana" pitchFamily="34" charset="0"/>
                <a:ea typeface="金山简准圆" pitchFamily="49" charset="-122"/>
              </a:rPr>
              <a:t>给取到的单词加上串结束符，</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a:t>
            </a:r>
            <a:r>
              <a:rPr kumimoji="1" lang="zh-CN" altLang="en-US" sz="2400" b="1">
                <a:effectLst>
                  <a:outerShdw blurRad="38100" dist="38100" dir="2700000" algn="tl">
                    <a:srgbClr val="FFFFFF"/>
                  </a:outerShdw>
                </a:effectLst>
                <a:latin typeface="Verdana" pitchFamily="34" charset="0"/>
                <a:ea typeface="金山简准圆" pitchFamily="49" charset="-122"/>
              </a:rPr>
              <a:t>以便能用串函数</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if(strlen(temp)&gt;strlen(long))</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strcpy(long,temp);</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j=0;       //</a:t>
            </a:r>
            <a:r>
              <a:rPr kumimoji="1" lang="zh-CN" altLang="en-US" sz="2400" b="1">
                <a:effectLst>
                  <a:outerShdw blurRad="38100" dist="38100" dir="2700000" algn="tl">
                    <a:srgbClr val="FFFFFF"/>
                  </a:outerShdw>
                </a:effectLst>
                <a:latin typeface="Verdana" pitchFamily="34" charset="0"/>
                <a:ea typeface="金山简准圆" pitchFamily="49" charset="-122"/>
              </a:rPr>
              <a:t>使在取下一个单词时</a:t>
            </a:r>
            <a:r>
              <a:rPr kumimoji="1" lang="en-US" altLang="zh-CN" sz="2400" b="1">
                <a:effectLst>
                  <a:outerShdw blurRad="38100" dist="38100" dir="2700000" algn="tl">
                    <a:srgbClr val="FFFFFF"/>
                  </a:outerShdw>
                </a:effectLst>
                <a:latin typeface="Verdana" pitchFamily="34" charset="0"/>
                <a:ea typeface="金山简准圆" pitchFamily="49" charset="-122"/>
              </a:rPr>
              <a:t>temp</a:t>
            </a:r>
            <a:r>
              <a:rPr kumimoji="1" lang="zh-CN" altLang="en-US" sz="2400" b="1">
                <a:effectLst>
                  <a:outerShdw blurRad="38100" dist="38100" dir="2700000" algn="tl">
                    <a:srgbClr val="FFFFFF"/>
                  </a:outerShdw>
                </a:effectLst>
                <a:latin typeface="Verdana" pitchFamily="34" charset="0"/>
                <a:ea typeface="金山简准圆" pitchFamily="49" charset="-122"/>
              </a:rPr>
              <a:t>从头开始</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}while(s[i++]);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ChangeArrowheads="1"/>
          </p:cNvSpPr>
          <p:nvPr/>
        </p:nvSpPr>
        <p:spPr bwMode="auto">
          <a:xfrm>
            <a:off x="228600" y="1066800"/>
            <a:ext cx="8382000" cy="564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//exam12b.c</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#include&lt;stdio.h&gt;</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#include&lt;string.h&gt;</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char s[100];</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int i,len[2];</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gets(s);</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sum(s,len);</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for(i=len[1];i&lt;len[0]+len[1];i++)</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putchar(s[i]);</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putchar('\n');</a:t>
            </a:r>
          </a:p>
          <a:p>
            <a:pPr eaLnBrk="0" hangingPunct="0"/>
            <a:endParaRPr kumimoji="1" lang="en-US" altLang="zh-CN" sz="2800" b="1">
              <a:effectLst>
                <a:outerShdw blurRad="38100" dist="38100" dir="2700000" algn="tl">
                  <a:srgbClr val="FFFFFF"/>
                </a:outerShdw>
              </a:effectLst>
              <a:latin typeface="Verdana" pitchFamily="34" charset="0"/>
              <a:ea typeface="金山简准圆" pitchFamily="49" charset="-122"/>
            </a:endParaRP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a:t>
            </a:r>
          </a:p>
        </p:txBody>
      </p:sp>
      <p:sp>
        <p:nvSpPr>
          <p:cNvPr id="86019" name="Text Box 3"/>
          <p:cNvSpPr txBox="1">
            <a:spLocks noChangeArrowheads="1"/>
          </p:cNvSpPr>
          <p:nvPr/>
        </p:nvSpPr>
        <p:spPr bwMode="auto">
          <a:xfrm>
            <a:off x="365125" y="304800"/>
            <a:ext cx="1962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800" b="1">
                <a:effectLst>
                  <a:outerShdw blurRad="38100" dist="38100" dir="2700000" algn="tl">
                    <a:srgbClr val="FFFFFF"/>
                  </a:outerShdw>
                </a:effectLst>
                <a:latin typeface="Symbol" pitchFamily="18" charset="2"/>
                <a:ea typeface="金山简准圆" pitchFamily="49" charset="-122"/>
              </a:rPr>
              <a:t>源程序之二</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ChangeArrowheads="1"/>
          </p:cNvSpPr>
          <p:nvPr/>
        </p:nvSpPr>
        <p:spPr bwMode="auto">
          <a:xfrm>
            <a:off x="228600" y="115888"/>
            <a:ext cx="8534400" cy="6924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sum(char s[],int len[]){</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int i,lentemp=0,postemp=0,string;	</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string=strlen(s);</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for(i=0;i&lt;=string;i++){</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if(isalpha(s[i]))</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lentemp++;</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else{</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if(lentemp&gt;len[0]){</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len[0]=lentemp;</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len[1]=postemp;</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lentemp=0;</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postemp=i+1;		</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	}	</a:t>
            </a:r>
          </a:p>
          <a:p>
            <a:pPr eaLnBrk="0" hangingPunct="0"/>
            <a:r>
              <a:rPr kumimoji="1" lang="en-US" altLang="zh-CN" sz="28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ChangeArrowheads="1"/>
          </p:cNvSpPr>
          <p:nvPr/>
        </p:nvSpPr>
        <p:spPr bwMode="auto">
          <a:xfrm>
            <a:off x="304800" y="457200"/>
            <a:ext cx="85344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1431925" indent="-1431925" eaLnBrk="0" hangingPunct="0"/>
            <a:r>
              <a:rPr kumimoji="1" lang="zh-CN" altLang="en-US" sz="3200" b="1">
                <a:effectLst>
                  <a:outerShdw blurRad="38100" dist="38100" dir="2700000" algn="tl">
                    <a:srgbClr val="FFFFFF"/>
                  </a:outerShdw>
                </a:effectLst>
                <a:latin typeface="黑体" pitchFamily="49" charset="-122"/>
                <a:ea typeface="黑体" pitchFamily="49" charset="-122"/>
              </a:rPr>
              <a:t>例</a:t>
            </a:r>
            <a:r>
              <a:rPr kumimoji="1" lang="en-US" altLang="zh-CN" sz="3200" b="1">
                <a:effectLst>
                  <a:outerShdw blurRad="38100" dist="38100" dir="2700000" algn="tl">
                    <a:srgbClr val="FFFFFF"/>
                  </a:outerShdw>
                </a:effectLst>
                <a:latin typeface="黑体" pitchFamily="49" charset="-122"/>
                <a:ea typeface="黑体" pitchFamily="49" charset="-122"/>
              </a:rPr>
              <a:t>13 </a:t>
            </a:r>
            <a:r>
              <a:rPr kumimoji="1" lang="zh-CN" altLang="en-US" sz="2800">
                <a:effectLst>
                  <a:outerShdw blurRad="38100" dist="38100" dir="2700000" algn="tl">
                    <a:srgbClr val="FFFFFF"/>
                  </a:outerShdw>
                </a:effectLst>
                <a:latin typeface="华文中宋" pitchFamily="2" charset="-122"/>
                <a:ea typeface="华文中宋" pitchFamily="2" charset="-122"/>
              </a:rPr>
              <a:t>用递归法将一个整数</a:t>
            </a:r>
            <a:r>
              <a:rPr kumimoji="1" lang="en-US" altLang="zh-CN" sz="2800">
                <a:effectLst>
                  <a:outerShdw blurRad="38100" dist="38100" dir="2700000" algn="tl">
                    <a:srgbClr val="FFFFFF"/>
                  </a:outerShdw>
                </a:effectLst>
                <a:latin typeface="华文中宋" pitchFamily="2" charset="-122"/>
                <a:ea typeface="华文中宋" pitchFamily="2" charset="-122"/>
              </a:rPr>
              <a:t>n</a:t>
            </a:r>
            <a:r>
              <a:rPr kumimoji="1" lang="zh-CN" altLang="en-US" sz="2800">
                <a:effectLst>
                  <a:outerShdw blurRad="38100" dist="38100" dir="2700000" algn="tl">
                    <a:srgbClr val="FFFFFF"/>
                  </a:outerShdw>
                </a:effectLst>
                <a:latin typeface="华文中宋" pitchFamily="2" charset="-122"/>
                <a:ea typeface="华文中宋" pitchFamily="2" charset="-122"/>
              </a:rPr>
              <a:t>转换成字符串，整数的长度不定。</a:t>
            </a:r>
          </a:p>
        </p:txBody>
      </p:sp>
      <p:sp>
        <p:nvSpPr>
          <p:cNvPr id="90115" name="Rectangle 3"/>
          <p:cNvSpPr>
            <a:spLocks noChangeArrowheads="1"/>
          </p:cNvSpPr>
          <p:nvPr/>
        </p:nvSpPr>
        <p:spPr bwMode="auto">
          <a:xfrm>
            <a:off x="381000" y="1676400"/>
            <a:ext cx="8458200" cy="520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//exam714.c</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#include&lt;stdio.h&gt;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#include&lt;string.h&gt;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void chars1(char[],char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void chars(int ,char[]);</a:t>
            </a:r>
          </a:p>
          <a:p>
            <a:pPr eaLnBrk="0" hangingPunct="0"/>
            <a:endParaRPr kumimoji="1" lang="en-US" altLang="zh-CN" sz="2400" b="1">
              <a:effectLst>
                <a:outerShdw blurRad="38100" dist="38100" dir="2700000" algn="tl">
                  <a:srgbClr val="FFFFFF"/>
                </a:outerShdw>
              </a:effectLst>
              <a:latin typeface="Verdana" pitchFamily="34" charset="0"/>
              <a:ea typeface="金山简准圆" pitchFamily="49" charset="-122"/>
            </a:endParaRP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int 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char s[10],s1[10];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scanf("%d",&amp;n);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chars(n,s1);    //</a:t>
            </a:r>
            <a:r>
              <a:rPr kumimoji="1" lang="zh-CN" altLang="en-US" sz="2400" b="1">
                <a:effectLst>
                  <a:outerShdw blurRad="38100" dist="38100" dir="2700000" algn="tl">
                    <a:srgbClr val="FFFFFF"/>
                  </a:outerShdw>
                </a:effectLst>
                <a:latin typeface="Verdana" pitchFamily="34" charset="0"/>
                <a:ea typeface="金山简准圆" pitchFamily="49" charset="-122"/>
              </a:rPr>
              <a:t>得到与原数字顺序相反的字符串</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chars1(s,s1);  //</a:t>
            </a:r>
            <a:r>
              <a:rPr kumimoji="1" lang="zh-CN" altLang="en-US" sz="2400" b="1">
                <a:effectLst>
                  <a:outerShdw blurRad="38100" dist="38100" dir="2700000" algn="tl">
                    <a:srgbClr val="FFFFFF"/>
                  </a:outerShdw>
                </a:effectLst>
                <a:latin typeface="Verdana" pitchFamily="34" charset="0"/>
                <a:ea typeface="金山简准圆" pitchFamily="49" charset="-122"/>
              </a:rPr>
              <a:t>将字符串顺序倒过来</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puts(s);</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ChangeArrowheads="1"/>
          </p:cNvSpPr>
          <p:nvPr/>
        </p:nvSpPr>
        <p:spPr bwMode="auto">
          <a:xfrm>
            <a:off x="152400" y="152400"/>
            <a:ext cx="8991600" cy="660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r>
              <a:rPr kumimoji="1" lang="zh-CN" altLang="en-US" sz="2400" b="1">
                <a:effectLst>
                  <a:outerShdw blurRad="38100" dist="38100" dir="2700000" algn="tl">
                    <a:srgbClr val="FFFFFF"/>
                  </a:outerShdw>
                </a:effectLst>
                <a:latin typeface="Verdana" pitchFamily="34" charset="0"/>
                <a:ea typeface="金山简准圆" pitchFamily="49" charset="-122"/>
              </a:rPr>
              <a:t>递归函数用整除</a:t>
            </a:r>
            <a:r>
              <a:rPr kumimoji="1" lang="en-US" altLang="zh-CN" sz="2400" b="1">
                <a:effectLst>
                  <a:outerShdw blurRad="38100" dist="38100" dir="2700000" algn="tl">
                    <a:srgbClr val="FFFFFF"/>
                  </a:outerShdw>
                </a:effectLst>
                <a:latin typeface="Verdana" pitchFamily="34" charset="0"/>
                <a:ea typeface="金山简准圆" pitchFamily="49" charset="-122"/>
              </a:rPr>
              <a:t>10</a:t>
            </a:r>
            <a:r>
              <a:rPr kumimoji="1" lang="zh-CN" altLang="en-US" sz="2400" b="1">
                <a:effectLst>
                  <a:outerShdw blurRad="38100" dist="38100" dir="2700000" algn="tl">
                    <a:srgbClr val="FFFFFF"/>
                  </a:outerShdw>
                </a:effectLst>
                <a:latin typeface="Verdana" pitchFamily="34" charset="0"/>
                <a:ea typeface="金山简准圆" pitchFamily="49" charset="-122"/>
              </a:rPr>
              <a:t>的方式取整数</a:t>
            </a:r>
            <a:r>
              <a:rPr kumimoji="1" lang="en-US" altLang="zh-CN" sz="2400" b="1">
                <a:effectLst>
                  <a:outerShdw blurRad="38100" dist="38100" dir="2700000" algn="tl">
                    <a:srgbClr val="FFFFFF"/>
                  </a:outerShdw>
                </a:effectLst>
                <a:latin typeface="Verdana" pitchFamily="34" charset="0"/>
                <a:ea typeface="金山简准圆" pitchFamily="49" charset="-122"/>
              </a:rPr>
              <a:t>n</a:t>
            </a:r>
            <a:r>
              <a:rPr kumimoji="1" lang="zh-CN" altLang="en-US" sz="2400" b="1">
                <a:effectLst>
                  <a:outerShdw blurRad="38100" dist="38100" dir="2700000" algn="tl">
                    <a:srgbClr val="FFFFFF"/>
                  </a:outerShdw>
                </a:effectLst>
                <a:latin typeface="Verdana" pitchFamily="34" charset="0"/>
                <a:ea typeface="金山简准圆" pitchFamily="49" charset="-122"/>
              </a:rPr>
              <a:t>的个位，每取一次，</a:t>
            </a:r>
            <a:r>
              <a:rPr kumimoji="1" lang="en-US" altLang="zh-CN" sz="2400" b="1">
                <a:effectLst>
                  <a:outerShdw blurRad="38100" dist="38100" dir="2700000" algn="tl">
                    <a:srgbClr val="FFFFFF"/>
                  </a:outerShdw>
                </a:effectLst>
                <a:latin typeface="Verdana" pitchFamily="34" charset="0"/>
                <a:ea typeface="金山简准圆" pitchFamily="49" charset="-122"/>
              </a:rPr>
              <a:t>n</a:t>
            </a:r>
            <a:r>
              <a:rPr kumimoji="1" lang="zh-CN" altLang="en-US" sz="2400" b="1">
                <a:effectLst>
                  <a:outerShdw blurRad="38100" dist="38100" dir="2700000" algn="tl">
                    <a:srgbClr val="FFFFFF"/>
                  </a:outerShdw>
                </a:effectLst>
                <a:latin typeface="Verdana" pitchFamily="34" charset="0"/>
                <a:ea typeface="金山简准圆" pitchFamily="49" charset="-122"/>
              </a:rPr>
              <a:t>被整除</a:t>
            </a:r>
            <a:r>
              <a:rPr kumimoji="1" lang="en-US" altLang="zh-CN" sz="2400" b="1">
                <a:effectLst>
                  <a:outerShdw blurRad="38100" dist="38100" dir="2700000" algn="tl">
                    <a:srgbClr val="FFFFFF"/>
                  </a:outerShdw>
                </a:effectLst>
                <a:latin typeface="Verdana" pitchFamily="34" charset="0"/>
                <a:ea typeface="金山简准圆" pitchFamily="49" charset="-122"/>
              </a:rPr>
              <a:t>10</a:t>
            </a:r>
            <a:r>
              <a:rPr kumimoji="1" lang="zh-CN" altLang="en-US" sz="2400" b="1">
                <a:effectLst>
                  <a:outerShdw blurRad="38100" dist="38100" dir="2700000" algn="tl">
                    <a:srgbClr val="FFFFFF"/>
                  </a:outerShdw>
                </a:effectLst>
                <a:latin typeface="Verdana" pitchFamily="34" charset="0"/>
                <a:ea typeface="金山简准圆" pitchFamily="49" charset="-122"/>
              </a:rPr>
              <a:t>，当</a:t>
            </a:r>
            <a:r>
              <a:rPr kumimoji="1" lang="en-US" altLang="zh-CN" sz="2400" b="1">
                <a:effectLst>
                  <a:outerShdw blurRad="38100" dist="38100" dir="2700000" algn="tl">
                    <a:srgbClr val="FFFFFF"/>
                  </a:outerShdw>
                </a:effectLst>
                <a:latin typeface="Verdana" pitchFamily="34" charset="0"/>
                <a:ea typeface="金山简准圆" pitchFamily="49" charset="-122"/>
              </a:rPr>
              <a:t>n</a:t>
            </a:r>
            <a:r>
              <a:rPr kumimoji="1" lang="zh-CN" altLang="en-US" sz="2400" b="1">
                <a:effectLst>
                  <a:outerShdw blurRad="38100" dist="38100" dir="2700000" algn="tl">
                    <a:srgbClr val="FFFFFF"/>
                  </a:outerShdw>
                </a:effectLst>
                <a:latin typeface="Verdana" pitchFamily="34" charset="0"/>
                <a:ea typeface="金山简准圆" pitchFamily="49" charset="-122"/>
              </a:rPr>
              <a:t>为零时，整数被取完。但所取的字符顺序与原数字的顺序相反。 *</a:t>
            </a:r>
            <a:r>
              <a:rPr kumimoji="1" lang="en-US" altLang="zh-CN" sz="2400" b="1">
                <a:effectLst>
                  <a:outerShdw blurRad="38100" dist="38100" dir="2700000" algn="tl">
                    <a:srgbClr val="FFFFFF"/>
                  </a:outerShdw>
                </a:effectLst>
                <a:latin typeface="Verdana" pitchFamily="34" charset="0"/>
                <a:ea typeface="金山简准圆" pitchFamily="49" charset="-122"/>
              </a:rPr>
              <a:t>/</a:t>
            </a:r>
          </a:p>
          <a:p>
            <a:pPr eaLnBrk="0" hangingPunct="0"/>
            <a:endParaRPr kumimoji="1" lang="en-US" altLang="zh-CN" sz="2400" b="1">
              <a:effectLst>
                <a:outerShdw blurRad="38100" dist="38100" dir="2700000" algn="tl">
                  <a:srgbClr val="FFFFFF"/>
                </a:outerShdw>
              </a:effectLst>
              <a:latin typeface="Verdana" pitchFamily="34" charset="0"/>
              <a:ea typeface="金山简准圆" pitchFamily="49" charset="-122"/>
            </a:endParaRP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void chars(int n,char s[]){</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static int i=0; </a:t>
            </a:r>
            <a:r>
              <a:rPr kumimoji="1" lang="en-US" altLang="zh-CN" sz="20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i</a:t>
            </a:r>
            <a:r>
              <a:rPr kumimoji="1" lang="zh-CN" altLang="en-US" sz="2400" b="1">
                <a:effectLst>
                  <a:outerShdw blurRad="38100" dist="38100" dir="2700000" algn="tl">
                    <a:srgbClr val="FFFFFF"/>
                  </a:outerShdw>
                </a:effectLst>
                <a:latin typeface="Verdana" pitchFamily="34" charset="0"/>
                <a:ea typeface="金山简准圆" pitchFamily="49" charset="-122"/>
              </a:rPr>
              <a:t>记录字符的位置，递归过程中连续使用</a:t>
            </a:r>
            <a:endParaRPr kumimoji="1" lang="zh-CN" altLang="en-US" sz="2000" b="1">
              <a:effectLst>
                <a:outerShdw blurRad="38100" dist="38100" dir="2700000" algn="tl">
                  <a:srgbClr val="FFFFFF"/>
                </a:outerShdw>
              </a:effectLst>
              <a:latin typeface="Verdana" pitchFamily="34" charset="0"/>
              <a:ea typeface="金山简准圆" pitchFamily="49" charset="-122"/>
            </a:endParaRP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int sum;</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if(n){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sum=n;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n=sum/10;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s[i++]=(sum-n*10)+48; </a:t>
            </a:r>
            <a:r>
              <a:rPr kumimoji="1" lang="en-US" altLang="zh-CN" sz="2000" b="1">
                <a:effectLst>
                  <a:outerShdw blurRad="38100" dist="38100" dir="2700000" algn="tl">
                    <a:srgbClr val="FFFFFF"/>
                  </a:outerShdw>
                </a:effectLst>
                <a:latin typeface="Verdana" pitchFamily="34" charset="0"/>
                <a:ea typeface="金山简准圆" pitchFamily="49" charset="-122"/>
              </a:rPr>
              <a:t>//</a:t>
            </a:r>
            <a:r>
              <a:rPr kumimoji="1" lang="zh-CN" altLang="en-US" sz="2000" b="1">
                <a:effectLst>
                  <a:outerShdw blurRad="38100" dist="38100" dir="2700000" algn="tl">
                    <a:srgbClr val="FFFFFF"/>
                  </a:outerShdw>
                </a:effectLst>
                <a:latin typeface="Verdana" pitchFamily="34" charset="0"/>
                <a:ea typeface="金山简准圆" pitchFamily="49" charset="-122"/>
              </a:rPr>
              <a:t>取得数字，并化成字符</a:t>
            </a:r>
          </a:p>
          <a:p>
            <a:pPr eaLnBrk="0" hangingPunct="0"/>
            <a:r>
              <a:rPr kumimoji="1" lang="zh-CN" altLang="en-US" sz="2000" b="1">
                <a:effectLst>
                  <a:outerShdw blurRad="38100" dist="38100" dir="2700000" algn="tl">
                    <a:srgbClr val="FFFFFF"/>
                  </a:outerShdw>
                </a:effectLst>
                <a:latin typeface="Verdana" pitchFamily="34" charset="0"/>
                <a:ea typeface="金山简准圆" pitchFamily="49" charset="-122"/>
              </a:rPr>
              <a:t>                                                             </a:t>
            </a:r>
            <a:r>
              <a:rPr kumimoji="1" lang="en-US" altLang="zh-CN" sz="2000" b="1">
                <a:effectLst>
                  <a:outerShdw blurRad="38100" dist="38100" dir="2700000" algn="tl">
                    <a:srgbClr val="FFFFFF"/>
                  </a:outerShdw>
                </a:effectLst>
                <a:latin typeface="Verdana" pitchFamily="34" charset="0"/>
                <a:ea typeface="金山简准圆" pitchFamily="49" charset="-122"/>
              </a:rPr>
              <a:t>//</a:t>
            </a:r>
            <a:r>
              <a:rPr kumimoji="1" lang="zh-CN" altLang="en-US" sz="2000" b="1">
                <a:effectLst>
                  <a:outerShdw blurRad="38100" dist="38100" dir="2700000" algn="tl">
                    <a:srgbClr val="FFFFFF"/>
                  </a:outerShdw>
                </a:effectLst>
                <a:latin typeface="Verdana" pitchFamily="34" charset="0"/>
                <a:ea typeface="金山简准圆" pitchFamily="49" charset="-122"/>
              </a:rPr>
              <a:t>的</a:t>
            </a:r>
            <a:r>
              <a:rPr kumimoji="1" lang="en-US" altLang="zh-CN" sz="2000" b="1">
                <a:effectLst>
                  <a:outerShdw blurRad="38100" dist="38100" dir="2700000" algn="tl">
                    <a:srgbClr val="FFFFFF"/>
                  </a:outerShdw>
                </a:effectLst>
                <a:latin typeface="Verdana" pitchFamily="34" charset="0"/>
                <a:ea typeface="金山简准圆" pitchFamily="49" charset="-122"/>
              </a:rPr>
              <a:t>ASCII</a:t>
            </a:r>
            <a:r>
              <a:rPr kumimoji="1" lang="zh-CN" altLang="en-US" sz="2000" b="1">
                <a:effectLst>
                  <a:outerShdw blurRad="38100" dist="38100" dir="2700000" algn="tl">
                    <a:srgbClr val="FFFFFF"/>
                  </a:outerShdw>
                </a:effectLst>
                <a:latin typeface="Verdana" pitchFamily="34" charset="0"/>
                <a:ea typeface="金山简准圆" pitchFamily="49" charset="-122"/>
              </a:rPr>
              <a:t>码</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chars(n,s);</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else</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s[i]='\0';</a:t>
            </a:r>
          </a:p>
          <a:p>
            <a:pPr eaLnBrk="0" hangingPunct="0"/>
            <a:endParaRPr kumimoji="1" lang="en-US" altLang="zh-CN" sz="2400" b="1">
              <a:effectLst>
                <a:outerShdw blurRad="38100" dist="38100" dir="2700000" algn="tl">
                  <a:srgbClr val="FFFFFF"/>
                </a:outerShdw>
              </a:effectLst>
              <a:latin typeface="Verdana" pitchFamily="34" charset="0"/>
              <a:ea typeface="金山简准圆" pitchFamily="49" charset="-122"/>
            </a:endParaRP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ChangeArrowheads="1"/>
          </p:cNvSpPr>
          <p:nvPr/>
        </p:nvSpPr>
        <p:spPr bwMode="auto">
          <a:xfrm>
            <a:off x="990600" y="1787525"/>
            <a:ext cx="6400800" cy="374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r>
              <a:rPr kumimoji="1" lang="zh-CN" altLang="en-US" sz="2400" b="1">
                <a:effectLst>
                  <a:outerShdw blurRad="38100" dist="38100" dir="2700000" algn="tl">
                    <a:srgbClr val="FFFFFF"/>
                  </a:outerShdw>
                </a:effectLst>
                <a:latin typeface="Verdana" pitchFamily="34" charset="0"/>
                <a:ea typeface="金山简准圆" pitchFamily="49" charset="-122"/>
              </a:rPr>
              <a:t>将字符串倒转</a:t>
            </a:r>
          </a:p>
          <a:p>
            <a:pPr eaLnBrk="0" hangingPunct="0"/>
            <a:endParaRPr kumimoji="1" lang="zh-CN" altLang="en-US" sz="2400" b="1">
              <a:effectLst>
                <a:outerShdw blurRad="38100" dist="38100" dir="2700000" algn="tl">
                  <a:srgbClr val="FFFFFF"/>
                </a:outerShdw>
              </a:effectLst>
              <a:latin typeface="Verdana" pitchFamily="34" charset="0"/>
              <a:ea typeface="金山简准圆" pitchFamily="49" charset="-122"/>
            </a:endParaRP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void chars1(char s[],char s1[]){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int len,i=-1;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len=strlen(s1);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while(s1[++i])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s[i]=s1[len-i-1];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s[i]='\0';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ext Box 2"/>
          <p:cNvSpPr txBox="1">
            <a:spLocks noChangeArrowheads="1"/>
          </p:cNvSpPr>
          <p:nvPr/>
        </p:nvSpPr>
        <p:spPr bwMode="auto">
          <a:xfrm>
            <a:off x="838200" y="631825"/>
            <a:ext cx="77485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3200" b="1">
                <a:effectLst>
                  <a:outerShdw blurRad="38100" dist="38100" dir="2700000" algn="tl">
                    <a:srgbClr val="FFFFFF"/>
                  </a:outerShdw>
                </a:effectLst>
                <a:latin typeface="Symbol" pitchFamily="18" charset="2"/>
                <a:ea typeface="华文中宋" pitchFamily="2" charset="-122"/>
              </a:rPr>
              <a:t>例</a:t>
            </a:r>
            <a:r>
              <a:rPr kumimoji="1" lang="en-US" altLang="zh-CN" sz="3200" b="1">
                <a:effectLst>
                  <a:outerShdw blurRad="38100" dist="38100" dir="2700000" algn="tl">
                    <a:srgbClr val="FFFFFF"/>
                  </a:outerShdw>
                </a:effectLst>
                <a:latin typeface="Symbol" pitchFamily="18" charset="2"/>
                <a:ea typeface="华文中宋" pitchFamily="2" charset="-122"/>
              </a:rPr>
              <a:t>14 </a:t>
            </a:r>
            <a:r>
              <a:rPr kumimoji="1" lang="zh-CN" altLang="en-US" sz="3200" b="1">
                <a:effectLst>
                  <a:outerShdw blurRad="38100" dist="38100" dir="2700000" algn="tl">
                    <a:srgbClr val="FFFFFF"/>
                  </a:outerShdw>
                </a:effectLst>
                <a:latin typeface="Symbol" pitchFamily="18" charset="2"/>
                <a:ea typeface="华文中宋" pitchFamily="2" charset="-122"/>
              </a:rPr>
              <a:t>用非递归法重写例</a:t>
            </a:r>
            <a:r>
              <a:rPr kumimoji="1" lang="en-US" altLang="zh-CN" sz="3200" b="1">
                <a:effectLst>
                  <a:outerShdw blurRad="38100" dist="38100" dir="2700000" algn="tl">
                    <a:srgbClr val="FFFFFF"/>
                  </a:outerShdw>
                </a:effectLst>
                <a:latin typeface="Symbol" pitchFamily="18" charset="2"/>
                <a:ea typeface="华文中宋" pitchFamily="2" charset="-122"/>
              </a:rPr>
              <a:t>13</a:t>
            </a:r>
            <a:r>
              <a:rPr kumimoji="1" lang="zh-CN" altLang="en-US" sz="3200" b="1">
                <a:effectLst>
                  <a:outerShdw blurRad="38100" dist="38100" dir="2700000" algn="tl">
                    <a:srgbClr val="FFFFFF"/>
                  </a:outerShdw>
                </a:effectLst>
                <a:latin typeface="Symbol" pitchFamily="18" charset="2"/>
                <a:ea typeface="华文中宋" pitchFamily="2" charset="-122"/>
              </a:rPr>
              <a:t>相应的程序</a:t>
            </a:r>
          </a:p>
        </p:txBody>
      </p:sp>
      <p:sp>
        <p:nvSpPr>
          <p:cNvPr id="96259" name="Rectangle 3"/>
          <p:cNvSpPr>
            <a:spLocks noChangeArrowheads="1"/>
          </p:cNvSpPr>
          <p:nvPr/>
        </p:nvSpPr>
        <p:spPr bwMode="auto">
          <a:xfrm>
            <a:off x="1752600" y="2133600"/>
            <a:ext cx="5867400" cy="374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//exam7151.c</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#include&lt;stdio.h&gt;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void chars(int,char[]);</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int 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char s[10];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scanf("%d",&amp;n);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chars(n,s);</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puts(s);</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ChangeArrowheads="1"/>
          </p:cNvSpPr>
          <p:nvPr/>
        </p:nvSpPr>
        <p:spPr bwMode="auto">
          <a:xfrm>
            <a:off x="0" y="152400"/>
            <a:ext cx="8915400" cy="666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void chars(int n,char s[]){</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int i=0,sum,len;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char s1[10];</a:t>
            </a:r>
          </a:p>
          <a:p>
            <a:pPr eaLnBrk="0" hangingPunct="0"/>
            <a:endParaRPr kumimoji="1" lang="en-US" altLang="zh-CN" sz="2400" b="1">
              <a:effectLst>
                <a:outerShdw blurRad="38100" dist="38100" dir="2700000" algn="tl">
                  <a:srgbClr val="FFFFFF"/>
                </a:outerShdw>
              </a:effectLst>
              <a:latin typeface="Verdana" pitchFamily="34" charset="0"/>
              <a:ea typeface="金山简准圆" pitchFamily="49" charset="-122"/>
            </a:endParaRP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while(n){//</a:t>
            </a:r>
            <a:r>
              <a:rPr kumimoji="1" lang="zh-CN" altLang="en-US" sz="2400" b="1">
                <a:effectLst>
                  <a:outerShdw blurRad="38100" dist="38100" dir="2700000" algn="tl">
                    <a:srgbClr val="FFFFFF"/>
                  </a:outerShdw>
                </a:effectLst>
                <a:latin typeface="Verdana" pitchFamily="34" charset="0"/>
                <a:ea typeface="金山简准圆" pitchFamily="49" charset="-122"/>
              </a:rPr>
              <a:t>不断将</a:t>
            </a:r>
            <a:r>
              <a:rPr kumimoji="1" lang="en-US" altLang="zh-CN" sz="2400" b="1">
                <a:effectLst>
                  <a:outerShdw blurRad="38100" dist="38100" dir="2700000" algn="tl">
                    <a:srgbClr val="FFFFFF"/>
                  </a:outerShdw>
                </a:effectLst>
                <a:latin typeface="Verdana" pitchFamily="34" charset="0"/>
                <a:ea typeface="金山简准圆" pitchFamily="49" charset="-122"/>
              </a:rPr>
              <a:t>n</a:t>
            </a:r>
            <a:r>
              <a:rPr kumimoji="1" lang="zh-CN" altLang="en-US" sz="2400" b="1">
                <a:effectLst>
                  <a:outerShdw blurRad="38100" dist="38100" dir="2700000" algn="tl">
                    <a:srgbClr val="FFFFFF"/>
                  </a:outerShdw>
                </a:effectLst>
                <a:latin typeface="Verdana" pitchFamily="34" charset="0"/>
                <a:ea typeface="金山简准圆" pitchFamily="49" charset="-122"/>
              </a:rPr>
              <a:t>整除</a:t>
            </a:r>
            <a:r>
              <a:rPr kumimoji="1" lang="en-US" altLang="zh-CN" sz="2400" b="1">
                <a:effectLst>
                  <a:outerShdw blurRad="38100" dist="38100" dir="2700000" algn="tl">
                    <a:srgbClr val="FFFFFF"/>
                  </a:outerShdw>
                </a:effectLst>
                <a:latin typeface="Verdana" pitchFamily="34" charset="0"/>
                <a:ea typeface="金山简准圆" pitchFamily="49" charset="-122"/>
              </a:rPr>
              <a:t>10</a:t>
            </a:r>
            <a:r>
              <a:rPr kumimoji="1" lang="zh-CN" altLang="en-US" sz="2400" b="1">
                <a:effectLst>
                  <a:outerShdw blurRad="38100" dist="38100" dir="2700000" algn="tl">
                    <a:srgbClr val="FFFFFF"/>
                  </a:outerShdw>
                </a:effectLst>
                <a:latin typeface="Verdana" pitchFamily="34" charset="0"/>
                <a:ea typeface="金山简准圆" pitchFamily="49" charset="-122"/>
              </a:rPr>
              <a:t>，当</a:t>
            </a:r>
            <a:r>
              <a:rPr kumimoji="1" lang="en-US" altLang="zh-CN" sz="2400" b="1">
                <a:effectLst>
                  <a:outerShdw blurRad="38100" dist="38100" dir="2700000" algn="tl">
                    <a:srgbClr val="FFFFFF"/>
                  </a:outerShdw>
                </a:effectLst>
                <a:latin typeface="Verdana" pitchFamily="34" charset="0"/>
                <a:ea typeface="金山简准圆" pitchFamily="49" charset="-122"/>
              </a:rPr>
              <a:t>n</a:t>
            </a:r>
            <a:r>
              <a:rPr kumimoji="1" lang="zh-CN" altLang="en-US" sz="2400" b="1">
                <a:effectLst>
                  <a:outerShdw blurRad="38100" dist="38100" dir="2700000" algn="tl">
                    <a:srgbClr val="FFFFFF"/>
                  </a:outerShdw>
                </a:effectLst>
                <a:latin typeface="Verdana" pitchFamily="34" charset="0"/>
                <a:ea typeface="金山简准圆" pitchFamily="49" charset="-122"/>
              </a:rPr>
              <a:t>为零时，</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a:t>
            </a:r>
            <a:r>
              <a:rPr kumimoji="1" lang="zh-CN" altLang="en-US" sz="2400" b="1">
                <a:effectLst>
                  <a:outerShdw blurRad="38100" dist="38100" dir="2700000" algn="tl">
                    <a:srgbClr val="FFFFFF"/>
                  </a:outerShdw>
                </a:effectLst>
                <a:latin typeface="Verdana" pitchFamily="34" charset="0"/>
                <a:ea typeface="金山简准圆" pitchFamily="49" charset="-122"/>
              </a:rPr>
              <a:t>已取出</a:t>
            </a:r>
            <a:r>
              <a:rPr kumimoji="1" lang="en-US" altLang="zh-CN" sz="2400" b="1">
                <a:effectLst>
                  <a:outerShdw blurRad="38100" dist="38100" dir="2700000" algn="tl">
                    <a:srgbClr val="FFFFFF"/>
                  </a:outerShdw>
                </a:effectLst>
                <a:latin typeface="Verdana" pitchFamily="34" charset="0"/>
                <a:ea typeface="金山简准圆" pitchFamily="49" charset="-122"/>
              </a:rPr>
              <a:t>n</a:t>
            </a:r>
            <a:r>
              <a:rPr kumimoji="1" lang="zh-CN" altLang="en-US" sz="2400" b="1">
                <a:effectLst>
                  <a:outerShdw blurRad="38100" dist="38100" dir="2700000" algn="tl">
                    <a:srgbClr val="FFFFFF"/>
                  </a:outerShdw>
                </a:effectLst>
                <a:latin typeface="Verdana" pitchFamily="34" charset="0"/>
                <a:ea typeface="金山简准圆" pitchFamily="49" charset="-122"/>
              </a:rPr>
              <a:t>中的每一位数。</a:t>
            </a:r>
          </a:p>
          <a:p>
            <a:pPr eaLnBrk="0" hangingPunct="0"/>
            <a:r>
              <a:rPr kumimoji="1" lang="zh-CN" altLang="en-US" sz="2400" b="1">
                <a:effectLst>
                  <a:outerShdw blurRad="38100" dist="38100" dir="2700000" algn="tl">
                    <a:srgbClr val="FFFFFF"/>
                  </a:outerShdw>
                </a:effectLst>
                <a:latin typeface="Verdana" pitchFamily="34" charset="0"/>
                <a:ea typeface="金山简准圆" pitchFamily="49" charset="-122"/>
              </a:rPr>
              <a:t>		</a:t>
            </a:r>
            <a:r>
              <a:rPr kumimoji="1" lang="en-US" altLang="zh-CN" sz="2400" b="1">
                <a:effectLst>
                  <a:outerShdw blurRad="38100" dist="38100" dir="2700000" algn="tl">
                    <a:srgbClr val="FFFFFF"/>
                  </a:outerShdw>
                </a:effectLst>
                <a:latin typeface="Verdana" pitchFamily="34" charset="0"/>
                <a:ea typeface="金山简准圆" pitchFamily="49" charset="-122"/>
              </a:rPr>
              <a:t>sum=n;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n=sum/10;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s1[i++]=(sum-n*10)+48;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s1[i]='\0';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len=strlen(s1);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while(s1[++i])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s[i]=s1[len-i-1];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s[i]='\0';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ext Box 2"/>
          <p:cNvSpPr txBox="1">
            <a:spLocks noChangeArrowheads="1"/>
          </p:cNvSpPr>
          <p:nvPr/>
        </p:nvSpPr>
        <p:spPr bwMode="auto">
          <a:xfrm>
            <a:off x="593725" y="1362075"/>
            <a:ext cx="609441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3200" b="1">
                <a:effectLst>
                  <a:outerShdw blurRad="38100" dist="38100" dir="2700000" algn="tl">
                    <a:srgbClr val="FFFFFF"/>
                  </a:outerShdw>
                </a:effectLst>
                <a:latin typeface="黑体" pitchFamily="49" charset="-122"/>
                <a:ea typeface="黑体" pitchFamily="49" charset="-122"/>
              </a:rPr>
              <a:t>例</a:t>
            </a:r>
            <a:r>
              <a:rPr kumimoji="1" lang="en-US" altLang="zh-CN" sz="3200" b="1">
                <a:effectLst>
                  <a:outerShdw blurRad="38100" dist="38100" dir="2700000" algn="tl">
                    <a:srgbClr val="FFFFFF"/>
                  </a:outerShdw>
                </a:effectLst>
                <a:latin typeface="黑体" pitchFamily="49" charset="-122"/>
                <a:ea typeface="黑体" pitchFamily="49" charset="-122"/>
              </a:rPr>
              <a:t>15</a:t>
            </a:r>
            <a:r>
              <a:rPr kumimoji="1" lang="en-US" altLang="zh-CN" sz="2800" b="1">
                <a:effectLst>
                  <a:outerShdw blurRad="38100" dist="38100" dir="2700000" algn="tl">
                    <a:srgbClr val="FFFFFF"/>
                  </a:outerShdw>
                </a:effectLst>
                <a:latin typeface="华文中宋" pitchFamily="2" charset="-122"/>
                <a:ea typeface="华文中宋" pitchFamily="2" charset="-122"/>
              </a:rPr>
              <a:t> </a:t>
            </a:r>
            <a:r>
              <a:rPr kumimoji="1" lang="zh-CN" altLang="en-US" sz="2800" b="1">
                <a:effectLst>
                  <a:outerShdw blurRad="38100" dist="38100" dir="2700000" algn="tl">
                    <a:srgbClr val="FFFFFF"/>
                  </a:outerShdw>
                </a:effectLst>
                <a:latin typeface="华文中宋" pitchFamily="2" charset="-122"/>
                <a:ea typeface="华文中宋" pitchFamily="2" charset="-122"/>
              </a:rPr>
              <a:t>用牛顿迭代法求非线性方程的根</a:t>
            </a:r>
          </a:p>
        </p:txBody>
      </p:sp>
      <p:sp>
        <p:nvSpPr>
          <p:cNvPr id="100355" name="Text Box 3"/>
          <p:cNvSpPr txBox="1">
            <a:spLocks noChangeArrowheads="1"/>
          </p:cNvSpPr>
          <p:nvPr/>
        </p:nvSpPr>
        <p:spPr bwMode="auto">
          <a:xfrm>
            <a:off x="898525" y="2373313"/>
            <a:ext cx="203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400" b="1">
                <a:effectLst>
                  <a:outerShdw blurRad="38100" dist="38100" dir="2700000" algn="tl">
                    <a:srgbClr val="FFFFFF"/>
                  </a:outerShdw>
                </a:effectLst>
                <a:latin typeface="Symbol" pitchFamily="18" charset="2"/>
                <a:ea typeface="金山简准圆" pitchFamily="49" charset="-122"/>
              </a:rPr>
              <a:t>已知方程为</a:t>
            </a:r>
            <a:r>
              <a:rPr kumimoji="1" lang="en-US" altLang="zh-CN" sz="2400" b="1">
                <a:effectLst>
                  <a:outerShdw blurRad="38100" dist="38100" dir="2700000" algn="tl">
                    <a:srgbClr val="FFFFFF"/>
                  </a:outerShdw>
                </a:effectLst>
                <a:latin typeface="Symbol" pitchFamily="18" charset="2"/>
                <a:ea typeface="金山简准圆" pitchFamily="49" charset="-122"/>
              </a:rPr>
              <a:t>:</a:t>
            </a:r>
          </a:p>
        </p:txBody>
      </p:sp>
      <p:graphicFrame>
        <p:nvGraphicFramePr>
          <p:cNvPr id="100356" name="Object 4"/>
          <p:cNvGraphicFramePr>
            <a:graphicFrameLocks noChangeAspect="1"/>
          </p:cNvGraphicFramePr>
          <p:nvPr/>
        </p:nvGraphicFramePr>
        <p:xfrm>
          <a:off x="2771775" y="2244725"/>
          <a:ext cx="5610225" cy="627063"/>
        </p:xfrm>
        <a:graphic>
          <a:graphicData uri="http://schemas.openxmlformats.org/presentationml/2006/ole">
            <mc:AlternateContent xmlns:mc="http://schemas.openxmlformats.org/markup-compatibility/2006">
              <mc:Choice xmlns:v="urn:schemas-microsoft-com:vml" Requires="v">
                <p:oleObj spid="_x0000_s100359" name="Equation" r:id="rId4" imgW="1866600" imgH="228600" progId="Equation.3">
                  <p:embed/>
                </p:oleObj>
              </mc:Choice>
              <mc:Fallback>
                <p:oleObj name="Equation" r:id="rId4" imgW="1866600" imgH="228600"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71775" y="2244725"/>
                        <a:ext cx="5610225" cy="627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00357" name="Text Box 5"/>
          <p:cNvSpPr txBox="1">
            <a:spLocks noChangeArrowheads="1"/>
          </p:cNvSpPr>
          <p:nvPr/>
        </p:nvSpPr>
        <p:spPr bwMode="auto">
          <a:xfrm>
            <a:off x="898525" y="3273425"/>
            <a:ext cx="2012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2400" b="1">
                <a:effectLst>
                  <a:outerShdw blurRad="38100" dist="38100" dir="2700000" algn="tl">
                    <a:srgbClr val="FFFFFF"/>
                  </a:outerShdw>
                </a:effectLst>
                <a:latin typeface="Symbol" pitchFamily="18" charset="2"/>
                <a:ea typeface="金山简准圆" pitchFamily="49" charset="-122"/>
              </a:rPr>
              <a:t>牛顿迭代法为</a:t>
            </a:r>
          </a:p>
        </p:txBody>
      </p:sp>
      <p:graphicFrame>
        <p:nvGraphicFramePr>
          <p:cNvPr id="100358" name="Object 6"/>
          <p:cNvGraphicFramePr>
            <a:graphicFrameLocks noChangeAspect="1"/>
          </p:cNvGraphicFramePr>
          <p:nvPr/>
        </p:nvGraphicFramePr>
        <p:xfrm>
          <a:off x="3200400" y="3252788"/>
          <a:ext cx="4464050" cy="633412"/>
        </p:xfrm>
        <a:graphic>
          <a:graphicData uri="http://schemas.openxmlformats.org/presentationml/2006/ole">
            <mc:AlternateContent xmlns:mc="http://schemas.openxmlformats.org/markup-compatibility/2006">
              <mc:Choice xmlns:v="urn:schemas-microsoft-com:vml" Requires="v">
                <p:oleObj spid="_x0000_s100360" name="Equation" r:id="rId6" imgW="1612800" imgH="228600" progId="Equation.3">
                  <p:embed/>
                </p:oleObj>
              </mc:Choice>
              <mc:Fallback>
                <p:oleObj name="Equation" r:id="rId6" imgW="1612800" imgH="228600" progId="Equation.3">
                  <p:embed/>
                  <p:pic>
                    <p:nvPicPr>
                      <p:cNvPr id="0"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00400" y="3252788"/>
                        <a:ext cx="4464050" cy="6334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ChangeArrowheads="1"/>
          </p:cNvSpPr>
          <p:nvPr/>
        </p:nvSpPr>
        <p:spPr bwMode="auto">
          <a:xfrm>
            <a:off x="228600" y="228600"/>
            <a:ext cx="8915400" cy="666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r>
              <a:rPr kumimoji="1" lang="zh-CN" altLang="en-US" sz="2400" b="1">
                <a:effectLst>
                  <a:outerShdw blurRad="38100" dist="38100" dir="2700000" algn="tl">
                    <a:srgbClr val="FFFFFF"/>
                  </a:outerShdw>
                </a:effectLst>
                <a:latin typeface="Verdana" pitchFamily="34" charset="0"/>
                <a:ea typeface="金山简准圆" pitchFamily="49" charset="-122"/>
              </a:rPr>
              <a:t>用牛顿迭代法求方程的根</a:t>
            </a:r>
            <a:r>
              <a:rPr kumimoji="1" lang="en-US" altLang="zh-CN" sz="2400" b="1">
                <a:effectLst>
                  <a:outerShdw blurRad="38100" dist="38100" dir="2700000" algn="tl">
                    <a:srgbClr val="FFFFFF"/>
                  </a:outerShdw>
                </a:effectLst>
                <a:latin typeface="Verdana" pitchFamily="34" charset="0"/>
                <a:ea typeface="金山简准圆" pitchFamily="49" charset="-122"/>
              </a:rPr>
              <a:t>(*x*x*x+b*x*x+c*x+d=0)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//exam15.c</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#include&lt;stdio.h&gt;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#include&lt;math.h&gt;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int js,k;</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double x1,x2,f,ff,eps=1;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x2=1.0;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while(eps&gt;0.00000001){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x1=x2;</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f=x1*x1*x1+2.0*x1*x1+3.0*x1+4.0;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ff=3*x1*x1+4.0*x1+3.0;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x2=x1-f/ff;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eps=fabs(x2-x1)/fabs(x2);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printf("root=%f\n",x2);</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ext Box 2"/>
          <p:cNvSpPr txBox="1">
            <a:spLocks noChangeArrowheads="1"/>
          </p:cNvSpPr>
          <p:nvPr/>
        </p:nvSpPr>
        <p:spPr bwMode="auto">
          <a:xfrm>
            <a:off x="533400" y="533400"/>
            <a:ext cx="85613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zh-CN" altLang="en-US" sz="3200" b="1">
                <a:effectLst>
                  <a:outerShdw blurRad="38100" dist="38100" dir="2700000" algn="tl">
                    <a:srgbClr val="FFFFFF"/>
                  </a:outerShdw>
                </a:effectLst>
                <a:latin typeface="黑体" pitchFamily="49" charset="-122"/>
                <a:ea typeface="黑体" pitchFamily="49" charset="-122"/>
              </a:rPr>
              <a:t>例</a:t>
            </a:r>
            <a:r>
              <a:rPr kumimoji="1" lang="en-US" altLang="zh-CN" sz="3200" b="1">
                <a:effectLst>
                  <a:outerShdw blurRad="38100" dist="38100" dir="2700000" algn="tl">
                    <a:srgbClr val="FFFFFF"/>
                  </a:outerShdw>
                </a:effectLst>
                <a:latin typeface="黑体" pitchFamily="49" charset="-122"/>
                <a:ea typeface="黑体" pitchFamily="49" charset="-122"/>
              </a:rPr>
              <a:t>16</a:t>
            </a:r>
            <a:r>
              <a:rPr kumimoji="1" lang="en-US" altLang="zh-CN" sz="3200" b="1">
                <a:effectLst>
                  <a:outerShdw blurRad="38100" dist="38100" dir="2700000" algn="tl">
                    <a:srgbClr val="FFFFFF"/>
                  </a:outerShdw>
                </a:effectLst>
                <a:latin typeface="Symbol" pitchFamily="18" charset="2"/>
                <a:ea typeface="金山简准圆" pitchFamily="49" charset="-122"/>
              </a:rPr>
              <a:t>  </a:t>
            </a:r>
            <a:r>
              <a:rPr kumimoji="1" lang="zh-CN" altLang="en-US" sz="3200" b="1">
                <a:effectLst>
                  <a:outerShdw blurRad="38100" dist="38100" dir="2700000" algn="tl">
                    <a:srgbClr val="FFFFFF"/>
                  </a:outerShdw>
                </a:effectLst>
                <a:latin typeface="Symbol" pitchFamily="18" charset="2"/>
                <a:ea typeface="金山简准圆" pitchFamily="49" charset="-122"/>
              </a:rPr>
              <a:t>用递归方法求</a:t>
            </a:r>
            <a:r>
              <a:rPr kumimoji="1" lang="en-US" altLang="zh-CN" sz="3200" b="1">
                <a:effectLst>
                  <a:outerShdw blurRad="38100" dist="38100" dir="2700000" algn="tl">
                    <a:srgbClr val="FFFFFF"/>
                  </a:outerShdw>
                </a:effectLst>
                <a:latin typeface="Verdana" pitchFamily="34" charset="0"/>
                <a:ea typeface="金山简准圆" pitchFamily="49" charset="-122"/>
              </a:rPr>
              <a:t>n</a:t>
            </a:r>
            <a:r>
              <a:rPr kumimoji="1" lang="zh-CN" altLang="en-US" sz="3200" b="1">
                <a:effectLst>
                  <a:outerShdw blurRad="38100" dist="38100" dir="2700000" algn="tl">
                    <a:srgbClr val="FFFFFF"/>
                  </a:outerShdw>
                </a:effectLst>
                <a:latin typeface="Symbol" pitchFamily="18" charset="2"/>
                <a:ea typeface="金山简准圆" pitchFamily="49" charset="-122"/>
              </a:rPr>
              <a:t>阶勒让得多项式的值</a:t>
            </a:r>
            <a:r>
              <a:rPr kumimoji="1" lang="en-US" altLang="zh-CN" sz="3200" b="1">
                <a:effectLst>
                  <a:outerShdw blurRad="38100" dist="38100" dir="2700000" algn="tl">
                    <a:srgbClr val="FFFFFF"/>
                  </a:outerShdw>
                </a:effectLst>
                <a:latin typeface="Symbol" pitchFamily="18" charset="2"/>
                <a:ea typeface="金山简准圆" pitchFamily="49" charset="-122"/>
              </a:rPr>
              <a:t>.</a:t>
            </a:r>
          </a:p>
        </p:txBody>
      </p:sp>
      <p:sp>
        <p:nvSpPr>
          <p:cNvPr id="104451" name="Rectangle 3"/>
          <p:cNvSpPr>
            <a:spLocks noChangeArrowheads="1"/>
          </p:cNvSpPr>
          <p:nvPr/>
        </p:nvSpPr>
        <p:spPr bwMode="auto">
          <a:xfrm>
            <a:off x="2286000" y="1804988"/>
            <a:ext cx="4572000" cy="483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kumimoji="1" lang="en-US" altLang="zh-CN" sz="2400" b="1">
                <a:effectLst>
                  <a:outerShdw blurRad="38100" dist="38100" dir="2700000" algn="tl">
                    <a:srgbClr val="FFFFFF"/>
                  </a:outerShdw>
                </a:effectLst>
                <a:latin typeface="Verdana" pitchFamily="34" charset="0"/>
                <a:ea typeface="金山简准圆" pitchFamily="49" charset="-122"/>
              </a:rPr>
              <a:t>//exam71c</a:t>
            </a:r>
          </a:p>
          <a:p>
            <a:pPr eaLnBrk="0" hangingPunct="0">
              <a:spcBef>
                <a:spcPct val="50000"/>
              </a:spcBef>
            </a:pPr>
            <a:r>
              <a:rPr kumimoji="1" lang="en-US" altLang="zh-CN" sz="2400" b="1">
                <a:effectLst>
                  <a:outerShdw blurRad="38100" dist="38100" dir="2700000" algn="tl">
                    <a:srgbClr val="FFFFFF"/>
                  </a:outerShdw>
                </a:effectLst>
                <a:latin typeface="Verdana" pitchFamily="34" charset="0"/>
                <a:ea typeface="金山简准圆" pitchFamily="49" charset="-122"/>
              </a:rPr>
              <a:t>#include&lt;stdio.h&gt;</a:t>
            </a:r>
          </a:p>
          <a:p>
            <a:pPr eaLnBrk="0" hangingPunct="0">
              <a:spcBef>
                <a:spcPct val="50000"/>
              </a:spcBef>
            </a:pPr>
            <a:r>
              <a:rPr kumimoji="1" lang="en-US" altLang="zh-CN" sz="2400" b="1">
                <a:effectLst>
                  <a:outerShdw blurRad="38100" dist="38100" dir="2700000" algn="tl">
                    <a:srgbClr val="FFFFFF"/>
                  </a:outerShdw>
                </a:effectLst>
                <a:latin typeface="Verdana" pitchFamily="34" charset="0"/>
                <a:ea typeface="金山简准圆" pitchFamily="49" charset="-122"/>
              </a:rPr>
              <a:t>float p(int,float);</a:t>
            </a:r>
          </a:p>
          <a:p>
            <a:pPr eaLnBrk="0" hangingPunct="0">
              <a:spcBef>
                <a:spcPct val="50000"/>
              </a:spcBef>
            </a:pPr>
            <a:r>
              <a:rPr kumimoji="1" lang="en-US" altLang="zh-CN" sz="2400" b="1">
                <a:effectLst>
                  <a:outerShdw blurRad="38100" dist="38100" dir="2700000" algn="tl">
                    <a:srgbClr val="FFFFFF"/>
                  </a:outerShdw>
                </a:effectLst>
                <a:latin typeface="Verdana" pitchFamily="34" charset="0"/>
                <a:ea typeface="金山简准圆" pitchFamily="49" charset="-122"/>
              </a:rPr>
              <a:t>main(){</a:t>
            </a:r>
          </a:p>
          <a:p>
            <a:pPr eaLnBrk="0" hangingPunct="0">
              <a:spcBef>
                <a:spcPct val="50000"/>
              </a:spcBef>
            </a:pPr>
            <a:r>
              <a:rPr kumimoji="1" lang="en-US" altLang="zh-CN" sz="2400" b="1">
                <a:effectLst>
                  <a:outerShdw blurRad="38100" dist="38100" dir="2700000" algn="tl">
                    <a:srgbClr val="FFFFFF"/>
                  </a:outerShdw>
                </a:effectLst>
                <a:latin typeface="Verdana" pitchFamily="34" charset="0"/>
                <a:ea typeface="金山简准圆" pitchFamily="49" charset="-122"/>
              </a:rPr>
              <a:t>	int n=4;</a:t>
            </a:r>
          </a:p>
          <a:p>
            <a:pPr eaLnBrk="0" hangingPunct="0">
              <a:spcBef>
                <a:spcPct val="50000"/>
              </a:spcBef>
            </a:pPr>
            <a:r>
              <a:rPr kumimoji="1" lang="en-US" altLang="zh-CN" sz="2400" b="1">
                <a:effectLst>
                  <a:outerShdw blurRad="38100" dist="38100" dir="2700000" algn="tl">
                    <a:srgbClr val="FFFFFF"/>
                  </a:outerShdw>
                </a:effectLst>
                <a:latin typeface="Verdana" pitchFamily="34" charset="0"/>
                <a:ea typeface="金山简准圆" pitchFamily="49" charset="-122"/>
              </a:rPr>
              <a:t>	float x=1,y;</a:t>
            </a:r>
          </a:p>
          <a:p>
            <a:pPr eaLnBrk="0" hangingPunct="0">
              <a:spcBef>
                <a:spcPct val="50000"/>
              </a:spcBef>
            </a:pPr>
            <a:r>
              <a:rPr kumimoji="1" lang="en-US" altLang="zh-CN" sz="2400" b="1">
                <a:effectLst>
                  <a:outerShdw blurRad="38100" dist="38100" dir="2700000" algn="tl">
                    <a:srgbClr val="FFFFFF"/>
                  </a:outerShdw>
                </a:effectLst>
                <a:latin typeface="Verdana" pitchFamily="34" charset="0"/>
                <a:ea typeface="金山简准圆" pitchFamily="49" charset="-122"/>
              </a:rPr>
              <a:t>	y=p(n,x);</a:t>
            </a:r>
          </a:p>
          <a:p>
            <a:pPr eaLnBrk="0" hangingPunct="0">
              <a:spcBef>
                <a:spcPct val="50000"/>
              </a:spcBef>
            </a:pPr>
            <a:r>
              <a:rPr kumimoji="1" lang="en-US" altLang="zh-CN" sz="2400" b="1">
                <a:effectLst>
                  <a:outerShdw blurRad="38100" dist="38100" dir="2700000" algn="tl">
                    <a:srgbClr val="FFFFFF"/>
                  </a:outerShdw>
                </a:effectLst>
                <a:latin typeface="Verdana" pitchFamily="34" charset="0"/>
                <a:ea typeface="金山简准圆" pitchFamily="49" charset="-122"/>
              </a:rPr>
              <a:t>	printf("%f",y);</a:t>
            </a:r>
          </a:p>
          <a:p>
            <a:pPr eaLnBrk="0" hangingPunct="0">
              <a:spcBef>
                <a:spcPct val="50000"/>
              </a:spcBef>
            </a:pPr>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ChangeArrowheads="1"/>
          </p:cNvSpPr>
          <p:nvPr/>
        </p:nvSpPr>
        <p:spPr bwMode="auto">
          <a:xfrm>
            <a:off x="0" y="838200"/>
            <a:ext cx="9144000" cy="410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p(int n,float x){</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float f;</a:t>
            </a:r>
          </a:p>
          <a:p>
            <a:pPr eaLnBrk="0" hangingPunct="0"/>
            <a:endParaRPr kumimoji="1" lang="en-US" altLang="zh-CN" sz="2400" b="1">
              <a:effectLst>
                <a:outerShdw blurRad="38100" dist="38100" dir="2700000" algn="tl">
                  <a:srgbClr val="FFFFFF"/>
                </a:outerShdw>
              </a:effectLst>
              <a:latin typeface="Verdana" pitchFamily="34" charset="0"/>
              <a:ea typeface="金山简准圆" pitchFamily="49" charset="-122"/>
            </a:endParaRP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if(n==0)</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f=1;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else if(n==1)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f=x;</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else</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f=((2*n-1)*x-p(n-1,x)-(n-1)*p(n-2,x))/(float)n;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return f;</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ext Box 2"/>
          <p:cNvSpPr txBox="1">
            <a:spLocks noChangeArrowheads="1"/>
          </p:cNvSpPr>
          <p:nvPr/>
        </p:nvSpPr>
        <p:spPr bwMode="auto">
          <a:xfrm>
            <a:off x="381000" y="334963"/>
            <a:ext cx="86106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431925" indent="-1431925">
              <a:defRPr>
                <a:solidFill>
                  <a:schemeClr val="tx1"/>
                </a:solidFill>
                <a:latin typeface="Arial" pitchFamily="34" charset="0"/>
                <a:ea typeface="宋体" pitchFamily="2" charset="-122"/>
              </a:defRPr>
            </a:lvl1pPr>
            <a:lvl2pPr marL="1714500">
              <a:defRPr>
                <a:solidFill>
                  <a:schemeClr val="tx1"/>
                </a:solidFill>
                <a:latin typeface="Arial" pitchFamily="34" charset="0"/>
                <a:ea typeface="宋体" pitchFamily="2" charset="-122"/>
              </a:defRPr>
            </a:lvl2pPr>
            <a:lvl3pPr marL="1905000">
              <a:defRPr>
                <a:solidFill>
                  <a:schemeClr val="tx1"/>
                </a:solidFill>
                <a:latin typeface="Arial" pitchFamily="34" charset="0"/>
                <a:ea typeface="宋体" pitchFamily="2" charset="-122"/>
              </a:defRPr>
            </a:lvl3pPr>
            <a:lvl4pPr marL="2095500">
              <a:defRPr>
                <a:solidFill>
                  <a:schemeClr val="tx1"/>
                </a:solidFill>
                <a:latin typeface="Arial" pitchFamily="34" charset="0"/>
                <a:ea typeface="宋体" pitchFamily="2" charset="-122"/>
              </a:defRPr>
            </a:lvl4pPr>
            <a:lvl5pPr marL="2286000">
              <a:defRPr>
                <a:solidFill>
                  <a:schemeClr val="tx1"/>
                </a:solidFill>
                <a:latin typeface="Arial" pitchFamily="34" charset="0"/>
                <a:ea typeface="宋体" pitchFamily="2" charset="-122"/>
              </a:defRPr>
            </a:lvl5pPr>
            <a:lvl6pPr marL="2743200" fontAlgn="base">
              <a:spcBef>
                <a:spcPct val="0"/>
              </a:spcBef>
              <a:spcAft>
                <a:spcPct val="0"/>
              </a:spcAft>
              <a:defRPr>
                <a:solidFill>
                  <a:schemeClr val="tx1"/>
                </a:solidFill>
                <a:latin typeface="Arial" pitchFamily="34" charset="0"/>
                <a:ea typeface="宋体" pitchFamily="2" charset="-122"/>
              </a:defRPr>
            </a:lvl6pPr>
            <a:lvl7pPr marL="3200400" fontAlgn="base">
              <a:spcBef>
                <a:spcPct val="0"/>
              </a:spcBef>
              <a:spcAft>
                <a:spcPct val="0"/>
              </a:spcAft>
              <a:defRPr>
                <a:solidFill>
                  <a:schemeClr val="tx1"/>
                </a:solidFill>
                <a:latin typeface="Arial" pitchFamily="34" charset="0"/>
                <a:ea typeface="宋体" pitchFamily="2" charset="-122"/>
              </a:defRPr>
            </a:lvl7pPr>
            <a:lvl8pPr marL="3657600" fontAlgn="base">
              <a:spcBef>
                <a:spcPct val="0"/>
              </a:spcBef>
              <a:spcAft>
                <a:spcPct val="0"/>
              </a:spcAft>
              <a:defRPr>
                <a:solidFill>
                  <a:schemeClr val="tx1"/>
                </a:solidFill>
                <a:latin typeface="Arial" pitchFamily="34" charset="0"/>
                <a:ea typeface="宋体" pitchFamily="2" charset="-122"/>
              </a:defRPr>
            </a:lvl8pPr>
            <a:lvl9pPr marL="4114800"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FFFFFF"/>
                  </a:outerShdw>
                </a:effectLst>
                <a:latin typeface="黑体" pitchFamily="49" charset="-122"/>
                <a:ea typeface="黑体" pitchFamily="49" charset="-122"/>
              </a:rPr>
              <a:t>例</a:t>
            </a:r>
            <a:r>
              <a:rPr kumimoji="1" lang="en-US" altLang="zh-CN" sz="2800" b="1">
                <a:effectLst>
                  <a:outerShdw blurRad="38100" dist="38100" dir="2700000" algn="tl">
                    <a:srgbClr val="FFFFFF"/>
                  </a:outerShdw>
                </a:effectLst>
                <a:latin typeface="黑体" pitchFamily="49" charset="-122"/>
                <a:ea typeface="黑体" pitchFamily="49" charset="-122"/>
              </a:rPr>
              <a:t>17 </a:t>
            </a:r>
            <a:r>
              <a:rPr kumimoji="1" lang="zh-CN" altLang="en-US" sz="2800" b="1">
                <a:effectLst>
                  <a:outerShdw blurRad="38100" dist="38100" dir="2700000" algn="tl">
                    <a:srgbClr val="FFFFFF"/>
                  </a:outerShdw>
                </a:effectLst>
                <a:latin typeface="黑体" pitchFamily="49" charset="-122"/>
                <a:ea typeface="黑体" pitchFamily="49" charset="-122"/>
              </a:rPr>
              <a:t>给出</a:t>
            </a:r>
            <a:r>
              <a:rPr kumimoji="1" lang="en-US" altLang="zh-CN" sz="2800" b="1">
                <a:effectLst>
                  <a:outerShdw blurRad="38100" dist="38100" dir="2700000" algn="tl">
                    <a:srgbClr val="FFFFFF"/>
                  </a:outerShdw>
                </a:effectLst>
                <a:latin typeface="黑体" pitchFamily="49" charset="-122"/>
                <a:ea typeface="黑体" pitchFamily="49" charset="-122"/>
              </a:rPr>
              <a:t>10</a:t>
            </a:r>
            <a:r>
              <a:rPr kumimoji="1" lang="zh-CN" altLang="en-US" sz="2800" b="1">
                <a:effectLst>
                  <a:outerShdw blurRad="38100" dist="38100" dir="2700000" algn="tl">
                    <a:srgbClr val="FFFFFF"/>
                  </a:outerShdw>
                </a:effectLst>
                <a:latin typeface="黑体" pitchFamily="49" charset="-122"/>
                <a:ea typeface="黑体" pitchFamily="49" charset="-122"/>
              </a:rPr>
              <a:t>个职工的姓名及编号，用函数实现以下功能：       </a:t>
            </a:r>
          </a:p>
        </p:txBody>
      </p:sp>
      <p:sp>
        <p:nvSpPr>
          <p:cNvPr id="108547" name="Rectangle 3"/>
          <p:cNvSpPr>
            <a:spLocks noChangeArrowheads="1"/>
          </p:cNvSpPr>
          <p:nvPr/>
        </p:nvSpPr>
        <p:spPr bwMode="auto">
          <a:xfrm>
            <a:off x="1752600" y="1524000"/>
            <a:ext cx="6934200" cy="201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81000" indent="-381000" eaLnBrk="0" hangingPunct="0">
              <a:spcBef>
                <a:spcPct val="50000"/>
              </a:spcBef>
            </a:pPr>
            <a:r>
              <a:rPr kumimoji="1" lang="en-US" altLang="zh-CN" sz="2800" b="1">
                <a:effectLst>
                  <a:outerShdw blurRad="38100" dist="38100" dir="2700000" algn="tl">
                    <a:srgbClr val="FFFFFF"/>
                  </a:outerShdw>
                </a:effectLst>
                <a:latin typeface="黑体" pitchFamily="49" charset="-122"/>
                <a:ea typeface="黑体" pitchFamily="49" charset="-122"/>
              </a:rPr>
              <a:t>1 </a:t>
            </a:r>
            <a:r>
              <a:rPr kumimoji="1" lang="zh-CN" altLang="en-US" sz="2800" b="1">
                <a:effectLst>
                  <a:outerShdw blurRad="38100" dist="38100" dir="2700000" algn="tl">
                    <a:srgbClr val="FFFFFF"/>
                  </a:outerShdw>
                </a:effectLst>
                <a:latin typeface="黑体" pitchFamily="49" charset="-122"/>
                <a:ea typeface="黑体" pitchFamily="49" charset="-122"/>
              </a:rPr>
              <a:t>将编号从小到大排列，相应的职工姓名同时调整</a:t>
            </a:r>
          </a:p>
          <a:p>
            <a:pPr marL="381000" indent="-381000" eaLnBrk="0" hangingPunct="0">
              <a:spcBef>
                <a:spcPct val="50000"/>
              </a:spcBef>
            </a:pPr>
            <a:r>
              <a:rPr kumimoji="1" lang="en-US" altLang="zh-CN" sz="2800" b="1">
                <a:effectLst>
                  <a:outerShdw blurRad="38100" dist="38100" dir="2700000" algn="tl">
                    <a:srgbClr val="FFFFFF"/>
                  </a:outerShdw>
                </a:effectLst>
                <a:latin typeface="黑体" pitchFamily="49" charset="-122"/>
                <a:ea typeface="黑体" pitchFamily="49" charset="-122"/>
              </a:rPr>
              <a:t>2 </a:t>
            </a:r>
            <a:r>
              <a:rPr kumimoji="1" lang="zh-CN" altLang="en-US" sz="2800" b="1">
                <a:effectLst>
                  <a:outerShdw blurRad="38100" dist="38100" dir="2700000" algn="tl">
                    <a:srgbClr val="FFFFFF"/>
                  </a:outerShdw>
                </a:effectLst>
                <a:latin typeface="黑体" pitchFamily="49" charset="-122"/>
                <a:ea typeface="黑体" pitchFamily="49" charset="-122"/>
              </a:rPr>
              <a:t>输入职工编号，用折半查找法找到相应的职工姓名，并输出。</a:t>
            </a:r>
          </a:p>
        </p:txBody>
      </p:sp>
      <p:sp>
        <p:nvSpPr>
          <p:cNvPr id="108548" name="Text Box 4"/>
          <p:cNvSpPr txBox="1">
            <a:spLocks noChangeArrowheads="1"/>
          </p:cNvSpPr>
          <p:nvPr/>
        </p:nvSpPr>
        <p:spPr bwMode="auto">
          <a:xfrm>
            <a:off x="593725" y="4495800"/>
            <a:ext cx="855027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762000">
              <a:defRPr>
                <a:solidFill>
                  <a:schemeClr val="tx1"/>
                </a:solidFill>
                <a:latin typeface="Arial" pitchFamily="34" charset="0"/>
                <a:ea typeface="宋体" pitchFamily="2" charset="-122"/>
              </a:defRPr>
            </a:lvl1pPr>
            <a:lvl2pPr marL="952500">
              <a:defRPr>
                <a:solidFill>
                  <a:schemeClr val="tx1"/>
                </a:solidFill>
                <a:latin typeface="Arial" pitchFamily="34" charset="0"/>
                <a:ea typeface="宋体" pitchFamily="2" charset="-122"/>
              </a:defRPr>
            </a:lvl2pPr>
            <a:lvl3pPr marL="1143000">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3200" b="1">
                <a:effectLst>
                  <a:outerShdw blurRad="38100" dist="38100" dir="2700000" algn="tl">
                    <a:srgbClr val="FFFFFF"/>
                  </a:outerShdw>
                </a:effectLst>
                <a:latin typeface="Symbol" pitchFamily="18" charset="2"/>
                <a:ea typeface="金山简准圆" pitchFamily="49" charset="-122"/>
              </a:rPr>
              <a:t>此问题比较典型，在编写程序之前，先要进行问题的分析。</a:t>
            </a: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ext Box 2"/>
          <p:cNvSpPr txBox="1">
            <a:spLocks noChangeArrowheads="1"/>
          </p:cNvSpPr>
          <p:nvPr/>
        </p:nvSpPr>
        <p:spPr bwMode="auto">
          <a:xfrm>
            <a:off x="381000" y="1050925"/>
            <a:ext cx="8397875"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812925" indent="-1812925">
              <a:defRPr>
                <a:solidFill>
                  <a:schemeClr val="tx1"/>
                </a:solidFill>
                <a:latin typeface="Arial" pitchFamily="34" charset="0"/>
                <a:ea typeface="宋体" pitchFamily="2" charset="-122"/>
              </a:defRPr>
            </a:lvl1pPr>
            <a:lvl2pPr marL="2003425">
              <a:defRPr>
                <a:solidFill>
                  <a:schemeClr val="tx1"/>
                </a:solidFill>
                <a:latin typeface="Arial" pitchFamily="34" charset="0"/>
                <a:ea typeface="宋体" pitchFamily="2" charset="-122"/>
              </a:defRPr>
            </a:lvl2pPr>
            <a:lvl3pPr marL="2193925">
              <a:defRPr>
                <a:solidFill>
                  <a:schemeClr val="tx1"/>
                </a:solidFill>
                <a:latin typeface="Arial" pitchFamily="34" charset="0"/>
                <a:ea typeface="宋体" pitchFamily="2" charset="-122"/>
              </a:defRPr>
            </a:lvl3pPr>
            <a:lvl4pPr marL="2384425">
              <a:defRPr>
                <a:solidFill>
                  <a:schemeClr val="tx1"/>
                </a:solidFill>
                <a:latin typeface="Arial" pitchFamily="34" charset="0"/>
                <a:ea typeface="宋体" pitchFamily="2" charset="-122"/>
              </a:defRPr>
            </a:lvl4pPr>
            <a:lvl5pPr marL="2574925">
              <a:defRPr>
                <a:solidFill>
                  <a:schemeClr val="tx1"/>
                </a:solidFill>
                <a:latin typeface="Arial" pitchFamily="34" charset="0"/>
                <a:ea typeface="宋体" pitchFamily="2" charset="-122"/>
              </a:defRPr>
            </a:lvl5pPr>
            <a:lvl6pPr marL="3032125" fontAlgn="base">
              <a:spcBef>
                <a:spcPct val="0"/>
              </a:spcBef>
              <a:spcAft>
                <a:spcPct val="0"/>
              </a:spcAft>
              <a:defRPr>
                <a:solidFill>
                  <a:schemeClr val="tx1"/>
                </a:solidFill>
                <a:latin typeface="Arial" pitchFamily="34" charset="0"/>
                <a:ea typeface="宋体" pitchFamily="2" charset="-122"/>
              </a:defRPr>
            </a:lvl6pPr>
            <a:lvl7pPr marL="3489325" fontAlgn="base">
              <a:spcBef>
                <a:spcPct val="0"/>
              </a:spcBef>
              <a:spcAft>
                <a:spcPct val="0"/>
              </a:spcAft>
              <a:defRPr>
                <a:solidFill>
                  <a:schemeClr val="tx1"/>
                </a:solidFill>
                <a:latin typeface="Arial" pitchFamily="34" charset="0"/>
                <a:ea typeface="宋体" pitchFamily="2" charset="-122"/>
              </a:defRPr>
            </a:lvl7pPr>
            <a:lvl8pPr marL="3946525" fontAlgn="base">
              <a:spcBef>
                <a:spcPct val="0"/>
              </a:spcBef>
              <a:spcAft>
                <a:spcPct val="0"/>
              </a:spcAft>
              <a:defRPr>
                <a:solidFill>
                  <a:schemeClr val="tx1"/>
                </a:solidFill>
                <a:latin typeface="Arial" pitchFamily="34" charset="0"/>
                <a:ea typeface="宋体" pitchFamily="2" charset="-122"/>
              </a:defRPr>
            </a:lvl8pPr>
            <a:lvl9pPr marL="4403725"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FFFFFF"/>
                  </a:outerShdw>
                </a:effectLst>
                <a:latin typeface="Symbol" pitchFamily="18" charset="2"/>
                <a:ea typeface="金山简准圆" pitchFamily="49" charset="-122"/>
              </a:rPr>
              <a:t>解题思路：本问题是实际数据库问题的雏形。程序大致可分成主函数，排序函数，查找函数。有几个算法要解决：</a:t>
            </a:r>
          </a:p>
        </p:txBody>
      </p:sp>
      <p:sp>
        <p:nvSpPr>
          <p:cNvPr id="110595" name="Text Box 3"/>
          <p:cNvSpPr txBox="1">
            <a:spLocks noChangeArrowheads="1"/>
          </p:cNvSpPr>
          <p:nvPr/>
        </p:nvSpPr>
        <p:spPr bwMode="auto">
          <a:xfrm>
            <a:off x="457200" y="2711450"/>
            <a:ext cx="801687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812925" indent="-1812925">
              <a:tabLst>
                <a:tab pos="198438" algn="l"/>
              </a:tabLst>
              <a:defRPr>
                <a:solidFill>
                  <a:schemeClr val="tx1"/>
                </a:solidFill>
                <a:latin typeface="Arial" pitchFamily="34" charset="0"/>
                <a:ea typeface="宋体" pitchFamily="2" charset="-122"/>
              </a:defRPr>
            </a:lvl1pPr>
            <a:lvl2pPr marL="2003425">
              <a:tabLst>
                <a:tab pos="198438" algn="l"/>
              </a:tabLst>
              <a:defRPr>
                <a:solidFill>
                  <a:schemeClr val="tx1"/>
                </a:solidFill>
                <a:latin typeface="Arial" pitchFamily="34" charset="0"/>
                <a:ea typeface="宋体" pitchFamily="2" charset="-122"/>
              </a:defRPr>
            </a:lvl2pPr>
            <a:lvl3pPr marL="2193925">
              <a:tabLst>
                <a:tab pos="198438" algn="l"/>
              </a:tabLst>
              <a:defRPr>
                <a:solidFill>
                  <a:schemeClr val="tx1"/>
                </a:solidFill>
                <a:latin typeface="Arial" pitchFamily="34" charset="0"/>
                <a:ea typeface="宋体" pitchFamily="2" charset="-122"/>
              </a:defRPr>
            </a:lvl3pPr>
            <a:lvl4pPr marL="2384425">
              <a:tabLst>
                <a:tab pos="198438" algn="l"/>
              </a:tabLst>
              <a:defRPr>
                <a:solidFill>
                  <a:schemeClr val="tx1"/>
                </a:solidFill>
                <a:latin typeface="Arial" pitchFamily="34" charset="0"/>
                <a:ea typeface="宋体" pitchFamily="2" charset="-122"/>
              </a:defRPr>
            </a:lvl4pPr>
            <a:lvl5pPr marL="2574925">
              <a:tabLst>
                <a:tab pos="198438" algn="l"/>
              </a:tabLst>
              <a:defRPr>
                <a:solidFill>
                  <a:schemeClr val="tx1"/>
                </a:solidFill>
                <a:latin typeface="Arial" pitchFamily="34" charset="0"/>
                <a:ea typeface="宋体" pitchFamily="2" charset="-122"/>
              </a:defRPr>
            </a:lvl5pPr>
            <a:lvl6pPr marL="3032125" fontAlgn="base">
              <a:spcBef>
                <a:spcPct val="0"/>
              </a:spcBef>
              <a:spcAft>
                <a:spcPct val="0"/>
              </a:spcAft>
              <a:tabLst>
                <a:tab pos="198438" algn="l"/>
              </a:tabLst>
              <a:defRPr>
                <a:solidFill>
                  <a:schemeClr val="tx1"/>
                </a:solidFill>
                <a:latin typeface="Arial" pitchFamily="34" charset="0"/>
                <a:ea typeface="宋体" pitchFamily="2" charset="-122"/>
              </a:defRPr>
            </a:lvl6pPr>
            <a:lvl7pPr marL="3489325" fontAlgn="base">
              <a:spcBef>
                <a:spcPct val="0"/>
              </a:spcBef>
              <a:spcAft>
                <a:spcPct val="0"/>
              </a:spcAft>
              <a:tabLst>
                <a:tab pos="198438" algn="l"/>
              </a:tabLst>
              <a:defRPr>
                <a:solidFill>
                  <a:schemeClr val="tx1"/>
                </a:solidFill>
                <a:latin typeface="Arial" pitchFamily="34" charset="0"/>
                <a:ea typeface="宋体" pitchFamily="2" charset="-122"/>
              </a:defRPr>
            </a:lvl7pPr>
            <a:lvl8pPr marL="3946525" fontAlgn="base">
              <a:spcBef>
                <a:spcPct val="0"/>
              </a:spcBef>
              <a:spcAft>
                <a:spcPct val="0"/>
              </a:spcAft>
              <a:tabLst>
                <a:tab pos="198438" algn="l"/>
              </a:tabLst>
              <a:defRPr>
                <a:solidFill>
                  <a:schemeClr val="tx1"/>
                </a:solidFill>
                <a:latin typeface="Arial" pitchFamily="34" charset="0"/>
                <a:ea typeface="宋体" pitchFamily="2" charset="-122"/>
              </a:defRPr>
            </a:lvl8pPr>
            <a:lvl9pPr marL="4403725" fontAlgn="base">
              <a:spcBef>
                <a:spcPct val="0"/>
              </a:spcBef>
              <a:spcAft>
                <a:spcPct val="0"/>
              </a:spcAft>
              <a:tabLst>
                <a:tab pos="198438" algn="l"/>
              </a:tabLs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FFFFFF"/>
                  </a:outerShdw>
                </a:effectLst>
                <a:latin typeface="Symbol" pitchFamily="18" charset="2"/>
                <a:ea typeface="金山简准圆" pitchFamily="49" charset="-122"/>
              </a:rPr>
              <a:t>排序算法：问题要求排序，故要选择排序算法，此问题我们选择简单的插入排序算法。</a:t>
            </a:r>
          </a:p>
        </p:txBody>
      </p:sp>
      <p:sp>
        <p:nvSpPr>
          <p:cNvPr id="110596" name="Text Box 4"/>
          <p:cNvSpPr txBox="1">
            <a:spLocks noChangeArrowheads="1"/>
          </p:cNvSpPr>
          <p:nvPr/>
        </p:nvSpPr>
        <p:spPr bwMode="auto">
          <a:xfrm>
            <a:off x="381000" y="4235450"/>
            <a:ext cx="832167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812925" indent="-1812925">
              <a:defRPr>
                <a:solidFill>
                  <a:schemeClr val="tx1"/>
                </a:solidFill>
                <a:latin typeface="Arial" pitchFamily="34" charset="0"/>
                <a:ea typeface="宋体" pitchFamily="2" charset="-122"/>
              </a:defRPr>
            </a:lvl1pPr>
            <a:lvl2pPr marL="2003425">
              <a:defRPr>
                <a:solidFill>
                  <a:schemeClr val="tx1"/>
                </a:solidFill>
                <a:latin typeface="Arial" pitchFamily="34" charset="0"/>
                <a:ea typeface="宋体" pitchFamily="2" charset="-122"/>
              </a:defRPr>
            </a:lvl2pPr>
            <a:lvl3pPr marL="2193925">
              <a:defRPr>
                <a:solidFill>
                  <a:schemeClr val="tx1"/>
                </a:solidFill>
                <a:latin typeface="Arial" pitchFamily="34" charset="0"/>
                <a:ea typeface="宋体" pitchFamily="2" charset="-122"/>
              </a:defRPr>
            </a:lvl3pPr>
            <a:lvl4pPr marL="2384425">
              <a:defRPr>
                <a:solidFill>
                  <a:schemeClr val="tx1"/>
                </a:solidFill>
                <a:latin typeface="Arial" pitchFamily="34" charset="0"/>
                <a:ea typeface="宋体" pitchFamily="2" charset="-122"/>
              </a:defRPr>
            </a:lvl4pPr>
            <a:lvl5pPr marL="2574925">
              <a:defRPr>
                <a:solidFill>
                  <a:schemeClr val="tx1"/>
                </a:solidFill>
                <a:latin typeface="Arial" pitchFamily="34" charset="0"/>
                <a:ea typeface="宋体" pitchFamily="2" charset="-122"/>
              </a:defRPr>
            </a:lvl5pPr>
            <a:lvl6pPr marL="3032125" fontAlgn="base">
              <a:spcBef>
                <a:spcPct val="0"/>
              </a:spcBef>
              <a:spcAft>
                <a:spcPct val="0"/>
              </a:spcAft>
              <a:defRPr>
                <a:solidFill>
                  <a:schemeClr val="tx1"/>
                </a:solidFill>
                <a:latin typeface="Arial" pitchFamily="34" charset="0"/>
                <a:ea typeface="宋体" pitchFamily="2" charset="-122"/>
              </a:defRPr>
            </a:lvl6pPr>
            <a:lvl7pPr marL="3489325" fontAlgn="base">
              <a:spcBef>
                <a:spcPct val="0"/>
              </a:spcBef>
              <a:spcAft>
                <a:spcPct val="0"/>
              </a:spcAft>
              <a:defRPr>
                <a:solidFill>
                  <a:schemeClr val="tx1"/>
                </a:solidFill>
                <a:latin typeface="Arial" pitchFamily="34" charset="0"/>
                <a:ea typeface="宋体" pitchFamily="2" charset="-122"/>
              </a:defRPr>
            </a:lvl7pPr>
            <a:lvl8pPr marL="3946525" fontAlgn="base">
              <a:spcBef>
                <a:spcPct val="0"/>
              </a:spcBef>
              <a:spcAft>
                <a:spcPct val="0"/>
              </a:spcAft>
              <a:defRPr>
                <a:solidFill>
                  <a:schemeClr val="tx1"/>
                </a:solidFill>
                <a:latin typeface="Arial" pitchFamily="34" charset="0"/>
                <a:ea typeface="宋体" pitchFamily="2" charset="-122"/>
              </a:defRPr>
            </a:lvl8pPr>
            <a:lvl9pPr marL="4403725"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800" b="1">
                <a:effectLst>
                  <a:outerShdw blurRad="38100" dist="38100" dir="2700000" algn="tl">
                    <a:srgbClr val="FFFFFF"/>
                  </a:outerShdw>
                </a:effectLst>
                <a:latin typeface="Symbol" pitchFamily="18" charset="2"/>
                <a:ea typeface="金山简准圆" pitchFamily="49" charset="-122"/>
              </a:rPr>
              <a:t>数据结构：本问题的数据结构设计很重要。不同的数据结构设计，涉及到程序的实现。</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ext Box 2"/>
          <p:cNvSpPr txBox="1">
            <a:spLocks noChangeArrowheads="1"/>
          </p:cNvSpPr>
          <p:nvPr/>
        </p:nvSpPr>
        <p:spPr bwMode="auto">
          <a:xfrm>
            <a:off x="838200" y="304800"/>
            <a:ext cx="75438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669925">
              <a:defRPr>
                <a:solidFill>
                  <a:schemeClr val="tx1"/>
                </a:solidFill>
                <a:latin typeface="Arial" pitchFamily="34" charset="0"/>
                <a:ea typeface="宋体" pitchFamily="2" charset="-122"/>
              </a:defRPr>
            </a:lvl1pPr>
            <a:lvl2pPr marL="860425">
              <a:defRPr>
                <a:solidFill>
                  <a:schemeClr val="tx1"/>
                </a:solidFill>
                <a:latin typeface="Arial" pitchFamily="34" charset="0"/>
                <a:ea typeface="宋体" pitchFamily="2" charset="-122"/>
              </a:defRPr>
            </a:lvl2pPr>
            <a:lvl3pPr marL="1050925">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defRPr>
                <a:solidFill>
                  <a:schemeClr val="tx1"/>
                </a:solidFill>
                <a:latin typeface="Arial" pitchFamily="34" charset="0"/>
                <a:ea typeface="宋体" pitchFamily="2" charset="-122"/>
              </a:defRPr>
            </a:lvl6pPr>
            <a:lvl7pPr fontAlgn="base">
              <a:spcBef>
                <a:spcPct val="0"/>
              </a:spcBef>
              <a:spcAft>
                <a:spcPct val="0"/>
              </a:spcAft>
              <a:defRPr>
                <a:solidFill>
                  <a:schemeClr val="tx1"/>
                </a:solidFill>
                <a:latin typeface="Arial" pitchFamily="34" charset="0"/>
                <a:ea typeface="宋体" pitchFamily="2" charset="-122"/>
              </a:defRPr>
            </a:lvl7pPr>
            <a:lvl8pPr fontAlgn="base">
              <a:spcBef>
                <a:spcPct val="0"/>
              </a:spcBef>
              <a:spcAft>
                <a:spcPct val="0"/>
              </a:spcAft>
              <a:defRPr>
                <a:solidFill>
                  <a:schemeClr val="tx1"/>
                </a:solidFill>
                <a:latin typeface="Arial" pitchFamily="34" charset="0"/>
                <a:ea typeface="宋体" pitchFamily="2" charset="-122"/>
              </a:defRPr>
            </a:lvl8pPr>
            <a:lvl9pPr fontAlgn="base">
              <a:spcBef>
                <a:spcPct val="0"/>
              </a:spcBef>
              <a:spcAft>
                <a:spcPct val="0"/>
              </a:spcAft>
              <a:defRPr>
                <a:solidFill>
                  <a:schemeClr val="tx1"/>
                </a:solidFill>
                <a:latin typeface="Arial" pitchFamily="34" charset="0"/>
                <a:ea typeface="宋体" pitchFamily="2" charset="-122"/>
              </a:defRPr>
            </a:lvl9pPr>
          </a:lstStyle>
          <a:p>
            <a:pPr eaLnBrk="0" hangingPunct="0"/>
            <a:r>
              <a:rPr kumimoji="1" lang="zh-CN" altLang="en-US" sz="2400" b="1">
                <a:effectLst>
                  <a:outerShdw blurRad="38100" dist="38100" dir="2700000" algn="tl">
                    <a:srgbClr val="FFFFFF"/>
                  </a:outerShdw>
                </a:effectLst>
                <a:latin typeface="Symbol" pitchFamily="18" charset="2"/>
              </a:rPr>
              <a:t>问题中有两组数据，职工编号和职工姓名。在没学结构之前，只能用数组来实现这两种组数据的存储。可以将编号和姓名分别用两个数组来存储。</a:t>
            </a:r>
          </a:p>
        </p:txBody>
      </p:sp>
      <p:sp>
        <p:nvSpPr>
          <p:cNvPr id="112643" name="Rectangle 3"/>
          <p:cNvSpPr>
            <a:spLocks noChangeArrowheads="1"/>
          </p:cNvSpPr>
          <p:nvPr/>
        </p:nvSpPr>
        <p:spPr bwMode="auto">
          <a:xfrm>
            <a:off x="914400" y="1752600"/>
            <a:ext cx="7315200" cy="1370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indent="579438" eaLnBrk="0" hangingPunct="0">
              <a:spcBef>
                <a:spcPct val="50000"/>
              </a:spcBef>
            </a:pPr>
            <a:r>
              <a:rPr kumimoji="1" lang="zh-CN" altLang="en-US" sz="2400" b="1">
                <a:effectLst>
                  <a:outerShdw blurRad="38100" dist="38100" dir="2700000" algn="tl">
                    <a:srgbClr val="FFFFFF"/>
                  </a:outerShdw>
                </a:effectLst>
                <a:latin typeface="Symbol" pitchFamily="18" charset="2"/>
                <a:ea typeface="金山简准圆" pitchFamily="49" charset="-122"/>
              </a:rPr>
              <a:t>对于编号，可用整型数组，也可用字符数组，本题用整型数组，定义如下：</a:t>
            </a:r>
          </a:p>
          <a:p>
            <a:pPr indent="579438" eaLnBrk="0" hangingPunct="0">
              <a:spcBef>
                <a:spcPct val="50000"/>
              </a:spcBef>
            </a:pPr>
            <a:r>
              <a:rPr kumimoji="1" lang="en-US" altLang="zh-CN" sz="2400" b="1">
                <a:effectLst>
                  <a:outerShdw blurRad="38100" dist="38100" dir="2700000" algn="tl">
                    <a:srgbClr val="FFFFFF"/>
                  </a:outerShdw>
                </a:effectLst>
                <a:latin typeface="Verdana" pitchFamily="34" charset="0"/>
                <a:ea typeface="金山简准圆" pitchFamily="49" charset="-122"/>
              </a:rPr>
              <a:t>int  bx[];</a:t>
            </a:r>
          </a:p>
        </p:txBody>
      </p:sp>
      <p:sp>
        <p:nvSpPr>
          <p:cNvPr id="112644" name="Rectangle 4"/>
          <p:cNvSpPr>
            <a:spLocks noChangeArrowheads="1"/>
          </p:cNvSpPr>
          <p:nvPr/>
        </p:nvSpPr>
        <p:spPr bwMode="auto">
          <a:xfrm>
            <a:off x="762000" y="3200400"/>
            <a:ext cx="7696200" cy="210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indent="579438" eaLnBrk="0" hangingPunct="0">
              <a:spcBef>
                <a:spcPct val="50000"/>
              </a:spcBef>
            </a:pPr>
            <a:r>
              <a:rPr kumimoji="1" lang="zh-CN" altLang="en-US" sz="2400" b="1">
                <a:effectLst>
                  <a:outerShdw blurRad="38100" dist="38100" dir="2700000" algn="tl">
                    <a:srgbClr val="FFFFFF"/>
                  </a:outerShdw>
                </a:effectLst>
                <a:latin typeface="宋体" pitchFamily="2" charset="-122"/>
              </a:rPr>
              <a:t>对于姓名，每一个姓名是一个字符串，按一般的规定，姓名不能超过</a:t>
            </a:r>
            <a:r>
              <a:rPr kumimoji="1" lang="en-US" altLang="zh-CN" sz="2400" b="1">
                <a:effectLst>
                  <a:outerShdw blurRad="38100" dist="38100" dir="2700000" algn="tl">
                    <a:srgbClr val="FFFFFF"/>
                  </a:outerShdw>
                </a:effectLst>
                <a:latin typeface="宋体" pitchFamily="2" charset="-122"/>
              </a:rPr>
              <a:t>4</a:t>
            </a:r>
            <a:r>
              <a:rPr kumimoji="1" lang="zh-CN" altLang="en-US" sz="2400" b="1">
                <a:effectLst>
                  <a:outerShdw blurRad="38100" dist="38100" dir="2700000" algn="tl">
                    <a:srgbClr val="FFFFFF"/>
                  </a:outerShdw>
                </a:effectLst>
                <a:latin typeface="宋体" pitchFamily="2" charset="-122"/>
              </a:rPr>
              <a:t>个汉字，加上串结束符，共</a:t>
            </a:r>
            <a:r>
              <a:rPr kumimoji="1" lang="en-US" altLang="zh-CN" sz="2400" b="1">
                <a:effectLst>
                  <a:outerShdw blurRad="38100" dist="38100" dir="2700000" algn="tl">
                    <a:srgbClr val="FFFFFF"/>
                  </a:outerShdw>
                </a:effectLst>
                <a:latin typeface="宋体" pitchFamily="2" charset="-122"/>
              </a:rPr>
              <a:t>9</a:t>
            </a:r>
            <a:r>
              <a:rPr kumimoji="1" lang="zh-CN" altLang="en-US" sz="2400" b="1">
                <a:effectLst>
                  <a:outerShdw blurRad="38100" dist="38100" dir="2700000" algn="tl">
                    <a:srgbClr val="FFFFFF"/>
                  </a:outerShdw>
                </a:effectLst>
                <a:latin typeface="宋体" pitchFamily="2" charset="-122"/>
              </a:rPr>
              <a:t>个字符。如果用一个二维数组来存储姓名，则每行的长度为</a:t>
            </a:r>
            <a:r>
              <a:rPr kumimoji="1" lang="en-US" altLang="zh-CN" sz="2400" b="1">
                <a:effectLst>
                  <a:outerShdw blurRad="38100" dist="38100" dir="2700000" algn="tl">
                    <a:srgbClr val="FFFFFF"/>
                  </a:outerShdw>
                </a:effectLst>
                <a:latin typeface="宋体" pitchFamily="2" charset="-122"/>
              </a:rPr>
              <a:t>9</a:t>
            </a:r>
            <a:r>
              <a:rPr kumimoji="1" lang="zh-CN" altLang="en-US" sz="2400" b="1">
                <a:effectLst>
                  <a:outerShdw blurRad="38100" dist="38100" dir="2700000" algn="tl">
                    <a:srgbClr val="FFFFFF"/>
                  </a:outerShdw>
                </a:effectLst>
                <a:latin typeface="宋体" pitchFamily="2" charset="-122"/>
              </a:rPr>
              <a:t>，故二维数组可设计为：</a:t>
            </a:r>
          </a:p>
          <a:p>
            <a:pPr indent="579438" eaLnBrk="0" hangingPunct="0">
              <a:spcBef>
                <a:spcPct val="50000"/>
              </a:spcBef>
            </a:pPr>
            <a:r>
              <a:rPr kumimoji="1" lang="en-US" altLang="zh-CN" sz="2400" b="1">
                <a:effectLst>
                  <a:outerShdw blurRad="38100" dist="38100" dir="2700000" algn="tl">
                    <a:srgbClr val="FFFFFF"/>
                  </a:outerShdw>
                </a:effectLst>
                <a:latin typeface="Verdana" pitchFamily="34" charset="0"/>
                <a:ea typeface="金山简准圆" pitchFamily="49" charset="-122"/>
              </a:rPr>
              <a:t>char name[][9]</a:t>
            </a:r>
          </a:p>
        </p:txBody>
      </p:sp>
      <p:sp>
        <p:nvSpPr>
          <p:cNvPr id="112645" name="Text Box 5"/>
          <p:cNvSpPr txBox="1">
            <a:spLocks noChangeArrowheads="1"/>
          </p:cNvSpPr>
          <p:nvPr/>
        </p:nvSpPr>
        <p:spPr bwMode="auto">
          <a:xfrm>
            <a:off x="609600" y="5486400"/>
            <a:ext cx="82454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zh-CN" altLang="en-US" sz="2400" b="1">
                <a:effectLst>
                  <a:outerShdw blurRad="38100" dist="38100" dir="2700000" algn="tl">
                    <a:srgbClr val="FFFFFF"/>
                  </a:outerShdw>
                </a:effectLst>
                <a:latin typeface="Symbol" pitchFamily="18" charset="2"/>
                <a:ea typeface="金山简准圆" pitchFamily="49" charset="-122"/>
              </a:rPr>
              <a:t>还有一点要注意，编号和姓名是对应的，在两组数据中，也应有对应关系，在本题中，用下标来对应。即两数组元素的下标相同，则它们有对应关系。</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12643"/>
                                        </p:tgtEl>
                                        <p:attrNameLst>
                                          <p:attrName>style.visibility</p:attrName>
                                        </p:attrNameLst>
                                      </p:cBhvr>
                                      <p:to>
                                        <p:strVal val="visible"/>
                                      </p:to>
                                    </p:set>
                                    <p:animEffect transition="in" filter="slide(fromTop)">
                                      <p:cBhvr>
                                        <p:cTn id="7" dur="500"/>
                                        <p:tgtEl>
                                          <p:spTgt spid="1126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12644"/>
                                        </p:tgtEl>
                                        <p:attrNameLst>
                                          <p:attrName>style.visibility</p:attrName>
                                        </p:attrNameLst>
                                      </p:cBhvr>
                                      <p:to>
                                        <p:strVal val="visible"/>
                                      </p:to>
                                    </p:set>
                                    <p:animEffect transition="in" filter="slide(fromTop)">
                                      <p:cBhvr>
                                        <p:cTn id="12" dur="500"/>
                                        <p:tgtEl>
                                          <p:spTgt spid="11264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12645"/>
                                        </p:tgtEl>
                                        <p:attrNameLst>
                                          <p:attrName>style.visibility</p:attrName>
                                        </p:attrNameLst>
                                      </p:cBhvr>
                                      <p:to>
                                        <p:strVal val="visible"/>
                                      </p:to>
                                    </p:set>
                                    <p:animEffect transition="in" filter="slide(fromTop)">
                                      <p:cBhvr>
                                        <p:cTn id="17" dur="500"/>
                                        <p:tgtEl>
                                          <p:spTgt spid="1126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3" grpId="0" autoUpdateAnimBg="0"/>
      <p:bldP spid="112644" grpId="0" autoUpdateAnimBg="0"/>
      <p:bldP spid="112645" grpId="0"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ChangeArrowheads="1"/>
          </p:cNvSpPr>
          <p:nvPr/>
        </p:nvSpPr>
        <p:spPr bwMode="auto">
          <a:xfrm>
            <a:off x="152400" y="228600"/>
            <a:ext cx="8991600" cy="666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//exam17.c</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#include&lt;stdio.h&gt;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#include&lt;string.h&gt;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main(){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int n,i,bx[10]={7,8,1,2,10,9,3,4,5,6};</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char name[10][9]={{"</a:t>
            </a:r>
            <a:r>
              <a:rPr kumimoji="1" lang="zh-CN" altLang="en-US" sz="2400" b="1">
                <a:effectLst>
                  <a:outerShdw blurRad="38100" dist="38100" dir="2700000" algn="tl">
                    <a:srgbClr val="FFFFFF"/>
                  </a:outerShdw>
                </a:effectLst>
                <a:latin typeface="Verdana" pitchFamily="34" charset="0"/>
                <a:ea typeface="金山简准圆" pitchFamily="49" charset="-122"/>
              </a:rPr>
              <a:t>钱七</a:t>
            </a:r>
            <a:r>
              <a:rPr kumimoji="1" lang="en-US" altLang="zh-CN" sz="2400" b="1">
                <a:effectLst>
                  <a:outerShdw blurRad="38100" dist="38100" dir="2700000" algn="tl">
                    <a:srgbClr val="FFFFFF"/>
                  </a:outerShdw>
                </a:effectLst>
                <a:latin typeface="Verdana" pitchFamily="34" charset="0"/>
                <a:ea typeface="金山简准圆" pitchFamily="49" charset="-122"/>
              </a:rPr>
              <a:t>"},{"</a:t>
            </a:r>
            <a:r>
              <a:rPr kumimoji="1" lang="zh-CN" altLang="en-US" sz="2400" b="1">
                <a:effectLst>
                  <a:outerShdw blurRad="38100" dist="38100" dir="2700000" algn="tl">
                    <a:srgbClr val="FFFFFF"/>
                  </a:outerShdw>
                </a:effectLst>
                <a:latin typeface="Verdana" pitchFamily="34" charset="0"/>
                <a:ea typeface="金山简准圆" pitchFamily="49" charset="-122"/>
              </a:rPr>
              <a:t>周八</a:t>
            </a:r>
            <a:r>
              <a:rPr kumimoji="1" lang="en-US" altLang="zh-CN" sz="2400" b="1">
                <a:effectLst>
                  <a:outerShdw blurRad="38100" dist="38100" dir="2700000" algn="tl">
                    <a:srgbClr val="FFFFFF"/>
                  </a:outerShdw>
                </a:effectLst>
                <a:latin typeface="Verdana" pitchFamily="34" charset="0"/>
                <a:ea typeface="金山简准圆" pitchFamily="49" charset="-122"/>
              </a:rPr>
              <a:t>"},{"</a:t>
            </a:r>
            <a:r>
              <a:rPr kumimoji="1" lang="zh-CN" altLang="en-US" sz="2400" b="1">
                <a:effectLst>
                  <a:outerShdw blurRad="38100" dist="38100" dir="2700000" algn="tl">
                    <a:srgbClr val="FFFFFF"/>
                  </a:outerShdw>
                </a:effectLst>
                <a:latin typeface="Verdana" pitchFamily="34" charset="0"/>
                <a:ea typeface="金山简准圆" pitchFamily="49" charset="-122"/>
              </a:rPr>
              <a:t>吴一</a:t>
            </a:r>
            <a:r>
              <a:rPr kumimoji="1" lang="en-US" altLang="zh-CN" sz="2400" b="1">
                <a:effectLst>
                  <a:outerShdw blurRad="38100" dist="38100" dir="2700000" algn="tl">
                    <a:srgbClr val="FFFFFF"/>
                  </a:outerShdw>
                </a:effectLst>
                <a:latin typeface="Verdana" pitchFamily="34" charset="0"/>
                <a:ea typeface="金山简准圆" pitchFamily="49" charset="-122"/>
              </a:rPr>
              <a: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r>
              <a:rPr kumimoji="1" lang="zh-CN" altLang="en-US" sz="2400" b="1">
                <a:effectLst>
                  <a:outerShdw blurRad="38100" dist="38100" dir="2700000" algn="tl">
                    <a:srgbClr val="FFFFFF"/>
                  </a:outerShdw>
                </a:effectLst>
                <a:latin typeface="Verdana" pitchFamily="34" charset="0"/>
                <a:ea typeface="金山简准圆" pitchFamily="49" charset="-122"/>
              </a:rPr>
              <a:t>郑二</a:t>
            </a:r>
            <a:r>
              <a:rPr kumimoji="1" lang="en-US" altLang="zh-CN" sz="2400" b="1">
                <a:effectLst>
                  <a:outerShdw blurRad="38100" dist="38100" dir="2700000" algn="tl">
                    <a:srgbClr val="FFFFFF"/>
                  </a:outerShdw>
                </a:effectLst>
                <a:latin typeface="Verdana" pitchFamily="34" charset="0"/>
                <a:ea typeface="金山简准圆" pitchFamily="49" charset="-122"/>
              </a:rPr>
              <a:t>"},{"</a:t>
            </a:r>
            <a:r>
              <a:rPr kumimoji="1" lang="zh-CN" altLang="en-US" sz="2400" b="1">
                <a:effectLst>
                  <a:outerShdw blurRad="38100" dist="38100" dir="2700000" algn="tl">
                    <a:srgbClr val="FFFFFF"/>
                  </a:outerShdw>
                </a:effectLst>
                <a:latin typeface="Verdana" pitchFamily="34" charset="0"/>
                <a:ea typeface="金山简准圆" pitchFamily="49" charset="-122"/>
              </a:rPr>
              <a:t>洪十</a:t>
            </a:r>
            <a:r>
              <a:rPr kumimoji="1" lang="en-US" altLang="zh-CN" sz="2400" b="1">
                <a:effectLst>
                  <a:outerShdw blurRad="38100" dist="38100" dir="2700000" algn="tl">
                    <a:srgbClr val="FFFFFF"/>
                  </a:outerShdw>
                </a:effectLst>
                <a:latin typeface="Verdana" pitchFamily="34" charset="0"/>
                <a:ea typeface="金山简准圆" pitchFamily="49" charset="-122"/>
              </a:rPr>
              <a:t>"},{"</a:t>
            </a:r>
            <a:r>
              <a:rPr kumimoji="1" lang="zh-CN" altLang="en-US" sz="2400" b="1">
                <a:effectLst>
                  <a:outerShdw blurRad="38100" dist="38100" dir="2700000" algn="tl">
                    <a:srgbClr val="FFFFFF"/>
                  </a:outerShdw>
                </a:effectLst>
                <a:latin typeface="Verdana" pitchFamily="34" charset="0"/>
                <a:ea typeface="金山简准圆" pitchFamily="49" charset="-122"/>
              </a:rPr>
              <a:t>陈九</a:t>
            </a:r>
            <a:r>
              <a:rPr kumimoji="1" lang="en-US" altLang="zh-CN" sz="2400" b="1">
                <a:effectLst>
                  <a:outerShdw blurRad="38100" dist="38100" dir="2700000" algn="tl">
                    <a:srgbClr val="FFFFFF"/>
                  </a:outerShdw>
                </a:effectLst>
                <a:latin typeface="Verdana" pitchFamily="34" charset="0"/>
                <a:ea typeface="金山简准圆" pitchFamily="49" charset="-122"/>
              </a:rPr>
              <a:t>"},{"</a:t>
            </a:r>
            <a:r>
              <a:rPr kumimoji="1" lang="zh-CN" altLang="en-US" sz="2400" b="1">
                <a:effectLst>
                  <a:outerShdw blurRad="38100" dist="38100" dir="2700000" algn="tl">
                    <a:srgbClr val="FFFFFF"/>
                  </a:outerShdw>
                </a:effectLst>
                <a:latin typeface="Verdana" pitchFamily="34" charset="0"/>
                <a:ea typeface="金山简准圆" pitchFamily="49" charset="-122"/>
              </a:rPr>
              <a:t>张三</a:t>
            </a:r>
            <a:r>
              <a:rPr kumimoji="1" lang="en-US" altLang="zh-CN" sz="2400" b="1">
                <a:effectLst>
                  <a:outerShdw blurRad="38100" dist="38100" dir="2700000" algn="tl">
                    <a:srgbClr val="FFFFFF"/>
                  </a:outerShdw>
                </a:effectLst>
                <a:latin typeface="Verdana" pitchFamily="34" charset="0"/>
                <a:ea typeface="金山简准圆" pitchFamily="49" charset="-122"/>
              </a:rPr>
              <a:t>"},</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r>
              <a:rPr kumimoji="1" lang="zh-CN" altLang="en-US" sz="2400" b="1">
                <a:effectLst>
                  <a:outerShdw blurRad="38100" dist="38100" dir="2700000" algn="tl">
                    <a:srgbClr val="FFFFFF"/>
                  </a:outerShdw>
                </a:effectLst>
                <a:latin typeface="Verdana" pitchFamily="34" charset="0"/>
                <a:ea typeface="金山简准圆" pitchFamily="49" charset="-122"/>
              </a:rPr>
              <a:t>李四</a:t>
            </a:r>
            <a:r>
              <a:rPr kumimoji="1" lang="en-US" altLang="zh-CN" sz="2400" b="1">
                <a:effectLst>
                  <a:outerShdw blurRad="38100" dist="38100" dir="2700000" algn="tl">
                    <a:srgbClr val="FFFFFF"/>
                  </a:outerShdw>
                </a:effectLst>
                <a:latin typeface="Verdana" pitchFamily="34" charset="0"/>
                <a:ea typeface="金山简准圆" pitchFamily="49" charset="-122"/>
              </a:rPr>
              <a:t>"},{"</a:t>
            </a:r>
            <a:r>
              <a:rPr kumimoji="1" lang="zh-CN" altLang="en-US" sz="2400" b="1">
                <a:effectLst>
                  <a:outerShdw blurRad="38100" dist="38100" dir="2700000" algn="tl">
                    <a:srgbClr val="FFFFFF"/>
                  </a:outerShdw>
                </a:effectLst>
                <a:latin typeface="Verdana" pitchFamily="34" charset="0"/>
                <a:ea typeface="金山简准圆" pitchFamily="49" charset="-122"/>
              </a:rPr>
              <a:t>王五</a:t>
            </a:r>
            <a:r>
              <a:rPr kumimoji="1" lang="en-US" altLang="zh-CN" sz="2400" b="1">
                <a:effectLst>
                  <a:outerShdw blurRad="38100" dist="38100" dir="2700000" algn="tl">
                    <a:srgbClr val="FFFFFF"/>
                  </a:outerShdw>
                </a:effectLst>
                <a:latin typeface="Verdana" pitchFamily="34" charset="0"/>
                <a:ea typeface="金山简准圆" pitchFamily="49" charset="-122"/>
              </a:rPr>
              <a:t>"},{"</a:t>
            </a:r>
            <a:r>
              <a:rPr kumimoji="1" lang="zh-CN" altLang="en-US" sz="2400" b="1">
                <a:effectLst>
                  <a:outerShdw blurRad="38100" dist="38100" dir="2700000" algn="tl">
                    <a:srgbClr val="FFFFFF"/>
                  </a:outerShdw>
                </a:effectLst>
                <a:latin typeface="Verdana" pitchFamily="34" charset="0"/>
                <a:ea typeface="金山简准圆" pitchFamily="49" charset="-122"/>
              </a:rPr>
              <a:t>赵六</a:t>
            </a:r>
            <a:r>
              <a:rPr kumimoji="1" lang="en-US" altLang="zh-CN" sz="2400" b="1">
                <a:effectLst>
                  <a:outerShdw blurRad="38100" dist="38100" dir="2700000" algn="tl">
                    <a:srgbClr val="FFFFFF"/>
                  </a:outerShdw>
                </a:effectLst>
                <a:latin typeface="Verdana" pitchFamily="34" charset="0"/>
                <a:ea typeface="金山简准圆" pitchFamily="49" charset="-122"/>
              </a:rPr>
              <a:t>"}};</a:t>
            </a:r>
          </a:p>
          <a:p>
            <a:pPr eaLnBrk="0" hangingPunct="0"/>
            <a:endParaRPr kumimoji="1" lang="en-US" altLang="zh-CN" sz="2400" b="1">
              <a:effectLst>
                <a:outerShdw blurRad="38100" dist="38100" dir="2700000" algn="tl">
                  <a:srgbClr val="FFFFFF"/>
                </a:outerShdw>
              </a:effectLst>
              <a:latin typeface="Verdana" pitchFamily="34" charset="0"/>
              <a:ea typeface="金山简准圆" pitchFamily="49" charset="-122"/>
            </a:endParaRP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sort(bx,10,name);</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for(i=0;i&lt;10;i++)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printf("\nbx=%d,name=%s",bx[i],name[i]);</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putchar('\n');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printf("</a:t>
            </a:r>
            <a:r>
              <a:rPr kumimoji="1" lang="zh-CN" altLang="en-US" sz="2400" b="1">
                <a:effectLst>
                  <a:outerShdw blurRad="38100" dist="38100" dir="2700000" algn="tl">
                    <a:srgbClr val="FFFFFF"/>
                  </a:outerShdw>
                </a:effectLst>
                <a:latin typeface="Verdana" pitchFamily="34" charset="0"/>
                <a:ea typeface="金山简准圆" pitchFamily="49" charset="-122"/>
              </a:rPr>
              <a:t>请输入要查找的职工编号</a:t>
            </a:r>
            <a:r>
              <a:rPr kumimoji="1" lang="en-US" altLang="zh-CN" sz="24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scanf("%d",&amp;n);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search(bx,n,10,name);</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ChangeArrowheads="1"/>
          </p:cNvSpPr>
          <p:nvPr/>
        </p:nvSpPr>
        <p:spPr bwMode="auto">
          <a:xfrm>
            <a:off x="0" y="1050925"/>
            <a:ext cx="5638800" cy="496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sort(int bx[],int n,char name[][9]){</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int i,j,x,k;</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char c[9];</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for(i=1;i&lt;n;i++){</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x=bx[i];</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strcpy(c,name[i]);</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j=i-1;</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while(j&gt;=0 &amp;&amp; bx[j]&gt;x){</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bx[j+1]=bx[j];</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strcpy(name[j+1],name[j]);</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j--;</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bx[j+1]=x;</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strcpy(name[j+1],c);</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000" b="1">
                <a:effectLst>
                  <a:outerShdw blurRad="38100" dist="38100" dir="2700000" algn="tl">
                    <a:srgbClr val="FFFFFF"/>
                  </a:outerShdw>
                </a:effectLst>
                <a:latin typeface="Verdana" pitchFamily="34" charset="0"/>
                <a:ea typeface="金山简准圆" pitchFamily="49" charset="-122"/>
              </a:rPr>
              <a:t>}</a:t>
            </a:r>
          </a:p>
        </p:txBody>
      </p:sp>
      <p:sp>
        <p:nvSpPr>
          <p:cNvPr id="116739" name="Rectangle 3"/>
          <p:cNvSpPr>
            <a:spLocks noChangeArrowheads="1"/>
          </p:cNvSpPr>
          <p:nvPr/>
        </p:nvSpPr>
        <p:spPr bwMode="auto">
          <a:xfrm>
            <a:off x="5133975" y="660400"/>
            <a:ext cx="4191000" cy="3149600"/>
          </a:xfrm>
          <a:prstGeom prst="rect">
            <a:avLst/>
          </a:prstGeom>
          <a:solidFill>
            <a:srgbClr val="008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000" b="1">
                <a:solidFill>
                  <a:schemeClr val="bg1"/>
                </a:solidFill>
                <a:effectLst>
                  <a:outerShdw blurRad="38100" dist="38100" dir="2700000" algn="tl">
                    <a:srgbClr val="000000"/>
                  </a:outerShdw>
                </a:effectLst>
                <a:latin typeface="Verdana" pitchFamily="34" charset="0"/>
                <a:ea typeface="金山简准圆" pitchFamily="49" charset="-122"/>
              </a:rPr>
              <a:t>//</a:t>
            </a:r>
            <a:r>
              <a:rPr kumimoji="1" lang="zh-CN" altLang="en-US" sz="2000" b="1">
                <a:solidFill>
                  <a:schemeClr val="bg1"/>
                </a:solidFill>
                <a:effectLst>
                  <a:outerShdw blurRad="38100" dist="38100" dir="2700000" algn="tl">
                    <a:srgbClr val="000000"/>
                  </a:outerShdw>
                </a:effectLst>
                <a:latin typeface="Verdana" pitchFamily="34" charset="0"/>
                <a:ea typeface="金山简准圆" pitchFamily="49" charset="-122"/>
              </a:rPr>
              <a:t>数组的插入排序程序</a:t>
            </a:r>
          </a:p>
          <a:p>
            <a:pPr eaLnBrk="0" hangingPunct="0"/>
            <a:r>
              <a:rPr kumimoji="1" lang="en-US" altLang="zh-CN" sz="2000" b="1">
                <a:solidFill>
                  <a:schemeClr val="bg1"/>
                </a:solidFill>
                <a:effectLst>
                  <a:outerShdw blurRad="38100" dist="38100" dir="2700000" algn="tl">
                    <a:srgbClr val="000000"/>
                  </a:outerShdw>
                </a:effectLst>
                <a:latin typeface="Verdana" pitchFamily="34" charset="0"/>
                <a:ea typeface="金山简准圆" pitchFamily="49" charset="-122"/>
              </a:rPr>
              <a:t>for(i=1;i&lt;n;i++){</a:t>
            </a:r>
          </a:p>
          <a:p>
            <a:pPr eaLnBrk="0" hangingPunct="0"/>
            <a:r>
              <a:rPr kumimoji="1" lang="en-US" altLang="zh-CN" sz="2000" b="1">
                <a:solidFill>
                  <a:schemeClr val="bg1"/>
                </a:solidFill>
                <a:effectLst>
                  <a:outerShdw blurRad="38100" dist="38100" dir="2700000" algn="tl">
                    <a:srgbClr val="000000"/>
                  </a:outerShdw>
                </a:effectLst>
                <a:latin typeface="Verdana" pitchFamily="34" charset="0"/>
                <a:ea typeface="金山简准圆" pitchFamily="49" charset="-122"/>
              </a:rPr>
              <a:t>    x=a[i];</a:t>
            </a:r>
          </a:p>
          <a:p>
            <a:pPr eaLnBrk="0" hangingPunct="0"/>
            <a:r>
              <a:rPr kumimoji="1" lang="en-US" altLang="zh-CN" sz="2000" b="1">
                <a:solidFill>
                  <a:schemeClr val="bg1"/>
                </a:solidFill>
                <a:effectLst>
                  <a:outerShdw blurRad="38100" dist="38100" dir="2700000" algn="tl">
                    <a:srgbClr val="000000"/>
                  </a:outerShdw>
                </a:effectLst>
                <a:latin typeface="Verdana" pitchFamily="34" charset="0"/>
                <a:ea typeface="金山简准圆" pitchFamily="49" charset="-122"/>
              </a:rPr>
              <a:t>    j=i-1;        </a:t>
            </a:r>
          </a:p>
          <a:p>
            <a:pPr eaLnBrk="0" hangingPunct="0"/>
            <a:r>
              <a:rPr kumimoji="1" lang="en-US" altLang="zh-CN" sz="2000" b="1">
                <a:solidFill>
                  <a:schemeClr val="bg1"/>
                </a:solidFill>
                <a:effectLst>
                  <a:outerShdw blurRad="38100" dist="38100" dir="2700000" algn="tl">
                    <a:srgbClr val="000000"/>
                  </a:outerShdw>
                </a:effectLst>
                <a:latin typeface="Verdana" pitchFamily="34" charset="0"/>
                <a:ea typeface="金山简准圆" pitchFamily="49" charset="-122"/>
              </a:rPr>
              <a:t>    while(j&gt;=0 &amp;&amp; a[j]&gt;x){</a:t>
            </a:r>
          </a:p>
          <a:p>
            <a:pPr eaLnBrk="0" hangingPunct="0"/>
            <a:r>
              <a:rPr kumimoji="1" lang="en-US" altLang="zh-CN" sz="2000" b="1">
                <a:solidFill>
                  <a:schemeClr val="bg1"/>
                </a:solidFill>
                <a:effectLst>
                  <a:outerShdw blurRad="38100" dist="38100" dir="2700000" algn="tl">
                    <a:srgbClr val="000000"/>
                  </a:outerShdw>
                </a:effectLst>
                <a:latin typeface="Verdana" pitchFamily="34" charset="0"/>
                <a:ea typeface="金山简准圆" pitchFamily="49" charset="-122"/>
              </a:rPr>
              <a:t>	a[j+1]=a[j];</a:t>
            </a:r>
          </a:p>
          <a:p>
            <a:pPr eaLnBrk="0" hangingPunct="0"/>
            <a:r>
              <a:rPr kumimoji="1" lang="en-US" altLang="zh-CN" sz="2000" b="1">
                <a:solidFill>
                  <a:schemeClr val="bg1"/>
                </a:solidFill>
                <a:effectLst>
                  <a:outerShdw blurRad="38100" dist="38100" dir="2700000" algn="tl">
                    <a:srgbClr val="000000"/>
                  </a:outerShdw>
                </a:effectLst>
                <a:latin typeface="Verdana" pitchFamily="34" charset="0"/>
                <a:ea typeface="金山简准圆" pitchFamily="49" charset="-122"/>
              </a:rPr>
              <a:t>	j--;</a:t>
            </a:r>
          </a:p>
          <a:p>
            <a:pPr eaLnBrk="0" hangingPunct="0"/>
            <a:r>
              <a:rPr kumimoji="1" lang="en-US" altLang="zh-CN" sz="2000" b="1">
                <a:solidFill>
                  <a:schemeClr val="bg1"/>
                </a:solidFill>
                <a:effectLst>
                  <a:outerShdw blurRad="38100" dist="38100" dir="2700000" algn="tl">
                    <a:srgbClr val="000000"/>
                  </a:outerShdw>
                </a:effectLst>
                <a:latin typeface="Verdana" pitchFamily="34" charset="0"/>
                <a:ea typeface="金山简准圆" pitchFamily="49" charset="-122"/>
              </a:rPr>
              <a:t>    }</a:t>
            </a:r>
          </a:p>
          <a:p>
            <a:pPr eaLnBrk="0" hangingPunct="0"/>
            <a:r>
              <a:rPr kumimoji="1" lang="en-US" altLang="zh-CN" sz="2000" b="1">
                <a:solidFill>
                  <a:schemeClr val="bg1"/>
                </a:solidFill>
                <a:effectLst>
                  <a:outerShdw blurRad="38100" dist="38100" dir="2700000" algn="tl">
                    <a:srgbClr val="000000"/>
                  </a:outerShdw>
                </a:effectLst>
                <a:latin typeface="Verdana" pitchFamily="34" charset="0"/>
                <a:ea typeface="金山简准圆" pitchFamily="49" charset="-122"/>
              </a:rPr>
              <a:t>    a[j+1]=x;</a:t>
            </a:r>
          </a:p>
          <a:p>
            <a:pPr eaLnBrk="0" hangingPunct="0"/>
            <a:r>
              <a:rPr kumimoji="1" lang="en-US" altLang="zh-CN" sz="2000" b="1">
                <a:solidFill>
                  <a:schemeClr val="bg1"/>
                </a:solidFill>
                <a:effectLst>
                  <a:outerShdw blurRad="38100" dist="38100" dir="2700000" algn="tl">
                    <a:srgbClr val="000000"/>
                  </a:outerShdw>
                </a:effectLst>
                <a:latin typeface="Verdana" pitchFamily="34" charset="0"/>
                <a:ea typeface="金山简准圆" pitchFamily="49"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16739"/>
                                        </p:tgtEl>
                                        <p:attrNameLst>
                                          <p:attrName>style.visibility</p:attrName>
                                        </p:attrNameLst>
                                      </p:cBhvr>
                                      <p:to>
                                        <p:strVal val="visible"/>
                                      </p:to>
                                    </p:set>
                                    <p:animEffect transition="in" filter="slide(fromTop)">
                                      <p:cBhvr>
                                        <p:cTn id="7" dur="500"/>
                                        <p:tgtEl>
                                          <p:spTgt spid="1167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9" grpId="0" animBg="1"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ChangeArrowheads="1"/>
          </p:cNvSpPr>
          <p:nvPr/>
        </p:nvSpPr>
        <p:spPr bwMode="auto">
          <a:xfrm>
            <a:off x="228600" y="984250"/>
            <a:ext cx="8763000" cy="556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search(int bx[],int bxs,int max,char name[][9]){</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int min=0,mid,k;</a:t>
            </a:r>
          </a:p>
          <a:p>
            <a:pPr eaLnBrk="0" hangingPunct="0"/>
            <a:endParaRPr kumimoji="1" lang="en-US" altLang="zh-CN" sz="2400" b="1">
              <a:effectLst>
                <a:outerShdw blurRad="38100" dist="38100" dir="2700000" algn="tl">
                  <a:srgbClr val="FFFFFF"/>
                </a:outerShdw>
              </a:effectLst>
              <a:latin typeface="Verdana" pitchFamily="34" charset="0"/>
              <a:ea typeface="金山简准圆" pitchFamily="49" charset="-122"/>
            </a:endParaRP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mid=(max+min)/2;</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while(1){</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if(bxs==bx[mid]) break;</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if(bxs&gt;bx[mid])</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min=mid;</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else if(bxs&lt;bx[mid])</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max=mid;</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mid=(max+min)/2;</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printf("bx=%d,name=%s\n",</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                                 bxs,name[mid]);</a:t>
            </a:r>
          </a:p>
          <a:p>
            <a:pPr eaLnBrk="0" hangingPunct="0"/>
            <a:r>
              <a:rPr kumimoji="1" lang="en-US" altLang="zh-CN" sz="2400" b="1">
                <a:effectLst>
                  <a:outerShdw blurRad="38100" dist="38100" dir="2700000" algn="tl">
                    <a:srgbClr val="FFFFFF"/>
                  </a:outerShdw>
                </a:effectLst>
                <a:latin typeface="Verdana" pitchFamily="34" charset="0"/>
                <a:ea typeface="金山简准圆" pitchFamily="49" charset="-122"/>
              </a:rPr>
              <a:t>}</a:t>
            </a:r>
          </a:p>
        </p:txBody>
      </p:sp>
      <p:sp>
        <p:nvSpPr>
          <p:cNvPr id="118787" name="AutoShape 3"/>
          <p:cNvSpPr>
            <a:spLocks noChangeArrowheads="1"/>
          </p:cNvSpPr>
          <p:nvPr/>
        </p:nvSpPr>
        <p:spPr bwMode="auto">
          <a:xfrm>
            <a:off x="4876800" y="1676400"/>
            <a:ext cx="2286000" cy="609600"/>
          </a:xfrm>
          <a:prstGeom prst="wedgeRoundRectCallout">
            <a:avLst>
              <a:gd name="adj1" fmla="val -89306"/>
              <a:gd name="adj2" fmla="val -90106"/>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sz="2400">
                <a:solidFill>
                  <a:schemeClr val="bg1"/>
                </a:solidFill>
                <a:latin typeface="Times New Roman" pitchFamily="18" charset="0"/>
              </a:rPr>
              <a:t>要查找的编号</a:t>
            </a:r>
          </a:p>
        </p:txBody>
      </p:sp>
      <p:sp>
        <p:nvSpPr>
          <p:cNvPr id="118788" name="Text Box 4"/>
          <p:cNvSpPr txBox="1">
            <a:spLocks noChangeArrowheads="1"/>
          </p:cNvSpPr>
          <p:nvPr/>
        </p:nvSpPr>
        <p:spPr bwMode="auto">
          <a:xfrm>
            <a:off x="1698625" y="304800"/>
            <a:ext cx="23288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2400" b="1">
                <a:latin typeface="Times New Roman" pitchFamily="18" charset="0"/>
              </a:rPr>
              <a:t>二分法查找函数</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2" fill="hold" grpId="0" nodeType="clickEffect">
                                  <p:stCondLst>
                                    <p:cond delay="0"/>
                                  </p:stCondLst>
                                  <p:childTnLst>
                                    <p:set>
                                      <p:cBhvr>
                                        <p:cTn id="6" dur="1" fill="hold">
                                          <p:stCondLst>
                                            <p:cond delay="0"/>
                                          </p:stCondLst>
                                        </p:cTn>
                                        <p:tgtEl>
                                          <p:spTgt spid="118787"/>
                                        </p:tgtEl>
                                        <p:attrNameLst>
                                          <p:attrName>style.visibility</p:attrName>
                                        </p:attrNameLst>
                                      </p:cBhvr>
                                      <p:to>
                                        <p:strVal val="visible"/>
                                      </p:to>
                                    </p:set>
                                    <p:animEffect transition="in" filter="slide(fromRight)">
                                      <p:cBhvr>
                                        <p:cTn id="7" dur="500"/>
                                        <p:tgtEl>
                                          <p:spTgt spid="1187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7" grpId="0" animBg="1" autoUpdateAnimBg="0"/>
    </p:bldLst>
  </p:timing>
</p:sld>
</file>

<file path=ppt/theme/theme1.xml><?xml version="1.0" encoding="utf-8"?>
<a:theme xmlns:a="http://schemas.openxmlformats.org/drawingml/2006/main" name="古瓶荷花">
  <a:themeElements>
    <a:clrScheme name="古瓶荷花 4">
      <a:dk1>
        <a:srgbClr val="000000"/>
      </a:dk1>
      <a:lt1>
        <a:srgbClr val="FFFFCC"/>
      </a:lt1>
      <a:dk2>
        <a:srgbClr val="CC3300"/>
      </a:dk2>
      <a:lt2>
        <a:srgbClr val="C0C0C0"/>
      </a:lt2>
      <a:accent1>
        <a:srgbClr val="FFFFCC"/>
      </a:accent1>
      <a:accent2>
        <a:srgbClr val="339933"/>
      </a:accent2>
      <a:accent3>
        <a:srgbClr val="FFFFE2"/>
      </a:accent3>
      <a:accent4>
        <a:srgbClr val="000000"/>
      </a:accent4>
      <a:accent5>
        <a:srgbClr val="FFFFE2"/>
      </a:accent5>
      <a:accent6>
        <a:srgbClr val="2D8A2D"/>
      </a:accent6>
      <a:hlink>
        <a:srgbClr val="0066FF"/>
      </a:hlink>
      <a:folHlink>
        <a:srgbClr val="6F6F9F"/>
      </a:folHlink>
    </a:clrScheme>
    <a:fontScheme name="古瓶荷花">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clrMap bg1="lt1" tx1="dk1" bg2="lt2" tx2="dk2" accent1="accent1" accent2="accent2" accent3="accent3" accent4="accent4" accent5="accent5" accent6="accent6" hlink="hlink" folHlink="folHlink"/>
    </a:extraClrScheme>
    <a:extraClrScheme>
      <a:clrScheme name="古瓶荷花 2">
        <a:dk1>
          <a:srgbClr val="007A77"/>
        </a:dk1>
        <a:lt1>
          <a:srgbClr val="EFF6EE"/>
        </a:lt1>
        <a:dk2>
          <a:srgbClr val="0066CC"/>
        </a:dk2>
        <a:lt2>
          <a:srgbClr val="C0C0C0"/>
        </a:lt2>
        <a:accent1>
          <a:srgbClr val="E7EEE6"/>
        </a:accent1>
        <a:accent2>
          <a:srgbClr val="FF9933"/>
        </a:accent2>
        <a:accent3>
          <a:srgbClr val="F6FAF5"/>
        </a:accent3>
        <a:accent4>
          <a:srgbClr val="006765"/>
        </a:accent4>
        <a:accent5>
          <a:srgbClr val="F1F5F0"/>
        </a:accent5>
        <a:accent6>
          <a:srgbClr val="E78A2D"/>
        </a:accent6>
        <a:hlink>
          <a:srgbClr val="636395"/>
        </a:hlink>
        <a:folHlink>
          <a:srgbClr val="CC3300"/>
        </a:folHlink>
      </a:clrScheme>
      <a:clrMap bg1="lt1" tx1="dk1" bg2="lt2" tx2="dk2" accent1="accent1" accent2="accent2" accent3="accent3" accent4="accent4" accent5="accent5" accent6="accent6" hlink="hlink" folHlink="folHlink"/>
    </a:extraClrScheme>
    <a:extraClrScheme>
      <a:clrScheme name="古瓶荷花 3">
        <a:dk1>
          <a:srgbClr val="000000"/>
        </a:dk1>
        <a:lt1>
          <a:srgbClr val="CCFFCC"/>
        </a:lt1>
        <a:dk2>
          <a:srgbClr val="E88A00"/>
        </a:dk2>
        <a:lt2>
          <a:srgbClr val="C0C0C0"/>
        </a:lt2>
        <a:accent1>
          <a:srgbClr val="CCECFF"/>
        </a:accent1>
        <a:accent2>
          <a:srgbClr val="336600"/>
        </a:accent2>
        <a:accent3>
          <a:srgbClr val="E2FFE2"/>
        </a:accent3>
        <a:accent4>
          <a:srgbClr val="000000"/>
        </a:accent4>
        <a:accent5>
          <a:srgbClr val="E2F4FF"/>
        </a:accent5>
        <a:accent6>
          <a:srgbClr val="2D5C00"/>
        </a:accent6>
        <a:hlink>
          <a:srgbClr val="3333CC"/>
        </a:hlink>
        <a:folHlink>
          <a:srgbClr val="3399FF"/>
        </a:folHlink>
      </a:clrScheme>
      <a:clrMap bg1="lt1" tx1="dk1" bg2="lt2" tx2="dk2" accent1="accent1" accent2="accent2" accent3="accent3" accent4="accent4" accent5="accent5" accent6="accent6" hlink="hlink" folHlink="folHlink"/>
    </a:extraClrScheme>
    <a:extraClrScheme>
      <a:clrScheme name="古瓶荷花 4">
        <a:dk1>
          <a:srgbClr val="000000"/>
        </a:dk1>
        <a:lt1>
          <a:srgbClr val="FFFFCC"/>
        </a:lt1>
        <a:dk2>
          <a:srgbClr val="CC3300"/>
        </a:dk2>
        <a:lt2>
          <a:srgbClr val="C0C0C0"/>
        </a:lt2>
        <a:accent1>
          <a:srgbClr val="FFFFCC"/>
        </a:accent1>
        <a:accent2>
          <a:srgbClr val="339933"/>
        </a:accent2>
        <a:accent3>
          <a:srgbClr val="FFFFE2"/>
        </a:accent3>
        <a:accent4>
          <a:srgbClr val="000000"/>
        </a:accent4>
        <a:accent5>
          <a:srgbClr val="FFFFE2"/>
        </a:accent5>
        <a:accent6>
          <a:srgbClr val="2D8A2D"/>
        </a:accent6>
        <a:hlink>
          <a:srgbClr val="0066FF"/>
        </a:hlink>
        <a:folHlink>
          <a:srgbClr val="6F6F9F"/>
        </a:folHlink>
      </a:clrScheme>
      <a:clrMap bg1="lt1" tx1="dk1" bg2="lt2" tx2="dk2" accent1="accent1" accent2="accent2" accent3="accent3" accent4="accent4" accent5="accent5" accent6="accent6" hlink="hlink" folHlink="folHlink"/>
    </a:extraClrScheme>
    <a:extraClrScheme>
      <a:clrScheme name="古瓶荷花 5">
        <a:dk1>
          <a:srgbClr val="636395"/>
        </a:dk1>
        <a:lt1>
          <a:srgbClr val="FFE2C5"/>
        </a:lt1>
        <a:dk2>
          <a:srgbClr val="000000"/>
        </a:dk2>
        <a:lt2>
          <a:srgbClr val="C0C0C0"/>
        </a:lt2>
        <a:accent1>
          <a:srgbClr val="FFE1E1"/>
        </a:accent1>
        <a:accent2>
          <a:srgbClr val="FF9933"/>
        </a:accent2>
        <a:accent3>
          <a:srgbClr val="FFEEDF"/>
        </a:accent3>
        <a:accent4>
          <a:srgbClr val="53537E"/>
        </a:accent4>
        <a:accent5>
          <a:srgbClr val="FFEEEE"/>
        </a:accent5>
        <a:accent6>
          <a:srgbClr val="E78A2D"/>
        </a:accent6>
        <a:hlink>
          <a:srgbClr val="008080"/>
        </a:hlink>
        <a:folHlink>
          <a:srgbClr val="3399FF"/>
        </a:folHlink>
      </a:clrScheme>
      <a:clrMap bg1="lt1" tx1="dk1" bg2="lt2" tx2="dk2" accent1="accent1" accent2="accent2" accent3="accent3" accent4="accent4" accent5="accent5" accent6="accent6" hlink="hlink" folHlink="folHlink"/>
    </a:extraClrScheme>
    <a:extraClrScheme>
      <a:clrScheme name="古瓶荷花 6">
        <a:dk1>
          <a:srgbClr val="626292"/>
        </a:dk1>
        <a:lt1>
          <a:srgbClr val="CCECFF"/>
        </a:lt1>
        <a:dk2>
          <a:srgbClr val="3333CC"/>
        </a:dk2>
        <a:lt2>
          <a:srgbClr val="C0C0C0"/>
        </a:lt2>
        <a:accent1>
          <a:srgbClr val="D9F1FF"/>
        </a:accent1>
        <a:accent2>
          <a:srgbClr val="FF9900"/>
        </a:accent2>
        <a:accent3>
          <a:srgbClr val="E2F4FF"/>
        </a:accent3>
        <a:accent4>
          <a:srgbClr val="53537C"/>
        </a:accent4>
        <a:accent5>
          <a:srgbClr val="E9F7FF"/>
        </a:accent5>
        <a:accent6>
          <a:srgbClr val="E78A00"/>
        </a:accent6>
        <a:hlink>
          <a:srgbClr val="CC0066"/>
        </a:hlink>
        <a:folHlink>
          <a:srgbClr val="009999"/>
        </a:folHlink>
      </a:clrScheme>
      <a:clrMap bg1="lt1" tx1="dk1" bg2="lt2" tx2="dk2" accent1="accent1" accent2="accent2" accent3="accent3" accent4="accent4" accent5="accent5" accent6="accent6" hlink="hlink" folHlink="folHlink"/>
    </a:extraClrScheme>
    <a:extraClrScheme>
      <a:clrScheme name="古瓶荷花 7">
        <a:dk1>
          <a:srgbClr val="0066CC"/>
        </a:dk1>
        <a:lt1>
          <a:srgbClr val="FFE1E1"/>
        </a:lt1>
        <a:dk2>
          <a:srgbClr val="006600"/>
        </a:dk2>
        <a:lt2>
          <a:srgbClr val="C0C0C0"/>
        </a:lt2>
        <a:accent1>
          <a:srgbClr val="FFFFCC"/>
        </a:accent1>
        <a:accent2>
          <a:srgbClr val="009999"/>
        </a:accent2>
        <a:accent3>
          <a:srgbClr val="FFEEEE"/>
        </a:accent3>
        <a:accent4>
          <a:srgbClr val="0056AE"/>
        </a:accent4>
        <a:accent5>
          <a:srgbClr val="FFFFE2"/>
        </a:accent5>
        <a:accent6>
          <a:srgbClr val="008A8A"/>
        </a:accent6>
        <a:hlink>
          <a:srgbClr val="EC0000"/>
        </a:hlink>
        <a:folHlink>
          <a:srgbClr val="0099FF"/>
        </a:folHlink>
      </a:clrScheme>
      <a:clrMap bg1="lt1" tx1="dk1" bg2="lt2" tx2="dk2" accent1="accent1" accent2="accent2" accent3="accent3" accent4="accent4" accent5="accent5" accent6="accent6" hlink="hlink" folHlink="folHlink"/>
    </a:extraClrScheme>
    <a:extraClrScheme>
      <a:clrScheme name="古瓶荷花 8">
        <a:dk1>
          <a:srgbClr val="292929"/>
        </a:dk1>
        <a:lt1>
          <a:srgbClr val="DDDDDD"/>
        </a:lt1>
        <a:dk2>
          <a:srgbClr val="0066CC"/>
        </a:dk2>
        <a:lt2>
          <a:srgbClr val="B2B2B2"/>
        </a:lt2>
        <a:accent1>
          <a:srgbClr val="CACADC"/>
        </a:accent1>
        <a:accent2>
          <a:srgbClr val="FFCC00"/>
        </a:accent2>
        <a:accent3>
          <a:srgbClr val="EBEBEB"/>
        </a:accent3>
        <a:accent4>
          <a:srgbClr val="212121"/>
        </a:accent4>
        <a:accent5>
          <a:srgbClr val="E1E1EB"/>
        </a:accent5>
        <a:accent6>
          <a:srgbClr val="E7B900"/>
        </a:accent6>
        <a:hlink>
          <a:srgbClr val="008080"/>
        </a:hlink>
        <a:folHlink>
          <a:srgbClr val="7D7DA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TotalTime>
  <Words>2970</Words>
  <Application>Microsoft Office PowerPoint</Application>
  <PresentationFormat>全屏显示(4:3)</PresentationFormat>
  <Paragraphs>718</Paragraphs>
  <Slides>50</Slides>
  <Notes>49</Notes>
  <HiddenSlides>0</HiddenSlides>
  <MMClips>0</MMClips>
  <ScaleCrop>false</ScaleCrop>
  <HeadingPairs>
    <vt:vector size="8" baseType="variant">
      <vt:variant>
        <vt:lpstr>已用的字体</vt:lpstr>
      </vt:variant>
      <vt:variant>
        <vt:i4>11</vt:i4>
      </vt:variant>
      <vt:variant>
        <vt:lpstr>主题</vt:lpstr>
      </vt:variant>
      <vt:variant>
        <vt:i4>1</vt:i4>
      </vt:variant>
      <vt:variant>
        <vt:lpstr>嵌入 OLE 服务器</vt:lpstr>
      </vt:variant>
      <vt:variant>
        <vt:i4>1</vt:i4>
      </vt:variant>
      <vt:variant>
        <vt:lpstr>幻灯片标题</vt:lpstr>
      </vt:variant>
      <vt:variant>
        <vt:i4>50</vt:i4>
      </vt:variant>
    </vt:vector>
  </HeadingPairs>
  <TitlesOfParts>
    <vt:vector size="63" baseType="lpstr">
      <vt:lpstr>Arial</vt:lpstr>
      <vt:lpstr>宋体</vt:lpstr>
      <vt:lpstr>Wingdings</vt:lpstr>
      <vt:lpstr>黑体</vt:lpstr>
      <vt:lpstr>Times New Roman</vt:lpstr>
      <vt:lpstr>Verdana</vt:lpstr>
      <vt:lpstr>Symbol</vt:lpstr>
      <vt:lpstr>金山简准圆</vt:lpstr>
      <vt:lpstr>幼圆</vt:lpstr>
      <vt:lpstr>华文中宋</vt:lpstr>
      <vt:lpstr>华文细黑</vt:lpstr>
      <vt:lpstr>古瓶荷花</vt:lpstr>
      <vt:lpstr>Microsoft 公式 3.0</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vt:lpstr>
      <vt:lpstr>PowerPoint 演示文稿</vt:lpstr>
      <vt:lpstr>PowerPoint 演示文稿</vt:lpstr>
      <vt:lpstr>PowerPoint 演示文稿</vt:lpstr>
      <vt:lpstr>PowerPoint 演示文稿</vt:lpstr>
      <vt:lpstr>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7</cp:revision>
  <dcterms:created xsi:type="dcterms:W3CDTF">2009-07-10T00:34:57Z</dcterms:created>
  <dcterms:modified xsi:type="dcterms:W3CDTF">2022-08-31T12:48:38Z</dcterms:modified>
</cp:coreProperties>
</file>