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0"/>
  </p:notesMasterIdLst>
  <p:sldIdLst>
    <p:sldId id="308" r:id="rId5"/>
    <p:sldId id="319" r:id="rId6"/>
    <p:sldId id="321" r:id="rId7"/>
    <p:sldId id="325" r:id="rId8"/>
    <p:sldId id="316" r:id="rId9"/>
    <p:sldId id="257" r:id="rId11"/>
    <p:sldId id="327" r:id="rId12"/>
    <p:sldId id="326" r:id="rId13"/>
    <p:sldId id="315" r:id="rId14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F4A77"/>
    <a:srgbClr val="75C91C"/>
    <a:srgbClr val="AD41A9"/>
    <a:srgbClr val="DEDB07"/>
    <a:srgbClr val="07DEDA"/>
    <a:srgbClr val="318DBF"/>
    <a:srgbClr val="009EAC"/>
    <a:srgbClr val="123361"/>
    <a:srgbClr val="204DB0"/>
    <a:srgbClr val="255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813" autoAdjust="0"/>
  </p:normalViewPr>
  <p:slideViewPr>
    <p:cSldViewPr>
      <p:cViewPr varScale="1">
        <p:scale>
          <a:sx n="113" d="100"/>
          <a:sy n="113" d="100"/>
        </p:scale>
        <p:origin x="-144" y="-96"/>
      </p:cViewPr>
      <p:guideLst>
        <p:guide orient="horz" pos="163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gs" Target="tags/tag2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927CE-A8A5-40B5-B077-79896730732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6BC8B-CCB1-45D5-A5E0-A5E897883B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1.xml"/><Relationship Id="rId3" Type="http://schemas.openxmlformats.org/officeDocument/2006/relationships/image" Target="../media/image5.pn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1.xml"/><Relationship Id="rId3" Type="http://schemas.openxmlformats.org/officeDocument/2006/relationships/image" Target="../media/image7.png"/><Relationship Id="rId2" Type="http://schemas.openxmlformats.org/officeDocument/2006/relationships/tags" Target="../tags/tag1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6.png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917792"/>
            <a:ext cx="1321052" cy="18531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2067694"/>
            <a:ext cx="5959979" cy="707878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《</a:t>
            </a:r>
            <a:r>
              <a:rPr lang="zh-CN" altLang="en-US" sz="4000" dirty="0">
                <a:latin typeface="Bauhaus 93" panose="04030905020B02020C02" pitchFamily="82" charset="0"/>
                <a:ea typeface="微软雅黑" panose="020B0503020204020204" pitchFamily="34" charset="-122"/>
              </a:rPr>
              <a:t>幼儿舞蹈的学习与运用</a:t>
            </a:r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》</a:t>
            </a:r>
            <a:endParaRPr lang="zh-CN" altLang="en-US" sz="4000" dirty="0"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23528" y="339502"/>
            <a:ext cx="2088232" cy="889814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舞蹈基础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模块二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 p14:presetBounceEnd="42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《小古丽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38100" y="-2540"/>
            <a:ext cx="9218930" cy="51923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663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1403648" y="1275606"/>
            <a:ext cx="6192688" cy="1764196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1583477" y="1707487"/>
            <a:ext cx="5976664" cy="110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舞蹈</a:t>
            </a:r>
            <a:r>
              <a:rPr lang="en-US" altLang="zh-CN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《</a:t>
            </a:r>
            <a:r>
              <a:rPr lang="zh-CN" altLang="en-US" sz="3200" b="1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小小</a:t>
            </a:r>
            <a:r>
              <a:rPr lang="zh-CN" altLang="en-US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古丽</a:t>
            </a:r>
            <a:r>
              <a:rPr lang="en-US" altLang="zh-CN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》</a:t>
            </a:r>
            <a:r>
              <a:rPr lang="zh-CN" altLang="en-US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中出现了</a:t>
            </a:r>
            <a:endParaRPr lang="zh-CN" altLang="en-US" sz="32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lvl="1" algn="ctr"/>
            <a:r>
              <a:rPr lang="zh-CN" altLang="en-US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哪一新元素？</a:t>
            </a:r>
            <a:endParaRPr lang="zh-CN" altLang="en-US" sz="32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ebas" pitchFamily="2" charset="0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051685" y="624205"/>
            <a:ext cx="5053965" cy="3895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1403985" y="1275715"/>
            <a:ext cx="6456045" cy="176403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1975741" y="1849727"/>
            <a:ext cx="5621230" cy="615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zh-CN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道具在幼儿舞蹈中的合理</a:t>
            </a:r>
            <a:r>
              <a:rPr lang="zh-CN" altLang="zh-CN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运用</a:t>
            </a:r>
            <a:r>
              <a:rPr lang="zh-CN" altLang="en-US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？</a:t>
            </a:r>
            <a:endParaRPr lang="zh-CN" altLang="en-US" sz="32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ebas" pitchFamily="2" charset="0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486984" y="1862964"/>
            <a:ext cx="463626" cy="463624"/>
            <a:chOff x="5613944" y="2348233"/>
            <a:chExt cx="920788" cy="920788"/>
          </a:xfrm>
        </p:grpSpPr>
        <p:sp>
          <p:nvSpPr>
            <p:cNvPr id="8" name="椭圆 7"/>
            <p:cNvSpPr/>
            <p:nvPr/>
          </p:nvSpPr>
          <p:spPr>
            <a:xfrm flipH="1">
              <a:off x="5613944" y="2348233"/>
              <a:ext cx="920788" cy="920788"/>
            </a:xfrm>
            <a:prstGeom prst="ellipse">
              <a:avLst/>
            </a:prstGeom>
            <a:solidFill>
              <a:srgbClr val="07DED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9" name="TextBox 20"/>
            <p:cNvSpPr txBox="1"/>
            <p:nvPr/>
          </p:nvSpPr>
          <p:spPr>
            <a:xfrm>
              <a:off x="5894463" y="2470132"/>
              <a:ext cx="359754" cy="6112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486984" y="2612277"/>
            <a:ext cx="463626" cy="463624"/>
            <a:chOff x="5613944" y="4363162"/>
            <a:chExt cx="920788" cy="920788"/>
          </a:xfrm>
          <a:solidFill>
            <a:srgbClr val="75C91C"/>
          </a:solidFill>
        </p:grpSpPr>
        <p:sp>
          <p:nvSpPr>
            <p:cNvPr id="11" name="椭圆 10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12" name="TextBox 20"/>
            <p:cNvSpPr txBox="1"/>
            <p:nvPr/>
          </p:nvSpPr>
          <p:spPr>
            <a:xfrm>
              <a:off x="5841933" y="4485061"/>
              <a:ext cx="464815" cy="611266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圆角矩形 16"/>
          <p:cNvSpPr/>
          <p:nvPr/>
        </p:nvSpPr>
        <p:spPr>
          <a:xfrm>
            <a:off x="3816350" y="1863090"/>
            <a:ext cx="409321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07DEDA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激发幼儿学习舞蹈的兴趣</a:t>
            </a:r>
            <a:endParaRPr lang="zh-CN" altLang="zh-CN" sz="2400" b="1" dirty="0"/>
          </a:p>
        </p:txBody>
      </p:sp>
      <p:sp>
        <p:nvSpPr>
          <p:cNvPr id="18" name="圆角矩形 17"/>
          <p:cNvSpPr/>
          <p:nvPr/>
        </p:nvSpPr>
        <p:spPr>
          <a:xfrm>
            <a:off x="3790315" y="2620010"/>
            <a:ext cx="409448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75C91C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培养幼儿良好的习惯和品质</a:t>
            </a:r>
            <a:endParaRPr lang="zh-CN" altLang="zh-CN" sz="2400" b="1" dirty="0"/>
          </a:p>
        </p:txBody>
      </p:sp>
      <p:sp>
        <p:nvSpPr>
          <p:cNvPr id="30" name="文本框 226"/>
          <p:cNvSpPr txBox="1">
            <a:spLocks noChangeArrowheads="1"/>
          </p:cNvSpPr>
          <p:nvPr/>
        </p:nvSpPr>
        <p:spPr bwMode="auto">
          <a:xfrm>
            <a:off x="2411730" y="772160"/>
            <a:ext cx="5140325" cy="49911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道具在幼儿舞蹈中的具体运用</a:t>
            </a:r>
            <a:endParaRPr lang="zh-CN" altLang="zh-CN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3518"/>
            <a:ext cx="1728192" cy="42102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486984" y="1862964"/>
            <a:ext cx="463626" cy="463624"/>
            <a:chOff x="5613944" y="2348233"/>
            <a:chExt cx="920788" cy="920788"/>
          </a:xfrm>
        </p:grpSpPr>
        <p:sp>
          <p:nvSpPr>
            <p:cNvPr id="8" name="椭圆 7"/>
            <p:cNvSpPr/>
            <p:nvPr/>
          </p:nvSpPr>
          <p:spPr>
            <a:xfrm flipH="1">
              <a:off x="5613944" y="2348233"/>
              <a:ext cx="920788" cy="920788"/>
            </a:xfrm>
            <a:prstGeom prst="ellipse">
              <a:avLst/>
            </a:prstGeom>
            <a:solidFill>
              <a:srgbClr val="07DED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9" name="TextBox 20"/>
            <p:cNvSpPr txBox="1"/>
            <p:nvPr/>
          </p:nvSpPr>
          <p:spPr>
            <a:xfrm>
              <a:off x="5894463" y="2470132"/>
              <a:ext cx="359754" cy="6112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圆角矩形 16"/>
          <p:cNvSpPr/>
          <p:nvPr/>
        </p:nvSpPr>
        <p:spPr>
          <a:xfrm>
            <a:off x="3816350" y="1929765"/>
            <a:ext cx="409321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07DEDA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专注力</a:t>
            </a:r>
            <a:endParaRPr lang="zh-CN" altLang="zh-CN" sz="2400" b="1" dirty="0"/>
          </a:p>
        </p:txBody>
      </p:sp>
      <p:sp>
        <p:nvSpPr>
          <p:cNvPr id="30" name="文本框 226"/>
          <p:cNvSpPr txBox="1">
            <a:spLocks noChangeArrowheads="1"/>
          </p:cNvSpPr>
          <p:nvPr/>
        </p:nvSpPr>
        <p:spPr bwMode="auto">
          <a:xfrm>
            <a:off x="2411730" y="772160"/>
            <a:ext cx="5140325" cy="49911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zh-CN" sz="2800" b="1" dirty="0">
                <a:sym typeface="+mn-ea"/>
              </a:rPr>
              <a:t>培养幼儿良好的习惯和品质</a:t>
            </a:r>
            <a:endParaRPr lang="zh-CN" altLang="zh-CN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3518"/>
            <a:ext cx="1728192" cy="4210262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2428564" y="2952316"/>
            <a:ext cx="463626" cy="463624"/>
            <a:chOff x="5613944" y="4363162"/>
            <a:chExt cx="920788" cy="920788"/>
          </a:xfrm>
          <a:solidFill>
            <a:srgbClr val="318DBF"/>
          </a:solidFill>
        </p:grpSpPr>
        <p:sp>
          <p:nvSpPr>
            <p:cNvPr id="21" name="椭圆 20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22" name="TextBox 20"/>
            <p:cNvSpPr txBox="1"/>
            <p:nvPr/>
          </p:nvSpPr>
          <p:spPr>
            <a:xfrm>
              <a:off x="5779233" y="4485061"/>
              <a:ext cx="590217" cy="610398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en-US" altLang="zh-CN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428566" y="3979505"/>
            <a:ext cx="463626" cy="463624"/>
            <a:chOff x="5613944" y="4363162"/>
            <a:chExt cx="920788" cy="920788"/>
          </a:xfrm>
          <a:solidFill>
            <a:srgbClr val="DEDB07"/>
          </a:solidFill>
        </p:grpSpPr>
        <p:sp>
          <p:nvSpPr>
            <p:cNvPr id="24" name="椭圆 23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solidFill>
              <a:srgbClr val="EF4A77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25" name="TextBox 20"/>
            <p:cNvSpPr txBox="1"/>
            <p:nvPr/>
          </p:nvSpPr>
          <p:spPr>
            <a:xfrm>
              <a:off x="5779232" y="4485061"/>
              <a:ext cx="590217" cy="610398"/>
            </a:xfrm>
            <a:prstGeom prst="rect">
              <a:avLst/>
            </a:prstGeom>
            <a:solidFill>
              <a:srgbClr val="EF4A77"/>
            </a:solidFill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圆角矩形 27"/>
          <p:cNvSpPr/>
          <p:nvPr/>
        </p:nvSpPr>
        <p:spPr>
          <a:xfrm>
            <a:off x="3816350" y="4041140"/>
            <a:ext cx="4050665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EF4A77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审美能力</a:t>
            </a:r>
            <a:endParaRPr lang="zh-CN" altLang="zh-CN" sz="2400" b="1" dirty="0"/>
          </a:p>
        </p:txBody>
      </p:sp>
      <p:sp>
        <p:nvSpPr>
          <p:cNvPr id="29" name="圆角矩形 28"/>
          <p:cNvSpPr/>
          <p:nvPr/>
        </p:nvSpPr>
        <p:spPr>
          <a:xfrm>
            <a:off x="3780155" y="3002280"/>
            <a:ext cx="4068445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318DBF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规则意识</a:t>
            </a:r>
            <a:endParaRPr lang="zh-CN" altLang="zh-CN" sz="24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2225364" y="806972"/>
            <a:ext cx="463626" cy="463624"/>
            <a:chOff x="5613944" y="4363162"/>
            <a:chExt cx="920788" cy="920788"/>
          </a:xfrm>
          <a:solidFill>
            <a:srgbClr val="75C91C"/>
          </a:solidFill>
        </p:grpSpPr>
        <p:sp>
          <p:nvSpPr>
            <p:cNvPr id="3" name="椭圆 2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4" name="TextBox 20"/>
            <p:cNvSpPr txBox="1"/>
            <p:nvPr/>
          </p:nvSpPr>
          <p:spPr>
            <a:xfrm>
              <a:off x="5841933" y="4485061"/>
              <a:ext cx="464815" cy="611266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17" grpId="1" animBg="1"/>
      <p:bldP spid="29" grpId="0" bldLvl="0" animBg="1"/>
      <p:bldP spid="29" grpId="1" animBg="1"/>
      <p:bldP spid="28" grpId="0" bldLvl="0" animBg="1"/>
      <p:bldP spid="2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486984" y="1862964"/>
            <a:ext cx="463626" cy="463624"/>
            <a:chOff x="5613944" y="2348233"/>
            <a:chExt cx="920788" cy="920788"/>
          </a:xfrm>
        </p:grpSpPr>
        <p:sp>
          <p:nvSpPr>
            <p:cNvPr id="8" name="椭圆 7"/>
            <p:cNvSpPr/>
            <p:nvPr/>
          </p:nvSpPr>
          <p:spPr>
            <a:xfrm flipH="1">
              <a:off x="5613944" y="2348233"/>
              <a:ext cx="920788" cy="920788"/>
            </a:xfrm>
            <a:prstGeom prst="ellipse">
              <a:avLst/>
            </a:prstGeom>
            <a:solidFill>
              <a:srgbClr val="07DED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9" name="TextBox 20"/>
            <p:cNvSpPr txBox="1"/>
            <p:nvPr/>
          </p:nvSpPr>
          <p:spPr>
            <a:xfrm>
              <a:off x="5894463" y="2470132"/>
              <a:ext cx="359754" cy="6112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486984" y="2612277"/>
            <a:ext cx="463626" cy="463624"/>
            <a:chOff x="5613944" y="4363162"/>
            <a:chExt cx="920788" cy="920788"/>
          </a:xfrm>
          <a:solidFill>
            <a:srgbClr val="75C91C"/>
          </a:solidFill>
        </p:grpSpPr>
        <p:sp>
          <p:nvSpPr>
            <p:cNvPr id="11" name="椭圆 10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12" name="TextBox 20"/>
            <p:cNvSpPr txBox="1"/>
            <p:nvPr/>
          </p:nvSpPr>
          <p:spPr>
            <a:xfrm>
              <a:off x="5841933" y="4485061"/>
              <a:ext cx="464815" cy="611266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圆角矩形 16"/>
          <p:cNvSpPr/>
          <p:nvPr/>
        </p:nvSpPr>
        <p:spPr>
          <a:xfrm>
            <a:off x="3816350" y="1863090"/>
            <a:ext cx="409321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07DEDA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激发幼儿学习舞蹈的兴趣</a:t>
            </a:r>
            <a:endParaRPr lang="zh-CN" altLang="zh-CN" sz="2400" b="1" dirty="0"/>
          </a:p>
        </p:txBody>
      </p:sp>
      <p:sp>
        <p:nvSpPr>
          <p:cNvPr id="18" name="圆角矩形 17"/>
          <p:cNvSpPr/>
          <p:nvPr/>
        </p:nvSpPr>
        <p:spPr>
          <a:xfrm>
            <a:off x="3790315" y="2620010"/>
            <a:ext cx="409448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75C91C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培养幼儿良好的习惯和品质</a:t>
            </a:r>
            <a:endParaRPr lang="zh-CN" altLang="zh-CN" sz="2400" b="1" dirty="0"/>
          </a:p>
        </p:txBody>
      </p:sp>
      <p:sp>
        <p:nvSpPr>
          <p:cNvPr id="30" name="文本框 226"/>
          <p:cNvSpPr txBox="1">
            <a:spLocks noChangeArrowheads="1"/>
          </p:cNvSpPr>
          <p:nvPr/>
        </p:nvSpPr>
        <p:spPr bwMode="auto">
          <a:xfrm>
            <a:off x="2411730" y="772160"/>
            <a:ext cx="5140325" cy="49911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道具在幼儿舞蹈中的具体运用</a:t>
            </a:r>
            <a:endParaRPr lang="zh-CN" altLang="zh-CN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3518"/>
            <a:ext cx="1728192" cy="4210262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2486984" y="3359986"/>
            <a:ext cx="463626" cy="463624"/>
            <a:chOff x="5613944" y="4363162"/>
            <a:chExt cx="920788" cy="920788"/>
          </a:xfrm>
          <a:solidFill>
            <a:srgbClr val="318DBF"/>
          </a:solidFill>
        </p:grpSpPr>
        <p:sp>
          <p:nvSpPr>
            <p:cNvPr id="21" name="椭圆 20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22" name="TextBox 20"/>
            <p:cNvSpPr txBox="1"/>
            <p:nvPr/>
          </p:nvSpPr>
          <p:spPr>
            <a:xfrm>
              <a:off x="5837159" y="4485061"/>
              <a:ext cx="474366" cy="611266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516196" y="4169370"/>
            <a:ext cx="463626" cy="463624"/>
            <a:chOff x="5613944" y="4363162"/>
            <a:chExt cx="920788" cy="920788"/>
          </a:xfrm>
          <a:solidFill>
            <a:srgbClr val="DEDB07"/>
          </a:solidFill>
        </p:grpSpPr>
        <p:sp>
          <p:nvSpPr>
            <p:cNvPr id="24" name="椭圆 23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solidFill>
              <a:srgbClr val="EF4A77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25" name="TextBox 20"/>
            <p:cNvSpPr txBox="1"/>
            <p:nvPr/>
          </p:nvSpPr>
          <p:spPr>
            <a:xfrm>
              <a:off x="5838750" y="4485061"/>
              <a:ext cx="471180" cy="611266"/>
            </a:xfrm>
            <a:prstGeom prst="rect">
              <a:avLst/>
            </a:prstGeom>
            <a:solidFill>
              <a:srgbClr val="EF4A77"/>
            </a:solidFill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圆角矩形 27"/>
          <p:cNvSpPr/>
          <p:nvPr/>
        </p:nvSpPr>
        <p:spPr>
          <a:xfrm>
            <a:off x="3808095" y="4182745"/>
            <a:ext cx="4050665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EF4A77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使舞蹈作品更抢眼</a:t>
            </a:r>
            <a:endParaRPr lang="zh-CN" altLang="zh-CN" sz="2400" b="1" dirty="0"/>
          </a:p>
        </p:txBody>
      </p:sp>
      <p:sp>
        <p:nvSpPr>
          <p:cNvPr id="29" name="圆角矩形 28"/>
          <p:cNvSpPr/>
          <p:nvPr/>
        </p:nvSpPr>
        <p:spPr>
          <a:xfrm>
            <a:off x="3816350" y="3401060"/>
            <a:ext cx="4068445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318DBF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使幼儿舞蹈教学事半功倍</a:t>
            </a:r>
            <a:endParaRPr lang="zh-CN" altLang="zh-CN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 animBg="1"/>
      <p:bldP spid="18" grpId="1" animBg="1"/>
      <p:bldP spid="29" grpId="0" bldLvl="0" animBg="1"/>
      <p:bldP spid="29" grpId="1" animBg="1"/>
      <p:bldP spid="28" grpId="0" bldLvl="0" animBg="1"/>
      <p:bldP spid="2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059997" y="1995686"/>
            <a:ext cx="3262411" cy="707878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zh-CN" altLang="en-US" sz="40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auhaus 93" panose="04030905020B02020C02" pitchFamily="82" charset="0"/>
                <a:ea typeface="微软雅黑" panose="020B0503020204020204" pitchFamily="34" charset="-122"/>
              </a:rPr>
              <a:t>感 谢 聆 听 ！</a:t>
            </a:r>
            <a:endParaRPr lang="zh-CN" altLang="en-US" sz="40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470"/>
            <a:ext cx="1361893" cy="235784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611" y="2787774"/>
            <a:ext cx="1496409" cy="2087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8500,&quot;width&quot;:8500}"/>
</p:tagLst>
</file>

<file path=ppt/tags/tag2.xml><?xml version="1.0" encoding="utf-8"?>
<p:tagLst xmlns:p="http://schemas.openxmlformats.org/presentationml/2006/main">
  <p:tag name="COMMONDATA" val="eyJoZGlkIjoiZTc4N2Q2Nzc0ODllMzJmY2Y5ZDcwY2VkMWY0OWJlNzk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WPS 演示</Application>
  <PresentationFormat>全屏显示(16:9)</PresentationFormat>
  <Paragraphs>56</Paragraphs>
  <Slides>9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9</vt:i4>
      </vt:variant>
    </vt:vector>
  </HeadingPairs>
  <TitlesOfParts>
    <vt:vector size="24" baseType="lpstr">
      <vt:lpstr>Arial</vt:lpstr>
      <vt:lpstr>宋体</vt:lpstr>
      <vt:lpstr>Wingdings</vt:lpstr>
      <vt:lpstr>Bauhaus 93</vt:lpstr>
      <vt:lpstr>Gabriola</vt:lpstr>
      <vt:lpstr>微软雅黑</vt:lpstr>
      <vt:lpstr>Bebas</vt:lpstr>
      <vt:lpstr>Segoe Print</vt:lpstr>
      <vt:lpstr>Agency FB</vt:lpstr>
      <vt:lpstr>Trebuchet MS</vt:lpstr>
      <vt:lpstr>Calibri</vt:lpstr>
      <vt:lpstr>Arial Unicode MS</vt:lpstr>
      <vt:lpstr>Office 主题​​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www.tukuppt.com</dc:creator>
  <cp:keywords>tukuppt</cp:keywords>
  <cp:lastModifiedBy>Leilei</cp:lastModifiedBy>
  <cp:revision>27</cp:revision>
  <dcterms:created xsi:type="dcterms:W3CDTF">2016-08-11T04:08:00Z</dcterms:created>
  <dcterms:modified xsi:type="dcterms:W3CDTF">2022-08-28T08:11:12Z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6055DF8DA1F44557935887824BDB3205</vt:lpwstr>
  </property>
  <property fmtid="{D5CDD505-2E9C-101B-9397-08002B2CF9AE}" pid="3" name="KSOProductBuildVer">
    <vt:lpwstr>2052-11.1.0.12156</vt:lpwstr>
  </property>
</Properties>
</file>