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6" r:id="rId2"/>
    <p:sldId id="258" r:id="rId3"/>
    <p:sldId id="296" r:id="rId4"/>
    <p:sldId id="318" r:id="rId5"/>
    <p:sldId id="332" r:id="rId6"/>
    <p:sldId id="333" r:id="rId7"/>
    <p:sldId id="334" r:id="rId8"/>
    <p:sldId id="374" r:id="rId9"/>
    <p:sldId id="335" r:id="rId10"/>
    <p:sldId id="375" r:id="rId11"/>
    <p:sldId id="338" r:id="rId12"/>
    <p:sldId id="327" r:id="rId13"/>
    <p:sldId id="367" r:id="rId14"/>
    <p:sldId id="368" r:id="rId15"/>
    <p:sldId id="369" r:id="rId16"/>
    <p:sldId id="371" r:id="rId17"/>
    <p:sldId id="372" r:id="rId18"/>
    <p:sldId id="373" r:id="rId19"/>
    <p:sldId id="328" r:id="rId20"/>
    <p:sldId id="359" r:id="rId21"/>
    <p:sldId id="360" r:id="rId22"/>
    <p:sldId id="361" r:id="rId23"/>
    <p:sldId id="363" r:id="rId24"/>
    <p:sldId id="362" r:id="rId25"/>
    <p:sldId id="366" r:id="rId26"/>
    <p:sldId id="364" r:id="rId27"/>
    <p:sldId id="365" r:id="rId28"/>
    <p:sldId id="329" r:id="rId29"/>
    <p:sldId id="352" r:id="rId30"/>
    <p:sldId id="353" r:id="rId31"/>
    <p:sldId id="354" r:id="rId32"/>
    <p:sldId id="356" r:id="rId33"/>
    <p:sldId id="355" r:id="rId34"/>
    <p:sldId id="358" r:id="rId35"/>
    <p:sldId id="357" r:id="rId36"/>
    <p:sldId id="330" r:id="rId37"/>
    <p:sldId id="346" r:id="rId38"/>
    <p:sldId id="347" r:id="rId39"/>
    <p:sldId id="348" r:id="rId40"/>
    <p:sldId id="349" r:id="rId41"/>
    <p:sldId id="350" r:id="rId42"/>
    <p:sldId id="351" r:id="rId43"/>
    <p:sldId id="331" r:id="rId44"/>
    <p:sldId id="339" r:id="rId45"/>
    <p:sldId id="340" r:id="rId46"/>
    <p:sldId id="341" r:id="rId47"/>
    <p:sldId id="343" r:id="rId48"/>
    <p:sldId id="342" r:id="rId49"/>
    <p:sldId id="345" r:id="rId50"/>
    <p:sldId id="285" r:id="rId5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968"/>
    <a:srgbClr val="BFE2EB"/>
    <a:srgbClr val="63ADB1"/>
    <a:srgbClr val="34B7E0"/>
    <a:srgbClr val="61C6E5"/>
    <a:srgbClr val="83C5ED"/>
    <a:srgbClr val="2EB7E2"/>
    <a:srgbClr val="DCEFF4"/>
    <a:srgbClr val="F6F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3" autoAdjust="0"/>
    <p:restoredTop sz="94660"/>
  </p:normalViewPr>
  <p:slideViewPr>
    <p:cSldViewPr>
      <p:cViewPr varScale="1">
        <p:scale>
          <a:sx n="91" d="100"/>
          <a:sy n="91" d="100"/>
        </p:scale>
        <p:origin x="807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16D7E-988C-4F90-82B8-45761F042F4C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C0433-51E9-4DCB-B0C2-C7931942FF4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29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884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7"/>
          <p:cNvSpPr txBox="1"/>
          <p:nvPr userDrawn="1"/>
        </p:nvSpPr>
        <p:spPr>
          <a:xfrm>
            <a:off x="7336067" y="6237312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051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845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119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23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39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375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328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25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95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743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7"/>
          <p:cNvSpPr txBox="1"/>
          <p:nvPr userDrawn="1"/>
        </p:nvSpPr>
        <p:spPr>
          <a:xfrm>
            <a:off x="7336067" y="6237312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94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775289" y="3104522"/>
            <a:ext cx="5570756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440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rgbClr val="FFC000"/>
                    </a:gs>
                    <a:gs pos="21001">
                      <a:srgbClr val="FF8F8F"/>
                    </a:gs>
                    <a:gs pos="39000">
                      <a:schemeClr val="bg1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580000"/>
                    </a:gs>
                    <a:gs pos="100000">
                      <a:srgbClr val="510153"/>
                    </a:gs>
                  </a:gsLst>
                  <a:lin ang="5400000" scaled="0"/>
                </a:gradFill>
                <a:effectLst>
                  <a:glow rad="50800">
                    <a:schemeClr val="tx1">
                      <a:alpha val="32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刀锋黑草" pitchFamily="2" charset="-122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zh-CN" altLang="en-US" sz="6000" dirty="0" smtClean="0">
                <a:ln w="6350"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计算机应用基础</a:t>
            </a:r>
            <a:endParaRPr lang="zh-CN" altLang="en-US" sz="6000" dirty="0">
              <a:ln w="6350"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15816" y="4365104"/>
            <a:ext cx="3404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n w="3175">
                  <a:noFill/>
                </a:ln>
                <a:effectLst/>
                <a:latin typeface="Arial" pitchFamily="34" charset="0"/>
                <a:ea typeface="微软雅黑" pitchFamily="34" charset="-122"/>
                <a:cs typeface="Arial" pitchFamily="34" charset="0"/>
              </a:rPr>
              <a:t>中等职业教育课程改革国家规划新教材</a:t>
            </a:r>
            <a:endParaRPr lang="zh-CN" altLang="en-US" sz="1400" dirty="0">
              <a:ln w="3175">
                <a:noFill/>
              </a:ln>
              <a:effectLst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16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18" name="椭圆 17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466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6" grpId="0"/>
      <p:bldP spid="24" grpId="0" animBg="1"/>
      <p:bldP spid="26" grpId="0" animBg="1"/>
      <p:bldP spid="2" grpId="0" animBg="1"/>
      <p:bldP spid="20" grpId="0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444208" y="2008004"/>
            <a:ext cx="2829559" cy="2708392"/>
            <a:chOff x="2171701" y="843949"/>
            <a:chExt cx="2829559" cy="2708392"/>
          </a:xfrm>
          <a:solidFill>
            <a:srgbClr val="215968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3" name="任意多边形 4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矩形 41"/>
            <p:cNvSpPr/>
            <p:nvPr/>
          </p:nvSpPr>
          <p:spPr>
            <a:xfrm rot="3329058">
              <a:off x="2306479" y="1883497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7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演示文稿软件应用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393602" y="2085610"/>
            <a:ext cx="2829559" cy="2631581"/>
            <a:chOff x="2171701" y="920760"/>
            <a:chExt cx="2829559" cy="2631581"/>
          </a:xfrm>
          <a:solidFill>
            <a:srgbClr val="215968"/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8" name="任意多边形 4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矩形 46"/>
            <p:cNvSpPr/>
            <p:nvPr/>
          </p:nvSpPr>
          <p:spPr>
            <a:xfrm rot="3329058">
              <a:off x="2399866" y="1857716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多媒体软件应用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334729" y="2000275"/>
            <a:ext cx="2829559" cy="2828018"/>
            <a:chOff x="2171701" y="835425"/>
            <a:chExt cx="2829559" cy="2828018"/>
          </a:xfrm>
          <a:solidFill>
            <a:srgbClr val="215968"/>
          </a:solidFill>
        </p:grpSpPr>
        <p:grpSp>
          <p:nvGrpSpPr>
            <p:cNvPr id="51" name="组合 5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53" name="任意多边形 5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矩形 51"/>
            <p:cNvSpPr/>
            <p:nvPr/>
          </p:nvSpPr>
          <p:spPr>
            <a:xfrm rot="3217331">
              <a:off x="2231016" y="2080157"/>
              <a:ext cx="2828018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电子表格处理软件应用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254609" y="2040260"/>
            <a:ext cx="2829559" cy="2665496"/>
            <a:chOff x="2171701" y="886845"/>
            <a:chExt cx="2829559" cy="2665496"/>
          </a:xfrm>
          <a:solidFill>
            <a:srgbClr val="215968"/>
          </a:solidFill>
        </p:grpSpPr>
        <p:grpSp>
          <p:nvGrpSpPr>
            <p:cNvPr id="61" name="组合 6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3" name="任意多边形 6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矩形 61"/>
            <p:cNvSpPr/>
            <p:nvPr/>
          </p:nvSpPr>
          <p:spPr>
            <a:xfrm rot="3217331">
              <a:off x="2335891" y="1926393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grpSp>
          <p:nvGrpSpPr>
            <p:cNvPr id="66" name="组合 6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8" name="任意多边形 6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任意多边形 6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7" name="矩形 66"/>
            <p:cNvSpPr/>
            <p:nvPr/>
          </p:nvSpPr>
          <p:spPr>
            <a:xfrm rot="3217331">
              <a:off x="2454185" y="1676943"/>
              <a:ext cx="1802096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因特网应用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15616" y="2101840"/>
            <a:ext cx="2829559" cy="2623304"/>
            <a:chOff x="2171701" y="929037"/>
            <a:chExt cx="2829559" cy="2623304"/>
          </a:xfrm>
          <a:solidFill>
            <a:srgbClr val="215968"/>
          </a:solidFill>
        </p:grpSpPr>
        <p:grpSp>
          <p:nvGrpSpPr>
            <p:cNvPr id="71" name="组合 7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3" name="任意多边形 7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 rot="3217331">
              <a:off x="2378800" y="1865993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操作系统的使用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6704" y="2086248"/>
            <a:ext cx="2829559" cy="2622087"/>
            <a:chOff x="2171701" y="930254"/>
            <a:chExt cx="2829559" cy="2622087"/>
          </a:xfrm>
          <a:solidFill>
            <a:srgbClr val="215968"/>
          </a:solidFill>
        </p:grpSpPr>
        <p:grpSp>
          <p:nvGrpSpPr>
            <p:cNvPr id="76" name="组合 7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8" name="任意多边形 7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矩形 76"/>
            <p:cNvSpPr/>
            <p:nvPr/>
          </p:nvSpPr>
          <p:spPr>
            <a:xfrm rot="3217331">
              <a:off x="2375996" y="1867210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计算机基础知识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444208" y="210385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3" name="任意多边形 4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 rot="3329058">
            <a:off x="6578986" y="3047552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演示文稿软件应用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393602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8" name="任意多边形 4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矩形 46"/>
          <p:cNvSpPr/>
          <p:nvPr/>
        </p:nvSpPr>
        <p:spPr>
          <a:xfrm rot="3329058">
            <a:off x="5621767" y="302256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多媒体软件应用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34729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53" name="任意多边形 5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 rot="3217331">
            <a:off x="4311490" y="3237313"/>
            <a:ext cx="2993127" cy="353943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7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7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5 </a:t>
            </a:r>
            <a:r>
              <a:rPr lang="zh-CN" altLang="en-US" sz="17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电子表格处理软件应用</a:t>
            </a:r>
            <a:endParaRPr lang="zh-CN" altLang="en-US" sz="1700" b="1" dirty="0">
              <a:solidFill>
                <a:srgbClr val="FFFF00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254609" y="209321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3" name="任意多边形 6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 rot="3217331">
            <a:off x="3418799" y="3079808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8" name="任意多边形 6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矩形 66"/>
          <p:cNvSpPr/>
          <p:nvPr/>
        </p:nvSpPr>
        <p:spPr>
          <a:xfrm rot="3217331">
            <a:off x="2478220" y="2856130"/>
            <a:ext cx="1802096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因特网应用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115616" y="2112602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3" name="任意多边形 7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矩形 71"/>
          <p:cNvSpPr/>
          <p:nvPr/>
        </p:nvSpPr>
        <p:spPr>
          <a:xfrm rot="3217331">
            <a:off x="1322715" y="303879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操作系统的使用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56704" y="2095793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8" name="任意多边形 7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7" name="矩形 76"/>
          <p:cNvSpPr/>
          <p:nvPr/>
        </p:nvSpPr>
        <p:spPr>
          <a:xfrm rot="3217331">
            <a:off x="260999" y="3023204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计算机基础知识</a:t>
            </a:r>
          </a:p>
        </p:txBody>
      </p:sp>
    </p:spTree>
    <p:extLst>
      <p:ext uri="{BB962C8B-B14F-4D97-AF65-F5344CB8AC3E}">
        <p14:creationId xmlns:p14="http://schemas.microsoft.com/office/powerpoint/2010/main" val="11067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2606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</a:t>
            </a:r>
            <a:endParaRPr lang="zh-CN" altLang="en-US" sz="3200" dirty="0">
              <a:solidFill>
                <a:prstClr val="white"/>
              </a:solidFill>
              <a:latin typeface="Tahoma" panose="020B0604030504040204" pitchFamily="34" charset="0"/>
              <a:ea typeface="方正粗倩简体" panose="03000509000000000000" pitchFamily="65" charset="-122"/>
              <a:cs typeface="Tahoma" panose="020B0604030504040204" pitchFamily="34" charset="0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3712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设置表格格式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24818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使用公式和函数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35924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分析与管理数据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470300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制作图表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0" y="260648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8" name="TextBox 97"/>
          <p:cNvSpPr txBox="1">
            <a:spLocks noChangeArrowheads="1"/>
          </p:cNvSpPr>
          <p:nvPr/>
        </p:nvSpPr>
        <p:spPr bwMode="auto">
          <a:xfrm>
            <a:off x="1691678" y="581235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5.6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打印工作表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142947"/>
            <a:ext cx="5764460" cy="3226696"/>
            <a:chOff x="726608" y="1628799"/>
            <a:chExt cx="5933624" cy="3226696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322669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3046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在前面的课程中我们学习了</a:t>
              </a:r>
              <a:r>
                <a:rPr lang="en-US" altLang="zh-CN" sz="1600" b="1" dirty="0">
                  <a:latin typeface="Arial" charset="0"/>
                </a:rPr>
                <a:t>office</a:t>
              </a:r>
              <a:r>
                <a:rPr lang="zh-CN" altLang="en-US" sz="1600" b="1" dirty="0">
                  <a:latin typeface="Arial" charset="0"/>
                </a:rPr>
                <a:t>的一个组件</a:t>
              </a:r>
              <a:r>
                <a:rPr lang="en-US" altLang="zh-CN" sz="1600" b="1" dirty="0">
                  <a:latin typeface="Arial" charset="0"/>
                </a:rPr>
                <a:t>word</a:t>
              </a:r>
              <a:r>
                <a:rPr lang="zh-CN" altLang="en-US" sz="1600" b="1" dirty="0">
                  <a:latin typeface="Arial" charset="0"/>
                </a:rPr>
                <a:t>，老师现在有两个问题</a:t>
              </a:r>
              <a:r>
                <a:rPr lang="en-US" altLang="zh-CN" sz="1600" b="1" dirty="0">
                  <a:latin typeface="Arial" charset="0"/>
                </a:rPr>
                <a:t>,</a:t>
              </a:r>
              <a:r>
                <a:rPr lang="zh-CN" altLang="en-US" sz="1600" b="1" dirty="0">
                  <a:latin typeface="Arial" charset="0"/>
                </a:rPr>
                <a:t>请一位同学来回答：（</a:t>
              </a:r>
              <a:r>
                <a:rPr lang="en-US" altLang="zh-CN" sz="1600" b="1" dirty="0">
                  <a:latin typeface="Arial" charset="0"/>
                </a:rPr>
                <a:t>1</a:t>
              </a:r>
              <a:r>
                <a:rPr lang="zh-CN" altLang="en-US" sz="1600" b="1" dirty="0">
                  <a:latin typeface="Arial" charset="0"/>
                </a:rPr>
                <a:t>）什么是</a:t>
              </a:r>
              <a:r>
                <a:rPr lang="en-US" altLang="zh-CN" sz="1600" b="1" dirty="0">
                  <a:latin typeface="Arial" charset="0"/>
                </a:rPr>
                <a:t>office</a:t>
              </a:r>
              <a:r>
                <a:rPr lang="zh-CN" altLang="en-US" sz="1600" b="1" dirty="0">
                  <a:latin typeface="Arial" charset="0"/>
                </a:rPr>
                <a:t>软件组？（</a:t>
              </a:r>
              <a:r>
                <a:rPr lang="en-US" altLang="zh-CN" sz="1600" b="1" dirty="0">
                  <a:latin typeface="Arial" charset="0"/>
                </a:rPr>
                <a:t>2</a:t>
              </a:r>
              <a:r>
                <a:rPr lang="zh-CN" altLang="en-US" sz="1600" b="1" dirty="0">
                  <a:latin typeface="Arial" charset="0"/>
                </a:rPr>
                <a:t>）</a:t>
              </a:r>
              <a:r>
                <a:rPr lang="en-US" altLang="zh-CN" sz="1600" b="1" dirty="0">
                  <a:latin typeface="Arial" charset="0"/>
                </a:rPr>
                <a:t>Word</a:t>
              </a:r>
              <a:r>
                <a:rPr lang="zh-CN" altLang="en-US" sz="1600" b="1" dirty="0">
                  <a:latin typeface="Arial" charset="0"/>
                </a:rPr>
                <a:t>是用来做什么的软件？ </a:t>
              </a:r>
              <a:endParaRPr lang="en-US" altLang="zh-CN" sz="1600" b="1" dirty="0" smtClean="0">
                <a:latin typeface="Arial" charset="0"/>
              </a:endParaRPr>
            </a:p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要是我们处理的数据不在上述范围之内，那么用</a:t>
              </a:r>
              <a:r>
                <a:rPr lang="en-US" altLang="zh-CN" sz="1600" b="1" dirty="0">
                  <a:latin typeface="Arial" charset="0"/>
                </a:rPr>
                <a:t>word</a:t>
              </a:r>
              <a:r>
                <a:rPr lang="zh-CN" altLang="en-US" sz="1600" b="1" dirty="0">
                  <a:latin typeface="Arial" charset="0"/>
                </a:rPr>
                <a:t>是不是还能处理的很好哪？例如，教师工资表（基本工资，工龄，逐年滚动</a:t>
              </a:r>
              <a:r>
                <a:rPr lang="en-US" altLang="zh-CN" sz="1600" b="1" dirty="0">
                  <a:latin typeface="Arial" charset="0"/>
                </a:rPr>
                <a:t>……</a:t>
              </a:r>
              <a:r>
                <a:rPr lang="zh-CN" altLang="en-US" sz="1600" b="1" dirty="0">
                  <a:latin typeface="Arial" charset="0"/>
                </a:rPr>
                <a:t>）、学生奖学金评估表（考试成绩，体育加分，平时加分，综合成绩排名</a:t>
              </a:r>
              <a:r>
                <a:rPr lang="en-US" altLang="zh-CN" sz="1600" b="1" dirty="0">
                  <a:latin typeface="Arial" charset="0"/>
                </a:rPr>
                <a:t>……</a:t>
              </a:r>
              <a:r>
                <a:rPr lang="zh-CN" altLang="en-US" sz="1600" b="1" dirty="0" smtClean="0">
                  <a:latin typeface="Arial" charset="0"/>
                </a:rPr>
                <a:t>），这就是我们接下来要学习的软件要帮我们解决的问题。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132856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132856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132856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528392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909747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任务目标：初步使用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757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35565">
        <p:fade/>
      </p:transition>
    </mc:Choice>
    <mc:Fallback xmlns="">
      <p:transition advTm="3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34649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96561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601042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：初步使用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701480" y="1383203"/>
            <a:ext cx="3230560" cy="2910961"/>
            <a:chOff x="1789867" y="1155973"/>
            <a:chExt cx="3230560" cy="2910961"/>
          </a:xfrm>
        </p:grpSpPr>
        <p:grpSp>
          <p:nvGrpSpPr>
            <p:cNvPr id="9" name="组合 8"/>
            <p:cNvGrpSpPr/>
            <p:nvPr/>
          </p:nvGrpSpPr>
          <p:grpSpPr>
            <a:xfrm>
              <a:off x="1796727" y="1155973"/>
              <a:ext cx="3223700" cy="2147934"/>
              <a:chOff x="1814512" y="1706540"/>
              <a:chExt cx="3223700" cy="2147934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814513" y="1706540"/>
                <a:ext cx="3223699" cy="1325717"/>
                <a:chOff x="1408113" y="719645"/>
                <a:chExt cx="3223699" cy="1325716"/>
              </a:xfrm>
            </p:grpSpPr>
            <p:grpSp>
              <p:nvGrpSpPr>
                <p:cNvPr id="6" name="组合 5"/>
                <p:cNvGrpSpPr/>
                <p:nvPr/>
              </p:nvGrpSpPr>
              <p:grpSpPr>
                <a:xfrm>
                  <a:off x="1408113" y="719645"/>
                  <a:ext cx="3223699" cy="1325716"/>
                  <a:chOff x="1408113" y="719645"/>
                  <a:chExt cx="3223699" cy="1325716"/>
                </a:xfrm>
              </p:grpSpPr>
              <p:sp>
                <p:nvSpPr>
                  <p:cNvPr id="10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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1408113" y="1471941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>
                        <a:latin typeface="Franklin Gothic Book" pitchFamily="34" charset="0"/>
                        <a:sym typeface="Wingdings"/>
                      </a:rPr>
                      <a:t>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13" name="矩形 12"/>
                  <p:cNvSpPr/>
                  <p:nvPr/>
                </p:nvSpPr>
                <p:spPr>
                  <a:xfrm>
                    <a:off x="1971344" y="720713"/>
                    <a:ext cx="2660468" cy="552930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4" name="矩形 13"/>
                  <p:cNvSpPr/>
                  <p:nvPr/>
                </p:nvSpPr>
                <p:spPr>
                  <a:xfrm>
                    <a:off x="1971633" y="1481722"/>
                    <a:ext cx="2660179" cy="56363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7" name="矩形 6"/>
                <p:cNvSpPr/>
                <p:nvPr/>
              </p:nvSpPr>
              <p:spPr>
                <a:xfrm>
                  <a:off x="2072755" y="762358"/>
                  <a:ext cx="2528256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启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动</a:t>
                  </a:r>
                  <a:r>
                    <a:rPr lang="en-US" altLang="zh-CN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excel  2010</a:t>
                  </a:r>
                  <a:endPara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" name="矩形 7"/>
                <p:cNvSpPr/>
                <p:nvPr/>
              </p:nvSpPr>
              <p:spPr>
                <a:xfrm>
                  <a:off x="2101157" y="1532710"/>
                  <a:ext cx="233910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录入、编辑数据</a:t>
                  </a:r>
                </a:p>
              </p:txBody>
            </p:sp>
          </p:grpSp>
          <p:grpSp>
            <p:nvGrpSpPr>
              <p:cNvPr id="18" name="组合 17"/>
              <p:cNvGrpSpPr/>
              <p:nvPr/>
            </p:nvGrpSpPr>
            <p:grpSpPr>
              <a:xfrm>
                <a:off x="1814512" y="3254380"/>
                <a:ext cx="3223700" cy="600094"/>
                <a:chOff x="1408112" y="103989"/>
                <a:chExt cx="3223700" cy="600094"/>
              </a:xfrm>
            </p:grpSpPr>
            <p:grpSp>
              <p:nvGrpSpPr>
                <p:cNvPr id="19" name="组合 18"/>
                <p:cNvGrpSpPr/>
                <p:nvPr/>
              </p:nvGrpSpPr>
              <p:grpSpPr>
                <a:xfrm>
                  <a:off x="1408112" y="103989"/>
                  <a:ext cx="3223700" cy="600094"/>
                  <a:chOff x="1408112" y="103989"/>
                  <a:chExt cx="3223700" cy="600094"/>
                </a:xfrm>
              </p:grpSpPr>
              <p:sp>
                <p:nvSpPr>
                  <p:cNvPr id="26" name="TextBox 25"/>
                  <p:cNvSpPr txBox="1"/>
                  <p:nvPr/>
                </p:nvSpPr>
                <p:spPr>
                  <a:xfrm>
                    <a:off x="1408112" y="15008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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28" name="矩形 27"/>
                  <p:cNvSpPr/>
                  <p:nvPr/>
                </p:nvSpPr>
                <p:spPr>
                  <a:xfrm>
                    <a:off x="1971344" y="103989"/>
                    <a:ext cx="2660468" cy="569965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20" name="矩形 19"/>
                <p:cNvSpPr/>
                <p:nvPr/>
              </p:nvSpPr>
              <p:spPr>
                <a:xfrm>
                  <a:off x="2055662" y="140774"/>
                  <a:ext cx="141577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自动填充</a:t>
                  </a:r>
                </a:p>
              </p:txBody>
            </p:sp>
          </p:grpSp>
        </p:grpSp>
        <p:grpSp>
          <p:nvGrpSpPr>
            <p:cNvPr id="41" name="组合 40"/>
            <p:cNvGrpSpPr/>
            <p:nvPr/>
          </p:nvGrpSpPr>
          <p:grpSpPr>
            <a:xfrm>
              <a:off x="1789867" y="3512936"/>
              <a:ext cx="3230560" cy="553998"/>
              <a:chOff x="1401252" y="1105607"/>
              <a:chExt cx="3230560" cy="553998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1401252" y="1105607"/>
                <a:ext cx="3230560" cy="553998"/>
                <a:chOff x="1401252" y="1105607"/>
                <a:chExt cx="3230560" cy="553998"/>
              </a:xfrm>
            </p:grpSpPr>
            <p:sp>
              <p:nvSpPr>
                <p:cNvPr id="50" name="TextBox 9"/>
                <p:cNvSpPr txBox="1"/>
                <p:nvPr/>
              </p:nvSpPr>
              <p:spPr>
                <a:xfrm>
                  <a:off x="1401252" y="1105607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2" name="矩形 51"/>
                <p:cNvSpPr/>
                <p:nvPr/>
              </p:nvSpPr>
              <p:spPr>
                <a:xfrm>
                  <a:off x="1971344" y="1105607"/>
                  <a:ext cx="2660468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48" name="矩形 47"/>
              <p:cNvSpPr/>
              <p:nvPr/>
            </p:nvSpPr>
            <p:spPr>
              <a:xfrm>
                <a:off x="2072755" y="1147252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调整列宽和行高</a:t>
                </a: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5098666" y="1394974"/>
            <a:ext cx="3230560" cy="2910961"/>
            <a:chOff x="1789867" y="1155973"/>
            <a:chExt cx="3230560" cy="2910961"/>
          </a:xfrm>
        </p:grpSpPr>
        <p:grpSp>
          <p:nvGrpSpPr>
            <p:cNvPr id="56" name="组合 55"/>
            <p:cNvGrpSpPr/>
            <p:nvPr/>
          </p:nvGrpSpPr>
          <p:grpSpPr>
            <a:xfrm>
              <a:off x="1796727" y="1155973"/>
              <a:ext cx="3223700" cy="2147934"/>
              <a:chOff x="1814512" y="1706540"/>
              <a:chExt cx="3223700" cy="2147934"/>
            </a:xfrm>
          </p:grpSpPr>
          <p:grpSp>
            <p:nvGrpSpPr>
              <p:cNvPr id="65" name="组合 64"/>
              <p:cNvGrpSpPr/>
              <p:nvPr/>
            </p:nvGrpSpPr>
            <p:grpSpPr>
              <a:xfrm>
                <a:off x="1814513" y="1706540"/>
                <a:ext cx="3223699" cy="1325717"/>
                <a:chOff x="1408113" y="719645"/>
                <a:chExt cx="3223699" cy="1325716"/>
              </a:xfrm>
            </p:grpSpPr>
            <p:grpSp>
              <p:nvGrpSpPr>
                <p:cNvPr id="72" name="组合 71"/>
                <p:cNvGrpSpPr/>
                <p:nvPr/>
              </p:nvGrpSpPr>
              <p:grpSpPr>
                <a:xfrm>
                  <a:off x="1408113" y="719645"/>
                  <a:ext cx="3223699" cy="1325716"/>
                  <a:chOff x="1408113" y="719645"/>
                  <a:chExt cx="3223699" cy="1325716"/>
                </a:xfrm>
              </p:grpSpPr>
              <p:sp>
                <p:nvSpPr>
                  <p:cNvPr id="75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 panose="05000000000000000000" pitchFamily="2" charset="2"/>
                      </a:rPr>
                      <a:t>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76" name="TextBox 10"/>
                  <p:cNvSpPr txBox="1"/>
                  <p:nvPr/>
                </p:nvSpPr>
                <p:spPr>
                  <a:xfrm>
                    <a:off x="1408113" y="1471941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 panose="05000000000000000000" pitchFamily="2" charset="2"/>
                      </a:rPr>
                      <a:t>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77" name="矩形 76"/>
                  <p:cNvSpPr/>
                  <p:nvPr/>
                </p:nvSpPr>
                <p:spPr>
                  <a:xfrm>
                    <a:off x="1971344" y="720713"/>
                    <a:ext cx="2660468" cy="552930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8" name="矩形 77"/>
                  <p:cNvSpPr/>
                  <p:nvPr/>
                </p:nvSpPr>
                <p:spPr>
                  <a:xfrm>
                    <a:off x="1971633" y="1481722"/>
                    <a:ext cx="2660179" cy="56363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73" name="矩形 72"/>
                <p:cNvSpPr/>
                <p:nvPr/>
              </p:nvSpPr>
              <p:spPr>
                <a:xfrm>
                  <a:off x="2072755" y="762358"/>
                  <a:ext cx="1723549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插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入行、列</a:t>
                  </a:r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2101157" y="1532710"/>
                  <a:ext cx="141577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冻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结窗格</a:t>
                  </a:r>
                </a:p>
              </p:txBody>
            </p:sp>
          </p:grpSp>
          <p:grpSp>
            <p:nvGrpSpPr>
              <p:cNvPr id="67" name="组合 66"/>
              <p:cNvGrpSpPr/>
              <p:nvPr/>
            </p:nvGrpSpPr>
            <p:grpSpPr>
              <a:xfrm>
                <a:off x="1814512" y="3254380"/>
                <a:ext cx="3223700" cy="600094"/>
                <a:chOff x="1408112" y="103989"/>
                <a:chExt cx="3223700" cy="600094"/>
              </a:xfrm>
            </p:grpSpPr>
            <p:grpSp>
              <p:nvGrpSpPr>
                <p:cNvPr id="68" name="组合 67"/>
                <p:cNvGrpSpPr/>
                <p:nvPr/>
              </p:nvGrpSpPr>
              <p:grpSpPr>
                <a:xfrm>
                  <a:off x="1408112" y="103989"/>
                  <a:ext cx="3223700" cy="600094"/>
                  <a:chOff x="1408112" y="103989"/>
                  <a:chExt cx="3223700" cy="600094"/>
                </a:xfrm>
              </p:grpSpPr>
              <p:sp>
                <p:nvSpPr>
                  <p:cNvPr id="70" name="TextBox 25"/>
                  <p:cNvSpPr txBox="1"/>
                  <p:nvPr/>
                </p:nvSpPr>
                <p:spPr>
                  <a:xfrm>
                    <a:off x="1408112" y="15008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 panose="05000000000000000000" pitchFamily="2" charset="2"/>
                      </a:rPr>
                      <a:t>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71" name="矩形 70"/>
                  <p:cNvSpPr/>
                  <p:nvPr/>
                </p:nvSpPr>
                <p:spPr>
                  <a:xfrm>
                    <a:off x="1971344" y="103989"/>
                    <a:ext cx="2660468" cy="569965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69" name="矩形 68"/>
                <p:cNvSpPr/>
                <p:nvPr/>
              </p:nvSpPr>
              <p:spPr>
                <a:xfrm>
                  <a:off x="2055662" y="140774"/>
                  <a:ext cx="1723549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命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名工作表</a:t>
                  </a:r>
                </a:p>
              </p:txBody>
            </p:sp>
          </p:grpSp>
        </p:grpSp>
        <p:grpSp>
          <p:nvGrpSpPr>
            <p:cNvPr id="57" name="组合 56"/>
            <p:cNvGrpSpPr/>
            <p:nvPr/>
          </p:nvGrpSpPr>
          <p:grpSpPr>
            <a:xfrm>
              <a:off x="1789867" y="3512936"/>
              <a:ext cx="3230560" cy="553998"/>
              <a:chOff x="1401252" y="1105607"/>
              <a:chExt cx="3230560" cy="553998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1401252" y="1105607"/>
                <a:ext cx="3230560" cy="553998"/>
                <a:chOff x="1401252" y="1105607"/>
                <a:chExt cx="3230560" cy="553998"/>
              </a:xfrm>
            </p:grpSpPr>
            <p:sp>
              <p:nvSpPr>
                <p:cNvPr id="60" name="TextBox 9"/>
                <p:cNvSpPr txBox="1"/>
                <p:nvPr/>
              </p:nvSpPr>
              <p:spPr>
                <a:xfrm>
                  <a:off x="1401252" y="1105607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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63" name="矩形 62"/>
                <p:cNvSpPr/>
                <p:nvPr/>
              </p:nvSpPr>
              <p:spPr>
                <a:xfrm>
                  <a:off x="1971344" y="1105607"/>
                  <a:ext cx="2660468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9" name="矩形 58"/>
              <p:cNvSpPr/>
              <p:nvPr/>
            </p:nvSpPr>
            <p:spPr>
              <a:xfrm>
                <a:off x="2072755" y="1147252"/>
                <a:ext cx="172354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保存工作簿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3077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14514" y="1707608"/>
            <a:ext cx="5637806" cy="2873520"/>
            <a:chOff x="1814514" y="1707608"/>
            <a:chExt cx="5637806" cy="2873520"/>
          </a:xfrm>
        </p:grpSpPr>
        <p:grpSp>
          <p:nvGrpSpPr>
            <p:cNvPr id="5" name="组合 4"/>
            <p:cNvGrpSpPr/>
            <p:nvPr/>
          </p:nvGrpSpPr>
          <p:grpSpPr>
            <a:xfrm>
              <a:off x="1814514" y="1707608"/>
              <a:ext cx="5637806" cy="1817168"/>
              <a:chOff x="1408114" y="720713"/>
              <a:chExt cx="5637806" cy="1817167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408114" y="720713"/>
                <a:ext cx="5637806" cy="1817167"/>
                <a:chOff x="1408114" y="720713"/>
                <a:chExt cx="5637806" cy="1817167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>
                  <a:off x="1408114" y="807987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1408114" y="191187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1971633" y="1822114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矩形 6"/>
              <p:cNvSpPr/>
              <p:nvPr/>
            </p:nvSpPr>
            <p:spPr>
              <a:xfrm>
                <a:off x="2101157" y="788418"/>
                <a:ext cx="2201244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en-US" altLang="zh-CN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Excel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常用术语</a:t>
                </a: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149376" y="1882351"/>
                <a:ext cx="1585690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en-US" altLang="zh-CN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Excel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视图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814514" y="3871104"/>
              <a:ext cx="5637806" cy="710024"/>
              <a:chOff x="1408114" y="720713"/>
              <a:chExt cx="5637806" cy="710024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408114" y="720713"/>
                <a:ext cx="5637806" cy="710024"/>
                <a:chOff x="1408114" y="720713"/>
                <a:chExt cx="5637806" cy="710024"/>
              </a:xfrm>
            </p:grpSpPr>
            <p:sp>
              <p:nvSpPr>
                <p:cNvPr id="26" name="TextBox 25"/>
                <p:cNvSpPr txBox="1"/>
                <p:nvPr/>
              </p:nvSpPr>
              <p:spPr>
                <a:xfrm>
                  <a:off x="1408114" y="863661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2101157" y="788418"/>
                <a:ext cx="2031325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数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据输入技巧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-36512" y="404664"/>
            <a:ext cx="3896561" cy="650475"/>
            <a:chOff x="-33010" y="588691"/>
            <a:chExt cx="3059780" cy="449319"/>
          </a:xfrm>
        </p:grpSpPr>
        <p:sp>
          <p:nvSpPr>
            <p:cNvPr id="2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-33010" y="658342"/>
              <a:ext cx="2601042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：初步使用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585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75856" y="2348880"/>
            <a:ext cx="5113168" cy="2141950"/>
            <a:chOff x="2972083" y="1979113"/>
            <a:chExt cx="5113168" cy="2141950"/>
          </a:xfrm>
        </p:grpSpPr>
        <p:sp>
          <p:nvSpPr>
            <p:cNvPr id="3" name="矩形 2"/>
            <p:cNvSpPr/>
            <p:nvPr/>
          </p:nvSpPr>
          <p:spPr>
            <a:xfrm>
              <a:off x="2972083" y="1979113"/>
              <a:ext cx="5113168" cy="214195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3044091" y="2303240"/>
              <a:ext cx="4969152" cy="1526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工作簿就是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文件，每个工作簿可以包含多个工作表。启动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时，系统会自动创建一个名称为“工作簿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”的空白工作簿，工作簿的扩展名为“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r>
                <a:rPr lang="en-US" altLang="zh-CN" sz="16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xlsx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7544" y="2351457"/>
            <a:ext cx="2471242" cy="465567"/>
            <a:chOff x="438410" y="1822472"/>
            <a:chExt cx="2471242" cy="300905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43954" y="1822472"/>
              <a:ext cx="877163" cy="2563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工作簿</a:t>
              </a:r>
              <a:endParaRPr lang="zh-CN" altLang="en-US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7544" y="3116330"/>
            <a:ext cx="2471242" cy="478947"/>
            <a:chOff x="438410" y="2239910"/>
            <a:chExt cx="2471242" cy="296826"/>
          </a:xfrm>
        </p:grpSpPr>
        <p:sp>
          <p:nvSpPr>
            <p:cNvPr id="9" name="矩形 8"/>
            <p:cNvSpPr/>
            <p:nvPr/>
          </p:nvSpPr>
          <p:spPr>
            <a:xfrm>
              <a:off x="438410" y="2239910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130270" y="2250881"/>
              <a:ext cx="877163" cy="2457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工作表</a:t>
              </a:r>
              <a:endParaRPr lang="zh-CN" altLang="en-US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67544" y="3872729"/>
            <a:ext cx="2471242" cy="537486"/>
            <a:chOff x="438410" y="2708361"/>
            <a:chExt cx="2471242" cy="296826"/>
          </a:xfrm>
        </p:grpSpPr>
        <p:sp>
          <p:nvSpPr>
            <p:cNvPr id="12" name="矩形 11"/>
            <p:cNvSpPr/>
            <p:nvPr/>
          </p:nvSpPr>
          <p:spPr>
            <a:xfrm>
              <a:off x="438410" y="270836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143953" y="2721879"/>
              <a:ext cx="877163" cy="21901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单元格</a:t>
              </a:r>
              <a:endParaRPr lang="zh-CN" altLang="en-US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-36511" y="404664"/>
            <a:ext cx="2736304" cy="650475"/>
            <a:chOff x="-33010" y="588691"/>
            <a:chExt cx="3059780" cy="449319"/>
          </a:xfrm>
        </p:grpSpPr>
        <p:sp>
          <p:nvSpPr>
            <p:cNvPr id="15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33010" y="658342"/>
              <a:ext cx="2601042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常用术语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275856" y="2340557"/>
            <a:ext cx="5113168" cy="2141950"/>
            <a:chOff x="2972083" y="1979113"/>
            <a:chExt cx="5113168" cy="2141950"/>
          </a:xfrm>
        </p:grpSpPr>
        <p:sp>
          <p:nvSpPr>
            <p:cNvPr id="18" name="矩形 17"/>
            <p:cNvSpPr/>
            <p:nvPr/>
          </p:nvSpPr>
          <p:spPr>
            <a:xfrm>
              <a:off x="2972083" y="1979113"/>
              <a:ext cx="5113168" cy="214195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44091" y="2303240"/>
              <a:ext cx="496915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工作表是工作簿的重要组成部分，由单元格组成，用于存储与处理数据。用户可以通过单击工作表标签在工作表之间进行快速切换。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307432" y="2357203"/>
            <a:ext cx="5113168" cy="2141950"/>
            <a:chOff x="2972083" y="1979113"/>
            <a:chExt cx="5113168" cy="2141950"/>
          </a:xfrm>
        </p:grpSpPr>
        <p:sp>
          <p:nvSpPr>
            <p:cNvPr id="21" name="矩形 20"/>
            <p:cNvSpPr/>
            <p:nvPr/>
          </p:nvSpPr>
          <p:spPr>
            <a:xfrm>
              <a:off x="2972083" y="1979113"/>
              <a:ext cx="5113168" cy="214195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>
              <a:spLocks noChangeArrowheads="1"/>
            </p:cNvSpPr>
            <p:nvPr/>
          </p:nvSpPr>
          <p:spPr bwMode="auto">
            <a:xfrm>
              <a:off x="3044091" y="2303240"/>
              <a:ext cx="496915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单元格是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中的最小单位，用列标和行标组合来表示其地址，如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A1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C3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482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483768" y="2276872"/>
            <a:ext cx="3544284" cy="498093"/>
            <a:chOff x="5053868" y="1895211"/>
            <a:chExt cx="3544284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普通视图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2088232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82463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视图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483768" y="2907392"/>
            <a:ext cx="3544284" cy="498093"/>
            <a:chOff x="5053868" y="1895211"/>
            <a:chExt cx="3544284" cy="498093"/>
          </a:xfrm>
        </p:grpSpPr>
        <p:sp>
          <p:nvSpPr>
            <p:cNvPr id="73" name="TextBox 22"/>
            <p:cNvSpPr txBox="1"/>
            <p:nvPr/>
          </p:nvSpPr>
          <p:spPr>
            <a:xfrm>
              <a:off x="5053868" y="1895211"/>
              <a:ext cx="30364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页面布局视图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/>
          <p:cNvGrpSpPr/>
          <p:nvPr/>
        </p:nvGrpSpPr>
        <p:grpSpPr>
          <a:xfrm>
            <a:off x="2483768" y="3633252"/>
            <a:ext cx="3544284" cy="498093"/>
            <a:chOff x="5053868" y="1895211"/>
            <a:chExt cx="3544284" cy="498093"/>
          </a:xfrm>
        </p:grpSpPr>
        <p:sp>
          <p:nvSpPr>
            <p:cNvPr id="76" name="TextBox 22"/>
            <p:cNvSpPr txBox="1"/>
            <p:nvPr/>
          </p:nvSpPr>
          <p:spPr>
            <a:xfrm>
              <a:off x="5053868" y="1895211"/>
              <a:ext cx="30364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分页预览视图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7" name="直接连接符 76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2663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483768" y="1556792"/>
            <a:ext cx="4032448" cy="498093"/>
            <a:chOff x="5053868" y="1895211"/>
            <a:chExt cx="4032448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自动填充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403244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2448272" cy="870274"/>
            <a:chOff x="-33010" y="588691"/>
            <a:chExt cx="3059780" cy="601146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82463" cy="531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数据输入技巧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483768" y="2187312"/>
            <a:ext cx="4032448" cy="521608"/>
            <a:chOff x="5053868" y="1895211"/>
            <a:chExt cx="4032448" cy="521608"/>
          </a:xfrm>
        </p:grpSpPr>
        <p:sp>
          <p:nvSpPr>
            <p:cNvPr id="73" name="TextBox 22"/>
            <p:cNvSpPr txBox="1"/>
            <p:nvPr/>
          </p:nvSpPr>
          <p:spPr>
            <a:xfrm>
              <a:off x="5053868" y="1895211"/>
              <a:ext cx="39597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输入文本格式的数字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5053868" y="2393304"/>
              <a:ext cx="4032448" cy="235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/>
          <p:cNvGrpSpPr/>
          <p:nvPr/>
        </p:nvGrpSpPr>
        <p:grpSpPr>
          <a:xfrm>
            <a:off x="2483768" y="2913172"/>
            <a:ext cx="4032448" cy="498093"/>
            <a:chOff x="5053868" y="1895211"/>
            <a:chExt cx="4032448" cy="498093"/>
          </a:xfrm>
        </p:grpSpPr>
        <p:sp>
          <p:nvSpPr>
            <p:cNvPr id="76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输入负数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7" name="直接连接符 76"/>
            <p:cNvCxnSpPr/>
            <p:nvPr/>
          </p:nvCxnSpPr>
          <p:spPr>
            <a:xfrm flipV="1">
              <a:off x="5053868" y="2356876"/>
              <a:ext cx="4032448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2483768" y="3602603"/>
            <a:ext cx="4104456" cy="498093"/>
            <a:chOff x="5053868" y="1895211"/>
            <a:chExt cx="4104456" cy="498093"/>
          </a:xfrm>
        </p:grpSpPr>
        <p:sp>
          <p:nvSpPr>
            <p:cNvPr id="15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输入分数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 flipV="1">
              <a:off x="5053868" y="2356876"/>
              <a:ext cx="4104456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2483768" y="4233123"/>
            <a:ext cx="4104456" cy="498093"/>
            <a:chOff x="5053868" y="1895211"/>
            <a:chExt cx="4104456" cy="498093"/>
          </a:xfrm>
        </p:grpSpPr>
        <p:sp>
          <p:nvSpPr>
            <p:cNvPr id="18" name="TextBox 22"/>
            <p:cNvSpPr txBox="1"/>
            <p:nvPr/>
          </p:nvSpPr>
          <p:spPr>
            <a:xfrm>
              <a:off x="5053868" y="1895211"/>
              <a:ext cx="27286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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记忆式输入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 flipV="1">
              <a:off x="5053868" y="2356876"/>
              <a:ext cx="4104456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2483768" y="4958983"/>
            <a:ext cx="4104456" cy="498093"/>
            <a:chOff x="5053868" y="1895211"/>
            <a:chExt cx="4104456" cy="498093"/>
          </a:xfrm>
        </p:grpSpPr>
        <p:sp>
          <p:nvSpPr>
            <p:cNvPr id="21" name="TextBox 22"/>
            <p:cNvSpPr txBox="1"/>
            <p:nvPr/>
          </p:nvSpPr>
          <p:spPr>
            <a:xfrm>
              <a:off x="5053868" y="1895211"/>
              <a:ext cx="39597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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同时输入相同的数据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053868" y="2393304"/>
              <a:ext cx="410445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5422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7"/>
            <a:ext cx="6948233" cy="2448271"/>
            <a:chOff x="1350216" y="720714"/>
            <a:chExt cx="6948233" cy="2100481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4"/>
              <a:ext cx="6948233" cy="2100481"/>
              <a:chOff x="1350216" y="720714"/>
              <a:chExt cx="6948233" cy="2100481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P157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练习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96561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601042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：初步使用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421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2606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</a:t>
            </a:r>
            <a:endParaRPr lang="zh-CN" altLang="en-US" sz="3200" dirty="0">
              <a:solidFill>
                <a:prstClr val="white"/>
              </a:solidFill>
              <a:latin typeface="Tahoma" panose="020B0604030504040204" pitchFamily="34" charset="0"/>
              <a:ea typeface="方正粗倩简体" panose="03000509000000000000" pitchFamily="65" charset="-122"/>
              <a:cs typeface="Tahoma" panose="020B0604030504040204" pitchFamily="34" charset="0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3712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设置表格格式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24818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使用公式和函数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35924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分析与管理数据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470300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制作图表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78" y="1371237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8" name="TextBox 97"/>
          <p:cNvSpPr txBox="1">
            <a:spLocks noChangeArrowheads="1"/>
          </p:cNvSpPr>
          <p:nvPr/>
        </p:nvSpPr>
        <p:spPr bwMode="auto">
          <a:xfrm>
            <a:off x="1691678" y="581235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5.6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打印工作表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06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650576"/>
            <a:ext cx="5933624" cy="2002559"/>
            <a:chOff x="726608" y="1628797"/>
            <a:chExt cx="5933624" cy="3104320"/>
          </a:xfrm>
        </p:grpSpPr>
        <p:sp>
          <p:nvSpPr>
            <p:cNvPr id="3" name="矩形 2"/>
            <p:cNvSpPr/>
            <p:nvPr/>
          </p:nvSpPr>
          <p:spPr>
            <a:xfrm>
              <a:off x="726608" y="1628797"/>
              <a:ext cx="5933624" cy="31043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2931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前面的知识已经使我们会制作工作表了，但是制作工作表的目的是是什么呢</a:t>
              </a:r>
              <a:r>
                <a:rPr lang="zh-CN" altLang="en-US" sz="1600" b="1" dirty="0" smtClean="0">
                  <a:latin typeface="Arial" charset="0"/>
                </a:rPr>
                <a:t>？如</a:t>
              </a:r>
              <a:r>
                <a:rPr lang="zh-CN" altLang="en-US" sz="1600" b="1" dirty="0">
                  <a:latin typeface="Arial" charset="0"/>
                </a:rPr>
                <a:t>果不漂亮不直观就会影响到工作表的使用，事例：展示给学生几个功能模糊凌乱的</a:t>
              </a:r>
              <a:r>
                <a:rPr lang="en-US" altLang="zh-CN" sz="1600" b="1" dirty="0">
                  <a:latin typeface="Arial" charset="0"/>
                </a:rPr>
                <a:t>excel</a:t>
              </a:r>
              <a:r>
                <a:rPr lang="zh-CN" altLang="en-US" sz="1600" b="1" dirty="0">
                  <a:latin typeface="Arial" charset="0"/>
                </a:rPr>
                <a:t>工作表，和数据功能直观、经过美化的工作表，产生鲜明的对比，引入新的课</a:t>
              </a:r>
              <a:r>
                <a:rPr lang="zh-CN" altLang="en-US" sz="1600" b="1" dirty="0" smtClean="0">
                  <a:latin typeface="Arial" charset="0"/>
                </a:rPr>
                <a:t>程。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888432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158688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任务目标：设置表格格式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797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35565">
        <p:fade/>
      </p:transition>
    </mc:Choice>
    <mc:Fallback xmlns="">
      <p:transition advTm="3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490515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：设置表格格式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780067" y="1511293"/>
            <a:ext cx="3295990" cy="1890921"/>
            <a:chOff x="1797852" y="1706540"/>
            <a:chExt cx="3295990" cy="1890921"/>
          </a:xfrm>
        </p:grpSpPr>
        <p:grpSp>
          <p:nvGrpSpPr>
            <p:cNvPr id="31" name="组合 30"/>
            <p:cNvGrpSpPr/>
            <p:nvPr/>
          </p:nvGrpSpPr>
          <p:grpSpPr>
            <a:xfrm>
              <a:off x="1797852" y="1706540"/>
              <a:ext cx="3295990" cy="1224382"/>
              <a:chOff x="1391452" y="719645"/>
              <a:chExt cx="3295990" cy="1224381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1391452" y="719645"/>
                <a:ext cx="3295990" cy="1201501"/>
                <a:chOff x="1391452" y="719645"/>
                <a:chExt cx="3295990" cy="1201501"/>
              </a:xfrm>
            </p:grpSpPr>
            <p:sp>
              <p:nvSpPr>
                <p:cNvPr id="4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42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43" name="矩形 42"/>
                <p:cNvSpPr/>
                <p:nvPr/>
              </p:nvSpPr>
              <p:spPr>
                <a:xfrm>
                  <a:off x="1971344" y="720713"/>
                  <a:ext cx="2716098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43"/>
                <p:cNvSpPr/>
                <p:nvPr/>
              </p:nvSpPr>
              <p:spPr>
                <a:xfrm>
                  <a:off x="1971633" y="1357507"/>
                  <a:ext cx="2715809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8" name="矩形 37"/>
              <p:cNvSpPr/>
              <p:nvPr/>
            </p:nvSpPr>
            <p:spPr>
              <a:xfrm>
                <a:off x="2072755" y="762358"/>
                <a:ext cx="2031325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设置字符格式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2101157" y="1408495"/>
                <a:ext cx="1723549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合并单元格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1797852" y="3006678"/>
              <a:ext cx="3295990" cy="590783"/>
              <a:chOff x="1391452" y="-143713"/>
              <a:chExt cx="3295990" cy="590783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1391452" y="-143713"/>
                <a:ext cx="3295990" cy="590783"/>
                <a:chOff x="1391452" y="-143713"/>
                <a:chExt cx="3295990" cy="590783"/>
              </a:xfrm>
            </p:grpSpPr>
            <p:sp>
              <p:nvSpPr>
                <p:cNvPr id="35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6" name="矩形 35"/>
                <p:cNvSpPr/>
                <p:nvPr/>
              </p:nvSpPr>
              <p:spPr>
                <a:xfrm>
                  <a:off x="1971344" y="-143713"/>
                  <a:ext cx="2716098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4" name="矩形 33"/>
              <p:cNvSpPr/>
              <p:nvPr/>
            </p:nvSpPr>
            <p:spPr>
              <a:xfrm>
                <a:off x="2055662" y="-106928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设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置单元格边框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1780067" y="3482295"/>
            <a:ext cx="3295990" cy="1201502"/>
            <a:chOff x="1391452" y="719645"/>
            <a:chExt cx="3295990" cy="1201501"/>
          </a:xfrm>
        </p:grpSpPr>
        <p:grpSp>
          <p:nvGrpSpPr>
            <p:cNvPr id="59" name="组合 58"/>
            <p:cNvGrpSpPr/>
            <p:nvPr/>
          </p:nvGrpSpPr>
          <p:grpSpPr>
            <a:xfrm>
              <a:off x="1391452" y="719645"/>
              <a:ext cx="3295990" cy="1201501"/>
              <a:chOff x="1391452" y="719645"/>
              <a:chExt cx="3295990" cy="1201501"/>
            </a:xfrm>
          </p:grpSpPr>
          <p:sp>
            <p:nvSpPr>
              <p:cNvPr id="62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63" name="TextBox 10"/>
              <p:cNvSpPr txBox="1"/>
              <p:nvPr/>
            </p:nvSpPr>
            <p:spPr>
              <a:xfrm>
                <a:off x="1391452" y="1336488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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1971344" y="720713"/>
                <a:ext cx="2716098" cy="55293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1971634" y="1357507"/>
                <a:ext cx="2715808" cy="56363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2072755" y="762358"/>
              <a:ext cx="233910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置单元格底纹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2101157" y="1408495"/>
              <a:ext cx="233910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新建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元格批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注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086128" y="1505734"/>
            <a:ext cx="3295990" cy="1890921"/>
            <a:chOff x="1797852" y="1706540"/>
            <a:chExt cx="3295990" cy="1890921"/>
          </a:xfrm>
        </p:grpSpPr>
        <p:grpSp>
          <p:nvGrpSpPr>
            <p:cNvPr id="45" name="组合 44"/>
            <p:cNvGrpSpPr/>
            <p:nvPr/>
          </p:nvGrpSpPr>
          <p:grpSpPr>
            <a:xfrm>
              <a:off x="1797852" y="1706540"/>
              <a:ext cx="3295990" cy="1201502"/>
              <a:chOff x="1391452" y="719645"/>
              <a:chExt cx="3295990" cy="1201501"/>
            </a:xfrm>
          </p:grpSpPr>
          <p:grpSp>
            <p:nvGrpSpPr>
              <p:cNvPr id="52" name="组合 51"/>
              <p:cNvGrpSpPr/>
              <p:nvPr/>
            </p:nvGrpSpPr>
            <p:grpSpPr>
              <a:xfrm>
                <a:off x="1391452" y="719645"/>
                <a:ext cx="3295990" cy="1201501"/>
                <a:chOff x="1391452" y="719645"/>
                <a:chExt cx="3295990" cy="1201501"/>
              </a:xfrm>
            </p:grpSpPr>
            <p:sp>
              <p:nvSpPr>
                <p:cNvPr id="55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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6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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7" name="矩形 56"/>
                <p:cNvSpPr/>
                <p:nvPr/>
              </p:nvSpPr>
              <p:spPr>
                <a:xfrm>
                  <a:off x="1971344" y="720713"/>
                  <a:ext cx="2716098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57"/>
                <p:cNvSpPr/>
                <p:nvPr/>
              </p:nvSpPr>
              <p:spPr>
                <a:xfrm>
                  <a:off x="1971633" y="1357507"/>
                  <a:ext cx="2715809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3" name="矩形 52"/>
              <p:cNvSpPr/>
              <p:nvPr/>
            </p:nvSpPr>
            <p:spPr>
              <a:xfrm>
                <a:off x="2072755" y="76235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套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用表格格式</a:t>
                </a: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2101157" y="1408495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设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置条件格式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797852" y="3006678"/>
              <a:ext cx="3295990" cy="590783"/>
              <a:chOff x="1391452" y="-143713"/>
              <a:chExt cx="3295990" cy="590783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1391452" y="-143713"/>
                <a:ext cx="3295990" cy="590783"/>
                <a:chOff x="1391452" y="-143713"/>
                <a:chExt cx="3295990" cy="590783"/>
              </a:xfrm>
            </p:grpSpPr>
            <p:sp>
              <p:nvSpPr>
                <p:cNvPr id="50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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1" name="矩形 50"/>
                <p:cNvSpPr/>
                <p:nvPr/>
              </p:nvSpPr>
              <p:spPr>
                <a:xfrm>
                  <a:off x="1971344" y="-143713"/>
                  <a:ext cx="2716098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49" name="矩形 48"/>
              <p:cNvSpPr/>
              <p:nvPr/>
            </p:nvSpPr>
            <p:spPr>
              <a:xfrm>
                <a:off x="2055662" y="-10692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格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式刷的使用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5086128" y="3476736"/>
            <a:ext cx="3328181" cy="1201502"/>
            <a:chOff x="1391452" y="719645"/>
            <a:chExt cx="3328181" cy="1201501"/>
          </a:xfrm>
        </p:grpSpPr>
        <p:grpSp>
          <p:nvGrpSpPr>
            <p:cNvPr id="67" name="组合 66"/>
            <p:cNvGrpSpPr/>
            <p:nvPr/>
          </p:nvGrpSpPr>
          <p:grpSpPr>
            <a:xfrm>
              <a:off x="1391452" y="719645"/>
              <a:ext cx="3295990" cy="1201501"/>
              <a:chOff x="1391452" y="719645"/>
              <a:chExt cx="3295990" cy="1201501"/>
            </a:xfrm>
          </p:grpSpPr>
          <p:sp>
            <p:nvSpPr>
              <p:cNvPr id="7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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71" name="TextBox 10"/>
              <p:cNvSpPr txBox="1"/>
              <p:nvPr/>
            </p:nvSpPr>
            <p:spPr>
              <a:xfrm>
                <a:off x="1391452" y="1336488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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1971344" y="720713"/>
                <a:ext cx="2716098" cy="55293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矩形 72"/>
              <p:cNvSpPr/>
              <p:nvPr/>
            </p:nvSpPr>
            <p:spPr>
              <a:xfrm>
                <a:off x="1971634" y="1357507"/>
                <a:ext cx="2715808" cy="56363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2072755" y="762358"/>
              <a:ext cx="264687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置工作标签颜色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2101157" y="1408495"/>
              <a:ext cx="233910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示隐藏行、列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160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5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5"/>
              <a:chOff x="1408114" y="719645"/>
              <a:chExt cx="5637806" cy="1818235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数据类型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882351"/>
              <a:ext cx="2954655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合并单元格下拉菜单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1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：设置表格格式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561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23528" y="1412776"/>
            <a:ext cx="2808312" cy="4423374"/>
            <a:chOff x="2972083" y="1979112"/>
            <a:chExt cx="5113168" cy="3861011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79112"/>
              <a:ext cx="5113168" cy="3861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02362" y="2009841"/>
              <a:ext cx="5082889" cy="16694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en-US" altLang="zh-CN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包括各种类型的数据，如文本、数值、日期、时间等。单元格数字格式可以通过“设置单元格格式”对话框“数字”选项卡进行设置。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36512" y="404664"/>
            <a:ext cx="1800199" cy="650475"/>
            <a:chOff x="-33010" y="588691"/>
            <a:chExt cx="1443292" cy="449319"/>
          </a:xfrm>
        </p:grpSpPr>
        <p:sp>
          <p:nvSpPr>
            <p:cNvPr id="9" name="矩形 1"/>
            <p:cNvSpPr/>
            <p:nvPr/>
          </p:nvSpPr>
          <p:spPr>
            <a:xfrm>
              <a:off x="-1" y="588691"/>
              <a:ext cx="1410283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-33010" y="658342"/>
              <a:ext cx="1154634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数据类型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904" y="1441437"/>
            <a:ext cx="4968552" cy="442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448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-36513" y="404664"/>
            <a:ext cx="3456385" cy="870274"/>
            <a:chOff x="-33010" y="588691"/>
            <a:chExt cx="3059780" cy="601146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47824" cy="531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合并单元格下拉菜单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72816"/>
            <a:ext cx="2876550" cy="1866900"/>
          </a:xfrm>
          <a:prstGeom prst="rect">
            <a:avLst/>
          </a:prstGeom>
        </p:spPr>
      </p:pic>
      <p:sp>
        <p:nvSpPr>
          <p:cNvPr id="3" name="矩形标注 2"/>
          <p:cNvSpPr/>
          <p:nvPr/>
        </p:nvSpPr>
        <p:spPr>
          <a:xfrm>
            <a:off x="4067944" y="1754180"/>
            <a:ext cx="4824536" cy="1080120"/>
          </a:xfrm>
          <a:prstGeom prst="wedgeRectCallout">
            <a:avLst>
              <a:gd name="adj1" fmla="val -85862"/>
              <a:gd name="adj2" fmla="val -19238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将选择的多个单元格合并为一个较大的单元格，并将新单元格的内容居中。</a:t>
            </a:r>
            <a:endParaRPr lang="zh-CN" altLang="en-US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标注 34"/>
          <p:cNvSpPr/>
          <p:nvPr/>
        </p:nvSpPr>
        <p:spPr>
          <a:xfrm>
            <a:off x="4067944" y="2276872"/>
            <a:ext cx="4824536" cy="648072"/>
          </a:xfrm>
          <a:prstGeom prst="wedgeRectCallout">
            <a:avLst>
              <a:gd name="adj1" fmla="val -88040"/>
              <a:gd name="adj2" fmla="val -19562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将所选单元格按行合并。</a:t>
            </a:r>
            <a:endParaRPr lang="zh-CN" altLang="en-US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标注 35"/>
          <p:cNvSpPr/>
          <p:nvPr/>
        </p:nvSpPr>
        <p:spPr>
          <a:xfrm>
            <a:off x="4067944" y="2708920"/>
            <a:ext cx="4824536" cy="576064"/>
          </a:xfrm>
          <a:prstGeom prst="wedgeRectCallout">
            <a:avLst>
              <a:gd name="adj1" fmla="val -81723"/>
              <a:gd name="adj2" fmla="val -16319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将所选单元格合并为一个单元格。</a:t>
            </a:r>
            <a:endParaRPr lang="zh-CN" altLang="en-US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标注 36"/>
          <p:cNvSpPr/>
          <p:nvPr/>
        </p:nvSpPr>
        <p:spPr>
          <a:xfrm>
            <a:off x="3995936" y="3356992"/>
            <a:ext cx="4824536" cy="576064"/>
          </a:xfrm>
          <a:prstGeom prst="wedgeRectCallout">
            <a:avLst>
              <a:gd name="adj1" fmla="val -74207"/>
              <a:gd name="adj2" fmla="val -40038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将合并后的单元格拆分为多个单元格。</a:t>
            </a:r>
            <a:endParaRPr lang="zh-CN" altLang="en-US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308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5" grpId="0" animBg="1"/>
      <p:bldP spid="35" grpId="1" animBg="1"/>
      <p:bldP spid="36" grpId="0" animBg="1"/>
      <p:bldP spid="36" grpId="1" animBg="1"/>
      <p:bldP spid="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34346" y="1772817"/>
            <a:ext cx="6959520" cy="1803048"/>
            <a:chOff x="1327946" y="720714"/>
            <a:chExt cx="6959520" cy="1546915"/>
          </a:xfrm>
        </p:grpSpPr>
        <p:grpSp>
          <p:nvGrpSpPr>
            <p:cNvPr id="6" name="组合 5"/>
            <p:cNvGrpSpPr/>
            <p:nvPr/>
          </p:nvGrpSpPr>
          <p:grpSpPr>
            <a:xfrm>
              <a:off x="1327946" y="720714"/>
              <a:ext cx="6959520" cy="1546915"/>
              <a:chOff x="1327946" y="720714"/>
              <a:chExt cx="6959520" cy="154691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67956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27946" y="1649840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427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P165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练习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94394" y="1744849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题。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19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：设置表格格式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846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2606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</a:t>
            </a:r>
            <a:endParaRPr lang="zh-CN" altLang="en-US" sz="3200" dirty="0">
              <a:solidFill>
                <a:prstClr val="white"/>
              </a:solidFill>
              <a:latin typeface="Tahoma" panose="020B0604030504040204" pitchFamily="34" charset="0"/>
              <a:ea typeface="方正粗倩简体" panose="03000509000000000000" pitchFamily="65" charset="-122"/>
              <a:cs typeface="Tahoma" panose="020B0604030504040204" pitchFamily="34" charset="0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3712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设置表格格式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24818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使用公式和函数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35924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分析与管理数据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470300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制作图表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0" y="2480584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8" name="TextBox 97"/>
          <p:cNvSpPr txBox="1">
            <a:spLocks noChangeArrowheads="1"/>
          </p:cNvSpPr>
          <p:nvPr/>
        </p:nvSpPr>
        <p:spPr bwMode="auto">
          <a:xfrm>
            <a:off x="1691678" y="581235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5.6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打印工作表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297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650577"/>
            <a:ext cx="5933624" cy="1354488"/>
            <a:chOff x="726608" y="1628799"/>
            <a:chExt cx="5933624" cy="2099695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209969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860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在</a:t>
              </a:r>
              <a:r>
                <a:rPr lang="en-US" altLang="zh-CN" sz="1600" b="1" dirty="0">
                  <a:latin typeface="Arial" charset="0"/>
                </a:rPr>
                <a:t>Excel</a:t>
              </a:r>
              <a:r>
                <a:rPr lang="zh-CN" altLang="en-US" sz="1600" b="1" dirty="0">
                  <a:latin typeface="Arial" charset="0"/>
                </a:rPr>
                <a:t>中输入原始数据并进行格式设置后，还可以使用公式和函数进行数据计算。那么这节课我们将运用“销售情况表”为例来完成公式和函数的制作</a:t>
              </a:r>
              <a:r>
                <a:rPr lang="zh-CN" altLang="en-US" sz="1600" b="1" dirty="0" smtClean="0">
                  <a:latin typeface="Arial" charset="0"/>
                </a:rPr>
                <a:t>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888432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158688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任务目标：使用公式和函数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390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35565">
        <p:fade/>
      </p:transition>
    </mc:Choice>
    <mc:Fallback xmlns="">
      <p:transition advTm="3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490515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：使用公式和函数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764207" y="1511293"/>
            <a:ext cx="5670328" cy="1539502"/>
            <a:chOff x="1375592" y="719645"/>
            <a:chExt cx="5670328" cy="1539501"/>
          </a:xfrm>
        </p:grpSpPr>
        <p:grpSp>
          <p:nvGrpSpPr>
            <p:cNvPr id="37" name="组合 36"/>
            <p:cNvGrpSpPr/>
            <p:nvPr/>
          </p:nvGrpSpPr>
          <p:grpSpPr>
            <a:xfrm>
              <a:off x="1375592" y="719645"/>
              <a:ext cx="5670328" cy="1539501"/>
              <a:chOff x="1375592" y="719645"/>
              <a:chExt cx="5670328" cy="1539501"/>
            </a:xfrm>
          </p:grpSpPr>
          <p:sp>
            <p:nvSpPr>
              <p:cNvPr id="4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42" name="TextBox 10"/>
              <p:cNvSpPr txBox="1"/>
              <p:nvPr/>
            </p:nvSpPr>
            <p:spPr>
              <a:xfrm>
                <a:off x="1375592" y="1685094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1971344" y="720713"/>
                <a:ext cx="5074576" cy="55293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1971633" y="1695507"/>
                <a:ext cx="5074287" cy="56363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2072755" y="762358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使用公式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108296" y="1709560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使用函数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805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07320" y="1707608"/>
            <a:ext cx="5645000" cy="1717078"/>
            <a:chOff x="1400920" y="720713"/>
            <a:chExt cx="5645000" cy="1717077"/>
          </a:xfrm>
        </p:grpSpPr>
        <p:grpSp>
          <p:nvGrpSpPr>
            <p:cNvPr id="6" name="组合 5"/>
            <p:cNvGrpSpPr/>
            <p:nvPr/>
          </p:nvGrpSpPr>
          <p:grpSpPr>
            <a:xfrm>
              <a:off x="1400920" y="720713"/>
              <a:ext cx="5645000" cy="1717077"/>
              <a:chOff x="1400920" y="720713"/>
              <a:chExt cx="5645000" cy="1717077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0920" y="781403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794032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72202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80021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公式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794032"/>
              <a:ext cx="1723549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单元格引用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1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：使用公式和函数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92567" y="3684576"/>
            <a:ext cx="5659753" cy="1717078"/>
            <a:chOff x="1386167" y="720713"/>
            <a:chExt cx="5659753" cy="1717077"/>
          </a:xfrm>
        </p:grpSpPr>
        <p:grpSp>
          <p:nvGrpSpPr>
            <p:cNvPr id="23" name="组合 22"/>
            <p:cNvGrpSpPr/>
            <p:nvPr/>
          </p:nvGrpSpPr>
          <p:grpSpPr>
            <a:xfrm>
              <a:off x="1386167" y="720713"/>
              <a:ext cx="5659753" cy="1717077"/>
              <a:chOff x="1386167" y="720713"/>
              <a:chExt cx="5659753" cy="1717077"/>
            </a:xfrm>
          </p:grpSpPr>
          <p:sp>
            <p:nvSpPr>
              <p:cNvPr id="26" name="TextBox 9"/>
              <p:cNvSpPr txBox="1"/>
              <p:nvPr/>
            </p:nvSpPr>
            <p:spPr>
              <a:xfrm>
                <a:off x="1386167" y="78279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7" name="TextBox 10"/>
              <p:cNvSpPr txBox="1"/>
              <p:nvPr/>
            </p:nvSpPr>
            <p:spPr>
              <a:xfrm>
                <a:off x="1408114" y="1794032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1971633" y="172202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2101157" y="788418"/>
              <a:ext cx="80021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函数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149376" y="1794032"/>
              <a:ext cx="1723549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单元格名称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556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-36513" y="404664"/>
            <a:ext cx="1368153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47824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公式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51520" y="1412776"/>
            <a:ext cx="3672408" cy="3960440"/>
            <a:chOff x="2972083" y="1979112"/>
            <a:chExt cx="5113168" cy="3861011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79112"/>
              <a:ext cx="5113168" cy="3861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02362" y="2009841"/>
              <a:ext cx="5082889" cy="36906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中的公式就是对单元格中的数据进行运算的一个表达式，以“</a:t>
              </a:r>
              <a:r>
                <a:rPr lang="en-US" altLang="zh-CN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=</a:t>
              </a: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”开头，包含运算符、常量、函数以及单元格引用等元素。运算符包括算数运算符、比较运算符、文本运算符和引用运算符。运算符优先级见右表</a:t>
              </a:r>
              <a:endPara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8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291152"/>
              </p:ext>
            </p:extLst>
          </p:nvPr>
        </p:nvGraphicFramePr>
        <p:xfrm>
          <a:off x="4427984" y="718525"/>
          <a:ext cx="4392488" cy="5111788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387101"/>
                <a:gridCol w="3005387"/>
              </a:tblGrid>
              <a:tr h="500611">
                <a:tc gridSpan="2"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运算符（由高到低）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</a:tr>
              <a:tr h="182963">
                <a:tc rowSpan="3"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引用运算符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           冒号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82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             空格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82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            逗号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23240">
                <a:tc rowSpan="5"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算术运算符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-              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负号</a:t>
                      </a:r>
                    </a:p>
                  </a:txBody>
                  <a:tcPr marL="90183" marR="90183" marT="47342" marB="47342" anchor="ctr" horzOverflow="overflow"/>
                </a:tc>
              </a:tr>
              <a:tr h="21528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%            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百分号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2323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^             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乘幂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232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*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和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         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乘和除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232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和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-        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加和减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文本运算符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&amp;             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与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37222">
                <a:tc rowSpan="4"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比较运算符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=             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等号  </a:t>
                      </a:r>
                    </a:p>
                  </a:txBody>
                  <a:tcPr marL="90183" marR="90183" marT="47342" marB="47342" anchor="ctr" horzOverflow="overflow"/>
                </a:tc>
              </a:tr>
              <a:tr h="20130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或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&gt;       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小于和大于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3722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&lt;=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或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&gt;=  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小于等于和大于等于</a:t>
                      </a:r>
                    </a:p>
                  </a:txBody>
                  <a:tcPr marL="90183" marR="90183" marT="47342" marB="47342" anchor="ctr" horzOverflow="overflow"/>
                </a:tc>
              </a:tr>
              <a:tr h="13722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&lt;&gt;          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不等于</a:t>
                      </a:r>
                    </a:p>
                  </a:txBody>
                  <a:tcPr marL="90183" marR="90183" marT="47342" marB="47342" anchor="ctr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0164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36512" y="404664"/>
            <a:ext cx="3312368" cy="650475"/>
            <a:chOff x="-33010" y="588691"/>
            <a:chExt cx="3059780" cy="449319"/>
          </a:xfrm>
        </p:grpSpPr>
        <p:sp>
          <p:nvSpPr>
            <p:cNvPr id="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单元格引用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引用样式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10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644064"/>
              </p:ext>
            </p:extLst>
          </p:nvPr>
        </p:nvGraphicFramePr>
        <p:xfrm>
          <a:off x="395536" y="1196752"/>
          <a:ext cx="8352928" cy="448215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203388"/>
                <a:gridCol w="7149540"/>
              </a:tblGrid>
              <a:tr h="57261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引用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含义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A5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列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与第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行交叉处的单元格</a:t>
                      </a:r>
                    </a:p>
                  </a:txBody>
                  <a:tcPr marL="90183" marR="90183" marT="47342" marB="47342" anchor="ctr" horzOverflow="overflow"/>
                </a:tc>
              </a:tr>
              <a:tr h="61619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A5:A15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列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行至第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行之间的单元格区域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A5:D5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第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5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行列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A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至列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D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之间的单元格区域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A5:D15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A5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单元格与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D15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单元格之间的单元格区域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5:15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第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5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行至第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15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行之间的全部单元格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A:D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列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A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至列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D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之间的全部单元格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A:A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列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A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中的全部单元格</a:t>
                      </a:r>
                    </a:p>
                  </a:txBody>
                  <a:tcPr marL="90183" marR="90183" marT="47342" marB="47342" anchor="ctr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37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36512" y="404664"/>
            <a:ext cx="3312368" cy="650475"/>
            <a:chOff x="-33010" y="588691"/>
            <a:chExt cx="3059780" cy="449319"/>
          </a:xfrm>
        </p:grpSpPr>
        <p:sp>
          <p:nvSpPr>
            <p:cNvPr id="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单元格引用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引用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式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内容占位符 2"/>
          <p:cNvSpPr txBox="1">
            <a:spLocks/>
          </p:cNvSpPr>
          <p:nvPr/>
        </p:nvSpPr>
        <p:spPr>
          <a:xfrm>
            <a:off x="467544" y="1340768"/>
            <a:ext cx="8229600" cy="414571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、相对引用：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指通过单元格的相对引用单元格，即直接使用单元格的列标和行标，含有相对引用的公式所在单元格位置发生变化，引用也将随之发生变化。</a:t>
            </a:r>
            <a:endParaRPr lang="en-US" altLang="zh-CN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、绝对引用：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指通过单元格的绝对地址引用单元格，即在列标和行标前面分别加上“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$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含有绝对引用的公式所在单元格位置发生变化，引用不会发生变化。</a:t>
            </a:r>
            <a:endParaRPr lang="en-US" altLang="zh-CN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、混合引用：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指引用中包含相对引用和绝对引用，含有混合引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用的公式所在单元格位置发生变化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，相对引用部分发生变化，绝对引用部分不发生变化。</a:t>
            </a:r>
            <a:endParaRPr lang="en-US" altLang="zh-CN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三维引用：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指在同一工作簿中不同工作表中单元格的相互引用，引用格式为“工作表！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单元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格地址”。</a:t>
            </a:r>
            <a:endParaRPr lang="en-US" altLang="zh-CN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itchFamily="2" charset="2"/>
              <a:buNone/>
            </a:pP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itchFamily="2" charset="2"/>
              <a:buNone/>
            </a:pP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8025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-36513" y="404664"/>
            <a:ext cx="1368153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15616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函数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39552" y="1988840"/>
            <a:ext cx="7992888" cy="2808312"/>
            <a:chOff x="2972083" y="1979112"/>
            <a:chExt cx="5113168" cy="3861011"/>
          </a:xfrm>
          <a:solidFill>
            <a:srgbClr val="BFE2EB"/>
          </a:solidFill>
        </p:grpSpPr>
        <p:sp>
          <p:nvSpPr>
            <p:cNvPr id="36" name="矩形 35"/>
            <p:cNvSpPr/>
            <p:nvPr/>
          </p:nvSpPr>
          <p:spPr>
            <a:xfrm>
              <a:off x="2972083" y="1979112"/>
              <a:ext cx="5113168" cy="3861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矩形 36"/>
            <p:cNvSpPr>
              <a:spLocks noChangeArrowheads="1"/>
            </p:cNvSpPr>
            <p:nvPr/>
          </p:nvSpPr>
          <p:spPr bwMode="auto">
            <a:xfrm>
              <a:off x="3002362" y="2005958"/>
              <a:ext cx="4944695" cy="23403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函数是由函数名和参数组成的预定义特殊公式，</a:t>
              </a:r>
              <a:r>
                <a:rPr lang="en-US" altLang="zh-CN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Excel2010</a:t>
              </a: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为用户提供了若干预定义函数，如财务函数、时间和日期函数、统计函数、文本函数、逻辑函数等，通过这些函数可以对工作表中的数据进行一系列运算。用户可以通过</a:t>
              </a:r>
              <a:r>
                <a:rPr lang="en-US" altLang="zh-CN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的帮助来了解各函数的功能和用法。</a:t>
              </a:r>
              <a:endPara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279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7"/>
            <a:ext cx="6937250" cy="3024335"/>
            <a:chOff x="1350216" y="720714"/>
            <a:chExt cx="6937250" cy="2594712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4"/>
              <a:ext cx="6937250" cy="2594712"/>
              <a:chOff x="1350216" y="720714"/>
              <a:chExt cx="6937250" cy="2594712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155951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6" y="2697637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4734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尝试用日期函数计算某年的天数，判断某日是星期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几；（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P173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中工资表中的计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算；（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建立学生成绩表，使用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IF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函数进行判断，当成绩不及格时，突出显示。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56222" y="2792646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相关习题、单元实训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19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：使用公式和函数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43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2606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</a:t>
            </a:r>
            <a:endParaRPr lang="zh-CN" altLang="en-US" sz="3200" dirty="0">
              <a:solidFill>
                <a:prstClr val="white"/>
              </a:solidFill>
              <a:latin typeface="Tahoma" panose="020B0604030504040204" pitchFamily="34" charset="0"/>
              <a:ea typeface="方正粗倩简体" panose="03000509000000000000" pitchFamily="65" charset="-122"/>
              <a:cs typeface="Tahoma" panose="020B0604030504040204" pitchFamily="34" charset="0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3712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设置表格格式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24818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使用公式和函数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35924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分析与管理数据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470300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制作图表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78" y="3591173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8" name="TextBox 97"/>
          <p:cNvSpPr txBox="1">
            <a:spLocks noChangeArrowheads="1"/>
          </p:cNvSpPr>
          <p:nvPr/>
        </p:nvSpPr>
        <p:spPr bwMode="auto">
          <a:xfrm>
            <a:off x="1691678" y="581235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5.6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打印工作表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269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650577"/>
            <a:ext cx="5933624" cy="1354488"/>
            <a:chOff x="726608" y="1628799"/>
            <a:chExt cx="5933624" cy="2099695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209969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860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在日常生活中，仅数据计算是不够得，有时是需要进行数据分析的，那么怎么使用</a:t>
              </a:r>
              <a:r>
                <a:rPr lang="en-US" altLang="zh-CN" sz="1600" b="1" dirty="0">
                  <a:latin typeface="Arial" charset="0"/>
                </a:rPr>
                <a:t>Excel</a:t>
              </a:r>
              <a:r>
                <a:rPr lang="zh-CN" altLang="en-US" sz="1600" b="1" dirty="0">
                  <a:latin typeface="Arial" charset="0"/>
                </a:rPr>
                <a:t>进行数据的分析操作呢？这就是我们这节课要完成的任务</a:t>
              </a:r>
              <a:r>
                <a:rPr lang="zh-CN" altLang="en-US" sz="1600" b="1" dirty="0" smtClean="0">
                  <a:latin typeface="Arial" charset="0"/>
                </a:rPr>
                <a:t>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888432" cy="808719"/>
            <a:chOff x="-33010" y="588691"/>
            <a:chExt cx="7360383" cy="558627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158688" cy="4889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任务目标：分析与管理数据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100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35565">
        <p:fade/>
      </p:transition>
    </mc:Choice>
    <mc:Fallback xmlns="">
      <p:transition advTm="3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490515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：分析与管理数据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80067" y="1511293"/>
            <a:ext cx="5654468" cy="3195384"/>
            <a:chOff x="1780067" y="1511293"/>
            <a:chExt cx="5654468" cy="3195384"/>
          </a:xfrm>
        </p:grpSpPr>
        <p:grpSp>
          <p:nvGrpSpPr>
            <p:cNvPr id="30" name="组合 29"/>
            <p:cNvGrpSpPr/>
            <p:nvPr/>
          </p:nvGrpSpPr>
          <p:grpSpPr>
            <a:xfrm>
              <a:off x="1780067" y="1511293"/>
              <a:ext cx="5654468" cy="1890921"/>
              <a:chOff x="1797852" y="1706540"/>
              <a:chExt cx="5654468" cy="1890921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1797852" y="1706540"/>
                <a:ext cx="5654468" cy="1224382"/>
                <a:chOff x="1391452" y="719645"/>
                <a:chExt cx="5654468" cy="1224381"/>
              </a:xfrm>
            </p:grpSpPr>
            <p:grpSp>
              <p:nvGrpSpPr>
                <p:cNvPr id="37" name="组合 36"/>
                <p:cNvGrpSpPr/>
                <p:nvPr/>
              </p:nvGrpSpPr>
              <p:grpSpPr>
                <a:xfrm>
                  <a:off x="1391452" y="719645"/>
                  <a:ext cx="5654468" cy="1201501"/>
                  <a:chOff x="1391452" y="719645"/>
                  <a:chExt cx="5654468" cy="1201501"/>
                </a:xfrm>
              </p:grpSpPr>
              <p:sp>
                <p:nvSpPr>
                  <p:cNvPr id="40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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42" name="TextBox 10"/>
                  <p:cNvSpPr txBox="1"/>
                  <p:nvPr/>
                </p:nvSpPr>
                <p:spPr>
                  <a:xfrm>
                    <a:off x="1391452" y="133648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>
                        <a:latin typeface="Franklin Gothic Book" pitchFamily="34" charset="0"/>
                        <a:sym typeface="Wingdings"/>
                      </a:rPr>
                      <a:t>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43" name="矩形 42"/>
                  <p:cNvSpPr/>
                  <p:nvPr/>
                </p:nvSpPr>
                <p:spPr>
                  <a:xfrm>
                    <a:off x="1971344" y="720713"/>
                    <a:ext cx="5074576" cy="552930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4" name="矩形 43"/>
                  <p:cNvSpPr/>
                  <p:nvPr/>
                </p:nvSpPr>
                <p:spPr>
                  <a:xfrm>
                    <a:off x="1971633" y="1357507"/>
                    <a:ext cx="5074287" cy="56363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8" name="矩形 37"/>
                <p:cNvSpPr/>
                <p:nvPr/>
              </p:nvSpPr>
              <p:spPr>
                <a:xfrm>
                  <a:off x="2072755" y="762358"/>
                  <a:ext cx="1415772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排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序数据</a:t>
                  </a:r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2101157" y="1408495"/>
                  <a:ext cx="1415772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筛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选数据</a:t>
                  </a:r>
                </a:p>
              </p:txBody>
            </p:sp>
          </p:grpSp>
          <p:grpSp>
            <p:nvGrpSpPr>
              <p:cNvPr id="32" name="组合 31"/>
              <p:cNvGrpSpPr/>
              <p:nvPr/>
            </p:nvGrpSpPr>
            <p:grpSpPr>
              <a:xfrm>
                <a:off x="1797852" y="3006678"/>
                <a:ext cx="5654468" cy="590783"/>
                <a:chOff x="1391452" y="-143713"/>
                <a:chExt cx="5654468" cy="590783"/>
              </a:xfrm>
            </p:grpSpPr>
            <p:grpSp>
              <p:nvGrpSpPr>
                <p:cNvPr id="33" name="组合 32"/>
                <p:cNvGrpSpPr/>
                <p:nvPr/>
              </p:nvGrpSpPr>
              <p:grpSpPr>
                <a:xfrm>
                  <a:off x="1391452" y="-143713"/>
                  <a:ext cx="5654468" cy="590783"/>
                  <a:chOff x="1391452" y="-143713"/>
                  <a:chExt cx="5654468" cy="590783"/>
                </a:xfrm>
              </p:grpSpPr>
              <p:sp>
                <p:nvSpPr>
                  <p:cNvPr id="35" name="TextBox 25"/>
                  <p:cNvSpPr txBox="1"/>
                  <p:nvPr/>
                </p:nvSpPr>
                <p:spPr>
                  <a:xfrm>
                    <a:off x="1391452" y="-10692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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6" name="矩形 35"/>
                  <p:cNvSpPr/>
                  <p:nvPr/>
                </p:nvSpPr>
                <p:spPr>
                  <a:xfrm>
                    <a:off x="1971344" y="-143713"/>
                    <a:ext cx="5074576" cy="569965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4" name="矩形 33"/>
                <p:cNvSpPr/>
                <p:nvPr/>
              </p:nvSpPr>
              <p:spPr>
                <a:xfrm>
                  <a:off x="2055662" y="-106928"/>
                  <a:ext cx="1415772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合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并计算</a:t>
                  </a:r>
                </a:p>
              </p:txBody>
            </p:sp>
          </p:grpSp>
        </p:grpSp>
        <p:grpSp>
          <p:nvGrpSpPr>
            <p:cNvPr id="46" name="组合 45"/>
            <p:cNvGrpSpPr/>
            <p:nvPr/>
          </p:nvGrpSpPr>
          <p:grpSpPr>
            <a:xfrm>
              <a:off x="1780067" y="3482295"/>
              <a:ext cx="5654468" cy="1224382"/>
              <a:chOff x="1391452" y="719645"/>
              <a:chExt cx="5654468" cy="1224381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62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63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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64" name="矩形 63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矩形 64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0" name="矩形 59"/>
              <p:cNvSpPr/>
              <p:nvPr/>
            </p:nvSpPr>
            <p:spPr>
              <a:xfrm>
                <a:off x="2072755" y="762358"/>
                <a:ext cx="2031325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分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类汇总数据</a:t>
                </a:r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2101157" y="1408495"/>
                <a:ext cx="2339102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创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建数据透视表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400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5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5"/>
              <a:chOff x="1408114" y="719645"/>
              <a:chExt cx="5637806" cy="1818235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233910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数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据排序的规则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882351"/>
              <a:ext cx="326243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数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据透视表概念及用途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2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：分析与管理数据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59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-36512" y="404664"/>
            <a:ext cx="2880320" cy="650475"/>
            <a:chOff x="-33010" y="588691"/>
            <a:chExt cx="2309268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2218527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309268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数据排序的规则</a:t>
              </a:r>
            </a:p>
          </p:txBody>
        </p:sp>
      </p:grpSp>
      <p:graphicFrame>
        <p:nvGraphicFramePr>
          <p:cNvPr id="14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315143"/>
              </p:ext>
            </p:extLst>
          </p:nvPr>
        </p:nvGraphicFramePr>
        <p:xfrm>
          <a:off x="467544" y="1484784"/>
          <a:ext cx="8352928" cy="3661689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203388"/>
                <a:gridCol w="7149540"/>
              </a:tblGrid>
              <a:tr h="57261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数据类型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排序规则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数值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按数值的大小排列</a:t>
                      </a:r>
                    </a:p>
                  </a:txBody>
                  <a:tcPr marL="90183" marR="90183" marT="47342" marB="47342" anchor="ctr" horzOverflow="overflow"/>
                </a:tc>
              </a:tr>
              <a:tr h="61619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日期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按日期的先后顺序排列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文本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按字符串从左到右逐个字符进行排序，即先按第一个字符排序，第一个字符相同时，再按第二个字符排序，依次类推。汉字按拼音的首字母进行排序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逻辑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FALSE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排在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TRUE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前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空单元格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无论是升序还是降序，空单元格总是排在最后</a:t>
                      </a:r>
                    </a:p>
                  </a:txBody>
                  <a:tcPr marL="90183" marR="90183" marT="47342" marB="47342" anchor="ctr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832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-36513" y="404664"/>
            <a:ext cx="2808313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47824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数据透视表概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念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71600" y="2060848"/>
            <a:ext cx="7200800" cy="3096344"/>
            <a:chOff x="2972083" y="1979112"/>
            <a:chExt cx="5113168" cy="3861011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79112"/>
              <a:ext cx="5113168" cy="3861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02362" y="2009841"/>
              <a:ext cx="5082889" cy="368089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数据透视表（</a:t>
              </a:r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Pivot Table</a:t>
              </a: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）是一种交互式的表，可以进行某些计算，如求和与计数等。所进行的计算与数据跟数据透视表中的排列有关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457200">
                <a:lnSpc>
                  <a:spcPct val="150000"/>
                </a:lnSpc>
              </a:pP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之所以称为数据透视表，是因为可以动态地改变它们的版面布置，以便按照不同方式分析数据，也可以重新安排行号、列标和页字段。每一次改变版面布置时，数据透视表会立即按照新的布置重新计算数据。另外，如果原始数据发生更改，则可以更新数据透视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2568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-36513" y="404664"/>
            <a:ext cx="2952329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47824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数据透视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表用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途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51520" y="1340768"/>
            <a:ext cx="8784976" cy="498093"/>
            <a:chOff x="5053868" y="1895211"/>
            <a:chExt cx="8784976" cy="498093"/>
          </a:xfrm>
        </p:grpSpPr>
        <p:sp>
          <p:nvSpPr>
            <p:cNvPr id="12" name="TextBox 22"/>
            <p:cNvSpPr txBox="1"/>
            <p:nvPr/>
          </p:nvSpPr>
          <p:spPr>
            <a:xfrm>
              <a:off x="5053868" y="1895211"/>
              <a:ext cx="47740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以多种用户友好方式查询大量数据。；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125876" y="2393304"/>
              <a:ext cx="871296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251520" y="1971288"/>
            <a:ext cx="8791841" cy="881648"/>
            <a:chOff x="5053868" y="1895211"/>
            <a:chExt cx="8791841" cy="881648"/>
          </a:xfrm>
        </p:grpSpPr>
        <p:sp>
          <p:nvSpPr>
            <p:cNvPr id="15" name="TextBox 22"/>
            <p:cNvSpPr txBox="1"/>
            <p:nvPr/>
          </p:nvSpPr>
          <p:spPr>
            <a:xfrm>
              <a:off x="5053868" y="1895211"/>
              <a:ext cx="8621271" cy="8535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对数值数据进行分类汇总和聚合，按分类和子分类对数据进行汇总，创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建</a:t>
              </a:r>
              <a:endPara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自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定义计算和公式；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060733" y="2776859"/>
              <a:ext cx="878497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251520" y="3002915"/>
            <a:ext cx="8784976" cy="498093"/>
            <a:chOff x="5053868" y="1895211"/>
            <a:chExt cx="8784976" cy="498093"/>
          </a:xfrm>
        </p:grpSpPr>
        <p:sp>
          <p:nvSpPr>
            <p:cNvPr id="24" name="TextBox 22"/>
            <p:cNvSpPr txBox="1"/>
            <p:nvPr/>
          </p:nvSpPr>
          <p:spPr>
            <a:xfrm>
              <a:off x="5053868" y="1895211"/>
              <a:ext cx="86212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展开或折叠要关注结果的数据级别，查看感兴趣区域汇总数据的明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细；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053868" y="2393304"/>
              <a:ext cx="878497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251520" y="3717032"/>
            <a:ext cx="8877751" cy="498093"/>
            <a:chOff x="5053868" y="1895211"/>
            <a:chExt cx="8877751" cy="498093"/>
          </a:xfrm>
        </p:grpSpPr>
        <p:sp>
          <p:nvSpPr>
            <p:cNvPr id="27" name="TextBox 22"/>
            <p:cNvSpPr txBox="1"/>
            <p:nvPr/>
          </p:nvSpPr>
          <p:spPr>
            <a:xfrm>
              <a:off x="5053868" y="1895211"/>
              <a:ext cx="88777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将行移动到列或将列移动到行（或“透视”），以查看源数据的不同汇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总；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053868" y="2393304"/>
              <a:ext cx="878497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251520" y="4375633"/>
            <a:ext cx="8884616" cy="853567"/>
            <a:chOff x="5047003" y="1895211"/>
            <a:chExt cx="8884616" cy="853567"/>
          </a:xfrm>
        </p:grpSpPr>
        <p:sp>
          <p:nvSpPr>
            <p:cNvPr id="30" name="TextBox 22"/>
            <p:cNvSpPr txBox="1"/>
            <p:nvPr/>
          </p:nvSpPr>
          <p:spPr>
            <a:xfrm>
              <a:off x="5053868" y="1895211"/>
              <a:ext cx="8877751" cy="8535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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对最有用和最关注的数据子集进行筛选、排序、分组和有条件地设置格式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，</a:t>
              </a:r>
              <a:endPara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使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您能够关注所需的信息。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5047003" y="2748778"/>
              <a:ext cx="8778111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/>
          <p:nvPr/>
        </p:nvGrpSpPr>
        <p:grpSpPr>
          <a:xfrm>
            <a:off x="251520" y="5451187"/>
            <a:ext cx="8784976" cy="498093"/>
            <a:chOff x="5053868" y="1895211"/>
            <a:chExt cx="8784976" cy="498093"/>
          </a:xfrm>
        </p:grpSpPr>
        <p:sp>
          <p:nvSpPr>
            <p:cNvPr id="33" name="TextBox 22"/>
            <p:cNvSpPr txBox="1"/>
            <p:nvPr/>
          </p:nvSpPr>
          <p:spPr>
            <a:xfrm>
              <a:off x="5053868" y="1895211"/>
              <a:ext cx="70823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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提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供简明、有吸引力并且带有批注的联机报表或打印报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表。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5053868" y="2393304"/>
              <a:ext cx="878497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0011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5" y="1772817"/>
            <a:ext cx="6937251" cy="2589886"/>
            <a:chOff x="1350215" y="720714"/>
            <a:chExt cx="6937251" cy="2221979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5" y="720714"/>
              <a:ext cx="6937251" cy="2221979"/>
              <a:chOff x="1350215" y="720714"/>
              <a:chExt cx="6937251" cy="2221979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9266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5" y="2324904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7467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P180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课后练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习；（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P189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综合实训项目 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62620" y="2419913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相关习题、单元实训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744416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：分析与管理数据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26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2606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</a:t>
            </a:r>
            <a:endParaRPr lang="zh-CN" altLang="en-US" sz="3200" dirty="0">
              <a:solidFill>
                <a:prstClr val="white"/>
              </a:solidFill>
              <a:latin typeface="Tahoma" panose="020B0604030504040204" pitchFamily="34" charset="0"/>
              <a:ea typeface="方正粗倩简体" panose="03000509000000000000" pitchFamily="65" charset="-122"/>
              <a:cs typeface="Tahoma" panose="020B0604030504040204" pitchFamily="34" charset="0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3712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设置表格格式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24818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使用公式和函数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35924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分析与管理数据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470300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制作图表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78" y="4703003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8" name="TextBox 97"/>
          <p:cNvSpPr txBox="1">
            <a:spLocks noChangeArrowheads="1"/>
          </p:cNvSpPr>
          <p:nvPr/>
        </p:nvSpPr>
        <p:spPr bwMode="auto">
          <a:xfrm>
            <a:off x="1691678" y="581235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5.6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打印工作表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621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650577"/>
            <a:ext cx="5933624" cy="1354488"/>
            <a:chOff x="726608" y="1628799"/>
            <a:chExt cx="5933624" cy="2099695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209969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786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前面我们已经学习了多种数据分析的功能，但这些功能只能进行数据的分析并不能直观、形象的展示，而我们这节课所学的图表功能就能弥补以上的不足。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528392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158688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</a:t>
              </a:r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作图表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030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35565">
        <p:fade/>
      </p:transition>
    </mc:Choice>
    <mc:Fallback xmlns="">
      <p:transition advTm="3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490515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600400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0902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5.5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：制作图表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780067" y="1511293"/>
            <a:ext cx="5654468" cy="1890921"/>
            <a:chOff x="1797852" y="1706540"/>
            <a:chExt cx="5654468" cy="1890921"/>
          </a:xfrm>
        </p:grpSpPr>
        <p:grpSp>
          <p:nvGrpSpPr>
            <p:cNvPr id="31" name="组合 30"/>
            <p:cNvGrpSpPr/>
            <p:nvPr/>
          </p:nvGrpSpPr>
          <p:grpSpPr>
            <a:xfrm>
              <a:off x="1797852" y="1706540"/>
              <a:ext cx="5654468" cy="1224382"/>
              <a:chOff x="1391452" y="719645"/>
              <a:chExt cx="5654468" cy="1224381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4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42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43" name="矩形 42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43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8" name="矩形 37"/>
              <p:cNvSpPr/>
              <p:nvPr/>
            </p:nvSpPr>
            <p:spPr>
              <a:xfrm>
                <a:off x="2072755" y="762358"/>
                <a:ext cx="1415772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创建图表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2101157" y="1408495"/>
                <a:ext cx="2031325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添加图表标题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35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6" name="矩形 35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4" name="矩形 33"/>
              <p:cNvSpPr/>
              <p:nvPr/>
            </p:nvSpPr>
            <p:spPr>
              <a:xfrm>
                <a:off x="2055662" y="-106928"/>
                <a:ext cx="2339102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更改图表数据源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1780067" y="3482295"/>
            <a:ext cx="5654468" cy="1890921"/>
            <a:chOff x="1797852" y="1706540"/>
            <a:chExt cx="5654468" cy="1890921"/>
          </a:xfrm>
        </p:grpSpPr>
        <p:grpSp>
          <p:nvGrpSpPr>
            <p:cNvPr id="46" name="组合 45"/>
            <p:cNvGrpSpPr/>
            <p:nvPr/>
          </p:nvGrpSpPr>
          <p:grpSpPr>
            <a:xfrm>
              <a:off x="1797852" y="1706540"/>
              <a:ext cx="5654468" cy="1224382"/>
              <a:chOff x="1391452" y="719645"/>
              <a:chExt cx="5654468" cy="1224381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62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63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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64" name="矩形 63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矩形 64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0" name="矩形 59"/>
              <p:cNvSpPr/>
              <p:nvPr/>
            </p:nvSpPr>
            <p:spPr>
              <a:xfrm>
                <a:off x="2072755" y="762358"/>
                <a:ext cx="2031325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更改图表类型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2101157" y="1408495"/>
                <a:ext cx="2646878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数据透视图的制作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57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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8" name="矩形 57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6" name="矩形 55"/>
              <p:cNvSpPr/>
              <p:nvPr/>
            </p:nvSpPr>
            <p:spPr>
              <a:xfrm>
                <a:off x="2055662" y="-106928"/>
                <a:ext cx="1723549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图表的打印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526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5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5"/>
              <a:chOff x="1408114" y="719645"/>
              <a:chExt cx="5637806" cy="1818235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723549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图表的构成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882351"/>
              <a:ext cx="1723549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图表的类型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36512" y="404664"/>
            <a:ext cx="3600400" cy="650475"/>
            <a:chOff x="-33010" y="588691"/>
            <a:chExt cx="3059780" cy="449319"/>
          </a:xfrm>
        </p:grpSpPr>
        <p:sp>
          <p:nvSpPr>
            <p:cNvPr id="1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33010" y="658342"/>
              <a:ext cx="250902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5.5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：制作图表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895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1274938"/>
            <a:ext cx="8208912" cy="720079"/>
            <a:chOff x="5053868" y="1895211"/>
            <a:chExt cx="8208912" cy="5138337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8064896" cy="5138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图表主要由图表区域及图表区域中的图表对象组成。</a:t>
              </a:r>
              <a:endParaRPr lang="en-US" altLang="zh-CN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125876" y="6290258"/>
              <a:ext cx="813690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2304256" cy="870274"/>
            <a:chOff x="-33010" y="588691"/>
            <a:chExt cx="3059780" cy="601146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47824" cy="531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图表的构成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267744" y="2276872"/>
            <a:ext cx="4667250" cy="2828925"/>
            <a:chOff x="2202371" y="2348880"/>
            <a:chExt cx="4667250" cy="2828925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2371" y="2348880"/>
              <a:ext cx="4667250" cy="2828925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059832" y="2420888"/>
              <a:ext cx="792088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矩形标注 11"/>
          <p:cNvSpPr/>
          <p:nvPr/>
        </p:nvSpPr>
        <p:spPr>
          <a:xfrm>
            <a:off x="119933" y="4077072"/>
            <a:ext cx="2016224" cy="504056"/>
          </a:xfrm>
          <a:prstGeom prst="wedgeRectCallout">
            <a:avLst>
              <a:gd name="adj1" fmla="val 70653"/>
              <a:gd name="adj2" fmla="val -71302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垂直（数值）轴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标注 12"/>
          <p:cNvSpPr/>
          <p:nvPr/>
        </p:nvSpPr>
        <p:spPr>
          <a:xfrm>
            <a:off x="150578" y="5301208"/>
            <a:ext cx="2016224" cy="504056"/>
          </a:xfrm>
          <a:prstGeom prst="wedgeRectCallout">
            <a:avLst>
              <a:gd name="adj1" fmla="val 81861"/>
              <a:gd name="adj2" fmla="val -139069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水平（分类）轴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标注 13"/>
          <p:cNvSpPr/>
          <p:nvPr/>
        </p:nvSpPr>
        <p:spPr>
          <a:xfrm>
            <a:off x="7116780" y="2780928"/>
            <a:ext cx="911604" cy="504056"/>
          </a:xfrm>
          <a:prstGeom prst="wedgeRectCallout">
            <a:avLst>
              <a:gd name="adj1" fmla="val -91082"/>
              <a:gd name="adj2" fmla="val 4807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图例</a:t>
            </a:r>
          </a:p>
        </p:txBody>
      </p:sp>
      <p:sp>
        <p:nvSpPr>
          <p:cNvPr id="15" name="矩形标注 14"/>
          <p:cNvSpPr/>
          <p:nvPr/>
        </p:nvSpPr>
        <p:spPr>
          <a:xfrm>
            <a:off x="6300192" y="2024844"/>
            <a:ext cx="1152128" cy="504056"/>
          </a:xfrm>
          <a:prstGeom prst="wedgeRectCallout">
            <a:avLst>
              <a:gd name="adj1" fmla="val -126247"/>
              <a:gd name="adj2" fmla="val 20446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图表标题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标注 15"/>
          <p:cNvSpPr/>
          <p:nvPr/>
        </p:nvSpPr>
        <p:spPr>
          <a:xfrm>
            <a:off x="7308304" y="3933056"/>
            <a:ext cx="911604" cy="504056"/>
          </a:xfrm>
          <a:prstGeom prst="wedgeRectCallout">
            <a:avLst>
              <a:gd name="adj1" fmla="val -127976"/>
              <a:gd name="adj2" fmla="val 32956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绘图区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3761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-36512" y="404664"/>
            <a:ext cx="2880320" cy="650475"/>
            <a:chOff x="-33010" y="588691"/>
            <a:chExt cx="2309268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1641210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309268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图表的类型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14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151589"/>
              </p:ext>
            </p:extLst>
          </p:nvPr>
        </p:nvGraphicFramePr>
        <p:xfrm>
          <a:off x="395536" y="1229317"/>
          <a:ext cx="8352928" cy="464795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203388"/>
                <a:gridCol w="7149540"/>
              </a:tblGrid>
              <a:tr h="398566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图表类型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horzOverflow="overflow">
                    <a:solidFill>
                      <a:srgbClr val="63AD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功      能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horzOverflow="overflow">
                    <a:solidFill>
                      <a:srgbClr val="63ADB1"/>
                    </a:solidFill>
                  </a:tcPr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柱形图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默认的图表类型，用于比较相交于类别轴上的数值大小</a:t>
                      </a:r>
                    </a:p>
                  </a:txBody>
                  <a:tcPr marL="90183" marR="90183" marT="47342" marB="47342" anchor="ctr" horzOverflow="overflow"/>
                </a:tc>
              </a:tr>
              <a:tr h="42889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折线图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显示随时间变化的趋势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饼图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显示每个值占总值的比例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条形图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比较多个值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面积图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突出一段时间内几组数据间的差异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散点图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也称</a:t>
                      </a: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XY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图，用于比较成对的数值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股价图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显示股价的走势和波动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曲面图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用于寻找两组数据之间的最佳组合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圆环图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类似于饼图，但可以包含多个数据系列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气泡图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特殊类型的散点图，用于比较</a:t>
                      </a: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组数值</a:t>
                      </a:r>
                    </a:p>
                  </a:txBody>
                  <a:tcPr marL="90183" marR="90183" marT="47342" marB="47342" anchor="ctr" horzOverflow="overflow"/>
                </a:tc>
              </a:tr>
              <a:tr h="38204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雷达图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比较若干系列的聚合值，即相对于中心的数值</a:t>
                      </a:r>
                    </a:p>
                  </a:txBody>
                  <a:tcPr marL="90183" marR="90183" marT="47342" marB="47342" anchor="ctr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4713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5" y="1772817"/>
            <a:ext cx="6937251" cy="2589886"/>
            <a:chOff x="1350215" y="720714"/>
            <a:chExt cx="6937251" cy="2221979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5" y="720714"/>
              <a:ext cx="6937251" cy="2221979"/>
              <a:chOff x="1350215" y="720714"/>
              <a:chExt cx="6937251" cy="2221979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129735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5" y="2324904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0953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P186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操作习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题；（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P189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综合实训项目 图书借阅统计报表中的图表的制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62620" y="2419913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相关习题、单元实训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36512" y="404664"/>
            <a:ext cx="3600400" cy="650475"/>
            <a:chOff x="-33010" y="588691"/>
            <a:chExt cx="3059780" cy="449319"/>
          </a:xfrm>
        </p:grpSpPr>
        <p:sp>
          <p:nvSpPr>
            <p:cNvPr id="19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33010" y="658342"/>
              <a:ext cx="250902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5.5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：制作图表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688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2606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</a:t>
            </a:r>
            <a:endParaRPr lang="zh-CN" altLang="en-US" sz="3200" dirty="0">
              <a:solidFill>
                <a:prstClr val="white"/>
              </a:solidFill>
              <a:latin typeface="Tahoma" panose="020B0604030504040204" pitchFamily="34" charset="0"/>
              <a:ea typeface="方正粗倩简体" panose="03000509000000000000" pitchFamily="65" charset="-122"/>
              <a:cs typeface="Tahoma" panose="020B0604030504040204" pitchFamily="34" charset="0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3712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设置表格格式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24818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使用公式和函数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35924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分析与管理数据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470300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制作图表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8" name="TextBox 97"/>
          <p:cNvSpPr txBox="1">
            <a:spLocks noChangeArrowheads="1"/>
          </p:cNvSpPr>
          <p:nvPr/>
        </p:nvSpPr>
        <p:spPr bwMode="auto">
          <a:xfrm>
            <a:off x="1691678" y="581235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5.6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打印工作表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78" y="5812350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264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  <p:bldP spid="39" grpId="0" animBg="1"/>
      <p:bldP spid="39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650577"/>
            <a:ext cx="5933624" cy="1354488"/>
            <a:chOff x="726608" y="1628799"/>
            <a:chExt cx="5933624" cy="2099695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209969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152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在前面</a:t>
              </a:r>
              <a:r>
                <a:rPr lang="en-US" altLang="zh-CN" sz="1600" b="1" dirty="0">
                  <a:latin typeface="Arial" charset="0"/>
                </a:rPr>
                <a:t>word</a:t>
              </a:r>
              <a:r>
                <a:rPr lang="zh-CN" altLang="en-US" sz="1600" b="1" dirty="0">
                  <a:latin typeface="Arial" charset="0"/>
                </a:rPr>
                <a:t>学习中我们知道了文档的打印，</a:t>
              </a:r>
              <a:r>
                <a:rPr lang="en-US" altLang="zh-CN" sz="1600" b="1" dirty="0">
                  <a:latin typeface="Arial" charset="0"/>
                </a:rPr>
                <a:t>Excel</a:t>
              </a:r>
              <a:r>
                <a:rPr lang="zh-CN" altLang="en-US" sz="1600" b="1" dirty="0">
                  <a:latin typeface="Arial" charset="0"/>
                </a:rPr>
                <a:t>工作表打印方法与之雷同，但是在打印图表、分页、打印标题设置等方面与</a:t>
              </a:r>
              <a:r>
                <a:rPr lang="en-US" altLang="zh-CN" sz="1600" b="1" dirty="0">
                  <a:latin typeface="Arial" charset="0"/>
                </a:rPr>
                <a:t>word</a:t>
              </a:r>
              <a:r>
                <a:rPr lang="zh-CN" altLang="en-US" sz="1600" b="1" dirty="0">
                  <a:latin typeface="Arial" charset="0"/>
                </a:rPr>
                <a:t>是有所区别的。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528392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158688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任务目标：打印工作表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947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35565">
        <p:fade/>
      </p:transition>
    </mc:Choice>
    <mc:Fallback xmlns="">
      <p:transition advTm="3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490515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600400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0902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5.6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：打印工作表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780067" y="1490516"/>
            <a:ext cx="5654468" cy="3172504"/>
            <a:chOff x="1780067" y="1490516"/>
            <a:chExt cx="5654468" cy="3172504"/>
          </a:xfrm>
        </p:grpSpPr>
        <p:grpSp>
          <p:nvGrpSpPr>
            <p:cNvPr id="9" name="组合 8"/>
            <p:cNvGrpSpPr/>
            <p:nvPr/>
          </p:nvGrpSpPr>
          <p:grpSpPr>
            <a:xfrm>
              <a:off x="1780067" y="1490516"/>
              <a:ext cx="5654468" cy="1890921"/>
              <a:chOff x="1797852" y="1706540"/>
              <a:chExt cx="5654468" cy="189092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797852" y="1706540"/>
                <a:ext cx="5654468" cy="1224382"/>
                <a:chOff x="1391452" y="719645"/>
                <a:chExt cx="5654468" cy="1224381"/>
              </a:xfrm>
            </p:grpSpPr>
            <p:grpSp>
              <p:nvGrpSpPr>
                <p:cNvPr id="6" name="组合 5"/>
                <p:cNvGrpSpPr/>
                <p:nvPr/>
              </p:nvGrpSpPr>
              <p:grpSpPr>
                <a:xfrm>
                  <a:off x="1391452" y="719645"/>
                  <a:ext cx="5654468" cy="1201501"/>
                  <a:chOff x="1391452" y="719645"/>
                  <a:chExt cx="5654468" cy="1201501"/>
                </a:xfrm>
              </p:grpSpPr>
              <p:sp>
                <p:nvSpPr>
                  <p:cNvPr id="10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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1391452" y="133648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>
                        <a:latin typeface="Franklin Gothic Book" pitchFamily="34" charset="0"/>
                        <a:sym typeface="Wingdings"/>
                      </a:rPr>
                      <a:t>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13" name="矩形 12"/>
                  <p:cNvSpPr/>
                  <p:nvPr/>
                </p:nvSpPr>
                <p:spPr>
                  <a:xfrm>
                    <a:off x="1971344" y="720713"/>
                    <a:ext cx="5074576" cy="552930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4" name="矩形 13"/>
                  <p:cNvSpPr/>
                  <p:nvPr/>
                </p:nvSpPr>
                <p:spPr>
                  <a:xfrm>
                    <a:off x="1971633" y="1357507"/>
                    <a:ext cx="5074287" cy="56363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7" name="矩形 6"/>
                <p:cNvSpPr/>
                <p:nvPr/>
              </p:nvSpPr>
              <p:spPr>
                <a:xfrm>
                  <a:off x="2072755" y="762358"/>
                  <a:ext cx="2031325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设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置打印标题</a:t>
                  </a:r>
                </a:p>
              </p:txBody>
            </p:sp>
            <p:sp>
              <p:nvSpPr>
                <p:cNvPr id="8" name="矩形 7"/>
                <p:cNvSpPr/>
                <p:nvPr/>
              </p:nvSpPr>
              <p:spPr>
                <a:xfrm>
                  <a:off x="2101157" y="1408495"/>
                  <a:ext cx="2031325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设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置页眉页脚</a:t>
                  </a:r>
                </a:p>
              </p:txBody>
            </p:sp>
          </p:grpSp>
          <p:grpSp>
            <p:nvGrpSpPr>
              <p:cNvPr id="18" name="组合 17"/>
              <p:cNvGrpSpPr/>
              <p:nvPr/>
            </p:nvGrpSpPr>
            <p:grpSpPr>
              <a:xfrm>
                <a:off x="1797852" y="3006678"/>
                <a:ext cx="5654468" cy="590783"/>
                <a:chOff x="1391452" y="-143713"/>
                <a:chExt cx="5654468" cy="590783"/>
              </a:xfrm>
            </p:grpSpPr>
            <p:grpSp>
              <p:nvGrpSpPr>
                <p:cNvPr id="19" name="组合 18"/>
                <p:cNvGrpSpPr/>
                <p:nvPr/>
              </p:nvGrpSpPr>
              <p:grpSpPr>
                <a:xfrm>
                  <a:off x="1391452" y="-143713"/>
                  <a:ext cx="5654468" cy="590783"/>
                  <a:chOff x="1391452" y="-143713"/>
                  <a:chExt cx="5654468" cy="590783"/>
                </a:xfrm>
              </p:grpSpPr>
              <p:sp>
                <p:nvSpPr>
                  <p:cNvPr id="26" name="TextBox 25"/>
                  <p:cNvSpPr txBox="1"/>
                  <p:nvPr/>
                </p:nvSpPr>
                <p:spPr>
                  <a:xfrm>
                    <a:off x="1391452" y="-10692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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28" name="矩形 27"/>
                  <p:cNvSpPr/>
                  <p:nvPr/>
                </p:nvSpPr>
                <p:spPr>
                  <a:xfrm>
                    <a:off x="1971344" y="-143713"/>
                    <a:ext cx="5074576" cy="569965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20" name="矩形 19"/>
                <p:cNvSpPr/>
                <p:nvPr/>
              </p:nvSpPr>
              <p:spPr>
                <a:xfrm>
                  <a:off x="2055662" y="-106928"/>
                  <a:ext cx="1723549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插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入分页符</a:t>
                  </a:r>
                </a:p>
              </p:txBody>
            </p:sp>
          </p:grpSp>
        </p:grpSp>
        <p:grpSp>
          <p:nvGrpSpPr>
            <p:cNvPr id="41" name="组合 40"/>
            <p:cNvGrpSpPr/>
            <p:nvPr/>
          </p:nvGrpSpPr>
          <p:grpSpPr>
            <a:xfrm>
              <a:off x="1780067" y="3461518"/>
              <a:ext cx="5654468" cy="1201502"/>
              <a:chOff x="1391452" y="719645"/>
              <a:chExt cx="5654468" cy="1201501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5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1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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2" name="矩形 51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3" name="矩形 52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48" name="矩形 47"/>
              <p:cNvSpPr/>
              <p:nvPr/>
            </p:nvSpPr>
            <p:spPr>
              <a:xfrm>
                <a:off x="2072755" y="762358"/>
                <a:ext cx="2031325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设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置打印对象</a:t>
                </a: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2101157" y="1408495"/>
                <a:ext cx="172354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预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览和打印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2456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5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5"/>
              <a:chOff x="1408114" y="719645"/>
              <a:chExt cx="5637806" cy="1818235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2031325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什么叫分页符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882351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打印对象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-36512" y="404664"/>
            <a:ext cx="3600400" cy="650475"/>
            <a:chOff x="-33010" y="588691"/>
            <a:chExt cx="3059780" cy="449319"/>
          </a:xfrm>
        </p:grpSpPr>
        <p:sp>
          <p:nvSpPr>
            <p:cNvPr id="2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-33010" y="658342"/>
              <a:ext cx="250902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5.6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：打印工作表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101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7544" y="1844825"/>
            <a:ext cx="8208912" cy="4524315"/>
            <a:chOff x="5053868" y="1895211"/>
            <a:chExt cx="8208912" cy="8121886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8064896" cy="8121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分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页符是分页的一种符号，上一页结束以及下一页开始的位置。</a:t>
              </a:r>
              <a:r>
                <a:rPr lang="en-US" altLang="zh-CN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Microsoft Word 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可插入一个“自动”分页符（或软分页符），或者通过插入“手动”分页符（或硬分页符）在指定位置强制分页。</a:t>
              </a:r>
              <a:endParaRPr lang="en-US" altLang="zh-CN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  <a:p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125876" y="6290258"/>
              <a:ext cx="813690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1440160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447824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分页符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4659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11560" y="1988840"/>
            <a:ext cx="7537641" cy="498093"/>
            <a:chOff x="5053868" y="1895211"/>
            <a:chExt cx="7537641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75376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打印活动工作表：打印当前工作簿中选择的工作表；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741682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2880320" cy="650475"/>
            <a:chOff x="-33010" y="588691"/>
            <a:chExt cx="2309268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1641210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309268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打印对象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1560" y="2727984"/>
            <a:ext cx="7416824" cy="498093"/>
            <a:chOff x="5053868" y="1895211"/>
            <a:chExt cx="7416824" cy="498093"/>
          </a:xfrm>
        </p:grpSpPr>
        <p:sp>
          <p:nvSpPr>
            <p:cNvPr id="73" name="TextBox 22"/>
            <p:cNvSpPr txBox="1"/>
            <p:nvPr/>
          </p:nvSpPr>
          <p:spPr>
            <a:xfrm>
              <a:off x="5053868" y="1895211"/>
              <a:ext cx="69220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打印整个工作簿：打印工作簿中的所有工作表；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5053868" y="2393304"/>
              <a:ext cx="741682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/>
          <p:cNvGrpSpPr/>
          <p:nvPr/>
        </p:nvGrpSpPr>
        <p:grpSpPr>
          <a:xfrm>
            <a:off x="611560" y="3597860"/>
            <a:ext cx="7416824" cy="479212"/>
            <a:chOff x="5053868" y="1895211"/>
            <a:chExt cx="7416824" cy="479212"/>
          </a:xfrm>
        </p:grpSpPr>
        <p:sp>
          <p:nvSpPr>
            <p:cNvPr id="76" name="TextBox 22"/>
            <p:cNvSpPr txBox="1"/>
            <p:nvPr/>
          </p:nvSpPr>
          <p:spPr>
            <a:xfrm>
              <a:off x="5053868" y="1895211"/>
              <a:ext cx="63065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打印选定区域：打印工作表中选定的范围。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7" name="直接连接符 76"/>
            <p:cNvCxnSpPr/>
            <p:nvPr/>
          </p:nvCxnSpPr>
          <p:spPr>
            <a:xfrm>
              <a:off x="5053868" y="2374423"/>
              <a:ext cx="741682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7599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37250" cy="3093734"/>
            <a:chOff x="1350216" y="720713"/>
            <a:chExt cx="6937250" cy="2654253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37250" cy="2654253"/>
              <a:chOff x="1350216" y="720713"/>
              <a:chExt cx="6937250" cy="2654253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16062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7" y="2757177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443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P189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课后操作习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题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;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P189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综合实训项目 图书借阅统计报表中的打印设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置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;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分小组在办公设备实训室完成打印操作，并学习复印机的使用方法。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45238" y="2852186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600400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50902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5.6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：打印工作表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822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40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2155" y="3253854"/>
            <a:ext cx="3818674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6000">
                <a:ln w="6350">
                  <a:noFill/>
                </a:ln>
                <a:effectLst/>
                <a:latin typeface="Arial Black" pitchFamily="34" charset="0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dirty="0"/>
              <a:t>THANKS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23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27" name="椭圆 26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46" grpId="0" animBg="1"/>
      <p:bldP spid="47" grpId="0" animBg="1"/>
      <p:bldP spid="2" grpId="0"/>
      <p:bldP spid="2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</TotalTime>
  <Words>3847</Words>
  <Application>Microsoft Office PowerPoint</Application>
  <PresentationFormat>全屏显示(4:3)</PresentationFormat>
  <Paragraphs>362</Paragraphs>
  <Slides>50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63" baseType="lpstr">
      <vt:lpstr>方正粗倩简体</vt:lpstr>
      <vt:lpstr>黑体</vt:lpstr>
      <vt:lpstr>宋体</vt:lpstr>
      <vt:lpstr>微软雅黑</vt:lpstr>
      <vt:lpstr>叶根友刀锋黑草</vt:lpstr>
      <vt:lpstr>Arial</vt:lpstr>
      <vt:lpstr>Arial Black</vt:lpstr>
      <vt:lpstr>Calibri</vt:lpstr>
      <vt:lpstr>Franklin Gothic Book</vt:lpstr>
      <vt:lpstr>Tahoma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张岚</cp:lastModifiedBy>
  <cp:revision>131</cp:revision>
  <dcterms:created xsi:type="dcterms:W3CDTF">2013-07-22T14:16:44Z</dcterms:created>
  <dcterms:modified xsi:type="dcterms:W3CDTF">2016-08-01T12:56:20Z</dcterms:modified>
</cp:coreProperties>
</file>