
<file path=[Content_Types].xml><?xml version="1.0" encoding="utf-8"?>
<Types xmlns="http://schemas.openxmlformats.org/package/2006/content-types">
  <Default Extension="bin" ContentType="application/vnd.openxmlformats-officedocument.oleObject"/>
  <Default Extension="tmp" ContentType="image/png"/>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91"/>
  </p:notesMasterIdLst>
  <p:handoutMasterIdLst>
    <p:handoutMasterId r:id="rId92"/>
  </p:handoutMasterIdLst>
  <p:sldIdLst>
    <p:sldId id="257" r:id="rId2"/>
    <p:sldId id="303" r:id="rId3"/>
    <p:sldId id="300" r:id="rId4"/>
    <p:sldId id="369" r:id="rId5"/>
    <p:sldId id="377" r:id="rId6"/>
    <p:sldId id="372" r:id="rId7"/>
    <p:sldId id="373" r:id="rId8"/>
    <p:sldId id="374" r:id="rId9"/>
    <p:sldId id="375" r:id="rId10"/>
    <p:sldId id="376" r:id="rId11"/>
    <p:sldId id="466" r:id="rId12"/>
    <p:sldId id="467" r:id="rId13"/>
    <p:sldId id="468" r:id="rId14"/>
    <p:sldId id="469" r:id="rId15"/>
    <p:sldId id="470" r:id="rId16"/>
    <p:sldId id="471" r:id="rId17"/>
    <p:sldId id="472" r:id="rId18"/>
    <p:sldId id="473" r:id="rId19"/>
    <p:sldId id="474" r:id="rId20"/>
    <p:sldId id="435" r:id="rId21"/>
    <p:sldId id="436" r:id="rId22"/>
    <p:sldId id="437" r:id="rId23"/>
    <p:sldId id="438" r:id="rId24"/>
    <p:sldId id="439" r:id="rId25"/>
    <p:sldId id="440" r:id="rId26"/>
    <p:sldId id="441" r:id="rId27"/>
    <p:sldId id="442" r:id="rId28"/>
    <p:sldId id="475" r:id="rId29"/>
    <p:sldId id="443" r:id="rId30"/>
    <p:sldId id="444" r:id="rId31"/>
    <p:sldId id="445" r:id="rId32"/>
    <p:sldId id="446" r:id="rId33"/>
    <p:sldId id="447" r:id="rId34"/>
    <p:sldId id="448" r:id="rId35"/>
    <p:sldId id="449" r:id="rId36"/>
    <p:sldId id="450" r:id="rId37"/>
    <p:sldId id="451" r:id="rId38"/>
    <p:sldId id="452" r:id="rId39"/>
    <p:sldId id="378" r:id="rId40"/>
    <p:sldId id="379" r:id="rId41"/>
    <p:sldId id="381" r:id="rId42"/>
    <p:sldId id="476" r:id="rId43"/>
    <p:sldId id="382" r:id="rId44"/>
    <p:sldId id="480" r:id="rId45"/>
    <p:sldId id="481" r:id="rId46"/>
    <p:sldId id="482" r:id="rId47"/>
    <p:sldId id="385" r:id="rId48"/>
    <p:sldId id="477" r:id="rId49"/>
    <p:sldId id="478" r:id="rId50"/>
    <p:sldId id="479" r:id="rId51"/>
    <p:sldId id="387" r:id="rId52"/>
    <p:sldId id="483" r:id="rId53"/>
    <p:sldId id="484" r:id="rId54"/>
    <p:sldId id="485" r:id="rId55"/>
    <p:sldId id="486" r:id="rId56"/>
    <p:sldId id="487" r:id="rId57"/>
    <p:sldId id="488" r:id="rId58"/>
    <p:sldId id="489" r:id="rId59"/>
    <p:sldId id="490" r:id="rId60"/>
    <p:sldId id="491" r:id="rId61"/>
    <p:sldId id="492" r:id="rId62"/>
    <p:sldId id="493" r:id="rId63"/>
    <p:sldId id="494" r:id="rId64"/>
    <p:sldId id="495" r:id="rId65"/>
    <p:sldId id="402" r:id="rId66"/>
    <p:sldId id="415" r:id="rId67"/>
    <p:sldId id="416" r:id="rId68"/>
    <p:sldId id="417" r:id="rId69"/>
    <p:sldId id="418" r:id="rId70"/>
    <p:sldId id="419" r:id="rId71"/>
    <p:sldId id="496" r:id="rId72"/>
    <p:sldId id="497" r:id="rId73"/>
    <p:sldId id="498" r:id="rId74"/>
    <p:sldId id="499" r:id="rId75"/>
    <p:sldId id="500" r:id="rId76"/>
    <p:sldId id="501" r:id="rId77"/>
    <p:sldId id="453" r:id="rId78"/>
    <p:sldId id="454" r:id="rId79"/>
    <p:sldId id="455" r:id="rId80"/>
    <p:sldId id="456" r:id="rId81"/>
    <p:sldId id="457" r:id="rId82"/>
    <p:sldId id="460" r:id="rId83"/>
    <p:sldId id="463" r:id="rId84"/>
    <p:sldId id="464" r:id="rId85"/>
    <p:sldId id="461" r:id="rId86"/>
    <p:sldId id="462" r:id="rId87"/>
    <p:sldId id="458" r:id="rId88"/>
    <p:sldId id="459" r:id="rId89"/>
    <p:sldId id="465" r:id="rId90"/>
  </p:sldIdLst>
  <p:sldSz cx="9144000" cy="6858000" type="screen4x3"/>
  <p:notesSz cx="6858000" cy="9947275"/>
  <p:kinsoku lang="zh-CN" invalStChars="!),.:;?]}、。—ˇ¨〃々～‖…’”〕〉》」』〗】∶！＂＇），．：；？］｀｜｝·" invalEndChars="([{‘“〔〈《「『〖【（［｛．·"/>
  <p:defaultTextStyle>
    <a:defPPr>
      <a:defRPr lang="zh-CN"/>
    </a:defPPr>
    <a:lvl1pPr algn="l" rtl="0" fontAlgn="base">
      <a:spcBef>
        <a:spcPct val="20000"/>
      </a:spcBef>
      <a:spcAft>
        <a:spcPct val="0"/>
      </a:spcAft>
      <a:buClr>
        <a:schemeClr val="accent1"/>
      </a:buClr>
      <a:buFont typeface="Wingdings" pitchFamily="2" charset="2"/>
      <a:defRPr sz="2400" kern="1200">
        <a:solidFill>
          <a:schemeClr val="tx1"/>
        </a:solidFill>
        <a:latin typeface="Arial" charset="0"/>
        <a:ea typeface="宋体" pitchFamily="2" charset="-122"/>
        <a:cs typeface="+mn-cs"/>
      </a:defRPr>
    </a:lvl1pPr>
    <a:lvl2pPr marL="457200" algn="l" rtl="0" fontAlgn="base">
      <a:spcBef>
        <a:spcPct val="20000"/>
      </a:spcBef>
      <a:spcAft>
        <a:spcPct val="0"/>
      </a:spcAft>
      <a:buClr>
        <a:schemeClr val="accent1"/>
      </a:buClr>
      <a:buFont typeface="Wingdings" pitchFamily="2" charset="2"/>
      <a:defRPr sz="2400" kern="1200">
        <a:solidFill>
          <a:schemeClr val="tx1"/>
        </a:solidFill>
        <a:latin typeface="Arial" charset="0"/>
        <a:ea typeface="宋体" pitchFamily="2" charset="-122"/>
        <a:cs typeface="+mn-cs"/>
      </a:defRPr>
    </a:lvl2pPr>
    <a:lvl3pPr marL="914400" algn="l" rtl="0" fontAlgn="base">
      <a:spcBef>
        <a:spcPct val="20000"/>
      </a:spcBef>
      <a:spcAft>
        <a:spcPct val="0"/>
      </a:spcAft>
      <a:buClr>
        <a:schemeClr val="accent1"/>
      </a:buClr>
      <a:buFont typeface="Wingdings" pitchFamily="2" charset="2"/>
      <a:defRPr sz="2400" kern="1200">
        <a:solidFill>
          <a:schemeClr val="tx1"/>
        </a:solidFill>
        <a:latin typeface="Arial" charset="0"/>
        <a:ea typeface="宋体" pitchFamily="2" charset="-122"/>
        <a:cs typeface="+mn-cs"/>
      </a:defRPr>
    </a:lvl3pPr>
    <a:lvl4pPr marL="1371600" algn="l" rtl="0" fontAlgn="base">
      <a:spcBef>
        <a:spcPct val="20000"/>
      </a:spcBef>
      <a:spcAft>
        <a:spcPct val="0"/>
      </a:spcAft>
      <a:buClr>
        <a:schemeClr val="accent1"/>
      </a:buClr>
      <a:buFont typeface="Wingdings" pitchFamily="2" charset="2"/>
      <a:defRPr sz="2400" kern="1200">
        <a:solidFill>
          <a:schemeClr val="tx1"/>
        </a:solidFill>
        <a:latin typeface="Arial" charset="0"/>
        <a:ea typeface="宋体" pitchFamily="2" charset="-122"/>
        <a:cs typeface="+mn-cs"/>
      </a:defRPr>
    </a:lvl4pPr>
    <a:lvl5pPr marL="1828800" algn="l" rtl="0" fontAlgn="base">
      <a:spcBef>
        <a:spcPct val="20000"/>
      </a:spcBef>
      <a:spcAft>
        <a:spcPct val="0"/>
      </a:spcAft>
      <a:buClr>
        <a:schemeClr val="accent1"/>
      </a:buClr>
      <a:buFont typeface="Wingdings" pitchFamily="2" charset="2"/>
      <a:defRPr sz="2400" kern="1200">
        <a:solidFill>
          <a:schemeClr val="tx1"/>
        </a:solidFill>
        <a:latin typeface="Arial" charset="0"/>
        <a:ea typeface="宋体" pitchFamily="2" charset="-122"/>
        <a:cs typeface="+mn-cs"/>
      </a:defRPr>
    </a:lvl5pPr>
    <a:lvl6pPr marL="2286000" algn="l" defTabSz="914400" rtl="0" eaLnBrk="1" latinLnBrk="0" hangingPunct="1">
      <a:defRPr sz="2400" kern="1200">
        <a:solidFill>
          <a:schemeClr val="tx1"/>
        </a:solidFill>
        <a:latin typeface="Arial" charset="0"/>
        <a:ea typeface="宋体" pitchFamily="2" charset="-122"/>
        <a:cs typeface="+mn-cs"/>
      </a:defRPr>
    </a:lvl6pPr>
    <a:lvl7pPr marL="2743200" algn="l" defTabSz="914400" rtl="0" eaLnBrk="1" latinLnBrk="0" hangingPunct="1">
      <a:defRPr sz="2400" kern="1200">
        <a:solidFill>
          <a:schemeClr val="tx1"/>
        </a:solidFill>
        <a:latin typeface="Arial" charset="0"/>
        <a:ea typeface="宋体" pitchFamily="2" charset="-122"/>
        <a:cs typeface="+mn-cs"/>
      </a:defRPr>
    </a:lvl7pPr>
    <a:lvl8pPr marL="3200400" algn="l" defTabSz="914400" rtl="0" eaLnBrk="1" latinLnBrk="0" hangingPunct="1">
      <a:defRPr sz="2400" kern="1200">
        <a:solidFill>
          <a:schemeClr val="tx1"/>
        </a:solidFill>
        <a:latin typeface="Arial" charset="0"/>
        <a:ea typeface="宋体" pitchFamily="2" charset="-122"/>
        <a:cs typeface="+mn-cs"/>
      </a:defRPr>
    </a:lvl8pPr>
    <a:lvl9pPr marL="3657600" algn="l" defTabSz="914400" rtl="0" eaLnBrk="1" latinLnBrk="0" hangingPunct="1">
      <a:defRPr sz="2400"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FF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3300"/>
    <a:srgbClr val="0000FF"/>
    <a:srgbClr val="FFFFFF"/>
    <a:srgbClr val="CCFFCC"/>
    <a:srgbClr val="51F95D"/>
    <a:srgbClr val="FCF84E"/>
    <a:srgbClr val="FEFDD6"/>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235" autoAdjust="0"/>
    <p:restoredTop sz="86441" autoAdjust="0"/>
  </p:normalViewPr>
  <p:slideViewPr>
    <p:cSldViewPr>
      <p:cViewPr>
        <p:scale>
          <a:sx n="65" d="100"/>
          <a:sy n="65" d="100"/>
        </p:scale>
        <p:origin x="-1302" y="-234"/>
      </p:cViewPr>
      <p:guideLst>
        <p:guide orient="horz" pos="2160"/>
        <p:guide pos="2880"/>
      </p:guideLst>
    </p:cSldViewPr>
  </p:slideViewPr>
  <p:outlineViewPr>
    <p:cViewPr>
      <p:scale>
        <a:sx n="33" d="100"/>
        <a:sy n="33" d="100"/>
      </p:scale>
      <p:origin x="30" y="13602"/>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 r:id="rId48" collapse="1"/>
      <p:sld r:id="rId49" collapse="1"/>
      <p:sld r:id="rId50" collapse="1"/>
      <p:sld r:id="rId51" collapse="1"/>
      <p:sld r:id="rId52" collapse="1"/>
      <p:sld r:id="rId53" collapse="1"/>
      <p:sld r:id="rId54" collapse="1"/>
      <p:sld r:id="rId55" collapse="1"/>
      <p:sld r:id="rId56" collapse="1"/>
      <p:sld r:id="rId57" collapse="1"/>
      <p:sld r:id="rId58" collapse="1"/>
      <p:sld r:id="rId59" collapse="1"/>
      <p:sld r:id="rId60" collapse="1"/>
      <p:sld r:id="rId61" collapse="1"/>
      <p:sld r:id="rId62" collapse="1"/>
      <p:sld r:id="rId63" collapse="1"/>
      <p:sld r:id="rId64" collapse="1"/>
      <p:sld r:id="rId65" collapse="1"/>
      <p:sld r:id="rId66" collapse="1"/>
      <p:sld r:id="rId67" collapse="1"/>
      <p:sld r:id="rId68" collapse="1"/>
      <p:sld r:id="rId69" collapse="1"/>
      <p:sld r:id="rId70" collapse="1"/>
      <p:sld r:id="rId71" collapse="1"/>
      <p:sld r:id="rId72" collapse="1"/>
      <p:sld r:id="rId73" collapse="1"/>
      <p:sld r:id="rId74" collapse="1"/>
      <p:sld r:id="rId75" collapse="1"/>
      <p:sld r:id="rId76" collapse="1"/>
      <p:sld r:id="rId77" collapse="1"/>
      <p:sld r:id="rId78" collapse="1"/>
      <p:sld r:id="rId79" collapse="1"/>
      <p:sld r:id="rId80" collapse="1"/>
      <p:sld r:id="rId81" collapse="1"/>
      <p:sld r:id="rId82" collapse="1"/>
      <p:sld r:id="rId83" collapse="1"/>
      <p:sld r:id="rId84" collapse="1"/>
      <p:sld r:id="rId85" collapse="1"/>
      <p:sld r:id="rId86"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7" d="100"/>
          <a:sy n="57" d="100"/>
        </p:scale>
        <p:origin x="-1704" y="-72"/>
      </p:cViewPr>
      <p:guideLst>
        <p:guide orient="horz" pos="3133"/>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_rels/viewProps.xml.rels><?xml version="1.0" encoding="UTF-8" standalone="yes"?>
<Relationships xmlns="http://schemas.openxmlformats.org/package/2006/relationships"><Relationship Id="rId13" Type="http://schemas.openxmlformats.org/officeDocument/2006/relationships/slide" Target="slides/slide13.xml"/><Relationship Id="rId18" Type="http://schemas.openxmlformats.org/officeDocument/2006/relationships/slide" Target="slides/slide18.xml"/><Relationship Id="rId26" Type="http://schemas.openxmlformats.org/officeDocument/2006/relationships/slide" Target="slides/slide26.xml"/><Relationship Id="rId39" Type="http://schemas.openxmlformats.org/officeDocument/2006/relationships/slide" Target="slides/slide39.xml"/><Relationship Id="rId21" Type="http://schemas.openxmlformats.org/officeDocument/2006/relationships/slide" Target="slides/slide21.xml"/><Relationship Id="rId34" Type="http://schemas.openxmlformats.org/officeDocument/2006/relationships/slide" Target="slides/slide34.xml"/><Relationship Id="rId42" Type="http://schemas.openxmlformats.org/officeDocument/2006/relationships/slide" Target="slides/slide42.xml"/><Relationship Id="rId47" Type="http://schemas.openxmlformats.org/officeDocument/2006/relationships/slide" Target="slides/slide47.xml"/><Relationship Id="rId50" Type="http://schemas.openxmlformats.org/officeDocument/2006/relationships/slide" Target="slides/slide50.xml"/><Relationship Id="rId55" Type="http://schemas.openxmlformats.org/officeDocument/2006/relationships/slide" Target="slides/slide55.xml"/><Relationship Id="rId63" Type="http://schemas.openxmlformats.org/officeDocument/2006/relationships/slide" Target="slides/slide63.xml"/><Relationship Id="rId68" Type="http://schemas.openxmlformats.org/officeDocument/2006/relationships/slide" Target="slides/slide68.xml"/><Relationship Id="rId76" Type="http://schemas.openxmlformats.org/officeDocument/2006/relationships/slide" Target="slides/slide79.xml"/><Relationship Id="rId84" Type="http://schemas.openxmlformats.org/officeDocument/2006/relationships/slide" Target="slides/slide87.xml"/><Relationship Id="rId7" Type="http://schemas.openxmlformats.org/officeDocument/2006/relationships/slide" Target="slides/slide7.xml"/><Relationship Id="rId71" Type="http://schemas.openxmlformats.org/officeDocument/2006/relationships/slide" Target="slides/slide71.xml"/><Relationship Id="rId2" Type="http://schemas.openxmlformats.org/officeDocument/2006/relationships/slide" Target="slides/slide2.xml"/><Relationship Id="rId16" Type="http://schemas.openxmlformats.org/officeDocument/2006/relationships/slide" Target="slides/slide16.xml"/><Relationship Id="rId29" Type="http://schemas.openxmlformats.org/officeDocument/2006/relationships/slide" Target="slides/slide29.xml"/><Relationship Id="rId11" Type="http://schemas.openxmlformats.org/officeDocument/2006/relationships/slide" Target="slides/slide11.xml"/><Relationship Id="rId24" Type="http://schemas.openxmlformats.org/officeDocument/2006/relationships/slide" Target="slides/slide24.xml"/><Relationship Id="rId32" Type="http://schemas.openxmlformats.org/officeDocument/2006/relationships/slide" Target="slides/slide32.xml"/><Relationship Id="rId37" Type="http://schemas.openxmlformats.org/officeDocument/2006/relationships/slide" Target="slides/slide37.xml"/><Relationship Id="rId40" Type="http://schemas.openxmlformats.org/officeDocument/2006/relationships/slide" Target="slides/slide40.xml"/><Relationship Id="rId45" Type="http://schemas.openxmlformats.org/officeDocument/2006/relationships/slide" Target="slides/slide45.xml"/><Relationship Id="rId53" Type="http://schemas.openxmlformats.org/officeDocument/2006/relationships/slide" Target="slides/slide53.xml"/><Relationship Id="rId58" Type="http://schemas.openxmlformats.org/officeDocument/2006/relationships/slide" Target="slides/slide58.xml"/><Relationship Id="rId66" Type="http://schemas.openxmlformats.org/officeDocument/2006/relationships/slide" Target="slides/slide66.xml"/><Relationship Id="rId74" Type="http://schemas.openxmlformats.org/officeDocument/2006/relationships/slide" Target="slides/slide77.xml"/><Relationship Id="rId79" Type="http://schemas.openxmlformats.org/officeDocument/2006/relationships/slide" Target="slides/slide82.xml"/><Relationship Id="rId5" Type="http://schemas.openxmlformats.org/officeDocument/2006/relationships/slide" Target="slides/slide5.xml"/><Relationship Id="rId61" Type="http://schemas.openxmlformats.org/officeDocument/2006/relationships/slide" Target="slides/slide61.xml"/><Relationship Id="rId82" Type="http://schemas.openxmlformats.org/officeDocument/2006/relationships/slide" Target="slides/slide85.xml"/><Relationship Id="rId19" Type="http://schemas.openxmlformats.org/officeDocument/2006/relationships/slide" Target="slides/slide19.xml"/><Relationship Id="rId4" Type="http://schemas.openxmlformats.org/officeDocument/2006/relationships/slide" Target="slides/slide4.xml"/><Relationship Id="rId9" Type="http://schemas.openxmlformats.org/officeDocument/2006/relationships/slide" Target="slides/slide9.xml"/><Relationship Id="rId14" Type="http://schemas.openxmlformats.org/officeDocument/2006/relationships/slide" Target="slides/slide14.xml"/><Relationship Id="rId22" Type="http://schemas.openxmlformats.org/officeDocument/2006/relationships/slide" Target="slides/slide22.xml"/><Relationship Id="rId27" Type="http://schemas.openxmlformats.org/officeDocument/2006/relationships/slide" Target="slides/slide27.xml"/><Relationship Id="rId30" Type="http://schemas.openxmlformats.org/officeDocument/2006/relationships/slide" Target="slides/slide30.xml"/><Relationship Id="rId35" Type="http://schemas.openxmlformats.org/officeDocument/2006/relationships/slide" Target="slides/slide35.xml"/><Relationship Id="rId43" Type="http://schemas.openxmlformats.org/officeDocument/2006/relationships/slide" Target="slides/slide43.xml"/><Relationship Id="rId48" Type="http://schemas.openxmlformats.org/officeDocument/2006/relationships/slide" Target="slides/slide48.xml"/><Relationship Id="rId56" Type="http://schemas.openxmlformats.org/officeDocument/2006/relationships/slide" Target="slides/slide56.xml"/><Relationship Id="rId64" Type="http://schemas.openxmlformats.org/officeDocument/2006/relationships/slide" Target="slides/slide64.xml"/><Relationship Id="rId69" Type="http://schemas.openxmlformats.org/officeDocument/2006/relationships/slide" Target="slides/slide69.xml"/><Relationship Id="rId77" Type="http://schemas.openxmlformats.org/officeDocument/2006/relationships/slide" Target="slides/slide80.xml"/><Relationship Id="rId8" Type="http://schemas.openxmlformats.org/officeDocument/2006/relationships/slide" Target="slides/slide8.xml"/><Relationship Id="rId51" Type="http://schemas.openxmlformats.org/officeDocument/2006/relationships/slide" Target="slides/slide51.xml"/><Relationship Id="rId72" Type="http://schemas.openxmlformats.org/officeDocument/2006/relationships/slide" Target="slides/slide72.xml"/><Relationship Id="rId80" Type="http://schemas.openxmlformats.org/officeDocument/2006/relationships/slide" Target="slides/slide83.xml"/><Relationship Id="rId85" Type="http://schemas.openxmlformats.org/officeDocument/2006/relationships/slide" Target="slides/slide88.xml"/><Relationship Id="rId3" Type="http://schemas.openxmlformats.org/officeDocument/2006/relationships/slide" Target="slides/slide3.xml"/><Relationship Id="rId12" Type="http://schemas.openxmlformats.org/officeDocument/2006/relationships/slide" Target="slides/slide12.xml"/><Relationship Id="rId17" Type="http://schemas.openxmlformats.org/officeDocument/2006/relationships/slide" Target="slides/slide17.xml"/><Relationship Id="rId25" Type="http://schemas.openxmlformats.org/officeDocument/2006/relationships/slide" Target="slides/slide25.xml"/><Relationship Id="rId33" Type="http://schemas.openxmlformats.org/officeDocument/2006/relationships/slide" Target="slides/slide33.xml"/><Relationship Id="rId38" Type="http://schemas.openxmlformats.org/officeDocument/2006/relationships/slide" Target="slides/slide38.xml"/><Relationship Id="rId46" Type="http://schemas.openxmlformats.org/officeDocument/2006/relationships/slide" Target="slides/slide46.xml"/><Relationship Id="rId59" Type="http://schemas.openxmlformats.org/officeDocument/2006/relationships/slide" Target="slides/slide59.xml"/><Relationship Id="rId67" Type="http://schemas.openxmlformats.org/officeDocument/2006/relationships/slide" Target="slides/slide67.xml"/><Relationship Id="rId20" Type="http://schemas.openxmlformats.org/officeDocument/2006/relationships/slide" Target="slides/slide20.xml"/><Relationship Id="rId41" Type="http://schemas.openxmlformats.org/officeDocument/2006/relationships/slide" Target="slides/slide41.xml"/><Relationship Id="rId54" Type="http://schemas.openxmlformats.org/officeDocument/2006/relationships/slide" Target="slides/slide54.xml"/><Relationship Id="rId62" Type="http://schemas.openxmlformats.org/officeDocument/2006/relationships/slide" Target="slides/slide62.xml"/><Relationship Id="rId70" Type="http://schemas.openxmlformats.org/officeDocument/2006/relationships/slide" Target="slides/slide70.xml"/><Relationship Id="rId75" Type="http://schemas.openxmlformats.org/officeDocument/2006/relationships/slide" Target="slides/slide78.xml"/><Relationship Id="rId83" Type="http://schemas.openxmlformats.org/officeDocument/2006/relationships/slide" Target="slides/slide86.xml"/><Relationship Id="rId1" Type="http://schemas.openxmlformats.org/officeDocument/2006/relationships/slide" Target="slides/slide1.xml"/><Relationship Id="rId6" Type="http://schemas.openxmlformats.org/officeDocument/2006/relationships/slide" Target="slides/slide6.xml"/><Relationship Id="rId15" Type="http://schemas.openxmlformats.org/officeDocument/2006/relationships/slide" Target="slides/slide15.xml"/><Relationship Id="rId23" Type="http://schemas.openxmlformats.org/officeDocument/2006/relationships/slide" Target="slides/slide23.xml"/><Relationship Id="rId28" Type="http://schemas.openxmlformats.org/officeDocument/2006/relationships/slide" Target="slides/slide28.xml"/><Relationship Id="rId36" Type="http://schemas.openxmlformats.org/officeDocument/2006/relationships/slide" Target="slides/slide36.xml"/><Relationship Id="rId49" Type="http://schemas.openxmlformats.org/officeDocument/2006/relationships/slide" Target="slides/slide49.xml"/><Relationship Id="rId57" Type="http://schemas.openxmlformats.org/officeDocument/2006/relationships/slide" Target="slides/slide57.xml"/><Relationship Id="rId10" Type="http://schemas.openxmlformats.org/officeDocument/2006/relationships/slide" Target="slides/slide10.xml"/><Relationship Id="rId31" Type="http://schemas.openxmlformats.org/officeDocument/2006/relationships/slide" Target="slides/slide31.xml"/><Relationship Id="rId44" Type="http://schemas.openxmlformats.org/officeDocument/2006/relationships/slide" Target="slides/slide44.xml"/><Relationship Id="rId52" Type="http://schemas.openxmlformats.org/officeDocument/2006/relationships/slide" Target="slides/slide52.xml"/><Relationship Id="rId60" Type="http://schemas.openxmlformats.org/officeDocument/2006/relationships/slide" Target="slides/slide60.xml"/><Relationship Id="rId65" Type="http://schemas.openxmlformats.org/officeDocument/2006/relationships/slide" Target="slides/slide65.xml"/><Relationship Id="rId73" Type="http://schemas.openxmlformats.org/officeDocument/2006/relationships/slide" Target="slides/slide73.xml"/><Relationship Id="rId78" Type="http://schemas.openxmlformats.org/officeDocument/2006/relationships/slide" Target="slides/slide81.xml"/><Relationship Id="rId81" Type="http://schemas.openxmlformats.org/officeDocument/2006/relationships/slide" Target="slides/slide84.xml"/><Relationship Id="rId86" Type="http://schemas.openxmlformats.org/officeDocument/2006/relationships/slide" Target="slides/slide8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97364"/>
          </a:xfrm>
          <a:prstGeom prst="rect">
            <a:avLst/>
          </a:prstGeom>
        </p:spPr>
        <p:txBody>
          <a:bodyPr vert="horz" lIns="91440" tIns="45720" rIns="91440" bIns="45720" rtlCol="0"/>
          <a:lstStyle>
            <a:lvl1pPr algn="r">
              <a:defRPr sz="1200"/>
            </a:lvl1pPr>
          </a:lstStyle>
          <a:p>
            <a:fld id="{C919B816-5001-45A9-8850-0DBC53FE0BD9}" type="datetimeFigureOut">
              <a:rPr lang="zh-CN" altLang="en-US" smtClean="0"/>
              <a:t>2022/8/31</a:t>
            </a:fld>
            <a:endParaRPr lang="zh-CN" altLang="en-US"/>
          </a:p>
        </p:txBody>
      </p:sp>
      <p:sp>
        <p:nvSpPr>
          <p:cNvPr id="4" name="页脚占位符 3"/>
          <p:cNvSpPr>
            <a:spLocks noGrp="1"/>
          </p:cNvSpPr>
          <p:nvPr>
            <p:ph type="ftr" sz="quarter" idx="2"/>
          </p:nvPr>
        </p:nvSpPr>
        <p:spPr>
          <a:xfrm>
            <a:off x="0" y="9448185"/>
            <a:ext cx="2971800" cy="497364"/>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9448185"/>
            <a:ext cx="2971800" cy="497364"/>
          </a:xfrm>
          <a:prstGeom prst="rect">
            <a:avLst/>
          </a:prstGeom>
        </p:spPr>
        <p:txBody>
          <a:bodyPr vert="horz" lIns="91440" tIns="45720" rIns="91440" bIns="45720" rtlCol="0" anchor="b"/>
          <a:lstStyle>
            <a:lvl1pPr algn="r">
              <a:defRPr sz="1200"/>
            </a:lvl1pPr>
          </a:lstStyle>
          <a:p>
            <a:fld id="{A0B777B9-E6DA-42A9-9A23-B5CF41C05A8B}" type="slidenum">
              <a:rPr lang="zh-CN" altLang="en-US" smtClean="0"/>
              <a:t>‹#›</a:t>
            </a:fld>
            <a:endParaRPr lang="zh-CN" altLang="en-US"/>
          </a:p>
        </p:txBody>
      </p:sp>
    </p:spTree>
    <p:extLst>
      <p:ext uri="{BB962C8B-B14F-4D97-AF65-F5344CB8AC3E}">
        <p14:creationId xmlns:p14="http://schemas.microsoft.com/office/powerpoint/2010/main" val="18828712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1570" name="Rectangle 2"/>
          <p:cNvSpPr>
            <a:spLocks noGrp="1" noChangeArrowheads="1"/>
          </p:cNvSpPr>
          <p:nvPr>
            <p:ph type="hdr" sz="quarter"/>
          </p:nvPr>
        </p:nvSpPr>
        <p:spPr bwMode="auto">
          <a:xfrm>
            <a:off x="0" y="0"/>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pPr>
              <a:defRPr/>
            </a:pPr>
            <a:endParaRPr lang="en-US" altLang="zh-CN"/>
          </a:p>
        </p:txBody>
      </p:sp>
      <p:sp>
        <p:nvSpPr>
          <p:cNvPr id="1261571" name="Rectangle 3"/>
          <p:cNvSpPr>
            <a:spLocks noGrp="1" noChangeArrowheads="1"/>
          </p:cNvSpPr>
          <p:nvPr>
            <p:ph type="dt" idx="1"/>
          </p:nvPr>
        </p:nvSpPr>
        <p:spPr bwMode="auto">
          <a:xfrm>
            <a:off x="3886200" y="0"/>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pPr>
              <a:defRPr/>
            </a:pPr>
            <a:endParaRPr lang="en-US" altLang="zh-CN"/>
          </a:p>
        </p:txBody>
      </p:sp>
      <p:sp>
        <p:nvSpPr>
          <p:cNvPr id="91140" name="Rectangle 4"/>
          <p:cNvSpPr>
            <a:spLocks noGrp="1" noRot="1" noChangeAspect="1" noChangeArrowheads="1" noTextEdit="1"/>
          </p:cNvSpPr>
          <p:nvPr>
            <p:ph type="sldImg" idx="2"/>
          </p:nvPr>
        </p:nvSpPr>
        <p:spPr bwMode="auto">
          <a:xfrm>
            <a:off x="942975" y="746125"/>
            <a:ext cx="4972050" cy="37306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61573" name="Rectangle 5"/>
          <p:cNvSpPr>
            <a:spLocks noGrp="1" noChangeArrowheads="1"/>
          </p:cNvSpPr>
          <p:nvPr>
            <p:ph type="body" sz="quarter" idx="3"/>
          </p:nvPr>
        </p:nvSpPr>
        <p:spPr bwMode="auto">
          <a:xfrm>
            <a:off x="914400" y="4724956"/>
            <a:ext cx="5029200" cy="4476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1261574" name="Rectangle 6"/>
          <p:cNvSpPr>
            <a:spLocks noGrp="1" noChangeArrowheads="1"/>
          </p:cNvSpPr>
          <p:nvPr>
            <p:ph type="ftr" sz="quarter" idx="4"/>
          </p:nvPr>
        </p:nvSpPr>
        <p:spPr bwMode="auto">
          <a:xfrm>
            <a:off x="0" y="9449911"/>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pPr>
              <a:defRPr/>
            </a:pPr>
            <a:endParaRPr lang="en-US" altLang="zh-CN"/>
          </a:p>
        </p:txBody>
      </p:sp>
      <p:sp>
        <p:nvSpPr>
          <p:cNvPr id="1261575" name="Rectangle 7"/>
          <p:cNvSpPr>
            <a:spLocks noGrp="1" noChangeArrowheads="1"/>
          </p:cNvSpPr>
          <p:nvPr>
            <p:ph type="sldNum" sz="quarter" idx="5"/>
          </p:nvPr>
        </p:nvSpPr>
        <p:spPr bwMode="auto">
          <a:xfrm>
            <a:off x="3886200" y="9449911"/>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pPr>
              <a:defRPr/>
            </a:pPr>
            <a:fld id="{764F10C0-CC0E-4A3A-93E3-2F190D8FCFBA}" type="slidenum">
              <a:rPr lang="en-US" altLang="zh-CN"/>
              <a:pPr>
                <a:defRPr/>
              </a:pPr>
              <a:t>‹#›</a:t>
            </a:fld>
            <a:endParaRPr lang="en-US" altLang="zh-CN"/>
          </a:p>
        </p:txBody>
      </p:sp>
    </p:spTree>
    <p:extLst>
      <p:ext uri="{BB962C8B-B14F-4D97-AF65-F5344CB8AC3E}">
        <p14:creationId xmlns:p14="http://schemas.microsoft.com/office/powerpoint/2010/main" val="41764085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宋体" pitchFamily="2" charset="-122"/>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宋体" pitchFamily="2" charset="-122"/>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宋体" pitchFamily="2" charset="-122"/>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宋体" pitchFamily="2" charset="-122"/>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2" descr="55108"/>
          <p:cNvPicPr>
            <a:picLocks noChangeAspect="1" noChangeArrowheads="1"/>
          </p:cNvPicPr>
          <p:nvPr userDrawn="1"/>
        </p:nvPicPr>
        <p:blipFill>
          <a:blip r:embed="rId3">
            <a:extLst>
              <a:ext uri="{28A0092B-C50C-407E-A947-70E740481C1C}">
                <a14:useLocalDpi xmlns:a14="http://schemas.microsoft.com/office/drawing/2010/main" val="0"/>
              </a:ext>
            </a:extLst>
          </a:blip>
          <a:srcRect r="20380" b="20709"/>
          <a:stretch>
            <a:fillRect/>
          </a:stretch>
        </p:blipFill>
        <p:spPr bwMode="auto">
          <a:xfrm>
            <a:off x="0" y="3132138"/>
            <a:ext cx="2268538" cy="372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userDrawn="1"/>
        </p:nvSpPr>
        <p:spPr bwMode="ltGray">
          <a:xfrm>
            <a:off x="0" y="0"/>
            <a:ext cx="2268538" cy="3141663"/>
          </a:xfrm>
          <a:prstGeom prst="rect">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defRPr/>
            </a:pPr>
            <a:endParaRPr lang="en-US" altLang="zh-CN" sz="1800"/>
          </a:p>
          <a:p>
            <a:pPr algn="ctr">
              <a:spcBef>
                <a:spcPct val="0"/>
              </a:spcBef>
              <a:buClrTx/>
              <a:buFontTx/>
              <a:buNone/>
              <a:defRPr/>
            </a:pPr>
            <a:endParaRPr lang="en-US" altLang="zh-CN" sz="1800"/>
          </a:p>
        </p:txBody>
      </p:sp>
      <p:sp>
        <p:nvSpPr>
          <p:cNvPr id="1772548" name="Rectangle 4"/>
          <p:cNvSpPr>
            <a:spLocks noGrp="1" noChangeArrowheads="1"/>
          </p:cNvSpPr>
          <p:nvPr>
            <p:ph type="ctrTitle"/>
          </p:nvPr>
        </p:nvSpPr>
        <p:spPr>
          <a:xfrm>
            <a:off x="2266950" y="3124200"/>
            <a:ext cx="6877050" cy="742950"/>
          </a:xfrm>
          <a:solidFill>
            <a:schemeClr val="tx1"/>
          </a:solidFill>
          <a:extLst>
            <a:ext uri="{AF507438-7753-43E0-B8FC-AC1667EBCBE1}">
              <a14:hiddenEffects xmlns:a14="http://schemas.microsoft.com/office/drawing/2010/main">
                <a:effectLst>
                  <a:outerShdw dist="53882" dir="2700000" algn="ctr" rotWithShape="0">
                    <a:schemeClr val="bg2"/>
                  </a:outerShdw>
                </a:effectLst>
              </a14:hiddenEffects>
            </a:ext>
          </a:extLst>
        </p:spPr>
        <p:txBody>
          <a:bodyPr/>
          <a:lstStyle>
            <a:lvl1pPr>
              <a:defRPr/>
            </a:lvl1pPr>
          </a:lstStyle>
          <a:p>
            <a:pPr lvl="0"/>
            <a:r>
              <a:rPr lang="en-US" altLang="zh-CN" noProof="0" smtClean="0"/>
              <a:t>2007</a:t>
            </a:r>
            <a:r>
              <a:rPr lang="zh-CN" altLang="en-US" noProof="0" smtClean="0"/>
              <a:t>年度工作小结</a:t>
            </a:r>
          </a:p>
        </p:txBody>
      </p:sp>
    </p:spTree>
    <p:extLst>
      <p:ext uri="{BB962C8B-B14F-4D97-AF65-F5344CB8AC3E}">
        <p14:creationId xmlns:p14="http://schemas.microsoft.com/office/powerpoint/2010/main" val="1822864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2195736" y="404664"/>
            <a:ext cx="6948264" cy="563562"/>
          </a:xfr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lvl1pPr>
              <a:lnSpc>
                <a:spcPts val="3500"/>
              </a:lnSpc>
              <a:defRPr sz="2400"/>
            </a:lvl1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5" name="Rectangle 7"/>
          <p:cNvSpPr>
            <a:spLocks noGrp="1" noChangeArrowheads="1"/>
          </p:cNvSpPr>
          <p:nvPr>
            <p:ph type="sldNum" sz="quarter" idx="11"/>
          </p:nvPr>
        </p:nvSpPr>
        <p:spPr>
          <a:ln/>
        </p:spPr>
        <p:txBody>
          <a:bodyPr/>
          <a:lstStyle>
            <a:lvl1pPr>
              <a:defRPr/>
            </a:lvl1pPr>
          </a:lstStyle>
          <a:p>
            <a:pPr>
              <a:defRPr/>
            </a:pPr>
            <a:fld id="{689CE5E5-839D-426B-9314-AA0EF9F7B1A1}" type="slidenum">
              <a:rPr lang="en-US" altLang="zh-CN"/>
              <a:pPr>
                <a:defRPr/>
              </a:pPr>
              <a:t>‹#›</a:t>
            </a:fld>
            <a:endParaRPr lang="en-US" altLang="zh-CN"/>
          </a:p>
        </p:txBody>
      </p:sp>
    </p:spTree>
    <p:extLst>
      <p:ext uri="{BB962C8B-B14F-4D97-AF65-F5344CB8AC3E}">
        <p14:creationId xmlns:p14="http://schemas.microsoft.com/office/powerpoint/2010/main" val="236205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1500"/>
                                        <p:tgtEl>
                                          <p:spTgt spid="3">
                                            <p:txEl>
                                              <p:pRg st="0" end="0"/>
                                            </p:txEl>
                                          </p:spTgt>
                                        </p:tgtEl>
                                      </p:cBhvr>
                                    </p:animEffect>
                                  </p:childTnLst>
                                </p:cTn>
                              </p:par>
                            </p:childTnLst>
                          </p:cTn>
                        </p:par>
                        <p:par>
                          <p:cTn id="10" fill="hold">
                            <p:stCondLst>
                              <p:cond delay="1500"/>
                            </p:stCondLst>
                            <p:childTnLst>
                              <p:par>
                                <p:cTn id="11" presetID="53" presetClass="entr" presetSubtype="16"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5" dur="1500"/>
                                        <p:tgtEl>
                                          <p:spTgt spid="3">
                                            <p:txEl>
                                              <p:pRg st="1" end="1"/>
                                            </p:txEl>
                                          </p:spTgt>
                                        </p:tgtEl>
                                      </p:cBhvr>
                                    </p:animEffect>
                                  </p:childTnLst>
                                </p:cTn>
                              </p:par>
                            </p:childTnLst>
                          </p:cTn>
                        </p:par>
                        <p:par>
                          <p:cTn id="16" fill="hold">
                            <p:stCondLst>
                              <p:cond delay="3000"/>
                            </p:stCondLst>
                            <p:childTnLst>
                              <p:par>
                                <p:cTn id="17" presetID="53" presetClass="entr" presetSubtype="16"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1500"/>
                                        <p:tgtEl>
                                          <p:spTgt spid="3">
                                            <p:txEl>
                                              <p:pRg st="2" end="2"/>
                                            </p:txEl>
                                          </p:spTgt>
                                        </p:tgtEl>
                                      </p:cBhvr>
                                    </p:animEffect>
                                  </p:childTnLst>
                                </p:cTn>
                              </p:par>
                            </p:childTnLst>
                          </p:cTn>
                        </p:par>
                        <p:par>
                          <p:cTn id="22" fill="hold">
                            <p:stCondLst>
                              <p:cond delay="4500"/>
                            </p:stCondLst>
                            <p:childTnLst>
                              <p:par>
                                <p:cTn id="23" presetID="53" presetClass="entr" presetSubtype="16"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7" dur="1500"/>
                                        <p:tgtEl>
                                          <p:spTgt spid="3">
                                            <p:txEl>
                                              <p:pRg st="3" end="3"/>
                                            </p:txEl>
                                          </p:spTgt>
                                        </p:tgtEl>
                                      </p:cBhvr>
                                    </p:animEffect>
                                  </p:childTnLst>
                                </p:cTn>
                              </p:par>
                            </p:childTnLst>
                          </p:cTn>
                        </p:par>
                        <p:par>
                          <p:cTn id="28" fill="hold">
                            <p:stCondLst>
                              <p:cond delay="6000"/>
                            </p:stCondLst>
                            <p:childTnLst>
                              <p:par>
                                <p:cTn id="29" presetID="53" presetClass="entr" presetSubtype="16" fill="hold" grpId="0"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3" dur="1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500" fill="hold"/>
                        <p:tgtEl>
                          <p:spTgt spid="3"/>
                        </p:tgtEl>
                        <p:attrNameLst>
                          <p:attrName>ppt_w</p:attrName>
                        </p:attrNameLst>
                      </p:cBhvr>
                      <p:tavLst>
                        <p:tav tm="0">
                          <p:val>
                            <p:fltVal val="0"/>
                          </p:val>
                        </p:tav>
                        <p:tav tm="100000">
                          <p:val>
                            <p:strVal val="#ppt_w"/>
                          </p:val>
                        </p:tav>
                      </p:tavLst>
                    </p:anim>
                    <p:anim calcmode="lin" valueType="num">
                      <p:cBhvr>
                        <p:cTn dur="1500" fill="hold"/>
                        <p:tgtEl>
                          <p:spTgt spid="3"/>
                        </p:tgtEl>
                        <p:attrNameLst>
                          <p:attrName>ppt_h</p:attrName>
                        </p:attrNameLst>
                      </p:cBhvr>
                      <p:tavLst>
                        <p:tav tm="0">
                          <p:val>
                            <p:fltVal val="0"/>
                          </p:val>
                        </p:tav>
                        <p:tav tm="100000">
                          <p:val>
                            <p:strVal val="#ppt_h"/>
                          </p:val>
                        </p:tav>
                      </p:tavLst>
                    </p:anim>
                    <p:animEffect transition="in" filter="fade">
                      <p:cBhvr>
                        <p:cTn dur="1500"/>
                        <p:tgtEl>
                          <p:spTgt spid="3"/>
                        </p:tgtEl>
                      </p:cBhvr>
                    </p:animEffect>
                  </p:childTnLst>
                </p:cTn>
              </p:par>
            </p:tnLst>
          </p:tmpl>
          <p:tmpl lvl="2">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500" fill="hold"/>
                        <p:tgtEl>
                          <p:spTgt spid="3"/>
                        </p:tgtEl>
                        <p:attrNameLst>
                          <p:attrName>ppt_w</p:attrName>
                        </p:attrNameLst>
                      </p:cBhvr>
                      <p:tavLst>
                        <p:tav tm="0">
                          <p:val>
                            <p:fltVal val="0"/>
                          </p:val>
                        </p:tav>
                        <p:tav tm="100000">
                          <p:val>
                            <p:strVal val="#ppt_w"/>
                          </p:val>
                        </p:tav>
                      </p:tavLst>
                    </p:anim>
                    <p:anim calcmode="lin" valueType="num">
                      <p:cBhvr>
                        <p:cTn dur="1500" fill="hold"/>
                        <p:tgtEl>
                          <p:spTgt spid="3"/>
                        </p:tgtEl>
                        <p:attrNameLst>
                          <p:attrName>ppt_h</p:attrName>
                        </p:attrNameLst>
                      </p:cBhvr>
                      <p:tavLst>
                        <p:tav tm="0">
                          <p:val>
                            <p:fltVal val="0"/>
                          </p:val>
                        </p:tav>
                        <p:tav tm="100000">
                          <p:val>
                            <p:strVal val="#ppt_h"/>
                          </p:val>
                        </p:tav>
                      </p:tavLst>
                    </p:anim>
                    <p:animEffect transition="in" filter="fade">
                      <p:cBhvr>
                        <p:cTn dur="1500"/>
                        <p:tgtEl>
                          <p:spTgt spid="3"/>
                        </p:tgtEl>
                      </p:cBhvr>
                    </p:animEffect>
                  </p:childTnLst>
                </p:cTn>
              </p:par>
            </p:tnLst>
          </p:tmpl>
          <p:tmpl lvl="3">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500" fill="hold"/>
                        <p:tgtEl>
                          <p:spTgt spid="3"/>
                        </p:tgtEl>
                        <p:attrNameLst>
                          <p:attrName>ppt_w</p:attrName>
                        </p:attrNameLst>
                      </p:cBhvr>
                      <p:tavLst>
                        <p:tav tm="0">
                          <p:val>
                            <p:fltVal val="0"/>
                          </p:val>
                        </p:tav>
                        <p:tav tm="100000">
                          <p:val>
                            <p:strVal val="#ppt_w"/>
                          </p:val>
                        </p:tav>
                      </p:tavLst>
                    </p:anim>
                    <p:anim calcmode="lin" valueType="num">
                      <p:cBhvr>
                        <p:cTn dur="1500" fill="hold"/>
                        <p:tgtEl>
                          <p:spTgt spid="3"/>
                        </p:tgtEl>
                        <p:attrNameLst>
                          <p:attrName>ppt_h</p:attrName>
                        </p:attrNameLst>
                      </p:cBhvr>
                      <p:tavLst>
                        <p:tav tm="0">
                          <p:val>
                            <p:fltVal val="0"/>
                          </p:val>
                        </p:tav>
                        <p:tav tm="100000">
                          <p:val>
                            <p:strVal val="#ppt_h"/>
                          </p:val>
                        </p:tav>
                      </p:tavLst>
                    </p:anim>
                    <p:animEffect transition="in" filter="fade">
                      <p:cBhvr>
                        <p:cTn dur="1500"/>
                        <p:tgtEl>
                          <p:spTgt spid="3"/>
                        </p:tgtEl>
                      </p:cBhvr>
                    </p:animEffect>
                  </p:childTnLst>
                </p:cTn>
              </p:par>
            </p:tnLst>
          </p:tmpl>
          <p:tmpl lvl="4">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500" fill="hold"/>
                        <p:tgtEl>
                          <p:spTgt spid="3"/>
                        </p:tgtEl>
                        <p:attrNameLst>
                          <p:attrName>ppt_w</p:attrName>
                        </p:attrNameLst>
                      </p:cBhvr>
                      <p:tavLst>
                        <p:tav tm="0">
                          <p:val>
                            <p:fltVal val="0"/>
                          </p:val>
                        </p:tav>
                        <p:tav tm="100000">
                          <p:val>
                            <p:strVal val="#ppt_w"/>
                          </p:val>
                        </p:tav>
                      </p:tavLst>
                    </p:anim>
                    <p:anim calcmode="lin" valueType="num">
                      <p:cBhvr>
                        <p:cTn dur="1500" fill="hold"/>
                        <p:tgtEl>
                          <p:spTgt spid="3"/>
                        </p:tgtEl>
                        <p:attrNameLst>
                          <p:attrName>ppt_h</p:attrName>
                        </p:attrNameLst>
                      </p:cBhvr>
                      <p:tavLst>
                        <p:tav tm="0">
                          <p:val>
                            <p:fltVal val="0"/>
                          </p:val>
                        </p:tav>
                        <p:tav tm="100000">
                          <p:val>
                            <p:strVal val="#ppt_h"/>
                          </p:val>
                        </p:tav>
                      </p:tavLst>
                    </p:anim>
                    <p:animEffect transition="in" filter="fade">
                      <p:cBhvr>
                        <p:cTn dur="1500"/>
                        <p:tgtEl>
                          <p:spTgt spid="3"/>
                        </p:tgtEl>
                      </p:cBhvr>
                    </p:animEffect>
                  </p:childTnLst>
                </p:cTn>
              </p:par>
            </p:tnLst>
          </p:tmpl>
          <p:tmpl lvl="5">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500" fill="hold"/>
                        <p:tgtEl>
                          <p:spTgt spid="3"/>
                        </p:tgtEl>
                        <p:attrNameLst>
                          <p:attrName>ppt_w</p:attrName>
                        </p:attrNameLst>
                      </p:cBhvr>
                      <p:tavLst>
                        <p:tav tm="0">
                          <p:val>
                            <p:fltVal val="0"/>
                          </p:val>
                        </p:tav>
                        <p:tav tm="100000">
                          <p:val>
                            <p:strVal val="#ppt_w"/>
                          </p:val>
                        </p:tav>
                      </p:tavLst>
                    </p:anim>
                    <p:anim calcmode="lin" valueType="num">
                      <p:cBhvr>
                        <p:cTn dur="1500" fill="hold"/>
                        <p:tgtEl>
                          <p:spTgt spid="3"/>
                        </p:tgtEl>
                        <p:attrNameLst>
                          <p:attrName>ppt_h</p:attrName>
                        </p:attrNameLst>
                      </p:cBhvr>
                      <p:tavLst>
                        <p:tav tm="0">
                          <p:val>
                            <p:fltVal val="0"/>
                          </p:val>
                        </p:tav>
                        <p:tav tm="100000">
                          <p:val>
                            <p:strVal val="#ppt_h"/>
                          </p:val>
                        </p:tav>
                      </p:tavLst>
                    </p:anim>
                    <p:animEffect transition="in" filter="fade">
                      <p:cBhvr>
                        <p:cTn dur="1500"/>
                        <p:tgtEl>
                          <p:spTgt spid="3"/>
                        </p:tgtEl>
                      </p:cBhvr>
                    </p:animEffec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5" name="Rectangle 7"/>
          <p:cNvSpPr>
            <a:spLocks noGrp="1" noChangeArrowheads="1"/>
          </p:cNvSpPr>
          <p:nvPr>
            <p:ph type="sldNum" sz="quarter" idx="11"/>
          </p:nvPr>
        </p:nvSpPr>
        <p:spPr>
          <a:ln/>
        </p:spPr>
        <p:txBody>
          <a:bodyPr/>
          <a:lstStyle>
            <a:lvl1pPr>
              <a:defRPr/>
            </a:lvl1pPr>
          </a:lstStyle>
          <a:p>
            <a:pPr>
              <a:defRPr/>
            </a:pPr>
            <a:fld id="{25207F8E-CBA1-4C6D-88FF-E3C2ADF97BC6}" type="slidenum">
              <a:rPr lang="en-US" altLang="zh-CN"/>
              <a:pPr>
                <a:defRPr/>
              </a:pPr>
              <a:t>‹#›</a:t>
            </a:fld>
            <a:endParaRPr lang="en-US" altLang="zh-CN"/>
          </a:p>
        </p:txBody>
      </p:sp>
    </p:spTree>
    <p:extLst>
      <p:ext uri="{BB962C8B-B14F-4D97-AF65-F5344CB8AC3E}">
        <p14:creationId xmlns:p14="http://schemas.microsoft.com/office/powerpoint/2010/main" val="1318149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0673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6" name="Rectangle 7"/>
          <p:cNvSpPr>
            <a:spLocks noGrp="1" noChangeArrowheads="1"/>
          </p:cNvSpPr>
          <p:nvPr>
            <p:ph type="sldNum" sz="quarter" idx="11"/>
          </p:nvPr>
        </p:nvSpPr>
        <p:spPr>
          <a:ln/>
        </p:spPr>
        <p:txBody>
          <a:bodyPr/>
          <a:lstStyle>
            <a:lvl1pPr>
              <a:defRPr/>
            </a:lvl1pPr>
          </a:lstStyle>
          <a:p>
            <a:pPr>
              <a:defRPr/>
            </a:pPr>
            <a:fld id="{51E4CE0C-00F2-43F7-9371-CC3B06FEF0A6}" type="slidenum">
              <a:rPr lang="en-US" altLang="zh-CN"/>
              <a:pPr>
                <a:defRPr/>
              </a:pPr>
              <a:t>‹#›</a:t>
            </a:fld>
            <a:endParaRPr lang="en-US" altLang="zh-CN"/>
          </a:p>
        </p:txBody>
      </p:sp>
    </p:spTree>
    <p:extLst>
      <p:ext uri="{BB962C8B-B14F-4D97-AF65-F5344CB8AC3E}">
        <p14:creationId xmlns:p14="http://schemas.microsoft.com/office/powerpoint/2010/main" val="4080020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8" name="Rectangle 7"/>
          <p:cNvSpPr>
            <a:spLocks noGrp="1" noChangeArrowheads="1"/>
          </p:cNvSpPr>
          <p:nvPr>
            <p:ph type="sldNum" sz="quarter" idx="11"/>
          </p:nvPr>
        </p:nvSpPr>
        <p:spPr>
          <a:ln/>
        </p:spPr>
        <p:txBody>
          <a:bodyPr/>
          <a:lstStyle>
            <a:lvl1pPr>
              <a:defRPr/>
            </a:lvl1pPr>
          </a:lstStyle>
          <a:p>
            <a:pPr>
              <a:defRPr/>
            </a:pPr>
            <a:fld id="{63FA0382-88B6-42E5-BF64-4EA34CA404B6}" type="slidenum">
              <a:rPr lang="en-US" altLang="zh-CN"/>
              <a:pPr>
                <a:defRPr/>
              </a:pPr>
              <a:t>‹#›</a:t>
            </a:fld>
            <a:endParaRPr lang="en-US" altLang="zh-CN"/>
          </a:p>
        </p:txBody>
      </p:sp>
    </p:spTree>
    <p:extLst>
      <p:ext uri="{BB962C8B-B14F-4D97-AF65-F5344CB8AC3E}">
        <p14:creationId xmlns:p14="http://schemas.microsoft.com/office/powerpoint/2010/main" val="4071308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4" name="Rectangle 7"/>
          <p:cNvSpPr>
            <a:spLocks noGrp="1" noChangeArrowheads="1"/>
          </p:cNvSpPr>
          <p:nvPr>
            <p:ph type="sldNum" sz="quarter" idx="11"/>
          </p:nvPr>
        </p:nvSpPr>
        <p:spPr>
          <a:ln/>
        </p:spPr>
        <p:txBody>
          <a:bodyPr/>
          <a:lstStyle>
            <a:lvl1pPr>
              <a:defRPr/>
            </a:lvl1pPr>
          </a:lstStyle>
          <a:p>
            <a:pPr>
              <a:defRPr/>
            </a:pPr>
            <a:fld id="{71875DDE-A061-42F3-9A7F-702808AD9BC8}" type="slidenum">
              <a:rPr lang="en-US" altLang="zh-CN"/>
              <a:pPr>
                <a:defRPr/>
              </a:pPr>
              <a:t>‹#›</a:t>
            </a:fld>
            <a:endParaRPr lang="en-US" altLang="zh-CN"/>
          </a:p>
        </p:txBody>
      </p:sp>
    </p:spTree>
    <p:extLst>
      <p:ext uri="{BB962C8B-B14F-4D97-AF65-F5344CB8AC3E}">
        <p14:creationId xmlns:p14="http://schemas.microsoft.com/office/powerpoint/2010/main" val="1780047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3" name="Rectangle 7"/>
          <p:cNvSpPr>
            <a:spLocks noGrp="1" noChangeArrowheads="1"/>
          </p:cNvSpPr>
          <p:nvPr>
            <p:ph type="sldNum" sz="quarter" idx="11"/>
          </p:nvPr>
        </p:nvSpPr>
        <p:spPr>
          <a:ln/>
        </p:spPr>
        <p:txBody>
          <a:bodyPr/>
          <a:lstStyle>
            <a:lvl1pPr>
              <a:defRPr/>
            </a:lvl1pPr>
          </a:lstStyle>
          <a:p>
            <a:pPr>
              <a:defRPr/>
            </a:pPr>
            <a:fld id="{9E85F259-63AA-4261-B57A-9444C76BB61E}" type="slidenum">
              <a:rPr lang="en-US" altLang="zh-CN"/>
              <a:pPr>
                <a:defRPr/>
              </a:pPr>
              <a:t>‹#›</a:t>
            </a:fld>
            <a:endParaRPr lang="en-US" altLang="zh-CN"/>
          </a:p>
        </p:txBody>
      </p:sp>
    </p:spTree>
    <p:extLst>
      <p:ext uri="{BB962C8B-B14F-4D97-AF65-F5344CB8AC3E}">
        <p14:creationId xmlns:p14="http://schemas.microsoft.com/office/powerpoint/2010/main" val="404692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6" name="Rectangle 7"/>
          <p:cNvSpPr>
            <a:spLocks noGrp="1" noChangeArrowheads="1"/>
          </p:cNvSpPr>
          <p:nvPr>
            <p:ph type="sldNum" sz="quarter" idx="11"/>
          </p:nvPr>
        </p:nvSpPr>
        <p:spPr>
          <a:ln/>
        </p:spPr>
        <p:txBody>
          <a:bodyPr/>
          <a:lstStyle>
            <a:lvl1pPr>
              <a:defRPr/>
            </a:lvl1pPr>
          </a:lstStyle>
          <a:p>
            <a:pPr>
              <a:defRPr/>
            </a:pPr>
            <a:fld id="{57E9518E-5E22-4E83-B92C-5EA3190D585F}" type="slidenum">
              <a:rPr lang="en-US" altLang="zh-CN"/>
              <a:pPr>
                <a:defRPr/>
              </a:pPr>
              <a:t>‹#›</a:t>
            </a:fld>
            <a:endParaRPr lang="en-US" altLang="zh-CN"/>
          </a:p>
        </p:txBody>
      </p:sp>
    </p:spTree>
    <p:extLst>
      <p:ext uri="{BB962C8B-B14F-4D97-AF65-F5344CB8AC3E}">
        <p14:creationId xmlns:p14="http://schemas.microsoft.com/office/powerpoint/2010/main" val="2571851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6" name="Rectangle 7"/>
          <p:cNvSpPr>
            <a:spLocks noGrp="1" noChangeArrowheads="1"/>
          </p:cNvSpPr>
          <p:nvPr>
            <p:ph type="sldNum" sz="quarter" idx="11"/>
          </p:nvPr>
        </p:nvSpPr>
        <p:spPr>
          <a:ln/>
        </p:spPr>
        <p:txBody>
          <a:bodyPr/>
          <a:lstStyle>
            <a:lvl1pPr>
              <a:defRPr/>
            </a:lvl1pPr>
          </a:lstStyle>
          <a:p>
            <a:pPr>
              <a:defRPr/>
            </a:pPr>
            <a:fld id="{72793C02-F7AC-4B45-88C9-A632B7481806}" type="slidenum">
              <a:rPr lang="en-US" altLang="zh-CN"/>
              <a:pPr>
                <a:defRPr/>
              </a:pPr>
              <a:t>‹#›</a:t>
            </a:fld>
            <a:endParaRPr lang="en-US" altLang="zh-CN"/>
          </a:p>
        </p:txBody>
      </p:sp>
    </p:spTree>
    <p:extLst>
      <p:ext uri="{BB962C8B-B14F-4D97-AF65-F5344CB8AC3E}">
        <p14:creationId xmlns:p14="http://schemas.microsoft.com/office/powerpoint/2010/main" val="2341239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5" name="Rectangle 7"/>
          <p:cNvSpPr>
            <a:spLocks noGrp="1" noChangeArrowheads="1"/>
          </p:cNvSpPr>
          <p:nvPr>
            <p:ph type="sldNum" sz="quarter" idx="11"/>
          </p:nvPr>
        </p:nvSpPr>
        <p:spPr>
          <a:ln/>
        </p:spPr>
        <p:txBody>
          <a:bodyPr/>
          <a:lstStyle>
            <a:lvl1pPr>
              <a:defRPr/>
            </a:lvl1pPr>
          </a:lstStyle>
          <a:p>
            <a:pPr>
              <a:defRPr/>
            </a:pPr>
            <a:fld id="{1ED0913C-CA82-494E-9D6F-87BC94FE3B16}" type="slidenum">
              <a:rPr lang="en-US" altLang="zh-CN"/>
              <a:pPr>
                <a:defRPr/>
              </a:pPr>
              <a:t>‹#›</a:t>
            </a:fld>
            <a:endParaRPr lang="en-US" altLang="zh-CN"/>
          </a:p>
        </p:txBody>
      </p:sp>
    </p:spTree>
    <p:extLst>
      <p:ext uri="{BB962C8B-B14F-4D97-AF65-F5344CB8AC3E}">
        <p14:creationId xmlns:p14="http://schemas.microsoft.com/office/powerpoint/2010/main" val="2177102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67550" y="274638"/>
            <a:ext cx="2076450" cy="5943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274638"/>
            <a:ext cx="6076950" cy="5943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5" name="Rectangle 7"/>
          <p:cNvSpPr>
            <a:spLocks noGrp="1" noChangeArrowheads="1"/>
          </p:cNvSpPr>
          <p:nvPr>
            <p:ph type="sldNum" sz="quarter" idx="11"/>
          </p:nvPr>
        </p:nvSpPr>
        <p:spPr>
          <a:ln/>
        </p:spPr>
        <p:txBody>
          <a:bodyPr/>
          <a:lstStyle>
            <a:lvl1pPr>
              <a:defRPr/>
            </a:lvl1pPr>
          </a:lstStyle>
          <a:p>
            <a:pPr>
              <a:defRPr/>
            </a:pPr>
            <a:fld id="{444CB3B8-2423-443D-89B7-474AFEC23E7F}" type="slidenum">
              <a:rPr lang="en-US" altLang="zh-CN"/>
              <a:pPr>
                <a:defRPr/>
              </a:pPr>
              <a:t>‹#›</a:t>
            </a:fld>
            <a:endParaRPr lang="en-US" altLang="zh-CN"/>
          </a:p>
        </p:txBody>
      </p:sp>
    </p:spTree>
    <p:extLst>
      <p:ext uri="{BB962C8B-B14F-4D97-AF65-F5344CB8AC3E}">
        <p14:creationId xmlns:p14="http://schemas.microsoft.com/office/powerpoint/2010/main" val="18854944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2514600" y="274638"/>
            <a:ext cx="6629400" cy="563562"/>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838200" y="1341438"/>
            <a:ext cx="4076700" cy="4876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067300" y="1341438"/>
            <a:ext cx="4076700" cy="4876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6" name="Rectangle 7"/>
          <p:cNvSpPr>
            <a:spLocks noGrp="1" noChangeArrowheads="1"/>
          </p:cNvSpPr>
          <p:nvPr>
            <p:ph type="sldNum" sz="quarter" idx="11"/>
          </p:nvPr>
        </p:nvSpPr>
        <p:spPr>
          <a:ln/>
        </p:spPr>
        <p:txBody>
          <a:bodyPr/>
          <a:lstStyle>
            <a:lvl1pPr>
              <a:defRPr/>
            </a:lvl1pPr>
          </a:lstStyle>
          <a:p>
            <a:pPr>
              <a:defRPr/>
            </a:pPr>
            <a:fld id="{C63993F3-FB24-4267-B5E1-08A52D715C88}" type="slidenum">
              <a:rPr lang="en-US" altLang="zh-CN"/>
              <a:pPr>
                <a:defRPr/>
              </a:pPr>
              <a:t>‹#›</a:t>
            </a:fld>
            <a:endParaRPr lang="en-US" altLang="zh-CN"/>
          </a:p>
        </p:txBody>
      </p:sp>
    </p:spTree>
    <p:extLst>
      <p:ext uri="{BB962C8B-B14F-4D97-AF65-F5344CB8AC3E}">
        <p14:creationId xmlns:p14="http://schemas.microsoft.com/office/powerpoint/2010/main" val="16817577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a:xfrm>
            <a:off x="2195513" y="0"/>
            <a:ext cx="6948487" cy="981075"/>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838200" y="1341438"/>
            <a:ext cx="4076700" cy="4876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剪贴画占位符 3"/>
          <p:cNvSpPr>
            <a:spLocks noGrp="1"/>
          </p:cNvSpPr>
          <p:nvPr>
            <p:ph type="clipArt" sz="half" idx="2"/>
          </p:nvPr>
        </p:nvSpPr>
        <p:spPr>
          <a:xfrm>
            <a:off x="5067300" y="1341438"/>
            <a:ext cx="4076700" cy="4876800"/>
          </a:xfrm>
        </p:spPr>
        <p:txBody>
          <a:bodyPr/>
          <a:lstStyle/>
          <a:p>
            <a:endParaRPr lang="zh-CN" altLang="en-US"/>
          </a:p>
        </p:txBody>
      </p:sp>
      <p:sp>
        <p:nvSpPr>
          <p:cNvPr id="5" name="页脚占位符 4"/>
          <p:cNvSpPr>
            <a:spLocks noGrp="1"/>
          </p:cNvSpPr>
          <p:nvPr>
            <p:ph type="ftr" sz="quarter" idx="10"/>
          </p:nvPr>
        </p:nvSpPr>
        <p:spPr>
          <a:xfrm>
            <a:off x="5867400" y="6486525"/>
            <a:ext cx="2895600" cy="298450"/>
          </a:xfrm>
        </p:spPr>
        <p:txBody>
          <a:bodyPr/>
          <a:lstStyle>
            <a:lvl1pPr>
              <a:defRPr/>
            </a:lvl1pPr>
          </a:lstStyle>
          <a:p>
            <a:endParaRPr lang="zh-CN" altLang="zh-CN"/>
          </a:p>
        </p:txBody>
      </p:sp>
      <p:sp>
        <p:nvSpPr>
          <p:cNvPr id="6" name="灯片编号占位符 5"/>
          <p:cNvSpPr>
            <a:spLocks noGrp="1"/>
          </p:cNvSpPr>
          <p:nvPr>
            <p:ph type="sldNum" sz="quarter" idx="11"/>
          </p:nvPr>
        </p:nvSpPr>
        <p:spPr>
          <a:xfrm>
            <a:off x="609600" y="6480175"/>
            <a:ext cx="1295400" cy="292100"/>
          </a:xfrm>
        </p:spPr>
        <p:txBody>
          <a:bodyPr/>
          <a:lstStyle>
            <a:lvl1pPr>
              <a:defRPr/>
            </a:lvl1pPr>
          </a:lstStyle>
          <a:p>
            <a:fld id="{F595422B-7CF3-4CA0-99A9-9909B2971BF8}" type="slidenum">
              <a:rPr lang="en-US" altLang="zh-CN"/>
              <a:pPr/>
              <a:t>‹#›</a:t>
            </a:fld>
            <a:endParaRPr lang="en-US" altLang="zh-CN"/>
          </a:p>
        </p:txBody>
      </p:sp>
    </p:spTree>
    <p:extLst>
      <p:ext uri="{BB962C8B-B14F-4D97-AF65-F5344CB8AC3E}">
        <p14:creationId xmlns:p14="http://schemas.microsoft.com/office/powerpoint/2010/main" val="2986879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5"/>
          <p:cNvSpPr>
            <a:spLocks noGrp="1" noChangeArrowheads="1"/>
          </p:cNvSpPr>
          <p:nvPr>
            <p:ph type="body" idx="1"/>
          </p:nvPr>
        </p:nvSpPr>
        <p:spPr bwMode="auto">
          <a:xfrm>
            <a:off x="838200" y="1341438"/>
            <a:ext cx="83058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p:txBody>
      </p:sp>
      <p:sp>
        <p:nvSpPr>
          <p:cNvPr id="1771526" name="Rectangle 6"/>
          <p:cNvSpPr>
            <a:spLocks noGrp="1" noChangeArrowheads="1"/>
          </p:cNvSpPr>
          <p:nvPr>
            <p:ph type="ftr" sz="quarter" idx="3"/>
          </p:nvPr>
        </p:nvSpPr>
        <p:spPr bwMode="auto">
          <a:xfrm>
            <a:off x="5867400" y="6486525"/>
            <a:ext cx="2895600" cy="29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FontTx/>
              <a:buNone/>
              <a:defRPr sz="1200" b="1">
                <a:solidFill>
                  <a:schemeClr val="bg1"/>
                </a:solidFill>
              </a:defRPr>
            </a:lvl1pPr>
          </a:lstStyle>
          <a:p>
            <a:pPr>
              <a:defRPr/>
            </a:pPr>
            <a:endParaRPr lang="zh-CN" altLang="zh-CN"/>
          </a:p>
        </p:txBody>
      </p:sp>
      <p:sp>
        <p:nvSpPr>
          <p:cNvPr id="1771527" name="Rectangle 7"/>
          <p:cNvSpPr>
            <a:spLocks noGrp="1" noChangeArrowheads="1"/>
          </p:cNvSpPr>
          <p:nvPr>
            <p:ph type="sldNum" sz="quarter" idx="4"/>
          </p:nvPr>
        </p:nvSpPr>
        <p:spPr bwMode="auto">
          <a:xfrm>
            <a:off x="609600" y="6480175"/>
            <a:ext cx="1295400"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spcBef>
                <a:spcPct val="0"/>
              </a:spcBef>
              <a:buClrTx/>
              <a:buFontTx/>
              <a:buNone/>
              <a:defRPr sz="1400" b="1">
                <a:solidFill>
                  <a:schemeClr val="bg1"/>
                </a:solidFill>
                <a:latin typeface="Verdana" pitchFamily="34" charset="0"/>
              </a:defRPr>
            </a:lvl1pPr>
          </a:lstStyle>
          <a:p>
            <a:pPr>
              <a:defRPr/>
            </a:pPr>
            <a:fld id="{FF2AE07F-EDC6-44DC-861B-734C2E8B7EC7}" type="slidenum">
              <a:rPr lang="en-US" altLang="zh-CN"/>
              <a:pPr>
                <a:defRPr/>
              </a:pPr>
              <a:t>‹#›</a:t>
            </a:fld>
            <a:endParaRPr lang="en-US" altLang="zh-CN"/>
          </a:p>
        </p:txBody>
      </p:sp>
      <p:sp>
        <p:nvSpPr>
          <p:cNvPr id="1029" name="Rectangle 8"/>
          <p:cNvSpPr>
            <a:spLocks noGrp="1" noChangeArrowheads="1"/>
          </p:cNvSpPr>
          <p:nvPr>
            <p:ph type="title"/>
          </p:nvPr>
        </p:nvSpPr>
        <p:spPr bwMode="white">
          <a:xfrm>
            <a:off x="2514600" y="274638"/>
            <a:ext cx="6629400" cy="563562"/>
          </a:xfrm>
          <a:prstGeom prst="rect">
            <a:avLst/>
          </a:prstGeom>
          <a:noFill/>
          <a:ln>
            <a:noFill/>
          </a:ln>
          <a:effectLst/>
          <a:extLst>
            <a:ext uri="{909E8E84-426E-40DD-AFC4-6F175D3DCCD1}">
              <a14:hiddenFill xmlns:a14="http://schemas.microsoft.com/office/drawing/2010/main">
                <a:solidFill>
                  <a:srgbClr val="2B166E"/>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chemeClr val="tx1"/>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pic>
        <p:nvPicPr>
          <p:cNvPr id="1030" name="Picture 10" descr="工作总结4"/>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0"/>
            <a:ext cx="9324975" cy="699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04"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7" r:id="rId13"/>
  </p:sldLayoutIdLst>
  <p:timing>
    <p:tnLst>
      <p:par>
        <p:cTn id="1" dur="indefinite" restart="never" nodeType="tmRoot"/>
      </p:par>
    </p:tnLst>
  </p:timing>
  <p:txStyles>
    <p:titleStyle>
      <a:lvl1pPr algn="l" rtl="0" eaLnBrk="0" fontAlgn="base" hangingPunct="0">
        <a:spcBef>
          <a:spcPct val="0"/>
        </a:spcBef>
        <a:spcAft>
          <a:spcPct val="0"/>
        </a:spcAft>
        <a:defRPr sz="4000" b="1">
          <a:solidFill>
            <a:schemeClr val="bg1"/>
          </a:solidFill>
          <a:latin typeface="+mj-lt"/>
          <a:ea typeface="+mj-ea"/>
          <a:cs typeface="+mj-cs"/>
        </a:defRPr>
      </a:lvl1pPr>
      <a:lvl2pPr algn="l" rtl="0" eaLnBrk="0" fontAlgn="base" hangingPunct="0">
        <a:spcBef>
          <a:spcPct val="0"/>
        </a:spcBef>
        <a:spcAft>
          <a:spcPct val="0"/>
        </a:spcAft>
        <a:defRPr sz="4000" b="1">
          <a:solidFill>
            <a:schemeClr val="bg1"/>
          </a:solidFill>
          <a:latin typeface="Arial" charset="0"/>
        </a:defRPr>
      </a:lvl2pPr>
      <a:lvl3pPr algn="l" rtl="0" eaLnBrk="0" fontAlgn="base" hangingPunct="0">
        <a:spcBef>
          <a:spcPct val="0"/>
        </a:spcBef>
        <a:spcAft>
          <a:spcPct val="0"/>
        </a:spcAft>
        <a:defRPr sz="4000" b="1">
          <a:solidFill>
            <a:schemeClr val="bg1"/>
          </a:solidFill>
          <a:latin typeface="Arial" charset="0"/>
        </a:defRPr>
      </a:lvl3pPr>
      <a:lvl4pPr algn="l" rtl="0" eaLnBrk="0" fontAlgn="base" hangingPunct="0">
        <a:spcBef>
          <a:spcPct val="0"/>
        </a:spcBef>
        <a:spcAft>
          <a:spcPct val="0"/>
        </a:spcAft>
        <a:defRPr sz="4000" b="1">
          <a:solidFill>
            <a:schemeClr val="bg1"/>
          </a:solidFill>
          <a:latin typeface="Arial" charset="0"/>
        </a:defRPr>
      </a:lvl4pPr>
      <a:lvl5pPr algn="l" rtl="0" eaLnBrk="0" fontAlgn="base" hangingPunct="0">
        <a:spcBef>
          <a:spcPct val="0"/>
        </a:spcBef>
        <a:spcAft>
          <a:spcPct val="0"/>
        </a:spcAft>
        <a:defRPr sz="4000" b="1">
          <a:solidFill>
            <a:schemeClr val="bg1"/>
          </a:solidFill>
          <a:latin typeface="Arial" charset="0"/>
        </a:defRPr>
      </a:lvl5pPr>
      <a:lvl6pPr marL="457200" algn="l" rtl="0" fontAlgn="base">
        <a:spcBef>
          <a:spcPct val="0"/>
        </a:spcBef>
        <a:spcAft>
          <a:spcPct val="0"/>
        </a:spcAft>
        <a:defRPr sz="4000" b="1">
          <a:solidFill>
            <a:schemeClr val="bg1"/>
          </a:solidFill>
          <a:latin typeface="Arial" charset="0"/>
        </a:defRPr>
      </a:lvl6pPr>
      <a:lvl7pPr marL="914400" algn="l" rtl="0" fontAlgn="base">
        <a:spcBef>
          <a:spcPct val="0"/>
        </a:spcBef>
        <a:spcAft>
          <a:spcPct val="0"/>
        </a:spcAft>
        <a:defRPr sz="4000" b="1">
          <a:solidFill>
            <a:schemeClr val="bg1"/>
          </a:solidFill>
          <a:latin typeface="Arial" charset="0"/>
        </a:defRPr>
      </a:lvl7pPr>
      <a:lvl8pPr marL="1371600" algn="l" rtl="0" fontAlgn="base">
        <a:spcBef>
          <a:spcPct val="0"/>
        </a:spcBef>
        <a:spcAft>
          <a:spcPct val="0"/>
        </a:spcAft>
        <a:defRPr sz="4000" b="1">
          <a:solidFill>
            <a:schemeClr val="bg1"/>
          </a:solidFill>
          <a:latin typeface="Arial" charset="0"/>
        </a:defRPr>
      </a:lvl8pPr>
      <a:lvl9pPr marL="1828800" algn="l" rtl="0" fontAlgn="base">
        <a:spcBef>
          <a:spcPct val="0"/>
        </a:spcBef>
        <a:spcAft>
          <a:spcPct val="0"/>
        </a:spcAft>
        <a:defRPr sz="4000" b="1">
          <a:solidFill>
            <a:schemeClr val="bg1"/>
          </a:solidFill>
          <a:latin typeface="Arial"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v"/>
        <a:defRPr sz="28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5.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65378" name="Rectangle 2"/>
          <p:cNvSpPr>
            <a:spLocks noGrp="1" noChangeArrowheads="1"/>
          </p:cNvSpPr>
          <p:nvPr>
            <p:ph type="ctrTitle"/>
          </p:nvPr>
        </p:nvSpPr>
        <p:spPr>
          <a:xfrm>
            <a:off x="2266950" y="3117850"/>
            <a:ext cx="6877050" cy="742950"/>
          </a:xfrm>
          <a:gradFill rotWithShape="1">
            <a:gsLst>
              <a:gs pos="0">
                <a:schemeClr val="accent1"/>
              </a:gs>
              <a:gs pos="100000">
                <a:schemeClr val="accent1">
                  <a:gamma/>
                  <a:shade val="46275"/>
                  <a:invGamma/>
                </a:schemeClr>
              </a:gs>
            </a:gsLst>
            <a:lin ang="5400000" scaled="1"/>
          </a:gradFill>
        </p:spPr>
        <p:txBody>
          <a:bodyPr/>
          <a:lstStyle/>
          <a:p>
            <a:pPr algn="ctr" eaLnBrk="1" hangingPunct="1">
              <a:defRPr/>
            </a:pPr>
            <a:r>
              <a:rPr lang="zh-CN" altLang="en-US" sz="4800" dirty="0" smtClean="0">
                <a:ea typeface="宋体" pitchFamily="2" charset="-122"/>
              </a:rPr>
              <a:t>网络实用技术基础</a:t>
            </a:r>
          </a:p>
        </p:txBody>
      </p:sp>
      <p:sp>
        <p:nvSpPr>
          <p:cNvPr id="3" name="Rectangle 2"/>
          <p:cNvSpPr txBox="1">
            <a:spLocks noChangeArrowheads="1"/>
          </p:cNvSpPr>
          <p:nvPr/>
        </p:nvSpPr>
        <p:spPr bwMode="white">
          <a:xfrm>
            <a:off x="4572000" y="5557848"/>
            <a:ext cx="1728192" cy="504056"/>
          </a:xfrm>
          <a:prstGeom prst="rect">
            <a:avLst/>
          </a:prstGeom>
          <a:noFill/>
          <a:ln>
            <a:noFill/>
          </a:ln>
          <a:extLst/>
        </p:spPr>
        <p:style>
          <a:lnRef idx="1">
            <a:schemeClr val="dk1"/>
          </a:lnRef>
          <a:fillRef idx="3">
            <a:schemeClr val="dk1"/>
          </a:fillRef>
          <a:effectRef idx="2">
            <a:schemeClr val="dk1"/>
          </a:effectRef>
          <a:fontRef idx="minor">
            <a:schemeClr val="lt1"/>
          </a:fontRef>
        </p:style>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b="1">
                <a:solidFill>
                  <a:schemeClr val="bg1"/>
                </a:solidFill>
                <a:latin typeface="+mj-lt"/>
                <a:ea typeface="+mj-ea"/>
                <a:cs typeface="+mj-cs"/>
              </a:defRPr>
            </a:lvl1pPr>
            <a:lvl2pPr algn="l" rtl="0" eaLnBrk="0" fontAlgn="base" hangingPunct="0">
              <a:spcBef>
                <a:spcPct val="0"/>
              </a:spcBef>
              <a:spcAft>
                <a:spcPct val="0"/>
              </a:spcAft>
              <a:defRPr sz="4000" b="1">
                <a:solidFill>
                  <a:schemeClr val="bg1"/>
                </a:solidFill>
                <a:latin typeface="Arial" charset="0"/>
              </a:defRPr>
            </a:lvl2pPr>
            <a:lvl3pPr algn="l" rtl="0" eaLnBrk="0" fontAlgn="base" hangingPunct="0">
              <a:spcBef>
                <a:spcPct val="0"/>
              </a:spcBef>
              <a:spcAft>
                <a:spcPct val="0"/>
              </a:spcAft>
              <a:defRPr sz="4000" b="1">
                <a:solidFill>
                  <a:schemeClr val="bg1"/>
                </a:solidFill>
                <a:latin typeface="Arial" charset="0"/>
              </a:defRPr>
            </a:lvl3pPr>
            <a:lvl4pPr algn="l" rtl="0" eaLnBrk="0" fontAlgn="base" hangingPunct="0">
              <a:spcBef>
                <a:spcPct val="0"/>
              </a:spcBef>
              <a:spcAft>
                <a:spcPct val="0"/>
              </a:spcAft>
              <a:defRPr sz="4000" b="1">
                <a:solidFill>
                  <a:schemeClr val="bg1"/>
                </a:solidFill>
                <a:latin typeface="Arial" charset="0"/>
              </a:defRPr>
            </a:lvl4pPr>
            <a:lvl5pPr algn="l" rtl="0" eaLnBrk="0" fontAlgn="base" hangingPunct="0">
              <a:spcBef>
                <a:spcPct val="0"/>
              </a:spcBef>
              <a:spcAft>
                <a:spcPct val="0"/>
              </a:spcAft>
              <a:defRPr sz="4000" b="1">
                <a:solidFill>
                  <a:schemeClr val="bg1"/>
                </a:solidFill>
                <a:latin typeface="Arial" charset="0"/>
              </a:defRPr>
            </a:lvl5pPr>
            <a:lvl6pPr marL="457200" algn="l" rtl="0" fontAlgn="base">
              <a:spcBef>
                <a:spcPct val="0"/>
              </a:spcBef>
              <a:spcAft>
                <a:spcPct val="0"/>
              </a:spcAft>
              <a:defRPr sz="4000" b="1">
                <a:solidFill>
                  <a:schemeClr val="bg1"/>
                </a:solidFill>
                <a:latin typeface="Arial" charset="0"/>
              </a:defRPr>
            </a:lvl6pPr>
            <a:lvl7pPr marL="914400" algn="l" rtl="0" fontAlgn="base">
              <a:spcBef>
                <a:spcPct val="0"/>
              </a:spcBef>
              <a:spcAft>
                <a:spcPct val="0"/>
              </a:spcAft>
              <a:defRPr sz="4000" b="1">
                <a:solidFill>
                  <a:schemeClr val="bg1"/>
                </a:solidFill>
                <a:latin typeface="Arial" charset="0"/>
              </a:defRPr>
            </a:lvl7pPr>
            <a:lvl8pPr marL="1371600" algn="l" rtl="0" fontAlgn="base">
              <a:spcBef>
                <a:spcPct val="0"/>
              </a:spcBef>
              <a:spcAft>
                <a:spcPct val="0"/>
              </a:spcAft>
              <a:defRPr sz="4000" b="1">
                <a:solidFill>
                  <a:schemeClr val="bg1"/>
                </a:solidFill>
                <a:latin typeface="Arial" charset="0"/>
              </a:defRPr>
            </a:lvl8pPr>
            <a:lvl9pPr marL="1828800" algn="l" rtl="0" fontAlgn="base">
              <a:spcBef>
                <a:spcPct val="0"/>
              </a:spcBef>
              <a:spcAft>
                <a:spcPct val="0"/>
              </a:spcAft>
              <a:defRPr sz="4000" b="1">
                <a:solidFill>
                  <a:schemeClr val="bg1"/>
                </a:solidFill>
                <a:latin typeface="Arial" charset="0"/>
              </a:defRPr>
            </a:lvl9pPr>
          </a:lstStyle>
          <a:p>
            <a:pPr algn="ctr" eaLnBrk="1" hangingPunct="1">
              <a:defRPr/>
            </a:pPr>
            <a:r>
              <a:rPr lang="zh-CN" altLang="en-US" sz="3600" dirty="0" smtClean="0">
                <a:solidFill>
                  <a:srgbClr val="FF9900"/>
                </a:solidFill>
                <a:ea typeface="宋体" pitchFamily="2" charset="-122"/>
              </a:rPr>
              <a:t>刘文英</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zh-CN" altLang="en-US" dirty="0" smtClean="0">
                <a:ea typeface="宋体" pitchFamily="2" charset="-122"/>
              </a:rPr>
              <a:t>二、</a:t>
            </a:r>
            <a:r>
              <a:rPr lang="zh-CN" altLang="zh-CN" dirty="0"/>
              <a:t>局域网组网技术</a:t>
            </a:r>
            <a:endParaRPr lang="zh-CN" altLang="en-US" dirty="0" smtClean="0">
              <a:ea typeface="宋体" pitchFamily="2" charset="-122"/>
            </a:endParaRPr>
          </a:p>
        </p:txBody>
      </p:sp>
      <p:sp>
        <p:nvSpPr>
          <p:cNvPr id="1773571" name="Rectangle 3"/>
          <p:cNvSpPr>
            <a:spLocks noGrp="1" noChangeArrowheads="1"/>
          </p:cNvSpPr>
          <p:nvPr>
            <p:ph type="body" idx="1"/>
          </p:nvPr>
        </p:nvSpPr>
        <p:spPr>
          <a:xfrm>
            <a:off x="900113" y="1628775"/>
            <a:ext cx="7559675" cy="4537075"/>
          </a:xfrm>
        </p:spPr>
        <p:txBody>
          <a:bodyPr/>
          <a:lstStyle/>
          <a:p>
            <a:pPr marL="533400" indent="-533400" eaLnBrk="1" hangingPunct="1">
              <a:lnSpc>
                <a:spcPct val="150000"/>
              </a:lnSpc>
              <a:buFont typeface="Wingdings" pitchFamily="2" charset="2"/>
              <a:buNone/>
              <a:defRPr/>
            </a:pPr>
            <a:r>
              <a:rPr lang="zh-CN" altLang="en-US" sz="3600" dirty="0" smtClean="0">
                <a:solidFill>
                  <a:srgbClr val="511CFA"/>
                </a:solidFill>
              </a:rPr>
              <a:t>主要内容</a:t>
            </a:r>
          </a:p>
          <a:p>
            <a:pPr>
              <a:lnSpc>
                <a:spcPct val="150000"/>
              </a:lnSpc>
            </a:pPr>
            <a:r>
              <a:rPr lang="en-US" altLang="zh-CN" dirty="0"/>
              <a:t>1.</a:t>
            </a:r>
            <a:r>
              <a:rPr lang="zh-CN" altLang="zh-CN" dirty="0"/>
              <a:t>计算机网络拓扑结构</a:t>
            </a:r>
          </a:p>
          <a:p>
            <a:pPr>
              <a:lnSpc>
                <a:spcPct val="150000"/>
              </a:lnSpc>
            </a:pPr>
            <a:r>
              <a:rPr lang="en-US" altLang="zh-CN" dirty="0"/>
              <a:t>2.</a:t>
            </a:r>
            <a:r>
              <a:rPr lang="zh-CN" altLang="zh-CN" dirty="0"/>
              <a:t>传输介质</a:t>
            </a:r>
          </a:p>
          <a:p>
            <a:pPr>
              <a:lnSpc>
                <a:spcPct val="150000"/>
              </a:lnSpc>
            </a:pPr>
            <a:r>
              <a:rPr lang="en-US" altLang="zh-CN" dirty="0"/>
              <a:t>3.</a:t>
            </a:r>
            <a:r>
              <a:rPr lang="zh-CN" altLang="zh-CN" dirty="0"/>
              <a:t>网络交换设备</a:t>
            </a:r>
          </a:p>
          <a:p>
            <a:pPr>
              <a:lnSpc>
                <a:spcPct val="150000"/>
              </a:lnSpc>
            </a:pPr>
            <a:r>
              <a:rPr lang="en-US" altLang="zh-CN" dirty="0"/>
              <a:t>4.</a:t>
            </a:r>
            <a:r>
              <a:rPr lang="zh-CN" altLang="zh-CN" dirty="0"/>
              <a:t>局域网协议</a:t>
            </a:r>
          </a:p>
          <a:p>
            <a:pPr>
              <a:lnSpc>
                <a:spcPct val="150000"/>
              </a:lnSpc>
            </a:pPr>
            <a:r>
              <a:rPr lang="en-US" altLang="zh-CN" dirty="0"/>
              <a:t>5.</a:t>
            </a:r>
            <a:r>
              <a:rPr lang="zh-CN" altLang="zh-CN" dirty="0"/>
              <a:t>典型无线组网技术</a:t>
            </a:r>
            <a:r>
              <a:rPr lang="en-US" altLang="zh-CN" dirty="0"/>
              <a:t> </a:t>
            </a:r>
            <a:endParaRPr lang="zh-CN" altLang="en-US" dirty="0" smtClean="0"/>
          </a:p>
          <a:p>
            <a:pPr marL="533400" indent="-533400" eaLnBrk="1" hangingPunct="1">
              <a:lnSpc>
                <a:spcPct val="150000"/>
              </a:lnSpc>
              <a:buFont typeface="Wingdings" pitchFamily="2" charset="2"/>
              <a:buAutoNum type="arabicPeriod"/>
              <a:defRPr/>
            </a:pPr>
            <a:endParaRPr lang="en-US" altLang="zh-CN"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7357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3571"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zh-CN" altLang="en-US" dirty="0" smtClean="0">
                <a:ea typeface="宋体" pitchFamily="2" charset="-122"/>
              </a:rPr>
              <a:t>考核要求</a:t>
            </a:r>
          </a:p>
        </p:txBody>
      </p:sp>
      <p:sp>
        <p:nvSpPr>
          <p:cNvPr id="1773571" name="Rectangle 3"/>
          <p:cNvSpPr>
            <a:spLocks noGrp="1" noChangeArrowheads="1"/>
          </p:cNvSpPr>
          <p:nvPr>
            <p:ph type="body" idx="1"/>
          </p:nvPr>
        </p:nvSpPr>
        <p:spPr>
          <a:xfrm>
            <a:off x="539750" y="1628775"/>
            <a:ext cx="8280400" cy="4321175"/>
          </a:xfrm>
        </p:spPr>
        <p:txBody>
          <a:bodyPr/>
          <a:lstStyle/>
          <a:p>
            <a:pPr eaLnBrk="1" hangingPunct="1">
              <a:lnSpc>
                <a:spcPct val="150000"/>
              </a:lnSpc>
              <a:defRPr/>
            </a:pPr>
            <a:r>
              <a:rPr lang="en-US" altLang="zh-CN" dirty="0"/>
              <a:t>1.</a:t>
            </a:r>
            <a:r>
              <a:rPr lang="zh-CN" altLang="en-US" dirty="0"/>
              <a:t>了解</a:t>
            </a:r>
            <a:r>
              <a:rPr lang="en-US" altLang="zh-CN" dirty="0"/>
              <a:t>IEEE802</a:t>
            </a:r>
            <a:r>
              <a:rPr lang="zh-CN" altLang="en-US" dirty="0"/>
              <a:t>参考模型</a:t>
            </a:r>
          </a:p>
          <a:p>
            <a:pPr eaLnBrk="1" hangingPunct="1">
              <a:lnSpc>
                <a:spcPct val="150000"/>
              </a:lnSpc>
              <a:defRPr/>
            </a:pPr>
            <a:r>
              <a:rPr lang="en-US" altLang="zh-CN" dirty="0"/>
              <a:t>2.</a:t>
            </a:r>
            <a:r>
              <a:rPr lang="zh-CN" altLang="en-US" dirty="0"/>
              <a:t>掌握常见的网络传输介质及其特点</a:t>
            </a:r>
          </a:p>
          <a:p>
            <a:pPr eaLnBrk="1" hangingPunct="1">
              <a:lnSpc>
                <a:spcPct val="150000"/>
              </a:lnSpc>
              <a:defRPr/>
            </a:pPr>
            <a:r>
              <a:rPr lang="en-US" altLang="zh-CN" dirty="0"/>
              <a:t>3.</a:t>
            </a:r>
            <a:r>
              <a:rPr lang="zh-CN" altLang="en-US" dirty="0"/>
              <a:t>掌握网卡和交换机的基本功能与基本应用</a:t>
            </a:r>
          </a:p>
          <a:p>
            <a:pPr eaLnBrk="1" hangingPunct="1">
              <a:lnSpc>
                <a:spcPct val="150000"/>
              </a:lnSpc>
              <a:defRPr/>
            </a:pPr>
            <a:r>
              <a:rPr lang="en-US" altLang="zh-CN" dirty="0"/>
              <a:t>4.</a:t>
            </a:r>
            <a:r>
              <a:rPr lang="zh-CN" altLang="en-US" dirty="0"/>
              <a:t>理解局域网</a:t>
            </a:r>
            <a:r>
              <a:rPr lang="en-US" altLang="zh-CN" dirty="0"/>
              <a:t>CSMA/CD</a:t>
            </a:r>
            <a:r>
              <a:rPr lang="zh-CN" altLang="en-US" dirty="0"/>
              <a:t>的工作原理</a:t>
            </a:r>
          </a:p>
          <a:p>
            <a:pPr eaLnBrk="1" hangingPunct="1">
              <a:lnSpc>
                <a:spcPct val="150000"/>
              </a:lnSpc>
              <a:defRPr/>
            </a:pPr>
            <a:r>
              <a:rPr lang="en-US" altLang="zh-CN" dirty="0"/>
              <a:t>5.</a:t>
            </a:r>
            <a:r>
              <a:rPr lang="zh-CN" altLang="en-US" dirty="0"/>
              <a:t>掌握家庭无线局域网组网技术与基本步骤</a:t>
            </a:r>
          </a:p>
          <a:p>
            <a:pPr eaLnBrk="1" hangingPunct="1">
              <a:lnSpc>
                <a:spcPct val="150000"/>
              </a:lnSpc>
              <a:defRPr/>
            </a:pPr>
            <a:r>
              <a:rPr lang="en-US" altLang="zh-CN" dirty="0"/>
              <a:t>6.</a:t>
            </a:r>
            <a:r>
              <a:rPr lang="zh-CN" altLang="en-US" dirty="0"/>
              <a:t>理解虚拟局域网</a:t>
            </a:r>
            <a:r>
              <a:rPr lang="en-US" altLang="zh-CN" dirty="0"/>
              <a:t>VLAN</a:t>
            </a:r>
            <a:r>
              <a:rPr lang="zh-CN" altLang="en-US" dirty="0"/>
              <a:t>的工作原理</a:t>
            </a:r>
          </a:p>
          <a:p>
            <a:pPr marL="533400" indent="-533400" eaLnBrk="1" hangingPunct="1">
              <a:lnSpc>
                <a:spcPct val="150000"/>
              </a:lnSpc>
              <a:buFont typeface="Wingdings" pitchFamily="2" charset="2"/>
              <a:buAutoNum type="arabicPeriod"/>
              <a:defRPr/>
            </a:pPr>
            <a:endParaRPr lang="zh-CN" altLang="en-US" dirty="0" smtClean="0"/>
          </a:p>
          <a:p>
            <a:pPr marL="533400" indent="-533400" eaLnBrk="1" hangingPunct="1">
              <a:lnSpc>
                <a:spcPct val="150000"/>
              </a:lnSpc>
              <a:buFont typeface="Wingdings" pitchFamily="2" charset="2"/>
              <a:buAutoNum type="arabicPeriod"/>
              <a:defRPr/>
            </a:pPr>
            <a:endParaRPr lang="en-US" altLang="zh-CN"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22" name="Rectangle 2"/>
          <p:cNvSpPr>
            <a:spLocks noGrp="1" noChangeArrowheads="1"/>
          </p:cNvSpPr>
          <p:nvPr>
            <p:ph type="title"/>
          </p:nvPr>
        </p:nvSpPr>
        <p:spPr/>
        <p:txBody>
          <a:bodyPr/>
          <a:lstStyle/>
          <a:p>
            <a:r>
              <a:rPr lang="zh-CN" altLang="en-US" dirty="0" smtClean="0"/>
              <a:t>（一）局域网</a:t>
            </a:r>
            <a:r>
              <a:rPr lang="zh-CN" altLang="en-US" dirty="0"/>
              <a:t>概述 </a:t>
            </a:r>
          </a:p>
        </p:txBody>
      </p:sp>
      <p:sp>
        <p:nvSpPr>
          <p:cNvPr id="1976323" name="Rectangle 3"/>
          <p:cNvSpPr>
            <a:spLocks noGrp="1" noChangeArrowheads="1"/>
          </p:cNvSpPr>
          <p:nvPr>
            <p:ph type="body" idx="1"/>
          </p:nvPr>
        </p:nvSpPr>
        <p:spPr>
          <a:xfrm>
            <a:off x="260679" y="1340768"/>
            <a:ext cx="8676456" cy="1800200"/>
          </a:xfrm>
        </p:spPr>
        <p:txBody>
          <a:bodyPr/>
          <a:lstStyle/>
          <a:p>
            <a:pPr>
              <a:lnSpc>
                <a:spcPct val="150000"/>
              </a:lnSpc>
            </a:pPr>
            <a:r>
              <a:rPr lang="zh-CN" altLang="en-US" b="0" dirty="0" smtClean="0">
                <a:solidFill>
                  <a:schemeClr val="tx1"/>
                </a:solidFill>
                <a:latin typeface="Microsoft YaHei"/>
              </a:rPr>
              <a:t>局域网</a:t>
            </a:r>
            <a:r>
              <a:rPr lang="zh-CN" altLang="en-US" b="0" dirty="0">
                <a:solidFill>
                  <a:schemeClr val="tx1"/>
                </a:solidFill>
                <a:latin typeface="Microsoft YaHei"/>
              </a:rPr>
              <a:t>（</a:t>
            </a:r>
            <a:r>
              <a:rPr lang="en-US" altLang="zh-CN" b="0" dirty="0">
                <a:solidFill>
                  <a:schemeClr val="tx1"/>
                </a:solidFill>
                <a:latin typeface="Microsoft YaHei"/>
              </a:rPr>
              <a:t>LAN</a:t>
            </a:r>
            <a:r>
              <a:rPr lang="zh-CN" altLang="en-US" b="0" dirty="0">
                <a:solidFill>
                  <a:schemeClr val="tx1"/>
                </a:solidFill>
                <a:latin typeface="Microsoft YaHei"/>
              </a:rPr>
              <a:t>，</a:t>
            </a:r>
            <a:r>
              <a:rPr lang="en-US" altLang="zh-CN" b="0" dirty="0">
                <a:solidFill>
                  <a:schemeClr val="tx1"/>
                </a:solidFill>
                <a:latin typeface="Microsoft YaHei"/>
              </a:rPr>
              <a:t>Local Area Network</a:t>
            </a:r>
            <a:r>
              <a:rPr lang="zh-CN" altLang="en-US" b="0" dirty="0">
                <a:solidFill>
                  <a:schemeClr val="tx1"/>
                </a:solidFill>
                <a:latin typeface="Microsoft YaHei"/>
              </a:rPr>
              <a:t>）是指将局部地理范围内的计算机及网络设备互相连接在一起，构成属于一个单位或一个部门所有的计算机网络</a:t>
            </a:r>
            <a:r>
              <a:rPr lang="zh-CN" altLang="en-US" b="0" dirty="0" smtClean="0">
                <a:solidFill>
                  <a:schemeClr val="tx1"/>
                </a:solidFill>
                <a:latin typeface="Microsoft YaHei"/>
              </a:rPr>
              <a:t>。</a:t>
            </a:r>
            <a:endParaRPr lang="zh-CN" altLang="en-US" b="0" dirty="0">
              <a:solidFill>
                <a:schemeClr val="tx1"/>
              </a:solidFill>
              <a:latin typeface="Microsoft YaHei"/>
            </a:endParaRPr>
          </a:p>
        </p:txBody>
      </p:sp>
      <p:sp>
        <p:nvSpPr>
          <p:cNvPr id="1976325" name="Rectangle 5"/>
          <p:cNvSpPr>
            <a:spLocks noChangeArrowheads="1"/>
          </p:cNvSpPr>
          <p:nvPr/>
        </p:nvSpPr>
        <p:spPr bwMode="auto">
          <a:xfrm>
            <a:off x="0" y="2562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1976324" name="Object 4"/>
          <p:cNvGraphicFramePr>
            <a:graphicFrameLocks noChangeAspect="1"/>
          </p:cNvGraphicFramePr>
          <p:nvPr>
            <p:extLst>
              <p:ext uri="{D42A27DB-BD31-4B8C-83A1-F6EECF244321}">
                <p14:modId xmlns:p14="http://schemas.microsoft.com/office/powerpoint/2010/main" val="206371470"/>
              </p:ext>
            </p:extLst>
          </p:nvPr>
        </p:nvGraphicFramePr>
        <p:xfrm>
          <a:off x="4414043" y="3154443"/>
          <a:ext cx="4537075" cy="2959100"/>
        </p:xfrm>
        <a:graphic>
          <a:graphicData uri="http://schemas.openxmlformats.org/presentationml/2006/ole">
            <mc:AlternateContent xmlns:mc="http://schemas.openxmlformats.org/markup-compatibility/2006">
              <mc:Choice xmlns:v="urn:schemas-microsoft-com:vml" Requires="v">
                <p:oleObj spid="_x0000_s81015" name="Visio" r:id="rId3" imgW="2657567" imgH="1735293" progId="Visio.Drawing.11">
                  <p:embed/>
                </p:oleObj>
              </mc:Choice>
              <mc:Fallback>
                <p:oleObj name="Visio" r:id="rId3" imgW="2657567" imgH="1735293"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4043" y="3154443"/>
                        <a:ext cx="4537075" cy="2959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976326" name="Rectangle 6"/>
          <p:cNvSpPr>
            <a:spLocks noChangeArrowheads="1"/>
          </p:cNvSpPr>
          <p:nvPr/>
        </p:nvSpPr>
        <p:spPr bwMode="auto">
          <a:xfrm>
            <a:off x="5868144" y="6093296"/>
            <a:ext cx="212590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1600" b="1" dirty="0" smtClean="0"/>
              <a:t>图</a:t>
            </a:r>
            <a:r>
              <a:rPr kumimoji="1" lang="en-US" altLang="zh-CN" sz="1600" b="1" dirty="0" smtClean="0"/>
              <a:t>1</a:t>
            </a:r>
            <a:r>
              <a:rPr kumimoji="1" lang="zh-CN" altLang="en-US" sz="1600" b="1" dirty="0" smtClean="0"/>
              <a:t> </a:t>
            </a:r>
            <a:r>
              <a:rPr kumimoji="1" lang="en-US" altLang="zh-CN" sz="1600" b="1" dirty="0" smtClean="0"/>
              <a:t>  </a:t>
            </a:r>
            <a:r>
              <a:rPr kumimoji="1" lang="zh-CN" altLang="en-US" sz="1600" b="1" dirty="0"/>
              <a:t>典型局域网实例</a:t>
            </a:r>
          </a:p>
        </p:txBody>
      </p:sp>
      <p:sp>
        <p:nvSpPr>
          <p:cNvPr id="7" name="Rectangle 3"/>
          <p:cNvSpPr txBox="1">
            <a:spLocks noChangeArrowheads="1"/>
          </p:cNvSpPr>
          <p:nvPr/>
        </p:nvSpPr>
        <p:spPr bwMode="auto">
          <a:xfrm>
            <a:off x="251520" y="3429000"/>
            <a:ext cx="3672408"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ct val="150000"/>
              </a:lnSpc>
            </a:pPr>
            <a:r>
              <a:rPr lang="zh-CN" altLang="en-US" b="0" kern="0" dirty="0" smtClean="0">
                <a:solidFill>
                  <a:srgbClr val="636161"/>
                </a:solidFill>
                <a:latin typeface="Microsoft YaHei"/>
              </a:rPr>
              <a:t>局域网具有组建简单、维护方便、传输速率高、出错率低、网络延时小等优点。</a:t>
            </a:r>
            <a:endParaRPr lang="zh-CN" altLang="en-US" b="0" kern="0" dirty="0">
              <a:solidFill>
                <a:srgbClr val="636161"/>
              </a:solidFill>
              <a:latin typeface="Microsoft YaHei"/>
            </a:endParaRPr>
          </a:p>
        </p:txBody>
      </p:sp>
    </p:spTree>
    <p:extLst>
      <p:ext uri="{BB962C8B-B14F-4D97-AF65-F5344CB8AC3E}">
        <p14:creationId xmlns:p14="http://schemas.microsoft.com/office/powerpoint/2010/main" val="3836465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976323">
                                            <p:txEl>
                                              <p:pRg st="0" end="0"/>
                                            </p:txEl>
                                          </p:spTgt>
                                        </p:tgtEl>
                                        <p:attrNameLst>
                                          <p:attrName>style.visibility</p:attrName>
                                        </p:attrNameLst>
                                      </p:cBhvr>
                                      <p:to>
                                        <p:strVal val="visible"/>
                                      </p:to>
                                    </p:set>
                                    <p:animEffect transition="in" filter="circle(in)">
                                      <p:cBhvr>
                                        <p:cTn id="7" dur="2000"/>
                                        <p:tgtEl>
                                          <p:spTgt spid="19763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out)">
                                      <p:cBhvr>
                                        <p:cTn id="12" dur="2000"/>
                                        <p:tgtEl>
                                          <p:spTgt spid="7"/>
                                        </p:tgtEl>
                                      </p:cBhvr>
                                    </p:animEffect>
                                  </p:childTnLst>
                                </p:cTn>
                              </p:par>
                            </p:childTnLst>
                          </p:cTn>
                        </p:par>
                        <p:par>
                          <p:cTn id="13" fill="hold">
                            <p:stCondLst>
                              <p:cond delay="2000"/>
                            </p:stCondLst>
                            <p:childTnLst>
                              <p:par>
                                <p:cTn id="14" presetID="1" presetClass="entr" presetSubtype="0" fill="hold" nodeType="afterEffect">
                                  <p:stCondLst>
                                    <p:cond delay="0"/>
                                  </p:stCondLst>
                                  <p:childTnLst>
                                    <p:set>
                                      <p:cBhvr>
                                        <p:cTn id="15" dur="1" fill="hold">
                                          <p:stCondLst>
                                            <p:cond delay="1999"/>
                                          </p:stCondLst>
                                        </p:cTn>
                                        <p:tgtEl>
                                          <p:spTgt spid="1976324"/>
                                        </p:tgtEl>
                                        <p:attrNameLst>
                                          <p:attrName>style.visibility</p:attrName>
                                        </p:attrNameLst>
                                      </p:cBhvr>
                                      <p:to>
                                        <p:strVal val="visible"/>
                                      </p:to>
                                    </p:set>
                                  </p:childTnLst>
                                </p:cTn>
                              </p:par>
                            </p:childTnLst>
                          </p:cTn>
                        </p:par>
                        <p:par>
                          <p:cTn id="16" fill="hold">
                            <p:stCondLst>
                              <p:cond delay="4000"/>
                            </p:stCondLst>
                            <p:childTnLst>
                              <p:par>
                                <p:cTn id="17" presetID="1" presetClass="entr" presetSubtype="0" fill="hold" grpId="0" nodeType="afterEffect">
                                  <p:stCondLst>
                                    <p:cond delay="0"/>
                                  </p:stCondLst>
                                  <p:childTnLst>
                                    <p:set>
                                      <p:cBhvr>
                                        <p:cTn id="18" dur="1" fill="hold">
                                          <p:stCondLst>
                                            <p:cond delay="0"/>
                                          </p:stCondLst>
                                        </p:cTn>
                                        <p:tgtEl>
                                          <p:spTgt spid="19763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6323" grpId="0" build="p"/>
      <p:bldP spid="197632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4514" name="Rectangle 2"/>
          <p:cNvSpPr>
            <a:spLocks noGrp="1" noChangeArrowheads="1"/>
          </p:cNvSpPr>
          <p:nvPr>
            <p:ph type="title"/>
          </p:nvPr>
        </p:nvSpPr>
        <p:spPr/>
        <p:txBody>
          <a:bodyPr/>
          <a:lstStyle/>
          <a:p>
            <a:r>
              <a:rPr lang="en-US" altLang="zh-CN" b="1" dirty="0" smtClean="0"/>
              <a:t>1.IEEE802</a:t>
            </a:r>
            <a:r>
              <a:rPr lang="zh-CN" altLang="en-US" b="1" dirty="0" smtClean="0"/>
              <a:t>参考模型</a:t>
            </a:r>
            <a:endParaRPr lang="zh-CN" altLang="en-US" b="1" dirty="0"/>
          </a:p>
        </p:txBody>
      </p:sp>
      <p:sp>
        <p:nvSpPr>
          <p:cNvPr id="198451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984518" name="Rectangle 6"/>
          <p:cNvSpPr>
            <a:spLocks noChangeArrowheads="1"/>
          </p:cNvSpPr>
          <p:nvPr/>
        </p:nvSpPr>
        <p:spPr bwMode="auto">
          <a:xfrm>
            <a:off x="2728386" y="5958902"/>
            <a:ext cx="368722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2000" b="1" dirty="0"/>
              <a:t>图 </a:t>
            </a:r>
            <a:r>
              <a:rPr kumimoji="1" lang="en-US" altLang="zh-CN" sz="2000" b="1" dirty="0" smtClean="0"/>
              <a:t>2  </a:t>
            </a:r>
            <a:r>
              <a:rPr kumimoji="1" lang="en-US" altLang="zh-CN" sz="2000" b="1" dirty="0"/>
              <a:t>IEEE802 </a:t>
            </a:r>
            <a:r>
              <a:rPr kumimoji="1" lang="zh-CN" altLang="en-US" sz="2000" b="1" dirty="0"/>
              <a:t>标准之间的关系</a:t>
            </a:r>
          </a:p>
        </p:txBody>
      </p:sp>
      <p:pic>
        <p:nvPicPr>
          <p:cNvPr id="3" name="图片 2"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1492" y="1972871"/>
            <a:ext cx="7051300" cy="3815196"/>
          </a:xfrm>
          <a:prstGeom prst="rect">
            <a:avLst/>
          </a:prstGeom>
        </p:spPr>
      </p:pic>
      <p:sp>
        <p:nvSpPr>
          <p:cNvPr id="10" name="Rectangle 3"/>
          <p:cNvSpPr txBox="1">
            <a:spLocks noChangeArrowheads="1"/>
          </p:cNvSpPr>
          <p:nvPr/>
        </p:nvSpPr>
        <p:spPr bwMode="auto">
          <a:xfrm>
            <a:off x="270638" y="1442328"/>
            <a:ext cx="9073008" cy="504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ct val="95000"/>
              </a:lnSpc>
            </a:pPr>
            <a:r>
              <a:rPr lang="en-US" altLang="zh-CN" sz="2000" kern="0" dirty="0" smtClean="0"/>
              <a:t>IEEE802</a:t>
            </a:r>
            <a:r>
              <a:rPr lang="zh-CN" altLang="en-US" sz="2000" kern="0" dirty="0" smtClean="0"/>
              <a:t>委员会成立于</a:t>
            </a:r>
            <a:r>
              <a:rPr lang="en-US" altLang="zh-CN" sz="2000" kern="0" dirty="0" smtClean="0"/>
              <a:t>1980</a:t>
            </a:r>
            <a:r>
              <a:rPr lang="zh-CN" altLang="en-US" sz="2000" kern="0" dirty="0" smtClean="0"/>
              <a:t>年</a:t>
            </a:r>
            <a:r>
              <a:rPr lang="en-US" altLang="zh-CN" sz="2000" kern="0" dirty="0" smtClean="0"/>
              <a:t>2</a:t>
            </a:r>
            <a:r>
              <a:rPr lang="zh-CN" altLang="en-US" sz="2000" kern="0" dirty="0" smtClean="0"/>
              <a:t>月，它的任务是制定局域网的国际标准。</a:t>
            </a:r>
          </a:p>
        </p:txBody>
      </p:sp>
    </p:spTree>
    <p:extLst>
      <p:ext uri="{BB962C8B-B14F-4D97-AF65-F5344CB8AC3E}">
        <p14:creationId xmlns:p14="http://schemas.microsoft.com/office/powerpoint/2010/main" val="27883103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9394" name="Rectangle 2"/>
          <p:cNvSpPr>
            <a:spLocks noGrp="1" noChangeArrowheads="1"/>
          </p:cNvSpPr>
          <p:nvPr>
            <p:ph type="title"/>
          </p:nvPr>
        </p:nvSpPr>
        <p:spPr/>
        <p:txBody>
          <a:bodyPr/>
          <a:lstStyle/>
          <a:p>
            <a:pPr marL="762000" indent="-762000"/>
            <a:r>
              <a:rPr lang="zh-CN" altLang="en-US" b="1" dirty="0" smtClean="0"/>
              <a:t>局域网</a:t>
            </a:r>
            <a:r>
              <a:rPr lang="zh-CN" altLang="en-US" b="1" dirty="0"/>
              <a:t>层次结构及模型</a:t>
            </a:r>
          </a:p>
        </p:txBody>
      </p:sp>
      <p:sp>
        <p:nvSpPr>
          <p:cNvPr id="1979395" name="Rectangle 3"/>
          <p:cNvSpPr>
            <a:spLocks noGrp="1" noChangeArrowheads="1"/>
          </p:cNvSpPr>
          <p:nvPr>
            <p:ph type="body" idx="1"/>
          </p:nvPr>
        </p:nvSpPr>
        <p:spPr>
          <a:xfrm>
            <a:off x="305433" y="1196752"/>
            <a:ext cx="8820472" cy="1800225"/>
          </a:xfrm>
        </p:spPr>
        <p:txBody>
          <a:bodyPr/>
          <a:lstStyle/>
          <a:p>
            <a:pPr>
              <a:lnSpc>
                <a:spcPct val="150000"/>
              </a:lnSpc>
            </a:pPr>
            <a:r>
              <a:rPr lang="en-US" altLang="zh-CN" sz="2000" dirty="0"/>
              <a:t>IEEE802</a:t>
            </a:r>
            <a:r>
              <a:rPr lang="zh-CN" altLang="en-US" sz="2000" dirty="0"/>
              <a:t>标准所描述的局域网参考模型遵循</a:t>
            </a:r>
            <a:r>
              <a:rPr lang="en-US" altLang="zh-CN" sz="2000" dirty="0"/>
              <a:t>ISO/OSI</a:t>
            </a:r>
            <a:r>
              <a:rPr lang="zh-CN" altLang="en-US" sz="2000" dirty="0"/>
              <a:t>参考模型的原则，并根据局域网共享信道的特性，在</a:t>
            </a:r>
            <a:r>
              <a:rPr lang="en-US" altLang="zh-CN" sz="2000" dirty="0"/>
              <a:t>IEEE802</a:t>
            </a:r>
            <a:r>
              <a:rPr lang="zh-CN" altLang="en-US" sz="2000" dirty="0"/>
              <a:t>局域网参考模型中</a:t>
            </a:r>
            <a:r>
              <a:rPr lang="zh-CN" altLang="en-US" sz="2000" dirty="0">
                <a:solidFill>
                  <a:srgbClr val="FF0000"/>
                </a:solidFill>
              </a:rPr>
              <a:t>只对应</a:t>
            </a:r>
            <a:r>
              <a:rPr lang="en-US" altLang="zh-CN" sz="2000" dirty="0">
                <a:solidFill>
                  <a:srgbClr val="FF0000"/>
                </a:solidFill>
              </a:rPr>
              <a:t>OSI</a:t>
            </a:r>
            <a:r>
              <a:rPr lang="zh-CN" altLang="en-US" sz="2000" dirty="0">
                <a:solidFill>
                  <a:srgbClr val="FF0000"/>
                </a:solidFill>
              </a:rPr>
              <a:t>参考模型的物理层和数据链路层两层的功能 </a:t>
            </a:r>
            <a:r>
              <a:rPr lang="zh-CN" altLang="en-US" sz="2000" dirty="0"/>
              <a:t>。</a:t>
            </a:r>
            <a:r>
              <a:rPr lang="zh-CN" altLang="en-US" sz="2000" dirty="0">
                <a:solidFill>
                  <a:srgbClr val="00B050"/>
                </a:solidFill>
              </a:rPr>
              <a:t>数据链路层划分为两个子层：逻辑链路控制子层（</a:t>
            </a:r>
            <a:r>
              <a:rPr lang="en-US" altLang="zh-CN" sz="2000" dirty="0">
                <a:solidFill>
                  <a:srgbClr val="00B050"/>
                </a:solidFill>
              </a:rPr>
              <a:t>LLC</a:t>
            </a:r>
            <a:r>
              <a:rPr lang="zh-CN" altLang="en-US" sz="2000" dirty="0">
                <a:solidFill>
                  <a:srgbClr val="00B050"/>
                </a:solidFill>
              </a:rPr>
              <a:t>）和介质访问控制子层（</a:t>
            </a:r>
            <a:r>
              <a:rPr lang="en-US" altLang="zh-CN" sz="2000" dirty="0">
                <a:solidFill>
                  <a:srgbClr val="00B050"/>
                </a:solidFill>
              </a:rPr>
              <a:t>MAC</a:t>
            </a:r>
            <a:r>
              <a:rPr lang="zh-CN" altLang="en-US" sz="2000" dirty="0">
                <a:solidFill>
                  <a:srgbClr val="00B050"/>
                </a:solidFill>
              </a:rPr>
              <a:t>） </a:t>
            </a:r>
            <a:r>
              <a:rPr lang="zh-CN" altLang="en-US" sz="2000" dirty="0"/>
              <a:t>。</a:t>
            </a:r>
          </a:p>
        </p:txBody>
      </p:sp>
      <p:sp>
        <p:nvSpPr>
          <p:cNvPr id="197939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979398" name="Rectangle 6"/>
          <p:cNvSpPr>
            <a:spLocks noChangeArrowheads="1"/>
          </p:cNvSpPr>
          <p:nvPr/>
        </p:nvSpPr>
        <p:spPr bwMode="auto">
          <a:xfrm>
            <a:off x="2411413" y="6597650"/>
            <a:ext cx="460851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buClrTx/>
              <a:buFontTx/>
              <a:buNone/>
            </a:pPr>
            <a:r>
              <a:rPr kumimoji="1" lang="zh-CN" altLang="en-US" sz="1600" b="1" dirty="0"/>
              <a:t>图 </a:t>
            </a:r>
            <a:r>
              <a:rPr kumimoji="1" lang="en-US" altLang="zh-CN" sz="1600" b="1" dirty="0" smtClean="0"/>
              <a:t>3   </a:t>
            </a:r>
            <a:r>
              <a:rPr kumimoji="1" lang="en-US" altLang="zh-CN" sz="1600" b="1" dirty="0"/>
              <a:t>IEEE802I</a:t>
            </a:r>
            <a:r>
              <a:rPr kumimoji="1" lang="zh-CN" altLang="en-US" sz="1600" b="1" dirty="0"/>
              <a:t>参考模型与</a:t>
            </a:r>
            <a:r>
              <a:rPr kumimoji="1" lang="en-US" altLang="zh-CN" sz="1600" b="1" dirty="0"/>
              <a:t>OSI</a:t>
            </a:r>
            <a:r>
              <a:rPr kumimoji="1" lang="zh-CN" altLang="en-US" sz="1600" b="1" dirty="0"/>
              <a:t>参考模型比较 </a:t>
            </a:r>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5044" y="2996952"/>
            <a:ext cx="5615034" cy="3505339"/>
          </a:xfrm>
          <a:prstGeom prst="rect">
            <a:avLst/>
          </a:prstGeom>
        </p:spPr>
      </p:pic>
    </p:spTree>
    <p:extLst>
      <p:ext uri="{BB962C8B-B14F-4D97-AF65-F5344CB8AC3E}">
        <p14:creationId xmlns:p14="http://schemas.microsoft.com/office/powerpoint/2010/main" val="36982434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0418" name="Rectangle 2"/>
          <p:cNvSpPr>
            <a:spLocks noGrp="1" noChangeArrowheads="1"/>
          </p:cNvSpPr>
          <p:nvPr>
            <p:ph type="title"/>
          </p:nvPr>
        </p:nvSpPr>
        <p:spPr/>
        <p:txBody>
          <a:bodyPr/>
          <a:lstStyle/>
          <a:p>
            <a:r>
              <a:rPr lang="en-US" altLang="zh-CN" dirty="0"/>
              <a:t>IEEE802</a:t>
            </a:r>
            <a:r>
              <a:rPr lang="zh-CN" altLang="en-US" dirty="0"/>
              <a:t>局域网的</a:t>
            </a:r>
            <a:r>
              <a:rPr lang="zh-CN" altLang="en-US" dirty="0">
                <a:solidFill>
                  <a:srgbClr val="FF3300"/>
                </a:solidFill>
              </a:rPr>
              <a:t>物理层</a:t>
            </a:r>
            <a:r>
              <a:rPr lang="zh-CN" altLang="en-US" dirty="0"/>
              <a:t> </a:t>
            </a:r>
          </a:p>
        </p:txBody>
      </p:sp>
      <p:sp>
        <p:nvSpPr>
          <p:cNvPr id="1980419" name="Rectangle 3"/>
          <p:cNvSpPr>
            <a:spLocks noGrp="1" noChangeArrowheads="1"/>
          </p:cNvSpPr>
          <p:nvPr>
            <p:ph type="body" idx="1"/>
          </p:nvPr>
        </p:nvSpPr>
        <p:spPr/>
        <p:txBody>
          <a:bodyPr/>
          <a:lstStyle/>
          <a:p>
            <a:r>
              <a:rPr lang="en-US" altLang="zh-CN" dirty="0"/>
              <a:t>IEEE802</a:t>
            </a:r>
            <a:r>
              <a:rPr lang="zh-CN" altLang="en-US" dirty="0"/>
              <a:t>局域网参考模型中物理层的功能</a:t>
            </a:r>
            <a:r>
              <a:rPr lang="zh-CN" altLang="en-US" dirty="0">
                <a:solidFill>
                  <a:srgbClr val="00B050"/>
                </a:solidFill>
              </a:rPr>
              <a:t>与</a:t>
            </a:r>
            <a:r>
              <a:rPr lang="en-US" altLang="zh-CN" dirty="0">
                <a:solidFill>
                  <a:srgbClr val="00B050"/>
                </a:solidFill>
              </a:rPr>
              <a:t>OSI</a:t>
            </a:r>
            <a:r>
              <a:rPr lang="zh-CN" altLang="en-US" dirty="0">
                <a:solidFill>
                  <a:srgbClr val="00B050"/>
                </a:solidFill>
              </a:rPr>
              <a:t>参考模型中的物理层的功能相同</a:t>
            </a:r>
            <a:r>
              <a:rPr lang="zh-CN" altLang="en-US" dirty="0"/>
              <a:t>，</a:t>
            </a:r>
            <a:r>
              <a:rPr lang="zh-CN" altLang="en-US" dirty="0">
                <a:solidFill>
                  <a:srgbClr val="0070C0"/>
                </a:solidFill>
              </a:rPr>
              <a:t>主要实现比特流的传输与接收以及数据的</a:t>
            </a:r>
            <a:r>
              <a:rPr lang="zh-CN" altLang="en-US" dirty="0" smtClean="0">
                <a:solidFill>
                  <a:srgbClr val="0070C0"/>
                </a:solidFill>
              </a:rPr>
              <a:t>同步控制</a:t>
            </a:r>
            <a:r>
              <a:rPr lang="zh-CN" altLang="en-US" dirty="0" smtClean="0"/>
              <a:t>。</a:t>
            </a:r>
            <a:endParaRPr lang="zh-CN" altLang="en-US" dirty="0"/>
          </a:p>
          <a:p>
            <a:r>
              <a:rPr lang="en-US" altLang="zh-CN" dirty="0"/>
              <a:t>IEEE802</a:t>
            </a:r>
            <a:r>
              <a:rPr lang="zh-CN" altLang="en-US" dirty="0"/>
              <a:t>还规定了局域网物理层的以下</a:t>
            </a:r>
            <a:r>
              <a:rPr lang="zh-CN" altLang="en-US" dirty="0" smtClean="0"/>
              <a:t>规范</a:t>
            </a:r>
            <a:r>
              <a:rPr lang="zh-CN" altLang="en-US" dirty="0"/>
              <a:t>：</a:t>
            </a:r>
          </a:p>
          <a:p>
            <a:pPr lvl="1"/>
            <a:r>
              <a:rPr lang="zh-CN" altLang="en-US" dirty="0"/>
              <a:t>采用基带信号</a:t>
            </a:r>
            <a:r>
              <a:rPr lang="zh-CN" altLang="en-US" dirty="0" smtClean="0"/>
              <a:t>传输；</a:t>
            </a:r>
            <a:endParaRPr lang="zh-CN" altLang="en-US" dirty="0"/>
          </a:p>
          <a:p>
            <a:pPr lvl="1"/>
            <a:r>
              <a:rPr lang="zh-CN" altLang="en-US" dirty="0"/>
              <a:t>数据编码采用</a:t>
            </a:r>
            <a:r>
              <a:rPr lang="zh-CN" altLang="en-US" dirty="0" smtClean="0"/>
              <a:t>曼彻斯特编码；</a:t>
            </a:r>
            <a:endParaRPr lang="zh-CN" altLang="en-US" dirty="0"/>
          </a:p>
          <a:p>
            <a:pPr lvl="1"/>
            <a:r>
              <a:rPr lang="zh-CN" altLang="en-US" dirty="0"/>
              <a:t>传输介质可以是双绞线、同轴电缆和</a:t>
            </a:r>
            <a:r>
              <a:rPr lang="zh-CN" altLang="en-US" dirty="0" smtClean="0"/>
              <a:t>光纤；</a:t>
            </a:r>
            <a:endParaRPr lang="zh-CN" altLang="en-US" dirty="0"/>
          </a:p>
          <a:p>
            <a:pPr lvl="1"/>
            <a:r>
              <a:rPr lang="zh-CN" altLang="en-US" dirty="0"/>
              <a:t>拓扑结构可以是总线型、星型、环形和树</a:t>
            </a:r>
            <a:r>
              <a:rPr lang="zh-CN" altLang="en-US" dirty="0" smtClean="0"/>
              <a:t>型；</a:t>
            </a:r>
            <a:endParaRPr lang="zh-CN" altLang="en-US" dirty="0"/>
          </a:p>
          <a:p>
            <a:pPr lvl="1"/>
            <a:r>
              <a:rPr lang="zh-CN" altLang="en-US" dirty="0"/>
              <a:t>传输速率有</a:t>
            </a:r>
            <a:r>
              <a:rPr lang="en-US" altLang="zh-CN" dirty="0"/>
              <a:t>10Mbit/s</a:t>
            </a:r>
            <a:r>
              <a:rPr lang="zh-CN" altLang="en-US" dirty="0"/>
              <a:t>、</a:t>
            </a:r>
            <a:r>
              <a:rPr lang="en-US" altLang="zh-CN" dirty="0"/>
              <a:t>100Mbit/s</a:t>
            </a:r>
            <a:r>
              <a:rPr lang="zh-CN" altLang="en-US" dirty="0"/>
              <a:t>、</a:t>
            </a:r>
            <a:r>
              <a:rPr lang="en-US" altLang="zh-CN" dirty="0"/>
              <a:t>1000Mbit/s</a:t>
            </a:r>
            <a:r>
              <a:rPr lang="zh-CN" altLang="en-US" dirty="0"/>
              <a:t>等 </a:t>
            </a:r>
          </a:p>
        </p:txBody>
      </p:sp>
    </p:spTree>
    <p:extLst>
      <p:ext uri="{BB962C8B-B14F-4D97-AF65-F5344CB8AC3E}">
        <p14:creationId xmlns:p14="http://schemas.microsoft.com/office/powerpoint/2010/main" val="8020559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1442" name="Rectangle 2"/>
          <p:cNvSpPr>
            <a:spLocks noGrp="1" noChangeArrowheads="1"/>
          </p:cNvSpPr>
          <p:nvPr>
            <p:ph type="title"/>
          </p:nvPr>
        </p:nvSpPr>
        <p:spPr>
          <a:xfrm>
            <a:off x="2195736" y="116632"/>
            <a:ext cx="6948264" cy="968226"/>
          </a:xfrm>
        </p:spPr>
        <p:txBody>
          <a:bodyPr/>
          <a:lstStyle/>
          <a:p>
            <a:r>
              <a:rPr lang="en-US" altLang="zh-CN" sz="3600" dirty="0"/>
              <a:t>IEEE802</a:t>
            </a:r>
            <a:r>
              <a:rPr lang="zh-CN" altLang="en-US" sz="3600" dirty="0"/>
              <a:t>局域网的</a:t>
            </a:r>
            <a:r>
              <a:rPr lang="zh-CN" altLang="en-US" sz="3600" dirty="0">
                <a:solidFill>
                  <a:srgbClr val="FF3300"/>
                </a:solidFill>
              </a:rPr>
              <a:t>介质访问控制子层（</a:t>
            </a:r>
            <a:r>
              <a:rPr lang="en-US" altLang="zh-CN" sz="3600" dirty="0">
                <a:solidFill>
                  <a:srgbClr val="FF3300"/>
                </a:solidFill>
              </a:rPr>
              <a:t>MAC</a:t>
            </a:r>
            <a:r>
              <a:rPr lang="zh-CN" altLang="en-US" sz="3600" dirty="0">
                <a:solidFill>
                  <a:srgbClr val="FF3300"/>
                </a:solidFill>
              </a:rPr>
              <a:t>）</a:t>
            </a:r>
          </a:p>
        </p:txBody>
      </p:sp>
      <p:sp>
        <p:nvSpPr>
          <p:cNvPr id="1981443" name="Rectangle 3"/>
          <p:cNvSpPr>
            <a:spLocks noGrp="1" noChangeArrowheads="1"/>
          </p:cNvSpPr>
          <p:nvPr>
            <p:ph type="body" idx="1"/>
          </p:nvPr>
        </p:nvSpPr>
        <p:spPr>
          <a:xfrm>
            <a:off x="156951" y="1340768"/>
            <a:ext cx="8964488" cy="5111898"/>
          </a:xfrm>
        </p:spPr>
        <p:txBody>
          <a:bodyPr/>
          <a:lstStyle/>
          <a:p>
            <a:pPr>
              <a:lnSpc>
                <a:spcPct val="100000"/>
              </a:lnSpc>
            </a:pPr>
            <a:r>
              <a:rPr lang="en-US" altLang="zh-CN" sz="2400" dirty="0"/>
              <a:t>MAC</a:t>
            </a:r>
            <a:r>
              <a:rPr lang="zh-CN" altLang="en-US" sz="2400" dirty="0"/>
              <a:t>子层的主要功能</a:t>
            </a:r>
          </a:p>
          <a:p>
            <a:pPr lvl="1"/>
            <a:r>
              <a:rPr lang="zh-CN" altLang="en-US" sz="2000" dirty="0"/>
              <a:t>进行合理的信道分配，解决信道的竞争问题</a:t>
            </a:r>
          </a:p>
          <a:p>
            <a:pPr lvl="1"/>
            <a:r>
              <a:rPr lang="zh-CN" altLang="en-US" sz="2000" dirty="0"/>
              <a:t>完成介质访问控制功能，为竞争的用户分配信道使用权；</a:t>
            </a:r>
          </a:p>
          <a:p>
            <a:pPr lvl="1"/>
            <a:r>
              <a:rPr lang="zh-CN" altLang="en-US" sz="2000" dirty="0"/>
              <a:t>数据帧的封装</a:t>
            </a:r>
            <a:r>
              <a:rPr lang="en-US" altLang="zh-CN" sz="2000" dirty="0"/>
              <a:t>/</a:t>
            </a:r>
            <a:r>
              <a:rPr lang="zh-CN" altLang="en-US" sz="2000" dirty="0"/>
              <a:t>卸装；</a:t>
            </a:r>
          </a:p>
          <a:p>
            <a:pPr lvl="1"/>
            <a:r>
              <a:rPr lang="zh-CN" altLang="en-US" sz="2000" dirty="0"/>
              <a:t>帧的寻址和识别；</a:t>
            </a:r>
          </a:p>
          <a:p>
            <a:pPr lvl="1"/>
            <a:r>
              <a:rPr lang="zh-CN" altLang="en-US" sz="2000" dirty="0"/>
              <a:t>比特的差错控制</a:t>
            </a:r>
          </a:p>
          <a:p>
            <a:pPr>
              <a:lnSpc>
                <a:spcPct val="100000"/>
              </a:lnSpc>
            </a:pPr>
            <a:r>
              <a:rPr lang="en-US" altLang="zh-CN" sz="2400" dirty="0"/>
              <a:t>MAC</a:t>
            </a:r>
            <a:r>
              <a:rPr lang="zh-CN" altLang="en-US" sz="2400" dirty="0"/>
              <a:t>子层为不同的物理介质定义了不同的介质访问控制标准。</a:t>
            </a:r>
          </a:p>
          <a:p>
            <a:pPr lvl="1"/>
            <a:r>
              <a:rPr lang="en-US" altLang="zh-CN" sz="2000" dirty="0"/>
              <a:t>IEEE802.3</a:t>
            </a:r>
            <a:r>
              <a:rPr lang="zh-CN" altLang="en-US" sz="2000" dirty="0"/>
              <a:t>的带冲突检测的载波侦听多路访问（</a:t>
            </a:r>
            <a:r>
              <a:rPr lang="en-US" altLang="zh-CN" sz="2000" dirty="0"/>
              <a:t>CS/MACD</a:t>
            </a:r>
            <a:r>
              <a:rPr lang="zh-CN" altLang="en-US" sz="2000" dirty="0"/>
              <a:t>）</a:t>
            </a:r>
          </a:p>
          <a:p>
            <a:pPr lvl="1"/>
            <a:r>
              <a:rPr lang="en-US" altLang="zh-CN" sz="2000" dirty="0"/>
              <a:t>IEEE802.4</a:t>
            </a:r>
            <a:r>
              <a:rPr lang="zh-CN" altLang="en-US" sz="2000" dirty="0"/>
              <a:t>的令牌总线（</a:t>
            </a:r>
            <a:r>
              <a:rPr lang="en-US" altLang="zh-CN" sz="2000" dirty="0"/>
              <a:t>Token Bus</a:t>
            </a:r>
            <a:r>
              <a:rPr lang="zh-CN" altLang="en-US" sz="2000" dirty="0"/>
              <a:t>）</a:t>
            </a:r>
          </a:p>
          <a:p>
            <a:pPr lvl="1"/>
            <a:r>
              <a:rPr lang="en-US" altLang="zh-CN" sz="2000" dirty="0"/>
              <a:t>IEEE802.5</a:t>
            </a:r>
            <a:r>
              <a:rPr lang="zh-CN" altLang="en-US" sz="2000" dirty="0"/>
              <a:t>的令牌环（</a:t>
            </a:r>
            <a:r>
              <a:rPr lang="en-US" altLang="zh-CN" sz="2000" dirty="0"/>
              <a:t>Token Ring</a:t>
            </a:r>
            <a:r>
              <a:rPr lang="zh-CN" altLang="en-US" sz="2000" dirty="0"/>
              <a:t>）</a:t>
            </a:r>
          </a:p>
          <a:p>
            <a:pPr lvl="1"/>
            <a:r>
              <a:rPr lang="en-US" altLang="zh-CN" sz="2000" dirty="0"/>
              <a:t>IEEE 802.11</a:t>
            </a:r>
            <a:r>
              <a:rPr lang="zh-CN" altLang="en-US" sz="2000" dirty="0"/>
              <a:t>无线局域网的介质访问控制协议等。</a:t>
            </a:r>
          </a:p>
          <a:p>
            <a:pPr>
              <a:lnSpc>
                <a:spcPct val="100000"/>
              </a:lnSpc>
            </a:pPr>
            <a:r>
              <a:rPr lang="zh-CN" altLang="en-US" sz="2400" dirty="0"/>
              <a:t>介质访问控制标准决定了局域网的主要性能，它对局域网的响应时间、吞吐量和网络利用率都有十分重要的影响。 </a:t>
            </a:r>
          </a:p>
        </p:txBody>
      </p:sp>
    </p:spTree>
    <p:extLst>
      <p:ext uri="{BB962C8B-B14F-4D97-AF65-F5344CB8AC3E}">
        <p14:creationId xmlns:p14="http://schemas.microsoft.com/office/powerpoint/2010/main" val="9557882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2466" name="Rectangle 2"/>
          <p:cNvSpPr>
            <a:spLocks noGrp="1" noChangeArrowheads="1"/>
          </p:cNvSpPr>
          <p:nvPr>
            <p:ph type="title"/>
          </p:nvPr>
        </p:nvSpPr>
        <p:spPr>
          <a:xfrm>
            <a:off x="2195736" y="116632"/>
            <a:ext cx="6948264" cy="1080120"/>
          </a:xfrm>
        </p:spPr>
        <p:txBody>
          <a:bodyPr/>
          <a:lstStyle/>
          <a:p>
            <a:r>
              <a:rPr lang="en-US" altLang="zh-CN" sz="3600" dirty="0"/>
              <a:t>IEEE802</a:t>
            </a:r>
            <a:r>
              <a:rPr lang="zh-CN" altLang="en-US" sz="3600" dirty="0"/>
              <a:t>局域网的</a:t>
            </a:r>
            <a:r>
              <a:rPr lang="zh-CN" altLang="en-US" sz="3600" dirty="0">
                <a:solidFill>
                  <a:srgbClr val="FF3300"/>
                </a:solidFill>
              </a:rPr>
              <a:t>逻辑链路控制子层（</a:t>
            </a:r>
            <a:r>
              <a:rPr lang="en-US" altLang="zh-CN" sz="3600" dirty="0">
                <a:solidFill>
                  <a:srgbClr val="FF3300"/>
                </a:solidFill>
              </a:rPr>
              <a:t>LLC</a:t>
            </a:r>
            <a:r>
              <a:rPr lang="zh-CN" altLang="en-US" sz="3600" dirty="0">
                <a:solidFill>
                  <a:srgbClr val="FF3300"/>
                </a:solidFill>
              </a:rPr>
              <a:t>）</a:t>
            </a:r>
          </a:p>
        </p:txBody>
      </p:sp>
      <p:sp>
        <p:nvSpPr>
          <p:cNvPr id="1982467" name="Rectangle 3"/>
          <p:cNvSpPr>
            <a:spLocks noGrp="1" noChangeArrowheads="1"/>
          </p:cNvSpPr>
          <p:nvPr>
            <p:ph type="body" idx="1"/>
          </p:nvPr>
        </p:nvSpPr>
        <p:spPr>
          <a:xfrm>
            <a:off x="323528" y="1341438"/>
            <a:ext cx="8820472" cy="5111898"/>
          </a:xfrm>
        </p:spPr>
        <p:txBody>
          <a:bodyPr/>
          <a:lstStyle/>
          <a:p>
            <a:pPr>
              <a:lnSpc>
                <a:spcPct val="100000"/>
              </a:lnSpc>
            </a:pPr>
            <a:r>
              <a:rPr lang="en-US" altLang="zh-CN" dirty="0"/>
              <a:t>LLC</a:t>
            </a:r>
            <a:r>
              <a:rPr lang="zh-CN" altLang="en-US" dirty="0"/>
              <a:t>子层的作用</a:t>
            </a:r>
          </a:p>
          <a:p>
            <a:pPr lvl="1"/>
            <a:r>
              <a:rPr lang="zh-CN" altLang="en-US" dirty="0"/>
              <a:t>在</a:t>
            </a:r>
            <a:r>
              <a:rPr lang="en-US" altLang="zh-CN" dirty="0"/>
              <a:t>MAC</a:t>
            </a:r>
            <a:r>
              <a:rPr lang="zh-CN" altLang="en-US" dirty="0"/>
              <a:t>子层提供的介质访问控制方法和物理层提供的比特服务的基础上，将不可靠的信道处理为可靠的信道，确保数据帧的正确传输。</a:t>
            </a:r>
          </a:p>
          <a:p>
            <a:pPr lvl="1"/>
            <a:r>
              <a:rPr lang="en-US" altLang="zh-CN" dirty="0"/>
              <a:t>LLC</a:t>
            </a:r>
            <a:r>
              <a:rPr lang="zh-CN" altLang="en-US" dirty="0"/>
              <a:t>子层的具体功能包括：</a:t>
            </a:r>
          </a:p>
          <a:p>
            <a:pPr lvl="2"/>
            <a:r>
              <a:rPr lang="zh-CN" altLang="en-US" sz="2400" dirty="0"/>
              <a:t>建立和释放数据链路层的逻辑连接</a:t>
            </a:r>
          </a:p>
          <a:p>
            <a:pPr lvl="2"/>
            <a:r>
              <a:rPr lang="zh-CN" altLang="en-US" sz="2400" dirty="0"/>
              <a:t>屏蔽</a:t>
            </a:r>
            <a:r>
              <a:rPr lang="en-US" altLang="zh-CN" sz="2400" dirty="0"/>
              <a:t>MAC</a:t>
            </a:r>
            <a:r>
              <a:rPr lang="zh-CN" altLang="en-US" sz="2400" dirty="0"/>
              <a:t>子层的差异，提供与高层的接口</a:t>
            </a:r>
          </a:p>
          <a:p>
            <a:pPr lvl="2"/>
            <a:r>
              <a:rPr lang="zh-CN" altLang="en-US" sz="2400" dirty="0"/>
              <a:t>实现差错控制和确认</a:t>
            </a:r>
          </a:p>
          <a:p>
            <a:pPr lvl="2"/>
            <a:r>
              <a:rPr lang="zh-CN" altLang="en-US" sz="2400" dirty="0"/>
              <a:t>数据流量控制和发送顺序控制等功能</a:t>
            </a:r>
          </a:p>
          <a:p>
            <a:pPr>
              <a:lnSpc>
                <a:spcPct val="100000"/>
              </a:lnSpc>
            </a:pPr>
            <a:r>
              <a:rPr lang="en-US" altLang="zh-CN" dirty="0"/>
              <a:t>LLC</a:t>
            </a:r>
            <a:r>
              <a:rPr lang="zh-CN" altLang="en-US" dirty="0"/>
              <a:t>子层为网络高层提供两种类型的服务</a:t>
            </a:r>
          </a:p>
          <a:p>
            <a:pPr lvl="1"/>
            <a:r>
              <a:rPr lang="zh-CN" altLang="en-US" dirty="0"/>
              <a:t>面向连接的服务</a:t>
            </a:r>
          </a:p>
          <a:p>
            <a:pPr lvl="1"/>
            <a:r>
              <a:rPr lang="zh-CN" altLang="en-US" dirty="0"/>
              <a:t>无连接的服务。 </a:t>
            </a:r>
          </a:p>
        </p:txBody>
      </p:sp>
    </p:spTree>
    <p:extLst>
      <p:ext uri="{BB962C8B-B14F-4D97-AF65-F5344CB8AC3E}">
        <p14:creationId xmlns:p14="http://schemas.microsoft.com/office/powerpoint/2010/main" val="4280389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3490" name="Rectangle 2"/>
          <p:cNvSpPr>
            <a:spLocks noGrp="1" noChangeArrowheads="1"/>
          </p:cNvSpPr>
          <p:nvPr>
            <p:ph type="title"/>
          </p:nvPr>
        </p:nvSpPr>
        <p:spPr/>
        <p:txBody>
          <a:bodyPr/>
          <a:lstStyle/>
          <a:p>
            <a:pPr marL="762000" indent="-762000"/>
            <a:r>
              <a:rPr lang="en-US" altLang="zh-CN" b="1" dirty="0"/>
              <a:t>IEEE802</a:t>
            </a:r>
            <a:r>
              <a:rPr lang="zh-CN" altLang="en-US" b="1" dirty="0"/>
              <a:t>标准系列</a:t>
            </a:r>
          </a:p>
        </p:txBody>
      </p:sp>
      <p:sp>
        <p:nvSpPr>
          <p:cNvPr id="1983491" name="Rectangle 3"/>
          <p:cNvSpPr>
            <a:spLocks noGrp="1" noChangeArrowheads="1"/>
          </p:cNvSpPr>
          <p:nvPr>
            <p:ph type="body" idx="1"/>
          </p:nvPr>
        </p:nvSpPr>
        <p:spPr>
          <a:xfrm>
            <a:off x="0" y="1268760"/>
            <a:ext cx="9324528" cy="5400600"/>
          </a:xfrm>
        </p:spPr>
        <p:txBody>
          <a:bodyPr/>
          <a:lstStyle/>
          <a:p>
            <a:pPr>
              <a:lnSpc>
                <a:spcPct val="95000"/>
              </a:lnSpc>
            </a:pPr>
            <a:r>
              <a:rPr lang="en-US" altLang="zh-CN" sz="2000" dirty="0"/>
              <a:t>IEEE802</a:t>
            </a:r>
            <a:r>
              <a:rPr lang="zh-CN" altLang="en-US" sz="2000" dirty="0"/>
              <a:t>委员会成立于</a:t>
            </a:r>
            <a:r>
              <a:rPr lang="en-US" altLang="zh-CN" sz="2000" dirty="0"/>
              <a:t>1980</a:t>
            </a:r>
            <a:r>
              <a:rPr lang="zh-CN" altLang="en-US" sz="2000" dirty="0"/>
              <a:t>年</a:t>
            </a:r>
            <a:r>
              <a:rPr lang="en-US" altLang="zh-CN" sz="2000" dirty="0"/>
              <a:t>2</a:t>
            </a:r>
            <a:r>
              <a:rPr lang="zh-CN" altLang="en-US" sz="2000" dirty="0"/>
              <a:t>月，它的任务是制定局域网的国际标准。</a:t>
            </a:r>
          </a:p>
          <a:p>
            <a:pPr>
              <a:lnSpc>
                <a:spcPct val="95000"/>
              </a:lnSpc>
            </a:pPr>
            <a:r>
              <a:rPr lang="en-US" altLang="zh-CN" sz="2000" dirty="0"/>
              <a:t>IEEE802</a:t>
            </a:r>
            <a:r>
              <a:rPr lang="zh-CN" altLang="en-US" sz="2000" dirty="0"/>
              <a:t>标准包含以下部分：</a:t>
            </a:r>
          </a:p>
          <a:p>
            <a:pPr lvl="1">
              <a:lnSpc>
                <a:spcPct val="95000"/>
              </a:lnSpc>
            </a:pPr>
            <a:r>
              <a:rPr lang="en-US" altLang="zh-CN" sz="2000" dirty="0"/>
              <a:t>802.1</a:t>
            </a:r>
            <a:r>
              <a:rPr lang="zh-CN" altLang="en-US" sz="2000" dirty="0"/>
              <a:t>局域网概述，体系结构，网络管理和性能测量等；</a:t>
            </a:r>
          </a:p>
          <a:p>
            <a:pPr lvl="1">
              <a:lnSpc>
                <a:spcPct val="95000"/>
              </a:lnSpc>
            </a:pPr>
            <a:r>
              <a:rPr lang="en-US" altLang="zh-CN" sz="2000" dirty="0"/>
              <a:t>802.2</a:t>
            </a:r>
            <a:r>
              <a:rPr lang="zh-CN" altLang="en-US" sz="2000" dirty="0"/>
              <a:t>逻辑链路控制协议；</a:t>
            </a:r>
          </a:p>
          <a:p>
            <a:pPr lvl="1">
              <a:lnSpc>
                <a:spcPct val="95000"/>
              </a:lnSpc>
            </a:pPr>
            <a:r>
              <a:rPr lang="en-US" altLang="zh-CN" sz="2000" dirty="0"/>
              <a:t>802.3</a:t>
            </a:r>
            <a:r>
              <a:rPr lang="zh-CN" altLang="en-US" sz="2000" dirty="0"/>
              <a:t>总线网介质访问控制协议</a:t>
            </a:r>
            <a:r>
              <a:rPr lang="en-US" altLang="zh-CN" sz="2000" dirty="0"/>
              <a:t>CSMA/CD</a:t>
            </a:r>
            <a:r>
              <a:rPr lang="zh-CN" altLang="en-US" sz="2000" dirty="0"/>
              <a:t>及物理层技术规范；</a:t>
            </a:r>
          </a:p>
          <a:p>
            <a:pPr lvl="1">
              <a:lnSpc>
                <a:spcPct val="95000"/>
              </a:lnSpc>
            </a:pPr>
            <a:r>
              <a:rPr lang="en-US" altLang="zh-CN" sz="2000" dirty="0"/>
              <a:t>802.4</a:t>
            </a:r>
            <a:r>
              <a:rPr lang="zh-CN" altLang="en-US" sz="2000" dirty="0"/>
              <a:t>令牌总线网介质访问控制协议及其物理层技术规范；</a:t>
            </a:r>
          </a:p>
          <a:p>
            <a:pPr lvl="1">
              <a:lnSpc>
                <a:spcPct val="95000"/>
              </a:lnSpc>
            </a:pPr>
            <a:r>
              <a:rPr lang="en-US" altLang="zh-CN" sz="2000" dirty="0"/>
              <a:t>802.5</a:t>
            </a:r>
            <a:r>
              <a:rPr lang="zh-CN" altLang="en-US" sz="2000" dirty="0"/>
              <a:t>令牌环网介质访问控制协议及其物理层技术规范；</a:t>
            </a:r>
          </a:p>
          <a:p>
            <a:pPr lvl="1">
              <a:lnSpc>
                <a:spcPct val="95000"/>
              </a:lnSpc>
            </a:pPr>
            <a:r>
              <a:rPr lang="en-US" altLang="zh-CN" sz="2000" dirty="0"/>
              <a:t>802.6</a:t>
            </a:r>
            <a:r>
              <a:rPr lang="zh-CN" altLang="en-US" sz="2000" dirty="0"/>
              <a:t>城域网</a:t>
            </a:r>
            <a:r>
              <a:rPr lang="en-US" altLang="zh-CN" sz="2000" dirty="0"/>
              <a:t>(MAN)</a:t>
            </a:r>
            <a:r>
              <a:rPr lang="zh-CN" altLang="en-US" sz="2000" dirty="0"/>
              <a:t>介质访问控制协议</a:t>
            </a:r>
            <a:r>
              <a:rPr lang="en-US" altLang="zh-CN" sz="2000" dirty="0"/>
              <a:t>DQDB</a:t>
            </a:r>
            <a:r>
              <a:rPr lang="zh-CN" altLang="en-US" sz="2000" dirty="0"/>
              <a:t>及其物理层技术规范；</a:t>
            </a:r>
          </a:p>
          <a:p>
            <a:pPr lvl="1">
              <a:lnSpc>
                <a:spcPct val="95000"/>
              </a:lnSpc>
            </a:pPr>
            <a:r>
              <a:rPr lang="en-US" altLang="zh-CN" sz="2000" dirty="0"/>
              <a:t>802.7</a:t>
            </a:r>
            <a:r>
              <a:rPr lang="zh-CN" altLang="en-US" sz="2000" dirty="0"/>
              <a:t>宽带技术咨询组，为其他分委员会提供宽带网络技术的建议；</a:t>
            </a:r>
          </a:p>
          <a:p>
            <a:pPr lvl="1">
              <a:lnSpc>
                <a:spcPct val="95000"/>
              </a:lnSpc>
            </a:pPr>
            <a:r>
              <a:rPr lang="en-US" altLang="zh-CN" sz="2000" dirty="0"/>
              <a:t>802.8</a:t>
            </a:r>
            <a:r>
              <a:rPr lang="zh-CN" altLang="en-US" sz="2000" dirty="0"/>
              <a:t>光纤技术咨询组，为其他分委员会提供光纤网络技术的建议；</a:t>
            </a:r>
          </a:p>
          <a:p>
            <a:pPr lvl="1">
              <a:lnSpc>
                <a:spcPct val="95000"/>
              </a:lnSpc>
            </a:pPr>
            <a:r>
              <a:rPr lang="en-US" altLang="zh-CN" sz="2000" dirty="0"/>
              <a:t>802.9</a:t>
            </a:r>
            <a:r>
              <a:rPr lang="zh-CN" altLang="en-US" sz="2000" spc="-100" dirty="0"/>
              <a:t>综合话音</a:t>
            </a:r>
            <a:r>
              <a:rPr lang="en-US" altLang="zh-CN" sz="2000" spc="-100" dirty="0"/>
              <a:t>/</a:t>
            </a:r>
            <a:r>
              <a:rPr lang="zh-CN" altLang="en-US" sz="2000" spc="-100" dirty="0"/>
              <a:t>数据局域网</a:t>
            </a:r>
            <a:r>
              <a:rPr lang="en-US" altLang="zh-CN" sz="2000" spc="-100" dirty="0"/>
              <a:t>(IVD)</a:t>
            </a:r>
            <a:r>
              <a:rPr lang="zh-CN" altLang="en-US" sz="2000" spc="-100" dirty="0"/>
              <a:t>的介质访问控制协议及其物理层技术规范</a:t>
            </a:r>
            <a:r>
              <a:rPr lang="zh-CN" altLang="en-US" sz="2000" dirty="0"/>
              <a:t>；</a:t>
            </a:r>
          </a:p>
          <a:p>
            <a:pPr lvl="1">
              <a:lnSpc>
                <a:spcPct val="95000"/>
              </a:lnSpc>
            </a:pPr>
            <a:r>
              <a:rPr lang="en-US" altLang="zh-CN" sz="2000" dirty="0"/>
              <a:t>802.10</a:t>
            </a:r>
            <a:r>
              <a:rPr lang="zh-CN" altLang="en-US" sz="2000" dirty="0"/>
              <a:t>局域网安全技术标准；</a:t>
            </a:r>
          </a:p>
          <a:p>
            <a:pPr lvl="1">
              <a:lnSpc>
                <a:spcPct val="95000"/>
              </a:lnSpc>
            </a:pPr>
            <a:r>
              <a:rPr lang="en-US" altLang="zh-CN" sz="2000" dirty="0"/>
              <a:t>802.11</a:t>
            </a:r>
            <a:r>
              <a:rPr lang="zh-CN" altLang="en-US" sz="2000" dirty="0"/>
              <a:t>无线局域网的介质访问控制协议及其物理层技术规范；</a:t>
            </a:r>
          </a:p>
          <a:p>
            <a:pPr lvl="1">
              <a:lnSpc>
                <a:spcPct val="95000"/>
              </a:lnSpc>
            </a:pPr>
            <a:r>
              <a:rPr lang="en-US" altLang="zh-CN" sz="2000" dirty="0"/>
              <a:t>802.12100Mb/s</a:t>
            </a:r>
            <a:r>
              <a:rPr lang="zh-CN" altLang="en-US" sz="2000" dirty="0"/>
              <a:t>高速以太网按需优先的介质访问控制协议</a:t>
            </a:r>
            <a:r>
              <a:rPr lang="en-US" altLang="zh-CN" sz="2000" dirty="0"/>
              <a:t>100VG-ANYLAN</a:t>
            </a:r>
            <a:r>
              <a:rPr lang="zh-CN" altLang="en-US" sz="2000" dirty="0"/>
              <a:t>。 </a:t>
            </a:r>
          </a:p>
        </p:txBody>
      </p:sp>
    </p:spTree>
    <p:extLst>
      <p:ext uri="{BB962C8B-B14F-4D97-AF65-F5344CB8AC3E}">
        <p14:creationId xmlns:p14="http://schemas.microsoft.com/office/powerpoint/2010/main" val="8556978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4514" name="Rectangle 2"/>
          <p:cNvSpPr>
            <a:spLocks noGrp="1" noChangeArrowheads="1"/>
          </p:cNvSpPr>
          <p:nvPr>
            <p:ph type="title"/>
          </p:nvPr>
        </p:nvSpPr>
        <p:spPr/>
        <p:txBody>
          <a:bodyPr/>
          <a:lstStyle/>
          <a:p>
            <a:r>
              <a:rPr lang="en-US" altLang="zh-CN" dirty="0" smtClean="0"/>
              <a:t>2.</a:t>
            </a:r>
            <a:r>
              <a:rPr lang="zh-CN" altLang="en-US" dirty="0" smtClean="0"/>
              <a:t>无线局域网</a:t>
            </a:r>
            <a:endParaRPr lang="zh-CN" altLang="en-US" b="1" dirty="0"/>
          </a:p>
        </p:txBody>
      </p:sp>
      <p:sp>
        <p:nvSpPr>
          <p:cNvPr id="198451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0" name="Rectangle 3"/>
          <p:cNvSpPr txBox="1">
            <a:spLocks noChangeArrowheads="1"/>
          </p:cNvSpPr>
          <p:nvPr/>
        </p:nvSpPr>
        <p:spPr bwMode="auto">
          <a:xfrm>
            <a:off x="270638" y="1442328"/>
            <a:ext cx="9073008" cy="504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ct val="95000"/>
              </a:lnSpc>
            </a:pPr>
            <a:r>
              <a:rPr lang="zh-CN" altLang="en-US" sz="2800" dirty="0">
                <a:solidFill>
                  <a:srgbClr val="00B050"/>
                </a:solidFill>
              </a:rPr>
              <a:t>无线局域网的应用</a:t>
            </a:r>
            <a:endParaRPr lang="zh-CN" altLang="en-US" sz="2800" kern="0" dirty="0" smtClean="0">
              <a:solidFill>
                <a:srgbClr val="00B050"/>
              </a:solidFill>
            </a:endParaRPr>
          </a:p>
        </p:txBody>
      </p:sp>
      <p:sp>
        <p:nvSpPr>
          <p:cNvPr id="7" name="Rectangle 3"/>
          <p:cNvSpPr txBox="1">
            <a:spLocks noChangeArrowheads="1"/>
          </p:cNvSpPr>
          <p:nvPr/>
        </p:nvSpPr>
        <p:spPr bwMode="auto">
          <a:xfrm>
            <a:off x="688807" y="2210789"/>
            <a:ext cx="8236670" cy="4154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r>
              <a:rPr lang="zh-CN" altLang="en-US" b="0" dirty="0"/>
              <a:t>无线局域网（</a:t>
            </a:r>
            <a:r>
              <a:rPr lang="en-US" altLang="zh-CN" b="0" dirty="0"/>
              <a:t>WLAN</a:t>
            </a:r>
            <a:r>
              <a:rPr lang="zh-CN" altLang="en-US" b="0" dirty="0"/>
              <a:t>，</a:t>
            </a:r>
            <a:r>
              <a:rPr lang="en-US" altLang="zh-CN" b="0" dirty="0"/>
              <a:t>Wireless Local Area Network</a:t>
            </a:r>
            <a:r>
              <a:rPr lang="zh-CN" altLang="en-US" b="0" dirty="0"/>
              <a:t>）设备主要包括无线接入点、无线网卡、无线路由器、无线网关和无线网桥等</a:t>
            </a:r>
            <a:r>
              <a:rPr lang="zh-CN" altLang="en-US" b="0" dirty="0" smtClean="0"/>
              <a:t>。</a:t>
            </a:r>
            <a:endParaRPr lang="en-US" altLang="zh-CN" b="0" dirty="0" smtClean="0"/>
          </a:p>
          <a:p>
            <a:endParaRPr lang="zh-CN" altLang="en-US" b="0" dirty="0"/>
          </a:p>
          <a:p>
            <a:r>
              <a:rPr lang="zh-CN" altLang="en-US" b="0" dirty="0"/>
              <a:t>无线局域网使用无线电波作为数据传送的媒介，传送距离一般在几十米范围内</a:t>
            </a:r>
            <a:r>
              <a:rPr lang="zh-CN" altLang="en-US" b="0" dirty="0" smtClean="0"/>
              <a:t>。</a:t>
            </a:r>
            <a:endParaRPr lang="zh-CN" altLang="en-US" b="0" dirty="0"/>
          </a:p>
        </p:txBody>
      </p:sp>
    </p:spTree>
    <p:extLst>
      <p:ext uri="{BB962C8B-B14F-4D97-AF65-F5344CB8AC3E}">
        <p14:creationId xmlns:p14="http://schemas.microsoft.com/office/powerpoint/2010/main" val="27276432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4514" name="Rectangle 2"/>
          <p:cNvSpPr>
            <a:spLocks noGrp="1" noChangeArrowheads="1"/>
          </p:cNvSpPr>
          <p:nvPr>
            <p:ph type="title"/>
          </p:nvPr>
        </p:nvSpPr>
        <p:spPr/>
        <p:txBody>
          <a:bodyPr/>
          <a:lstStyle/>
          <a:p>
            <a:r>
              <a:rPr lang="zh-CN" altLang="en-US" b="0" dirty="0"/>
              <a:t>无线局域网环境</a:t>
            </a:r>
            <a:endParaRPr lang="zh-CN" altLang="en-US" b="1" dirty="0"/>
          </a:p>
        </p:txBody>
      </p:sp>
      <p:sp>
        <p:nvSpPr>
          <p:cNvPr id="198451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984518" name="Rectangle 6"/>
          <p:cNvSpPr>
            <a:spLocks noChangeArrowheads="1"/>
          </p:cNvSpPr>
          <p:nvPr/>
        </p:nvSpPr>
        <p:spPr bwMode="auto">
          <a:xfrm>
            <a:off x="3270200" y="6077674"/>
            <a:ext cx="260359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2000" b="1" dirty="0"/>
              <a:t>图 </a:t>
            </a:r>
            <a:r>
              <a:rPr kumimoji="1" lang="en-US" altLang="zh-CN" sz="2000" b="1" dirty="0" smtClean="0"/>
              <a:t>4  </a:t>
            </a:r>
            <a:r>
              <a:rPr lang="zh-CN" altLang="en-US" sz="2000" b="1" dirty="0" smtClean="0"/>
              <a:t>无线</a:t>
            </a:r>
            <a:r>
              <a:rPr lang="zh-CN" altLang="en-US" sz="2000" b="1" dirty="0"/>
              <a:t>局域网环境</a:t>
            </a:r>
            <a:endParaRPr kumimoji="1" lang="zh-CN" altLang="en-US" sz="2000" b="1" dirty="0"/>
          </a:p>
        </p:txBody>
      </p:sp>
      <p:sp>
        <p:nvSpPr>
          <p:cNvPr id="6" name="Rectangle 3"/>
          <p:cNvSpPr txBox="1">
            <a:spLocks noChangeArrowheads="1"/>
          </p:cNvSpPr>
          <p:nvPr/>
        </p:nvSpPr>
        <p:spPr bwMode="auto">
          <a:xfrm>
            <a:off x="251445" y="1306488"/>
            <a:ext cx="9073008"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r>
              <a:rPr lang="zh-CN" altLang="en-US" b="0" dirty="0" smtClean="0"/>
              <a:t>如图所</a:t>
            </a:r>
            <a:r>
              <a:rPr lang="zh-CN" altLang="en-US" b="0" dirty="0"/>
              <a:t>示，无线局域网的主干网络通常使用有线电缆，无线局域网用户通过无线路由器，以</a:t>
            </a:r>
            <a:r>
              <a:rPr lang="en-US" altLang="zh-CN" b="0" dirty="0"/>
              <a:t>ADSL</a:t>
            </a:r>
            <a:r>
              <a:rPr lang="zh-CN" altLang="en-US" b="0" dirty="0"/>
              <a:t>等方式接入因特网。</a:t>
            </a:r>
            <a:r>
              <a:rPr lang="en-US" altLang="zh-CN" b="0" dirty="0"/>
              <a:t>IEEE 802.11</a:t>
            </a:r>
            <a:r>
              <a:rPr lang="zh-CN" altLang="en-US" b="0" dirty="0"/>
              <a:t>协议应用于无线局域网技术。</a:t>
            </a:r>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5211" y="2674641"/>
            <a:ext cx="5449117" cy="3400576"/>
          </a:xfrm>
          <a:prstGeom prst="rect">
            <a:avLst/>
          </a:prstGeom>
        </p:spPr>
      </p:pic>
    </p:spTree>
    <p:extLst>
      <p:ext uri="{BB962C8B-B14F-4D97-AF65-F5344CB8AC3E}">
        <p14:creationId xmlns:p14="http://schemas.microsoft.com/office/powerpoint/2010/main" val="42305104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4514" name="Rectangle 2"/>
          <p:cNvSpPr>
            <a:spLocks noGrp="1" noChangeArrowheads="1"/>
          </p:cNvSpPr>
          <p:nvPr>
            <p:ph type="title"/>
          </p:nvPr>
        </p:nvSpPr>
        <p:spPr/>
        <p:txBody>
          <a:bodyPr/>
          <a:lstStyle/>
          <a:p>
            <a:r>
              <a:rPr lang="en-US" altLang="zh-CN" dirty="0" smtClean="0"/>
              <a:t>2.</a:t>
            </a:r>
            <a:r>
              <a:rPr lang="zh-CN" altLang="en-US" dirty="0" smtClean="0"/>
              <a:t>无线局域网</a:t>
            </a:r>
            <a:endParaRPr lang="zh-CN" altLang="en-US" b="1" dirty="0"/>
          </a:p>
        </p:txBody>
      </p:sp>
      <p:sp>
        <p:nvSpPr>
          <p:cNvPr id="198451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0" name="Rectangle 3"/>
          <p:cNvSpPr txBox="1">
            <a:spLocks noChangeArrowheads="1"/>
          </p:cNvSpPr>
          <p:nvPr/>
        </p:nvSpPr>
        <p:spPr bwMode="auto">
          <a:xfrm>
            <a:off x="270638" y="1442328"/>
            <a:ext cx="9073008" cy="504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ct val="95000"/>
              </a:lnSpc>
            </a:pPr>
            <a:r>
              <a:rPr lang="zh-CN" altLang="en-US" sz="2800" dirty="0">
                <a:solidFill>
                  <a:srgbClr val="00B050"/>
                </a:solidFill>
              </a:rPr>
              <a:t>无线局域网的标准</a:t>
            </a:r>
            <a:endParaRPr lang="zh-CN" altLang="en-US" sz="2800" kern="0" dirty="0" smtClean="0">
              <a:solidFill>
                <a:srgbClr val="00B050"/>
              </a:solidFill>
            </a:endParaRPr>
          </a:p>
        </p:txBody>
      </p:sp>
      <p:sp>
        <p:nvSpPr>
          <p:cNvPr id="7" name="Rectangle 3"/>
          <p:cNvSpPr txBox="1">
            <a:spLocks noChangeArrowheads="1"/>
          </p:cNvSpPr>
          <p:nvPr/>
        </p:nvSpPr>
        <p:spPr bwMode="auto">
          <a:xfrm>
            <a:off x="688807" y="2210789"/>
            <a:ext cx="8236670" cy="4154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r>
              <a:rPr lang="zh-CN" altLang="en-US" b="0" dirty="0"/>
              <a:t>无线局域网的标准为</a:t>
            </a:r>
            <a:r>
              <a:rPr lang="en-US" altLang="zh-CN" b="0" dirty="0"/>
              <a:t>IEEE 802.11</a:t>
            </a:r>
            <a:r>
              <a:rPr lang="zh-CN" altLang="en-US" b="0" dirty="0"/>
              <a:t>，定义了介质访问接入控制层和物理层</a:t>
            </a:r>
            <a:r>
              <a:rPr lang="zh-CN" altLang="en-US" b="0" dirty="0" smtClean="0"/>
              <a:t>。</a:t>
            </a:r>
            <a:endParaRPr lang="en-US" altLang="zh-CN" b="0" dirty="0" smtClean="0"/>
          </a:p>
          <a:p>
            <a:endParaRPr lang="zh-CN" altLang="en-US" b="0" dirty="0"/>
          </a:p>
          <a:p>
            <a:r>
              <a:rPr lang="en-US" altLang="zh-CN" b="0" dirty="0"/>
              <a:t>IEEE</a:t>
            </a:r>
            <a:r>
              <a:rPr lang="zh-CN" altLang="en-US" b="0" dirty="0"/>
              <a:t>制定了</a:t>
            </a:r>
            <a:r>
              <a:rPr lang="en-US" altLang="zh-CN" b="0" dirty="0"/>
              <a:t>IEEE 802.11</a:t>
            </a:r>
            <a:r>
              <a:rPr lang="zh-CN" altLang="en-US" b="0" dirty="0"/>
              <a:t>的两个补充版本</a:t>
            </a:r>
            <a:r>
              <a:rPr lang="en-US" altLang="zh-CN" b="0" dirty="0"/>
              <a:t>802.11a</a:t>
            </a:r>
            <a:r>
              <a:rPr lang="zh-CN" altLang="en-US" b="0" dirty="0"/>
              <a:t>和</a:t>
            </a:r>
            <a:r>
              <a:rPr lang="en-US" altLang="zh-CN" b="0" dirty="0"/>
              <a:t>802.11b</a:t>
            </a:r>
            <a:r>
              <a:rPr lang="zh-CN" altLang="en-US" b="0" dirty="0"/>
              <a:t>。其中，</a:t>
            </a:r>
            <a:r>
              <a:rPr lang="en-US" altLang="zh-CN" b="0" dirty="0"/>
              <a:t>802.11a</a:t>
            </a:r>
            <a:r>
              <a:rPr lang="zh-CN" altLang="en-US" b="0" dirty="0"/>
              <a:t>定义了一个在</a:t>
            </a:r>
            <a:r>
              <a:rPr lang="en-US" altLang="zh-CN" b="0" dirty="0"/>
              <a:t>5 GHz ISM</a:t>
            </a:r>
            <a:r>
              <a:rPr lang="zh-CN" altLang="en-US" b="0" dirty="0"/>
              <a:t>频段上的数据传输速率可达</a:t>
            </a:r>
            <a:r>
              <a:rPr lang="en-US" altLang="zh-CN" b="0" dirty="0"/>
              <a:t>54 Mbit/s</a:t>
            </a:r>
            <a:r>
              <a:rPr lang="zh-CN" altLang="en-US" b="0" dirty="0"/>
              <a:t>的物理层；</a:t>
            </a:r>
            <a:r>
              <a:rPr lang="en-US" altLang="zh-CN" b="0" dirty="0"/>
              <a:t>802.11b</a:t>
            </a:r>
            <a:r>
              <a:rPr lang="zh-CN" altLang="en-US" b="0" dirty="0"/>
              <a:t>定义了一个在</a:t>
            </a:r>
            <a:r>
              <a:rPr lang="en-US" altLang="zh-CN" b="0" dirty="0"/>
              <a:t>2.4 GHz</a:t>
            </a:r>
            <a:r>
              <a:rPr lang="zh-CN" altLang="en-US" b="0" dirty="0"/>
              <a:t>的</a:t>
            </a:r>
            <a:r>
              <a:rPr lang="en-US" altLang="zh-CN" b="0" dirty="0"/>
              <a:t>ISM</a:t>
            </a:r>
            <a:r>
              <a:rPr lang="zh-CN" altLang="en-US" b="0" dirty="0"/>
              <a:t>频段上的数据传输速率高达</a:t>
            </a:r>
            <a:r>
              <a:rPr lang="en-US" altLang="zh-CN" b="0" dirty="0"/>
              <a:t>11 Mbit/s</a:t>
            </a:r>
            <a:r>
              <a:rPr lang="zh-CN" altLang="en-US" b="0" dirty="0"/>
              <a:t>的物理层。</a:t>
            </a:r>
          </a:p>
        </p:txBody>
      </p:sp>
    </p:spTree>
    <p:extLst>
      <p:ext uri="{BB962C8B-B14F-4D97-AF65-F5344CB8AC3E}">
        <p14:creationId xmlns:p14="http://schemas.microsoft.com/office/powerpoint/2010/main" val="14246554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dirty="0"/>
              <a:t> </a:t>
            </a:r>
            <a:r>
              <a:rPr lang="en-US" altLang="zh-CN" sz="3200" dirty="0"/>
              <a:t>802.11</a:t>
            </a:r>
            <a:r>
              <a:rPr lang="zh-CN" altLang="en-US" sz="3200" dirty="0"/>
              <a:t>无线标准性能对比</a:t>
            </a:r>
          </a:p>
        </p:txBody>
      </p:sp>
      <p:sp>
        <p:nvSpPr>
          <p:cNvPr id="3" name="内容占位符 2"/>
          <p:cNvSpPr>
            <a:spLocks noGrp="1"/>
          </p:cNvSpPr>
          <p:nvPr>
            <p:ph idx="1"/>
          </p:nvPr>
        </p:nvSpPr>
        <p:spPr>
          <a:xfrm>
            <a:off x="251520" y="1268760"/>
            <a:ext cx="8892480" cy="431378"/>
          </a:xfrm>
        </p:spPr>
        <p:txBody>
          <a:bodyPr/>
          <a:lstStyle/>
          <a:p>
            <a:r>
              <a:rPr lang="zh-CN" altLang="en-US" sz="2000" b="0" dirty="0"/>
              <a:t>如</a:t>
            </a:r>
            <a:r>
              <a:rPr lang="zh-CN" altLang="en-US" sz="2000" b="0" dirty="0" smtClean="0"/>
              <a:t>表所</a:t>
            </a:r>
            <a:r>
              <a:rPr lang="zh-CN" altLang="en-US" sz="2000" b="0" dirty="0"/>
              <a:t>示为</a:t>
            </a:r>
            <a:r>
              <a:rPr lang="en-US" altLang="zh-CN" sz="2000" b="0" dirty="0"/>
              <a:t>802.11</a:t>
            </a:r>
            <a:r>
              <a:rPr lang="zh-CN" altLang="en-US" sz="2000" b="0" dirty="0"/>
              <a:t>标准系列中目前使用的</a:t>
            </a:r>
            <a:r>
              <a:rPr lang="en-US" altLang="zh-CN" sz="2000" b="0" dirty="0"/>
              <a:t>4</a:t>
            </a:r>
            <a:r>
              <a:rPr lang="zh-CN" altLang="en-US" sz="2000" b="0" dirty="0"/>
              <a:t>种基本标准的性能对比。</a:t>
            </a:r>
            <a:endParaRPr lang="zh-CN" altLang="en-US" sz="2000" dirty="0"/>
          </a:p>
        </p:txBody>
      </p:sp>
      <p:graphicFrame>
        <p:nvGraphicFramePr>
          <p:cNvPr id="4" name="表格 3"/>
          <p:cNvGraphicFramePr>
            <a:graphicFrameLocks noGrp="1"/>
          </p:cNvGraphicFramePr>
          <p:nvPr>
            <p:extLst>
              <p:ext uri="{D42A27DB-BD31-4B8C-83A1-F6EECF244321}">
                <p14:modId xmlns:p14="http://schemas.microsoft.com/office/powerpoint/2010/main" val="216011521"/>
              </p:ext>
            </p:extLst>
          </p:nvPr>
        </p:nvGraphicFramePr>
        <p:xfrm>
          <a:off x="179513" y="1916833"/>
          <a:ext cx="8964487" cy="4304968"/>
        </p:xfrm>
        <a:graphic>
          <a:graphicData uri="http://schemas.openxmlformats.org/drawingml/2006/table">
            <a:tbl>
              <a:tblPr/>
              <a:tblGrid>
                <a:gridCol w="1032775"/>
                <a:gridCol w="1847544"/>
                <a:gridCol w="1656184"/>
                <a:gridCol w="1944216"/>
                <a:gridCol w="2483768"/>
              </a:tblGrid>
              <a:tr h="353922">
                <a:tc>
                  <a:txBody>
                    <a:bodyPr/>
                    <a:lstStyle/>
                    <a:p>
                      <a:pPr algn="ctr" fontAlgn="t"/>
                      <a:r>
                        <a:rPr lang="zh-CN" altLang="en-US" sz="1600" b="1" dirty="0">
                          <a:solidFill>
                            <a:srgbClr val="FFFF00"/>
                          </a:solidFill>
                          <a:effectLst/>
                        </a:rPr>
                        <a:t>性能指标</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sz="1600" dirty="0">
                          <a:effectLst/>
                        </a:rPr>
                        <a:t>802.11a</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802.11b</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802.11g</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802.11n</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353923">
                <a:tc>
                  <a:txBody>
                    <a:bodyPr/>
                    <a:lstStyle/>
                    <a:p>
                      <a:pPr algn="ctr" fontAlgn="t"/>
                      <a:r>
                        <a:rPr lang="zh-CN" altLang="en-US" sz="1600" b="1" dirty="0">
                          <a:solidFill>
                            <a:srgbClr val="FFFF00"/>
                          </a:solidFill>
                          <a:effectLst/>
                        </a:rPr>
                        <a:t>数据速率</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sz="1600" dirty="0">
                          <a:effectLst/>
                        </a:rPr>
                        <a:t>54 Mbit/s</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11 Mbit/s</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54 Mbit/s</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248 Mbit/s</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348650">
                <a:tc>
                  <a:txBody>
                    <a:bodyPr/>
                    <a:lstStyle/>
                    <a:p>
                      <a:pPr algn="ctr" fontAlgn="t"/>
                      <a:r>
                        <a:rPr lang="zh-CN" altLang="en-US" sz="1600" b="1" dirty="0">
                          <a:solidFill>
                            <a:srgbClr val="FFFF00"/>
                          </a:solidFill>
                          <a:effectLst/>
                        </a:rPr>
                        <a:t>吞吐量</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sz="1600" dirty="0">
                          <a:effectLst/>
                        </a:rPr>
                        <a:t>23 Mbit/s</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dirty="0">
                          <a:effectLst/>
                        </a:rPr>
                        <a:t>4.3 Mbit/s</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19 Mbit/s</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74 Mbit/s</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359196">
                <a:tc>
                  <a:txBody>
                    <a:bodyPr/>
                    <a:lstStyle/>
                    <a:p>
                      <a:pPr algn="ctr" fontAlgn="t"/>
                      <a:r>
                        <a:rPr lang="zh-CN" altLang="en-US" sz="1600" b="1" dirty="0">
                          <a:solidFill>
                            <a:srgbClr val="FFFF00"/>
                          </a:solidFill>
                          <a:effectLst/>
                        </a:rPr>
                        <a:t>频率</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sz="1600">
                          <a:effectLst/>
                        </a:rPr>
                        <a:t>5 GHz</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dirty="0">
                          <a:effectLst/>
                        </a:rPr>
                        <a:t>2.4 GHz</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2.4 GHz</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2.4 GHz/5 GHz</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588347">
                <a:tc>
                  <a:txBody>
                    <a:bodyPr/>
                    <a:lstStyle/>
                    <a:p>
                      <a:pPr algn="ctr" fontAlgn="t"/>
                      <a:r>
                        <a:rPr lang="zh-CN" altLang="en-US" sz="1600" b="1" dirty="0">
                          <a:solidFill>
                            <a:srgbClr val="FFFF00"/>
                          </a:solidFill>
                          <a:effectLst/>
                        </a:rPr>
                        <a:t>兼容性</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600">
                          <a:effectLst/>
                        </a:rPr>
                        <a:t>无</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zh-CN" altLang="en-US" sz="1600" dirty="0">
                          <a:effectLst/>
                        </a:rPr>
                        <a:t>与</a:t>
                      </a:r>
                      <a:r>
                        <a:rPr lang="en-US" altLang="zh-CN" sz="1600" dirty="0">
                          <a:effectLst/>
                        </a:rPr>
                        <a:t>802.11</a:t>
                      </a:r>
                      <a:r>
                        <a:rPr lang="en-US" sz="1600" dirty="0">
                          <a:effectLst/>
                        </a:rPr>
                        <a:t>g</a:t>
                      </a:r>
                      <a:r>
                        <a:rPr lang="zh-CN" altLang="en-US" sz="1600" dirty="0">
                          <a:effectLst/>
                        </a:rPr>
                        <a:t>兼容</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zh-CN" altLang="en-US" sz="1600" dirty="0">
                          <a:effectLst/>
                        </a:rPr>
                        <a:t>与</a:t>
                      </a:r>
                      <a:r>
                        <a:rPr lang="en-US" altLang="zh-CN" sz="1600" dirty="0">
                          <a:effectLst/>
                        </a:rPr>
                        <a:t>802.11</a:t>
                      </a:r>
                      <a:r>
                        <a:rPr lang="en-US" sz="1600" dirty="0">
                          <a:effectLst/>
                        </a:rPr>
                        <a:t>b</a:t>
                      </a:r>
                      <a:r>
                        <a:rPr lang="zh-CN" altLang="en-US" sz="1600" dirty="0">
                          <a:effectLst/>
                        </a:rPr>
                        <a:t>兼容</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zh-CN" altLang="en-US" sz="1600">
                          <a:effectLst/>
                        </a:rPr>
                        <a:t>与</a:t>
                      </a:r>
                      <a:r>
                        <a:rPr lang="en-US" altLang="zh-CN" sz="1600">
                          <a:effectLst/>
                        </a:rPr>
                        <a:t>802.11</a:t>
                      </a:r>
                      <a:r>
                        <a:rPr lang="en-US" sz="1600">
                          <a:effectLst/>
                        </a:rPr>
                        <a:t>a、802.11b</a:t>
                      </a:r>
                      <a:r>
                        <a:rPr lang="zh-CN" altLang="en-US" sz="1600">
                          <a:effectLst/>
                        </a:rPr>
                        <a:t>和</a:t>
                      </a:r>
                      <a:r>
                        <a:rPr lang="en-US" altLang="zh-CN" sz="1600">
                          <a:effectLst/>
                        </a:rPr>
                        <a:t>802.11</a:t>
                      </a:r>
                      <a:r>
                        <a:rPr lang="en-US" sz="1600">
                          <a:effectLst/>
                        </a:rPr>
                        <a:t>g</a:t>
                      </a:r>
                      <a:r>
                        <a:rPr lang="zh-CN" altLang="en-US" sz="1600">
                          <a:effectLst/>
                        </a:rPr>
                        <a:t>兼容</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348650">
                <a:tc>
                  <a:txBody>
                    <a:bodyPr/>
                    <a:lstStyle/>
                    <a:p>
                      <a:pPr algn="ctr" fontAlgn="t"/>
                      <a:r>
                        <a:rPr lang="zh-CN" altLang="en-US" sz="1600" b="1" dirty="0">
                          <a:solidFill>
                            <a:srgbClr val="FFFF00"/>
                          </a:solidFill>
                          <a:effectLst/>
                        </a:rPr>
                        <a:t>覆盖范围</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sz="1600">
                          <a:effectLst/>
                        </a:rPr>
                        <a:t>35~120 m</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38~140 m</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dirty="0">
                          <a:effectLst/>
                        </a:rPr>
                        <a:t>38~140 m</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70~250m</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348650">
                <a:tc>
                  <a:txBody>
                    <a:bodyPr/>
                    <a:lstStyle/>
                    <a:p>
                      <a:pPr algn="ctr" fontAlgn="t"/>
                      <a:r>
                        <a:rPr lang="zh-CN" altLang="en-US" sz="1600" b="1" dirty="0">
                          <a:solidFill>
                            <a:srgbClr val="FFFF00"/>
                          </a:solidFill>
                          <a:effectLst/>
                        </a:rPr>
                        <a:t>信道数</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altLang="zh-CN" sz="1600">
                          <a:effectLst/>
                        </a:rPr>
                        <a:t>3</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zh-CN" altLang="en-US" sz="1600">
                          <a:effectLst/>
                        </a:rPr>
                        <a:t>最高</a:t>
                      </a:r>
                      <a:r>
                        <a:rPr lang="en-US" altLang="zh-CN" sz="1600">
                          <a:effectLst/>
                        </a:rPr>
                        <a:t>23</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sz="1600" dirty="0">
                          <a:effectLst/>
                        </a:rPr>
                        <a:t>3</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sz="1600">
                          <a:effectLst/>
                        </a:rPr>
                        <a:t>14</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1547135">
                <a:tc>
                  <a:txBody>
                    <a:bodyPr/>
                    <a:lstStyle/>
                    <a:p>
                      <a:pPr algn="ctr" fontAlgn="t"/>
                      <a:r>
                        <a:rPr lang="zh-CN" altLang="en-US" sz="1600" b="1" dirty="0">
                          <a:solidFill>
                            <a:srgbClr val="FFFF00"/>
                          </a:solidFill>
                          <a:effectLst/>
                        </a:rPr>
                        <a:t>传输方式</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sz="1600" dirty="0" err="1">
                          <a:effectLst/>
                        </a:rPr>
                        <a:t>OFDM（Orthogonal</a:t>
                      </a:r>
                      <a:r>
                        <a:rPr lang="en-US" sz="1600" dirty="0">
                          <a:effectLst/>
                        </a:rPr>
                        <a:t> Frequency Division Multiplexing）</a:t>
                      </a:r>
                      <a:r>
                        <a:rPr lang="zh-CN" altLang="en-US" sz="1600" dirty="0">
                          <a:effectLst/>
                        </a:rPr>
                        <a:t>正交频分复用技术</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dirty="0" err="1">
                          <a:effectLst/>
                        </a:rPr>
                        <a:t>DSSS（Direct</a:t>
                      </a:r>
                      <a:r>
                        <a:rPr lang="en-US" sz="1600" dirty="0">
                          <a:effectLst/>
                        </a:rPr>
                        <a:t> Sequence Spread Spectrum）</a:t>
                      </a:r>
                      <a:r>
                        <a:rPr lang="zh-CN" altLang="en-US" sz="1600" dirty="0">
                          <a:effectLst/>
                        </a:rPr>
                        <a:t>直接序列扩频</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sz="1600" dirty="0">
                          <a:effectLst/>
                        </a:rPr>
                        <a:t>DSSS/OFDM</a:t>
                      </a:r>
                      <a:r>
                        <a:rPr lang="zh-CN" altLang="en-US" sz="1600" dirty="0">
                          <a:effectLst/>
                        </a:rPr>
                        <a:t>正交频分复用技术</a:t>
                      </a:r>
                      <a:r>
                        <a:rPr lang="en-US" altLang="zh-CN" sz="1600" dirty="0">
                          <a:effectLst/>
                        </a:rPr>
                        <a:t>/</a:t>
                      </a:r>
                      <a:r>
                        <a:rPr lang="zh-CN" altLang="en-US" sz="1600" dirty="0">
                          <a:effectLst/>
                        </a:rPr>
                        <a:t>直接序列扩频</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dirty="0" err="1">
                          <a:effectLst/>
                        </a:rPr>
                        <a:t>MIMO（Multiple-Input</a:t>
                      </a:r>
                      <a:r>
                        <a:rPr lang="en-US" sz="1600" dirty="0">
                          <a:effectLst/>
                        </a:rPr>
                        <a:t> </a:t>
                      </a:r>
                      <a:r>
                        <a:rPr lang="en-US" sz="1600" dirty="0" err="1">
                          <a:effectLst/>
                        </a:rPr>
                        <a:t>ultiple-Outpu</a:t>
                      </a:r>
                      <a:r>
                        <a:rPr lang="en-US" sz="1600" dirty="0">
                          <a:effectLst/>
                        </a:rPr>
                        <a:t>）</a:t>
                      </a:r>
                      <a:r>
                        <a:rPr lang="zh-CN" altLang="en-US" sz="1600" dirty="0">
                          <a:effectLst/>
                        </a:rPr>
                        <a:t>多输入多输出技术</a:t>
                      </a:r>
                    </a:p>
                  </a:txBody>
                  <a:tcPr marL="55418" marR="55418" marT="55418" marB="55418"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674812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a:xfrm>
            <a:off x="0" y="1341438"/>
            <a:ext cx="9144000" cy="4876800"/>
          </a:xfrm>
        </p:spPr>
        <p:txBody>
          <a:bodyPr/>
          <a:lstStyle/>
          <a:p>
            <a:pPr>
              <a:lnSpc>
                <a:spcPts val="4000"/>
              </a:lnSpc>
            </a:pPr>
            <a:r>
              <a:rPr lang="zh-CN" altLang="en-US" b="0" dirty="0"/>
              <a:t>无线网络最大的问题之一就是安全性较差，用户需要通过访问点来访问</a:t>
            </a:r>
            <a:r>
              <a:rPr lang="en-US" altLang="zh-CN" b="0" dirty="0"/>
              <a:t>WLAN</a:t>
            </a:r>
            <a:r>
              <a:rPr lang="zh-CN" altLang="en-US" b="0" dirty="0"/>
              <a:t>。</a:t>
            </a:r>
          </a:p>
          <a:p>
            <a:pPr>
              <a:lnSpc>
                <a:spcPts val="4000"/>
              </a:lnSpc>
            </a:pPr>
            <a:r>
              <a:rPr lang="zh-CN" altLang="en-US" b="0" dirty="0"/>
              <a:t>为了使用户终端能够轻松地找到无线接入点（</a:t>
            </a:r>
            <a:r>
              <a:rPr lang="en-US" altLang="zh-CN" b="0" dirty="0"/>
              <a:t>AP</a:t>
            </a:r>
            <a:r>
              <a:rPr lang="zh-CN" altLang="en-US" b="0" dirty="0"/>
              <a:t>，</a:t>
            </a:r>
            <a:r>
              <a:rPr lang="en-US" altLang="zh-CN" b="0" dirty="0"/>
              <a:t>Access Point</a:t>
            </a:r>
            <a:r>
              <a:rPr lang="zh-CN" altLang="en-US" b="0" dirty="0"/>
              <a:t>），</a:t>
            </a:r>
            <a:r>
              <a:rPr lang="en-US" altLang="zh-CN" b="0" dirty="0"/>
              <a:t>AP</a:t>
            </a:r>
            <a:r>
              <a:rPr lang="zh-CN" altLang="en-US" b="0" dirty="0"/>
              <a:t>会定期广播信息，通知其服务设置标识符（</a:t>
            </a:r>
            <a:r>
              <a:rPr lang="en-US" altLang="zh-CN" b="0" dirty="0"/>
              <a:t>SSID</a:t>
            </a:r>
            <a:r>
              <a:rPr lang="zh-CN" altLang="en-US" b="0" dirty="0"/>
              <a:t>，</a:t>
            </a:r>
            <a:r>
              <a:rPr lang="en-US" altLang="zh-CN" b="0" dirty="0"/>
              <a:t>Service Set Identifier</a:t>
            </a:r>
            <a:r>
              <a:rPr lang="zh-CN" altLang="en-US" b="0" dirty="0"/>
              <a:t>）、数据速率和其他信息。</a:t>
            </a:r>
          </a:p>
          <a:p>
            <a:pPr>
              <a:lnSpc>
                <a:spcPts val="4000"/>
              </a:lnSpc>
            </a:pPr>
            <a:r>
              <a:rPr lang="en-US" altLang="zh-CN" b="0" dirty="0"/>
              <a:t>IEEE 802.11</a:t>
            </a:r>
            <a:r>
              <a:rPr lang="zh-CN" altLang="en-US" b="0" dirty="0"/>
              <a:t>定义了开放式认证和共享密钥认证两种方式对客户端进行认证。开放式认证没有安全性，共享密钥认证使用静态加密密钥，虽然具备了一定的安全性，但安全性相对较低。</a:t>
            </a:r>
          </a:p>
          <a:p>
            <a:pPr>
              <a:lnSpc>
                <a:spcPts val="4000"/>
              </a:lnSpc>
            </a:pPr>
            <a:r>
              <a:rPr lang="zh-CN" altLang="en-US" b="0" dirty="0"/>
              <a:t>无线网络安全协议可以提供加密、认证和入侵防护。</a:t>
            </a:r>
          </a:p>
          <a:p>
            <a:pPr>
              <a:lnSpc>
                <a:spcPts val="4000"/>
              </a:lnSpc>
            </a:pPr>
            <a:endParaRPr lang="zh-CN" altLang="en-US" dirty="0"/>
          </a:p>
        </p:txBody>
      </p:sp>
    </p:spTree>
    <p:extLst>
      <p:ext uri="{BB962C8B-B14F-4D97-AF65-F5344CB8AC3E}">
        <p14:creationId xmlns:p14="http://schemas.microsoft.com/office/powerpoint/2010/main" val="32488498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4514" name="Rectangle 2"/>
          <p:cNvSpPr>
            <a:spLocks noGrp="1" noChangeArrowheads="1"/>
          </p:cNvSpPr>
          <p:nvPr>
            <p:ph type="title"/>
          </p:nvPr>
        </p:nvSpPr>
        <p:spPr/>
        <p:txBody>
          <a:bodyPr/>
          <a:lstStyle/>
          <a:p>
            <a:r>
              <a:rPr lang="en-US" altLang="zh-CN" dirty="0" smtClean="0"/>
              <a:t>3.</a:t>
            </a:r>
            <a:r>
              <a:rPr lang="zh-CN" altLang="en-US" dirty="0"/>
              <a:t>常见以太网种类</a:t>
            </a:r>
            <a:endParaRPr lang="zh-CN" altLang="en-US" b="1" dirty="0"/>
          </a:p>
        </p:txBody>
      </p:sp>
      <p:sp>
        <p:nvSpPr>
          <p:cNvPr id="198451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7" name="Rectangle 3"/>
          <p:cNvSpPr txBox="1">
            <a:spLocks noChangeArrowheads="1"/>
          </p:cNvSpPr>
          <p:nvPr/>
        </p:nvSpPr>
        <p:spPr bwMode="auto">
          <a:xfrm>
            <a:off x="656660" y="1412776"/>
            <a:ext cx="8236670" cy="4154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buNone/>
            </a:pPr>
            <a:r>
              <a:rPr lang="zh-CN" altLang="en-US" b="0" dirty="0"/>
              <a:t>根据传输速率对以太网进行分类</a:t>
            </a:r>
            <a:r>
              <a:rPr lang="zh-CN" altLang="en-US" b="0" dirty="0" smtClean="0"/>
              <a:t>：</a:t>
            </a:r>
            <a:endParaRPr lang="en-US" altLang="zh-CN" b="0" dirty="0" smtClean="0"/>
          </a:p>
          <a:p>
            <a:r>
              <a:rPr lang="zh-CN" altLang="en-US" dirty="0"/>
              <a:t>标准</a:t>
            </a:r>
            <a:r>
              <a:rPr lang="zh-CN" altLang="en-US" dirty="0" smtClean="0"/>
              <a:t>以太网</a:t>
            </a:r>
            <a:endParaRPr lang="en-US" altLang="zh-CN" dirty="0" smtClean="0"/>
          </a:p>
          <a:p>
            <a:r>
              <a:rPr lang="zh-CN" altLang="en-US" dirty="0"/>
              <a:t>快速</a:t>
            </a:r>
            <a:r>
              <a:rPr lang="zh-CN" altLang="en-US" dirty="0" smtClean="0"/>
              <a:t>以太网</a:t>
            </a:r>
            <a:endParaRPr lang="en-US" altLang="zh-CN" dirty="0" smtClean="0"/>
          </a:p>
          <a:p>
            <a:r>
              <a:rPr lang="zh-CN" altLang="en-US" dirty="0"/>
              <a:t>千兆以太网</a:t>
            </a:r>
            <a:endParaRPr lang="zh-CN" altLang="en-US" b="0" dirty="0"/>
          </a:p>
        </p:txBody>
      </p:sp>
    </p:spTree>
    <p:extLst>
      <p:ext uri="{BB962C8B-B14F-4D97-AF65-F5344CB8AC3E}">
        <p14:creationId xmlns:p14="http://schemas.microsoft.com/office/powerpoint/2010/main" val="7713899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4514" name="Rectangle 2"/>
          <p:cNvSpPr>
            <a:spLocks noGrp="1" noChangeArrowheads="1"/>
          </p:cNvSpPr>
          <p:nvPr>
            <p:ph type="title"/>
          </p:nvPr>
        </p:nvSpPr>
        <p:spPr/>
        <p:txBody>
          <a:bodyPr/>
          <a:lstStyle/>
          <a:p>
            <a:r>
              <a:rPr lang="zh-CN" altLang="en-US" dirty="0"/>
              <a:t>标准以太网</a:t>
            </a:r>
            <a:endParaRPr lang="en-US" altLang="zh-CN" dirty="0"/>
          </a:p>
        </p:txBody>
      </p:sp>
      <p:sp>
        <p:nvSpPr>
          <p:cNvPr id="198451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7" name="Rectangle 3"/>
          <p:cNvSpPr txBox="1">
            <a:spLocks noChangeArrowheads="1"/>
          </p:cNvSpPr>
          <p:nvPr/>
        </p:nvSpPr>
        <p:spPr bwMode="auto">
          <a:xfrm>
            <a:off x="173394" y="1196752"/>
            <a:ext cx="8964488"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r>
              <a:rPr lang="zh-CN" altLang="en-US" b="0" dirty="0"/>
              <a:t>标准以太网的数据传输速率通常为</a:t>
            </a:r>
            <a:r>
              <a:rPr lang="en-US" altLang="zh-CN" b="0" dirty="0"/>
              <a:t>10Mbps</a:t>
            </a:r>
            <a:r>
              <a:rPr lang="zh-CN" altLang="en-US" b="0" dirty="0"/>
              <a:t>，采用</a:t>
            </a:r>
            <a:r>
              <a:rPr lang="en-US" altLang="zh-CN" b="0" dirty="0"/>
              <a:t>CSMA/CD</a:t>
            </a:r>
            <a:r>
              <a:rPr lang="zh-CN" altLang="en-US" b="0" dirty="0"/>
              <a:t>协议，主要使用双绞线与同轴电缆两种传输介质。</a:t>
            </a:r>
          </a:p>
          <a:p>
            <a:r>
              <a:rPr lang="zh-CN" altLang="en-US" b="0" dirty="0"/>
              <a:t>根据 </a:t>
            </a:r>
            <a:r>
              <a:rPr lang="en-US" altLang="zh-CN" b="0" dirty="0"/>
              <a:t>IEEE 802.3</a:t>
            </a:r>
            <a:r>
              <a:rPr lang="zh-CN" altLang="en-US" b="0" dirty="0"/>
              <a:t>标准的规定，目前用于</a:t>
            </a:r>
            <a:r>
              <a:rPr lang="en-US" altLang="zh-CN" b="0" dirty="0"/>
              <a:t>10Mbps</a:t>
            </a:r>
            <a:r>
              <a:rPr lang="zh-CN" altLang="en-US" b="0" dirty="0"/>
              <a:t>以太网的线缆包括</a:t>
            </a:r>
            <a:r>
              <a:rPr lang="en-US" altLang="zh-CN" b="0" dirty="0"/>
              <a:t>10Base-5 </a:t>
            </a:r>
            <a:r>
              <a:rPr lang="zh-CN" altLang="en-US" b="0" dirty="0"/>
              <a:t>粗同轴电缆、</a:t>
            </a:r>
            <a:r>
              <a:rPr lang="en-US" altLang="zh-CN" b="0" dirty="0"/>
              <a:t>10Base-2</a:t>
            </a:r>
            <a:r>
              <a:rPr lang="zh-CN" altLang="en-US" b="0" dirty="0"/>
              <a:t>细同轴电缆和</a:t>
            </a:r>
            <a:r>
              <a:rPr lang="en-US" altLang="zh-CN" b="0" dirty="0"/>
              <a:t>10Base -T </a:t>
            </a:r>
            <a:r>
              <a:rPr lang="zh-CN" altLang="en-US" b="0" dirty="0"/>
              <a:t>双绞线。</a:t>
            </a:r>
          </a:p>
          <a:p>
            <a:r>
              <a:rPr lang="zh-CN" altLang="en-US" b="0" dirty="0"/>
              <a:t>标准以太网遵循</a:t>
            </a:r>
            <a:r>
              <a:rPr lang="en-US" altLang="zh-CN" b="0" dirty="0"/>
              <a:t>IEEE 802.3</a:t>
            </a:r>
            <a:r>
              <a:rPr lang="zh-CN" altLang="en-US" b="0" dirty="0"/>
              <a:t>标准，具体分类如</a:t>
            </a:r>
            <a:r>
              <a:rPr lang="zh-CN" altLang="en-US" b="0" dirty="0" smtClean="0"/>
              <a:t>表所</a:t>
            </a:r>
            <a:r>
              <a:rPr lang="zh-CN" altLang="en-US" b="0" dirty="0"/>
              <a:t>示。</a:t>
            </a:r>
          </a:p>
        </p:txBody>
      </p:sp>
      <p:graphicFrame>
        <p:nvGraphicFramePr>
          <p:cNvPr id="2" name="表格 1"/>
          <p:cNvGraphicFramePr>
            <a:graphicFrameLocks noGrp="1"/>
          </p:cNvGraphicFramePr>
          <p:nvPr>
            <p:extLst>
              <p:ext uri="{D42A27DB-BD31-4B8C-83A1-F6EECF244321}">
                <p14:modId xmlns:p14="http://schemas.microsoft.com/office/powerpoint/2010/main" val="3342077434"/>
              </p:ext>
            </p:extLst>
          </p:nvPr>
        </p:nvGraphicFramePr>
        <p:xfrm>
          <a:off x="107504" y="4581128"/>
          <a:ext cx="9036496" cy="1982582"/>
        </p:xfrm>
        <a:graphic>
          <a:graphicData uri="http://schemas.openxmlformats.org/drawingml/2006/table">
            <a:tbl>
              <a:tblPr/>
              <a:tblGrid>
                <a:gridCol w="1507238"/>
                <a:gridCol w="1183709"/>
                <a:gridCol w="2277604"/>
                <a:gridCol w="1224136"/>
                <a:gridCol w="1656184"/>
                <a:gridCol w="1187625"/>
              </a:tblGrid>
              <a:tr h="348094">
                <a:tc>
                  <a:txBody>
                    <a:bodyPr/>
                    <a:lstStyle/>
                    <a:p>
                      <a:pPr algn="ctr" fontAlgn="t"/>
                      <a:r>
                        <a:rPr lang="zh-CN" altLang="en-US" sz="1800" b="1" dirty="0">
                          <a:solidFill>
                            <a:srgbClr val="FFFFFF"/>
                          </a:solidFill>
                          <a:effectLst/>
                        </a:rPr>
                        <a:t>以太网类型</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距离限制</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线缆类型</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接口类型</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物理拓扑</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逻辑拓扑</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r>
              <a:tr h="439256">
                <a:tc>
                  <a:txBody>
                    <a:bodyPr/>
                    <a:lstStyle/>
                    <a:p>
                      <a:pPr algn="ctr" fontAlgn="t"/>
                      <a:r>
                        <a:rPr lang="en-US" sz="1800" dirty="0">
                          <a:effectLst/>
                        </a:rPr>
                        <a:t>10Base-5</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en-US" sz="1800" dirty="0">
                          <a:effectLst/>
                        </a:rPr>
                        <a:t>500m</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sz="1800">
                          <a:effectLst/>
                        </a:rPr>
                        <a:t>粗同轴电缆</a:t>
                      </a:r>
                      <a:r>
                        <a:rPr lang="en-US" altLang="zh-CN" sz="1800">
                          <a:effectLst/>
                        </a:rPr>
                        <a:t>--50</a:t>
                      </a:r>
                      <a:r>
                        <a:rPr lang="el-GR" sz="1800">
                          <a:effectLst/>
                        </a:rPr>
                        <a:t>Ω</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en-US" sz="1800">
                          <a:effectLst/>
                        </a:rPr>
                        <a:t>AUI</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sz="1800">
                          <a:effectLst/>
                        </a:rPr>
                        <a:t>总线</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sz="1800">
                          <a:effectLst/>
                        </a:rPr>
                        <a:t>总线</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363644">
                <a:tc>
                  <a:txBody>
                    <a:bodyPr/>
                    <a:lstStyle/>
                    <a:p>
                      <a:pPr algn="ctr" fontAlgn="t"/>
                      <a:r>
                        <a:rPr lang="en-US" sz="1800">
                          <a:effectLst/>
                        </a:rPr>
                        <a:t>10Base-2</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en-US" sz="1800" dirty="0">
                          <a:effectLst/>
                        </a:rPr>
                        <a:t>185m</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sz="1800" dirty="0">
                          <a:effectLst/>
                        </a:rPr>
                        <a:t>细同轴电缆</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en-US" sz="1800">
                          <a:effectLst/>
                        </a:rPr>
                        <a:t>BNC</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sz="1800">
                          <a:effectLst/>
                        </a:rPr>
                        <a:t>总线</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sz="1800">
                          <a:effectLst/>
                        </a:rPr>
                        <a:t>总线</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637260">
                <a:tc>
                  <a:txBody>
                    <a:bodyPr/>
                    <a:lstStyle/>
                    <a:p>
                      <a:pPr algn="ctr" fontAlgn="t"/>
                      <a:r>
                        <a:rPr lang="en-US" sz="1800">
                          <a:effectLst/>
                        </a:rPr>
                        <a:t>10Base-T</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en-US" sz="1800">
                          <a:effectLst/>
                        </a:rPr>
                        <a:t>100m</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sz="1800" dirty="0">
                          <a:effectLst/>
                        </a:rPr>
                        <a:t>非屏蔽</a:t>
                      </a:r>
                      <a:r>
                        <a:rPr lang="zh-CN" altLang="en-US" sz="1800" dirty="0" smtClean="0">
                          <a:effectLst/>
                        </a:rPr>
                        <a:t>双绞线</a:t>
                      </a:r>
                      <a:endParaRPr lang="en-US" altLang="zh-CN" sz="1800" dirty="0" smtClean="0">
                        <a:effectLst/>
                      </a:endParaRPr>
                    </a:p>
                    <a:p>
                      <a:pPr algn="ctr" fontAlgn="t"/>
                      <a:r>
                        <a:rPr lang="zh-CN" altLang="en-US" sz="1800" dirty="0" smtClean="0">
                          <a:effectLst/>
                        </a:rPr>
                        <a:t>（</a:t>
                      </a:r>
                      <a:r>
                        <a:rPr lang="en-US" altLang="zh-CN" sz="1800" dirty="0">
                          <a:effectLst/>
                        </a:rPr>
                        <a:t>3</a:t>
                      </a:r>
                      <a:r>
                        <a:rPr lang="zh-CN" altLang="en-US" sz="1800" dirty="0">
                          <a:effectLst/>
                        </a:rPr>
                        <a:t>类、</a:t>
                      </a:r>
                      <a:r>
                        <a:rPr lang="en-US" altLang="zh-CN" sz="1800" dirty="0">
                          <a:effectLst/>
                        </a:rPr>
                        <a:t>4</a:t>
                      </a:r>
                      <a:r>
                        <a:rPr lang="zh-CN" altLang="en-US" sz="1800" dirty="0">
                          <a:effectLst/>
                        </a:rPr>
                        <a:t>类、</a:t>
                      </a:r>
                      <a:r>
                        <a:rPr lang="en-US" altLang="zh-CN" sz="1800" dirty="0">
                          <a:effectLst/>
                        </a:rPr>
                        <a:t>5</a:t>
                      </a:r>
                      <a:r>
                        <a:rPr lang="zh-CN" altLang="en-US" sz="1800" dirty="0">
                          <a:effectLst/>
                        </a:rPr>
                        <a:t>类）</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en-US" sz="1800" dirty="0">
                          <a:effectLst/>
                        </a:rPr>
                        <a:t>RJ-45</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sz="1800" dirty="0">
                          <a:effectLst/>
                        </a:rPr>
                        <a:t>总线（集线器）</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sz="1800" dirty="0">
                          <a:effectLst/>
                        </a:rPr>
                        <a:t>总线</a:t>
                      </a:r>
                    </a:p>
                  </a:txBody>
                  <a:tcPr marL="74341" marR="74341" marT="74341" marB="74341">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bl>
          </a:graphicData>
        </a:graphic>
      </p:graphicFrame>
      <p:sp>
        <p:nvSpPr>
          <p:cNvPr id="8" name="Rectangle 3"/>
          <p:cNvSpPr txBox="1">
            <a:spLocks noChangeArrowheads="1"/>
          </p:cNvSpPr>
          <p:nvPr/>
        </p:nvSpPr>
        <p:spPr bwMode="auto">
          <a:xfrm>
            <a:off x="173394" y="4221088"/>
            <a:ext cx="8964488"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lgn="ctr">
              <a:lnSpc>
                <a:spcPts val="3200"/>
              </a:lnSpc>
              <a:buNone/>
            </a:pPr>
            <a:r>
              <a:rPr lang="zh-CN" altLang="en-US" dirty="0" smtClean="0">
                <a:latin typeface="楷体" panose="02010609060101010101" pitchFamily="49" charset="-122"/>
                <a:ea typeface="楷体" panose="02010609060101010101" pitchFamily="49" charset="-122"/>
              </a:rPr>
              <a:t>表 </a:t>
            </a:r>
            <a:r>
              <a:rPr lang="en-US" altLang="zh-CN" dirty="0" smtClean="0">
                <a:latin typeface="楷体" panose="02010609060101010101" pitchFamily="49" charset="-122"/>
                <a:ea typeface="楷体" panose="02010609060101010101" pitchFamily="49" charset="-122"/>
              </a:rPr>
              <a:t>10Mbit/s</a:t>
            </a:r>
            <a:r>
              <a:rPr lang="zh-CN" altLang="en-US" dirty="0">
                <a:latin typeface="楷体" panose="02010609060101010101" pitchFamily="49" charset="-122"/>
                <a:ea typeface="楷体" panose="02010609060101010101" pitchFamily="49" charset="-122"/>
              </a:rPr>
              <a:t>以太网属性</a:t>
            </a:r>
          </a:p>
        </p:txBody>
      </p:sp>
    </p:spTree>
    <p:extLst>
      <p:ext uri="{BB962C8B-B14F-4D97-AF65-F5344CB8AC3E}">
        <p14:creationId xmlns:p14="http://schemas.microsoft.com/office/powerpoint/2010/main" val="124847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par>
                          <p:cTn id="8" fill="hold">
                            <p:stCondLst>
                              <p:cond delay="2000"/>
                            </p:stCondLst>
                            <p:childTnLst>
                              <p:par>
                                <p:cTn id="9" presetID="1"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par>
                          <p:cTn id="11" fill="hold">
                            <p:stCondLst>
                              <p:cond delay="2000"/>
                            </p:stCondLst>
                            <p:childTnLst>
                              <p:par>
                                <p:cTn id="12" presetID="21" presetClass="entr" presetSubtype="2"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heel(2)">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4514" name="Rectangle 2"/>
          <p:cNvSpPr>
            <a:spLocks noGrp="1" noChangeArrowheads="1"/>
          </p:cNvSpPr>
          <p:nvPr>
            <p:ph type="title"/>
          </p:nvPr>
        </p:nvSpPr>
        <p:spPr/>
        <p:txBody>
          <a:bodyPr/>
          <a:lstStyle/>
          <a:p>
            <a:r>
              <a:rPr lang="zh-CN" altLang="zh-CN" sz="4000" b="1" dirty="0" smtClean="0">
                <a:solidFill>
                  <a:schemeClr val="bg1"/>
                </a:solidFill>
                <a:effectLst/>
                <a:latin typeface="+mj-lt"/>
                <a:ea typeface="+mj-ea"/>
                <a:cs typeface="+mj-cs"/>
              </a:rPr>
              <a:t>快速</a:t>
            </a:r>
            <a:r>
              <a:rPr lang="zh-CN" altLang="en-US" dirty="0" smtClean="0"/>
              <a:t>以太网</a:t>
            </a:r>
            <a:endParaRPr lang="en-US" altLang="zh-CN" dirty="0"/>
          </a:p>
        </p:txBody>
      </p:sp>
      <p:sp>
        <p:nvSpPr>
          <p:cNvPr id="198451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7" name="Rectangle 3"/>
          <p:cNvSpPr txBox="1">
            <a:spLocks noChangeArrowheads="1"/>
          </p:cNvSpPr>
          <p:nvPr/>
        </p:nvSpPr>
        <p:spPr bwMode="auto">
          <a:xfrm>
            <a:off x="173394" y="1196752"/>
            <a:ext cx="8964488"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r>
              <a:rPr lang="zh-CN" altLang="en-US" b="0" dirty="0"/>
              <a:t>传输速率为</a:t>
            </a:r>
            <a:r>
              <a:rPr lang="en-US" altLang="zh-CN" b="0" dirty="0"/>
              <a:t>100Mbps</a:t>
            </a:r>
            <a:r>
              <a:rPr lang="zh-CN" altLang="en-US" b="0" dirty="0"/>
              <a:t>的以太网称为百兆以太网或快速以太网，遵循</a:t>
            </a:r>
            <a:r>
              <a:rPr lang="en-US" altLang="zh-CN" b="0" dirty="0"/>
              <a:t>IEEE 802.3u</a:t>
            </a:r>
            <a:r>
              <a:rPr lang="zh-CN" altLang="en-US" b="0" dirty="0"/>
              <a:t>标准。</a:t>
            </a:r>
            <a:r>
              <a:rPr lang="en-US" altLang="zh-CN" b="0" dirty="0"/>
              <a:t>IEEE 802.3u</a:t>
            </a:r>
            <a:r>
              <a:rPr lang="zh-CN" altLang="en-US" b="0" dirty="0"/>
              <a:t>标准在</a:t>
            </a:r>
            <a:r>
              <a:rPr lang="en-US" altLang="zh-CN" b="0" dirty="0"/>
              <a:t>MAC</a:t>
            </a:r>
            <a:r>
              <a:rPr lang="zh-CN" altLang="en-US" b="0" dirty="0"/>
              <a:t>子层仍采用</a:t>
            </a:r>
            <a:r>
              <a:rPr lang="en-US" altLang="zh-CN" b="0" dirty="0"/>
              <a:t>CSMA/CD</a:t>
            </a:r>
            <a:r>
              <a:rPr lang="zh-CN" altLang="en-US" b="0" dirty="0"/>
              <a:t>协议，并保留了原始的</a:t>
            </a:r>
            <a:r>
              <a:rPr lang="en-US" altLang="zh-CN" b="0" dirty="0"/>
              <a:t>IEEE 802.3</a:t>
            </a:r>
            <a:r>
              <a:rPr lang="zh-CN" altLang="en-US" b="0" dirty="0"/>
              <a:t>标准所规定的数据帧格式。</a:t>
            </a:r>
          </a:p>
          <a:p>
            <a:r>
              <a:rPr lang="zh-CN" altLang="en-US" b="0" dirty="0"/>
              <a:t>如</a:t>
            </a:r>
            <a:r>
              <a:rPr lang="zh-CN" altLang="en-US" b="0" dirty="0" smtClean="0"/>
              <a:t>表所</a:t>
            </a:r>
            <a:r>
              <a:rPr lang="zh-CN" altLang="en-US" b="0" dirty="0"/>
              <a:t>示，快速以太网可分为三个子类：</a:t>
            </a:r>
            <a:r>
              <a:rPr lang="en-US" altLang="zh-CN" b="0" dirty="0"/>
              <a:t>100BASE-TX</a:t>
            </a:r>
            <a:r>
              <a:rPr lang="zh-CN" altLang="en-US" b="0" dirty="0"/>
              <a:t>、</a:t>
            </a:r>
            <a:r>
              <a:rPr lang="en-US" altLang="zh-CN" b="0" dirty="0"/>
              <a:t>100BASE-FX</a:t>
            </a:r>
            <a:r>
              <a:rPr lang="zh-CN" altLang="en-US" b="0" dirty="0"/>
              <a:t>和</a:t>
            </a:r>
            <a:r>
              <a:rPr lang="en-US" altLang="zh-CN" b="0" dirty="0"/>
              <a:t>100BASE-T4</a:t>
            </a:r>
            <a:r>
              <a:rPr lang="zh-CN" altLang="en-US" b="0" dirty="0"/>
              <a:t>。</a:t>
            </a:r>
          </a:p>
        </p:txBody>
      </p:sp>
      <p:sp>
        <p:nvSpPr>
          <p:cNvPr id="8" name="Rectangle 3"/>
          <p:cNvSpPr txBox="1">
            <a:spLocks noChangeArrowheads="1"/>
          </p:cNvSpPr>
          <p:nvPr/>
        </p:nvSpPr>
        <p:spPr bwMode="auto">
          <a:xfrm>
            <a:off x="173394" y="4037610"/>
            <a:ext cx="8964488"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lgn="ctr">
              <a:lnSpc>
                <a:spcPts val="3200"/>
              </a:lnSpc>
              <a:buNone/>
            </a:pPr>
            <a:r>
              <a:rPr lang="zh-CN" altLang="en-US" dirty="0" smtClean="0">
                <a:latin typeface="楷体" panose="02010609060101010101" pitchFamily="49" charset="-122"/>
                <a:ea typeface="楷体" panose="02010609060101010101" pitchFamily="49" charset="-122"/>
              </a:rPr>
              <a:t>表  </a:t>
            </a:r>
            <a:r>
              <a:rPr lang="zh-CN" altLang="en-US" b="0" dirty="0" smtClean="0"/>
              <a:t>快速</a:t>
            </a:r>
            <a:r>
              <a:rPr lang="zh-CN" altLang="en-US" b="0" dirty="0"/>
              <a:t>以太网</a:t>
            </a:r>
            <a:r>
              <a:rPr lang="zh-CN" altLang="en-US" b="0" dirty="0" smtClean="0"/>
              <a:t>分类</a:t>
            </a:r>
            <a:endParaRPr lang="zh-CN" altLang="en-US" dirty="0">
              <a:latin typeface="楷体" panose="02010609060101010101" pitchFamily="49" charset="-122"/>
              <a:ea typeface="楷体" panose="02010609060101010101" pitchFamily="49" charset="-122"/>
            </a:endParaRPr>
          </a:p>
        </p:txBody>
      </p:sp>
      <p:graphicFrame>
        <p:nvGraphicFramePr>
          <p:cNvPr id="3" name="表格 2"/>
          <p:cNvGraphicFramePr>
            <a:graphicFrameLocks noGrp="1"/>
          </p:cNvGraphicFramePr>
          <p:nvPr>
            <p:extLst>
              <p:ext uri="{D42A27DB-BD31-4B8C-83A1-F6EECF244321}">
                <p14:modId xmlns:p14="http://schemas.microsoft.com/office/powerpoint/2010/main" val="1832029298"/>
              </p:ext>
            </p:extLst>
          </p:nvPr>
        </p:nvGraphicFramePr>
        <p:xfrm>
          <a:off x="86696" y="4581128"/>
          <a:ext cx="8970607" cy="1828800"/>
        </p:xfrm>
        <a:graphic>
          <a:graphicData uri="http://schemas.openxmlformats.org/drawingml/2006/table">
            <a:tbl>
              <a:tblPr/>
              <a:tblGrid>
                <a:gridCol w="1522970"/>
                <a:gridCol w="1641894"/>
                <a:gridCol w="2385869"/>
                <a:gridCol w="1008112"/>
                <a:gridCol w="1440160"/>
                <a:gridCol w="971602"/>
              </a:tblGrid>
              <a:tr h="383650">
                <a:tc>
                  <a:txBody>
                    <a:bodyPr/>
                    <a:lstStyle/>
                    <a:p>
                      <a:pPr algn="l" fontAlgn="t"/>
                      <a:r>
                        <a:rPr lang="zh-CN" altLang="en-US" sz="1600" b="1" dirty="0">
                          <a:solidFill>
                            <a:srgbClr val="FFFFFF"/>
                          </a:solidFill>
                          <a:effectLst/>
                        </a:rPr>
                        <a:t>以太网类型</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l" fontAlgn="t"/>
                      <a:r>
                        <a:rPr lang="zh-CN" altLang="en-US" sz="1600" b="1">
                          <a:solidFill>
                            <a:srgbClr val="FFFFFF"/>
                          </a:solidFill>
                          <a:effectLst/>
                        </a:rPr>
                        <a:t>距离限制</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l" fontAlgn="t"/>
                      <a:r>
                        <a:rPr lang="zh-CN" altLang="en-US" sz="1600" b="1" dirty="0">
                          <a:solidFill>
                            <a:srgbClr val="FFFFFF"/>
                          </a:solidFill>
                          <a:effectLst/>
                        </a:rPr>
                        <a:t>线缆类型</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l" fontAlgn="t"/>
                      <a:r>
                        <a:rPr lang="zh-CN" altLang="en-US" sz="1600" b="1">
                          <a:solidFill>
                            <a:srgbClr val="FFFFFF"/>
                          </a:solidFill>
                          <a:effectLst/>
                        </a:rPr>
                        <a:t>接口类型</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l" fontAlgn="t"/>
                      <a:r>
                        <a:rPr lang="zh-CN" altLang="en-US" sz="1600" b="1">
                          <a:solidFill>
                            <a:srgbClr val="FFFFFF"/>
                          </a:solidFill>
                          <a:effectLst/>
                        </a:rPr>
                        <a:t>物理拓扑</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l" fontAlgn="t"/>
                      <a:r>
                        <a:rPr lang="zh-CN" altLang="en-US" sz="1600" b="1">
                          <a:solidFill>
                            <a:srgbClr val="FFFFFF"/>
                          </a:solidFill>
                          <a:effectLst/>
                        </a:rPr>
                        <a:t>逻辑拓扑</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r>
              <a:tr h="408438">
                <a:tc>
                  <a:txBody>
                    <a:bodyPr/>
                    <a:lstStyle/>
                    <a:p>
                      <a:pPr algn="l" fontAlgn="t"/>
                      <a:r>
                        <a:rPr lang="en-US" sz="1600" dirty="0">
                          <a:effectLst/>
                        </a:rPr>
                        <a:t>100BASE-TX</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sz="1600">
                          <a:effectLst/>
                        </a:rPr>
                        <a:t>100m</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sz="1600">
                          <a:effectLst/>
                        </a:rPr>
                        <a:t>UTP 5</a:t>
                      </a:r>
                      <a:r>
                        <a:rPr lang="zh-CN" altLang="en-US" sz="1600">
                          <a:effectLst/>
                        </a:rPr>
                        <a:t>类</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dirty="0">
                          <a:effectLst/>
                        </a:rPr>
                        <a:t>RJ-45</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zh-CN" altLang="en-US" sz="1600" dirty="0" smtClean="0">
                          <a:effectLst/>
                        </a:rPr>
                        <a:t>星型（集线器）</a:t>
                      </a:r>
                      <a:endParaRPr lang="zh-CN" altLang="en-US" sz="1600" dirty="0">
                        <a:effectLst/>
                      </a:endParaRP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zh-CN" altLang="en-US" sz="1600">
                          <a:effectLst/>
                        </a:rPr>
                        <a:t>总线</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604664">
                <a:tc>
                  <a:txBody>
                    <a:bodyPr/>
                    <a:lstStyle/>
                    <a:p>
                      <a:pPr algn="l" fontAlgn="t"/>
                      <a:r>
                        <a:rPr lang="en-US" sz="1600">
                          <a:effectLst/>
                        </a:rPr>
                        <a:t>100BASE-FX</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600">
                          <a:effectLst/>
                        </a:rPr>
                        <a:t>半双工</a:t>
                      </a:r>
                      <a:r>
                        <a:rPr lang="en-US" altLang="zh-CN" sz="1600">
                          <a:effectLst/>
                        </a:rPr>
                        <a:t>400m</a:t>
                      </a:r>
                      <a:r>
                        <a:rPr lang="zh-CN" altLang="en-US" sz="1600">
                          <a:effectLst/>
                        </a:rPr>
                        <a:t>，全双工</a:t>
                      </a:r>
                      <a:r>
                        <a:rPr lang="en-US" altLang="zh-CN" sz="1600">
                          <a:effectLst/>
                        </a:rPr>
                        <a:t>2 000m</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MMF 62.5/125μm</a:t>
                      </a:r>
                      <a:r>
                        <a:rPr lang="zh-CN" altLang="en-US" sz="1600" dirty="0">
                          <a:effectLst/>
                        </a:rPr>
                        <a:t>带</a:t>
                      </a:r>
                      <a:r>
                        <a:rPr lang="en-US" altLang="zh-CN" sz="1600" dirty="0">
                          <a:effectLst/>
                        </a:rPr>
                        <a:t>SC</a:t>
                      </a:r>
                      <a:r>
                        <a:rPr lang="zh-CN" altLang="en-US" sz="1600" dirty="0">
                          <a:effectLst/>
                        </a:rPr>
                        <a:t>或</a:t>
                      </a:r>
                      <a:r>
                        <a:rPr lang="en-US" altLang="zh-CN" sz="1600" dirty="0">
                          <a:effectLst/>
                        </a:rPr>
                        <a:t>ST</a:t>
                      </a:r>
                      <a:r>
                        <a:rPr lang="zh-CN" altLang="en-US" sz="1600" dirty="0">
                          <a:effectLst/>
                        </a:rPr>
                        <a:t>连接器</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dirty="0">
                          <a:effectLst/>
                        </a:rPr>
                        <a:t>RJ-45</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zh-CN" altLang="en-US" sz="1600" dirty="0">
                          <a:effectLst/>
                        </a:rPr>
                        <a:t>星型（集线器）</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zh-CN" altLang="en-US" sz="1600">
                          <a:effectLst/>
                        </a:rPr>
                        <a:t>总线</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415054">
                <a:tc>
                  <a:txBody>
                    <a:bodyPr/>
                    <a:lstStyle/>
                    <a:p>
                      <a:pPr algn="l" fontAlgn="t"/>
                      <a:r>
                        <a:rPr lang="en-US" sz="1600">
                          <a:effectLst/>
                        </a:rPr>
                        <a:t>100BASE-T4</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sz="1600" dirty="0">
                          <a:effectLst/>
                        </a:rPr>
                        <a:t>100m</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UTP 3</a:t>
                      </a:r>
                      <a:r>
                        <a:rPr lang="zh-CN" altLang="en-US" sz="1600" dirty="0">
                          <a:effectLst/>
                        </a:rPr>
                        <a:t>类、</a:t>
                      </a:r>
                      <a:r>
                        <a:rPr lang="en-US" altLang="zh-CN" sz="1600" dirty="0">
                          <a:effectLst/>
                        </a:rPr>
                        <a:t>4</a:t>
                      </a:r>
                      <a:r>
                        <a:rPr lang="zh-CN" altLang="en-US" sz="1600" dirty="0">
                          <a:effectLst/>
                        </a:rPr>
                        <a:t>类、</a:t>
                      </a:r>
                      <a:r>
                        <a:rPr lang="en-US" altLang="zh-CN" sz="1600" dirty="0">
                          <a:effectLst/>
                        </a:rPr>
                        <a:t>5</a:t>
                      </a:r>
                      <a:r>
                        <a:rPr lang="zh-CN" altLang="en-US" sz="1600" dirty="0">
                          <a:effectLst/>
                        </a:rPr>
                        <a:t>类</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sz="1600">
                          <a:effectLst/>
                        </a:rPr>
                        <a:t>RJ-45</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zh-CN" altLang="en-US" sz="1600" dirty="0">
                          <a:effectLst/>
                        </a:rPr>
                        <a:t>星型（集线器）</a:t>
                      </a: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zh-CN" altLang="en-US" sz="1600" dirty="0" smtClean="0">
                          <a:effectLst/>
                        </a:rPr>
                        <a:t>总线</a:t>
                      </a:r>
                      <a:endParaRPr lang="zh-CN" altLang="en-US" sz="1600" dirty="0">
                        <a:effectLst/>
                      </a:endParaRPr>
                    </a:p>
                  </a:txBody>
                  <a:tcPr marL="66989" marR="66989" marT="66989" marB="669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77157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4514" name="Rectangle 2"/>
          <p:cNvSpPr>
            <a:spLocks noGrp="1" noChangeArrowheads="1"/>
          </p:cNvSpPr>
          <p:nvPr>
            <p:ph type="title"/>
          </p:nvPr>
        </p:nvSpPr>
        <p:spPr/>
        <p:txBody>
          <a:bodyPr/>
          <a:lstStyle/>
          <a:p>
            <a:r>
              <a:rPr lang="zh-CN" altLang="en-US" dirty="0"/>
              <a:t>千兆</a:t>
            </a:r>
            <a:r>
              <a:rPr lang="zh-CN" altLang="en-US" dirty="0" smtClean="0"/>
              <a:t>以太网</a:t>
            </a:r>
            <a:endParaRPr lang="en-US" altLang="zh-CN" dirty="0"/>
          </a:p>
        </p:txBody>
      </p:sp>
      <p:sp>
        <p:nvSpPr>
          <p:cNvPr id="198451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7" name="Rectangle 3"/>
          <p:cNvSpPr txBox="1">
            <a:spLocks noChangeArrowheads="1"/>
          </p:cNvSpPr>
          <p:nvPr/>
        </p:nvSpPr>
        <p:spPr bwMode="auto">
          <a:xfrm>
            <a:off x="0" y="1196752"/>
            <a:ext cx="9324528" cy="5328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ts val="3300"/>
              </a:lnSpc>
            </a:pPr>
            <a:r>
              <a:rPr lang="zh-CN" altLang="en-US" b="0" dirty="0"/>
              <a:t>千兆以太网，也称吉比特以太网（</a:t>
            </a:r>
            <a:r>
              <a:rPr lang="en-US" altLang="zh-CN" b="0" dirty="0"/>
              <a:t>Gigabit Ethernet</a:t>
            </a:r>
            <a:r>
              <a:rPr lang="zh-CN" altLang="en-US" b="0" dirty="0"/>
              <a:t>），遵循</a:t>
            </a:r>
            <a:r>
              <a:rPr lang="en-US" altLang="zh-CN" b="0" dirty="0"/>
              <a:t>IEEE 802.3z</a:t>
            </a:r>
            <a:r>
              <a:rPr lang="zh-CN" altLang="en-US" b="0" dirty="0"/>
              <a:t>标准，可以在全双工及半双工两种模式下工作。千兆以太网根据所使用的传输介质不同，可细分为：</a:t>
            </a:r>
          </a:p>
          <a:p>
            <a:pPr>
              <a:lnSpc>
                <a:spcPts val="3300"/>
              </a:lnSpc>
            </a:pPr>
            <a:r>
              <a:rPr lang="en-US" altLang="zh-CN" b="0" dirty="0"/>
              <a:t>1</a:t>
            </a:r>
            <a:r>
              <a:rPr lang="zh-CN" altLang="en-US" b="0" dirty="0"/>
              <a:t>）</a:t>
            </a:r>
            <a:r>
              <a:rPr lang="en-US" altLang="zh-CN" b="0" dirty="0"/>
              <a:t>1000BASE-SX</a:t>
            </a:r>
            <a:r>
              <a:rPr lang="zh-CN" altLang="en-US" b="0" dirty="0"/>
              <a:t>：用于承载数据的光信号的波长为</a:t>
            </a:r>
            <a:r>
              <a:rPr lang="en-US" altLang="zh-CN" b="0" dirty="0"/>
              <a:t>850 nm</a:t>
            </a:r>
            <a:r>
              <a:rPr lang="zh-CN" altLang="en-US" b="0" dirty="0"/>
              <a:t>。使用纤芯直径为</a:t>
            </a:r>
            <a:r>
              <a:rPr lang="en-US" altLang="zh-CN" b="0" dirty="0"/>
              <a:t>50μm</a:t>
            </a:r>
            <a:r>
              <a:rPr lang="zh-CN" altLang="en-US" b="0" dirty="0"/>
              <a:t>的多模光纤时，传输距离为</a:t>
            </a:r>
            <a:r>
              <a:rPr lang="en-US" altLang="zh-CN" b="0" dirty="0"/>
              <a:t>550 m</a:t>
            </a:r>
            <a:r>
              <a:rPr lang="zh-CN" altLang="en-US" b="0" dirty="0"/>
              <a:t>；使用纤芯直径为</a:t>
            </a:r>
            <a:r>
              <a:rPr lang="en-US" altLang="zh-CN" b="0" dirty="0"/>
              <a:t>62.5μm</a:t>
            </a:r>
            <a:r>
              <a:rPr lang="zh-CN" altLang="en-US" b="0" dirty="0"/>
              <a:t>的多模光纤时，传输距离为</a:t>
            </a:r>
            <a:r>
              <a:rPr lang="en-US" altLang="zh-CN" b="0" dirty="0"/>
              <a:t>275 m</a:t>
            </a:r>
            <a:r>
              <a:rPr lang="zh-CN" altLang="en-US" b="0" dirty="0"/>
              <a:t>。</a:t>
            </a:r>
          </a:p>
          <a:p>
            <a:pPr>
              <a:lnSpc>
                <a:spcPts val="3300"/>
              </a:lnSpc>
            </a:pPr>
            <a:r>
              <a:rPr lang="en-US" altLang="zh-CN" b="0" dirty="0"/>
              <a:t>2</a:t>
            </a:r>
            <a:r>
              <a:rPr lang="zh-CN" altLang="en-US" b="0" dirty="0"/>
              <a:t>）</a:t>
            </a:r>
            <a:r>
              <a:rPr lang="en-US" altLang="zh-CN" b="0" dirty="0"/>
              <a:t>1000BASE-LX</a:t>
            </a:r>
            <a:r>
              <a:rPr lang="zh-CN" altLang="en-US" b="0" dirty="0"/>
              <a:t>：用于承载数据的光信号的波长在</a:t>
            </a:r>
            <a:r>
              <a:rPr lang="en-US" altLang="zh-CN" b="0" dirty="0"/>
              <a:t>1270~1355 nm</a:t>
            </a:r>
            <a:r>
              <a:rPr lang="zh-CN" altLang="en-US" b="0" dirty="0"/>
              <a:t>。使用纤芯直径为</a:t>
            </a:r>
            <a:r>
              <a:rPr lang="en-US" altLang="zh-CN" b="0" dirty="0"/>
              <a:t>50μm</a:t>
            </a:r>
            <a:r>
              <a:rPr lang="zh-CN" altLang="en-US" b="0" dirty="0"/>
              <a:t>或</a:t>
            </a:r>
            <a:r>
              <a:rPr lang="en-US" altLang="zh-CN" b="0" dirty="0"/>
              <a:t>62.5μm</a:t>
            </a:r>
            <a:r>
              <a:rPr lang="zh-CN" altLang="en-US" b="0" dirty="0"/>
              <a:t>的多模光纤时，传输距离为</a:t>
            </a:r>
            <a:r>
              <a:rPr lang="en-US" altLang="zh-CN" b="0" dirty="0"/>
              <a:t>550 m</a:t>
            </a:r>
            <a:r>
              <a:rPr lang="zh-CN" altLang="en-US" b="0" dirty="0"/>
              <a:t>；使用纤芯直径为</a:t>
            </a:r>
            <a:r>
              <a:rPr lang="en-US" altLang="zh-CN" b="0" dirty="0"/>
              <a:t>10μm</a:t>
            </a:r>
            <a:r>
              <a:rPr lang="zh-CN" altLang="en-US" b="0" dirty="0"/>
              <a:t>的单模光纤时，传输距离为</a:t>
            </a:r>
            <a:r>
              <a:rPr lang="en-US" altLang="zh-CN" b="0" dirty="0"/>
              <a:t>5 km</a:t>
            </a:r>
            <a:r>
              <a:rPr lang="zh-CN" altLang="en-US" b="0" dirty="0"/>
              <a:t>。</a:t>
            </a:r>
          </a:p>
          <a:p>
            <a:pPr>
              <a:lnSpc>
                <a:spcPts val="3300"/>
              </a:lnSpc>
            </a:pPr>
            <a:r>
              <a:rPr lang="en-US" altLang="zh-CN" b="0" dirty="0"/>
              <a:t>3</a:t>
            </a:r>
            <a:r>
              <a:rPr lang="zh-CN" altLang="en-US" b="0" dirty="0"/>
              <a:t>）</a:t>
            </a:r>
            <a:r>
              <a:rPr lang="en-US" altLang="zh-CN" b="0" dirty="0"/>
              <a:t>1000BASE-CX</a:t>
            </a:r>
            <a:r>
              <a:rPr lang="zh-CN" altLang="en-US" b="0" dirty="0"/>
              <a:t>：使用超</a:t>
            </a:r>
            <a:r>
              <a:rPr lang="en-US" altLang="zh-CN" b="0" dirty="0"/>
              <a:t>5</a:t>
            </a:r>
            <a:r>
              <a:rPr lang="zh-CN" altLang="en-US" b="0" dirty="0"/>
              <a:t>类屏蔽双绞线作为传输介质，传输距离为</a:t>
            </a:r>
            <a:r>
              <a:rPr lang="en-US" altLang="zh-CN" b="0" dirty="0"/>
              <a:t>25 m</a:t>
            </a:r>
            <a:r>
              <a:rPr lang="zh-CN" altLang="en-US" b="0" dirty="0"/>
              <a:t>。</a:t>
            </a:r>
          </a:p>
        </p:txBody>
      </p:sp>
    </p:spTree>
    <p:extLst>
      <p:ext uri="{BB962C8B-B14F-4D97-AF65-F5344CB8AC3E}">
        <p14:creationId xmlns:p14="http://schemas.microsoft.com/office/powerpoint/2010/main" val="2005351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（二）</a:t>
            </a:r>
            <a:r>
              <a:rPr lang="zh-CN" altLang="en-US" b="0" dirty="0"/>
              <a:t>网络传输</a:t>
            </a:r>
            <a:r>
              <a:rPr lang="zh-CN" altLang="en-US" b="0" dirty="0" smtClean="0"/>
              <a:t>介质</a:t>
            </a:r>
            <a:endParaRPr lang="zh-CN" altLang="en-US" dirty="0"/>
          </a:p>
        </p:txBody>
      </p:sp>
      <p:sp>
        <p:nvSpPr>
          <p:cNvPr id="3" name="内容占位符 2"/>
          <p:cNvSpPr>
            <a:spLocks noGrp="1"/>
          </p:cNvSpPr>
          <p:nvPr>
            <p:ph idx="1"/>
          </p:nvPr>
        </p:nvSpPr>
        <p:spPr/>
        <p:txBody>
          <a:bodyPr/>
          <a:lstStyle/>
          <a:p>
            <a:pPr>
              <a:lnSpc>
                <a:spcPct val="150000"/>
              </a:lnSpc>
            </a:pPr>
            <a:r>
              <a:rPr lang="zh-CN" altLang="en-US" b="0" dirty="0"/>
              <a:t>传输介质是网络中传输数据的物理介质，不同的传输介质在传输带宽、时延、辐射及维护成本等方面均具有不同的特性</a:t>
            </a:r>
            <a:r>
              <a:rPr lang="zh-CN" altLang="en-US" b="0" dirty="0" smtClean="0"/>
              <a:t>。</a:t>
            </a:r>
            <a:endParaRPr lang="en-US" altLang="zh-CN" b="0" dirty="0" smtClean="0"/>
          </a:p>
          <a:p>
            <a:pPr>
              <a:lnSpc>
                <a:spcPct val="150000"/>
              </a:lnSpc>
            </a:pPr>
            <a:endParaRPr lang="zh-CN" altLang="en-US" b="0" dirty="0"/>
          </a:p>
          <a:p>
            <a:pPr>
              <a:lnSpc>
                <a:spcPct val="150000"/>
              </a:lnSpc>
            </a:pPr>
            <a:r>
              <a:rPr lang="zh-CN" altLang="en-US" b="0" dirty="0" smtClean="0"/>
              <a:t>传输</a:t>
            </a:r>
            <a:r>
              <a:rPr lang="zh-CN" altLang="en-US" b="0" dirty="0"/>
              <a:t>介质大致分为有线介质和无线介质两类，有线介质包括双绞线、同轴电缆和光纤等，无线介质即电磁波。</a:t>
            </a:r>
          </a:p>
          <a:p>
            <a:pPr>
              <a:lnSpc>
                <a:spcPct val="150000"/>
              </a:lnSpc>
            </a:pPr>
            <a:endParaRPr lang="zh-CN" altLang="en-US" dirty="0"/>
          </a:p>
        </p:txBody>
      </p:sp>
    </p:spTree>
    <p:extLst>
      <p:ext uri="{BB962C8B-B14F-4D97-AF65-F5344CB8AC3E}">
        <p14:creationId xmlns:p14="http://schemas.microsoft.com/office/powerpoint/2010/main" val="41673242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1.</a:t>
            </a:r>
            <a:r>
              <a:rPr lang="zh-CN" altLang="en-US" dirty="0" smtClean="0"/>
              <a:t>有线</a:t>
            </a:r>
            <a:r>
              <a:rPr lang="zh-CN" altLang="en-US" b="0" dirty="0" smtClean="0"/>
              <a:t>介质</a:t>
            </a:r>
            <a:endParaRPr lang="zh-CN" altLang="en-US" dirty="0"/>
          </a:p>
        </p:txBody>
      </p:sp>
      <p:sp>
        <p:nvSpPr>
          <p:cNvPr id="3" name="内容占位符 2"/>
          <p:cNvSpPr>
            <a:spLocks noGrp="1"/>
          </p:cNvSpPr>
          <p:nvPr>
            <p:ph idx="1"/>
          </p:nvPr>
        </p:nvSpPr>
        <p:spPr>
          <a:xfrm>
            <a:off x="179512" y="1341438"/>
            <a:ext cx="3816424" cy="5183906"/>
          </a:xfrm>
        </p:spPr>
        <p:txBody>
          <a:bodyPr/>
          <a:lstStyle/>
          <a:p>
            <a:pPr>
              <a:lnSpc>
                <a:spcPct val="150000"/>
              </a:lnSpc>
            </a:pPr>
            <a:r>
              <a:rPr lang="zh-CN" altLang="en-US" b="0" dirty="0">
                <a:solidFill>
                  <a:srgbClr val="FF0000"/>
                </a:solidFill>
              </a:rPr>
              <a:t>双绞线</a:t>
            </a:r>
            <a:r>
              <a:rPr lang="zh-CN" altLang="en-US" b="0" dirty="0"/>
              <a:t>是网络中最早使用的传输介质，价格便宜，性能适中。双绞线由两根带有绝缘层的铜质导线组成，导线直径约为</a:t>
            </a:r>
            <a:r>
              <a:rPr lang="en-US" altLang="zh-CN" b="0" dirty="0"/>
              <a:t>1 mm</a:t>
            </a:r>
            <a:r>
              <a:rPr lang="zh-CN" altLang="en-US" b="0" dirty="0"/>
              <a:t>。为了降低传输信号时产生的干扰，将这两根导线绞合成螺旋</a:t>
            </a:r>
            <a:r>
              <a:rPr lang="zh-CN" altLang="en-US" b="0" dirty="0" smtClean="0"/>
              <a:t>状。</a:t>
            </a:r>
            <a:endParaRPr lang="zh-CN" altLang="en-US" dirty="0"/>
          </a:p>
        </p:txBody>
      </p:sp>
      <p:pic>
        <p:nvPicPr>
          <p:cNvPr id="972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1797163"/>
            <a:ext cx="4553888" cy="3944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6"/>
          <p:cNvSpPr>
            <a:spLocks noChangeArrowheads="1"/>
          </p:cNvSpPr>
          <p:nvPr/>
        </p:nvSpPr>
        <p:spPr bwMode="auto">
          <a:xfrm>
            <a:off x="5673889" y="5741690"/>
            <a:ext cx="241604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2000" b="1" dirty="0">
                <a:solidFill>
                  <a:srgbClr val="00B050"/>
                </a:solidFill>
              </a:rPr>
              <a:t>图 </a:t>
            </a:r>
            <a:r>
              <a:rPr kumimoji="1" lang="en-US" altLang="zh-CN" sz="2000" b="1" dirty="0" smtClean="0">
                <a:solidFill>
                  <a:srgbClr val="00B050"/>
                </a:solidFill>
              </a:rPr>
              <a:t>5   </a:t>
            </a:r>
            <a:r>
              <a:rPr kumimoji="1" lang="zh-CN" altLang="en-US" sz="2000" b="1" dirty="0" smtClean="0">
                <a:solidFill>
                  <a:srgbClr val="00B050"/>
                </a:solidFill>
              </a:rPr>
              <a:t>双绞线</a:t>
            </a:r>
            <a:r>
              <a:rPr kumimoji="1" lang="zh-CN" altLang="en-US" sz="2000" b="1" dirty="0">
                <a:solidFill>
                  <a:srgbClr val="00B050"/>
                </a:solidFill>
              </a:rPr>
              <a:t>的构造</a:t>
            </a:r>
          </a:p>
        </p:txBody>
      </p:sp>
    </p:spTree>
    <p:extLst>
      <p:ext uri="{BB962C8B-B14F-4D97-AF65-F5344CB8AC3E}">
        <p14:creationId xmlns:p14="http://schemas.microsoft.com/office/powerpoint/2010/main" val="16377544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smtClean="0"/>
              <a:t>双绞线的特点</a:t>
            </a:r>
            <a:endParaRPr lang="zh-CN" altLang="en-US" dirty="0"/>
          </a:p>
        </p:txBody>
      </p:sp>
      <p:sp>
        <p:nvSpPr>
          <p:cNvPr id="3" name="内容占位符 2"/>
          <p:cNvSpPr>
            <a:spLocks noGrp="1"/>
          </p:cNvSpPr>
          <p:nvPr>
            <p:ph idx="1"/>
          </p:nvPr>
        </p:nvSpPr>
        <p:spPr>
          <a:xfrm>
            <a:off x="539552" y="1341438"/>
            <a:ext cx="8604448" cy="5183906"/>
          </a:xfrm>
        </p:spPr>
        <p:txBody>
          <a:bodyPr/>
          <a:lstStyle/>
          <a:p>
            <a:pPr>
              <a:lnSpc>
                <a:spcPts val="3300"/>
              </a:lnSpc>
            </a:pPr>
            <a:r>
              <a:rPr lang="zh-CN" altLang="en-US" sz="2000" b="0" dirty="0"/>
              <a:t>模拟信号及数字信号均可在双绞线上传输，其可靠传输距离一般为</a:t>
            </a:r>
            <a:r>
              <a:rPr lang="en-US" altLang="zh-CN" sz="2000" b="0" dirty="0"/>
              <a:t>10km </a:t>
            </a:r>
            <a:r>
              <a:rPr lang="zh-CN" altLang="en-US" sz="2000" b="0" dirty="0"/>
              <a:t>。如果需要实现更远距离的通信，对于模拟信号通信，需在网络中加入放大器以放大信号；对于数字信号通信，需加入中继器对信号进行再生及还原。</a:t>
            </a:r>
          </a:p>
          <a:p>
            <a:pPr>
              <a:lnSpc>
                <a:spcPts val="3300"/>
              </a:lnSpc>
            </a:pPr>
            <a:r>
              <a:rPr lang="zh-CN" altLang="en-US" sz="2000" b="0" dirty="0"/>
              <a:t>双绞线按结构分为非屏蔽双绞线（</a:t>
            </a:r>
            <a:r>
              <a:rPr lang="en-US" altLang="zh-CN" sz="2000" b="0" dirty="0"/>
              <a:t>UTP</a:t>
            </a:r>
            <a:r>
              <a:rPr lang="zh-CN" altLang="en-US" sz="2000" b="0" dirty="0"/>
              <a:t>，</a:t>
            </a:r>
            <a:r>
              <a:rPr lang="en-US" altLang="zh-CN" sz="2000" b="0" dirty="0"/>
              <a:t>Unshielded Twisted Pair</a:t>
            </a:r>
            <a:r>
              <a:rPr lang="zh-CN" altLang="en-US" sz="2000" b="0" dirty="0"/>
              <a:t>）和屏蔽双绞线（</a:t>
            </a:r>
            <a:r>
              <a:rPr lang="en-US" altLang="zh-CN" sz="2000" b="0" dirty="0"/>
              <a:t>STP</a:t>
            </a:r>
            <a:r>
              <a:rPr lang="zh-CN" altLang="en-US" sz="2000" b="0" dirty="0"/>
              <a:t>，</a:t>
            </a:r>
            <a:r>
              <a:rPr lang="en-US" altLang="zh-CN" sz="2000" b="0" dirty="0"/>
              <a:t>Shielded Twisted Pair</a:t>
            </a:r>
            <a:r>
              <a:rPr lang="zh-CN" altLang="en-US" sz="2000" b="0" dirty="0"/>
              <a:t>）。屏蔽双绞线通过在双绞线外加上一层金属屏蔽层，可有效地降低电磁干扰，具有更高的传输性能，但价格也更高。</a:t>
            </a:r>
          </a:p>
          <a:p>
            <a:pPr>
              <a:lnSpc>
                <a:spcPts val="3300"/>
              </a:lnSpc>
            </a:pPr>
            <a:r>
              <a:rPr lang="zh-CN" altLang="en-US" sz="2000" b="0" dirty="0"/>
              <a:t>双绞线有两种较为重要的型号： </a:t>
            </a:r>
            <a:r>
              <a:rPr lang="en-US" altLang="zh-CN" sz="2000" b="0" dirty="0"/>
              <a:t>3</a:t>
            </a:r>
            <a:r>
              <a:rPr lang="zh-CN" altLang="en-US" sz="2000" b="0" dirty="0"/>
              <a:t>类双绞线与</a:t>
            </a:r>
            <a:r>
              <a:rPr lang="en-US" altLang="zh-CN" sz="2000" b="0" dirty="0"/>
              <a:t>5</a:t>
            </a:r>
            <a:r>
              <a:rPr lang="zh-CN" altLang="en-US" sz="2000" b="0" dirty="0"/>
              <a:t>类双绞线。</a:t>
            </a:r>
            <a:r>
              <a:rPr lang="en-US" altLang="zh-CN" sz="2000" b="0" dirty="0"/>
              <a:t>3</a:t>
            </a:r>
            <a:r>
              <a:rPr lang="zh-CN" altLang="en-US" sz="2000" b="0" dirty="0"/>
              <a:t>类双绞线由</a:t>
            </a:r>
            <a:r>
              <a:rPr lang="en-US" altLang="zh-CN" sz="2000" b="0" dirty="0"/>
              <a:t>4</a:t>
            </a:r>
            <a:r>
              <a:rPr lang="zh-CN" altLang="en-US" sz="2000" b="0" dirty="0"/>
              <a:t>组绞合在一起的铜质导线对组成，外覆一层绝缘胶管。</a:t>
            </a:r>
            <a:r>
              <a:rPr lang="en-US" altLang="zh-CN" sz="2000" b="0" dirty="0"/>
              <a:t>5</a:t>
            </a:r>
            <a:r>
              <a:rPr lang="zh-CN" altLang="en-US" sz="2000" b="0" dirty="0"/>
              <a:t>类双绞线的构成与</a:t>
            </a:r>
            <a:r>
              <a:rPr lang="en-US" altLang="zh-CN" sz="2000" b="0" dirty="0"/>
              <a:t>3</a:t>
            </a:r>
            <a:r>
              <a:rPr lang="zh-CN" altLang="en-US" sz="2000" b="0" dirty="0"/>
              <a:t>类双绞线相似，但具有更高的绞合度，可进一步降低干扰，提供更高质量的信号传输</a:t>
            </a:r>
            <a:r>
              <a:rPr lang="zh-CN" altLang="en-US" sz="2000" b="0" dirty="0" smtClean="0"/>
              <a:t>。</a:t>
            </a:r>
            <a:endParaRPr lang="zh-CN" altLang="en-US" sz="2000" b="0" dirty="0"/>
          </a:p>
        </p:txBody>
      </p:sp>
    </p:spTree>
    <p:extLst>
      <p:ext uri="{BB962C8B-B14F-4D97-AF65-F5344CB8AC3E}">
        <p14:creationId xmlns:p14="http://schemas.microsoft.com/office/powerpoint/2010/main" val="6825925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smtClean="0"/>
              <a:t>各种</a:t>
            </a:r>
            <a:r>
              <a:rPr lang="zh-CN" altLang="en-US" b="0" dirty="0"/>
              <a:t>类别的非屏蔽</a:t>
            </a:r>
            <a:r>
              <a:rPr lang="zh-CN" altLang="en-US" b="0" dirty="0" smtClean="0"/>
              <a:t>双绞线</a:t>
            </a:r>
            <a:endParaRPr lang="zh-CN" altLang="en-US" dirty="0"/>
          </a:p>
        </p:txBody>
      </p:sp>
      <p:graphicFrame>
        <p:nvGraphicFramePr>
          <p:cNvPr id="4" name="内容占位符 3"/>
          <p:cNvGraphicFramePr>
            <a:graphicFrameLocks noGrp="1"/>
          </p:cNvGraphicFramePr>
          <p:nvPr>
            <p:ph idx="1"/>
            <p:extLst>
              <p:ext uri="{D42A27DB-BD31-4B8C-83A1-F6EECF244321}">
                <p14:modId xmlns:p14="http://schemas.microsoft.com/office/powerpoint/2010/main" val="2206367368"/>
              </p:ext>
            </p:extLst>
          </p:nvPr>
        </p:nvGraphicFramePr>
        <p:xfrm>
          <a:off x="494096" y="2276872"/>
          <a:ext cx="8647881" cy="4145280"/>
        </p:xfrm>
        <a:graphic>
          <a:graphicData uri="http://schemas.openxmlformats.org/drawingml/2006/table">
            <a:tbl>
              <a:tblPr/>
              <a:tblGrid>
                <a:gridCol w="1393282"/>
                <a:gridCol w="7254599"/>
              </a:tblGrid>
              <a:tr h="0">
                <a:tc>
                  <a:txBody>
                    <a:bodyPr/>
                    <a:lstStyle/>
                    <a:p>
                      <a:pPr algn="ctr" fontAlgn="t"/>
                      <a:r>
                        <a:rPr lang="zh-CN" altLang="en-US" sz="2400" b="1" dirty="0">
                          <a:solidFill>
                            <a:srgbClr val="FFFFFF"/>
                          </a:solidFill>
                          <a:effectLst/>
                        </a:rPr>
                        <a:t>类别</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2400" b="1" dirty="0">
                          <a:solidFill>
                            <a:srgbClr val="FFFFFF"/>
                          </a:solidFill>
                          <a:effectLst/>
                        </a:rPr>
                        <a:t>说明</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r>
              <a:tr h="0">
                <a:tc>
                  <a:txBody>
                    <a:bodyPr/>
                    <a:lstStyle/>
                    <a:p>
                      <a:pPr algn="ctr" fontAlgn="t"/>
                      <a:r>
                        <a:rPr lang="en-US" altLang="zh-CN" sz="2400">
                          <a:effectLst/>
                        </a:rPr>
                        <a:t>1</a:t>
                      </a:r>
                      <a:r>
                        <a:rPr lang="zh-CN" altLang="en-US" sz="2400">
                          <a:effectLst/>
                        </a:rPr>
                        <a:t>类</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zh-CN" altLang="en-US" sz="2400" dirty="0">
                          <a:effectLst/>
                        </a:rPr>
                        <a:t>电话连接，不适合传输数据</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0">
                <a:tc>
                  <a:txBody>
                    <a:bodyPr/>
                    <a:lstStyle/>
                    <a:p>
                      <a:pPr algn="ctr" fontAlgn="t"/>
                      <a:r>
                        <a:rPr lang="en-US" altLang="zh-CN" sz="2400" dirty="0">
                          <a:effectLst/>
                        </a:rPr>
                        <a:t>2</a:t>
                      </a:r>
                      <a:r>
                        <a:rPr lang="zh-CN" altLang="en-US" sz="2400" dirty="0">
                          <a:effectLst/>
                        </a:rPr>
                        <a:t>类</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zh-CN" altLang="en-US" sz="2400">
                          <a:effectLst/>
                        </a:rPr>
                        <a:t>数据连接，≤</a:t>
                      </a:r>
                      <a:r>
                        <a:rPr lang="en-US" altLang="zh-CN" sz="2400">
                          <a:effectLst/>
                        </a:rPr>
                        <a:t>4 </a:t>
                      </a:r>
                      <a:r>
                        <a:rPr lang="en-US" sz="2400">
                          <a:effectLst/>
                        </a:rPr>
                        <a:t>Mb/s——</a:t>
                      </a:r>
                      <a:r>
                        <a:rPr lang="zh-CN" altLang="en-US" sz="2400">
                          <a:effectLst/>
                        </a:rPr>
                        <a:t>令牌环网</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0">
                <a:tc>
                  <a:txBody>
                    <a:bodyPr/>
                    <a:lstStyle/>
                    <a:p>
                      <a:pPr algn="ctr" fontAlgn="t"/>
                      <a:r>
                        <a:rPr lang="en-US" altLang="zh-CN" sz="2400" dirty="0">
                          <a:effectLst/>
                        </a:rPr>
                        <a:t>3</a:t>
                      </a:r>
                      <a:r>
                        <a:rPr lang="zh-CN" altLang="en-US" sz="2400" dirty="0">
                          <a:effectLst/>
                        </a:rPr>
                        <a:t>类</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zh-CN" altLang="en-US" sz="2400">
                          <a:effectLst/>
                        </a:rPr>
                        <a:t>数据连接，≤</a:t>
                      </a:r>
                      <a:r>
                        <a:rPr lang="en-US" altLang="zh-CN" sz="2400">
                          <a:effectLst/>
                        </a:rPr>
                        <a:t>10 </a:t>
                      </a:r>
                      <a:r>
                        <a:rPr lang="en-US" sz="2400">
                          <a:effectLst/>
                        </a:rPr>
                        <a:t>Mb/s——</a:t>
                      </a:r>
                      <a:r>
                        <a:rPr lang="zh-CN" altLang="en-US" sz="2400">
                          <a:effectLst/>
                        </a:rPr>
                        <a:t>以太网</a:t>
                      </a:r>
                      <a:r>
                        <a:rPr lang="en-US" altLang="zh-CN" sz="2400">
                          <a:effectLst/>
                        </a:rPr>
                        <a:t>10</a:t>
                      </a:r>
                      <a:r>
                        <a:rPr lang="en-US" sz="2400">
                          <a:effectLst/>
                        </a:rPr>
                        <a:t>BaseT</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0">
                <a:tc>
                  <a:txBody>
                    <a:bodyPr/>
                    <a:lstStyle/>
                    <a:p>
                      <a:pPr algn="ctr" fontAlgn="t"/>
                      <a:r>
                        <a:rPr lang="en-US" altLang="zh-CN" sz="2400" dirty="0">
                          <a:effectLst/>
                        </a:rPr>
                        <a:t>4</a:t>
                      </a:r>
                      <a:r>
                        <a:rPr lang="zh-CN" altLang="en-US" sz="2400" dirty="0">
                          <a:effectLst/>
                        </a:rPr>
                        <a:t>类</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zh-CN" altLang="en-US" sz="2400">
                          <a:effectLst/>
                        </a:rPr>
                        <a:t>数据连接，≤</a:t>
                      </a:r>
                      <a:r>
                        <a:rPr lang="en-US" altLang="zh-CN" sz="2400">
                          <a:effectLst/>
                        </a:rPr>
                        <a:t>16 </a:t>
                      </a:r>
                      <a:r>
                        <a:rPr lang="en-US" sz="2400">
                          <a:effectLst/>
                        </a:rPr>
                        <a:t>Mb/s——</a:t>
                      </a:r>
                      <a:r>
                        <a:rPr lang="zh-CN" altLang="en-US" sz="2400">
                          <a:effectLst/>
                        </a:rPr>
                        <a:t>令牌环网</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0">
                <a:tc>
                  <a:txBody>
                    <a:bodyPr/>
                    <a:lstStyle/>
                    <a:p>
                      <a:pPr algn="ctr" fontAlgn="t"/>
                      <a:r>
                        <a:rPr lang="en-US" altLang="zh-CN" sz="2400" dirty="0">
                          <a:effectLst/>
                        </a:rPr>
                        <a:t>5</a:t>
                      </a:r>
                      <a:r>
                        <a:rPr lang="zh-CN" altLang="en-US" sz="2400" dirty="0">
                          <a:effectLst/>
                        </a:rPr>
                        <a:t>类</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zh-CN" altLang="en-US" sz="2400">
                          <a:effectLst/>
                        </a:rPr>
                        <a:t>数据连接，≤</a:t>
                      </a:r>
                      <a:r>
                        <a:rPr lang="en-US" altLang="zh-CN" sz="2400">
                          <a:effectLst/>
                        </a:rPr>
                        <a:t>100 </a:t>
                      </a:r>
                      <a:r>
                        <a:rPr lang="en-US" sz="2400">
                          <a:effectLst/>
                        </a:rPr>
                        <a:t>Mb/s——</a:t>
                      </a:r>
                      <a:r>
                        <a:rPr lang="zh-CN" altLang="en-US" sz="2400">
                          <a:effectLst/>
                        </a:rPr>
                        <a:t>以太网</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0">
                <a:tc>
                  <a:txBody>
                    <a:bodyPr/>
                    <a:lstStyle/>
                    <a:p>
                      <a:pPr algn="ctr" fontAlgn="t"/>
                      <a:r>
                        <a:rPr lang="zh-CN" altLang="en-US" sz="2400" dirty="0">
                          <a:effectLst/>
                        </a:rPr>
                        <a:t>超</a:t>
                      </a:r>
                      <a:r>
                        <a:rPr lang="en-US" altLang="zh-CN" sz="2400" dirty="0">
                          <a:effectLst/>
                        </a:rPr>
                        <a:t>5</a:t>
                      </a:r>
                      <a:r>
                        <a:rPr lang="zh-CN" altLang="en-US" sz="2400" dirty="0">
                          <a:effectLst/>
                        </a:rPr>
                        <a:t>类</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zh-CN" altLang="en-US" sz="2400">
                          <a:effectLst/>
                        </a:rPr>
                        <a:t>数据连接，≤</a:t>
                      </a:r>
                      <a:r>
                        <a:rPr lang="en-US" altLang="zh-CN" sz="2400">
                          <a:effectLst/>
                        </a:rPr>
                        <a:t>1 </a:t>
                      </a:r>
                      <a:r>
                        <a:rPr lang="en-US" sz="2400">
                          <a:effectLst/>
                        </a:rPr>
                        <a:t>Gb/s——</a:t>
                      </a:r>
                      <a:r>
                        <a:rPr lang="zh-CN" altLang="en-US" sz="2400">
                          <a:effectLst/>
                        </a:rPr>
                        <a:t>以太网</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0">
                <a:tc>
                  <a:txBody>
                    <a:bodyPr/>
                    <a:lstStyle/>
                    <a:p>
                      <a:pPr algn="ctr" fontAlgn="t"/>
                      <a:r>
                        <a:rPr lang="en-US" altLang="zh-CN" sz="2400" dirty="0">
                          <a:effectLst/>
                        </a:rPr>
                        <a:t>6</a:t>
                      </a:r>
                      <a:r>
                        <a:rPr lang="zh-CN" altLang="en-US" sz="2400" dirty="0">
                          <a:effectLst/>
                        </a:rPr>
                        <a:t>类</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zh-CN" altLang="en-US" sz="2400" dirty="0">
                          <a:effectLst/>
                        </a:rPr>
                        <a:t>数据连接，≥</a:t>
                      </a:r>
                      <a:r>
                        <a:rPr lang="en-US" altLang="zh-CN" sz="2400" dirty="0">
                          <a:effectLst/>
                        </a:rPr>
                        <a:t>1 </a:t>
                      </a:r>
                      <a:r>
                        <a:rPr lang="en-US" sz="2400" dirty="0">
                          <a:effectLst/>
                        </a:rPr>
                        <a:t>Gb/s——</a:t>
                      </a:r>
                      <a:r>
                        <a:rPr lang="zh-CN" altLang="en-US" sz="2400" dirty="0">
                          <a:effectLst/>
                        </a:rPr>
                        <a:t>以太网</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bl>
          </a:graphicData>
        </a:graphic>
      </p:graphicFrame>
      <p:sp>
        <p:nvSpPr>
          <p:cNvPr id="5" name="TextBox 4"/>
          <p:cNvSpPr txBox="1"/>
          <p:nvPr/>
        </p:nvSpPr>
        <p:spPr>
          <a:xfrm>
            <a:off x="2699792" y="1715616"/>
            <a:ext cx="3600400" cy="461665"/>
          </a:xfrm>
          <a:prstGeom prst="rect">
            <a:avLst/>
          </a:prstGeom>
          <a:noFill/>
        </p:spPr>
        <p:txBody>
          <a:bodyPr wrap="square" rtlCol="0">
            <a:spAutoFit/>
          </a:bodyPr>
          <a:lstStyle/>
          <a:p>
            <a:pPr algn="ctr"/>
            <a:r>
              <a:rPr lang="zh-CN" altLang="en-US" b="1" smtClean="0">
                <a:solidFill>
                  <a:srgbClr val="FF0000"/>
                </a:solidFill>
              </a:rPr>
              <a:t>表  </a:t>
            </a:r>
            <a:r>
              <a:rPr lang="en-US" altLang="zh-CN" b="1" dirty="0" smtClean="0">
                <a:solidFill>
                  <a:srgbClr val="FF0000"/>
                </a:solidFill>
              </a:rPr>
              <a:t> </a:t>
            </a:r>
            <a:r>
              <a:rPr lang="en-US" altLang="zh-CN" b="1" dirty="0">
                <a:solidFill>
                  <a:srgbClr val="FF0000"/>
                </a:solidFill>
              </a:rPr>
              <a:t>UTP</a:t>
            </a:r>
            <a:r>
              <a:rPr lang="zh-CN" altLang="en-US" b="1" dirty="0">
                <a:solidFill>
                  <a:srgbClr val="FF0000"/>
                </a:solidFill>
              </a:rPr>
              <a:t>类别</a:t>
            </a:r>
          </a:p>
        </p:txBody>
      </p:sp>
    </p:spTree>
    <p:extLst>
      <p:ext uri="{BB962C8B-B14F-4D97-AF65-F5344CB8AC3E}">
        <p14:creationId xmlns:p14="http://schemas.microsoft.com/office/powerpoint/2010/main" val="11248785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b="0" dirty="0"/>
              <a:t>UTP</a:t>
            </a:r>
            <a:r>
              <a:rPr lang="zh-CN" altLang="en-US" b="0" dirty="0"/>
              <a:t>针脚颜色</a:t>
            </a:r>
            <a:endParaRPr lang="zh-CN" altLang="en-US" dirty="0"/>
          </a:p>
        </p:txBody>
      </p:sp>
      <p:sp>
        <p:nvSpPr>
          <p:cNvPr id="3" name="内容占位符 2"/>
          <p:cNvSpPr>
            <a:spLocks noGrp="1"/>
          </p:cNvSpPr>
          <p:nvPr>
            <p:ph idx="1"/>
          </p:nvPr>
        </p:nvSpPr>
        <p:spPr>
          <a:xfrm>
            <a:off x="179512" y="1341438"/>
            <a:ext cx="8964488" cy="2663626"/>
          </a:xfrm>
        </p:spPr>
        <p:txBody>
          <a:bodyPr/>
          <a:lstStyle/>
          <a:p>
            <a:pPr>
              <a:lnSpc>
                <a:spcPct val="150000"/>
              </a:lnSpc>
            </a:pPr>
            <a:r>
              <a:rPr lang="zh-CN" altLang="en-US" b="0" dirty="0"/>
              <a:t>双绞线中有</a:t>
            </a:r>
            <a:r>
              <a:rPr lang="en-US" altLang="zh-CN" b="0" dirty="0"/>
              <a:t>8</a:t>
            </a:r>
            <a:r>
              <a:rPr lang="zh-CN" altLang="en-US" b="0" dirty="0"/>
              <a:t>条线缆，线缆两端针脚引线的排列有两种类型：直通线和交叉线。“针脚引线”是指电缆中使用的彩色线缆与</a:t>
            </a:r>
            <a:r>
              <a:rPr lang="en-US" altLang="zh-CN" b="0" dirty="0"/>
              <a:t>RJ-45</a:t>
            </a:r>
            <a:r>
              <a:rPr lang="zh-CN" altLang="en-US" b="0" dirty="0"/>
              <a:t>接口特定位置的针脚关系，有</a:t>
            </a:r>
            <a:r>
              <a:rPr lang="en-US" altLang="zh-CN" b="0" dirty="0"/>
              <a:t>T568A</a:t>
            </a:r>
            <a:r>
              <a:rPr lang="zh-CN" altLang="en-US" b="0" dirty="0"/>
              <a:t>和</a:t>
            </a:r>
            <a:r>
              <a:rPr lang="en-US" altLang="zh-CN" b="0" dirty="0"/>
              <a:t>T568B</a:t>
            </a:r>
            <a:r>
              <a:rPr lang="zh-CN" altLang="en-US" b="0" dirty="0"/>
              <a:t>两种标准的针脚</a:t>
            </a:r>
            <a:r>
              <a:rPr lang="zh-CN" altLang="en-US" b="0" dirty="0" smtClean="0"/>
              <a:t>引线。</a:t>
            </a:r>
            <a:endParaRPr lang="zh-CN" altLang="en-US" dirty="0"/>
          </a:p>
        </p:txBody>
      </p:sp>
      <p:graphicFrame>
        <p:nvGraphicFramePr>
          <p:cNvPr id="4" name="表格 3"/>
          <p:cNvGraphicFramePr>
            <a:graphicFrameLocks noGrp="1"/>
          </p:cNvGraphicFramePr>
          <p:nvPr>
            <p:extLst>
              <p:ext uri="{D42A27DB-BD31-4B8C-83A1-F6EECF244321}">
                <p14:modId xmlns:p14="http://schemas.microsoft.com/office/powerpoint/2010/main" val="2361336195"/>
              </p:ext>
            </p:extLst>
          </p:nvPr>
        </p:nvGraphicFramePr>
        <p:xfrm>
          <a:off x="370113" y="4293096"/>
          <a:ext cx="8791902" cy="1280160"/>
        </p:xfrm>
        <a:graphic>
          <a:graphicData uri="http://schemas.openxmlformats.org/drawingml/2006/table">
            <a:tbl>
              <a:tblPr/>
              <a:tblGrid>
                <a:gridCol w="976878"/>
                <a:gridCol w="976878"/>
                <a:gridCol w="976878"/>
                <a:gridCol w="976878"/>
                <a:gridCol w="976878"/>
                <a:gridCol w="976878"/>
                <a:gridCol w="976878"/>
                <a:gridCol w="976878"/>
                <a:gridCol w="976878"/>
              </a:tblGrid>
              <a:tr h="184086">
                <a:tc>
                  <a:txBody>
                    <a:bodyPr/>
                    <a:lstStyle/>
                    <a:p>
                      <a:pPr algn="ctr" fontAlgn="t"/>
                      <a:r>
                        <a:rPr lang="zh-CN" altLang="en-US" b="1" dirty="0">
                          <a:solidFill>
                            <a:srgbClr val="FFFFFF"/>
                          </a:solidFill>
                          <a:effectLst/>
                        </a:rPr>
                        <a:t>标准</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altLang="zh-CN" b="1" dirty="0">
                          <a:solidFill>
                            <a:srgbClr val="FFFFFF"/>
                          </a:solidFill>
                          <a:effectLst/>
                        </a:rPr>
                        <a:t>1</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altLang="zh-CN" b="1">
                          <a:solidFill>
                            <a:srgbClr val="FFFFFF"/>
                          </a:solidFill>
                          <a:effectLst/>
                        </a:rPr>
                        <a:t>2</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altLang="zh-CN" b="1">
                          <a:solidFill>
                            <a:srgbClr val="FFFFFF"/>
                          </a:solidFill>
                          <a:effectLst/>
                        </a:rPr>
                        <a:t>3</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altLang="zh-CN" b="1">
                          <a:solidFill>
                            <a:srgbClr val="FFFFFF"/>
                          </a:solidFill>
                          <a:effectLst/>
                        </a:rPr>
                        <a:t>4</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altLang="zh-CN" b="1">
                          <a:solidFill>
                            <a:srgbClr val="FFFFFF"/>
                          </a:solidFill>
                          <a:effectLst/>
                        </a:rPr>
                        <a:t>5</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altLang="zh-CN" b="1">
                          <a:solidFill>
                            <a:srgbClr val="FFFFFF"/>
                          </a:solidFill>
                          <a:effectLst/>
                        </a:rPr>
                        <a:t>6</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altLang="zh-CN" b="1">
                          <a:solidFill>
                            <a:srgbClr val="FFFFFF"/>
                          </a:solidFill>
                          <a:effectLst/>
                        </a:rPr>
                        <a:t>7</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en-US" altLang="zh-CN" b="1">
                          <a:solidFill>
                            <a:srgbClr val="FFFFFF"/>
                          </a:solidFill>
                          <a:effectLst/>
                        </a:rPr>
                        <a:t>8</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r>
              <a:tr h="0">
                <a:tc>
                  <a:txBody>
                    <a:bodyPr/>
                    <a:lstStyle/>
                    <a:p>
                      <a:pPr algn="ctr" fontAlgn="t"/>
                      <a:r>
                        <a:rPr lang="en-US" b="1">
                          <a:solidFill>
                            <a:srgbClr val="FFFFFF"/>
                          </a:solidFill>
                          <a:effectLst/>
                        </a:rPr>
                        <a:t>T568A</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dirty="0">
                          <a:effectLst/>
                        </a:rPr>
                        <a:t>绿</a:t>
                      </a:r>
                      <a:r>
                        <a:rPr lang="en-US" altLang="zh-CN" dirty="0">
                          <a:effectLst/>
                        </a:rPr>
                        <a:t>/</a:t>
                      </a:r>
                      <a:r>
                        <a:rPr lang="zh-CN" altLang="en-US" dirty="0">
                          <a:effectLst/>
                        </a:rPr>
                        <a:t>白</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dirty="0">
                          <a:effectLst/>
                        </a:rPr>
                        <a:t>绿</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dirty="0">
                          <a:effectLst/>
                        </a:rPr>
                        <a:t>橙</a:t>
                      </a:r>
                      <a:r>
                        <a:rPr lang="en-US" altLang="zh-CN" dirty="0">
                          <a:effectLst/>
                        </a:rPr>
                        <a:t>/</a:t>
                      </a:r>
                      <a:r>
                        <a:rPr lang="zh-CN" altLang="en-US" dirty="0">
                          <a:effectLst/>
                        </a:rPr>
                        <a:t>白</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dirty="0">
                          <a:effectLst/>
                        </a:rPr>
                        <a:t>蓝</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dirty="0">
                          <a:effectLst/>
                        </a:rPr>
                        <a:t>蓝</a:t>
                      </a:r>
                      <a:r>
                        <a:rPr lang="en-US" altLang="zh-CN" dirty="0">
                          <a:effectLst/>
                        </a:rPr>
                        <a:t>/</a:t>
                      </a:r>
                      <a:r>
                        <a:rPr lang="zh-CN" altLang="en-US" dirty="0">
                          <a:effectLst/>
                        </a:rPr>
                        <a:t>白</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a:effectLst/>
                        </a:rPr>
                        <a:t>橙</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a:effectLst/>
                        </a:rPr>
                        <a:t>棕</a:t>
                      </a:r>
                      <a:r>
                        <a:rPr lang="en-US" altLang="zh-CN">
                          <a:effectLst/>
                        </a:rPr>
                        <a:t>/</a:t>
                      </a:r>
                      <a:r>
                        <a:rPr lang="zh-CN" altLang="en-US">
                          <a:effectLst/>
                        </a:rPr>
                        <a:t>白</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a:effectLst/>
                        </a:rPr>
                        <a:t>棕</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0">
                <a:tc>
                  <a:txBody>
                    <a:bodyPr/>
                    <a:lstStyle/>
                    <a:p>
                      <a:pPr algn="ctr" fontAlgn="t"/>
                      <a:r>
                        <a:rPr lang="en-US" b="1">
                          <a:solidFill>
                            <a:srgbClr val="FFFFFF"/>
                          </a:solidFill>
                          <a:effectLst/>
                        </a:rPr>
                        <a:t>T568B</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a:effectLst/>
                        </a:rPr>
                        <a:t>橙</a:t>
                      </a:r>
                      <a:r>
                        <a:rPr lang="en-US" altLang="zh-CN">
                          <a:effectLst/>
                        </a:rPr>
                        <a:t>/</a:t>
                      </a:r>
                      <a:r>
                        <a:rPr lang="zh-CN" altLang="en-US">
                          <a:effectLst/>
                        </a:rPr>
                        <a:t>白</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a:effectLst/>
                        </a:rPr>
                        <a:t>橙</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a:effectLst/>
                        </a:rPr>
                        <a:t>绿</a:t>
                      </a:r>
                      <a:r>
                        <a:rPr lang="en-US" altLang="zh-CN">
                          <a:effectLst/>
                        </a:rPr>
                        <a:t>/</a:t>
                      </a:r>
                      <a:r>
                        <a:rPr lang="zh-CN" altLang="en-US">
                          <a:effectLst/>
                        </a:rPr>
                        <a:t>白</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a:effectLst/>
                        </a:rPr>
                        <a:t>蓝</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dirty="0">
                          <a:effectLst/>
                        </a:rPr>
                        <a:t>蓝</a:t>
                      </a:r>
                      <a:r>
                        <a:rPr lang="en-US" altLang="zh-CN" dirty="0">
                          <a:effectLst/>
                        </a:rPr>
                        <a:t>/</a:t>
                      </a:r>
                      <a:r>
                        <a:rPr lang="zh-CN" altLang="en-US" dirty="0">
                          <a:effectLst/>
                        </a:rPr>
                        <a:t>白</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dirty="0">
                          <a:effectLst/>
                        </a:rPr>
                        <a:t>绿</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dirty="0">
                          <a:effectLst/>
                        </a:rPr>
                        <a:t>棕</a:t>
                      </a:r>
                      <a:r>
                        <a:rPr lang="en-US" altLang="zh-CN" dirty="0">
                          <a:effectLst/>
                        </a:rPr>
                        <a:t>/</a:t>
                      </a:r>
                      <a:r>
                        <a:rPr lang="zh-CN" altLang="en-US" dirty="0">
                          <a:effectLst/>
                        </a:rPr>
                        <a:t>白</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ctr" fontAlgn="t"/>
                      <a:r>
                        <a:rPr lang="zh-CN" altLang="en-US" dirty="0">
                          <a:effectLst/>
                        </a:rPr>
                        <a:t>棕</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bl>
          </a:graphicData>
        </a:graphic>
      </p:graphicFrame>
    </p:spTree>
    <p:extLst>
      <p:ext uri="{BB962C8B-B14F-4D97-AF65-F5344CB8AC3E}">
        <p14:creationId xmlns:p14="http://schemas.microsoft.com/office/powerpoint/2010/main" val="9423341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直通双绞线</a:t>
            </a:r>
            <a:endParaRPr lang="zh-CN" altLang="en-US" dirty="0"/>
          </a:p>
        </p:txBody>
      </p:sp>
      <p:sp>
        <p:nvSpPr>
          <p:cNvPr id="3" name="内容占位符 2"/>
          <p:cNvSpPr>
            <a:spLocks noGrp="1"/>
          </p:cNvSpPr>
          <p:nvPr>
            <p:ph idx="1"/>
          </p:nvPr>
        </p:nvSpPr>
        <p:spPr>
          <a:xfrm>
            <a:off x="179512" y="1268760"/>
            <a:ext cx="8964488" cy="5328592"/>
          </a:xfrm>
        </p:spPr>
        <p:txBody>
          <a:bodyPr/>
          <a:lstStyle/>
          <a:p>
            <a:pPr>
              <a:lnSpc>
                <a:spcPct val="120000"/>
              </a:lnSpc>
            </a:pPr>
            <a:r>
              <a:rPr lang="zh-CN" altLang="en-US" sz="2400" b="0" dirty="0" smtClean="0"/>
              <a:t>直通双绞线的两端使用同一种标准，即同时采用</a:t>
            </a:r>
            <a:r>
              <a:rPr lang="en-US" altLang="zh-CN" sz="2400" b="0" dirty="0" smtClean="0"/>
              <a:t>T568A</a:t>
            </a:r>
            <a:r>
              <a:rPr lang="zh-CN" altLang="en-US" sz="2400" b="0" dirty="0" smtClean="0"/>
              <a:t>或</a:t>
            </a:r>
            <a:r>
              <a:rPr lang="en-US" altLang="zh-CN" sz="2400" b="0" dirty="0" smtClean="0"/>
              <a:t>T568B</a:t>
            </a:r>
            <a:r>
              <a:rPr lang="zh-CN" altLang="en-US" sz="2400" b="0" dirty="0" smtClean="0"/>
              <a:t>标准。交叉双绞线的一端采用</a:t>
            </a:r>
            <a:r>
              <a:rPr lang="en-US" altLang="zh-CN" sz="2400" b="0" dirty="0" smtClean="0"/>
              <a:t>T568B</a:t>
            </a:r>
            <a:r>
              <a:rPr lang="zh-CN" altLang="en-US" sz="2400" b="0" dirty="0" smtClean="0"/>
              <a:t>标准，另一端采用</a:t>
            </a:r>
            <a:r>
              <a:rPr lang="en-US" altLang="zh-CN" sz="2400" b="0" dirty="0" smtClean="0"/>
              <a:t>T568A</a:t>
            </a:r>
            <a:r>
              <a:rPr lang="zh-CN" altLang="en-US" sz="2400" b="0" dirty="0" smtClean="0"/>
              <a:t>标准。直通双绞线一端的针脚</a:t>
            </a:r>
            <a:r>
              <a:rPr lang="en-US" altLang="zh-CN" sz="2400" b="0" dirty="0" smtClean="0"/>
              <a:t>1</a:t>
            </a:r>
            <a:r>
              <a:rPr lang="zh-CN" altLang="en-US" sz="2400" b="0" dirty="0" smtClean="0"/>
              <a:t>连接到另一端的针脚</a:t>
            </a:r>
            <a:r>
              <a:rPr lang="en-US" altLang="zh-CN" sz="2400" b="0" dirty="0" smtClean="0"/>
              <a:t>1</a:t>
            </a:r>
            <a:r>
              <a:rPr lang="zh-CN" altLang="en-US" sz="2400" b="0" dirty="0" smtClean="0"/>
              <a:t>，一端的针脚</a:t>
            </a:r>
            <a:r>
              <a:rPr lang="en-US" altLang="zh-CN" sz="2400" b="0" dirty="0" smtClean="0"/>
              <a:t>2</a:t>
            </a:r>
            <a:r>
              <a:rPr lang="zh-CN" altLang="en-US" sz="2400" b="0" dirty="0" smtClean="0"/>
              <a:t>连接到另一端的针脚</a:t>
            </a:r>
            <a:r>
              <a:rPr lang="en-US" altLang="zh-CN" sz="2400" b="0" dirty="0" smtClean="0"/>
              <a:t>2</a:t>
            </a:r>
            <a:r>
              <a:rPr lang="zh-CN" altLang="en-US" sz="2400" b="0" dirty="0" smtClean="0"/>
              <a:t>，以此类推。</a:t>
            </a:r>
          </a:p>
          <a:p>
            <a:pPr>
              <a:lnSpc>
                <a:spcPct val="120000"/>
              </a:lnSpc>
            </a:pPr>
            <a:r>
              <a:rPr lang="zh-CN" altLang="en-US" sz="2400" b="0" dirty="0" smtClean="0"/>
              <a:t>直通双绞线主要应用于数据终端设备（</a:t>
            </a:r>
            <a:r>
              <a:rPr lang="en-US" altLang="zh-CN" sz="2400" b="0" dirty="0" smtClean="0"/>
              <a:t>DTE</a:t>
            </a:r>
            <a:r>
              <a:rPr lang="zh-CN" altLang="en-US" sz="2400" b="0" dirty="0" smtClean="0"/>
              <a:t>，</a:t>
            </a:r>
            <a:r>
              <a:rPr lang="en-US" altLang="zh-CN" sz="2400" b="0" dirty="0" smtClean="0"/>
              <a:t>Data Terminal Equipment</a:t>
            </a:r>
            <a:r>
              <a:rPr lang="zh-CN" altLang="en-US" sz="2400" b="0" dirty="0" smtClean="0"/>
              <a:t>）到数据通信设备（</a:t>
            </a:r>
            <a:r>
              <a:rPr lang="en-US" altLang="zh-CN" sz="2400" b="0" dirty="0" smtClean="0"/>
              <a:t>DCE</a:t>
            </a:r>
            <a:r>
              <a:rPr lang="zh-CN" altLang="en-US" sz="2400" b="0" dirty="0" smtClean="0"/>
              <a:t>，</a:t>
            </a:r>
            <a:r>
              <a:rPr lang="en-US" altLang="zh-CN" sz="2400" b="0" dirty="0" smtClean="0"/>
              <a:t>Data Communications Equipment</a:t>
            </a:r>
            <a:r>
              <a:rPr lang="zh-CN" altLang="en-US" sz="2400" b="0" dirty="0" smtClean="0"/>
              <a:t>）的连接。</a:t>
            </a:r>
            <a:r>
              <a:rPr lang="en-US" altLang="zh-CN" sz="2400" b="0" dirty="0" smtClean="0"/>
              <a:t>DTE</a:t>
            </a:r>
            <a:r>
              <a:rPr lang="zh-CN" altLang="en-US" sz="2400" b="0" dirty="0" smtClean="0"/>
              <a:t>主要为路由器、</a:t>
            </a:r>
            <a:r>
              <a:rPr lang="en-US" altLang="zh-CN" sz="2400" b="0" dirty="0" smtClean="0"/>
              <a:t>PC</a:t>
            </a:r>
            <a:r>
              <a:rPr lang="zh-CN" altLang="en-US" sz="2400" b="0" dirty="0" smtClean="0"/>
              <a:t>或服务器，而</a:t>
            </a:r>
            <a:r>
              <a:rPr lang="en-US" altLang="zh-CN" sz="2400" b="0" dirty="0" smtClean="0"/>
              <a:t>DCE</a:t>
            </a:r>
            <a:r>
              <a:rPr lang="zh-CN" altLang="en-US" sz="2400" b="0" dirty="0" smtClean="0"/>
              <a:t>为广域网交换机或路由器。交叉双绞线一端的针脚</a:t>
            </a:r>
            <a:r>
              <a:rPr lang="en-US" altLang="zh-CN" sz="2400" b="0" dirty="0" smtClean="0"/>
              <a:t>1</a:t>
            </a:r>
            <a:r>
              <a:rPr lang="zh-CN" altLang="en-US" sz="2400" b="0" dirty="0" smtClean="0"/>
              <a:t>连接到另一端的针脚</a:t>
            </a:r>
            <a:r>
              <a:rPr lang="en-US" altLang="zh-CN" sz="2400" b="0" dirty="0" smtClean="0"/>
              <a:t>3</a:t>
            </a:r>
            <a:r>
              <a:rPr lang="zh-CN" altLang="en-US" sz="2400" b="0" dirty="0" smtClean="0"/>
              <a:t>，针脚</a:t>
            </a:r>
            <a:r>
              <a:rPr lang="en-US" altLang="zh-CN" sz="2400" b="0" dirty="0" smtClean="0"/>
              <a:t>2</a:t>
            </a:r>
            <a:r>
              <a:rPr lang="zh-CN" altLang="en-US" sz="2400" b="0" dirty="0" smtClean="0"/>
              <a:t>连接到另一端的针脚</a:t>
            </a:r>
            <a:r>
              <a:rPr lang="en-US" altLang="zh-CN" sz="2400" b="0" dirty="0" smtClean="0"/>
              <a:t>6</a:t>
            </a:r>
            <a:r>
              <a:rPr lang="zh-CN" altLang="en-US" sz="2400" b="0" dirty="0" smtClean="0"/>
              <a:t>。将一台</a:t>
            </a:r>
            <a:r>
              <a:rPr lang="en-US" altLang="zh-CN" sz="2400" b="0" dirty="0" smtClean="0"/>
              <a:t>DTE</a:t>
            </a:r>
            <a:r>
              <a:rPr lang="zh-CN" altLang="en-US" sz="2400" b="0" dirty="0" smtClean="0"/>
              <a:t>设备连接到其他</a:t>
            </a:r>
            <a:r>
              <a:rPr lang="en-US" altLang="zh-CN" sz="2400" b="0" dirty="0" smtClean="0"/>
              <a:t>DTE</a:t>
            </a:r>
            <a:r>
              <a:rPr lang="zh-CN" altLang="en-US" sz="2400" b="0" dirty="0" smtClean="0"/>
              <a:t>设备上，或者将一台</a:t>
            </a:r>
            <a:r>
              <a:rPr lang="en-US" altLang="zh-CN" sz="2400" b="0" dirty="0" smtClean="0"/>
              <a:t>DCE</a:t>
            </a:r>
            <a:r>
              <a:rPr lang="zh-CN" altLang="en-US" sz="2400" b="0" dirty="0" smtClean="0"/>
              <a:t>设备连接到其他</a:t>
            </a:r>
            <a:r>
              <a:rPr lang="en-US" altLang="zh-CN" sz="2400" b="0" dirty="0" smtClean="0"/>
              <a:t>DCE</a:t>
            </a:r>
            <a:r>
              <a:rPr lang="zh-CN" altLang="en-US" sz="2400" b="0" dirty="0" smtClean="0"/>
              <a:t>设备上，应使用交叉双绞线，如图</a:t>
            </a:r>
            <a:r>
              <a:rPr lang="en-US" altLang="zh-CN" sz="2400" b="0" dirty="0" smtClean="0"/>
              <a:t>2-5</a:t>
            </a:r>
            <a:r>
              <a:rPr lang="zh-CN" altLang="en-US" sz="2400" b="0" dirty="0" smtClean="0"/>
              <a:t>所示。</a:t>
            </a:r>
          </a:p>
          <a:p>
            <a:pPr>
              <a:lnSpc>
                <a:spcPct val="120000"/>
              </a:lnSpc>
            </a:pPr>
            <a:endParaRPr lang="zh-CN" altLang="en-US" sz="2400" dirty="0"/>
          </a:p>
        </p:txBody>
      </p:sp>
    </p:spTree>
    <p:extLst>
      <p:ext uri="{BB962C8B-B14F-4D97-AF65-F5344CB8AC3E}">
        <p14:creationId xmlns:p14="http://schemas.microsoft.com/office/powerpoint/2010/main" val="2854925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直通线和交叉线连接方式</a:t>
            </a:r>
            <a:endParaRPr lang="zh-CN" altLang="en-US" dirty="0"/>
          </a:p>
        </p:txBody>
      </p:sp>
      <p:sp>
        <p:nvSpPr>
          <p:cNvPr id="4" name="AutoShape 2" descr="http://hunan.ouchn.cn/pluginfile.php/549845/mod_page/content/39/2-2-3.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AutoShape 4" descr="http://hunan.ouchn.cn/pluginfile.php/549845/mod_page/content/39/2-2-3.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pic>
        <p:nvPicPr>
          <p:cNvPr id="15155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2276872"/>
            <a:ext cx="8671690" cy="26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6"/>
          <p:cNvSpPr>
            <a:spLocks noChangeArrowheads="1"/>
          </p:cNvSpPr>
          <p:nvPr/>
        </p:nvSpPr>
        <p:spPr bwMode="auto">
          <a:xfrm>
            <a:off x="2305874" y="5157192"/>
            <a:ext cx="363593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2000" b="1" dirty="0">
                <a:solidFill>
                  <a:srgbClr val="00B050"/>
                </a:solidFill>
              </a:rPr>
              <a:t>图 </a:t>
            </a:r>
            <a:r>
              <a:rPr kumimoji="1" lang="en-US" altLang="zh-CN" sz="2000" b="1" dirty="0" smtClean="0">
                <a:solidFill>
                  <a:srgbClr val="00B050"/>
                </a:solidFill>
              </a:rPr>
              <a:t>6  </a:t>
            </a:r>
            <a:r>
              <a:rPr kumimoji="1" lang="zh-CN" altLang="en-US" sz="2000" b="1" dirty="0" smtClean="0">
                <a:solidFill>
                  <a:srgbClr val="00B050"/>
                </a:solidFill>
              </a:rPr>
              <a:t>直通</a:t>
            </a:r>
            <a:r>
              <a:rPr kumimoji="1" lang="zh-CN" altLang="en-US" sz="2000" b="1" dirty="0">
                <a:solidFill>
                  <a:srgbClr val="00B050"/>
                </a:solidFill>
              </a:rPr>
              <a:t>线和交叉线连接方式</a:t>
            </a:r>
          </a:p>
        </p:txBody>
      </p:sp>
    </p:spTree>
    <p:extLst>
      <p:ext uri="{BB962C8B-B14F-4D97-AF65-F5344CB8AC3E}">
        <p14:creationId xmlns:p14="http://schemas.microsoft.com/office/powerpoint/2010/main" val="348309834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同轴电缆</a:t>
            </a:r>
            <a:endParaRPr lang="zh-CN" altLang="en-US" dirty="0"/>
          </a:p>
        </p:txBody>
      </p:sp>
      <p:sp>
        <p:nvSpPr>
          <p:cNvPr id="3" name="内容占位符 2"/>
          <p:cNvSpPr>
            <a:spLocks noGrp="1"/>
          </p:cNvSpPr>
          <p:nvPr>
            <p:ph idx="1"/>
          </p:nvPr>
        </p:nvSpPr>
        <p:spPr>
          <a:xfrm>
            <a:off x="393860" y="1412776"/>
            <a:ext cx="4896544" cy="3024336"/>
          </a:xfrm>
        </p:spPr>
        <p:txBody>
          <a:bodyPr/>
          <a:lstStyle/>
          <a:p>
            <a:r>
              <a:rPr lang="zh-CN" altLang="en-US" sz="2000" b="0" dirty="0"/>
              <a:t>同轴电缆比双绞线的抗干扰屏蔽能力强，可实现更远距离上的高速数据传输。</a:t>
            </a:r>
          </a:p>
          <a:p>
            <a:r>
              <a:rPr lang="zh-CN" altLang="en-US" sz="2000" b="0" dirty="0" smtClean="0"/>
              <a:t>如图所</a:t>
            </a:r>
            <a:r>
              <a:rPr lang="zh-CN" altLang="en-US" sz="2000" b="0" dirty="0"/>
              <a:t>示，同轴电缆以一条铜质导线为核心，从内向外分别为绝缘层、网状屏蔽层及塑料保护层。</a:t>
            </a:r>
          </a:p>
          <a:p>
            <a:r>
              <a:rPr lang="zh-CN" altLang="en-US" sz="2000" b="0" dirty="0"/>
              <a:t>常用的同轴电缆有</a:t>
            </a:r>
            <a:r>
              <a:rPr lang="en-US" altLang="zh-CN" sz="2000" b="0" dirty="0"/>
              <a:t>50Ω</a:t>
            </a:r>
            <a:r>
              <a:rPr lang="zh-CN" altLang="en-US" sz="2000" b="0" dirty="0"/>
              <a:t>及</a:t>
            </a:r>
            <a:r>
              <a:rPr lang="en-US" altLang="zh-CN" sz="2000" b="0" dirty="0"/>
              <a:t>75Ω</a:t>
            </a:r>
            <a:r>
              <a:rPr lang="zh-CN" altLang="en-US" sz="2000" b="0" dirty="0"/>
              <a:t>两种型号：</a:t>
            </a:r>
            <a:r>
              <a:rPr lang="en-US" altLang="zh-CN" sz="2000" b="0" dirty="0"/>
              <a:t>50Ω</a:t>
            </a:r>
            <a:r>
              <a:rPr lang="zh-CN" altLang="en-US" sz="2000" b="0" dirty="0"/>
              <a:t>同轴电缆用于数字信号传输，</a:t>
            </a:r>
            <a:r>
              <a:rPr lang="en-US" altLang="zh-CN" sz="2000" b="0" dirty="0"/>
              <a:t>75Ω</a:t>
            </a:r>
            <a:r>
              <a:rPr lang="zh-CN" altLang="en-US" sz="2000" b="0" dirty="0"/>
              <a:t>同轴电缆最初用于模拟信号传输，目前较常用于传输数字信号</a:t>
            </a:r>
            <a:r>
              <a:rPr lang="zh-CN" altLang="en-US" sz="2000" b="0" dirty="0" smtClean="0"/>
              <a:t>。</a:t>
            </a:r>
            <a:endParaRPr lang="zh-CN" altLang="en-US" sz="2000" b="0" dirty="0"/>
          </a:p>
        </p:txBody>
      </p:sp>
      <p:pic>
        <p:nvPicPr>
          <p:cNvPr id="153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9777" y="1556792"/>
            <a:ext cx="3924223"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a:spLocks noChangeArrowheads="1"/>
          </p:cNvSpPr>
          <p:nvPr/>
        </p:nvSpPr>
        <p:spPr bwMode="auto">
          <a:xfrm>
            <a:off x="5880089" y="4293096"/>
            <a:ext cx="260359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2000" b="1" dirty="0">
                <a:solidFill>
                  <a:srgbClr val="00B050"/>
                </a:solidFill>
              </a:rPr>
              <a:t>图 </a:t>
            </a:r>
            <a:r>
              <a:rPr kumimoji="1" lang="en-US" altLang="zh-CN" sz="2000" b="1" dirty="0" smtClean="0">
                <a:solidFill>
                  <a:srgbClr val="00B050"/>
                </a:solidFill>
              </a:rPr>
              <a:t>7  </a:t>
            </a:r>
            <a:r>
              <a:rPr kumimoji="1" lang="zh-CN" altLang="en-US" sz="2000" b="1" dirty="0" smtClean="0">
                <a:solidFill>
                  <a:srgbClr val="00B050"/>
                </a:solidFill>
              </a:rPr>
              <a:t>同轴电缆</a:t>
            </a:r>
            <a:r>
              <a:rPr kumimoji="1" lang="zh-CN" altLang="en-US" sz="2000" b="1" dirty="0">
                <a:solidFill>
                  <a:srgbClr val="00B050"/>
                </a:solidFill>
              </a:rPr>
              <a:t>的构造</a:t>
            </a:r>
          </a:p>
        </p:txBody>
      </p:sp>
    </p:spTree>
    <p:extLst>
      <p:ext uri="{BB962C8B-B14F-4D97-AF65-F5344CB8AC3E}">
        <p14:creationId xmlns:p14="http://schemas.microsoft.com/office/powerpoint/2010/main" val="10448994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同轴电缆</a:t>
            </a:r>
            <a:endParaRPr lang="zh-CN" altLang="en-US" dirty="0"/>
          </a:p>
        </p:txBody>
      </p:sp>
      <p:sp>
        <p:nvSpPr>
          <p:cNvPr id="4" name="内容占位符 3"/>
          <p:cNvSpPr>
            <a:spLocks noGrp="1"/>
          </p:cNvSpPr>
          <p:nvPr>
            <p:ph idx="1"/>
          </p:nvPr>
        </p:nvSpPr>
        <p:spPr>
          <a:xfrm>
            <a:off x="467544" y="1628800"/>
            <a:ext cx="8305800" cy="4876800"/>
          </a:xfrm>
        </p:spPr>
        <p:txBody>
          <a:bodyPr/>
          <a:lstStyle/>
          <a:p>
            <a:r>
              <a:rPr lang="zh-CN" altLang="en-US" b="0" dirty="0"/>
              <a:t>同轴电缆的网状屏蔽层设计使其具有高传输带宽和低噪声干扰的特性。通常，网络中的传输带宽由电缆材质、长度、信号信噪比等因素决定，现代线缆可达到近</a:t>
            </a:r>
            <a:r>
              <a:rPr lang="en-US" altLang="zh-CN" b="0" dirty="0"/>
              <a:t>1GHz</a:t>
            </a:r>
            <a:r>
              <a:rPr lang="zh-CN" altLang="en-US" b="0" dirty="0"/>
              <a:t>带宽的传输性能</a:t>
            </a:r>
            <a:r>
              <a:rPr lang="zh-CN" altLang="en-US" b="0" dirty="0" smtClean="0"/>
              <a:t>。</a:t>
            </a:r>
            <a:endParaRPr lang="en-US" altLang="zh-CN" b="0" dirty="0" smtClean="0"/>
          </a:p>
          <a:p>
            <a:endParaRPr lang="zh-CN" altLang="en-US" b="0" dirty="0"/>
          </a:p>
          <a:p>
            <a:r>
              <a:rPr lang="zh-CN" altLang="en-US" b="0" dirty="0"/>
              <a:t>同轴电缆过去被广泛应用于电话网络中的远距离通信，但目前更多地是使用光缆作为远距离通信介质。同轴电缆在有线电视和城域网中具有广泛的应用。</a:t>
            </a:r>
          </a:p>
          <a:p>
            <a:endParaRPr lang="zh-CN" altLang="en-US" dirty="0"/>
          </a:p>
        </p:txBody>
      </p:sp>
    </p:spTree>
    <p:extLst>
      <p:ext uri="{BB962C8B-B14F-4D97-AF65-F5344CB8AC3E}">
        <p14:creationId xmlns:p14="http://schemas.microsoft.com/office/powerpoint/2010/main" val="3953681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同轴电缆</a:t>
            </a:r>
            <a:r>
              <a:rPr lang="zh-CN" altLang="en-US" b="0" dirty="0" smtClean="0"/>
              <a:t>的分类</a:t>
            </a:r>
            <a:endParaRPr lang="zh-CN" altLang="en-US" dirty="0"/>
          </a:p>
        </p:txBody>
      </p:sp>
      <p:sp>
        <p:nvSpPr>
          <p:cNvPr id="3" name="内容占位符 2"/>
          <p:cNvSpPr>
            <a:spLocks noGrp="1"/>
          </p:cNvSpPr>
          <p:nvPr>
            <p:ph idx="1"/>
          </p:nvPr>
        </p:nvSpPr>
        <p:spPr>
          <a:xfrm>
            <a:off x="335862" y="1412776"/>
            <a:ext cx="8836025" cy="5040560"/>
          </a:xfrm>
        </p:spPr>
        <p:txBody>
          <a:bodyPr/>
          <a:lstStyle/>
          <a:p>
            <a:pPr>
              <a:lnSpc>
                <a:spcPts val="3500"/>
              </a:lnSpc>
            </a:pPr>
            <a:r>
              <a:rPr lang="zh-CN" altLang="en-US" sz="2400" b="0" dirty="0"/>
              <a:t>按照直径的不同，同轴电缆可分为粗缆和细缆两种。粗缆适用于比较大型的局部网络，它的标准距离长、可靠性高。由于安装时不需要切断电缆，因此可以根据需要灵活调整计算机的入网位置。但粗缆网络必须安装收发器和收发器电缆，安装难度大，总体造价高。</a:t>
            </a:r>
          </a:p>
          <a:p>
            <a:pPr>
              <a:lnSpc>
                <a:spcPts val="3500"/>
              </a:lnSpc>
            </a:pPr>
            <a:r>
              <a:rPr lang="zh-CN" altLang="en-US" sz="2400" b="0" dirty="0"/>
              <a:t>细缆安装比较简单，造价低，但在安装过程需要切断电缆，两头需装上基本网络连接头（</a:t>
            </a:r>
            <a:r>
              <a:rPr lang="en-US" altLang="zh-CN" sz="2400" b="0" dirty="0"/>
              <a:t>BNC</a:t>
            </a:r>
            <a:r>
              <a:rPr lang="zh-CN" altLang="en-US" sz="2400" b="0" dirty="0"/>
              <a:t>，</a:t>
            </a:r>
            <a:r>
              <a:rPr lang="en-US" altLang="zh-CN" sz="2400" b="0" dirty="0"/>
              <a:t>Bayonet Nut Connector</a:t>
            </a:r>
            <a:r>
              <a:rPr lang="zh-CN" altLang="en-US" sz="2400" b="0" dirty="0"/>
              <a:t>），然后接在</a:t>
            </a:r>
            <a:r>
              <a:rPr lang="en-US" altLang="zh-CN" sz="2400" b="0" dirty="0"/>
              <a:t>T</a:t>
            </a:r>
            <a:r>
              <a:rPr lang="zh-CN" altLang="en-US" sz="2400" b="0" dirty="0"/>
              <a:t>型连接器两端，所以当接头过多时容易产生接触不良的隐患，导致以太网在运行过程中发生故障。</a:t>
            </a:r>
          </a:p>
          <a:p>
            <a:pPr>
              <a:lnSpc>
                <a:spcPts val="3500"/>
              </a:lnSpc>
            </a:pPr>
            <a:endParaRPr lang="zh-CN" altLang="en-US" sz="2400" dirty="0"/>
          </a:p>
        </p:txBody>
      </p:sp>
      <p:sp>
        <p:nvSpPr>
          <p:cNvPr id="4" name="AutoShape 2" descr="http://hunan.ouchn.cn/pluginfile.php/549845/mod_page/content/39/2-2-4.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47099119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光纤</a:t>
            </a:r>
            <a:endParaRPr lang="zh-CN" altLang="en-US" dirty="0"/>
          </a:p>
        </p:txBody>
      </p:sp>
      <p:sp>
        <p:nvSpPr>
          <p:cNvPr id="3" name="内容占位符 2"/>
          <p:cNvSpPr>
            <a:spLocks noGrp="1"/>
          </p:cNvSpPr>
          <p:nvPr>
            <p:ph idx="1"/>
          </p:nvPr>
        </p:nvSpPr>
        <p:spPr>
          <a:xfrm>
            <a:off x="0" y="1201998"/>
            <a:ext cx="5904656" cy="5395353"/>
          </a:xfrm>
        </p:spPr>
        <p:txBody>
          <a:bodyPr/>
          <a:lstStyle/>
          <a:p>
            <a:pPr>
              <a:lnSpc>
                <a:spcPts val="3200"/>
              </a:lnSpc>
            </a:pPr>
            <a:r>
              <a:rPr lang="zh-CN" altLang="en-US" sz="2400" b="0" dirty="0"/>
              <a:t>光纤的中心为玻璃纤维制成的纤芯，通常多模光纤纤芯的直径为</a:t>
            </a:r>
            <a:r>
              <a:rPr lang="en-US" altLang="zh-CN" sz="2400" b="0" dirty="0"/>
              <a:t>50μm</a:t>
            </a:r>
            <a:r>
              <a:rPr lang="zh-CN" altLang="en-US" sz="2400" b="0" dirty="0"/>
              <a:t>，约为一根头发的直径，而单模光纤纤芯的直径为</a:t>
            </a:r>
            <a:r>
              <a:rPr lang="en-US" altLang="zh-CN" sz="2400" b="0" dirty="0"/>
              <a:t>8~10μm</a:t>
            </a:r>
            <a:r>
              <a:rPr lang="zh-CN" altLang="en-US" sz="2400" b="0" dirty="0"/>
              <a:t>。光纤的构造接近同轴电缆，但与同轴电缆不同的是，光纤中没有附加网状屏蔽层。</a:t>
            </a:r>
          </a:p>
          <a:p>
            <a:pPr>
              <a:lnSpc>
                <a:spcPts val="3200"/>
              </a:lnSpc>
            </a:pPr>
            <a:r>
              <a:rPr lang="zh-CN" altLang="en-US" sz="2400" b="0" dirty="0"/>
              <a:t>纤芯外的包层由具有较低折射率的玻璃纤维制成，用于反射纤芯内的光线，保证光纤通信的正常进行。包层外是一层由聚乙烯制成的保护套，用于保护光纤的内部结构。如</a:t>
            </a:r>
            <a:r>
              <a:rPr lang="zh-CN" altLang="en-US" sz="2400" b="0" dirty="0" smtClean="0"/>
              <a:t>图所</a:t>
            </a:r>
            <a:r>
              <a:rPr lang="zh-CN" altLang="en-US" sz="2400" b="0" dirty="0"/>
              <a:t>示，通常使用塑料外保护层将多束光纤束缚在一起，制成实际中所使用的通信光缆。</a:t>
            </a:r>
          </a:p>
          <a:p>
            <a:pPr>
              <a:lnSpc>
                <a:spcPts val="3200"/>
              </a:lnSpc>
            </a:pPr>
            <a:endParaRPr lang="zh-CN" altLang="en-US" sz="2400" dirty="0"/>
          </a:p>
        </p:txBody>
      </p:sp>
      <p:pic>
        <p:nvPicPr>
          <p:cNvPr id="154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8186" y="2276872"/>
            <a:ext cx="3205814" cy="32501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6"/>
          <p:cNvSpPr>
            <a:spLocks noChangeArrowheads="1"/>
          </p:cNvSpPr>
          <p:nvPr/>
        </p:nvSpPr>
        <p:spPr bwMode="auto">
          <a:xfrm>
            <a:off x="6884502" y="5661248"/>
            <a:ext cx="131318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2000" b="1" dirty="0">
                <a:solidFill>
                  <a:srgbClr val="00B050"/>
                </a:solidFill>
              </a:rPr>
              <a:t>图 </a:t>
            </a:r>
            <a:r>
              <a:rPr kumimoji="1" lang="en-US" altLang="zh-CN" sz="2000" b="1" dirty="0" smtClean="0">
                <a:solidFill>
                  <a:srgbClr val="00B050"/>
                </a:solidFill>
              </a:rPr>
              <a:t>8  </a:t>
            </a:r>
            <a:r>
              <a:rPr kumimoji="1" lang="zh-CN" altLang="en-US" sz="2000" b="1" dirty="0" smtClean="0">
                <a:solidFill>
                  <a:srgbClr val="00B050"/>
                </a:solidFill>
              </a:rPr>
              <a:t>光纤</a:t>
            </a:r>
            <a:endParaRPr kumimoji="1" lang="zh-CN" altLang="en-US" sz="2000" b="1" dirty="0">
              <a:solidFill>
                <a:srgbClr val="00B050"/>
              </a:solidFill>
            </a:endParaRPr>
          </a:p>
        </p:txBody>
      </p:sp>
    </p:spTree>
    <p:extLst>
      <p:ext uri="{BB962C8B-B14F-4D97-AF65-F5344CB8AC3E}">
        <p14:creationId xmlns:p14="http://schemas.microsoft.com/office/powerpoint/2010/main" val="239953121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光纤存在缺点的</a:t>
            </a:r>
            <a:r>
              <a:rPr lang="zh-CN" altLang="en-US" dirty="0" smtClean="0"/>
              <a:t>缺点</a:t>
            </a:r>
            <a:endParaRPr lang="zh-CN" altLang="en-US" dirty="0"/>
          </a:p>
        </p:txBody>
      </p:sp>
      <p:sp>
        <p:nvSpPr>
          <p:cNvPr id="3" name="内容占位符 2"/>
          <p:cNvSpPr>
            <a:spLocks noGrp="1"/>
          </p:cNvSpPr>
          <p:nvPr>
            <p:ph idx="1"/>
          </p:nvPr>
        </p:nvSpPr>
        <p:spPr>
          <a:xfrm>
            <a:off x="251520" y="1341438"/>
            <a:ext cx="8892480" cy="5111898"/>
          </a:xfrm>
        </p:spPr>
        <p:txBody>
          <a:bodyPr/>
          <a:lstStyle/>
          <a:p>
            <a:pPr>
              <a:lnSpc>
                <a:spcPts val="3500"/>
              </a:lnSpc>
            </a:pPr>
            <a:r>
              <a:rPr lang="en-US" altLang="zh-CN" sz="2400" b="0" dirty="0" smtClean="0"/>
              <a:t>1</a:t>
            </a:r>
            <a:r>
              <a:rPr lang="zh-CN" altLang="en-US" sz="2400" b="0" dirty="0"/>
              <a:t>）精确连接两根光纤需要使用专用设备，造成额外开销。</a:t>
            </a:r>
          </a:p>
          <a:p>
            <a:pPr>
              <a:lnSpc>
                <a:spcPts val="3500"/>
              </a:lnSpc>
            </a:pPr>
            <a:r>
              <a:rPr lang="en-US" altLang="zh-CN" sz="2400" b="0" dirty="0"/>
              <a:t>2</a:t>
            </a:r>
            <a:r>
              <a:rPr lang="zh-CN" altLang="en-US" sz="2400" b="0" dirty="0"/>
              <a:t>）通常情况下，使用光纤连网时，网络拓扑被设计为由若干点对点连接组成的环状网络，以</a:t>
            </a:r>
            <a:r>
              <a:rPr lang="en-US" altLang="zh-CN" sz="2400" b="0" dirty="0"/>
              <a:t>T</a:t>
            </a:r>
            <a:r>
              <a:rPr lang="zh-CN" altLang="en-US" sz="2400" b="0" dirty="0"/>
              <a:t>型接口作为链路间的连接设备，并允许计算机从接口处接入网络。</a:t>
            </a:r>
          </a:p>
          <a:p>
            <a:pPr>
              <a:lnSpc>
                <a:spcPts val="3500"/>
              </a:lnSpc>
            </a:pPr>
            <a:r>
              <a:rPr lang="zh-CN" altLang="en-US" sz="2400" b="0" dirty="0"/>
              <a:t>光纤传输系统具有光源、光纤及探测器这三个要素。在光纤传输中，通常以一个光脉冲代表</a:t>
            </a:r>
            <a:r>
              <a:rPr lang="en-US" altLang="zh-CN" sz="2400" b="0" dirty="0"/>
              <a:t>1</a:t>
            </a:r>
            <a:r>
              <a:rPr lang="zh-CN" altLang="en-US" sz="2400" b="0" dirty="0"/>
              <a:t>，无光脉冲则代表</a:t>
            </a:r>
            <a:r>
              <a:rPr lang="en-US" altLang="zh-CN" sz="2400" b="0" dirty="0"/>
              <a:t>0</a:t>
            </a:r>
            <a:r>
              <a:rPr lang="zh-CN" altLang="en-US" sz="2400" b="0" dirty="0"/>
              <a:t>，光脉冲由光源产生。探测器在接收到光信号时将其转换为电信号。通过将光源连接至光纤的一端，并在另一端安装探测器即可组成一个简单的单向数据传输系统。该系统接收电信号作为输入，并将其转换为光信号，通过光源发送至光纤。接收端的探测器感应到光信号后，将其转换为对应的电信号输出。</a:t>
            </a:r>
          </a:p>
          <a:p>
            <a:pPr>
              <a:lnSpc>
                <a:spcPts val="3500"/>
              </a:lnSpc>
            </a:pPr>
            <a:endParaRPr lang="zh-CN" altLang="en-US" sz="2400" dirty="0"/>
          </a:p>
        </p:txBody>
      </p:sp>
    </p:spTree>
    <p:extLst>
      <p:ext uri="{BB962C8B-B14F-4D97-AF65-F5344CB8AC3E}">
        <p14:creationId xmlns:p14="http://schemas.microsoft.com/office/powerpoint/2010/main" val="36714664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2.</a:t>
            </a:r>
            <a:r>
              <a:rPr lang="zh-CN" altLang="en-US" dirty="0" smtClean="0"/>
              <a:t>无线</a:t>
            </a:r>
            <a:r>
              <a:rPr lang="zh-CN" altLang="en-US" b="0" dirty="0" smtClean="0"/>
              <a:t>介质</a:t>
            </a:r>
            <a:endParaRPr lang="zh-CN" altLang="en-US" dirty="0"/>
          </a:p>
        </p:txBody>
      </p:sp>
      <p:sp>
        <p:nvSpPr>
          <p:cNvPr id="3" name="内容占位符 2"/>
          <p:cNvSpPr>
            <a:spLocks noGrp="1"/>
          </p:cNvSpPr>
          <p:nvPr>
            <p:ph idx="1"/>
          </p:nvPr>
        </p:nvSpPr>
        <p:spPr>
          <a:xfrm>
            <a:off x="827584" y="1772816"/>
            <a:ext cx="7344816" cy="3168352"/>
          </a:xfrm>
        </p:spPr>
        <p:txBody>
          <a:bodyPr/>
          <a:lstStyle/>
          <a:p>
            <a:r>
              <a:rPr lang="zh-CN" altLang="en-US" b="0" dirty="0">
                <a:solidFill>
                  <a:srgbClr val="636161"/>
                </a:solidFill>
                <a:latin typeface="Microsoft YaHei"/>
              </a:rPr>
              <a:t>无线通信因具有不受地理位置限制、部署和接入方式灵活等特点，成为移动接入的通信选择</a:t>
            </a:r>
            <a:r>
              <a:rPr lang="zh-CN" altLang="en-US" b="0" dirty="0" smtClean="0">
                <a:solidFill>
                  <a:srgbClr val="636161"/>
                </a:solidFill>
                <a:latin typeface="Microsoft YaHei"/>
              </a:rPr>
              <a:t>。</a:t>
            </a:r>
            <a:endParaRPr lang="en-US" altLang="zh-CN" b="0" dirty="0" smtClean="0">
              <a:solidFill>
                <a:srgbClr val="636161"/>
              </a:solidFill>
              <a:latin typeface="Microsoft YaHei"/>
            </a:endParaRPr>
          </a:p>
          <a:p>
            <a:endParaRPr lang="zh-CN" altLang="en-US" b="0" dirty="0">
              <a:solidFill>
                <a:srgbClr val="636161"/>
              </a:solidFill>
              <a:latin typeface="Microsoft YaHei"/>
            </a:endParaRPr>
          </a:p>
          <a:p>
            <a:r>
              <a:rPr lang="zh-CN" altLang="en-US" b="0" dirty="0">
                <a:solidFill>
                  <a:srgbClr val="636161"/>
                </a:solidFill>
                <a:latin typeface="Microsoft YaHei"/>
              </a:rPr>
              <a:t>无线通信利用电磁波在自由空间的传播进行数据传输。常用的无线通信方式包括短波通信、微波通信和蓝牙等。</a:t>
            </a:r>
            <a:endParaRPr lang="zh-CN" altLang="en-US" b="0" i="0" dirty="0">
              <a:solidFill>
                <a:srgbClr val="636161"/>
              </a:solidFill>
              <a:effectLst/>
              <a:latin typeface="Microsoft YaHei"/>
            </a:endParaRPr>
          </a:p>
        </p:txBody>
      </p:sp>
    </p:spTree>
    <p:extLst>
      <p:ext uri="{BB962C8B-B14F-4D97-AF65-F5344CB8AC3E}">
        <p14:creationId xmlns:p14="http://schemas.microsoft.com/office/powerpoint/2010/main" val="312740537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短波通信</a:t>
            </a:r>
          </a:p>
        </p:txBody>
      </p:sp>
      <p:sp>
        <p:nvSpPr>
          <p:cNvPr id="3" name="内容占位符 2"/>
          <p:cNvSpPr>
            <a:spLocks noGrp="1"/>
          </p:cNvSpPr>
          <p:nvPr>
            <p:ph idx="1"/>
          </p:nvPr>
        </p:nvSpPr>
        <p:spPr>
          <a:xfrm>
            <a:off x="467544" y="1341438"/>
            <a:ext cx="8676456" cy="4876800"/>
          </a:xfrm>
        </p:spPr>
        <p:txBody>
          <a:bodyPr/>
          <a:lstStyle/>
          <a:p>
            <a:pPr>
              <a:lnSpc>
                <a:spcPct val="150000"/>
              </a:lnSpc>
            </a:pPr>
            <a:r>
              <a:rPr lang="zh-CN" altLang="en-US" b="0" dirty="0">
                <a:solidFill>
                  <a:srgbClr val="636161"/>
                </a:solidFill>
                <a:latin typeface="Microsoft YaHei"/>
              </a:rPr>
              <a:t>短波通信是指利用频率在</a:t>
            </a:r>
            <a:r>
              <a:rPr lang="en-US" altLang="zh-CN" b="0" dirty="0">
                <a:solidFill>
                  <a:srgbClr val="636161"/>
                </a:solidFill>
                <a:latin typeface="Microsoft YaHei"/>
              </a:rPr>
              <a:t>3~30MHz</a:t>
            </a:r>
            <a:r>
              <a:rPr lang="zh-CN" altLang="en-US" b="0" dirty="0">
                <a:solidFill>
                  <a:srgbClr val="636161"/>
                </a:solidFill>
                <a:latin typeface="Microsoft YaHei"/>
              </a:rPr>
              <a:t>的电磁波进行通信，短波波段的电磁波既可以沿地面传播，也可以通过电离层的反射进行远距离传输。短波信道的通信质量较差。当使用短波通信时，通常以低速传输，每路信道的传输速率在数十</a:t>
            </a:r>
            <a:r>
              <a:rPr lang="en-US" altLang="zh-CN" b="0" dirty="0">
                <a:solidFill>
                  <a:srgbClr val="636161"/>
                </a:solidFill>
                <a:latin typeface="Microsoft YaHei"/>
              </a:rPr>
              <a:t>bps</a:t>
            </a:r>
            <a:r>
              <a:rPr lang="zh-CN" altLang="en-US" b="0" dirty="0">
                <a:solidFill>
                  <a:srgbClr val="636161"/>
                </a:solidFill>
                <a:latin typeface="Microsoft YaHei"/>
              </a:rPr>
              <a:t>到数百</a:t>
            </a:r>
            <a:r>
              <a:rPr lang="en-US" altLang="zh-CN" b="0" dirty="0">
                <a:solidFill>
                  <a:srgbClr val="636161"/>
                </a:solidFill>
                <a:latin typeface="Microsoft YaHei"/>
              </a:rPr>
              <a:t>bps</a:t>
            </a:r>
            <a:r>
              <a:rPr lang="zh-CN" altLang="en-US" b="0" dirty="0">
                <a:solidFill>
                  <a:srgbClr val="636161"/>
                </a:solidFill>
                <a:latin typeface="Microsoft YaHei"/>
              </a:rPr>
              <a:t>。要提高数据的传输速率，需使用更加复杂的调制解调技术。</a:t>
            </a:r>
            <a:endParaRPr lang="zh-CN" altLang="en-US" dirty="0"/>
          </a:p>
        </p:txBody>
      </p:sp>
    </p:spTree>
    <p:extLst>
      <p:ext uri="{BB962C8B-B14F-4D97-AF65-F5344CB8AC3E}">
        <p14:creationId xmlns:p14="http://schemas.microsoft.com/office/powerpoint/2010/main" val="30271899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微波通信</a:t>
            </a:r>
            <a:endParaRPr lang="zh-CN" altLang="en-US" dirty="0"/>
          </a:p>
        </p:txBody>
      </p:sp>
      <p:sp>
        <p:nvSpPr>
          <p:cNvPr id="3" name="内容占位符 2"/>
          <p:cNvSpPr>
            <a:spLocks noGrp="1"/>
          </p:cNvSpPr>
          <p:nvPr>
            <p:ph idx="1"/>
          </p:nvPr>
        </p:nvSpPr>
        <p:spPr>
          <a:xfrm>
            <a:off x="171306" y="1556792"/>
            <a:ext cx="8964488" cy="4752528"/>
          </a:xfrm>
        </p:spPr>
        <p:txBody>
          <a:bodyPr/>
          <a:lstStyle/>
          <a:p>
            <a:pPr>
              <a:lnSpc>
                <a:spcPct val="150000"/>
              </a:lnSpc>
            </a:pPr>
            <a:r>
              <a:rPr lang="zh-CN" altLang="en-US" b="0" dirty="0"/>
              <a:t>微波是指频率在</a:t>
            </a:r>
            <a:r>
              <a:rPr lang="en-US" altLang="zh-CN" b="0" dirty="0"/>
              <a:t>300MHz~300GHz</a:t>
            </a:r>
            <a:r>
              <a:rPr lang="zh-CN" altLang="en-US" b="0" dirty="0"/>
              <a:t>，波长在</a:t>
            </a:r>
            <a:r>
              <a:rPr lang="en-US" altLang="zh-CN" b="0" dirty="0"/>
              <a:t>1mm~1m</a:t>
            </a:r>
            <a:r>
              <a:rPr lang="zh-CN" altLang="en-US" b="0" dirty="0"/>
              <a:t>的电磁波。微波可穿透电离层进入外层空间，传统的微波通信主要有两种方式，即地面微波接力通信和卫星通信。</a:t>
            </a:r>
          </a:p>
          <a:p>
            <a:pPr>
              <a:lnSpc>
                <a:spcPct val="150000"/>
              </a:lnSpc>
            </a:pPr>
            <a:r>
              <a:rPr lang="zh-CN" altLang="en-US" b="0" dirty="0"/>
              <a:t>通信距离较远时，接收端与发送端之间必须建立若干个中继站，将接收到的信号放大之后发送至下一站，这种通信方式即地面微波接力通信。目前地面微波接力通信被广泛应用于长途电话、移动电话和无线电视等领域。</a:t>
            </a:r>
          </a:p>
          <a:p>
            <a:pPr marL="0" indent="0">
              <a:lnSpc>
                <a:spcPct val="150000"/>
              </a:lnSpc>
              <a:buNone/>
            </a:pPr>
            <a:endParaRPr lang="zh-CN" altLang="en-US" dirty="0"/>
          </a:p>
        </p:txBody>
      </p:sp>
    </p:spTree>
    <p:extLst>
      <p:ext uri="{BB962C8B-B14F-4D97-AF65-F5344CB8AC3E}">
        <p14:creationId xmlns:p14="http://schemas.microsoft.com/office/powerpoint/2010/main" val="49015765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smtClean="0"/>
              <a:t>微波通信的</a:t>
            </a:r>
            <a:r>
              <a:rPr lang="zh-CN" altLang="zh-CN" dirty="0"/>
              <a:t>特点</a:t>
            </a:r>
            <a:endParaRPr lang="zh-CN" altLang="en-US" dirty="0"/>
          </a:p>
        </p:txBody>
      </p:sp>
      <p:sp>
        <p:nvSpPr>
          <p:cNvPr id="3" name="内容占位符 2"/>
          <p:cNvSpPr>
            <a:spLocks noGrp="1"/>
          </p:cNvSpPr>
          <p:nvPr>
            <p:ph idx="1"/>
          </p:nvPr>
        </p:nvSpPr>
        <p:spPr>
          <a:xfrm>
            <a:off x="201153" y="1196752"/>
            <a:ext cx="8964488" cy="2592288"/>
          </a:xfrm>
        </p:spPr>
        <p:txBody>
          <a:bodyPr/>
          <a:lstStyle/>
          <a:p>
            <a:pPr marL="0" indent="0">
              <a:lnSpc>
                <a:spcPts val="3000"/>
              </a:lnSpc>
              <a:buNone/>
            </a:pPr>
            <a:r>
              <a:rPr lang="zh-CN" altLang="en-US" dirty="0" smtClean="0"/>
              <a:t>主要</a:t>
            </a:r>
            <a:r>
              <a:rPr lang="zh-CN" altLang="en-US" dirty="0"/>
              <a:t>特点如下：</a:t>
            </a:r>
            <a:endParaRPr lang="zh-CN" altLang="en-US" b="0" dirty="0"/>
          </a:p>
          <a:p>
            <a:pPr>
              <a:lnSpc>
                <a:spcPts val="3000"/>
              </a:lnSpc>
            </a:pPr>
            <a:r>
              <a:rPr lang="en-US" altLang="zh-CN" b="0" dirty="0"/>
              <a:t>1</a:t>
            </a:r>
            <a:r>
              <a:rPr lang="zh-CN" altLang="en-US" b="0" dirty="0"/>
              <a:t>）微波波段频率高，范围广，具有较大的通信信道容量。</a:t>
            </a:r>
          </a:p>
          <a:p>
            <a:pPr>
              <a:lnSpc>
                <a:spcPts val="3000"/>
              </a:lnSpc>
            </a:pPr>
            <a:r>
              <a:rPr lang="en-US" altLang="zh-CN" b="0" dirty="0"/>
              <a:t>2</a:t>
            </a:r>
            <a:r>
              <a:rPr lang="zh-CN" altLang="en-US" b="0" dirty="0"/>
              <a:t>）环境噪声的频率大多低于微波，且微波通信自身不产生干扰，可提供高质量的数据传输。</a:t>
            </a:r>
          </a:p>
          <a:p>
            <a:pPr>
              <a:lnSpc>
                <a:spcPts val="3000"/>
              </a:lnSpc>
            </a:pPr>
            <a:r>
              <a:rPr lang="en-US" altLang="zh-CN" b="0" dirty="0"/>
              <a:t>3</a:t>
            </a:r>
            <a:r>
              <a:rPr lang="zh-CN" altLang="en-US" b="0" dirty="0"/>
              <a:t>）微波通信不需要架设电缆，中继站占地面积较小，易于建立，可以适应恶劣地形环境。</a:t>
            </a:r>
          </a:p>
          <a:p>
            <a:pPr>
              <a:lnSpc>
                <a:spcPts val="3000"/>
              </a:lnSpc>
            </a:pPr>
            <a:endParaRPr lang="zh-CN" altLang="en-US" dirty="0"/>
          </a:p>
        </p:txBody>
      </p:sp>
      <p:sp>
        <p:nvSpPr>
          <p:cNvPr id="4" name="内容占位符 2"/>
          <p:cNvSpPr txBox="1">
            <a:spLocks/>
          </p:cNvSpPr>
          <p:nvPr/>
        </p:nvSpPr>
        <p:spPr bwMode="auto">
          <a:xfrm>
            <a:off x="208468" y="3717032"/>
            <a:ext cx="8964488"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lnSpc>
                <a:spcPts val="3000"/>
              </a:lnSpc>
              <a:spcBef>
                <a:spcPts val="0"/>
              </a:spcBef>
              <a:buNone/>
            </a:pPr>
            <a:r>
              <a:rPr lang="zh-CN" altLang="en-US" kern="0" dirty="0">
                <a:solidFill>
                  <a:srgbClr val="0000FF"/>
                </a:solidFill>
              </a:rPr>
              <a:t>微波通信存在如下一些缺点：</a:t>
            </a:r>
          </a:p>
          <a:p>
            <a:pPr marL="0" indent="0">
              <a:lnSpc>
                <a:spcPts val="3000"/>
              </a:lnSpc>
              <a:spcBef>
                <a:spcPts val="0"/>
              </a:spcBef>
              <a:buNone/>
            </a:pPr>
            <a:r>
              <a:rPr lang="en-US" altLang="zh-CN" kern="0" dirty="0" smtClean="0">
                <a:solidFill>
                  <a:srgbClr val="0000FF"/>
                </a:solidFill>
              </a:rPr>
              <a:t>1</a:t>
            </a:r>
            <a:r>
              <a:rPr lang="zh-CN" altLang="en-US" kern="0" dirty="0">
                <a:solidFill>
                  <a:srgbClr val="0000FF"/>
                </a:solidFill>
              </a:rPr>
              <a:t>）相邻站点需在视距范围之内，且中间不能有障碍物，在某些情况下发送端发射的信号可能经过多条路径才能到达接收端，造成多径衰减现象。</a:t>
            </a:r>
          </a:p>
          <a:p>
            <a:pPr marL="0" indent="0">
              <a:lnSpc>
                <a:spcPts val="3000"/>
              </a:lnSpc>
              <a:spcBef>
                <a:spcPts val="0"/>
              </a:spcBef>
              <a:buNone/>
            </a:pPr>
            <a:r>
              <a:rPr lang="en-US" altLang="zh-CN" kern="0" dirty="0" smtClean="0">
                <a:solidFill>
                  <a:srgbClr val="0000FF"/>
                </a:solidFill>
              </a:rPr>
              <a:t>2</a:t>
            </a:r>
            <a:r>
              <a:rPr lang="zh-CN" altLang="en-US" kern="0" dirty="0">
                <a:solidFill>
                  <a:srgbClr val="0000FF"/>
                </a:solidFill>
              </a:rPr>
              <a:t>）恶劣的气候有可能对微波传输造成影响。</a:t>
            </a:r>
          </a:p>
          <a:p>
            <a:pPr marL="0" indent="0">
              <a:lnSpc>
                <a:spcPts val="3000"/>
              </a:lnSpc>
              <a:spcBef>
                <a:spcPts val="0"/>
              </a:spcBef>
              <a:buNone/>
            </a:pPr>
            <a:r>
              <a:rPr lang="en-US" altLang="zh-CN" kern="0" dirty="0" smtClean="0">
                <a:solidFill>
                  <a:srgbClr val="0000FF"/>
                </a:solidFill>
              </a:rPr>
              <a:t>3</a:t>
            </a:r>
            <a:r>
              <a:rPr lang="zh-CN" altLang="en-US" kern="0" dirty="0">
                <a:solidFill>
                  <a:srgbClr val="0000FF"/>
                </a:solidFill>
              </a:rPr>
              <a:t>）微波通信较有线通信更易被窃听。</a:t>
            </a:r>
          </a:p>
          <a:p>
            <a:pPr marL="0" indent="0">
              <a:lnSpc>
                <a:spcPts val="3000"/>
              </a:lnSpc>
              <a:spcBef>
                <a:spcPts val="0"/>
              </a:spcBef>
              <a:buNone/>
            </a:pPr>
            <a:r>
              <a:rPr lang="en-US" altLang="zh-CN" kern="0" dirty="0" smtClean="0">
                <a:solidFill>
                  <a:srgbClr val="0000FF"/>
                </a:solidFill>
              </a:rPr>
              <a:t>4</a:t>
            </a:r>
            <a:r>
              <a:rPr lang="zh-CN" altLang="en-US" kern="0" dirty="0">
                <a:solidFill>
                  <a:srgbClr val="0000FF"/>
                </a:solidFill>
              </a:rPr>
              <a:t>）当通信距离较远时，中继站的数目也随之增加，对中继站的维护开销增大。</a:t>
            </a:r>
          </a:p>
        </p:txBody>
      </p:sp>
    </p:spTree>
    <p:extLst>
      <p:ext uri="{BB962C8B-B14F-4D97-AF65-F5344CB8AC3E}">
        <p14:creationId xmlns:p14="http://schemas.microsoft.com/office/powerpoint/2010/main" val="551056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卫星通信</a:t>
            </a:r>
            <a:endParaRPr lang="zh-CN" altLang="en-US" dirty="0"/>
          </a:p>
        </p:txBody>
      </p:sp>
      <p:sp>
        <p:nvSpPr>
          <p:cNvPr id="3" name="内容占位符 2"/>
          <p:cNvSpPr>
            <a:spLocks noGrp="1"/>
          </p:cNvSpPr>
          <p:nvPr>
            <p:ph idx="1"/>
          </p:nvPr>
        </p:nvSpPr>
        <p:spPr>
          <a:xfrm>
            <a:off x="201153" y="1196752"/>
            <a:ext cx="8964488" cy="2160240"/>
          </a:xfrm>
        </p:spPr>
        <p:txBody>
          <a:bodyPr/>
          <a:lstStyle/>
          <a:p>
            <a:pPr marL="0" indent="0">
              <a:lnSpc>
                <a:spcPts val="3000"/>
              </a:lnSpc>
              <a:buNone/>
            </a:pPr>
            <a:r>
              <a:rPr lang="zh-CN" altLang="en-US" dirty="0"/>
              <a:t>在卫星通信领域中，甚小孔径地球站（</a:t>
            </a:r>
            <a:r>
              <a:rPr lang="en-US" altLang="zh-CN" dirty="0"/>
              <a:t>VSAT</a:t>
            </a:r>
            <a:r>
              <a:rPr lang="zh-CN" altLang="en-US" dirty="0"/>
              <a:t>，</a:t>
            </a:r>
            <a:r>
              <a:rPr lang="en-US" altLang="zh-CN" dirty="0"/>
              <a:t>Very Small Aperture Terminal</a:t>
            </a:r>
            <a:r>
              <a:rPr lang="zh-CN" altLang="en-US" dirty="0"/>
              <a:t>）被大量使用。</a:t>
            </a:r>
            <a:r>
              <a:rPr lang="en-US" altLang="zh-CN" dirty="0"/>
              <a:t>VSAT</a:t>
            </a:r>
            <a:r>
              <a:rPr lang="zh-CN" altLang="en-US" dirty="0"/>
              <a:t>卫星通信系统由地面部分和空间部分两部分组成。如图</a:t>
            </a:r>
            <a:r>
              <a:rPr lang="en-US" altLang="zh-CN" dirty="0"/>
              <a:t>2-8</a:t>
            </a:r>
            <a:r>
              <a:rPr lang="zh-CN" altLang="en-US" dirty="0"/>
              <a:t>所示。对于能够进行电话通信的</a:t>
            </a:r>
            <a:r>
              <a:rPr lang="en-US" altLang="zh-CN" dirty="0"/>
              <a:t>VSAT</a:t>
            </a:r>
            <a:r>
              <a:rPr lang="zh-CN" altLang="en-US" dirty="0"/>
              <a:t>通信系统，在</a:t>
            </a:r>
            <a:r>
              <a:rPr lang="en-US" altLang="zh-CN" dirty="0"/>
              <a:t>VSAT</a:t>
            </a:r>
            <a:r>
              <a:rPr lang="zh-CN" altLang="en-US" dirty="0"/>
              <a:t>之间执行呼叫建立阶段时，需要中心站转发信号，连接建立之后，</a:t>
            </a:r>
            <a:r>
              <a:rPr lang="en-US" altLang="zh-CN" dirty="0"/>
              <a:t>VSAT</a:t>
            </a:r>
            <a:r>
              <a:rPr lang="zh-CN" altLang="en-US" dirty="0"/>
              <a:t>间就可以直接通过卫星进行通信。</a:t>
            </a:r>
          </a:p>
        </p:txBody>
      </p:sp>
      <p:sp>
        <p:nvSpPr>
          <p:cNvPr id="4" name="内容占位符 2"/>
          <p:cNvSpPr txBox="1">
            <a:spLocks/>
          </p:cNvSpPr>
          <p:nvPr/>
        </p:nvSpPr>
        <p:spPr bwMode="auto">
          <a:xfrm>
            <a:off x="208468" y="3717032"/>
            <a:ext cx="8964488"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lnSpc>
                <a:spcPts val="3000"/>
              </a:lnSpc>
              <a:spcBef>
                <a:spcPts val="0"/>
              </a:spcBef>
              <a:buNone/>
            </a:pPr>
            <a:r>
              <a:rPr lang="zh-CN" altLang="en-US" kern="0" dirty="0">
                <a:solidFill>
                  <a:srgbClr val="0000FF"/>
                </a:solidFill>
              </a:rPr>
              <a:t>相对于地面通信方式，卫星通信具有如下特点：</a:t>
            </a:r>
          </a:p>
          <a:p>
            <a:pPr marL="0" indent="0">
              <a:lnSpc>
                <a:spcPts val="3000"/>
              </a:lnSpc>
              <a:spcBef>
                <a:spcPts val="0"/>
              </a:spcBef>
              <a:buNone/>
            </a:pPr>
            <a:r>
              <a:rPr lang="en-US" altLang="zh-CN" kern="0" dirty="0" smtClean="0">
                <a:solidFill>
                  <a:srgbClr val="0000FF"/>
                </a:solidFill>
              </a:rPr>
              <a:t>1</a:t>
            </a:r>
            <a:r>
              <a:rPr lang="zh-CN" altLang="en-US" kern="0" dirty="0">
                <a:solidFill>
                  <a:srgbClr val="0000FF"/>
                </a:solidFill>
              </a:rPr>
              <a:t>）时延高。</a:t>
            </a:r>
          </a:p>
          <a:p>
            <a:pPr marL="0" indent="0">
              <a:lnSpc>
                <a:spcPts val="3000"/>
              </a:lnSpc>
              <a:spcBef>
                <a:spcPts val="0"/>
              </a:spcBef>
              <a:buNone/>
            </a:pPr>
            <a:r>
              <a:rPr lang="en-US" altLang="zh-CN" kern="0" dirty="0" smtClean="0">
                <a:solidFill>
                  <a:srgbClr val="0000FF"/>
                </a:solidFill>
              </a:rPr>
              <a:t>2</a:t>
            </a:r>
            <a:r>
              <a:rPr lang="zh-CN" altLang="en-US" kern="0" dirty="0">
                <a:solidFill>
                  <a:srgbClr val="0000FF"/>
                </a:solidFill>
              </a:rPr>
              <a:t>）降低成本。</a:t>
            </a:r>
          </a:p>
          <a:p>
            <a:pPr marL="0" indent="0">
              <a:lnSpc>
                <a:spcPts val="3000"/>
              </a:lnSpc>
              <a:spcBef>
                <a:spcPts val="0"/>
              </a:spcBef>
              <a:buNone/>
            </a:pPr>
            <a:r>
              <a:rPr lang="en-US" altLang="zh-CN" kern="0" dirty="0" smtClean="0">
                <a:solidFill>
                  <a:srgbClr val="0000FF"/>
                </a:solidFill>
              </a:rPr>
              <a:t>3</a:t>
            </a:r>
            <a:r>
              <a:rPr lang="zh-CN" altLang="en-US" kern="0" dirty="0">
                <a:solidFill>
                  <a:srgbClr val="0000FF"/>
                </a:solidFill>
              </a:rPr>
              <a:t>）低误码率，易于部署。</a:t>
            </a:r>
          </a:p>
        </p:txBody>
      </p:sp>
    </p:spTree>
    <p:extLst>
      <p:ext uri="{BB962C8B-B14F-4D97-AF65-F5344CB8AC3E}">
        <p14:creationId xmlns:p14="http://schemas.microsoft.com/office/powerpoint/2010/main" val="161212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通过中心站转发的</a:t>
            </a:r>
            <a:r>
              <a:rPr lang="en-US" altLang="zh-CN" b="0" dirty="0"/>
              <a:t>VSAT</a:t>
            </a:r>
            <a:r>
              <a:rPr lang="zh-CN" altLang="en-US" b="0" dirty="0"/>
              <a:t>通信</a:t>
            </a:r>
            <a:endParaRPr lang="zh-CN" altLang="en-US" dirty="0"/>
          </a:p>
        </p:txBody>
      </p:sp>
      <p:pic>
        <p:nvPicPr>
          <p:cNvPr id="5" name="图片 4"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1340768"/>
            <a:ext cx="7563906" cy="4858428"/>
          </a:xfrm>
          <a:prstGeom prst="rect">
            <a:avLst/>
          </a:prstGeom>
        </p:spPr>
      </p:pic>
      <p:sp>
        <p:nvSpPr>
          <p:cNvPr id="4" name="Rectangle 6"/>
          <p:cNvSpPr>
            <a:spLocks noChangeArrowheads="1"/>
          </p:cNvSpPr>
          <p:nvPr/>
        </p:nvSpPr>
        <p:spPr bwMode="auto">
          <a:xfrm>
            <a:off x="2478566" y="6048260"/>
            <a:ext cx="411542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2000" b="1" dirty="0" smtClean="0">
                <a:solidFill>
                  <a:srgbClr val="00B050"/>
                </a:solidFill>
              </a:rPr>
              <a:t>图</a:t>
            </a:r>
            <a:r>
              <a:rPr kumimoji="1" lang="en-US" altLang="zh-CN" sz="2000" b="1" dirty="0" smtClean="0">
                <a:solidFill>
                  <a:srgbClr val="00B050"/>
                </a:solidFill>
              </a:rPr>
              <a:t>9    </a:t>
            </a:r>
            <a:r>
              <a:rPr kumimoji="1" lang="zh-CN" altLang="en-US" sz="2000" b="1" dirty="0" smtClean="0">
                <a:solidFill>
                  <a:srgbClr val="00B050"/>
                </a:solidFill>
              </a:rPr>
              <a:t>通过</a:t>
            </a:r>
            <a:r>
              <a:rPr kumimoji="1" lang="zh-CN" altLang="en-US" sz="2000" b="1" dirty="0">
                <a:solidFill>
                  <a:srgbClr val="00B050"/>
                </a:solidFill>
              </a:rPr>
              <a:t>中心站转发的</a:t>
            </a:r>
            <a:r>
              <a:rPr kumimoji="1" lang="en-US" altLang="zh-CN" sz="2000" b="1" dirty="0">
                <a:solidFill>
                  <a:srgbClr val="00B050"/>
                </a:solidFill>
              </a:rPr>
              <a:t>VSAT</a:t>
            </a:r>
            <a:r>
              <a:rPr kumimoji="1" lang="zh-CN" altLang="en-US" sz="2000" b="1" dirty="0">
                <a:solidFill>
                  <a:srgbClr val="00B050"/>
                </a:solidFill>
              </a:rPr>
              <a:t>通信</a:t>
            </a:r>
          </a:p>
        </p:txBody>
      </p:sp>
    </p:spTree>
    <p:extLst>
      <p:ext uri="{BB962C8B-B14F-4D97-AF65-F5344CB8AC3E}">
        <p14:creationId xmlns:p14="http://schemas.microsoft.com/office/powerpoint/2010/main" val="428339745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蓝牙</a:t>
            </a:r>
            <a:endParaRPr lang="zh-CN" altLang="en-US" dirty="0"/>
          </a:p>
        </p:txBody>
      </p:sp>
      <p:sp>
        <p:nvSpPr>
          <p:cNvPr id="3" name="内容占位符 2"/>
          <p:cNvSpPr>
            <a:spLocks noGrp="1"/>
          </p:cNvSpPr>
          <p:nvPr>
            <p:ph idx="1"/>
          </p:nvPr>
        </p:nvSpPr>
        <p:spPr>
          <a:xfrm>
            <a:off x="395536" y="1341438"/>
            <a:ext cx="8748464" cy="4876800"/>
          </a:xfrm>
        </p:spPr>
        <p:txBody>
          <a:bodyPr/>
          <a:lstStyle/>
          <a:p>
            <a:r>
              <a:rPr lang="zh-CN" altLang="en-US" b="0" dirty="0"/>
              <a:t>蓝牙技术能够在设备间实现方便快捷、灵活安全、低成本、低功耗的无线数据和语音通信，是目前无线个人局域网的主流技术之一。两个蓝牙设备在首次通信前，需要进行身份识别，一旦识别并连接成功，就可以通过蓝牙进行通信传输了。蓝牙设备必须能够彼此识别，并通过安装所需要的软件识别出彼此支持的高层功能。</a:t>
            </a:r>
          </a:p>
          <a:p>
            <a:r>
              <a:rPr lang="zh-CN" altLang="en-US" b="0" dirty="0"/>
              <a:t>蓝牙系统的网络结构的拓扑结构有两种形式，即微微网和分布式网络。</a:t>
            </a:r>
          </a:p>
          <a:p>
            <a:endParaRPr lang="zh-CN" altLang="en-US" dirty="0"/>
          </a:p>
        </p:txBody>
      </p:sp>
    </p:spTree>
    <p:extLst>
      <p:ext uri="{BB962C8B-B14F-4D97-AF65-F5344CB8AC3E}">
        <p14:creationId xmlns:p14="http://schemas.microsoft.com/office/powerpoint/2010/main" val="135809204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5538" name="Rectangle 2"/>
          <p:cNvSpPr>
            <a:spLocks noGrp="1" noChangeArrowheads="1"/>
          </p:cNvSpPr>
          <p:nvPr>
            <p:ph type="title"/>
          </p:nvPr>
        </p:nvSpPr>
        <p:spPr/>
        <p:txBody>
          <a:bodyPr/>
          <a:lstStyle/>
          <a:p>
            <a:r>
              <a:rPr lang="en-US" altLang="zh-CN" dirty="0" smtClean="0"/>
              <a:t>（</a:t>
            </a:r>
            <a:r>
              <a:rPr lang="zh-CN" altLang="en-US" dirty="0" smtClean="0"/>
              <a:t>三）</a:t>
            </a:r>
            <a:r>
              <a:rPr lang="zh-CN" altLang="en-US" b="0" dirty="0"/>
              <a:t>局域网络</a:t>
            </a:r>
            <a:r>
              <a:rPr lang="zh-CN" altLang="en-US" b="0" dirty="0" smtClean="0"/>
              <a:t>设备</a:t>
            </a:r>
            <a:endParaRPr lang="zh-CN" altLang="en-US" dirty="0"/>
          </a:p>
        </p:txBody>
      </p:sp>
      <p:sp>
        <p:nvSpPr>
          <p:cNvPr id="1985539" name="Rectangle 3"/>
          <p:cNvSpPr>
            <a:spLocks noGrp="1" noChangeArrowheads="1"/>
          </p:cNvSpPr>
          <p:nvPr>
            <p:ph type="body" idx="1"/>
          </p:nvPr>
        </p:nvSpPr>
        <p:spPr>
          <a:xfrm>
            <a:off x="251520" y="1556792"/>
            <a:ext cx="8640960" cy="2448991"/>
          </a:xfrm>
        </p:spPr>
        <p:txBody>
          <a:bodyPr/>
          <a:lstStyle/>
          <a:p>
            <a:r>
              <a:rPr lang="zh-CN" altLang="en-US" dirty="0"/>
              <a:t>网络设备是指连接到网络中的物理实体，常用的网络设备包括集线器、交换机、网桥、路由器、网关、无线接入点、网卡和调制解调器等。局域网中使用的网络设备均工作在物理层和数据链路层，包括中继器、集线器、网桥及交换机等。</a:t>
            </a:r>
          </a:p>
          <a:p>
            <a:r>
              <a:rPr lang="zh-CN" altLang="en-US" dirty="0" smtClean="0"/>
              <a:t>具体</a:t>
            </a:r>
            <a:r>
              <a:rPr lang="zh-CN" altLang="en-US" dirty="0"/>
              <a:t>的局域网络设备及其工作层次如</a:t>
            </a:r>
            <a:r>
              <a:rPr lang="zh-CN" altLang="en-US" dirty="0" smtClean="0"/>
              <a:t>表所</a:t>
            </a:r>
            <a:r>
              <a:rPr lang="zh-CN" altLang="en-US" dirty="0"/>
              <a:t>示。</a:t>
            </a:r>
            <a:endParaRPr lang="en-US" altLang="zh-CN" dirty="0"/>
          </a:p>
        </p:txBody>
      </p:sp>
      <p:graphicFrame>
        <p:nvGraphicFramePr>
          <p:cNvPr id="2" name="表格 1"/>
          <p:cNvGraphicFramePr>
            <a:graphicFrameLocks noGrp="1"/>
          </p:cNvGraphicFramePr>
          <p:nvPr>
            <p:extLst>
              <p:ext uri="{D42A27DB-BD31-4B8C-83A1-F6EECF244321}">
                <p14:modId xmlns:p14="http://schemas.microsoft.com/office/powerpoint/2010/main" val="1208128267"/>
              </p:ext>
            </p:extLst>
          </p:nvPr>
        </p:nvGraphicFramePr>
        <p:xfrm>
          <a:off x="467544" y="4293096"/>
          <a:ext cx="8305800" cy="1479758"/>
        </p:xfrm>
        <a:graphic>
          <a:graphicData uri="http://schemas.openxmlformats.org/drawingml/2006/table">
            <a:tbl>
              <a:tblPr/>
              <a:tblGrid>
                <a:gridCol w="1728192"/>
                <a:gridCol w="1296144"/>
                <a:gridCol w="5281464"/>
              </a:tblGrid>
              <a:tr h="409802">
                <a:tc>
                  <a:txBody>
                    <a:bodyPr/>
                    <a:lstStyle/>
                    <a:p>
                      <a:pPr algn="l" fontAlgn="t"/>
                      <a:r>
                        <a:rPr lang="zh-CN" altLang="en-US" sz="1700" b="1" dirty="0">
                          <a:solidFill>
                            <a:srgbClr val="FFFFFF"/>
                          </a:solidFill>
                          <a:effectLst/>
                        </a:rPr>
                        <a:t>网络设备</a:t>
                      </a:r>
                    </a:p>
                  </a:txBody>
                  <a:tcPr marL="73179" marR="73179" marT="73179" marB="7317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l" fontAlgn="t"/>
                      <a:r>
                        <a:rPr lang="zh-CN" altLang="en-US" sz="1700" b="1">
                          <a:solidFill>
                            <a:srgbClr val="FFFFFF"/>
                          </a:solidFill>
                          <a:effectLst/>
                        </a:rPr>
                        <a:t>层次</a:t>
                      </a:r>
                    </a:p>
                  </a:txBody>
                  <a:tcPr marL="73179" marR="73179" marT="73179" marB="7317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l" fontAlgn="t"/>
                      <a:r>
                        <a:rPr lang="zh-CN" altLang="en-US" sz="1700" b="1">
                          <a:solidFill>
                            <a:srgbClr val="FFFFFF"/>
                          </a:solidFill>
                          <a:effectLst/>
                        </a:rPr>
                        <a:t>基本功能</a:t>
                      </a:r>
                    </a:p>
                  </a:txBody>
                  <a:tcPr marL="73179" marR="73179" marT="73179" marB="7317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r>
              <a:tr h="391068">
                <a:tc>
                  <a:txBody>
                    <a:bodyPr/>
                    <a:lstStyle/>
                    <a:p>
                      <a:pPr algn="l" fontAlgn="t"/>
                      <a:r>
                        <a:rPr lang="zh-CN" altLang="en-US" sz="1700" dirty="0">
                          <a:effectLst/>
                        </a:rPr>
                        <a:t>中继器、集线器</a:t>
                      </a:r>
                    </a:p>
                  </a:txBody>
                  <a:tcPr marL="73179" marR="73179" marT="73179" marB="7317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fontAlgn="t"/>
                      <a:r>
                        <a:rPr lang="zh-CN" altLang="en-US" sz="1700" dirty="0">
                          <a:effectLst/>
                        </a:rPr>
                        <a:t>物理层</a:t>
                      </a:r>
                    </a:p>
                  </a:txBody>
                  <a:tcPr marL="73179" marR="73179" marT="73179" marB="7317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fontAlgn="t"/>
                      <a:r>
                        <a:rPr lang="zh-CN" altLang="en-US" sz="1700" dirty="0">
                          <a:effectLst/>
                        </a:rPr>
                        <a:t>可连接网络终端，存在“碰撞”域和广播域</a:t>
                      </a:r>
                    </a:p>
                  </a:txBody>
                  <a:tcPr marL="73179" marR="73179" marT="73179" marB="7317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624920">
                <a:tc>
                  <a:txBody>
                    <a:bodyPr/>
                    <a:lstStyle/>
                    <a:p>
                      <a:pPr algn="l" fontAlgn="t"/>
                      <a:r>
                        <a:rPr lang="zh-CN" altLang="en-US" sz="1700">
                          <a:effectLst/>
                        </a:rPr>
                        <a:t>网桥、交换机</a:t>
                      </a:r>
                    </a:p>
                  </a:txBody>
                  <a:tcPr marL="73179" marR="73179" marT="73179" marB="7317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fontAlgn="t"/>
                      <a:r>
                        <a:rPr lang="zh-CN" altLang="en-US" sz="1700">
                          <a:effectLst/>
                        </a:rPr>
                        <a:t>数据链路层</a:t>
                      </a:r>
                    </a:p>
                  </a:txBody>
                  <a:tcPr marL="73179" marR="73179" marT="73179" marB="7317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fontAlgn="t"/>
                      <a:r>
                        <a:rPr lang="zh-CN" altLang="en-US" sz="1700" dirty="0">
                          <a:effectLst/>
                        </a:rPr>
                        <a:t>拥有软件系统，可连接网络终端，消除了“碰撞”域，存在广播域</a:t>
                      </a:r>
                    </a:p>
                  </a:txBody>
                  <a:tcPr marL="73179" marR="73179" marT="73179" marB="7317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2917040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87586" name="Rectangle 2"/>
          <p:cNvSpPr>
            <a:spLocks noGrp="1" noChangeArrowheads="1"/>
          </p:cNvSpPr>
          <p:nvPr>
            <p:ph type="title"/>
          </p:nvPr>
        </p:nvSpPr>
        <p:spPr/>
        <p:txBody>
          <a:bodyPr/>
          <a:lstStyle/>
          <a:p>
            <a:r>
              <a:rPr lang="en-US" altLang="zh-CN" dirty="0" smtClean="0"/>
              <a:t>1.</a:t>
            </a:r>
            <a:r>
              <a:rPr lang="zh-CN" altLang="en-US" dirty="0" smtClean="0"/>
              <a:t>网络</a:t>
            </a:r>
            <a:r>
              <a:rPr lang="zh-CN" altLang="en-US" dirty="0"/>
              <a:t>适配器</a:t>
            </a:r>
            <a:r>
              <a:rPr lang="en-US" altLang="zh-CN" dirty="0"/>
              <a:t>(NIC)</a:t>
            </a:r>
          </a:p>
        </p:txBody>
      </p:sp>
      <p:sp>
        <p:nvSpPr>
          <p:cNvPr id="1987587" name="Rectangle 3"/>
          <p:cNvSpPr>
            <a:spLocks noGrp="1" noChangeArrowheads="1"/>
          </p:cNvSpPr>
          <p:nvPr>
            <p:ph type="body" idx="1"/>
          </p:nvPr>
        </p:nvSpPr>
        <p:spPr>
          <a:xfrm>
            <a:off x="69367" y="1268760"/>
            <a:ext cx="9144000" cy="2448272"/>
          </a:xfrm>
        </p:spPr>
        <p:txBody>
          <a:bodyPr/>
          <a:lstStyle/>
          <a:p>
            <a:pPr>
              <a:lnSpc>
                <a:spcPct val="100000"/>
              </a:lnSpc>
            </a:pPr>
            <a:r>
              <a:rPr lang="zh-CN" altLang="en-US" sz="2000" dirty="0"/>
              <a:t>网络适配器又称网卡或网络接口卡（</a:t>
            </a:r>
            <a:r>
              <a:rPr lang="en-US" altLang="zh-CN" sz="2000" dirty="0"/>
              <a:t>Network Interface Card</a:t>
            </a:r>
            <a:r>
              <a:rPr lang="zh-CN" altLang="en-US" sz="2000" dirty="0"/>
              <a:t>，</a:t>
            </a:r>
            <a:r>
              <a:rPr lang="en-US" altLang="zh-CN" sz="2000" dirty="0"/>
              <a:t>NIC</a:t>
            </a:r>
            <a:r>
              <a:rPr lang="zh-CN" altLang="en-US" sz="2000" dirty="0"/>
              <a:t>），是计算机间进行网络互联的重要设备。</a:t>
            </a:r>
          </a:p>
          <a:p>
            <a:pPr>
              <a:lnSpc>
                <a:spcPct val="100000"/>
              </a:lnSpc>
            </a:pPr>
            <a:r>
              <a:rPr lang="zh-CN" altLang="en-US" sz="2000" dirty="0"/>
              <a:t>网络适配器插在计算机主板的扩展插槽中，是计算机与网络间联接的电气接口。</a:t>
            </a:r>
          </a:p>
          <a:p>
            <a:pPr>
              <a:lnSpc>
                <a:spcPct val="100000"/>
              </a:lnSpc>
            </a:pPr>
            <a:r>
              <a:rPr lang="zh-CN" altLang="en-US" sz="2000" dirty="0"/>
              <a:t>网络适配器的主要技术参数为带宽、总线方式、电气接口方式等。</a:t>
            </a:r>
          </a:p>
          <a:p>
            <a:pPr>
              <a:lnSpc>
                <a:spcPct val="100000"/>
              </a:lnSpc>
            </a:pPr>
            <a:r>
              <a:rPr lang="zh-CN" altLang="en-US" sz="2000" dirty="0"/>
              <a:t>在</a:t>
            </a:r>
            <a:r>
              <a:rPr lang="en-US" altLang="zh-CN" sz="2000" dirty="0"/>
              <a:t>OSI</a:t>
            </a:r>
            <a:r>
              <a:rPr lang="zh-CN" altLang="en-US" sz="2000" dirty="0"/>
              <a:t>模型中，网络适配器属于数据链路层的设备。</a:t>
            </a:r>
          </a:p>
          <a:p>
            <a:pPr>
              <a:lnSpc>
                <a:spcPct val="100000"/>
              </a:lnSpc>
            </a:pPr>
            <a:r>
              <a:rPr lang="zh-CN" altLang="en-US" sz="2000" dirty="0"/>
              <a:t>网络适配器的基本功能为：数据转换与数据缓存 </a:t>
            </a:r>
            <a:r>
              <a:rPr lang="zh-CN" altLang="en-US" sz="2000" dirty="0" smtClean="0"/>
              <a:t>。</a:t>
            </a:r>
            <a:endParaRPr lang="zh-CN" altLang="en-US" sz="2000" dirty="0"/>
          </a:p>
        </p:txBody>
      </p:sp>
      <p:sp>
        <p:nvSpPr>
          <p:cNvPr id="5" name="Rectangle 3"/>
          <p:cNvSpPr txBox="1">
            <a:spLocks noChangeArrowheads="1"/>
          </p:cNvSpPr>
          <p:nvPr/>
        </p:nvSpPr>
        <p:spPr bwMode="auto">
          <a:xfrm>
            <a:off x="107504" y="3709392"/>
            <a:ext cx="6660232" cy="2815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ct val="100000"/>
              </a:lnSpc>
            </a:pPr>
            <a:r>
              <a:rPr lang="zh-CN" altLang="en-US" sz="2000" kern="0" dirty="0" smtClean="0"/>
              <a:t>网络适配器的种类：</a:t>
            </a:r>
          </a:p>
          <a:p>
            <a:pPr lvl="1"/>
            <a:r>
              <a:rPr lang="zh-CN" altLang="en-US" sz="1800" kern="0" dirty="0" smtClean="0"/>
              <a:t>根据网络适配器所支持带宽的不同可分为：</a:t>
            </a:r>
            <a:r>
              <a:rPr lang="en-US" altLang="zh-CN" sz="1800" kern="0" dirty="0" smtClean="0"/>
              <a:t>10M</a:t>
            </a:r>
            <a:r>
              <a:rPr lang="zh-CN" altLang="en-US" sz="1800" kern="0" dirty="0" smtClean="0"/>
              <a:t>、</a:t>
            </a:r>
            <a:r>
              <a:rPr lang="en-US" altLang="zh-CN" sz="1800" kern="0" dirty="0" smtClean="0"/>
              <a:t>100M</a:t>
            </a:r>
            <a:r>
              <a:rPr lang="zh-CN" altLang="en-US" sz="1800" kern="0" dirty="0" smtClean="0"/>
              <a:t>、</a:t>
            </a:r>
            <a:r>
              <a:rPr lang="en-US" altLang="zh-CN" sz="1800" kern="0" dirty="0" smtClean="0"/>
              <a:t>10/100M</a:t>
            </a:r>
            <a:r>
              <a:rPr lang="zh-CN" altLang="en-US" sz="1800" kern="0" dirty="0" smtClean="0"/>
              <a:t>自适应、</a:t>
            </a:r>
            <a:r>
              <a:rPr lang="en-US" altLang="zh-CN" sz="1800" kern="0" dirty="0" smtClean="0"/>
              <a:t>1000M</a:t>
            </a:r>
            <a:r>
              <a:rPr lang="zh-CN" altLang="en-US" sz="1800" kern="0" dirty="0" smtClean="0"/>
              <a:t>等几种带宽的网络适配器；</a:t>
            </a:r>
          </a:p>
          <a:p>
            <a:pPr lvl="1"/>
            <a:r>
              <a:rPr lang="zh-CN" altLang="en-US" sz="1800" kern="0" dirty="0" smtClean="0"/>
              <a:t>根据网络适配器总线类型的不同，主要分为：</a:t>
            </a:r>
            <a:r>
              <a:rPr lang="en-US" altLang="zh-CN" sz="1800" kern="0" dirty="0" smtClean="0"/>
              <a:t>ISA</a:t>
            </a:r>
            <a:r>
              <a:rPr lang="zh-CN" altLang="en-US" sz="1800" kern="0" dirty="0" smtClean="0"/>
              <a:t>、</a:t>
            </a:r>
            <a:r>
              <a:rPr lang="en-US" altLang="zh-CN" sz="1800" kern="0" dirty="0" smtClean="0"/>
              <a:t>EISA</a:t>
            </a:r>
            <a:r>
              <a:rPr lang="zh-CN" altLang="en-US" sz="1800" kern="0" dirty="0" smtClean="0"/>
              <a:t>、</a:t>
            </a:r>
            <a:r>
              <a:rPr lang="en-US" altLang="zh-CN" sz="1800" kern="0" dirty="0" smtClean="0"/>
              <a:t>PCI</a:t>
            </a:r>
            <a:r>
              <a:rPr lang="zh-CN" altLang="en-US" sz="1800" kern="0" dirty="0" smtClean="0"/>
              <a:t>、</a:t>
            </a:r>
            <a:r>
              <a:rPr lang="en-US" altLang="zh-CN" sz="1800" kern="0" dirty="0" smtClean="0"/>
              <a:t>PCMCIA</a:t>
            </a:r>
            <a:r>
              <a:rPr lang="zh-CN" altLang="en-US" sz="1800" kern="0" dirty="0" smtClean="0"/>
              <a:t>四种总线类型的网络适配器；</a:t>
            </a:r>
          </a:p>
          <a:p>
            <a:pPr lvl="1"/>
            <a:r>
              <a:rPr lang="zh-CN" altLang="en-US" sz="1800" kern="0" dirty="0" smtClean="0"/>
              <a:t>根据网卡的电气接口类型不同，主要分为：</a:t>
            </a:r>
            <a:r>
              <a:rPr lang="en-US" altLang="zh-CN" sz="1800" kern="0" dirty="0" smtClean="0"/>
              <a:t>AUI</a:t>
            </a:r>
            <a:r>
              <a:rPr lang="zh-CN" altLang="en-US" sz="1800" kern="0" dirty="0" smtClean="0"/>
              <a:t>接口（粗缆接口）、</a:t>
            </a:r>
            <a:r>
              <a:rPr lang="en-US" altLang="zh-CN" sz="1800" kern="0" dirty="0" smtClean="0"/>
              <a:t>BNC</a:t>
            </a:r>
            <a:r>
              <a:rPr lang="zh-CN" altLang="en-US" sz="1800" kern="0" dirty="0" smtClean="0"/>
              <a:t>接口（细缆接口）、</a:t>
            </a:r>
            <a:r>
              <a:rPr lang="en-US" altLang="zh-CN" sz="1800" kern="0" dirty="0" smtClean="0"/>
              <a:t>RJ-45</a:t>
            </a:r>
            <a:r>
              <a:rPr lang="zh-CN" altLang="en-US" sz="1800" kern="0" dirty="0" smtClean="0"/>
              <a:t>接口（双绞线接口）和光纤接口等。</a:t>
            </a:r>
          </a:p>
          <a:p>
            <a:pPr>
              <a:lnSpc>
                <a:spcPct val="100000"/>
              </a:lnSpc>
            </a:pPr>
            <a:endParaRPr lang="en-US" altLang="zh-CN" sz="2000" kern="0" dirty="0"/>
          </a:p>
        </p:txBody>
      </p:sp>
      <p:pic>
        <p:nvPicPr>
          <p:cNvPr id="6" name="图片 5"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9823" y="3933056"/>
            <a:ext cx="2796739" cy="2088232"/>
          </a:xfrm>
          <a:prstGeom prst="rect">
            <a:avLst/>
          </a:prstGeom>
        </p:spPr>
      </p:pic>
      <p:sp>
        <p:nvSpPr>
          <p:cNvPr id="7" name="Rectangle 5"/>
          <p:cNvSpPr>
            <a:spLocks noChangeArrowheads="1"/>
          </p:cNvSpPr>
          <p:nvPr/>
        </p:nvSpPr>
        <p:spPr bwMode="auto">
          <a:xfrm>
            <a:off x="7164288" y="6035714"/>
            <a:ext cx="169750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a:spcBef>
                <a:spcPct val="0"/>
              </a:spcBef>
              <a:buClrTx/>
              <a:buFontTx/>
              <a:buNone/>
            </a:pPr>
            <a:r>
              <a:rPr kumimoji="1" lang="zh-CN" altLang="en-US" sz="1600" b="1" dirty="0" smtClean="0">
                <a:solidFill>
                  <a:srgbClr val="00B050"/>
                </a:solidFill>
              </a:rPr>
              <a:t>图</a:t>
            </a:r>
            <a:r>
              <a:rPr kumimoji="1" lang="en-US" altLang="zh-CN" sz="1600" b="1" dirty="0" smtClean="0">
                <a:solidFill>
                  <a:srgbClr val="00B050"/>
                </a:solidFill>
              </a:rPr>
              <a:t>10</a:t>
            </a:r>
            <a:r>
              <a:rPr kumimoji="1" lang="zh-CN" altLang="en-US" sz="1600" b="1" dirty="0" smtClean="0">
                <a:solidFill>
                  <a:srgbClr val="00B050"/>
                </a:solidFill>
              </a:rPr>
              <a:t> </a:t>
            </a:r>
            <a:r>
              <a:rPr kumimoji="1" lang="en-US" altLang="zh-CN" sz="1600" b="1" dirty="0" smtClean="0">
                <a:solidFill>
                  <a:srgbClr val="00B050"/>
                </a:solidFill>
              </a:rPr>
              <a:t>   </a:t>
            </a:r>
            <a:r>
              <a:rPr kumimoji="1" lang="zh-CN" altLang="en-US" sz="1600" b="1" dirty="0" smtClean="0">
                <a:solidFill>
                  <a:srgbClr val="00B050"/>
                </a:solidFill>
              </a:rPr>
              <a:t>网卡</a:t>
            </a:r>
            <a:endParaRPr kumimoji="1" lang="zh-CN" altLang="en-US" sz="1600" b="1" dirty="0">
              <a:solidFill>
                <a:srgbClr val="00B050"/>
              </a:solidFill>
            </a:endParaRPr>
          </a:p>
        </p:txBody>
      </p:sp>
    </p:spTree>
    <p:extLst>
      <p:ext uri="{BB962C8B-B14F-4D97-AF65-F5344CB8AC3E}">
        <p14:creationId xmlns:p14="http://schemas.microsoft.com/office/powerpoint/2010/main" val="16606733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98758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8758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8758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8758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87587">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7587" grpId="0" build="p"/>
      <p:bldP spid="5"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8610" name="Rectangle 2"/>
          <p:cNvSpPr>
            <a:spLocks noGrp="1" noChangeArrowheads="1"/>
          </p:cNvSpPr>
          <p:nvPr>
            <p:ph type="title"/>
          </p:nvPr>
        </p:nvSpPr>
        <p:spPr/>
        <p:txBody>
          <a:bodyPr/>
          <a:lstStyle/>
          <a:p>
            <a:r>
              <a:rPr lang="en-US" altLang="zh-CN" dirty="0" smtClean="0"/>
              <a:t>2.</a:t>
            </a:r>
            <a:r>
              <a:rPr lang="zh-CN" altLang="en-US" dirty="0" smtClean="0"/>
              <a:t>中继器</a:t>
            </a:r>
            <a:r>
              <a:rPr lang="en-US" altLang="zh-CN" dirty="0"/>
              <a:t>(REPEATER)</a:t>
            </a:r>
          </a:p>
        </p:txBody>
      </p:sp>
      <p:sp>
        <p:nvSpPr>
          <p:cNvPr id="1988611" name="Rectangle 3"/>
          <p:cNvSpPr>
            <a:spLocks noGrp="1" noChangeArrowheads="1"/>
          </p:cNvSpPr>
          <p:nvPr>
            <p:ph type="body" idx="1"/>
          </p:nvPr>
        </p:nvSpPr>
        <p:spPr>
          <a:xfrm>
            <a:off x="395536" y="1340768"/>
            <a:ext cx="8305800" cy="4876800"/>
          </a:xfrm>
        </p:spPr>
        <p:txBody>
          <a:bodyPr/>
          <a:lstStyle/>
          <a:p>
            <a:r>
              <a:rPr lang="zh-CN" altLang="en-US" b="0" dirty="0"/>
              <a:t>中继器（</a:t>
            </a:r>
            <a:r>
              <a:rPr lang="en-US" altLang="zh-CN" b="0" dirty="0"/>
              <a:t>Repeater</a:t>
            </a:r>
            <a:r>
              <a:rPr lang="zh-CN" altLang="en-US" b="0" dirty="0"/>
              <a:t>）工作在</a:t>
            </a:r>
            <a:r>
              <a:rPr lang="en-US" altLang="zh-CN" b="0" dirty="0"/>
              <a:t>OSI</a:t>
            </a:r>
            <a:r>
              <a:rPr lang="zh-CN" altLang="en-US" b="0" dirty="0"/>
              <a:t>模型的物理层，用于对数字信号进行再生，以扩展局域网段的长度，驱动长距离通信。中继器适用于完全相同的两个网络或同一网络下两个网段之间的互联</a:t>
            </a:r>
            <a:r>
              <a:rPr lang="zh-CN" altLang="en-US" b="0" dirty="0" smtClean="0"/>
              <a:t>。</a:t>
            </a:r>
            <a:endParaRPr lang="en-US" altLang="zh-CN" b="0" dirty="0" smtClean="0"/>
          </a:p>
          <a:p>
            <a:endParaRPr lang="zh-CN" altLang="en-US" b="0" dirty="0"/>
          </a:p>
          <a:p>
            <a:r>
              <a:rPr lang="zh-CN" altLang="en-US" b="0" dirty="0"/>
              <a:t>中继器只能在规定的时延范围内工作，否则将会导致网络故障。使用中继器具有延长可靠通信距离、提高网络性能的优点，但同时也增加了网络时延，且当中继器出现故障时，由中继器连接的两个网段均会受到影响。</a:t>
            </a:r>
          </a:p>
        </p:txBody>
      </p:sp>
    </p:spTree>
    <p:extLst>
      <p:ext uri="{BB962C8B-B14F-4D97-AF65-F5344CB8AC3E}">
        <p14:creationId xmlns:p14="http://schemas.microsoft.com/office/powerpoint/2010/main" val="16550190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62" name="Rectangle 2"/>
          <p:cNvSpPr>
            <a:spLocks noGrp="1" noChangeArrowheads="1"/>
          </p:cNvSpPr>
          <p:nvPr>
            <p:ph type="title"/>
          </p:nvPr>
        </p:nvSpPr>
        <p:spPr/>
        <p:txBody>
          <a:bodyPr/>
          <a:lstStyle/>
          <a:p>
            <a:r>
              <a:rPr lang="en-US" altLang="zh-CN" dirty="0" smtClean="0"/>
              <a:t>3.</a:t>
            </a:r>
            <a:r>
              <a:rPr lang="zh-CN" altLang="en-US" dirty="0" smtClean="0"/>
              <a:t>集线器</a:t>
            </a:r>
            <a:r>
              <a:rPr lang="en-US" altLang="zh-CN" dirty="0"/>
              <a:t>(Hub)</a:t>
            </a:r>
          </a:p>
        </p:txBody>
      </p:sp>
      <p:sp>
        <p:nvSpPr>
          <p:cNvPr id="1986563" name="Rectangle 3"/>
          <p:cNvSpPr>
            <a:spLocks noGrp="1" noChangeArrowheads="1"/>
          </p:cNvSpPr>
          <p:nvPr>
            <p:ph type="body" idx="1"/>
          </p:nvPr>
        </p:nvSpPr>
        <p:spPr/>
        <p:txBody>
          <a:bodyPr/>
          <a:lstStyle/>
          <a:p>
            <a:r>
              <a:rPr lang="zh-CN" altLang="en-US" b="0" dirty="0"/>
              <a:t>集线器，又称</a:t>
            </a:r>
            <a:r>
              <a:rPr lang="en-US" altLang="zh-CN" b="0" dirty="0"/>
              <a:t>Hub</a:t>
            </a:r>
            <a:r>
              <a:rPr lang="zh-CN" altLang="en-US" b="0" dirty="0"/>
              <a:t>，用于连接多台计算机构成局域网，具有价格低廉、易于安装的优点，曾广泛应用于小型局域网的组建。集线器工作于</a:t>
            </a:r>
            <a:r>
              <a:rPr lang="en-US" altLang="zh-CN" b="0" dirty="0"/>
              <a:t>OSI</a:t>
            </a:r>
            <a:r>
              <a:rPr lang="zh-CN" altLang="en-US" b="0" dirty="0"/>
              <a:t>模型的物理层。</a:t>
            </a:r>
          </a:p>
          <a:p>
            <a:r>
              <a:rPr lang="zh-CN" altLang="en-US" b="0" dirty="0"/>
              <a:t>使用集线器连接的网络，所提供的带宽由所有接口共享，因此由集线器连接而构成的网络传输效率相对较低。</a:t>
            </a:r>
          </a:p>
          <a:p>
            <a:r>
              <a:rPr lang="zh-CN" altLang="en-US" b="0" dirty="0"/>
              <a:t>当需要进行网络数据通信时，集线器把接收到的任何数据帧经过再生后，通过广播的方式发送到接收之外的所有接口，网络中的每台计算机对接收到的数据帧进行对比判断，如果数据帧的目的地址与本机的</a:t>
            </a:r>
            <a:r>
              <a:rPr lang="en-US" altLang="zh-CN" b="0" dirty="0"/>
              <a:t>MAC</a:t>
            </a:r>
            <a:r>
              <a:rPr lang="zh-CN" altLang="en-US" b="0" dirty="0"/>
              <a:t>地址相同，则接收该帧；否则，将该数据帧丢弃</a:t>
            </a:r>
            <a:r>
              <a:rPr lang="zh-CN" altLang="en-US" b="0" dirty="0" smtClean="0"/>
              <a:t>。</a:t>
            </a:r>
            <a:endParaRPr lang="zh-CN" altLang="en-US" b="0" dirty="0"/>
          </a:p>
        </p:txBody>
      </p:sp>
    </p:spTree>
    <p:extLst>
      <p:ext uri="{BB962C8B-B14F-4D97-AF65-F5344CB8AC3E}">
        <p14:creationId xmlns:p14="http://schemas.microsoft.com/office/powerpoint/2010/main" val="11239123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62" name="Rectangle 2"/>
          <p:cNvSpPr>
            <a:spLocks noGrp="1" noChangeArrowheads="1"/>
          </p:cNvSpPr>
          <p:nvPr>
            <p:ph type="title"/>
          </p:nvPr>
        </p:nvSpPr>
        <p:spPr/>
        <p:txBody>
          <a:bodyPr/>
          <a:lstStyle/>
          <a:p>
            <a:r>
              <a:rPr lang="zh-CN" altLang="en-US" dirty="0"/>
              <a:t>集线器</a:t>
            </a:r>
            <a:r>
              <a:rPr lang="en-US" altLang="zh-CN" dirty="0"/>
              <a:t>(Hub)</a:t>
            </a:r>
          </a:p>
        </p:txBody>
      </p:sp>
      <p:sp>
        <p:nvSpPr>
          <p:cNvPr id="1986563" name="Rectangle 3"/>
          <p:cNvSpPr>
            <a:spLocks noGrp="1" noChangeArrowheads="1"/>
          </p:cNvSpPr>
          <p:nvPr>
            <p:ph type="body" idx="1"/>
          </p:nvPr>
        </p:nvSpPr>
        <p:spPr>
          <a:xfrm>
            <a:off x="179512" y="1341438"/>
            <a:ext cx="8964488" cy="3599730"/>
          </a:xfrm>
        </p:spPr>
        <p:txBody>
          <a:bodyPr/>
          <a:lstStyle/>
          <a:p>
            <a:r>
              <a:rPr lang="zh-CN" altLang="en-US" b="0" dirty="0" smtClean="0"/>
              <a:t>若</a:t>
            </a:r>
            <a:r>
              <a:rPr lang="zh-CN" altLang="en-US" b="0" dirty="0"/>
              <a:t>网络内有两台以上计算机同时发送数据，将会产生数据“碰撞”现象，此时网络内的计算机均不能正常通信，即所有连到集线器的设备，都是属于同一个“碰撞”域和广播域。因此，由集线器连接的局域网中，同一时刻只能有一对计算机进行单向通信。随着通过集线器连接的网段规模扩大，发生碰撞的概率也逐渐增加。在局域网内，当某一对计算机彼此之间进行数据通信时，网络内所有的计算机均可接收到这些数据，因此安全性相对较差。</a:t>
            </a:r>
          </a:p>
        </p:txBody>
      </p:sp>
      <p:grpSp>
        <p:nvGrpSpPr>
          <p:cNvPr id="4" name="Group 4"/>
          <p:cNvGrpSpPr>
            <a:grpSpLocks/>
          </p:cNvGrpSpPr>
          <p:nvPr/>
        </p:nvGrpSpPr>
        <p:grpSpPr bwMode="auto">
          <a:xfrm>
            <a:off x="2915816" y="4654619"/>
            <a:ext cx="4358216" cy="1544505"/>
            <a:chOff x="2387" y="7371"/>
            <a:chExt cx="7182" cy="1533"/>
          </a:xfrm>
        </p:grpSpPr>
        <p:pic>
          <p:nvPicPr>
            <p:cNvPr id="5" name="Picture 5" descr="RG-S1805M-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7" y="7371"/>
              <a:ext cx="3188" cy="153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S2150G%20V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85" y="7464"/>
              <a:ext cx="3884" cy="1277"/>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Rectangle 7"/>
          <p:cNvSpPr>
            <a:spLocks noChangeArrowheads="1"/>
          </p:cNvSpPr>
          <p:nvPr/>
        </p:nvSpPr>
        <p:spPr bwMode="auto">
          <a:xfrm>
            <a:off x="4706358" y="6199124"/>
            <a:ext cx="193662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1600" b="1" dirty="0" smtClean="0"/>
              <a:t>图</a:t>
            </a:r>
            <a:r>
              <a:rPr kumimoji="1" lang="en-US" altLang="zh-CN" sz="1600" b="1" dirty="0" smtClean="0"/>
              <a:t>11   </a:t>
            </a:r>
            <a:r>
              <a:rPr kumimoji="1" lang="zh-CN" altLang="en-US" sz="1600" b="1" dirty="0" smtClean="0"/>
              <a:t>集线器</a:t>
            </a:r>
            <a:r>
              <a:rPr kumimoji="1" lang="en-US" altLang="zh-CN" sz="1600" b="1" dirty="0"/>
              <a:t>(Hub)</a:t>
            </a:r>
          </a:p>
        </p:txBody>
      </p:sp>
    </p:spTree>
    <p:extLst>
      <p:ext uri="{BB962C8B-B14F-4D97-AF65-F5344CB8AC3E}">
        <p14:creationId xmlns:p14="http://schemas.microsoft.com/office/powerpoint/2010/main" val="53956871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62" name="Rectangle 2"/>
          <p:cNvSpPr>
            <a:spLocks noGrp="1" noChangeArrowheads="1"/>
          </p:cNvSpPr>
          <p:nvPr>
            <p:ph type="title"/>
          </p:nvPr>
        </p:nvSpPr>
        <p:spPr/>
        <p:txBody>
          <a:bodyPr/>
          <a:lstStyle/>
          <a:p>
            <a:r>
              <a:rPr lang="en-US" altLang="zh-CN" dirty="0" smtClean="0"/>
              <a:t>4.</a:t>
            </a:r>
            <a:r>
              <a:rPr lang="zh-CN" altLang="en-US" dirty="0" smtClean="0"/>
              <a:t>网</a:t>
            </a:r>
            <a:r>
              <a:rPr lang="zh-CN" altLang="en-US" dirty="0"/>
              <a:t>桥</a:t>
            </a:r>
            <a:endParaRPr lang="en-US" altLang="zh-CN" dirty="0"/>
          </a:p>
        </p:txBody>
      </p:sp>
      <p:sp>
        <p:nvSpPr>
          <p:cNvPr id="1986563" name="Rectangle 3"/>
          <p:cNvSpPr>
            <a:spLocks noGrp="1" noChangeArrowheads="1"/>
          </p:cNvSpPr>
          <p:nvPr>
            <p:ph type="body" idx="1"/>
          </p:nvPr>
        </p:nvSpPr>
        <p:spPr/>
        <p:txBody>
          <a:bodyPr/>
          <a:lstStyle/>
          <a:p>
            <a:r>
              <a:rPr lang="zh-CN" altLang="en-US" b="0" dirty="0"/>
              <a:t>网桥（</a:t>
            </a:r>
            <a:r>
              <a:rPr lang="en-US" altLang="zh-CN" b="0" dirty="0"/>
              <a:t>Bridge</a:t>
            </a:r>
            <a:r>
              <a:rPr lang="zh-CN" altLang="en-US" b="0" dirty="0"/>
              <a:t>），又称桥接器，它用于连接两个相同结构的局域网，并对流经网桥的数据进行转发。网桥工作于数据链路层的</a:t>
            </a:r>
            <a:r>
              <a:rPr lang="en-US" altLang="zh-CN" b="0" dirty="0"/>
              <a:t>MAC</a:t>
            </a:r>
            <a:r>
              <a:rPr lang="zh-CN" altLang="en-US" b="0" dirty="0"/>
              <a:t>子层，它不但能扩展网络的范围，而且可提高网络的性能、可靠性和安全性</a:t>
            </a:r>
            <a:r>
              <a:rPr lang="zh-CN" altLang="en-US" b="0" dirty="0" smtClean="0"/>
              <a:t>。</a:t>
            </a:r>
            <a:endParaRPr lang="en-US" altLang="zh-CN" b="0" dirty="0" smtClean="0"/>
          </a:p>
          <a:p>
            <a:endParaRPr lang="zh-CN" altLang="en-US" b="0" dirty="0"/>
          </a:p>
          <a:p>
            <a:r>
              <a:rPr lang="zh-CN" altLang="en-US" b="0" dirty="0"/>
              <a:t>网桥根据</a:t>
            </a:r>
            <a:r>
              <a:rPr lang="en-US" altLang="zh-CN" b="0" dirty="0"/>
              <a:t>MAC</a:t>
            </a:r>
            <a:r>
              <a:rPr lang="zh-CN" altLang="en-US" b="0" dirty="0"/>
              <a:t>帧的目的地址对接收到的帧进行转发过滤，当网桥接收到一个帧后，它会首先检查该帧的目的地址，根据目的地址决定将帧转发到哪一个端口，或者丢弃。</a:t>
            </a:r>
          </a:p>
        </p:txBody>
      </p:sp>
    </p:spTree>
    <p:extLst>
      <p:ext uri="{BB962C8B-B14F-4D97-AF65-F5344CB8AC3E}">
        <p14:creationId xmlns:p14="http://schemas.microsoft.com/office/powerpoint/2010/main" val="289337065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网桥转发实例</a:t>
            </a:r>
            <a:endParaRPr lang="zh-CN" altLang="en-US" dirty="0"/>
          </a:p>
        </p:txBody>
      </p:sp>
      <p:sp>
        <p:nvSpPr>
          <p:cNvPr id="3" name="内容占位符 2"/>
          <p:cNvSpPr>
            <a:spLocks noGrp="1"/>
          </p:cNvSpPr>
          <p:nvPr>
            <p:ph idx="1"/>
          </p:nvPr>
        </p:nvSpPr>
        <p:spPr>
          <a:xfrm>
            <a:off x="2570" y="1196752"/>
            <a:ext cx="9141430" cy="2016224"/>
          </a:xfrm>
        </p:spPr>
        <p:txBody>
          <a:bodyPr/>
          <a:lstStyle/>
          <a:p>
            <a:pPr>
              <a:lnSpc>
                <a:spcPts val="3000"/>
              </a:lnSpc>
            </a:pPr>
            <a:r>
              <a:rPr lang="zh-CN" altLang="en-US" sz="2000" b="0" dirty="0"/>
              <a:t>最简单的网桥只有两个端口，用于将两个以太网连接为一个具有更大覆盖范围的以太网。网桥的工作原理如图</a:t>
            </a:r>
            <a:r>
              <a:rPr lang="en-US" altLang="zh-CN" sz="2000" b="0" dirty="0"/>
              <a:t>2-10</a:t>
            </a:r>
            <a:r>
              <a:rPr lang="zh-CN" altLang="en-US" sz="2000" b="0" dirty="0"/>
              <a:t>所示，网桥依据转发表来进行帧的转发。若网桥从端口</a:t>
            </a:r>
            <a:r>
              <a:rPr lang="en-US" altLang="zh-CN" sz="2000" b="0" dirty="0"/>
              <a:t>1</a:t>
            </a:r>
            <a:r>
              <a:rPr lang="zh-CN" altLang="en-US" sz="2000" b="0" dirty="0"/>
              <a:t>收到</a:t>
            </a:r>
            <a:r>
              <a:rPr lang="en-US" altLang="zh-CN" sz="2000" b="0" dirty="0"/>
              <a:t>A</a:t>
            </a:r>
            <a:r>
              <a:rPr lang="zh-CN" altLang="en-US" sz="2000" b="0" dirty="0"/>
              <a:t>发送给</a:t>
            </a:r>
            <a:r>
              <a:rPr lang="en-US" altLang="zh-CN" sz="2000" b="0" dirty="0"/>
              <a:t>B</a:t>
            </a:r>
            <a:r>
              <a:rPr lang="zh-CN" altLang="en-US" sz="2000" b="0" dirty="0"/>
              <a:t>的帧，查找转发表后，将这个帧通过端口</a:t>
            </a:r>
            <a:r>
              <a:rPr lang="en-US" altLang="zh-CN" sz="2000" b="0" dirty="0"/>
              <a:t>2</a:t>
            </a:r>
            <a:r>
              <a:rPr lang="zh-CN" altLang="en-US" sz="2000" b="0" dirty="0"/>
              <a:t>转发给另一个网段；若网桥从端口</a:t>
            </a:r>
            <a:r>
              <a:rPr lang="en-US" altLang="zh-CN" sz="2000" b="0" dirty="0"/>
              <a:t>1</a:t>
            </a:r>
            <a:r>
              <a:rPr lang="zh-CN" altLang="en-US" sz="2000" b="0" dirty="0"/>
              <a:t>收到</a:t>
            </a:r>
            <a:r>
              <a:rPr lang="en-US" altLang="zh-CN" sz="2000" b="0" dirty="0"/>
              <a:t>A</a:t>
            </a:r>
            <a:r>
              <a:rPr lang="zh-CN" altLang="en-US" sz="2000" b="0" dirty="0"/>
              <a:t>发送给</a:t>
            </a:r>
            <a:r>
              <a:rPr lang="en-US" altLang="zh-CN" sz="2000" b="0" dirty="0"/>
              <a:t>E</a:t>
            </a:r>
            <a:r>
              <a:rPr lang="zh-CN" altLang="en-US" sz="2000" b="0" dirty="0"/>
              <a:t>的帧，查找转发表后，</a:t>
            </a:r>
            <a:r>
              <a:rPr lang="en-US" altLang="zh-CN" sz="2000" b="0" dirty="0"/>
              <a:t>A</a:t>
            </a:r>
            <a:r>
              <a:rPr lang="zh-CN" altLang="en-US" sz="2000" b="0" dirty="0"/>
              <a:t>与</a:t>
            </a:r>
            <a:r>
              <a:rPr lang="en-US" altLang="zh-CN" sz="2000" b="0" dirty="0"/>
              <a:t>E</a:t>
            </a:r>
            <a:r>
              <a:rPr lang="zh-CN" altLang="en-US" sz="2000" b="0" dirty="0"/>
              <a:t>属于同一端口，则</a:t>
            </a:r>
            <a:r>
              <a:rPr lang="en-US" altLang="zh-CN" sz="2000" b="0" dirty="0"/>
              <a:t>E</a:t>
            </a:r>
            <a:r>
              <a:rPr lang="zh-CN" altLang="en-US" sz="2000" b="0" dirty="0"/>
              <a:t>可直接接收此帧，不需要再通过网桥进行转发了。</a:t>
            </a:r>
            <a:endParaRPr lang="zh-CN" altLang="en-US" sz="2000" dirty="0"/>
          </a:p>
        </p:txBody>
      </p:sp>
      <p:pic>
        <p:nvPicPr>
          <p:cNvPr id="5" name="图片 4"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7704" y="3212976"/>
            <a:ext cx="5341389" cy="3330126"/>
          </a:xfrm>
          <a:prstGeom prst="rect">
            <a:avLst/>
          </a:prstGeom>
        </p:spPr>
      </p:pic>
    </p:spTree>
    <p:extLst>
      <p:ext uri="{BB962C8B-B14F-4D97-AF65-F5344CB8AC3E}">
        <p14:creationId xmlns:p14="http://schemas.microsoft.com/office/powerpoint/2010/main" val="89763586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a:xfrm>
            <a:off x="179512" y="1268760"/>
            <a:ext cx="8964488" cy="5255914"/>
          </a:xfrm>
        </p:spPr>
        <p:txBody>
          <a:bodyPr/>
          <a:lstStyle/>
          <a:p>
            <a:r>
              <a:rPr lang="zh-CN" altLang="en-US" b="0" dirty="0"/>
              <a:t>网桥通过自学习（</a:t>
            </a:r>
            <a:r>
              <a:rPr lang="en-US" altLang="zh-CN" b="0" dirty="0"/>
              <a:t>self-learning</a:t>
            </a:r>
            <a:r>
              <a:rPr lang="zh-CN" altLang="en-US" b="0" dirty="0"/>
              <a:t>）算法建立转发表。转发表建立步骤可以归纳如下：</a:t>
            </a:r>
          </a:p>
          <a:p>
            <a:r>
              <a:rPr lang="en-US" altLang="zh-CN" b="0" dirty="0"/>
              <a:t>1</a:t>
            </a:r>
            <a:r>
              <a:rPr lang="zh-CN" altLang="en-US" b="0" dirty="0"/>
              <a:t>．执行自学习算法。网桥在接收到一个帧以后，首先查找此帧的源地址是否在转发表中，若在，则对转发表的项目进行更新操作，并执行步骤（</a:t>
            </a:r>
            <a:r>
              <a:rPr lang="en-US" altLang="zh-CN" b="0" dirty="0"/>
              <a:t>2</a:t>
            </a:r>
            <a:r>
              <a:rPr lang="zh-CN" altLang="en-US" b="0" dirty="0"/>
              <a:t>）；若不在，则将接收帧的源地址、相应端口和接收时间等参数添加到转发表中新建一个项目，并执行步骤（</a:t>
            </a:r>
            <a:r>
              <a:rPr lang="en-US" altLang="zh-CN" b="0" dirty="0"/>
              <a:t>3</a:t>
            </a:r>
            <a:r>
              <a:rPr lang="zh-CN" altLang="en-US" b="0" dirty="0"/>
              <a:t>）。</a:t>
            </a:r>
          </a:p>
          <a:p>
            <a:r>
              <a:rPr lang="en-US" altLang="zh-CN" b="0" dirty="0"/>
              <a:t>2</a:t>
            </a:r>
            <a:r>
              <a:rPr lang="zh-CN" altLang="en-US" b="0" dirty="0"/>
              <a:t>．将帧传送至相应端口进行转发，完成后执行步骤（</a:t>
            </a:r>
            <a:r>
              <a:rPr lang="en-US" altLang="zh-CN" b="0" dirty="0"/>
              <a:t>4</a:t>
            </a:r>
            <a:r>
              <a:rPr lang="zh-CN" altLang="en-US" b="0" dirty="0"/>
              <a:t>）。</a:t>
            </a:r>
          </a:p>
          <a:p>
            <a:r>
              <a:rPr lang="en-US" altLang="zh-CN" b="0" dirty="0"/>
              <a:t>3</a:t>
            </a:r>
            <a:r>
              <a:rPr lang="zh-CN" altLang="en-US" b="0" dirty="0"/>
              <a:t>．将帧在除接收到此帧的端口之外的所有端口进行转发，完成后执行步骤（</a:t>
            </a:r>
            <a:r>
              <a:rPr lang="en-US" altLang="zh-CN" b="0" dirty="0"/>
              <a:t>4</a:t>
            </a:r>
            <a:r>
              <a:rPr lang="zh-CN" altLang="en-US" b="0" dirty="0"/>
              <a:t>）。</a:t>
            </a:r>
          </a:p>
          <a:p>
            <a:r>
              <a:rPr lang="en-US" altLang="zh-CN" b="0" dirty="0"/>
              <a:t>4</a:t>
            </a:r>
            <a:r>
              <a:rPr lang="zh-CN" altLang="en-US" b="0" dirty="0"/>
              <a:t>．等待新的数据帧，接收完成后，转到步骤（</a:t>
            </a:r>
            <a:r>
              <a:rPr lang="en-US" altLang="zh-CN" b="0" dirty="0"/>
              <a:t>1</a:t>
            </a:r>
            <a:r>
              <a:rPr lang="zh-CN" altLang="en-US" b="0" dirty="0"/>
              <a:t>）。</a:t>
            </a:r>
          </a:p>
          <a:p>
            <a:endParaRPr lang="zh-CN" altLang="en-US" dirty="0"/>
          </a:p>
        </p:txBody>
      </p:sp>
    </p:spTree>
    <p:extLst>
      <p:ext uri="{BB962C8B-B14F-4D97-AF65-F5344CB8AC3E}">
        <p14:creationId xmlns:p14="http://schemas.microsoft.com/office/powerpoint/2010/main" val="201405864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4754" name="Rectangle 2"/>
          <p:cNvSpPr>
            <a:spLocks noGrp="1" noChangeArrowheads="1"/>
          </p:cNvSpPr>
          <p:nvPr>
            <p:ph type="title"/>
          </p:nvPr>
        </p:nvSpPr>
        <p:spPr/>
        <p:txBody>
          <a:bodyPr/>
          <a:lstStyle/>
          <a:p>
            <a:r>
              <a:rPr lang="en-US" altLang="zh-CN" sz="3600" dirty="0" smtClean="0"/>
              <a:t>5.</a:t>
            </a:r>
            <a:r>
              <a:rPr lang="zh-CN" altLang="en-US" sz="3600" dirty="0" smtClean="0"/>
              <a:t>交换机</a:t>
            </a:r>
            <a:endParaRPr lang="en-US" altLang="zh-CN" sz="3600" dirty="0"/>
          </a:p>
        </p:txBody>
      </p:sp>
      <p:sp>
        <p:nvSpPr>
          <p:cNvPr id="1994755" name="Rectangle 3"/>
          <p:cNvSpPr>
            <a:spLocks noGrp="1" noChangeArrowheads="1"/>
          </p:cNvSpPr>
          <p:nvPr>
            <p:ph type="body" idx="1"/>
          </p:nvPr>
        </p:nvSpPr>
        <p:spPr>
          <a:xfrm>
            <a:off x="107504" y="1275625"/>
            <a:ext cx="9036496" cy="2441407"/>
          </a:xfrm>
        </p:spPr>
        <p:txBody>
          <a:bodyPr/>
          <a:lstStyle/>
          <a:p>
            <a:pPr>
              <a:lnSpc>
                <a:spcPts val="3000"/>
              </a:lnSpc>
            </a:pPr>
            <a:r>
              <a:rPr lang="zh-CN" altLang="en-US" sz="2000" b="0" dirty="0"/>
              <a:t>以太网交换机属于数据链路层设备，它可以识别数据包中的</a:t>
            </a:r>
            <a:r>
              <a:rPr lang="en-US" altLang="zh-CN" sz="2000" b="0" dirty="0"/>
              <a:t>MAC</a:t>
            </a:r>
            <a:r>
              <a:rPr lang="zh-CN" altLang="en-US" sz="2000" b="0" dirty="0"/>
              <a:t>地址信息，然后根据</a:t>
            </a:r>
            <a:r>
              <a:rPr lang="en-US" altLang="zh-CN" sz="2000" b="0" dirty="0"/>
              <a:t>MAC </a:t>
            </a:r>
            <a:r>
              <a:rPr lang="zh-CN" altLang="en-US" sz="2000" b="0" dirty="0"/>
              <a:t>地址进行转发，并将这些</a:t>
            </a:r>
            <a:r>
              <a:rPr lang="en-US" altLang="zh-CN" sz="2000" b="0" dirty="0"/>
              <a:t>MAC </a:t>
            </a:r>
            <a:r>
              <a:rPr lang="zh-CN" altLang="en-US" sz="2000" b="0" dirty="0"/>
              <a:t>地址与对应的端口记录在自己内部的一个地址表中。</a:t>
            </a:r>
          </a:p>
          <a:p>
            <a:pPr>
              <a:lnSpc>
                <a:spcPts val="3000"/>
              </a:lnSpc>
            </a:pPr>
            <a:r>
              <a:rPr lang="zh-CN" altLang="en-US" sz="2000" b="0" dirty="0"/>
              <a:t>以太网交换机工作在</a:t>
            </a:r>
            <a:r>
              <a:rPr lang="en-US" altLang="zh-CN" sz="2000" b="0" dirty="0"/>
              <a:t>OSI </a:t>
            </a:r>
            <a:r>
              <a:rPr lang="zh-CN" altLang="en-US" sz="2000" b="0" dirty="0"/>
              <a:t>模型的第二层，是一台专用的特殊计算机，它主要包括中央处理器、随机存储器和操作系统。与传统的网桥相比，以太网交换机能提供更多的端口、更好的性能、更强的管理能力和更低的价格。</a:t>
            </a:r>
          </a:p>
          <a:p>
            <a:pPr>
              <a:lnSpc>
                <a:spcPts val="3000"/>
              </a:lnSpc>
              <a:buFont typeface="Wingdings" pitchFamily="2" charset="2"/>
              <a:buNone/>
            </a:pPr>
            <a:endParaRPr lang="en-US" altLang="zh-CN" sz="2000" dirty="0"/>
          </a:p>
        </p:txBody>
      </p:sp>
      <p:grpSp>
        <p:nvGrpSpPr>
          <p:cNvPr id="4" name="Group 4"/>
          <p:cNvGrpSpPr>
            <a:grpSpLocks/>
          </p:cNvGrpSpPr>
          <p:nvPr/>
        </p:nvGrpSpPr>
        <p:grpSpPr bwMode="auto">
          <a:xfrm>
            <a:off x="1182292" y="3645024"/>
            <a:ext cx="6300316" cy="2520280"/>
            <a:chOff x="2459" y="1275"/>
            <a:chExt cx="6211" cy="1905"/>
          </a:xfrm>
        </p:grpSpPr>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9" y="1623"/>
              <a:ext cx="3361" cy="970"/>
            </a:xfrm>
            <a:prstGeom prst="rect">
              <a:avLst/>
            </a:prstGeom>
            <a:noFill/>
            <a:ln>
              <a:noFill/>
            </a:ln>
            <a:effectLst/>
            <a:extLst>
              <a:ext uri="{909E8E84-426E-40DD-AFC4-6F175D3DCCD1}">
                <a14:hiddenFill xmlns:a14="http://schemas.microsoft.com/office/drawing/2010/main">
                  <a:solidFill>
                    <a:srgbClr val="BBE0E3">
                      <a:alpha val="80000"/>
                    </a:srgbClr>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6" descr="DCS-3726S-8台堆叠正面照"/>
            <p:cNvPicPr>
              <a:picLocks noChangeAspect="1" noChangeArrowheads="1"/>
            </p:cNvPicPr>
            <p:nvPr/>
          </p:nvPicPr>
          <p:blipFill>
            <a:blip r:embed="rId3" cstate="print">
              <a:extLst>
                <a:ext uri="{28A0092B-C50C-407E-A947-70E740481C1C}">
                  <a14:useLocalDpi xmlns:a14="http://schemas.microsoft.com/office/drawing/2010/main" val="0"/>
                </a:ext>
              </a:extLst>
            </a:blip>
            <a:srcRect l="12181"/>
            <a:stretch>
              <a:fillRect/>
            </a:stretch>
          </p:blipFill>
          <p:spPr bwMode="auto">
            <a:xfrm>
              <a:off x="6115" y="1275"/>
              <a:ext cx="2555" cy="1905"/>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Rectangle 7"/>
          <p:cNvSpPr>
            <a:spLocks noChangeArrowheads="1"/>
          </p:cNvSpPr>
          <p:nvPr/>
        </p:nvSpPr>
        <p:spPr bwMode="auto">
          <a:xfrm>
            <a:off x="3378382" y="6165304"/>
            <a:ext cx="283282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1600" b="1" dirty="0" smtClean="0">
                <a:solidFill>
                  <a:srgbClr val="00B050"/>
                </a:solidFill>
              </a:rPr>
              <a:t>图</a:t>
            </a:r>
            <a:r>
              <a:rPr kumimoji="1" lang="en-US" altLang="zh-CN" sz="1600" b="1" dirty="0" smtClean="0">
                <a:solidFill>
                  <a:srgbClr val="00B050"/>
                </a:solidFill>
              </a:rPr>
              <a:t>12</a:t>
            </a:r>
            <a:r>
              <a:rPr kumimoji="1" lang="zh-CN" altLang="en-US" sz="1600" b="1" dirty="0" smtClean="0">
                <a:solidFill>
                  <a:srgbClr val="00B050"/>
                </a:solidFill>
              </a:rPr>
              <a:t> </a:t>
            </a:r>
            <a:r>
              <a:rPr kumimoji="1" lang="en-US" altLang="zh-CN" sz="1600" b="1" dirty="0" smtClean="0">
                <a:solidFill>
                  <a:srgbClr val="00B050"/>
                </a:solidFill>
              </a:rPr>
              <a:t>  </a:t>
            </a:r>
            <a:r>
              <a:rPr kumimoji="1" lang="zh-CN" altLang="en-US" sz="1600" b="1" dirty="0" smtClean="0">
                <a:solidFill>
                  <a:srgbClr val="00B050"/>
                </a:solidFill>
              </a:rPr>
              <a:t>以太网</a:t>
            </a:r>
            <a:r>
              <a:rPr kumimoji="1" lang="zh-CN" altLang="en-US" sz="1600" b="1" dirty="0">
                <a:solidFill>
                  <a:srgbClr val="00B050"/>
                </a:solidFill>
              </a:rPr>
              <a:t>交换机</a:t>
            </a:r>
            <a:r>
              <a:rPr kumimoji="1" lang="en-US" altLang="zh-CN" sz="1600" b="1" dirty="0">
                <a:solidFill>
                  <a:srgbClr val="00B050"/>
                </a:solidFill>
              </a:rPr>
              <a:t>(Switch)</a:t>
            </a:r>
          </a:p>
        </p:txBody>
      </p:sp>
    </p:spTree>
    <p:extLst>
      <p:ext uri="{BB962C8B-B14F-4D97-AF65-F5344CB8AC3E}">
        <p14:creationId xmlns:p14="http://schemas.microsoft.com/office/powerpoint/2010/main" val="308020628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4754" name="Rectangle 2"/>
          <p:cNvSpPr>
            <a:spLocks noGrp="1" noChangeArrowheads="1"/>
          </p:cNvSpPr>
          <p:nvPr>
            <p:ph type="title"/>
          </p:nvPr>
        </p:nvSpPr>
        <p:spPr/>
        <p:txBody>
          <a:bodyPr/>
          <a:lstStyle/>
          <a:p>
            <a:r>
              <a:rPr lang="zh-CN" altLang="en-US" sz="3600" dirty="0"/>
              <a:t>以太网交换机</a:t>
            </a:r>
            <a:r>
              <a:rPr lang="en-US" altLang="zh-CN" sz="3600" dirty="0"/>
              <a:t>(Ethernet Switch)</a:t>
            </a:r>
          </a:p>
        </p:txBody>
      </p:sp>
      <p:sp>
        <p:nvSpPr>
          <p:cNvPr id="1994755" name="Rectangle 3"/>
          <p:cNvSpPr>
            <a:spLocks noGrp="1" noChangeArrowheads="1"/>
          </p:cNvSpPr>
          <p:nvPr>
            <p:ph type="body" idx="1"/>
          </p:nvPr>
        </p:nvSpPr>
        <p:spPr>
          <a:xfrm>
            <a:off x="107504" y="1275625"/>
            <a:ext cx="9036496" cy="2441407"/>
          </a:xfrm>
        </p:spPr>
        <p:txBody>
          <a:bodyPr/>
          <a:lstStyle/>
          <a:p>
            <a:pPr>
              <a:lnSpc>
                <a:spcPts val="3000"/>
              </a:lnSpc>
            </a:pPr>
            <a:r>
              <a:rPr lang="zh-CN" altLang="en-US" sz="2000" b="0" dirty="0"/>
              <a:t>以太网交换机属于数据链路层设备，它可以识别数据包中的</a:t>
            </a:r>
            <a:r>
              <a:rPr lang="en-US" altLang="zh-CN" sz="2000" b="0" dirty="0"/>
              <a:t>MAC</a:t>
            </a:r>
            <a:r>
              <a:rPr lang="zh-CN" altLang="en-US" sz="2000" b="0" dirty="0"/>
              <a:t>地址信息，然后根据</a:t>
            </a:r>
            <a:r>
              <a:rPr lang="en-US" altLang="zh-CN" sz="2000" b="0" dirty="0"/>
              <a:t>MAC </a:t>
            </a:r>
            <a:r>
              <a:rPr lang="zh-CN" altLang="en-US" sz="2000" b="0" dirty="0"/>
              <a:t>地址进行转发，并将这些</a:t>
            </a:r>
            <a:r>
              <a:rPr lang="en-US" altLang="zh-CN" sz="2000" b="0" dirty="0"/>
              <a:t>MAC </a:t>
            </a:r>
            <a:r>
              <a:rPr lang="zh-CN" altLang="en-US" sz="2000" b="0" dirty="0"/>
              <a:t>地址与对应的端口记录在自己内部的一个地址表中。</a:t>
            </a:r>
          </a:p>
          <a:p>
            <a:pPr>
              <a:lnSpc>
                <a:spcPts val="3000"/>
              </a:lnSpc>
            </a:pPr>
            <a:r>
              <a:rPr lang="zh-CN" altLang="en-US" sz="2000" b="0" dirty="0"/>
              <a:t>以太网交换机工作在</a:t>
            </a:r>
            <a:r>
              <a:rPr lang="en-US" altLang="zh-CN" sz="2000" b="0" dirty="0"/>
              <a:t>OSI </a:t>
            </a:r>
            <a:r>
              <a:rPr lang="zh-CN" altLang="en-US" sz="2000" b="0" dirty="0"/>
              <a:t>模型的第二层，是一台专用的特殊计算机，它主要包括中央处理器、随机存储器和操作系统。与传统的网桥相比，以太网交换机能提供更多的端口、更好的性能、更强的管理能力和更低的价格。</a:t>
            </a:r>
          </a:p>
          <a:p>
            <a:pPr>
              <a:lnSpc>
                <a:spcPts val="3000"/>
              </a:lnSpc>
              <a:buFont typeface="Wingdings" pitchFamily="2" charset="2"/>
              <a:buNone/>
            </a:pPr>
            <a:endParaRPr lang="en-US" altLang="zh-CN" sz="2000" dirty="0"/>
          </a:p>
        </p:txBody>
      </p:sp>
      <p:grpSp>
        <p:nvGrpSpPr>
          <p:cNvPr id="4" name="Group 4"/>
          <p:cNvGrpSpPr>
            <a:grpSpLocks/>
          </p:cNvGrpSpPr>
          <p:nvPr/>
        </p:nvGrpSpPr>
        <p:grpSpPr bwMode="auto">
          <a:xfrm>
            <a:off x="1182292" y="3645024"/>
            <a:ext cx="6300316" cy="2520280"/>
            <a:chOff x="2459" y="1275"/>
            <a:chExt cx="6211" cy="1905"/>
          </a:xfrm>
        </p:grpSpPr>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9" y="1623"/>
              <a:ext cx="3361" cy="970"/>
            </a:xfrm>
            <a:prstGeom prst="rect">
              <a:avLst/>
            </a:prstGeom>
            <a:noFill/>
            <a:ln>
              <a:noFill/>
            </a:ln>
            <a:effectLst/>
            <a:extLst>
              <a:ext uri="{909E8E84-426E-40DD-AFC4-6F175D3DCCD1}">
                <a14:hiddenFill xmlns:a14="http://schemas.microsoft.com/office/drawing/2010/main">
                  <a:solidFill>
                    <a:srgbClr val="BBE0E3">
                      <a:alpha val="80000"/>
                    </a:srgbClr>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6" descr="DCS-3726S-8台堆叠正面照"/>
            <p:cNvPicPr>
              <a:picLocks noChangeAspect="1" noChangeArrowheads="1"/>
            </p:cNvPicPr>
            <p:nvPr/>
          </p:nvPicPr>
          <p:blipFill>
            <a:blip r:embed="rId3" cstate="print">
              <a:extLst>
                <a:ext uri="{28A0092B-C50C-407E-A947-70E740481C1C}">
                  <a14:useLocalDpi xmlns:a14="http://schemas.microsoft.com/office/drawing/2010/main" val="0"/>
                </a:ext>
              </a:extLst>
            </a:blip>
            <a:srcRect l="12181"/>
            <a:stretch>
              <a:fillRect/>
            </a:stretch>
          </p:blipFill>
          <p:spPr bwMode="auto">
            <a:xfrm>
              <a:off x="6115" y="1275"/>
              <a:ext cx="2555" cy="1905"/>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Rectangle 7"/>
          <p:cNvSpPr>
            <a:spLocks noChangeArrowheads="1"/>
          </p:cNvSpPr>
          <p:nvPr/>
        </p:nvSpPr>
        <p:spPr bwMode="auto">
          <a:xfrm>
            <a:off x="3378382" y="6165304"/>
            <a:ext cx="283282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1600" b="1" dirty="0" smtClean="0">
                <a:solidFill>
                  <a:srgbClr val="00B050"/>
                </a:solidFill>
              </a:rPr>
              <a:t>图</a:t>
            </a:r>
            <a:r>
              <a:rPr kumimoji="1" lang="en-US" altLang="zh-CN" sz="1600" b="1" dirty="0" smtClean="0">
                <a:solidFill>
                  <a:srgbClr val="00B050"/>
                </a:solidFill>
              </a:rPr>
              <a:t>12</a:t>
            </a:r>
            <a:r>
              <a:rPr kumimoji="1" lang="zh-CN" altLang="en-US" sz="1600" b="1" dirty="0" smtClean="0">
                <a:solidFill>
                  <a:srgbClr val="00B050"/>
                </a:solidFill>
              </a:rPr>
              <a:t> </a:t>
            </a:r>
            <a:r>
              <a:rPr kumimoji="1" lang="en-US" altLang="zh-CN" sz="1600" b="1" dirty="0" smtClean="0">
                <a:solidFill>
                  <a:srgbClr val="00B050"/>
                </a:solidFill>
              </a:rPr>
              <a:t>  </a:t>
            </a:r>
            <a:r>
              <a:rPr kumimoji="1" lang="zh-CN" altLang="en-US" sz="1600" b="1" dirty="0" smtClean="0">
                <a:solidFill>
                  <a:srgbClr val="00B050"/>
                </a:solidFill>
              </a:rPr>
              <a:t>以太网</a:t>
            </a:r>
            <a:r>
              <a:rPr kumimoji="1" lang="zh-CN" altLang="en-US" sz="1600" b="1" dirty="0">
                <a:solidFill>
                  <a:srgbClr val="00B050"/>
                </a:solidFill>
              </a:rPr>
              <a:t>交换机</a:t>
            </a:r>
            <a:r>
              <a:rPr kumimoji="1" lang="en-US" altLang="zh-CN" sz="1600" b="1" dirty="0">
                <a:solidFill>
                  <a:srgbClr val="00B050"/>
                </a:solidFill>
              </a:rPr>
              <a:t>(Switch)</a:t>
            </a:r>
          </a:p>
        </p:txBody>
      </p:sp>
    </p:spTree>
    <p:extLst>
      <p:ext uri="{BB962C8B-B14F-4D97-AF65-F5344CB8AC3E}">
        <p14:creationId xmlns:p14="http://schemas.microsoft.com/office/powerpoint/2010/main" val="164363033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4754" name="Rectangle 2"/>
          <p:cNvSpPr>
            <a:spLocks noGrp="1" noChangeArrowheads="1"/>
          </p:cNvSpPr>
          <p:nvPr>
            <p:ph type="title"/>
          </p:nvPr>
        </p:nvSpPr>
        <p:spPr/>
        <p:txBody>
          <a:bodyPr/>
          <a:lstStyle/>
          <a:p>
            <a:r>
              <a:rPr lang="zh-CN" altLang="en-US" sz="3600" dirty="0"/>
              <a:t>交换机的工作模式</a:t>
            </a:r>
            <a:endParaRPr lang="en-US" altLang="zh-CN" sz="3600" dirty="0"/>
          </a:p>
        </p:txBody>
      </p:sp>
      <p:sp>
        <p:nvSpPr>
          <p:cNvPr id="1994755" name="Rectangle 3"/>
          <p:cNvSpPr>
            <a:spLocks noGrp="1" noChangeArrowheads="1"/>
          </p:cNvSpPr>
          <p:nvPr>
            <p:ph type="body" idx="1"/>
          </p:nvPr>
        </p:nvSpPr>
        <p:spPr>
          <a:xfrm>
            <a:off x="107504" y="1275625"/>
            <a:ext cx="9036496" cy="5177711"/>
          </a:xfrm>
        </p:spPr>
        <p:txBody>
          <a:bodyPr/>
          <a:lstStyle/>
          <a:p>
            <a:pPr>
              <a:lnSpc>
                <a:spcPts val="4000"/>
              </a:lnSpc>
            </a:pPr>
            <a:r>
              <a:rPr lang="zh-CN" altLang="en-US" b="0" dirty="0">
                <a:solidFill>
                  <a:srgbClr val="00B050"/>
                </a:solidFill>
              </a:rPr>
              <a:t>交换机的工作</a:t>
            </a:r>
            <a:r>
              <a:rPr lang="zh-CN" altLang="en-US" b="0" dirty="0" smtClean="0">
                <a:solidFill>
                  <a:srgbClr val="00B050"/>
                </a:solidFill>
              </a:rPr>
              <a:t>模式有：</a:t>
            </a:r>
            <a:r>
              <a:rPr lang="zh-CN" altLang="en-US" b="0" dirty="0">
                <a:solidFill>
                  <a:srgbClr val="00B050"/>
                </a:solidFill>
              </a:rPr>
              <a:t>存储转发（</a:t>
            </a:r>
            <a:r>
              <a:rPr lang="en-US" altLang="zh-CN" b="0" dirty="0">
                <a:solidFill>
                  <a:srgbClr val="00B050"/>
                </a:solidFill>
              </a:rPr>
              <a:t>Store and Forward</a:t>
            </a:r>
            <a:r>
              <a:rPr lang="zh-CN" altLang="en-US" b="0" dirty="0">
                <a:solidFill>
                  <a:srgbClr val="00B050"/>
                </a:solidFill>
              </a:rPr>
              <a:t>）模式和直接转发（</a:t>
            </a:r>
            <a:r>
              <a:rPr lang="en-US" altLang="zh-CN" b="0" dirty="0">
                <a:solidFill>
                  <a:srgbClr val="00B050"/>
                </a:solidFill>
              </a:rPr>
              <a:t>Cut Through</a:t>
            </a:r>
            <a:r>
              <a:rPr lang="zh-CN" altLang="en-US" b="0" dirty="0">
                <a:solidFill>
                  <a:srgbClr val="00B050"/>
                </a:solidFill>
              </a:rPr>
              <a:t>）模式。</a:t>
            </a:r>
          </a:p>
          <a:p>
            <a:pPr>
              <a:lnSpc>
                <a:spcPts val="4000"/>
              </a:lnSpc>
            </a:pPr>
            <a:r>
              <a:rPr lang="zh-CN" altLang="en-US" b="0" dirty="0"/>
              <a:t>当交换机执行存储转发交换时，在转发之前必须接收到整个帧。交换机通过端口在收到转发帧后，将整个帧存入存储器中的转发队列中，并读取帧中的目的地址和源地址信息，对整个数据帧信息进行校验，对照交换机中存储的转发表，确定转发端口，将数据帧转发到下一个交换机。</a:t>
            </a:r>
          </a:p>
          <a:p>
            <a:pPr>
              <a:lnSpc>
                <a:spcPts val="4000"/>
              </a:lnSpc>
            </a:pPr>
            <a:r>
              <a:rPr lang="zh-CN" altLang="en-US" b="0" dirty="0"/>
              <a:t>交换机在执行直接转发时，对接收到的帧，先读取其目的地址，确定后直接转发端口，将数据帧从该端口直接转发。</a:t>
            </a:r>
          </a:p>
          <a:p>
            <a:pPr>
              <a:lnSpc>
                <a:spcPts val="4000"/>
              </a:lnSpc>
              <a:buFont typeface="Wingdings" pitchFamily="2" charset="2"/>
              <a:buNone/>
            </a:pPr>
            <a:endParaRPr lang="en-US" altLang="zh-CN" dirty="0"/>
          </a:p>
        </p:txBody>
      </p:sp>
    </p:spTree>
    <p:extLst>
      <p:ext uri="{BB962C8B-B14F-4D97-AF65-F5344CB8AC3E}">
        <p14:creationId xmlns:p14="http://schemas.microsoft.com/office/powerpoint/2010/main" val="164363033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4754" name="Rectangle 2"/>
          <p:cNvSpPr>
            <a:spLocks noGrp="1" noChangeArrowheads="1"/>
          </p:cNvSpPr>
          <p:nvPr>
            <p:ph type="title"/>
          </p:nvPr>
        </p:nvSpPr>
        <p:spPr/>
        <p:txBody>
          <a:bodyPr/>
          <a:lstStyle/>
          <a:p>
            <a:r>
              <a:rPr lang="zh-CN" altLang="en-US" sz="3600" dirty="0"/>
              <a:t>交换机</a:t>
            </a:r>
            <a:r>
              <a:rPr lang="zh-CN" altLang="en-US" sz="3600" dirty="0" smtClean="0"/>
              <a:t>的分类</a:t>
            </a:r>
            <a:endParaRPr lang="en-US" altLang="zh-CN" sz="3600" dirty="0"/>
          </a:p>
        </p:txBody>
      </p:sp>
      <p:sp>
        <p:nvSpPr>
          <p:cNvPr id="1994755" name="Rectangle 3"/>
          <p:cNvSpPr>
            <a:spLocks noGrp="1" noChangeArrowheads="1"/>
          </p:cNvSpPr>
          <p:nvPr>
            <p:ph type="body" idx="1"/>
          </p:nvPr>
        </p:nvSpPr>
        <p:spPr>
          <a:xfrm>
            <a:off x="323528" y="1268760"/>
            <a:ext cx="8424936" cy="5177711"/>
          </a:xfrm>
        </p:spPr>
        <p:txBody>
          <a:bodyPr/>
          <a:lstStyle/>
          <a:p>
            <a:pPr marL="0" indent="0">
              <a:buNone/>
            </a:pPr>
            <a:r>
              <a:rPr lang="zh-CN" altLang="en-US" b="0" dirty="0" smtClean="0"/>
              <a:t>通常</a:t>
            </a:r>
            <a:r>
              <a:rPr lang="zh-CN" altLang="en-US" b="0" dirty="0"/>
              <a:t>情况下，</a:t>
            </a:r>
            <a:r>
              <a:rPr lang="zh-CN" altLang="en-US" b="0" dirty="0">
                <a:solidFill>
                  <a:srgbClr val="00B050"/>
                </a:solidFill>
              </a:rPr>
              <a:t>根据应用交换机的网络规模，将交换机分为：接入层交换机、汇聚层交换机和核心层交换机。</a:t>
            </a:r>
          </a:p>
          <a:p>
            <a:r>
              <a:rPr lang="en-US" altLang="zh-CN" b="0" dirty="0"/>
              <a:t>1</a:t>
            </a:r>
            <a:r>
              <a:rPr lang="zh-CN" altLang="en-US" b="0" dirty="0"/>
              <a:t>）接入层交换机：终端用户连接或访问网络的部分称为接入层，接入层交换机具有高速率、自适应、低成本和多端口等特性。</a:t>
            </a:r>
          </a:p>
          <a:p>
            <a:r>
              <a:rPr lang="en-US" altLang="zh-CN" b="0" dirty="0"/>
              <a:t>2</a:t>
            </a:r>
            <a:r>
              <a:rPr lang="zh-CN" altLang="en-US" b="0" dirty="0"/>
              <a:t>）汇聚层交换机：能够同时连接多台接入层交换机，处理来自接入层设备的所有通信量，并提供到核心层连接的交换机为汇聚层交换机。</a:t>
            </a:r>
          </a:p>
          <a:p>
            <a:r>
              <a:rPr lang="en-US" altLang="zh-CN" b="0" dirty="0"/>
              <a:t>3</a:t>
            </a:r>
            <a:r>
              <a:rPr lang="zh-CN" altLang="en-US" b="0" dirty="0"/>
              <a:t>）核心层交换机：核心层交换机一般都是三层交换机或者三层以上的交换机，采用机箱式的外观，具有很多冗余的部件。</a:t>
            </a:r>
          </a:p>
          <a:p>
            <a:pPr>
              <a:lnSpc>
                <a:spcPts val="4000"/>
              </a:lnSpc>
              <a:buFont typeface="Wingdings" pitchFamily="2" charset="2"/>
              <a:buNone/>
            </a:pPr>
            <a:endParaRPr lang="en-US" altLang="zh-CN" dirty="0"/>
          </a:p>
        </p:txBody>
      </p:sp>
    </p:spTree>
    <p:extLst>
      <p:ext uri="{BB962C8B-B14F-4D97-AF65-F5344CB8AC3E}">
        <p14:creationId xmlns:p14="http://schemas.microsoft.com/office/powerpoint/2010/main" val="198705234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5778" name="Rectangle 2"/>
          <p:cNvSpPr>
            <a:spLocks noGrp="1" noChangeArrowheads="1"/>
          </p:cNvSpPr>
          <p:nvPr>
            <p:ph type="title"/>
          </p:nvPr>
        </p:nvSpPr>
        <p:spPr/>
        <p:txBody>
          <a:bodyPr/>
          <a:lstStyle/>
          <a:p>
            <a:r>
              <a:rPr lang="zh-CN" altLang="en-US" sz="3600" dirty="0" smtClean="0"/>
              <a:t>（四）</a:t>
            </a:r>
            <a:r>
              <a:rPr lang="zh-CN" altLang="en-US" sz="3600" b="0" dirty="0"/>
              <a:t>局域网协议</a:t>
            </a:r>
          </a:p>
        </p:txBody>
      </p:sp>
      <p:sp>
        <p:nvSpPr>
          <p:cNvPr id="1995779" name="Rectangle 3"/>
          <p:cNvSpPr>
            <a:spLocks noGrp="1" noChangeArrowheads="1"/>
          </p:cNvSpPr>
          <p:nvPr>
            <p:ph type="body" idx="1"/>
          </p:nvPr>
        </p:nvSpPr>
        <p:spPr>
          <a:xfrm>
            <a:off x="29491" y="1196752"/>
            <a:ext cx="9144000" cy="1296144"/>
          </a:xfrm>
        </p:spPr>
        <p:txBody>
          <a:bodyPr/>
          <a:lstStyle/>
          <a:p>
            <a:pPr marL="533400" indent="-533400">
              <a:lnSpc>
                <a:spcPts val="3000"/>
              </a:lnSpc>
            </a:pPr>
            <a:r>
              <a:rPr lang="zh-CN" altLang="en-US" b="0" dirty="0"/>
              <a:t>根据计算机网络的拓扑结构，可将网络分为总线型、树型、星型、环型和网状型五种类型。常见的局域网组网方式包括令牌环、光纤分布数字接口和以太网等。 </a:t>
            </a:r>
            <a:endParaRPr lang="en-US" altLang="zh-CN" b="0" dirty="0" smtClean="0"/>
          </a:p>
        </p:txBody>
      </p:sp>
      <p:sp>
        <p:nvSpPr>
          <p:cNvPr id="4" name="Rectangle 3"/>
          <p:cNvSpPr txBox="1">
            <a:spLocks noChangeArrowheads="1"/>
          </p:cNvSpPr>
          <p:nvPr/>
        </p:nvSpPr>
        <p:spPr bwMode="auto">
          <a:xfrm>
            <a:off x="130340" y="2492896"/>
            <a:ext cx="9144000" cy="4093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ts val="3000"/>
              </a:lnSpc>
            </a:pPr>
            <a:r>
              <a:rPr lang="zh-CN" altLang="en-US" b="0" dirty="0"/>
              <a:t>在不同类型的网络拓扑结构中，网络设备的连接方式、传输介质的选择、网络的可靠性及可扩展性均存在差异。在组建网络时，通常需要综合网络功能和性能需求、环境状况和投入成本等因素，以确定所采用的网络拓扑方案。</a:t>
            </a:r>
          </a:p>
          <a:p>
            <a:pPr>
              <a:lnSpc>
                <a:spcPts val="3000"/>
              </a:lnSpc>
            </a:pPr>
            <a:r>
              <a:rPr lang="zh-CN" altLang="en-US" b="0" dirty="0"/>
              <a:t>局域网中传输数据的基本单元为“帧”，当采用不同的局域网通信协议时，其中具体的数据帧格式也会不同，目前常见的数据帧格式包括</a:t>
            </a:r>
            <a:r>
              <a:rPr lang="en-US" altLang="zh-CN" b="0" dirty="0"/>
              <a:t>PPP</a:t>
            </a:r>
            <a:r>
              <a:rPr lang="zh-CN" altLang="en-US" b="0" dirty="0"/>
              <a:t>帧和</a:t>
            </a:r>
            <a:r>
              <a:rPr lang="en-US" altLang="zh-CN" b="0" dirty="0"/>
              <a:t>MAC</a:t>
            </a:r>
            <a:r>
              <a:rPr lang="zh-CN" altLang="en-US" b="0" dirty="0"/>
              <a:t>帧。所有的局域网通信协议都需要解决帧定界、透明传输和差错检测这三个基本问题。</a:t>
            </a:r>
          </a:p>
          <a:p>
            <a:pPr>
              <a:lnSpc>
                <a:spcPts val="3000"/>
              </a:lnSpc>
            </a:pPr>
            <a:r>
              <a:rPr lang="zh-CN" altLang="en-US" b="0" dirty="0"/>
              <a:t>常见的局域网组网方式包括令牌环、光纤分布数字接口（</a:t>
            </a:r>
            <a:r>
              <a:rPr lang="en-US" altLang="zh-CN" b="0" dirty="0"/>
              <a:t>FDDI</a:t>
            </a:r>
            <a:r>
              <a:rPr lang="zh-CN" altLang="en-US" b="0" dirty="0"/>
              <a:t>，</a:t>
            </a:r>
            <a:r>
              <a:rPr lang="en-US" altLang="zh-CN" b="0" dirty="0"/>
              <a:t>Fiber Distributing Data Interface</a:t>
            </a:r>
            <a:r>
              <a:rPr lang="zh-CN" altLang="en-US" b="0" dirty="0"/>
              <a:t>）和以太网等。</a:t>
            </a:r>
          </a:p>
        </p:txBody>
      </p:sp>
    </p:spTree>
    <p:extLst>
      <p:ext uri="{BB962C8B-B14F-4D97-AF65-F5344CB8AC3E}">
        <p14:creationId xmlns:p14="http://schemas.microsoft.com/office/powerpoint/2010/main" val="53109501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sz="4000" b="0" dirty="0" smtClean="0">
                <a:solidFill>
                  <a:schemeClr val="bg1"/>
                </a:solidFill>
                <a:effectLst/>
                <a:latin typeface="+mj-lt"/>
                <a:ea typeface="+mj-ea"/>
                <a:cs typeface="+mj-cs"/>
              </a:rPr>
              <a:t>令牌环</a:t>
            </a:r>
            <a:endParaRPr lang="zh-CN" altLang="en-US" dirty="0"/>
          </a:p>
        </p:txBody>
      </p:sp>
      <p:sp>
        <p:nvSpPr>
          <p:cNvPr id="3" name="内容占位符 2"/>
          <p:cNvSpPr>
            <a:spLocks noGrp="1"/>
          </p:cNvSpPr>
          <p:nvPr>
            <p:ph idx="1"/>
          </p:nvPr>
        </p:nvSpPr>
        <p:spPr/>
        <p:txBody>
          <a:bodyPr/>
          <a:lstStyle/>
          <a:p>
            <a:r>
              <a:rPr lang="zh-CN" altLang="en-US" b="0" dirty="0"/>
              <a:t>令牌环网络的拓扑结构为环型拓扑，它使用同轴电缆作为传输介质，抗干扰性强。在令牌环网络中，使用一种被称为令牌的特殊数据帧进行访问控制，令牌循环遍历环路中的每台主机，主机在接收到令牌后才能发送数据。这种网络的结构固定，不便于网络拓展和增加主机，且维护令牌需要付出额外代价，在令牌损坏后，整个网络将不能正常工作。</a:t>
            </a:r>
            <a:endParaRPr lang="zh-CN" altLang="en-US" dirty="0"/>
          </a:p>
        </p:txBody>
      </p:sp>
    </p:spTree>
    <p:extLst>
      <p:ext uri="{BB962C8B-B14F-4D97-AF65-F5344CB8AC3E}">
        <p14:creationId xmlns:p14="http://schemas.microsoft.com/office/powerpoint/2010/main" val="146824240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sz="4000" b="0" dirty="0" smtClean="0">
                <a:solidFill>
                  <a:schemeClr val="bg1"/>
                </a:solidFill>
                <a:effectLst/>
                <a:latin typeface="+mj-lt"/>
                <a:ea typeface="+mj-ea"/>
                <a:cs typeface="+mj-cs"/>
              </a:rPr>
              <a:t>光纤分布数字接口</a:t>
            </a:r>
            <a:endParaRPr lang="zh-CN" altLang="en-US" dirty="0"/>
          </a:p>
        </p:txBody>
      </p:sp>
      <p:sp>
        <p:nvSpPr>
          <p:cNvPr id="3" name="内容占位符 2"/>
          <p:cNvSpPr>
            <a:spLocks noGrp="1"/>
          </p:cNvSpPr>
          <p:nvPr>
            <p:ph idx="1"/>
          </p:nvPr>
        </p:nvSpPr>
        <p:spPr/>
        <p:txBody>
          <a:bodyPr/>
          <a:lstStyle/>
          <a:p>
            <a:r>
              <a:rPr lang="zh-CN" altLang="en-US" b="0" dirty="0"/>
              <a:t>光纤分布数字接口</a:t>
            </a:r>
            <a:r>
              <a:rPr lang="en-US" altLang="zh-CN" b="0" dirty="0"/>
              <a:t>FDDI</a:t>
            </a:r>
            <a:r>
              <a:rPr lang="zh-CN" altLang="en-US" b="0" dirty="0"/>
              <a:t>的网络拓扑结构同样为环型拓扑，采用光纤作为传输介质，有着较高的网络带宽。</a:t>
            </a:r>
            <a:r>
              <a:rPr lang="en-US" altLang="zh-CN" b="0" dirty="0"/>
              <a:t>FDDI</a:t>
            </a:r>
            <a:r>
              <a:rPr lang="zh-CN" altLang="en-US" b="0" dirty="0"/>
              <a:t>组网方式只支持采用光缆或</a:t>
            </a:r>
            <a:r>
              <a:rPr lang="en-US" altLang="zh-CN" b="0" dirty="0"/>
              <a:t>5</a:t>
            </a:r>
            <a:r>
              <a:rPr lang="zh-CN" altLang="en-US" b="0" dirty="0"/>
              <a:t>类电缆作为传输介质，这种组网方式成本较高，多用于连接多个局域网的骨干网。</a:t>
            </a:r>
            <a:endParaRPr lang="zh-CN" altLang="en-US" dirty="0"/>
          </a:p>
        </p:txBody>
      </p:sp>
    </p:spTree>
    <p:extLst>
      <p:ext uri="{BB962C8B-B14F-4D97-AF65-F5344CB8AC3E}">
        <p14:creationId xmlns:p14="http://schemas.microsoft.com/office/powerpoint/2010/main" val="15349119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sz="4000" b="0" dirty="0" smtClean="0">
                <a:solidFill>
                  <a:schemeClr val="bg1"/>
                </a:solidFill>
                <a:effectLst/>
                <a:latin typeface="+mj-lt"/>
                <a:ea typeface="+mj-ea"/>
                <a:cs typeface="+mj-cs"/>
              </a:rPr>
              <a:t>以太网</a:t>
            </a:r>
            <a:endParaRPr lang="zh-CN" altLang="en-US" dirty="0"/>
          </a:p>
        </p:txBody>
      </p:sp>
      <p:sp>
        <p:nvSpPr>
          <p:cNvPr id="3" name="内容占位符 2"/>
          <p:cNvSpPr>
            <a:spLocks noGrp="1"/>
          </p:cNvSpPr>
          <p:nvPr>
            <p:ph idx="1"/>
          </p:nvPr>
        </p:nvSpPr>
        <p:spPr/>
        <p:txBody>
          <a:bodyPr/>
          <a:lstStyle/>
          <a:p>
            <a:r>
              <a:rPr lang="zh-CN" altLang="en-US" b="0" dirty="0"/>
              <a:t>以太网相对于前两种方式具有结构简单、成本低的特点，在实际应用中也更为常见。以太网使用双绞线作为传输介质，最大覆盖半径可达数百米之内。随着以太网技术的发展，其数据传输速率可达到从</a:t>
            </a:r>
            <a:r>
              <a:rPr lang="en-US" altLang="zh-CN" b="0" dirty="0"/>
              <a:t>10Mbps</a:t>
            </a:r>
            <a:r>
              <a:rPr lang="zh-CN" altLang="en-US" b="0" dirty="0"/>
              <a:t>到</a:t>
            </a:r>
            <a:r>
              <a:rPr lang="en-US" altLang="zh-CN" b="0" dirty="0"/>
              <a:t>100Gbps</a:t>
            </a:r>
            <a:r>
              <a:rPr lang="zh-CN" altLang="en-US" b="0" dirty="0"/>
              <a:t>不等。</a:t>
            </a:r>
            <a:endParaRPr lang="zh-CN" altLang="en-US" dirty="0"/>
          </a:p>
        </p:txBody>
      </p:sp>
    </p:spTree>
    <p:extLst>
      <p:ext uri="{BB962C8B-B14F-4D97-AF65-F5344CB8AC3E}">
        <p14:creationId xmlns:p14="http://schemas.microsoft.com/office/powerpoint/2010/main" val="318639626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1.PPP</a:t>
            </a:r>
            <a:r>
              <a:rPr lang="zh-CN" altLang="en-US" dirty="0"/>
              <a:t>帧与</a:t>
            </a:r>
            <a:r>
              <a:rPr lang="en-US" altLang="zh-CN" dirty="0"/>
              <a:t>MAC</a:t>
            </a:r>
            <a:r>
              <a:rPr lang="zh-CN" altLang="en-US" dirty="0"/>
              <a:t>帧</a:t>
            </a:r>
          </a:p>
        </p:txBody>
      </p:sp>
      <p:sp>
        <p:nvSpPr>
          <p:cNvPr id="3" name="内容占位符 2"/>
          <p:cNvSpPr>
            <a:spLocks noGrp="1"/>
          </p:cNvSpPr>
          <p:nvPr>
            <p:ph idx="1"/>
          </p:nvPr>
        </p:nvSpPr>
        <p:spPr>
          <a:xfrm>
            <a:off x="539552" y="1341438"/>
            <a:ext cx="8604448" cy="4876800"/>
          </a:xfrm>
        </p:spPr>
        <p:txBody>
          <a:bodyPr/>
          <a:lstStyle/>
          <a:p>
            <a:r>
              <a:rPr lang="zh-CN" altLang="en-US" b="0" dirty="0" smtClean="0"/>
              <a:t>数据链路层的常用信道有两种，即点对点信道和广播信道。</a:t>
            </a:r>
          </a:p>
          <a:p>
            <a:r>
              <a:rPr lang="zh-CN" altLang="en-US" b="0" dirty="0" smtClean="0"/>
              <a:t>在点对点信道中，发送端仅发送数据给接收端，是一种一对一的通信方式。</a:t>
            </a:r>
          </a:p>
          <a:p>
            <a:r>
              <a:rPr lang="zh-CN" altLang="en-US" b="0" dirty="0" smtClean="0"/>
              <a:t>在广播信道中，发送端将数据发送给连接至信道的多个设备，由于信道被多个设备共享，数据碰撞概率高，故需要通过网络协议来进行协调。</a:t>
            </a:r>
          </a:p>
          <a:p>
            <a:endParaRPr lang="zh-CN" altLang="en-US" dirty="0"/>
          </a:p>
        </p:txBody>
      </p:sp>
    </p:spTree>
    <p:extLst>
      <p:ext uri="{BB962C8B-B14F-4D97-AF65-F5344CB8AC3E}">
        <p14:creationId xmlns:p14="http://schemas.microsoft.com/office/powerpoint/2010/main" val="99206288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点对点信道</a:t>
            </a:r>
            <a:endParaRPr lang="zh-CN" altLang="en-US" dirty="0"/>
          </a:p>
        </p:txBody>
      </p:sp>
      <p:sp>
        <p:nvSpPr>
          <p:cNvPr id="3" name="内容占位符 2"/>
          <p:cNvSpPr>
            <a:spLocks noGrp="1"/>
          </p:cNvSpPr>
          <p:nvPr>
            <p:ph idx="1"/>
          </p:nvPr>
        </p:nvSpPr>
        <p:spPr>
          <a:xfrm>
            <a:off x="0" y="1341438"/>
            <a:ext cx="9144000" cy="5039890"/>
          </a:xfrm>
        </p:spPr>
        <p:txBody>
          <a:bodyPr/>
          <a:lstStyle/>
          <a:p>
            <a:r>
              <a:rPr lang="en-US" altLang="zh-CN" b="0" dirty="0"/>
              <a:t>PPP</a:t>
            </a:r>
            <a:r>
              <a:rPr lang="zh-CN" altLang="en-US" b="0" dirty="0"/>
              <a:t>（</a:t>
            </a:r>
            <a:r>
              <a:rPr lang="en-US" altLang="zh-CN" b="0" dirty="0"/>
              <a:t>Point-to-Point Protocol</a:t>
            </a:r>
            <a:r>
              <a:rPr lang="zh-CN" altLang="en-US" b="0" dirty="0"/>
              <a:t>）协议只提供无比特差错的数据传输服务，是目前使用点对点信道的网络中应用最广泛的数据链路层协议。</a:t>
            </a:r>
          </a:p>
          <a:p>
            <a:r>
              <a:rPr lang="zh-CN" altLang="en-US" b="0" dirty="0"/>
              <a:t>终端用户通过因特网服务提供商（</a:t>
            </a:r>
            <a:r>
              <a:rPr lang="en-US" altLang="zh-CN" b="0" dirty="0"/>
              <a:t>ISP</a:t>
            </a:r>
            <a:r>
              <a:rPr lang="zh-CN" altLang="en-US" b="0" dirty="0"/>
              <a:t>，</a:t>
            </a:r>
            <a:r>
              <a:rPr lang="en-US" altLang="zh-CN" b="0" dirty="0"/>
              <a:t>Internet Service Provider</a:t>
            </a:r>
            <a:r>
              <a:rPr lang="zh-CN" altLang="en-US" b="0" dirty="0"/>
              <a:t>）所提供的数据链路层协议，获得相应的网络访问服务，中国电信和网通等</a:t>
            </a:r>
            <a:r>
              <a:rPr lang="en-US" altLang="zh-CN" b="0" dirty="0"/>
              <a:t>ISP</a:t>
            </a:r>
            <a:r>
              <a:rPr lang="zh-CN" altLang="en-US" b="0" dirty="0"/>
              <a:t>均采用</a:t>
            </a:r>
            <a:r>
              <a:rPr lang="en-US" altLang="zh-CN" b="0" dirty="0"/>
              <a:t>PPP</a:t>
            </a:r>
            <a:r>
              <a:rPr lang="zh-CN" altLang="en-US" b="0" dirty="0"/>
              <a:t>协议为终端用户提供通信服务。</a:t>
            </a:r>
            <a:r>
              <a:rPr lang="en-US" altLang="zh-CN" b="0" dirty="0" err="1"/>
              <a:t>PPPoE</a:t>
            </a:r>
            <a:r>
              <a:rPr lang="zh-CN" altLang="en-US" b="0" dirty="0"/>
              <a:t>（</a:t>
            </a:r>
            <a:r>
              <a:rPr lang="en-US" altLang="zh-CN" b="0" dirty="0"/>
              <a:t>Point-to-Point Protocol over Ethernet</a:t>
            </a:r>
            <a:r>
              <a:rPr lang="zh-CN" altLang="en-US" b="0" dirty="0"/>
              <a:t>）协议及</a:t>
            </a:r>
            <a:r>
              <a:rPr lang="en-US" altLang="zh-CN" b="0" dirty="0" err="1"/>
              <a:t>PPPoA</a:t>
            </a:r>
            <a:r>
              <a:rPr lang="zh-CN" altLang="en-US" b="0" dirty="0"/>
              <a:t>（</a:t>
            </a:r>
            <a:r>
              <a:rPr lang="en-US" altLang="zh-CN" b="0" dirty="0"/>
              <a:t>Point-to-Point Protocol over ATM</a:t>
            </a:r>
            <a:r>
              <a:rPr lang="zh-CN" altLang="en-US" b="0" dirty="0"/>
              <a:t>）协议是由</a:t>
            </a:r>
            <a:r>
              <a:rPr lang="en-US" altLang="zh-CN" b="0" dirty="0"/>
              <a:t>PPP</a:t>
            </a:r>
            <a:r>
              <a:rPr lang="zh-CN" altLang="en-US" b="0" dirty="0"/>
              <a:t>协议衍生而来的两个协议， 目前家庭常用的</a:t>
            </a:r>
            <a:r>
              <a:rPr lang="en-US" altLang="zh-CN" b="0" dirty="0"/>
              <a:t>ADSL</a:t>
            </a:r>
            <a:r>
              <a:rPr lang="zh-CN" altLang="en-US" b="0" dirty="0"/>
              <a:t>宽带上网方式就是采用了</a:t>
            </a:r>
            <a:r>
              <a:rPr lang="en-US" altLang="zh-CN" b="0" dirty="0" err="1"/>
              <a:t>PPPoE</a:t>
            </a:r>
            <a:r>
              <a:rPr lang="zh-CN" altLang="en-US" b="0" dirty="0"/>
              <a:t>协议技术</a:t>
            </a:r>
            <a:r>
              <a:rPr lang="zh-CN" altLang="en-US" b="0" dirty="0" smtClean="0"/>
              <a:t>。</a:t>
            </a:r>
            <a:endParaRPr lang="zh-CN" altLang="en-US" b="0" dirty="0"/>
          </a:p>
        </p:txBody>
      </p:sp>
    </p:spTree>
    <p:extLst>
      <p:ext uri="{BB962C8B-B14F-4D97-AF65-F5344CB8AC3E}">
        <p14:creationId xmlns:p14="http://schemas.microsoft.com/office/powerpoint/2010/main" val="374034046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b="0" dirty="0"/>
              <a:t>PPP</a:t>
            </a:r>
            <a:r>
              <a:rPr lang="zh-CN" altLang="en-US" b="0" dirty="0"/>
              <a:t>数据帧格式</a:t>
            </a:r>
            <a:endParaRPr lang="zh-CN" altLang="en-US" dirty="0"/>
          </a:p>
        </p:txBody>
      </p:sp>
      <p:sp>
        <p:nvSpPr>
          <p:cNvPr id="3" name="内容占位符 2"/>
          <p:cNvSpPr>
            <a:spLocks noGrp="1"/>
          </p:cNvSpPr>
          <p:nvPr>
            <p:ph idx="1"/>
          </p:nvPr>
        </p:nvSpPr>
        <p:spPr>
          <a:xfrm>
            <a:off x="179512" y="1268760"/>
            <a:ext cx="9144000" cy="3096344"/>
          </a:xfrm>
        </p:spPr>
        <p:txBody>
          <a:bodyPr/>
          <a:lstStyle/>
          <a:p>
            <a:pPr marL="0" indent="0">
              <a:lnSpc>
                <a:spcPts val="3000"/>
              </a:lnSpc>
              <a:buNone/>
            </a:pPr>
            <a:r>
              <a:rPr lang="zh-CN" altLang="en-US" sz="2000" b="0"/>
              <a:t> </a:t>
            </a:r>
            <a:r>
              <a:rPr lang="zh-CN" altLang="en-US" sz="2000" b="0" smtClean="0"/>
              <a:t>     </a:t>
            </a:r>
            <a:r>
              <a:rPr lang="en-US" altLang="zh-CN" sz="2000" b="0" dirty="0" smtClean="0"/>
              <a:t>PPP</a:t>
            </a:r>
            <a:r>
              <a:rPr lang="zh-CN" altLang="en-US" sz="2000" b="0" dirty="0"/>
              <a:t>协议规定的数据帧格式如</a:t>
            </a:r>
            <a:r>
              <a:rPr lang="zh-CN" altLang="en-US" sz="2000" b="0" dirty="0" smtClean="0"/>
              <a:t>图</a:t>
            </a:r>
            <a:r>
              <a:rPr lang="en-US" altLang="zh-CN" sz="2000" b="0" dirty="0" smtClean="0"/>
              <a:t>13</a:t>
            </a:r>
            <a:r>
              <a:rPr lang="zh-CN" altLang="en-US" sz="2000" b="0" dirty="0" smtClean="0"/>
              <a:t>所</a:t>
            </a:r>
            <a:r>
              <a:rPr lang="zh-CN" altLang="en-US" sz="2000" b="0" dirty="0"/>
              <a:t>示，数据帧首部包含</a:t>
            </a:r>
            <a:r>
              <a:rPr lang="en-US" altLang="zh-CN" sz="2000" b="0" dirty="0"/>
              <a:t>4</a:t>
            </a:r>
            <a:r>
              <a:rPr lang="zh-CN" altLang="en-US" sz="2000" b="0" dirty="0"/>
              <a:t>个字段，尾部包含</a:t>
            </a:r>
            <a:r>
              <a:rPr lang="en-US" altLang="zh-CN" sz="2000" b="0" dirty="0"/>
              <a:t>2</a:t>
            </a:r>
            <a:r>
              <a:rPr lang="zh-CN" altLang="en-US" sz="2000" b="0" dirty="0"/>
              <a:t>个字段。首部的第一个字段和尾部的第二个字段均为标志字段，起到帧定界符的作用。标志字段</a:t>
            </a:r>
            <a:r>
              <a:rPr lang="en-US" altLang="zh-CN" sz="2000" b="0" dirty="0"/>
              <a:t>Flag</a:t>
            </a:r>
            <a:r>
              <a:rPr lang="zh-CN" altLang="en-US" sz="2000" b="0" dirty="0"/>
              <a:t>被规定为十六进制数</a:t>
            </a:r>
            <a:r>
              <a:rPr lang="en-US" altLang="zh-CN" sz="2000" b="0" dirty="0"/>
              <a:t>0x7E</a:t>
            </a:r>
            <a:r>
              <a:rPr lang="zh-CN" altLang="en-US" sz="2000" b="0" dirty="0"/>
              <a:t>，转化成二进制数即为</a:t>
            </a:r>
            <a:r>
              <a:rPr lang="en-US" altLang="zh-CN" sz="2000" b="0" dirty="0"/>
              <a:t>01111110</a:t>
            </a:r>
            <a:r>
              <a:rPr lang="zh-CN" altLang="en-US" sz="2000" b="0" dirty="0"/>
              <a:t>。在</a:t>
            </a:r>
            <a:r>
              <a:rPr lang="en-US" altLang="zh-CN" sz="2000" b="0" dirty="0"/>
              <a:t>PPP</a:t>
            </a:r>
            <a:r>
              <a:rPr lang="zh-CN" altLang="en-US" sz="2000" b="0" dirty="0"/>
              <a:t>帧的首部，标志字段之后依次为地址字段和控制字段，地址字段规定为</a:t>
            </a:r>
            <a:r>
              <a:rPr lang="en-US" altLang="zh-CN" sz="2000" b="0" dirty="0"/>
              <a:t>0xFF</a:t>
            </a:r>
            <a:r>
              <a:rPr lang="zh-CN" altLang="en-US" sz="2000" b="0" dirty="0"/>
              <a:t>，控制字段规定为</a:t>
            </a:r>
            <a:r>
              <a:rPr lang="en-US" altLang="zh-CN" sz="2000" b="0" dirty="0"/>
              <a:t>0x03</a:t>
            </a:r>
            <a:r>
              <a:rPr lang="zh-CN" altLang="en-US" sz="2000" b="0" dirty="0"/>
              <a:t>。首部最后一个字段长度为</a:t>
            </a:r>
            <a:r>
              <a:rPr lang="en-US" altLang="zh-CN" sz="2000" b="0" dirty="0"/>
              <a:t>2</a:t>
            </a:r>
            <a:r>
              <a:rPr lang="zh-CN" altLang="en-US" sz="2000" b="0" dirty="0"/>
              <a:t>字节，为协议字段，表示数据部分所对应的网络层协议。若协议字段值为</a:t>
            </a:r>
            <a:r>
              <a:rPr lang="en-US" altLang="zh-CN" sz="2000" b="0" dirty="0"/>
              <a:t>0x0021</a:t>
            </a:r>
            <a:r>
              <a:rPr lang="zh-CN" altLang="en-US" sz="2000" b="0" dirty="0"/>
              <a:t>，则表示数据部分为</a:t>
            </a:r>
            <a:r>
              <a:rPr lang="en-US" altLang="zh-CN" sz="2000" b="0" dirty="0"/>
              <a:t>IP</a:t>
            </a:r>
            <a:r>
              <a:rPr lang="zh-CN" altLang="en-US" sz="2000" b="0" dirty="0"/>
              <a:t>数据报；若协议字段值为</a:t>
            </a:r>
            <a:r>
              <a:rPr lang="en-US" altLang="zh-CN" sz="2000" b="0" dirty="0"/>
              <a:t>0xC021</a:t>
            </a:r>
            <a:r>
              <a:rPr lang="zh-CN" altLang="en-US" sz="2000" b="0" dirty="0"/>
              <a:t>，则表示数据部分为链路控制协议</a:t>
            </a:r>
            <a:r>
              <a:rPr lang="en-US" altLang="zh-CN" sz="2000" b="0" dirty="0"/>
              <a:t>LCP</a:t>
            </a:r>
            <a:r>
              <a:rPr lang="zh-CN" altLang="en-US" sz="2000" b="0" dirty="0"/>
              <a:t>的数据。尾部第一个字段即帧校验序列，用于检测数据比特差错。</a:t>
            </a:r>
            <a:endParaRPr lang="zh-CN" altLang="en-US" sz="2000" dirty="0"/>
          </a:p>
        </p:txBody>
      </p:sp>
      <p:pic>
        <p:nvPicPr>
          <p:cNvPr id="4" name="图片 3"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4475737"/>
            <a:ext cx="8271069" cy="1675376"/>
          </a:xfrm>
          <a:prstGeom prst="rect">
            <a:avLst/>
          </a:prstGeom>
        </p:spPr>
      </p:pic>
      <p:sp>
        <p:nvSpPr>
          <p:cNvPr id="5" name="Rectangle 7"/>
          <p:cNvSpPr>
            <a:spLocks noChangeArrowheads="1"/>
          </p:cNvSpPr>
          <p:nvPr/>
        </p:nvSpPr>
        <p:spPr bwMode="auto">
          <a:xfrm>
            <a:off x="3646883" y="6165304"/>
            <a:ext cx="2295821"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1600" b="1" dirty="0" smtClean="0">
                <a:solidFill>
                  <a:srgbClr val="00B050"/>
                </a:solidFill>
              </a:rPr>
              <a:t>图</a:t>
            </a:r>
            <a:r>
              <a:rPr kumimoji="1" lang="en-US" altLang="zh-CN" sz="1600" b="1" dirty="0" smtClean="0">
                <a:solidFill>
                  <a:srgbClr val="00B050"/>
                </a:solidFill>
              </a:rPr>
              <a:t>13</a:t>
            </a:r>
            <a:r>
              <a:rPr kumimoji="1" lang="zh-CN" altLang="en-US" sz="1600" b="1" dirty="0" smtClean="0">
                <a:solidFill>
                  <a:srgbClr val="00B050"/>
                </a:solidFill>
              </a:rPr>
              <a:t> </a:t>
            </a:r>
            <a:r>
              <a:rPr kumimoji="1" lang="en-US" altLang="zh-CN" sz="1600" b="1" dirty="0" smtClean="0">
                <a:solidFill>
                  <a:srgbClr val="00B050"/>
                </a:solidFill>
              </a:rPr>
              <a:t>  </a:t>
            </a:r>
            <a:r>
              <a:rPr kumimoji="1" lang="en-US" altLang="zh-CN" sz="1600" b="1" dirty="0">
                <a:solidFill>
                  <a:srgbClr val="00B050"/>
                </a:solidFill>
              </a:rPr>
              <a:t>PPP</a:t>
            </a:r>
            <a:r>
              <a:rPr kumimoji="1" lang="zh-CN" altLang="en-US" sz="1600" b="1" dirty="0">
                <a:solidFill>
                  <a:srgbClr val="00B050"/>
                </a:solidFill>
              </a:rPr>
              <a:t>数据帧格式</a:t>
            </a:r>
            <a:endParaRPr kumimoji="1" lang="en-US" altLang="zh-CN" sz="1600" b="1" dirty="0">
              <a:solidFill>
                <a:srgbClr val="00B050"/>
              </a:solidFill>
            </a:endParaRPr>
          </a:p>
        </p:txBody>
      </p:sp>
    </p:spTree>
    <p:extLst>
      <p:ext uri="{BB962C8B-B14F-4D97-AF65-F5344CB8AC3E}">
        <p14:creationId xmlns:p14="http://schemas.microsoft.com/office/powerpoint/2010/main" val="155403973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广播信道</a:t>
            </a:r>
          </a:p>
        </p:txBody>
      </p:sp>
      <p:sp>
        <p:nvSpPr>
          <p:cNvPr id="3" name="内容占位符 2"/>
          <p:cNvSpPr>
            <a:spLocks noGrp="1"/>
          </p:cNvSpPr>
          <p:nvPr>
            <p:ph idx="1"/>
          </p:nvPr>
        </p:nvSpPr>
        <p:spPr>
          <a:xfrm>
            <a:off x="107504" y="1341438"/>
            <a:ext cx="9036496" cy="4876800"/>
          </a:xfrm>
        </p:spPr>
        <p:txBody>
          <a:bodyPr/>
          <a:lstStyle/>
          <a:p>
            <a:r>
              <a:rPr lang="zh-CN" altLang="en-US" b="0" dirty="0"/>
              <a:t>数据链路层被拆分为两个子层：逻辑链路控制</a:t>
            </a:r>
            <a:r>
              <a:rPr lang="en-US" altLang="zh-CN" b="0" dirty="0"/>
              <a:t>LLC</a:t>
            </a:r>
            <a:r>
              <a:rPr lang="zh-CN" altLang="en-US" b="0" dirty="0"/>
              <a:t>子层和介质访问控制</a:t>
            </a:r>
            <a:r>
              <a:rPr lang="en-US" altLang="zh-CN" b="0" dirty="0"/>
              <a:t>MAC</a:t>
            </a:r>
            <a:r>
              <a:rPr lang="zh-CN" altLang="en-US" b="0" dirty="0"/>
              <a:t>子层。</a:t>
            </a:r>
            <a:r>
              <a:rPr lang="en-US" altLang="zh-CN" b="0" dirty="0"/>
              <a:t>MAC</a:t>
            </a:r>
            <a:r>
              <a:rPr lang="zh-CN" altLang="en-US" b="0" dirty="0"/>
              <a:t>子层负责与接入到传输介质相关的所有工作，</a:t>
            </a:r>
            <a:r>
              <a:rPr lang="en-US" altLang="zh-CN" b="0" dirty="0"/>
              <a:t>LLC</a:t>
            </a:r>
            <a:r>
              <a:rPr lang="zh-CN" altLang="en-US" b="0" dirty="0"/>
              <a:t>子层的作用被逐渐淡化</a:t>
            </a:r>
            <a:r>
              <a:rPr lang="zh-CN" altLang="en-US" b="0" dirty="0" smtClean="0"/>
              <a:t>。</a:t>
            </a:r>
            <a:endParaRPr lang="en-US" altLang="zh-CN" b="0" dirty="0" smtClean="0"/>
          </a:p>
          <a:p>
            <a:endParaRPr lang="zh-CN" altLang="en-US" b="0" dirty="0"/>
          </a:p>
          <a:p>
            <a:r>
              <a:rPr lang="zh-CN" altLang="en-US" b="0" dirty="0"/>
              <a:t>以太网</a:t>
            </a:r>
            <a:r>
              <a:rPr lang="en-US" altLang="zh-CN" b="0" dirty="0"/>
              <a:t>MAC</a:t>
            </a:r>
            <a:r>
              <a:rPr lang="zh-CN" altLang="en-US" b="0" dirty="0"/>
              <a:t>帧的格式具有两种标准，一种是以太网</a:t>
            </a:r>
            <a:r>
              <a:rPr lang="en-US" altLang="zh-CN" b="0" dirty="0"/>
              <a:t>V2</a:t>
            </a:r>
            <a:r>
              <a:rPr lang="zh-CN" altLang="en-US" b="0" dirty="0"/>
              <a:t>标准（</a:t>
            </a:r>
            <a:r>
              <a:rPr lang="en-US" altLang="zh-CN" b="0" dirty="0"/>
              <a:t>DIX Ethernet V2</a:t>
            </a:r>
            <a:r>
              <a:rPr lang="zh-CN" altLang="en-US" b="0" dirty="0"/>
              <a:t>），另一种是</a:t>
            </a:r>
            <a:r>
              <a:rPr lang="en-US" altLang="zh-CN" b="0" dirty="0"/>
              <a:t>IEEE 802.3</a:t>
            </a:r>
            <a:r>
              <a:rPr lang="zh-CN" altLang="en-US" b="0" dirty="0"/>
              <a:t>标准，其中以太网</a:t>
            </a:r>
            <a:r>
              <a:rPr lang="en-US" altLang="zh-CN" b="0" dirty="0"/>
              <a:t>V2</a:t>
            </a:r>
            <a:r>
              <a:rPr lang="zh-CN" altLang="en-US" b="0" dirty="0"/>
              <a:t>标准的</a:t>
            </a:r>
            <a:r>
              <a:rPr lang="en-US" altLang="zh-CN" b="0" dirty="0"/>
              <a:t>MAC</a:t>
            </a:r>
            <a:r>
              <a:rPr lang="zh-CN" altLang="en-US" b="0" dirty="0"/>
              <a:t>帧应用最为广泛</a:t>
            </a:r>
            <a:r>
              <a:rPr lang="zh-CN" altLang="en-US" b="0" dirty="0" smtClean="0"/>
              <a:t>。</a:t>
            </a:r>
            <a:endParaRPr lang="zh-CN" altLang="en-US" b="0" dirty="0"/>
          </a:p>
        </p:txBody>
      </p:sp>
    </p:spTree>
    <p:extLst>
      <p:ext uri="{BB962C8B-B14F-4D97-AF65-F5344CB8AC3E}">
        <p14:creationId xmlns:p14="http://schemas.microsoft.com/office/powerpoint/2010/main" val="99408530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 MAC</a:t>
            </a:r>
            <a:r>
              <a:rPr lang="zh-CN" altLang="en-US" dirty="0"/>
              <a:t>帧格式</a:t>
            </a:r>
          </a:p>
        </p:txBody>
      </p:sp>
      <p:sp>
        <p:nvSpPr>
          <p:cNvPr id="3" name="内容占位符 2"/>
          <p:cNvSpPr>
            <a:spLocks noGrp="1"/>
          </p:cNvSpPr>
          <p:nvPr>
            <p:ph idx="1"/>
          </p:nvPr>
        </p:nvSpPr>
        <p:spPr>
          <a:xfrm>
            <a:off x="107504" y="1196752"/>
            <a:ext cx="9036496" cy="2286693"/>
          </a:xfrm>
        </p:spPr>
        <p:txBody>
          <a:bodyPr/>
          <a:lstStyle/>
          <a:p>
            <a:pPr marL="0" indent="0">
              <a:lnSpc>
                <a:spcPts val="3000"/>
              </a:lnSpc>
              <a:buNone/>
            </a:pPr>
            <a:r>
              <a:rPr lang="zh-CN" altLang="en-US" sz="2000" b="0" dirty="0" smtClean="0"/>
              <a:t>      如图</a:t>
            </a:r>
            <a:r>
              <a:rPr lang="en-US" altLang="zh-CN" sz="2000" b="0" dirty="0" smtClean="0"/>
              <a:t>14</a:t>
            </a:r>
            <a:r>
              <a:rPr lang="zh-CN" altLang="en-US" sz="2000" b="0" dirty="0" smtClean="0"/>
              <a:t>所</a:t>
            </a:r>
            <a:r>
              <a:rPr lang="zh-CN" altLang="en-US" sz="2000" b="0" dirty="0"/>
              <a:t>示为</a:t>
            </a:r>
            <a:r>
              <a:rPr lang="en-US" altLang="zh-CN" sz="2000" b="0" dirty="0"/>
              <a:t>MAC</a:t>
            </a:r>
            <a:r>
              <a:rPr lang="zh-CN" altLang="en-US" sz="2000" b="0" dirty="0"/>
              <a:t>帧的格式示意图，前两个长度为</a:t>
            </a:r>
            <a:r>
              <a:rPr lang="en-US" altLang="zh-CN" sz="2000" b="0" dirty="0"/>
              <a:t>6</a:t>
            </a:r>
            <a:r>
              <a:rPr lang="zh-CN" altLang="en-US" sz="2000" b="0" dirty="0"/>
              <a:t>字节的字段分别代表目的地址和源地址，第三个字段长度为</a:t>
            </a:r>
            <a:r>
              <a:rPr lang="en-US" altLang="zh-CN" sz="2000" b="0" dirty="0"/>
              <a:t>2</a:t>
            </a:r>
            <a:r>
              <a:rPr lang="zh-CN" altLang="en-US" sz="2000" b="0" dirty="0"/>
              <a:t>字节，用于表示上一层协议的类型。若第三个字段值为</a:t>
            </a:r>
            <a:r>
              <a:rPr lang="en-US" altLang="zh-CN" sz="2000" b="0" dirty="0"/>
              <a:t>0x0800</a:t>
            </a:r>
            <a:r>
              <a:rPr lang="zh-CN" altLang="en-US" sz="2000" b="0" dirty="0"/>
              <a:t>，则表示上一层使用</a:t>
            </a:r>
            <a:r>
              <a:rPr lang="en-US" altLang="zh-CN" sz="2000" b="0" dirty="0"/>
              <a:t>IP</a:t>
            </a:r>
            <a:r>
              <a:rPr lang="zh-CN" altLang="en-US" sz="2000" b="0" dirty="0"/>
              <a:t>协议，数据部分为</a:t>
            </a:r>
            <a:r>
              <a:rPr lang="en-US" altLang="zh-CN" sz="2000" b="0" dirty="0"/>
              <a:t>IP</a:t>
            </a:r>
            <a:r>
              <a:rPr lang="zh-CN" altLang="en-US" sz="2000" b="0" dirty="0"/>
              <a:t>数据报。数据部分的长度在</a:t>
            </a:r>
            <a:r>
              <a:rPr lang="en-US" altLang="zh-CN" sz="2000" b="0" dirty="0"/>
              <a:t>46~1500</a:t>
            </a:r>
            <a:r>
              <a:rPr lang="zh-CN" altLang="en-US" sz="2000" b="0" dirty="0"/>
              <a:t>字节。从图</a:t>
            </a:r>
            <a:r>
              <a:rPr lang="en-US" altLang="zh-CN" sz="2000" b="0" dirty="0"/>
              <a:t>2-12</a:t>
            </a:r>
            <a:r>
              <a:rPr lang="zh-CN" altLang="en-US" sz="2000" b="0" dirty="0"/>
              <a:t>中可以看出，物理层所传输的数据比</a:t>
            </a:r>
            <a:r>
              <a:rPr lang="en-US" altLang="zh-CN" sz="2000" b="0" dirty="0"/>
              <a:t>MAC</a:t>
            </a:r>
            <a:r>
              <a:rPr lang="zh-CN" altLang="en-US" sz="2000" b="0" dirty="0"/>
              <a:t>帧多</a:t>
            </a:r>
            <a:r>
              <a:rPr lang="en-US" altLang="zh-CN" sz="2000" b="0" dirty="0"/>
              <a:t>8</a:t>
            </a:r>
            <a:r>
              <a:rPr lang="zh-CN" altLang="en-US" sz="2000" b="0" dirty="0"/>
              <a:t>个字节，前</a:t>
            </a:r>
            <a:r>
              <a:rPr lang="en-US" altLang="zh-CN" sz="2000" b="0" dirty="0"/>
              <a:t>7</a:t>
            </a:r>
            <a:r>
              <a:rPr lang="zh-CN" altLang="en-US" sz="2000" b="0" dirty="0"/>
              <a:t>个字节用于实现接收端与发送端时钟频率的同步，第</a:t>
            </a:r>
            <a:r>
              <a:rPr lang="en-US" altLang="zh-CN" sz="2000" b="0" dirty="0"/>
              <a:t>8</a:t>
            </a:r>
            <a:r>
              <a:rPr lang="zh-CN" altLang="en-US" sz="2000" b="0" dirty="0"/>
              <a:t>个字节为帧开始定界符，标识</a:t>
            </a:r>
            <a:r>
              <a:rPr lang="en-US" altLang="zh-CN" sz="2000" b="0" dirty="0"/>
              <a:t>MAC</a:t>
            </a:r>
            <a:r>
              <a:rPr lang="zh-CN" altLang="en-US" sz="2000" b="0" dirty="0"/>
              <a:t>帧的开始。</a:t>
            </a:r>
          </a:p>
          <a:p>
            <a:pPr>
              <a:lnSpc>
                <a:spcPts val="3000"/>
              </a:lnSpc>
            </a:pPr>
            <a:endParaRPr lang="zh-CN" altLang="en-US" sz="2000" dirty="0"/>
          </a:p>
        </p:txBody>
      </p:sp>
      <p:pic>
        <p:nvPicPr>
          <p:cNvPr id="4" name="图片 3"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3655507"/>
            <a:ext cx="7128792" cy="2781968"/>
          </a:xfrm>
          <a:prstGeom prst="rect">
            <a:avLst/>
          </a:prstGeom>
        </p:spPr>
      </p:pic>
      <p:sp>
        <p:nvSpPr>
          <p:cNvPr id="5" name="Rectangle 7"/>
          <p:cNvSpPr>
            <a:spLocks noChangeArrowheads="1"/>
          </p:cNvSpPr>
          <p:nvPr/>
        </p:nvSpPr>
        <p:spPr bwMode="auto">
          <a:xfrm>
            <a:off x="5572477" y="6085787"/>
            <a:ext cx="1879041"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1600" b="1" dirty="0" smtClean="0">
                <a:solidFill>
                  <a:srgbClr val="00B050"/>
                </a:solidFill>
              </a:rPr>
              <a:t>图</a:t>
            </a:r>
            <a:r>
              <a:rPr kumimoji="1" lang="en-US" altLang="zh-CN" sz="1600" b="1" dirty="0" smtClean="0">
                <a:solidFill>
                  <a:srgbClr val="00B050"/>
                </a:solidFill>
              </a:rPr>
              <a:t>14</a:t>
            </a:r>
            <a:r>
              <a:rPr kumimoji="1" lang="zh-CN" altLang="en-US" sz="1600" b="1" dirty="0" smtClean="0">
                <a:solidFill>
                  <a:srgbClr val="00B050"/>
                </a:solidFill>
              </a:rPr>
              <a:t>   </a:t>
            </a:r>
            <a:r>
              <a:rPr kumimoji="1" lang="en-US" altLang="zh-CN" sz="1600" b="1" dirty="0" smtClean="0">
                <a:solidFill>
                  <a:srgbClr val="00B050"/>
                </a:solidFill>
              </a:rPr>
              <a:t>MAC</a:t>
            </a:r>
            <a:r>
              <a:rPr kumimoji="1" lang="zh-CN" altLang="en-US" sz="1600" b="1" dirty="0" smtClean="0">
                <a:solidFill>
                  <a:srgbClr val="00B050"/>
                </a:solidFill>
              </a:rPr>
              <a:t>帧格式</a:t>
            </a:r>
            <a:endParaRPr kumimoji="1" lang="en-US" altLang="zh-CN" sz="1600" b="1" dirty="0">
              <a:solidFill>
                <a:srgbClr val="00B050"/>
              </a:solidFill>
            </a:endParaRPr>
          </a:p>
        </p:txBody>
      </p:sp>
    </p:spTree>
    <p:extLst>
      <p:ext uri="{BB962C8B-B14F-4D97-AF65-F5344CB8AC3E}">
        <p14:creationId xmlns:p14="http://schemas.microsoft.com/office/powerpoint/2010/main" val="404707970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a:xfrm>
            <a:off x="251520" y="1341438"/>
            <a:ext cx="8892480" cy="4876800"/>
          </a:xfrm>
        </p:spPr>
        <p:txBody>
          <a:bodyPr/>
          <a:lstStyle/>
          <a:p>
            <a:pPr marL="0" indent="0">
              <a:buNone/>
            </a:pPr>
            <a:r>
              <a:rPr lang="zh-CN" altLang="en-US" b="0" dirty="0" smtClean="0"/>
              <a:t>      这里</a:t>
            </a:r>
            <a:r>
              <a:rPr lang="zh-CN" altLang="en-US" b="0" dirty="0"/>
              <a:t>的</a:t>
            </a:r>
            <a:r>
              <a:rPr lang="en-US" altLang="zh-CN" b="0" dirty="0"/>
              <a:t>MAC</a:t>
            </a:r>
            <a:r>
              <a:rPr lang="zh-CN" altLang="en-US" b="0" dirty="0"/>
              <a:t>地址由</a:t>
            </a:r>
            <a:r>
              <a:rPr lang="en-US" altLang="zh-CN" b="0" dirty="0"/>
              <a:t>IEEE802.3</a:t>
            </a:r>
            <a:r>
              <a:rPr lang="zh-CN" altLang="en-US" b="0" dirty="0"/>
              <a:t>规定的扩展唯一标识</a:t>
            </a:r>
            <a:r>
              <a:rPr lang="en-US" altLang="zh-CN" b="0" dirty="0"/>
              <a:t>EUI-48</a:t>
            </a:r>
            <a:r>
              <a:rPr lang="zh-CN" altLang="en-US" b="0" dirty="0"/>
              <a:t>（</a:t>
            </a:r>
            <a:r>
              <a:rPr lang="en-US" altLang="zh-CN" b="0" dirty="0"/>
              <a:t>EUI</a:t>
            </a:r>
            <a:r>
              <a:rPr lang="zh-CN" altLang="en-US" b="0" dirty="0"/>
              <a:t>，</a:t>
            </a:r>
            <a:r>
              <a:rPr lang="en-US" altLang="zh-CN" b="0" dirty="0"/>
              <a:t>Extended Unique Identifier</a:t>
            </a:r>
            <a:r>
              <a:rPr lang="zh-CN" altLang="en-US" b="0" dirty="0"/>
              <a:t>）表示，它是一个由</a:t>
            </a:r>
            <a:r>
              <a:rPr lang="en-US" altLang="zh-CN" b="0" dirty="0"/>
              <a:t>48</a:t>
            </a:r>
            <a:r>
              <a:rPr lang="zh-CN" altLang="en-US" b="0" dirty="0"/>
              <a:t>位二进制表示的字符串，又称为物理地址、硬件地址。此地址由</a:t>
            </a:r>
            <a:r>
              <a:rPr lang="en-US" altLang="zh-CN" b="0" dirty="0"/>
              <a:t>24</a:t>
            </a:r>
            <a:r>
              <a:rPr lang="zh-CN" altLang="en-US" b="0" dirty="0"/>
              <a:t>位公司</a:t>
            </a:r>
            <a:r>
              <a:rPr lang="en-US" altLang="zh-CN" b="0" dirty="0"/>
              <a:t>ID</a:t>
            </a:r>
            <a:r>
              <a:rPr lang="zh-CN" altLang="en-US" b="0" dirty="0"/>
              <a:t>（也称为制造商</a:t>
            </a:r>
            <a:r>
              <a:rPr lang="en-US" altLang="zh-CN" b="0" dirty="0"/>
              <a:t>ID</a:t>
            </a:r>
            <a:r>
              <a:rPr lang="zh-CN" altLang="en-US" b="0" dirty="0"/>
              <a:t>）和</a:t>
            </a:r>
            <a:r>
              <a:rPr lang="en-US" altLang="zh-CN" b="0" dirty="0"/>
              <a:t>24</a:t>
            </a:r>
            <a:r>
              <a:rPr lang="zh-CN" altLang="en-US" b="0" dirty="0"/>
              <a:t>位扩展</a:t>
            </a:r>
            <a:r>
              <a:rPr lang="en-US" altLang="zh-CN" b="0" dirty="0"/>
              <a:t>ID</a:t>
            </a:r>
            <a:r>
              <a:rPr lang="zh-CN" altLang="en-US" b="0" dirty="0"/>
              <a:t>（也称为网卡</a:t>
            </a:r>
            <a:r>
              <a:rPr lang="en-US" altLang="zh-CN" b="0" dirty="0"/>
              <a:t>ID</a:t>
            </a:r>
            <a:r>
              <a:rPr lang="zh-CN" altLang="en-US" b="0" dirty="0"/>
              <a:t>）组成。公司</a:t>
            </a:r>
            <a:r>
              <a:rPr lang="en-US" altLang="zh-CN" b="0" dirty="0"/>
              <a:t>ID</a:t>
            </a:r>
            <a:r>
              <a:rPr lang="zh-CN" altLang="en-US" b="0" dirty="0"/>
              <a:t>被唯一指派给每个网络适配器的制造商；扩展</a:t>
            </a:r>
            <a:r>
              <a:rPr lang="en-US" altLang="zh-CN" b="0" dirty="0"/>
              <a:t>ID</a:t>
            </a:r>
            <a:r>
              <a:rPr lang="zh-CN" altLang="en-US" b="0" dirty="0"/>
              <a:t>在装配时被唯一指派给每个网络适配器。两者组合，即可生成全球唯一的</a:t>
            </a:r>
            <a:r>
              <a:rPr lang="en-US" altLang="zh-CN" b="0" dirty="0"/>
              <a:t>48</a:t>
            </a:r>
            <a:r>
              <a:rPr lang="zh-CN" altLang="en-US" b="0" dirty="0"/>
              <a:t>位的</a:t>
            </a:r>
            <a:r>
              <a:rPr lang="en-US" altLang="zh-CN" b="0" dirty="0"/>
              <a:t>MAC</a:t>
            </a:r>
            <a:r>
              <a:rPr lang="zh-CN" altLang="en-US" b="0" dirty="0"/>
              <a:t>地址。</a:t>
            </a:r>
            <a:endParaRPr lang="zh-CN" altLang="en-US" dirty="0"/>
          </a:p>
        </p:txBody>
      </p:sp>
    </p:spTree>
    <p:extLst>
      <p:ext uri="{BB962C8B-B14F-4D97-AF65-F5344CB8AC3E}">
        <p14:creationId xmlns:p14="http://schemas.microsoft.com/office/powerpoint/2010/main" val="377554747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b="0" dirty="0" smtClean="0"/>
              <a:t>2.CSMA/CD</a:t>
            </a:r>
            <a:r>
              <a:rPr lang="zh-CN" altLang="en-US" b="0" dirty="0"/>
              <a:t>协议</a:t>
            </a:r>
            <a:endParaRPr lang="zh-CN" altLang="en-US" dirty="0"/>
          </a:p>
        </p:txBody>
      </p:sp>
      <p:sp>
        <p:nvSpPr>
          <p:cNvPr id="3" name="内容占位符 2"/>
          <p:cNvSpPr>
            <a:spLocks noGrp="1"/>
          </p:cNvSpPr>
          <p:nvPr>
            <p:ph idx="1"/>
          </p:nvPr>
        </p:nvSpPr>
        <p:spPr>
          <a:xfrm>
            <a:off x="107504" y="1341438"/>
            <a:ext cx="9036496" cy="1439490"/>
          </a:xfrm>
        </p:spPr>
        <p:txBody>
          <a:bodyPr/>
          <a:lstStyle/>
          <a:p>
            <a:pPr marL="0" indent="0">
              <a:buNone/>
            </a:pPr>
            <a:r>
              <a:rPr lang="en-US" altLang="zh-CN" b="0" dirty="0" smtClean="0"/>
              <a:t>      CSMA/CD</a:t>
            </a:r>
            <a:r>
              <a:rPr lang="zh-CN" altLang="en-US" b="0" dirty="0"/>
              <a:t>协议是以太网所采用的一种监听避免“碰撞”的协议，该协议工作在</a:t>
            </a:r>
            <a:r>
              <a:rPr lang="en-US" altLang="zh-CN" b="0" dirty="0"/>
              <a:t>OSI</a:t>
            </a:r>
            <a:r>
              <a:rPr lang="zh-CN" altLang="en-US" b="0" dirty="0"/>
              <a:t>模型数据链路层的</a:t>
            </a:r>
            <a:r>
              <a:rPr lang="en-US" altLang="zh-CN" b="0" dirty="0"/>
              <a:t>MAC</a:t>
            </a:r>
            <a:r>
              <a:rPr lang="zh-CN" altLang="en-US" b="0" dirty="0"/>
              <a:t>子层，是一种“争用”型的半双工介质访问控制协议，包含以下几个要素。</a:t>
            </a:r>
            <a:endParaRPr lang="zh-CN" altLang="en-US" dirty="0"/>
          </a:p>
        </p:txBody>
      </p:sp>
      <p:sp>
        <p:nvSpPr>
          <p:cNvPr id="4" name="内容占位符 2"/>
          <p:cNvSpPr txBox="1">
            <a:spLocks/>
          </p:cNvSpPr>
          <p:nvPr/>
        </p:nvSpPr>
        <p:spPr bwMode="auto">
          <a:xfrm>
            <a:off x="138715" y="2852936"/>
            <a:ext cx="9036496"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r>
              <a:rPr lang="zh-CN" altLang="en-US" dirty="0" smtClean="0"/>
              <a:t>多</a:t>
            </a:r>
            <a:r>
              <a:rPr lang="zh-CN" altLang="en-US" dirty="0"/>
              <a:t>点接入</a:t>
            </a:r>
            <a:endParaRPr lang="zh-CN" altLang="en-US" b="0" dirty="0"/>
          </a:p>
          <a:p>
            <a:pPr marL="0" indent="0">
              <a:lnSpc>
                <a:spcPts val="2200"/>
              </a:lnSpc>
              <a:buNone/>
            </a:pPr>
            <a:r>
              <a:rPr lang="en-US" altLang="zh-CN" sz="2000" b="0" dirty="0" smtClean="0">
                <a:solidFill>
                  <a:srgbClr val="00B050"/>
                </a:solidFill>
              </a:rPr>
              <a:t>      CSMA/CD</a:t>
            </a:r>
            <a:r>
              <a:rPr lang="zh-CN" altLang="en-US" sz="2000" b="0" dirty="0">
                <a:solidFill>
                  <a:srgbClr val="00B050"/>
                </a:solidFill>
              </a:rPr>
              <a:t>协议的应用环境为总线型网络，网络中的主机以多点接入的方式连接在总线上。</a:t>
            </a:r>
          </a:p>
          <a:p>
            <a:r>
              <a:rPr lang="zh-CN" altLang="en-US" dirty="0" smtClean="0"/>
              <a:t>载波</a:t>
            </a:r>
            <a:r>
              <a:rPr lang="zh-CN" altLang="en-US" dirty="0"/>
              <a:t>监听</a:t>
            </a:r>
            <a:endParaRPr lang="zh-CN" altLang="en-US" b="0" dirty="0"/>
          </a:p>
          <a:p>
            <a:pPr marL="0" indent="0">
              <a:lnSpc>
                <a:spcPts val="2200"/>
              </a:lnSpc>
              <a:buNone/>
            </a:pPr>
            <a:r>
              <a:rPr lang="en-US" altLang="zh-CN" sz="2000" b="0" dirty="0" smtClean="0">
                <a:solidFill>
                  <a:srgbClr val="00B050"/>
                </a:solidFill>
              </a:rPr>
              <a:t>      CSMA/CD</a:t>
            </a:r>
            <a:r>
              <a:rPr lang="zh-CN" altLang="en-US" sz="2000" b="0" dirty="0">
                <a:solidFill>
                  <a:srgbClr val="00B050"/>
                </a:solidFill>
              </a:rPr>
              <a:t>协议要求发送端在发送数据前对总线进行监听，若监听到其他计算机在发送数据，则等待一段时间后，确认总线空闲时才开始发送数据。</a:t>
            </a:r>
          </a:p>
          <a:p>
            <a:r>
              <a:rPr lang="zh-CN" altLang="en-US" dirty="0" smtClean="0"/>
              <a:t>“碰撞”</a:t>
            </a:r>
            <a:r>
              <a:rPr lang="zh-CN" altLang="en-US" dirty="0"/>
              <a:t>监听</a:t>
            </a:r>
            <a:endParaRPr lang="zh-CN" altLang="en-US" b="0" dirty="0"/>
          </a:p>
          <a:p>
            <a:pPr marL="0" indent="0">
              <a:lnSpc>
                <a:spcPts val="2200"/>
              </a:lnSpc>
              <a:buNone/>
            </a:pPr>
            <a:r>
              <a:rPr lang="zh-CN" altLang="en-US" sz="2000" b="0" dirty="0" smtClean="0">
                <a:solidFill>
                  <a:srgbClr val="00B050"/>
                </a:solidFill>
              </a:rPr>
              <a:t>      在</a:t>
            </a:r>
            <a:r>
              <a:rPr lang="zh-CN" altLang="en-US" sz="2000" b="0" dirty="0">
                <a:solidFill>
                  <a:srgbClr val="00B050"/>
                </a:solidFill>
              </a:rPr>
              <a:t>数据发送过程中需保持对总线上信号的监听，根据信号电平的变化幅度即可判断是否发生了“碰撞”。一旦监听到“碰撞”，就立即停止数据发送，等待一段时间后再次尝试重发，直至发送成功。</a:t>
            </a:r>
          </a:p>
        </p:txBody>
      </p:sp>
    </p:spTree>
    <p:extLst>
      <p:ext uri="{BB962C8B-B14F-4D97-AF65-F5344CB8AC3E}">
        <p14:creationId xmlns:p14="http://schemas.microsoft.com/office/powerpoint/2010/main" val="302944127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3.</a:t>
            </a:r>
            <a:r>
              <a:rPr lang="zh-CN" altLang="en-US" dirty="0" smtClean="0"/>
              <a:t>虚拟</a:t>
            </a:r>
            <a:r>
              <a:rPr lang="zh-CN" altLang="en-US" dirty="0"/>
              <a:t>局域网</a:t>
            </a:r>
          </a:p>
        </p:txBody>
      </p:sp>
      <p:sp>
        <p:nvSpPr>
          <p:cNvPr id="3" name="内容占位符 2"/>
          <p:cNvSpPr>
            <a:spLocks noGrp="1"/>
          </p:cNvSpPr>
          <p:nvPr>
            <p:ph idx="1"/>
          </p:nvPr>
        </p:nvSpPr>
        <p:spPr>
          <a:xfrm>
            <a:off x="251520" y="1341438"/>
            <a:ext cx="8892480" cy="4876800"/>
          </a:xfrm>
        </p:spPr>
        <p:txBody>
          <a:bodyPr/>
          <a:lstStyle/>
          <a:p>
            <a:r>
              <a:rPr lang="zh-CN" altLang="en-US" b="0" dirty="0"/>
              <a:t>虚拟局域网（</a:t>
            </a:r>
            <a:r>
              <a:rPr lang="en-US" altLang="zh-CN" b="0" dirty="0"/>
              <a:t>VLAN</a:t>
            </a:r>
            <a:r>
              <a:rPr lang="zh-CN" altLang="en-US" b="0" dirty="0"/>
              <a:t>，</a:t>
            </a:r>
            <a:r>
              <a:rPr lang="en-US" altLang="zh-CN" b="0" dirty="0"/>
              <a:t>Virtual Local network</a:t>
            </a:r>
            <a:r>
              <a:rPr lang="zh-CN" altLang="en-US" b="0" dirty="0"/>
              <a:t>）是一种将局域网设备从逻辑上划分为多个网段，从而实现虚拟工作组的交换技术</a:t>
            </a:r>
            <a:r>
              <a:rPr lang="zh-CN" altLang="en-US" b="0" dirty="0" smtClean="0"/>
              <a:t>。</a:t>
            </a:r>
            <a:endParaRPr lang="en-US" altLang="zh-CN" b="0" dirty="0" smtClean="0"/>
          </a:p>
          <a:p>
            <a:endParaRPr lang="zh-CN" altLang="en-US" b="0" dirty="0"/>
          </a:p>
          <a:p>
            <a:r>
              <a:rPr lang="zh-CN" altLang="en-US" b="0" dirty="0"/>
              <a:t>在典型的局域网中，通常一个工作组属于同一个网段，多个逻辑工作组之间通过网桥或者路由器交换数据，逻辑工作组受到节点所在物理位置的限制</a:t>
            </a:r>
            <a:r>
              <a:rPr lang="zh-CN" altLang="en-US" b="0" dirty="0" smtClean="0"/>
              <a:t>。</a:t>
            </a:r>
            <a:endParaRPr lang="en-US" altLang="zh-CN" b="0" dirty="0" smtClean="0"/>
          </a:p>
          <a:p>
            <a:endParaRPr lang="zh-CN" altLang="en-US" b="0" dirty="0"/>
          </a:p>
          <a:p>
            <a:r>
              <a:rPr lang="zh-CN" altLang="en-US" b="0" dirty="0"/>
              <a:t>虚拟局域网使用交换机，以软件的方式实现逻辑工作组的划分与管理，不受物理位置的限制而组建的局域网。</a:t>
            </a:r>
          </a:p>
          <a:p>
            <a:pPr marL="0" indent="0">
              <a:buNone/>
            </a:pPr>
            <a:endParaRPr lang="zh-CN" altLang="en-US" dirty="0"/>
          </a:p>
        </p:txBody>
      </p:sp>
    </p:spTree>
    <p:extLst>
      <p:ext uri="{BB962C8B-B14F-4D97-AF65-F5344CB8AC3E}">
        <p14:creationId xmlns:p14="http://schemas.microsoft.com/office/powerpoint/2010/main" val="423570403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虚拟局域网</a:t>
            </a:r>
            <a:endParaRPr lang="zh-CN" altLang="en-US" dirty="0"/>
          </a:p>
        </p:txBody>
      </p:sp>
      <p:sp>
        <p:nvSpPr>
          <p:cNvPr id="3" name="内容占位符 2"/>
          <p:cNvSpPr>
            <a:spLocks noGrp="1"/>
          </p:cNvSpPr>
          <p:nvPr>
            <p:ph idx="1"/>
          </p:nvPr>
        </p:nvSpPr>
        <p:spPr>
          <a:xfrm>
            <a:off x="179512" y="1341438"/>
            <a:ext cx="8964488" cy="1223466"/>
          </a:xfrm>
        </p:spPr>
        <p:txBody>
          <a:bodyPr/>
          <a:lstStyle/>
          <a:p>
            <a:pPr>
              <a:lnSpc>
                <a:spcPts val="2200"/>
              </a:lnSpc>
            </a:pPr>
            <a:r>
              <a:rPr lang="zh-CN" altLang="en-US" sz="2000" b="0" dirty="0"/>
              <a:t>如</a:t>
            </a:r>
            <a:r>
              <a:rPr lang="zh-CN" altLang="en-US" sz="2000" b="0" dirty="0" smtClean="0"/>
              <a:t>图</a:t>
            </a:r>
            <a:r>
              <a:rPr lang="en-US" altLang="zh-CN" sz="2000" b="0" dirty="0" smtClean="0"/>
              <a:t>15</a:t>
            </a:r>
            <a:r>
              <a:rPr lang="zh-CN" altLang="en-US" sz="2000" b="0" dirty="0" smtClean="0"/>
              <a:t>所</a:t>
            </a:r>
            <a:r>
              <a:rPr lang="zh-CN" altLang="en-US" sz="2000" b="0" dirty="0"/>
              <a:t>示为一个虚拟局域网，一个</a:t>
            </a:r>
            <a:r>
              <a:rPr lang="en-US" altLang="zh-CN" sz="2000" b="0" dirty="0"/>
              <a:t>VLAN</a:t>
            </a:r>
            <a:r>
              <a:rPr lang="zh-CN" altLang="en-US" sz="2000" b="0" dirty="0"/>
              <a:t>可以包含一台或多台交换机，如图中椭圆形区域所示，有</a:t>
            </a:r>
            <a:r>
              <a:rPr lang="en-US" altLang="zh-CN" sz="2000" b="0" dirty="0"/>
              <a:t>3</a:t>
            </a:r>
            <a:r>
              <a:rPr lang="zh-CN" altLang="en-US" sz="2000" b="0" dirty="0"/>
              <a:t>个</a:t>
            </a:r>
            <a:r>
              <a:rPr lang="en-US" altLang="zh-CN" sz="2000" b="0" dirty="0"/>
              <a:t>VLAN</a:t>
            </a:r>
            <a:r>
              <a:rPr lang="zh-CN" altLang="en-US" sz="2000" b="0" dirty="0"/>
              <a:t>。</a:t>
            </a:r>
            <a:r>
              <a:rPr lang="en-US" altLang="zh-CN" sz="2000" b="0" dirty="0"/>
              <a:t>PC-1</a:t>
            </a:r>
            <a:r>
              <a:rPr lang="zh-CN" altLang="en-US" sz="2000" b="0" dirty="0"/>
              <a:t>、</a:t>
            </a:r>
            <a:r>
              <a:rPr lang="en-US" altLang="zh-CN" sz="2000" b="0" dirty="0"/>
              <a:t>PC-2</a:t>
            </a:r>
            <a:r>
              <a:rPr lang="zh-CN" altLang="en-US" sz="2000" b="0" dirty="0"/>
              <a:t>、</a:t>
            </a:r>
            <a:r>
              <a:rPr lang="en-US" altLang="zh-CN" sz="2000" b="0" dirty="0"/>
              <a:t>PC-3</a:t>
            </a:r>
            <a:r>
              <a:rPr lang="zh-CN" altLang="en-US" sz="2000" b="0" dirty="0"/>
              <a:t>、</a:t>
            </a:r>
            <a:r>
              <a:rPr lang="en-US" altLang="zh-CN" sz="2000" b="0" dirty="0"/>
              <a:t>PC-4</a:t>
            </a:r>
            <a:r>
              <a:rPr lang="zh-CN" altLang="en-US" sz="2000" b="0" dirty="0"/>
              <a:t>在同一个</a:t>
            </a:r>
            <a:r>
              <a:rPr lang="en-US" altLang="zh-CN" sz="2000" b="0" dirty="0"/>
              <a:t>VLAN</a:t>
            </a:r>
            <a:r>
              <a:rPr lang="zh-CN" altLang="en-US" sz="2000" b="0" dirty="0"/>
              <a:t>中，但连接到不同的交换机。同时，一个</a:t>
            </a:r>
            <a:r>
              <a:rPr lang="en-US" altLang="zh-CN" sz="2000" b="0" dirty="0"/>
              <a:t>VLAN</a:t>
            </a:r>
            <a:r>
              <a:rPr lang="zh-CN" altLang="en-US" sz="2000" b="0" dirty="0"/>
              <a:t>中的所有主机也可以连接到同一台交换机上，如</a:t>
            </a:r>
            <a:r>
              <a:rPr lang="en-US" altLang="zh-CN" sz="2000" b="0" dirty="0"/>
              <a:t>PC-5</a:t>
            </a:r>
            <a:r>
              <a:rPr lang="zh-CN" altLang="en-US" sz="2000" b="0" dirty="0"/>
              <a:t>与</a:t>
            </a:r>
            <a:r>
              <a:rPr lang="en-US" altLang="zh-CN" sz="2000" b="0" dirty="0"/>
              <a:t>PC-6</a:t>
            </a:r>
            <a:r>
              <a:rPr lang="zh-CN" altLang="en-US" sz="2000" b="0" dirty="0"/>
              <a:t>连接到</a:t>
            </a:r>
            <a:r>
              <a:rPr lang="en-US" altLang="zh-CN" sz="2000" b="0" dirty="0"/>
              <a:t>Switch A</a:t>
            </a:r>
            <a:r>
              <a:rPr lang="zh-CN" altLang="en-US" sz="2000" b="0" dirty="0"/>
              <a:t>。</a:t>
            </a:r>
            <a:endParaRPr lang="zh-CN" altLang="en-US" sz="2000" dirty="0"/>
          </a:p>
        </p:txBody>
      </p:sp>
      <p:sp>
        <p:nvSpPr>
          <p:cNvPr id="4" name="Rectangle 7"/>
          <p:cNvSpPr>
            <a:spLocks noChangeArrowheads="1"/>
          </p:cNvSpPr>
          <p:nvPr/>
        </p:nvSpPr>
        <p:spPr bwMode="auto">
          <a:xfrm>
            <a:off x="3561485" y="6189957"/>
            <a:ext cx="188384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FontTx/>
              <a:buNone/>
            </a:pPr>
            <a:r>
              <a:rPr kumimoji="1" lang="zh-CN" altLang="en-US" sz="1600" b="1" dirty="0" smtClean="0">
                <a:solidFill>
                  <a:srgbClr val="00B050"/>
                </a:solidFill>
              </a:rPr>
              <a:t>图</a:t>
            </a:r>
            <a:r>
              <a:rPr kumimoji="1" lang="en-US" altLang="zh-CN" sz="1600" b="1" dirty="0" smtClean="0">
                <a:solidFill>
                  <a:srgbClr val="00B050"/>
                </a:solidFill>
              </a:rPr>
              <a:t>15    </a:t>
            </a:r>
            <a:r>
              <a:rPr kumimoji="1" lang="zh-CN" altLang="en-US" sz="1600" b="1" dirty="0" smtClean="0">
                <a:solidFill>
                  <a:srgbClr val="00B050"/>
                </a:solidFill>
              </a:rPr>
              <a:t>虚拟</a:t>
            </a:r>
            <a:r>
              <a:rPr kumimoji="1" lang="zh-CN" altLang="en-US" sz="1600" b="1" dirty="0">
                <a:solidFill>
                  <a:srgbClr val="00B050"/>
                </a:solidFill>
              </a:rPr>
              <a:t>局域网</a:t>
            </a:r>
            <a:endParaRPr kumimoji="1" lang="en-US" altLang="zh-CN" sz="1600" b="1" dirty="0">
              <a:solidFill>
                <a:srgbClr val="00B050"/>
              </a:solidFill>
            </a:endParaRPr>
          </a:p>
        </p:txBody>
      </p:sp>
      <p:pic>
        <p:nvPicPr>
          <p:cNvPr id="5" name="图片 4"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7664" y="2564903"/>
            <a:ext cx="5400600" cy="3616261"/>
          </a:xfrm>
          <a:prstGeom prst="rect">
            <a:avLst/>
          </a:prstGeom>
        </p:spPr>
      </p:pic>
    </p:spTree>
    <p:extLst>
      <p:ext uri="{BB962C8B-B14F-4D97-AF65-F5344CB8AC3E}">
        <p14:creationId xmlns:p14="http://schemas.microsoft.com/office/powerpoint/2010/main" val="115853279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63688" y="404664"/>
            <a:ext cx="7380312" cy="563562"/>
          </a:xfrm>
        </p:spPr>
        <p:txBody>
          <a:bodyPr/>
          <a:lstStyle/>
          <a:p>
            <a:r>
              <a:rPr lang="zh-CN" altLang="en-US" sz="3600" dirty="0"/>
              <a:t>虚拟局域网不同划分方法的优缺点</a:t>
            </a:r>
          </a:p>
        </p:txBody>
      </p:sp>
      <p:sp>
        <p:nvSpPr>
          <p:cNvPr id="3" name="内容占位符 2"/>
          <p:cNvSpPr>
            <a:spLocks noGrp="1"/>
          </p:cNvSpPr>
          <p:nvPr>
            <p:ph idx="1"/>
          </p:nvPr>
        </p:nvSpPr>
        <p:spPr>
          <a:xfrm>
            <a:off x="107504" y="1341438"/>
            <a:ext cx="9036496" cy="1367482"/>
          </a:xfrm>
        </p:spPr>
        <p:txBody>
          <a:bodyPr/>
          <a:lstStyle/>
          <a:p>
            <a:pPr marL="0" indent="0">
              <a:buNone/>
            </a:pPr>
            <a:r>
              <a:rPr lang="zh-CN" altLang="en-US" b="0" dirty="0"/>
              <a:t>不同虚拟局域网的组网方法，主要表现在对虚拟局域网成员的定义上，通常有四种：</a:t>
            </a:r>
            <a:r>
              <a:rPr lang="zh-CN" altLang="en-US" b="0" dirty="0">
                <a:solidFill>
                  <a:srgbClr val="00B050"/>
                </a:solidFill>
              </a:rPr>
              <a:t>交换机端口号、</a:t>
            </a:r>
            <a:r>
              <a:rPr lang="en-US" altLang="zh-CN" b="0" dirty="0">
                <a:solidFill>
                  <a:srgbClr val="00B050"/>
                </a:solidFill>
              </a:rPr>
              <a:t>MAC</a:t>
            </a:r>
            <a:r>
              <a:rPr lang="zh-CN" altLang="en-US" b="0" dirty="0">
                <a:solidFill>
                  <a:srgbClr val="00B050"/>
                </a:solidFill>
              </a:rPr>
              <a:t>地址、网络层地址和</a:t>
            </a:r>
            <a:r>
              <a:rPr lang="en-US" altLang="zh-CN" b="0" dirty="0">
                <a:solidFill>
                  <a:srgbClr val="00B050"/>
                </a:solidFill>
              </a:rPr>
              <a:t>IP</a:t>
            </a:r>
            <a:r>
              <a:rPr lang="zh-CN" altLang="en-US" b="0" dirty="0">
                <a:solidFill>
                  <a:srgbClr val="00B050"/>
                </a:solidFill>
              </a:rPr>
              <a:t>广播组等方式。</a:t>
            </a:r>
            <a:r>
              <a:rPr lang="zh-CN" altLang="en-US" b="0" dirty="0"/>
              <a:t>虚拟局域网不同划分方法的优缺点如</a:t>
            </a:r>
            <a:r>
              <a:rPr lang="zh-CN" altLang="en-US" b="0" dirty="0" smtClean="0"/>
              <a:t>表所</a:t>
            </a:r>
            <a:r>
              <a:rPr lang="zh-CN" altLang="en-US" b="0" dirty="0"/>
              <a:t>示。</a:t>
            </a:r>
            <a:endParaRPr lang="zh-CN" altLang="en-US" dirty="0"/>
          </a:p>
        </p:txBody>
      </p:sp>
      <p:graphicFrame>
        <p:nvGraphicFramePr>
          <p:cNvPr id="5" name="表格 4"/>
          <p:cNvGraphicFramePr>
            <a:graphicFrameLocks noGrp="1"/>
          </p:cNvGraphicFramePr>
          <p:nvPr>
            <p:extLst>
              <p:ext uri="{D42A27DB-BD31-4B8C-83A1-F6EECF244321}">
                <p14:modId xmlns:p14="http://schemas.microsoft.com/office/powerpoint/2010/main" val="1107481539"/>
              </p:ext>
            </p:extLst>
          </p:nvPr>
        </p:nvGraphicFramePr>
        <p:xfrm>
          <a:off x="215008" y="3212976"/>
          <a:ext cx="8928992" cy="3120860"/>
        </p:xfrm>
        <a:graphic>
          <a:graphicData uri="http://schemas.openxmlformats.org/drawingml/2006/table">
            <a:tbl>
              <a:tblPr/>
              <a:tblGrid>
                <a:gridCol w="1548680"/>
                <a:gridCol w="3672408"/>
                <a:gridCol w="3707904"/>
              </a:tblGrid>
              <a:tr h="365108">
                <a:tc>
                  <a:txBody>
                    <a:bodyPr/>
                    <a:lstStyle/>
                    <a:p>
                      <a:pPr algn="ctr" fontAlgn="t"/>
                      <a:r>
                        <a:rPr lang="zh-CN" altLang="en-US" sz="1800" b="1" dirty="0">
                          <a:solidFill>
                            <a:srgbClr val="FFFFFF"/>
                          </a:solidFill>
                          <a:effectLst/>
                        </a:rPr>
                        <a:t>划分方法</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优点</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缺点</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r>
              <a:tr h="570996">
                <a:tc>
                  <a:txBody>
                    <a:bodyPr/>
                    <a:lstStyle/>
                    <a:p>
                      <a:pPr algn="ctr" fontAlgn="t"/>
                      <a:r>
                        <a:rPr lang="zh-CN" altLang="en-US" sz="1800" b="1" dirty="0">
                          <a:solidFill>
                            <a:srgbClr val="00B050"/>
                          </a:solidFill>
                          <a:effectLst/>
                        </a:rPr>
                        <a:t>交换机端口</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800" dirty="0">
                          <a:effectLst/>
                        </a:rPr>
                        <a:t>可简单定义</a:t>
                      </a:r>
                      <a:r>
                        <a:rPr lang="en-US" altLang="zh-CN" sz="1800" dirty="0">
                          <a:effectLst/>
                        </a:rPr>
                        <a:t>VLAN</a:t>
                      </a:r>
                      <a:r>
                        <a:rPr lang="zh-CN" altLang="en-US" sz="1800" dirty="0">
                          <a:effectLst/>
                        </a:rPr>
                        <a:t>成员，将交换机端口定义为相应的</a:t>
                      </a:r>
                      <a:r>
                        <a:rPr lang="en-US" altLang="zh-CN" sz="1800" dirty="0">
                          <a:effectLst/>
                        </a:rPr>
                        <a:t>VLAN</a:t>
                      </a:r>
                      <a:r>
                        <a:rPr lang="zh-CN" altLang="en-US" sz="1800" dirty="0">
                          <a:effectLst/>
                        </a:rPr>
                        <a:t>组</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800">
                          <a:effectLst/>
                        </a:rPr>
                        <a:t>当用户改变端口时，需要重新进行配置</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490505">
                <a:tc>
                  <a:txBody>
                    <a:bodyPr/>
                    <a:lstStyle/>
                    <a:p>
                      <a:pPr algn="ctr" fontAlgn="t"/>
                      <a:r>
                        <a:rPr lang="en-US" sz="1800" b="1" dirty="0">
                          <a:solidFill>
                            <a:srgbClr val="00B050"/>
                          </a:solidFill>
                          <a:effectLst/>
                        </a:rPr>
                        <a:t>MAC</a:t>
                      </a:r>
                      <a:r>
                        <a:rPr lang="zh-CN" altLang="en-US" sz="1800" b="1" dirty="0">
                          <a:solidFill>
                            <a:srgbClr val="00B050"/>
                          </a:solidFill>
                          <a:effectLst/>
                        </a:rPr>
                        <a:t>地址</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800" dirty="0">
                          <a:effectLst/>
                        </a:rPr>
                        <a:t>当用户物理位置改变时，</a:t>
                      </a:r>
                      <a:r>
                        <a:rPr lang="en-US" altLang="zh-CN" sz="1800" dirty="0">
                          <a:effectLst/>
                        </a:rPr>
                        <a:t>VLAN</a:t>
                      </a:r>
                      <a:r>
                        <a:rPr lang="zh-CN" altLang="en-US" sz="1800" dirty="0">
                          <a:effectLst/>
                        </a:rPr>
                        <a:t>不用重新配置</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800" dirty="0">
                          <a:effectLst/>
                        </a:rPr>
                        <a:t>当交换机初始化时，所有的用户都必须进行配置</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478973">
                <a:tc>
                  <a:txBody>
                    <a:bodyPr/>
                    <a:lstStyle/>
                    <a:p>
                      <a:pPr algn="ctr" fontAlgn="t"/>
                      <a:r>
                        <a:rPr lang="zh-CN" altLang="en-US" sz="1800" b="1" dirty="0">
                          <a:solidFill>
                            <a:srgbClr val="00B050"/>
                          </a:solidFill>
                          <a:effectLst/>
                        </a:rPr>
                        <a:t>网络层地址</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800" dirty="0">
                          <a:effectLst/>
                        </a:rPr>
                        <a:t>根据协议类型划分，方便网络管理</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800" dirty="0">
                          <a:effectLst/>
                        </a:rPr>
                        <a:t>效率低，检查每个数据包的网络层地址需要消耗处理时间</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395433">
                <a:tc>
                  <a:txBody>
                    <a:bodyPr/>
                    <a:lstStyle/>
                    <a:p>
                      <a:pPr algn="ctr" fontAlgn="t"/>
                      <a:r>
                        <a:rPr lang="en-US" sz="1800" b="1" dirty="0">
                          <a:solidFill>
                            <a:srgbClr val="00B050"/>
                          </a:solidFill>
                          <a:effectLst/>
                        </a:rPr>
                        <a:t>IP</a:t>
                      </a:r>
                      <a:r>
                        <a:rPr lang="zh-CN" altLang="en-US" sz="1800" b="1" dirty="0">
                          <a:solidFill>
                            <a:srgbClr val="00B050"/>
                          </a:solidFill>
                          <a:effectLst/>
                        </a:rPr>
                        <a:t>广播组</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800">
                          <a:effectLst/>
                        </a:rPr>
                        <a:t>灵活性好，且较易通过路由器进行扩展</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800" dirty="0">
                          <a:effectLst/>
                        </a:rPr>
                        <a:t>不适合局域网，因其效率不高</a:t>
                      </a:r>
                    </a:p>
                  </a:txBody>
                  <a:tcPr marL="65198" marR="65198" marT="65198" marB="65198">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02674208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1378" name="Rectangle 2"/>
          <p:cNvSpPr>
            <a:spLocks noGrp="1" noChangeArrowheads="1"/>
          </p:cNvSpPr>
          <p:nvPr>
            <p:ph type="title"/>
          </p:nvPr>
        </p:nvSpPr>
        <p:spPr/>
        <p:txBody>
          <a:bodyPr/>
          <a:lstStyle/>
          <a:p>
            <a:r>
              <a:rPr lang="en-US" altLang="zh-CN" dirty="0" smtClean="0"/>
              <a:t>4.</a:t>
            </a:r>
            <a:r>
              <a:rPr lang="zh-CN" altLang="en-US" dirty="0" smtClean="0"/>
              <a:t>高速以太网 </a:t>
            </a:r>
            <a:endParaRPr lang="zh-CN" altLang="en-US" dirty="0"/>
          </a:p>
        </p:txBody>
      </p:sp>
      <p:sp>
        <p:nvSpPr>
          <p:cNvPr id="2021379" name="Rectangle 3"/>
          <p:cNvSpPr>
            <a:spLocks noGrp="1" noChangeArrowheads="1"/>
          </p:cNvSpPr>
          <p:nvPr>
            <p:ph type="body" idx="1"/>
          </p:nvPr>
        </p:nvSpPr>
        <p:spPr>
          <a:xfrm>
            <a:off x="323528" y="1341438"/>
            <a:ext cx="8820472" cy="791418"/>
          </a:xfrm>
        </p:spPr>
        <p:txBody>
          <a:bodyPr/>
          <a:lstStyle/>
          <a:p>
            <a:pPr>
              <a:lnSpc>
                <a:spcPct val="90000"/>
              </a:lnSpc>
            </a:pPr>
            <a:r>
              <a:rPr lang="zh-CN" altLang="en-US" b="0" dirty="0"/>
              <a:t>高速以太网是指传输速率达到或超过</a:t>
            </a:r>
            <a:r>
              <a:rPr lang="en-US" altLang="zh-CN" b="0" dirty="0"/>
              <a:t>100Mb/s</a:t>
            </a:r>
            <a:r>
              <a:rPr lang="zh-CN" altLang="en-US" b="0" dirty="0"/>
              <a:t>的以太网，适用于较远距离的传输。</a:t>
            </a:r>
            <a:endParaRPr lang="zh-CN" altLang="en-US" sz="2000" dirty="0"/>
          </a:p>
        </p:txBody>
      </p:sp>
      <p:sp>
        <p:nvSpPr>
          <p:cNvPr id="4" name="Rectangle 3"/>
          <p:cNvSpPr txBox="1">
            <a:spLocks noChangeArrowheads="1"/>
          </p:cNvSpPr>
          <p:nvPr/>
        </p:nvSpPr>
        <p:spPr bwMode="auto">
          <a:xfrm>
            <a:off x="489188" y="2420888"/>
            <a:ext cx="8305800"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buNone/>
            </a:pPr>
            <a:r>
              <a:rPr lang="zh-CN" altLang="en-US" kern="0" dirty="0" smtClean="0"/>
              <a:t>几种典型的高速以太网：</a:t>
            </a:r>
            <a:endParaRPr lang="en-US" altLang="zh-CN" kern="0" dirty="0" smtClean="0"/>
          </a:p>
          <a:p>
            <a:pPr marL="533400" indent="-533400"/>
            <a:r>
              <a:rPr lang="zh-CN" altLang="en-US" kern="0" dirty="0" smtClean="0"/>
              <a:t>快速以太网（</a:t>
            </a:r>
            <a:r>
              <a:rPr lang="en-US" altLang="zh-CN" kern="0" dirty="0" smtClean="0"/>
              <a:t>Fast Ethernet</a:t>
            </a:r>
            <a:r>
              <a:rPr lang="zh-CN" altLang="en-US" kern="0" dirty="0" smtClean="0"/>
              <a:t>） </a:t>
            </a:r>
          </a:p>
          <a:p>
            <a:pPr marL="533400" indent="-533400"/>
            <a:r>
              <a:rPr lang="zh-CN" altLang="en-US" kern="0" dirty="0" smtClean="0"/>
              <a:t>吉比特以太网（</a:t>
            </a:r>
            <a:r>
              <a:rPr lang="en-US" altLang="zh-CN" kern="0" dirty="0" smtClean="0"/>
              <a:t>Gigabit Ethernet</a:t>
            </a:r>
            <a:r>
              <a:rPr lang="zh-CN" altLang="en-US" kern="0" dirty="0" smtClean="0"/>
              <a:t>） </a:t>
            </a:r>
          </a:p>
          <a:p>
            <a:pPr marL="533400" indent="-533400"/>
            <a:r>
              <a:rPr lang="en-US" altLang="zh-CN" kern="0" dirty="0" smtClean="0"/>
              <a:t>10</a:t>
            </a:r>
            <a:r>
              <a:rPr lang="zh-CN" altLang="en-US" kern="0" dirty="0"/>
              <a:t>吉比特</a:t>
            </a:r>
            <a:r>
              <a:rPr lang="zh-CN" altLang="en-US" kern="0" dirty="0" smtClean="0"/>
              <a:t>以太网（</a:t>
            </a:r>
            <a:r>
              <a:rPr lang="en-US" altLang="zh-CN" kern="0" dirty="0" smtClean="0"/>
              <a:t>10 Gigabit Ethernet</a:t>
            </a:r>
            <a:r>
              <a:rPr lang="zh-CN" altLang="en-US" kern="0" dirty="0" smtClean="0"/>
              <a:t>） </a:t>
            </a:r>
          </a:p>
          <a:p>
            <a:pPr marL="533400" indent="-533400"/>
            <a:r>
              <a:rPr lang="zh-CN" altLang="en-US" kern="0" dirty="0" smtClean="0"/>
              <a:t>其他高速局域网 </a:t>
            </a:r>
            <a:endParaRPr lang="zh-CN" altLang="en-US" kern="0" dirty="0"/>
          </a:p>
        </p:txBody>
      </p:sp>
    </p:spTree>
    <p:extLst>
      <p:ext uri="{BB962C8B-B14F-4D97-AF65-F5344CB8AC3E}">
        <p14:creationId xmlns:p14="http://schemas.microsoft.com/office/powerpoint/2010/main" val="391374035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2882" name="Rectangle 2"/>
          <p:cNvSpPr>
            <a:spLocks noGrp="1" noChangeArrowheads="1"/>
          </p:cNvSpPr>
          <p:nvPr>
            <p:ph type="title"/>
          </p:nvPr>
        </p:nvSpPr>
        <p:spPr/>
        <p:txBody>
          <a:bodyPr/>
          <a:lstStyle/>
          <a:p>
            <a:r>
              <a:rPr lang="zh-CN" altLang="en-US" sz="3600" b="1" dirty="0"/>
              <a:t>快速以太网（</a:t>
            </a:r>
            <a:r>
              <a:rPr lang="en-US" altLang="zh-CN" sz="3600" b="1" dirty="0"/>
              <a:t>Fast </a:t>
            </a:r>
            <a:r>
              <a:rPr lang="en-US" altLang="zh-CN" sz="3600" b="1" dirty="0" smtClean="0"/>
              <a:t>Ethernet）</a:t>
            </a:r>
            <a:endParaRPr lang="en-US" altLang="zh-CN" sz="3600" b="1" dirty="0"/>
          </a:p>
        </p:txBody>
      </p:sp>
      <p:sp>
        <p:nvSpPr>
          <p:cNvPr id="2042883" name="Rectangle 3"/>
          <p:cNvSpPr>
            <a:spLocks noGrp="1" noChangeArrowheads="1"/>
          </p:cNvSpPr>
          <p:nvPr>
            <p:ph type="body" idx="1"/>
          </p:nvPr>
        </p:nvSpPr>
        <p:spPr/>
        <p:txBody>
          <a:bodyPr/>
          <a:lstStyle/>
          <a:p>
            <a:r>
              <a:rPr lang="en-US" altLang="zh-CN" sz="2400" dirty="0"/>
              <a:t>Fast Ethernet</a:t>
            </a:r>
            <a:r>
              <a:rPr lang="zh-CN" altLang="en-US" sz="2400" dirty="0"/>
              <a:t>的传输速率比普通</a:t>
            </a:r>
            <a:r>
              <a:rPr lang="en-US" altLang="zh-CN" sz="2400" dirty="0"/>
              <a:t>Ethernet</a:t>
            </a:r>
            <a:r>
              <a:rPr lang="zh-CN" altLang="en-US" sz="2400" dirty="0"/>
              <a:t>快</a:t>
            </a:r>
            <a:r>
              <a:rPr lang="en-US" altLang="zh-CN" sz="2400" dirty="0"/>
              <a:t>10</a:t>
            </a:r>
            <a:r>
              <a:rPr lang="zh-CN" altLang="en-US" sz="2400" dirty="0"/>
              <a:t>倍，数据传输速率达到了</a:t>
            </a:r>
            <a:r>
              <a:rPr lang="en-US" altLang="zh-CN" sz="2400" dirty="0"/>
              <a:t>100Mb/s</a:t>
            </a:r>
          </a:p>
          <a:p>
            <a:r>
              <a:rPr lang="en-US" altLang="zh-CN" sz="2400" dirty="0"/>
              <a:t>Fast Ethernet</a:t>
            </a:r>
            <a:r>
              <a:rPr lang="zh-CN" altLang="en-US" sz="2400" dirty="0"/>
              <a:t>保留着传统的帧格式、介质访问控制方法与组网方法，</a:t>
            </a:r>
          </a:p>
          <a:p>
            <a:r>
              <a:rPr lang="zh-CN" altLang="en-US" sz="2400" dirty="0"/>
              <a:t>每个比特的发送时间由</a:t>
            </a:r>
            <a:r>
              <a:rPr lang="en-US" altLang="zh-CN" sz="2400" dirty="0"/>
              <a:t>100ns</a:t>
            </a:r>
            <a:r>
              <a:rPr lang="zh-CN" altLang="en-US" sz="2400" dirty="0"/>
              <a:t>降低到了</a:t>
            </a:r>
            <a:r>
              <a:rPr lang="en-US" altLang="zh-CN" sz="2400" dirty="0"/>
              <a:t>10ns </a:t>
            </a:r>
          </a:p>
          <a:p>
            <a:r>
              <a:rPr lang="en-US" altLang="zh-CN" sz="2400" dirty="0"/>
              <a:t>803.3μ</a:t>
            </a:r>
            <a:r>
              <a:rPr lang="zh-CN" altLang="en-US" sz="2400" dirty="0"/>
              <a:t>标准</a:t>
            </a:r>
          </a:p>
          <a:p>
            <a:r>
              <a:rPr lang="en-US" altLang="zh-CN" sz="2400" dirty="0"/>
              <a:t>100Base</a:t>
            </a:r>
            <a:r>
              <a:rPr lang="zh-CN" altLang="en-US" sz="2400" dirty="0"/>
              <a:t>－</a:t>
            </a:r>
            <a:r>
              <a:rPr lang="en-US" altLang="zh-CN" sz="2400" dirty="0"/>
              <a:t>T</a:t>
            </a:r>
            <a:r>
              <a:rPr lang="zh-CN" altLang="en-US" sz="2400" dirty="0"/>
              <a:t>标准：</a:t>
            </a:r>
          </a:p>
          <a:p>
            <a:pPr lvl="1"/>
            <a:r>
              <a:rPr lang="en-US" altLang="zh-CN" sz="2000" dirty="0"/>
              <a:t>100BASE-TX</a:t>
            </a:r>
            <a:r>
              <a:rPr lang="zh-CN" altLang="en-US" sz="2000" dirty="0"/>
              <a:t>：使用</a:t>
            </a:r>
            <a:r>
              <a:rPr lang="en-US" altLang="zh-CN" sz="2000" dirty="0"/>
              <a:t>2</a:t>
            </a:r>
            <a:r>
              <a:rPr lang="zh-CN" altLang="en-US" sz="2000" dirty="0"/>
              <a:t>对</a:t>
            </a:r>
            <a:r>
              <a:rPr lang="en-US" altLang="zh-CN" sz="2000" dirty="0"/>
              <a:t>5</a:t>
            </a:r>
            <a:r>
              <a:rPr lang="zh-CN" altLang="en-US" sz="2000" dirty="0"/>
              <a:t>类的</a:t>
            </a:r>
            <a:r>
              <a:rPr lang="en-US" altLang="zh-CN" sz="2000" dirty="0"/>
              <a:t>UTP</a:t>
            </a:r>
            <a:r>
              <a:rPr lang="zh-CN" altLang="en-US" sz="2000" dirty="0"/>
              <a:t>或者</a:t>
            </a:r>
            <a:r>
              <a:rPr lang="en-US" altLang="zh-CN" sz="2000" dirty="0"/>
              <a:t>2</a:t>
            </a:r>
            <a:r>
              <a:rPr lang="zh-CN" altLang="en-US" sz="2000" dirty="0"/>
              <a:t>对</a:t>
            </a:r>
            <a:r>
              <a:rPr lang="en-US" altLang="zh-CN" sz="2000" dirty="0"/>
              <a:t>1</a:t>
            </a:r>
            <a:r>
              <a:rPr lang="zh-CN" altLang="en-US" sz="2000" dirty="0"/>
              <a:t>类的</a:t>
            </a:r>
            <a:r>
              <a:rPr lang="en-US" altLang="zh-CN" sz="2000" dirty="0"/>
              <a:t>STP</a:t>
            </a:r>
          </a:p>
          <a:p>
            <a:pPr lvl="1"/>
            <a:r>
              <a:rPr lang="en-US" altLang="zh-CN" sz="2000" dirty="0"/>
              <a:t>100BASE-T4</a:t>
            </a:r>
            <a:r>
              <a:rPr lang="zh-CN" altLang="en-US" sz="2000" dirty="0"/>
              <a:t>：使用</a:t>
            </a:r>
            <a:r>
              <a:rPr lang="en-US" altLang="zh-CN" sz="2000" dirty="0"/>
              <a:t>4</a:t>
            </a:r>
            <a:r>
              <a:rPr lang="zh-CN" altLang="en-US" sz="2000" dirty="0"/>
              <a:t>对</a:t>
            </a:r>
            <a:r>
              <a:rPr lang="en-US" altLang="zh-CN" sz="2000" dirty="0"/>
              <a:t>3</a:t>
            </a:r>
            <a:r>
              <a:rPr lang="zh-CN" altLang="en-US" sz="2000" dirty="0"/>
              <a:t>类的</a:t>
            </a:r>
            <a:r>
              <a:rPr lang="en-US" altLang="zh-CN" sz="2000" dirty="0"/>
              <a:t>UTP</a:t>
            </a:r>
          </a:p>
          <a:p>
            <a:pPr lvl="1"/>
            <a:r>
              <a:rPr lang="en-US" altLang="zh-CN" sz="2000" dirty="0"/>
              <a:t>100Bsae-T2 </a:t>
            </a:r>
            <a:r>
              <a:rPr lang="zh-CN" altLang="en-US" sz="2000" dirty="0"/>
              <a:t>：使用</a:t>
            </a:r>
            <a:r>
              <a:rPr lang="en-US" altLang="zh-CN" sz="2000" dirty="0"/>
              <a:t>2</a:t>
            </a:r>
            <a:r>
              <a:rPr lang="zh-CN" altLang="en-US" sz="2000" dirty="0"/>
              <a:t>对</a:t>
            </a:r>
            <a:r>
              <a:rPr lang="en-US" altLang="zh-CN" sz="2000" dirty="0"/>
              <a:t>3</a:t>
            </a:r>
            <a:r>
              <a:rPr lang="zh-CN" altLang="en-US" sz="2000" dirty="0"/>
              <a:t>类的</a:t>
            </a:r>
            <a:r>
              <a:rPr lang="en-US" altLang="zh-CN" sz="2000" dirty="0"/>
              <a:t>UTP</a:t>
            </a:r>
          </a:p>
          <a:p>
            <a:pPr lvl="1"/>
            <a:r>
              <a:rPr lang="en-US" altLang="zh-CN" sz="2000" dirty="0"/>
              <a:t>100BASE-FX</a:t>
            </a:r>
            <a:r>
              <a:rPr lang="zh-CN" altLang="en-US" sz="2000" dirty="0"/>
              <a:t>：使用</a:t>
            </a:r>
            <a:r>
              <a:rPr lang="en-US" altLang="zh-CN" sz="2000" dirty="0"/>
              <a:t>2</a:t>
            </a:r>
            <a:r>
              <a:rPr lang="zh-CN" altLang="en-US" sz="2000" dirty="0"/>
              <a:t>芯的多模或单模光纤</a:t>
            </a:r>
          </a:p>
        </p:txBody>
      </p:sp>
    </p:spTree>
    <p:extLst>
      <p:ext uri="{BB962C8B-B14F-4D97-AF65-F5344CB8AC3E}">
        <p14:creationId xmlns:p14="http://schemas.microsoft.com/office/powerpoint/2010/main" val="883533880"/>
      </p:ext>
    </p:extLst>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3906" name="Rectangle 2"/>
          <p:cNvSpPr>
            <a:spLocks noGrp="1" noChangeArrowheads="1"/>
          </p:cNvSpPr>
          <p:nvPr>
            <p:ph type="title"/>
          </p:nvPr>
        </p:nvSpPr>
        <p:spPr>
          <a:xfrm>
            <a:off x="2051720" y="404664"/>
            <a:ext cx="7092280" cy="563562"/>
          </a:xfrm>
        </p:spPr>
        <p:txBody>
          <a:bodyPr/>
          <a:lstStyle/>
          <a:p>
            <a:r>
              <a:rPr lang="zh-CN" altLang="en-US" sz="3200" dirty="0" smtClean="0"/>
              <a:t>吉比特以太网（</a:t>
            </a:r>
            <a:r>
              <a:rPr lang="en-US" altLang="zh-CN" sz="3200" dirty="0" smtClean="0"/>
              <a:t>Gigabit Ethernet</a:t>
            </a:r>
            <a:r>
              <a:rPr lang="zh-CN" altLang="en-US" sz="3200" dirty="0" smtClean="0"/>
              <a:t>） </a:t>
            </a:r>
            <a:endParaRPr lang="zh-CN" altLang="en-US" sz="3200" dirty="0"/>
          </a:p>
        </p:txBody>
      </p:sp>
      <p:sp>
        <p:nvSpPr>
          <p:cNvPr id="2043907" name="Rectangle 3"/>
          <p:cNvSpPr>
            <a:spLocks noGrp="1" noChangeArrowheads="1"/>
          </p:cNvSpPr>
          <p:nvPr>
            <p:ph type="body" idx="1"/>
          </p:nvPr>
        </p:nvSpPr>
        <p:spPr>
          <a:xfrm>
            <a:off x="989013" y="1341438"/>
            <a:ext cx="8154987" cy="4876800"/>
          </a:xfrm>
        </p:spPr>
        <p:txBody>
          <a:bodyPr lIns="0" rIns="0"/>
          <a:lstStyle/>
          <a:p>
            <a:pPr>
              <a:lnSpc>
                <a:spcPct val="90000"/>
              </a:lnSpc>
            </a:pPr>
            <a:r>
              <a:rPr lang="zh-CN" altLang="en-US" dirty="0"/>
              <a:t>数据传输率为</a:t>
            </a:r>
            <a:r>
              <a:rPr lang="en-US" altLang="zh-CN" dirty="0"/>
              <a:t>1000Mbps</a:t>
            </a:r>
            <a:r>
              <a:rPr lang="zh-CN" altLang="en-US" dirty="0"/>
              <a:t>即</a:t>
            </a:r>
            <a:r>
              <a:rPr lang="en-US" altLang="zh-CN" dirty="0"/>
              <a:t>1Gbps</a:t>
            </a:r>
          </a:p>
          <a:p>
            <a:pPr>
              <a:lnSpc>
                <a:spcPct val="90000"/>
              </a:lnSpc>
            </a:pPr>
            <a:r>
              <a:rPr lang="zh-CN" altLang="en-US" dirty="0"/>
              <a:t>继承了</a:t>
            </a:r>
            <a:r>
              <a:rPr lang="en-US" altLang="zh-CN" dirty="0"/>
              <a:t>802.3</a:t>
            </a:r>
            <a:r>
              <a:rPr lang="zh-CN" altLang="en-US" dirty="0"/>
              <a:t>以太网的帧格式和最大</a:t>
            </a:r>
            <a:r>
              <a:rPr lang="en-US" altLang="zh-CN" dirty="0"/>
              <a:t>/</a:t>
            </a:r>
            <a:r>
              <a:rPr lang="zh-CN" altLang="en-US" dirty="0"/>
              <a:t>最小帧长度，与现有以太网完全兼容，支持全双工</a:t>
            </a:r>
          </a:p>
          <a:p>
            <a:pPr>
              <a:lnSpc>
                <a:spcPct val="90000"/>
              </a:lnSpc>
            </a:pPr>
            <a:r>
              <a:rPr lang="en-US" altLang="zh-CN" dirty="0"/>
              <a:t>802.3z</a:t>
            </a:r>
            <a:r>
              <a:rPr lang="zh-CN" altLang="en-US" dirty="0"/>
              <a:t>标准和</a:t>
            </a:r>
            <a:r>
              <a:rPr lang="en-US" altLang="zh-CN" dirty="0"/>
              <a:t>802.3ab</a:t>
            </a:r>
            <a:r>
              <a:rPr lang="zh-CN" altLang="en-US" dirty="0"/>
              <a:t>标准</a:t>
            </a:r>
          </a:p>
          <a:p>
            <a:pPr>
              <a:lnSpc>
                <a:spcPct val="90000"/>
              </a:lnSpc>
            </a:pPr>
            <a:r>
              <a:rPr lang="zh-CN" altLang="en-US" dirty="0"/>
              <a:t>千兆以太网标准</a:t>
            </a:r>
          </a:p>
          <a:p>
            <a:pPr lvl="1">
              <a:spcBef>
                <a:spcPct val="30000"/>
              </a:spcBef>
            </a:pPr>
            <a:r>
              <a:rPr lang="en-US" altLang="zh-CN" sz="2000" dirty="0"/>
              <a:t>1000BASE-SX</a:t>
            </a:r>
            <a:r>
              <a:rPr lang="zh-CN" altLang="en-US" sz="2000" dirty="0"/>
              <a:t>：短波长激光光纤以太网，使用波长为</a:t>
            </a:r>
            <a:r>
              <a:rPr lang="en-US" altLang="zh-CN" sz="2000" dirty="0"/>
              <a:t>850nm</a:t>
            </a:r>
            <a:r>
              <a:rPr lang="zh-CN" altLang="en-US" sz="2000" dirty="0"/>
              <a:t>的多模光纤，长度达</a:t>
            </a:r>
            <a:r>
              <a:rPr lang="en-US" altLang="zh-CN" sz="2000" dirty="0"/>
              <a:t>300</a:t>
            </a:r>
            <a:r>
              <a:rPr lang="zh-CN" altLang="en-US" sz="2000" dirty="0"/>
              <a:t>－</a:t>
            </a:r>
            <a:r>
              <a:rPr lang="en-US" altLang="zh-CN" sz="2000" dirty="0"/>
              <a:t>550m</a:t>
            </a:r>
          </a:p>
          <a:p>
            <a:pPr lvl="1">
              <a:spcBef>
                <a:spcPct val="30000"/>
              </a:spcBef>
            </a:pPr>
            <a:r>
              <a:rPr lang="en-US" altLang="zh-CN" sz="2000" dirty="0"/>
              <a:t>1000BASE-LX</a:t>
            </a:r>
            <a:r>
              <a:rPr lang="zh-CN" altLang="en-US" sz="2000" dirty="0"/>
              <a:t>：长波长激光光纤以太网，使用波长为</a:t>
            </a:r>
            <a:r>
              <a:rPr lang="en-US" altLang="zh-CN" sz="2000" dirty="0"/>
              <a:t>1300nm</a:t>
            </a:r>
            <a:r>
              <a:rPr lang="zh-CN" altLang="en-US" sz="2000" dirty="0"/>
              <a:t>的单模光纤，长度达</a:t>
            </a:r>
            <a:r>
              <a:rPr lang="en-US" altLang="zh-CN" sz="2000" dirty="0"/>
              <a:t>3000m</a:t>
            </a:r>
          </a:p>
          <a:p>
            <a:pPr lvl="1">
              <a:spcBef>
                <a:spcPct val="30000"/>
              </a:spcBef>
            </a:pPr>
            <a:r>
              <a:rPr lang="en-US" altLang="zh-CN" sz="2000" dirty="0"/>
              <a:t>1000BASE-CX</a:t>
            </a:r>
            <a:r>
              <a:rPr lang="zh-CN" altLang="en-US" sz="2000" dirty="0"/>
              <a:t>：使用</a:t>
            </a:r>
            <a:r>
              <a:rPr lang="en-US" altLang="zh-CN" sz="2000" dirty="0"/>
              <a:t>STP</a:t>
            </a:r>
            <a:r>
              <a:rPr lang="zh-CN" altLang="en-US" sz="2000" dirty="0"/>
              <a:t>，长度达</a:t>
            </a:r>
            <a:r>
              <a:rPr lang="en-US" altLang="zh-CN" sz="2000" dirty="0"/>
              <a:t>25m</a:t>
            </a:r>
          </a:p>
          <a:p>
            <a:pPr lvl="1">
              <a:spcBef>
                <a:spcPct val="30000"/>
              </a:spcBef>
            </a:pPr>
            <a:r>
              <a:rPr lang="en-US" altLang="zh-CN" sz="2000" dirty="0"/>
              <a:t>1000BASE-T</a:t>
            </a:r>
            <a:r>
              <a:rPr lang="zh-CN" altLang="en-US" sz="2000" dirty="0"/>
              <a:t>： </a:t>
            </a:r>
            <a:r>
              <a:rPr lang="en-US" altLang="zh-CN" sz="2000" dirty="0"/>
              <a:t>802.3ab</a:t>
            </a:r>
            <a:r>
              <a:rPr lang="zh-CN" altLang="en-US" sz="2000" dirty="0"/>
              <a:t>标准</a:t>
            </a:r>
            <a:r>
              <a:rPr lang="en-US" altLang="zh-CN" sz="2000" dirty="0"/>
              <a:t>,</a:t>
            </a:r>
            <a:r>
              <a:rPr lang="zh-CN" altLang="en-US" sz="2000" dirty="0"/>
              <a:t>使用</a:t>
            </a:r>
            <a:r>
              <a:rPr lang="en-US" altLang="zh-CN" sz="2000" dirty="0"/>
              <a:t>5</a:t>
            </a:r>
            <a:r>
              <a:rPr lang="zh-CN" altLang="en-US" sz="2000" dirty="0"/>
              <a:t>类</a:t>
            </a:r>
            <a:r>
              <a:rPr lang="en-US" altLang="zh-CN" sz="2000" dirty="0"/>
              <a:t>UTP</a:t>
            </a:r>
            <a:r>
              <a:rPr lang="zh-CN" altLang="en-US" sz="2000" dirty="0"/>
              <a:t>，长度达</a:t>
            </a:r>
            <a:r>
              <a:rPr lang="en-US" altLang="zh-CN" sz="2000" dirty="0"/>
              <a:t>100m</a:t>
            </a:r>
          </a:p>
        </p:txBody>
      </p:sp>
    </p:spTree>
    <p:extLst>
      <p:ext uri="{BB962C8B-B14F-4D97-AF65-F5344CB8AC3E}">
        <p14:creationId xmlns:p14="http://schemas.microsoft.com/office/powerpoint/2010/main" val="52590801"/>
      </p:ext>
    </p:extLst>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6978" name="Picture 2"/>
          <p:cNvPicPr>
            <a:picLocks noGrp="1" noChangeAspect="1" noChangeArrowheads="1"/>
          </p:cNvPicPr>
          <p:nvPr>
            <p:ph type="clipArt" sz="half" idx="2"/>
          </p:nvPr>
        </p:nvPicPr>
        <p:blipFill>
          <a:blip r:embed="rId2">
            <a:lum bright="-36000" contrast="54000"/>
            <a:extLst>
              <a:ext uri="{28A0092B-C50C-407E-A947-70E740481C1C}">
                <a14:useLocalDpi xmlns:a14="http://schemas.microsoft.com/office/drawing/2010/main" val="0"/>
              </a:ext>
            </a:extLst>
          </a:blip>
          <a:srcRect b="10699"/>
          <a:stretch>
            <a:fillRect/>
          </a:stretch>
        </p:blipFill>
        <p:spPr>
          <a:xfrm>
            <a:off x="381000" y="1219200"/>
            <a:ext cx="7543800" cy="5468938"/>
          </a:xfrm>
          <a:noFill/>
          <a:ln>
            <a:solidFill>
              <a:schemeClr val="bg1"/>
            </a:solidFill>
            <a:miter lim="800000"/>
            <a:headEnd/>
            <a:tailEnd/>
          </a:ln>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6979" name="Rectangle 3"/>
          <p:cNvSpPr>
            <a:spLocks noGrp="1" noChangeArrowheads="1"/>
          </p:cNvSpPr>
          <p:nvPr>
            <p:ph type="title"/>
          </p:nvPr>
        </p:nvSpPr>
        <p:spPr/>
        <p:txBody>
          <a:bodyPr/>
          <a:lstStyle/>
          <a:p>
            <a:r>
              <a:rPr lang="zh-CN" altLang="en-US" sz="3600" dirty="0"/>
              <a:t>用</a:t>
            </a:r>
            <a:r>
              <a:rPr lang="en-US" altLang="zh-CN" sz="3600" dirty="0"/>
              <a:t>Ethernet</a:t>
            </a:r>
            <a:r>
              <a:rPr lang="zh-CN" altLang="en-US" sz="3600" dirty="0"/>
              <a:t>组建企业网的全面解决方案</a:t>
            </a:r>
          </a:p>
        </p:txBody>
      </p:sp>
      <p:sp>
        <p:nvSpPr>
          <p:cNvPr id="2046980" name="Rectangle 4"/>
          <p:cNvSpPr>
            <a:spLocks noGrp="1" noChangeArrowheads="1"/>
          </p:cNvSpPr>
          <p:nvPr>
            <p:ph type="body" sz="half" idx="1"/>
          </p:nvPr>
        </p:nvSpPr>
        <p:spPr>
          <a:xfrm>
            <a:off x="4724400" y="1219200"/>
            <a:ext cx="4267200" cy="2286000"/>
          </a:xfrm>
        </p:spPr>
        <p:txBody>
          <a:bodyPr/>
          <a:lstStyle/>
          <a:p>
            <a:r>
              <a:rPr lang="zh-CN" altLang="en-US" sz="2000" dirty="0">
                <a:solidFill>
                  <a:srgbClr val="0A0908"/>
                </a:solidFill>
                <a:latin typeface="黑体" pitchFamily="49" charset="-122"/>
              </a:rPr>
              <a:t>桌面系统</a:t>
            </a:r>
            <a:r>
              <a:rPr lang="en-US" altLang="zh-CN" sz="2000" dirty="0">
                <a:solidFill>
                  <a:srgbClr val="0A0908"/>
                </a:solidFill>
                <a:latin typeface="黑体" pitchFamily="49" charset="-122"/>
              </a:rPr>
              <a:t>:10Mb/s</a:t>
            </a:r>
            <a:r>
              <a:rPr lang="zh-CN" altLang="en-US" sz="2000" dirty="0">
                <a:solidFill>
                  <a:srgbClr val="0A0908"/>
                </a:solidFill>
                <a:latin typeface="黑体" pitchFamily="49" charset="-122"/>
              </a:rPr>
              <a:t>的以太网</a:t>
            </a:r>
          </a:p>
          <a:p>
            <a:r>
              <a:rPr lang="zh-CN" altLang="en-US" sz="2000" dirty="0">
                <a:solidFill>
                  <a:srgbClr val="0A0908"/>
                </a:solidFill>
                <a:latin typeface="黑体" pitchFamily="49" charset="-122"/>
              </a:rPr>
              <a:t>部门级网络</a:t>
            </a:r>
            <a:r>
              <a:rPr lang="en-US" altLang="zh-CN" sz="2000" dirty="0">
                <a:solidFill>
                  <a:srgbClr val="0A0908"/>
                </a:solidFill>
                <a:latin typeface="黑体" pitchFamily="49" charset="-122"/>
              </a:rPr>
              <a:t>:100Mb/s</a:t>
            </a:r>
            <a:r>
              <a:rPr lang="zh-CN" altLang="en-US" sz="2000" dirty="0">
                <a:solidFill>
                  <a:srgbClr val="0A0908"/>
                </a:solidFill>
                <a:latin typeface="黑体" pitchFamily="49" charset="-122"/>
              </a:rPr>
              <a:t>的快速以太网</a:t>
            </a:r>
          </a:p>
          <a:p>
            <a:r>
              <a:rPr lang="zh-CN" altLang="en-US" sz="2000" dirty="0">
                <a:solidFill>
                  <a:srgbClr val="0A0908"/>
                </a:solidFill>
                <a:latin typeface="黑体" pitchFamily="49" charset="-122"/>
              </a:rPr>
              <a:t>企业级网络</a:t>
            </a:r>
            <a:r>
              <a:rPr lang="en-US" altLang="zh-CN" sz="2000" dirty="0">
                <a:solidFill>
                  <a:srgbClr val="0A0908"/>
                </a:solidFill>
                <a:latin typeface="黑体" pitchFamily="49" charset="-122"/>
              </a:rPr>
              <a:t>:1000Mb/s</a:t>
            </a:r>
            <a:r>
              <a:rPr lang="zh-CN" altLang="en-US" sz="2000" dirty="0">
                <a:solidFill>
                  <a:srgbClr val="0A0908"/>
                </a:solidFill>
                <a:latin typeface="黑体" pitchFamily="49" charset="-122"/>
              </a:rPr>
              <a:t>的千兆以太网</a:t>
            </a:r>
          </a:p>
        </p:txBody>
      </p:sp>
    </p:spTree>
    <p:extLst>
      <p:ext uri="{BB962C8B-B14F-4D97-AF65-F5344CB8AC3E}">
        <p14:creationId xmlns:p14="http://schemas.microsoft.com/office/powerpoint/2010/main" val="4214130400"/>
      </p:ext>
    </p:extLst>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5954" name="Rectangle 2"/>
          <p:cNvSpPr>
            <a:spLocks noGrp="1" noChangeArrowheads="1"/>
          </p:cNvSpPr>
          <p:nvPr>
            <p:ph type="title"/>
          </p:nvPr>
        </p:nvSpPr>
        <p:spPr>
          <a:xfrm>
            <a:off x="1187624" y="404664"/>
            <a:ext cx="7956376" cy="563562"/>
          </a:xfrm>
        </p:spPr>
        <p:txBody>
          <a:bodyPr/>
          <a:lstStyle/>
          <a:p>
            <a:r>
              <a:rPr lang="en-US" altLang="zh-CN" sz="3200" dirty="0" smtClean="0"/>
              <a:t>10</a:t>
            </a:r>
            <a:r>
              <a:rPr lang="zh-CN" altLang="en-US" sz="3200" dirty="0"/>
              <a:t>吉比特</a:t>
            </a:r>
            <a:r>
              <a:rPr lang="zh-CN" altLang="en-US" sz="3200" dirty="0" smtClean="0"/>
              <a:t>以太网</a:t>
            </a:r>
            <a:r>
              <a:rPr lang="zh-CN" altLang="en-US" sz="3200" dirty="0"/>
              <a:t>（</a:t>
            </a:r>
            <a:r>
              <a:rPr lang="en-US" altLang="zh-CN" sz="3200" dirty="0"/>
              <a:t>10 Gigabit Ethernet</a:t>
            </a:r>
            <a:r>
              <a:rPr lang="zh-CN" altLang="en-US" sz="3200" dirty="0"/>
              <a:t>） </a:t>
            </a:r>
          </a:p>
        </p:txBody>
      </p:sp>
      <p:sp>
        <p:nvSpPr>
          <p:cNvPr id="2045955" name="Rectangle 3"/>
          <p:cNvSpPr>
            <a:spLocks noGrp="1" noChangeArrowheads="1"/>
          </p:cNvSpPr>
          <p:nvPr>
            <p:ph type="body" idx="1"/>
          </p:nvPr>
        </p:nvSpPr>
        <p:spPr>
          <a:xfrm>
            <a:off x="251520" y="1341438"/>
            <a:ext cx="8892480" cy="4876800"/>
          </a:xfrm>
        </p:spPr>
        <p:txBody>
          <a:bodyPr/>
          <a:lstStyle/>
          <a:p>
            <a:pPr marL="0" indent="0">
              <a:buNone/>
            </a:pPr>
            <a:r>
              <a:rPr lang="zh-CN" altLang="en-US" b="0" dirty="0"/>
              <a:t> </a:t>
            </a:r>
            <a:r>
              <a:rPr lang="zh-CN" altLang="en-US" b="0" dirty="0" smtClean="0"/>
              <a:t>     </a:t>
            </a:r>
            <a:r>
              <a:rPr lang="en-US" altLang="zh-CN" b="0" dirty="0" smtClean="0"/>
              <a:t>10</a:t>
            </a:r>
            <a:r>
              <a:rPr lang="zh-CN" altLang="en-US" b="0" dirty="0"/>
              <a:t>吉比特以太网又称万兆以太网，使用</a:t>
            </a:r>
            <a:r>
              <a:rPr lang="en-US" altLang="zh-CN" b="0" dirty="0"/>
              <a:t>IEEE 802.3</a:t>
            </a:r>
            <a:r>
              <a:rPr lang="zh-CN" altLang="en-US" b="0" dirty="0"/>
              <a:t>以太网介质访问控制</a:t>
            </a:r>
            <a:r>
              <a:rPr lang="en-US" altLang="zh-CN" b="0" dirty="0"/>
              <a:t>MAC</a:t>
            </a:r>
            <a:r>
              <a:rPr lang="zh-CN" altLang="en-US" b="0" dirty="0"/>
              <a:t>协议</a:t>
            </a:r>
            <a:r>
              <a:rPr lang="zh-CN" altLang="en-US" b="0" dirty="0" smtClean="0"/>
              <a:t>。</a:t>
            </a:r>
            <a:endParaRPr lang="en-US" altLang="zh-CN" b="0" dirty="0" smtClean="0"/>
          </a:p>
          <a:p>
            <a:r>
              <a:rPr lang="zh-CN" altLang="en-US" dirty="0" smtClean="0"/>
              <a:t>数据</a:t>
            </a:r>
            <a:r>
              <a:rPr lang="zh-CN" altLang="en-US" dirty="0"/>
              <a:t>传输率为</a:t>
            </a:r>
            <a:r>
              <a:rPr lang="en-US" altLang="zh-CN" dirty="0"/>
              <a:t>10Gbps</a:t>
            </a:r>
            <a:r>
              <a:rPr lang="zh-CN" altLang="en-US" dirty="0"/>
              <a:t>，采用以光纤为传输介质，以交换机为中心的星型结构</a:t>
            </a:r>
          </a:p>
          <a:p>
            <a:r>
              <a:rPr lang="zh-CN" altLang="en-US" dirty="0"/>
              <a:t>物理层提供了两种标准： </a:t>
            </a:r>
          </a:p>
          <a:p>
            <a:pPr lvl="1"/>
            <a:r>
              <a:rPr lang="zh-CN" altLang="en-US" dirty="0"/>
              <a:t>局域网：</a:t>
            </a:r>
            <a:r>
              <a:rPr lang="en-US" altLang="zh-CN" dirty="0"/>
              <a:t>10GBASE-X</a:t>
            </a:r>
            <a:r>
              <a:rPr lang="zh-CN" altLang="en-US" dirty="0"/>
              <a:t>、</a:t>
            </a:r>
            <a:r>
              <a:rPr lang="en-US" altLang="zh-CN" dirty="0"/>
              <a:t>10GBASE-R</a:t>
            </a:r>
          </a:p>
          <a:p>
            <a:pPr lvl="1"/>
            <a:r>
              <a:rPr lang="zh-CN" altLang="en-US" dirty="0"/>
              <a:t>广域网：</a:t>
            </a:r>
            <a:r>
              <a:rPr lang="en-US" altLang="zh-CN" dirty="0"/>
              <a:t>10GBASE-W</a:t>
            </a:r>
          </a:p>
          <a:p>
            <a:r>
              <a:rPr lang="zh-CN" altLang="en-US" dirty="0"/>
              <a:t>已不再采用</a:t>
            </a:r>
            <a:r>
              <a:rPr lang="en-US" altLang="zh-CN" dirty="0"/>
              <a:t>CSMA/CD</a:t>
            </a:r>
            <a:r>
              <a:rPr lang="zh-CN" altLang="en-US" dirty="0"/>
              <a:t>机制，只支持全双工方式，但继续继承</a:t>
            </a:r>
            <a:r>
              <a:rPr lang="en-US" altLang="zh-CN" dirty="0"/>
              <a:t>802.3</a:t>
            </a:r>
            <a:r>
              <a:rPr lang="zh-CN" altLang="en-US" dirty="0"/>
              <a:t>以太网帧，充分兼容以太网技术</a:t>
            </a:r>
          </a:p>
        </p:txBody>
      </p:sp>
    </p:spTree>
    <p:extLst>
      <p:ext uri="{BB962C8B-B14F-4D97-AF65-F5344CB8AC3E}">
        <p14:creationId xmlns:p14="http://schemas.microsoft.com/office/powerpoint/2010/main" val="289587685"/>
      </p:ext>
    </p:extLst>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026" name="Rectangle 2"/>
          <p:cNvSpPr>
            <a:spLocks noGrp="1" noChangeArrowheads="1"/>
          </p:cNvSpPr>
          <p:nvPr>
            <p:ph type="title"/>
          </p:nvPr>
        </p:nvSpPr>
        <p:spPr/>
        <p:txBody>
          <a:bodyPr/>
          <a:lstStyle/>
          <a:p>
            <a:r>
              <a:rPr lang="zh-CN" altLang="en-US" dirty="0"/>
              <a:t>其他高速局域网</a:t>
            </a:r>
          </a:p>
        </p:txBody>
      </p:sp>
      <p:sp>
        <p:nvSpPr>
          <p:cNvPr id="2049027" name="Rectangle 3"/>
          <p:cNvSpPr>
            <a:spLocks noGrp="1" noChangeArrowheads="1"/>
          </p:cNvSpPr>
          <p:nvPr>
            <p:ph type="body" idx="1"/>
          </p:nvPr>
        </p:nvSpPr>
        <p:spPr>
          <a:xfrm>
            <a:off x="251520" y="1341438"/>
            <a:ext cx="8892480" cy="1367482"/>
          </a:xfrm>
        </p:spPr>
        <p:txBody>
          <a:bodyPr/>
          <a:lstStyle/>
          <a:p>
            <a:pPr marL="0" indent="0">
              <a:buNone/>
            </a:pPr>
            <a:r>
              <a:rPr lang="en-US" altLang="zh-CN" b="0" dirty="0" smtClean="0"/>
              <a:t>      100 </a:t>
            </a:r>
            <a:r>
              <a:rPr lang="en-US" altLang="zh-CN" b="0" dirty="0"/>
              <a:t>Mb/s</a:t>
            </a:r>
            <a:r>
              <a:rPr lang="zh-CN" altLang="en-US" b="0" dirty="0"/>
              <a:t>以太网、</a:t>
            </a:r>
            <a:r>
              <a:rPr lang="en-US" altLang="zh-CN" b="0" dirty="0"/>
              <a:t>1 Gb/s</a:t>
            </a:r>
            <a:r>
              <a:rPr lang="zh-CN" altLang="en-US" b="0" dirty="0"/>
              <a:t>以太网和</a:t>
            </a:r>
            <a:r>
              <a:rPr lang="en-US" altLang="zh-CN" b="0" dirty="0"/>
              <a:t>10 Gb/s</a:t>
            </a:r>
            <a:r>
              <a:rPr lang="zh-CN" altLang="en-US" b="0" dirty="0"/>
              <a:t>以太网均属于共享介质方式的高速以太网。这里，介绍一些其他类型的高速以太网。</a:t>
            </a:r>
            <a:endParaRPr lang="zh-CN" altLang="en-US" dirty="0"/>
          </a:p>
        </p:txBody>
      </p:sp>
      <p:sp>
        <p:nvSpPr>
          <p:cNvPr id="4" name="Rectangle 3"/>
          <p:cNvSpPr txBox="1">
            <a:spLocks noChangeArrowheads="1"/>
          </p:cNvSpPr>
          <p:nvPr/>
        </p:nvSpPr>
        <p:spPr bwMode="auto">
          <a:xfrm>
            <a:off x="971600" y="2780928"/>
            <a:ext cx="5976664"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r>
              <a:rPr lang="zh-CN" altLang="en-US" dirty="0" smtClean="0"/>
              <a:t>光纤分布式数据接口</a:t>
            </a:r>
            <a:endParaRPr lang="en-US" altLang="zh-CN" b="0" dirty="0"/>
          </a:p>
          <a:p>
            <a:r>
              <a:rPr lang="zh-CN" altLang="en-US" dirty="0" smtClean="0"/>
              <a:t>高性能并行接口</a:t>
            </a:r>
            <a:endParaRPr lang="en-US" altLang="zh-CN" dirty="0" smtClean="0"/>
          </a:p>
          <a:p>
            <a:r>
              <a:rPr lang="zh-CN" altLang="en-US" dirty="0" smtClean="0"/>
              <a:t>光纤通道</a:t>
            </a:r>
            <a:endParaRPr lang="zh-CN" altLang="en-US" b="0" dirty="0"/>
          </a:p>
        </p:txBody>
      </p:sp>
    </p:spTree>
    <p:extLst>
      <p:ext uri="{BB962C8B-B14F-4D97-AF65-F5344CB8AC3E}">
        <p14:creationId xmlns:p14="http://schemas.microsoft.com/office/powerpoint/2010/main" val="290164540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026" name="Rectangle 2"/>
          <p:cNvSpPr>
            <a:spLocks noGrp="1" noChangeArrowheads="1"/>
          </p:cNvSpPr>
          <p:nvPr>
            <p:ph type="title"/>
          </p:nvPr>
        </p:nvSpPr>
        <p:spPr/>
        <p:txBody>
          <a:bodyPr/>
          <a:lstStyle/>
          <a:p>
            <a:r>
              <a:rPr lang="zh-CN" altLang="en-US" dirty="0"/>
              <a:t>光纤分布式数据接口</a:t>
            </a:r>
          </a:p>
        </p:txBody>
      </p:sp>
      <p:sp>
        <p:nvSpPr>
          <p:cNvPr id="4" name="Rectangle 3"/>
          <p:cNvSpPr txBox="1">
            <a:spLocks noChangeArrowheads="1"/>
          </p:cNvSpPr>
          <p:nvPr/>
        </p:nvSpPr>
        <p:spPr bwMode="auto">
          <a:xfrm>
            <a:off x="251520" y="1427510"/>
            <a:ext cx="8892480" cy="4953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buNone/>
            </a:pPr>
            <a:r>
              <a:rPr lang="zh-CN" altLang="en-US" b="0" dirty="0" smtClean="0"/>
              <a:t>光纤分布式数据接口</a:t>
            </a:r>
            <a:r>
              <a:rPr lang="zh-CN" altLang="en-US" b="0" dirty="0"/>
              <a:t>（</a:t>
            </a:r>
            <a:r>
              <a:rPr lang="en-US" altLang="zh-CN" b="0" dirty="0"/>
              <a:t>FDDI</a:t>
            </a:r>
            <a:r>
              <a:rPr lang="zh-CN" altLang="en-US" b="0" dirty="0"/>
              <a:t>，</a:t>
            </a:r>
            <a:r>
              <a:rPr lang="en-US" altLang="zh-CN" b="0" dirty="0"/>
              <a:t>Fiber Distributed Data Interface</a:t>
            </a:r>
            <a:r>
              <a:rPr lang="zh-CN" altLang="en-US" b="0" dirty="0"/>
              <a:t>）是一个使用光纤作为传输介质的令牌环网，使用共享介质方式。其主要具有以下几个特点：</a:t>
            </a:r>
          </a:p>
          <a:p>
            <a:r>
              <a:rPr lang="zh-CN" altLang="en-US" b="0" dirty="0"/>
              <a:t>（</a:t>
            </a:r>
            <a:r>
              <a:rPr lang="en-US" altLang="zh-CN" b="0" dirty="0"/>
              <a:t>1</a:t>
            </a:r>
            <a:r>
              <a:rPr lang="zh-CN" altLang="en-US" b="0" dirty="0"/>
              <a:t>）使用</a:t>
            </a:r>
            <a:r>
              <a:rPr lang="en-US" altLang="zh-CN" b="0" dirty="0"/>
              <a:t>IEEE 802.5</a:t>
            </a:r>
            <a:r>
              <a:rPr lang="zh-CN" altLang="en-US" b="0" dirty="0"/>
              <a:t>的单令牌环网</a:t>
            </a:r>
            <a:r>
              <a:rPr lang="en-US" altLang="zh-CN" b="0" dirty="0"/>
              <a:t>MAC</a:t>
            </a:r>
            <a:r>
              <a:rPr lang="zh-CN" altLang="en-US" b="0" dirty="0"/>
              <a:t>协议。</a:t>
            </a:r>
          </a:p>
          <a:p>
            <a:r>
              <a:rPr lang="zh-CN" altLang="en-US" b="0" dirty="0"/>
              <a:t>（</a:t>
            </a:r>
            <a:r>
              <a:rPr lang="en-US" altLang="zh-CN" b="0" dirty="0"/>
              <a:t>2</a:t>
            </a:r>
            <a:r>
              <a:rPr lang="zh-CN" altLang="en-US" b="0" dirty="0"/>
              <a:t>）兼容</a:t>
            </a:r>
            <a:r>
              <a:rPr lang="en-US" altLang="zh-CN" b="0" dirty="0"/>
              <a:t>IEEE 802</a:t>
            </a:r>
            <a:r>
              <a:rPr lang="zh-CN" altLang="en-US" b="0" dirty="0"/>
              <a:t>标准的局域网。</a:t>
            </a:r>
          </a:p>
          <a:p>
            <a:r>
              <a:rPr lang="zh-CN" altLang="en-US" b="0" dirty="0"/>
              <a:t>（</a:t>
            </a:r>
            <a:r>
              <a:rPr lang="en-US" altLang="zh-CN" b="0" dirty="0"/>
              <a:t>3</a:t>
            </a:r>
            <a:r>
              <a:rPr lang="zh-CN" altLang="en-US" b="0" dirty="0"/>
              <a:t>）数据传输速率为</a:t>
            </a:r>
            <a:r>
              <a:rPr lang="en-US" altLang="zh-CN" b="0" dirty="0"/>
              <a:t>100 Mb/s</a:t>
            </a:r>
            <a:r>
              <a:rPr lang="zh-CN" altLang="en-US" b="0" dirty="0"/>
              <a:t>，联网的节点数不超过</a:t>
            </a:r>
            <a:r>
              <a:rPr lang="en-US" altLang="zh-CN" b="0" dirty="0"/>
              <a:t>1000</a:t>
            </a:r>
            <a:r>
              <a:rPr lang="zh-CN" altLang="en-US" b="0" dirty="0"/>
              <a:t>，环路长度为</a:t>
            </a:r>
            <a:r>
              <a:rPr lang="en-US" altLang="zh-CN" b="0" dirty="0"/>
              <a:t>100 km</a:t>
            </a:r>
            <a:r>
              <a:rPr lang="zh-CN" altLang="en-US" b="0" dirty="0"/>
              <a:t>。</a:t>
            </a:r>
          </a:p>
          <a:p>
            <a:r>
              <a:rPr lang="zh-CN" altLang="en-US" b="0" dirty="0"/>
              <a:t>（</a:t>
            </a:r>
            <a:r>
              <a:rPr lang="en-US" altLang="zh-CN" b="0" dirty="0"/>
              <a:t>4</a:t>
            </a:r>
            <a:r>
              <a:rPr lang="zh-CN" altLang="en-US" b="0" dirty="0"/>
              <a:t>）使用双环结构，提高容错能力。</a:t>
            </a:r>
          </a:p>
          <a:p>
            <a:r>
              <a:rPr lang="zh-CN" altLang="en-US" b="0" dirty="0"/>
              <a:t>（</a:t>
            </a:r>
            <a:r>
              <a:rPr lang="en-US" altLang="zh-CN" b="0" dirty="0"/>
              <a:t>5</a:t>
            </a:r>
            <a:r>
              <a:rPr lang="zh-CN" altLang="en-US" b="0" dirty="0"/>
              <a:t>）可以使用多模或单模光纤</a:t>
            </a:r>
            <a:r>
              <a:rPr lang="zh-CN" altLang="en-US" b="0" dirty="0" smtClean="0"/>
              <a:t>。</a:t>
            </a:r>
            <a:endParaRPr lang="zh-CN" altLang="en-US" b="0" dirty="0"/>
          </a:p>
        </p:txBody>
      </p:sp>
    </p:spTree>
    <p:extLst>
      <p:ext uri="{BB962C8B-B14F-4D97-AF65-F5344CB8AC3E}">
        <p14:creationId xmlns:p14="http://schemas.microsoft.com/office/powerpoint/2010/main" val="326498178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026" name="Rectangle 2"/>
          <p:cNvSpPr>
            <a:spLocks noGrp="1" noChangeArrowheads="1"/>
          </p:cNvSpPr>
          <p:nvPr>
            <p:ph type="title"/>
          </p:nvPr>
        </p:nvSpPr>
        <p:spPr/>
        <p:txBody>
          <a:bodyPr/>
          <a:lstStyle/>
          <a:p>
            <a:r>
              <a:rPr lang="zh-CN" altLang="en-US" dirty="0"/>
              <a:t>高性能并行接口</a:t>
            </a:r>
          </a:p>
        </p:txBody>
      </p:sp>
      <p:sp>
        <p:nvSpPr>
          <p:cNvPr id="4" name="Rectangle 3"/>
          <p:cNvSpPr txBox="1">
            <a:spLocks noChangeArrowheads="1"/>
          </p:cNvSpPr>
          <p:nvPr/>
        </p:nvSpPr>
        <p:spPr bwMode="auto">
          <a:xfrm>
            <a:off x="251520" y="1196752"/>
            <a:ext cx="8892480"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buNone/>
            </a:pPr>
            <a:r>
              <a:rPr lang="zh-CN" altLang="en-US" b="0" dirty="0" smtClean="0"/>
              <a:t>      高性能</a:t>
            </a:r>
            <a:r>
              <a:rPr lang="zh-CN" altLang="en-US" b="0" dirty="0"/>
              <a:t>并行接口（</a:t>
            </a:r>
            <a:r>
              <a:rPr lang="en-US" altLang="zh-CN" b="0" dirty="0"/>
              <a:t>HIPPI</a:t>
            </a:r>
            <a:r>
              <a:rPr lang="zh-CN" altLang="en-US" b="0" dirty="0"/>
              <a:t>，</a:t>
            </a:r>
            <a:r>
              <a:rPr lang="en-US" altLang="zh-CN" b="0" dirty="0"/>
              <a:t>High-Performance Parallel Interface</a:t>
            </a:r>
            <a:r>
              <a:rPr lang="zh-CN" altLang="en-US" b="0" dirty="0"/>
              <a:t>）是一个美国国家标准协会标准，主要用于连接外围设备、处理器和巨型机等。</a:t>
            </a:r>
          </a:p>
          <a:p>
            <a:r>
              <a:rPr lang="en-US" altLang="zh-CN" b="0" dirty="0"/>
              <a:t>HIPPI</a:t>
            </a:r>
            <a:r>
              <a:rPr lang="zh-CN" altLang="en-US" b="0" dirty="0"/>
              <a:t>标准具有以下特点：</a:t>
            </a:r>
          </a:p>
          <a:p>
            <a:r>
              <a:rPr lang="zh-CN" altLang="en-US" b="0" dirty="0"/>
              <a:t>（</a:t>
            </a:r>
            <a:r>
              <a:rPr lang="en-US" altLang="zh-CN" b="0" dirty="0"/>
              <a:t>1</a:t>
            </a:r>
            <a:r>
              <a:rPr lang="zh-CN" altLang="en-US" b="0" dirty="0"/>
              <a:t>）</a:t>
            </a:r>
            <a:r>
              <a:rPr lang="en-US" altLang="zh-CN" b="0" dirty="0"/>
              <a:t>HIPPI</a:t>
            </a:r>
            <a:r>
              <a:rPr lang="zh-CN" altLang="en-US" b="0" dirty="0"/>
              <a:t>提供点对点的接口，可以在两个设备间建立连接。</a:t>
            </a:r>
          </a:p>
          <a:p>
            <a:r>
              <a:rPr lang="zh-CN" altLang="en-US" b="0" dirty="0"/>
              <a:t>（</a:t>
            </a:r>
            <a:r>
              <a:rPr lang="en-US" altLang="zh-CN" b="0" dirty="0"/>
              <a:t>2</a:t>
            </a:r>
            <a:r>
              <a:rPr lang="zh-CN" altLang="en-US" b="0" dirty="0"/>
              <a:t>）</a:t>
            </a:r>
            <a:r>
              <a:rPr lang="en-US" altLang="zh-CN" b="0" dirty="0"/>
              <a:t>HIPPI</a:t>
            </a:r>
            <a:r>
              <a:rPr lang="zh-CN" altLang="en-US" b="0" dirty="0"/>
              <a:t>工作在单工模式下，只能沿着一个方向传输数据，但是，两条单工通道可以组成一条双工通道。</a:t>
            </a:r>
          </a:p>
          <a:p>
            <a:r>
              <a:rPr lang="zh-CN" altLang="en-US" b="0" dirty="0"/>
              <a:t>由于光纤价格昂贵，</a:t>
            </a:r>
            <a:r>
              <a:rPr lang="en-US" altLang="zh-CN" b="0" dirty="0"/>
              <a:t>HIPPI</a:t>
            </a:r>
            <a:r>
              <a:rPr lang="zh-CN" altLang="en-US" b="0" dirty="0"/>
              <a:t>在设计之初，只能采用双绞线作为数据传输的媒介</a:t>
            </a:r>
            <a:r>
              <a:rPr lang="zh-CN" altLang="en-US" b="0" dirty="0" smtClean="0"/>
              <a:t>。</a:t>
            </a:r>
            <a:endParaRPr lang="zh-CN" altLang="en-US" b="0" dirty="0"/>
          </a:p>
        </p:txBody>
      </p:sp>
    </p:spTree>
    <p:extLst>
      <p:ext uri="{BB962C8B-B14F-4D97-AF65-F5344CB8AC3E}">
        <p14:creationId xmlns:p14="http://schemas.microsoft.com/office/powerpoint/2010/main" val="326498178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026" name="Rectangle 2"/>
          <p:cNvSpPr>
            <a:spLocks noGrp="1" noChangeArrowheads="1"/>
          </p:cNvSpPr>
          <p:nvPr>
            <p:ph type="title"/>
          </p:nvPr>
        </p:nvSpPr>
        <p:spPr/>
        <p:txBody>
          <a:bodyPr/>
          <a:lstStyle/>
          <a:p>
            <a:r>
              <a:rPr lang="zh-CN" altLang="en-US" dirty="0"/>
              <a:t>光纤通道</a:t>
            </a:r>
          </a:p>
        </p:txBody>
      </p:sp>
      <p:sp>
        <p:nvSpPr>
          <p:cNvPr id="4" name="Rectangle 3"/>
          <p:cNvSpPr txBox="1">
            <a:spLocks noChangeArrowheads="1"/>
          </p:cNvSpPr>
          <p:nvPr/>
        </p:nvSpPr>
        <p:spPr bwMode="auto">
          <a:xfrm>
            <a:off x="251520" y="1286558"/>
            <a:ext cx="8892480"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buNone/>
            </a:pPr>
            <a:r>
              <a:rPr lang="en-US" altLang="zh-CN" dirty="0"/>
              <a:t> </a:t>
            </a:r>
            <a:r>
              <a:rPr lang="en-US" altLang="zh-CN" dirty="0" smtClean="0"/>
              <a:t>     </a:t>
            </a:r>
            <a:r>
              <a:rPr lang="zh-CN" altLang="en-US" b="0" dirty="0" smtClean="0"/>
              <a:t>光纤</a:t>
            </a:r>
            <a:r>
              <a:rPr lang="zh-CN" altLang="en-US" b="0" dirty="0"/>
              <a:t>通道（</a:t>
            </a:r>
            <a:r>
              <a:rPr lang="en-US" altLang="zh-CN" b="0" dirty="0"/>
              <a:t>FC</a:t>
            </a:r>
            <a:r>
              <a:rPr lang="zh-CN" altLang="en-US" b="0" dirty="0"/>
              <a:t>，</a:t>
            </a:r>
            <a:r>
              <a:rPr lang="en-US" altLang="zh-CN" b="0" dirty="0" err="1"/>
              <a:t>Fibre</a:t>
            </a:r>
            <a:r>
              <a:rPr lang="en-US" altLang="zh-CN" b="0" dirty="0"/>
              <a:t> Channel</a:t>
            </a:r>
            <a:r>
              <a:rPr lang="zh-CN" altLang="en-US" b="0" dirty="0"/>
              <a:t>）是一种高速网络互联技术，主要用于连接计算机存储设备</a:t>
            </a:r>
            <a:r>
              <a:rPr lang="zh-CN" altLang="en-US" b="0" dirty="0" smtClean="0"/>
              <a:t>。</a:t>
            </a:r>
            <a:endParaRPr lang="en-US" altLang="zh-CN" b="0" dirty="0" smtClean="0"/>
          </a:p>
          <a:p>
            <a:pPr marL="0" indent="0">
              <a:buNone/>
            </a:pPr>
            <a:r>
              <a:rPr lang="en-US" altLang="zh-CN" b="0" dirty="0"/>
              <a:t> </a:t>
            </a:r>
            <a:r>
              <a:rPr lang="en-US" altLang="zh-CN" b="0" dirty="0" smtClean="0"/>
              <a:t>     </a:t>
            </a:r>
          </a:p>
          <a:p>
            <a:pPr marL="0" indent="0">
              <a:buNone/>
            </a:pPr>
            <a:r>
              <a:rPr lang="en-US" altLang="zh-CN" b="0" dirty="0"/>
              <a:t> </a:t>
            </a:r>
            <a:r>
              <a:rPr lang="en-US" altLang="zh-CN" b="0" dirty="0" smtClean="0"/>
              <a:t>     </a:t>
            </a:r>
            <a:r>
              <a:rPr lang="zh-CN" altLang="en-US" b="0" dirty="0" smtClean="0"/>
              <a:t>光纤</a:t>
            </a:r>
            <a:r>
              <a:rPr lang="zh-CN" altLang="en-US" b="0" dirty="0"/>
              <a:t>通道标准定义了三种不同的拓扑结构：点到点、仲裁环和交换网。</a:t>
            </a:r>
          </a:p>
        </p:txBody>
      </p:sp>
    </p:spTree>
    <p:extLst>
      <p:ext uri="{BB962C8B-B14F-4D97-AF65-F5344CB8AC3E}">
        <p14:creationId xmlns:p14="http://schemas.microsoft.com/office/powerpoint/2010/main" val="326498178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5.</a:t>
            </a:r>
            <a:r>
              <a:rPr lang="zh-CN" altLang="en-US" dirty="0"/>
              <a:t>宽带接入技术</a:t>
            </a:r>
          </a:p>
        </p:txBody>
      </p:sp>
      <p:sp>
        <p:nvSpPr>
          <p:cNvPr id="3" name="内容占位符 2"/>
          <p:cNvSpPr>
            <a:spLocks noGrp="1"/>
          </p:cNvSpPr>
          <p:nvPr>
            <p:ph idx="1"/>
          </p:nvPr>
        </p:nvSpPr>
        <p:spPr>
          <a:xfrm>
            <a:off x="323528" y="1268760"/>
            <a:ext cx="8305800" cy="503386"/>
          </a:xfrm>
        </p:spPr>
        <p:txBody>
          <a:bodyPr/>
          <a:lstStyle/>
          <a:p>
            <a:pPr marL="0" indent="0">
              <a:buNone/>
            </a:pPr>
            <a:r>
              <a:rPr lang="en-US" altLang="zh-CN" dirty="0" err="1">
                <a:solidFill>
                  <a:srgbClr val="00B050"/>
                </a:solidFill>
              </a:rPr>
              <a:t>xDSL</a:t>
            </a:r>
            <a:r>
              <a:rPr lang="en-US" altLang="zh-CN" dirty="0">
                <a:solidFill>
                  <a:srgbClr val="00B050"/>
                </a:solidFill>
              </a:rPr>
              <a:t> </a:t>
            </a:r>
            <a:r>
              <a:rPr lang="zh-CN" altLang="en-US" dirty="0">
                <a:solidFill>
                  <a:srgbClr val="00B050"/>
                </a:solidFill>
              </a:rPr>
              <a:t>技术</a:t>
            </a:r>
          </a:p>
        </p:txBody>
      </p:sp>
      <p:sp>
        <p:nvSpPr>
          <p:cNvPr id="4" name="内容占位符 2"/>
          <p:cNvSpPr txBox="1">
            <a:spLocks/>
          </p:cNvSpPr>
          <p:nvPr/>
        </p:nvSpPr>
        <p:spPr bwMode="auto">
          <a:xfrm>
            <a:off x="323528" y="1916832"/>
            <a:ext cx="8820472"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r>
              <a:rPr lang="en-US" altLang="zh-CN" b="0" dirty="0" err="1"/>
              <a:t>xDSL</a:t>
            </a:r>
            <a:r>
              <a:rPr lang="zh-CN" altLang="en-US" b="0" dirty="0"/>
              <a:t>技术是使用数字技术改造现有的模拟电话用户线，可以承载宽带业务。</a:t>
            </a:r>
          </a:p>
          <a:p>
            <a:r>
              <a:rPr lang="zh-CN" altLang="en-US" b="0" dirty="0"/>
              <a:t>前缀</a:t>
            </a:r>
            <a:r>
              <a:rPr lang="en-US" altLang="zh-CN" b="0" dirty="0"/>
              <a:t>x</a:t>
            </a:r>
            <a:r>
              <a:rPr lang="zh-CN" altLang="en-US" b="0" dirty="0"/>
              <a:t>表示在数字用户线（</a:t>
            </a:r>
            <a:r>
              <a:rPr lang="en-US" altLang="zh-CN" b="0" dirty="0"/>
              <a:t>DSL</a:t>
            </a:r>
            <a:r>
              <a:rPr lang="zh-CN" altLang="en-US" b="0" dirty="0"/>
              <a:t>，</a:t>
            </a:r>
            <a:r>
              <a:rPr lang="en-US" altLang="zh-CN" b="0" dirty="0"/>
              <a:t>Digital Subscriber Line</a:t>
            </a:r>
            <a:r>
              <a:rPr lang="zh-CN" altLang="en-US" b="0" dirty="0"/>
              <a:t>）上实现的不同带宽方案。</a:t>
            </a:r>
          </a:p>
          <a:p>
            <a:r>
              <a:rPr lang="en-US" altLang="zh-CN" b="0" dirty="0" err="1" smtClean="0"/>
              <a:t>xDSL</a:t>
            </a:r>
            <a:r>
              <a:rPr lang="zh-CN" altLang="en-US" b="0" dirty="0"/>
              <a:t>的几种</a:t>
            </a:r>
            <a:r>
              <a:rPr lang="zh-CN" altLang="en-US" b="0" dirty="0" smtClean="0"/>
              <a:t>类型</a:t>
            </a:r>
            <a:r>
              <a:rPr lang="en-US" altLang="zh-CN" b="0" dirty="0" smtClean="0"/>
              <a:t>：</a:t>
            </a:r>
          </a:p>
          <a:p>
            <a:pPr marL="0" indent="0">
              <a:buNone/>
            </a:pPr>
            <a:r>
              <a:rPr lang="en-US" altLang="zh-CN" b="0" dirty="0"/>
              <a:t> </a:t>
            </a:r>
            <a:r>
              <a:rPr lang="en-US" altLang="zh-CN" b="0" dirty="0" smtClean="0"/>
              <a:t>   ADSL</a:t>
            </a:r>
            <a:r>
              <a:rPr lang="zh-CN" altLang="en-US" b="0" dirty="0"/>
              <a:t>（</a:t>
            </a:r>
            <a:r>
              <a:rPr lang="en-US" altLang="zh-CN" b="0" dirty="0"/>
              <a:t>Asymmetric DSL</a:t>
            </a:r>
            <a:r>
              <a:rPr lang="zh-CN" altLang="en-US" b="0" dirty="0"/>
              <a:t>）表示非对称数字用户</a:t>
            </a:r>
            <a:r>
              <a:rPr lang="zh-CN" altLang="en-US" b="0" dirty="0" smtClean="0"/>
              <a:t>线</a:t>
            </a:r>
            <a:endParaRPr lang="en-US" altLang="zh-CN" b="0" dirty="0" smtClean="0"/>
          </a:p>
          <a:p>
            <a:pPr marL="0" indent="0">
              <a:buNone/>
            </a:pPr>
            <a:r>
              <a:rPr lang="en-US" altLang="zh-CN" b="0" dirty="0" smtClean="0"/>
              <a:t>    HDSL</a:t>
            </a:r>
            <a:r>
              <a:rPr lang="zh-CN" altLang="en-US" b="0" dirty="0"/>
              <a:t>（</a:t>
            </a:r>
            <a:r>
              <a:rPr lang="en-US" altLang="zh-CN" b="0" dirty="0"/>
              <a:t>High speed DSL</a:t>
            </a:r>
            <a:r>
              <a:rPr lang="zh-CN" altLang="en-US" b="0" dirty="0"/>
              <a:t>）表示高速数字用户</a:t>
            </a:r>
            <a:r>
              <a:rPr lang="zh-CN" altLang="en-US" b="0" dirty="0" smtClean="0"/>
              <a:t>线</a:t>
            </a:r>
            <a:endParaRPr lang="en-US" altLang="zh-CN" b="0" dirty="0" smtClean="0"/>
          </a:p>
          <a:p>
            <a:pPr marL="0" indent="0">
              <a:buNone/>
            </a:pPr>
            <a:r>
              <a:rPr lang="en-US" altLang="zh-CN" b="0" dirty="0" smtClean="0"/>
              <a:t>    SDSL</a:t>
            </a:r>
            <a:r>
              <a:rPr lang="zh-CN" altLang="en-US" b="0" dirty="0"/>
              <a:t>（</a:t>
            </a:r>
            <a:r>
              <a:rPr lang="en-US" altLang="zh-CN" b="0" dirty="0"/>
              <a:t>Single-line DSL</a:t>
            </a:r>
            <a:r>
              <a:rPr lang="zh-CN" altLang="en-US" b="0" dirty="0"/>
              <a:t>）表示</a:t>
            </a:r>
            <a:r>
              <a:rPr lang="en-US" altLang="zh-CN" b="0" dirty="0"/>
              <a:t>1</a:t>
            </a:r>
            <a:r>
              <a:rPr lang="zh-CN" altLang="en-US" b="0" dirty="0"/>
              <a:t>对线的数字用户</a:t>
            </a:r>
            <a:r>
              <a:rPr lang="zh-CN" altLang="en-US" b="0" dirty="0" smtClean="0"/>
              <a:t>线</a:t>
            </a:r>
            <a:endParaRPr lang="en-US" altLang="zh-CN" b="0" dirty="0" smtClean="0"/>
          </a:p>
          <a:p>
            <a:pPr marL="0" indent="0">
              <a:buNone/>
            </a:pPr>
            <a:r>
              <a:rPr lang="en-US" altLang="zh-CN" b="0" dirty="0" smtClean="0"/>
              <a:t>    VDSL</a:t>
            </a:r>
            <a:r>
              <a:rPr lang="zh-CN" altLang="en-US" b="0" dirty="0"/>
              <a:t>（</a:t>
            </a:r>
            <a:r>
              <a:rPr lang="en-US" altLang="zh-CN" b="0" dirty="0"/>
              <a:t>Very high speed DSL</a:t>
            </a:r>
            <a:r>
              <a:rPr lang="zh-CN" altLang="en-US" b="0" dirty="0"/>
              <a:t>）表示甚高速数字用户线。</a:t>
            </a:r>
          </a:p>
        </p:txBody>
      </p:sp>
    </p:spTree>
    <p:extLst>
      <p:ext uri="{BB962C8B-B14F-4D97-AF65-F5344CB8AC3E}">
        <p14:creationId xmlns:p14="http://schemas.microsoft.com/office/powerpoint/2010/main" val="1369237340"/>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dirty="0"/>
              <a:t>光纤同轴混合网</a:t>
            </a:r>
          </a:p>
        </p:txBody>
      </p:sp>
      <p:sp>
        <p:nvSpPr>
          <p:cNvPr id="4" name="内容占位符 2"/>
          <p:cNvSpPr txBox="1">
            <a:spLocks/>
          </p:cNvSpPr>
          <p:nvPr/>
        </p:nvSpPr>
        <p:spPr bwMode="auto">
          <a:xfrm>
            <a:off x="300050" y="1340768"/>
            <a:ext cx="8820472"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buNone/>
            </a:pPr>
            <a:r>
              <a:rPr lang="zh-CN" altLang="en-US" b="0" dirty="0" smtClean="0"/>
              <a:t>      光纤</a:t>
            </a:r>
            <a:r>
              <a:rPr lang="zh-CN" altLang="en-US" b="0" dirty="0"/>
              <a:t>同轴混合网（</a:t>
            </a:r>
            <a:r>
              <a:rPr lang="en-US" altLang="zh-CN" b="0" dirty="0"/>
              <a:t>HFC</a:t>
            </a:r>
            <a:r>
              <a:rPr lang="zh-CN" altLang="en-US" b="0" dirty="0"/>
              <a:t>，</a:t>
            </a:r>
            <a:r>
              <a:rPr lang="en-US" altLang="zh-CN" b="0" dirty="0"/>
              <a:t>Hybrid Fiber Coax</a:t>
            </a:r>
            <a:r>
              <a:rPr lang="zh-CN" altLang="en-US" b="0" dirty="0"/>
              <a:t>）是一种居民宽带接入网，在原有有线电视网（</a:t>
            </a:r>
            <a:r>
              <a:rPr lang="en-US" altLang="zh-CN" b="0" dirty="0"/>
              <a:t>CATV</a:t>
            </a:r>
            <a:r>
              <a:rPr lang="zh-CN" altLang="en-US" b="0" dirty="0"/>
              <a:t>，</a:t>
            </a:r>
            <a:r>
              <a:rPr lang="en-US" altLang="zh-CN" b="0" dirty="0"/>
              <a:t>Community Antenna </a:t>
            </a:r>
            <a:r>
              <a:rPr lang="en-US" altLang="zh-CN" b="0" dirty="0" err="1"/>
              <a:t>TeleVision</a:t>
            </a:r>
            <a:r>
              <a:rPr lang="zh-CN" altLang="en-US" b="0" dirty="0"/>
              <a:t>）的基础上发展而来。</a:t>
            </a:r>
            <a:r>
              <a:rPr lang="en-US" altLang="zh-CN" b="0" dirty="0"/>
              <a:t>HFC</a:t>
            </a:r>
            <a:r>
              <a:rPr lang="zh-CN" altLang="en-US" b="0" dirty="0"/>
              <a:t>网不仅能够传输电视信号，还能提供电话、数据等业务</a:t>
            </a:r>
            <a:r>
              <a:rPr lang="zh-CN" altLang="en-US" b="0" dirty="0" smtClean="0"/>
              <a:t>。</a:t>
            </a:r>
            <a:endParaRPr lang="zh-CN" altLang="en-US" b="0" dirty="0"/>
          </a:p>
        </p:txBody>
      </p:sp>
      <p:sp>
        <p:nvSpPr>
          <p:cNvPr id="6" name="内容占位符 2"/>
          <p:cNvSpPr txBox="1">
            <a:spLocks/>
          </p:cNvSpPr>
          <p:nvPr/>
        </p:nvSpPr>
        <p:spPr bwMode="auto">
          <a:xfrm>
            <a:off x="325222" y="3297846"/>
            <a:ext cx="8820472" cy="3155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buNone/>
            </a:pPr>
            <a:r>
              <a:rPr lang="en-US" altLang="zh-CN" dirty="0"/>
              <a:t>HFC</a:t>
            </a:r>
            <a:r>
              <a:rPr lang="zh-CN" altLang="en-US" dirty="0"/>
              <a:t>网具有以下特点：</a:t>
            </a:r>
            <a:endParaRPr lang="zh-CN" altLang="en-US" b="0" dirty="0"/>
          </a:p>
          <a:p>
            <a:r>
              <a:rPr lang="zh-CN" altLang="en-US" b="0" dirty="0"/>
              <a:t>（</a:t>
            </a:r>
            <a:r>
              <a:rPr lang="en-US" altLang="zh-CN" b="0" dirty="0"/>
              <a:t>1</a:t>
            </a:r>
            <a:r>
              <a:rPr lang="zh-CN" altLang="en-US" b="0" dirty="0"/>
              <a:t>）</a:t>
            </a:r>
            <a:r>
              <a:rPr lang="en-US" altLang="zh-CN" b="0" dirty="0"/>
              <a:t>HFC</a:t>
            </a:r>
            <a:r>
              <a:rPr lang="zh-CN" altLang="en-US" b="0" dirty="0"/>
              <a:t>网以光纤作为主干线路。</a:t>
            </a:r>
          </a:p>
          <a:p>
            <a:r>
              <a:rPr lang="zh-CN" altLang="en-US" b="0" dirty="0"/>
              <a:t>（</a:t>
            </a:r>
            <a:r>
              <a:rPr lang="en-US" altLang="zh-CN" b="0" dirty="0"/>
              <a:t>2</a:t>
            </a:r>
            <a:r>
              <a:rPr lang="zh-CN" altLang="en-US" b="0" dirty="0"/>
              <a:t>）</a:t>
            </a:r>
            <a:r>
              <a:rPr lang="en-US" altLang="zh-CN" b="0" dirty="0"/>
              <a:t>HFC</a:t>
            </a:r>
            <a:r>
              <a:rPr lang="zh-CN" altLang="en-US" b="0" dirty="0"/>
              <a:t>网采用节点体系结构。</a:t>
            </a:r>
          </a:p>
          <a:p>
            <a:r>
              <a:rPr lang="zh-CN" altLang="en-US" b="0" dirty="0"/>
              <a:t>（</a:t>
            </a:r>
            <a:r>
              <a:rPr lang="en-US" altLang="zh-CN" b="0" dirty="0"/>
              <a:t>3</a:t>
            </a:r>
            <a:r>
              <a:rPr lang="zh-CN" altLang="en-US" b="0" dirty="0"/>
              <a:t>）</a:t>
            </a:r>
            <a:r>
              <a:rPr lang="en-US" altLang="zh-CN" b="0" dirty="0"/>
              <a:t>HFC</a:t>
            </a:r>
            <a:r>
              <a:rPr lang="zh-CN" altLang="en-US" b="0" dirty="0"/>
              <a:t>网具有更宽的频谱，且具有双向传输能力。</a:t>
            </a:r>
          </a:p>
          <a:p>
            <a:r>
              <a:rPr lang="zh-CN" altLang="en-US" b="0" dirty="0"/>
              <a:t>（</a:t>
            </a:r>
            <a:r>
              <a:rPr lang="en-US" altLang="zh-CN" b="0" dirty="0"/>
              <a:t>4</a:t>
            </a:r>
            <a:r>
              <a:rPr lang="zh-CN" altLang="en-US" b="0" dirty="0"/>
              <a:t>）用户接口盒。每个家庭都需要安装一个用户接口盒（</a:t>
            </a:r>
            <a:r>
              <a:rPr lang="en-US" altLang="zh-CN" b="0" dirty="0"/>
              <a:t>UIB</a:t>
            </a:r>
            <a:r>
              <a:rPr lang="zh-CN" altLang="en-US" b="0" dirty="0"/>
              <a:t>，</a:t>
            </a:r>
            <a:r>
              <a:rPr lang="en-US" altLang="zh-CN" b="0" dirty="0"/>
              <a:t>User Interface Box</a:t>
            </a:r>
            <a:r>
              <a:rPr lang="zh-CN" altLang="en-US" b="0" dirty="0"/>
              <a:t>）。</a:t>
            </a:r>
          </a:p>
        </p:txBody>
      </p:sp>
    </p:spTree>
    <p:extLst>
      <p:ext uri="{BB962C8B-B14F-4D97-AF65-F5344CB8AC3E}">
        <p14:creationId xmlns:p14="http://schemas.microsoft.com/office/powerpoint/2010/main" val="22873484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200" dirty="0" err="1"/>
              <a:t>FTTx</a:t>
            </a:r>
            <a:r>
              <a:rPr lang="en-US" altLang="zh-CN" sz="3200" dirty="0"/>
              <a:t> </a:t>
            </a:r>
            <a:r>
              <a:rPr lang="zh-CN" altLang="en-US" sz="3200" dirty="0"/>
              <a:t>技术</a:t>
            </a:r>
          </a:p>
        </p:txBody>
      </p:sp>
      <p:sp>
        <p:nvSpPr>
          <p:cNvPr id="4" name="内容占位符 2"/>
          <p:cNvSpPr txBox="1">
            <a:spLocks/>
          </p:cNvSpPr>
          <p:nvPr/>
        </p:nvSpPr>
        <p:spPr bwMode="auto">
          <a:xfrm>
            <a:off x="9487" y="1196752"/>
            <a:ext cx="9222067"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r>
              <a:rPr lang="zh-CN" altLang="en-US" b="0" dirty="0"/>
              <a:t>光纤通信是利用光波作为载波，以光纤作为传输媒体，将信息从源节点传送至目的节点的一种通信方式。</a:t>
            </a:r>
          </a:p>
          <a:p>
            <a:r>
              <a:rPr lang="zh-CN" altLang="en-US" b="0" dirty="0"/>
              <a:t>光纤通信具有容量大、传输距离远、抗干扰能力强、性能稳定和保密性能好等优点，已在各种不同的骨干网中得到了广泛应用。</a:t>
            </a:r>
          </a:p>
        </p:txBody>
      </p:sp>
      <p:sp>
        <p:nvSpPr>
          <p:cNvPr id="6" name="内容占位符 2"/>
          <p:cNvSpPr txBox="1">
            <a:spLocks/>
          </p:cNvSpPr>
          <p:nvPr/>
        </p:nvSpPr>
        <p:spPr bwMode="auto">
          <a:xfrm>
            <a:off x="323528" y="3262557"/>
            <a:ext cx="8820472" cy="3155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lnSpc>
                <a:spcPts val="2500"/>
              </a:lnSpc>
              <a:buNone/>
            </a:pPr>
            <a:r>
              <a:rPr lang="en-US" altLang="zh-CN" sz="2000" b="0" dirty="0" err="1"/>
              <a:t>FTTx</a:t>
            </a:r>
            <a:r>
              <a:rPr lang="zh-CN" altLang="en-US" sz="2000" b="0" dirty="0"/>
              <a:t>中</a:t>
            </a:r>
            <a:r>
              <a:rPr lang="en-US" altLang="zh-CN" sz="2000" b="0" dirty="0"/>
              <a:t>x</a:t>
            </a:r>
            <a:r>
              <a:rPr lang="zh-CN" altLang="en-US" sz="2000" b="0" dirty="0"/>
              <a:t>代表不同的</a:t>
            </a:r>
            <a:r>
              <a:rPr lang="zh-CN" altLang="en-US" sz="2000" b="0" dirty="0" smtClean="0"/>
              <a:t>技术：</a:t>
            </a:r>
            <a:endParaRPr lang="zh-CN" altLang="en-US" sz="2000" b="0" dirty="0"/>
          </a:p>
          <a:p>
            <a:pPr>
              <a:lnSpc>
                <a:spcPts val="2500"/>
              </a:lnSpc>
            </a:pPr>
            <a:r>
              <a:rPr lang="en-US" altLang="zh-CN" sz="2000" dirty="0"/>
              <a:t>1</a:t>
            </a:r>
            <a:r>
              <a:rPr lang="zh-CN" altLang="en-US" sz="2000" dirty="0"/>
              <a:t>）光纤到户</a:t>
            </a:r>
            <a:r>
              <a:rPr lang="zh-CN" altLang="en-US" sz="2000" b="0" dirty="0"/>
              <a:t>（</a:t>
            </a:r>
            <a:r>
              <a:rPr lang="en-US" altLang="zh-CN" sz="2000" b="0" dirty="0"/>
              <a:t>FTTH</a:t>
            </a:r>
            <a:r>
              <a:rPr lang="zh-CN" altLang="en-US" sz="2000" b="0" dirty="0"/>
              <a:t>，</a:t>
            </a:r>
            <a:r>
              <a:rPr lang="en-US" altLang="zh-CN" sz="2000" b="0" dirty="0"/>
              <a:t>Fiber To The Home</a:t>
            </a:r>
            <a:r>
              <a:rPr lang="zh-CN" altLang="en-US" sz="2000" b="0" dirty="0"/>
              <a:t>）是家庭接入的解决方案，即将光纤一直铺设到用户家庭内。</a:t>
            </a:r>
          </a:p>
          <a:p>
            <a:pPr>
              <a:lnSpc>
                <a:spcPts val="2500"/>
              </a:lnSpc>
            </a:pPr>
            <a:r>
              <a:rPr lang="en-US" altLang="zh-CN" sz="2000" dirty="0"/>
              <a:t>2</a:t>
            </a:r>
            <a:r>
              <a:rPr lang="zh-CN" altLang="en-US" sz="2000" dirty="0"/>
              <a:t>）光纤到大楼</a:t>
            </a:r>
            <a:r>
              <a:rPr lang="zh-CN" altLang="en-US" sz="2000" b="0" dirty="0"/>
              <a:t>（</a:t>
            </a:r>
            <a:r>
              <a:rPr lang="en-US" altLang="zh-CN" sz="2000" b="0" dirty="0"/>
              <a:t>FTTB</a:t>
            </a:r>
            <a:r>
              <a:rPr lang="zh-CN" altLang="en-US" sz="2000" b="0" dirty="0"/>
              <a:t>，</a:t>
            </a:r>
            <a:r>
              <a:rPr lang="en-US" altLang="zh-CN" sz="2000" b="0" dirty="0"/>
              <a:t>Fiber To The Building</a:t>
            </a:r>
            <a:r>
              <a:rPr lang="zh-CN" altLang="en-US" sz="2000" b="0" dirty="0"/>
              <a:t>）方案能解决一幢大楼有多个用户连接宽带的情况。</a:t>
            </a:r>
          </a:p>
          <a:p>
            <a:pPr>
              <a:lnSpc>
                <a:spcPts val="2500"/>
              </a:lnSpc>
            </a:pPr>
            <a:r>
              <a:rPr lang="en-US" altLang="zh-CN" sz="2000" dirty="0"/>
              <a:t>3</a:t>
            </a:r>
            <a:r>
              <a:rPr lang="zh-CN" altLang="en-US" sz="2000" dirty="0"/>
              <a:t>）光纤到路边</a:t>
            </a:r>
            <a:r>
              <a:rPr lang="zh-CN" altLang="en-US" sz="2000" b="0" dirty="0"/>
              <a:t>（</a:t>
            </a:r>
            <a:r>
              <a:rPr lang="en-US" altLang="zh-CN" sz="2000" b="0" dirty="0"/>
              <a:t>FTTC</a:t>
            </a:r>
            <a:r>
              <a:rPr lang="zh-CN" altLang="en-US" sz="2000" b="0" dirty="0"/>
              <a:t>，</a:t>
            </a:r>
            <a:r>
              <a:rPr lang="en-US" altLang="zh-CN" sz="2000" b="0" dirty="0"/>
              <a:t>Fiber To The Curb</a:t>
            </a:r>
            <a:r>
              <a:rPr lang="zh-CN" altLang="en-US" sz="2000" b="0" dirty="0"/>
              <a:t>）是指将光纤铺设到离家庭或办公室</a:t>
            </a:r>
            <a:r>
              <a:rPr lang="en-US" altLang="zh-CN" sz="2000" b="0" dirty="0"/>
              <a:t>1km</a:t>
            </a:r>
            <a:r>
              <a:rPr lang="zh-CN" altLang="en-US" sz="2000" b="0" dirty="0"/>
              <a:t>以内的路边，从路边到单个用户，可以采用双绞线或同轴电缆，以星型结构连接。</a:t>
            </a:r>
            <a:r>
              <a:rPr lang="en-US" altLang="zh-CN" sz="2000" b="0" dirty="0"/>
              <a:t>FTTC</a:t>
            </a:r>
            <a:r>
              <a:rPr lang="zh-CN" altLang="en-US" sz="2000" b="0" dirty="0"/>
              <a:t>代替了普通旧式电话服务，只需通过一条线就可以完成电话、有线电视、多媒体和其他通信业务。</a:t>
            </a:r>
          </a:p>
        </p:txBody>
      </p:sp>
    </p:spTree>
    <p:extLst>
      <p:ext uri="{BB962C8B-B14F-4D97-AF65-F5344CB8AC3E}">
        <p14:creationId xmlns:p14="http://schemas.microsoft.com/office/powerpoint/2010/main" val="291993871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smtClean="0"/>
              <a:t>（五）家庭</a:t>
            </a:r>
            <a:r>
              <a:rPr lang="zh-CN" altLang="en-US" b="0" dirty="0"/>
              <a:t>无线网组建</a:t>
            </a:r>
            <a:r>
              <a:rPr lang="zh-CN" altLang="en-US" b="0" dirty="0" smtClean="0"/>
              <a:t>方案</a:t>
            </a:r>
            <a:endParaRPr lang="zh-CN" altLang="en-US" dirty="0"/>
          </a:p>
        </p:txBody>
      </p:sp>
      <p:sp>
        <p:nvSpPr>
          <p:cNvPr id="3" name="内容占位符 2"/>
          <p:cNvSpPr>
            <a:spLocks noGrp="1"/>
          </p:cNvSpPr>
          <p:nvPr>
            <p:ph idx="1"/>
          </p:nvPr>
        </p:nvSpPr>
        <p:spPr>
          <a:xfrm>
            <a:off x="305985" y="1700808"/>
            <a:ext cx="8820472" cy="1727522"/>
          </a:xfrm>
        </p:spPr>
        <p:txBody>
          <a:bodyPr/>
          <a:lstStyle/>
          <a:p>
            <a:r>
              <a:rPr lang="zh-CN" altLang="en-US" b="0" dirty="0" smtClean="0"/>
              <a:t>利用</a:t>
            </a:r>
            <a:r>
              <a:rPr lang="en-US" altLang="zh-CN" b="0" dirty="0" smtClean="0"/>
              <a:t>Wi-Fi</a:t>
            </a:r>
            <a:r>
              <a:rPr lang="zh-CN" altLang="en-US" b="0" dirty="0" smtClean="0"/>
              <a:t>技术构建家庭无线网络，可将各类设备互相连接起来，包括计算机、智能电视、手机和平板电脑等终端和移动设备，方便终端用户通过家庭无线网络访问</a:t>
            </a:r>
            <a:r>
              <a:rPr lang="en-US" altLang="zh-CN" b="0" dirty="0" smtClean="0"/>
              <a:t>Internet</a:t>
            </a:r>
            <a:r>
              <a:rPr lang="zh-CN" altLang="en-US" b="0" dirty="0" smtClean="0"/>
              <a:t>丰富的资源和实现智能家居控制。</a:t>
            </a:r>
            <a:endParaRPr lang="zh-CN" altLang="en-US" dirty="0"/>
          </a:p>
        </p:txBody>
      </p:sp>
    </p:spTree>
    <p:extLst>
      <p:ext uri="{BB962C8B-B14F-4D97-AF65-F5344CB8AC3E}">
        <p14:creationId xmlns:p14="http://schemas.microsoft.com/office/powerpoint/2010/main" val="87438731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方案设计</a:t>
            </a:r>
            <a:endParaRPr lang="zh-CN" altLang="en-US" dirty="0"/>
          </a:p>
        </p:txBody>
      </p:sp>
      <p:sp>
        <p:nvSpPr>
          <p:cNvPr id="3" name="内容占位符 2"/>
          <p:cNvSpPr>
            <a:spLocks noGrp="1"/>
          </p:cNvSpPr>
          <p:nvPr>
            <p:ph idx="1"/>
          </p:nvPr>
        </p:nvSpPr>
        <p:spPr>
          <a:xfrm>
            <a:off x="107504" y="1341438"/>
            <a:ext cx="9036496" cy="5255914"/>
          </a:xfrm>
        </p:spPr>
        <p:txBody>
          <a:bodyPr/>
          <a:lstStyle/>
          <a:p>
            <a:r>
              <a:rPr lang="zh-CN" altLang="en-US" b="0" dirty="0"/>
              <a:t>家庭</a:t>
            </a:r>
            <a:r>
              <a:rPr lang="en-US" altLang="zh-CN" b="0" dirty="0"/>
              <a:t>Wi-Fi</a:t>
            </a:r>
            <a:r>
              <a:rPr lang="zh-CN" altLang="en-US" b="0" dirty="0"/>
              <a:t>网络通过利用家中已有的网络接口，为家庭成员的不同智能终端，如笔记本、手机、</a:t>
            </a:r>
            <a:r>
              <a:rPr lang="en-US" altLang="zh-CN" b="0" dirty="0"/>
              <a:t>iPad</a:t>
            </a:r>
            <a:r>
              <a:rPr lang="zh-CN" altLang="en-US" b="0" dirty="0"/>
              <a:t>、有无线网卡的台式机等提供互联网接入服务。家庭</a:t>
            </a:r>
            <a:r>
              <a:rPr lang="en-US" altLang="zh-CN" b="0" dirty="0"/>
              <a:t>Wi-Fi</a:t>
            </a:r>
            <a:r>
              <a:rPr lang="zh-CN" altLang="en-US" b="0" dirty="0"/>
              <a:t>网络主要有如下三种方案：</a:t>
            </a:r>
          </a:p>
          <a:p>
            <a:r>
              <a:rPr lang="zh-CN" altLang="en-US" b="0" dirty="0"/>
              <a:t>方案一：假设家中已有宽带，通过无线路由器建立无线</a:t>
            </a:r>
            <a:r>
              <a:rPr lang="en-US" altLang="zh-CN" b="0" dirty="0"/>
              <a:t>Wi-Fi</a:t>
            </a:r>
            <a:r>
              <a:rPr lang="zh-CN" altLang="en-US" b="0" dirty="0"/>
              <a:t>，组成家庭无线局域网。</a:t>
            </a:r>
          </a:p>
          <a:p>
            <a:r>
              <a:rPr lang="zh-CN" altLang="en-US" b="0" dirty="0"/>
              <a:t>方案二：假设家中已有宽带，没有无线路由器，但有一台带有无线网卡的笔记本电脑，可以在笔记本电脑的操作系统中安装软件，组成家庭无线局域网。</a:t>
            </a:r>
          </a:p>
          <a:p>
            <a:r>
              <a:rPr lang="zh-CN" altLang="en-US" b="0" dirty="0"/>
              <a:t>方案三：利用安卓系统或苹果手机系统等智能手机的便携式热点分享功能，建立无线</a:t>
            </a:r>
            <a:r>
              <a:rPr lang="en-US" altLang="zh-CN" b="0" dirty="0"/>
              <a:t>Wi-Fi</a:t>
            </a:r>
            <a:r>
              <a:rPr lang="zh-CN" altLang="en-US" b="0" dirty="0"/>
              <a:t>，其他设备便可通过</a:t>
            </a:r>
            <a:r>
              <a:rPr lang="en-US" altLang="zh-CN" b="0" dirty="0"/>
              <a:t>Wi-Fi</a:t>
            </a:r>
            <a:r>
              <a:rPr lang="zh-CN" altLang="en-US" b="0" dirty="0"/>
              <a:t>连接，组成家庭无线局域网。</a:t>
            </a:r>
          </a:p>
          <a:p>
            <a:endParaRPr lang="zh-CN" altLang="en-US" dirty="0"/>
          </a:p>
        </p:txBody>
      </p:sp>
    </p:spTree>
    <p:extLst>
      <p:ext uri="{BB962C8B-B14F-4D97-AF65-F5344CB8AC3E}">
        <p14:creationId xmlns:p14="http://schemas.microsoft.com/office/powerpoint/2010/main" val="183087607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网络配置与实现</a:t>
            </a:r>
          </a:p>
        </p:txBody>
      </p:sp>
      <p:sp>
        <p:nvSpPr>
          <p:cNvPr id="3" name="内容占位符 2"/>
          <p:cNvSpPr>
            <a:spLocks noGrp="1"/>
          </p:cNvSpPr>
          <p:nvPr>
            <p:ph idx="1"/>
          </p:nvPr>
        </p:nvSpPr>
        <p:spPr/>
        <p:txBody>
          <a:bodyPr/>
          <a:lstStyle/>
          <a:p>
            <a:r>
              <a:rPr lang="zh-CN" altLang="en-US" b="0" dirty="0"/>
              <a:t>无线通信因具有不受地理位置限制、部署和接入方式灵活等特点，成为移动接入的通信选择。</a:t>
            </a:r>
          </a:p>
          <a:p>
            <a:r>
              <a:rPr lang="zh-CN" altLang="en-US" b="0" dirty="0"/>
              <a:t>无线通信利用电磁波在自由空间的传播进行数据传输。常用的无线通信方式包括短波通信、微波通信和蓝牙等。</a:t>
            </a:r>
          </a:p>
          <a:p>
            <a:endParaRPr lang="zh-CN" altLang="en-US" dirty="0"/>
          </a:p>
        </p:txBody>
      </p:sp>
    </p:spTree>
    <p:extLst>
      <p:ext uri="{BB962C8B-B14F-4D97-AF65-F5344CB8AC3E}">
        <p14:creationId xmlns:p14="http://schemas.microsoft.com/office/powerpoint/2010/main" val="262476566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1.</a:t>
            </a:r>
            <a:r>
              <a:rPr lang="zh-CN" altLang="en-US" dirty="0" smtClean="0"/>
              <a:t>无线</a:t>
            </a:r>
            <a:r>
              <a:rPr lang="zh-CN" altLang="en-US" dirty="0"/>
              <a:t>网络配置实现</a:t>
            </a:r>
          </a:p>
        </p:txBody>
      </p:sp>
      <p:sp>
        <p:nvSpPr>
          <p:cNvPr id="3" name="内容占位符 2"/>
          <p:cNvSpPr>
            <a:spLocks noGrp="1"/>
          </p:cNvSpPr>
          <p:nvPr>
            <p:ph idx="1"/>
          </p:nvPr>
        </p:nvSpPr>
        <p:spPr/>
        <p:txBody>
          <a:bodyPr/>
          <a:lstStyle/>
          <a:p>
            <a:r>
              <a:rPr lang="en-US" altLang="zh-CN" dirty="0"/>
              <a:t>1</a:t>
            </a:r>
            <a:r>
              <a:rPr lang="zh-CN" altLang="en-US" dirty="0"/>
              <a:t>）通过无线路由器配置</a:t>
            </a:r>
            <a:endParaRPr lang="zh-CN" altLang="en-US" b="0" dirty="0"/>
          </a:p>
          <a:p>
            <a:r>
              <a:rPr lang="zh-CN" altLang="en-US" b="0" dirty="0"/>
              <a:t>　以</a:t>
            </a:r>
            <a:r>
              <a:rPr lang="en-US" altLang="zh-CN" b="0" dirty="0"/>
              <a:t>ADSL</a:t>
            </a:r>
            <a:r>
              <a:rPr lang="zh-CN" altLang="en-US" b="0" dirty="0"/>
              <a:t>接入方式为例，采用无线宽带路由器，默认管理无线路由器的</a:t>
            </a:r>
            <a:r>
              <a:rPr lang="en-US" altLang="zh-CN" b="0" dirty="0"/>
              <a:t>IP</a:t>
            </a:r>
            <a:r>
              <a:rPr lang="zh-CN" altLang="en-US" b="0" dirty="0"/>
              <a:t>地址为</a:t>
            </a:r>
            <a:r>
              <a:rPr lang="en-US" altLang="zh-CN" b="0" dirty="0"/>
              <a:t>192.168.1.1</a:t>
            </a:r>
            <a:r>
              <a:rPr lang="zh-CN" altLang="en-US" b="0" dirty="0" smtClean="0"/>
              <a:t>。</a:t>
            </a:r>
            <a:endParaRPr lang="zh-CN" altLang="en-US" b="0" dirty="0"/>
          </a:p>
        </p:txBody>
      </p:sp>
    </p:spTree>
    <p:extLst>
      <p:ext uri="{BB962C8B-B14F-4D97-AF65-F5344CB8AC3E}">
        <p14:creationId xmlns:p14="http://schemas.microsoft.com/office/powerpoint/2010/main" val="133717136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第一步：</a:t>
            </a:r>
          </a:p>
        </p:txBody>
      </p:sp>
      <p:sp>
        <p:nvSpPr>
          <p:cNvPr id="3" name="内容占位符 2"/>
          <p:cNvSpPr>
            <a:spLocks noGrp="1"/>
          </p:cNvSpPr>
          <p:nvPr>
            <p:ph idx="1"/>
          </p:nvPr>
        </p:nvSpPr>
        <p:spPr>
          <a:xfrm>
            <a:off x="179512" y="1340768"/>
            <a:ext cx="7992889" cy="720080"/>
          </a:xfrm>
        </p:spPr>
        <p:txBody>
          <a:bodyPr/>
          <a:lstStyle/>
          <a:p>
            <a:r>
              <a:rPr lang="zh-CN" altLang="en-US" sz="2000" b="0" dirty="0" smtClean="0"/>
              <a:t>无线</a:t>
            </a:r>
            <a:r>
              <a:rPr lang="zh-CN" altLang="en-US" sz="2000" b="0" dirty="0"/>
              <a:t>路由器的</a:t>
            </a:r>
            <a:r>
              <a:rPr lang="en-US" altLang="zh-CN" sz="2000" b="0" dirty="0"/>
              <a:t>WAN</a:t>
            </a:r>
            <a:r>
              <a:rPr lang="zh-CN" altLang="en-US" sz="2000" b="0" dirty="0"/>
              <a:t>口连接</a:t>
            </a:r>
            <a:r>
              <a:rPr lang="en-US" altLang="zh-CN" sz="2000" b="0" dirty="0"/>
              <a:t>ADSL</a:t>
            </a:r>
            <a:r>
              <a:rPr lang="zh-CN" altLang="en-US" sz="2000" b="0" dirty="0"/>
              <a:t>端口，</a:t>
            </a:r>
            <a:r>
              <a:rPr lang="en-US" altLang="zh-CN" sz="2000" b="0" dirty="0"/>
              <a:t>LAN</a:t>
            </a:r>
            <a:r>
              <a:rPr lang="zh-CN" altLang="en-US" sz="2000" b="0" dirty="0"/>
              <a:t>口连接计算机网口</a:t>
            </a:r>
            <a:r>
              <a:rPr lang="zh-CN" altLang="en-US" sz="2000" b="0" dirty="0" smtClean="0"/>
              <a:t>。</a:t>
            </a:r>
            <a:endParaRPr lang="zh-CN" altLang="en-US" sz="2000" dirty="0"/>
          </a:p>
        </p:txBody>
      </p:sp>
      <p:pic>
        <p:nvPicPr>
          <p:cNvPr id="158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0286" y="2124187"/>
            <a:ext cx="4999822" cy="3973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内容占位符 2"/>
          <p:cNvSpPr txBox="1">
            <a:spLocks/>
          </p:cNvSpPr>
          <p:nvPr/>
        </p:nvSpPr>
        <p:spPr bwMode="auto">
          <a:xfrm>
            <a:off x="189309" y="1962835"/>
            <a:ext cx="3783613" cy="41351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r>
              <a:rPr lang="zh-CN" altLang="en-US" sz="2000" b="0" dirty="0"/>
              <a:t>将笔记本的</a:t>
            </a:r>
            <a:r>
              <a:rPr lang="en-US" altLang="zh-CN" sz="2000" b="0" dirty="0"/>
              <a:t>IP</a:t>
            </a:r>
            <a:r>
              <a:rPr lang="zh-CN" altLang="en-US" sz="2000" b="0" dirty="0"/>
              <a:t>地址设置为</a:t>
            </a:r>
            <a:r>
              <a:rPr lang="en-US" altLang="zh-CN" sz="2000" b="0" dirty="0"/>
              <a:t>192.168.1.2</a:t>
            </a:r>
            <a:r>
              <a:rPr lang="zh-CN" altLang="en-US" sz="2000" b="0" dirty="0"/>
              <a:t>，子网掩码是</a:t>
            </a:r>
            <a:r>
              <a:rPr lang="en-US" altLang="zh-CN" sz="2000" b="0" dirty="0"/>
              <a:t>255.255.255.0</a:t>
            </a:r>
            <a:r>
              <a:rPr lang="zh-CN" altLang="en-US" sz="2000" b="0" dirty="0"/>
              <a:t>，网关设置为</a:t>
            </a:r>
            <a:r>
              <a:rPr lang="en-US" altLang="zh-CN" sz="2000" b="0" dirty="0"/>
              <a:t>192.168.1.1</a:t>
            </a:r>
            <a:r>
              <a:rPr lang="zh-CN" altLang="en-US" sz="2000" b="0" dirty="0"/>
              <a:t>。</a:t>
            </a:r>
            <a:endParaRPr lang="zh-CN" altLang="en-US" sz="2000" dirty="0"/>
          </a:p>
          <a:p>
            <a:r>
              <a:rPr lang="zh-CN" altLang="en-US" sz="2000" b="0" kern="0" dirty="0" smtClean="0"/>
              <a:t>打开</a:t>
            </a:r>
            <a:r>
              <a:rPr lang="en-US" altLang="zh-CN" sz="2000" b="0" kern="0" dirty="0" smtClean="0"/>
              <a:t>IE</a:t>
            </a:r>
            <a:r>
              <a:rPr lang="zh-CN" altLang="en-US" sz="2000" b="0" kern="0" dirty="0" smtClean="0"/>
              <a:t>浏览器，在地址栏处输入</a:t>
            </a:r>
            <a:r>
              <a:rPr lang="en-US" altLang="zh-CN" sz="2000" b="0" kern="0" dirty="0" smtClean="0"/>
              <a:t>http://192.168.1.1</a:t>
            </a:r>
            <a:r>
              <a:rPr lang="zh-CN" altLang="en-US" sz="2000" b="0" kern="0" dirty="0" smtClean="0"/>
              <a:t>，进入路由器的管理界面，输入默认用户名和密码，出现如图所示的界面。</a:t>
            </a:r>
          </a:p>
          <a:p>
            <a:endParaRPr lang="zh-CN" altLang="en-US" sz="2000" kern="0" dirty="0"/>
          </a:p>
        </p:txBody>
      </p:sp>
    </p:spTree>
    <p:extLst>
      <p:ext uri="{BB962C8B-B14F-4D97-AF65-F5344CB8AC3E}">
        <p14:creationId xmlns:p14="http://schemas.microsoft.com/office/powerpoint/2010/main" val="376498945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第二步：</a:t>
            </a:r>
          </a:p>
        </p:txBody>
      </p:sp>
      <p:sp>
        <p:nvSpPr>
          <p:cNvPr id="3" name="内容占位符 2"/>
          <p:cNvSpPr>
            <a:spLocks noGrp="1"/>
          </p:cNvSpPr>
          <p:nvPr>
            <p:ph idx="1"/>
          </p:nvPr>
        </p:nvSpPr>
        <p:spPr>
          <a:xfrm>
            <a:off x="307974" y="1556792"/>
            <a:ext cx="8728521" cy="2088232"/>
          </a:xfrm>
        </p:spPr>
        <p:txBody>
          <a:bodyPr/>
          <a:lstStyle/>
          <a:p>
            <a:r>
              <a:rPr lang="zh-CN" altLang="en-US" b="0" dirty="0" smtClean="0"/>
              <a:t>进入</a:t>
            </a:r>
            <a:r>
              <a:rPr lang="zh-CN" altLang="en-US" b="0" dirty="0"/>
              <a:t>管理界面后，在左边单击“设置向导”。选择路由器的上网方式，有</a:t>
            </a:r>
            <a:r>
              <a:rPr lang="en-US" altLang="zh-CN" b="0" dirty="0"/>
              <a:t>ADSL</a:t>
            </a:r>
            <a:r>
              <a:rPr lang="zh-CN" altLang="en-US" b="0" dirty="0"/>
              <a:t>虚拟拨号（</a:t>
            </a:r>
            <a:r>
              <a:rPr lang="en-US" altLang="zh-CN" b="0" dirty="0"/>
              <a:t>PPPOE</a:t>
            </a:r>
            <a:r>
              <a:rPr lang="zh-CN" altLang="en-US" b="0" dirty="0"/>
              <a:t>）、动态以太网络和静态以太网络三类。如</a:t>
            </a:r>
            <a:r>
              <a:rPr lang="zh-CN" altLang="en-US" b="0" dirty="0" smtClean="0"/>
              <a:t>图所</a:t>
            </a:r>
            <a:r>
              <a:rPr lang="zh-CN" altLang="en-US" b="0" dirty="0"/>
              <a:t>示为选择</a:t>
            </a:r>
            <a:r>
              <a:rPr lang="en-US" altLang="zh-CN" b="0" dirty="0"/>
              <a:t>ADSL</a:t>
            </a:r>
            <a:r>
              <a:rPr lang="zh-CN" altLang="en-US" b="0" dirty="0"/>
              <a:t>虚拟拨号（</a:t>
            </a:r>
            <a:r>
              <a:rPr lang="en-US" altLang="zh-CN" b="0" dirty="0" err="1"/>
              <a:t>PPPoE</a:t>
            </a:r>
            <a:r>
              <a:rPr lang="zh-CN" altLang="en-US" b="0" dirty="0"/>
              <a:t>）模式，输入宽带服务商提供的上网账号和口令。</a:t>
            </a:r>
            <a:endParaRPr lang="zh-CN" altLang="en-US" dirty="0"/>
          </a:p>
        </p:txBody>
      </p:sp>
      <p:sp>
        <p:nvSpPr>
          <p:cNvPr id="4" name="AutoShape 2" descr="http://hunan.ouchn.cn/pluginfile.php/549848/mod_page/content/32/2-5-2.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pic>
        <p:nvPicPr>
          <p:cNvPr id="1617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861048"/>
            <a:ext cx="6432410" cy="22993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2068185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第三步：</a:t>
            </a:r>
          </a:p>
        </p:txBody>
      </p:sp>
      <p:sp>
        <p:nvSpPr>
          <p:cNvPr id="3" name="内容占位符 2"/>
          <p:cNvSpPr>
            <a:spLocks noGrp="1"/>
          </p:cNvSpPr>
          <p:nvPr>
            <p:ph idx="1"/>
          </p:nvPr>
        </p:nvSpPr>
        <p:spPr>
          <a:xfrm>
            <a:off x="239316" y="1164489"/>
            <a:ext cx="8892480" cy="936104"/>
          </a:xfrm>
        </p:spPr>
        <p:txBody>
          <a:bodyPr/>
          <a:lstStyle/>
          <a:p>
            <a:r>
              <a:rPr lang="zh-CN" altLang="en-US" b="0" dirty="0" smtClean="0"/>
              <a:t>设置</a:t>
            </a:r>
            <a:r>
              <a:rPr lang="zh-CN" altLang="en-US" b="0" dirty="0"/>
              <a:t>无线网络的上网账号和上网口令，并单击完成，实现初步设置，如</a:t>
            </a:r>
            <a:r>
              <a:rPr lang="zh-CN" altLang="en-US" b="0" dirty="0" smtClean="0"/>
              <a:t>图所</a:t>
            </a:r>
            <a:r>
              <a:rPr lang="zh-CN" altLang="en-US" b="0" dirty="0"/>
              <a:t>示。</a:t>
            </a:r>
            <a:endParaRPr lang="zh-CN" altLang="en-US" dirty="0"/>
          </a:p>
        </p:txBody>
      </p:sp>
      <p:pic>
        <p:nvPicPr>
          <p:cNvPr id="162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126311"/>
            <a:ext cx="5411688" cy="43787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270385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第四步：</a:t>
            </a:r>
            <a:endParaRPr lang="zh-CN" altLang="en-US" dirty="0"/>
          </a:p>
        </p:txBody>
      </p:sp>
      <p:sp>
        <p:nvSpPr>
          <p:cNvPr id="3" name="内容占位符 2"/>
          <p:cNvSpPr>
            <a:spLocks noGrp="1"/>
          </p:cNvSpPr>
          <p:nvPr>
            <p:ph idx="1"/>
          </p:nvPr>
        </p:nvSpPr>
        <p:spPr>
          <a:xfrm>
            <a:off x="251520" y="2060848"/>
            <a:ext cx="2448272" cy="3528392"/>
          </a:xfrm>
        </p:spPr>
        <p:txBody>
          <a:bodyPr/>
          <a:lstStyle/>
          <a:p>
            <a:pPr>
              <a:lnSpc>
                <a:spcPts val="3000"/>
              </a:lnSpc>
            </a:pPr>
            <a:r>
              <a:rPr lang="zh-CN" altLang="en-US" sz="2000" b="0" dirty="0" smtClean="0"/>
              <a:t>对</a:t>
            </a:r>
            <a:r>
              <a:rPr lang="zh-CN" altLang="en-US" sz="2000" b="0" dirty="0"/>
              <a:t>无线参数的设置，将无线状态处从“关闭”转换为“开启”，在“</a:t>
            </a:r>
            <a:r>
              <a:rPr lang="en-US" altLang="zh-CN" sz="2000" b="0" dirty="0"/>
              <a:t>SSID</a:t>
            </a:r>
            <a:r>
              <a:rPr lang="zh-CN" altLang="en-US" sz="2000" b="0" dirty="0"/>
              <a:t>号”处输入一个无线网络的名字，如</a:t>
            </a:r>
            <a:r>
              <a:rPr lang="zh-CN" altLang="en-US" sz="2000" b="0" dirty="0" smtClean="0"/>
              <a:t>图所</a:t>
            </a:r>
            <a:r>
              <a:rPr lang="zh-CN" altLang="en-US" sz="2000" b="0" dirty="0"/>
              <a:t>示。</a:t>
            </a:r>
            <a:endParaRPr lang="zh-CN" altLang="en-US" sz="2000" dirty="0"/>
          </a:p>
        </p:txBody>
      </p:sp>
      <p:pic>
        <p:nvPicPr>
          <p:cNvPr id="163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4670" y="1370408"/>
            <a:ext cx="6192688" cy="43980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内容占位符 2"/>
          <p:cNvSpPr txBox="1">
            <a:spLocks/>
          </p:cNvSpPr>
          <p:nvPr/>
        </p:nvSpPr>
        <p:spPr bwMode="auto">
          <a:xfrm>
            <a:off x="251520" y="5736165"/>
            <a:ext cx="8712968" cy="858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ts val="3500"/>
              </a:lnSpc>
              <a:spcBef>
                <a:spcPct val="20000"/>
              </a:spcBef>
              <a:spcAft>
                <a:spcPct val="0"/>
              </a:spcAft>
              <a:buClr>
                <a:schemeClr val="accent1"/>
              </a:buClr>
              <a:buFont typeface="Wingdings" pitchFamily="2" charset="2"/>
              <a:buChar char="v"/>
              <a:defRPr sz="24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ts val="3000"/>
              </a:lnSpc>
            </a:pPr>
            <a:r>
              <a:rPr lang="en-US" altLang="zh-CN" sz="2000" b="0" dirty="0"/>
              <a:t>Wi-Fi </a:t>
            </a:r>
            <a:r>
              <a:rPr lang="zh-CN" altLang="en-US" sz="2000" b="0" dirty="0"/>
              <a:t>就初步设置完成了。可以通过运行状态和客户端列表分别查看运行情况和连接到无线路由器上的客户端。</a:t>
            </a:r>
            <a:endParaRPr lang="zh-CN" altLang="en-US" sz="2000" kern="0" dirty="0"/>
          </a:p>
        </p:txBody>
      </p:sp>
    </p:spTree>
    <p:extLst>
      <p:ext uri="{BB962C8B-B14F-4D97-AF65-F5344CB8AC3E}">
        <p14:creationId xmlns:p14="http://schemas.microsoft.com/office/powerpoint/2010/main" val="9530611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marL="0" marR="0" indent="0" algn="l" defTabSz="914400" rtl="0" eaLnBrk="0" fontAlgn="base" latinLnBrk="0" hangingPunct="0">
              <a:lnSpc>
                <a:spcPct val="100000"/>
              </a:lnSpc>
              <a:spcBef>
                <a:spcPct val="0"/>
              </a:spcBef>
              <a:spcAft>
                <a:spcPct val="0"/>
              </a:spcAft>
              <a:buClrTx/>
              <a:buSzTx/>
              <a:buFontTx/>
              <a:buNone/>
              <a:tabLst/>
              <a:defRPr/>
            </a:pPr>
            <a:r>
              <a:rPr lang="en-US" altLang="zh-CN" sz="4000" b="1" dirty="0" smtClean="0">
                <a:solidFill>
                  <a:schemeClr val="bg1"/>
                </a:solidFill>
                <a:effectLst/>
                <a:latin typeface="+mj-lt"/>
                <a:ea typeface="+mj-ea"/>
                <a:cs typeface="+mj-cs"/>
              </a:rPr>
              <a:t>2</a:t>
            </a:r>
            <a:r>
              <a:rPr lang="zh-CN" altLang="zh-CN" sz="4000" b="1" dirty="0" smtClean="0">
                <a:solidFill>
                  <a:schemeClr val="bg1"/>
                </a:solidFill>
                <a:effectLst/>
                <a:latin typeface="+mj-lt"/>
                <a:ea typeface="+mj-ea"/>
                <a:cs typeface="+mj-cs"/>
              </a:rPr>
              <a:t>）利用软件建立</a:t>
            </a:r>
            <a:r>
              <a:rPr lang="en-US" altLang="zh-CN" sz="4000" b="1" dirty="0" smtClean="0">
                <a:solidFill>
                  <a:schemeClr val="bg1"/>
                </a:solidFill>
                <a:effectLst/>
                <a:latin typeface="+mj-lt"/>
                <a:ea typeface="+mj-ea"/>
                <a:cs typeface="+mj-cs"/>
              </a:rPr>
              <a:t>Wi-Fi</a:t>
            </a:r>
            <a:endParaRPr lang="zh-CN" altLang="zh-CN" sz="4000" dirty="0" smtClean="0">
              <a:effectLst/>
            </a:endParaRPr>
          </a:p>
        </p:txBody>
      </p:sp>
      <p:sp>
        <p:nvSpPr>
          <p:cNvPr id="3" name="内容占位符 2"/>
          <p:cNvSpPr>
            <a:spLocks noGrp="1"/>
          </p:cNvSpPr>
          <p:nvPr>
            <p:ph idx="1"/>
          </p:nvPr>
        </p:nvSpPr>
        <p:spPr>
          <a:xfrm>
            <a:off x="0" y="1340768"/>
            <a:ext cx="6012160" cy="5112568"/>
          </a:xfrm>
        </p:spPr>
        <p:txBody>
          <a:bodyPr/>
          <a:lstStyle/>
          <a:p>
            <a:r>
              <a:rPr lang="zh-CN" altLang="en-US" b="0" dirty="0"/>
              <a:t>在带有无线网卡的计算机中安装</a:t>
            </a:r>
            <a:r>
              <a:rPr lang="en-US" altLang="zh-CN" b="0" dirty="0" err="1"/>
              <a:t>Connectify</a:t>
            </a:r>
            <a:r>
              <a:rPr lang="zh-CN" altLang="en-US" b="0" dirty="0"/>
              <a:t>软件，如</a:t>
            </a:r>
            <a:r>
              <a:rPr lang="zh-CN" altLang="en-US" b="0" dirty="0" smtClean="0"/>
              <a:t>图所</a:t>
            </a:r>
            <a:r>
              <a:rPr lang="zh-CN" altLang="en-US" b="0" dirty="0"/>
              <a:t>示，然后对参数进行设置，</a:t>
            </a:r>
            <a:r>
              <a:rPr lang="en-US" altLang="zh-CN" b="0" dirty="0"/>
              <a:t>Hotspot Name</a:t>
            </a:r>
            <a:r>
              <a:rPr lang="zh-CN" altLang="en-US" b="0" dirty="0"/>
              <a:t>是</a:t>
            </a:r>
            <a:r>
              <a:rPr lang="en-US" altLang="zh-CN" b="0" dirty="0"/>
              <a:t>Wi-Fi</a:t>
            </a:r>
            <a:r>
              <a:rPr lang="zh-CN" altLang="en-US" b="0" dirty="0"/>
              <a:t>热点的</a:t>
            </a:r>
            <a:r>
              <a:rPr lang="en-US" altLang="zh-CN" b="0" dirty="0"/>
              <a:t>SSID</a:t>
            </a:r>
            <a:r>
              <a:rPr lang="zh-CN" altLang="en-US" b="0" dirty="0"/>
              <a:t>，</a:t>
            </a:r>
            <a:r>
              <a:rPr lang="en-US" altLang="zh-CN" b="0" dirty="0"/>
              <a:t>Password</a:t>
            </a:r>
            <a:r>
              <a:rPr lang="zh-CN" altLang="en-US" b="0" dirty="0"/>
              <a:t>是密码。如果要分享有线宽带上网，则选择本机有线上网的网卡名。如果要分享其他</a:t>
            </a:r>
            <a:r>
              <a:rPr lang="en-US" altLang="zh-CN" b="0" dirty="0"/>
              <a:t>Wi-Fi</a:t>
            </a:r>
            <a:r>
              <a:rPr lang="zh-CN" altLang="en-US" b="0" dirty="0"/>
              <a:t>信号，则</a:t>
            </a:r>
            <a:r>
              <a:rPr lang="en-US" altLang="zh-CN" b="0" dirty="0"/>
              <a:t>Share Over </a:t>
            </a:r>
            <a:r>
              <a:rPr lang="zh-CN" altLang="en-US" b="0" dirty="0"/>
              <a:t>选择</a:t>
            </a:r>
            <a:r>
              <a:rPr lang="en-US" altLang="zh-CN" b="0" dirty="0"/>
              <a:t>Wi-Fi</a:t>
            </a:r>
            <a:r>
              <a:rPr lang="zh-CN" altLang="en-US" b="0" dirty="0"/>
              <a:t>，</a:t>
            </a:r>
            <a:r>
              <a:rPr lang="en-US" altLang="zh-CN" b="0" dirty="0"/>
              <a:t>Sharing Mode</a:t>
            </a:r>
            <a:r>
              <a:rPr lang="zh-CN" altLang="en-US" b="0" dirty="0"/>
              <a:t>选择 </a:t>
            </a:r>
            <a:r>
              <a:rPr lang="en-US" altLang="zh-CN" b="0" dirty="0"/>
              <a:t>Wi-Fi access point Encrypted (wpa2)</a:t>
            </a:r>
            <a:r>
              <a:rPr lang="zh-CN" altLang="en-US" b="0" dirty="0"/>
              <a:t>，然后单击</a:t>
            </a:r>
            <a:r>
              <a:rPr lang="en-US" altLang="zh-CN" b="0" dirty="0"/>
              <a:t>Start Hotspot</a:t>
            </a:r>
            <a:r>
              <a:rPr lang="zh-CN" altLang="en-US" b="0" dirty="0"/>
              <a:t>，运行</a:t>
            </a:r>
            <a:r>
              <a:rPr lang="en-US" altLang="zh-CN" b="0" dirty="0"/>
              <a:t>Wi-Fi</a:t>
            </a:r>
            <a:r>
              <a:rPr lang="zh-CN" altLang="en-US" b="0" dirty="0"/>
              <a:t>，这样就建立了一个 </a:t>
            </a:r>
            <a:r>
              <a:rPr lang="en-US" altLang="zh-CN" b="0" dirty="0"/>
              <a:t>Wi-Fi</a:t>
            </a:r>
            <a:r>
              <a:rPr lang="zh-CN" altLang="en-US" b="0" dirty="0"/>
              <a:t>。</a:t>
            </a:r>
            <a:endParaRPr lang="zh-CN" altLang="en-US" dirty="0"/>
          </a:p>
        </p:txBody>
      </p:sp>
      <p:pic>
        <p:nvPicPr>
          <p:cNvPr id="164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3" y="1484784"/>
            <a:ext cx="2804095" cy="4752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6003457"/>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835696" y="404664"/>
            <a:ext cx="7308304" cy="563562"/>
          </a:xfrm>
        </p:spPr>
        <p:txBody>
          <a:bodyPr/>
          <a:lstStyle/>
          <a:p>
            <a:r>
              <a:rPr lang="en-US" altLang="zh-CN" sz="3200" b="1" dirty="0" smtClean="0">
                <a:solidFill>
                  <a:schemeClr val="bg1"/>
                </a:solidFill>
                <a:effectLst/>
              </a:rPr>
              <a:t>3</a:t>
            </a:r>
            <a:r>
              <a:rPr lang="zh-CN" altLang="zh-CN" sz="3200" b="1" dirty="0" smtClean="0">
                <a:solidFill>
                  <a:schemeClr val="bg1"/>
                </a:solidFill>
                <a:effectLst/>
              </a:rPr>
              <a:t>）利用智能手机的便携式热点功能</a:t>
            </a:r>
            <a:endParaRPr lang="zh-CN" altLang="en-US" sz="3200" dirty="0"/>
          </a:p>
        </p:txBody>
      </p:sp>
      <p:sp>
        <p:nvSpPr>
          <p:cNvPr id="3" name="内容占位符 2"/>
          <p:cNvSpPr>
            <a:spLocks noGrp="1"/>
          </p:cNvSpPr>
          <p:nvPr>
            <p:ph idx="1"/>
          </p:nvPr>
        </p:nvSpPr>
        <p:spPr>
          <a:xfrm>
            <a:off x="107503" y="1341438"/>
            <a:ext cx="4176465" cy="5183906"/>
          </a:xfrm>
        </p:spPr>
        <p:txBody>
          <a:bodyPr/>
          <a:lstStyle/>
          <a:p>
            <a:pPr marL="0" indent="0">
              <a:buNone/>
            </a:pPr>
            <a:r>
              <a:rPr lang="zh-CN" altLang="en-US" sz="2000" b="0" dirty="0" smtClean="0"/>
              <a:t>     以</a:t>
            </a:r>
            <a:r>
              <a:rPr lang="zh-CN" altLang="en-US" sz="2000" b="0" dirty="0"/>
              <a:t>安卓系统为例，如</a:t>
            </a:r>
            <a:r>
              <a:rPr lang="zh-CN" altLang="en-US" sz="2000" b="0" dirty="0" smtClean="0"/>
              <a:t>图所</a:t>
            </a:r>
            <a:r>
              <a:rPr lang="zh-CN" altLang="en-US" sz="2000" b="0" dirty="0"/>
              <a:t>示，在安卓手机中打开“设置”，在“设置”常规界面上，单击“更多”；在“更多无线连接”界面上，单击“便携式</a:t>
            </a:r>
            <a:r>
              <a:rPr lang="en-US" altLang="zh-CN" sz="2000" b="0" dirty="0"/>
              <a:t>WLAN</a:t>
            </a:r>
            <a:r>
              <a:rPr lang="zh-CN" altLang="en-US" sz="2000" b="0" dirty="0"/>
              <a:t>热点”；开启成功后，单击“设置</a:t>
            </a:r>
            <a:r>
              <a:rPr lang="en-US" altLang="zh-CN" sz="2000" b="0" dirty="0"/>
              <a:t>WLAN</a:t>
            </a:r>
            <a:r>
              <a:rPr lang="zh-CN" altLang="en-US" sz="2000" b="0" dirty="0"/>
              <a:t>热点”。在“设置</a:t>
            </a:r>
            <a:r>
              <a:rPr lang="en-US" altLang="zh-CN" sz="2000" b="0" dirty="0"/>
              <a:t>WLAN</a:t>
            </a:r>
            <a:r>
              <a:rPr lang="zh-CN" altLang="en-US" sz="2000" b="0" dirty="0"/>
              <a:t>热点”对话框里，可以修改</a:t>
            </a:r>
            <a:r>
              <a:rPr lang="en-US" altLang="zh-CN" sz="2000" b="0" dirty="0"/>
              <a:t>SSID</a:t>
            </a:r>
            <a:r>
              <a:rPr lang="zh-CN" altLang="en-US" sz="2000" b="0" dirty="0"/>
              <a:t>名称和密码，单击“保存”。便携式热点即设置完毕，此时用户就可以开启</a:t>
            </a:r>
            <a:r>
              <a:rPr lang="en-US" altLang="zh-CN" sz="2000" b="0" dirty="0"/>
              <a:t>Wi-Fi</a:t>
            </a:r>
            <a:r>
              <a:rPr lang="zh-CN" altLang="en-US" sz="2000" b="0" dirty="0"/>
              <a:t>使用，在不需要时可以关闭</a:t>
            </a:r>
            <a:r>
              <a:rPr lang="en-US" altLang="zh-CN" sz="2000" b="0" dirty="0"/>
              <a:t>Wi-Fi</a:t>
            </a:r>
            <a:r>
              <a:rPr lang="zh-CN" altLang="en-US" sz="2000" b="0" dirty="0"/>
              <a:t>。</a:t>
            </a:r>
            <a:endParaRPr lang="zh-CN" altLang="en-US" sz="2000" dirty="0"/>
          </a:p>
        </p:txBody>
      </p:sp>
      <p:pic>
        <p:nvPicPr>
          <p:cNvPr id="165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5459" y="1887844"/>
            <a:ext cx="4786887" cy="37231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76115118"/>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a:t>
            </a:r>
            <a:r>
              <a:rPr lang="zh-CN" altLang="en-US" dirty="0"/>
              <a:t>．利用 </a:t>
            </a:r>
            <a:r>
              <a:rPr lang="en-US" altLang="zh-CN" dirty="0"/>
              <a:t>Wi-Fi </a:t>
            </a:r>
            <a:r>
              <a:rPr lang="zh-CN" altLang="en-US" dirty="0"/>
              <a:t>上网</a:t>
            </a:r>
          </a:p>
        </p:txBody>
      </p:sp>
      <p:sp>
        <p:nvSpPr>
          <p:cNvPr id="3" name="内容占位符 2"/>
          <p:cNvSpPr>
            <a:spLocks noGrp="1"/>
          </p:cNvSpPr>
          <p:nvPr>
            <p:ph idx="1"/>
          </p:nvPr>
        </p:nvSpPr>
        <p:spPr>
          <a:xfrm>
            <a:off x="307975" y="1269430"/>
            <a:ext cx="8836025" cy="1943546"/>
          </a:xfrm>
        </p:spPr>
        <p:txBody>
          <a:bodyPr/>
          <a:lstStyle/>
          <a:p>
            <a:r>
              <a:rPr lang="en-US" altLang="zh-CN" dirty="0" smtClean="0"/>
              <a:t>1</a:t>
            </a:r>
            <a:r>
              <a:rPr lang="zh-CN" altLang="en-US" dirty="0" smtClean="0"/>
              <a:t>）笔记本无线 </a:t>
            </a:r>
            <a:r>
              <a:rPr lang="en-US" altLang="zh-CN" dirty="0" smtClean="0"/>
              <a:t>Wi-Fi</a:t>
            </a:r>
            <a:r>
              <a:rPr lang="zh-CN" altLang="en-US" dirty="0" smtClean="0"/>
              <a:t>上网</a:t>
            </a:r>
            <a:endParaRPr lang="en-US" altLang="zh-CN" dirty="0" smtClean="0"/>
          </a:p>
          <a:p>
            <a:r>
              <a:rPr lang="zh-CN" altLang="en-US" b="0" dirty="0"/>
              <a:t>无线网络连接可以在</a:t>
            </a:r>
            <a:r>
              <a:rPr lang="en-US" altLang="zh-CN" b="0" dirty="0"/>
              <a:t>windows</a:t>
            </a:r>
            <a:r>
              <a:rPr lang="zh-CN" altLang="en-US" b="0" dirty="0"/>
              <a:t>系统桌面右下角的无线网络连接处看到搜索到的结果，如</a:t>
            </a:r>
            <a:r>
              <a:rPr lang="zh-CN" altLang="en-US" b="0" dirty="0" smtClean="0"/>
              <a:t>图所</a:t>
            </a:r>
            <a:r>
              <a:rPr lang="zh-CN" altLang="en-US" b="0" dirty="0"/>
              <a:t>示，选择并双击自己建立的 </a:t>
            </a:r>
            <a:r>
              <a:rPr lang="en-US" altLang="zh-CN" b="0" dirty="0"/>
              <a:t>Wi-Fi</a:t>
            </a:r>
            <a:r>
              <a:rPr lang="zh-CN" altLang="en-US" b="0" dirty="0"/>
              <a:t>，输入安全密钥，即可上网。</a:t>
            </a:r>
            <a:endParaRPr lang="zh-CN" altLang="en-US" dirty="0"/>
          </a:p>
        </p:txBody>
      </p:sp>
      <p:sp>
        <p:nvSpPr>
          <p:cNvPr id="4" name="AutoShape 2" descr="http://hunan.ouchn.cn/pluginfile.php/549848/mod_page/content/32/2-5-7.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pic>
        <p:nvPicPr>
          <p:cNvPr id="1597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3212976"/>
            <a:ext cx="2376264" cy="335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55871498"/>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　</a:t>
            </a:r>
            <a:r>
              <a:rPr lang="en-US" altLang="zh-CN" dirty="0"/>
              <a:t>2</a:t>
            </a:r>
            <a:r>
              <a:rPr lang="zh-CN" altLang="en-US" dirty="0"/>
              <a:t>）智能手机连接 </a:t>
            </a:r>
            <a:r>
              <a:rPr lang="en-US" altLang="zh-CN" dirty="0"/>
              <a:t>Wi-Fi</a:t>
            </a:r>
            <a:endParaRPr lang="zh-CN" altLang="en-US" dirty="0"/>
          </a:p>
        </p:txBody>
      </p:sp>
      <p:sp>
        <p:nvSpPr>
          <p:cNvPr id="3" name="内容占位符 2"/>
          <p:cNvSpPr>
            <a:spLocks noGrp="1"/>
          </p:cNvSpPr>
          <p:nvPr>
            <p:ph idx="1"/>
          </p:nvPr>
        </p:nvSpPr>
        <p:spPr>
          <a:xfrm>
            <a:off x="179512" y="1341438"/>
            <a:ext cx="8964488" cy="1079450"/>
          </a:xfrm>
        </p:spPr>
        <p:txBody>
          <a:bodyPr/>
          <a:lstStyle/>
          <a:p>
            <a:r>
              <a:rPr lang="zh-CN" altLang="en-US" b="0" dirty="0"/>
              <a:t>在</a:t>
            </a:r>
            <a:r>
              <a:rPr lang="en-US" altLang="zh-CN" b="0" dirty="0"/>
              <a:t>Wi-Fi</a:t>
            </a:r>
            <a:r>
              <a:rPr lang="zh-CN" altLang="en-US" b="0" dirty="0"/>
              <a:t>后面的方框内打钩，进入设置和管理无线接入点，选择自己建立的 </a:t>
            </a:r>
            <a:r>
              <a:rPr lang="en-US" altLang="zh-CN" b="0" dirty="0"/>
              <a:t>Wi-Fi</a:t>
            </a:r>
            <a:r>
              <a:rPr lang="zh-CN" altLang="en-US" b="0" dirty="0"/>
              <a:t>，输入密码后即可上网，如</a:t>
            </a:r>
            <a:r>
              <a:rPr lang="zh-CN" altLang="en-US" b="0" dirty="0" smtClean="0"/>
              <a:t>图所</a:t>
            </a:r>
            <a:r>
              <a:rPr lang="zh-CN" altLang="en-US" b="0" dirty="0"/>
              <a:t>示。</a:t>
            </a:r>
            <a:endParaRPr lang="zh-CN" altLang="en-US" dirty="0"/>
          </a:p>
        </p:txBody>
      </p:sp>
      <p:pic>
        <p:nvPicPr>
          <p:cNvPr id="160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4544" y="2492896"/>
            <a:ext cx="5112568" cy="38344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87620739"/>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8938" name="Rectangle 10"/>
          <p:cNvSpPr>
            <a:spLocks noChangeArrowheads="1"/>
          </p:cNvSpPr>
          <p:nvPr/>
        </p:nvSpPr>
        <p:spPr bwMode="auto">
          <a:xfrm>
            <a:off x="2458294" y="836712"/>
            <a:ext cx="5687962" cy="49690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533400" indent="-533400"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r>
              <a:rPr lang="zh-CN" altLang="en-US" sz="3600" b="1" dirty="0">
                <a:solidFill>
                  <a:schemeClr val="folHlink"/>
                </a:solidFill>
                <a:ea typeface="黑体" pitchFamily="2" charset="-122"/>
              </a:rPr>
              <a:t>本讲小结</a:t>
            </a:r>
          </a:p>
          <a:p>
            <a:pPr eaLnBrk="1" hangingPunct="1"/>
            <a:endParaRPr lang="zh-CN" altLang="en-US" sz="3600" b="1" dirty="0">
              <a:solidFill>
                <a:schemeClr val="folHlink"/>
              </a:solidFill>
              <a:ea typeface="黑体" pitchFamily="2" charset="-122"/>
            </a:endParaRPr>
          </a:p>
          <a:p>
            <a:pPr eaLnBrk="1" hangingPunct="1">
              <a:lnSpc>
                <a:spcPct val="150000"/>
              </a:lnSpc>
              <a:defRPr/>
            </a:pPr>
            <a:r>
              <a:rPr lang="en-US" altLang="zh-CN" sz="2800" b="1" dirty="0">
                <a:solidFill>
                  <a:srgbClr val="0000FF"/>
                </a:solidFill>
              </a:rPr>
              <a:t>1.</a:t>
            </a:r>
            <a:r>
              <a:rPr lang="zh-CN" altLang="en-US" sz="2800" b="1" dirty="0">
                <a:solidFill>
                  <a:srgbClr val="0000FF"/>
                </a:solidFill>
              </a:rPr>
              <a:t>计算机网络拓扑结构</a:t>
            </a:r>
          </a:p>
          <a:p>
            <a:pPr eaLnBrk="1" hangingPunct="1">
              <a:lnSpc>
                <a:spcPct val="150000"/>
              </a:lnSpc>
              <a:defRPr/>
            </a:pPr>
            <a:r>
              <a:rPr lang="en-US" altLang="zh-CN" sz="2800" b="1" dirty="0">
                <a:solidFill>
                  <a:srgbClr val="0000FF"/>
                </a:solidFill>
              </a:rPr>
              <a:t>2.</a:t>
            </a:r>
            <a:r>
              <a:rPr lang="zh-CN" altLang="en-US" sz="2800" b="1" dirty="0">
                <a:solidFill>
                  <a:srgbClr val="0000FF"/>
                </a:solidFill>
              </a:rPr>
              <a:t>传输介质</a:t>
            </a:r>
          </a:p>
          <a:p>
            <a:pPr eaLnBrk="1" hangingPunct="1">
              <a:lnSpc>
                <a:spcPct val="150000"/>
              </a:lnSpc>
              <a:defRPr/>
            </a:pPr>
            <a:r>
              <a:rPr lang="en-US" altLang="zh-CN" sz="2800" b="1" dirty="0">
                <a:solidFill>
                  <a:srgbClr val="0000FF"/>
                </a:solidFill>
              </a:rPr>
              <a:t>3.</a:t>
            </a:r>
            <a:r>
              <a:rPr lang="zh-CN" altLang="en-US" sz="2800" b="1" dirty="0">
                <a:solidFill>
                  <a:srgbClr val="0000FF"/>
                </a:solidFill>
              </a:rPr>
              <a:t>网络交换设备</a:t>
            </a:r>
          </a:p>
          <a:p>
            <a:pPr eaLnBrk="1" hangingPunct="1">
              <a:lnSpc>
                <a:spcPct val="150000"/>
              </a:lnSpc>
              <a:defRPr/>
            </a:pPr>
            <a:r>
              <a:rPr lang="en-US" altLang="zh-CN" sz="2800" b="1" dirty="0">
                <a:solidFill>
                  <a:srgbClr val="0000FF"/>
                </a:solidFill>
              </a:rPr>
              <a:t>4.</a:t>
            </a:r>
            <a:r>
              <a:rPr lang="zh-CN" altLang="en-US" sz="2800" b="1" dirty="0">
                <a:solidFill>
                  <a:srgbClr val="0000FF"/>
                </a:solidFill>
              </a:rPr>
              <a:t>局域网协议</a:t>
            </a:r>
          </a:p>
          <a:p>
            <a:pPr eaLnBrk="1" hangingPunct="1">
              <a:lnSpc>
                <a:spcPct val="150000"/>
              </a:lnSpc>
              <a:defRPr/>
            </a:pPr>
            <a:r>
              <a:rPr lang="en-US" altLang="zh-CN" sz="2800" b="1" dirty="0">
                <a:solidFill>
                  <a:srgbClr val="0000FF"/>
                </a:solidFill>
              </a:rPr>
              <a:t>5.</a:t>
            </a:r>
            <a:r>
              <a:rPr lang="zh-CN" altLang="en-US" sz="2800" b="1" dirty="0">
                <a:solidFill>
                  <a:srgbClr val="0000FF"/>
                </a:solidFill>
              </a:rPr>
              <a:t>典型无线组网技术 </a:t>
            </a:r>
          </a:p>
        </p:txBody>
      </p:sp>
    </p:spTree>
    <p:extLst>
      <p:ext uri="{BB962C8B-B14F-4D97-AF65-F5344CB8AC3E}">
        <p14:creationId xmlns:p14="http://schemas.microsoft.com/office/powerpoint/2010/main" val="533321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8893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8938" grpId="0" build="p"/>
    </p:bldLst>
  </p:timing>
</p:sld>
</file>

<file path=ppt/theme/theme1.xml><?xml version="1.0" encoding="utf-8"?>
<a:theme xmlns:a="http://schemas.openxmlformats.org/drawingml/2006/main" name="计算机技术研究部">
  <a:themeElements>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fontScheme name="计算机技术研究部">
      <a:majorFont>
        <a:latin typeface="Arial"/>
        <a:ea typeface=""/>
        <a:cs typeface=""/>
      </a:majorFont>
      <a:minorFont>
        <a:latin typeface="Arial Black"/>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计算机技术研究部 1">
        <a:dk1>
          <a:srgbClr val="333300"/>
        </a:dk1>
        <a:lt1>
          <a:srgbClr val="FFFFFF"/>
        </a:lt1>
        <a:dk2>
          <a:srgbClr val="FFFFE7"/>
        </a:dk2>
        <a:lt2>
          <a:srgbClr val="B2B2B2"/>
        </a:lt2>
        <a:accent1>
          <a:srgbClr val="398FBF"/>
        </a:accent1>
        <a:accent2>
          <a:srgbClr val="669900"/>
        </a:accent2>
        <a:accent3>
          <a:srgbClr val="FFFFFF"/>
        </a:accent3>
        <a:accent4>
          <a:srgbClr val="2A2A00"/>
        </a:accent4>
        <a:accent5>
          <a:srgbClr val="AEC6DC"/>
        </a:accent5>
        <a:accent6>
          <a:srgbClr val="5C8A00"/>
        </a:accent6>
        <a:hlink>
          <a:srgbClr val="E4CC64"/>
        </a:hlink>
        <a:folHlink>
          <a:srgbClr val="806AD2"/>
        </a:folHlink>
      </a:clrScheme>
      <a:clrMap bg1="lt1" tx1="dk1" bg2="lt2" tx2="dk2" accent1="accent1" accent2="accent2" accent3="accent3" accent4="accent4" accent5="accent5" accent6="accent6" hlink="hlink" folHlink="folHlink"/>
    </a:extraClrScheme>
    <a:extraClrScheme>
      <a:clrScheme name="计算机技术研究部 2">
        <a:dk1>
          <a:srgbClr val="000000"/>
        </a:dk1>
        <a:lt1>
          <a:srgbClr val="FFFFFF"/>
        </a:lt1>
        <a:dk2>
          <a:srgbClr val="FFFFFF"/>
        </a:dk2>
        <a:lt2>
          <a:srgbClr val="B2B2B2"/>
        </a:lt2>
        <a:accent1>
          <a:srgbClr val="76A844"/>
        </a:accent1>
        <a:accent2>
          <a:srgbClr val="336699"/>
        </a:accent2>
        <a:accent3>
          <a:srgbClr val="FFFFFF"/>
        </a:accent3>
        <a:accent4>
          <a:srgbClr val="000000"/>
        </a:accent4>
        <a:accent5>
          <a:srgbClr val="BDD1B0"/>
        </a:accent5>
        <a:accent6>
          <a:srgbClr val="2D5C8A"/>
        </a:accent6>
        <a:hlink>
          <a:srgbClr val="BAC73B"/>
        </a:hlink>
        <a:folHlink>
          <a:srgbClr val="D5621B"/>
        </a:folHlink>
      </a:clrScheme>
      <a:clrMap bg1="lt1" tx1="dk1" bg2="lt2" tx2="dk2" accent1="accent1" accent2="accent2" accent3="accent3" accent4="accent4" accent5="accent5" accent6="accent6" hlink="hlink" folHlink="folHlink"/>
    </a:extraClrScheme>
    <a:extraClrScheme>
      <a:clrScheme name="计算机技术研究部 3">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D79757"/>
        </a:hlink>
        <a:folHlink>
          <a:srgbClr val="467327"/>
        </a:folHlink>
      </a:clrScheme>
      <a:clrMap bg1="lt1" tx1="dk1" bg2="lt2" tx2="dk2" accent1="accent1" accent2="accent2" accent3="accent3" accent4="accent4" accent5="accent5" accent6="accent6" hlink="hlink" folHlink="folHlink"/>
    </a:extraClrScheme>
    <a:extraClrScheme>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C:\Documents and Settings\xjm\Application Data\Microsoft\Templates\计算机技术研究部.pot</Template>
  <TotalTime>9854</TotalTime>
  <Words>8582</Words>
  <Application>Microsoft Office PowerPoint</Application>
  <PresentationFormat>全屏显示(4:3)</PresentationFormat>
  <Paragraphs>560</Paragraphs>
  <Slides>89</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89</vt:i4>
      </vt:variant>
    </vt:vector>
  </HeadingPairs>
  <TitlesOfParts>
    <vt:vector size="91" baseType="lpstr">
      <vt:lpstr>计算机技术研究部</vt:lpstr>
      <vt:lpstr>Visio</vt:lpstr>
      <vt:lpstr>网络实用技术基础</vt:lpstr>
      <vt:lpstr>二、局域网组网技术</vt:lpstr>
      <vt:lpstr>考核要求</vt:lpstr>
      <vt:lpstr>（一）局域网概述 </vt:lpstr>
      <vt:lpstr>1.IEEE802参考模型</vt:lpstr>
      <vt:lpstr>局域网层次结构及模型</vt:lpstr>
      <vt:lpstr>IEEE802局域网的物理层 </vt:lpstr>
      <vt:lpstr>IEEE802局域网的介质访问控制子层（MAC）</vt:lpstr>
      <vt:lpstr>IEEE802局域网的逻辑链路控制子层（LLC）</vt:lpstr>
      <vt:lpstr>IEEE802标准系列</vt:lpstr>
      <vt:lpstr>2.无线局域网</vt:lpstr>
      <vt:lpstr>无线局域网环境</vt:lpstr>
      <vt:lpstr>2.无线局域网</vt:lpstr>
      <vt:lpstr> 802.11无线标准性能对比</vt:lpstr>
      <vt:lpstr>PowerPoint 演示文稿</vt:lpstr>
      <vt:lpstr>3.常见以太网种类</vt:lpstr>
      <vt:lpstr>标准以太网</vt:lpstr>
      <vt:lpstr>快速以太网</vt:lpstr>
      <vt:lpstr>千兆以太网</vt:lpstr>
      <vt:lpstr>（二）网络传输介质</vt:lpstr>
      <vt:lpstr>1.有线介质</vt:lpstr>
      <vt:lpstr>双绞线的特点</vt:lpstr>
      <vt:lpstr>各种类别的非屏蔽双绞线</vt:lpstr>
      <vt:lpstr>UTP针脚颜色</vt:lpstr>
      <vt:lpstr>直通双绞线</vt:lpstr>
      <vt:lpstr>直通线和交叉线连接方式</vt:lpstr>
      <vt:lpstr>同轴电缆</vt:lpstr>
      <vt:lpstr>同轴电缆</vt:lpstr>
      <vt:lpstr>同轴电缆的分类</vt:lpstr>
      <vt:lpstr>光纤</vt:lpstr>
      <vt:lpstr>光纤存在缺点的缺点</vt:lpstr>
      <vt:lpstr>2.无线介质</vt:lpstr>
      <vt:lpstr>短波通信</vt:lpstr>
      <vt:lpstr>微波通信</vt:lpstr>
      <vt:lpstr>微波通信的特点</vt:lpstr>
      <vt:lpstr>卫星通信</vt:lpstr>
      <vt:lpstr>通过中心站转发的VSAT通信</vt:lpstr>
      <vt:lpstr>蓝牙</vt:lpstr>
      <vt:lpstr>（三）局域网络设备</vt:lpstr>
      <vt:lpstr>1.网络适配器(NIC)</vt:lpstr>
      <vt:lpstr>2.中继器(REPEATER)</vt:lpstr>
      <vt:lpstr>3.集线器(Hub)</vt:lpstr>
      <vt:lpstr>集线器(Hub)</vt:lpstr>
      <vt:lpstr>4.网桥</vt:lpstr>
      <vt:lpstr>网桥转发实例</vt:lpstr>
      <vt:lpstr>PowerPoint 演示文稿</vt:lpstr>
      <vt:lpstr>5.交换机</vt:lpstr>
      <vt:lpstr>以太网交换机(Ethernet Switch)</vt:lpstr>
      <vt:lpstr>交换机的工作模式</vt:lpstr>
      <vt:lpstr>交换机的分类</vt:lpstr>
      <vt:lpstr>（四）局域网协议</vt:lpstr>
      <vt:lpstr>令牌环</vt:lpstr>
      <vt:lpstr>光纤分布数字接口</vt:lpstr>
      <vt:lpstr>以太网</vt:lpstr>
      <vt:lpstr>1.PPP帧与MAC帧</vt:lpstr>
      <vt:lpstr>点对点信道</vt:lpstr>
      <vt:lpstr>PPP数据帧格式</vt:lpstr>
      <vt:lpstr>广播信道</vt:lpstr>
      <vt:lpstr> MAC帧格式</vt:lpstr>
      <vt:lpstr>PowerPoint 演示文稿</vt:lpstr>
      <vt:lpstr>2.CSMA/CD协议</vt:lpstr>
      <vt:lpstr>3.虚拟局域网</vt:lpstr>
      <vt:lpstr>虚拟局域网</vt:lpstr>
      <vt:lpstr>虚拟局域网不同划分方法的优缺点</vt:lpstr>
      <vt:lpstr>4.高速以太网 </vt:lpstr>
      <vt:lpstr>快速以太网（Fast Ethernet）</vt:lpstr>
      <vt:lpstr>吉比特以太网（Gigabit Ethernet） </vt:lpstr>
      <vt:lpstr>用Ethernet组建企业网的全面解决方案</vt:lpstr>
      <vt:lpstr>10吉比特以太网（10 Gigabit Ethernet） </vt:lpstr>
      <vt:lpstr>其他高速局域网</vt:lpstr>
      <vt:lpstr>光纤分布式数据接口</vt:lpstr>
      <vt:lpstr>高性能并行接口</vt:lpstr>
      <vt:lpstr>光纤通道</vt:lpstr>
      <vt:lpstr>5.宽带接入技术</vt:lpstr>
      <vt:lpstr>光纤同轴混合网</vt:lpstr>
      <vt:lpstr>FTTx 技术</vt:lpstr>
      <vt:lpstr>（五）家庭无线网组建方案</vt:lpstr>
      <vt:lpstr>方案设计</vt:lpstr>
      <vt:lpstr>网络配置与实现</vt:lpstr>
      <vt:lpstr>1.无线网络配置实现</vt:lpstr>
      <vt:lpstr>第一步：</vt:lpstr>
      <vt:lpstr>第二步：</vt:lpstr>
      <vt:lpstr>第三步：</vt:lpstr>
      <vt:lpstr>第四步：</vt:lpstr>
      <vt:lpstr>2）利用软件建立Wi-Fi</vt:lpstr>
      <vt:lpstr>3）利用智能手机的便携式热点功能</vt:lpstr>
      <vt:lpstr>2．利用 Wi-Fi 上网</vt:lpstr>
      <vt:lpstr>　2）智能手机连接 Wi-Fi</vt:lpstr>
      <vt:lpstr>PowerPoint 演示文稿</vt:lpstr>
    </vt:vector>
  </TitlesOfParts>
  <Company>浙江理工大学</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第一讲</dc:title>
  <dc:subject>计算机网络</dc:subject>
  <dc:creator>王兆青</dc:creator>
  <cp:lastModifiedBy>Administrator</cp:lastModifiedBy>
  <cp:revision>2087</cp:revision>
  <cp:lastPrinted>2018-10-15T08:13:57Z</cp:lastPrinted>
  <dcterms:created xsi:type="dcterms:W3CDTF">2002-08-08T08:03:30Z</dcterms:created>
  <dcterms:modified xsi:type="dcterms:W3CDTF">2022-08-31T05:50:51Z</dcterms:modified>
</cp:coreProperties>
</file>