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1" r:id="rId5"/>
    <p:sldId id="260" r:id="rId6"/>
    <p:sldId id="273" r:id="rId7"/>
    <p:sldId id="262" r:id="rId8"/>
    <p:sldId id="274" r:id="rId9"/>
    <p:sldId id="263" r:id="rId10"/>
    <p:sldId id="268" r:id="rId11"/>
    <p:sldId id="265" r:id="rId12"/>
    <p:sldId id="267" r:id="rId13"/>
    <p:sldId id="269" r:id="rId14"/>
    <p:sldId id="272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5">
          <p15:clr>
            <a:srgbClr val="A4A3A4"/>
          </p15:clr>
        </p15:guide>
        <p15:guide id="2" pos="293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王 超" initials="王" lastIdx="1" clrIdx="0">
    <p:extLst>
      <p:ext uri="{19B8F6BF-5375-455C-9EA6-DF929625EA0E}">
        <p15:presenceInfo xmlns:p15="http://schemas.microsoft.com/office/powerpoint/2012/main" userId="70e328746d4293e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40" d="100"/>
          <a:sy n="40" d="100"/>
        </p:scale>
        <p:origin x="1398" y="60"/>
      </p:cViewPr>
      <p:guideLst>
        <p:guide orient="horz" pos="2225"/>
        <p:guide pos="29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4-19T12:19:01.355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8BFDD-02B4-4EF0-B550-FCBA732D5298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A95551-2428-4553-B2EB-D20995843F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95551-2428-4553-B2EB-D20995843F9F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95551-2428-4553-B2EB-D20995843F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403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38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76CEF-DEC7-4CDC-A068-B5C8346746BC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90DB3-4332-4196-9CBB-FF44E48A54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E:\unit%206%20keeping%20fit\WeChat_20190416202948.mp4" TargetMode="External"/><Relationship Id="rId1" Type="http://schemas.microsoft.com/office/2007/relationships/media" Target="file:///E:\unit%206%20keeping%20fit\WeChat_20190416202948.mp4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unit%206%20keeping%20fit\U6-201.wav" TargetMode="External"/><Relationship Id="rId1" Type="http://schemas.microsoft.com/office/2007/relationships/media" Target="file:///E:\unit%206%20keeping%20fit\U6-201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unit%206%20keeping%20fit\U6-202.wav" TargetMode="External"/><Relationship Id="rId1" Type="http://schemas.microsoft.com/office/2007/relationships/media" Target="file:///E:\unit%206%20keeping%20fit\U6-202.wav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slideLayout" Target="../slideLayouts/slideLayout7.xml"/><Relationship Id="rId7" Type="http://schemas.openxmlformats.org/officeDocument/2006/relationships/slide" Target="slide5.xml"/><Relationship Id="rId2" Type="http://schemas.openxmlformats.org/officeDocument/2006/relationships/audio" Target="file:///E:\unit%206%20keeping%20fit\U6-201.wav" TargetMode="External"/><Relationship Id="rId1" Type="http://schemas.microsoft.com/office/2007/relationships/media" Target="file:///E:\unit%206%20keeping%20fit\U6-201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7.xml"/><Relationship Id="rId2" Type="http://schemas.openxmlformats.org/officeDocument/2006/relationships/audio" Target="file:///E:\unit%206%20keeping%20fit\U6-202.wav" TargetMode="External"/><Relationship Id="rId1" Type="http://schemas.microsoft.com/office/2007/relationships/media" Target="file:///E:\unit%206%20keeping%20fit\U6-202.wav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CN" sz="8000" b="1" dirty="0"/>
              <a:t>Unit6  Keeping Fit</a:t>
            </a:r>
            <a:endParaRPr lang="zh-CN" altLang="en-US" sz="80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24" y="2643182"/>
            <a:ext cx="6400800" cy="1752600"/>
          </a:xfrm>
        </p:spPr>
        <p:txBody>
          <a:bodyPr>
            <a:norm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Period3  Reading Part</a:t>
            </a:r>
            <a:endParaRPr lang="zh-CN" altLang="en-US" sz="54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7554" y="4357694"/>
            <a:ext cx="5000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/>
              <a:t>Xiangyin</a:t>
            </a:r>
            <a:r>
              <a:rPr lang="en-US" altLang="zh-CN" sz="2800" b="1" dirty="0"/>
              <a:t> No.1 Vocational School</a:t>
            </a:r>
          </a:p>
          <a:p>
            <a:r>
              <a:rPr lang="en-US" altLang="zh-CN" sz="2800" b="1" dirty="0"/>
              <a:t>                   Wang  Chao</a:t>
            </a:r>
            <a:endParaRPr lang="zh-CN" altLang="en-US" sz="2800" b="1" dirty="0"/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2674" y="-5761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err="1"/>
              <a:t>Ⅰ.Lead</a:t>
            </a:r>
            <a:r>
              <a:rPr lang="en-US" altLang="zh-CN" sz="4800" b="1" dirty="0"/>
              <a:t>-in</a:t>
            </a:r>
            <a:endParaRPr lang="zh-CN" altLang="en-US" sz="4800" b="1" dirty="0"/>
          </a:p>
        </p:txBody>
      </p:sp>
      <p:pic>
        <p:nvPicPr>
          <p:cNvPr id="8" name="WeChat_20190416202948.mp4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3970" y="2569981"/>
            <a:ext cx="5506206" cy="42880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55976" y="555713"/>
            <a:ext cx="42148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1.What</a:t>
            </a:r>
            <a:r>
              <a:rPr lang="zh-CN" altLang="en-US" sz="3200" b="1" dirty="0"/>
              <a:t>’</a:t>
            </a:r>
            <a:r>
              <a:rPr lang="en-US" altLang="zh-CN" sz="3200" b="1" dirty="0"/>
              <a:t>s  she doing</a:t>
            </a:r>
            <a:r>
              <a:rPr lang="zh-CN" altLang="en-US" sz="3200" b="1" dirty="0"/>
              <a:t>？</a:t>
            </a:r>
            <a:endParaRPr lang="en-US" altLang="zh-CN" sz="3200" b="1" dirty="0"/>
          </a:p>
          <a:p>
            <a:endParaRPr lang="en-US" altLang="zh-CN" sz="3200" b="1" dirty="0"/>
          </a:p>
          <a:p>
            <a:r>
              <a:rPr lang="en-US" altLang="zh-CN" sz="3200" b="1" dirty="0"/>
              <a:t>2.Do you think she is healthy</a:t>
            </a:r>
            <a:r>
              <a:rPr lang="zh-CN" altLang="en-US" sz="3200" b="1" dirty="0"/>
              <a:t>？</a:t>
            </a:r>
          </a:p>
        </p:txBody>
      </p:sp>
      <p:sp>
        <p:nvSpPr>
          <p:cNvPr id="6" name="云形标注 5"/>
          <p:cNvSpPr/>
          <p:nvPr/>
        </p:nvSpPr>
        <p:spPr>
          <a:xfrm>
            <a:off x="3532070" y="2581"/>
            <a:ext cx="5429256" cy="3429000"/>
          </a:xfrm>
          <a:prstGeom prst="cloudCallout">
            <a:avLst>
              <a:gd name="adj1" fmla="val -63261"/>
              <a:gd name="adj2" fmla="val 3560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32E142B-CC7B-4F18-B760-C89781CDD086}"/>
              </a:ext>
            </a:extLst>
          </p:cNvPr>
          <p:cNvSpPr txBox="1"/>
          <p:nvPr/>
        </p:nvSpPr>
        <p:spPr>
          <a:xfrm>
            <a:off x="5464752" y="3429000"/>
            <a:ext cx="36517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She is making a smoothie for breakfast</a:t>
            </a:r>
            <a:r>
              <a:rPr lang="en-US" altLang="zh-CN" sz="2800" dirty="0"/>
              <a:t>.</a:t>
            </a:r>
            <a:endParaRPr lang="zh-CN" altLang="en-US" sz="28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8C3AE8C-8173-4A97-AD80-1B757C2D0FED}"/>
              </a:ext>
            </a:extLst>
          </p:cNvPr>
          <p:cNvSpPr txBox="1"/>
          <p:nvPr/>
        </p:nvSpPr>
        <p:spPr>
          <a:xfrm>
            <a:off x="5464752" y="4478556"/>
            <a:ext cx="342964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The breakfast is very nutritious including vegetables and fruits</a:t>
            </a:r>
            <a:r>
              <a:rPr lang="en-US" altLang="zh-CN" sz="2800" dirty="0"/>
              <a:t>.</a:t>
            </a:r>
            <a:endParaRPr lang="zh-CN" altLang="en-US" sz="28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257" y="732639"/>
            <a:ext cx="8424862" cy="476250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35000"/>
              </a:lnSpc>
              <a:spcAft>
                <a:spcPct val="60000"/>
              </a:spcAft>
            </a:pPr>
            <a:r>
              <a:rPr lang="en-US" altLang="zh-CN" sz="1800" b="1" dirty="0">
                <a:latin typeface="Arial" panose="020B0604020202020204" pitchFamily="34" charset="0"/>
              </a:rPr>
              <a:t>        Two years ago, I got a good job. I spent long hours sitting at a desk and operating the computer all day. I drove to work and never did exercise. I began to smoke, because I felt too tired. I felt relaxed when I smoked. But I had to stay up late and couldn’t sleep well. Gradually, I had no appetite and became weaker and weaker.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        Six months ago, I changed my job.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 Luckily my new company offers ideas on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healthy life, which encourages all employees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 to do more exercise and keep healthy. Our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manager thinks a healthy person can always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achieve what he hopes for in his career. So I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begin to carry out my fitness plan. </a:t>
            </a:r>
          </a:p>
        </p:txBody>
      </p:sp>
      <p:pic>
        <p:nvPicPr>
          <p:cNvPr id="5" name="图片 4" descr="0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9141" y="3223255"/>
            <a:ext cx="2822575" cy="3600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U6-201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43900" y="250169"/>
            <a:ext cx="672439" cy="672439"/>
          </a:xfrm>
          <a:prstGeom prst="rect">
            <a:avLst/>
          </a:prstGeom>
        </p:spPr>
      </p:pic>
      <p:sp>
        <p:nvSpPr>
          <p:cNvPr id="11" name="流程图: 资料带 10"/>
          <p:cNvSpPr/>
          <p:nvPr/>
        </p:nvSpPr>
        <p:spPr>
          <a:xfrm>
            <a:off x="0" y="9081"/>
            <a:ext cx="2196908" cy="857256"/>
          </a:xfrm>
          <a:prstGeom prst="flowChartPunchedTap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>
                <a:solidFill>
                  <a:schemeClr val="tx1"/>
                </a:solidFill>
                <a:latin typeface="Britannic Bold" panose="020B0903060703020204" pitchFamily="34" charset="0"/>
              </a:rPr>
              <a:t>Ⅱ.Reading</a:t>
            </a:r>
            <a:endParaRPr lang="zh-CN" altLang="en-US" sz="3200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1520" y="5256782"/>
            <a:ext cx="719772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b="1" dirty="0">
                <a:solidFill>
                  <a:srgbClr val="C00000"/>
                </a:solidFill>
                <a:sym typeface="+mn-ea"/>
              </a:rPr>
              <a:t>Question</a:t>
            </a:r>
            <a:r>
              <a:rPr lang="zh-CN" altLang="en-US" b="1" dirty="0">
                <a:solidFill>
                  <a:srgbClr val="C00000"/>
                </a:solidFill>
                <a:sym typeface="+mn-ea"/>
              </a:rPr>
              <a:t>：</a:t>
            </a:r>
            <a:r>
              <a:rPr lang="en-US" altLang="zh-CN" b="1" dirty="0">
                <a:solidFill>
                  <a:srgbClr val="C00000"/>
                </a:solidFill>
                <a:sym typeface="+mn-ea"/>
              </a:rPr>
              <a:t>What does the </a:t>
            </a:r>
            <a:r>
              <a:rPr lang="en-US" altLang="zh-CN" b="1" dirty="0" err="1">
                <a:solidFill>
                  <a:srgbClr val="C00000"/>
                </a:solidFill>
                <a:sym typeface="+mn-ea"/>
              </a:rPr>
              <a:t>auther</a:t>
            </a:r>
            <a:r>
              <a:rPr lang="en-US" altLang="zh-CN" b="1" dirty="0">
                <a:solidFill>
                  <a:srgbClr val="C00000"/>
                </a:solidFill>
                <a:sym typeface="+mn-ea"/>
              </a:rPr>
              <a:t> think of health</a:t>
            </a:r>
            <a:r>
              <a:rPr lang="zh-CN" altLang="en-US" b="1" dirty="0">
                <a:solidFill>
                  <a:srgbClr val="C00000"/>
                </a:solidFill>
                <a:sym typeface="+mn-ea"/>
              </a:rPr>
              <a:t>？</a:t>
            </a:r>
            <a:endParaRPr lang="zh-CN" altLang="en-US" b="1" dirty="0">
              <a:solidFill>
                <a:srgbClr val="C00000"/>
              </a:solidFill>
            </a:endParaRPr>
          </a:p>
          <a:p>
            <a:r>
              <a:rPr lang="en-US" altLang="zh-CN" b="1" dirty="0">
                <a:solidFill>
                  <a:srgbClr val="C00000"/>
                </a:solidFill>
                <a:sym typeface="+mn-ea"/>
              </a:rPr>
              <a:t>                     What’s his advice</a:t>
            </a:r>
            <a:r>
              <a:rPr lang="zh-CN" altLang="en-US" b="1" dirty="0">
                <a:solidFill>
                  <a:srgbClr val="C00000"/>
                </a:solidFill>
                <a:sym typeface="+mn-ea"/>
              </a:rPr>
              <a:t>？</a:t>
            </a:r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1FA7277-04DE-4686-B32B-98A8D666A5A5}"/>
              </a:ext>
            </a:extLst>
          </p:cNvPr>
          <p:cNvSpPr txBox="1"/>
          <p:nvPr/>
        </p:nvSpPr>
        <p:spPr>
          <a:xfrm>
            <a:off x="2771800" y="114543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A Health Star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bldLvl="0" animBg="1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0985" y="1518301"/>
            <a:ext cx="8424863" cy="454977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Every morning I get up early and do exercise outside. I cycle to work. The most important thing is that I have given up smoking. I eat more vegetables and fruit. Now, I can eat well, sleep well and have a lot of time to do the things I enjoy doing. To my joy, my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colleagues selected me as a “health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star” of our company last month.</a:t>
            </a:r>
          </a:p>
          <a:p>
            <a:pPr>
              <a:lnSpc>
                <a:spcPct val="135000"/>
              </a:lnSpc>
            </a:pPr>
            <a:endParaRPr lang="en-US" altLang="zh-CN" sz="1800" b="1" dirty="0">
              <a:latin typeface="Arial" panose="020B0604020202020204" pitchFamily="34" charset="0"/>
            </a:endParaRP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          In my opinion, nothing is more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valuable than health. Trying every means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to keep fit is my advice to the people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who want to live a happy life in this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beautiful world.</a:t>
            </a:r>
          </a:p>
        </p:txBody>
      </p:sp>
      <p:pic>
        <p:nvPicPr>
          <p:cNvPr id="3" name="图片 2" descr="0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2810820"/>
            <a:ext cx="4211637" cy="4025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U6-202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01024" y="357166"/>
            <a:ext cx="785818" cy="78581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69290" y="66675"/>
            <a:ext cx="977519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</a:rPr>
              <a:t>Question</a:t>
            </a:r>
            <a:r>
              <a:rPr lang="zh-CN" altLang="en-US" sz="3200" b="1">
                <a:solidFill>
                  <a:srgbClr val="C00000"/>
                </a:solidFill>
              </a:rPr>
              <a:t>：</a:t>
            </a:r>
            <a:r>
              <a:rPr lang="en-US" altLang="zh-CN" sz="3200" b="1">
                <a:solidFill>
                  <a:srgbClr val="C00000"/>
                </a:solidFill>
              </a:rPr>
              <a:t>What does the auther think of health</a:t>
            </a:r>
            <a:r>
              <a:rPr lang="zh-CN" altLang="en-US" sz="3200" b="1">
                <a:solidFill>
                  <a:srgbClr val="C00000"/>
                </a:solidFill>
              </a:rPr>
              <a:t>？</a:t>
            </a:r>
          </a:p>
          <a:p>
            <a:r>
              <a:rPr lang="en-US" altLang="zh-CN" sz="3200" b="1">
                <a:solidFill>
                  <a:srgbClr val="C00000"/>
                </a:solidFill>
              </a:rPr>
              <a:t>                     What’s his advice</a:t>
            </a:r>
            <a:r>
              <a:rPr lang="zh-CN" altLang="en-US" sz="3200" b="1">
                <a:solidFill>
                  <a:srgbClr val="C00000"/>
                </a:solidFill>
              </a:rPr>
              <a:t>？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45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bldLvl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5720" y="476582"/>
            <a:ext cx="3263073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2400" b="1" dirty="0">
                <a:solidFill>
                  <a:srgbClr val="CC0000"/>
                </a:solidFill>
                <a:latin typeface="Arial" panose="020B0604020202020204" pitchFamily="34" charset="0"/>
              </a:rPr>
              <a:t>Ⅲ. Read and answer.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633384" y="1428736"/>
            <a:ext cx="7958138" cy="685800"/>
            <a:chOff x="361" y="1480"/>
            <a:chExt cx="5013" cy="432"/>
          </a:xfrm>
        </p:grpSpPr>
        <p:sp>
          <p:nvSpPr>
            <p:cNvPr id="11" name="圆角矩形 10"/>
            <p:cNvSpPr/>
            <p:nvPr/>
          </p:nvSpPr>
          <p:spPr>
            <a:xfrm>
              <a:off x="572" y="1555"/>
              <a:ext cx="4802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00B4CC"/>
                </a:gs>
                <a:gs pos="50000">
                  <a:srgbClr val="00B4CC">
                    <a:gamma/>
                    <a:tint val="21176"/>
                    <a:invGamma/>
                  </a:srgbClr>
                </a:gs>
                <a:gs pos="100000">
                  <a:srgbClr val="00B4CC"/>
                </a:gs>
              </a:gsLst>
              <a:lin ang="5400000" scaled="1"/>
              <a:tileRect/>
            </a:gradFill>
            <a:ln w="127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菱形 11"/>
            <p:cNvSpPr/>
            <p:nvPr/>
          </p:nvSpPr>
          <p:spPr>
            <a:xfrm>
              <a:off x="361" y="1480"/>
              <a:ext cx="432" cy="432"/>
            </a:xfrm>
            <a:prstGeom prst="diamond">
              <a:avLst/>
            </a:prstGeom>
            <a:solidFill>
              <a:srgbClr val="00B4CC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文本框 26680"/>
            <p:cNvSpPr txBox="1"/>
            <p:nvPr/>
          </p:nvSpPr>
          <p:spPr>
            <a:xfrm>
              <a:off x="793" y="1590"/>
              <a:ext cx="4173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eaLnBrk="0" hangingPunct="0"/>
              <a:r>
                <a:rPr lang="en-US" altLang="zh-CN" b="1" dirty="0">
                  <a:solidFill>
                    <a:srgbClr val="003366"/>
                  </a:solidFill>
                  <a:latin typeface="Arial" panose="020B0604020202020204" pitchFamily="34" charset="0"/>
                </a:rPr>
                <a:t>What did he use to do? ________________________</a:t>
              </a:r>
            </a:p>
          </p:txBody>
        </p:sp>
        <p:sp>
          <p:nvSpPr>
            <p:cNvPr id="14" name="文本框 26681"/>
            <p:cNvSpPr txBox="1"/>
            <p:nvPr/>
          </p:nvSpPr>
          <p:spPr>
            <a:xfrm>
              <a:off x="458" y="1542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0" hangingPunct="0"/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33384" y="3505216"/>
            <a:ext cx="7958138" cy="685800"/>
            <a:chOff x="361" y="1994"/>
            <a:chExt cx="5013" cy="432"/>
          </a:xfrm>
        </p:grpSpPr>
        <p:sp>
          <p:nvSpPr>
            <p:cNvPr id="7" name="圆角矩形 6"/>
            <p:cNvSpPr/>
            <p:nvPr/>
          </p:nvSpPr>
          <p:spPr>
            <a:xfrm>
              <a:off x="572" y="2069"/>
              <a:ext cx="4802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117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  <a:tileRect/>
            </a:gradFill>
            <a:ln w="127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61" y="1994"/>
              <a:ext cx="432" cy="432"/>
            </a:xfrm>
            <a:prstGeom prst="diamond">
              <a:avLst/>
            </a:prstGeom>
            <a:solidFill>
              <a:schemeClr val="hlink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文本框 26685"/>
            <p:cNvSpPr txBox="1"/>
            <p:nvPr/>
          </p:nvSpPr>
          <p:spPr>
            <a:xfrm>
              <a:off x="793" y="2104"/>
              <a:ext cx="4173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eaLnBrk="0" hangingPunct="0"/>
              <a:r>
                <a:rPr lang="en-US" altLang="zh-CN" b="1">
                  <a:solidFill>
                    <a:srgbClr val="003366"/>
                  </a:solidFill>
                  <a:latin typeface="Arial" panose="020B0604020202020204" pitchFamily="34" charset="0"/>
                </a:rPr>
                <a:t>Why did he smoke? ____________________________</a:t>
              </a:r>
            </a:p>
          </p:txBody>
        </p:sp>
        <p:sp>
          <p:nvSpPr>
            <p:cNvPr id="10" name="文本框 26686"/>
            <p:cNvSpPr txBox="1"/>
            <p:nvPr/>
          </p:nvSpPr>
          <p:spPr>
            <a:xfrm>
              <a:off x="458" y="2056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1319183" y="2122502"/>
            <a:ext cx="7200900" cy="1317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CN" b="1" dirty="0">
                <a:solidFill>
                  <a:srgbClr val="800000"/>
                </a:solidFill>
                <a:latin typeface="Arial" panose="020B0604020202020204" pitchFamily="34" charset="0"/>
              </a:rPr>
              <a:t>A. Spending long hours sitting at a desk. </a:t>
            </a:r>
          </a:p>
          <a:p>
            <a:pPr>
              <a:lnSpc>
                <a:spcPct val="125000"/>
              </a:lnSpc>
            </a:pPr>
            <a:r>
              <a:rPr lang="en-US" altLang="zh-CN" b="1" dirty="0">
                <a:solidFill>
                  <a:srgbClr val="800000"/>
                </a:solidFill>
                <a:latin typeface="Arial" panose="020B0604020202020204" pitchFamily="34" charset="0"/>
              </a:rPr>
              <a:t>B. Playing online games all day.</a:t>
            </a:r>
          </a:p>
          <a:p>
            <a:pPr>
              <a:lnSpc>
                <a:spcPct val="125000"/>
              </a:lnSpc>
            </a:pPr>
            <a:r>
              <a:rPr lang="en-US" altLang="zh-CN" b="1" dirty="0">
                <a:solidFill>
                  <a:srgbClr val="800000"/>
                </a:solidFill>
                <a:latin typeface="Arial" panose="020B0604020202020204" pitchFamily="34" charset="0"/>
              </a:rPr>
              <a:t>C. Riding to work. </a:t>
            </a:r>
          </a:p>
          <a:p>
            <a:pPr>
              <a:lnSpc>
                <a:spcPct val="125000"/>
              </a:lnSpc>
            </a:pPr>
            <a:r>
              <a:rPr lang="en-US" altLang="zh-CN" b="1" dirty="0">
                <a:solidFill>
                  <a:srgbClr val="800000"/>
                </a:solidFill>
                <a:latin typeface="Arial" panose="020B0604020202020204" pitchFamily="34" charset="0"/>
              </a:rPr>
              <a:t>D. Doing exercise too often.</a:t>
            </a:r>
          </a:p>
        </p:txBody>
      </p:sp>
      <p:sp>
        <p:nvSpPr>
          <p:cNvPr id="6" name="矩形 5"/>
          <p:cNvSpPr/>
          <p:nvPr/>
        </p:nvSpPr>
        <p:spPr>
          <a:xfrm>
            <a:off x="1319183" y="4183077"/>
            <a:ext cx="7058025" cy="1317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A. Because he couldn’t sleep well. 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B. Because he had no appetite.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C. Because he stayed up late. 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D. Because he was too tired.</a:t>
            </a:r>
          </a:p>
        </p:txBody>
      </p:sp>
      <p:pic>
        <p:nvPicPr>
          <p:cNvPr id="28" name="图片 27" descr="Small_2009121411431573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69896" y="1429057"/>
            <a:ext cx="4635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" name="图片 28" descr="Small_200912141143151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8582" y="3536954"/>
            <a:ext cx="463550" cy="46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257" y="732639"/>
            <a:ext cx="8424862" cy="476250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35000"/>
              </a:lnSpc>
              <a:spcAft>
                <a:spcPct val="60000"/>
              </a:spcAft>
            </a:pPr>
            <a:r>
              <a:rPr lang="en-US" altLang="zh-CN" sz="1800" b="1" dirty="0">
                <a:latin typeface="Arial" panose="020B0604020202020204" pitchFamily="34" charset="0"/>
              </a:rPr>
              <a:t>        Two years ago, I got a good job. </a:t>
            </a:r>
            <a:r>
              <a:rPr lang="en-US" altLang="zh-CN" sz="1800" b="1" dirty="0">
                <a:solidFill>
                  <a:srgbClr val="C00000"/>
                </a:solidFill>
                <a:latin typeface="Arial" panose="020B0604020202020204" pitchFamily="34" charset="0"/>
              </a:rPr>
              <a:t>I spent long hours sitting at a desk and operating the computer all day. </a:t>
            </a:r>
            <a:r>
              <a:rPr lang="en-US" altLang="zh-CN" sz="1800" b="1" dirty="0">
                <a:latin typeface="Arial" panose="020B0604020202020204" pitchFamily="34" charset="0"/>
              </a:rPr>
              <a:t>I drove to work and never did exercise. </a:t>
            </a:r>
            <a:r>
              <a:rPr lang="en-US" altLang="zh-CN" sz="1800" b="1" dirty="0">
                <a:solidFill>
                  <a:srgbClr val="C00000"/>
                </a:solidFill>
                <a:latin typeface="Arial" panose="020B0604020202020204" pitchFamily="34" charset="0"/>
              </a:rPr>
              <a:t>I began to smoke, because I felt too tired. </a:t>
            </a:r>
            <a:r>
              <a:rPr lang="en-US" altLang="zh-CN" sz="1800" b="1" dirty="0">
                <a:latin typeface="Arial" panose="020B0604020202020204" pitchFamily="34" charset="0"/>
              </a:rPr>
              <a:t>I felt relaxed when I smoked. But I had to stay up late and couldn’t sleep well. Gradually, I had no appetite and became weaker and weaker.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        Six months ago, I changed my job.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solidFill>
                  <a:srgbClr val="C00000"/>
                </a:solidFill>
                <a:latin typeface="Arial" panose="020B0604020202020204" pitchFamily="34" charset="0"/>
              </a:rPr>
              <a:t> Luckily my new company offers ideas on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solidFill>
                  <a:srgbClr val="C00000"/>
                </a:solidFill>
                <a:latin typeface="Arial" panose="020B0604020202020204" pitchFamily="34" charset="0"/>
              </a:rPr>
              <a:t>healthy life,</a:t>
            </a:r>
            <a:r>
              <a:rPr lang="en-US" altLang="zh-CN" sz="1800" b="1" dirty="0">
                <a:latin typeface="Arial" panose="020B0604020202020204" pitchFamily="34" charset="0"/>
              </a:rPr>
              <a:t> which encourages all employees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 to do more exercise and keep healthy. Our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manager thinks a healthy person can always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achieve what he hopes for in his career. So I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begin to carry out my fitness plan. </a:t>
            </a:r>
          </a:p>
        </p:txBody>
      </p:sp>
      <p:pic>
        <p:nvPicPr>
          <p:cNvPr id="5" name="图片 4" descr="0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9141" y="3223255"/>
            <a:ext cx="2822575" cy="3600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U6-201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43900" y="250169"/>
            <a:ext cx="672439" cy="672439"/>
          </a:xfrm>
          <a:prstGeom prst="rect">
            <a:avLst/>
          </a:prstGeom>
        </p:spPr>
      </p:pic>
      <p:sp>
        <p:nvSpPr>
          <p:cNvPr id="11" name="流程图: 资料带 10"/>
          <p:cNvSpPr/>
          <p:nvPr/>
        </p:nvSpPr>
        <p:spPr>
          <a:xfrm>
            <a:off x="0" y="9081"/>
            <a:ext cx="2196908" cy="857256"/>
          </a:xfrm>
          <a:prstGeom prst="flowChartPunchedTap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>
                <a:solidFill>
                  <a:schemeClr val="tx1"/>
                </a:solidFill>
                <a:latin typeface="Britannic Bold" panose="020B0903060703020204" pitchFamily="34" charset="0"/>
              </a:rPr>
              <a:t>Ⅱ.Reading</a:t>
            </a:r>
            <a:endParaRPr lang="zh-CN" altLang="en-US" sz="3200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1520" y="5256782"/>
            <a:ext cx="719772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b="1" dirty="0">
                <a:solidFill>
                  <a:srgbClr val="C00000"/>
                </a:solidFill>
                <a:sym typeface="+mn-ea"/>
              </a:rPr>
              <a:t>Question</a:t>
            </a:r>
            <a:r>
              <a:rPr lang="zh-CN" altLang="en-US" b="1" dirty="0">
                <a:solidFill>
                  <a:srgbClr val="C00000"/>
                </a:solidFill>
                <a:sym typeface="+mn-ea"/>
              </a:rPr>
              <a:t>：</a:t>
            </a:r>
            <a:r>
              <a:rPr lang="en-US" altLang="zh-CN" b="1" dirty="0">
                <a:solidFill>
                  <a:srgbClr val="C00000"/>
                </a:solidFill>
                <a:sym typeface="+mn-ea"/>
              </a:rPr>
              <a:t>What does the </a:t>
            </a:r>
            <a:r>
              <a:rPr lang="en-US" altLang="zh-CN" b="1" dirty="0" err="1">
                <a:solidFill>
                  <a:srgbClr val="C00000"/>
                </a:solidFill>
                <a:sym typeface="+mn-ea"/>
              </a:rPr>
              <a:t>auther</a:t>
            </a:r>
            <a:r>
              <a:rPr lang="en-US" altLang="zh-CN" b="1" dirty="0">
                <a:solidFill>
                  <a:srgbClr val="C00000"/>
                </a:solidFill>
                <a:sym typeface="+mn-ea"/>
              </a:rPr>
              <a:t> think of health</a:t>
            </a:r>
            <a:r>
              <a:rPr lang="zh-CN" altLang="en-US" b="1" dirty="0">
                <a:solidFill>
                  <a:srgbClr val="C00000"/>
                </a:solidFill>
                <a:sym typeface="+mn-ea"/>
              </a:rPr>
              <a:t>？</a:t>
            </a:r>
            <a:endParaRPr lang="zh-CN" altLang="en-US" b="1" dirty="0">
              <a:solidFill>
                <a:srgbClr val="C00000"/>
              </a:solidFill>
            </a:endParaRPr>
          </a:p>
          <a:p>
            <a:r>
              <a:rPr lang="en-US" altLang="zh-CN" b="1" dirty="0">
                <a:solidFill>
                  <a:srgbClr val="C00000"/>
                </a:solidFill>
                <a:sym typeface="+mn-ea"/>
              </a:rPr>
              <a:t>                     What’s his advice</a:t>
            </a:r>
            <a:r>
              <a:rPr lang="zh-CN" altLang="en-US" b="1" dirty="0">
                <a:solidFill>
                  <a:srgbClr val="C00000"/>
                </a:solidFill>
                <a:sym typeface="+mn-ea"/>
              </a:rPr>
              <a:t>？</a:t>
            </a:r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1FA7277-04DE-4686-B32B-98A8D666A5A5}"/>
              </a:ext>
            </a:extLst>
          </p:cNvPr>
          <p:cNvSpPr txBox="1"/>
          <p:nvPr/>
        </p:nvSpPr>
        <p:spPr>
          <a:xfrm>
            <a:off x="2771800" y="114543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A Health Star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箭头: 左 5">
            <a:hlinkClick r:id="rId7" action="ppaction://hlinksldjump"/>
            <a:extLst>
              <a:ext uri="{FF2B5EF4-FFF2-40B4-BE49-F238E27FC236}">
                <a16:creationId xmlns:a16="http://schemas.microsoft.com/office/drawing/2014/main" id="{3C9E36C1-6A78-466A-942E-85B1EA3B44F0}"/>
              </a:ext>
            </a:extLst>
          </p:cNvPr>
          <p:cNvSpPr/>
          <p:nvPr/>
        </p:nvSpPr>
        <p:spPr>
          <a:xfrm>
            <a:off x="7449245" y="5901942"/>
            <a:ext cx="867171" cy="55139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96560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5297" y="1373168"/>
            <a:ext cx="7972426" cy="685800"/>
            <a:chOff x="355" y="2508"/>
            <a:chExt cx="5022" cy="432"/>
          </a:xfrm>
        </p:grpSpPr>
        <p:sp>
          <p:nvSpPr>
            <p:cNvPr id="11" name="圆角矩形 10"/>
            <p:cNvSpPr/>
            <p:nvPr/>
          </p:nvSpPr>
          <p:spPr>
            <a:xfrm>
              <a:off x="566" y="2583"/>
              <a:ext cx="4811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127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菱形 11"/>
            <p:cNvSpPr/>
            <p:nvPr/>
          </p:nvSpPr>
          <p:spPr>
            <a:xfrm>
              <a:off x="355" y="2508"/>
              <a:ext cx="432" cy="432"/>
            </a:xfrm>
            <a:prstGeom prst="diamond">
              <a:avLst/>
            </a:prstGeom>
            <a:solidFill>
              <a:schemeClr val="accent2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文本框 4"/>
            <p:cNvSpPr txBox="1"/>
            <p:nvPr/>
          </p:nvSpPr>
          <p:spPr>
            <a:xfrm>
              <a:off x="793" y="2618"/>
              <a:ext cx="4173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eaLnBrk="0" hangingPunct="0"/>
              <a:r>
                <a:rPr lang="en-US" altLang="zh-CN" b="1">
                  <a:solidFill>
                    <a:srgbClr val="003366"/>
                  </a:solidFill>
                  <a:latin typeface="Arial" panose="020B0604020202020204" pitchFamily="34" charset="0"/>
                </a:rPr>
                <a:t>Why did he change his way of life? ___________________</a:t>
              </a:r>
            </a:p>
          </p:txBody>
        </p:sp>
        <p:sp>
          <p:nvSpPr>
            <p:cNvPr id="14" name="文本框 5"/>
            <p:cNvSpPr txBox="1"/>
            <p:nvPr/>
          </p:nvSpPr>
          <p:spPr>
            <a:xfrm>
              <a:off x="452" y="2570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5297" y="3452793"/>
            <a:ext cx="7972426" cy="685800"/>
            <a:chOff x="355" y="3022"/>
            <a:chExt cx="5022" cy="432"/>
          </a:xfrm>
        </p:grpSpPr>
        <p:sp>
          <p:nvSpPr>
            <p:cNvPr id="7" name="圆角矩形 6"/>
            <p:cNvSpPr/>
            <p:nvPr/>
          </p:nvSpPr>
          <p:spPr>
            <a:xfrm>
              <a:off x="566" y="3097"/>
              <a:ext cx="4811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2117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  <a:tileRect/>
            </a:gradFill>
            <a:ln w="127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55" y="3022"/>
              <a:ext cx="432" cy="432"/>
            </a:xfrm>
            <a:prstGeom prst="diamond">
              <a:avLst/>
            </a:prstGeom>
            <a:solidFill>
              <a:schemeClr val="folHlink"/>
            </a:solidFill>
            <a:ln w="254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文本框 9"/>
            <p:cNvSpPr txBox="1"/>
            <p:nvPr/>
          </p:nvSpPr>
          <p:spPr>
            <a:xfrm>
              <a:off x="793" y="3132"/>
              <a:ext cx="4233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eaLnBrk="0" hangingPunct="0"/>
              <a:r>
                <a:rPr lang="en-US" altLang="zh-CN" b="1" dirty="0">
                  <a:solidFill>
                    <a:srgbClr val="003366"/>
                  </a:solidFill>
                  <a:latin typeface="Arial" panose="020B0604020202020204" pitchFamily="34" charset="0"/>
                </a:rPr>
                <a:t>What does he do now? ____________________________</a:t>
              </a:r>
            </a:p>
          </p:txBody>
        </p:sp>
        <p:sp>
          <p:nvSpPr>
            <p:cNvPr id="10" name="文本框 10"/>
            <p:cNvSpPr txBox="1"/>
            <p:nvPr/>
          </p:nvSpPr>
          <p:spPr>
            <a:xfrm>
              <a:off x="452" y="3084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0" hangingPunct="0"/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</a:rPr>
                <a:t>4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1390621" y="2051029"/>
            <a:ext cx="7200900" cy="1317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A. Because the doctor told him to do so. 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B. Because he was ill.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C. Because he wanted to lose weight. 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D. Because the new company offered the healthy life idea.</a:t>
            </a:r>
          </a:p>
        </p:txBody>
      </p:sp>
      <p:sp>
        <p:nvSpPr>
          <p:cNvPr id="5" name="矩形 4"/>
          <p:cNvSpPr/>
          <p:nvPr/>
        </p:nvSpPr>
        <p:spPr>
          <a:xfrm>
            <a:off x="1390621" y="4110017"/>
            <a:ext cx="7058025" cy="1317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A. He gets up early and does exercise. 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B. He keeps on smoking.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C. He eats fast food. </a:t>
            </a:r>
          </a:p>
          <a:p>
            <a:pPr>
              <a:lnSpc>
                <a:spcPct val="125000"/>
              </a:lnSpc>
            </a:pPr>
            <a:r>
              <a:rPr lang="en-US" altLang="zh-CN" b="1">
                <a:solidFill>
                  <a:srgbClr val="800000"/>
                </a:solidFill>
                <a:latin typeface="Arial" panose="020B0604020202020204" pitchFamily="34" charset="0"/>
              </a:rPr>
              <a:t>D. He stays up late.</a:t>
            </a:r>
          </a:p>
        </p:txBody>
      </p:sp>
      <p:sp>
        <p:nvSpPr>
          <p:cNvPr id="6" name="矩形 5"/>
          <p:cNvSpPr/>
          <p:nvPr/>
        </p:nvSpPr>
        <p:spPr>
          <a:xfrm>
            <a:off x="357158" y="428604"/>
            <a:ext cx="3570208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2400" b="1" dirty="0">
                <a:solidFill>
                  <a:srgbClr val="CC0000"/>
                </a:solidFill>
                <a:latin typeface="Arial" panose="020B0604020202020204" pitchFamily="34" charset="0"/>
              </a:rPr>
              <a:t>Ⅲ. Read and complete.</a:t>
            </a:r>
          </a:p>
        </p:txBody>
      </p:sp>
      <p:pic>
        <p:nvPicPr>
          <p:cNvPr id="15" name="图片 14" descr="Small_2009121411431573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8648" y="3465516"/>
            <a:ext cx="4635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" name="图片 15" descr="Small_200912141143151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512" y="1357298"/>
            <a:ext cx="463550" cy="46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0985" y="1518301"/>
            <a:ext cx="8424863" cy="4549775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35000"/>
              </a:lnSpc>
            </a:pPr>
            <a:r>
              <a:rPr lang="en-US" altLang="zh-CN" sz="1800" b="1" dirty="0">
                <a:solidFill>
                  <a:srgbClr val="C00000"/>
                </a:solidFill>
                <a:latin typeface="Arial" panose="020B0604020202020204" pitchFamily="34" charset="0"/>
              </a:rPr>
              <a:t>Every morning I get up early and do exercise outside</a:t>
            </a:r>
            <a:r>
              <a:rPr lang="en-US" altLang="zh-CN" sz="1800" b="1" dirty="0">
                <a:latin typeface="Arial" panose="020B0604020202020204" pitchFamily="34" charset="0"/>
              </a:rPr>
              <a:t>. I cycle to work. The most important thing is that I have given up smoking. I eat more vegetables and fruit. Now, I can eat well, sleep well and have a lot of time to do the things I enjoy doing. To my joy, my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colleagues selected me as a “health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star” of our company last month.</a:t>
            </a:r>
          </a:p>
          <a:p>
            <a:pPr>
              <a:lnSpc>
                <a:spcPct val="135000"/>
              </a:lnSpc>
            </a:pPr>
            <a:endParaRPr lang="en-US" altLang="zh-CN" sz="1800" b="1" dirty="0">
              <a:latin typeface="Arial" panose="020B0604020202020204" pitchFamily="34" charset="0"/>
            </a:endParaRP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          In my opinion, nothing is more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valuable than health. Trying every means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to keep fit is my advice to the people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who want to live a happy life in this </a:t>
            </a:r>
          </a:p>
          <a:p>
            <a:pPr>
              <a:lnSpc>
                <a:spcPct val="135000"/>
              </a:lnSpc>
            </a:pPr>
            <a:r>
              <a:rPr lang="en-US" altLang="zh-CN" sz="1800" b="1" dirty="0">
                <a:latin typeface="Arial" panose="020B0604020202020204" pitchFamily="34" charset="0"/>
              </a:rPr>
              <a:t>beautiful world.</a:t>
            </a:r>
          </a:p>
        </p:txBody>
      </p:sp>
      <p:pic>
        <p:nvPicPr>
          <p:cNvPr id="3" name="图片 2" descr="0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2810820"/>
            <a:ext cx="4211637" cy="4025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U6-202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01024" y="357166"/>
            <a:ext cx="785818" cy="78581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69290" y="66675"/>
            <a:ext cx="977519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</a:rPr>
              <a:t>Question</a:t>
            </a:r>
            <a:r>
              <a:rPr lang="zh-CN" altLang="en-US" sz="3200" b="1">
                <a:solidFill>
                  <a:srgbClr val="C00000"/>
                </a:solidFill>
              </a:rPr>
              <a:t>：</a:t>
            </a:r>
            <a:r>
              <a:rPr lang="en-US" altLang="zh-CN" sz="3200" b="1">
                <a:solidFill>
                  <a:srgbClr val="C00000"/>
                </a:solidFill>
              </a:rPr>
              <a:t>What does the auther think of health</a:t>
            </a:r>
            <a:r>
              <a:rPr lang="zh-CN" altLang="en-US" sz="3200" b="1">
                <a:solidFill>
                  <a:srgbClr val="C00000"/>
                </a:solidFill>
              </a:rPr>
              <a:t>？</a:t>
            </a:r>
          </a:p>
          <a:p>
            <a:r>
              <a:rPr lang="en-US" altLang="zh-CN" sz="3200" b="1">
                <a:solidFill>
                  <a:srgbClr val="C00000"/>
                </a:solidFill>
              </a:rPr>
              <a:t>                     What’s his advice</a:t>
            </a:r>
            <a:r>
              <a:rPr lang="zh-CN" altLang="en-US" sz="3200" b="1">
                <a:solidFill>
                  <a:srgbClr val="C00000"/>
                </a:solidFill>
              </a:rPr>
              <a:t>？</a:t>
            </a:r>
          </a:p>
        </p:txBody>
      </p:sp>
      <p:sp>
        <p:nvSpPr>
          <p:cNvPr id="6" name="箭头: 左 5">
            <a:hlinkClick r:id="rId7" action="ppaction://hlinksldjump"/>
            <a:extLst>
              <a:ext uri="{FF2B5EF4-FFF2-40B4-BE49-F238E27FC236}">
                <a16:creationId xmlns:a16="http://schemas.microsoft.com/office/drawing/2014/main" id="{8F424C20-9A8A-4A92-A98C-134ECB53E2C4}"/>
              </a:ext>
            </a:extLst>
          </p:cNvPr>
          <p:cNvSpPr/>
          <p:nvPr/>
        </p:nvSpPr>
        <p:spPr>
          <a:xfrm>
            <a:off x="7668344" y="5733256"/>
            <a:ext cx="648072" cy="76757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66641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3705" y="113030"/>
            <a:ext cx="36925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/>
            <a:r>
              <a:rPr lang="en-US" altLang="zh-CN" sz="2400" b="1">
                <a:solidFill>
                  <a:srgbClr val="CC0000"/>
                </a:solidFill>
                <a:latin typeface="Arial" panose="020B0604020202020204" pitchFamily="34" charset="0"/>
              </a:rPr>
              <a:t>  </a:t>
            </a:r>
            <a:endParaRPr lang="zh-CN" altLang="en-US" sz="2400" dirty="0"/>
          </a:p>
          <a:p>
            <a:pPr algn="l"/>
            <a:r>
              <a:rPr lang="en-US" altLang="zh-CN" sz="2400" b="1" dirty="0">
                <a:solidFill>
                  <a:srgbClr val="C00000"/>
                </a:solidFill>
                <a:sym typeface="+mn-ea"/>
              </a:rPr>
              <a:t>Ⅳ </a:t>
            </a:r>
            <a:r>
              <a:rPr lang="en-US" altLang="zh-CN" sz="2400" b="1">
                <a:solidFill>
                  <a:srgbClr val="CC0000"/>
                </a:solidFill>
                <a:latin typeface="Arial" panose="020B0604020202020204" pitchFamily="34" charset="0"/>
              </a:rPr>
              <a:t>Read and complete.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8608" y="942954"/>
            <a:ext cx="8424862" cy="4967287"/>
            <a:chOff x="295" y="981"/>
            <a:chExt cx="5307" cy="3129"/>
          </a:xfrm>
        </p:grpSpPr>
        <p:pic>
          <p:nvPicPr>
            <p:cNvPr id="4" name="图片 3" descr="Back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" y="981"/>
              <a:ext cx="5307" cy="312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" name="Rectangle 8"/>
            <p:cNvSpPr/>
            <p:nvPr/>
          </p:nvSpPr>
          <p:spPr>
            <a:xfrm>
              <a:off x="487" y="1207"/>
              <a:ext cx="4853" cy="2554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2699999" algn="ctr" rotWithShape="0">
                <a:schemeClr val="bg1">
                  <a:alpha val="50000"/>
                </a:schemeClr>
              </a:outerShdw>
            </a:effectLst>
          </p:spPr>
          <p:txBody>
            <a:bodyPr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6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800" b="1" dirty="0">
                  <a:latin typeface="Arial" panose="020B0604020202020204" pitchFamily="34" charset="0"/>
                </a:rPr>
                <a:t>        Hi, I’m Jack. I’m glad to become the “health star” of our company this year. But two years ago I was weak. I had a very good job at that time, but I was very busy. I had to ____________________, ____________________________ every day. In order to relax myself, I ________________. The bad habits destroyed my health, I had no appetite and _________________________. 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800" b="1" dirty="0">
                  <a:latin typeface="Arial" panose="020B0604020202020204" pitchFamily="34" charset="0"/>
                </a:rPr>
                <a:t>         Then I decided to change my job. The healthy life idea of our company attracted me and I began to carry out my fitness plan. First, I gave up driving and began to _____________________. Then, I took exercise. I __________________. At last, I stopped smoking and had _______________________. Several months later, I’m pleased to see that I became ______________.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2113620" y="4931082"/>
            <a:ext cx="1530350" cy="3667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a health star</a:t>
            </a:r>
          </a:p>
        </p:txBody>
      </p:sp>
      <p:sp>
        <p:nvSpPr>
          <p:cNvPr id="7" name="矩形 6"/>
          <p:cNvSpPr/>
          <p:nvPr/>
        </p:nvSpPr>
        <p:spPr>
          <a:xfrm>
            <a:off x="967127" y="2281545"/>
            <a:ext cx="2520950" cy="3667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operate the computer</a:t>
            </a:r>
          </a:p>
        </p:txBody>
      </p:sp>
      <p:sp>
        <p:nvSpPr>
          <p:cNvPr id="8" name="矩形 7"/>
          <p:cNvSpPr/>
          <p:nvPr/>
        </p:nvSpPr>
        <p:spPr>
          <a:xfrm>
            <a:off x="603907" y="2576502"/>
            <a:ext cx="1924050" cy="3667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began to smoke</a:t>
            </a:r>
          </a:p>
        </p:txBody>
      </p:sp>
      <p:sp>
        <p:nvSpPr>
          <p:cNvPr id="9" name="矩形 8"/>
          <p:cNvSpPr/>
          <p:nvPr/>
        </p:nvSpPr>
        <p:spPr>
          <a:xfrm>
            <a:off x="1914230" y="2943215"/>
            <a:ext cx="3181350" cy="3667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became weaker and weaker</a:t>
            </a:r>
          </a:p>
        </p:txBody>
      </p:sp>
      <p:sp>
        <p:nvSpPr>
          <p:cNvPr id="10" name="矩形 9"/>
          <p:cNvSpPr/>
          <p:nvPr/>
        </p:nvSpPr>
        <p:spPr>
          <a:xfrm>
            <a:off x="4290400" y="3948420"/>
            <a:ext cx="1631950" cy="366712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cycle to work</a:t>
            </a:r>
          </a:p>
        </p:txBody>
      </p:sp>
      <p:sp>
        <p:nvSpPr>
          <p:cNvPr id="11" name="矩形 10"/>
          <p:cNvSpPr/>
          <p:nvPr/>
        </p:nvSpPr>
        <p:spPr>
          <a:xfrm>
            <a:off x="1885655" y="4243377"/>
            <a:ext cx="1479550" cy="3667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got up early</a:t>
            </a:r>
          </a:p>
        </p:txBody>
      </p:sp>
      <p:sp>
        <p:nvSpPr>
          <p:cNvPr id="12" name="矩形 11"/>
          <p:cNvSpPr/>
          <p:nvPr/>
        </p:nvSpPr>
        <p:spPr>
          <a:xfrm>
            <a:off x="529295" y="4564052"/>
            <a:ext cx="2965450" cy="3667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more vegetables and fruit</a:t>
            </a:r>
          </a:p>
        </p:txBody>
      </p:sp>
      <p:sp>
        <p:nvSpPr>
          <p:cNvPr id="13" name="矩形 12"/>
          <p:cNvSpPr/>
          <p:nvPr/>
        </p:nvSpPr>
        <p:spPr>
          <a:xfrm>
            <a:off x="5864247" y="1928802"/>
            <a:ext cx="1492250" cy="366713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bg1"/>
            </a:outerShdw>
          </a:effectLst>
        </p:spPr>
        <p:txBody>
          <a:bodyPr wrap="none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en-US" altLang="zh-CN" sz="1800" b="1" dirty="0">
                <a:solidFill>
                  <a:srgbClr val="990033"/>
                </a:solidFill>
                <a:latin typeface="Arial" panose="020B0604020202020204" pitchFamily="34" charset="0"/>
              </a:rPr>
              <a:t>sit at a desk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5615" y="384175"/>
            <a:ext cx="68052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/>
              <a:t>How does Jack become a Health Star</a:t>
            </a:r>
            <a:r>
              <a:rPr lang="zh-CN" altLang="en-US" sz="3200" b="1"/>
              <a:t>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21385" y="1126490"/>
            <a:ext cx="3022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/>
              <a:t>Two years ago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629275" y="1126490"/>
            <a:ext cx="29806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 Now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9095" y="1726565"/>
            <a:ext cx="42894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sat at a desk and operated the computer all day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9095" y="3072765"/>
            <a:ext cx="41516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smoked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79095" y="3533140"/>
            <a:ext cx="38696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stayed up late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01320" y="3963035"/>
            <a:ext cx="41071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had no appetite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75615" y="4618355"/>
            <a:ext cx="2117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/>
              <a:t>weak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130165" y="4618355"/>
            <a:ext cx="34798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/>
              <a:t>become a Health Star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1560" y="5213017"/>
            <a:ext cx="75876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Bad habits influence your health!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9095" y="2612390"/>
            <a:ext cx="4275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drove to work</a:t>
            </a:r>
          </a:p>
        </p:txBody>
      </p:sp>
      <p:sp>
        <p:nvSpPr>
          <p:cNvPr id="19" name="虚尾箭头 18"/>
          <p:cNvSpPr/>
          <p:nvPr/>
        </p:nvSpPr>
        <p:spPr>
          <a:xfrm>
            <a:off x="4481830" y="1997710"/>
            <a:ext cx="864235" cy="288290"/>
          </a:xfrm>
          <a:prstGeom prst="strip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虚尾箭头 21"/>
          <p:cNvSpPr/>
          <p:nvPr/>
        </p:nvSpPr>
        <p:spPr>
          <a:xfrm>
            <a:off x="4481830" y="2698115"/>
            <a:ext cx="864235" cy="288290"/>
          </a:xfrm>
          <a:prstGeom prst="strip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虚尾箭头 27"/>
          <p:cNvSpPr/>
          <p:nvPr/>
        </p:nvSpPr>
        <p:spPr>
          <a:xfrm>
            <a:off x="4481830" y="3158490"/>
            <a:ext cx="864235" cy="288290"/>
          </a:xfrm>
          <a:prstGeom prst="strip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虚尾箭头 28"/>
          <p:cNvSpPr/>
          <p:nvPr/>
        </p:nvSpPr>
        <p:spPr>
          <a:xfrm>
            <a:off x="4481830" y="3674745"/>
            <a:ext cx="864235" cy="288290"/>
          </a:xfrm>
          <a:prstGeom prst="strip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虚尾箭头 29"/>
          <p:cNvSpPr/>
          <p:nvPr/>
        </p:nvSpPr>
        <p:spPr>
          <a:xfrm>
            <a:off x="4481830" y="4135120"/>
            <a:ext cx="864235" cy="288290"/>
          </a:xfrm>
          <a:prstGeom prst="strip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446492" y="1709211"/>
            <a:ext cx="36688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do more exercise and keep healthy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5606415" y="2658110"/>
            <a:ext cx="2759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cycle to work</a:t>
            </a:r>
            <a:endParaRPr lang="zh-CN" altLang="en-US" sz="2400" b="1" dirty="0"/>
          </a:p>
        </p:txBody>
      </p:sp>
      <p:sp>
        <p:nvSpPr>
          <p:cNvPr id="34" name="文本框 33"/>
          <p:cNvSpPr txBox="1"/>
          <p:nvPr/>
        </p:nvSpPr>
        <p:spPr>
          <a:xfrm>
            <a:off x="5706110" y="3164840"/>
            <a:ext cx="27730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606415" y="3093085"/>
            <a:ext cx="3355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give up smoking</a:t>
            </a:r>
            <a:endParaRPr lang="zh-CN" altLang="en-US" sz="2400" b="1" dirty="0"/>
          </a:p>
        </p:txBody>
      </p:sp>
      <p:sp>
        <p:nvSpPr>
          <p:cNvPr id="36" name="文本框 35"/>
          <p:cNvSpPr txBox="1"/>
          <p:nvPr/>
        </p:nvSpPr>
        <p:spPr>
          <a:xfrm>
            <a:off x="5633085" y="3615055"/>
            <a:ext cx="2796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b="1" dirty="0"/>
              <a:t>get up early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629275" y="4055110"/>
            <a:ext cx="3333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b="1" dirty="0"/>
              <a:t>eat well and sleep well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  <p:bldP spid="14" grpId="0"/>
      <p:bldP spid="16" grpId="0"/>
      <p:bldP spid="17" grpId="0"/>
      <p:bldP spid="18" grpId="0"/>
      <p:bldP spid="20" grpId="0"/>
      <p:bldP spid="19" grpId="0" animBg="1"/>
      <p:bldP spid="22" grpId="0" animBg="1"/>
      <p:bldP spid="28" grpId="0" animBg="1"/>
      <p:bldP spid="29" grpId="0" animBg="1"/>
      <p:bldP spid="30" grpId="0" animBg="1"/>
      <p:bldP spid="31" grpId="0"/>
      <p:bldP spid="32" grpId="0"/>
      <p:bldP spid="35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71115" y="137795"/>
            <a:ext cx="38989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3820" y="2799080"/>
            <a:ext cx="8404225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400" b="1"/>
          </a:p>
          <a:p>
            <a:endParaRPr lang="zh-CN" altLang="en-US" sz="2400" b="1"/>
          </a:p>
          <a:p>
            <a:endParaRPr lang="zh-CN" altLang="en-US" sz="2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7650" y="2912745"/>
            <a:ext cx="56095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 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9055" y="1524635"/>
            <a:ext cx="84289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/>
              <a:t>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3503" y="1351915"/>
            <a:ext cx="8649335" cy="1076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bad habits do you have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？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Collect as many as possible and give advice in your groups</a:t>
            </a:r>
            <a:r>
              <a:rPr lang="en-US" altLang="zh-CN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83503" y="39370"/>
            <a:ext cx="480758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Group Work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FEF1EF1-1185-4804-A6FA-0B0ECDA7CFD4}"/>
              </a:ext>
            </a:extLst>
          </p:cNvPr>
          <p:cNvSpPr/>
          <p:nvPr/>
        </p:nvSpPr>
        <p:spPr>
          <a:xfrm>
            <a:off x="300892" y="3002422"/>
            <a:ext cx="370659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Show</a:t>
            </a:r>
            <a:r>
              <a:rPr lang="zh-CN" altLang="en-US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altLang="zh-CN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Time</a:t>
            </a:r>
            <a:endParaRPr lang="zh-CN" altLang="en-US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47E64E3-2797-4AB3-810E-1D56C34E1E83}"/>
              </a:ext>
            </a:extLst>
          </p:cNvPr>
          <p:cNvSpPr txBox="1"/>
          <p:nvPr/>
        </p:nvSpPr>
        <p:spPr>
          <a:xfrm>
            <a:off x="88265" y="4146855"/>
            <a:ext cx="87888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In our group, we collect_____ bad habits. _____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How many students</a:t>
            </a:r>
            <a:r>
              <a:rPr lang="zh-CN" altLang="en-US" sz="3200" b="1" dirty="0"/>
              <a:t>）</a:t>
            </a:r>
            <a:r>
              <a:rPr lang="en-US" altLang="zh-CN" sz="3200" b="1" dirty="0"/>
              <a:t> like staying up late. We think they should ……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4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6040" y="2458085"/>
            <a:ext cx="9011285" cy="3169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/>
              <a:t>Get rid of your bad habits</a:t>
            </a:r>
            <a:r>
              <a:rPr lang="en-GB" altLang="en-US" sz="4000" b="1"/>
              <a:t>.</a:t>
            </a:r>
            <a:endParaRPr lang="zh-CN" altLang="en-US" sz="4000" b="1"/>
          </a:p>
          <a:p>
            <a:endParaRPr lang="en-US" altLang="zh-CN" sz="4000" b="1"/>
          </a:p>
          <a:p>
            <a:r>
              <a:rPr lang="en-US" altLang="zh-CN" sz="4000" b="1"/>
              <a:t>Nothing is more valuable than health</a:t>
            </a:r>
            <a:r>
              <a:rPr lang="en-GB" altLang="en-US" sz="4000" b="1"/>
              <a:t>.</a:t>
            </a:r>
            <a:endParaRPr lang="zh-CN" altLang="en-US" sz="4000" b="1"/>
          </a:p>
          <a:p>
            <a:endParaRPr lang="zh-CN" altLang="en-US" sz="4000" b="1"/>
          </a:p>
          <a:p>
            <a:r>
              <a:rPr lang="en-US" altLang="zh-CN" sz="4000" b="1"/>
              <a:t>Keep fit every day</a:t>
            </a:r>
            <a:r>
              <a:rPr lang="zh-CN" altLang="en-US" sz="4000" b="1"/>
              <a:t>！</a:t>
            </a:r>
          </a:p>
        </p:txBody>
      </p:sp>
      <p:sp>
        <p:nvSpPr>
          <p:cNvPr id="5" name="矩形 4"/>
          <p:cNvSpPr/>
          <p:nvPr/>
        </p:nvSpPr>
        <p:spPr>
          <a:xfrm>
            <a:off x="65723" y="452120"/>
            <a:ext cx="528637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Remember</a:t>
            </a:r>
            <a:r>
              <a:rPr lang="zh-CN" altLang="en-US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40" y="149225"/>
            <a:ext cx="529717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Homework</a:t>
            </a:r>
            <a:r>
              <a:rPr lang="zh-CN" altLang="en-US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1139" y="1484784"/>
            <a:ext cx="80098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Design a healthy lifestyle for yourself to keep fit</a:t>
            </a:r>
            <a:r>
              <a:rPr lang="zh-CN" altLang="en-US" sz="3600" b="1" dirty="0"/>
              <a:t>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9DA74D3-FA06-4167-B991-17C2655041C2}"/>
              </a:ext>
            </a:extLst>
          </p:cNvPr>
          <p:cNvSpPr txBox="1"/>
          <p:nvPr/>
        </p:nvSpPr>
        <p:spPr>
          <a:xfrm>
            <a:off x="7714" y="3212976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Possible sentences:</a:t>
            </a:r>
          </a:p>
          <a:p>
            <a:r>
              <a:rPr lang="en-US" altLang="zh-CN" sz="3600" b="1" dirty="0"/>
              <a:t>I used to ……. I Think I should … </a:t>
            </a:r>
            <a:endParaRPr lang="zh-CN" altLang="en-US" sz="3600" b="1" dirty="0"/>
          </a:p>
        </p:txBody>
      </p:sp>
    </p:spTree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17D1AA9B-9F6C-49B3-B039-A147AD31D17C}"/>
              </a:ext>
            </a:extLst>
          </p:cNvPr>
          <p:cNvSpPr/>
          <p:nvPr/>
        </p:nvSpPr>
        <p:spPr>
          <a:xfrm>
            <a:off x="165187" y="2967335"/>
            <a:ext cx="881363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Thanks</a:t>
            </a:r>
            <a:r>
              <a:rPr lang="zh-CN" altLang="en-US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</a:t>
            </a:r>
            <a:r>
              <a:rPr lang="zh-CN" altLang="en-US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listening!</a:t>
            </a:r>
            <a:endParaRPr lang="zh-CN" altLang="en-US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1150</Words>
  <Application>Microsoft Office PowerPoint</Application>
  <PresentationFormat>全屏显示(4:3)</PresentationFormat>
  <Paragraphs>131</Paragraphs>
  <Slides>14</Slides>
  <Notes>5</Notes>
  <HiddenSlides>2</HiddenSlides>
  <MMClips>5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Britannic Bold</vt:lpstr>
      <vt:lpstr>Calibri</vt:lpstr>
      <vt:lpstr>Office 主题</vt:lpstr>
      <vt:lpstr>Unit6  Keeping Fit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hp</dc:creator>
  <cp:lastModifiedBy>王 超</cp:lastModifiedBy>
  <cp:revision>44</cp:revision>
  <dcterms:created xsi:type="dcterms:W3CDTF">2019-04-16T06:54:00Z</dcterms:created>
  <dcterms:modified xsi:type="dcterms:W3CDTF">2019-04-21T06:03:18Z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