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256" r:id="rId2"/>
    <p:sldId id="258" r:id="rId3"/>
    <p:sldId id="293" r:id="rId4"/>
    <p:sldId id="304" r:id="rId5"/>
    <p:sldId id="340" r:id="rId6"/>
    <p:sldId id="341" r:id="rId7"/>
    <p:sldId id="368" r:id="rId8"/>
    <p:sldId id="369" r:id="rId9"/>
    <p:sldId id="361" r:id="rId10"/>
    <p:sldId id="362" r:id="rId11"/>
    <p:sldId id="364" r:id="rId12"/>
    <p:sldId id="365" r:id="rId13"/>
    <p:sldId id="367" r:id="rId14"/>
    <p:sldId id="343" r:id="rId15"/>
    <p:sldId id="331" r:id="rId16"/>
    <p:sldId id="344" r:id="rId17"/>
    <p:sldId id="346" r:id="rId18"/>
    <p:sldId id="345" r:id="rId19"/>
    <p:sldId id="385" r:id="rId20"/>
    <p:sldId id="370" r:id="rId21"/>
    <p:sldId id="347" r:id="rId22"/>
    <p:sldId id="332" r:id="rId23"/>
    <p:sldId id="348" r:id="rId24"/>
    <p:sldId id="349" r:id="rId25"/>
    <p:sldId id="376" r:id="rId26"/>
    <p:sldId id="380" r:id="rId27"/>
    <p:sldId id="377" r:id="rId28"/>
    <p:sldId id="378" r:id="rId29"/>
    <p:sldId id="379" r:id="rId30"/>
    <p:sldId id="350" r:id="rId31"/>
    <p:sldId id="381" r:id="rId32"/>
    <p:sldId id="382" r:id="rId33"/>
    <p:sldId id="383" r:id="rId34"/>
    <p:sldId id="384" r:id="rId35"/>
    <p:sldId id="351" r:id="rId36"/>
    <p:sldId id="333" r:id="rId37"/>
    <p:sldId id="352" r:id="rId38"/>
    <p:sldId id="354" r:id="rId39"/>
    <p:sldId id="375" r:id="rId40"/>
    <p:sldId id="353" r:id="rId41"/>
    <p:sldId id="355" r:id="rId42"/>
    <p:sldId id="339" r:id="rId43"/>
    <p:sldId id="356" r:id="rId44"/>
    <p:sldId id="357" r:id="rId45"/>
    <p:sldId id="372" r:id="rId46"/>
    <p:sldId id="373" r:id="rId47"/>
    <p:sldId id="374" r:id="rId48"/>
    <p:sldId id="358" r:id="rId49"/>
    <p:sldId id="359" r:id="rId50"/>
    <p:sldId id="285" r:id="rId5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968"/>
    <a:srgbClr val="BFE2EB"/>
    <a:srgbClr val="63ADB1"/>
    <a:srgbClr val="34B7E0"/>
    <a:srgbClr val="61C6E5"/>
    <a:srgbClr val="83C5ED"/>
    <a:srgbClr val="2EB7E2"/>
    <a:srgbClr val="DCEFF4"/>
    <a:srgbClr val="F6F3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83" autoAdjust="0"/>
    <p:restoredTop sz="94660"/>
  </p:normalViewPr>
  <p:slideViewPr>
    <p:cSldViewPr>
      <p:cViewPr varScale="1">
        <p:scale>
          <a:sx n="91" d="100"/>
          <a:sy n="91" d="100"/>
        </p:scale>
        <p:origin x="807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16D7E-988C-4F90-82B8-45761F042F4C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C0433-51E9-4DCB-B0C2-C7931942FF4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29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6F3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884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6F3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1"/>
          <p:cNvSpPr txBox="1"/>
          <p:nvPr userDrawn="1"/>
        </p:nvSpPr>
        <p:spPr>
          <a:xfrm>
            <a:off x="7380312" y="6197975"/>
            <a:ext cx="1448463" cy="483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spc="8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高等教育出版社出版    主编：张巍</a:t>
            </a:r>
            <a:r>
              <a:rPr lang="zh-CN" altLang="en-US" sz="900" spc="80" baseline="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   </a:t>
            </a:r>
            <a:endParaRPr lang="zh-CN" altLang="en-US" sz="900" spc="80" dirty="0">
              <a:ln w="3175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0510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845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119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23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399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375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328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257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952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743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7380312" y="6197975"/>
            <a:ext cx="1448463" cy="483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spc="8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高等教育出版社出版    主编：张巍</a:t>
            </a:r>
            <a:r>
              <a:rPr lang="zh-CN" altLang="en-US" sz="900" spc="80" baseline="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   </a:t>
            </a:r>
            <a:endParaRPr lang="zh-CN" altLang="en-US" sz="900" spc="80" dirty="0">
              <a:ln w="3175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947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/>
        </p:nvSpPr>
        <p:spPr>
          <a:xfrm>
            <a:off x="579476" y="1726309"/>
            <a:ext cx="8064896" cy="4427621"/>
          </a:xfrm>
          <a:custGeom>
            <a:avLst/>
            <a:gdLst/>
            <a:ahLst/>
            <a:cxnLst/>
            <a:rect l="l" t="t" r="r" b="b"/>
            <a:pathLst>
              <a:path w="8064896" h="4427621">
                <a:moveTo>
                  <a:pt x="309092" y="0"/>
                </a:moveTo>
                <a:lnTo>
                  <a:pt x="2862274" y="0"/>
                </a:lnTo>
                <a:cubicBezTo>
                  <a:pt x="2862274" y="646269"/>
                  <a:pt x="3386179" y="1170174"/>
                  <a:pt x="4032448" y="1170174"/>
                </a:cubicBezTo>
                <a:cubicBezTo>
                  <a:pt x="4678717" y="1170174"/>
                  <a:pt x="5202622" y="646269"/>
                  <a:pt x="5202622" y="0"/>
                </a:cubicBezTo>
                <a:lnTo>
                  <a:pt x="7755804" y="0"/>
                </a:lnTo>
                <a:cubicBezTo>
                  <a:pt x="7926511" y="0"/>
                  <a:pt x="8064896" y="138385"/>
                  <a:pt x="8064896" y="309092"/>
                </a:cubicBezTo>
                <a:lnTo>
                  <a:pt x="8064896" y="4118529"/>
                </a:lnTo>
                <a:cubicBezTo>
                  <a:pt x="8064896" y="4289236"/>
                  <a:pt x="7926511" y="4427621"/>
                  <a:pt x="7755804" y="4427621"/>
                </a:cubicBezTo>
                <a:lnTo>
                  <a:pt x="309092" y="4427621"/>
                </a:lnTo>
                <a:cubicBezTo>
                  <a:pt x="138385" y="4427621"/>
                  <a:pt x="0" y="4289236"/>
                  <a:pt x="0" y="4118529"/>
                </a:cubicBezTo>
                <a:lnTo>
                  <a:pt x="0" y="309092"/>
                </a:lnTo>
                <a:cubicBezTo>
                  <a:pt x="0" y="138385"/>
                  <a:pt x="138385" y="0"/>
                  <a:pt x="30909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775289" y="3104522"/>
            <a:ext cx="5570756" cy="10156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defPPr>
              <a:defRPr lang="en-US"/>
            </a:defPPr>
            <a:lvl1pPr fontAlgn="auto">
              <a:spcBef>
                <a:spcPts val="0"/>
              </a:spcBef>
              <a:spcAft>
                <a:spcPts val="0"/>
              </a:spcAft>
              <a:defRPr sz="4400">
                <a:ln w="12700">
                  <a:solidFill>
                    <a:schemeClr val="bg1"/>
                  </a:solidFill>
                </a:ln>
                <a:gradFill>
                  <a:gsLst>
                    <a:gs pos="0">
                      <a:srgbClr val="FFC000"/>
                    </a:gs>
                    <a:gs pos="21001">
                      <a:srgbClr val="FF8F8F"/>
                    </a:gs>
                    <a:gs pos="39000">
                      <a:schemeClr val="bg1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580000"/>
                    </a:gs>
                    <a:gs pos="100000">
                      <a:srgbClr val="510153"/>
                    </a:gs>
                  </a:gsLst>
                  <a:lin ang="5400000" scaled="0"/>
                </a:gradFill>
                <a:effectLst>
                  <a:glow rad="50800">
                    <a:schemeClr val="tx1">
                      <a:alpha val="32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叶根友刀锋黑草" pitchFamily="2" charset="-122"/>
                <a:ea typeface="叶根友刀锋黑草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zh-CN" altLang="en-US" sz="6000" dirty="0" smtClean="0">
                <a:ln w="6350"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计算机应用基础</a:t>
            </a:r>
            <a:endParaRPr lang="zh-CN" altLang="en-US" sz="6000" dirty="0">
              <a:ln w="6350"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15816" y="4365104"/>
            <a:ext cx="3404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n w="3175">
                  <a:noFill/>
                </a:ln>
                <a:effectLst/>
                <a:latin typeface="Arial" pitchFamily="34" charset="0"/>
                <a:ea typeface="微软雅黑" pitchFamily="34" charset="-122"/>
                <a:cs typeface="Arial" pitchFamily="34" charset="0"/>
              </a:rPr>
              <a:t>中等职业教育课程改革国家规划新教材</a:t>
            </a:r>
            <a:endParaRPr lang="zh-CN" altLang="en-US" sz="1400" dirty="0">
              <a:ln w="3175">
                <a:noFill/>
              </a:ln>
              <a:effectLst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458220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6521287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16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436096" y="5373216"/>
              <a:ext cx="17028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spc="80" dirty="0" smtClean="0">
                  <a:ln w="3175"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itchFamily="34" charset="-122"/>
                  <a:ea typeface="微软雅黑" pitchFamily="34" charset="-122"/>
                  <a:cs typeface="Times New Roman" pitchFamily="18" charset="0"/>
                </a:rPr>
                <a:t>高等教育出版社</a:t>
              </a:r>
              <a:endParaRPr lang="zh-CN" altLang="en-US" sz="1400" spc="80" dirty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1619672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688978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2123728" y="5373216"/>
            <a:ext cx="170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pc="80" dirty="0" smtClean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主编：张巍</a:t>
            </a:r>
            <a:endParaRPr lang="zh-CN" altLang="en-US" sz="1400" spc="80" dirty="0">
              <a:ln w="3175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604098" y="709900"/>
            <a:ext cx="2015652" cy="2015652"/>
            <a:chOff x="3604098" y="709900"/>
            <a:chExt cx="2015652" cy="2015652"/>
          </a:xfrm>
        </p:grpSpPr>
        <p:sp>
          <p:nvSpPr>
            <p:cNvPr id="18" name="椭圆 17"/>
            <p:cNvSpPr/>
            <p:nvPr/>
          </p:nvSpPr>
          <p:spPr>
            <a:xfrm>
              <a:off x="3604098" y="709900"/>
              <a:ext cx="2015652" cy="201565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562" y="895559"/>
              <a:ext cx="1678676" cy="16148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4666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2" presetClass="entr" presetSubtype="2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21600000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6" grpId="0"/>
      <p:bldP spid="24" grpId="0" animBg="1"/>
      <p:bldP spid="26" grpId="0" animBg="1"/>
      <p:bldP spid="2" grpId="0" animBg="1"/>
      <p:bldP spid="20" grpId="0" animBg="1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242088"/>
            <a:ext cx="9144000" cy="31311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67248" y="548680"/>
            <a:ext cx="16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6444208" y="2008004"/>
            <a:ext cx="2829559" cy="2708392"/>
            <a:chOff x="2171701" y="843949"/>
            <a:chExt cx="2829559" cy="2708392"/>
          </a:xfrm>
          <a:solidFill>
            <a:srgbClr val="215968"/>
          </a:solidFill>
        </p:grpSpPr>
        <p:grpSp>
          <p:nvGrpSpPr>
            <p:cNvPr id="41" name="组合 4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43" name="任意多边形 4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任意多边形 4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2" name="矩形 41"/>
            <p:cNvSpPr/>
            <p:nvPr/>
          </p:nvSpPr>
          <p:spPr>
            <a:xfrm rot="3329058">
              <a:off x="2306479" y="1883497"/>
              <a:ext cx="24176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7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演示文稿软件应用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393602" y="2085610"/>
            <a:ext cx="2829559" cy="2631581"/>
            <a:chOff x="2171701" y="920760"/>
            <a:chExt cx="2829559" cy="2631581"/>
          </a:xfrm>
          <a:solidFill>
            <a:srgbClr val="215968"/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48" name="任意多边形 47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矩形 46"/>
            <p:cNvSpPr/>
            <p:nvPr/>
          </p:nvSpPr>
          <p:spPr>
            <a:xfrm rot="3329058">
              <a:off x="2399866" y="1857716"/>
              <a:ext cx="2212465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6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多媒体软件应用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334729" y="2000275"/>
            <a:ext cx="2829559" cy="2828018"/>
            <a:chOff x="2171701" y="835425"/>
            <a:chExt cx="2829559" cy="2828018"/>
          </a:xfrm>
          <a:solidFill>
            <a:srgbClr val="215968"/>
          </a:solidFill>
        </p:grpSpPr>
        <p:grpSp>
          <p:nvGrpSpPr>
            <p:cNvPr id="51" name="组合 5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53" name="任意多边形 5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矩形 51"/>
            <p:cNvSpPr/>
            <p:nvPr/>
          </p:nvSpPr>
          <p:spPr>
            <a:xfrm rot="3217331">
              <a:off x="2231016" y="2080157"/>
              <a:ext cx="2828018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电子表格处理软件应用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254609" y="2040260"/>
            <a:ext cx="2829559" cy="2665496"/>
            <a:chOff x="2171701" y="886845"/>
            <a:chExt cx="2829559" cy="2665496"/>
          </a:xfrm>
          <a:solidFill>
            <a:srgbClr val="215968"/>
          </a:solidFill>
        </p:grpSpPr>
        <p:grpSp>
          <p:nvGrpSpPr>
            <p:cNvPr id="61" name="组合 6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63" name="任意多边形 6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2" name="矩形 61"/>
            <p:cNvSpPr/>
            <p:nvPr/>
          </p:nvSpPr>
          <p:spPr>
            <a:xfrm rot="3217331">
              <a:off x="2335891" y="1926393"/>
              <a:ext cx="24176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文字处理软件应用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2195736" y="2118986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grpSp>
          <p:nvGrpSpPr>
            <p:cNvPr id="66" name="组合 65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68" name="任意多边形 67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任意多边形 68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7" name="矩形 66"/>
            <p:cNvSpPr/>
            <p:nvPr/>
          </p:nvSpPr>
          <p:spPr>
            <a:xfrm rot="3217331">
              <a:off x="2454185" y="1676943"/>
              <a:ext cx="1802096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因特网应用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115616" y="2101840"/>
            <a:ext cx="2829559" cy="2623304"/>
            <a:chOff x="2171701" y="929037"/>
            <a:chExt cx="2829559" cy="2623304"/>
          </a:xfrm>
          <a:solidFill>
            <a:srgbClr val="215968"/>
          </a:solidFill>
        </p:grpSpPr>
        <p:grpSp>
          <p:nvGrpSpPr>
            <p:cNvPr id="71" name="组合 7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73" name="任意多边形 7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任意多边形 7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2" name="矩形 71"/>
            <p:cNvSpPr/>
            <p:nvPr/>
          </p:nvSpPr>
          <p:spPr>
            <a:xfrm rot="3217331">
              <a:off x="2378800" y="1865993"/>
              <a:ext cx="2212465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操作系统的使用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6704" y="2086248"/>
            <a:ext cx="2829559" cy="2622087"/>
            <a:chOff x="2171701" y="930254"/>
            <a:chExt cx="2829559" cy="2622087"/>
          </a:xfrm>
          <a:solidFill>
            <a:srgbClr val="215968"/>
          </a:solidFill>
        </p:grpSpPr>
        <p:grpSp>
          <p:nvGrpSpPr>
            <p:cNvPr id="76" name="组合 75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78" name="任意多边形 77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矩形 76"/>
            <p:cNvSpPr/>
            <p:nvPr/>
          </p:nvSpPr>
          <p:spPr>
            <a:xfrm rot="3217331">
              <a:off x="2375996" y="1867210"/>
              <a:ext cx="2212465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单元</a:t>
              </a:r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 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计算机基础知识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3066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242088"/>
            <a:ext cx="9144000" cy="31311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67248" y="548680"/>
            <a:ext cx="16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444208" y="2103854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43" name="任意多边形 4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2" name="矩形 41"/>
          <p:cNvSpPr/>
          <p:nvPr/>
        </p:nvSpPr>
        <p:spPr>
          <a:xfrm rot="3329058">
            <a:off x="6578986" y="3047552"/>
            <a:ext cx="2417650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演示文稿软件应用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5393602" y="2104649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48" name="任意多边形 4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7" name="矩形 46"/>
          <p:cNvSpPr/>
          <p:nvPr/>
        </p:nvSpPr>
        <p:spPr>
          <a:xfrm rot="3329058">
            <a:off x="5621767" y="3022566"/>
            <a:ext cx="2212465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多媒体软件应用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334729" y="2104649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53" name="任意多边形 5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矩形 51"/>
          <p:cNvSpPr/>
          <p:nvPr/>
        </p:nvSpPr>
        <p:spPr>
          <a:xfrm rot="3217331">
            <a:off x="4394044" y="3245007"/>
            <a:ext cx="2828018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电子表格处理软件应用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3254609" y="2093214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63" name="任意多边形 6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2" name="矩形 61"/>
          <p:cNvSpPr/>
          <p:nvPr/>
        </p:nvSpPr>
        <p:spPr>
          <a:xfrm rot="3217331">
            <a:off x="3418799" y="3079808"/>
            <a:ext cx="2417650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文字处理软件应用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2195736" y="2118986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68" name="任意多边形 6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矩形 66"/>
          <p:cNvSpPr/>
          <p:nvPr/>
        </p:nvSpPr>
        <p:spPr>
          <a:xfrm rot="3217331">
            <a:off x="2478220" y="2856130"/>
            <a:ext cx="1802096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因特网应用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1115616" y="2112602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73" name="任意多边形 7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2" name="矩形 71"/>
          <p:cNvSpPr/>
          <p:nvPr/>
        </p:nvSpPr>
        <p:spPr>
          <a:xfrm rot="3217331">
            <a:off x="1196078" y="3023407"/>
            <a:ext cx="2465740" cy="369332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2 </a:t>
            </a:r>
            <a:r>
              <a:rPr lang="zh-CN" altLang="en-US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操作系统的使用</a:t>
            </a:r>
            <a:endParaRPr lang="zh-CN" altLang="en-US" b="1" dirty="0">
              <a:solidFill>
                <a:srgbClr val="FFFF00"/>
              </a:solidFill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56704" y="2095793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78" name="任意多边形 7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任意多边形 7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7" name="矩形 76"/>
          <p:cNvSpPr/>
          <p:nvPr/>
        </p:nvSpPr>
        <p:spPr>
          <a:xfrm rot="3217331">
            <a:off x="260999" y="3023204"/>
            <a:ext cx="2212465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单元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计算机基础知识</a:t>
            </a:r>
          </a:p>
        </p:txBody>
      </p:sp>
    </p:spTree>
    <p:extLst>
      <p:ext uri="{BB962C8B-B14F-4D97-AF65-F5344CB8AC3E}">
        <p14:creationId xmlns:p14="http://schemas.microsoft.com/office/powerpoint/2010/main" val="110678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初识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中文录入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管理</a:t>
            </a:r>
            <a:r>
              <a:rPr lang="en-US" altLang="zh-CN" dirty="0" err="1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资源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设置和管理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维护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8385" y="818399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838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3848" y="2793258"/>
            <a:ext cx="5933624" cy="1296144"/>
            <a:chOff x="726608" y="1628800"/>
            <a:chExt cx="5933624" cy="1296144"/>
          </a:xfrm>
        </p:grpSpPr>
        <p:sp>
          <p:nvSpPr>
            <p:cNvPr id="3" name="矩形 2"/>
            <p:cNvSpPr/>
            <p:nvPr/>
          </p:nvSpPr>
          <p:spPr>
            <a:xfrm>
              <a:off x="726608" y="1628800"/>
              <a:ext cx="5933624" cy="129614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798616" y="1688478"/>
              <a:ext cx="576064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为什么一台计算机能有条不紊的做很多事情呢？这主是要由于它具有一个类似人脑的操作系统。那么什么是操作系统，操作系统的作用是什么，让我们一起进入今天新知识的学习。</a:t>
              </a:r>
              <a:endParaRPr lang="en-US" altLang="zh-CN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402261"/>
            <a:ext cx="4104456" cy="650475"/>
            <a:chOff x="-33010" y="588691"/>
            <a:chExt cx="3059780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286494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任务目标：初识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3943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412776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960440" cy="870274"/>
            <a:chOff x="-33010" y="588691"/>
            <a:chExt cx="3059780" cy="601146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823823" cy="5314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2.1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：初识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</a:p>
            <a:p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763688" y="1304601"/>
            <a:ext cx="5654468" cy="4534222"/>
            <a:chOff x="1763688" y="1304601"/>
            <a:chExt cx="5654468" cy="4534222"/>
          </a:xfrm>
        </p:grpSpPr>
        <p:grpSp>
          <p:nvGrpSpPr>
            <p:cNvPr id="16" name="组合 15"/>
            <p:cNvGrpSpPr/>
            <p:nvPr/>
          </p:nvGrpSpPr>
          <p:grpSpPr>
            <a:xfrm>
              <a:off x="1763688" y="1304601"/>
              <a:ext cx="5654468" cy="3848519"/>
              <a:chOff x="1756616" y="1702563"/>
              <a:chExt cx="5654468" cy="3848519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1756616" y="1702563"/>
                <a:ext cx="5654468" cy="3172504"/>
                <a:chOff x="1780067" y="1511293"/>
                <a:chExt cx="5654468" cy="3172504"/>
              </a:xfrm>
            </p:grpSpPr>
            <p:grpSp>
              <p:nvGrpSpPr>
                <p:cNvPr id="24" name="组合 23"/>
                <p:cNvGrpSpPr/>
                <p:nvPr/>
              </p:nvGrpSpPr>
              <p:grpSpPr>
                <a:xfrm>
                  <a:off x="1780067" y="1511293"/>
                  <a:ext cx="5654468" cy="1890921"/>
                  <a:chOff x="1797852" y="1706540"/>
                  <a:chExt cx="5654468" cy="1890921"/>
                </a:xfrm>
              </p:grpSpPr>
              <p:grpSp>
                <p:nvGrpSpPr>
                  <p:cNvPr id="33" name="组合 32"/>
                  <p:cNvGrpSpPr/>
                  <p:nvPr/>
                </p:nvGrpSpPr>
                <p:grpSpPr>
                  <a:xfrm>
                    <a:off x="1797852" y="1706540"/>
                    <a:ext cx="5654468" cy="1201502"/>
                    <a:chOff x="1391452" y="719645"/>
                    <a:chExt cx="5654468" cy="1201501"/>
                  </a:xfrm>
                </p:grpSpPr>
                <p:grpSp>
                  <p:nvGrpSpPr>
                    <p:cNvPr id="39" name="组合 38"/>
                    <p:cNvGrpSpPr/>
                    <p:nvPr/>
                  </p:nvGrpSpPr>
                  <p:grpSpPr>
                    <a:xfrm>
                      <a:off x="1391452" y="719645"/>
                      <a:ext cx="5654468" cy="1201501"/>
                      <a:chOff x="1391452" y="719645"/>
                      <a:chExt cx="5654468" cy="1201501"/>
                    </a:xfrm>
                  </p:grpSpPr>
                  <p:sp>
                    <p:nvSpPr>
                      <p:cNvPr id="42" name="TextBox 9"/>
                      <p:cNvSpPr txBox="1"/>
                      <p:nvPr/>
                    </p:nvSpPr>
                    <p:spPr>
                      <a:xfrm>
                        <a:off x="1408114" y="719645"/>
                        <a:ext cx="527709" cy="553998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altLang="zh-CN" sz="3000" b="1" dirty="0" smtClean="0">
                            <a:latin typeface="Franklin Gothic Book" pitchFamily="34" charset="0"/>
                            <a:sym typeface="Wingdings"/>
                          </a:rPr>
                          <a:t></a:t>
                        </a:r>
                        <a:endParaRPr lang="zh-CN" altLang="en-US" sz="3000" b="1" dirty="0">
                          <a:latin typeface="Franklin Gothic Book" pitchFamily="34" charset="0"/>
                        </a:endParaRPr>
                      </a:p>
                    </p:txBody>
                  </p:sp>
                  <p:sp>
                    <p:nvSpPr>
                      <p:cNvPr id="43" name="TextBox 10"/>
                      <p:cNvSpPr txBox="1"/>
                      <p:nvPr/>
                    </p:nvSpPr>
                    <p:spPr>
                      <a:xfrm>
                        <a:off x="1391452" y="1336488"/>
                        <a:ext cx="527709" cy="553998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altLang="zh-CN" sz="3000" b="1" dirty="0">
                            <a:latin typeface="Franklin Gothic Book" pitchFamily="34" charset="0"/>
                            <a:sym typeface="Wingdings"/>
                          </a:rPr>
                          <a:t></a:t>
                        </a:r>
                        <a:endParaRPr lang="zh-CN" altLang="en-US" sz="3000" b="1" dirty="0">
                          <a:latin typeface="Franklin Gothic Book" pitchFamily="34" charset="0"/>
                        </a:endParaRPr>
                      </a:p>
                    </p:txBody>
                  </p:sp>
                  <p:sp>
                    <p:nvSpPr>
                      <p:cNvPr id="44" name="矩形 43"/>
                      <p:cNvSpPr/>
                      <p:nvPr/>
                    </p:nvSpPr>
                    <p:spPr>
                      <a:xfrm>
                        <a:off x="1971344" y="720713"/>
                        <a:ext cx="5074576" cy="552930"/>
                      </a:xfrm>
                      <a:prstGeom prst="rect">
                        <a:avLst/>
                      </a:prstGeom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/>
                      </a:p>
                    </p:txBody>
                  </p:sp>
                  <p:sp>
                    <p:nvSpPr>
                      <p:cNvPr id="45" name="矩形 44"/>
                      <p:cNvSpPr/>
                      <p:nvPr/>
                    </p:nvSpPr>
                    <p:spPr>
                      <a:xfrm>
                        <a:off x="1971633" y="1357507"/>
                        <a:ext cx="5074287" cy="563639"/>
                      </a:xfrm>
                      <a:prstGeom prst="rect">
                        <a:avLst/>
                      </a:prstGeom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/>
                      </a:p>
                    </p:txBody>
                  </p:sp>
                </p:grpSp>
                <p:sp>
                  <p:nvSpPr>
                    <p:cNvPr id="40" name="矩形 39"/>
                    <p:cNvSpPr/>
                    <p:nvPr/>
                  </p:nvSpPr>
                  <p:spPr>
                    <a:xfrm>
                      <a:off x="2072755" y="762358"/>
                      <a:ext cx="800219" cy="497957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 defTabSz="185738">
                        <a:lnSpc>
                          <a:spcPct val="120000"/>
                        </a:lnSpc>
                      </a:pPr>
                      <a:r>
                        <a:rPr lang="zh-CN" altLang="en-US" sz="2400" b="1" kern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鼠标</a:t>
                      </a:r>
                      <a:endParaRPr lang="zh-CN" altLang="en-US" sz="2400" b="1" kern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p:txBody>
                </p:sp>
                <p:sp>
                  <p:nvSpPr>
                    <p:cNvPr id="41" name="矩形 40"/>
                    <p:cNvSpPr/>
                    <p:nvPr/>
                  </p:nvSpPr>
                  <p:spPr>
                    <a:xfrm>
                      <a:off x="2101157" y="1408495"/>
                      <a:ext cx="2339102" cy="497957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 defTabSz="185738">
                        <a:lnSpc>
                          <a:spcPct val="120000"/>
                        </a:lnSpc>
                      </a:pPr>
                      <a:r>
                        <a:rPr lang="zh-CN" altLang="en-US" sz="2400" b="1" kern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键</a:t>
                      </a:r>
                      <a:r>
                        <a:rPr lang="zh-CN" altLang="en-US" sz="2400" b="1" kern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盘快捷键方</a:t>
                      </a:r>
                      <a:r>
                        <a:rPr lang="zh-CN" altLang="en-US" sz="2400" b="1" kern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式</a:t>
                      </a:r>
                      <a:endParaRPr lang="zh-CN" altLang="en-US" sz="2400" b="1" kern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p:txBody>
                </p:sp>
              </p:grpSp>
              <p:grpSp>
                <p:nvGrpSpPr>
                  <p:cNvPr id="34" name="组合 33"/>
                  <p:cNvGrpSpPr/>
                  <p:nvPr/>
                </p:nvGrpSpPr>
                <p:grpSpPr>
                  <a:xfrm>
                    <a:off x="1797852" y="3006678"/>
                    <a:ext cx="5654468" cy="590783"/>
                    <a:chOff x="1391452" y="-143713"/>
                    <a:chExt cx="5654468" cy="590783"/>
                  </a:xfrm>
                </p:grpSpPr>
                <p:grpSp>
                  <p:nvGrpSpPr>
                    <p:cNvPr id="35" name="组合 34"/>
                    <p:cNvGrpSpPr/>
                    <p:nvPr/>
                  </p:nvGrpSpPr>
                  <p:grpSpPr>
                    <a:xfrm>
                      <a:off x="1391452" y="-143713"/>
                      <a:ext cx="5654468" cy="590783"/>
                      <a:chOff x="1391452" y="-143713"/>
                      <a:chExt cx="5654468" cy="590783"/>
                    </a:xfrm>
                  </p:grpSpPr>
                  <p:sp>
                    <p:nvSpPr>
                      <p:cNvPr id="37" name="TextBox 25"/>
                      <p:cNvSpPr txBox="1"/>
                      <p:nvPr/>
                    </p:nvSpPr>
                    <p:spPr>
                      <a:xfrm>
                        <a:off x="1391452" y="-106928"/>
                        <a:ext cx="527709" cy="553998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altLang="zh-CN" sz="3000" b="1" dirty="0" smtClean="0">
                            <a:latin typeface="Franklin Gothic Book" pitchFamily="34" charset="0"/>
                            <a:sym typeface="Wingdings"/>
                          </a:rPr>
                          <a:t></a:t>
                        </a:r>
                        <a:endParaRPr lang="zh-CN" altLang="en-US" sz="3000" b="1" dirty="0">
                          <a:latin typeface="Franklin Gothic Book" pitchFamily="34" charset="0"/>
                        </a:endParaRPr>
                      </a:p>
                    </p:txBody>
                  </p:sp>
                  <p:sp>
                    <p:nvSpPr>
                      <p:cNvPr id="38" name="矩形 37"/>
                      <p:cNvSpPr/>
                      <p:nvPr/>
                    </p:nvSpPr>
                    <p:spPr>
                      <a:xfrm>
                        <a:off x="1971344" y="-143713"/>
                        <a:ext cx="5074576" cy="569965"/>
                      </a:xfrm>
                      <a:prstGeom prst="rect">
                        <a:avLst/>
                      </a:prstGeom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/>
                      </a:p>
                    </p:txBody>
                  </p:sp>
                </p:grpSp>
                <p:sp>
                  <p:nvSpPr>
                    <p:cNvPr id="36" name="矩形 35"/>
                    <p:cNvSpPr/>
                    <p:nvPr/>
                  </p:nvSpPr>
                  <p:spPr>
                    <a:xfrm>
                      <a:off x="2055662" y="-106928"/>
                      <a:ext cx="800219" cy="497957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 defTabSz="185738">
                        <a:lnSpc>
                          <a:spcPct val="120000"/>
                        </a:lnSpc>
                      </a:pPr>
                      <a:r>
                        <a:rPr lang="zh-CN" altLang="en-US" sz="2400" b="1" kern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桌面</a:t>
                      </a:r>
                      <a:endParaRPr lang="zh-CN" altLang="en-US" sz="2400" b="1" kern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p:txBody>
                </p:sp>
              </p:grpSp>
            </p:grpSp>
            <p:grpSp>
              <p:nvGrpSpPr>
                <p:cNvPr id="25" name="组合 24"/>
                <p:cNvGrpSpPr/>
                <p:nvPr/>
              </p:nvGrpSpPr>
              <p:grpSpPr>
                <a:xfrm>
                  <a:off x="1780067" y="3482295"/>
                  <a:ext cx="5654468" cy="1201502"/>
                  <a:chOff x="1391452" y="719645"/>
                  <a:chExt cx="5654468" cy="1201501"/>
                </a:xfrm>
              </p:grpSpPr>
              <p:grpSp>
                <p:nvGrpSpPr>
                  <p:cNvPr id="26" name="组合 25"/>
                  <p:cNvGrpSpPr/>
                  <p:nvPr/>
                </p:nvGrpSpPr>
                <p:grpSpPr>
                  <a:xfrm>
                    <a:off x="1391452" y="719645"/>
                    <a:ext cx="5654468" cy="1201501"/>
                    <a:chOff x="1391452" y="719645"/>
                    <a:chExt cx="5654468" cy="1201501"/>
                  </a:xfrm>
                </p:grpSpPr>
                <p:sp>
                  <p:nvSpPr>
                    <p:cNvPr id="29" name="TextBox 9"/>
                    <p:cNvSpPr txBox="1"/>
                    <p:nvPr/>
                  </p:nvSpPr>
                  <p:spPr>
                    <a:xfrm>
                      <a:off x="1408114" y="719645"/>
                      <a:ext cx="527709" cy="553998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zh-CN" sz="3000" b="1" dirty="0" smtClean="0">
                          <a:latin typeface="Franklin Gothic Book" pitchFamily="34" charset="0"/>
                          <a:sym typeface="Wingdings" panose="05000000000000000000" pitchFamily="2" charset="2"/>
                        </a:rPr>
                        <a:t></a:t>
                      </a:r>
                      <a:endParaRPr lang="zh-CN" altLang="en-US" sz="3000" b="1" dirty="0">
                        <a:latin typeface="Franklin Gothic Book" pitchFamily="34" charset="0"/>
                      </a:endParaRPr>
                    </a:p>
                  </p:txBody>
                </p:sp>
                <p:sp>
                  <p:nvSpPr>
                    <p:cNvPr id="30" name="TextBox 10"/>
                    <p:cNvSpPr txBox="1"/>
                    <p:nvPr/>
                  </p:nvSpPr>
                  <p:spPr>
                    <a:xfrm>
                      <a:off x="1391452" y="1336488"/>
                      <a:ext cx="527709" cy="553998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zh-CN" sz="3000" b="1" dirty="0" smtClean="0">
                          <a:latin typeface="Franklin Gothic Book" pitchFamily="34" charset="0"/>
                          <a:sym typeface="Wingdings" panose="05000000000000000000" pitchFamily="2" charset="2"/>
                        </a:rPr>
                        <a:t></a:t>
                      </a:r>
                      <a:endParaRPr lang="zh-CN" altLang="en-US" sz="3000" b="1" dirty="0">
                        <a:latin typeface="Franklin Gothic Book" pitchFamily="34" charset="0"/>
                      </a:endParaRPr>
                    </a:p>
                  </p:txBody>
                </p:sp>
                <p:sp>
                  <p:nvSpPr>
                    <p:cNvPr id="31" name="矩形 30"/>
                    <p:cNvSpPr/>
                    <p:nvPr/>
                  </p:nvSpPr>
                  <p:spPr>
                    <a:xfrm>
                      <a:off x="1971344" y="720713"/>
                      <a:ext cx="5074576" cy="552930"/>
                    </a:xfrm>
                    <a:prstGeom prst="rect">
                      <a:avLst/>
                    </a:prstGeom>
                    <a:solidFill>
                      <a:schemeClr val="accent5">
                        <a:lumMod val="60000"/>
                        <a:lumOff val="4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" name="矩形 31"/>
                    <p:cNvSpPr/>
                    <p:nvPr/>
                  </p:nvSpPr>
                  <p:spPr>
                    <a:xfrm>
                      <a:off x="1971633" y="1357507"/>
                      <a:ext cx="5074287" cy="563639"/>
                    </a:xfrm>
                    <a:prstGeom prst="rect">
                      <a:avLst/>
                    </a:prstGeom>
                    <a:solidFill>
                      <a:schemeClr val="accent5">
                        <a:lumMod val="60000"/>
                        <a:lumOff val="4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27" name="矩形 26"/>
                  <p:cNvSpPr/>
                  <p:nvPr/>
                </p:nvSpPr>
                <p:spPr>
                  <a:xfrm>
                    <a:off x="2072755" y="762358"/>
                    <a:ext cx="1415772" cy="497957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defTabSz="185738">
                      <a:lnSpc>
                        <a:spcPct val="120000"/>
                      </a:lnSpc>
                    </a:pPr>
                    <a:r>
                      <a:rPr lang="zh-CN" altLang="en-US" sz="2400" b="1" kern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rPr>
                      <a:t>开始菜</a:t>
                    </a:r>
                    <a:r>
                      <a:rPr lang="zh-CN" altLang="en-US" sz="2400" b="1" kern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rPr>
                      <a:t>单</a:t>
                    </a:r>
                    <a:endPara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  <p:sp>
                <p:nvSpPr>
                  <p:cNvPr id="28" name="矩形 27"/>
                  <p:cNvSpPr/>
                  <p:nvPr/>
                </p:nvSpPr>
                <p:spPr>
                  <a:xfrm>
                    <a:off x="2101157" y="1408495"/>
                    <a:ext cx="1107996" cy="497957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defTabSz="185738">
                      <a:lnSpc>
                        <a:spcPct val="120000"/>
                      </a:lnSpc>
                    </a:pPr>
                    <a:r>
                      <a:rPr lang="zh-CN" altLang="en-US" sz="2400" b="1" kern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rPr>
                      <a:t>任务栏</a:t>
                    </a:r>
                  </a:p>
                </p:txBody>
              </p:sp>
            </p:grpSp>
          </p:grpSp>
          <p:sp>
            <p:nvSpPr>
              <p:cNvPr id="18" name="TextBox 10"/>
              <p:cNvSpPr txBox="1"/>
              <p:nvPr/>
            </p:nvSpPr>
            <p:spPr>
              <a:xfrm>
                <a:off x="1756616" y="4966424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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2336797" y="4987443"/>
                <a:ext cx="5074287" cy="56363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2466321" y="5038431"/>
                <a:ext cx="800219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窗口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46" name="TextBox 10"/>
            <p:cNvSpPr txBox="1"/>
            <p:nvPr/>
          </p:nvSpPr>
          <p:spPr>
            <a:xfrm>
              <a:off x="1763688" y="5254165"/>
              <a:ext cx="527709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" b="1" dirty="0" smtClean="0">
                  <a:latin typeface="Franklin Gothic Book" pitchFamily="34" charset="0"/>
                  <a:sym typeface="Wingdings" panose="05000000000000000000" pitchFamily="2" charset="2"/>
                </a:rPr>
                <a:t></a:t>
              </a:r>
              <a:endParaRPr lang="zh-CN" altLang="en-US" sz="3000" b="1" dirty="0">
                <a:latin typeface="Franklin Gothic Book" pitchFamily="34" charset="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343869" y="5275184"/>
              <a:ext cx="5074287" cy="56363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>
              <a:off x="2473393" y="5326172"/>
              <a:ext cx="1107996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菜单栏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665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043608" cy="710024"/>
            <a:chOff x="1971344" y="720713"/>
            <a:chExt cx="5074576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6" y="788418"/>
              <a:ext cx="4793252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鼠标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3" name="矩形 8"/>
          <p:cNvSpPr>
            <a:spLocks/>
          </p:cNvSpPr>
          <p:nvPr/>
        </p:nvSpPr>
        <p:spPr bwMode="auto">
          <a:xfrm>
            <a:off x="529399" y="980728"/>
            <a:ext cx="7921625" cy="1800200"/>
          </a:xfrm>
          <a:prstGeom prst="rect">
            <a:avLst/>
          </a:prstGeom>
          <a:solidFill>
            <a:srgbClr val="FFFFFF">
              <a:alpha val="58038"/>
            </a:srgbClr>
          </a:solidFill>
          <a:ln w="15875">
            <a:solidFill>
              <a:srgbClr val="0070C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indent="457200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（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）常用鼠标的结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构：左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键、右键、滚轮和鼠标体</a:t>
            </a:r>
          </a:p>
          <a:p>
            <a:pPr indent="457200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（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）鼠标的正确握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法：食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指和中指自然放置在鼠标的左健和右键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上，无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名指和小指放在鼠标右侧，拇指横放在鼠标左侧，拇指和无名指及小指轻轻握住鼠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标，滚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轮，在使用时用食指轻轻按住并前后滚动即可。</a:t>
            </a:r>
          </a:p>
        </p:txBody>
      </p:sp>
      <p:pic>
        <p:nvPicPr>
          <p:cNvPr id="14" name="图片 13" descr="握法3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51632"/>
            <a:ext cx="3000375" cy="281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7340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043608" cy="710024"/>
            <a:chOff x="1971344" y="720713"/>
            <a:chExt cx="5074576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6" y="788418"/>
              <a:ext cx="4793252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鼠标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3" name="矩形 8"/>
          <p:cNvSpPr>
            <a:spLocks/>
          </p:cNvSpPr>
          <p:nvPr/>
        </p:nvSpPr>
        <p:spPr bwMode="auto">
          <a:xfrm>
            <a:off x="827585" y="1340768"/>
            <a:ext cx="7488832" cy="3600400"/>
          </a:xfrm>
          <a:prstGeom prst="rect">
            <a:avLst/>
          </a:prstGeom>
          <a:solidFill>
            <a:srgbClr val="FFFFFF">
              <a:alpha val="58038"/>
            </a:srgbClr>
          </a:solidFill>
          <a:ln w="15875">
            <a:solidFill>
              <a:srgbClr val="0070C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indent="457200" eaLnBrk="1" hangingPunct="1">
              <a:lnSpc>
                <a:spcPct val="150000"/>
              </a:lnSpc>
            </a:pP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常用的鼠标操作主要有：</a:t>
            </a:r>
          </a:p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移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动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/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指向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/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定位：移动鼠标，使其指向操作对象。</a:t>
            </a:r>
          </a:p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左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击：简称“单击”，即点击鼠标左键一次。</a:t>
            </a:r>
          </a:p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右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击：点击鼠标右键一次。</a:t>
            </a:r>
          </a:p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双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击：连续快速点击鼠标左键两次。</a:t>
            </a:r>
          </a:p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释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放：松开鼠标按键。</a:t>
            </a:r>
          </a:p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拖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动：按着鼠标左（右）键不放，然后拖动鼠标。</a:t>
            </a:r>
          </a:p>
        </p:txBody>
      </p:sp>
    </p:spTree>
    <p:extLst>
      <p:ext uri="{BB962C8B-B14F-4D97-AF65-F5344CB8AC3E}">
        <p14:creationId xmlns:p14="http://schemas.microsoft.com/office/powerpoint/2010/main" val="1823956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2411760" cy="710024"/>
            <a:chOff x="1971344" y="720713"/>
            <a:chExt cx="5074576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6" y="788418"/>
              <a:ext cx="494476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键盘快捷键方式</a:t>
              </a:r>
            </a:p>
          </p:txBody>
        </p:sp>
      </p:grpSp>
      <p:sp>
        <p:nvSpPr>
          <p:cNvPr id="5" name="矩形 8"/>
          <p:cNvSpPr>
            <a:spLocks/>
          </p:cNvSpPr>
          <p:nvPr/>
        </p:nvSpPr>
        <p:spPr bwMode="auto">
          <a:xfrm>
            <a:off x="539552" y="1196752"/>
            <a:ext cx="7921625" cy="1800200"/>
          </a:xfrm>
          <a:prstGeom prst="rect">
            <a:avLst/>
          </a:prstGeom>
          <a:solidFill>
            <a:srgbClr val="FFFFFF">
              <a:alpha val="58038"/>
            </a:srgbClr>
          </a:solidFill>
          <a:ln w="15875">
            <a:solidFill>
              <a:srgbClr val="0070C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indent="457200" eaLnBrk="1" hangingPunct="1">
              <a:lnSpc>
                <a:spcPct val="150000"/>
              </a:lnSpc>
            </a:pP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在</a:t>
            </a:r>
            <a:r>
              <a:rPr lang="en-US" altLang="zh-CN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Windows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中，大多数操作虽然都能用鼠标完成，但</a:t>
            </a:r>
            <a:r>
              <a:rPr lang="en-US" altLang="zh-CN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Windows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还提供了很多快捷键，如果菜单名称中带有下划线的字母，还可以通过按</a:t>
            </a:r>
            <a:r>
              <a:rPr lang="en-US" altLang="zh-CN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Alt+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下划线字母键来打开相应的菜单功能；很多菜单命令的键盘快捷方式都显示在菜单命令的旁边，可以通过按</a:t>
            </a:r>
            <a:r>
              <a:rPr lang="en-US" altLang="zh-CN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Ctrl+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下划线字母键来执行相应的命令。</a:t>
            </a:r>
            <a:endParaRPr lang="zh-CN" altLang="en-US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752" y="3140968"/>
            <a:ext cx="3548088" cy="2681307"/>
          </a:xfrm>
          <a:prstGeom prst="rect">
            <a:avLst/>
          </a:prstGeom>
        </p:spPr>
      </p:pic>
      <p:pic>
        <p:nvPicPr>
          <p:cNvPr id="7" name="图片 6" descr="C:\Users\张岚\AppData\Roaming\Tencent\Users\407240273\QQ\WinTemp\RichOle\8Z{SL@$P)(2CFMLX2LR~D34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4" t="32746" r="72189" b="50987"/>
          <a:stretch/>
        </p:blipFill>
        <p:spPr bwMode="auto">
          <a:xfrm>
            <a:off x="2267744" y="3559438"/>
            <a:ext cx="1204595" cy="9880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流程图: 可选过程 7"/>
          <p:cNvSpPr/>
          <p:nvPr/>
        </p:nvSpPr>
        <p:spPr>
          <a:xfrm>
            <a:off x="3059832" y="3559438"/>
            <a:ext cx="412507" cy="988060"/>
          </a:xfrm>
          <a:prstGeom prst="flowChartAlternateProcess">
            <a:avLst/>
          </a:prstGeom>
          <a:noFill/>
          <a:ln>
            <a:solidFill>
              <a:srgbClr val="BFE2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标注 8"/>
          <p:cNvSpPr/>
          <p:nvPr/>
        </p:nvSpPr>
        <p:spPr>
          <a:xfrm>
            <a:off x="3995936" y="4005064"/>
            <a:ext cx="1440160" cy="432048"/>
          </a:xfrm>
          <a:prstGeom prst="wedgeRoundRectCallout">
            <a:avLst>
              <a:gd name="adj1" fmla="val -94908"/>
              <a:gd name="adj2" fmla="val -31158"/>
              <a:gd name="adj3" fmla="val 16667"/>
            </a:avLst>
          </a:prstGeom>
          <a:solidFill>
            <a:srgbClr val="B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rgbClr val="21596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键盘快捷键</a:t>
            </a:r>
            <a:endParaRPr lang="zh-CN" altLang="en-US" sz="1600" dirty="0">
              <a:solidFill>
                <a:srgbClr val="21596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标注 9"/>
          <p:cNvSpPr/>
          <p:nvPr/>
        </p:nvSpPr>
        <p:spPr>
          <a:xfrm>
            <a:off x="565786" y="4115450"/>
            <a:ext cx="1440160" cy="432048"/>
          </a:xfrm>
          <a:prstGeom prst="wedgeRoundRectCallout">
            <a:avLst>
              <a:gd name="adj1" fmla="val 101774"/>
              <a:gd name="adj2" fmla="val -62783"/>
              <a:gd name="adj3" fmla="val 16667"/>
            </a:avLst>
          </a:prstGeom>
          <a:solidFill>
            <a:srgbClr val="B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rgbClr val="21596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下划线字母</a:t>
            </a:r>
            <a:endParaRPr lang="zh-CN" altLang="en-US" sz="1600" dirty="0">
              <a:solidFill>
                <a:srgbClr val="21596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7060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 autoUpdateAnimBg="0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043608" cy="710024"/>
            <a:chOff x="1971344" y="720713"/>
            <a:chExt cx="5074576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6" y="788418"/>
              <a:ext cx="4793252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桌面</a:t>
              </a: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196752"/>
            <a:ext cx="7632848" cy="4293477"/>
          </a:xfrm>
          <a:prstGeom prst="rect">
            <a:avLst/>
          </a:prstGeom>
        </p:spPr>
      </p:pic>
      <p:sp>
        <p:nvSpPr>
          <p:cNvPr id="8" name="圆角矩形标注 7"/>
          <p:cNvSpPr/>
          <p:nvPr/>
        </p:nvSpPr>
        <p:spPr>
          <a:xfrm>
            <a:off x="2123728" y="1484784"/>
            <a:ext cx="1440160" cy="432048"/>
          </a:xfrm>
          <a:prstGeom prst="wedgeRoundRectCallout">
            <a:avLst>
              <a:gd name="adj1" fmla="val -120451"/>
              <a:gd name="adj2" fmla="val 114803"/>
              <a:gd name="adj3" fmla="val 16667"/>
            </a:avLst>
          </a:prstGeom>
          <a:solidFill>
            <a:srgbClr val="B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rgbClr val="21596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系统图标</a:t>
            </a:r>
            <a:endParaRPr lang="zh-CN" altLang="en-US" sz="1600" dirty="0">
              <a:solidFill>
                <a:srgbClr val="21596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标注 8"/>
          <p:cNvSpPr/>
          <p:nvPr/>
        </p:nvSpPr>
        <p:spPr>
          <a:xfrm>
            <a:off x="2123728" y="2132856"/>
            <a:ext cx="1440160" cy="432048"/>
          </a:xfrm>
          <a:prstGeom prst="wedgeRoundRectCallout">
            <a:avLst>
              <a:gd name="adj1" fmla="val -114613"/>
              <a:gd name="adj2" fmla="val 227923"/>
              <a:gd name="adj3" fmla="val 16667"/>
            </a:avLst>
          </a:prstGeom>
          <a:solidFill>
            <a:srgbClr val="B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rgbClr val="21596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桌面图标</a:t>
            </a:r>
            <a:endParaRPr lang="zh-CN" altLang="en-US" sz="1600" dirty="0">
              <a:solidFill>
                <a:srgbClr val="21596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标注 9"/>
          <p:cNvSpPr/>
          <p:nvPr/>
        </p:nvSpPr>
        <p:spPr>
          <a:xfrm>
            <a:off x="2195736" y="4437112"/>
            <a:ext cx="1440160" cy="432048"/>
          </a:xfrm>
          <a:prstGeom prst="wedgeRoundRectCallout">
            <a:avLst>
              <a:gd name="adj1" fmla="val -131033"/>
              <a:gd name="adj2" fmla="val 162240"/>
              <a:gd name="adj3" fmla="val 16667"/>
            </a:avLst>
          </a:prstGeom>
          <a:solidFill>
            <a:srgbClr val="B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rgbClr val="21596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开始按钮</a:t>
            </a:r>
            <a:endParaRPr lang="zh-CN" altLang="en-US" sz="1600" dirty="0">
              <a:solidFill>
                <a:srgbClr val="21596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标注 10"/>
          <p:cNvSpPr/>
          <p:nvPr/>
        </p:nvSpPr>
        <p:spPr>
          <a:xfrm>
            <a:off x="4139952" y="4423670"/>
            <a:ext cx="1728192" cy="432048"/>
          </a:xfrm>
          <a:prstGeom prst="wedgeRoundRectCallout">
            <a:avLst>
              <a:gd name="adj1" fmla="val -39443"/>
              <a:gd name="adj2" fmla="val 170755"/>
              <a:gd name="adj3" fmla="val 16667"/>
            </a:avLst>
          </a:prstGeom>
          <a:solidFill>
            <a:srgbClr val="B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rgbClr val="21596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应用程序按钮</a:t>
            </a:r>
            <a:endParaRPr lang="zh-CN" altLang="en-US" sz="1600" dirty="0">
              <a:solidFill>
                <a:srgbClr val="21596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标注 11"/>
          <p:cNvSpPr/>
          <p:nvPr/>
        </p:nvSpPr>
        <p:spPr>
          <a:xfrm>
            <a:off x="6228184" y="4437112"/>
            <a:ext cx="1440160" cy="432048"/>
          </a:xfrm>
          <a:prstGeom prst="wedgeRoundRectCallout">
            <a:avLst>
              <a:gd name="adj1" fmla="val -97097"/>
              <a:gd name="adj2" fmla="val 175620"/>
              <a:gd name="adj3" fmla="val 16667"/>
            </a:avLst>
          </a:prstGeom>
          <a:solidFill>
            <a:srgbClr val="B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rgbClr val="21596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任务栏</a:t>
            </a:r>
            <a:endParaRPr lang="zh-CN" altLang="en-US" sz="1600" dirty="0">
              <a:solidFill>
                <a:srgbClr val="21596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9101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331640" cy="710024"/>
            <a:chOff x="1971344" y="720713"/>
            <a:chExt cx="5074576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6" y="788418"/>
              <a:ext cx="4793252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任务栏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" name="矩形 8"/>
          <p:cNvSpPr>
            <a:spLocks/>
          </p:cNvSpPr>
          <p:nvPr/>
        </p:nvSpPr>
        <p:spPr bwMode="auto">
          <a:xfrm>
            <a:off x="539552" y="2060848"/>
            <a:ext cx="7921625" cy="2520280"/>
          </a:xfrm>
          <a:prstGeom prst="rect">
            <a:avLst/>
          </a:prstGeom>
          <a:solidFill>
            <a:srgbClr val="FFFFFF">
              <a:alpha val="58038"/>
            </a:srgbClr>
          </a:solidFill>
          <a:ln w="15875">
            <a:solidFill>
              <a:srgbClr val="0070C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indent="457200" eaLnBrk="1" hangingPunct="1"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任务栏通常位于桌面的底端，是切换窗口和查看系统状态的区域，主要由“开始”按钮、快速启动工具栏、窗口显示区域、通知区域等部分组成。</a:t>
            </a:r>
            <a:endParaRPr lang="en-US" altLang="zh-CN" sz="2000" dirty="0" smtClea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charset="0"/>
            </a:endParaRPr>
          </a:p>
          <a:p>
            <a:pPr indent="457200" eaLnBrk="1" hangingPunct="1">
              <a:lnSpc>
                <a:spcPct val="150000"/>
              </a:lnSpc>
            </a:pPr>
            <a:r>
              <a:rPr lang="en-US" altLang="zh-CN" sz="20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Windows7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的任务栏具有显示窗口预览的功能。将鼠标指针移向任务栏按钮时，会出现一个当前窗口的小图片，称为缩略图。</a:t>
            </a:r>
            <a:endParaRPr lang="zh-CN" altLang="en-US" sz="2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52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1"/>
            <a:ext cx="1835696" cy="620687"/>
            <a:chOff x="1971344" y="720713"/>
            <a:chExt cx="4923065" cy="1685128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4923065" cy="1685128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4" y="788418"/>
              <a:ext cx="4793255" cy="1421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窗口和菜单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55776" y="1628800"/>
            <a:ext cx="3544284" cy="498093"/>
            <a:chOff x="5053868" y="1895211"/>
            <a:chExt cx="3544284" cy="498093"/>
          </a:xfrm>
        </p:grpSpPr>
        <p:sp>
          <p:nvSpPr>
            <p:cNvPr id="6" name="TextBox 22"/>
            <p:cNvSpPr txBox="1"/>
            <p:nvPr/>
          </p:nvSpPr>
          <p:spPr>
            <a:xfrm>
              <a:off x="5053868" y="1895211"/>
              <a:ext cx="24208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认识窗口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5053868" y="2393304"/>
              <a:ext cx="354428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2555776" y="2259320"/>
            <a:ext cx="3651962" cy="498093"/>
            <a:chOff x="5053868" y="1895211"/>
            <a:chExt cx="3651962" cy="498093"/>
          </a:xfrm>
        </p:grpSpPr>
        <p:sp>
          <p:nvSpPr>
            <p:cNvPr id="9" name="TextBox 22"/>
            <p:cNvSpPr txBox="1"/>
            <p:nvPr/>
          </p:nvSpPr>
          <p:spPr>
            <a:xfrm>
              <a:off x="5053868" y="1895211"/>
              <a:ext cx="36519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使用窗口控制按钮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5053868" y="2393304"/>
              <a:ext cx="354428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2555776" y="2985180"/>
            <a:ext cx="3544284" cy="498093"/>
            <a:chOff x="5053868" y="1895211"/>
            <a:chExt cx="3544284" cy="498093"/>
          </a:xfrm>
        </p:grpSpPr>
        <p:sp>
          <p:nvSpPr>
            <p:cNvPr id="12" name="TextBox 22"/>
            <p:cNvSpPr txBox="1"/>
            <p:nvPr/>
          </p:nvSpPr>
          <p:spPr>
            <a:xfrm>
              <a:off x="5053868" y="1895211"/>
              <a:ext cx="334418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移动和缩放窗口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5053868" y="2393304"/>
              <a:ext cx="354428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2555776" y="3674611"/>
            <a:ext cx="3544284" cy="498093"/>
            <a:chOff x="5053868" y="1895211"/>
            <a:chExt cx="3544284" cy="498093"/>
          </a:xfrm>
        </p:grpSpPr>
        <p:sp>
          <p:nvSpPr>
            <p:cNvPr id="15" name="TextBox 22"/>
            <p:cNvSpPr txBox="1"/>
            <p:nvPr/>
          </p:nvSpPr>
          <p:spPr>
            <a:xfrm>
              <a:off x="5053868" y="1895211"/>
              <a:ext cx="24208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        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切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换窗口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5053868" y="2393304"/>
              <a:ext cx="354428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矩形 8"/>
          <p:cNvSpPr>
            <a:spLocks/>
          </p:cNvSpPr>
          <p:nvPr/>
        </p:nvSpPr>
        <p:spPr bwMode="auto">
          <a:xfrm>
            <a:off x="827584" y="2348880"/>
            <a:ext cx="7921625" cy="2952328"/>
          </a:xfrm>
          <a:prstGeom prst="rect">
            <a:avLst/>
          </a:prstGeom>
          <a:solidFill>
            <a:srgbClr val="FFFFFF">
              <a:alpha val="58038"/>
            </a:srgbClr>
          </a:solidFill>
          <a:ln w="15875">
            <a:solidFill>
              <a:srgbClr val="0070C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indent="457200" eaLnBrk="1" hangingPunct="1">
              <a:lnSpc>
                <a:spcPct val="150000"/>
              </a:lnSpc>
            </a:pPr>
            <a:r>
              <a:rPr lang="en-US" altLang="zh-CN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Windows</a:t>
            </a:r>
            <a:r>
              <a:rPr lang="zh-CN" altLang="en-US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系列操作系统及其应用程序采用图形化界面，而且，只要运行某个应用程序或打开某个文档，就会对应出现一个矩形区域，这个矩形区域称为窗口。</a:t>
            </a:r>
            <a:r>
              <a:rPr lang="en-US" altLang="zh-CN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Windows</a:t>
            </a:r>
            <a:r>
              <a:rPr lang="zh-CN" altLang="en-US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的窗口不论在外观、风格还是在操作方式上都高度统一。</a:t>
            </a:r>
          </a:p>
          <a:p>
            <a:pPr indent="457200" eaLnBrk="1" hangingPunct="1">
              <a:lnSpc>
                <a:spcPct val="150000"/>
              </a:lnSpc>
            </a:pPr>
            <a:r>
              <a:rPr lang="en-US" altLang="zh-CN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1)</a:t>
            </a:r>
            <a:r>
              <a:rPr lang="zh-CN" altLang="en-US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边框  ；</a:t>
            </a:r>
            <a:r>
              <a:rPr lang="en-US" altLang="zh-CN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2)</a:t>
            </a:r>
            <a:r>
              <a:rPr lang="zh-CN" altLang="en-US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标题栏；</a:t>
            </a:r>
            <a:r>
              <a:rPr lang="en-US" altLang="zh-CN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3)</a:t>
            </a:r>
            <a:r>
              <a:rPr lang="zh-CN" altLang="en-US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菜单栏；</a:t>
            </a:r>
            <a:r>
              <a:rPr lang="en-US" altLang="zh-CN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4)</a:t>
            </a:r>
            <a:r>
              <a:rPr lang="zh-CN" altLang="en-US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工具栏         </a:t>
            </a:r>
          </a:p>
          <a:p>
            <a:pPr indent="457200" eaLnBrk="1" hangingPunct="1">
              <a:lnSpc>
                <a:spcPct val="150000"/>
              </a:lnSpc>
            </a:pPr>
            <a:r>
              <a:rPr lang="en-US" altLang="zh-CN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5)</a:t>
            </a:r>
            <a:r>
              <a:rPr lang="zh-CN" altLang="en-US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状态栏 ；</a:t>
            </a:r>
            <a:r>
              <a:rPr lang="en-US" altLang="zh-CN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6)</a:t>
            </a:r>
            <a:r>
              <a:rPr lang="zh-CN" altLang="en-US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文档视图；</a:t>
            </a:r>
            <a:r>
              <a:rPr lang="en-US" altLang="zh-CN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7)</a:t>
            </a:r>
            <a:r>
              <a:rPr lang="zh-CN" altLang="en-US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charset="0"/>
              </a:rPr>
              <a:t>滚动条</a:t>
            </a:r>
          </a:p>
        </p:txBody>
      </p:sp>
    </p:spTree>
    <p:extLst>
      <p:ext uri="{BB962C8B-B14F-4D97-AF65-F5344CB8AC3E}">
        <p14:creationId xmlns:p14="http://schemas.microsoft.com/office/powerpoint/2010/main" val="2221527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 autoUpdateAnimBg="0"/>
      <p:bldP spid="2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8465" y="1308577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36512" y="404664"/>
            <a:ext cx="3960440" cy="870274"/>
            <a:chOff x="-33010" y="588691"/>
            <a:chExt cx="3059780" cy="601146"/>
          </a:xfrm>
        </p:grpSpPr>
        <p:sp>
          <p:nvSpPr>
            <p:cNvPr id="1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33010" y="658342"/>
              <a:ext cx="2823823" cy="5314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2.1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：初识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</a:p>
            <a:p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63688" y="1304601"/>
            <a:ext cx="5654468" cy="3848519"/>
            <a:chOff x="1756616" y="1702563"/>
            <a:chExt cx="5654468" cy="3848519"/>
          </a:xfrm>
        </p:grpSpPr>
        <p:grpSp>
          <p:nvGrpSpPr>
            <p:cNvPr id="20" name="组合 19"/>
            <p:cNvGrpSpPr/>
            <p:nvPr/>
          </p:nvGrpSpPr>
          <p:grpSpPr>
            <a:xfrm>
              <a:off x="1756616" y="1702563"/>
              <a:ext cx="5654468" cy="3172504"/>
              <a:chOff x="1780067" y="1511293"/>
              <a:chExt cx="5654468" cy="3172504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1780067" y="1511293"/>
                <a:ext cx="5654468" cy="1890921"/>
                <a:chOff x="1797852" y="1706540"/>
                <a:chExt cx="5654468" cy="1890921"/>
              </a:xfrm>
            </p:grpSpPr>
            <p:grpSp>
              <p:nvGrpSpPr>
                <p:cNvPr id="36" name="组合 35"/>
                <p:cNvGrpSpPr/>
                <p:nvPr/>
              </p:nvGrpSpPr>
              <p:grpSpPr>
                <a:xfrm>
                  <a:off x="1797852" y="1706540"/>
                  <a:ext cx="5654468" cy="1224382"/>
                  <a:chOff x="1391452" y="719645"/>
                  <a:chExt cx="5654468" cy="1224381"/>
                </a:xfrm>
              </p:grpSpPr>
              <p:grpSp>
                <p:nvGrpSpPr>
                  <p:cNvPr id="42" name="组合 41"/>
                  <p:cNvGrpSpPr/>
                  <p:nvPr/>
                </p:nvGrpSpPr>
                <p:grpSpPr>
                  <a:xfrm>
                    <a:off x="1391452" y="719645"/>
                    <a:ext cx="5654468" cy="1201501"/>
                    <a:chOff x="1391452" y="719645"/>
                    <a:chExt cx="5654468" cy="1201501"/>
                  </a:xfrm>
                </p:grpSpPr>
                <p:sp>
                  <p:nvSpPr>
                    <p:cNvPr id="45" name="TextBox 9"/>
                    <p:cNvSpPr txBox="1"/>
                    <p:nvPr/>
                  </p:nvSpPr>
                  <p:spPr>
                    <a:xfrm>
                      <a:off x="1408114" y="719645"/>
                      <a:ext cx="527709" cy="553998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zh-CN" sz="3000" b="1" dirty="0" smtClean="0">
                          <a:latin typeface="Franklin Gothic Book" pitchFamily="34" charset="0"/>
                          <a:sym typeface="Wingdings"/>
                        </a:rPr>
                        <a:t></a:t>
                      </a:r>
                      <a:endParaRPr lang="zh-CN" altLang="en-US" sz="3000" b="1" dirty="0">
                        <a:latin typeface="Franklin Gothic Book" pitchFamily="34" charset="0"/>
                      </a:endParaRPr>
                    </a:p>
                  </p:txBody>
                </p:sp>
                <p:sp>
                  <p:nvSpPr>
                    <p:cNvPr id="46" name="TextBox 10"/>
                    <p:cNvSpPr txBox="1"/>
                    <p:nvPr/>
                  </p:nvSpPr>
                  <p:spPr>
                    <a:xfrm>
                      <a:off x="1391452" y="1336488"/>
                      <a:ext cx="527709" cy="553998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zh-CN" sz="3000" b="1" dirty="0">
                          <a:latin typeface="Franklin Gothic Book" pitchFamily="34" charset="0"/>
                          <a:sym typeface="Wingdings"/>
                        </a:rPr>
                        <a:t></a:t>
                      </a:r>
                      <a:endParaRPr lang="zh-CN" altLang="en-US" sz="3000" b="1" dirty="0">
                        <a:latin typeface="Franklin Gothic Book" pitchFamily="34" charset="0"/>
                      </a:endParaRPr>
                    </a:p>
                  </p:txBody>
                </p:sp>
                <p:sp>
                  <p:nvSpPr>
                    <p:cNvPr id="47" name="矩形 46"/>
                    <p:cNvSpPr/>
                    <p:nvPr/>
                  </p:nvSpPr>
                  <p:spPr>
                    <a:xfrm>
                      <a:off x="1971344" y="720713"/>
                      <a:ext cx="5074576" cy="552930"/>
                    </a:xfrm>
                    <a:prstGeom prst="rect">
                      <a:avLst/>
                    </a:prstGeom>
                    <a:solidFill>
                      <a:schemeClr val="accent5">
                        <a:lumMod val="60000"/>
                        <a:lumOff val="4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" name="矩形 47"/>
                    <p:cNvSpPr/>
                    <p:nvPr/>
                  </p:nvSpPr>
                  <p:spPr>
                    <a:xfrm>
                      <a:off x="1971633" y="1357507"/>
                      <a:ext cx="5074287" cy="563639"/>
                    </a:xfrm>
                    <a:prstGeom prst="rect">
                      <a:avLst/>
                    </a:prstGeom>
                    <a:solidFill>
                      <a:schemeClr val="accent5">
                        <a:lumMod val="60000"/>
                        <a:lumOff val="4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43" name="矩形 42"/>
                  <p:cNvSpPr/>
                  <p:nvPr/>
                </p:nvSpPr>
                <p:spPr>
                  <a:xfrm>
                    <a:off x="2072755" y="762358"/>
                    <a:ext cx="2646878" cy="535531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defTabSz="185738">
                      <a:lnSpc>
                        <a:spcPct val="120000"/>
                      </a:lnSpc>
                    </a:pPr>
                    <a:r>
                      <a:rPr lang="zh-CN" altLang="en-US" sz="2400" b="1" kern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rPr>
                      <a:t>启动与关闭计算机</a:t>
                    </a:r>
                    <a:endPara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  <p:sp>
                <p:nvSpPr>
                  <p:cNvPr id="44" name="矩形 43"/>
                  <p:cNvSpPr/>
                  <p:nvPr/>
                </p:nvSpPr>
                <p:spPr>
                  <a:xfrm>
                    <a:off x="2101157" y="1408495"/>
                    <a:ext cx="1415772" cy="535531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defTabSz="185738">
                      <a:lnSpc>
                        <a:spcPct val="120000"/>
                      </a:lnSpc>
                    </a:pPr>
                    <a:r>
                      <a:rPr lang="zh-CN" altLang="en-US" sz="2400" b="1" kern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rPr>
                      <a:t>设置桌面</a:t>
                    </a:r>
                    <a:endPara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</p:grpSp>
            <p:grpSp>
              <p:nvGrpSpPr>
                <p:cNvPr id="37" name="组合 36"/>
                <p:cNvGrpSpPr/>
                <p:nvPr/>
              </p:nvGrpSpPr>
              <p:grpSpPr>
                <a:xfrm>
                  <a:off x="1797852" y="3006678"/>
                  <a:ext cx="5654468" cy="590783"/>
                  <a:chOff x="1391452" y="-143713"/>
                  <a:chExt cx="5654468" cy="590783"/>
                </a:xfrm>
              </p:grpSpPr>
              <p:grpSp>
                <p:nvGrpSpPr>
                  <p:cNvPr id="38" name="组合 37"/>
                  <p:cNvGrpSpPr/>
                  <p:nvPr/>
                </p:nvGrpSpPr>
                <p:grpSpPr>
                  <a:xfrm>
                    <a:off x="1391452" y="-143713"/>
                    <a:ext cx="5654468" cy="590783"/>
                    <a:chOff x="1391452" y="-143713"/>
                    <a:chExt cx="5654468" cy="590783"/>
                  </a:xfrm>
                </p:grpSpPr>
                <p:sp>
                  <p:nvSpPr>
                    <p:cNvPr id="40" name="TextBox 25"/>
                    <p:cNvSpPr txBox="1"/>
                    <p:nvPr/>
                  </p:nvSpPr>
                  <p:spPr>
                    <a:xfrm>
                      <a:off x="1391452" y="-106928"/>
                      <a:ext cx="527709" cy="553998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zh-CN" sz="3000" b="1" dirty="0" smtClean="0">
                          <a:latin typeface="Franklin Gothic Book" pitchFamily="34" charset="0"/>
                          <a:sym typeface="Wingdings"/>
                        </a:rPr>
                        <a:t></a:t>
                      </a:r>
                      <a:endParaRPr lang="zh-CN" altLang="en-US" sz="3000" b="1" dirty="0">
                        <a:latin typeface="Franklin Gothic Book" pitchFamily="34" charset="0"/>
                      </a:endParaRPr>
                    </a:p>
                  </p:txBody>
                </p:sp>
                <p:sp>
                  <p:nvSpPr>
                    <p:cNvPr id="41" name="矩形 40"/>
                    <p:cNvSpPr/>
                    <p:nvPr/>
                  </p:nvSpPr>
                  <p:spPr>
                    <a:xfrm>
                      <a:off x="1971344" y="-143713"/>
                      <a:ext cx="5074576" cy="569965"/>
                    </a:xfrm>
                    <a:prstGeom prst="rect">
                      <a:avLst/>
                    </a:prstGeom>
                    <a:solidFill>
                      <a:schemeClr val="accent5">
                        <a:lumMod val="60000"/>
                        <a:lumOff val="4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39" name="矩形 38"/>
                  <p:cNvSpPr/>
                  <p:nvPr/>
                </p:nvSpPr>
                <p:spPr>
                  <a:xfrm>
                    <a:off x="2055662" y="-106928"/>
                    <a:ext cx="2031325" cy="535531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defTabSz="185738">
                      <a:lnSpc>
                        <a:spcPct val="120000"/>
                      </a:lnSpc>
                    </a:pPr>
                    <a:r>
                      <a:rPr lang="zh-CN" altLang="en-US" sz="2400" b="1" kern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rPr>
                      <a:t>设置开始菜单</a:t>
                    </a:r>
                    <a:endPara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</p:grpSp>
          </p:grpSp>
          <p:grpSp>
            <p:nvGrpSpPr>
              <p:cNvPr id="28" name="组合 27"/>
              <p:cNvGrpSpPr/>
              <p:nvPr/>
            </p:nvGrpSpPr>
            <p:grpSpPr>
              <a:xfrm>
                <a:off x="1780067" y="3482295"/>
                <a:ext cx="5654468" cy="1201502"/>
                <a:chOff x="1391452" y="719645"/>
                <a:chExt cx="5654468" cy="1201501"/>
              </a:xfrm>
            </p:grpSpPr>
            <p:grpSp>
              <p:nvGrpSpPr>
                <p:cNvPr id="29" name="组合 28"/>
                <p:cNvGrpSpPr/>
                <p:nvPr/>
              </p:nvGrpSpPr>
              <p:grpSpPr>
                <a:xfrm>
                  <a:off x="1391452" y="719645"/>
                  <a:ext cx="5654468" cy="1201501"/>
                  <a:chOff x="1391452" y="719645"/>
                  <a:chExt cx="5654468" cy="1201501"/>
                </a:xfrm>
              </p:grpSpPr>
              <p:sp>
                <p:nvSpPr>
                  <p:cNvPr id="32" name="TextBox 9"/>
                  <p:cNvSpPr txBox="1"/>
                  <p:nvPr/>
                </p:nvSpPr>
                <p:spPr>
                  <a:xfrm>
                    <a:off x="1408114" y="719645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 panose="05000000000000000000" pitchFamily="2" charset="2"/>
                      </a:rPr>
                      <a:t>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33" name="TextBox 10"/>
                  <p:cNvSpPr txBox="1"/>
                  <p:nvPr/>
                </p:nvSpPr>
                <p:spPr>
                  <a:xfrm>
                    <a:off x="1391452" y="1336488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 panose="05000000000000000000" pitchFamily="2" charset="2"/>
                      </a:rPr>
                      <a:t>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34" name="矩形 33"/>
                  <p:cNvSpPr/>
                  <p:nvPr/>
                </p:nvSpPr>
                <p:spPr>
                  <a:xfrm>
                    <a:off x="1971344" y="720713"/>
                    <a:ext cx="5074576" cy="552930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5" name="矩形 34"/>
                  <p:cNvSpPr/>
                  <p:nvPr/>
                </p:nvSpPr>
                <p:spPr>
                  <a:xfrm>
                    <a:off x="1971633" y="1357507"/>
                    <a:ext cx="5074287" cy="563639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30" name="矩形 29"/>
                <p:cNvSpPr/>
                <p:nvPr/>
              </p:nvSpPr>
              <p:spPr>
                <a:xfrm>
                  <a:off x="2072755" y="762358"/>
                  <a:ext cx="1723549" cy="5355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设置任务栏</a:t>
                  </a:r>
                  <a:endPara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1" name="矩形 30"/>
                <p:cNvSpPr/>
                <p:nvPr/>
              </p:nvSpPr>
              <p:spPr>
                <a:xfrm>
                  <a:off x="2101157" y="1408495"/>
                  <a:ext cx="3570208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窗口与对话框的基本操作</a:t>
                  </a:r>
                </a:p>
              </p:txBody>
            </p:sp>
          </p:grpSp>
        </p:grpSp>
        <p:sp>
          <p:nvSpPr>
            <p:cNvPr id="24" name="TextBox 10"/>
            <p:cNvSpPr txBox="1"/>
            <p:nvPr/>
          </p:nvSpPr>
          <p:spPr>
            <a:xfrm>
              <a:off x="1756616" y="4966424"/>
              <a:ext cx="527709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" b="1" dirty="0" smtClean="0">
                  <a:latin typeface="Franklin Gothic Book" pitchFamily="34" charset="0"/>
                  <a:sym typeface="Wingdings" panose="05000000000000000000" pitchFamily="2" charset="2"/>
                </a:rPr>
                <a:t></a:t>
              </a:r>
              <a:endParaRPr lang="zh-CN" altLang="en-US" sz="3000" b="1" dirty="0">
                <a:latin typeface="Franklin Gothic Book" pitchFamily="34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336797" y="4987443"/>
              <a:ext cx="5074287" cy="56363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2466321" y="5038431"/>
              <a:ext cx="233910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寻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求帮助和支持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9398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6"/>
            <a:ext cx="6948233" cy="2850504"/>
            <a:chOff x="1350216" y="720713"/>
            <a:chExt cx="6948233" cy="2445575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48233" cy="2445575"/>
              <a:chOff x="1350216" y="720713"/>
              <a:chExt cx="6948233" cy="2445575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129735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61200" y="2203406"/>
                <a:ext cx="6937249" cy="96288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11248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分组练习使用鼠标和键盘进行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windows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桌面上相关操作，最后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10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分钟每组指定代表进行桌面相关操作比赛。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0" y="2326964"/>
              <a:ext cx="6747205" cy="776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相关习题及分组讨论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P33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中的讨论与学习内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容。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3960440" cy="870274"/>
            <a:chOff x="-33010" y="588691"/>
            <a:chExt cx="3059780" cy="601146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823823" cy="5314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2.1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：初识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</a:p>
            <a:p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219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初识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中文录入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管理</a:t>
            </a:r>
            <a:r>
              <a:rPr lang="en-US" altLang="zh-CN" dirty="0" err="1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资源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设置和管理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维护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80" y="1932427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838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3848" y="2793258"/>
            <a:ext cx="5933624" cy="1296144"/>
            <a:chOff x="726608" y="1628800"/>
            <a:chExt cx="5933624" cy="1296144"/>
          </a:xfrm>
        </p:grpSpPr>
        <p:sp>
          <p:nvSpPr>
            <p:cNvPr id="3" name="矩形 2"/>
            <p:cNvSpPr/>
            <p:nvPr/>
          </p:nvSpPr>
          <p:spPr>
            <a:xfrm>
              <a:off x="726608" y="1628800"/>
              <a:ext cx="5933624" cy="129614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8"/>
              <a:ext cx="5688632" cy="11524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前面学习了英文字符的录入，但我们在日常工作中，要求编辑的更多的是中文文档，那么怎么向计算机中输入中文，这就是我们今天要解决的问题。</a:t>
              </a:r>
              <a:endParaRPr lang="en-US" altLang="zh-CN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402261"/>
            <a:ext cx="3168352" cy="650475"/>
            <a:chOff x="-33010" y="588691"/>
            <a:chExt cx="3059780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2642537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</a:t>
              </a:r>
              <a:r>
                <a:rPr lang="zh-CN" altLang="en-US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中文录入</a:t>
              </a:r>
              <a:endPara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149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814514" y="1706540"/>
            <a:ext cx="5637806" cy="2911118"/>
            <a:chOff x="1814514" y="1706540"/>
            <a:chExt cx="5637806" cy="2911118"/>
          </a:xfrm>
        </p:grpSpPr>
        <p:grpSp>
          <p:nvGrpSpPr>
            <p:cNvPr id="5" name="组合 4"/>
            <p:cNvGrpSpPr/>
            <p:nvPr/>
          </p:nvGrpSpPr>
          <p:grpSpPr>
            <a:xfrm>
              <a:off x="1814514" y="1706540"/>
              <a:ext cx="5637806" cy="1818236"/>
              <a:chOff x="1408114" y="719645"/>
              <a:chExt cx="5637806" cy="1818236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1408114" y="719645"/>
                <a:ext cx="5637806" cy="1818236"/>
                <a:chOff x="1408114" y="719645"/>
                <a:chExt cx="5637806" cy="1818236"/>
              </a:xfrm>
            </p:grpSpPr>
            <p:sp>
              <p:nvSpPr>
                <p:cNvPr id="10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11" name="TextBox 10"/>
                <p:cNvSpPr txBox="1"/>
                <p:nvPr/>
              </p:nvSpPr>
              <p:spPr>
                <a:xfrm>
                  <a:off x="1408114" y="191187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13" name="矩形 12">
                  <a:hlinkClick r:id="rId2" action="ppaction://hlinksldjump"/>
                </p:cNvPr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矩形 13">
                  <a:hlinkClick r:id="rId3" action="ppaction://hlinksldjump"/>
                </p:cNvPr>
                <p:cNvSpPr/>
                <p:nvPr/>
              </p:nvSpPr>
              <p:spPr>
                <a:xfrm>
                  <a:off x="1971633" y="1822115"/>
                  <a:ext cx="5074287" cy="715766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" name="矩形 6"/>
              <p:cNvSpPr/>
              <p:nvPr/>
            </p:nvSpPr>
            <p:spPr>
              <a:xfrm>
                <a:off x="2101157" y="788418"/>
                <a:ext cx="2646878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选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择和设置输入法</a:t>
                </a: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2221384" y="1882352"/>
                <a:ext cx="2646878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打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字指法规范练习</a:t>
                </a:r>
              </a:p>
            </p:txBody>
          </p:sp>
        </p:grpSp>
        <p:sp>
          <p:nvSpPr>
            <p:cNvPr id="17" name="TextBox 10"/>
            <p:cNvSpPr txBox="1"/>
            <p:nvPr/>
          </p:nvSpPr>
          <p:spPr>
            <a:xfrm>
              <a:off x="1814514" y="3991652"/>
              <a:ext cx="527709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" b="1" dirty="0" smtClean="0">
                  <a:latin typeface="Franklin Gothic Book" pitchFamily="34" charset="0"/>
                  <a:sym typeface="Wingdings" panose="05000000000000000000" pitchFamily="2" charset="2"/>
                </a:rPr>
                <a:t></a:t>
              </a:r>
              <a:endParaRPr lang="zh-CN" altLang="en-US" sz="3000" b="1" dirty="0">
                <a:latin typeface="Franklin Gothic Book" pitchFamily="34" charset="0"/>
              </a:endParaRPr>
            </a:p>
          </p:txBody>
        </p:sp>
        <p:sp>
          <p:nvSpPr>
            <p:cNvPr id="18" name="矩形 17">
              <a:hlinkClick r:id="rId3" action="ppaction://hlinksldjump"/>
            </p:cNvPr>
            <p:cNvSpPr/>
            <p:nvPr/>
          </p:nvSpPr>
          <p:spPr>
            <a:xfrm>
              <a:off x="2378033" y="3901892"/>
              <a:ext cx="5074287" cy="71576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2627784" y="3962129"/>
              <a:ext cx="2954655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用五笔字型输入法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-36512" y="404664"/>
            <a:ext cx="3096344" cy="650475"/>
            <a:chOff x="-33010" y="588691"/>
            <a:chExt cx="2482463" cy="449319"/>
          </a:xfrm>
        </p:grpSpPr>
        <p:sp>
          <p:nvSpPr>
            <p:cNvPr id="25" name="矩形 1"/>
            <p:cNvSpPr/>
            <p:nvPr/>
          </p:nvSpPr>
          <p:spPr>
            <a:xfrm>
              <a:off x="-1" y="588691"/>
              <a:ext cx="244945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-33010" y="658342"/>
              <a:ext cx="2075841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：中文录入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383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096344" cy="650475"/>
            <a:chOff x="-33010" y="588691"/>
            <a:chExt cx="2482463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244945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075841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：中文录入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814514" y="1706540"/>
            <a:ext cx="5655576" cy="3302322"/>
            <a:chOff x="1814514" y="1706540"/>
            <a:chExt cx="5655576" cy="3302322"/>
          </a:xfrm>
        </p:grpSpPr>
        <p:grpSp>
          <p:nvGrpSpPr>
            <p:cNvPr id="17" name="组合 16"/>
            <p:cNvGrpSpPr/>
            <p:nvPr/>
          </p:nvGrpSpPr>
          <p:grpSpPr>
            <a:xfrm>
              <a:off x="1814514" y="1706540"/>
              <a:ext cx="5637806" cy="1574130"/>
              <a:chOff x="1408114" y="719645"/>
              <a:chExt cx="5637806" cy="1574129"/>
            </a:xfrm>
          </p:grpSpPr>
          <p:grpSp>
            <p:nvGrpSpPr>
              <p:cNvPr id="29" name="组合 28"/>
              <p:cNvGrpSpPr/>
              <p:nvPr/>
            </p:nvGrpSpPr>
            <p:grpSpPr>
              <a:xfrm>
                <a:off x="1408114" y="719645"/>
                <a:ext cx="5637806" cy="1574129"/>
                <a:chOff x="1408114" y="719645"/>
                <a:chExt cx="5637806" cy="1574129"/>
              </a:xfrm>
            </p:grpSpPr>
            <p:sp>
              <p:nvSpPr>
                <p:cNvPr id="32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3" name="TextBox 10"/>
                <p:cNvSpPr txBox="1"/>
                <p:nvPr/>
              </p:nvSpPr>
              <p:spPr>
                <a:xfrm>
                  <a:off x="1408114" y="1650016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4" name="矩形 33"/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5" name="矩形 34"/>
                <p:cNvSpPr/>
                <p:nvPr/>
              </p:nvSpPr>
              <p:spPr>
                <a:xfrm>
                  <a:off x="1971633" y="1578008"/>
                  <a:ext cx="5074287" cy="715766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0" name="矩形 29"/>
              <p:cNvSpPr/>
              <p:nvPr/>
            </p:nvSpPr>
            <p:spPr>
              <a:xfrm>
                <a:off x="2101157" y="788418"/>
                <a:ext cx="3877985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汉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字编码：内部码、内部码</a:t>
                </a: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2149376" y="1650016"/>
                <a:ext cx="233910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汉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字的三个层次</a:t>
                </a: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1832284" y="3427942"/>
              <a:ext cx="5637806" cy="1580920"/>
              <a:chOff x="1408114" y="719645"/>
              <a:chExt cx="5637806" cy="1580919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1408114" y="719645"/>
                <a:ext cx="5637806" cy="1580919"/>
                <a:chOff x="1408114" y="719645"/>
                <a:chExt cx="5637806" cy="1580919"/>
              </a:xfrm>
            </p:grpSpPr>
            <p:sp>
              <p:nvSpPr>
                <p:cNvPr id="25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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6" name="TextBox 10"/>
                <p:cNvSpPr txBox="1"/>
                <p:nvPr/>
              </p:nvSpPr>
              <p:spPr>
                <a:xfrm>
                  <a:off x="1408114" y="1656806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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7" name="矩形 26"/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1971633" y="1584798"/>
                  <a:ext cx="5074287" cy="715766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0" name="矩形 19"/>
              <p:cNvSpPr/>
              <p:nvPr/>
            </p:nvSpPr>
            <p:spPr>
              <a:xfrm>
                <a:off x="2101157" y="788418"/>
                <a:ext cx="233910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汉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字的拆分原则</a:t>
                </a: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2149376" y="1656806"/>
                <a:ext cx="233910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末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字字型识别码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6755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2411760" cy="710024"/>
            <a:chOff x="1971344" y="720713"/>
            <a:chExt cx="5074576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6" y="788418"/>
              <a:ext cx="4944764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汉字的三个层次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267744" y="2204864"/>
            <a:ext cx="4320480" cy="551540"/>
            <a:chOff x="5053868" y="1847727"/>
            <a:chExt cx="4320480" cy="551540"/>
          </a:xfrm>
        </p:grpSpPr>
        <p:sp>
          <p:nvSpPr>
            <p:cNvPr id="12" name="TextBox 22"/>
            <p:cNvSpPr txBox="1"/>
            <p:nvPr/>
          </p:nvSpPr>
          <p:spPr>
            <a:xfrm>
              <a:off x="6205996" y="1847727"/>
              <a:ext cx="16225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笔      画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5053868" y="2393304"/>
              <a:ext cx="4320480" cy="5963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2267744" y="2826984"/>
            <a:ext cx="4320480" cy="579172"/>
            <a:chOff x="5053868" y="1839327"/>
            <a:chExt cx="4320480" cy="579172"/>
          </a:xfrm>
        </p:grpSpPr>
        <p:sp>
          <p:nvSpPr>
            <p:cNvPr id="15" name="TextBox 22"/>
            <p:cNvSpPr txBox="1"/>
            <p:nvPr/>
          </p:nvSpPr>
          <p:spPr>
            <a:xfrm>
              <a:off x="6203186" y="1839327"/>
              <a:ext cx="16225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字      根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5053868" y="2393304"/>
              <a:ext cx="4320480" cy="25195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2267744" y="3565438"/>
            <a:ext cx="4320480" cy="541383"/>
            <a:chOff x="5053868" y="1851921"/>
            <a:chExt cx="4320480" cy="541383"/>
          </a:xfrm>
        </p:grpSpPr>
        <p:sp>
          <p:nvSpPr>
            <p:cNvPr id="18" name="TextBox 22"/>
            <p:cNvSpPr txBox="1"/>
            <p:nvPr/>
          </p:nvSpPr>
          <p:spPr>
            <a:xfrm>
              <a:off x="6203186" y="1851921"/>
              <a:ext cx="16225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单      字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5053868" y="2393304"/>
              <a:ext cx="4320480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87084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2411760" cy="710024"/>
            <a:chOff x="1971344" y="720713"/>
            <a:chExt cx="5074576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6" y="788418"/>
              <a:ext cx="4944764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汉字拆分原则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123728" y="1581316"/>
            <a:ext cx="4320480" cy="551540"/>
            <a:chOff x="5053868" y="1847727"/>
            <a:chExt cx="4320480" cy="551540"/>
          </a:xfrm>
        </p:grpSpPr>
        <p:sp>
          <p:nvSpPr>
            <p:cNvPr id="12" name="TextBox 22"/>
            <p:cNvSpPr txBox="1"/>
            <p:nvPr/>
          </p:nvSpPr>
          <p:spPr>
            <a:xfrm>
              <a:off x="6205996" y="1847727"/>
              <a:ext cx="16898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取大优先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5053868" y="2393304"/>
              <a:ext cx="4320480" cy="5963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2123728" y="2203436"/>
            <a:ext cx="4320480" cy="579172"/>
            <a:chOff x="5053868" y="1839327"/>
            <a:chExt cx="4320480" cy="579172"/>
          </a:xfrm>
        </p:grpSpPr>
        <p:sp>
          <p:nvSpPr>
            <p:cNvPr id="15" name="TextBox 22"/>
            <p:cNvSpPr txBox="1"/>
            <p:nvPr/>
          </p:nvSpPr>
          <p:spPr>
            <a:xfrm>
              <a:off x="6203186" y="1839327"/>
              <a:ext cx="16898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兼顾直观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5053868" y="2393304"/>
              <a:ext cx="4320480" cy="25195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2123728" y="2941890"/>
            <a:ext cx="4320480" cy="541383"/>
            <a:chOff x="5053868" y="1851921"/>
            <a:chExt cx="4320480" cy="541383"/>
          </a:xfrm>
        </p:grpSpPr>
        <p:sp>
          <p:nvSpPr>
            <p:cNvPr id="18" name="TextBox 22"/>
            <p:cNvSpPr txBox="1"/>
            <p:nvPr/>
          </p:nvSpPr>
          <p:spPr>
            <a:xfrm>
              <a:off x="6203186" y="1851921"/>
              <a:ext cx="16898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能连不交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5053868" y="2393304"/>
              <a:ext cx="4320480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>
            <a:off x="2123728" y="3642555"/>
            <a:ext cx="4392488" cy="532250"/>
            <a:chOff x="5053868" y="1886669"/>
            <a:chExt cx="4392488" cy="532250"/>
          </a:xfrm>
        </p:grpSpPr>
        <p:sp>
          <p:nvSpPr>
            <p:cNvPr id="21" name="TextBox 22"/>
            <p:cNvSpPr txBox="1"/>
            <p:nvPr/>
          </p:nvSpPr>
          <p:spPr>
            <a:xfrm>
              <a:off x="6215018" y="1886669"/>
              <a:ext cx="16898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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能散不连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053868" y="2393304"/>
              <a:ext cx="4392488" cy="25615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69434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7"/>
            <a:ext cx="6948233" cy="2130424"/>
            <a:chOff x="1350216" y="720714"/>
            <a:chExt cx="6948233" cy="1827785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4"/>
              <a:ext cx="6948233" cy="1827785"/>
              <a:chOff x="1350216" y="720714"/>
              <a:chExt cx="6948233" cy="1827785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4"/>
                <a:ext cx="6937250" cy="55601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61200" y="1585617"/>
                <a:ext cx="6937249" cy="96288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完成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P71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综合实训项目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0" y="1709176"/>
              <a:ext cx="6747205" cy="776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使用文字录入软件进行文字录入，熟记五笔字根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表。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3096344" cy="650475"/>
            <a:chOff x="-33010" y="588691"/>
            <a:chExt cx="2482463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244945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075841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：中文录入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920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初识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中文录入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管理</a:t>
            </a:r>
            <a:r>
              <a:rPr lang="en-US" altLang="zh-CN" dirty="0" err="1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资源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设置和管理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维护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8385" y="3042139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838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3848" y="2793258"/>
            <a:ext cx="5933624" cy="1296144"/>
            <a:chOff x="726608" y="1628800"/>
            <a:chExt cx="5933624" cy="1296144"/>
          </a:xfrm>
        </p:grpSpPr>
        <p:sp>
          <p:nvSpPr>
            <p:cNvPr id="3" name="矩形 2"/>
            <p:cNvSpPr/>
            <p:nvPr/>
          </p:nvSpPr>
          <p:spPr>
            <a:xfrm>
              <a:off x="726608" y="1628800"/>
              <a:ext cx="5933624" cy="129614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8"/>
              <a:ext cx="5688632" cy="783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输入计算机的信息都将以文件的形式保存，计算机中的文件非常多，需要把各种文件分类存放，以方便查找和使用。</a:t>
              </a:r>
              <a:endParaRPr lang="en-US" altLang="zh-CN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402261"/>
            <a:ext cx="4464496" cy="650475"/>
            <a:chOff x="-33010" y="588691"/>
            <a:chExt cx="3449206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3416197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3069145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</a:t>
              </a:r>
              <a:r>
                <a:rPr lang="zh-CN" altLang="en-US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管理</a:t>
              </a:r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</a:t>
              </a:r>
              <a:r>
                <a:rPr lang="zh-CN" altLang="en-US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资源</a:t>
              </a:r>
              <a:endPara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502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4355813" cy="870274"/>
            <a:chOff x="-33010" y="588691"/>
            <a:chExt cx="3059780" cy="601146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747772" cy="5314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管理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资源</a:t>
              </a:r>
            </a:p>
            <a:p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756616" y="1702563"/>
            <a:ext cx="5654468" cy="3848519"/>
            <a:chOff x="1756616" y="1702563"/>
            <a:chExt cx="5654468" cy="3848519"/>
          </a:xfrm>
        </p:grpSpPr>
        <p:grpSp>
          <p:nvGrpSpPr>
            <p:cNvPr id="16" name="组合 15"/>
            <p:cNvGrpSpPr/>
            <p:nvPr/>
          </p:nvGrpSpPr>
          <p:grpSpPr>
            <a:xfrm>
              <a:off x="1756616" y="1702563"/>
              <a:ext cx="5654468" cy="3172504"/>
              <a:chOff x="1780067" y="1511293"/>
              <a:chExt cx="5654468" cy="3172504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1780067" y="1511293"/>
                <a:ext cx="5654468" cy="1890921"/>
                <a:chOff x="1797852" y="1706540"/>
                <a:chExt cx="5654468" cy="1890921"/>
              </a:xfrm>
            </p:grpSpPr>
            <p:grpSp>
              <p:nvGrpSpPr>
                <p:cNvPr id="29" name="组合 28"/>
                <p:cNvGrpSpPr/>
                <p:nvPr/>
              </p:nvGrpSpPr>
              <p:grpSpPr>
                <a:xfrm>
                  <a:off x="1797852" y="1706540"/>
                  <a:ext cx="5654468" cy="1201502"/>
                  <a:chOff x="1391452" y="719645"/>
                  <a:chExt cx="5654468" cy="1201501"/>
                </a:xfrm>
              </p:grpSpPr>
              <p:grpSp>
                <p:nvGrpSpPr>
                  <p:cNvPr id="35" name="组合 34"/>
                  <p:cNvGrpSpPr/>
                  <p:nvPr/>
                </p:nvGrpSpPr>
                <p:grpSpPr>
                  <a:xfrm>
                    <a:off x="1391452" y="719645"/>
                    <a:ext cx="5654468" cy="1201501"/>
                    <a:chOff x="1391452" y="719645"/>
                    <a:chExt cx="5654468" cy="1201501"/>
                  </a:xfrm>
                </p:grpSpPr>
                <p:sp>
                  <p:nvSpPr>
                    <p:cNvPr id="38" name="TextBox 9"/>
                    <p:cNvSpPr txBox="1"/>
                    <p:nvPr/>
                  </p:nvSpPr>
                  <p:spPr>
                    <a:xfrm>
                      <a:off x="1408114" y="719645"/>
                      <a:ext cx="527709" cy="553998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zh-CN" sz="3000" b="1" dirty="0" smtClean="0">
                          <a:latin typeface="Franklin Gothic Book" pitchFamily="34" charset="0"/>
                          <a:sym typeface="Wingdings"/>
                        </a:rPr>
                        <a:t></a:t>
                      </a:r>
                      <a:endParaRPr lang="zh-CN" altLang="en-US" sz="3000" b="1" dirty="0">
                        <a:latin typeface="Franklin Gothic Book" pitchFamily="34" charset="0"/>
                      </a:endParaRPr>
                    </a:p>
                  </p:txBody>
                </p:sp>
                <p:sp>
                  <p:nvSpPr>
                    <p:cNvPr id="39" name="TextBox 10"/>
                    <p:cNvSpPr txBox="1"/>
                    <p:nvPr/>
                  </p:nvSpPr>
                  <p:spPr>
                    <a:xfrm>
                      <a:off x="1391452" y="1336488"/>
                      <a:ext cx="527709" cy="553998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zh-CN" sz="3000" b="1" dirty="0">
                          <a:latin typeface="Franklin Gothic Book" pitchFamily="34" charset="0"/>
                          <a:sym typeface="Wingdings"/>
                        </a:rPr>
                        <a:t></a:t>
                      </a:r>
                      <a:endParaRPr lang="zh-CN" altLang="en-US" sz="3000" b="1" dirty="0">
                        <a:latin typeface="Franklin Gothic Book" pitchFamily="34" charset="0"/>
                      </a:endParaRPr>
                    </a:p>
                  </p:txBody>
                </p:sp>
                <p:sp>
                  <p:nvSpPr>
                    <p:cNvPr id="40" name="矩形 39"/>
                    <p:cNvSpPr/>
                    <p:nvPr/>
                  </p:nvSpPr>
                  <p:spPr>
                    <a:xfrm>
                      <a:off x="1971344" y="720713"/>
                      <a:ext cx="5074576" cy="552930"/>
                    </a:xfrm>
                    <a:prstGeom prst="rect">
                      <a:avLst/>
                    </a:prstGeom>
                    <a:solidFill>
                      <a:schemeClr val="accent5">
                        <a:lumMod val="60000"/>
                        <a:lumOff val="4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" name="矩形 40"/>
                    <p:cNvSpPr/>
                    <p:nvPr/>
                  </p:nvSpPr>
                  <p:spPr>
                    <a:xfrm>
                      <a:off x="1971633" y="1357507"/>
                      <a:ext cx="5074287" cy="563639"/>
                    </a:xfrm>
                    <a:prstGeom prst="rect">
                      <a:avLst/>
                    </a:prstGeom>
                    <a:solidFill>
                      <a:schemeClr val="accent5">
                        <a:lumMod val="60000"/>
                        <a:lumOff val="4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36" name="矩形 35"/>
                  <p:cNvSpPr/>
                  <p:nvPr/>
                </p:nvSpPr>
                <p:spPr>
                  <a:xfrm>
                    <a:off x="2072755" y="762358"/>
                    <a:ext cx="2031325" cy="497957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defTabSz="185738">
                      <a:lnSpc>
                        <a:spcPct val="120000"/>
                      </a:lnSpc>
                    </a:pPr>
                    <a:r>
                      <a:rPr lang="zh-CN" altLang="en-US" sz="2400" b="1" kern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rPr>
                      <a:t>文</a:t>
                    </a:r>
                    <a:r>
                      <a:rPr lang="zh-CN" altLang="en-US" sz="2400" b="1" kern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rPr>
                      <a:t>件和文件夹</a:t>
                    </a:r>
                  </a:p>
                </p:txBody>
              </p:sp>
              <p:sp>
                <p:nvSpPr>
                  <p:cNvPr id="37" name="矩形 36"/>
                  <p:cNvSpPr/>
                  <p:nvPr/>
                </p:nvSpPr>
                <p:spPr>
                  <a:xfrm>
                    <a:off x="2101157" y="1408495"/>
                    <a:ext cx="1415772" cy="497957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defTabSz="185738">
                      <a:lnSpc>
                        <a:spcPct val="120000"/>
                      </a:lnSpc>
                    </a:pPr>
                    <a:r>
                      <a:rPr lang="zh-CN" altLang="en-US" sz="2400" b="1" kern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rPr>
                      <a:t>文</a:t>
                    </a:r>
                    <a:r>
                      <a:rPr lang="zh-CN" altLang="en-US" sz="2400" b="1" kern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rPr>
                      <a:t>件类型</a:t>
                    </a:r>
                  </a:p>
                </p:txBody>
              </p:sp>
            </p:grpSp>
            <p:grpSp>
              <p:nvGrpSpPr>
                <p:cNvPr id="30" name="组合 29"/>
                <p:cNvGrpSpPr/>
                <p:nvPr/>
              </p:nvGrpSpPr>
              <p:grpSpPr>
                <a:xfrm>
                  <a:off x="1797852" y="3006678"/>
                  <a:ext cx="5654468" cy="590783"/>
                  <a:chOff x="1391452" y="-143713"/>
                  <a:chExt cx="5654468" cy="590783"/>
                </a:xfrm>
              </p:grpSpPr>
              <p:grpSp>
                <p:nvGrpSpPr>
                  <p:cNvPr id="31" name="组合 30"/>
                  <p:cNvGrpSpPr/>
                  <p:nvPr/>
                </p:nvGrpSpPr>
                <p:grpSpPr>
                  <a:xfrm>
                    <a:off x="1391452" y="-143713"/>
                    <a:ext cx="5654468" cy="590783"/>
                    <a:chOff x="1391452" y="-143713"/>
                    <a:chExt cx="5654468" cy="590783"/>
                  </a:xfrm>
                </p:grpSpPr>
                <p:sp>
                  <p:nvSpPr>
                    <p:cNvPr id="33" name="TextBox 25"/>
                    <p:cNvSpPr txBox="1"/>
                    <p:nvPr/>
                  </p:nvSpPr>
                  <p:spPr>
                    <a:xfrm>
                      <a:off x="1391452" y="-106928"/>
                      <a:ext cx="527709" cy="553998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zh-CN" sz="3000" b="1" dirty="0" smtClean="0">
                          <a:latin typeface="Franklin Gothic Book" pitchFamily="34" charset="0"/>
                          <a:sym typeface="Wingdings"/>
                        </a:rPr>
                        <a:t></a:t>
                      </a:r>
                      <a:endParaRPr lang="zh-CN" altLang="en-US" sz="3000" b="1" dirty="0">
                        <a:latin typeface="Franklin Gothic Book" pitchFamily="34" charset="0"/>
                      </a:endParaRPr>
                    </a:p>
                  </p:txBody>
                </p:sp>
                <p:sp>
                  <p:nvSpPr>
                    <p:cNvPr id="34" name="矩形 33"/>
                    <p:cNvSpPr/>
                    <p:nvPr/>
                  </p:nvSpPr>
                  <p:spPr>
                    <a:xfrm>
                      <a:off x="1971344" y="-143713"/>
                      <a:ext cx="5074576" cy="569965"/>
                    </a:xfrm>
                    <a:prstGeom prst="rect">
                      <a:avLst/>
                    </a:prstGeom>
                    <a:solidFill>
                      <a:schemeClr val="accent5">
                        <a:lumMod val="60000"/>
                        <a:lumOff val="4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32" name="矩形 31"/>
                  <p:cNvSpPr/>
                  <p:nvPr/>
                </p:nvSpPr>
                <p:spPr>
                  <a:xfrm>
                    <a:off x="2055662" y="-106928"/>
                    <a:ext cx="1107996" cy="497957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defTabSz="185738">
                      <a:lnSpc>
                        <a:spcPct val="120000"/>
                      </a:lnSpc>
                    </a:pPr>
                    <a:r>
                      <a:rPr lang="zh-CN" altLang="en-US" sz="2400" b="1" kern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rPr>
                      <a:t>通</a:t>
                    </a:r>
                    <a:r>
                      <a:rPr lang="zh-CN" altLang="en-US" sz="2400" b="1" kern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itchFamily="34" charset="-122"/>
                        <a:ea typeface="微软雅黑" pitchFamily="34" charset="-122"/>
                      </a:rPr>
                      <a:t>配符</a:t>
                    </a:r>
                  </a:p>
                </p:txBody>
              </p:sp>
            </p:grpSp>
          </p:grpSp>
          <p:grpSp>
            <p:nvGrpSpPr>
              <p:cNvPr id="18" name="组合 17"/>
              <p:cNvGrpSpPr/>
              <p:nvPr/>
            </p:nvGrpSpPr>
            <p:grpSpPr>
              <a:xfrm>
                <a:off x="1780067" y="3482295"/>
                <a:ext cx="5654468" cy="1201502"/>
                <a:chOff x="1391452" y="719645"/>
                <a:chExt cx="5654468" cy="1201501"/>
              </a:xfrm>
            </p:grpSpPr>
            <p:grpSp>
              <p:nvGrpSpPr>
                <p:cNvPr id="19" name="组合 18"/>
                <p:cNvGrpSpPr/>
                <p:nvPr/>
              </p:nvGrpSpPr>
              <p:grpSpPr>
                <a:xfrm>
                  <a:off x="1391452" y="719645"/>
                  <a:ext cx="5654468" cy="1201501"/>
                  <a:chOff x="1391452" y="719645"/>
                  <a:chExt cx="5654468" cy="1201501"/>
                </a:xfrm>
              </p:grpSpPr>
              <p:sp>
                <p:nvSpPr>
                  <p:cNvPr id="25" name="TextBox 9"/>
                  <p:cNvSpPr txBox="1"/>
                  <p:nvPr/>
                </p:nvSpPr>
                <p:spPr>
                  <a:xfrm>
                    <a:off x="1408114" y="719645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 panose="05000000000000000000" pitchFamily="2" charset="2"/>
                      </a:rPr>
                      <a:t>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26" name="TextBox 10"/>
                  <p:cNvSpPr txBox="1"/>
                  <p:nvPr/>
                </p:nvSpPr>
                <p:spPr>
                  <a:xfrm>
                    <a:off x="1391452" y="1336488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 panose="05000000000000000000" pitchFamily="2" charset="2"/>
                      </a:rPr>
                      <a:t>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27" name="矩形 26"/>
                  <p:cNvSpPr/>
                  <p:nvPr/>
                </p:nvSpPr>
                <p:spPr>
                  <a:xfrm>
                    <a:off x="1971344" y="720713"/>
                    <a:ext cx="5074576" cy="552930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8" name="矩形 27"/>
                  <p:cNvSpPr/>
                  <p:nvPr/>
                </p:nvSpPr>
                <p:spPr>
                  <a:xfrm>
                    <a:off x="1971633" y="1357507"/>
                    <a:ext cx="5074287" cy="563639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20" name="矩形 19"/>
                <p:cNvSpPr/>
                <p:nvPr/>
              </p:nvSpPr>
              <p:spPr>
                <a:xfrm>
                  <a:off x="2072755" y="762358"/>
                  <a:ext cx="2646878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选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择文件和文件夹</a:t>
                  </a:r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>
                  <a:off x="2101157" y="1408495"/>
                  <a:ext cx="3262432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更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改文件或文件夹名称</a:t>
                  </a:r>
                </a:p>
              </p:txBody>
            </p:sp>
          </p:grpSp>
        </p:grpSp>
        <p:sp>
          <p:nvSpPr>
            <p:cNvPr id="42" name="TextBox 10"/>
            <p:cNvSpPr txBox="1"/>
            <p:nvPr/>
          </p:nvSpPr>
          <p:spPr>
            <a:xfrm>
              <a:off x="1756616" y="4966424"/>
              <a:ext cx="527709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" b="1" dirty="0" smtClean="0">
                  <a:latin typeface="Franklin Gothic Book" pitchFamily="34" charset="0"/>
                  <a:sym typeface="Wingdings" panose="05000000000000000000" pitchFamily="2" charset="2"/>
                </a:rPr>
                <a:t></a:t>
              </a:r>
              <a:endParaRPr lang="zh-CN" altLang="en-US" sz="3000" b="1" dirty="0">
                <a:latin typeface="Franklin Gothic Book" pitchFamily="34" charset="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2336797" y="4987443"/>
              <a:ext cx="5074287" cy="56363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2466321" y="5038431"/>
              <a:ext cx="2646878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件和文件夹属性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6345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2411760" cy="710024"/>
            <a:chOff x="1971344" y="720713"/>
            <a:chExt cx="5074576" cy="710024"/>
          </a:xfrm>
        </p:grpSpPr>
        <p:sp>
          <p:nvSpPr>
            <p:cNvPr id="10" name="矩形 9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101156" y="788418"/>
              <a:ext cx="4944764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文件和文件夹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979712" y="980728"/>
            <a:ext cx="6840760" cy="2142806"/>
            <a:chOff x="2972083" y="1979113"/>
            <a:chExt cx="5113168" cy="3005989"/>
          </a:xfrm>
          <a:solidFill>
            <a:srgbClr val="BFE2EB"/>
          </a:solidFill>
        </p:grpSpPr>
        <p:sp>
          <p:nvSpPr>
            <p:cNvPr id="15" name="矩形 14"/>
            <p:cNvSpPr/>
            <p:nvPr/>
          </p:nvSpPr>
          <p:spPr>
            <a:xfrm>
              <a:off x="2972083" y="1979113"/>
              <a:ext cx="5113168" cy="3005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矩形 15"/>
            <p:cNvSpPr>
              <a:spLocks noChangeArrowheads="1"/>
            </p:cNvSpPr>
            <p:nvPr/>
          </p:nvSpPr>
          <p:spPr bwMode="auto">
            <a:xfrm>
              <a:off x="3002362" y="2009841"/>
              <a:ext cx="5082889" cy="297526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文件是具有名字的一组相关信息的集合，所有计算机程序和数据都是以文件为单位存储在磁盘上的。文件按其内容可分为数据文件、程序文件、系统文件等。文件名构成形式为：主文件名</a:t>
              </a:r>
              <a:r>
                <a:rPr lang="en-US" altLang="zh-CN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</a:t>
              </a:r>
              <a:r>
                <a:rPr lang="zh-CN" altLang="en-US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扩展名（其中：主文件名用于指明文件的名称或用途、扩展名用来说明文件的类型、圆点称为分隔符）。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34951" y="1025909"/>
            <a:ext cx="1428737" cy="484738"/>
            <a:chOff x="333618" y="1825922"/>
            <a:chExt cx="2471242" cy="296826"/>
          </a:xfrm>
        </p:grpSpPr>
        <p:sp>
          <p:nvSpPr>
            <p:cNvPr id="23" name="矩形 22"/>
            <p:cNvSpPr/>
            <p:nvPr/>
          </p:nvSpPr>
          <p:spPr>
            <a:xfrm>
              <a:off x="333618" y="1825922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812062" y="1825922"/>
              <a:ext cx="1743698" cy="2428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  件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020221" y="3356992"/>
            <a:ext cx="6800251" cy="2592288"/>
            <a:chOff x="2972083" y="1981605"/>
            <a:chExt cx="5113168" cy="3827407"/>
          </a:xfrm>
          <a:solidFill>
            <a:srgbClr val="BFE2EB"/>
          </a:solidFill>
        </p:grpSpPr>
        <p:sp>
          <p:nvSpPr>
            <p:cNvPr id="30" name="矩形 29"/>
            <p:cNvSpPr/>
            <p:nvPr/>
          </p:nvSpPr>
          <p:spPr>
            <a:xfrm>
              <a:off x="2972083" y="1981605"/>
              <a:ext cx="5113168" cy="382740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矩形 30"/>
            <p:cNvSpPr>
              <a:spLocks noChangeArrowheads="1"/>
            </p:cNvSpPr>
            <p:nvPr/>
          </p:nvSpPr>
          <p:spPr bwMode="auto">
            <a:xfrm>
              <a:off x="3044091" y="2017259"/>
              <a:ext cx="4969152" cy="374489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文件夹是分类别存放相关文件的实体。 </a:t>
              </a:r>
              <a:r>
                <a:rPr lang="en-US" altLang="zh-CN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</a:t>
              </a:r>
              <a:r>
                <a:rPr lang="zh-CN" altLang="en-US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中目录称为文件夹，用户正在操作的目录</a:t>
              </a:r>
              <a:r>
                <a:rPr lang="en-US" altLang="zh-CN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(</a:t>
              </a:r>
              <a:r>
                <a:rPr lang="zh-CN" altLang="en-US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文件夹</a:t>
              </a:r>
              <a:r>
                <a:rPr lang="en-US" altLang="zh-CN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)</a:t>
              </a:r>
              <a:r>
                <a:rPr lang="zh-CN" altLang="en-US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称为当前目录。在文件夹中，可以包含各种文件，还可以包含下一级文件夹，文件夹就像一本书的目录，故也称为“目录”， 下一级文件夹称为“子目录”，它们之间是一种层次化的逻辑结构。统称为目录树结构，它就像一棵倒置的大树，桌面就是“树根</a:t>
              </a:r>
              <a:r>
                <a:rPr lang="zh-CN" altLang="en-US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”。</a:t>
              </a:r>
              <a:endParaRPr lang="zh-CN" altLang="en-US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14426" y="3381140"/>
            <a:ext cx="1349262" cy="484738"/>
            <a:chOff x="438410" y="1826551"/>
            <a:chExt cx="2471242" cy="296826"/>
          </a:xfrm>
        </p:grpSpPr>
        <p:sp>
          <p:nvSpPr>
            <p:cNvPr id="33" name="矩形 32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687510" y="1835218"/>
              <a:ext cx="2182540" cy="2428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文件夹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7417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2411760" cy="710024"/>
            <a:chOff x="1971344" y="720713"/>
            <a:chExt cx="5074576" cy="710024"/>
          </a:xfrm>
        </p:grpSpPr>
        <p:sp>
          <p:nvSpPr>
            <p:cNvPr id="10" name="矩形 9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101156" y="788418"/>
              <a:ext cx="4944764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</a:t>
              </a: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件的命名规则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8" name="矩形 8"/>
          <p:cNvSpPr>
            <a:spLocks/>
          </p:cNvSpPr>
          <p:nvPr/>
        </p:nvSpPr>
        <p:spPr bwMode="auto">
          <a:xfrm>
            <a:off x="611188" y="1196752"/>
            <a:ext cx="7921625" cy="4104456"/>
          </a:xfrm>
          <a:prstGeom prst="rect">
            <a:avLst/>
          </a:prstGeom>
          <a:solidFill>
            <a:srgbClr val="FFFFFF">
              <a:alpha val="58038"/>
            </a:srgbClr>
          </a:solidFill>
          <a:ln w="15875">
            <a:solidFill>
              <a:srgbClr val="0070C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charset="0"/>
            </a:endParaRPr>
          </a:p>
        </p:txBody>
      </p:sp>
      <p:sp>
        <p:nvSpPr>
          <p:cNvPr id="19" name="TextBox 9"/>
          <p:cNvSpPr>
            <a:spLocks noChangeArrowheads="1"/>
          </p:cNvSpPr>
          <p:nvPr/>
        </p:nvSpPr>
        <p:spPr bwMode="auto">
          <a:xfrm>
            <a:off x="904875" y="1752845"/>
            <a:ext cx="7334250" cy="335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①可以用英文字母或汉字，主文件名允许使用小于等于</a:t>
            </a:r>
            <a:r>
              <a:rPr lang="en-US" altLang="zh-CN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255</a:t>
            </a:r>
            <a:r>
              <a:rPr lang="zh-CN" altLang="en-US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个字符，一个汉字占用两个字符的位置，用汉字命名则不超过</a:t>
            </a:r>
            <a:r>
              <a:rPr lang="en-US" altLang="zh-CN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127</a:t>
            </a:r>
            <a:r>
              <a:rPr lang="zh-CN" altLang="en-US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个汉字。</a:t>
            </a:r>
          </a:p>
          <a:p>
            <a:pPr algn="just" eaLnBrk="1" hangingPunct="1">
              <a:lnSpc>
                <a:spcPct val="150000"/>
              </a:lnSpc>
            </a:pPr>
            <a:r>
              <a:rPr lang="zh-CN" altLang="en-US" dirty="0" smtClean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②</a:t>
            </a:r>
            <a:r>
              <a:rPr lang="zh-CN" altLang="en-US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不能包含以下字符： </a:t>
            </a:r>
            <a:r>
              <a:rPr lang="en-US" altLang="zh-CN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\  /  :  *  ?  “  &lt;  &gt;  |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dirty="0" smtClean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③</a:t>
            </a:r>
            <a:r>
              <a:rPr lang="zh-CN" altLang="en-US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不区分大小写：</a:t>
            </a:r>
            <a:r>
              <a:rPr lang="en-US" altLang="zh-CN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MY FAX</a:t>
            </a:r>
            <a:r>
              <a:rPr lang="zh-CN" altLang="en-US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与</a:t>
            </a:r>
            <a:r>
              <a:rPr lang="en-US" altLang="zh-CN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my fax</a:t>
            </a:r>
            <a:r>
              <a:rPr lang="zh-CN" altLang="en-US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相同。</a:t>
            </a:r>
          </a:p>
          <a:p>
            <a:pPr algn="just" eaLnBrk="1" hangingPunct="1">
              <a:lnSpc>
                <a:spcPct val="150000"/>
              </a:lnSpc>
            </a:pPr>
            <a:r>
              <a:rPr lang="zh-CN" altLang="en-US" dirty="0" smtClean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④</a:t>
            </a:r>
            <a:r>
              <a:rPr lang="zh-CN" altLang="en-US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可以使用多分隔符，如：</a:t>
            </a:r>
          </a:p>
          <a:p>
            <a:pPr algn="just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         </a:t>
            </a:r>
            <a:r>
              <a:rPr lang="en-US" altLang="zh-CN" dirty="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myforst.disk.wintotal.2006</a:t>
            </a:r>
            <a:r>
              <a:rPr lang="zh-CN" altLang="en-US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。</a:t>
            </a:r>
          </a:p>
          <a:p>
            <a:pPr algn="just" eaLnBrk="1" hangingPunct="1">
              <a:lnSpc>
                <a:spcPct val="150000"/>
              </a:lnSpc>
            </a:pPr>
            <a:r>
              <a:rPr lang="zh-CN" altLang="en-US" dirty="0" smtClean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⑥</a:t>
            </a:r>
            <a:r>
              <a:rPr lang="zh-CN" altLang="en-US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通常文件的扩展名最长为</a:t>
            </a:r>
            <a:r>
              <a:rPr lang="en-US" altLang="zh-CN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3</a:t>
            </a:r>
            <a:r>
              <a:rPr lang="zh-CN" altLang="en-US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个字符，用以标识文件类型或创建此文件的程序。</a:t>
            </a:r>
          </a:p>
        </p:txBody>
      </p:sp>
      <p:sp>
        <p:nvSpPr>
          <p:cNvPr id="20" name="矩形 17"/>
          <p:cNvSpPr>
            <a:spLocks noChangeArrowheads="1"/>
          </p:cNvSpPr>
          <p:nvPr/>
        </p:nvSpPr>
        <p:spPr bwMode="auto">
          <a:xfrm>
            <a:off x="827584" y="853310"/>
            <a:ext cx="2085975" cy="7874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 b="1">
              <a:sym typeface="Arial" charset="0"/>
            </a:endParaRPr>
          </a:p>
        </p:txBody>
      </p:sp>
      <p:sp>
        <p:nvSpPr>
          <p:cNvPr id="21" name="TextBox 19"/>
          <p:cNvSpPr>
            <a:spLocks noChangeArrowheads="1"/>
          </p:cNvSpPr>
          <p:nvPr/>
        </p:nvSpPr>
        <p:spPr bwMode="auto">
          <a:xfrm>
            <a:off x="1265768" y="912430"/>
            <a:ext cx="119697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 Black" pitchFamily="34" charset="0"/>
              </a:rPr>
              <a:t>注 意</a:t>
            </a:r>
          </a:p>
        </p:txBody>
      </p:sp>
    </p:spTree>
    <p:extLst>
      <p:ext uri="{BB962C8B-B14F-4D97-AF65-F5344CB8AC3E}">
        <p14:creationId xmlns:p14="http://schemas.microsoft.com/office/powerpoint/2010/main" val="425936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 autoUpdateAnimBg="0"/>
      <p:bldP spid="19" grpId="0" bldLvl="0" autoUpdateAnimBg="0"/>
      <p:bldP spid="20" grpId="0" bldLvl="0" animBg="1" autoUpdateAnimBg="0"/>
      <p:bldP spid="21" grpId="0" bldLvl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547664" cy="710024"/>
            <a:chOff x="1971344" y="720713"/>
            <a:chExt cx="5074576" cy="710024"/>
          </a:xfrm>
        </p:grpSpPr>
        <p:sp>
          <p:nvSpPr>
            <p:cNvPr id="10" name="矩形 9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101156" y="788418"/>
              <a:ext cx="4944764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文件类型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835696" y="211931"/>
            <a:ext cx="5109091" cy="498093"/>
            <a:chOff x="5053868" y="1895211"/>
            <a:chExt cx="5109091" cy="498093"/>
          </a:xfrm>
        </p:grpSpPr>
        <p:sp>
          <p:nvSpPr>
            <p:cNvPr id="19" name="TextBox 22"/>
            <p:cNvSpPr txBox="1"/>
            <p:nvPr/>
          </p:nvSpPr>
          <p:spPr>
            <a:xfrm>
              <a:off x="5053868" y="1895211"/>
              <a:ext cx="510909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文件类型一般由文件的扩展名来反映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5053868" y="2393304"/>
              <a:ext cx="5109091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6" name="Group 3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46798"/>
              </p:ext>
            </p:extLst>
          </p:nvPr>
        </p:nvGraphicFramePr>
        <p:xfrm>
          <a:off x="395536" y="1196752"/>
          <a:ext cx="3672408" cy="4482152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224136"/>
                <a:gridCol w="2448272"/>
              </a:tblGrid>
              <a:tr h="57261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扩展名</a:t>
                      </a:r>
                      <a:endParaRPr kumimoji="1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>
                    <a:solidFill>
                      <a:srgbClr val="63AD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文件类型</a:t>
                      </a:r>
                      <a:endParaRPr kumimoji="1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>
                    <a:solidFill>
                      <a:srgbClr val="63ADB1"/>
                    </a:solidFill>
                  </a:tcPr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.COM 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命令文件</a:t>
                      </a:r>
                      <a:endParaRPr kumimoji="1" lang="zh-CN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</a:tr>
              <a:tr h="61619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.EXE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应用程序文件</a:t>
                      </a:r>
                      <a:endParaRPr kumimoji="1" lang="zh-CN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.BAT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CN" altLang="en-US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批处理</a:t>
                      </a:r>
                      <a:r>
                        <a:rPr kumimoji="1" lang="zh-CN" altLang="en-US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文件</a:t>
                      </a:r>
                      <a:endParaRPr kumimoji="1" lang="zh-CN" altLang="en-U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.BAK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备份文件</a:t>
                      </a:r>
                      <a:endParaRPr kumimoji="1" lang="zh-CN" altLang="en-U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.SYS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系统文件</a:t>
                      </a:r>
                      <a:endParaRPr kumimoji="1" lang="zh-CN" altLang="en-U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</a:t>
                      </a:r>
                      <a:r>
                        <a:rPr kumimoji="1"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.HLP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帮助文件</a:t>
                      </a:r>
                      <a:endParaRPr kumimoji="1" lang="zh-CN" altLang="en-U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</a:t>
                      </a:r>
                      <a:r>
                        <a:rPr kumimoji="1"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.TMP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暂存或不正确存储的文件</a:t>
                      </a:r>
                      <a:endParaRPr kumimoji="1" lang="zh-CN" altLang="en-U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0183" marR="90183" marT="47342" marB="47342" anchor="ctr" horzOverflow="overflow"/>
                </a:tc>
              </a:tr>
            </a:tbl>
          </a:graphicData>
        </a:graphic>
      </p:graphicFrame>
      <p:graphicFrame>
        <p:nvGraphicFramePr>
          <p:cNvPr id="23" name="Group 3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077660"/>
              </p:ext>
            </p:extLst>
          </p:nvPr>
        </p:nvGraphicFramePr>
        <p:xfrm>
          <a:off x="4355976" y="1196752"/>
          <a:ext cx="3672408" cy="4482152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224136"/>
                <a:gridCol w="2448272"/>
              </a:tblGrid>
              <a:tr h="57261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扩展名</a:t>
                      </a:r>
                      <a:endParaRPr kumimoji="1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>
                    <a:solidFill>
                      <a:srgbClr val="63AD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文件类型</a:t>
                      </a:r>
                      <a:endParaRPr kumimoji="1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>
                    <a:solidFill>
                      <a:srgbClr val="63ADB1"/>
                    </a:solidFill>
                  </a:tcPr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.TXT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CN" altLang="en-US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文本</a:t>
                      </a:r>
                      <a:r>
                        <a:rPr kumimoji="1" lang="zh-CN" altLang="en-US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文件</a:t>
                      </a:r>
                      <a:endParaRPr kumimoji="1" lang="zh-CN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</a:tr>
              <a:tr h="61619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</a:t>
                      </a:r>
                      <a:r>
                        <a:rPr kumimoji="1" lang="en-US" altLang="zh-CN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.DOC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CN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Word</a:t>
                      </a:r>
                      <a:r>
                        <a:rPr kumimoji="1" lang="zh-CN" altLang="en-US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文档</a:t>
                      </a:r>
                      <a:endParaRPr kumimoji="1" lang="zh-CN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.XLS</a:t>
                      </a:r>
                      <a:endParaRPr lang="zh-CN" altLang="en-US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Excel</a:t>
                      </a:r>
                      <a:r>
                        <a:rPr lang="zh-CN" altLang="en-US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文件</a:t>
                      </a:r>
                      <a:endParaRPr lang="zh-CN" altLang="en-US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</a:t>
                      </a:r>
                      <a:r>
                        <a:rPr kumimoji="1" lang="en-US" altLang="zh-CN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.MDB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Access</a:t>
                      </a:r>
                      <a:r>
                        <a:rPr kumimoji="1" lang="zh-CN" altLang="en-US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数据库文件</a:t>
                      </a:r>
                      <a:endParaRPr kumimoji="1" lang="zh-CN" altLang="en-U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</a:t>
                      </a:r>
                      <a:r>
                        <a:rPr kumimoji="1" lang="en-US" altLang="zh-CN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.PRG</a:t>
                      </a:r>
                      <a:endParaRPr kumimoji="1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程序文件</a:t>
                      </a:r>
                      <a:endParaRPr kumimoji="1" lang="zh-CN" altLang="en-U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.RAR</a:t>
                      </a: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RAR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格式压缩文件</a:t>
                      </a:r>
                    </a:p>
                  </a:txBody>
                  <a:tcPr marL="90183" marR="90183" marT="47342" marB="47342" anchor="ctr" horzOverflow="overflow"/>
                </a:tc>
              </a:tr>
              <a:tr h="54888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.ZIP</a:t>
                      </a:r>
                    </a:p>
                  </a:txBody>
                  <a:tcPr marL="90183" marR="90183" marT="47342" marB="4734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ZIP</a:t>
                      </a:r>
                      <a:r>
                        <a:rPr kumimoji="1" lang="zh-CN" altLang="en-U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格式压缩文件</a:t>
                      </a:r>
                    </a:p>
                  </a:txBody>
                  <a:tcPr marL="90183" marR="90183" marT="47342" marB="47342" anchor="ctr" horzOverflow="overflow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4632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187624" cy="710024"/>
            <a:chOff x="1971344" y="720713"/>
            <a:chExt cx="5074576" cy="710024"/>
          </a:xfrm>
        </p:grpSpPr>
        <p:sp>
          <p:nvSpPr>
            <p:cNvPr id="10" name="矩形 9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101156" y="788418"/>
              <a:ext cx="4944764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通配符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39552" y="1988840"/>
            <a:ext cx="7992888" cy="2016224"/>
            <a:chOff x="2972083" y="1979112"/>
            <a:chExt cx="5113168" cy="3861011"/>
          </a:xfrm>
          <a:solidFill>
            <a:srgbClr val="BFE2EB"/>
          </a:solidFill>
        </p:grpSpPr>
        <p:sp>
          <p:nvSpPr>
            <p:cNvPr id="15" name="矩形 14"/>
            <p:cNvSpPr/>
            <p:nvPr/>
          </p:nvSpPr>
          <p:spPr>
            <a:xfrm>
              <a:off x="2972083" y="1979112"/>
              <a:ext cx="5113168" cy="3861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矩形 15"/>
            <p:cNvSpPr>
              <a:spLocks noChangeArrowheads="1"/>
            </p:cNvSpPr>
            <p:nvPr/>
          </p:nvSpPr>
          <p:spPr bwMode="auto">
            <a:xfrm>
              <a:off x="3002362" y="2005957"/>
              <a:ext cx="4944695" cy="259106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通配符是一种特殊语句，主要有星号</a:t>
              </a:r>
              <a:r>
                <a:rPr lang="en-US" altLang="zh-CN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(*)</a:t>
              </a:r>
              <a:r>
                <a:rPr lang="zh-CN" altLang="en-US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和问号</a:t>
              </a:r>
              <a:r>
                <a:rPr lang="en-US" altLang="zh-CN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(?)</a:t>
              </a:r>
              <a:r>
                <a:rPr lang="zh-CN" altLang="en-US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，用来模糊搜索文件。当查找文件夹时，可以使用它来代替一个或多个真正字符；当不知道真正字符或者懒得输入完整名字时，常常使用通配符代替一个或多个真正的字符。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344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2915816" cy="1008860"/>
            <a:chOff x="1971344" y="720713"/>
            <a:chExt cx="5074576" cy="1008860"/>
          </a:xfrm>
        </p:grpSpPr>
        <p:sp>
          <p:nvSpPr>
            <p:cNvPr id="10" name="矩形 9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101156" y="788418"/>
              <a:ext cx="4944764" cy="9411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文件和文件夹属性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187624" y="2298283"/>
            <a:ext cx="4032448" cy="498093"/>
            <a:chOff x="5053868" y="1895211"/>
            <a:chExt cx="4032448" cy="498093"/>
          </a:xfrm>
        </p:grpSpPr>
        <p:sp>
          <p:nvSpPr>
            <p:cNvPr id="19" name="TextBox 22"/>
            <p:cNvSpPr txBox="1"/>
            <p:nvPr/>
          </p:nvSpPr>
          <p:spPr>
            <a:xfrm>
              <a:off x="5053868" y="1895211"/>
              <a:ext cx="38558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只读属性（</a:t>
              </a:r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Read-Only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）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5053868" y="2393304"/>
              <a:ext cx="4032448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1187624" y="3616415"/>
            <a:ext cx="4032448" cy="521608"/>
            <a:chOff x="5053868" y="1895211"/>
            <a:chExt cx="4032448" cy="521608"/>
          </a:xfrm>
        </p:grpSpPr>
        <p:sp>
          <p:nvSpPr>
            <p:cNvPr id="22" name="TextBox 22"/>
            <p:cNvSpPr txBox="1"/>
            <p:nvPr/>
          </p:nvSpPr>
          <p:spPr>
            <a:xfrm>
              <a:off x="5053868" y="1895211"/>
              <a:ext cx="3384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隐藏属性（</a:t>
              </a:r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Hidden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）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5053868" y="2393304"/>
              <a:ext cx="4032448" cy="23515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内容占位符 2"/>
          <p:cNvSpPr txBox="1">
            <a:spLocks/>
          </p:cNvSpPr>
          <p:nvPr/>
        </p:nvSpPr>
        <p:spPr>
          <a:xfrm>
            <a:off x="530391" y="930966"/>
            <a:ext cx="8229600" cy="50405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文件或文件夹有两种基本属性，分别用英文字母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表示。</a:t>
            </a:r>
            <a:endParaRPr lang="en-US" altLang="zh-CN" sz="2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79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814514" y="1706540"/>
            <a:ext cx="5655576" cy="3302322"/>
            <a:chOff x="1814514" y="1706540"/>
            <a:chExt cx="5655576" cy="3302322"/>
          </a:xfrm>
        </p:grpSpPr>
        <p:grpSp>
          <p:nvGrpSpPr>
            <p:cNvPr id="18" name="组合 17"/>
            <p:cNvGrpSpPr/>
            <p:nvPr/>
          </p:nvGrpSpPr>
          <p:grpSpPr>
            <a:xfrm>
              <a:off x="1814514" y="1706540"/>
              <a:ext cx="5637806" cy="1574130"/>
              <a:chOff x="1408114" y="719645"/>
              <a:chExt cx="5637806" cy="1574129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1408114" y="719645"/>
                <a:ext cx="5637806" cy="1574129"/>
                <a:chOff x="1408114" y="719645"/>
                <a:chExt cx="5637806" cy="1574129"/>
              </a:xfrm>
            </p:grpSpPr>
            <p:sp>
              <p:nvSpPr>
                <p:cNvPr id="34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5" name="TextBox 10"/>
                <p:cNvSpPr txBox="1"/>
                <p:nvPr/>
              </p:nvSpPr>
              <p:spPr>
                <a:xfrm>
                  <a:off x="1408114" y="1650016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6" name="矩形 35"/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7" name="矩形 36"/>
                <p:cNvSpPr/>
                <p:nvPr/>
              </p:nvSpPr>
              <p:spPr>
                <a:xfrm>
                  <a:off x="1971633" y="1578008"/>
                  <a:ext cx="5074287" cy="715766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2" name="矩形 31"/>
              <p:cNvSpPr/>
              <p:nvPr/>
            </p:nvSpPr>
            <p:spPr>
              <a:xfrm>
                <a:off x="2101157" y="788418"/>
                <a:ext cx="233910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使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用资源管理器</a:t>
                </a: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2149376" y="1650016"/>
                <a:ext cx="2646878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管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理文件和文件夹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1832284" y="3427942"/>
              <a:ext cx="5637806" cy="1580920"/>
              <a:chOff x="1408114" y="719645"/>
              <a:chExt cx="5637806" cy="1580919"/>
            </a:xfrm>
          </p:grpSpPr>
          <p:grpSp>
            <p:nvGrpSpPr>
              <p:cNvPr id="20" name="组合 19"/>
              <p:cNvGrpSpPr/>
              <p:nvPr/>
            </p:nvGrpSpPr>
            <p:grpSpPr>
              <a:xfrm>
                <a:off x="1408114" y="719645"/>
                <a:ext cx="5637806" cy="1580919"/>
                <a:chOff x="1408114" y="719645"/>
                <a:chExt cx="5637806" cy="1580919"/>
              </a:xfrm>
            </p:grpSpPr>
            <p:sp>
              <p:nvSpPr>
                <p:cNvPr id="27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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8" name="TextBox 10"/>
                <p:cNvSpPr txBox="1"/>
                <p:nvPr/>
              </p:nvSpPr>
              <p:spPr>
                <a:xfrm>
                  <a:off x="1408114" y="1656806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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9" name="矩形 28"/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矩形 29"/>
                <p:cNvSpPr/>
                <p:nvPr/>
              </p:nvSpPr>
              <p:spPr>
                <a:xfrm>
                  <a:off x="1971633" y="1584798"/>
                  <a:ext cx="5074287" cy="715766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5" name="矩形 24"/>
              <p:cNvSpPr/>
              <p:nvPr/>
            </p:nvSpPr>
            <p:spPr>
              <a:xfrm>
                <a:off x="2101157" y="788418"/>
                <a:ext cx="3877985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压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缩和解压缩文件和文件夹</a:t>
                </a: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2149376" y="1656806"/>
                <a:ext cx="1723549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使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用回收站</a:t>
                </a: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-36512" y="404664"/>
            <a:ext cx="4355813" cy="870274"/>
            <a:chOff x="-33010" y="588691"/>
            <a:chExt cx="3059780" cy="601146"/>
          </a:xfrm>
        </p:grpSpPr>
        <p:sp>
          <p:nvSpPr>
            <p:cNvPr id="39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-33010" y="658342"/>
              <a:ext cx="2747772" cy="5314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管理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资源</a:t>
              </a:r>
            </a:p>
            <a:p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420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2411760" cy="710024"/>
            <a:chOff x="1971344" y="720713"/>
            <a:chExt cx="5074576" cy="710024"/>
          </a:xfrm>
        </p:grpSpPr>
        <p:sp>
          <p:nvSpPr>
            <p:cNvPr id="10" name="矩形 9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101156" y="788418"/>
              <a:ext cx="4944764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使用资源管理器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123728" y="1628800"/>
            <a:ext cx="4320480" cy="504056"/>
            <a:chOff x="5053868" y="1895211"/>
            <a:chExt cx="4320480" cy="504056"/>
          </a:xfrm>
        </p:grpSpPr>
        <p:sp>
          <p:nvSpPr>
            <p:cNvPr id="19" name="TextBox 22"/>
            <p:cNvSpPr txBox="1"/>
            <p:nvPr/>
          </p:nvSpPr>
          <p:spPr>
            <a:xfrm>
              <a:off x="5053868" y="1895211"/>
              <a:ext cx="26132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打开资源管理器</a:t>
              </a: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5053868" y="2393304"/>
              <a:ext cx="4320480" cy="5963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2123728" y="2259320"/>
            <a:ext cx="4320480" cy="830997"/>
            <a:chOff x="5053868" y="1895211"/>
            <a:chExt cx="4320480" cy="830997"/>
          </a:xfrm>
        </p:grpSpPr>
        <p:sp>
          <p:nvSpPr>
            <p:cNvPr id="22" name="TextBox 22"/>
            <p:cNvSpPr txBox="1"/>
            <p:nvPr/>
          </p:nvSpPr>
          <p:spPr>
            <a:xfrm>
              <a:off x="5053868" y="1895211"/>
              <a:ext cx="292099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展开和折叠文件夹</a:t>
              </a:r>
            </a:p>
            <a:p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5053868" y="2393304"/>
              <a:ext cx="4320480" cy="25195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2123728" y="2985180"/>
            <a:ext cx="4320480" cy="498093"/>
            <a:chOff x="5053868" y="1895211"/>
            <a:chExt cx="4320480" cy="498093"/>
          </a:xfrm>
        </p:grpSpPr>
        <p:sp>
          <p:nvSpPr>
            <p:cNvPr id="26" name="TextBox 22"/>
            <p:cNvSpPr txBox="1"/>
            <p:nvPr/>
          </p:nvSpPr>
          <p:spPr>
            <a:xfrm>
              <a:off x="5053868" y="1895211"/>
              <a:ext cx="322876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使用地址栏导航功能</a:t>
              </a:r>
            </a:p>
          </p:txBody>
        </p:sp>
        <p:cxnSp>
          <p:nvCxnSpPr>
            <p:cNvPr id="27" name="直接连接符 26"/>
            <p:cNvCxnSpPr/>
            <p:nvPr/>
          </p:nvCxnSpPr>
          <p:spPr>
            <a:xfrm>
              <a:off x="5053868" y="2393304"/>
              <a:ext cx="4320480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>
            <a:off x="2123728" y="3651097"/>
            <a:ext cx="4459875" cy="523708"/>
            <a:chOff x="5053868" y="1895211"/>
            <a:chExt cx="4459875" cy="523708"/>
          </a:xfrm>
        </p:grpSpPr>
        <p:sp>
          <p:nvSpPr>
            <p:cNvPr id="16" name="TextBox 22"/>
            <p:cNvSpPr txBox="1"/>
            <p:nvPr/>
          </p:nvSpPr>
          <p:spPr>
            <a:xfrm>
              <a:off x="5053868" y="1895211"/>
              <a:ext cx="44598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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选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择文件和文件夹的查看方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式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5053868" y="2393304"/>
              <a:ext cx="4392488" cy="25615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>
            <a:off x="2123728" y="4376957"/>
            <a:ext cx="4459875" cy="498093"/>
            <a:chOff x="5053868" y="1895211"/>
            <a:chExt cx="4459875" cy="498093"/>
          </a:xfrm>
        </p:grpSpPr>
        <p:sp>
          <p:nvSpPr>
            <p:cNvPr id="28" name="TextBox 22"/>
            <p:cNvSpPr txBox="1"/>
            <p:nvPr/>
          </p:nvSpPr>
          <p:spPr>
            <a:xfrm>
              <a:off x="5053868" y="1895211"/>
              <a:ext cx="44598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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选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择文件和文件夹的排序方式</a:t>
              </a:r>
            </a:p>
          </p:txBody>
        </p:sp>
        <p:cxnSp>
          <p:nvCxnSpPr>
            <p:cNvPr id="29" name="直接连接符 28"/>
            <p:cNvCxnSpPr/>
            <p:nvPr/>
          </p:nvCxnSpPr>
          <p:spPr>
            <a:xfrm flipV="1">
              <a:off x="5053868" y="2356876"/>
              <a:ext cx="4392488" cy="36428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506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2771800" cy="1008860"/>
            <a:chOff x="1971344" y="720713"/>
            <a:chExt cx="5074576" cy="1008860"/>
          </a:xfrm>
        </p:grpSpPr>
        <p:sp>
          <p:nvSpPr>
            <p:cNvPr id="10" name="矩形 9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101156" y="788418"/>
              <a:ext cx="4944764" cy="9411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管理文件和文件夹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339752" y="2276872"/>
            <a:ext cx="4032448" cy="498093"/>
            <a:chOff x="5053868" y="1895211"/>
            <a:chExt cx="4032448" cy="498093"/>
          </a:xfrm>
        </p:grpSpPr>
        <p:sp>
          <p:nvSpPr>
            <p:cNvPr id="19" name="TextBox 22"/>
            <p:cNvSpPr txBox="1"/>
            <p:nvPr/>
          </p:nvSpPr>
          <p:spPr>
            <a:xfrm>
              <a:off x="5053868" y="1895211"/>
              <a:ext cx="199766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新建文件夹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5053868" y="2393304"/>
              <a:ext cx="4032448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2339752" y="2907392"/>
            <a:ext cx="4032448" cy="521608"/>
            <a:chOff x="5053868" y="1895211"/>
            <a:chExt cx="4032448" cy="521608"/>
          </a:xfrm>
        </p:grpSpPr>
        <p:sp>
          <p:nvSpPr>
            <p:cNvPr id="22" name="TextBox 22"/>
            <p:cNvSpPr txBox="1"/>
            <p:nvPr/>
          </p:nvSpPr>
          <p:spPr>
            <a:xfrm>
              <a:off x="5053868" y="1895211"/>
              <a:ext cx="16898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复制文件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5053868" y="2393304"/>
              <a:ext cx="4032448" cy="23515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2339752" y="3633252"/>
            <a:ext cx="4032448" cy="498093"/>
            <a:chOff x="5053868" y="1895211"/>
            <a:chExt cx="4032448" cy="498093"/>
          </a:xfrm>
        </p:grpSpPr>
        <p:sp>
          <p:nvSpPr>
            <p:cNvPr id="26" name="TextBox 22"/>
            <p:cNvSpPr txBox="1"/>
            <p:nvPr/>
          </p:nvSpPr>
          <p:spPr>
            <a:xfrm>
              <a:off x="5053868" y="1895211"/>
              <a:ext cx="16898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删除文件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 flipV="1">
              <a:off x="5053868" y="2356876"/>
              <a:ext cx="4032448" cy="36428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7859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4283968" cy="1008860"/>
            <a:chOff x="1971344" y="720713"/>
            <a:chExt cx="5074576" cy="1008860"/>
          </a:xfrm>
        </p:grpSpPr>
        <p:sp>
          <p:nvSpPr>
            <p:cNvPr id="10" name="矩形 9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101156" y="788418"/>
              <a:ext cx="4944764" cy="9411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压缩和解压缩文件和文件夹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699792" y="2420888"/>
            <a:ext cx="4032448" cy="498093"/>
            <a:chOff x="5053868" y="1895211"/>
            <a:chExt cx="4032448" cy="498093"/>
          </a:xfrm>
        </p:grpSpPr>
        <p:sp>
          <p:nvSpPr>
            <p:cNvPr id="19" name="TextBox 22"/>
            <p:cNvSpPr txBox="1"/>
            <p:nvPr/>
          </p:nvSpPr>
          <p:spPr>
            <a:xfrm>
              <a:off x="5053868" y="1895211"/>
              <a:ext cx="292099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压缩文件或文件夹</a:t>
              </a: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5053868" y="2393304"/>
              <a:ext cx="4032448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2699792" y="3051408"/>
            <a:ext cx="4032448" cy="830997"/>
            <a:chOff x="5053868" y="1895211"/>
            <a:chExt cx="4032448" cy="830997"/>
          </a:xfrm>
        </p:grpSpPr>
        <p:sp>
          <p:nvSpPr>
            <p:cNvPr id="22" name="TextBox 22"/>
            <p:cNvSpPr txBox="1"/>
            <p:nvPr/>
          </p:nvSpPr>
          <p:spPr>
            <a:xfrm>
              <a:off x="5053868" y="1895211"/>
              <a:ext cx="1997663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解压缩文件</a:t>
              </a:r>
            </a:p>
            <a:p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5053868" y="2393304"/>
              <a:ext cx="4032448" cy="23515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8355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907704" cy="710024"/>
            <a:chOff x="1971344" y="720713"/>
            <a:chExt cx="5074576" cy="710024"/>
          </a:xfrm>
        </p:grpSpPr>
        <p:sp>
          <p:nvSpPr>
            <p:cNvPr id="10" name="矩形 9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101156" y="788418"/>
              <a:ext cx="4944764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使用回收站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619672" y="2276872"/>
            <a:ext cx="5690982" cy="504056"/>
            <a:chOff x="5053868" y="1895211"/>
            <a:chExt cx="5690982" cy="504056"/>
          </a:xfrm>
        </p:grpSpPr>
        <p:sp>
          <p:nvSpPr>
            <p:cNvPr id="19" name="TextBox 22"/>
            <p:cNvSpPr txBox="1"/>
            <p:nvPr/>
          </p:nvSpPr>
          <p:spPr>
            <a:xfrm>
              <a:off x="5053868" y="1895211"/>
              <a:ext cx="56909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还原或彻底删除被删除的文件或文件夹</a:t>
              </a: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5053868" y="2393304"/>
              <a:ext cx="5690982" cy="5963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1619672" y="2907392"/>
            <a:ext cx="5690982" cy="521608"/>
            <a:chOff x="5053868" y="1895211"/>
            <a:chExt cx="5690982" cy="521608"/>
          </a:xfrm>
        </p:grpSpPr>
        <p:sp>
          <p:nvSpPr>
            <p:cNvPr id="22" name="TextBox 22"/>
            <p:cNvSpPr txBox="1"/>
            <p:nvPr/>
          </p:nvSpPr>
          <p:spPr>
            <a:xfrm>
              <a:off x="5053868" y="1895211"/>
              <a:ext cx="199766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清空回收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站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5053868" y="2393304"/>
              <a:ext cx="5690982" cy="23515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322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55576" y="1357412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431509" y="1501429"/>
            <a:ext cx="7100930" cy="3799778"/>
            <a:chOff x="1330926" y="720713"/>
            <a:chExt cx="7100930" cy="3260000"/>
          </a:xfrm>
        </p:grpSpPr>
        <p:grpSp>
          <p:nvGrpSpPr>
            <p:cNvPr id="6" name="组合 5"/>
            <p:cNvGrpSpPr/>
            <p:nvPr/>
          </p:nvGrpSpPr>
          <p:grpSpPr>
            <a:xfrm>
              <a:off x="1330926" y="720713"/>
              <a:ext cx="7100930" cy="3260000"/>
              <a:chOff x="1330926" y="720713"/>
              <a:chExt cx="7100930" cy="3260000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5" y="720713"/>
                <a:ext cx="7081641" cy="257451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30926" y="3388505"/>
                <a:ext cx="7100930" cy="592208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860906" cy="2867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(1)	Windows 7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系统的默认设置隐藏了已知类型文件的扩展名。试显示自己计算机的文件扩展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名；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熟练使用资源管理器，管理文件和文件夹，压缩和解压缩文件和文件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夹；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在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Windows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资源管理器中对文件夹及文件进行分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组；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4)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使用通配符进行文件或文件夹的模糊搜索，例如在某一磁盘分区中查找所有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JPG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格式的图片文件。</a:t>
              </a:r>
            </a:p>
            <a:p>
              <a:pPr defTabSz="185738">
                <a:lnSpc>
                  <a:spcPct val="120000"/>
                </a:lnSpc>
              </a:pP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1" y="3481785"/>
              <a:ext cx="6937249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相关习题及技能训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练。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4355813" cy="870274"/>
            <a:chOff x="-33010" y="588691"/>
            <a:chExt cx="3059780" cy="601146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747772" cy="5314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管理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资源</a:t>
              </a:r>
            </a:p>
            <a:p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980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初识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中文录入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管理</a:t>
            </a:r>
            <a:r>
              <a:rPr lang="en-US" altLang="zh-CN" dirty="0" err="1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资源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设置和管理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维护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8385" y="4156167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838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3848" y="2793258"/>
            <a:ext cx="5832648" cy="1998670"/>
            <a:chOff x="726608" y="1628800"/>
            <a:chExt cx="5832648" cy="1998670"/>
          </a:xfrm>
        </p:grpSpPr>
        <p:sp>
          <p:nvSpPr>
            <p:cNvPr id="3" name="矩形 2"/>
            <p:cNvSpPr/>
            <p:nvPr/>
          </p:nvSpPr>
          <p:spPr>
            <a:xfrm>
              <a:off x="726608" y="1628800"/>
              <a:ext cx="5760640" cy="195701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8"/>
              <a:ext cx="5688632" cy="1938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b="1" dirty="0" smtClean="0">
                  <a:latin typeface="Arial" charset="0"/>
                </a:rPr>
                <a:t>       </a:t>
              </a:r>
              <a:r>
                <a:rPr lang="en-US" altLang="zh-CN" sz="1600" b="1" dirty="0">
                  <a:latin typeface="Arial" charset="0"/>
                </a:rPr>
                <a:t>Windows 7</a:t>
              </a:r>
              <a:r>
                <a:rPr lang="zh-CN" altLang="en-US" sz="1600" b="1" dirty="0">
                  <a:latin typeface="Arial" charset="0"/>
                </a:rPr>
                <a:t>提供了很多个性化功能，用户可以通过“控制面板”改变桌面背景、外观、屏幕保护程序、主题等。想要拥有个性化的操作环境，让我们一起进入新内容的学习。大家最喜欢的是什么？美丽的风景？有趣的图片？如果我们要将这些图片做电脑桌面背景，怎么实现的呢</a:t>
              </a:r>
              <a:r>
                <a:rPr lang="en-US" altLang="zh-CN" sz="1600" b="1" dirty="0">
                  <a:latin typeface="Arial" charset="0"/>
                </a:rPr>
                <a:t>?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402261"/>
            <a:ext cx="4896544" cy="650475"/>
            <a:chOff x="-33010" y="588691"/>
            <a:chExt cx="3059780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2981066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</a:t>
              </a:r>
              <a:r>
                <a:rPr lang="zh-CN" altLang="en-US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设置和管理</a:t>
              </a:r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  <a:endPara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80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814514" y="1706540"/>
            <a:ext cx="5637806" cy="2911118"/>
            <a:chOff x="1814514" y="1706540"/>
            <a:chExt cx="5637806" cy="2911118"/>
          </a:xfrm>
        </p:grpSpPr>
        <p:grpSp>
          <p:nvGrpSpPr>
            <p:cNvPr id="17" name="组合 16"/>
            <p:cNvGrpSpPr/>
            <p:nvPr/>
          </p:nvGrpSpPr>
          <p:grpSpPr>
            <a:xfrm>
              <a:off x="1814514" y="1706540"/>
              <a:ext cx="5637806" cy="1818236"/>
              <a:chOff x="1408114" y="719645"/>
              <a:chExt cx="5637806" cy="1818236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1408114" y="719645"/>
                <a:ext cx="5637806" cy="1818236"/>
                <a:chOff x="1408114" y="719645"/>
                <a:chExt cx="5637806" cy="1818236"/>
              </a:xfrm>
            </p:grpSpPr>
            <p:sp>
              <p:nvSpPr>
                <p:cNvPr id="25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6" name="TextBox 10"/>
                <p:cNvSpPr txBox="1"/>
                <p:nvPr/>
              </p:nvSpPr>
              <p:spPr>
                <a:xfrm>
                  <a:off x="1408114" y="191187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7" name="矩形 26">
                  <a:hlinkClick r:id="rId2" action="ppaction://hlinksldjump"/>
                </p:cNvPr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8" name="矩形 27">
                  <a:hlinkClick r:id="rId3" action="ppaction://hlinksldjump"/>
                </p:cNvPr>
                <p:cNvSpPr/>
                <p:nvPr/>
              </p:nvSpPr>
              <p:spPr>
                <a:xfrm>
                  <a:off x="1971633" y="1822115"/>
                  <a:ext cx="5074287" cy="715766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9" name="矩形 18"/>
              <p:cNvSpPr/>
              <p:nvPr/>
            </p:nvSpPr>
            <p:spPr>
              <a:xfrm>
                <a:off x="2101157" y="788418"/>
                <a:ext cx="233910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个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性化操作环境</a:t>
                </a: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2221384" y="1882352"/>
                <a:ext cx="233910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添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加和删除字体</a:t>
                </a:r>
              </a:p>
            </p:txBody>
          </p:sp>
        </p:grpSp>
        <p:sp>
          <p:nvSpPr>
            <p:cNvPr id="29" name="TextBox 10"/>
            <p:cNvSpPr txBox="1"/>
            <p:nvPr/>
          </p:nvSpPr>
          <p:spPr>
            <a:xfrm>
              <a:off x="1814514" y="3991652"/>
              <a:ext cx="527709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" b="1" dirty="0" smtClean="0">
                  <a:latin typeface="Franklin Gothic Book" pitchFamily="34" charset="0"/>
                  <a:sym typeface="Wingdings" panose="05000000000000000000" pitchFamily="2" charset="2"/>
                </a:rPr>
                <a:t></a:t>
              </a:r>
              <a:endParaRPr lang="zh-CN" altLang="en-US" sz="3000" b="1" dirty="0">
                <a:latin typeface="Franklin Gothic Book" pitchFamily="34" charset="0"/>
              </a:endParaRPr>
            </a:p>
          </p:txBody>
        </p:sp>
        <p:sp>
          <p:nvSpPr>
            <p:cNvPr id="30" name="矩形 29">
              <a:hlinkClick r:id="rId3" action="ppaction://hlinksldjump"/>
            </p:cNvPr>
            <p:cNvSpPr/>
            <p:nvPr/>
          </p:nvSpPr>
          <p:spPr>
            <a:xfrm>
              <a:off x="2378033" y="3901892"/>
              <a:ext cx="5074287" cy="71576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2627784" y="3962129"/>
              <a:ext cx="2954655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安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装和卸载应用程序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-36512" y="404664"/>
            <a:ext cx="4824536" cy="870274"/>
            <a:chOff x="-33010" y="588691"/>
            <a:chExt cx="3868024" cy="601146"/>
          </a:xfrm>
        </p:grpSpPr>
        <p:sp>
          <p:nvSpPr>
            <p:cNvPr id="33" name="矩形 1"/>
            <p:cNvSpPr/>
            <p:nvPr/>
          </p:nvSpPr>
          <p:spPr>
            <a:xfrm>
              <a:off x="-1" y="588691"/>
              <a:ext cx="383501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-33010" y="658342"/>
              <a:ext cx="3502405" cy="5314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2.4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：设置和管理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</a:p>
            <a:p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855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2411760" cy="710024"/>
            <a:chOff x="1971344" y="720713"/>
            <a:chExt cx="5074576" cy="710024"/>
          </a:xfrm>
        </p:grpSpPr>
        <p:sp>
          <p:nvSpPr>
            <p:cNvPr id="10" name="矩形 9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101156" y="788418"/>
              <a:ext cx="4944764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个性化操作环境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339752" y="2276872"/>
            <a:ext cx="4830168" cy="498093"/>
            <a:chOff x="5053868" y="1895211"/>
            <a:chExt cx="4830168" cy="498093"/>
          </a:xfrm>
        </p:grpSpPr>
        <p:sp>
          <p:nvSpPr>
            <p:cNvPr id="19" name="TextBox 22"/>
            <p:cNvSpPr txBox="1"/>
            <p:nvPr/>
          </p:nvSpPr>
          <p:spPr>
            <a:xfrm>
              <a:off x="5053868" y="1895211"/>
              <a:ext cx="48301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设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置</a:t>
              </a:r>
              <a:r>
                <a:rPr lang="en-US" altLang="zh-CN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windows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窗口听颜色和外观</a:t>
              </a: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5053868" y="2393304"/>
              <a:ext cx="4032448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2339752" y="2907392"/>
            <a:ext cx="4032448" cy="830997"/>
            <a:chOff x="5053868" y="1895211"/>
            <a:chExt cx="4032448" cy="830997"/>
          </a:xfrm>
        </p:grpSpPr>
        <p:sp>
          <p:nvSpPr>
            <p:cNvPr id="22" name="TextBox 22"/>
            <p:cNvSpPr txBox="1"/>
            <p:nvPr/>
          </p:nvSpPr>
          <p:spPr>
            <a:xfrm>
              <a:off x="5053868" y="1895211"/>
              <a:ext cx="230543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设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置桌面背景</a:t>
              </a:r>
            </a:p>
            <a:p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5053868" y="2393304"/>
              <a:ext cx="4032448" cy="23515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2339752" y="3633252"/>
            <a:ext cx="4032448" cy="498093"/>
            <a:chOff x="5053868" y="1895211"/>
            <a:chExt cx="4032448" cy="498093"/>
          </a:xfrm>
        </p:grpSpPr>
        <p:sp>
          <p:nvSpPr>
            <p:cNvPr id="26" name="TextBox 22"/>
            <p:cNvSpPr txBox="1"/>
            <p:nvPr/>
          </p:nvSpPr>
          <p:spPr>
            <a:xfrm>
              <a:off x="5053868" y="1895211"/>
              <a:ext cx="292099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设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置屏幕保护程序</a:t>
              </a:r>
            </a:p>
          </p:txBody>
        </p:sp>
        <p:cxnSp>
          <p:nvCxnSpPr>
            <p:cNvPr id="27" name="直接连接符 26"/>
            <p:cNvCxnSpPr/>
            <p:nvPr/>
          </p:nvCxnSpPr>
          <p:spPr>
            <a:xfrm flipV="1">
              <a:off x="5053868" y="2356876"/>
              <a:ext cx="4032448" cy="36428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5171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4824536" cy="870274"/>
            <a:chOff x="-33010" y="588691"/>
            <a:chExt cx="3868024" cy="601146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83501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3502405" cy="5314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2.4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：设置和管理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</a:p>
            <a:p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377744" y="1707608"/>
            <a:ext cx="5074576" cy="710024"/>
            <a:chOff x="1971344" y="720713"/>
            <a:chExt cx="5074576" cy="710024"/>
          </a:xfrm>
        </p:grpSpPr>
        <p:sp>
          <p:nvSpPr>
            <p:cNvPr id="25" name="矩形 24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2101157" y="788418"/>
              <a:ext cx="3570208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安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装应用程序的通常步骤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843808" y="2601255"/>
            <a:ext cx="4032448" cy="498093"/>
            <a:chOff x="5053868" y="1895211"/>
            <a:chExt cx="4032448" cy="498093"/>
          </a:xfrm>
        </p:grpSpPr>
        <p:sp>
          <p:nvSpPr>
            <p:cNvPr id="28" name="TextBox 22"/>
            <p:cNvSpPr txBox="1"/>
            <p:nvPr/>
          </p:nvSpPr>
          <p:spPr>
            <a:xfrm>
              <a:off x="5053868" y="1895211"/>
              <a:ext cx="23968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运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行安装程序</a:t>
              </a: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5053868" y="2393304"/>
              <a:ext cx="4032448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2843808" y="3231775"/>
            <a:ext cx="4032448" cy="830997"/>
            <a:chOff x="5053868" y="1895211"/>
            <a:chExt cx="4032448" cy="830997"/>
          </a:xfrm>
        </p:grpSpPr>
        <p:sp>
          <p:nvSpPr>
            <p:cNvPr id="31" name="TextBox 22"/>
            <p:cNvSpPr txBox="1"/>
            <p:nvPr/>
          </p:nvSpPr>
          <p:spPr>
            <a:xfrm>
              <a:off x="5053868" y="1895211"/>
              <a:ext cx="384432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阅读软件说明或使用协议</a:t>
              </a:r>
            </a:p>
            <a:p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2" name="直接连接符 31"/>
            <p:cNvCxnSpPr/>
            <p:nvPr/>
          </p:nvCxnSpPr>
          <p:spPr>
            <a:xfrm>
              <a:off x="5053868" y="2393304"/>
              <a:ext cx="4032448" cy="23515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2843808" y="3957635"/>
            <a:ext cx="4032448" cy="498093"/>
            <a:chOff x="5053868" y="1895211"/>
            <a:chExt cx="4032448" cy="498093"/>
          </a:xfrm>
        </p:grpSpPr>
        <p:sp>
          <p:nvSpPr>
            <p:cNvPr id="34" name="TextBox 22"/>
            <p:cNvSpPr txBox="1"/>
            <p:nvPr/>
          </p:nvSpPr>
          <p:spPr>
            <a:xfrm>
              <a:off x="5053868" y="1895211"/>
              <a:ext cx="26132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输入安装序列号</a:t>
              </a:r>
            </a:p>
          </p:txBody>
        </p:sp>
        <p:cxnSp>
          <p:nvCxnSpPr>
            <p:cNvPr id="35" name="直接连接符 34"/>
            <p:cNvCxnSpPr/>
            <p:nvPr/>
          </p:nvCxnSpPr>
          <p:spPr>
            <a:xfrm flipV="1">
              <a:off x="5053868" y="2356876"/>
              <a:ext cx="4032448" cy="36428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组合 35"/>
          <p:cNvGrpSpPr/>
          <p:nvPr/>
        </p:nvGrpSpPr>
        <p:grpSpPr>
          <a:xfrm>
            <a:off x="2843808" y="4647066"/>
            <a:ext cx="4104456" cy="498093"/>
            <a:chOff x="5053868" y="1895211"/>
            <a:chExt cx="4104456" cy="498093"/>
          </a:xfrm>
        </p:grpSpPr>
        <p:sp>
          <p:nvSpPr>
            <p:cNvPr id="37" name="TextBox 22"/>
            <p:cNvSpPr txBox="1"/>
            <p:nvPr/>
          </p:nvSpPr>
          <p:spPr>
            <a:xfrm>
              <a:off x="5053868" y="1895211"/>
              <a:ext cx="23054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选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择安装路径</a:t>
              </a:r>
            </a:p>
          </p:txBody>
        </p:sp>
        <p:cxnSp>
          <p:nvCxnSpPr>
            <p:cNvPr id="38" name="直接连接符 37"/>
            <p:cNvCxnSpPr/>
            <p:nvPr/>
          </p:nvCxnSpPr>
          <p:spPr>
            <a:xfrm flipV="1">
              <a:off x="5053868" y="2356876"/>
              <a:ext cx="4104456" cy="36428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2843808" y="5277586"/>
            <a:ext cx="4152099" cy="498093"/>
            <a:chOff x="5053868" y="1895211"/>
            <a:chExt cx="4152099" cy="498093"/>
          </a:xfrm>
        </p:grpSpPr>
        <p:sp>
          <p:nvSpPr>
            <p:cNvPr id="40" name="TextBox 22"/>
            <p:cNvSpPr txBox="1"/>
            <p:nvPr/>
          </p:nvSpPr>
          <p:spPr>
            <a:xfrm>
              <a:off x="5053868" y="1895211"/>
              <a:ext cx="41520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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单击“安装”按钮开始安装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1" name="直接连接符 40"/>
            <p:cNvCxnSpPr/>
            <p:nvPr/>
          </p:nvCxnSpPr>
          <p:spPr>
            <a:xfrm flipV="1">
              <a:off x="5053868" y="2356876"/>
              <a:ext cx="4104456" cy="36428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6794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5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35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6"/>
            <a:ext cx="6937250" cy="3960440"/>
            <a:chOff x="1350216" y="720713"/>
            <a:chExt cx="6937250" cy="3397838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37250" cy="3397838"/>
              <a:chOff x="1350216" y="720713"/>
              <a:chExt cx="6937250" cy="3397838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2594713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50216" y="3500762"/>
                <a:ext cx="6937249" cy="61778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28380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(1)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多用户账户的设置。试创建一个名为“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user”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的账户，账户类型为“用户账户”，并为其设定密码。重新启动计算机或切换用户，观察启动界面有什么变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化；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给自已的电脑设置自己喜欢的操作环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境；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安装和卸载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QQ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软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件；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4)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分小组完成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P61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上体验与探索的所有操作练习，并指派代表上台分享成果。</a:t>
              </a:r>
            </a:p>
            <a:p>
              <a:pPr defTabSz="185738">
                <a:lnSpc>
                  <a:spcPct val="120000"/>
                </a:lnSpc>
              </a:pP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07066" y="3624319"/>
              <a:ext cx="6747205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相关习题、单元实训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4824536" cy="870274"/>
            <a:chOff x="-33010" y="588691"/>
            <a:chExt cx="3868024" cy="601146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83501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3502405" cy="5314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2.4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：设置和管理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</a:p>
            <a:p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529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初识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中文录入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管理</a:t>
            </a:r>
            <a:r>
              <a:rPr lang="en-US" altLang="zh-CN" dirty="0" err="1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资源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设置和管理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2.5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维护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Windows7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8385" y="5270195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838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3848" y="2793257"/>
            <a:ext cx="5933624" cy="1581506"/>
            <a:chOff x="726608" y="1628799"/>
            <a:chExt cx="5933624" cy="1581506"/>
          </a:xfrm>
        </p:grpSpPr>
        <p:sp>
          <p:nvSpPr>
            <p:cNvPr id="3" name="矩形 2"/>
            <p:cNvSpPr/>
            <p:nvPr/>
          </p:nvSpPr>
          <p:spPr>
            <a:xfrm>
              <a:off x="726608" y="1628799"/>
              <a:ext cx="5933624" cy="158150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8"/>
              <a:ext cx="5688632" cy="1521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计算机在使用过程中如不经常进行维护，运行速度人逐渐变慢，或遭到病毒的攻击。</a:t>
              </a:r>
              <a:r>
                <a:rPr lang="en-US" altLang="zh-CN" sz="1600" b="1" dirty="0">
                  <a:latin typeface="Arial" charset="0"/>
                </a:rPr>
                <a:t>Windows 7</a:t>
              </a:r>
              <a:r>
                <a:rPr lang="zh-CN" altLang="en-US" sz="1600" b="1" dirty="0">
                  <a:latin typeface="Arial" charset="0"/>
                </a:rPr>
                <a:t>提供了诸如磁盘管理、数据备份、系统优化和防火墙等功能，可以让计算机系统运行得更快、更安全。</a:t>
              </a:r>
              <a:endParaRPr lang="en-US" altLang="zh-CN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402261"/>
            <a:ext cx="3960440" cy="650475"/>
            <a:chOff x="-33010" y="588691"/>
            <a:chExt cx="3059780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286494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</a:t>
              </a:r>
              <a:r>
                <a:rPr lang="zh-CN" altLang="en-US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维护</a:t>
              </a:r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  <a:endPara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586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8238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2.5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：维护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756616" y="1702563"/>
            <a:ext cx="5654468" cy="3172504"/>
            <a:chOff x="1780067" y="1511293"/>
            <a:chExt cx="5654468" cy="3172504"/>
          </a:xfrm>
        </p:grpSpPr>
        <p:grpSp>
          <p:nvGrpSpPr>
            <p:cNvPr id="17" name="组合 16"/>
            <p:cNvGrpSpPr/>
            <p:nvPr/>
          </p:nvGrpSpPr>
          <p:grpSpPr>
            <a:xfrm>
              <a:off x="1780067" y="1511293"/>
              <a:ext cx="5654468" cy="1890921"/>
              <a:chOff x="1797852" y="1706540"/>
              <a:chExt cx="5654468" cy="1890921"/>
            </a:xfrm>
          </p:grpSpPr>
          <p:grpSp>
            <p:nvGrpSpPr>
              <p:cNvPr id="29" name="组合 28"/>
              <p:cNvGrpSpPr/>
              <p:nvPr/>
            </p:nvGrpSpPr>
            <p:grpSpPr>
              <a:xfrm>
                <a:off x="1797852" y="1706540"/>
                <a:ext cx="5654468" cy="1201502"/>
                <a:chOff x="1391452" y="719645"/>
                <a:chExt cx="5654468" cy="1201501"/>
              </a:xfrm>
            </p:grpSpPr>
            <p:grpSp>
              <p:nvGrpSpPr>
                <p:cNvPr id="35" name="组合 34"/>
                <p:cNvGrpSpPr/>
                <p:nvPr/>
              </p:nvGrpSpPr>
              <p:grpSpPr>
                <a:xfrm>
                  <a:off x="1391452" y="719645"/>
                  <a:ext cx="5654468" cy="1201501"/>
                  <a:chOff x="1391452" y="719645"/>
                  <a:chExt cx="5654468" cy="1201501"/>
                </a:xfrm>
              </p:grpSpPr>
              <p:sp>
                <p:nvSpPr>
                  <p:cNvPr id="38" name="TextBox 9"/>
                  <p:cNvSpPr txBox="1"/>
                  <p:nvPr/>
                </p:nvSpPr>
                <p:spPr>
                  <a:xfrm>
                    <a:off x="1408114" y="719645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/>
                      </a:rPr>
                      <a:t>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39" name="TextBox 10"/>
                  <p:cNvSpPr txBox="1"/>
                  <p:nvPr/>
                </p:nvSpPr>
                <p:spPr>
                  <a:xfrm>
                    <a:off x="1391452" y="1336488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>
                        <a:latin typeface="Franklin Gothic Book" pitchFamily="34" charset="0"/>
                        <a:sym typeface="Wingdings"/>
                      </a:rPr>
                      <a:t>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40" name="矩形 39"/>
                  <p:cNvSpPr/>
                  <p:nvPr/>
                </p:nvSpPr>
                <p:spPr>
                  <a:xfrm>
                    <a:off x="1971344" y="720713"/>
                    <a:ext cx="5074576" cy="552930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41" name="矩形 40"/>
                  <p:cNvSpPr/>
                  <p:nvPr/>
                </p:nvSpPr>
                <p:spPr>
                  <a:xfrm>
                    <a:off x="1971633" y="1357507"/>
                    <a:ext cx="5074287" cy="563639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36" name="矩形 35"/>
                <p:cNvSpPr/>
                <p:nvPr/>
              </p:nvSpPr>
              <p:spPr>
                <a:xfrm>
                  <a:off x="2072755" y="762358"/>
                  <a:ext cx="1415772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文件系统</a:t>
                  </a:r>
                </a:p>
              </p:txBody>
            </p:sp>
            <p:sp>
              <p:nvSpPr>
                <p:cNvPr id="37" name="矩形 36"/>
                <p:cNvSpPr/>
                <p:nvPr/>
              </p:nvSpPr>
              <p:spPr>
                <a:xfrm>
                  <a:off x="2101157" y="1408495"/>
                  <a:ext cx="1415772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磁盘碎片</a:t>
                  </a:r>
                </a:p>
              </p:txBody>
            </p:sp>
          </p:grpSp>
          <p:grpSp>
            <p:nvGrpSpPr>
              <p:cNvPr id="30" name="组合 29"/>
              <p:cNvGrpSpPr/>
              <p:nvPr/>
            </p:nvGrpSpPr>
            <p:grpSpPr>
              <a:xfrm>
                <a:off x="1797852" y="3006678"/>
                <a:ext cx="5654468" cy="590783"/>
                <a:chOff x="1391452" y="-143713"/>
                <a:chExt cx="5654468" cy="590783"/>
              </a:xfrm>
            </p:grpSpPr>
            <p:grpSp>
              <p:nvGrpSpPr>
                <p:cNvPr id="31" name="组合 30"/>
                <p:cNvGrpSpPr/>
                <p:nvPr/>
              </p:nvGrpSpPr>
              <p:grpSpPr>
                <a:xfrm>
                  <a:off x="1391452" y="-143713"/>
                  <a:ext cx="5654468" cy="590783"/>
                  <a:chOff x="1391452" y="-143713"/>
                  <a:chExt cx="5654468" cy="590783"/>
                </a:xfrm>
              </p:grpSpPr>
              <p:sp>
                <p:nvSpPr>
                  <p:cNvPr id="33" name="TextBox 25"/>
                  <p:cNvSpPr txBox="1"/>
                  <p:nvPr/>
                </p:nvSpPr>
                <p:spPr>
                  <a:xfrm>
                    <a:off x="1391452" y="-106928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/>
                      </a:rPr>
                      <a:t>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34" name="矩形 33"/>
                  <p:cNvSpPr/>
                  <p:nvPr/>
                </p:nvSpPr>
                <p:spPr>
                  <a:xfrm>
                    <a:off x="1971344" y="-143713"/>
                    <a:ext cx="5074576" cy="569965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32" name="矩形 31"/>
                <p:cNvSpPr/>
                <p:nvPr/>
              </p:nvSpPr>
              <p:spPr>
                <a:xfrm>
                  <a:off x="2055662" y="-106928"/>
                  <a:ext cx="1107996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还原点</a:t>
                  </a:r>
                </a:p>
              </p:txBody>
            </p:sp>
          </p:grpSp>
        </p:grpSp>
        <p:grpSp>
          <p:nvGrpSpPr>
            <p:cNvPr id="18" name="组合 17"/>
            <p:cNvGrpSpPr/>
            <p:nvPr/>
          </p:nvGrpSpPr>
          <p:grpSpPr>
            <a:xfrm>
              <a:off x="1780067" y="3482295"/>
              <a:ext cx="5654468" cy="1201502"/>
              <a:chOff x="1391452" y="719645"/>
              <a:chExt cx="5654468" cy="1201501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1391452" y="719645"/>
                <a:ext cx="5654468" cy="1201501"/>
                <a:chOff x="1391452" y="719645"/>
                <a:chExt cx="5654468" cy="1201501"/>
              </a:xfrm>
            </p:grpSpPr>
            <p:sp>
              <p:nvSpPr>
                <p:cNvPr id="25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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6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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7" name="矩形 26"/>
                <p:cNvSpPr/>
                <p:nvPr/>
              </p:nvSpPr>
              <p:spPr>
                <a:xfrm>
                  <a:off x="1971344" y="720713"/>
                  <a:ext cx="5074576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1971633" y="1357507"/>
                  <a:ext cx="5074287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0" name="矩形 19"/>
              <p:cNvSpPr/>
              <p:nvPr/>
            </p:nvSpPr>
            <p:spPr>
              <a:xfrm>
                <a:off x="2072755" y="762358"/>
                <a:ext cx="1107996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防火墙</a:t>
                </a: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2101157" y="1408495"/>
                <a:ext cx="141577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系统漏洞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6771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79712" y="1628800"/>
            <a:ext cx="6840760" cy="1360732"/>
            <a:chOff x="2972083" y="1979113"/>
            <a:chExt cx="5113168" cy="1908873"/>
          </a:xfrm>
          <a:solidFill>
            <a:srgbClr val="BFE2EB"/>
          </a:solidFill>
        </p:grpSpPr>
        <p:sp>
          <p:nvSpPr>
            <p:cNvPr id="3" name="矩形 2"/>
            <p:cNvSpPr/>
            <p:nvPr/>
          </p:nvSpPr>
          <p:spPr>
            <a:xfrm>
              <a:off x="2972083" y="1979113"/>
              <a:ext cx="5113168" cy="190887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3002362" y="2009841"/>
              <a:ext cx="5082889" cy="18781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文件系统是计算机用于组织硬盘上数据结构的基本机构。通常分为</a:t>
              </a:r>
              <a:r>
                <a:rPr lang="en-US" altLang="zh-CN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NTFS</a:t>
              </a:r>
              <a:r>
                <a:rPr lang="zh-CN" altLang="en-US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en-US" altLang="zh-CN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FAT32</a:t>
              </a:r>
              <a:r>
                <a:rPr lang="zh-CN" altLang="en-US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以及目前很少使用的较早的</a:t>
              </a:r>
              <a:r>
                <a:rPr lang="en-US" altLang="zh-CN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FAT</a:t>
              </a:r>
              <a:r>
                <a:rPr lang="zh-CN" altLang="en-US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（也称</a:t>
              </a:r>
              <a:r>
                <a:rPr lang="en-US" altLang="zh-CN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FAT16</a:t>
              </a:r>
              <a:r>
                <a:rPr lang="zh-CN" altLang="en-US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）。</a:t>
              </a:r>
              <a:r>
                <a:rPr lang="en-US" altLang="zh-CN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NTFS</a:t>
              </a:r>
              <a:r>
                <a:rPr lang="zh-CN" altLang="en-US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</a:t>
              </a:r>
              <a:r>
                <a:rPr lang="en-US" altLang="zh-CN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 7</a:t>
              </a:r>
              <a:r>
                <a:rPr lang="zh-CN" altLang="en-US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的首选文件系统。</a:t>
              </a:r>
              <a:endParaRPr lang="zh-CN" altLang="en-US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5536" y="1673980"/>
            <a:ext cx="1428737" cy="485765"/>
            <a:chOff x="438410" y="1825922"/>
            <a:chExt cx="2471242" cy="297455"/>
          </a:xfrm>
        </p:grpSpPr>
        <p:sp>
          <p:nvSpPr>
            <p:cNvPr id="6" name="矩形 5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812062" y="1825922"/>
              <a:ext cx="2097590" cy="26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文件系统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020221" y="3429000"/>
            <a:ext cx="6800251" cy="2232248"/>
            <a:chOff x="2972083" y="1981605"/>
            <a:chExt cx="5113168" cy="3295822"/>
          </a:xfrm>
          <a:solidFill>
            <a:srgbClr val="BFE2EB"/>
          </a:solidFill>
        </p:grpSpPr>
        <p:sp>
          <p:nvSpPr>
            <p:cNvPr id="18" name="矩形 17"/>
            <p:cNvSpPr/>
            <p:nvPr/>
          </p:nvSpPr>
          <p:spPr>
            <a:xfrm>
              <a:off x="2972083" y="1981605"/>
              <a:ext cx="5113168" cy="329582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>
              <a:spLocks noChangeArrowheads="1"/>
            </p:cNvSpPr>
            <p:nvPr/>
          </p:nvSpPr>
          <p:spPr bwMode="auto">
            <a:xfrm>
              <a:off x="3044091" y="2017259"/>
              <a:ext cx="4969152" cy="32036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当使用一个新的磁盘时，系统会将文件保存在连续的扇区内，使用一段时间后，经过反复的写入和删除文件，就会将一个文件分成两个或多个不连续的分段，即一个文件被保存到不连续的扇区，这样在读写文件时就会增加磁头的移动，降低系统读写磁盘的速度。</a:t>
              </a:r>
              <a:endParaRPr lang="zh-CN" altLang="en-US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36048" y="3476591"/>
            <a:ext cx="1349262" cy="484738"/>
            <a:chOff x="438410" y="1826551"/>
            <a:chExt cx="2471242" cy="296826"/>
          </a:xfrm>
        </p:grpSpPr>
        <p:sp>
          <p:nvSpPr>
            <p:cNvPr id="21" name="矩形 20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687510" y="1835218"/>
              <a:ext cx="2182540" cy="260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磁盘碎片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3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-33010" y="658342"/>
              <a:ext cx="28238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2.5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：维护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274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755576" y="2276872"/>
            <a:ext cx="7704856" cy="3323987"/>
          </a:xfrm>
          <a:prstGeom prst="rect">
            <a:avLst/>
          </a:prstGeom>
          <a:solidFill>
            <a:srgbClr val="BFE2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还原点是某个时候为系统做好的一个标记，表示计算机你系统文件当时的存储状态。“系统还原”会按特定的时间间隔创建还原点，还会在检测到计算机开始变化时创建还原点。此外，还可以在任何时候手动创建还原点。</a:t>
            </a:r>
            <a:r>
              <a:rPr lang="en-US" altLang="zh-CN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Windows 7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系统还原点包括三种类型：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统检查还原点：计算机系统创建的计划好的还原点。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安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装还原点：安装程序或硬件时自动创建的还原点。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动还原点：用户根据需要自己创建的还原点。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13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-33010" y="658342"/>
              <a:ext cx="28238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2.5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：维护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95810" y="1556792"/>
            <a:ext cx="1428737" cy="485765"/>
            <a:chOff x="438410" y="1825922"/>
            <a:chExt cx="2471242" cy="297455"/>
          </a:xfrm>
        </p:grpSpPr>
        <p:sp>
          <p:nvSpPr>
            <p:cNvPr id="16" name="矩形 15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812062" y="1825922"/>
              <a:ext cx="2097590" cy="2428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还原点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334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79712" y="1628800"/>
            <a:ext cx="6840760" cy="1360732"/>
            <a:chOff x="2972083" y="1979113"/>
            <a:chExt cx="5113168" cy="1908873"/>
          </a:xfrm>
          <a:solidFill>
            <a:srgbClr val="BFE2EB"/>
          </a:solidFill>
        </p:grpSpPr>
        <p:sp>
          <p:nvSpPr>
            <p:cNvPr id="3" name="矩形 2"/>
            <p:cNvSpPr/>
            <p:nvPr/>
          </p:nvSpPr>
          <p:spPr>
            <a:xfrm>
              <a:off x="2972083" y="1979113"/>
              <a:ext cx="5113168" cy="190887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3002362" y="2009841"/>
              <a:ext cx="5082889" cy="18781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防火墙是可帮助保护计算机避免黑客或恶意软件攻击的软件或硬件。它有助于防止恶意软件通过网络访问计算机，并可防止计算机向其他计算机发送恶意软件。</a:t>
              </a:r>
              <a:endParaRPr lang="zh-CN" altLang="en-US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5536" y="1673980"/>
            <a:ext cx="1428737" cy="485765"/>
            <a:chOff x="438410" y="1825922"/>
            <a:chExt cx="2471242" cy="297455"/>
          </a:xfrm>
        </p:grpSpPr>
        <p:sp>
          <p:nvSpPr>
            <p:cNvPr id="6" name="矩形 5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812062" y="1825922"/>
              <a:ext cx="1743698" cy="26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防火墙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020221" y="3429000"/>
            <a:ext cx="6800251" cy="2232248"/>
            <a:chOff x="2972083" y="1981605"/>
            <a:chExt cx="5113168" cy="3295822"/>
          </a:xfrm>
          <a:solidFill>
            <a:srgbClr val="BFE2EB"/>
          </a:solidFill>
        </p:grpSpPr>
        <p:sp>
          <p:nvSpPr>
            <p:cNvPr id="18" name="矩形 17"/>
            <p:cNvSpPr/>
            <p:nvPr/>
          </p:nvSpPr>
          <p:spPr>
            <a:xfrm>
              <a:off x="2972083" y="1981605"/>
              <a:ext cx="5113168" cy="329582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>
              <a:spLocks noChangeArrowheads="1"/>
            </p:cNvSpPr>
            <p:nvPr/>
          </p:nvSpPr>
          <p:spPr bwMode="auto">
            <a:xfrm>
              <a:off x="3044091" y="2017259"/>
              <a:ext cx="4969152" cy="25179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系统漏洞（</a:t>
              </a:r>
              <a:r>
                <a:rPr lang="en-US" altLang="zh-CN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System vulnerabilities</a:t>
              </a:r>
              <a:r>
                <a:rPr lang="zh-CN" altLang="en-US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）是指应用软件或操作系统软件在逻辑设计上的缺陷或错误，被不法者利用，通过网络植入木马、病毒等方式来攻击或控制整个电脑，窃取电脑中的重要资料和信息，甚至破坏系统</a:t>
              </a:r>
              <a:r>
                <a:rPr lang="zh-CN" altLang="en-US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36048" y="3476591"/>
            <a:ext cx="1349262" cy="484738"/>
            <a:chOff x="438410" y="1826551"/>
            <a:chExt cx="2471242" cy="296826"/>
          </a:xfrm>
        </p:grpSpPr>
        <p:sp>
          <p:nvSpPr>
            <p:cNvPr id="21" name="矩形 20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687510" y="1835218"/>
              <a:ext cx="2182540" cy="2428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系统漏洞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3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-33010" y="658342"/>
              <a:ext cx="28238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2.5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：维护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2079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814514" y="1706540"/>
            <a:ext cx="5637806" cy="2911118"/>
            <a:chOff x="1814514" y="1706540"/>
            <a:chExt cx="5637806" cy="2911118"/>
          </a:xfrm>
        </p:grpSpPr>
        <p:grpSp>
          <p:nvGrpSpPr>
            <p:cNvPr id="17" name="组合 16"/>
            <p:cNvGrpSpPr/>
            <p:nvPr/>
          </p:nvGrpSpPr>
          <p:grpSpPr>
            <a:xfrm>
              <a:off x="1814514" y="1706540"/>
              <a:ext cx="5637806" cy="1818236"/>
              <a:chOff x="1408114" y="719645"/>
              <a:chExt cx="5637806" cy="1818236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1408114" y="719645"/>
                <a:ext cx="5637806" cy="1818236"/>
                <a:chOff x="1408114" y="719645"/>
                <a:chExt cx="5637806" cy="1818236"/>
              </a:xfrm>
            </p:grpSpPr>
            <p:sp>
              <p:nvSpPr>
                <p:cNvPr id="25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6" name="TextBox 10"/>
                <p:cNvSpPr txBox="1"/>
                <p:nvPr/>
              </p:nvSpPr>
              <p:spPr>
                <a:xfrm>
                  <a:off x="1408114" y="191187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7" name="矩形 26">
                  <a:hlinkClick r:id="rId2" action="ppaction://hlinksldjump"/>
                </p:cNvPr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8" name="矩形 27">
                  <a:hlinkClick r:id="rId3" action="ppaction://hlinksldjump"/>
                </p:cNvPr>
                <p:cNvSpPr/>
                <p:nvPr/>
              </p:nvSpPr>
              <p:spPr>
                <a:xfrm>
                  <a:off x="1971633" y="1822115"/>
                  <a:ext cx="5074287" cy="715766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9" name="矩形 18"/>
              <p:cNvSpPr/>
              <p:nvPr/>
            </p:nvSpPr>
            <p:spPr>
              <a:xfrm>
                <a:off x="2101157" y="788418"/>
                <a:ext cx="141577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维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护磁盘</a:t>
                </a: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2221384" y="1882352"/>
                <a:ext cx="1723549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备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份与还原</a:t>
                </a:r>
              </a:p>
            </p:txBody>
          </p:sp>
        </p:grpSp>
        <p:sp>
          <p:nvSpPr>
            <p:cNvPr id="29" name="TextBox 10"/>
            <p:cNvSpPr txBox="1"/>
            <p:nvPr/>
          </p:nvSpPr>
          <p:spPr>
            <a:xfrm>
              <a:off x="1814514" y="3991652"/>
              <a:ext cx="527709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" b="1" dirty="0" smtClean="0">
                  <a:latin typeface="Franklin Gothic Book" pitchFamily="34" charset="0"/>
                  <a:sym typeface="Wingdings" panose="05000000000000000000" pitchFamily="2" charset="2"/>
                </a:rPr>
                <a:t></a:t>
              </a:r>
              <a:endParaRPr lang="zh-CN" altLang="en-US" sz="3000" b="1" dirty="0">
                <a:latin typeface="Franklin Gothic Book" pitchFamily="34" charset="0"/>
              </a:endParaRPr>
            </a:p>
          </p:txBody>
        </p:sp>
        <p:sp>
          <p:nvSpPr>
            <p:cNvPr id="30" name="矩形 29">
              <a:hlinkClick r:id="rId3" action="ppaction://hlinksldjump"/>
            </p:cNvPr>
            <p:cNvSpPr/>
            <p:nvPr/>
          </p:nvSpPr>
          <p:spPr>
            <a:xfrm>
              <a:off x="2378033" y="3901892"/>
              <a:ext cx="5074287" cy="71576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2627784" y="3962129"/>
              <a:ext cx="233910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用防病毒软件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33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-33010" y="658342"/>
              <a:ext cx="28238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2.5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：维护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38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6"/>
            <a:ext cx="6937250" cy="3236160"/>
            <a:chOff x="1350216" y="720713"/>
            <a:chExt cx="6937250" cy="2776447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37250" cy="2776447"/>
              <a:chOff x="1350216" y="720713"/>
              <a:chExt cx="6937250" cy="2776447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1606251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50217" y="2534278"/>
                <a:ext cx="6937249" cy="96288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14438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(1)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对自己使用的计算机的系统盘进行磁盘清理，并执行磁盘碎片整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理；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使用优化大师优化系统性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能；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尝试创建和恢复系统映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像；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4)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分小组完成综合实训项目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45238" y="2627558"/>
              <a:ext cx="6747205" cy="776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通过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Internet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网查询相关资料了解计算机未来的发展趋势，搜索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人工智能计算机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的相关信息。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8238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2.5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：维护</a:t>
              </a:r>
              <a:r>
                <a:rPr lang="en-US" altLang="zh-CN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Windows7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166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圆角矩形 8"/>
          <p:cNvSpPr/>
          <p:nvPr/>
        </p:nvSpPr>
        <p:spPr>
          <a:xfrm>
            <a:off x="579476" y="1726309"/>
            <a:ext cx="8064896" cy="4427621"/>
          </a:xfrm>
          <a:custGeom>
            <a:avLst/>
            <a:gdLst/>
            <a:ahLst/>
            <a:cxnLst/>
            <a:rect l="l" t="t" r="r" b="b"/>
            <a:pathLst>
              <a:path w="8064896" h="4427621">
                <a:moveTo>
                  <a:pt x="309092" y="0"/>
                </a:moveTo>
                <a:lnTo>
                  <a:pt x="2862274" y="0"/>
                </a:lnTo>
                <a:cubicBezTo>
                  <a:pt x="2862274" y="646269"/>
                  <a:pt x="3386179" y="1170174"/>
                  <a:pt x="4032448" y="1170174"/>
                </a:cubicBezTo>
                <a:cubicBezTo>
                  <a:pt x="4678717" y="1170174"/>
                  <a:pt x="5202622" y="646269"/>
                  <a:pt x="5202622" y="0"/>
                </a:cubicBezTo>
                <a:lnTo>
                  <a:pt x="7755804" y="0"/>
                </a:lnTo>
                <a:cubicBezTo>
                  <a:pt x="7926511" y="0"/>
                  <a:pt x="8064896" y="138385"/>
                  <a:pt x="8064896" y="309092"/>
                </a:cubicBezTo>
                <a:lnTo>
                  <a:pt x="8064896" y="4118529"/>
                </a:lnTo>
                <a:cubicBezTo>
                  <a:pt x="8064896" y="4289236"/>
                  <a:pt x="7926511" y="4427621"/>
                  <a:pt x="7755804" y="4427621"/>
                </a:cubicBezTo>
                <a:lnTo>
                  <a:pt x="309092" y="4427621"/>
                </a:lnTo>
                <a:cubicBezTo>
                  <a:pt x="138385" y="4427621"/>
                  <a:pt x="0" y="4289236"/>
                  <a:pt x="0" y="4118529"/>
                </a:cubicBezTo>
                <a:lnTo>
                  <a:pt x="0" y="309092"/>
                </a:lnTo>
                <a:cubicBezTo>
                  <a:pt x="0" y="138385"/>
                  <a:pt x="138385" y="0"/>
                  <a:pt x="30909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圆角矩形 35"/>
          <p:cNvSpPr/>
          <p:nvPr/>
        </p:nvSpPr>
        <p:spPr>
          <a:xfrm>
            <a:off x="1458220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圆角矩形 36"/>
          <p:cNvSpPr/>
          <p:nvPr/>
        </p:nvSpPr>
        <p:spPr>
          <a:xfrm>
            <a:off x="6521287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40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46" name="矩形 45"/>
          <p:cNvSpPr/>
          <p:nvPr/>
        </p:nvSpPr>
        <p:spPr>
          <a:xfrm>
            <a:off x="1619672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6688978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2155" y="3253854"/>
            <a:ext cx="3818674" cy="10156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6000">
                <a:ln w="6350">
                  <a:noFill/>
                </a:ln>
                <a:effectLst/>
                <a:latin typeface="Arial Black" pitchFamily="34" charset="0"/>
                <a:ea typeface="叶根友刀锋黑草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en-US" altLang="zh-CN" dirty="0"/>
              <a:t>THANKS</a:t>
            </a:r>
            <a:endParaRPr lang="zh-CN" altLang="en-US" dirty="0"/>
          </a:p>
        </p:txBody>
      </p:sp>
      <p:grpSp>
        <p:nvGrpSpPr>
          <p:cNvPr id="22" name="组合 21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23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436096" y="5373216"/>
              <a:ext cx="17028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spc="80" dirty="0" smtClean="0">
                  <a:ln w="3175"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itchFamily="34" charset="-122"/>
                  <a:ea typeface="微软雅黑" pitchFamily="34" charset="-122"/>
                  <a:cs typeface="Times New Roman" pitchFamily="18" charset="0"/>
                </a:rPr>
                <a:t>高等教育出版社</a:t>
              </a:r>
              <a:endParaRPr lang="zh-CN" altLang="en-US" sz="1400" spc="80" dirty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2123728" y="5373216"/>
            <a:ext cx="170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pc="80" dirty="0" smtClean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主编：张巍</a:t>
            </a:r>
            <a:endParaRPr lang="zh-CN" altLang="en-US" sz="1400" spc="80" dirty="0">
              <a:ln w="3175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604098" y="709900"/>
            <a:ext cx="2015652" cy="2015652"/>
            <a:chOff x="3604098" y="709900"/>
            <a:chExt cx="2015652" cy="2015652"/>
          </a:xfrm>
        </p:grpSpPr>
        <p:sp>
          <p:nvSpPr>
            <p:cNvPr id="27" name="椭圆 26"/>
            <p:cNvSpPr/>
            <p:nvPr/>
          </p:nvSpPr>
          <p:spPr>
            <a:xfrm>
              <a:off x="3604098" y="709900"/>
              <a:ext cx="2015652" cy="201565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562" y="895559"/>
              <a:ext cx="1678676" cy="16148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3066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21600000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46" grpId="0" animBg="1"/>
      <p:bldP spid="47" grpId="0" animBg="1"/>
      <p:bldP spid="2" grpId="0"/>
      <p:bldP spid="2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3761</Words>
  <Application>Microsoft Office PowerPoint</Application>
  <PresentationFormat>全屏显示(4:3)</PresentationFormat>
  <Paragraphs>316</Paragraphs>
  <Slides>50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50</vt:i4>
      </vt:variant>
    </vt:vector>
  </HeadingPairs>
  <TitlesOfParts>
    <vt:vector size="62" baseType="lpstr">
      <vt:lpstr>方正粗倩简体</vt:lpstr>
      <vt:lpstr>黑体</vt:lpstr>
      <vt:lpstr>宋体</vt:lpstr>
      <vt:lpstr>微软雅黑</vt:lpstr>
      <vt:lpstr>叶根友刀锋黑草</vt:lpstr>
      <vt:lpstr>Arial</vt:lpstr>
      <vt:lpstr>Arial Black</vt:lpstr>
      <vt:lpstr>Calibri</vt:lpstr>
      <vt:lpstr>Franklin Gothic Book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张岚</cp:lastModifiedBy>
  <cp:revision>126</cp:revision>
  <dcterms:created xsi:type="dcterms:W3CDTF">2013-07-22T14:16:44Z</dcterms:created>
  <dcterms:modified xsi:type="dcterms:W3CDTF">2016-08-01T12:57:09Z</dcterms:modified>
</cp:coreProperties>
</file>