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handoutMasterIdLst>
    <p:handoutMasterId r:id="rId25"/>
  </p:handoutMasterIdLst>
  <p:sldIdLst>
    <p:sldId id="310" r:id="rId3"/>
    <p:sldId id="285" r:id="rId4"/>
    <p:sldId id="330" r:id="rId5"/>
    <p:sldId id="293" r:id="rId6"/>
    <p:sldId id="331" r:id="rId7"/>
    <p:sldId id="288" r:id="rId8"/>
    <p:sldId id="333" r:id="rId9"/>
    <p:sldId id="294" r:id="rId10"/>
    <p:sldId id="334" r:id="rId11"/>
    <p:sldId id="290" r:id="rId12"/>
    <p:sldId id="336" r:id="rId13"/>
    <p:sldId id="295" r:id="rId14"/>
    <p:sldId id="296" r:id="rId15"/>
    <p:sldId id="337" r:id="rId16"/>
    <p:sldId id="297" r:id="rId17"/>
    <p:sldId id="338" r:id="rId18"/>
    <p:sldId id="298" r:id="rId19"/>
    <p:sldId id="299" r:id="rId20"/>
    <p:sldId id="301" r:id="rId21"/>
    <p:sldId id="309" r:id="rId22"/>
    <p:sldId id="340" r:id="rId23"/>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showPr>
  <p:clrMru>
    <a:srgbClr val="F2CAC0"/>
    <a:srgbClr val="9CCD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75" autoAdjust="0"/>
    <p:restoredTop sz="94660"/>
  </p:normalViewPr>
  <p:slideViewPr>
    <p:cSldViewPr snapToGrid="0" showGuides="1">
      <p:cViewPr varScale="1">
        <p:scale>
          <a:sx n="68" d="100"/>
          <a:sy n="68" d="100"/>
        </p:scale>
        <p:origin x="768" y="72"/>
      </p:cViewPr>
      <p:guideLst>
        <p:guide orient="horz" pos="2173"/>
        <p:guide pos="3875"/>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gs" Target="tags/tag6.xml"/><Relationship Id="rId3" Type="http://schemas.openxmlformats.org/officeDocument/2006/relationships/slide" Target="slides/slide1.xml"/><Relationship Id="rId29" Type="http://schemas.openxmlformats.org/officeDocument/2006/relationships/commentAuthors" Target="commentAuthors.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handoutMaster" Target="handoutMasters/handoutMaster1.xml"/><Relationship Id="rId24" Type="http://schemas.openxmlformats.org/officeDocument/2006/relationships/notesMaster" Target="notesMasters/notesMaster1.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FA3F3B-0E72-4D81-BFDF-9EEA5CC8972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7034D5-BC7D-482A-BA4E-9E616A67F5D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15" name="图片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969524"/>
            <a:ext cx="3690169" cy="441936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03D3972-AB16-4D79-A223-820F37AAD4BC}" type="datetimeFigureOut">
              <a:rPr lang="zh-CN" altLang="en-US" smtClean="0"/>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57DAB367-3B5E-437E-8C3E-BF161D15C447}"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竖排标题与文本">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descr="617e7e35dccc67918735cdf988c1c32e"/>
          <p:cNvPicPr>
            <a:picLocks noChangeAspect="1"/>
          </p:cNvPicPr>
          <p:nvPr userDrawn="1"/>
        </p:nvPicPr>
        <p:blipFill>
          <a:blip r:embed="rId14"/>
          <a:stretch>
            <a:fillRect/>
          </a:stretch>
        </p:blipFill>
        <p:spPr>
          <a:xfrm>
            <a:off x="635" y="0"/>
            <a:ext cx="12190730" cy="685863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2.xml"/><Relationship Id="rId3" Type="http://schemas.openxmlformats.org/officeDocument/2006/relationships/image" Target="../media/image3.png"/><Relationship Id="rId2" Type="http://schemas.openxmlformats.org/officeDocument/2006/relationships/tags" Target="../tags/tag1.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tags" Target="../tags/tag5.xml"/><Relationship Id="rId3" Type="http://schemas.openxmlformats.org/officeDocument/2006/relationships/tags" Target="../tags/tag4.xml"/><Relationship Id="rId2" Type="http://schemas.openxmlformats.org/officeDocument/2006/relationships/image" Target="../media/image3.png"/><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8.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3.png"/><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4.png"/><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8.png"/><Relationship Id="rId1"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0.GIF"/><Relationship Id="rId1"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1.png"/><Relationship Id="rId1" Type="http://schemas.openxmlformats.org/officeDocument/2006/relationships/image" Target="../media/image3.pn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23.GIF"/><Relationship Id="rId2" Type="http://schemas.openxmlformats.org/officeDocument/2006/relationships/image" Target="../media/image22.GIF"/><Relationship Id="rId1" Type="http://schemas.openxmlformats.org/officeDocument/2006/relationships/image" Target="../media/image5.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5.png"/><Relationship Id="rId2" Type="http://schemas.openxmlformats.org/officeDocument/2006/relationships/image" Target="../media/image25.png"/><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7.GIF"/><Relationship Id="rId1" Type="http://schemas.openxmlformats.org/officeDocument/2006/relationships/image" Target="../media/image26.GIF"/></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29.GIF"/><Relationship Id="rId2" Type="http://schemas.openxmlformats.org/officeDocument/2006/relationships/image" Target="../media/image28.GIF"/><Relationship Id="rId1"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617e7e35dccc67918735cdf988c1c32e"/>
          <p:cNvPicPr>
            <a:picLocks noChangeAspect="1"/>
          </p:cNvPicPr>
          <p:nvPr/>
        </p:nvPicPr>
        <p:blipFill>
          <a:blip r:embed="rId1"/>
          <a:stretch>
            <a:fillRect/>
          </a:stretch>
        </p:blipFill>
        <p:spPr>
          <a:xfrm>
            <a:off x="635" y="0"/>
            <a:ext cx="12190730" cy="6858635"/>
          </a:xfrm>
          <a:prstGeom prst="rect">
            <a:avLst/>
          </a:prstGeom>
        </p:spPr>
      </p:pic>
      <p:pic>
        <p:nvPicPr>
          <p:cNvPr id="15" name="图片 14"/>
          <p:cNvPicPr>
            <a:picLocks noChangeAspect="1"/>
          </p:cNvPicPr>
          <p:nvPr>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122618" y="91"/>
            <a:ext cx="2732314" cy="2732314"/>
          </a:xfrm>
          <a:prstGeom prst="rect">
            <a:avLst/>
          </a:prstGeom>
        </p:spPr>
      </p:pic>
      <p:sp>
        <p:nvSpPr>
          <p:cNvPr id="11" name="文本框 10"/>
          <p:cNvSpPr txBox="1"/>
          <p:nvPr/>
        </p:nvSpPr>
        <p:spPr>
          <a:xfrm>
            <a:off x="-227965" y="1684020"/>
            <a:ext cx="10188575" cy="2553335"/>
          </a:xfrm>
          <a:prstGeom prst="rect">
            <a:avLst/>
          </a:prstGeom>
          <a:noFill/>
        </p:spPr>
        <p:txBody>
          <a:bodyPr wrap="square">
            <a:spAutoFit/>
            <a:scene3d>
              <a:camera prst="orthographicFront"/>
              <a:lightRig rig="threePt" dir="t"/>
            </a:scene3d>
          </a:bodyPr>
          <a:lstStyle/>
          <a:p>
            <a:pPr algn="ctr"/>
            <a:r>
              <a:rPr kumimoji="0" lang="zh-CN" altLang="en-US" sz="8000" b="0" i="0" u="none" strike="noStrike" kern="1200" cap="none" spc="-3000" normalizeH="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宋体" panose="02010600030101010101" pitchFamily="2" charset="-122"/>
                <a:ea typeface="宋体" panose="02010600030101010101" pitchFamily="2" charset="-122"/>
                <a:sym typeface="字魂102号-妞妞体" panose="00000500000000000000" pitchFamily="2" charset="-122"/>
              </a:rPr>
              <a:t>芭  蕾  舞  的</a:t>
            </a:r>
            <a:endParaRPr kumimoji="0" lang="zh-CN" altLang="en-US" sz="8000" b="0" i="0" u="none" strike="noStrike" kern="1200" cap="none" spc="-3000" normalizeH="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宋体" panose="02010600030101010101" pitchFamily="2" charset="-122"/>
              <a:ea typeface="宋体" panose="02010600030101010101" pitchFamily="2" charset="-122"/>
              <a:sym typeface="字魂102号-妞妞体" panose="00000500000000000000" pitchFamily="2" charset="-122"/>
            </a:endParaRPr>
          </a:p>
          <a:p>
            <a:pPr algn="ctr"/>
            <a:r>
              <a:rPr kumimoji="0" lang="zh-CN" altLang="en-US" sz="8000" b="0" i="0" u="none" strike="noStrike" kern="1200" cap="none" spc="-3000" normalizeH="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宋体" panose="02010600030101010101" pitchFamily="2" charset="-122"/>
                <a:ea typeface="宋体" panose="02010600030101010101" pitchFamily="2" charset="-122"/>
                <a:sym typeface="字魂102号-妞妞体" panose="00000500000000000000" pitchFamily="2" charset="-122"/>
              </a:rPr>
              <a:t>十  二  个  基  本  动  作</a:t>
            </a:r>
            <a:endParaRPr kumimoji="0" lang="zh-CN" altLang="en-US" sz="8000" b="0" i="0" u="none" strike="noStrike" kern="1200" cap="none" spc="-3000" normalizeH="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宋体" panose="02010600030101010101" pitchFamily="2" charset="-122"/>
              <a:ea typeface="宋体" panose="02010600030101010101" pitchFamily="2" charset="-122"/>
              <a:sym typeface="字魂102号-妞妞体" panose="00000500000000000000" pitchFamily="2" charset="-122"/>
            </a:endParaRPr>
          </a:p>
        </p:txBody>
      </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0326633" y="4992914"/>
            <a:ext cx="2160642" cy="2160642"/>
          </a:xfrm>
          <a:prstGeom prst="rect">
            <a:avLst/>
          </a:prstGeom>
        </p:spPr>
      </p:pic>
    </p:spTree>
    <p:custDataLst>
      <p:tags r:id="rId4"/>
    </p:custData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 35"/>
          <p:cNvPicPr>
            <a:picLocks noChangeAspect="1"/>
          </p:cNvPicPr>
          <p:nvPr>
            <p:custDataLst>
              <p:tags r:id="rId1"/>
            </p:custDataLst>
          </p:nvPr>
        </p:nvPicPr>
        <p:blipFill>
          <a:blip r:embed="rId2">
            <a:extLst>
              <a:ext uri="{28A0092B-C50C-407E-A947-70E740481C1C}">
                <a14:useLocalDpi xmlns:a14="http://schemas.microsoft.com/office/drawing/2010/main" val="0"/>
              </a:ext>
            </a:extLst>
          </a:blip>
          <a:stretch>
            <a:fillRect/>
          </a:stretch>
        </p:blipFill>
        <p:spPr>
          <a:xfrm>
            <a:off x="1113972" y="3650938"/>
            <a:ext cx="2732314" cy="2732314"/>
          </a:xfrm>
          <a:prstGeom prst="rect">
            <a:avLst/>
          </a:prstGeom>
        </p:spPr>
      </p:pic>
      <p:pic>
        <p:nvPicPr>
          <p:cNvPr id="37" name="图片 36"/>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flipH="1">
            <a:off x="7960390" y="3871858"/>
            <a:ext cx="2160642" cy="2160642"/>
          </a:xfrm>
          <a:prstGeom prst="rect">
            <a:avLst/>
          </a:prstGeom>
        </p:spPr>
      </p:pic>
      <p:sp>
        <p:nvSpPr>
          <p:cNvPr id="2" name="文本框 1"/>
          <p:cNvSpPr txBox="1"/>
          <p:nvPr/>
        </p:nvSpPr>
        <p:spPr>
          <a:xfrm>
            <a:off x="1717675" y="0"/>
            <a:ext cx="4847590" cy="1198880"/>
          </a:xfrm>
          <a:prstGeom prst="rect">
            <a:avLst/>
          </a:prstGeom>
          <a:noFill/>
        </p:spPr>
        <p:txBody>
          <a:bodyPr wrap="square" rtlCol="0" anchor="t">
            <a:spAutoFit/>
            <a:scene3d>
              <a:camera prst="orthographicFront"/>
              <a:lightRig rig="threePt" dir="t"/>
            </a:scene3d>
          </a:bodyPr>
          <a:p>
            <a:pPr algn="ct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pPr algn="ctr"/>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battement tendu(擦地)</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4" name="图片 3" descr="微信图片_20100101021416"/>
          <p:cNvPicPr>
            <a:picLocks noChangeAspect="1"/>
          </p:cNvPicPr>
          <p:nvPr>
            <p:custDataLst>
              <p:tags r:id="rId4"/>
            </p:custDataLst>
          </p:nvPr>
        </p:nvPicPr>
        <p:blipFill>
          <a:blip r:embed="rId5"/>
          <a:stretch>
            <a:fillRect/>
          </a:stretch>
        </p:blipFill>
        <p:spPr>
          <a:xfrm>
            <a:off x="724535" y="1877060"/>
            <a:ext cx="10742930" cy="450659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t="56524" r="60500"/>
          <a:stretch>
            <a:fillRect/>
          </a:stretch>
        </p:blipFill>
        <p:spPr>
          <a:xfrm>
            <a:off x="844420" y="2300155"/>
            <a:ext cx="1173775" cy="1291916"/>
          </a:xfrm>
          <a:prstGeom prst="rect">
            <a:avLst/>
          </a:prstGeom>
        </p:spPr>
      </p:pic>
      <p:grpSp>
        <p:nvGrpSpPr>
          <p:cNvPr id="33" name="组合 32"/>
          <p:cNvGrpSpPr/>
          <p:nvPr/>
        </p:nvGrpSpPr>
        <p:grpSpPr>
          <a:xfrm>
            <a:off x="2018030" y="796290"/>
            <a:ext cx="4699000" cy="4161155"/>
            <a:chOff x="2180854" y="1307879"/>
            <a:chExt cx="4895215" cy="4667187"/>
          </a:xfrm>
          <a:solidFill>
            <a:srgbClr val="F2CAC0"/>
          </a:solidFill>
        </p:grpSpPr>
        <p:sp>
          <p:nvSpPr>
            <p:cNvPr id="4" name="任意多边形: 形状 3"/>
            <p:cNvSpPr/>
            <p:nvPr/>
          </p:nvSpPr>
          <p:spPr>
            <a:xfrm>
              <a:off x="2180854" y="1307879"/>
              <a:ext cx="4895215" cy="4667187"/>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endParaRPr lang="zh-CN" altLang="en-US">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sp>
          <p:nvSpPr>
            <p:cNvPr id="5" name="文本框 4"/>
            <p:cNvSpPr txBox="1"/>
            <p:nvPr/>
          </p:nvSpPr>
          <p:spPr>
            <a:xfrm>
              <a:off x="2475566" y="1307879"/>
              <a:ext cx="4304665" cy="3830327"/>
            </a:xfrm>
            <a:prstGeom prst="rect">
              <a:avLst/>
            </a:prstGeom>
            <a:grpFill/>
          </p:spPr>
          <p:txBody>
            <a:bodyPr wrap="square" rtlCol="0">
              <a:spAutoFit/>
            </a:bodyPr>
            <a:lstStyle>
              <a:defPPr>
                <a:defRPr lang="zh-CN"/>
              </a:defPPr>
              <a:lvl1pPr indent="457200" algn="just">
                <a:lnSpc>
                  <a:spcPct val="15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pPr>
                <a:lnSpc>
                  <a:spcPct val="100000"/>
                </a:lnSpc>
              </a:pPr>
              <a:endParaRPr lang="zh-CN" altLang="en-US"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a:p>
              <a:pPr>
                <a:lnSpc>
                  <a:spcPct val="100000"/>
                </a:lnSpc>
              </a:pPr>
              <a:r>
                <a:rPr lang="zh-CN" altLang="en-US" dirty="0">
                  <a:latin typeface="字魂102号-妞妞体" panose="00000500000000000000" pitchFamily="2" charset="-122"/>
                  <a:ea typeface="字魂102号-妞妞体" panose="00000500000000000000" pitchFamily="2" charset="-122"/>
                  <a:sym typeface="字魂102号-妞妞体" panose="00000500000000000000" pitchFamily="2" charset="-122"/>
                </a:rPr>
                <a:t>脚背、脚腕、跟腱等部位的关节肌肉韧带等的柔韧性、灵活性和能力。同时锻炼人体的垂 直站立、稳定性、后背的控制能力等，从整体上使腿部的力量得到很好的训练，为其他动作的训练做好铺垫。</a:t>
              </a:r>
              <a:endParaRPr lang="zh-CN" altLang="en-US"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grpSp>
      <p:pic>
        <p:nvPicPr>
          <p:cNvPr id="2" name="图片 1" descr="微信图片_20100101030541"/>
          <p:cNvPicPr>
            <a:picLocks noChangeAspect="1"/>
          </p:cNvPicPr>
          <p:nvPr/>
        </p:nvPicPr>
        <p:blipFill>
          <a:blip r:embed="rId2"/>
          <a:stretch>
            <a:fillRect/>
          </a:stretch>
        </p:blipFill>
        <p:spPr>
          <a:xfrm>
            <a:off x="6858000" y="121920"/>
            <a:ext cx="5334000" cy="2933700"/>
          </a:xfrm>
          <a:prstGeom prst="rect">
            <a:avLst/>
          </a:prstGeom>
        </p:spPr>
      </p:pic>
      <p:pic>
        <p:nvPicPr>
          <p:cNvPr id="3" name="图片 2" descr="微信图片_20100101030549"/>
          <p:cNvPicPr>
            <a:picLocks noChangeAspect="1"/>
          </p:cNvPicPr>
          <p:nvPr/>
        </p:nvPicPr>
        <p:blipFill>
          <a:blip r:embed="rId3"/>
          <a:stretch>
            <a:fillRect/>
          </a:stretch>
        </p:blipFill>
        <p:spPr>
          <a:xfrm>
            <a:off x="6913245" y="3592195"/>
            <a:ext cx="5334000" cy="29337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13972" y="3650938"/>
            <a:ext cx="2732314" cy="2732314"/>
          </a:xfrm>
          <a:prstGeom prst="rect">
            <a:avLst/>
          </a:prstGeom>
        </p:spPr>
      </p:pic>
      <p:pic>
        <p:nvPicPr>
          <p:cNvPr id="15" name="图片 1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flipH="1">
            <a:off x="7960390" y="3871858"/>
            <a:ext cx="2160642" cy="2160642"/>
          </a:xfrm>
          <a:prstGeom prst="rect">
            <a:avLst/>
          </a:prstGeom>
        </p:spPr>
      </p:pic>
      <p:sp>
        <p:nvSpPr>
          <p:cNvPr id="2" name="文本框 1"/>
          <p:cNvSpPr txBox="1"/>
          <p:nvPr/>
        </p:nvSpPr>
        <p:spPr>
          <a:xfrm>
            <a:off x="1249680" y="840740"/>
            <a:ext cx="6846570" cy="119888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battement tendu jete(小踢腿)</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4" name="图片 3"/>
          <p:cNvPicPr>
            <a:picLocks noChangeAspect="1"/>
          </p:cNvPicPr>
          <p:nvPr/>
        </p:nvPicPr>
        <p:blipFill>
          <a:blip r:embed="rId2"/>
          <a:stretch>
            <a:fillRect/>
          </a:stretch>
        </p:blipFill>
        <p:spPr>
          <a:xfrm>
            <a:off x="540385" y="1828165"/>
            <a:ext cx="11111230" cy="47015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 name="图片 21"/>
          <p:cNvPicPr>
            <a:picLocks noChangeAspect="1"/>
          </p:cNvPicPr>
          <p:nvPr/>
        </p:nvPicPr>
        <p:blipFill rotWithShape="1">
          <a:blip r:embed="rId1">
            <a:extLst>
              <a:ext uri="{28A0092B-C50C-407E-A947-70E740481C1C}">
                <a14:useLocalDpi xmlns:a14="http://schemas.microsoft.com/office/drawing/2010/main" val="0"/>
              </a:ext>
            </a:extLst>
          </a:blip>
          <a:srcRect l="53250" t="56524"/>
          <a:stretch>
            <a:fillRect/>
          </a:stretch>
        </p:blipFill>
        <p:spPr>
          <a:xfrm>
            <a:off x="733812" y="3215841"/>
            <a:ext cx="1389224" cy="1291916"/>
          </a:xfrm>
          <a:prstGeom prst="rect">
            <a:avLst/>
          </a:prstGeom>
        </p:spPr>
      </p:pic>
      <p:grpSp>
        <p:nvGrpSpPr>
          <p:cNvPr id="34" name="组合 33"/>
          <p:cNvGrpSpPr/>
          <p:nvPr/>
        </p:nvGrpSpPr>
        <p:grpSpPr>
          <a:xfrm>
            <a:off x="1912785" y="2235406"/>
            <a:ext cx="4895215" cy="3645179"/>
            <a:chOff x="2180192" y="2891052"/>
            <a:chExt cx="4895215" cy="3645179"/>
          </a:xfrm>
          <a:solidFill>
            <a:srgbClr val="F2CAC0"/>
          </a:solidFill>
        </p:grpSpPr>
        <p:sp>
          <p:nvSpPr>
            <p:cNvPr id="12" name="任意多边形: 形状 11"/>
            <p:cNvSpPr/>
            <p:nvPr/>
          </p:nvSpPr>
          <p:spPr>
            <a:xfrm>
              <a:off x="2180192" y="2891052"/>
              <a:ext cx="4895215" cy="3644900"/>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endParaRPr lang="zh-CN" altLang="en-US" sz="3200" dirty="0">
                <a:latin typeface="宋体" panose="02010600030101010101" pitchFamily="2" charset="-122"/>
                <a:ea typeface="宋体" panose="02010600030101010101" pitchFamily="2" charset="-122"/>
                <a:sym typeface="字魂102号-妞妞体" panose="00000500000000000000" pitchFamily="2" charset="-122"/>
              </a:endParaRPr>
            </a:p>
          </p:txBody>
        </p:sp>
        <p:sp>
          <p:nvSpPr>
            <p:cNvPr id="13" name="文本框 12"/>
            <p:cNvSpPr txBox="1"/>
            <p:nvPr/>
          </p:nvSpPr>
          <p:spPr>
            <a:xfrm>
              <a:off x="2486514" y="2998011"/>
              <a:ext cx="4511186" cy="3538220"/>
            </a:xfrm>
            <a:prstGeom prst="rect">
              <a:avLst/>
            </a:prstGeom>
            <a:grpFill/>
          </p:spPr>
          <p:txBody>
            <a:bodyPr wrap="square" rtlCol="0">
              <a:spAutoFit/>
            </a:bodyPr>
            <a:lstStyle>
              <a:defPPr>
                <a:defRPr lang="zh-CN"/>
              </a:defPPr>
              <a:lvl1pPr indent="457200" algn="just">
                <a:lnSpc>
                  <a:spcPct val="10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r>
                <a:rPr sz="3200" dirty="0">
                  <a:latin typeface="宋体" panose="02010600030101010101" pitchFamily="2" charset="-122"/>
                  <a:ea typeface="宋体" panose="02010600030101010101" pitchFamily="2" charset="-122"/>
                  <a:sym typeface="字魂102号-妞妞体" panose="00000500000000000000" pitchFamily="2" charset="-122"/>
                </a:rPr>
                <a:t>此动作主要训练脚步通过向外踢出的力量与能力。通过这种擦地快速踢起的训练，可提高腿部灵活性，为大幅度的踢腿动作及大跳的脚步抛出打好基础。</a:t>
              </a:r>
              <a:endParaRPr sz="3200" dirty="0">
                <a:latin typeface="宋体" panose="02010600030101010101" pitchFamily="2" charset="-122"/>
                <a:ea typeface="宋体" panose="02010600030101010101" pitchFamily="2" charset="-122"/>
                <a:sym typeface="字魂102号-妞妞体" panose="00000500000000000000" pitchFamily="2" charset="-122"/>
              </a:endParaRPr>
            </a:p>
          </p:txBody>
        </p:sp>
      </p:grpSp>
      <p:pic>
        <p:nvPicPr>
          <p:cNvPr id="4" name="图片 3" descr="微信图片_20100101031029"/>
          <p:cNvPicPr>
            <a:picLocks noChangeAspect="1"/>
          </p:cNvPicPr>
          <p:nvPr/>
        </p:nvPicPr>
        <p:blipFill>
          <a:blip r:embed="rId2"/>
          <a:stretch>
            <a:fillRect/>
          </a:stretch>
        </p:blipFill>
        <p:spPr>
          <a:xfrm>
            <a:off x="7420610" y="380365"/>
            <a:ext cx="3810000" cy="2143125"/>
          </a:xfrm>
          <a:prstGeom prst="rect">
            <a:avLst/>
          </a:prstGeom>
        </p:spPr>
      </p:pic>
      <p:pic>
        <p:nvPicPr>
          <p:cNvPr id="5" name="图片 4" descr="微信图片_20100101031039"/>
          <p:cNvPicPr/>
          <p:nvPr/>
        </p:nvPicPr>
        <p:blipFill>
          <a:blip r:embed="rId3"/>
          <a:stretch>
            <a:fillRect/>
          </a:stretch>
        </p:blipFill>
        <p:spPr>
          <a:xfrm>
            <a:off x="7071995" y="199390"/>
            <a:ext cx="4888800" cy="3214800"/>
          </a:xfrm>
          <a:prstGeom prst="rect">
            <a:avLst/>
          </a:prstGeom>
        </p:spPr>
      </p:pic>
      <p:pic>
        <p:nvPicPr>
          <p:cNvPr id="6" name="图片 5" descr="微信图片_20100101031029"/>
          <p:cNvPicPr>
            <a:picLocks noChangeAspect="1"/>
          </p:cNvPicPr>
          <p:nvPr/>
        </p:nvPicPr>
        <p:blipFill>
          <a:blip r:embed="rId2"/>
          <a:stretch>
            <a:fillRect/>
          </a:stretch>
        </p:blipFill>
        <p:spPr>
          <a:xfrm>
            <a:off x="7071995" y="3532505"/>
            <a:ext cx="4866005" cy="321437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406571" y="3045639"/>
            <a:ext cx="4691743" cy="4691743"/>
          </a:xfrm>
          <a:prstGeom prst="rect">
            <a:avLst/>
          </a:prstGeom>
        </p:spPr>
      </p:pic>
      <p:pic>
        <p:nvPicPr>
          <p:cNvPr id="16" name="图片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83290" y="4176658"/>
            <a:ext cx="2160642" cy="2160642"/>
          </a:xfrm>
          <a:prstGeom prst="rect">
            <a:avLst/>
          </a:prstGeom>
        </p:spPr>
      </p:pic>
      <p:sp>
        <p:nvSpPr>
          <p:cNvPr id="3" name="文本框 2"/>
          <p:cNvSpPr txBox="1"/>
          <p:nvPr/>
        </p:nvSpPr>
        <p:spPr>
          <a:xfrm>
            <a:off x="1581150" y="692150"/>
            <a:ext cx="5739130" cy="64516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battement fondu(单腿蹲)</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4" name="图片 3"/>
          <p:cNvPicPr>
            <a:picLocks noChangeAspect="1"/>
          </p:cNvPicPr>
          <p:nvPr/>
        </p:nvPicPr>
        <p:blipFill>
          <a:blip r:embed="rId3"/>
          <a:stretch>
            <a:fillRect/>
          </a:stretch>
        </p:blipFill>
        <p:spPr>
          <a:xfrm>
            <a:off x="507365" y="1591310"/>
            <a:ext cx="11503025" cy="50031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 name="图片 22"/>
          <p:cNvPicPr>
            <a:picLocks noChangeAspect="1"/>
          </p:cNvPicPr>
          <p:nvPr/>
        </p:nvPicPr>
        <p:blipFill rotWithShape="1">
          <a:blip r:embed="rId1">
            <a:extLst>
              <a:ext uri="{28A0092B-C50C-407E-A947-70E740481C1C}">
                <a14:useLocalDpi xmlns:a14="http://schemas.microsoft.com/office/drawing/2010/main" val="0"/>
              </a:ext>
            </a:extLst>
          </a:blip>
          <a:srcRect l="55126" b="58410"/>
          <a:stretch>
            <a:fillRect/>
          </a:stretch>
        </p:blipFill>
        <p:spPr>
          <a:xfrm>
            <a:off x="833443" y="2599403"/>
            <a:ext cx="1333483" cy="1235883"/>
          </a:xfrm>
          <a:prstGeom prst="rect">
            <a:avLst/>
          </a:prstGeom>
        </p:spPr>
      </p:pic>
      <p:grpSp>
        <p:nvGrpSpPr>
          <p:cNvPr id="32" name="组合 31"/>
          <p:cNvGrpSpPr/>
          <p:nvPr/>
        </p:nvGrpSpPr>
        <p:grpSpPr>
          <a:xfrm>
            <a:off x="1873885" y="1060450"/>
            <a:ext cx="4353560" cy="3952240"/>
            <a:chOff x="2081662" y="5156201"/>
            <a:chExt cx="9980295" cy="6643828"/>
          </a:xfrm>
          <a:solidFill>
            <a:srgbClr val="F2CAC0"/>
          </a:solidFill>
        </p:grpSpPr>
        <p:sp>
          <p:nvSpPr>
            <p:cNvPr id="17" name="任意多边形: 形状 16"/>
            <p:cNvSpPr/>
            <p:nvPr/>
          </p:nvSpPr>
          <p:spPr>
            <a:xfrm>
              <a:off x="2081662" y="5156201"/>
              <a:ext cx="9980295" cy="6643828"/>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sp>
          <p:nvSpPr>
            <p:cNvPr id="18" name="文本框 17"/>
            <p:cNvSpPr txBox="1"/>
            <p:nvPr/>
          </p:nvSpPr>
          <p:spPr>
            <a:xfrm>
              <a:off x="2551854" y="5205103"/>
              <a:ext cx="9234976" cy="5740763"/>
            </a:xfrm>
            <a:prstGeom prst="rect">
              <a:avLst/>
            </a:prstGeom>
            <a:grpFill/>
          </p:spPr>
          <p:txBody>
            <a:bodyPr wrap="square" rtlCol="0">
              <a:spAutoFit/>
            </a:bodyPr>
            <a:lstStyle>
              <a:defPPr>
                <a:defRPr lang="zh-CN"/>
              </a:defPPr>
              <a:lvl1pPr indent="457200" algn="just">
                <a:lnSpc>
                  <a:spcPct val="10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endParaRPr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a:p>
              <a:r>
                <a:rPr dirty="0">
                  <a:latin typeface="字魂102号-妞妞体" panose="00000500000000000000" pitchFamily="2" charset="-122"/>
                  <a:ea typeface="字魂102号-妞妞体" panose="00000500000000000000" pitchFamily="2" charset="-122"/>
                  <a:sym typeface="字魂102号-妞妞体" panose="00000500000000000000" pitchFamily="2" charset="-122"/>
                </a:rPr>
                <a:t>主要训练双脚的柔韧性。主要训练双脚的柔韧性、外开与相互间的配合协调、锻炼主力腿承受身体重量与重心稳定、增强腰背肌的能力。为以后大幅度的动作和跳跃落地时膝关节缓冲的能力打下基础。</a:t>
              </a:r>
              <a:endParaRPr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grpSp>
      <p:pic>
        <p:nvPicPr>
          <p:cNvPr id="2" name="图片 1"/>
          <p:cNvPicPr>
            <a:picLocks noChangeAspect="1"/>
          </p:cNvPicPr>
          <p:nvPr/>
        </p:nvPicPr>
        <p:blipFill>
          <a:blip r:embed="rId2"/>
          <a:stretch>
            <a:fillRect/>
          </a:stretch>
        </p:blipFill>
        <p:spPr>
          <a:xfrm>
            <a:off x="6359525" y="330200"/>
            <a:ext cx="5832475" cy="57753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图片 3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13972" y="3650938"/>
            <a:ext cx="2732314" cy="2732314"/>
          </a:xfrm>
          <a:prstGeom prst="rect">
            <a:avLst/>
          </a:prstGeom>
        </p:spPr>
      </p:pic>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flipH="1">
            <a:off x="7960390" y="3871858"/>
            <a:ext cx="2160642" cy="2160642"/>
          </a:xfrm>
          <a:prstGeom prst="rect">
            <a:avLst/>
          </a:prstGeom>
        </p:spPr>
      </p:pic>
      <p:sp>
        <p:nvSpPr>
          <p:cNvPr id="3" name="文本框 2"/>
          <p:cNvSpPr txBox="1"/>
          <p:nvPr/>
        </p:nvSpPr>
        <p:spPr>
          <a:xfrm>
            <a:off x="1868170" y="511175"/>
            <a:ext cx="6252210" cy="64516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battement frappe(小弹腿)</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4" name="图片 3"/>
          <p:cNvPicPr>
            <a:picLocks noChangeAspect="1"/>
          </p:cNvPicPr>
          <p:nvPr/>
        </p:nvPicPr>
        <p:blipFill>
          <a:blip r:embed="rId2"/>
          <a:stretch>
            <a:fillRect/>
          </a:stretch>
        </p:blipFill>
        <p:spPr>
          <a:xfrm>
            <a:off x="844550" y="1306195"/>
            <a:ext cx="10819130" cy="52095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 name="图片 22"/>
          <p:cNvPicPr>
            <a:picLocks noChangeAspect="1"/>
          </p:cNvPicPr>
          <p:nvPr/>
        </p:nvPicPr>
        <p:blipFill rotWithShape="1">
          <a:blip r:embed="rId1">
            <a:extLst>
              <a:ext uri="{28A0092B-C50C-407E-A947-70E740481C1C}">
                <a14:useLocalDpi xmlns:a14="http://schemas.microsoft.com/office/drawing/2010/main" val="0"/>
              </a:ext>
            </a:extLst>
          </a:blip>
          <a:srcRect l="55126" b="58410"/>
          <a:stretch>
            <a:fillRect/>
          </a:stretch>
        </p:blipFill>
        <p:spPr>
          <a:xfrm>
            <a:off x="833443" y="2599403"/>
            <a:ext cx="1333483" cy="1235883"/>
          </a:xfrm>
          <a:prstGeom prst="rect">
            <a:avLst/>
          </a:prstGeom>
        </p:spPr>
      </p:pic>
      <p:grpSp>
        <p:nvGrpSpPr>
          <p:cNvPr id="32" name="组合 31"/>
          <p:cNvGrpSpPr/>
          <p:nvPr/>
        </p:nvGrpSpPr>
        <p:grpSpPr>
          <a:xfrm>
            <a:off x="1798320" y="1551940"/>
            <a:ext cx="4354195" cy="3113405"/>
            <a:chOff x="2081662" y="5156201"/>
            <a:chExt cx="9981751" cy="4694666"/>
          </a:xfrm>
          <a:solidFill>
            <a:srgbClr val="F2CAC0"/>
          </a:solidFill>
        </p:grpSpPr>
        <p:sp>
          <p:nvSpPr>
            <p:cNvPr id="17" name="任意多边形: 形状 16"/>
            <p:cNvSpPr/>
            <p:nvPr/>
          </p:nvSpPr>
          <p:spPr>
            <a:xfrm>
              <a:off x="2081662" y="5156201"/>
              <a:ext cx="9980295" cy="4694666"/>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sp>
          <p:nvSpPr>
            <p:cNvPr id="18" name="文本框 17"/>
            <p:cNvSpPr txBox="1"/>
            <p:nvPr/>
          </p:nvSpPr>
          <p:spPr>
            <a:xfrm>
              <a:off x="2551854" y="5205034"/>
              <a:ext cx="9511559" cy="4035900"/>
            </a:xfrm>
            <a:prstGeom prst="rect">
              <a:avLst/>
            </a:prstGeom>
            <a:grpFill/>
          </p:spPr>
          <p:txBody>
            <a:bodyPr wrap="square" rtlCol="0">
              <a:spAutoFit/>
            </a:bodyPr>
            <a:lstStyle>
              <a:defPPr>
                <a:defRPr lang="zh-CN"/>
              </a:defPPr>
              <a:lvl1pPr indent="457200" algn="just">
                <a:lnSpc>
                  <a:spcPct val="10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endParaRPr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a:p>
              <a:r>
                <a:rPr dirty="0">
                  <a:latin typeface="字魂102号-妞妞体" panose="00000500000000000000" pitchFamily="2" charset="-122"/>
                  <a:ea typeface="字魂102号-妞妞体" panose="00000500000000000000" pitchFamily="2" charset="-122"/>
                  <a:sym typeface="字魂102号-妞妞体" panose="00000500000000000000" pitchFamily="2" charset="-122"/>
                </a:rPr>
                <a:t>主要锻炼小腿与脚部的灵活和敏捷。通过力度和速度的训练，加强腿部的整体外开性和肌肉能力，为以后小腿快速运动及小跳性质的动作打下基础。</a:t>
              </a:r>
              <a:endParaRPr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grpSp>
      <p:pic>
        <p:nvPicPr>
          <p:cNvPr id="2" name="图片 1" descr="微信图片_20100101032415"/>
          <p:cNvPicPr>
            <a:picLocks noChangeAspect="1"/>
          </p:cNvPicPr>
          <p:nvPr/>
        </p:nvPicPr>
        <p:blipFill>
          <a:blip r:embed="rId2"/>
          <a:stretch>
            <a:fillRect/>
          </a:stretch>
        </p:blipFill>
        <p:spPr>
          <a:xfrm>
            <a:off x="7237095" y="1104265"/>
            <a:ext cx="2667000" cy="1495425"/>
          </a:xfrm>
          <a:prstGeom prst="rect">
            <a:avLst/>
          </a:prstGeom>
        </p:spPr>
      </p:pic>
      <p:pic>
        <p:nvPicPr>
          <p:cNvPr id="3" name="图片 2" descr="微信图片_20100101032424"/>
          <p:cNvPicPr/>
          <p:nvPr/>
        </p:nvPicPr>
        <p:blipFill>
          <a:blip r:embed="rId3"/>
          <a:stretch>
            <a:fillRect/>
          </a:stretch>
        </p:blipFill>
        <p:spPr>
          <a:xfrm>
            <a:off x="6864985" y="253365"/>
            <a:ext cx="4417200" cy="3196800"/>
          </a:xfrm>
          <a:prstGeom prst="rect">
            <a:avLst/>
          </a:prstGeom>
        </p:spPr>
      </p:pic>
      <p:pic>
        <p:nvPicPr>
          <p:cNvPr id="4" name="图片 3" descr="微信图片_20100101032415"/>
          <p:cNvPicPr/>
          <p:nvPr/>
        </p:nvPicPr>
        <p:blipFill>
          <a:blip r:embed="rId2"/>
          <a:stretch>
            <a:fillRect/>
          </a:stretch>
        </p:blipFill>
        <p:spPr>
          <a:xfrm>
            <a:off x="6864985" y="3564255"/>
            <a:ext cx="4467600" cy="3196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88185" y="133350"/>
            <a:ext cx="5227320" cy="922020"/>
          </a:xfrm>
          <a:prstGeom prst="rect">
            <a:avLst/>
          </a:prstGeom>
          <a:noFill/>
        </p:spPr>
        <p:txBody>
          <a:bodyPr wrap="square" rtlCol="0" anchor="t">
            <a:spAutoFit/>
          </a:bodyPr>
          <a:p>
            <a:endParaRPr lang="zh-CN" altLang="en-US" b="1"/>
          </a:p>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battement battu(击打)</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图片 2"/>
          <p:cNvPicPr>
            <a:picLocks noChangeAspect="1"/>
          </p:cNvPicPr>
          <p:nvPr/>
        </p:nvPicPr>
        <p:blipFill>
          <a:blip r:embed="rId1"/>
          <a:stretch>
            <a:fillRect/>
          </a:stretch>
        </p:blipFill>
        <p:spPr>
          <a:xfrm>
            <a:off x="527050" y="1435100"/>
            <a:ext cx="11138535" cy="51657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 name="图片 22"/>
          <p:cNvPicPr>
            <a:picLocks noChangeAspect="1"/>
          </p:cNvPicPr>
          <p:nvPr/>
        </p:nvPicPr>
        <p:blipFill rotWithShape="1">
          <a:blip r:embed="rId1">
            <a:extLst>
              <a:ext uri="{28A0092B-C50C-407E-A947-70E740481C1C}">
                <a14:useLocalDpi xmlns:a14="http://schemas.microsoft.com/office/drawing/2010/main" val="0"/>
              </a:ext>
            </a:extLst>
          </a:blip>
          <a:srcRect l="55126" b="58410"/>
          <a:stretch>
            <a:fillRect/>
          </a:stretch>
        </p:blipFill>
        <p:spPr>
          <a:xfrm>
            <a:off x="833443" y="2599403"/>
            <a:ext cx="1333483" cy="1235883"/>
          </a:xfrm>
          <a:prstGeom prst="rect">
            <a:avLst/>
          </a:prstGeom>
        </p:spPr>
      </p:pic>
      <p:grpSp>
        <p:nvGrpSpPr>
          <p:cNvPr id="32" name="组合 31"/>
          <p:cNvGrpSpPr/>
          <p:nvPr/>
        </p:nvGrpSpPr>
        <p:grpSpPr>
          <a:xfrm>
            <a:off x="1798320" y="2174240"/>
            <a:ext cx="4354195" cy="2087245"/>
            <a:chOff x="2081662" y="5156201"/>
            <a:chExt cx="9981751" cy="4694666"/>
          </a:xfrm>
          <a:solidFill>
            <a:srgbClr val="F2CAC0"/>
          </a:solidFill>
        </p:grpSpPr>
        <p:sp>
          <p:nvSpPr>
            <p:cNvPr id="17" name="任意多边形: 形状 16"/>
            <p:cNvSpPr/>
            <p:nvPr/>
          </p:nvSpPr>
          <p:spPr>
            <a:xfrm>
              <a:off x="2081662" y="5156201"/>
              <a:ext cx="9980295" cy="4694666"/>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sp>
          <p:nvSpPr>
            <p:cNvPr id="18" name="文本框 17"/>
            <p:cNvSpPr txBox="1"/>
            <p:nvPr/>
          </p:nvSpPr>
          <p:spPr>
            <a:xfrm>
              <a:off x="2551854" y="5205034"/>
              <a:ext cx="9511559" cy="3527784"/>
            </a:xfrm>
            <a:prstGeom prst="rect">
              <a:avLst/>
            </a:prstGeom>
            <a:grpFill/>
          </p:spPr>
          <p:txBody>
            <a:bodyPr wrap="square" rtlCol="0">
              <a:spAutoFit/>
            </a:bodyPr>
            <a:lstStyle>
              <a:defPPr>
                <a:defRPr lang="zh-CN"/>
              </a:defPPr>
              <a:lvl1pPr indent="457200" algn="just">
                <a:lnSpc>
                  <a:spcPct val="10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endParaRPr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a:p>
              <a:r>
                <a:rPr dirty="0">
                  <a:latin typeface="字魂102号-妞妞体" panose="00000500000000000000" pitchFamily="2" charset="-122"/>
                  <a:ea typeface="字魂102号-妞妞体" panose="00000500000000000000" pitchFamily="2" charset="-122"/>
                  <a:sym typeface="字魂102号-妞妞体" panose="00000500000000000000" pitchFamily="2" charset="-122"/>
                </a:rPr>
                <a:t>主要训练小腿快速、灵活运动的能力，增强膝关节的灵活性。    </a:t>
              </a:r>
              <a:endParaRPr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13972" y="3650938"/>
            <a:ext cx="2732314" cy="2732314"/>
          </a:xfrm>
          <a:prstGeom prst="rect">
            <a:avLst/>
          </a:prstGeom>
        </p:spPr>
      </p:pic>
      <p:pic>
        <p:nvPicPr>
          <p:cNvPr id="21" name="图片 2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flipH="1">
            <a:off x="7960390" y="3871858"/>
            <a:ext cx="2160642" cy="2160642"/>
          </a:xfrm>
          <a:prstGeom prst="rect">
            <a:avLst/>
          </a:prstGeom>
        </p:spPr>
      </p:pic>
      <p:sp>
        <p:nvSpPr>
          <p:cNvPr id="3" name="文本框 2"/>
          <p:cNvSpPr txBox="1"/>
          <p:nvPr/>
        </p:nvSpPr>
        <p:spPr>
          <a:xfrm>
            <a:off x="1342390" y="840740"/>
            <a:ext cx="7653020" cy="119888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battement developpe(控制)</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4" name="图片 3"/>
          <p:cNvPicPr>
            <a:picLocks noChangeAspect="1"/>
          </p:cNvPicPr>
          <p:nvPr/>
        </p:nvPicPr>
        <p:blipFill>
          <a:blip r:embed="rId2"/>
          <a:stretch>
            <a:fillRect/>
          </a:stretch>
        </p:blipFill>
        <p:spPr>
          <a:xfrm>
            <a:off x="1113790" y="1654810"/>
            <a:ext cx="10295255" cy="499237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52575" y="659130"/>
            <a:ext cx="9420225" cy="119888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battement releve lent(控制)</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图片 2"/>
          <p:cNvPicPr>
            <a:picLocks noChangeAspect="1"/>
          </p:cNvPicPr>
          <p:nvPr/>
        </p:nvPicPr>
        <p:blipFill>
          <a:blip r:embed="rId1"/>
          <a:stretch>
            <a:fillRect/>
          </a:stretch>
        </p:blipFill>
        <p:spPr>
          <a:xfrm>
            <a:off x="1416685" y="1374140"/>
            <a:ext cx="10097770" cy="52571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t="56524" r="60500"/>
          <a:stretch>
            <a:fillRect/>
          </a:stretch>
        </p:blipFill>
        <p:spPr>
          <a:xfrm>
            <a:off x="1146045" y="1111435"/>
            <a:ext cx="1173775" cy="1291916"/>
          </a:xfrm>
          <a:prstGeom prst="rect">
            <a:avLst/>
          </a:prstGeom>
        </p:spPr>
      </p:pic>
      <p:grpSp>
        <p:nvGrpSpPr>
          <p:cNvPr id="33" name="组合 32"/>
          <p:cNvGrpSpPr/>
          <p:nvPr/>
        </p:nvGrpSpPr>
        <p:grpSpPr>
          <a:xfrm>
            <a:off x="2425065" y="465455"/>
            <a:ext cx="4547870" cy="2316137"/>
            <a:chOff x="2180854" y="1307879"/>
            <a:chExt cx="4895215" cy="5767569"/>
          </a:xfrm>
          <a:solidFill>
            <a:srgbClr val="F2CAC0"/>
          </a:solidFill>
        </p:grpSpPr>
        <p:sp>
          <p:nvSpPr>
            <p:cNvPr id="4" name="任意多边形: 形状 3"/>
            <p:cNvSpPr/>
            <p:nvPr/>
          </p:nvSpPr>
          <p:spPr>
            <a:xfrm>
              <a:off x="2180854" y="1307879"/>
              <a:ext cx="4895215" cy="5767569"/>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endParaRPr lang="zh-CN" altLang="en-US">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sp>
          <p:nvSpPr>
            <p:cNvPr id="5" name="文本框 4"/>
            <p:cNvSpPr txBox="1"/>
            <p:nvPr/>
          </p:nvSpPr>
          <p:spPr>
            <a:xfrm>
              <a:off x="2475890" y="1307879"/>
              <a:ext cx="4100073" cy="4825994"/>
            </a:xfrm>
            <a:prstGeom prst="rect">
              <a:avLst/>
            </a:prstGeom>
            <a:grpFill/>
          </p:spPr>
          <p:txBody>
            <a:bodyPr wrap="square" rtlCol="0">
              <a:spAutoFit/>
            </a:bodyPr>
            <a:lstStyle>
              <a:defPPr>
                <a:defRPr lang="zh-CN"/>
              </a:defPPr>
              <a:lvl1pPr indent="457200" algn="just">
                <a:lnSpc>
                  <a:spcPct val="15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pPr>
                <a:lnSpc>
                  <a:spcPct val="100000"/>
                </a:lnSpc>
              </a:pPr>
              <a:r>
                <a:rPr lang="zh-CN" altLang="en-US" dirty="0">
                  <a:latin typeface="字魂102号-妞妞体" panose="00000500000000000000" pitchFamily="2" charset="-122"/>
                  <a:ea typeface="字魂102号-妞妞体" panose="00000500000000000000" pitchFamily="2" charset="-122"/>
                  <a:sym typeface="字魂102号-妞妞体" panose="00000500000000000000" pitchFamily="2" charset="-122"/>
                </a:rPr>
                <a:t>主要训练动力腿的外开与控制能力，同时也增强了主力腿与后背的能力，为其他动力腿在空中控制与运动的动作打下基础。    </a:t>
              </a:r>
              <a:endParaRPr lang="zh-CN" altLang="en-US"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grpSp>
      <p:pic>
        <p:nvPicPr>
          <p:cNvPr id="7" name="图片 6" descr="微信图片_20100101034309"/>
          <p:cNvPicPr>
            <a:picLocks noChangeAspect="1"/>
          </p:cNvPicPr>
          <p:nvPr/>
        </p:nvPicPr>
        <p:blipFill>
          <a:blip r:embed="rId2"/>
          <a:stretch>
            <a:fillRect/>
          </a:stretch>
        </p:blipFill>
        <p:spPr>
          <a:xfrm>
            <a:off x="5438140" y="3164205"/>
            <a:ext cx="6271260" cy="35166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13972" y="3650938"/>
            <a:ext cx="2732314" cy="2732314"/>
          </a:xfrm>
          <a:prstGeom prst="rect">
            <a:avLst/>
          </a:prstGeom>
        </p:spPr>
      </p:pic>
      <p:sp>
        <p:nvSpPr>
          <p:cNvPr id="2" name="文本框 1"/>
          <p:cNvSpPr txBox="1"/>
          <p:nvPr/>
        </p:nvSpPr>
        <p:spPr>
          <a:xfrm>
            <a:off x="1506855" y="749935"/>
            <a:ext cx="6689090" cy="119888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grand battement jete (大踢腿)</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图片 2"/>
          <p:cNvPicPr>
            <a:picLocks noChangeAspect="1"/>
          </p:cNvPicPr>
          <p:nvPr/>
        </p:nvPicPr>
        <p:blipFill>
          <a:blip r:embed="rId2"/>
          <a:stretch>
            <a:fillRect/>
          </a:stretch>
        </p:blipFill>
        <p:spPr>
          <a:xfrm>
            <a:off x="1113790" y="1760220"/>
            <a:ext cx="10600055" cy="47205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a:picLocks noChangeAspect="1"/>
          </p:cNvPicPr>
          <p:nvPr/>
        </p:nvPicPr>
        <p:blipFill rotWithShape="1">
          <a:blip r:embed="rId1">
            <a:extLst>
              <a:ext uri="{28A0092B-C50C-407E-A947-70E740481C1C}">
                <a14:useLocalDpi xmlns:a14="http://schemas.microsoft.com/office/drawing/2010/main" val="0"/>
              </a:ext>
            </a:extLst>
          </a:blip>
          <a:srcRect t="56524" r="60500"/>
          <a:stretch>
            <a:fillRect/>
          </a:stretch>
        </p:blipFill>
        <p:spPr>
          <a:xfrm>
            <a:off x="1146045" y="1111435"/>
            <a:ext cx="1173775" cy="1291916"/>
          </a:xfrm>
          <a:prstGeom prst="rect">
            <a:avLst/>
          </a:prstGeom>
        </p:spPr>
      </p:pic>
      <p:grpSp>
        <p:nvGrpSpPr>
          <p:cNvPr id="33" name="组合 32"/>
          <p:cNvGrpSpPr/>
          <p:nvPr/>
        </p:nvGrpSpPr>
        <p:grpSpPr>
          <a:xfrm>
            <a:off x="2425065" y="465455"/>
            <a:ext cx="4699000" cy="2517140"/>
            <a:chOff x="2180854" y="1307879"/>
            <a:chExt cx="4895215" cy="5767569"/>
          </a:xfrm>
          <a:solidFill>
            <a:srgbClr val="F2CAC0"/>
          </a:solidFill>
        </p:grpSpPr>
        <p:sp>
          <p:nvSpPr>
            <p:cNvPr id="4" name="任意多边形: 形状 3"/>
            <p:cNvSpPr/>
            <p:nvPr/>
          </p:nvSpPr>
          <p:spPr>
            <a:xfrm>
              <a:off x="2180854" y="1307879"/>
              <a:ext cx="4895215" cy="5767569"/>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endParaRPr lang="zh-CN" altLang="en-US">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sp>
          <p:nvSpPr>
            <p:cNvPr id="5" name="文本框 4"/>
            <p:cNvSpPr txBox="1"/>
            <p:nvPr/>
          </p:nvSpPr>
          <p:spPr>
            <a:xfrm>
              <a:off x="2475566" y="1307879"/>
              <a:ext cx="4304665" cy="5285968"/>
            </a:xfrm>
            <a:prstGeom prst="rect">
              <a:avLst/>
            </a:prstGeom>
            <a:grpFill/>
          </p:spPr>
          <p:txBody>
            <a:bodyPr wrap="square" rtlCol="0">
              <a:spAutoFit/>
            </a:bodyPr>
            <a:lstStyle>
              <a:defPPr>
                <a:defRPr lang="zh-CN"/>
              </a:defPPr>
              <a:lvl1pPr indent="457200" algn="just">
                <a:lnSpc>
                  <a:spcPct val="15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pPr>
                <a:lnSpc>
                  <a:spcPct val="100000"/>
                </a:lnSpc>
              </a:pPr>
              <a:r>
                <a:rPr lang="zh-CN" altLang="en-US" dirty="0">
                  <a:latin typeface="字魂102号-妞妞体" panose="00000500000000000000" pitchFamily="2" charset="-122"/>
                  <a:ea typeface="字魂102号-妞妞体" panose="00000500000000000000" pitchFamily="2" charset="-122"/>
                  <a:sym typeface="字魂102号-妞妞体" panose="00000500000000000000" pitchFamily="2" charset="-122"/>
                </a:rPr>
                <a:t>主要训练腿部肌肉、韧带的张弛，锻炼脚经擦地迅速抛向空中的能力，提高腹背肌、主力腿的控制能力，为以后的大幅度踢腿和跳跃动作打下基础。    </a:t>
              </a:r>
              <a:endParaRPr lang="zh-CN" altLang="en-US" dirty="0">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grpSp>
      <p:pic>
        <p:nvPicPr>
          <p:cNvPr id="2" name="图片 1" descr="微信图片_20100101034649"/>
          <p:cNvPicPr/>
          <p:nvPr/>
        </p:nvPicPr>
        <p:blipFill>
          <a:blip r:embed="rId2"/>
          <a:stretch>
            <a:fillRect/>
          </a:stretch>
        </p:blipFill>
        <p:spPr>
          <a:xfrm>
            <a:off x="829310" y="3147695"/>
            <a:ext cx="5191200" cy="2984400"/>
          </a:xfrm>
          <a:prstGeom prst="rect">
            <a:avLst/>
          </a:prstGeom>
        </p:spPr>
      </p:pic>
      <p:pic>
        <p:nvPicPr>
          <p:cNvPr id="3" name="图片 2" descr="微信图片_20100101034659"/>
          <p:cNvPicPr/>
          <p:nvPr/>
        </p:nvPicPr>
        <p:blipFill>
          <a:blip r:embed="rId3"/>
          <a:stretch>
            <a:fillRect/>
          </a:stretch>
        </p:blipFill>
        <p:spPr>
          <a:xfrm>
            <a:off x="6489700" y="3147695"/>
            <a:ext cx="5312232" cy="2984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13972" y="3650938"/>
            <a:ext cx="2732314" cy="2732314"/>
          </a:xfrm>
          <a:prstGeom prst="rect">
            <a:avLst/>
          </a:prstGeom>
        </p:spPr>
      </p:pic>
      <p:pic>
        <p:nvPicPr>
          <p:cNvPr id="14" name="图片 1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flipH="1">
            <a:off x="7960390" y="3871858"/>
            <a:ext cx="2160642" cy="2160642"/>
          </a:xfrm>
          <a:prstGeom prst="rect">
            <a:avLst/>
          </a:prstGeom>
        </p:spPr>
      </p:pic>
      <p:sp>
        <p:nvSpPr>
          <p:cNvPr id="2" name="文本框 1"/>
          <p:cNvSpPr txBox="1"/>
          <p:nvPr/>
        </p:nvSpPr>
        <p:spPr>
          <a:xfrm>
            <a:off x="1400810" y="722630"/>
            <a:ext cx="6161405" cy="119888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demi plie （半蹲）</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4" name="图片 3"/>
          <p:cNvPicPr>
            <a:picLocks noChangeAspect="1"/>
          </p:cNvPicPr>
          <p:nvPr/>
        </p:nvPicPr>
        <p:blipFill>
          <a:blip r:embed="rId2"/>
          <a:stretch>
            <a:fillRect/>
          </a:stretch>
        </p:blipFill>
        <p:spPr>
          <a:xfrm>
            <a:off x="5855970" y="1951990"/>
            <a:ext cx="6144260" cy="4080510"/>
          </a:xfrm>
          <a:prstGeom prst="rect">
            <a:avLst/>
          </a:prstGeom>
        </p:spPr>
      </p:pic>
      <p:pic>
        <p:nvPicPr>
          <p:cNvPr id="22" name="图片 21"/>
          <p:cNvPicPr>
            <a:picLocks noChangeAspect="1"/>
          </p:cNvPicPr>
          <p:nvPr/>
        </p:nvPicPr>
        <p:blipFill rotWithShape="1">
          <a:blip r:embed="rId3">
            <a:extLst>
              <a:ext uri="{28A0092B-C50C-407E-A947-70E740481C1C}">
                <a14:useLocalDpi xmlns:a14="http://schemas.microsoft.com/office/drawing/2010/main" val="0"/>
              </a:ext>
            </a:extLst>
          </a:blip>
          <a:srcRect l="53250" t="56524"/>
          <a:stretch>
            <a:fillRect/>
          </a:stretch>
        </p:blipFill>
        <p:spPr>
          <a:xfrm>
            <a:off x="-275838" y="3019626"/>
            <a:ext cx="1389224" cy="1291916"/>
          </a:xfrm>
          <a:prstGeom prst="rect">
            <a:avLst/>
          </a:prstGeom>
        </p:spPr>
      </p:pic>
      <p:grpSp>
        <p:nvGrpSpPr>
          <p:cNvPr id="34" name="组合 33"/>
          <p:cNvGrpSpPr/>
          <p:nvPr/>
        </p:nvGrpSpPr>
        <p:grpSpPr>
          <a:xfrm>
            <a:off x="886460" y="1921510"/>
            <a:ext cx="4624705" cy="4278630"/>
            <a:chOff x="2180192" y="2891052"/>
            <a:chExt cx="4895215" cy="4278958"/>
          </a:xfrm>
          <a:solidFill>
            <a:srgbClr val="F2CAC0"/>
          </a:solidFill>
        </p:grpSpPr>
        <p:sp>
          <p:nvSpPr>
            <p:cNvPr id="12" name="任意多边形: 形状 11"/>
            <p:cNvSpPr/>
            <p:nvPr/>
          </p:nvSpPr>
          <p:spPr>
            <a:xfrm>
              <a:off x="2180192" y="2891052"/>
              <a:ext cx="4895215" cy="4278958"/>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endParaRPr lang="zh-CN" altLang="en-US" sz="2800" dirty="0">
                <a:latin typeface="宋体" panose="02010600030101010101" pitchFamily="2" charset="-122"/>
                <a:ea typeface="宋体" panose="02010600030101010101" pitchFamily="2" charset="-122"/>
                <a:sym typeface="字魂102号-妞妞体" panose="00000500000000000000" pitchFamily="2" charset="-122"/>
              </a:endParaRPr>
            </a:p>
          </p:txBody>
        </p:sp>
        <p:sp>
          <p:nvSpPr>
            <p:cNvPr id="5" name="文本框 4"/>
            <p:cNvSpPr txBox="1"/>
            <p:nvPr/>
          </p:nvSpPr>
          <p:spPr>
            <a:xfrm>
              <a:off x="2486514" y="2998011"/>
              <a:ext cx="4511186" cy="3969689"/>
            </a:xfrm>
            <a:prstGeom prst="rect">
              <a:avLst/>
            </a:prstGeom>
            <a:grpFill/>
          </p:spPr>
          <p:txBody>
            <a:bodyPr wrap="square" rtlCol="0">
              <a:spAutoFit/>
            </a:bodyPr>
            <a:lstStyle>
              <a:defPPr>
                <a:defRPr lang="zh-CN"/>
              </a:defPPr>
              <a:lvl1pPr indent="457200" algn="just">
                <a:lnSpc>
                  <a:spcPct val="10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r>
                <a:rPr sz="2800" dirty="0">
                  <a:latin typeface="宋体" panose="02010600030101010101" pitchFamily="2" charset="-122"/>
                  <a:ea typeface="宋体" panose="02010600030101010101" pitchFamily="2" charset="-122"/>
                  <a:sym typeface="字魂102号-妞妞体" panose="00000500000000000000" pitchFamily="2" charset="-122"/>
                </a:rPr>
                <a:t>主要训练腿部肌肉的能力和后背的控制能力，训练跟腱、膝关节、髋关节等部位的柔韧性和灵活性，促进整个身体平衡与各部位的能力的增长，为更好地完成其他技术动作打下良好的基础。    </a:t>
              </a:r>
              <a:endParaRPr sz="2800" dirty="0">
                <a:latin typeface="宋体" panose="02010600030101010101" pitchFamily="2" charset="-122"/>
                <a:ea typeface="宋体" panose="02010600030101010101" pitchFamily="2" charset="-122"/>
                <a:sym typeface="字魂102号-妞妞体" panose="00000500000000000000"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13972" y="3650938"/>
            <a:ext cx="2732314" cy="2732314"/>
          </a:xfrm>
          <a:prstGeom prst="rect">
            <a:avLst/>
          </a:prstGeom>
        </p:spPr>
      </p:pic>
      <p:pic>
        <p:nvPicPr>
          <p:cNvPr id="17" name="图片 1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flipH="1">
            <a:off x="7960390" y="3871858"/>
            <a:ext cx="2160642" cy="2160642"/>
          </a:xfrm>
          <a:prstGeom prst="rect">
            <a:avLst/>
          </a:prstGeom>
        </p:spPr>
      </p:pic>
      <p:sp>
        <p:nvSpPr>
          <p:cNvPr id="2" name="文本框 1"/>
          <p:cNvSpPr txBox="1"/>
          <p:nvPr/>
        </p:nvSpPr>
        <p:spPr>
          <a:xfrm>
            <a:off x="1235710" y="-167640"/>
            <a:ext cx="6145530" cy="1753235"/>
          </a:xfrm>
          <a:prstGeom prst="rect">
            <a:avLst/>
          </a:prstGeom>
          <a:noFill/>
        </p:spPr>
        <p:txBody>
          <a:bodyPr wrap="square" rtlCol="0" anchor="t">
            <a:spAutoFit/>
          </a:bodyPr>
          <a:p>
            <a:endParaRPr lang="zh-CN" altLang="en-US"/>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grand plie(全蹲)</a:t>
            </a:r>
            <a:endParaRPr lang="zh-CN" altLang="en-US"/>
          </a:p>
          <a:p>
            <a:endParaRPr lang="zh-CN" altLang="en-US"/>
          </a:p>
        </p:txBody>
      </p:sp>
      <p:pic>
        <p:nvPicPr>
          <p:cNvPr id="3" name="图片 2"/>
          <p:cNvPicPr>
            <a:picLocks noChangeAspect="1"/>
          </p:cNvPicPr>
          <p:nvPr/>
        </p:nvPicPr>
        <p:blipFill>
          <a:blip r:embed="rId2"/>
          <a:srcRect b="15637"/>
          <a:stretch>
            <a:fillRect/>
          </a:stretch>
        </p:blipFill>
        <p:spPr>
          <a:xfrm>
            <a:off x="5017770" y="1739900"/>
            <a:ext cx="6808470" cy="4292600"/>
          </a:xfrm>
          <a:prstGeom prst="rect">
            <a:avLst/>
          </a:prstGeom>
        </p:spPr>
      </p:pic>
      <p:pic>
        <p:nvPicPr>
          <p:cNvPr id="22" name="图片 21"/>
          <p:cNvPicPr>
            <a:picLocks noChangeAspect="1"/>
          </p:cNvPicPr>
          <p:nvPr/>
        </p:nvPicPr>
        <p:blipFill rotWithShape="1">
          <a:blip r:embed="rId3">
            <a:extLst>
              <a:ext uri="{28A0092B-C50C-407E-A947-70E740481C1C}">
                <a14:useLocalDpi xmlns:a14="http://schemas.microsoft.com/office/drawing/2010/main" val="0"/>
              </a:ext>
            </a:extLst>
          </a:blip>
          <a:srcRect l="53250" t="56524"/>
          <a:stretch>
            <a:fillRect/>
          </a:stretch>
        </p:blipFill>
        <p:spPr>
          <a:xfrm>
            <a:off x="-275838" y="3414596"/>
            <a:ext cx="1389224" cy="1291916"/>
          </a:xfrm>
          <a:prstGeom prst="rect">
            <a:avLst/>
          </a:prstGeom>
        </p:spPr>
      </p:pic>
      <p:grpSp>
        <p:nvGrpSpPr>
          <p:cNvPr id="34" name="组合 33"/>
          <p:cNvGrpSpPr/>
          <p:nvPr/>
        </p:nvGrpSpPr>
        <p:grpSpPr>
          <a:xfrm>
            <a:off x="886460" y="1921510"/>
            <a:ext cx="4021455" cy="4278630"/>
            <a:chOff x="2180192" y="2891052"/>
            <a:chExt cx="4895215" cy="4278958"/>
          </a:xfrm>
          <a:solidFill>
            <a:srgbClr val="F2CAC0"/>
          </a:solidFill>
        </p:grpSpPr>
        <p:sp>
          <p:nvSpPr>
            <p:cNvPr id="12" name="任意多边形: 形状 11"/>
            <p:cNvSpPr/>
            <p:nvPr/>
          </p:nvSpPr>
          <p:spPr>
            <a:xfrm>
              <a:off x="2180192" y="2891052"/>
              <a:ext cx="4895215" cy="4278958"/>
            </a:xfrm>
            <a:custGeom>
              <a:avLst/>
              <a:gdLst>
                <a:gd name="connsiteX0" fmla="*/ 321031 w 4895231"/>
                <a:gd name="connsiteY0" fmla="*/ 0 h 1075894"/>
                <a:gd name="connsiteX1" fmla="*/ 4760282 w 4895231"/>
                <a:gd name="connsiteY1" fmla="*/ 0 h 1075894"/>
                <a:gd name="connsiteX2" fmla="*/ 4895231 w 4895231"/>
                <a:gd name="connsiteY2" fmla="*/ 134949 h 1075894"/>
                <a:gd name="connsiteX3" fmla="*/ 4895231 w 4895231"/>
                <a:gd name="connsiteY3" fmla="*/ 940945 h 1075894"/>
                <a:gd name="connsiteX4" fmla="*/ 4760282 w 4895231"/>
                <a:gd name="connsiteY4" fmla="*/ 1075894 h 1075894"/>
                <a:gd name="connsiteX5" fmla="*/ 321031 w 4895231"/>
                <a:gd name="connsiteY5" fmla="*/ 1075894 h 1075894"/>
                <a:gd name="connsiteX6" fmla="*/ 186082 w 4895231"/>
                <a:gd name="connsiteY6" fmla="*/ 940945 h 1075894"/>
                <a:gd name="connsiteX7" fmla="*/ 186082 w 4895231"/>
                <a:gd name="connsiteY7" fmla="*/ 645874 h 1075894"/>
                <a:gd name="connsiteX8" fmla="*/ 0 w 4895231"/>
                <a:gd name="connsiteY8" fmla="*/ 537947 h 1075894"/>
                <a:gd name="connsiteX9" fmla="*/ 186082 w 4895231"/>
                <a:gd name="connsiteY9" fmla="*/ 430020 h 1075894"/>
                <a:gd name="connsiteX10" fmla="*/ 186082 w 4895231"/>
                <a:gd name="connsiteY10" fmla="*/ 134949 h 1075894"/>
                <a:gd name="connsiteX11" fmla="*/ 321031 w 4895231"/>
                <a:gd name="connsiteY11" fmla="*/ 0 h 107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95231" h="1075894">
                  <a:moveTo>
                    <a:pt x="321031" y="0"/>
                  </a:moveTo>
                  <a:lnTo>
                    <a:pt x="4760282" y="0"/>
                  </a:lnTo>
                  <a:cubicBezTo>
                    <a:pt x="4834812" y="0"/>
                    <a:pt x="4895231" y="60419"/>
                    <a:pt x="4895231" y="134949"/>
                  </a:cubicBezTo>
                  <a:lnTo>
                    <a:pt x="4895231" y="940945"/>
                  </a:lnTo>
                  <a:cubicBezTo>
                    <a:pt x="4895231" y="1015475"/>
                    <a:pt x="4834812" y="1075894"/>
                    <a:pt x="4760282" y="1075894"/>
                  </a:cubicBezTo>
                  <a:lnTo>
                    <a:pt x="321031" y="1075894"/>
                  </a:lnTo>
                  <a:cubicBezTo>
                    <a:pt x="246501" y="1075894"/>
                    <a:pt x="186082" y="1015475"/>
                    <a:pt x="186082" y="940945"/>
                  </a:cubicBezTo>
                  <a:lnTo>
                    <a:pt x="186082" y="645874"/>
                  </a:lnTo>
                  <a:lnTo>
                    <a:pt x="0" y="537947"/>
                  </a:lnTo>
                  <a:lnTo>
                    <a:pt x="186082" y="430020"/>
                  </a:lnTo>
                  <a:lnTo>
                    <a:pt x="186082" y="134949"/>
                  </a:lnTo>
                  <a:cubicBezTo>
                    <a:pt x="186082" y="60419"/>
                    <a:pt x="246501" y="0"/>
                    <a:pt x="32103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endParaRPr lang="zh-CN" altLang="en-US" sz="2800" dirty="0">
                <a:latin typeface="宋体" panose="02010600030101010101" pitchFamily="2" charset="-122"/>
                <a:ea typeface="宋体" panose="02010600030101010101" pitchFamily="2" charset="-122"/>
                <a:sym typeface="字魂102号-妞妞体" panose="00000500000000000000" pitchFamily="2" charset="-122"/>
              </a:endParaRPr>
            </a:p>
          </p:txBody>
        </p:sp>
        <p:sp>
          <p:nvSpPr>
            <p:cNvPr id="5" name="文本框 4"/>
            <p:cNvSpPr txBox="1"/>
            <p:nvPr/>
          </p:nvSpPr>
          <p:spPr>
            <a:xfrm>
              <a:off x="2487061" y="2997740"/>
              <a:ext cx="4587573" cy="3538491"/>
            </a:xfrm>
            <a:prstGeom prst="rect">
              <a:avLst/>
            </a:prstGeom>
            <a:grpFill/>
          </p:spPr>
          <p:txBody>
            <a:bodyPr wrap="square" rtlCol="0">
              <a:spAutoFit/>
            </a:bodyPr>
            <a:lstStyle>
              <a:defPPr>
                <a:defRPr lang="zh-CN"/>
              </a:defPPr>
              <a:lvl1pPr indent="457200" algn="just">
                <a:lnSpc>
                  <a:spcPct val="100000"/>
                </a:lnSpc>
                <a:defRPr sz="2400" spc="120">
                  <a:solidFill>
                    <a:schemeClr val="tx1">
                      <a:lumMod val="85000"/>
                      <a:lumOff val="15000"/>
                    </a:schemeClr>
                  </a:solidFill>
                  <a:latin typeface="汉仪润圆-65W" panose="00020600040101010101" pitchFamily="18" charset="-122"/>
                  <a:ea typeface="汉仪润圆-65W" panose="00020600040101010101" pitchFamily="18" charset="-122"/>
                </a:defRPr>
              </a:lvl1pPr>
            </a:lstStyle>
            <a:p>
              <a:endParaRPr sz="2800" dirty="0">
                <a:latin typeface="宋体" panose="02010600030101010101" pitchFamily="2" charset="-122"/>
                <a:ea typeface="宋体" panose="02010600030101010101" pitchFamily="2" charset="-122"/>
                <a:sym typeface="字魂102号-妞妞体" panose="00000500000000000000" pitchFamily="2" charset="-122"/>
              </a:endParaRPr>
            </a:p>
            <a:p>
              <a:r>
                <a:rPr sz="2800" dirty="0">
                  <a:latin typeface="宋体" panose="02010600030101010101" pitchFamily="2" charset="-122"/>
                  <a:ea typeface="宋体" panose="02010600030101010101" pitchFamily="2" charset="-122"/>
                  <a:sym typeface="字魂102号-妞妞体" panose="00000500000000000000" pitchFamily="2" charset="-122"/>
                </a:rPr>
                <a:t>主要训练腿部肌肉的能力和后背的控制能力，训练跟腱、膝关节、髋关节等部位的柔韧性和灵活性，促进整个身体平衡与各部位能力的增长。   </a:t>
              </a:r>
              <a:endParaRPr sz="2800" dirty="0">
                <a:latin typeface="宋体" panose="02010600030101010101" pitchFamily="2" charset="-122"/>
                <a:ea typeface="宋体" panose="02010600030101010101" pitchFamily="2" charset="-122"/>
                <a:sym typeface="字魂102号-妞妞体" panose="00000500000000000000"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174750" y="765175"/>
            <a:ext cx="7473315" cy="119888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rond de jambe a terre (划圈)</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图片 2" descr="微信图片_20100101025120"/>
          <p:cNvPicPr>
            <a:picLocks noChangeAspect="1"/>
          </p:cNvPicPr>
          <p:nvPr/>
        </p:nvPicPr>
        <p:blipFill>
          <a:blip r:embed="rId1"/>
          <a:stretch>
            <a:fillRect/>
          </a:stretch>
        </p:blipFill>
        <p:spPr>
          <a:xfrm>
            <a:off x="477520" y="1680845"/>
            <a:ext cx="5473065" cy="3068955"/>
          </a:xfrm>
          <a:prstGeom prst="rect">
            <a:avLst/>
          </a:prstGeom>
        </p:spPr>
      </p:pic>
      <p:pic>
        <p:nvPicPr>
          <p:cNvPr id="4" name="图片 3" descr="微信图片_20100101025144"/>
          <p:cNvPicPr/>
          <p:nvPr/>
        </p:nvPicPr>
        <p:blipFill>
          <a:blip r:embed="rId2"/>
          <a:stretch>
            <a:fillRect/>
          </a:stretch>
        </p:blipFill>
        <p:spPr>
          <a:xfrm>
            <a:off x="6346825" y="1680845"/>
            <a:ext cx="5470166" cy="3067200"/>
          </a:xfrm>
          <a:prstGeom prst="rect">
            <a:avLst/>
          </a:prstGeom>
        </p:spPr>
      </p:pic>
      <p:sp>
        <p:nvSpPr>
          <p:cNvPr id="12" name="对话气泡: 圆角矩形 11"/>
          <p:cNvSpPr/>
          <p:nvPr/>
        </p:nvSpPr>
        <p:spPr>
          <a:xfrm flipH="1">
            <a:off x="2421255" y="4749800"/>
            <a:ext cx="8811260" cy="2122170"/>
          </a:xfrm>
          <a:prstGeom prst="wedgeRoundRectCallout">
            <a:avLst>
              <a:gd name="adj1" fmla="val 49388"/>
              <a:gd name="adj2" fmla="val 61084"/>
              <a:gd name="adj3" fmla="val 16667"/>
            </a:avLst>
          </a:prstGeom>
          <a:solidFill>
            <a:srgbClr val="F2C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102号-妞妞体" panose="00000500000000000000" pitchFamily="2" charset="-122"/>
              <a:ea typeface="字魂102号-妞妞体" panose="00000500000000000000" pitchFamily="2" charset="-122"/>
              <a:sym typeface="字魂102号-妞妞体" panose="00000500000000000000" pitchFamily="2" charset="-122"/>
            </a:endParaRPr>
          </a:p>
        </p:txBody>
      </p:sp>
      <p:sp>
        <p:nvSpPr>
          <p:cNvPr id="6" name="文本框 5"/>
          <p:cNvSpPr txBox="1"/>
          <p:nvPr/>
        </p:nvSpPr>
        <p:spPr>
          <a:xfrm>
            <a:off x="2637790" y="4841875"/>
            <a:ext cx="8378825" cy="1938020"/>
          </a:xfrm>
          <a:prstGeom prst="rect">
            <a:avLst/>
          </a:prstGeom>
          <a:noFill/>
        </p:spPr>
        <p:txBody>
          <a:bodyPr wrap="square" rtlCol="0" anchor="t">
            <a:spAutoFit/>
          </a:bodyPr>
          <a:p>
            <a:r>
              <a:rPr lang="zh-CN" altLang="en-US" sz="2400"/>
              <a:t>主要训练髋关节的开度，松弛和稳定性，锻炼腿和脚部的外开，通过脚尖在地面最大限度地划圈训练，使脚趾、脚弓、脚掌、脚背、脚腕的柔韧性和能力得到锻炼，为腿在地面与空中大幅度的画圈动作做好方法和能力上的准备，同时还能够增强腰背肌的控制能力。    </a:t>
            </a:r>
            <a:endParaRPr lang="zh-CN" altLang="en-US" sz="240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446077" y="3107378"/>
            <a:ext cx="2732314" cy="2732314"/>
          </a:xfrm>
          <a:prstGeom prst="rect">
            <a:avLst/>
          </a:prstGeom>
        </p:spPr>
      </p:pic>
      <p:pic>
        <p:nvPicPr>
          <p:cNvPr id="14" name="图片 1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flipH="1">
            <a:off x="7960390" y="3871858"/>
            <a:ext cx="2160642" cy="2160642"/>
          </a:xfrm>
          <a:prstGeom prst="rect">
            <a:avLst/>
          </a:prstGeom>
        </p:spPr>
      </p:pic>
      <p:sp>
        <p:nvSpPr>
          <p:cNvPr id="2" name="文本框 1"/>
          <p:cNvSpPr txBox="1"/>
          <p:nvPr/>
        </p:nvSpPr>
        <p:spPr>
          <a:xfrm>
            <a:off x="1732915" y="283845"/>
            <a:ext cx="7835900" cy="1198880"/>
          </a:xfrm>
          <a:prstGeom prst="rect">
            <a:avLst/>
          </a:prstGeom>
          <a:noFill/>
        </p:spPr>
        <p:txBody>
          <a:bodyPr wrap="square" rtlCol="0" anchor="t">
            <a:spAutoFit/>
          </a:bodyPr>
          <a:p>
            <a:r>
              <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rond de jambe en i air (空中划圈)</a:t>
            </a:r>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a:p>
            <a:endParaRPr lang="zh-CN" altLang="en-US" sz="36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3" name="图片 2" descr="微信图片_20100101025531"/>
          <p:cNvPicPr>
            <a:picLocks noChangeAspect="1"/>
          </p:cNvPicPr>
          <p:nvPr/>
        </p:nvPicPr>
        <p:blipFill>
          <a:blip r:embed="rId2"/>
          <a:stretch>
            <a:fillRect/>
          </a:stretch>
        </p:blipFill>
        <p:spPr>
          <a:xfrm>
            <a:off x="195580" y="1045210"/>
            <a:ext cx="5232400" cy="3892550"/>
          </a:xfrm>
          <a:prstGeom prst="rect">
            <a:avLst/>
          </a:prstGeom>
        </p:spPr>
      </p:pic>
      <p:pic>
        <p:nvPicPr>
          <p:cNvPr id="4" name="图片 3" descr="微信图片_20100101025538"/>
          <p:cNvPicPr/>
          <p:nvPr/>
        </p:nvPicPr>
        <p:blipFill>
          <a:blip r:embed="rId3"/>
          <a:stretch>
            <a:fillRect/>
          </a:stretch>
        </p:blipFill>
        <p:spPr>
          <a:xfrm>
            <a:off x="5743575" y="1045210"/>
            <a:ext cx="5881370" cy="3892550"/>
          </a:xfrm>
          <a:prstGeom prst="rect">
            <a:avLst/>
          </a:prstGeom>
        </p:spPr>
      </p:pic>
      <p:sp>
        <p:nvSpPr>
          <p:cNvPr id="12" name="对话气泡: 圆角矩形 11"/>
          <p:cNvSpPr/>
          <p:nvPr/>
        </p:nvSpPr>
        <p:spPr>
          <a:xfrm flipH="1">
            <a:off x="2360930" y="4937760"/>
            <a:ext cx="8811260" cy="1920240"/>
          </a:xfrm>
          <a:prstGeom prst="wedgeRoundRectCallout">
            <a:avLst>
              <a:gd name="adj1" fmla="val 49388"/>
              <a:gd name="adj2" fmla="val 61084"/>
              <a:gd name="adj3" fmla="val 16667"/>
            </a:avLst>
          </a:prstGeom>
          <a:solidFill>
            <a:srgbClr val="F2CA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2400">
                <a:solidFill>
                  <a:schemeClr val="tx1"/>
                </a:solidFill>
                <a:latin typeface="宋体" panose="02010600030101010101" pitchFamily="2" charset="-122"/>
                <a:ea typeface="宋体" panose="02010600030101010101" pitchFamily="2" charset="-122"/>
                <a:cs typeface="宋体" panose="02010600030101010101" pitchFamily="2" charset="-122"/>
                <a:sym typeface="字魂102号-妞妞体" panose="00000500000000000000" pitchFamily="2" charset="-122"/>
              </a:rPr>
              <a:t>主要锻炼小腿的灵活与敏捷，在提高身体各部位控制能力及腿部能力的同时使小腿及柔韧而富有表现力，使整条腿的外开得到锻炼。</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字魂102号-妞妞体" panose="00000500000000000000" pitchFamily="2" charset="-122"/>
              </a:rPr>
              <a:t>  </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字魂102号-妞妞体" panose="000005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802380" y="2191385"/>
            <a:ext cx="4773930" cy="1198880"/>
          </a:xfrm>
          <a:prstGeom prst="rect">
            <a:avLst/>
          </a:prstGeom>
          <a:noFill/>
        </p:spPr>
        <p:txBody>
          <a:bodyPr wrap="none" rtlCol="0">
            <a:spAutoFit/>
            <a:scene3d>
              <a:camera prst="orthographicFront"/>
              <a:lightRig rig="threePt" dir="t"/>
            </a:scene3d>
          </a:bodyPr>
          <a:p>
            <a:r>
              <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rPr>
              <a:t>谢谢聆听！</a:t>
            </a:r>
            <a:endPar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tags/tag1.xml><?xml version="1.0" encoding="utf-8"?>
<p:tagLst xmlns:p="http://schemas.openxmlformats.org/presentationml/2006/main">
  <p:tag name="KSO_WM_UNIT_PLACING_PICTURE_USER_VIEWPORT" val="{&quot;height&quot;:4302.856692913386,&quot;width&quot;:4302.856692913386}"/>
</p:tagLst>
</file>

<file path=ppt/tags/tag2.xml><?xml version="1.0" encoding="utf-8"?>
<p:tagLst xmlns:p="http://schemas.openxmlformats.org/presentationml/2006/main">
  <p:tag name="TIMING" val="|2.621"/>
</p:tagLst>
</file>

<file path=ppt/tags/tag3.xml><?xml version="1.0" encoding="utf-8"?>
<p:tagLst xmlns:p="http://schemas.openxmlformats.org/presentationml/2006/main">
  <p:tag name="KSO_WM_UNIT_PLACING_PICTURE_USER_VIEWPORT" val="{&quot;height&quot;:4302.8566929133858,&quot;width&quot;:4302.8566929133858}"/>
</p:tagLst>
</file>

<file path=ppt/tags/tag4.xml><?xml version="1.0" encoding="utf-8"?>
<p:tagLst xmlns:p="http://schemas.openxmlformats.org/presentationml/2006/main">
  <p:tag name="KSO_WM_UNIT_PLACING_PICTURE_USER_VIEWPORT" val="{&quot;height&quot;:3402.5858267716535,&quot;width&quot;:3402.5858267716535}"/>
</p:tagLst>
</file>

<file path=ppt/tags/tag5.xml><?xml version="1.0" encoding="utf-8"?>
<p:tagLst xmlns:p="http://schemas.openxmlformats.org/presentationml/2006/main">
  <p:tag name="KSO_WM_UNIT_PLACING_PICTURE_USER_VIEWPORT" val="{&quot;height&quot;:3000,&quot;width&quot;:7890}"/>
</p:tagLst>
</file>

<file path=ppt/tags/tag6.xml><?xml version="1.0" encoding="utf-8"?>
<p:tagLst xmlns:p="http://schemas.openxmlformats.org/presentationml/2006/main">
  <p:tag name="COMMONDATA" val="eyJoZGlkIjoiNjE5ZDAwOTRkYjRkMTYwMjk0ZDIxMjllYTc4NGY2ZTI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1101</Words>
  <Application>WPS 演示</Application>
  <PresentationFormat>宽屏</PresentationFormat>
  <Paragraphs>60</Paragraphs>
  <Slides>21</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21</vt:i4>
      </vt:variant>
    </vt:vector>
  </HeadingPairs>
  <TitlesOfParts>
    <vt:vector size="32" baseType="lpstr">
      <vt:lpstr>Arial</vt:lpstr>
      <vt:lpstr>宋体</vt:lpstr>
      <vt:lpstr>Wingdings</vt:lpstr>
      <vt:lpstr>字魂102号-妞妞体</vt:lpstr>
      <vt:lpstr>汉仪润圆-65W</vt:lpstr>
      <vt:lpstr>微软雅黑</vt:lpstr>
      <vt:lpstr>Arial Unicode MS</vt:lpstr>
      <vt:lpstr>等线</vt:lpstr>
      <vt:lpstr>等线 Light</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Administrator</cp:lastModifiedBy>
  <cp:revision>4</cp:revision>
  <dcterms:created xsi:type="dcterms:W3CDTF">2009-12-31T20:11:00Z</dcterms:created>
  <dcterms:modified xsi:type="dcterms:W3CDTF">2009-12-31T21:17:12Z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1491A68B9EBE499FB62F7F49396032A9</vt:lpwstr>
  </property>
  <property fmtid="{D5CDD505-2E9C-101B-9397-08002B2CF9AE}" pid="3" name="KSOProductBuildVer">
    <vt:lpwstr>2052-11.1.0.10228</vt:lpwstr>
  </property>
</Properties>
</file>