
<file path=[Content_Types].xml><?xml version="1.0" encoding="utf-8"?>
<Types xmlns="http://schemas.openxmlformats.org/package/2006/content-types">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3" r:id="rId1"/>
  </p:sldMasterIdLst>
  <p:notesMasterIdLst>
    <p:notesMasterId r:id="rId90"/>
  </p:notesMasterIdLst>
  <p:handoutMasterIdLst>
    <p:handoutMasterId r:id="rId91"/>
  </p:handoutMasterIdLst>
  <p:sldIdLst>
    <p:sldId id="358" r:id="rId2"/>
    <p:sldId id="261" r:id="rId3"/>
    <p:sldId id="357" r:id="rId4"/>
    <p:sldId id="273" r:id="rId5"/>
    <p:sldId id="272" r:id="rId6"/>
    <p:sldId id="274" r:id="rId7"/>
    <p:sldId id="275" r:id="rId8"/>
    <p:sldId id="277" r:id="rId9"/>
    <p:sldId id="278" r:id="rId10"/>
    <p:sldId id="279" r:id="rId11"/>
    <p:sldId id="276" r:id="rId12"/>
    <p:sldId id="280" r:id="rId13"/>
    <p:sldId id="281" r:id="rId14"/>
    <p:sldId id="282" r:id="rId15"/>
    <p:sldId id="283" r:id="rId16"/>
    <p:sldId id="284" r:id="rId17"/>
    <p:sldId id="285" r:id="rId18"/>
    <p:sldId id="286" r:id="rId19"/>
    <p:sldId id="287" r:id="rId20"/>
    <p:sldId id="288" r:id="rId21"/>
    <p:sldId id="289" r:id="rId22"/>
    <p:sldId id="290" r:id="rId23"/>
    <p:sldId id="291" r:id="rId24"/>
    <p:sldId id="292" r:id="rId25"/>
    <p:sldId id="293" r:id="rId26"/>
    <p:sldId id="294" r:id="rId27"/>
    <p:sldId id="295" r:id="rId28"/>
    <p:sldId id="296" r:id="rId29"/>
    <p:sldId id="297" r:id="rId30"/>
    <p:sldId id="298" r:id="rId31"/>
    <p:sldId id="299" r:id="rId32"/>
    <p:sldId id="300" r:id="rId33"/>
    <p:sldId id="301" r:id="rId34"/>
    <p:sldId id="302" r:id="rId35"/>
    <p:sldId id="303" r:id="rId36"/>
    <p:sldId id="304" r:id="rId37"/>
    <p:sldId id="305" r:id="rId38"/>
    <p:sldId id="306" r:id="rId39"/>
    <p:sldId id="307" r:id="rId40"/>
    <p:sldId id="308" r:id="rId41"/>
    <p:sldId id="309" r:id="rId42"/>
    <p:sldId id="310" r:id="rId43"/>
    <p:sldId id="313" r:id="rId44"/>
    <p:sldId id="311" r:id="rId45"/>
    <p:sldId id="312" r:id="rId46"/>
    <p:sldId id="314" r:id="rId47"/>
    <p:sldId id="315" r:id="rId48"/>
    <p:sldId id="316" r:id="rId49"/>
    <p:sldId id="317" r:id="rId50"/>
    <p:sldId id="318" r:id="rId51"/>
    <p:sldId id="319" r:id="rId52"/>
    <p:sldId id="320" r:id="rId53"/>
    <p:sldId id="321" r:id="rId54"/>
    <p:sldId id="322" r:id="rId55"/>
    <p:sldId id="323" r:id="rId56"/>
    <p:sldId id="324" r:id="rId57"/>
    <p:sldId id="325" r:id="rId58"/>
    <p:sldId id="327" r:id="rId59"/>
    <p:sldId id="328" r:id="rId60"/>
    <p:sldId id="329" r:id="rId61"/>
    <p:sldId id="330" r:id="rId62"/>
    <p:sldId id="331" r:id="rId63"/>
    <p:sldId id="333" r:id="rId64"/>
    <p:sldId id="334" r:id="rId65"/>
    <p:sldId id="335" r:id="rId66"/>
    <p:sldId id="336" r:id="rId67"/>
    <p:sldId id="337" r:id="rId68"/>
    <p:sldId id="338" r:id="rId69"/>
    <p:sldId id="339" r:id="rId70"/>
    <p:sldId id="340" r:id="rId71"/>
    <p:sldId id="341" r:id="rId72"/>
    <p:sldId id="342" r:id="rId73"/>
    <p:sldId id="343" r:id="rId74"/>
    <p:sldId id="326" r:id="rId75"/>
    <p:sldId id="344" r:id="rId76"/>
    <p:sldId id="345" r:id="rId77"/>
    <p:sldId id="346" r:id="rId78"/>
    <p:sldId id="347" r:id="rId79"/>
    <p:sldId id="348" r:id="rId80"/>
    <p:sldId id="349" r:id="rId81"/>
    <p:sldId id="350" r:id="rId82"/>
    <p:sldId id="351" r:id="rId83"/>
    <p:sldId id="352" r:id="rId84"/>
    <p:sldId id="353" r:id="rId85"/>
    <p:sldId id="354" r:id="rId86"/>
    <p:sldId id="355" r:id="rId87"/>
    <p:sldId id="356" r:id="rId88"/>
    <p:sldId id="271" r:id="rId89"/>
  </p:sldIdLst>
  <p:sldSz cx="9144000" cy="6858000" type="screen4x3"/>
  <p:notesSz cx="6858000" cy="9144000"/>
  <p:kinsoku lang="zh-CN" invalStChars="!),.:;?]}、。—ˇ¨〃々～‖…’”〕〉》」』〗】∶！＂＇），．：；？］｀｜｝·" invalEndChars="([{‘“〔〈《「『〖【（［｛．·"/>
  <p:defaultTextStyle>
    <a:defPPr>
      <a:defRPr lang="zh-CN"/>
    </a:defPPr>
    <a:lvl1pPr algn="l" rtl="0" fontAlgn="base">
      <a:spcBef>
        <a:spcPct val="20000"/>
      </a:spcBef>
      <a:spcAft>
        <a:spcPct val="0"/>
      </a:spcAft>
      <a:buClr>
        <a:schemeClr val="accent1"/>
      </a:buClr>
      <a:buFont typeface="Wingdings" pitchFamily="2" charset="2"/>
      <a:defRPr sz="2400" kern="1200">
        <a:solidFill>
          <a:schemeClr val="tx1"/>
        </a:solidFill>
        <a:latin typeface="Arial" pitchFamily="34" charset="0"/>
        <a:ea typeface="宋体" pitchFamily="2" charset="-122"/>
        <a:cs typeface="+mn-cs"/>
      </a:defRPr>
    </a:lvl1pPr>
    <a:lvl2pPr marL="457200" algn="l" rtl="0" fontAlgn="base">
      <a:spcBef>
        <a:spcPct val="20000"/>
      </a:spcBef>
      <a:spcAft>
        <a:spcPct val="0"/>
      </a:spcAft>
      <a:buClr>
        <a:schemeClr val="accent1"/>
      </a:buClr>
      <a:buFont typeface="Wingdings" pitchFamily="2" charset="2"/>
      <a:defRPr sz="2400" kern="1200">
        <a:solidFill>
          <a:schemeClr val="tx1"/>
        </a:solidFill>
        <a:latin typeface="Arial" pitchFamily="34" charset="0"/>
        <a:ea typeface="宋体" pitchFamily="2" charset="-122"/>
        <a:cs typeface="+mn-cs"/>
      </a:defRPr>
    </a:lvl2pPr>
    <a:lvl3pPr marL="914400" algn="l" rtl="0" fontAlgn="base">
      <a:spcBef>
        <a:spcPct val="20000"/>
      </a:spcBef>
      <a:spcAft>
        <a:spcPct val="0"/>
      </a:spcAft>
      <a:buClr>
        <a:schemeClr val="accent1"/>
      </a:buClr>
      <a:buFont typeface="Wingdings" pitchFamily="2" charset="2"/>
      <a:defRPr sz="2400" kern="1200">
        <a:solidFill>
          <a:schemeClr val="tx1"/>
        </a:solidFill>
        <a:latin typeface="Arial" pitchFamily="34" charset="0"/>
        <a:ea typeface="宋体" pitchFamily="2" charset="-122"/>
        <a:cs typeface="+mn-cs"/>
      </a:defRPr>
    </a:lvl3pPr>
    <a:lvl4pPr marL="1371600" algn="l" rtl="0" fontAlgn="base">
      <a:spcBef>
        <a:spcPct val="20000"/>
      </a:spcBef>
      <a:spcAft>
        <a:spcPct val="0"/>
      </a:spcAft>
      <a:buClr>
        <a:schemeClr val="accent1"/>
      </a:buClr>
      <a:buFont typeface="Wingdings" pitchFamily="2" charset="2"/>
      <a:defRPr sz="2400" kern="1200">
        <a:solidFill>
          <a:schemeClr val="tx1"/>
        </a:solidFill>
        <a:latin typeface="Arial" pitchFamily="34" charset="0"/>
        <a:ea typeface="宋体" pitchFamily="2" charset="-122"/>
        <a:cs typeface="+mn-cs"/>
      </a:defRPr>
    </a:lvl4pPr>
    <a:lvl5pPr marL="1828800" algn="l" rtl="0" fontAlgn="base">
      <a:spcBef>
        <a:spcPct val="20000"/>
      </a:spcBef>
      <a:spcAft>
        <a:spcPct val="0"/>
      </a:spcAft>
      <a:buClr>
        <a:schemeClr val="accent1"/>
      </a:buClr>
      <a:buFont typeface="Wingdings" pitchFamily="2" charset="2"/>
      <a:defRPr sz="2400" kern="1200">
        <a:solidFill>
          <a:schemeClr val="tx1"/>
        </a:solidFill>
        <a:latin typeface="Arial" pitchFamily="34" charset="0"/>
        <a:ea typeface="宋体" pitchFamily="2" charset="-122"/>
        <a:cs typeface="+mn-cs"/>
      </a:defRPr>
    </a:lvl5pPr>
    <a:lvl6pPr marL="2286000" algn="l" defTabSz="914400" rtl="0" eaLnBrk="1" latinLnBrk="0" hangingPunct="1">
      <a:defRPr sz="2400" kern="1200">
        <a:solidFill>
          <a:schemeClr val="tx1"/>
        </a:solidFill>
        <a:latin typeface="Arial" pitchFamily="34" charset="0"/>
        <a:ea typeface="宋体" pitchFamily="2" charset="-122"/>
        <a:cs typeface="+mn-cs"/>
      </a:defRPr>
    </a:lvl6pPr>
    <a:lvl7pPr marL="2743200" algn="l" defTabSz="914400" rtl="0" eaLnBrk="1" latinLnBrk="0" hangingPunct="1">
      <a:defRPr sz="2400" kern="1200">
        <a:solidFill>
          <a:schemeClr val="tx1"/>
        </a:solidFill>
        <a:latin typeface="Arial" pitchFamily="34" charset="0"/>
        <a:ea typeface="宋体" pitchFamily="2" charset="-122"/>
        <a:cs typeface="+mn-cs"/>
      </a:defRPr>
    </a:lvl7pPr>
    <a:lvl8pPr marL="3200400" algn="l" defTabSz="914400" rtl="0" eaLnBrk="1" latinLnBrk="0" hangingPunct="1">
      <a:defRPr sz="2400" kern="1200">
        <a:solidFill>
          <a:schemeClr val="tx1"/>
        </a:solidFill>
        <a:latin typeface="Arial" pitchFamily="34" charset="0"/>
        <a:ea typeface="宋体" pitchFamily="2" charset="-122"/>
        <a:cs typeface="+mn-cs"/>
      </a:defRPr>
    </a:lvl8pPr>
    <a:lvl9pPr marL="3657600" algn="l" defTabSz="914400" rtl="0" eaLnBrk="1" latinLnBrk="0" hangingPunct="1">
      <a:defRPr sz="2400" kern="1200">
        <a:solidFill>
          <a:schemeClr val="tx1"/>
        </a:solidFill>
        <a:latin typeface="Arial" pitchFamily="34"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FF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FFFF"/>
    <a:srgbClr val="51F95D"/>
    <a:srgbClr val="FCF84E"/>
    <a:srgbClr val="FEFDD6"/>
    <a:srgbClr val="FF3300"/>
    <a:srgbClr val="003366"/>
    <a:srgbClr val="00CCFF"/>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34559" autoAdjust="0"/>
    <p:restoredTop sz="86372" autoAdjust="0"/>
  </p:normalViewPr>
  <p:slideViewPr>
    <p:cSldViewPr>
      <p:cViewPr>
        <p:scale>
          <a:sx n="75" d="100"/>
          <a:sy n="75" d="100"/>
        </p:scale>
        <p:origin x="-1002" y="-72"/>
      </p:cViewPr>
      <p:guideLst>
        <p:guide orient="horz" pos="2160"/>
        <p:guide pos="2880"/>
      </p:guideLst>
    </p:cSldViewPr>
  </p:slideViewPr>
  <p:outlineViewPr>
    <p:cViewPr>
      <p:scale>
        <a:sx n="33" d="100"/>
        <a:sy n="33" d="100"/>
      </p:scale>
      <p:origin x="0" y="75948"/>
    </p:cViewPr>
    <p:sldLst>
      <p:sld r:id="rId1" collapse="1"/>
      <p:sld r:id="rId2" collapse="1"/>
    </p:sldLst>
  </p:outlineViewPr>
  <p:notesTextViewPr>
    <p:cViewPr>
      <p:scale>
        <a:sx n="100" d="100"/>
        <a:sy n="100" d="100"/>
      </p:scale>
      <p:origin x="0" y="0"/>
    </p:cViewPr>
  </p:notesTextViewPr>
  <p:sorterViewPr>
    <p:cViewPr>
      <p:scale>
        <a:sx n="66" d="100"/>
        <a:sy n="66" d="100"/>
      </p:scale>
      <p:origin x="0" y="4644"/>
    </p:cViewPr>
  </p:sorterViewPr>
  <p:notesViewPr>
    <p:cSldViewPr>
      <p:cViewPr varScale="1">
        <p:scale>
          <a:sx n="59" d="100"/>
          <a:sy n="59" d="100"/>
        </p:scale>
        <p:origin x="-1788"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notesMaster" Target="notesMasters/notesMaster1.xml"/><Relationship Id="rId95"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_rels/viewProps.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9.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1.e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12.e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13.e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14.e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15.e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16.e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17.e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18.emf"/></Relationships>
</file>

<file path=ppt/drawings/_rels/vmlDrawing17.vml.rels><?xml version="1.0" encoding="UTF-8" standalone="yes"?>
<Relationships xmlns="http://schemas.openxmlformats.org/package/2006/relationships"><Relationship Id="rId1" Type="http://schemas.openxmlformats.org/officeDocument/2006/relationships/image" Target="../media/image18.emf"/></Relationships>
</file>

<file path=ppt/drawings/_rels/vmlDrawing18.vml.rels><?xml version="1.0" encoding="UTF-8" standalone="yes"?>
<Relationships xmlns="http://schemas.openxmlformats.org/package/2006/relationships"><Relationship Id="rId1" Type="http://schemas.openxmlformats.org/officeDocument/2006/relationships/image" Target="../media/image18.emf"/></Relationships>
</file>

<file path=ppt/drawings/_rels/vmlDrawing19.vml.rels><?xml version="1.0" encoding="UTF-8" standalone="yes"?>
<Relationships xmlns="http://schemas.openxmlformats.org/package/2006/relationships"><Relationship Id="rId1" Type="http://schemas.openxmlformats.org/officeDocument/2006/relationships/image" Target="../media/image18.emf"/></Relationships>
</file>

<file path=ppt/drawings/_rels/vmlDrawing20.vml.rels><?xml version="1.0" encoding="UTF-8" standalone="yes"?>
<Relationships xmlns="http://schemas.openxmlformats.org/package/2006/relationships"><Relationship Id="rId1" Type="http://schemas.openxmlformats.org/officeDocument/2006/relationships/image" Target="../media/image19.emf"/></Relationships>
</file>

<file path=ppt/drawings/_rels/vmlDrawing21.vml.rels><?xml version="1.0" encoding="UTF-8" standalone="yes"?>
<Relationships xmlns="http://schemas.openxmlformats.org/package/2006/relationships"><Relationship Id="rId1" Type="http://schemas.openxmlformats.org/officeDocument/2006/relationships/image" Target="../media/image19.emf"/></Relationships>
</file>

<file path=ppt/drawings/_rels/vmlDrawing22.vml.rels><?xml version="1.0" encoding="UTF-8" standalone="yes"?>
<Relationships xmlns="http://schemas.openxmlformats.org/package/2006/relationships"><Relationship Id="rId1" Type="http://schemas.openxmlformats.org/officeDocument/2006/relationships/image" Target="../media/image19.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2681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spcBef>
                <a:spcPct val="0"/>
              </a:spcBef>
              <a:buClrTx/>
              <a:buFontTx/>
              <a:buNone/>
              <a:defRPr kumimoji="1" sz="1200">
                <a:latin typeface="Times New Roman" pitchFamily="18" charset="0"/>
              </a:defRPr>
            </a:lvl1pPr>
          </a:lstStyle>
          <a:p>
            <a:endParaRPr lang="en-US" altLang="zh-CN"/>
          </a:p>
        </p:txBody>
      </p:sp>
      <p:sp>
        <p:nvSpPr>
          <p:cNvPr id="1826819" name="Rectangle 3"/>
          <p:cNvSpPr>
            <a:spLocks noGrp="1" noChangeArrowheads="1"/>
          </p:cNvSpPr>
          <p:nvPr>
            <p:ph type="dt" sz="quarter"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spcBef>
                <a:spcPct val="0"/>
              </a:spcBef>
              <a:buClrTx/>
              <a:buFontTx/>
              <a:buNone/>
              <a:defRPr kumimoji="1" sz="1200">
                <a:latin typeface="Times New Roman" pitchFamily="18" charset="0"/>
              </a:defRPr>
            </a:lvl1pPr>
          </a:lstStyle>
          <a:p>
            <a:endParaRPr lang="en-US" altLang="zh-CN"/>
          </a:p>
        </p:txBody>
      </p:sp>
      <p:sp>
        <p:nvSpPr>
          <p:cNvPr id="1826820" name="Rectangle 4"/>
          <p:cNvSpPr>
            <a:spLocks noGrp="1" noChangeArrowheads="1"/>
          </p:cNvSpPr>
          <p:nvPr>
            <p:ph type="ftr" sz="quarter" idx="2"/>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spcBef>
                <a:spcPct val="0"/>
              </a:spcBef>
              <a:buClrTx/>
              <a:buFontTx/>
              <a:buNone/>
              <a:defRPr kumimoji="1" sz="1200">
                <a:latin typeface="Times New Roman" pitchFamily="18" charset="0"/>
              </a:defRPr>
            </a:lvl1pPr>
          </a:lstStyle>
          <a:p>
            <a:endParaRPr lang="en-US" altLang="zh-CN"/>
          </a:p>
        </p:txBody>
      </p:sp>
      <p:sp>
        <p:nvSpPr>
          <p:cNvPr id="1826821" name="Rectangle 5"/>
          <p:cNvSpPr>
            <a:spLocks noGrp="1" noChangeArrowheads="1"/>
          </p:cNvSpPr>
          <p:nvPr>
            <p:ph type="sldNum" sz="quarter" idx="3"/>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spcBef>
                <a:spcPct val="0"/>
              </a:spcBef>
              <a:buClrTx/>
              <a:buFontTx/>
              <a:buNone/>
              <a:defRPr kumimoji="1" sz="1200">
                <a:latin typeface="Times New Roman" pitchFamily="18" charset="0"/>
              </a:defRPr>
            </a:lvl1pPr>
          </a:lstStyle>
          <a:p>
            <a:fld id="{59B63650-4109-45A9-82D1-6A0C1535692A}" type="slidenum">
              <a:rPr lang="en-US" altLang="zh-CN"/>
              <a:pPr/>
              <a:t>‹#›</a:t>
            </a:fld>
            <a:endParaRPr lang="en-US" altLang="zh-CN"/>
          </a:p>
        </p:txBody>
      </p:sp>
    </p:spTree>
    <p:extLst>
      <p:ext uri="{BB962C8B-B14F-4D97-AF65-F5344CB8AC3E}">
        <p14:creationId xmlns:p14="http://schemas.microsoft.com/office/powerpoint/2010/main" val="218759548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6157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buClrTx/>
              <a:buFontTx/>
              <a:buNone/>
              <a:defRPr kumimoji="1" sz="1200">
                <a:solidFill>
                  <a:srgbClr val="0000FF"/>
                </a:solidFill>
                <a:effectLst>
                  <a:outerShdw blurRad="38100" dist="38100" dir="2700000" algn="tl">
                    <a:srgbClr val="C0C0C0"/>
                  </a:outerShdw>
                </a:effectLst>
                <a:ea typeface="仿宋_GB2312" pitchFamily="49" charset="-122"/>
              </a:defRPr>
            </a:lvl1pPr>
          </a:lstStyle>
          <a:p>
            <a:endParaRPr lang="en-US" altLang="zh-CN"/>
          </a:p>
        </p:txBody>
      </p:sp>
      <p:sp>
        <p:nvSpPr>
          <p:cNvPr id="1261571" name="Rectangle 3"/>
          <p:cNvSpPr>
            <a:spLocks noGrp="1" noChangeArrowheads="1"/>
          </p:cNvSpPr>
          <p:nvPr>
            <p:ph type="dt" idx="1"/>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buClrTx/>
              <a:buFontTx/>
              <a:buNone/>
              <a:defRPr kumimoji="1" sz="1200">
                <a:solidFill>
                  <a:srgbClr val="0000FF"/>
                </a:solidFill>
                <a:effectLst>
                  <a:outerShdw blurRad="38100" dist="38100" dir="2700000" algn="tl">
                    <a:srgbClr val="C0C0C0"/>
                  </a:outerShdw>
                </a:effectLst>
                <a:ea typeface="仿宋_GB2312" pitchFamily="49" charset="-122"/>
              </a:defRPr>
            </a:lvl1pPr>
          </a:lstStyle>
          <a:p>
            <a:endParaRPr lang="en-US" altLang="zh-CN"/>
          </a:p>
        </p:txBody>
      </p:sp>
      <p:sp>
        <p:nvSpPr>
          <p:cNvPr id="126157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261573" name="Rectangle 5"/>
          <p:cNvSpPr>
            <a:spLocks noGrp="1" noChangeArrowheads="1"/>
          </p:cNvSpPr>
          <p:nvPr>
            <p:ph type="body" sz="quarter" idx="3"/>
          </p:nvPr>
        </p:nvSpPr>
        <p:spPr bwMode="auto">
          <a:xfrm>
            <a:off x="914400" y="4343400"/>
            <a:ext cx="5029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261574" name="Rectangle 6"/>
          <p:cNvSpPr>
            <a:spLocks noGrp="1" noChangeArrowheads="1"/>
          </p:cNvSpPr>
          <p:nvPr>
            <p:ph type="ftr" sz="quarter" idx="4"/>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buClrTx/>
              <a:buFontTx/>
              <a:buNone/>
              <a:defRPr kumimoji="1" sz="1200">
                <a:solidFill>
                  <a:srgbClr val="0000FF"/>
                </a:solidFill>
                <a:effectLst>
                  <a:outerShdw blurRad="38100" dist="38100" dir="2700000" algn="tl">
                    <a:srgbClr val="C0C0C0"/>
                  </a:outerShdw>
                </a:effectLst>
                <a:ea typeface="仿宋_GB2312" pitchFamily="49" charset="-122"/>
              </a:defRPr>
            </a:lvl1pPr>
          </a:lstStyle>
          <a:p>
            <a:endParaRPr lang="en-US" altLang="zh-CN"/>
          </a:p>
        </p:txBody>
      </p:sp>
      <p:sp>
        <p:nvSpPr>
          <p:cNvPr id="1261575" name="Rectangle 7"/>
          <p:cNvSpPr>
            <a:spLocks noGrp="1" noChangeArrowheads="1"/>
          </p:cNvSpPr>
          <p:nvPr>
            <p:ph type="sldNum" sz="quarter" idx="5"/>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buClrTx/>
              <a:buFontTx/>
              <a:buNone/>
              <a:defRPr kumimoji="1" sz="1200">
                <a:solidFill>
                  <a:srgbClr val="0000FF"/>
                </a:solidFill>
                <a:effectLst>
                  <a:outerShdw blurRad="38100" dist="38100" dir="2700000" algn="tl">
                    <a:srgbClr val="C0C0C0"/>
                  </a:outerShdw>
                </a:effectLst>
                <a:ea typeface="仿宋_GB2312" pitchFamily="49" charset="-122"/>
              </a:defRPr>
            </a:lvl1pPr>
          </a:lstStyle>
          <a:p>
            <a:fld id="{0D14237E-6AE0-40F1-B939-ECC52E4321D3}" type="slidenum">
              <a:rPr lang="en-US" altLang="zh-CN"/>
              <a:pPr/>
              <a:t>‹#›</a:t>
            </a:fld>
            <a:endParaRPr lang="en-US" altLang="zh-CN"/>
          </a:p>
        </p:txBody>
      </p:sp>
    </p:spTree>
    <p:extLst>
      <p:ext uri="{BB962C8B-B14F-4D97-AF65-F5344CB8AC3E}">
        <p14:creationId xmlns:p14="http://schemas.microsoft.com/office/powerpoint/2010/main" val="4262657286"/>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imes New Roman" pitchFamily="18" charset="0"/>
        <a:ea typeface="宋体" pitchFamily="2" charset="-122"/>
        <a:cs typeface="+mn-cs"/>
      </a:defRPr>
    </a:lvl1pPr>
    <a:lvl2pPr marL="457200" algn="l" rtl="0" fontAlgn="base">
      <a:spcBef>
        <a:spcPct val="30000"/>
      </a:spcBef>
      <a:spcAft>
        <a:spcPct val="0"/>
      </a:spcAft>
      <a:defRPr sz="1200" kern="1200">
        <a:solidFill>
          <a:schemeClr val="tx1"/>
        </a:solidFill>
        <a:latin typeface="Times New Roman" pitchFamily="18" charset="0"/>
        <a:ea typeface="宋体" pitchFamily="2" charset="-122"/>
        <a:cs typeface="+mn-cs"/>
      </a:defRPr>
    </a:lvl2pPr>
    <a:lvl3pPr marL="914400" algn="l" rtl="0" fontAlgn="base">
      <a:spcBef>
        <a:spcPct val="30000"/>
      </a:spcBef>
      <a:spcAft>
        <a:spcPct val="0"/>
      </a:spcAft>
      <a:defRPr sz="1200" kern="1200">
        <a:solidFill>
          <a:schemeClr val="tx1"/>
        </a:solidFill>
        <a:latin typeface="Times New Roman" pitchFamily="18" charset="0"/>
        <a:ea typeface="宋体" pitchFamily="2" charset="-122"/>
        <a:cs typeface="+mn-cs"/>
      </a:defRPr>
    </a:lvl3pPr>
    <a:lvl4pPr marL="1371600" algn="l" rtl="0" fontAlgn="base">
      <a:spcBef>
        <a:spcPct val="30000"/>
      </a:spcBef>
      <a:spcAft>
        <a:spcPct val="0"/>
      </a:spcAft>
      <a:defRPr sz="1200" kern="1200">
        <a:solidFill>
          <a:schemeClr val="tx1"/>
        </a:solidFill>
        <a:latin typeface="Times New Roman" pitchFamily="18" charset="0"/>
        <a:ea typeface="宋体" pitchFamily="2" charset="-122"/>
        <a:cs typeface="+mn-cs"/>
      </a:defRPr>
    </a:lvl4pPr>
    <a:lvl5pPr marL="1828800" algn="l" rtl="0" fontAlgn="base">
      <a:spcBef>
        <a:spcPct val="30000"/>
      </a:spcBef>
      <a:spcAft>
        <a:spcPct val="0"/>
      </a:spcAft>
      <a:defRPr sz="1200" kern="1200">
        <a:solidFill>
          <a:schemeClr val="tx1"/>
        </a:solidFill>
        <a:latin typeface="Times New Roman" pitchFamily="18"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bg bwMode="ltGray">
      <p:bgPr>
        <a:solidFill>
          <a:schemeClr val="bg1"/>
        </a:solidFill>
        <a:effectLst/>
      </p:bgPr>
    </p:bg>
    <p:spTree>
      <p:nvGrpSpPr>
        <p:cNvPr id="1" name=""/>
        <p:cNvGrpSpPr/>
        <p:nvPr/>
      </p:nvGrpSpPr>
      <p:grpSpPr>
        <a:xfrm>
          <a:off x="0" y="0"/>
          <a:ext cx="0" cy="0"/>
          <a:chOff x="0" y="0"/>
          <a:chExt cx="0" cy="0"/>
        </a:xfrm>
      </p:grpSpPr>
      <p:pic>
        <p:nvPicPr>
          <p:cNvPr id="1772546" name="Picture 2" descr="55108"/>
          <p:cNvPicPr>
            <a:picLocks noChangeAspect="1" noChangeArrowheads="1"/>
          </p:cNvPicPr>
          <p:nvPr/>
        </p:nvPicPr>
        <p:blipFill>
          <a:blip r:embed="rId2">
            <a:extLst>
              <a:ext uri="{28A0092B-C50C-407E-A947-70E740481C1C}">
                <a14:useLocalDpi xmlns:a14="http://schemas.microsoft.com/office/drawing/2010/main" val="0"/>
              </a:ext>
            </a:extLst>
          </a:blip>
          <a:srcRect r="20380" b="20709"/>
          <a:stretch>
            <a:fillRect/>
          </a:stretch>
        </p:blipFill>
        <p:spPr bwMode="auto">
          <a:xfrm>
            <a:off x="0" y="3132138"/>
            <a:ext cx="2268538" cy="3725862"/>
          </a:xfrm>
          <a:prstGeom prst="rect">
            <a:avLst/>
          </a:prstGeom>
          <a:noFill/>
          <a:extLst>
            <a:ext uri="{909E8E84-426E-40DD-AFC4-6F175D3DCCD1}">
              <a14:hiddenFill xmlns:a14="http://schemas.microsoft.com/office/drawing/2010/main">
                <a:solidFill>
                  <a:srgbClr val="FFFFFF"/>
                </a:solidFill>
              </a14:hiddenFill>
            </a:ext>
          </a:extLst>
        </p:spPr>
      </p:pic>
      <p:sp>
        <p:nvSpPr>
          <p:cNvPr id="1772547" name="Rectangle 3"/>
          <p:cNvSpPr>
            <a:spLocks noChangeArrowheads="1"/>
          </p:cNvSpPr>
          <p:nvPr/>
        </p:nvSpPr>
        <p:spPr bwMode="ltGray">
          <a:xfrm>
            <a:off x="0" y="0"/>
            <a:ext cx="2268538" cy="3141663"/>
          </a:xfrm>
          <a:prstGeom prst="rect">
            <a:avLst/>
          </a:prstGeom>
          <a:gradFill rotWithShape="1">
            <a:gsLst>
              <a:gs pos="0">
                <a:schemeClr val="accent1"/>
              </a:gs>
              <a:gs pos="100000">
                <a:schemeClr val="accent1">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buClrTx/>
              <a:buFontTx/>
              <a:buNone/>
            </a:pPr>
            <a:endParaRPr lang="en-US" altLang="zh-CN" sz="1800"/>
          </a:p>
          <a:p>
            <a:pPr algn="ctr">
              <a:spcBef>
                <a:spcPct val="0"/>
              </a:spcBef>
              <a:buClrTx/>
              <a:buFontTx/>
              <a:buNone/>
            </a:pPr>
            <a:endParaRPr lang="en-US" altLang="zh-CN" sz="1800"/>
          </a:p>
        </p:txBody>
      </p:sp>
      <p:sp>
        <p:nvSpPr>
          <p:cNvPr id="1772548" name="Rectangle 4"/>
          <p:cNvSpPr>
            <a:spLocks noGrp="1" noChangeArrowheads="1"/>
          </p:cNvSpPr>
          <p:nvPr>
            <p:ph type="ctrTitle"/>
          </p:nvPr>
        </p:nvSpPr>
        <p:spPr>
          <a:xfrm>
            <a:off x="2266950" y="3124200"/>
            <a:ext cx="6877050" cy="742950"/>
          </a:xfrm>
          <a:solidFill>
            <a:schemeClr val="tx1"/>
          </a:solidFill>
          <a:extLst>
            <a:ext uri="{AF507438-7753-43E0-B8FC-AC1667EBCBE1}">
              <a14:hiddenEffects xmlns:a14="http://schemas.microsoft.com/office/drawing/2010/main">
                <a:effectLst>
                  <a:outerShdw dist="53882" dir="2700000" algn="ctr" rotWithShape="0">
                    <a:schemeClr val="bg2"/>
                  </a:outerShdw>
                </a:effectLst>
              </a14:hiddenEffects>
            </a:ext>
          </a:extLst>
        </p:spPr>
        <p:txBody>
          <a:bodyPr/>
          <a:lstStyle>
            <a:lvl1pPr>
              <a:defRPr/>
            </a:lvl1pPr>
          </a:lstStyle>
          <a:p>
            <a:pPr lvl="0"/>
            <a:r>
              <a:rPr lang="en-US" altLang="zh-CN" noProof="0" smtClean="0"/>
              <a:t>2007</a:t>
            </a:r>
            <a:r>
              <a:rPr lang="zh-CN" altLang="en-US" noProof="0" smtClean="0"/>
              <a:t>年度工作小结</a:t>
            </a:r>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页脚占位符 3"/>
          <p:cNvSpPr>
            <a:spLocks noGrp="1"/>
          </p:cNvSpPr>
          <p:nvPr>
            <p:ph type="ftr" sz="quarter" idx="10"/>
          </p:nvPr>
        </p:nvSpPr>
        <p:spPr/>
        <p:txBody>
          <a:bodyPr/>
          <a:lstStyle>
            <a:lvl1pPr>
              <a:defRPr/>
            </a:lvl1pPr>
          </a:lstStyle>
          <a:p>
            <a:endParaRPr lang="zh-CN" altLang="zh-CN"/>
          </a:p>
        </p:txBody>
      </p:sp>
      <p:sp>
        <p:nvSpPr>
          <p:cNvPr id="5" name="灯片编号占位符 4"/>
          <p:cNvSpPr>
            <a:spLocks noGrp="1"/>
          </p:cNvSpPr>
          <p:nvPr>
            <p:ph type="sldNum" sz="quarter" idx="11"/>
          </p:nvPr>
        </p:nvSpPr>
        <p:spPr/>
        <p:txBody>
          <a:bodyPr/>
          <a:lstStyle>
            <a:lvl1pPr>
              <a:defRPr/>
            </a:lvl1pPr>
          </a:lstStyle>
          <a:p>
            <a:fld id="{A137602E-DD2B-4659-BE02-98C55D6E23D8}" type="slidenum">
              <a:rPr lang="en-US" altLang="zh-CN"/>
              <a:pPr/>
              <a:t>‹#›</a:t>
            </a:fld>
            <a:endParaRPr lang="en-US" altLang="zh-CN"/>
          </a:p>
        </p:txBody>
      </p:sp>
    </p:spTree>
    <p:extLst>
      <p:ext uri="{BB962C8B-B14F-4D97-AF65-F5344CB8AC3E}">
        <p14:creationId xmlns:p14="http://schemas.microsoft.com/office/powerpoint/2010/main" val="7160423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页脚占位符 3"/>
          <p:cNvSpPr>
            <a:spLocks noGrp="1"/>
          </p:cNvSpPr>
          <p:nvPr>
            <p:ph type="ftr" sz="quarter" idx="10"/>
          </p:nvPr>
        </p:nvSpPr>
        <p:spPr/>
        <p:txBody>
          <a:bodyPr/>
          <a:lstStyle>
            <a:lvl1pPr>
              <a:defRPr/>
            </a:lvl1pPr>
          </a:lstStyle>
          <a:p>
            <a:endParaRPr lang="zh-CN" altLang="zh-CN"/>
          </a:p>
        </p:txBody>
      </p:sp>
      <p:sp>
        <p:nvSpPr>
          <p:cNvPr id="5" name="灯片编号占位符 4"/>
          <p:cNvSpPr>
            <a:spLocks noGrp="1"/>
          </p:cNvSpPr>
          <p:nvPr>
            <p:ph type="sldNum" sz="quarter" idx="11"/>
          </p:nvPr>
        </p:nvSpPr>
        <p:spPr/>
        <p:txBody>
          <a:bodyPr/>
          <a:lstStyle>
            <a:lvl1pPr>
              <a:defRPr/>
            </a:lvl1pPr>
          </a:lstStyle>
          <a:p>
            <a:fld id="{A64910D6-5868-4064-8B54-915BAD6CD0D1}" type="slidenum">
              <a:rPr lang="en-US" altLang="zh-CN"/>
              <a:pPr/>
              <a:t>‹#›</a:t>
            </a:fld>
            <a:endParaRPr lang="en-US" altLang="zh-CN"/>
          </a:p>
        </p:txBody>
      </p:sp>
    </p:spTree>
    <p:extLst>
      <p:ext uri="{BB962C8B-B14F-4D97-AF65-F5344CB8AC3E}">
        <p14:creationId xmlns:p14="http://schemas.microsoft.com/office/powerpoint/2010/main" val="22376979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341438"/>
            <a:ext cx="40767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5067300" y="1341438"/>
            <a:ext cx="40767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页脚占位符 4"/>
          <p:cNvSpPr>
            <a:spLocks noGrp="1"/>
          </p:cNvSpPr>
          <p:nvPr>
            <p:ph type="ftr" sz="quarter" idx="10"/>
          </p:nvPr>
        </p:nvSpPr>
        <p:spPr/>
        <p:txBody>
          <a:bodyPr/>
          <a:lstStyle>
            <a:lvl1pPr>
              <a:defRPr/>
            </a:lvl1pPr>
          </a:lstStyle>
          <a:p>
            <a:endParaRPr lang="zh-CN" altLang="zh-CN"/>
          </a:p>
        </p:txBody>
      </p:sp>
      <p:sp>
        <p:nvSpPr>
          <p:cNvPr id="6" name="灯片编号占位符 5"/>
          <p:cNvSpPr>
            <a:spLocks noGrp="1"/>
          </p:cNvSpPr>
          <p:nvPr>
            <p:ph type="sldNum" sz="quarter" idx="11"/>
          </p:nvPr>
        </p:nvSpPr>
        <p:spPr/>
        <p:txBody>
          <a:bodyPr/>
          <a:lstStyle>
            <a:lvl1pPr>
              <a:defRPr/>
            </a:lvl1pPr>
          </a:lstStyle>
          <a:p>
            <a:fld id="{385F1C62-5810-44CF-BD05-405E25B182F0}" type="slidenum">
              <a:rPr lang="en-US" altLang="zh-CN"/>
              <a:pPr/>
              <a:t>‹#›</a:t>
            </a:fld>
            <a:endParaRPr lang="en-US" altLang="zh-CN"/>
          </a:p>
        </p:txBody>
      </p:sp>
    </p:spTree>
    <p:extLst>
      <p:ext uri="{BB962C8B-B14F-4D97-AF65-F5344CB8AC3E}">
        <p14:creationId xmlns:p14="http://schemas.microsoft.com/office/powerpoint/2010/main" val="34010014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页脚占位符 6"/>
          <p:cNvSpPr>
            <a:spLocks noGrp="1"/>
          </p:cNvSpPr>
          <p:nvPr>
            <p:ph type="ftr" sz="quarter" idx="10"/>
          </p:nvPr>
        </p:nvSpPr>
        <p:spPr/>
        <p:txBody>
          <a:bodyPr/>
          <a:lstStyle>
            <a:lvl1pPr>
              <a:defRPr/>
            </a:lvl1pPr>
          </a:lstStyle>
          <a:p>
            <a:endParaRPr lang="zh-CN" altLang="zh-CN"/>
          </a:p>
        </p:txBody>
      </p:sp>
      <p:sp>
        <p:nvSpPr>
          <p:cNvPr id="8" name="灯片编号占位符 7"/>
          <p:cNvSpPr>
            <a:spLocks noGrp="1"/>
          </p:cNvSpPr>
          <p:nvPr>
            <p:ph type="sldNum" sz="quarter" idx="11"/>
          </p:nvPr>
        </p:nvSpPr>
        <p:spPr/>
        <p:txBody>
          <a:bodyPr/>
          <a:lstStyle>
            <a:lvl1pPr>
              <a:defRPr/>
            </a:lvl1pPr>
          </a:lstStyle>
          <a:p>
            <a:fld id="{A9CB829D-B196-448B-9028-41F9099867F5}" type="slidenum">
              <a:rPr lang="en-US" altLang="zh-CN"/>
              <a:pPr/>
              <a:t>‹#›</a:t>
            </a:fld>
            <a:endParaRPr lang="en-US" altLang="zh-CN"/>
          </a:p>
        </p:txBody>
      </p:sp>
    </p:spTree>
    <p:extLst>
      <p:ext uri="{BB962C8B-B14F-4D97-AF65-F5344CB8AC3E}">
        <p14:creationId xmlns:p14="http://schemas.microsoft.com/office/powerpoint/2010/main" val="15895727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页脚占位符 2"/>
          <p:cNvSpPr>
            <a:spLocks noGrp="1"/>
          </p:cNvSpPr>
          <p:nvPr>
            <p:ph type="ftr" sz="quarter" idx="10"/>
          </p:nvPr>
        </p:nvSpPr>
        <p:spPr/>
        <p:txBody>
          <a:bodyPr/>
          <a:lstStyle>
            <a:lvl1pPr>
              <a:defRPr/>
            </a:lvl1pPr>
          </a:lstStyle>
          <a:p>
            <a:endParaRPr lang="zh-CN" altLang="zh-CN"/>
          </a:p>
        </p:txBody>
      </p:sp>
      <p:sp>
        <p:nvSpPr>
          <p:cNvPr id="4" name="灯片编号占位符 3"/>
          <p:cNvSpPr>
            <a:spLocks noGrp="1"/>
          </p:cNvSpPr>
          <p:nvPr>
            <p:ph type="sldNum" sz="quarter" idx="11"/>
          </p:nvPr>
        </p:nvSpPr>
        <p:spPr/>
        <p:txBody>
          <a:bodyPr/>
          <a:lstStyle>
            <a:lvl1pPr>
              <a:defRPr/>
            </a:lvl1pPr>
          </a:lstStyle>
          <a:p>
            <a:fld id="{49FEC63F-6DB7-4611-B520-9063F0B59E7D}" type="slidenum">
              <a:rPr lang="en-US" altLang="zh-CN"/>
              <a:pPr/>
              <a:t>‹#›</a:t>
            </a:fld>
            <a:endParaRPr lang="en-US" altLang="zh-CN"/>
          </a:p>
        </p:txBody>
      </p:sp>
    </p:spTree>
    <p:extLst>
      <p:ext uri="{BB962C8B-B14F-4D97-AF65-F5344CB8AC3E}">
        <p14:creationId xmlns:p14="http://schemas.microsoft.com/office/powerpoint/2010/main" val="4832812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页脚占位符 1"/>
          <p:cNvSpPr>
            <a:spLocks noGrp="1"/>
          </p:cNvSpPr>
          <p:nvPr>
            <p:ph type="ftr" sz="quarter" idx="10"/>
          </p:nvPr>
        </p:nvSpPr>
        <p:spPr/>
        <p:txBody>
          <a:bodyPr/>
          <a:lstStyle>
            <a:lvl1pPr>
              <a:defRPr/>
            </a:lvl1pPr>
          </a:lstStyle>
          <a:p>
            <a:endParaRPr lang="zh-CN" altLang="zh-CN"/>
          </a:p>
        </p:txBody>
      </p:sp>
      <p:sp>
        <p:nvSpPr>
          <p:cNvPr id="3" name="灯片编号占位符 2"/>
          <p:cNvSpPr>
            <a:spLocks noGrp="1"/>
          </p:cNvSpPr>
          <p:nvPr>
            <p:ph type="sldNum" sz="quarter" idx="11"/>
          </p:nvPr>
        </p:nvSpPr>
        <p:spPr/>
        <p:txBody>
          <a:bodyPr/>
          <a:lstStyle>
            <a:lvl1pPr>
              <a:defRPr/>
            </a:lvl1pPr>
          </a:lstStyle>
          <a:p>
            <a:fld id="{30B67C00-D690-4A94-852B-87F843EE442A}" type="slidenum">
              <a:rPr lang="en-US" altLang="zh-CN"/>
              <a:pPr/>
              <a:t>‹#›</a:t>
            </a:fld>
            <a:endParaRPr lang="en-US" altLang="zh-CN"/>
          </a:p>
        </p:txBody>
      </p:sp>
    </p:spTree>
    <p:extLst>
      <p:ext uri="{BB962C8B-B14F-4D97-AF65-F5344CB8AC3E}">
        <p14:creationId xmlns:p14="http://schemas.microsoft.com/office/powerpoint/2010/main" val="40892347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页脚占位符 4"/>
          <p:cNvSpPr>
            <a:spLocks noGrp="1"/>
          </p:cNvSpPr>
          <p:nvPr>
            <p:ph type="ftr" sz="quarter" idx="10"/>
          </p:nvPr>
        </p:nvSpPr>
        <p:spPr/>
        <p:txBody>
          <a:bodyPr/>
          <a:lstStyle>
            <a:lvl1pPr>
              <a:defRPr/>
            </a:lvl1pPr>
          </a:lstStyle>
          <a:p>
            <a:endParaRPr lang="zh-CN" altLang="zh-CN"/>
          </a:p>
        </p:txBody>
      </p:sp>
      <p:sp>
        <p:nvSpPr>
          <p:cNvPr id="6" name="灯片编号占位符 5"/>
          <p:cNvSpPr>
            <a:spLocks noGrp="1"/>
          </p:cNvSpPr>
          <p:nvPr>
            <p:ph type="sldNum" sz="quarter" idx="11"/>
          </p:nvPr>
        </p:nvSpPr>
        <p:spPr/>
        <p:txBody>
          <a:bodyPr/>
          <a:lstStyle>
            <a:lvl1pPr>
              <a:defRPr/>
            </a:lvl1pPr>
          </a:lstStyle>
          <a:p>
            <a:fld id="{26E9125D-40E7-4052-B426-4BFAA362D807}" type="slidenum">
              <a:rPr lang="en-US" altLang="zh-CN"/>
              <a:pPr/>
              <a:t>‹#›</a:t>
            </a:fld>
            <a:endParaRPr lang="en-US" altLang="zh-CN"/>
          </a:p>
        </p:txBody>
      </p:sp>
    </p:spTree>
    <p:extLst>
      <p:ext uri="{BB962C8B-B14F-4D97-AF65-F5344CB8AC3E}">
        <p14:creationId xmlns:p14="http://schemas.microsoft.com/office/powerpoint/2010/main" val="8488470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页脚占位符 4"/>
          <p:cNvSpPr>
            <a:spLocks noGrp="1"/>
          </p:cNvSpPr>
          <p:nvPr>
            <p:ph type="ftr" sz="quarter" idx="10"/>
          </p:nvPr>
        </p:nvSpPr>
        <p:spPr/>
        <p:txBody>
          <a:bodyPr/>
          <a:lstStyle>
            <a:lvl1pPr>
              <a:defRPr/>
            </a:lvl1pPr>
          </a:lstStyle>
          <a:p>
            <a:endParaRPr lang="zh-CN" altLang="zh-CN"/>
          </a:p>
        </p:txBody>
      </p:sp>
      <p:sp>
        <p:nvSpPr>
          <p:cNvPr id="6" name="灯片编号占位符 5"/>
          <p:cNvSpPr>
            <a:spLocks noGrp="1"/>
          </p:cNvSpPr>
          <p:nvPr>
            <p:ph type="sldNum" sz="quarter" idx="11"/>
          </p:nvPr>
        </p:nvSpPr>
        <p:spPr/>
        <p:txBody>
          <a:bodyPr/>
          <a:lstStyle>
            <a:lvl1pPr>
              <a:defRPr/>
            </a:lvl1pPr>
          </a:lstStyle>
          <a:p>
            <a:fld id="{094E97D8-49D0-44B0-9E3A-9B22AC437CD1}" type="slidenum">
              <a:rPr lang="en-US" altLang="zh-CN"/>
              <a:pPr/>
              <a:t>‹#›</a:t>
            </a:fld>
            <a:endParaRPr lang="en-US" altLang="zh-CN"/>
          </a:p>
        </p:txBody>
      </p:sp>
    </p:spTree>
    <p:extLst>
      <p:ext uri="{BB962C8B-B14F-4D97-AF65-F5344CB8AC3E}">
        <p14:creationId xmlns:p14="http://schemas.microsoft.com/office/powerpoint/2010/main" val="7682501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页脚占位符 3"/>
          <p:cNvSpPr>
            <a:spLocks noGrp="1"/>
          </p:cNvSpPr>
          <p:nvPr>
            <p:ph type="ftr" sz="quarter" idx="10"/>
          </p:nvPr>
        </p:nvSpPr>
        <p:spPr/>
        <p:txBody>
          <a:bodyPr/>
          <a:lstStyle>
            <a:lvl1pPr>
              <a:defRPr/>
            </a:lvl1pPr>
          </a:lstStyle>
          <a:p>
            <a:endParaRPr lang="zh-CN" altLang="zh-CN"/>
          </a:p>
        </p:txBody>
      </p:sp>
      <p:sp>
        <p:nvSpPr>
          <p:cNvPr id="5" name="灯片编号占位符 4"/>
          <p:cNvSpPr>
            <a:spLocks noGrp="1"/>
          </p:cNvSpPr>
          <p:nvPr>
            <p:ph type="sldNum" sz="quarter" idx="11"/>
          </p:nvPr>
        </p:nvSpPr>
        <p:spPr/>
        <p:txBody>
          <a:bodyPr/>
          <a:lstStyle>
            <a:lvl1pPr>
              <a:defRPr/>
            </a:lvl1pPr>
          </a:lstStyle>
          <a:p>
            <a:fld id="{465B75B5-07D6-4BFD-A23F-3374D1B6B96B}" type="slidenum">
              <a:rPr lang="en-US" altLang="zh-CN"/>
              <a:pPr/>
              <a:t>‹#›</a:t>
            </a:fld>
            <a:endParaRPr lang="en-US" altLang="zh-CN"/>
          </a:p>
        </p:txBody>
      </p:sp>
    </p:spTree>
    <p:extLst>
      <p:ext uri="{BB962C8B-B14F-4D97-AF65-F5344CB8AC3E}">
        <p14:creationId xmlns:p14="http://schemas.microsoft.com/office/powerpoint/2010/main" val="12847303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067550" y="0"/>
            <a:ext cx="2076450" cy="62182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0"/>
            <a:ext cx="6076950" cy="62182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页脚占位符 3"/>
          <p:cNvSpPr>
            <a:spLocks noGrp="1"/>
          </p:cNvSpPr>
          <p:nvPr>
            <p:ph type="ftr" sz="quarter" idx="10"/>
          </p:nvPr>
        </p:nvSpPr>
        <p:spPr/>
        <p:txBody>
          <a:bodyPr/>
          <a:lstStyle>
            <a:lvl1pPr>
              <a:defRPr/>
            </a:lvl1pPr>
          </a:lstStyle>
          <a:p>
            <a:endParaRPr lang="zh-CN" altLang="zh-CN"/>
          </a:p>
        </p:txBody>
      </p:sp>
      <p:sp>
        <p:nvSpPr>
          <p:cNvPr id="5" name="灯片编号占位符 4"/>
          <p:cNvSpPr>
            <a:spLocks noGrp="1"/>
          </p:cNvSpPr>
          <p:nvPr>
            <p:ph type="sldNum" sz="quarter" idx="11"/>
          </p:nvPr>
        </p:nvSpPr>
        <p:spPr/>
        <p:txBody>
          <a:bodyPr/>
          <a:lstStyle>
            <a:lvl1pPr>
              <a:defRPr/>
            </a:lvl1pPr>
          </a:lstStyle>
          <a:p>
            <a:fld id="{76A9E2C7-06B1-457E-9CBD-B2C344A80C7A}" type="slidenum">
              <a:rPr lang="en-US" altLang="zh-CN"/>
              <a:pPr/>
              <a:t>‹#›</a:t>
            </a:fld>
            <a:endParaRPr lang="en-US" altLang="zh-CN"/>
          </a:p>
        </p:txBody>
      </p:sp>
    </p:spTree>
    <p:extLst>
      <p:ext uri="{BB962C8B-B14F-4D97-AF65-F5344CB8AC3E}">
        <p14:creationId xmlns:p14="http://schemas.microsoft.com/office/powerpoint/2010/main" val="20817910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a:xfrm>
            <a:off x="2195513" y="0"/>
            <a:ext cx="6948487" cy="981075"/>
          </a:xfrm>
        </p:spPr>
        <p:txBody>
          <a:bodyPr/>
          <a:lstStyle/>
          <a:p>
            <a:r>
              <a:rPr lang="zh-CN" altLang="en-US" smtClean="0"/>
              <a:t>单击此处编辑母版标题样式</a:t>
            </a:r>
            <a:endParaRPr lang="zh-CN" altLang="en-US"/>
          </a:p>
        </p:txBody>
      </p:sp>
      <p:sp>
        <p:nvSpPr>
          <p:cNvPr id="3" name="表格占位符 2"/>
          <p:cNvSpPr>
            <a:spLocks noGrp="1"/>
          </p:cNvSpPr>
          <p:nvPr>
            <p:ph type="tbl" idx="1"/>
          </p:nvPr>
        </p:nvSpPr>
        <p:spPr>
          <a:xfrm>
            <a:off x="838200" y="1341438"/>
            <a:ext cx="8305800" cy="4876800"/>
          </a:xfrm>
        </p:spPr>
        <p:txBody>
          <a:bodyPr/>
          <a:lstStyle/>
          <a:p>
            <a:endParaRPr lang="zh-CN" altLang="en-US"/>
          </a:p>
        </p:txBody>
      </p:sp>
      <p:sp>
        <p:nvSpPr>
          <p:cNvPr id="4" name="页脚占位符 3"/>
          <p:cNvSpPr>
            <a:spLocks noGrp="1"/>
          </p:cNvSpPr>
          <p:nvPr>
            <p:ph type="ftr" sz="quarter" idx="10"/>
          </p:nvPr>
        </p:nvSpPr>
        <p:spPr>
          <a:xfrm>
            <a:off x="5867400" y="6486525"/>
            <a:ext cx="2895600" cy="298450"/>
          </a:xfrm>
        </p:spPr>
        <p:txBody>
          <a:bodyPr/>
          <a:lstStyle>
            <a:lvl1pPr>
              <a:defRPr/>
            </a:lvl1pPr>
          </a:lstStyle>
          <a:p>
            <a:endParaRPr lang="zh-CN" altLang="zh-CN"/>
          </a:p>
        </p:txBody>
      </p:sp>
      <p:sp>
        <p:nvSpPr>
          <p:cNvPr id="5" name="灯片编号占位符 4"/>
          <p:cNvSpPr>
            <a:spLocks noGrp="1"/>
          </p:cNvSpPr>
          <p:nvPr>
            <p:ph type="sldNum" sz="quarter" idx="11"/>
          </p:nvPr>
        </p:nvSpPr>
        <p:spPr>
          <a:xfrm>
            <a:off x="609600" y="6480175"/>
            <a:ext cx="1295400" cy="292100"/>
          </a:xfrm>
        </p:spPr>
        <p:txBody>
          <a:bodyPr/>
          <a:lstStyle>
            <a:lvl1pPr>
              <a:defRPr/>
            </a:lvl1pPr>
          </a:lstStyle>
          <a:p>
            <a:fld id="{90059D10-B3EA-40F3-9527-BFF4F6780498}" type="slidenum">
              <a:rPr lang="en-US" altLang="zh-CN"/>
              <a:pPr/>
              <a:t>‹#›</a:t>
            </a:fld>
            <a:endParaRPr lang="en-US" altLang="zh-CN"/>
          </a:p>
        </p:txBody>
      </p:sp>
    </p:spTree>
    <p:extLst>
      <p:ext uri="{BB962C8B-B14F-4D97-AF65-F5344CB8AC3E}">
        <p14:creationId xmlns:p14="http://schemas.microsoft.com/office/powerpoint/2010/main" val="7745127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771530" name="Picture 10" descr="工作总结4"/>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0"/>
            <a:ext cx="9324975" cy="6994525"/>
          </a:xfrm>
          <a:prstGeom prst="rect">
            <a:avLst/>
          </a:prstGeom>
          <a:noFill/>
          <a:extLst>
            <a:ext uri="{909E8E84-426E-40DD-AFC4-6F175D3DCCD1}">
              <a14:hiddenFill xmlns:a14="http://schemas.microsoft.com/office/drawing/2010/main">
                <a:solidFill>
                  <a:srgbClr val="FFFFFF"/>
                </a:solidFill>
              </a14:hiddenFill>
            </a:ext>
          </a:extLst>
        </p:spPr>
      </p:pic>
      <p:sp>
        <p:nvSpPr>
          <p:cNvPr id="1771525" name="Rectangle 5"/>
          <p:cNvSpPr>
            <a:spLocks noGrp="1" noChangeArrowheads="1"/>
          </p:cNvSpPr>
          <p:nvPr>
            <p:ph type="body" idx="1"/>
          </p:nvPr>
        </p:nvSpPr>
        <p:spPr bwMode="auto">
          <a:xfrm>
            <a:off x="838200" y="1341438"/>
            <a:ext cx="8305800" cy="487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2"/>
            <a:endParaRPr lang="en-US" altLang="zh-CN" smtClean="0"/>
          </a:p>
        </p:txBody>
      </p:sp>
      <p:sp>
        <p:nvSpPr>
          <p:cNvPr id="1771526" name="Rectangle 6"/>
          <p:cNvSpPr>
            <a:spLocks noGrp="1" noChangeArrowheads="1"/>
          </p:cNvSpPr>
          <p:nvPr>
            <p:ph type="ftr" sz="quarter" idx="3"/>
          </p:nvPr>
        </p:nvSpPr>
        <p:spPr bwMode="auto">
          <a:xfrm>
            <a:off x="5867400" y="6486525"/>
            <a:ext cx="2895600" cy="298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spcBef>
                <a:spcPct val="0"/>
              </a:spcBef>
              <a:buClrTx/>
              <a:buFontTx/>
              <a:buNone/>
              <a:defRPr sz="1200" b="1">
                <a:solidFill>
                  <a:schemeClr val="bg1"/>
                </a:solidFill>
              </a:defRPr>
            </a:lvl1pPr>
          </a:lstStyle>
          <a:p>
            <a:endParaRPr lang="zh-CN" altLang="zh-CN"/>
          </a:p>
        </p:txBody>
      </p:sp>
      <p:sp>
        <p:nvSpPr>
          <p:cNvPr id="1771527" name="Rectangle 7"/>
          <p:cNvSpPr>
            <a:spLocks noGrp="1" noChangeArrowheads="1"/>
          </p:cNvSpPr>
          <p:nvPr>
            <p:ph type="sldNum" sz="quarter" idx="4"/>
          </p:nvPr>
        </p:nvSpPr>
        <p:spPr bwMode="auto">
          <a:xfrm>
            <a:off x="609600" y="6480175"/>
            <a:ext cx="1295400" cy="292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spcBef>
                <a:spcPct val="0"/>
              </a:spcBef>
              <a:buClrTx/>
              <a:buFontTx/>
              <a:buNone/>
              <a:defRPr sz="1400" b="1">
                <a:solidFill>
                  <a:schemeClr val="bg1"/>
                </a:solidFill>
                <a:latin typeface="Verdana" pitchFamily="34" charset="0"/>
              </a:defRPr>
            </a:lvl1pPr>
          </a:lstStyle>
          <a:p>
            <a:fld id="{7F0A4894-D9F0-47C9-BC9B-80B911A4F6FD}" type="slidenum">
              <a:rPr lang="en-US" altLang="zh-CN"/>
              <a:pPr/>
              <a:t>‹#›</a:t>
            </a:fld>
            <a:endParaRPr lang="en-US" altLang="zh-CN"/>
          </a:p>
        </p:txBody>
      </p:sp>
      <p:sp>
        <p:nvSpPr>
          <p:cNvPr id="1771528" name="Rectangle 8"/>
          <p:cNvSpPr>
            <a:spLocks noGrp="1" noChangeArrowheads="1"/>
          </p:cNvSpPr>
          <p:nvPr>
            <p:ph type="title"/>
          </p:nvPr>
        </p:nvSpPr>
        <p:spPr bwMode="white">
          <a:xfrm>
            <a:off x="2195513" y="0"/>
            <a:ext cx="6948487" cy="981075"/>
          </a:xfrm>
          <a:prstGeom prst="rect">
            <a:avLst/>
          </a:prstGeom>
          <a:noFill/>
          <a:ln>
            <a:noFill/>
          </a:ln>
          <a:effectLst/>
          <a:extLst>
            <a:ext uri="{909E8E84-426E-40DD-AFC4-6F175D3DCCD1}">
              <a14:hiddenFill xmlns:a14="http://schemas.microsoft.com/office/drawing/2010/main">
                <a:solidFill>
                  <a:srgbClr val="2B166E"/>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45791" dir="2021404" algn="ctr" rotWithShape="0">
                    <a:schemeClr val="tx1"/>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Tree>
  </p:cSld>
  <p:clrMap bg1="lt1" tx1="dk1" bg2="lt2" tx2="dk2" accent1="accent1" accent2="accent2" accent3="accent3" accent4="accent4" accent5="accent5" accent6="accent6" hlink="hlink" folHlink="folHlink"/>
  <p:sldLayoutIdLst>
    <p:sldLayoutId id="2147483654" r:id="rId1"/>
    <p:sldLayoutId id="2147483655" r:id="rId2"/>
    <p:sldLayoutId id="2147483656" r:id="rId3"/>
    <p:sldLayoutId id="2147483657" r:id="rId4"/>
    <p:sldLayoutId id="2147483658" r:id="rId5"/>
    <p:sldLayoutId id="2147483659" r:id="rId6"/>
    <p:sldLayoutId id="2147483660" r:id="rId7"/>
    <p:sldLayoutId id="2147483661" r:id="rId8"/>
    <p:sldLayoutId id="2147483662" r:id="rId9"/>
    <p:sldLayoutId id="2147483663" r:id="rId10"/>
    <p:sldLayoutId id="2147483664" r:id="rId11"/>
    <p:sldLayoutId id="2147483665" r:id="rId12"/>
  </p:sldLayoutIdLst>
  <p:timing>
    <p:tnLst>
      <p:par>
        <p:cTn id="1" dur="indefinite" restart="never" nodeType="tmRoot"/>
      </p:par>
    </p:tnLst>
  </p:timing>
  <p:txStyles>
    <p:titleStyle>
      <a:lvl1pPr algn="l" rtl="0" fontAlgn="base">
        <a:spcBef>
          <a:spcPct val="0"/>
        </a:spcBef>
        <a:spcAft>
          <a:spcPct val="0"/>
        </a:spcAft>
        <a:defRPr sz="4000">
          <a:solidFill>
            <a:schemeClr val="bg1"/>
          </a:solidFill>
          <a:latin typeface="+mj-lt"/>
          <a:ea typeface="+mj-ea"/>
          <a:cs typeface="+mj-cs"/>
        </a:defRPr>
      </a:lvl1pPr>
      <a:lvl2pPr algn="l" rtl="0" fontAlgn="base">
        <a:spcBef>
          <a:spcPct val="0"/>
        </a:spcBef>
        <a:spcAft>
          <a:spcPct val="0"/>
        </a:spcAft>
        <a:defRPr sz="4000">
          <a:solidFill>
            <a:schemeClr val="bg1"/>
          </a:solidFill>
          <a:latin typeface="宋体" pitchFamily="2" charset="-122"/>
          <a:ea typeface="宋体" pitchFamily="2" charset="-122"/>
        </a:defRPr>
      </a:lvl2pPr>
      <a:lvl3pPr algn="l" rtl="0" fontAlgn="base">
        <a:spcBef>
          <a:spcPct val="0"/>
        </a:spcBef>
        <a:spcAft>
          <a:spcPct val="0"/>
        </a:spcAft>
        <a:defRPr sz="4000">
          <a:solidFill>
            <a:schemeClr val="bg1"/>
          </a:solidFill>
          <a:latin typeface="宋体" pitchFamily="2" charset="-122"/>
          <a:ea typeface="宋体" pitchFamily="2" charset="-122"/>
        </a:defRPr>
      </a:lvl3pPr>
      <a:lvl4pPr algn="l" rtl="0" fontAlgn="base">
        <a:spcBef>
          <a:spcPct val="0"/>
        </a:spcBef>
        <a:spcAft>
          <a:spcPct val="0"/>
        </a:spcAft>
        <a:defRPr sz="4000">
          <a:solidFill>
            <a:schemeClr val="bg1"/>
          </a:solidFill>
          <a:latin typeface="宋体" pitchFamily="2" charset="-122"/>
          <a:ea typeface="宋体" pitchFamily="2" charset="-122"/>
        </a:defRPr>
      </a:lvl4pPr>
      <a:lvl5pPr algn="l" rtl="0" fontAlgn="base">
        <a:spcBef>
          <a:spcPct val="0"/>
        </a:spcBef>
        <a:spcAft>
          <a:spcPct val="0"/>
        </a:spcAft>
        <a:defRPr sz="4000">
          <a:solidFill>
            <a:schemeClr val="bg1"/>
          </a:solidFill>
          <a:latin typeface="宋体" pitchFamily="2" charset="-122"/>
          <a:ea typeface="宋体" pitchFamily="2" charset="-122"/>
        </a:defRPr>
      </a:lvl5pPr>
      <a:lvl6pPr marL="457200" algn="l" rtl="0" fontAlgn="base">
        <a:spcBef>
          <a:spcPct val="0"/>
        </a:spcBef>
        <a:spcAft>
          <a:spcPct val="0"/>
        </a:spcAft>
        <a:defRPr sz="4000">
          <a:solidFill>
            <a:schemeClr val="bg1"/>
          </a:solidFill>
          <a:latin typeface="宋体" pitchFamily="2" charset="-122"/>
          <a:ea typeface="宋体" pitchFamily="2" charset="-122"/>
        </a:defRPr>
      </a:lvl6pPr>
      <a:lvl7pPr marL="914400" algn="l" rtl="0" fontAlgn="base">
        <a:spcBef>
          <a:spcPct val="0"/>
        </a:spcBef>
        <a:spcAft>
          <a:spcPct val="0"/>
        </a:spcAft>
        <a:defRPr sz="4000">
          <a:solidFill>
            <a:schemeClr val="bg1"/>
          </a:solidFill>
          <a:latin typeface="宋体" pitchFamily="2" charset="-122"/>
          <a:ea typeface="宋体" pitchFamily="2" charset="-122"/>
        </a:defRPr>
      </a:lvl7pPr>
      <a:lvl8pPr marL="1371600" algn="l" rtl="0" fontAlgn="base">
        <a:spcBef>
          <a:spcPct val="0"/>
        </a:spcBef>
        <a:spcAft>
          <a:spcPct val="0"/>
        </a:spcAft>
        <a:defRPr sz="4000">
          <a:solidFill>
            <a:schemeClr val="bg1"/>
          </a:solidFill>
          <a:latin typeface="宋体" pitchFamily="2" charset="-122"/>
          <a:ea typeface="宋体" pitchFamily="2" charset="-122"/>
        </a:defRPr>
      </a:lvl8pPr>
      <a:lvl9pPr marL="1828800" algn="l" rtl="0" fontAlgn="base">
        <a:spcBef>
          <a:spcPct val="0"/>
        </a:spcBef>
        <a:spcAft>
          <a:spcPct val="0"/>
        </a:spcAft>
        <a:defRPr sz="4000">
          <a:solidFill>
            <a:schemeClr val="bg1"/>
          </a:solidFill>
          <a:latin typeface="宋体" pitchFamily="2" charset="-122"/>
          <a:ea typeface="宋体" pitchFamily="2" charset="-122"/>
        </a:defRPr>
      </a:lvl9pPr>
    </p:titleStyle>
    <p:bodyStyle>
      <a:lvl1pPr marL="342900" indent="-342900" algn="l" rtl="0" fontAlgn="base">
        <a:spcBef>
          <a:spcPct val="20000"/>
        </a:spcBef>
        <a:spcAft>
          <a:spcPct val="0"/>
        </a:spcAft>
        <a:buClr>
          <a:schemeClr val="accent1"/>
        </a:buClr>
        <a:buFont typeface="Wingdings" pitchFamily="2" charset="2"/>
        <a:buChar char="v"/>
        <a:defRPr sz="2800" b="1">
          <a:solidFill>
            <a:srgbClr val="000000"/>
          </a:solidFill>
          <a:latin typeface="+mn-lt"/>
          <a:ea typeface="+mn-ea"/>
          <a:cs typeface="+mn-cs"/>
        </a:defRPr>
      </a:lvl1pPr>
      <a:lvl2pPr marL="742950" indent="-285750" algn="l" rtl="0" fontAlgn="base">
        <a:spcBef>
          <a:spcPct val="20000"/>
        </a:spcBef>
        <a:spcAft>
          <a:spcPct val="0"/>
        </a:spcAft>
        <a:buClr>
          <a:schemeClr val="accent1"/>
        </a:buClr>
        <a:buFont typeface="Wingdings" pitchFamily="2" charset="2"/>
        <a:buChar char="n"/>
        <a:defRPr sz="2400" b="1">
          <a:solidFill>
            <a:srgbClr val="000000"/>
          </a:solidFill>
          <a:latin typeface="+mn-lt"/>
          <a:ea typeface="+mn-ea"/>
        </a:defRPr>
      </a:lvl2pPr>
      <a:lvl3pPr marL="1143000" indent="-228600" algn="l" rtl="0" fontAlgn="base">
        <a:spcBef>
          <a:spcPct val="20000"/>
        </a:spcBef>
        <a:spcAft>
          <a:spcPct val="0"/>
        </a:spcAft>
        <a:buClr>
          <a:schemeClr val="tx1"/>
        </a:buClr>
        <a:buChar char="•"/>
        <a:defRPr sz="2200" b="1">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黑体" pitchFamily="49" charset="-122"/>
        </a:defRPr>
      </a:lvl4pPr>
      <a:lvl5pPr marL="2057400" indent="-228600" algn="l" rtl="0" fontAlgn="base">
        <a:spcBef>
          <a:spcPct val="20000"/>
        </a:spcBef>
        <a:spcAft>
          <a:spcPct val="0"/>
        </a:spcAft>
        <a:buChar char="»"/>
        <a:defRPr sz="2000">
          <a:solidFill>
            <a:schemeClr val="tx1"/>
          </a:solidFill>
          <a:latin typeface="+mn-lt"/>
          <a:ea typeface="黑体" pitchFamily="49" charset="-122"/>
        </a:defRPr>
      </a:lvl5pPr>
      <a:lvl6pPr marL="2514600" indent="-228600" algn="l" rtl="0" fontAlgn="base">
        <a:spcBef>
          <a:spcPct val="20000"/>
        </a:spcBef>
        <a:spcAft>
          <a:spcPct val="0"/>
        </a:spcAft>
        <a:buChar char="»"/>
        <a:defRPr sz="2000">
          <a:solidFill>
            <a:schemeClr val="tx1"/>
          </a:solidFill>
          <a:latin typeface="+mn-lt"/>
          <a:ea typeface="黑体" pitchFamily="49" charset="-122"/>
        </a:defRPr>
      </a:lvl6pPr>
      <a:lvl7pPr marL="2971800" indent="-228600" algn="l" rtl="0" fontAlgn="base">
        <a:spcBef>
          <a:spcPct val="20000"/>
        </a:spcBef>
        <a:spcAft>
          <a:spcPct val="0"/>
        </a:spcAft>
        <a:buChar char="»"/>
        <a:defRPr sz="2000">
          <a:solidFill>
            <a:schemeClr val="tx1"/>
          </a:solidFill>
          <a:latin typeface="+mn-lt"/>
          <a:ea typeface="黑体" pitchFamily="49" charset="-122"/>
        </a:defRPr>
      </a:lvl7pPr>
      <a:lvl8pPr marL="3429000" indent="-228600" algn="l" rtl="0" fontAlgn="base">
        <a:spcBef>
          <a:spcPct val="20000"/>
        </a:spcBef>
        <a:spcAft>
          <a:spcPct val="0"/>
        </a:spcAft>
        <a:buChar char="»"/>
        <a:defRPr sz="2000">
          <a:solidFill>
            <a:schemeClr val="tx1"/>
          </a:solidFill>
          <a:latin typeface="+mn-lt"/>
          <a:ea typeface="黑体" pitchFamily="49" charset="-122"/>
        </a:defRPr>
      </a:lvl8pPr>
      <a:lvl9pPr marL="3886200" indent="-228600" algn="l" rtl="0" fontAlgn="base">
        <a:spcBef>
          <a:spcPct val="20000"/>
        </a:spcBef>
        <a:spcAft>
          <a:spcPct val="0"/>
        </a:spcAft>
        <a:buChar char="»"/>
        <a:defRPr sz="2000">
          <a:solidFill>
            <a:schemeClr val="tx1"/>
          </a:solidFill>
          <a:latin typeface="+mn-lt"/>
          <a:ea typeface="黑体" pitchFamily="49" charset="-122"/>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3.emf"/></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4.emf"/></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5.emf"/></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4.vml"/><Relationship Id="rId4" Type="http://schemas.openxmlformats.org/officeDocument/2006/relationships/image" Target="../media/image6.emf"/></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2.xml"/><Relationship Id="rId1" Type="http://schemas.openxmlformats.org/officeDocument/2006/relationships/vmlDrawing" Target="../drawings/vmlDrawing5.vml"/><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2.xml"/><Relationship Id="rId1" Type="http://schemas.openxmlformats.org/officeDocument/2006/relationships/vmlDrawing" Target="../drawings/vmlDrawing6.vml"/><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2.xml"/><Relationship Id="rId1" Type="http://schemas.openxmlformats.org/officeDocument/2006/relationships/vmlDrawing" Target="../drawings/vmlDrawing7.vml"/><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2.xml"/><Relationship Id="rId1" Type="http://schemas.openxmlformats.org/officeDocument/2006/relationships/vmlDrawing" Target="../drawings/vmlDrawing8.vml"/><Relationship Id="rId4" Type="http://schemas.openxmlformats.org/officeDocument/2006/relationships/image" Target="../media/image10.emf"/></Relationships>
</file>

<file path=ppt/slides/_rels/slide33.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Layout" Target="../slideLayouts/slideLayout2.xml"/><Relationship Id="rId1" Type="http://schemas.openxmlformats.org/officeDocument/2006/relationships/vmlDrawing" Target="../drawings/vmlDrawing9.vml"/><Relationship Id="rId4" Type="http://schemas.openxmlformats.org/officeDocument/2006/relationships/image" Target="../media/image11.emf"/></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2.xml"/><Relationship Id="rId1" Type="http://schemas.openxmlformats.org/officeDocument/2006/relationships/vmlDrawing" Target="../drawings/vmlDrawing10.vml"/><Relationship Id="rId4" Type="http://schemas.openxmlformats.org/officeDocument/2006/relationships/image" Target="../media/image12.emf"/></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slideLayout" Target="../slideLayouts/slideLayout2.xml"/><Relationship Id="rId1" Type="http://schemas.openxmlformats.org/officeDocument/2006/relationships/vmlDrawing" Target="../drawings/vmlDrawing11.vml"/><Relationship Id="rId4" Type="http://schemas.openxmlformats.org/officeDocument/2006/relationships/image" Target="../media/image13.emf"/></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slideLayout" Target="../slideLayouts/slideLayout2.xml"/><Relationship Id="rId1" Type="http://schemas.openxmlformats.org/officeDocument/2006/relationships/vmlDrawing" Target="../drawings/vmlDrawing12.vml"/><Relationship Id="rId4" Type="http://schemas.openxmlformats.org/officeDocument/2006/relationships/image" Target="../media/image14.emf"/></Relationships>
</file>

<file path=ppt/slides/_rels/slide45.xml.rels><?xml version="1.0" encoding="UTF-8" standalone="yes"?>
<Relationships xmlns="http://schemas.openxmlformats.org/package/2006/relationships"><Relationship Id="rId3" Type="http://schemas.openxmlformats.org/officeDocument/2006/relationships/oleObject" Target="../embeddings/oleObject13.bin"/><Relationship Id="rId2" Type="http://schemas.openxmlformats.org/officeDocument/2006/relationships/slideLayout" Target="../slideLayouts/slideLayout2.xml"/><Relationship Id="rId1" Type="http://schemas.openxmlformats.org/officeDocument/2006/relationships/vmlDrawing" Target="../drawings/vmlDrawing13.vml"/><Relationship Id="rId4" Type="http://schemas.openxmlformats.org/officeDocument/2006/relationships/image" Target="../media/image15.emf"/></Relationships>
</file>

<file path=ppt/slides/_rels/slide46.xml.rels><?xml version="1.0" encoding="UTF-8" standalone="yes"?>
<Relationships xmlns="http://schemas.openxmlformats.org/package/2006/relationships"><Relationship Id="rId3" Type="http://schemas.openxmlformats.org/officeDocument/2006/relationships/oleObject" Target="../embeddings/oleObject14.bin"/><Relationship Id="rId2" Type="http://schemas.openxmlformats.org/officeDocument/2006/relationships/slideLayout" Target="../slideLayouts/slideLayout2.xml"/><Relationship Id="rId1" Type="http://schemas.openxmlformats.org/officeDocument/2006/relationships/vmlDrawing" Target="../drawings/vmlDrawing14.vml"/><Relationship Id="rId4" Type="http://schemas.openxmlformats.org/officeDocument/2006/relationships/image" Target="../media/image16.emf"/></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oleObject" Target="../embeddings/oleObject15.bin"/><Relationship Id="rId2" Type="http://schemas.openxmlformats.org/officeDocument/2006/relationships/slideLayout" Target="../slideLayouts/slideLayout2.xml"/><Relationship Id="rId1" Type="http://schemas.openxmlformats.org/officeDocument/2006/relationships/vmlDrawing" Target="../drawings/vmlDrawing15.vml"/><Relationship Id="rId4" Type="http://schemas.openxmlformats.org/officeDocument/2006/relationships/image" Target="../media/image17.emf"/></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oleObject" Target="../embeddings/oleObject16.bin"/><Relationship Id="rId2" Type="http://schemas.openxmlformats.org/officeDocument/2006/relationships/slideLayout" Target="../slideLayouts/slideLayout2.xml"/><Relationship Id="rId1" Type="http://schemas.openxmlformats.org/officeDocument/2006/relationships/vmlDrawing" Target="../drawings/vmlDrawing16.vml"/><Relationship Id="rId4" Type="http://schemas.openxmlformats.org/officeDocument/2006/relationships/image" Target="../media/image18.emf"/></Relationships>
</file>

<file path=ppt/slides/_rels/slide60.xml.rels><?xml version="1.0" encoding="UTF-8" standalone="yes"?>
<Relationships xmlns="http://schemas.openxmlformats.org/package/2006/relationships"><Relationship Id="rId3" Type="http://schemas.openxmlformats.org/officeDocument/2006/relationships/oleObject" Target="../embeddings/oleObject17.bin"/><Relationship Id="rId2" Type="http://schemas.openxmlformats.org/officeDocument/2006/relationships/slideLayout" Target="../slideLayouts/slideLayout2.xml"/><Relationship Id="rId1" Type="http://schemas.openxmlformats.org/officeDocument/2006/relationships/vmlDrawing" Target="../drawings/vmlDrawing17.vml"/><Relationship Id="rId4" Type="http://schemas.openxmlformats.org/officeDocument/2006/relationships/image" Target="../media/image18.emf"/></Relationships>
</file>

<file path=ppt/slides/_rels/slide61.xml.rels><?xml version="1.0" encoding="UTF-8" standalone="yes"?>
<Relationships xmlns="http://schemas.openxmlformats.org/package/2006/relationships"><Relationship Id="rId3" Type="http://schemas.openxmlformats.org/officeDocument/2006/relationships/oleObject" Target="../embeddings/oleObject18.bin"/><Relationship Id="rId2" Type="http://schemas.openxmlformats.org/officeDocument/2006/relationships/slideLayout" Target="../slideLayouts/slideLayout2.xml"/><Relationship Id="rId1" Type="http://schemas.openxmlformats.org/officeDocument/2006/relationships/vmlDrawing" Target="../drawings/vmlDrawing18.vml"/><Relationship Id="rId4" Type="http://schemas.openxmlformats.org/officeDocument/2006/relationships/image" Target="../media/image18.emf"/></Relationships>
</file>

<file path=ppt/slides/_rels/slide62.xml.rels><?xml version="1.0" encoding="UTF-8" standalone="yes"?>
<Relationships xmlns="http://schemas.openxmlformats.org/package/2006/relationships"><Relationship Id="rId3" Type="http://schemas.openxmlformats.org/officeDocument/2006/relationships/oleObject" Target="../embeddings/oleObject19.bin"/><Relationship Id="rId2" Type="http://schemas.openxmlformats.org/officeDocument/2006/relationships/slideLayout" Target="../slideLayouts/slideLayout2.xml"/><Relationship Id="rId1" Type="http://schemas.openxmlformats.org/officeDocument/2006/relationships/vmlDrawing" Target="../drawings/vmlDrawing19.vml"/><Relationship Id="rId4" Type="http://schemas.openxmlformats.org/officeDocument/2006/relationships/image" Target="../media/image18.emf"/></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oleObject" Target="../embeddings/oleObject20.bin"/><Relationship Id="rId2" Type="http://schemas.openxmlformats.org/officeDocument/2006/relationships/slideLayout" Target="../slideLayouts/slideLayout4.xml"/><Relationship Id="rId1" Type="http://schemas.openxmlformats.org/officeDocument/2006/relationships/vmlDrawing" Target="../drawings/vmlDrawing20.vml"/><Relationship Id="rId4" Type="http://schemas.openxmlformats.org/officeDocument/2006/relationships/image" Target="../media/image19.emf"/></Relationships>
</file>

<file path=ppt/slides/_rels/slide72.xml.rels><?xml version="1.0" encoding="UTF-8" standalone="yes"?>
<Relationships xmlns="http://schemas.openxmlformats.org/package/2006/relationships"><Relationship Id="rId3" Type="http://schemas.openxmlformats.org/officeDocument/2006/relationships/oleObject" Target="../embeddings/oleObject21.bin"/><Relationship Id="rId2" Type="http://schemas.openxmlformats.org/officeDocument/2006/relationships/slideLayout" Target="../slideLayouts/slideLayout4.xml"/><Relationship Id="rId1" Type="http://schemas.openxmlformats.org/officeDocument/2006/relationships/vmlDrawing" Target="../drawings/vmlDrawing21.vml"/><Relationship Id="rId4" Type="http://schemas.openxmlformats.org/officeDocument/2006/relationships/image" Target="../media/image19.emf"/></Relationships>
</file>

<file path=ppt/slides/_rels/slide73.xml.rels><?xml version="1.0" encoding="UTF-8" standalone="yes"?>
<Relationships xmlns="http://schemas.openxmlformats.org/package/2006/relationships"><Relationship Id="rId3" Type="http://schemas.openxmlformats.org/officeDocument/2006/relationships/oleObject" Target="../embeddings/oleObject22.bin"/><Relationship Id="rId2" Type="http://schemas.openxmlformats.org/officeDocument/2006/relationships/slideLayout" Target="../slideLayouts/slideLayout4.xml"/><Relationship Id="rId1" Type="http://schemas.openxmlformats.org/officeDocument/2006/relationships/vmlDrawing" Target="../drawings/vmlDrawing22.vml"/><Relationship Id="rId4" Type="http://schemas.openxmlformats.org/officeDocument/2006/relationships/image" Target="../media/image19.emf"/></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65378" name="Rectangle 2"/>
          <p:cNvSpPr>
            <a:spLocks noGrp="1" noChangeArrowheads="1"/>
          </p:cNvSpPr>
          <p:nvPr>
            <p:ph type="ctrTitle"/>
          </p:nvPr>
        </p:nvSpPr>
        <p:spPr>
          <a:xfrm>
            <a:off x="2266950" y="3117850"/>
            <a:ext cx="6877050" cy="742950"/>
          </a:xfrm>
          <a:gradFill rotWithShape="1">
            <a:gsLst>
              <a:gs pos="0">
                <a:schemeClr val="accent1"/>
              </a:gs>
              <a:gs pos="100000">
                <a:schemeClr val="accent1">
                  <a:gamma/>
                  <a:shade val="46275"/>
                  <a:invGamma/>
                </a:schemeClr>
              </a:gs>
            </a:gsLst>
            <a:lin ang="5400000" scaled="1"/>
          </a:gradFill>
        </p:spPr>
        <p:txBody>
          <a:bodyPr/>
          <a:lstStyle/>
          <a:p>
            <a:pPr eaLnBrk="1" hangingPunct="1">
              <a:defRPr/>
            </a:pPr>
            <a:r>
              <a:rPr lang="zh-CN" altLang="en-US" sz="4800" dirty="0" smtClean="0">
                <a:ea typeface="宋体" pitchFamily="2" charset="-122"/>
              </a:rPr>
              <a:t>网络实用技术基础</a:t>
            </a:r>
          </a:p>
        </p:txBody>
      </p:sp>
    </p:spTree>
    <p:extLst>
      <p:ext uri="{BB962C8B-B14F-4D97-AF65-F5344CB8AC3E}">
        <p14:creationId xmlns:p14="http://schemas.microsoft.com/office/powerpoint/2010/main" val="401242702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3570" name="Rectangle 2"/>
          <p:cNvSpPr>
            <a:spLocks noGrp="1" noChangeArrowheads="1"/>
          </p:cNvSpPr>
          <p:nvPr>
            <p:ph type="title"/>
          </p:nvPr>
        </p:nvSpPr>
        <p:spPr/>
        <p:txBody>
          <a:bodyPr/>
          <a:lstStyle/>
          <a:p>
            <a:r>
              <a:rPr lang="zh-CN" altLang="en-US" sz="3600" dirty="0" smtClean="0"/>
              <a:t>五、网络安全</a:t>
            </a:r>
            <a:endParaRPr lang="zh-CN" altLang="en-US" sz="3600" dirty="0"/>
          </a:p>
        </p:txBody>
      </p:sp>
      <p:sp>
        <p:nvSpPr>
          <p:cNvPr id="1773571" name="Rectangle 3"/>
          <p:cNvSpPr>
            <a:spLocks noGrp="1" noChangeArrowheads="1"/>
          </p:cNvSpPr>
          <p:nvPr>
            <p:ph type="body" idx="1"/>
          </p:nvPr>
        </p:nvSpPr>
        <p:spPr>
          <a:xfrm>
            <a:off x="1043608" y="1340768"/>
            <a:ext cx="6912173" cy="4608512"/>
          </a:xfrm>
        </p:spPr>
        <p:txBody>
          <a:bodyPr/>
          <a:lstStyle/>
          <a:p>
            <a:pPr marL="533400" indent="-533400">
              <a:lnSpc>
                <a:spcPct val="150000"/>
              </a:lnSpc>
              <a:buFont typeface="Wingdings" pitchFamily="2" charset="2"/>
              <a:buNone/>
            </a:pPr>
            <a:r>
              <a:rPr lang="zh-CN" altLang="en-US" sz="3200" dirty="0" smtClean="0">
                <a:solidFill>
                  <a:srgbClr val="511CFA"/>
                </a:solidFill>
              </a:rPr>
              <a:t>主要</a:t>
            </a:r>
            <a:r>
              <a:rPr lang="zh-CN" altLang="en-US" sz="3200" dirty="0">
                <a:solidFill>
                  <a:srgbClr val="511CFA"/>
                </a:solidFill>
              </a:rPr>
              <a:t>内容</a:t>
            </a:r>
          </a:p>
          <a:p>
            <a:pPr>
              <a:lnSpc>
                <a:spcPct val="150000"/>
              </a:lnSpc>
            </a:pPr>
            <a:r>
              <a:rPr lang="en-US" altLang="zh-CN" sz="2400" dirty="0" smtClean="0"/>
              <a:t>1</a:t>
            </a:r>
            <a:r>
              <a:rPr lang="en-US" altLang="zh-CN" sz="2400" dirty="0"/>
              <a:t>.</a:t>
            </a:r>
            <a:r>
              <a:rPr lang="zh-CN" altLang="zh-CN" sz="2400" dirty="0"/>
              <a:t>网络安全基本概念</a:t>
            </a:r>
          </a:p>
          <a:p>
            <a:pPr>
              <a:lnSpc>
                <a:spcPct val="150000"/>
              </a:lnSpc>
            </a:pPr>
            <a:r>
              <a:rPr lang="en-US" altLang="zh-CN" sz="2400" dirty="0"/>
              <a:t>2.SSL</a:t>
            </a:r>
            <a:r>
              <a:rPr lang="zh-CN" altLang="zh-CN" sz="2400" dirty="0"/>
              <a:t>和</a:t>
            </a:r>
            <a:r>
              <a:rPr lang="en-US" altLang="zh-CN" sz="2400" dirty="0"/>
              <a:t>SET</a:t>
            </a:r>
            <a:r>
              <a:rPr lang="zh-CN" altLang="zh-CN" sz="2400" dirty="0"/>
              <a:t>等网络安全协议的基本工作原理</a:t>
            </a:r>
          </a:p>
          <a:p>
            <a:pPr>
              <a:lnSpc>
                <a:spcPct val="150000"/>
              </a:lnSpc>
            </a:pPr>
            <a:r>
              <a:rPr lang="en-US" altLang="zh-CN" sz="2400" dirty="0"/>
              <a:t>3.</a:t>
            </a:r>
            <a:r>
              <a:rPr lang="zh-CN" altLang="zh-CN" sz="2400" dirty="0"/>
              <a:t>密码体制、密码算法及其性能</a:t>
            </a:r>
          </a:p>
          <a:p>
            <a:pPr>
              <a:lnSpc>
                <a:spcPct val="150000"/>
              </a:lnSpc>
            </a:pPr>
            <a:r>
              <a:rPr lang="en-US" altLang="zh-CN" sz="2400" dirty="0"/>
              <a:t>4.</a:t>
            </a:r>
            <a:r>
              <a:rPr lang="zh-CN" altLang="zh-CN" sz="2400" dirty="0"/>
              <a:t>身份认证方式和认证协议</a:t>
            </a:r>
          </a:p>
          <a:p>
            <a:pPr>
              <a:lnSpc>
                <a:spcPct val="150000"/>
              </a:lnSpc>
            </a:pPr>
            <a:r>
              <a:rPr lang="en-US" altLang="zh-CN" sz="2400" dirty="0"/>
              <a:t>5.</a:t>
            </a:r>
            <a:r>
              <a:rPr lang="zh-CN" altLang="zh-CN" sz="2400" dirty="0"/>
              <a:t>网络攻击与防御技术</a:t>
            </a:r>
          </a:p>
          <a:p>
            <a:pPr>
              <a:lnSpc>
                <a:spcPct val="150000"/>
              </a:lnSpc>
            </a:pPr>
            <a:r>
              <a:rPr lang="en-US" altLang="zh-CN" sz="2400" dirty="0"/>
              <a:t>6.</a:t>
            </a:r>
            <a:r>
              <a:rPr lang="zh-CN" altLang="zh-CN" sz="2400" dirty="0"/>
              <a:t>网络安全面临的威胁</a:t>
            </a:r>
          </a:p>
          <a:p>
            <a:pPr marL="533400" indent="-533400">
              <a:lnSpc>
                <a:spcPct val="150000"/>
              </a:lnSpc>
              <a:buFont typeface="Wingdings" pitchFamily="2" charset="2"/>
              <a:buAutoNum type="arabicPeriod"/>
            </a:pPr>
            <a:endParaRPr lang="zh-CN" altLang="en-US" sz="24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r>
              <a:rPr lang="zh-CN" altLang="en-US" dirty="0" smtClean="0">
                <a:ea typeface="宋体" pitchFamily="2" charset="-122"/>
              </a:rPr>
              <a:t>考核要求</a:t>
            </a:r>
          </a:p>
        </p:txBody>
      </p:sp>
      <p:sp>
        <p:nvSpPr>
          <p:cNvPr id="1773571" name="Rectangle 3"/>
          <p:cNvSpPr>
            <a:spLocks noGrp="1" noChangeArrowheads="1"/>
          </p:cNvSpPr>
          <p:nvPr>
            <p:ph type="body" idx="1"/>
          </p:nvPr>
        </p:nvSpPr>
        <p:spPr>
          <a:xfrm>
            <a:off x="539750" y="1628775"/>
            <a:ext cx="8280400" cy="4321175"/>
          </a:xfrm>
        </p:spPr>
        <p:txBody>
          <a:bodyPr/>
          <a:lstStyle/>
          <a:p>
            <a:r>
              <a:rPr lang="en-US" altLang="zh-CN" dirty="0"/>
              <a:t>1.</a:t>
            </a:r>
            <a:r>
              <a:rPr lang="zh-CN" altLang="zh-CN" dirty="0"/>
              <a:t>掌握网络安全的概念与特征</a:t>
            </a:r>
          </a:p>
          <a:p>
            <a:r>
              <a:rPr lang="en-US" altLang="zh-CN" dirty="0"/>
              <a:t>2.</a:t>
            </a:r>
            <a:r>
              <a:rPr lang="zh-CN" altLang="zh-CN" dirty="0"/>
              <a:t>理解</a:t>
            </a:r>
            <a:r>
              <a:rPr lang="en-US" altLang="zh-CN" dirty="0"/>
              <a:t>SSL</a:t>
            </a:r>
            <a:r>
              <a:rPr lang="zh-CN" altLang="zh-CN" dirty="0"/>
              <a:t>和</a:t>
            </a:r>
            <a:r>
              <a:rPr lang="en-US" altLang="zh-CN" dirty="0"/>
              <a:t>SET</a:t>
            </a:r>
            <a:r>
              <a:rPr lang="zh-CN" altLang="zh-CN" dirty="0"/>
              <a:t>等网络安全协议的工作原理</a:t>
            </a:r>
          </a:p>
          <a:p>
            <a:r>
              <a:rPr lang="en-US" altLang="zh-CN" dirty="0"/>
              <a:t>3.</a:t>
            </a:r>
            <a:r>
              <a:rPr lang="zh-CN" altLang="zh-CN" dirty="0"/>
              <a:t>理解对称与非对称加密方法</a:t>
            </a:r>
          </a:p>
          <a:p>
            <a:r>
              <a:rPr lang="en-US" altLang="zh-CN" dirty="0"/>
              <a:t>4.</a:t>
            </a:r>
            <a:r>
              <a:rPr lang="zh-CN" altLang="zh-CN" dirty="0"/>
              <a:t>理解数字签名的基本原理</a:t>
            </a:r>
          </a:p>
          <a:p>
            <a:r>
              <a:rPr lang="en-US" altLang="zh-CN" dirty="0"/>
              <a:t>5.</a:t>
            </a:r>
            <a:r>
              <a:rPr lang="zh-CN" altLang="zh-CN" dirty="0"/>
              <a:t>掌握常用的身份认证方式</a:t>
            </a:r>
          </a:p>
          <a:p>
            <a:r>
              <a:rPr lang="en-US" altLang="zh-CN" dirty="0"/>
              <a:t>6.</a:t>
            </a:r>
            <a:r>
              <a:rPr lang="zh-CN" altLang="zh-CN" dirty="0"/>
              <a:t>了解常见密码算法</a:t>
            </a:r>
          </a:p>
          <a:p>
            <a:r>
              <a:rPr lang="en-US" altLang="zh-CN" dirty="0"/>
              <a:t>7.</a:t>
            </a:r>
            <a:r>
              <a:rPr lang="zh-CN" altLang="zh-CN" dirty="0"/>
              <a:t>了解常用的网络攻击与防御技术</a:t>
            </a:r>
          </a:p>
          <a:p>
            <a:r>
              <a:rPr lang="en-US" altLang="zh-CN" dirty="0"/>
              <a:t>8.</a:t>
            </a:r>
            <a:r>
              <a:rPr lang="zh-CN" altLang="zh-CN" dirty="0"/>
              <a:t>了解常见的网络安全</a:t>
            </a:r>
            <a:r>
              <a:rPr lang="zh-CN" altLang="zh-CN" dirty="0" smtClean="0"/>
              <a:t>威胁</a:t>
            </a:r>
            <a:endParaRPr lang="zh-CN" altLang="zh-CN" dirty="0"/>
          </a:p>
        </p:txBody>
      </p:sp>
    </p:spTree>
    <p:extLst>
      <p:ext uri="{BB962C8B-B14F-4D97-AF65-F5344CB8AC3E}">
        <p14:creationId xmlns:p14="http://schemas.microsoft.com/office/powerpoint/2010/main" val="361966853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9234" name="Rectangle 2"/>
          <p:cNvSpPr>
            <a:spLocks noGrp="1" noChangeArrowheads="1"/>
          </p:cNvSpPr>
          <p:nvPr>
            <p:ph type="title"/>
          </p:nvPr>
        </p:nvSpPr>
        <p:spPr/>
        <p:txBody>
          <a:bodyPr/>
          <a:lstStyle/>
          <a:p>
            <a:r>
              <a:rPr lang="en-US" altLang="zh-CN" dirty="0" smtClean="0"/>
              <a:t>（</a:t>
            </a:r>
            <a:r>
              <a:rPr lang="zh-CN" altLang="en-US" dirty="0" smtClean="0"/>
              <a:t>一）计算机网络</a:t>
            </a:r>
            <a:r>
              <a:rPr lang="zh-CN" altLang="en-US" dirty="0"/>
              <a:t>安全概述</a:t>
            </a:r>
          </a:p>
        </p:txBody>
      </p:sp>
      <p:sp>
        <p:nvSpPr>
          <p:cNvPr id="2399235" name="Rectangle 3"/>
          <p:cNvSpPr>
            <a:spLocks noGrp="1" noChangeArrowheads="1"/>
          </p:cNvSpPr>
          <p:nvPr>
            <p:ph type="body" idx="1"/>
          </p:nvPr>
        </p:nvSpPr>
        <p:spPr/>
        <p:txBody>
          <a:bodyPr/>
          <a:lstStyle/>
          <a:p>
            <a:r>
              <a:rPr lang="zh-CN" altLang="en-US"/>
              <a:t>网络安全研究的主要问题 </a:t>
            </a:r>
          </a:p>
          <a:p>
            <a:pPr lvl="1"/>
            <a:r>
              <a:rPr lang="en-US" altLang="zh-CN"/>
              <a:t>1</a:t>
            </a:r>
            <a:r>
              <a:rPr lang="zh-CN" altLang="en-US"/>
              <a:t>．网络防攻击技术和入侵检测技术</a:t>
            </a:r>
          </a:p>
          <a:p>
            <a:pPr lvl="1"/>
            <a:r>
              <a:rPr lang="en-US" altLang="zh-CN"/>
              <a:t>2</a:t>
            </a:r>
            <a:r>
              <a:rPr lang="zh-CN" altLang="en-US"/>
              <a:t>．网络安全漏洞与对策的研究</a:t>
            </a:r>
          </a:p>
          <a:p>
            <a:pPr lvl="1"/>
            <a:r>
              <a:rPr lang="en-US" altLang="zh-CN"/>
              <a:t>3</a:t>
            </a:r>
            <a:r>
              <a:rPr lang="zh-CN" altLang="en-US"/>
              <a:t>．网络中的信息安全问题 </a:t>
            </a:r>
          </a:p>
          <a:p>
            <a:pPr lvl="1"/>
            <a:r>
              <a:rPr lang="en-US" altLang="zh-CN"/>
              <a:t>4</a:t>
            </a:r>
            <a:r>
              <a:rPr lang="zh-CN" altLang="en-US"/>
              <a:t>．防抵赖问题</a:t>
            </a:r>
          </a:p>
          <a:p>
            <a:pPr lvl="1"/>
            <a:r>
              <a:rPr lang="en-US" altLang="zh-CN"/>
              <a:t>5</a:t>
            </a:r>
            <a:r>
              <a:rPr lang="zh-CN" altLang="en-US"/>
              <a:t>．网络内部安全防范</a:t>
            </a:r>
          </a:p>
          <a:p>
            <a:pPr lvl="1"/>
            <a:r>
              <a:rPr lang="en-US" altLang="zh-CN"/>
              <a:t>6</a:t>
            </a:r>
            <a:r>
              <a:rPr lang="zh-CN" altLang="en-US"/>
              <a:t>．网络防病毒技术</a:t>
            </a:r>
          </a:p>
          <a:p>
            <a:pPr lvl="1"/>
            <a:r>
              <a:rPr lang="en-US" altLang="zh-CN"/>
              <a:t>7</a:t>
            </a:r>
            <a:r>
              <a:rPr lang="zh-CN" altLang="en-US"/>
              <a:t>．网络数据备份与恢复、灾难恢复问题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8210" name="Rectangle 2"/>
          <p:cNvSpPr>
            <a:spLocks noGrp="1" noChangeArrowheads="1"/>
          </p:cNvSpPr>
          <p:nvPr>
            <p:ph type="title"/>
          </p:nvPr>
        </p:nvSpPr>
        <p:spPr/>
        <p:txBody>
          <a:bodyPr/>
          <a:lstStyle/>
          <a:p>
            <a:r>
              <a:rPr lang="en-US" altLang="zh-CN" sz="3600"/>
              <a:t>1</a:t>
            </a:r>
            <a:r>
              <a:rPr lang="zh-CN" altLang="en-US" sz="3600"/>
              <a:t>．网络防攻击技术和入侵检测技术</a:t>
            </a:r>
          </a:p>
        </p:txBody>
      </p:sp>
      <p:sp>
        <p:nvSpPr>
          <p:cNvPr id="2398211" name="Rectangle 3"/>
          <p:cNvSpPr>
            <a:spLocks noGrp="1" noChangeArrowheads="1"/>
          </p:cNvSpPr>
          <p:nvPr>
            <p:ph type="body" idx="1"/>
          </p:nvPr>
        </p:nvSpPr>
        <p:spPr/>
        <p:txBody>
          <a:bodyPr/>
          <a:lstStyle/>
          <a:p>
            <a:pPr>
              <a:lnSpc>
                <a:spcPct val="80000"/>
              </a:lnSpc>
            </a:pPr>
            <a:r>
              <a:rPr lang="zh-CN" altLang="en-US" sz="2400"/>
              <a:t>网络攻击是指某些个人或组织以非法窃取信息或破坏信息为目的试图侵入网络、滥用网络、破坏网络或影响网络正常运行的行为。网络攻击通常可分为以下两种类型：</a:t>
            </a:r>
          </a:p>
          <a:p>
            <a:pPr lvl="1">
              <a:lnSpc>
                <a:spcPct val="80000"/>
              </a:lnSpc>
            </a:pPr>
            <a:r>
              <a:rPr lang="zh-CN" altLang="en-US" sz="2000"/>
              <a:t>（</a:t>
            </a:r>
            <a:r>
              <a:rPr lang="en-US" altLang="zh-CN" sz="2000"/>
              <a:t>1</a:t>
            </a:r>
            <a:r>
              <a:rPr lang="zh-CN" altLang="en-US" sz="2000"/>
              <a:t>）服务攻击（</a:t>
            </a:r>
            <a:r>
              <a:rPr lang="en-US" altLang="zh-CN" sz="2000"/>
              <a:t>application dependent attack</a:t>
            </a:r>
            <a:r>
              <a:rPr lang="zh-CN" altLang="en-US" sz="2000"/>
              <a:t>）：对网络提供某种服务的服务器发起攻击，造成该网络的</a:t>
            </a:r>
            <a:r>
              <a:rPr lang="zh-CN" altLang="en-US" sz="2000">
                <a:latin typeface="宋体"/>
              </a:rPr>
              <a:t>“</a:t>
            </a:r>
            <a:r>
              <a:rPr lang="zh-CN" altLang="en-US" sz="2000"/>
              <a:t>拒绝服务</a:t>
            </a:r>
            <a:r>
              <a:rPr lang="zh-CN" altLang="en-US" sz="2000">
                <a:latin typeface="宋体"/>
              </a:rPr>
              <a:t>”</a:t>
            </a:r>
            <a:r>
              <a:rPr lang="zh-CN" altLang="en-US" sz="2000"/>
              <a:t>，使网络工作不正常</a:t>
            </a:r>
            <a:r>
              <a:rPr lang="en-US" altLang="zh-CN" sz="2000"/>
              <a:t>;</a:t>
            </a:r>
          </a:p>
          <a:p>
            <a:pPr lvl="1">
              <a:lnSpc>
                <a:spcPct val="80000"/>
              </a:lnSpc>
            </a:pPr>
            <a:r>
              <a:rPr lang="zh-CN" altLang="en-US" sz="2000"/>
              <a:t>（</a:t>
            </a:r>
            <a:r>
              <a:rPr lang="en-US" altLang="zh-CN" sz="2000"/>
              <a:t>2</a:t>
            </a:r>
            <a:r>
              <a:rPr lang="zh-CN" altLang="en-US" sz="2000"/>
              <a:t>）非服务攻击（</a:t>
            </a:r>
            <a:r>
              <a:rPr lang="en-US" altLang="zh-CN" sz="2000"/>
              <a:t>application independent attack</a:t>
            </a:r>
            <a:r>
              <a:rPr lang="zh-CN" altLang="en-US" sz="2000"/>
              <a:t>）：不针对某项具体应用服务，而是基于网络层等低层协议而进行的，使得网络通信设备工作严重阻塞或瘫痪。</a:t>
            </a:r>
          </a:p>
          <a:p>
            <a:pPr>
              <a:lnSpc>
                <a:spcPct val="80000"/>
              </a:lnSpc>
            </a:pPr>
            <a:r>
              <a:rPr lang="zh-CN" altLang="en-US" sz="2400"/>
              <a:t>网络防攻击技术的研究内容包括：</a:t>
            </a:r>
          </a:p>
          <a:p>
            <a:pPr lvl="1">
              <a:lnSpc>
                <a:spcPct val="80000"/>
              </a:lnSpc>
            </a:pPr>
            <a:r>
              <a:rPr lang="zh-CN" altLang="en-US" sz="2000"/>
              <a:t>研究网络攻击常用的手段和工具；</a:t>
            </a:r>
          </a:p>
          <a:p>
            <a:pPr lvl="1">
              <a:lnSpc>
                <a:spcPct val="80000"/>
              </a:lnSpc>
            </a:pPr>
            <a:r>
              <a:rPr lang="zh-CN" altLang="en-US" sz="2000"/>
              <a:t>找出网络系统的安全漏洞；</a:t>
            </a:r>
          </a:p>
          <a:p>
            <a:pPr lvl="1">
              <a:lnSpc>
                <a:spcPct val="80000"/>
              </a:lnSpc>
            </a:pPr>
            <a:r>
              <a:rPr lang="zh-CN" altLang="en-US" sz="2000"/>
              <a:t>建立入侵检测系统，使网络安全管理员能及时地处理入侵警报，将网络攻击造成的损失降到最小；</a:t>
            </a:r>
          </a:p>
          <a:p>
            <a:pPr lvl="1">
              <a:lnSpc>
                <a:spcPct val="80000"/>
              </a:lnSpc>
            </a:pPr>
            <a:r>
              <a:rPr lang="zh-CN" altLang="en-US" sz="2000"/>
              <a:t>根据网络攻击的特征采取相应的网络安全策略；</a:t>
            </a:r>
          </a:p>
          <a:p>
            <a:pPr lvl="1">
              <a:lnSpc>
                <a:spcPct val="80000"/>
              </a:lnSpc>
            </a:pPr>
            <a:r>
              <a:rPr lang="zh-CN" altLang="en-US" sz="2000"/>
              <a:t>建立健壮的网络安全防护体系。</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0258" name="Rectangle 2"/>
          <p:cNvSpPr>
            <a:spLocks noGrp="1" noChangeArrowheads="1"/>
          </p:cNvSpPr>
          <p:nvPr>
            <p:ph type="title"/>
          </p:nvPr>
        </p:nvSpPr>
        <p:spPr/>
        <p:txBody>
          <a:bodyPr/>
          <a:lstStyle/>
          <a:p>
            <a:r>
              <a:rPr lang="en-US" altLang="zh-CN" sz="3600" b="1"/>
              <a:t>2</a:t>
            </a:r>
            <a:r>
              <a:rPr lang="zh-CN" altLang="en-US" sz="3600" b="1"/>
              <a:t>．网络安全漏洞与对策的研究</a:t>
            </a:r>
          </a:p>
        </p:txBody>
      </p:sp>
      <p:sp>
        <p:nvSpPr>
          <p:cNvPr id="2400259" name="Rectangle 3"/>
          <p:cNvSpPr>
            <a:spLocks noGrp="1" noChangeArrowheads="1"/>
          </p:cNvSpPr>
          <p:nvPr>
            <p:ph type="body" idx="1"/>
          </p:nvPr>
        </p:nvSpPr>
        <p:spPr/>
        <p:txBody>
          <a:bodyPr/>
          <a:lstStyle/>
          <a:p>
            <a:r>
              <a:rPr lang="zh-CN" altLang="en-US"/>
              <a:t>网络信息系统的运行涉及计算机硬件与操作系统、网络硬件与网络软件、数据库管理系统、应用软件、网络通信协议等各个方面。在这些方面或多或少都存在着一定的安全漏洞</a:t>
            </a:r>
          </a:p>
          <a:p>
            <a:r>
              <a:rPr lang="zh-CN" altLang="en-US"/>
              <a:t>网络安全就是要研究这些存在的安全漏洞风险，采取相应的对策，防患于未然。</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1282" name="Rectangle 2"/>
          <p:cNvSpPr>
            <a:spLocks noGrp="1" noChangeArrowheads="1"/>
          </p:cNvSpPr>
          <p:nvPr>
            <p:ph type="title"/>
          </p:nvPr>
        </p:nvSpPr>
        <p:spPr/>
        <p:txBody>
          <a:bodyPr/>
          <a:lstStyle/>
          <a:p>
            <a:r>
              <a:rPr lang="en-US" altLang="zh-CN" b="1"/>
              <a:t>3</a:t>
            </a:r>
            <a:r>
              <a:rPr lang="zh-CN" altLang="en-US" b="1"/>
              <a:t>．网络中的信息安全问题</a:t>
            </a:r>
          </a:p>
        </p:txBody>
      </p:sp>
      <p:sp>
        <p:nvSpPr>
          <p:cNvPr id="2401283" name="Rectangle 3"/>
          <p:cNvSpPr>
            <a:spLocks noGrp="1" noChangeArrowheads="1"/>
          </p:cNvSpPr>
          <p:nvPr>
            <p:ph type="body" idx="1"/>
          </p:nvPr>
        </p:nvSpPr>
        <p:spPr/>
        <p:txBody>
          <a:bodyPr/>
          <a:lstStyle/>
          <a:p>
            <a:r>
              <a:rPr lang="zh-CN" altLang="en-US"/>
              <a:t>网络中信息安全问题主要包括信息存储安全与信息传输安全。 </a:t>
            </a:r>
          </a:p>
          <a:p>
            <a:pPr lvl="1"/>
            <a:r>
              <a:rPr lang="zh-CN" altLang="en-US"/>
              <a:t>（</a:t>
            </a:r>
            <a:r>
              <a:rPr lang="en-US" altLang="zh-CN"/>
              <a:t>1</a:t>
            </a:r>
            <a:r>
              <a:rPr lang="zh-CN" altLang="en-US"/>
              <a:t>）信息存储安全：如何保证静态存储在计算机网络终端中的信息不会被未授权的网络用户非法使用；</a:t>
            </a:r>
          </a:p>
          <a:p>
            <a:pPr lvl="1"/>
            <a:r>
              <a:rPr lang="zh-CN" altLang="en-US"/>
              <a:t>（</a:t>
            </a:r>
            <a:r>
              <a:rPr lang="en-US" altLang="zh-CN"/>
              <a:t>2</a:t>
            </a:r>
            <a:r>
              <a:rPr lang="zh-CN" altLang="en-US"/>
              <a:t>）信息传输安全：如何保证信息在网络传输的过程中不被窃取或攻击。信息传输过程中可能会遭受到非法用户不同类型的攻击，基本类型有：中断、窃听、篡改和伪造。</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3330" name="Rectangle 2"/>
          <p:cNvSpPr>
            <a:spLocks noGrp="1" noChangeArrowheads="1"/>
          </p:cNvSpPr>
          <p:nvPr>
            <p:ph type="title"/>
          </p:nvPr>
        </p:nvSpPr>
        <p:spPr/>
        <p:txBody>
          <a:bodyPr/>
          <a:lstStyle/>
          <a:p>
            <a:r>
              <a:rPr lang="zh-CN" altLang="en-US" b="1"/>
              <a:t>信息被中断</a:t>
            </a:r>
          </a:p>
        </p:txBody>
      </p:sp>
      <p:sp>
        <p:nvSpPr>
          <p:cNvPr id="2403336" name="Rectangle 8"/>
          <p:cNvSpPr>
            <a:spLocks noGrp="1" noChangeArrowheads="1"/>
          </p:cNvSpPr>
          <p:nvPr>
            <p:ph type="body" idx="1"/>
          </p:nvPr>
        </p:nvSpPr>
        <p:spPr/>
        <p:txBody>
          <a:bodyPr/>
          <a:lstStyle/>
          <a:p>
            <a:r>
              <a:rPr lang="zh-CN" altLang="en-US"/>
              <a:t>中断</a:t>
            </a:r>
            <a:r>
              <a:rPr lang="en-US" altLang="zh-CN"/>
              <a:t>(interruption</a:t>
            </a:r>
            <a:r>
              <a:rPr lang="zh-CN" altLang="en-US"/>
              <a:t>）：网络中未经授权的用户非法获取其他用户的通信内容，且造成信息传输中断，使接收方不能正常收到信息。这是对信息可用性的威胁。</a:t>
            </a:r>
          </a:p>
        </p:txBody>
      </p:sp>
      <p:graphicFrame>
        <p:nvGraphicFramePr>
          <p:cNvPr id="2403333" name="Object 5"/>
          <p:cNvGraphicFramePr>
            <a:graphicFrameLocks noChangeAspect="1"/>
          </p:cNvGraphicFramePr>
          <p:nvPr/>
        </p:nvGraphicFramePr>
        <p:xfrm>
          <a:off x="2124075" y="3951288"/>
          <a:ext cx="5194300" cy="2933700"/>
        </p:xfrm>
        <a:graphic>
          <a:graphicData uri="http://schemas.openxmlformats.org/presentationml/2006/ole">
            <mc:AlternateContent xmlns:mc="http://schemas.openxmlformats.org/markup-compatibility/2006">
              <mc:Choice xmlns:v="urn:schemas-microsoft-com:vml" Requires="v">
                <p:oleObj spid="_x0000_s2403340" name="Visio" r:id="rId3" imgW="3115927" imgH="1804068" progId="Visio.Drawing.11">
                  <p:embed/>
                </p:oleObj>
              </mc:Choice>
              <mc:Fallback>
                <p:oleObj name="Visio" r:id="rId3" imgW="3115927" imgH="1804068" progId="Visio.Drawing.11">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24075" y="3951288"/>
                        <a:ext cx="5194300" cy="29337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02" name="Rectangle 2"/>
          <p:cNvSpPr>
            <a:spLocks noGrp="1" noChangeArrowheads="1"/>
          </p:cNvSpPr>
          <p:nvPr>
            <p:ph type="title"/>
          </p:nvPr>
        </p:nvSpPr>
        <p:spPr/>
        <p:txBody>
          <a:bodyPr/>
          <a:lstStyle/>
          <a:p>
            <a:r>
              <a:rPr lang="zh-CN" altLang="en-US" b="1"/>
              <a:t>信息被窃听</a:t>
            </a:r>
          </a:p>
        </p:txBody>
      </p:sp>
      <p:sp>
        <p:nvSpPr>
          <p:cNvPr id="2406403" name="Rectangle 3"/>
          <p:cNvSpPr>
            <a:spLocks noGrp="1" noChangeArrowheads="1"/>
          </p:cNvSpPr>
          <p:nvPr>
            <p:ph type="body" idx="1"/>
          </p:nvPr>
        </p:nvSpPr>
        <p:spPr/>
        <p:txBody>
          <a:bodyPr/>
          <a:lstStyle/>
          <a:p>
            <a:r>
              <a:rPr lang="zh-CN" altLang="en-US"/>
              <a:t>窃听</a:t>
            </a:r>
            <a:r>
              <a:rPr lang="en-US" altLang="zh-CN"/>
              <a:t>(interception)</a:t>
            </a:r>
            <a:r>
              <a:rPr lang="zh-CN" altLang="en-US"/>
              <a:t>：网络中未经授权的用户非法获取其他用户的通信内容，且不影响目的用户对信息的掌握。这是对信息保密性的威胁。</a:t>
            </a:r>
          </a:p>
        </p:txBody>
      </p:sp>
      <p:sp>
        <p:nvSpPr>
          <p:cNvPr id="2406404" name="Rectangle 4"/>
          <p:cNvSpPr>
            <a:spLocks noChangeArrowheads="1"/>
          </p:cNvSpPr>
          <p:nvPr/>
        </p:nvSpPr>
        <p:spPr bwMode="auto">
          <a:xfrm>
            <a:off x="0" y="22002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aphicFrame>
        <p:nvGraphicFramePr>
          <p:cNvPr id="2406405" name="Object 5"/>
          <p:cNvGraphicFramePr>
            <a:graphicFrameLocks noChangeAspect="1"/>
          </p:cNvGraphicFramePr>
          <p:nvPr/>
        </p:nvGraphicFramePr>
        <p:xfrm>
          <a:off x="2195513" y="3500438"/>
          <a:ext cx="4597400" cy="2413000"/>
        </p:xfrm>
        <a:graphic>
          <a:graphicData uri="http://schemas.openxmlformats.org/presentationml/2006/ole">
            <mc:AlternateContent xmlns:mc="http://schemas.openxmlformats.org/markup-compatibility/2006">
              <mc:Choice xmlns:v="urn:schemas-microsoft-com:vml" Requires="v">
                <p:oleObj spid="_x0000_s2406409" name="Visio" r:id="rId3" imgW="2692690" imgH="1435173" progId="Visio.Drawing.11">
                  <p:embed/>
                </p:oleObj>
              </mc:Choice>
              <mc:Fallback>
                <p:oleObj name="Visio" r:id="rId3" imgW="2692690" imgH="1435173" progId="Visio.Drawing.11">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95513" y="3500438"/>
                        <a:ext cx="4597400" cy="24130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7426" name="Rectangle 2"/>
          <p:cNvSpPr>
            <a:spLocks noGrp="1" noChangeArrowheads="1"/>
          </p:cNvSpPr>
          <p:nvPr>
            <p:ph type="title"/>
          </p:nvPr>
        </p:nvSpPr>
        <p:spPr/>
        <p:txBody>
          <a:bodyPr/>
          <a:lstStyle/>
          <a:p>
            <a:r>
              <a:rPr lang="zh-CN" altLang="en-US" b="1"/>
              <a:t>信息被篡改</a:t>
            </a:r>
          </a:p>
        </p:txBody>
      </p:sp>
      <p:sp>
        <p:nvSpPr>
          <p:cNvPr id="2407427" name="Rectangle 3"/>
          <p:cNvSpPr>
            <a:spLocks noGrp="1" noChangeArrowheads="1"/>
          </p:cNvSpPr>
          <p:nvPr>
            <p:ph type="body" idx="1"/>
          </p:nvPr>
        </p:nvSpPr>
        <p:spPr/>
        <p:txBody>
          <a:bodyPr/>
          <a:lstStyle/>
          <a:p>
            <a:r>
              <a:rPr lang="zh-CN" altLang="en-US"/>
              <a:t>篡改</a:t>
            </a:r>
            <a:r>
              <a:rPr lang="en-US" altLang="zh-CN"/>
              <a:t>(modification)</a:t>
            </a:r>
            <a:r>
              <a:rPr lang="zh-CN" altLang="en-US"/>
              <a:t>：网络中未经授权的用户非法获取正在传输的信息，并篡改了信息。这是对信息完整性的威胁。</a:t>
            </a:r>
          </a:p>
        </p:txBody>
      </p:sp>
      <p:sp>
        <p:nvSpPr>
          <p:cNvPr id="2407428" name="Rectangle 4"/>
          <p:cNvSpPr>
            <a:spLocks noChangeArrowheads="1"/>
          </p:cNvSpPr>
          <p:nvPr/>
        </p:nvSpPr>
        <p:spPr bwMode="auto">
          <a:xfrm>
            <a:off x="0" y="22002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aphicFrame>
        <p:nvGraphicFramePr>
          <p:cNvPr id="2407429" name="Object 5"/>
          <p:cNvGraphicFramePr>
            <a:graphicFrameLocks noChangeAspect="1"/>
          </p:cNvGraphicFramePr>
          <p:nvPr/>
        </p:nvGraphicFramePr>
        <p:xfrm>
          <a:off x="2268538" y="3357563"/>
          <a:ext cx="4787900" cy="2095500"/>
        </p:xfrm>
        <a:graphic>
          <a:graphicData uri="http://schemas.openxmlformats.org/presentationml/2006/ole">
            <mc:AlternateContent xmlns:mc="http://schemas.openxmlformats.org/markup-compatibility/2006">
              <mc:Choice xmlns:v="urn:schemas-microsoft-com:vml" Requires="v">
                <p:oleObj spid="_x0000_s2407433" name="Visio" r:id="rId3" imgW="2827847" imgH="1210143" progId="Visio.Drawing.11">
                  <p:embed/>
                </p:oleObj>
              </mc:Choice>
              <mc:Fallback>
                <p:oleObj name="Visio" r:id="rId3" imgW="2827847" imgH="1210143" progId="Visio.Drawing.11">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68538" y="3357563"/>
                        <a:ext cx="4787900" cy="20955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2306" name="Rectangle 2"/>
          <p:cNvSpPr>
            <a:spLocks noGrp="1" noChangeArrowheads="1"/>
          </p:cNvSpPr>
          <p:nvPr>
            <p:ph type="title"/>
          </p:nvPr>
        </p:nvSpPr>
        <p:spPr/>
        <p:txBody>
          <a:bodyPr/>
          <a:lstStyle/>
          <a:p>
            <a:r>
              <a:rPr lang="zh-CN" altLang="en-US" b="1" dirty="0"/>
              <a:t>信息被伪造</a:t>
            </a:r>
          </a:p>
        </p:txBody>
      </p:sp>
      <p:sp>
        <p:nvSpPr>
          <p:cNvPr id="2402307" name="Rectangle 3"/>
          <p:cNvSpPr>
            <a:spLocks noGrp="1" noChangeArrowheads="1"/>
          </p:cNvSpPr>
          <p:nvPr>
            <p:ph type="body" idx="1"/>
          </p:nvPr>
        </p:nvSpPr>
        <p:spPr/>
        <p:txBody>
          <a:bodyPr/>
          <a:lstStyle/>
          <a:p>
            <a:r>
              <a:rPr lang="zh-CN" altLang="en-US"/>
              <a:t>伪造</a:t>
            </a:r>
            <a:r>
              <a:rPr lang="en-US" altLang="zh-CN"/>
              <a:t>(fabrication)</a:t>
            </a:r>
            <a:r>
              <a:rPr lang="zh-CN" altLang="en-US"/>
              <a:t>：网络中未经授权的用户非法获得合法用户的权限，并以其身份与其他用户进行欺诈通信。这也是对信息完整性的威胁。</a:t>
            </a:r>
          </a:p>
        </p:txBody>
      </p:sp>
      <p:sp>
        <p:nvSpPr>
          <p:cNvPr id="2402309" name="Rectangle 5"/>
          <p:cNvSpPr>
            <a:spLocks noChangeArrowheads="1"/>
          </p:cNvSpPr>
          <p:nvPr/>
        </p:nvSpPr>
        <p:spPr bwMode="auto">
          <a:xfrm>
            <a:off x="0" y="22002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aphicFrame>
        <p:nvGraphicFramePr>
          <p:cNvPr id="2402308" name="Object 4"/>
          <p:cNvGraphicFramePr>
            <a:graphicFrameLocks noChangeAspect="1"/>
          </p:cNvGraphicFramePr>
          <p:nvPr/>
        </p:nvGraphicFramePr>
        <p:xfrm>
          <a:off x="2484438" y="3284538"/>
          <a:ext cx="4660900" cy="2171700"/>
        </p:xfrm>
        <a:graphic>
          <a:graphicData uri="http://schemas.openxmlformats.org/presentationml/2006/ole">
            <mc:AlternateContent xmlns:mc="http://schemas.openxmlformats.org/markup-compatibility/2006">
              <mc:Choice xmlns:v="urn:schemas-microsoft-com:vml" Requires="v">
                <p:oleObj spid="_x0000_s2402313" name="Visio" r:id="rId3" imgW="2737975" imgH="1264136" progId="Visio.Drawing.11">
                  <p:embed/>
                </p:oleObj>
              </mc:Choice>
              <mc:Fallback>
                <p:oleObj name="Visio" r:id="rId3" imgW="2737975" imgH="1264136" progId="Visio.Drawing.11">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84438" y="3284538"/>
                        <a:ext cx="4660900" cy="21717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8450" name="Rectangle 2"/>
          <p:cNvSpPr>
            <a:spLocks noGrp="1" noChangeArrowheads="1"/>
          </p:cNvSpPr>
          <p:nvPr>
            <p:ph type="title"/>
          </p:nvPr>
        </p:nvSpPr>
        <p:spPr/>
        <p:txBody>
          <a:bodyPr/>
          <a:lstStyle/>
          <a:p>
            <a:r>
              <a:rPr lang="en-US" altLang="zh-CN"/>
              <a:t>4</a:t>
            </a:r>
            <a:r>
              <a:rPr lang="zh-CN" altLang="en-US"/>
              <a:t>．防抵赖问题</a:t>
            </a:r>
          </a:p>
        </p:txBody>
      </p:sp>
      <p:sp>
        <p:nvSpPr>
          <p:cNvPr id="2408451" name="Rectangle 3"/>
          <p:cNvSpPr>
            <a:spLocks noGrp="1" noChangeArrowheads="1"/>
          </p:cNvSpPr>
          <p:nvPr>
            <p:ph type="body" idx="1"/>
          </p:nvPr>
        </p:nvSpPr>
        <p:spPr/>
        <p:txBody>
          <a:bodyPr/>
          <a:lstStyle/>
          <a:p>
            <a:r>
              <a:rPr lang="zh-CN" altLang="en-US"/>
              <a:t>防抵赖是防止信息发送方或接收方否认信息发送或接收的行为。当信息发出时，接收方可以证实信息是从声明的信息源节点发出的，反之，当接收方获取信息时，发送方能证实信息是有声明的信息目标节点接收的。这就是信息传输过程中的不可抵赖性。</a:t>
            </a:r>
          </a:p>
          <a:p>
            <a:r>
              <a:rPr lang="zh-CN" altLang="en-US"/>
              <a:t>解决防抵赖问题的主要手段有身份认证、数字签名、数字信封、第三方确认等。</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9474" name="Rectangle 2"/>
          <p:cNvSpPr>
            <a:spLocks noGrp="1" noChangeArrowheads="1"/>
          </p:cNvSpPr>
          <p:nvPr>
            <p:ph type="title"/>
          </p:nvPr>
        </p:nvSpPr>
        <p:spPr/>
        <p:txBody>
          <a:bodyPr/>
          <a:lstStyle/>
          <a:p>
            <a:r>
              <a:rPr lang="en-US" altLang="zh-CN"/>
              <a:t>5</a:t>
            </a:r>
            <a:r>
              <a:rPr lang="zh-CN" altLang="en-US"/>
              <a:t>．网络内部安全防范</a:t>
            </a:r>
          </a:p>
        </p:txBody>
      </p:sp>
      <p:sp>
        <p:nvSpPr>
          <p:cNvPr id="2409475" name="Rectangle 3"/>
          <p:cNvSpPr>
            <a:spLocks noGrp="1" noChangeArrowheads="1"/>
          </p:cNvSpPr>
          <p:nvPr>
            <p:ph type="body" idx="1"/>
          </p:nvPr>
        </p:nvSpPr>
        <p:spPr/>
        <p:txBody>
          <a:bodyPr/>
          <a:lstStyle/>
          <a:p>
            <a:r>
              <a:rPr lang="zh-CN" altLang="en-US"/>
              <a:t>网络内部安全防范主要是防止内部具有合法身份的用户有意或无意地做出对网络与信息安全有害的行为。这些行为主要包括：</a:t>
            </a:r>
          </a:p>
          <a:p>
            <a:pPr lvl="1"/>
            <a:r>
              <a:rPr lang="zh-CN" altLang="en-US"/>
              <a:t>网络系统设置不当留下安全漏洞；</a:t>
            </a:r>
          </a:p>
          <a:p>
            <a:pPr lvl="1"/>
            <a:r>
              <a:rPr lang="zh-CN" altLang="en-US"/>
              <a:t>有意或无意地泄露网络用户或网络管理员的口令；</a:t>
            </a:r>
          </a:p>
          <a:p>
            <a:pPr lvl="1"/>
            <a:r>
              <a:rPr lang="zh-CN" altLang="en-US"/>
              <a:t>违反网络安全规定，绕过防火墙，私自与外部网络连接，造成系统安全漏洞；</a:t>
            </a:r>
          </a:p>
          <a:p>
            <a:pPr lvl="1"/>
            <a:r>
              <a:rPr lang="zh-CN" altLang="en-US"/>
              <a:t>违反网络使用规定，越权查看、修改和删除系统文件、应用程序及数据；</a:t>
            </a:r>
          </a:p>
          <a:p>
            <a:pPr lvl="1"/>
            <a:r>
              <a:rPr lang="zh-CN" altLang="en-US"/>
              <a:t>违反网络使用规定，越权修改网络系统配置，造成网络工作不正常；</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0498" name="Rectangle 2"/>
          <p:cNvSpPr>
            <a:spLocks noGrp="1" noChangeArrowheads="1"/>
          </p:cNvSpPr>
          <p:nvPr>
            <p:ph type="title"/>
          </p:nvPr>
        </p:nvSpPr>
        <p:spPr/>
        <p:txBody>
          <a:bodyPr/>
          <a:lstStyle/>
          <a:p>
            <a:r>
              <a:rPr lang="en-US" altLang="zh-CN"/>
              <a:t>6</a:t>
            </a:r>
            <a:r>
              <a:rPr lang="zh-CN" altLang="en-US"/>
              <a:t>．网络防病毒技术</a:t>
            </a:r>
          </a:p>
        </p:txBody>
      </p:sp>
      <p:sp>
        <p:nvSpPr>
          <p:cNvPr id="2410499" name="Rectangle 3"/>
          <p:cNvSpPr>
            <a:spLocks noGrp="1" noChangeArrowheads="1"/>
          </p:cNvSpPr>
          <p:nvPr>
            <p:ph type="body" idx="1"/>
          </p:nvPr>
        </p:nvSpPr>
        <p:spPr/>
        <p:txBody>
          <a:bodyPr/>
          <a:lstStyle/>
          <a:p>
            <a:pPr>
              <a:lnSpc>
                <a:spcPct val="90000"/>
              </a:lnSpc>
            </a:pPr>
            <a:r>
              <a:rPr lang="zh-CN" altLang="en-US" sz="2400"/>
              <a:t>计算机病毒是网络攻击常用的工具之一。</a:t>
            </a:r>
          </a:p>
          <a:p>
            <a:pPr>
              <a:lnSpc>
                <a:spcPct val="90000"/>
              </a:lnSpc>
            </a:pPr>
            <a:r>
              <a:rPr lang="zh-CN" altLang="en-US" sz="2400"/>
              <a:t>计算机病毒是这样定义的：</a:t>
            </a:r>
            <a:r>
              <a:rPr lang="zh-CN" altLang="en-US" sz="2400">
                <a:latin typeface="宋体"/>
              </a:rPr>
              <a:t>“</a:t>
            </a:r>
            <a:r>
              <a:rPr lang="zh-CN" altLang="en-US" sz="2400"/>
              <a:t>计算机病毒是指编制或者在计算机程序中插入的破坏计算机功能或毁坏数据，影响计算机使用，并能自我复制的一组计算机指令或者程序代码。</a:t>
            </a:r>
            <a:r>
              <a:rPr lang="zh-CN" altLang="en-US" sz="2400">
                <a:latin typeface="宋体"/>
              </a:rPr>
              <a:t>”</a:t>
            </a:r>
            <a:endParaRPr lang="zh-CN" altLang="en-US" sz="2400"/>
          </a:p>
          <a:p>
            <a:pPr>
              <a:lnSpc>
                <a:spcPct val="90000"/>
              </a:lnSpc>
            </a:pPr>
            <a:r>
              <a:rPr lang="zh-CN" altLang="en-US" sz="2400"/>
              <a:t>计算机病毒具有非授权可执行性、隐蔽性、传染性、潜伏性、破坏性、可触发性等特征。</a:t>
            </a:r>
          </a:p>
          <a:p>
            <a:pPr>
              <a:lnSpc>
                <a:spcPct val="90000"/>
              </a:lnSpc>
            </a:pPr>
            <a:r>
              <a:rPr lang="zh-CN" altLang="en-US" sz="2400"/>
              <a:t>在网络系统中计算机病毒的破坏性具体表现在：利用各种方法对网络资源进行破坏；使网络不能正常工作；造成整个网络的瘫痪等。</a:t>
            </a:r>
          </a:p>
          <a:p>
            <a:pPr>
              <a:lnSpc>
                <a:spcPct val="90000"/>
              </a:lnSpc>
            </a:pPr>
            <a:r>
              <a:rPr lang="zh-CN" altLang="en-US" sz="2400"/>
              <a:t>现在常见的病毒主要包括：引导型病毒、可执行文件病毒、宏病毒、混合病毒、特洛伊木马型病毒和</a:t>
            </a:r>
            <a:r>
              <a:rPr lang="en-US" altLang="zh-CN" sz="2400"/>
              <a:t>Internet</a:t>
            </a:r>
            <a:r>
              <a:rPr lang="zh-CN" altLang="en-US" sz="2400"/>
              <a:t>语言病毒等。</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1522" name="Rectangle 2"/>
          <p:cNvSpPr>
            <a:spLocks noGrp="1" noChangeArrowheads="1"/>
          </p:cNvSpPr>
          <p:nvPr>
            <p:ph type="title"/>
          </p:nvPr>
        </p:nvSpPr>
        <p:spPr/>
        <p:txBody>
          <a:bodyPr/>
          <a:lstStyle/>
          <a:p>
            <a:r>
              <a:rPr lang="en-US" altLang="zh-CN" sz="3600"/>
              <a:t>7</a:t>
            </a:r>
            <a:r>
              <a:rPr lang="zh-CN" altLang="en-US" sz="3600"/>
              <a:t>．网络数据备份与恢复、灾难恢复问题</a:t>
            </a:r>
          </a:p>
        </p:txBody>
      </p:sp>
      <p:sp>
        <p:nvSpPr>
          <p:cNvPr id="2411523" name="Rectangle 3"/>
          <p:cNvSpPr>
            <a:spLocks noGrp="1" noChangeArrowheads="1"/>
          </p:cNvSpPr>
          <p:nvPr>
            <p:ph type="body" idx="1"/>
          </p:nvPr>
        </p:nvSpPr>
        <p:spPr/>
        <p:txBody>
          <a:bodyPr/>
          <a:lstStyle/>
          <a:p>
            <a:r>
              <a:rPr lang="zh-CN" altLang="en-US"/>
              <a:t>计算机网络面临着诸多的威胁，任何不利的因素都有可能造成计算机中数据的丢失，破坏数据的完整性和可用性。因此，就需要制定一个完整的数据备份和灾难恢复方案，一旦出现网络故障造成数据丢失，就能及时有效的恢复数据。</a:t>
            </a:r>
          </a:p>
          <a:p>
            <a:r>
              <a:rPr lang="zh-CN" altLang="en-US"/>
              <a:t>数据备份指的是为防止计算机信息系统数据丢失或被破坏，而将全系统或部分数据集合复制到其他硬盘或磁盘阵列等存储介质上的过程。</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2546" name="Rectangle 2"/>
          <p:cNvSpPr>
            <a:spLocks noGrp="1" noChangeArrowheads="1"/>
          </p:cNvSpPr>
          <p:nvPr>
            <p:ph type="title"/>
          </p:nvPr>
        </p:nvSpPr>
        <p:spPr/>
        <p:txBody>
          <a:bodyPr/>
          <a:lstStyle/>
          <a:p>
            <a:r>
              <a:rPr lang="zh-CN" altLang="en-US"/>
              <a:t>网络安全标准 </a:t>
            </a:r>
          </a:p>
        </p:txBody>
      </p:sp>
      <p:sp>
        <p:nvSpPr>
          <p:cNvPr id="2412547" name="Rectangle 3"/>
          <p:cNvSpPr>
            <a:spLocks noGrp="1" noChangeArrowheads="1"/>
          </p:cNvSpPr>
          <p:nvPr>
            <p:ph type="body" idx="1"/>
          </p:nvPr>
        </p:nvSpPr>
        <p:spPr/>
        <p:txBody>
          <a:bodyPr/>
          <a:lstStyle/>
          <a:p>
            <a:r>
              <a:rPr lang="zh-CN" altLang="en-US"/>
              <a:t>网络安全标准指的是在网络架设、管理以及网络安全系统的设计与开发过程中，需要参考的网络安全体系结构。</a:t>
            </a:r>
          </a:p>
          <a:p>
            <a:r>
              <a:rPr lang="zh-CN" altLang="en-US"/>
              <a:t>目的是保证网络安全功能的完备性和一致性，降低安全代价和管理开销。</a:t>
            </a:r>
          </a:p>
          <a:p>
            <a:r>
              <a:rPr lang="zh-CN" altLang="en-US"/>
              <a:t>网络安全标准对于网络安全解决方案的设计、实现和管理都有重要意义。</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3570" name="Rectangle 2"/>
          <p:cNvSpPr>
            <a:spLocks noGrp="1" noChangeArrowheads="1"/>
          </p:cNvSpPr>
          <p:nvPr>
            <p:ph type="title"/>
          </p:nvPr>
        </p:nvSpPr>
        <p:spPr/>
        <p:txBody>
          <a:bodyPr/>
          <a:lstStyle/>
          <a:p>
            <a:r>
              <a:rPr lang="zh-CN" altLang="en-US" b="1"/>
              <a:t>网络安全模型</a:t>
            </a:r>
            <a:r>
              <a:rPr lang="zh-CN" altLang="en-US"/>
              <a:t> </a:t>
            </a:r>
          </a:p>
        </p:txBody>
      </p:sp>
      <p:sp>
        <p:nvSpPr>
          <p:cNvPr id="2413571" name="Rectangle 3"/>
          <p:cNvSpPr>
            <a:spLocks noGrp="1" noChangeArrowheads="1"/>
          </p:cNvSpPr>
          <p:nvPr>
            <p:ph type="body" idx="1"/>
          </p:nvPr>
        </p:nvSpPr>
        <p:spPr/>
        <p:txBody>
          <a:bodyPr/>
          <a:lstStyle/>
          <a:p>
            <a:endParaRPr lang="zh-CN" altLang="zh-CN"/>
          </a:p>
        </p:txBody>
      </p:sp>
      <p:sp>
        <p:nvSpPr>
          <p:cNvPr id="2413573" name="Rectangle 5"/>
          <p:cNvSpPr>
            <a:spLocks noChangeArrowheads="1"/>
          </p:cNvSpPr>
          <p:nvPr/>
        </p:nvSpPr>
        <p:spPr bwMode="auto">
          <a:xfrm>
            <a:off x="0" y="24860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aphicFrame>
        <p:nvGraphicFramePr>
          <p:cNvPr id="2413572" name="Object 4"/>
          <p:cNvGraphicFramePr>
            <a:graphicFrameLocks noChangeAspect="1"/>
          </p:cNvGraphicFramePr>
          <p:nvPr/>
        </p:nvGraphicFramePr>
        <p:xfrm>
          <a:off x="539750" y="3068638"/>
          <a:ext cx="8604250" cy="3074987"/>
        </p:xfrm>
        <a:graphic>
          <a:graphicData uri="http://schemas.openxmlformats.org/presentationml/2006/ole">
            <mc:AlternateContent xmlns:mc="http://schemas.openxmlformats.org/markup-compatibility/2006">
              <mc:Choice xmlns:v="urn:schemas-microsoft-com:vml" Requires="v">
                <p:oleObj spid="_x0000_s2413577" name="Visio" r:id="rId3" imgW="7488675" imgH="2675273" progId="Visio.Drawing.11">
                  <p:embed/>
                </p:oleObj>
              </mc:Choice>
              <mc:Fallback>
                <p:oleObj name="Visio" r:id="rId3" imgW="7488675" imgH="2675273" progId="Visio.Drawing.11">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750" y="3068638"/>
                        <a:ext cx="8604250" cy="30749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4596" name="Rectangle 4"/>
          <p:cNvSpPr>
            <a:spLocks noGrp="1" noChangeArrowheads="1"/>
          </p:cNvSpPr>
          <p:nvPr>
            <p:ph type="title"/>
          </p:nvPr>
        </p:nvSpPr>
        <p:spPr/>
        <p:txBody>
          <a:bodyPr/>
          <a:lstStyle/>
          <a:p>
            <a:r>
              <a:rPr lang="en-US" altLang="zh-CN"/>
              <a:t>ISO/OSI</a:t>
            </a:r>
            <a:r>
              <a:rPr lang="zh-CN" altLang="en-US"/>
              <a:t>安全体系结构 </a:t>
            </a:r>
          </a:p>
        </p:txBody>
      </p:sp>
      <p:sp>
        <p:nvSpPr>
          <p:cNvPr id="2414597" name="Rectangle 5"/>
          <p:cNvSpPr>
            <a:spLocks noGrp="1" noChangeArrowheads="1"/>
          </p:cNvSpPr>
          <p:nvPr>
            <p:ph type="body" idx="1"/>
          </p:nvPr>
        </p:nvSpPr>
        <p:spPr/>
        <p:txBody>
          <a:bodyPr/>
          <a:lstStyle/>
          <a:p>
            <a:r>
              <a:rPr lang="en-US" altLang="zh-CN"/>
              <a:t>ISO</a:t>
            </a:r>
            <a:r>
              <a:rPr lang="zh-CN" altLang="en-US"/>
              <a:t>安全体系结构其核心内容是保证异构计算机系统之间远距离交换信息的安全。</a:t>
            </a:r>
          </a:p>
          <a:p>
            <a:r>
              <a:rPr lang="zh-CN" altLang="en-US"/>
              <a:t>在</a:t>
            </a:r>
            <a:r>
              <a:rPr lang="en-US" altLang="zh-CN"/>
              <a:t>OSI</a:t>
            </a:r>
            <a:r>
              <a:rPr lang="zh-CN" altLang="en-US"/>
              <a:t>安全参考模型中增设了安全服务</a:t>
            </a:r>
            <a:r>
              <a:rPr lang="en-US" altLang="zh-CN"/>
              <a:t>(Security Service)</a:t>
            </a:r>
            <a:r>
              <a:rPr lang="zh-CN" altLang="en-US"/>
              <a:t>、安全机制</a:t>
            </a:r>
            <a:r>
              <a:rPr lang="en-US" altLang="zh-CN"/>
              <a:t>(Security Mechanism)</a:t>
            </a:r>
            <a:r>
              <a:rPr lang="zh-CN" altLang="en-US"/>
              <a:t>和安全管理</a:t>
            </a:r>
            <a:r>
              <a:rPr lang="en-US" altLang="zh-CN"/>
              <a:t>(Security Management),</a:t>
            </a:r>
            <a:r>
              <a:rPr lang="zh-CN" altLang="en-US"/>
              <a:t>并给出了</a:t>
            </a:r>
            <a:r>
              <a:rPr lang="en-US" altLang="zh-CN"/>
              <a:t>OSI</a:t>
            </a:r>
            <a:r>
              <a:rPr lang="zh-CN" altLang="en-US"/>
              <a:t>网络层次、安全服务和安全机制之间的逻辑关系。定义了</a:t>
            </a:r>
            <a:r>
              <a:rPr lang="en-US" altLang="zh-CN"/>
              <a:t>5</a:t>
            </a:r>
            <a:r>
              <a:rPr lang="zh-CN" altLang="en-US"/>
              <a:t>大类安全服务，提供了</a:t>
            </a:r>
            <a:r>
              <a:rPr lang="en-US" altLang="zh-CN"/>
              <a:t>8</a:t>
            </a:r>
            <a:r>
              <a:rPr lang="zh-CN" altLang="en-US"/>
              <a:t>大类安全机制以及相应的开放系统互联的安全管理，并根据具体系统适当配置于</a:t>
            </a:r>
            <a:r>
              <a:rPr lang="en-US" altLang="zh-CN"/>
              <a:t>OSI</a:t>
            </a:r>
            <a:r>
              <a:rPr lang="zh-CN" altLang="en-US"/>
              <a:t>模型的</a:t>
            </a:r>
            <a:r>
              <a:rPr lang="en-US" altLang="zh-CN"/>
              <a:t>7</a:t>
            </a:r>
            <a:r>
              <a:rPr lang="zh-CN" altLang="en-US"/>
              <a:t>层协议中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5618" name="Rectangle 2"/>
          <p:cNvSpPr>
            <a:spLocks noGrp="1" noChangeArrowheads="1"/>
          </p:cNvSpPr>
          <p:nvPr>
            <p:ph type="title"/>
          </p:nvPr>
        </p:nvSpPr>
        <p:spPr/>
        <p:txBody>
          <a:bodyPr/>
          <a:lstStyle/>
          <a:p>
            <a:r>
              <a:rPr lang="en-US" altLang="zh-CN"/>
              <a:t>ISO/OSI</a:t>
            </a:r>
            <a:r>
              <a:rPr lang="zh-CN" altLang="en-US"/>
              <a:t>安全体系结构</a:t>
            </a:r>
          </a:p>
        </p:txBody>
      </p:sp>
      <p:sp>
        <p:nvSpPr>
          <p:cNvPr id="2415619" name="Rectangle 3"/>
          <p:cNvSpPr>
            <a:spLocks noGrp="1" noChangeArrowheads="1"/>
          </p:cNvSpPr>
          <p:nvPr>
            <p:ph type="body" idx="1"/>
          </p:nvPr>
        </p:nvSpPr>
        <p:spPr/>
        <p:txBody>
          <a:bodyPr/>
          <a:lstStyle/>
          <a:p>
            <a:endParaRPr lang="zh-CN" altLang="zh-CN"/>
          </a:p>
        </p:txBody>
      </p:sp>
      <p:sp>
        <p:nvSpPr>
          <p:cNvPr id="2415621" name="Rectangle 5"/>
          <p:cNvSpPr>
            <a:spLocks noChangeArrowheads="1"/>
          </p:cNvSpPr>
          <p:nvPr/>
        </p:nvSpPr>
        <p:spPr bwMode="auto">
          <a:xfrm>
            <a:off x="0" y="1752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aphicFrame>
        <p:nvGraphicFramePr>
          <p:cNvPr id="2415620" name="Object 4"/>
          <p:cNvGraphicFramePr>
            <a:graphicFrameLocks noChangeAspect="1"/>
          </p:cNvGraphicFramePr>
          <p:nvPr/>
        </p:nvGraphicFramePr>
        <p:xfrm>
          <a:off x="755650" y="1412875"/>
          <a:ext cx="7308850" cy="4652963"/>
        </p:xfrm>
        <a:graphic>
          <a:graphicData uri="http://schemas.openxmlformats.org/presentationml/2006/ole">
            <mc:AlternateContent xmlns:mc="http://schemas.openxmlformats.org/markup-compatibility/2006">
              <mc:Choice xmlns:v="urn:schemas-microsoft-com:vml" Requires="v">
                <p:oleObj spid="_x0000_s2415625" name="Visio" r:id="rId3" imgW="6016229" imgH="3824456" progId="Visio.Drawing.11">
                  <p:embed/>
                </p:oleObj>
              </mc:Choice>
              <mc:Fallback>
                <p:oleObj name="Visio" r:id="rId3" imgW="6016229" imgH="3824456" progId="Visio.Drawing.11">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650" y="1412875"/>
                        <a:ext cx="7308850" cy="46529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6642" name="Rectangle 2"/>
          <p:cNvSpPr>
            <a:spLocks noGrp="1" noChangeArrowheads="1"/>
          </p:cNvSpPr>
          <p:nvPr>
            <p:ph type="title"/>
          </p:nvPr>
        </p:nvSpPr>
        <p:spPr/>
        <p:txBody>
          <a:bodyPr/>
          <a:lstStyle/>
          <a:p>
            <a:r>
              <a:rPr lang="en-US" altLang="zh-CN" b="1"/>
              <a:t>ISO</a:t>
            </a:r>
            <a:r>
              <a:rPr lang="zh-CN" altLang="en-US" b="1"/>
              <a:t>安全体系结构的安全服务</a:t>
            </a:r>
            <a:r>
              <a:rPr lang="zh-CN" altLang="en-US"/>
              <a:t> </a:t>
            </a:r>
          </a:p>
        </p:txBody>
      </p:sp>
      <p:sp>
        <p:nvSpPr>
          <p:cNvPr id="2416643" name="Rectangle 3"/>
          <p:cNvSpPr>
            <a:spLocks noGrp="1" noChangeArrowheads="1"/>
          </p:cNvSpPr>
          <p:nvPr>
            <p:ph type="body" idx="1"/>
          </p:nvPr>
        </p:nvSpPr>
        <p:spPr/>
        <p:txBody>
          <a:bodyPr/>
          <a:lstStyle/>
          <a:p>
            <a:r>
              <a:rPr lang="zh-CN" altLang="en-US"/>
              <a:t>安全服务是一种由系统提供的对资源进行特殊保护的进程或通信服务。安全服务通过安全机制来实现安全策略。</a:t>
            </a:r>
            <a:r>
              <a:rPr lang="en-US" altLang="zh-CN"/>
              <a:t>ISO</a:t>
            </a:r>
            <a:r>
              <a:rPr lang="zh-CN" altLang="en-US"/>
              <a:t>安全体系结构定义了五大类型共</a:t>
            </a:r>
            <a:r>
              <a:rPr lang="en-US" altLang="zh-CN"/>
              <a:t>14</a:t>
            </a:r>
            <a:r>
              <a:rPr lang="zh-CN" altLang="en-US"/>
              <a:t>项特定安全服务。 </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9770" name="Rectangle 58"/>
          <p:cNvSpPr>
            <a:spLocks noGrp="1" noChangeArrowheads="1"/>
          </p:cNvSpPr>
          <p:nvPr>
            <p:ph type="title"/>
          </p:nvPr>
        </p:nvSpPr>
        <p:spPr/>
        <p:txBody>
          <a:bodyPr/>
          <a:lstStyle/>
          <a:p>
            <a:r>
              <a:rPr lang="en-US" altLang="zh-CN" b="1"/>
              <a:t>ISO</a:t>
            </a:r>
            <a:r>
              <a:rPr lang="zh-CN" altLang="en-US" b="1"/>
              <a:t>安全体系结构的安全服务</a:t>
            </a:r>
          </a:p>
        </p:txBody>
      </p:sp>
      <p:graphicFrame>
        <p:nvGraphicFramePr>
          <p:cNvPr id="2419769" name="Group 57"/>
          <p:cNvGraphicFramePr>
            <a:graphicFrameLocks noGrp="1"/>
          </p:cNvGraphicFramePr>
          <p:nvPr>
            <p:ph idx="1"/>
          </p:nvPr>
        </p:nvGraphicFramePr>
        <p:xfrm>
          <a:off x="838200" y="1341438"/>
          <a:ext cx="8305800" cy="4876800"/>
        </p:xfrm>
        <a:graphic>
          <a:graphicData uri="http://schemas.openxmlformats.org/drawingml/2006/table">
            <a:tbl>
              <a:tblPr/>
              <a:tblGrid>
                <a:gridCol w="2085975"/>
                <a:gridCol w="1538288"/>
                <a:gridCol w="4681537"/>
              </a:tblGrid>
              <a:tr h="1358900">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zh-CN" altLang="en-US" sz="24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分类</a:t>
                      </a:r>
                      <a:endParaRPr kumimoji="1" lang="zh-CN" altLang="en-US" sz="2400" b="0" i="0" u="none" strike="noStrike" cap="none" normalizeH="0" baseline="0" smtClean="0">
                        <a:ln>
                          <a:noFill/>
                        </a:ln>
                        <a:solidFill>
                          <a:schemeClr val="tx1"/>
                        </a:solidFill>
                        <a:effectLst/>
                        <a:latin typeface="Times New Roman" pitchFamily="18" charset="0"/>
                        <a:ea typeface="宋体" pitchFamily="2" charset="-122"/>
                      </a:endParaRPr>
                    </a:p>
                  </a:txBody>
                  <a:tcPr anchor="ctr" horzOverflow="overflow">
                    <a:lnL w="25400" cap="flat" cmpd="sng" algn="ctr">
                      <a:solidFill>
                        <a:srgbClr val="008000"/>
                      </a:solidFill>
                      <a:prstDash val="solid"/>
                      <a:round/>
                      <a:headEnd type="none" w="med" len="med"/>
                      <a:tailEnd type="none" w="med" len="med"/>
                    </a:lnL>
                    <a:lnR w="25400" cap="flat" cmpd="sng" algn="ctr">
                      <a:solidFill>
                        <a:srgbClr val="999999"/>
                      </a:solidFill>
                      <a:prstDash val="solid"/>
                      <a:round/>
                      <a:headEnd type="none" w="med" len="med"/>
                      <a:tailEnd type="none" w="med" len="med"/>
                    </a:lnR>
                    <a:lnT w="25400" cap="flat" cmpd="sng" algn="ctr">
                      <a:solidFill>
                        <a:srgbClr val="008000"/>
                      </a:solidFill>
                      <a:prstDash val="solid"/>
                      <a:round/>
                      <a:headEnd type="none" w="med" len="med"/>
                      <a:tailEnd type="none" w="med" len="med"/>
                    </a:lnT>
                    <a:lnB w="25400" cap="flat" cmpd="sng" algn="ctr">
                      <a:solidFill>
                        <a:srgbClr val="999999"/>
                      </a:solidFill>
                      <a:prstDash val="solid"/>
                      <a:round/>
                      <a:headEnd type="none" w="med" len="med"/>
                      <a:tailEnd type="none" w="med" len="med"/>
                    </a:lnB>
                    <a:lnTlToBr>
                      <a:noFill/>
                    </a:lnTlToBr>
                    <a:lnBlToTr>
                      <a:noFill/>
                    </a:lnBlToTr>
                    <a:solidFill>
                      <a:srgbClr val="CCFFCC"/>
                    </a:solid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zh-CN" altLang="en-US" sz="24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特定服务</a:t>
                      </a:r>
                      <a:endParaRPr kumimoji="1" lang="zh-CN" altLang="en-US" sz="2400" b="0" i="0" u="none" strike="noStrike" cap="none" normalizeH="0" baseline="0" smtClean="0">
                        <a:ln>
                          <a:noFill/>
                        </a:ln>
                        <a:solidFill>
                          <a:schemeClr val="tx1"/>
                        </a:solidFill>
                        <a:effectLst/>
                        <a:latin typeface="Times New Roman" pitchFamily="18" charset="0"/>
                        <a:ea typeface="宋体" pitchFamily="2" charset="-122"/>
                      </a:endParaRPr>
                    </a:p>
                  </a:txBody>
                  <a:tcPr anchor="ctr" horzOverflow="overflow">
                    <a:lnL w="25400" cap="flat" cmpd="sng" algn="ctr">
                      <a:solidFill>
                        <a:srgbClr val="999999"/>
                      </a:solidFill>
                      <a:prstDash val="solid"/>
                      <a:round/>
                      <a:headEnd type="none" w="med" len="med"/>
                      <a:tailEnd type="none" w="med" len="med"/>
                    </a:lnL>
                    <a:lnR w="25400" cap="flat" cmpd="sng" algn="ctr">
                      <a:solidFill>
                        <a:srgbClr val="999999"/>
                      </a:solidFill>
                      <a:prstDash val="solid"/>
                      <a:round/>
                      <a:headEnd type="none" w="med" len="med"/>
                      <a:tailEnd type="none" w="med" len="med"/>
                    </a:lnR>
                    <a:lnT w="25400" cap="flat" cmpd="sng" algn="ctr">
                      <a:solidFill>
                        <a:srgbClr val="008000"/>
                      </a:solidFill>
                      <a:prstDash val="solid"/>
                      <a:round/>
                      <a:headEnd type="none" w="med" len="med"/>
                      <a:tailEnd type="none" w="med" len="med"/>
                    </a:lnT>
                    <a:lnB w="25400" cap="flat" cmpd="sng" algn="ctr">
                      <a:solidFill>
                        <a:srgbClr val="999999"/>
                      </a:solidFill>
                      <a:prstDash val="solid"/>
                      <a:round/>
                      <a:headEnd type="none" w="med" len="med"/>
                      <a:tailEnd type="none" w="med" len="med"/>
                    </a:lnB>
                    <a:lnTlToBr>
                      <a:noFill/>
                    </a:lnTlToBr>
                    <a:lnBlToTr>
                      <a:noFill/>
                    </a:lnBlToTr>
                    <a:solidFill>
                      <a:srgbClr val="CCFFCC"/>
                    </a:solid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zh-CN" altLang="en-US" sz="24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内容</a:t>
                      </a:r>
                      <a:endParaRPr kumimoji="1" lang="zh-CN" altLang="en-US" sz="2400" b="0" i="0" u="none" strike="noStrike" cap="none" normalizeH="0" baseline="0" smtClean="0">
                        <a:ln>
                          <a:noFill/>
                        </a:ln>
                        <a:solidFill>
                          <a:schemeClr val="tx1"/>
                        </a:solidFill>
                        <a:effectLst/>
                        <a:latin typeface="Times New Roman" pitchFamily="18" charset="0"/>
                        <a:ea typeface="宋体" pitchFamily="2" charset="-122"/>
                      </a:endParaRPr>
                    </a:p>
                  </a:txBody>
                  <a:tcPr anchor="ctr" horzOverflow="overflow">
                    <a:lnL w="25400" cap="flat" cmpd="sng" algn="ctr">
                      <a:solidFill>
                        <a:srgbClr val="999999"/>
                      </a:solidFill>
                      <a:prstDash val="solid"/>
                      <a:round/>
                      <a:headEnd type="none" w="med" len="med"/>
                      <a:tailEnd type="none" w="med" len="med"/>
                    </a:lnL>
                    <a:lnR w="25400" cap="flat" cmpd="sng" algn="ctr">
                      <a:solidFill>
                        <a:srgbClr val="008000"/>
                      </a:solidFill>
                      <a:prstDash val="solid"/>
                      <a:round/>
                      <a:headEnd type="none" w="med" len="med"/>
                      <a:tailEnd type="none" w="med" len="med"/>
                    </a:lnR>
                    <a:lnT w="25400" cap="flat" cmpd="sng" algn="ctr">
                      <a:solidFill>
                        <a:srgbClr val="008000"/>
                      </a:solidFill>
                      <a:prstDash val="solid"/>
                      <a:round/>
                      <a:headEnd type="none" w="med" len="med"/>
                      <a:tailEnd type="none" w="med" len="med"/>
                    </a:lnT>
                    <a:lnB w="25400" cap="flat" cmpd="sng" algn="ctr">
                      <a:solidFill>
                        <a:srgbClr val="999999"/>
                      </a:solidFill>
                      <a:prstDash val="solid"/>
                      <a:round/>
                      <a:headEnd type="none" w="med" len="med"/>
                      <a:tailEnd type="none" w="med" len="med"/>
                    </a:lnB>
                    <a:lnTlToBr>
                      <a:noFill/>
                    </a:lnTlToBr>
                    <a:lnBlToTr>
                      <a:noFill/>
                    </a:lnBlToTr>
                    <a:solidFill>
                      <a:srgbClr val="CCFFCC"/>
                    </a:solidFill>
                  </a:tcPr>
                </a:tc>
              </a:tr>
              <a:tr h="2159000">
                <a:tc rowSpan="2">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2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认证服务</a:t>
                      </a:r>
                      <a:r>
                        <a:rPr kumimoji="1" lang="en-US" altLang="zh-CN" sz="2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a:t>
                      </a:r>
                      <a:r>
                        <a:rPr kumimoji="1" lang="zh-CN" altLang="en-US" sz="2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确保通信实体就是它所声称的实体，又称鉴别服务</a:t>
                      </a:r>
                      <a:r>
                        <a:rPr kumimoji="1" lang="en-US" altLang="zh-CN" sz="2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a:t>
                      </a:r>
                      <a:endParaRPr kumimoji="1" lang="en-US" altLang="zh-CN" sz="24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008000"/>
                      </a:solidFill>
                      <a:prstDash val="solid"/>
                      <a:round/>
                      <a:headEnd type="none" w="med" len="med"/>
                      <a:tailEnd type="none" w="med" len="med"/>
                    </a:lnL>
                    <a:lnR w="25400" cap="flat" cmpd="sng" algn="ctr">
                      <a:solidFill>
                        <a:srgbClr val="999999"/>
                      </a:solidFill>
                      <a:prstDash val="solid"/>
                      <a:round/>
                      <a:headEnd type="none" w="med" len="med"/>
                      <a:tailEnd type="none" w="med" len="med"/>
                    </a:lnR>
                    <a:lnT w="25400" cap="flat" cmpd="sng" algn="ctr">
                      <a:solidFill>
                        <a:srgbClr val="999999"/>
                      </a:solidFill>
                      <a:prstDash val="solid"/>
                      <a:round/>
                      <a:headEnd type="none" w="med" len="med"/>
                      <a:tailEnd type="none" w="med" len="med"/>
                    </a:lnT>
                    <a:lnB w="25400" cap="flat" cmpd="sng" algn="ctr">
                      <a:solidFill>
                        <a:srgbClr val="008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2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对等实体认证</a:t>
                      </a:r>
                      <a:endParaRPr kumimoji="1" lang="zh-CN" altLang="en-US" sz="24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999999"/>
                      </a:solidFill>
                      <a:prstDash val="solid"/>
                      <a:round/>
                      <a:headEnd type="none" w="med" len="med"/>
                      <a:tailEnd type="none" w="med" len="med"/>
                    </a:lnL>
                    <a:lnR w="25400" cap="flat" cmpd="sng" algn="ctr">
                      <a:solidFill>
                        <a:srgbClr val="999999"/>
                      </a:solidFill>
                      <a:prstDash val="solid"/>
                      <a:round/>
                      <a:headEnd type="none" w="med" len="med"/>
                      <a:tailEnd type="none" w="med" len="med"/>
                    </a:lnR>
                    <a:lnT w="25400" cap="flat" cmpd="sng" algn="ctr">
                      <a:solidFill>
                        <a:srgbClr val="999999"/>
                      </a:solidFill>
                      <a:prstDash val="solid"/>
                      <a:round/>
                      <a:headEnd type="none" w="med" len="med"/>
                      <a:tailEnd type="none" w="med" len="med"/>
                    </a:lnT>
                    <a:lnB w="25400" cap="flat" cmpd="sng" algn="ctr">
                      <a:solidFill>
                        <a:srgbClr val="999999"/>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2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用于逻辑连接建立和数据传输阶段，为该连接的实体的身份提供可信性保障</a:t>
                      </a:r>
                      <a:endParaRPr kumimoji="1" lang="zh-CN" altLang="en-US" sz="24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999999"/>
                      </a:solidFill>
                      <a:prstDash val="solid"/>
                      <a:round/>
                      <a:headEnd type="none" w="med" len="med"/>
                      <a:tailEnd type="none" w="med" len="med"/>
                    </a:lnL>
                    <a:lnR w="25400" cap="flat" cmpd="sng" algn="ctr">
                      <a:solidFill>
                        <a:srgbClr val="008000"/>
                      </a:solidFill>
                      <a:prstDash val="solid"/>
                      <a:round/>
                      <a:headEnd type="none" w="med" len="med"/>
                      <a:tailEnd type="none" w="med" len="med"/>
                    </a:lnR>
                    <a:lnT w="25400" cap="flat" cmpd="sng" algn="ctr">
                      <a:solidFill>
                        <a:srgbClr val="999999"/>
                      </a:solidFill>
                      <a:prstDash val="solid"/>
                      <a:round/>
                      <a:headEnd type="none" w="med" len="med"/>
                      <a:tailEnd type="none" w="med" len="med"/>
                    </a:lnT>
                    <a:lnB w="25400" cap="flat" cmpd="sng" algn="ctr">
                      <a:solidFill>
                        <a:srgbClr val="999999"/>
                      </a:solidFill>
                      <a:prstDash val="solid"/>
                      <a:round/>
                      <a:headEnd type="none" w="med" len="med"/>
                      <a:tailEnd type="none" w="med" len="med"/>
                    </a:lnB>
                    <a:lnTlToBr>
                      <a:noFill/>
                    </a:lnTlToBr>
                    <a:lnBlToTr>
                      <a:noFill/>
                    </a:lnBlToTr>
                    <a:noFill/>
                  </a:tcPr>
                </a:tc>
              </a:tr>
              <a:tr h="1358900">
                <a:tc vMerge="1">
                  <a:txBody>
                    <a:bodyPr/>
                    <a:lstStyle/>
                    <a:p>
                      <a:endParaRPr lang="zh-CN" altLang="en-US"/>
                    </a:p>
                  </a:txBody>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2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数据源认证</a:t>
                      </a:r>
                      <a:endParaRPr kumimoji="1" lang="zh-CN" altLang="en-US" sz="24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999999"/>
                      </a:solidFill>
                      <a:prstDash val="solid"/>
                      <a:round/>
                      <a:headEnd type="none" w="med" len="med"/>
                      <a:tailEnd type="none" w="med" len="med"/>
                    </a:lnL>
                    <a:lnR w="25400" cap="flat" cmpd="sng" algn="ctr">
                      <a:solidFill>
                        <a:srgbClr val="999999"/>
                      </a:solidFill>
                      <a:prstDash val="solid"/>
                      <a:round/>
                      <a:headEnd type="none" w="med" len="med"/>
                      <a:tailEnd type="none" w="med" len="med"/>
                    </a:lnR>
                    <a:lnT w="25400" cap="flat" cmpd="sng" algn="ctr">
                      <a:solidFill>
                        <a:srgbClr val="999999"/>
                      </a:solidFill>
                      <a:prstDash val="solid"/>
                      <a:round/>
                      <a:headEnd type="none" w="med" len="med"/>
                      <a:tailEnd type="none" w="med" len="med"/>
                    </a:lnT>
                    <a:lnB w="25400" cap="flat" cmpd="sng" algn="ctr">
                      <a:solidFill>
                        <a:srgbClr val="008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2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在无连接传输时，保证收到的信息来源是所声称的来源</a:t>
                      </a:r>
                      <a:endParaRPr kumimoji="1" lang="zh-CN" altLang="en-US" sz="24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999999"/>
                      </a:solidFill>
                      <a:prstDash val="solid"/>
                      <a:round/>
                      <a:headEnd type="none" w="med" len="med"/>
                      <a:tailEnd type="none" w="med" len="med"/>
                    </a:lnL>
                    <a:lnR w="25400" cap="flat" cmpd="sng" algn="ctr">
                      <a:solidFill>
                        <a:srgbClr val="008000"/>
                      </a:solidFill>
                      <a:prstDash val="solid"/>
                      <a:round/>
                      <a:headEnd type="none" w="med" len="med"/>
                      <a:tailEnd type="none" w="med" len="med"/>
                    </a:lnR>
                    <a:lnT w="25400" cap="flat" cmpd="sng" algn="ctr">
                      <a:solidFill>
                        <a:srgbClr val="999999"/>
                      </a:solidFill>
                      <a:prstDash val="solid"/>
                      <a:round/>
                      <a:headEnd type="none" w="med" len="med"/>
                      <a:tailEnd type="none" w="med" len="med"/>
                    </a:lnT>
                    <a:lnB w="25400" cap="flat" cmpd="sng" algn="ctr">
                      <a:solidFill>
                        <a:srgbClr val="008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1954" name="Rectangle 194"/>
          <p:cNvSpPr>
            <a:spLocks noGrp="1" noChangeArrowheads="1"/>
          </p:cNvSpPr>
          <p:nvPr>
            <p:ph type="title"/>
          </p:nvPr>
        </p:nvSpPr>
        <p:spPr/>
        <p:txBody>
          <a:bodyPr/>
          <a:lstStyle/>
          <a:p>
            <a:r>
              <a:rPr lang="en-US" altLang="zh-CN" b="1"/>
              <a:t>ISO</a:t>
            </a:r>
            <a:r>
              <a:rPr lang="zh-CN" altLang="en-US" b="1"/>
              <a:t>安全体系结构的安全服务</a:t>
            </a:r>
          </a:p>
        </p:txBody>
      </p:sp>
      <p:graphicFrame>
        <p:nvGraphicFramePr>
          <p:cNvPr id="2421956" name="Group 196"/>
          <p:cNvGraphicFramePr>
            <a:graphicFrameLocks noGrp="1"/>
          </p:cNvGraphicFramePr>
          <p:nvPr>
            <p:ph idx="1"/>
          </p:nvPr>
        </p:nvGraphicFramePr>
        <p:xfrm>
          <a:off x="838200" y="1341438"/>
          <a:ext cx="8305800" cy="4887596"/>
        </p:xfrm>
        <a:graphic>
          <a:graphicData uri="http://schemas.openxmlformats.org/drawingml/2006/table">
            <a:tbl>
              <a:tblPr/>
              <a:tblGrid>
                <a:gridCol w="2085975"/>
                <a:gridCol w="1538288"/>
                <a:gridCol w="4681537"/>
              </a:tblGrid>
              <a:tr h="696913">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zh-CN" altLang="en-US" sz="20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分类</a:t>
                      </a:r>
                      <a:endParaRPr kumimoji="1" lang="zh-CN" altLang="en-US" sz="2000" b="0" i="0" u="none" strike="noStrike" cap="none" normalizeH="0" baseline="0" smtClean="0">
                        <a:ln>
                          <a:noFill/>
                        </a:ln>
                        <a:solidFill>
                          <a:schemeClr val="tx1"/>
                        </a:solidFill>
                        <a:effectLst/>
                        <a:latin typeface="Times New Roman" pitchFamily="18" charset="0"/>
                        <a:ea typeface="宋体" pitchFamily="2" charset="-122"/>
                      </a:endParaRPr>
                    </a:p>
                  </a:txBody>
                  <a:tcPr anchor="ctr" horzOverflow="overflow">
                    <a:lnL w="25400" cap="flat" cmpd="sng" algn="ctr">
                      <a:solidFill>
                        <a:srgbClr val="008000"/>
                      </a:solidFill>
                      <a:prstDash val="solid"/>
                      <a:round/>
                      <a:headEnd type="none" w="med" len="med"/>
                      <a:tailEnd type="none" w="med" len="med"/>
                    </a:lnL>
                    <a:lnR w="25400" cap="flat" cmpd="sng" algn="ctr">
                      <a:solidFill>
                        <a:srgbClr val="999999"/>
                      </a:solidFill>
                      <a:prstDash val="solid"/>
                      <a:round/>
                      <a:headEnd type="none" w="med" len="med"/>
                      <a:tailEnd type="none" w="med" len="med"/>
                    </a:lnR>
                    <a:lnT w="25400" cap="flat" cmpd="sng" algn="ctr">
                      <a:solidFill>
                        <a:srgbClr val="008000"/>
                      </a:solidFill>
                      <a:prstDash val="solid"/>
                      <a:round/>
                      <a:headEnd type="none" w="med" len="med"/>
                      <a:tailEnd type="none" w="med" len="med"/>
                    </a:lnT>
                    <a:lnB w="25400" cap="flat" cmpd="sng" algn="ctr">
                      <a:solidFill>
                        <a:srgbClr val="999999"/>
                      </a:solidFill>
                      <a:prstDash val="solid"/>
                      <a:round/>
                      <a:headEnd type="none" w="med" len="med"/>
                      <a:tailEnd type="none" w="med" len="med"/>
                    </a:lnB>
                    <a:lnTlToBr>
                      <a:noFill/>
                    </a:lnTlToBr>
                    <a:lnBlToTr>
                      <a:noFill/>
                    </a:lnBlToTr>
                    <a:solidFill>
                      <a:srgbClr val="CCFFCC"/>
                    </a:solid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zh-CN" altLang="en-US" sz="20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特定服务</a:t>
                      </a:r>
                      <a:endParaRPr kumimoji="1" lang="zh-CN" altLang="en-US" sz="2000" b="0" i="0" u="none" strike="noStrike" cap="none" normalizeH="0" baseline="0" smtClean="0">
                        <a:ln>
                          <a:noFill/>
                        </a:ln>
                        <a:solidFill>
                          <a:schemeClr val="tx1"/>
                        </a:solidFill>
                        <a:effectLst/>
                        <a:latin typeface="Times New Roman" pitchFamily="18" charset="0"/>
                        <a:ea typeface="宋体" pitchFamily="2" charset="-122"/>
                      </a:endParaRPr>
                    </a:p>
                  </a:txBody>
                  <a:tcPr anchor="ctr" horzOverflow="overflow">
                    <a:lnL w="25400" cap="flat" cmpd="sng" algn="ctr">
                      <a:solidFill>
                        <a:srgbClr val="999999"/>
                      </a:solidFill>
                      <a:prstDash val="solid"/>
                      <a:round/>
                      <a:headEnd type="none" w="med" len="med"/>
                      <a:tailEnd type="none" w="med" len="med"/>
                    </a:lnL>
                    <a:lnR w="25400" cap="flat" cmpd="sng" algn="ctr">
                      <a:solidFill>
                        <a:srgbClr val="999999"/>
                      </a:solidFill>
                      <a:prstDash val="solid"/>
                      <a:round/>
                      <a:headEnd type="none" w="med" len="med"/>
                      <a:tailEnd type="none" w="med" len="med"/>
                    </a:lnR>
                    <a:lnT w="25400" cap="flat" cmpd="sng" algn="ctr">
                      <a:solidFill>
                        <a:srgbClr val="008000"/>
                      </a:solidFill>
                      <a:prstDash val="solid"/>
                      <a:round/>
                      <a:headEnd type="none" w="med" len="med"/>
                      <a:tailEnd type="none" w="med" len="med"/>
                    </a:lnT>
                    <a:lnB w="25400" cap="flat" cmpd="sng" algn="ctr">
                      <a:solidFill>
                        <a:srgbClr val="999999"/>
                      </a:solidFill>
                      <a:prstDash val="solid"/>
                      <a:round/>
                      <a:headEnd type="none" w="med" len="med"/>
                      <a:tailEnd type="none" w="med" len="med"/>
                    </a:lnB>
                    <a:lnTlToBr>
                      <a:noFill/>
                    </a:lnTlToBr>
                    <a:lnBlToTr>
                      <a:noFill/>
                    </a:lnBlToTr>
                    <a:solidFill>
                      <a:srgbClr val="CCFFCC"/>
                    </a:solid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zh-CN" altLang="en-US" sz="20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内容</a:t>
                      </a:r>
                      <a:endParaRPr kumimoji="1" lang="zh-CN" altLang="en-US" sz="2000" b="0" i="0" u="none" strike="noStrike" cap="none" normalizeH="0" baseline="0" smtClean="0">
                        <a:ln>
                          <a:noFill/>
                        </a:ln>
                        <a:solidFill>
                          <a:schemeClr val="tx1"/>
                        </a:solidFill>
                        <a:effectLst/>
                        <a:latin typeface="Times New Roman" pitchFamily="18" charset="0"/>
                        <a:ea typeface="宋体" pitchFamily="2" charset="-122"/>
                      </a:endParaRPr>
                    </a:p>
                  </a:txBody>
                  <a:tcPr anchor="ctr" horzOverflow="overflow">
                    <a:lnL w="25400" cap="flat" cmpd="sng" algn="ctr">
                      <a:solidFill>
                        <a:srgbClr val="999999"/>
                      </a:solidFill>
                      <a:prstDash val="solid"/>
                      <a:round/>
                      <a:headEnd type="none" w="med" len="med"/>
                      <a:tailEnd type="none" w="med" len="med"/>
                    </a:lnL>
                    <a:lnR w="25400" cap="flat" cmpd="sng" algn="ctr">
                      <a:solidFill>
                        <a:srgbClr val="008000"/>
                      </a:solidFill>
                      <a:prstDash val="solid"/>
                      <a:round/>
                      <a:headEnd type="none" w="med" len="med"/>
                      <a:tailEnd type="none" w="med" len="med"/>
                    </a:lnR>
                    <a:lnT w="25400" cap="flat" cmpd="sng" algn="ctr">
                      <a:solidFill>
                        <a:srgbClr val="008000"/>
                      </a:solidFill>
                      <a:prstDash val="solid"/>
                      <a:round/>
                      <a:headEnd type="none" w="med" len="med"/>
                      <a:tailEnd type="none" w="med" len="med"/>
                    </a:lnT>
                    <a:lnB w="25400" cap="flat" cmpd="sng" algn="ctr">
                      <a:solidFill>
                        <a:srgbClr val="999999"/>
                      </a:solidFill>
                      <a:prstDash val="solid"/>
                      <a:round/>
                      <a:headEnd type="none" w="med" len="med"/>
                      <a:tailEnd type="none" w="med" len="med"/>
                    </a:lnB>
                    <a:lnTlToBr>
                      <a:noFill/>
                    </a:lnTlToBr>
                    <a:lnBlToTr>
                      <a:noFill/>
                    </a:lnBlToTr>
                    <a:solidFill>
                      <a:srgbClr val="CCFFCC"/>
                    </a:solidFill>
                  </a:tcPr>
                </a:tc>
              </a:tr>
              <a:tr h="1390650">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访问控制服务</a:t>
                      </a:r>
                      <a:endParaRPr kumimoji="1" lang="zh-CN" altLang="en-US"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008000"/>
                      </a:solidFill>
                      <a:prstDash val="solid"/>
                      <a:round/>
                      <a:headEnd type="none" w="med" len="med"/>
                      <a:tailEnd type="none" w="med" len="med"/>
                    </a:lnL>
                    <a:lnR w="25400" cap="flat" cmpd="sng" algn="ctr">
                      <a:solidFill>
                        <a:srgbClr val="999999"/>
                      </a:solidFill>
                      <a:prstDash val="solid"/>
                      <a:round/>
                      <a:headEnd type="none" w="med" len="med"/>
                      <a:tailEnd type="none" w="med" len="med"/>
                    </a:lnR>
                    <a:lnT w="25400" cap="flat" cmpd="sng" algn="ctr">
                      <a:solidFill>
                        <a:srgbClr val="999999"/>
                      </a:solidFill>
                      <a:prstDash val="solid"/>
                      <a:round/>
                      <a:headEnd type="none" w="med" len="med"/>
                      <a:tailEnd type="none" w="med" len="med"/>
                    </a:lnT>
                    <a:lnB w="25400" cap="flat" cmpd="sng" algn="ctr">
                      <a:solidFill>
                        <a:srgbClr val="999999"/>
                      </a:solidFill>
                      <a:prstDash val="solid"/>
                      <a:round/>
                      <a:headEnd type="none" w="med" len="med"/>
                      <a:tailEnd type="none" w="med" len="med"/>
                    </a:lnB>
                    <a:lnTlToBr>
                      <a:noFill/>
                    </a:lnTlToBr>
                    <a:lnBlToTr>
                      <a:noFill/>
                    </a:lnBlToTr>
                    <a:noFill/>
                  </a:tcPr>
                </a:tc>
                <a:tc>
                  <a:txBody>
                    <a:bodyPr/>
                    <a:lstStyle>
                      <a:lvl1pPr>
                        <a:defRPr sz="2400" b="1">
                          <a:solidFill>
                            <a:srgbClr val="000000"/>
                          </a:solidFill>
                          <a:latin typeface="Arial Black" pitchFamily="34" charset="0"/>
                          <a:ea typeface="宋体" pitchFamily="2" charset="-122"/>
                        </a:defRPr>
                      </a:lvl1pPr>
                      <a:lvl2pPr>
                        <a:defRPr sz="2000" b="1">
                          <a:solidFill>
                            <a:srgbClr val="000000"/>
                          </a:solidFill>
                          <a:latin typeface="Arial Black" pitchFamily="34" charset="0"/>
                          <a:ea typeface="宋体" pitchFamily="2" charset="-122"/>
                        </a:defRPr>
                      </a:lvl2pPr>
                      <a:lvl3pPr>
                        <a:buClr>
                          <a:schemeClr val="tx1"/>
                        </a:buClr>
                        <a:defRPr sz="2000" b="1">
                          <a:solidFill>
                            <a:schemeClr val="tx1"/>
                          </a:solidFill>
                          <a:latin typeface="Arial Black" pitchFamily="34" charset="0"/>
                          <a:ea typeface="宋体" pitchFamily="2" charset="-122"/>
                        </a:defRPr>
                      </a:lvl3pPr>
                      <a:lvl4pPr>
                        <a:defRPr>
                          <a:solidFill>
                            <a:schemeClr val="tx1"/>
                          </a:solidFill>
                          <a:latin typeface="Arial Black" pitchFamily="34" charset="0"/>
                          <a:ea typeface="黑体" pitchFamily="49" charset="-122"/>
                        </a:defRPr>
                      </a:lvl4pPr>
                      <a:lvl5pPr>
                        <a:defRPr>
                          <a:solidFill>
                            <a:schemeClr val="tx1"/>
                          </a:solidFill>
                          <a:latin typeface="Arial Black" pitchFamily="34" charset="0"/>
                          <a:ea typeface="黑体" pitchFamily="49" charset="-122"/>
                        </a:defRPr>
                      </a:lvl5pPr>
                      <a:lvl6pPr fontAlgn="base">
                        <a:spcBef>
                          <a:spcPct val="20000"/>
                        </a:spcBef>
                        <a:spcAft>
                          <a:spcPct val="0"/>
                        </a:spcAft>
                        <a:defRPr>
                          <a:solidFill>
                            <a:schemeClr val="tx1"/>
                          </a:solidFill>
                          <a:latin typeface="Arial Black" pitchFamily="34" charset="0"/>
                          <a:ea typeface="黑体" pitchFamily="49" charset="-122"/>
                        </a:defRPr>
                      </a:lvl6pPr>
                      <a:lvl7pPr fontAlgn="base">
                        <a:spcBef>
                          <a:spcPct val="20000"/>
                        </a:spcBef>
                        <a:spcAft>
                          <a:spcPct val="0"/>
                        </a:spcAft>
                        <a:defRPr>
                          <a:solidFill>
                            <a:schemeClr val="tx1"/>
                          </a:solidFill>
                          <a:latin typeface="Arial Black" pitchFamily="34" charset="0"/>
                          <a:ea typeface="黑体" pitchFamily="49" charset="-122"/>
                        </a:defRPr>
                      </a:lvl7pPr>
                      <a:lvl8pPr fontAlgn="base">
                        <a:spcBef>
                          <a:spcPct val="20000"/>
                        </a:spcBef>
                        <a:spcAft>
                          <a:spcPct val="0"/>
                        </a:spcAft>
                        <a:defRPr>
                          <a:solidFill>
                            <a:schemeClr val="tx1"/>
                          </a:solidFill>
                          <a:latin typeface="Arial Black" pitchFamily="34" charset="0"/>
                          <a:ea typeface="黑体" pitchFamily="49" charset="-122"/>
                        </a:defRPr>
                      </a:lvl8pPr>
                      <a:lvl9pPr fontAlgn="base">
                        <a:spcBef>
                          <a:spcPct val="20000"/>
                        </a:spcBef>
                        <a:spcAft>
                          <a:spcPct val="0"/>
                        </a:spcAft>
                        <a:defRPr>
                          <a:solidFill>
                            <a:schemeClr val="tx1"/>
                          </a:solidFill>
                          <a:latin typeface="Arial Black" pitchFamily="34" charset="0"/>
                          <a:ea typeface="黑体" pitchFamily="49" charset="-122"/>
                        </a:defRPr>
                      </a:lvl9pPr>
                    </a:lstStyle>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endParaRPr kumimoji="0" lang="zh-CN" altLang="zh-CN" sz="2000" b="1" i="0" u="none" strike="noStrike" cap="none" normalizeH="0" baseline="0" smtClean="0">
                        <a:ln>
                          <a:noFill/>
                        </a:ln>
                        <a:solidFill>
                          <a:srgbClr val="000000"/>
                        </a:solidFill>
                        <a:effectLst/>
                        <a:latin typeface="Arial Black" pitchFamily="34" charset="0"/>
                        <a:ea typeface="宋体" pitchFamily="2" charset="-122"/>
                      </a:endParaRPr>
                    </a:p>
                  </a:txBody>
                  <a:tcPr horzOverflow="overflow">
                    <a:lnL w="25400" cap="flat" cmpd="sng" algn="ctr">
                      <a:solidFill>
                        <a:srgbClr val="999999"/>
                      </a:solidFill>
                      <a:prstDash val="solid"/>
                      <a:round/>
                      <a:headEnd type="none" w="med" len="med"/>
                      <a:tailEnd type="none" w="med" len="med"/>
                    </a:lnL>
                    <a:lnR w="25400" cap="flat" cmpd="sng" algn="ctr">
                      <a:solidFill>
                        <a:srgbClr val="999999"/>
                      </a:solidFill>
                      <a:prstDash val="solid"/>
                      <a:round/>
                      <a:headEnd type="none" w="med" len="med"/>
                      <a:tailEnd type="none" w="med" len="med"/>
                    </a:lnR>
                    <a:lnT w="25400" cap="flat" cmpd="sng" algn="ctr">
                      <a:solidFill>
                        <a:srgbClr val="999999"/>
                      </a:solidFill>
                      <a:prstDash val="solid"/>
                      <a:round/>
                      <a:headEnd type="none" w="med" len="med"/>
                      <a:tailEnd type="none" w="med" len="med"/>
                    </a:lnT>
                    <a:lnB w="25400" cap="flat" cmpd="sng" algn="ctr">
                      <a:solidFill>
                        <a:srgbClr val="999999"/>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防止对资源的非授权访问，包括防止以非授权的方式使用某一资源。这种访问控制要与不同的安全策略协调一致</a:t>
                      </a:r>
                      <a:endParaRPr kumimoji="1" lang="zh-CN" altLang="en-US"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999999"/>
                      </a:solidFill>
                      <a:prstDash val="solid"/>
                      <a:round/>
                      <a:headEnd type="none" w="med" len="med"/>
                      <a:tailEnd type="none" w="med" len="med"/>
                    </a:lnL>
                    <a:lnR w="25400" cap="flat" cmpd="sng" algn="ctr">
                      <a:solidFill>
                        <a:srgbClr val="008000"/>
                      </a:solidFill>
                      <a:prstDash val="solid"/>
                      <a:round/>
                      <a:headEnd type="none" w="med" len="med"/>
                      <a:tailEnd type="none" w="med" len="med"/>
                    </a:lnR>
                    <a:lnT w="25400" cap="flat" cmpd="sng" algn="ctr">
                      <a:solidFill>
                        <a:srgbClr val="999999"/>
                      </a:solidFill>
                      <a:prstDash val="solid"/>
                      <a:round/>
                      <a:headEnd type="none" w="med" len="med"/>
                      <a:tailEnd type="none" w="med" len="med"/>
                    </a:lnT>
                    <a:lnB w="25400" cap="flat" cmpd="sng" algn="ctr">
                      <a:solidFill>
                        <a:srgbClr val="999999"/>
                      </a:solidFill>
                      <a:prstDash val="solid"/>
                      <a:round/>
                      <a:headEnd type="none" w="med" len="med"/>
                      <a:tailEnd type="none" w="med" len="med"/>
                    </a:lnB>
                    <a:lnTlToBr>
                      <a:noFill/>
                    </a:lnTlToBr>
                    <a:lnBlToTr>
                      <a:noFill/>
                    </a:lnBlToTr>
                    <a:noFill/>
                  </a:tcPr>
                </a:tc>
              </a:tr>
              <a:tr h="696913">
                <a:tc rowSpan="4">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数据保密性服务</a:t>
                      </a:r>
                      <a:r>
                        <a:rPr kumimoji="1"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a:t>
                      </a:r>
                      <a:r>
                        <a:rPr kumimoji="1"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保护信息不被泄露或暴露给未经授权的实体</a:t>
                      </a:r>
                      <a:r>
                        <a:rPr kumimoji="1"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a:t>
                      </a:r>
                      <a:endParaRPr kumimoji="1"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008000"/>
                      </a:solidFill>
                      <a:prstDash val="solid"/>
                      <a:round/>
                      <a:headEnd type="none" w="med" len="med"/>
                      <a:tailEnd type="none" w="med" len="med"/>
                    </a:lnL>
                    <a:lnR w="25400" cap="flat" cmpd="sng" algn="ctr">
                      <a:solidFill>
                        <a:srgbClr val="999999"/>
                      </a:solidFill>
                      <a:prstDash val="solid"/>
                      <a:round/>
                      <a:headEnd type="none" w="med" len="med"/>
                      <a:tailEnd type="none" w="med" len="med"/>
                    </a:lnR>
                    <a:lnT w="25400" cap="flat" cmpd="sng" algn="ctr">
                      <a:solidFill>
                        <a:srgbClr val="999999"/>
                      </a:solidFill>
                      <a:prstDash val="solid"/>
                      <a:round/>
                      <a:headEnd type="none" w="med" len="med"/>
                      <a:tailEnd type="none" w="med" len="med"/>
                    </a:lnT>
                    <a:lnB w="25400" cap="flat" cmpd="sng" algn="ctr">
                      <a:solidFill>
                        <a:srgbClr val="008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连接保密性</a:t>
                      </a:r>
                      <a:endParaRPr kumimoji="1" lang="zh-CN" altLang="en-US"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999999"/>
                      </a:solidFill>
                      <a:prstDash val="solid"/>
                      <a:round/>
                      <a:headEnd type="none" w="med" len="med"/>
                      <a:tailEnd type="none" w="med" len="med"/>
                    </a:lnL>
                    <a:lnR w="25400" cap="flat" cmpd="sng" algn="ctr">
                      <a:solidFill>
                        <a:srgbClr val="999999"/>
                      </a:solidFill>
                      <a:prstDash val="solid"/>
                      <a:round/>
                      <a:headEnd type="none" w="med" len="med"/>
                      <a:tailEnd type="none" w="med" len="med"/>
                    </a:lnR>
                    <a:lnT w="25400" cap="flat" cmpd="sng" algn="ctr">
                      <a:solidFill>
                        <a:srgbClr val="999999"/>
                      </a:solidFill>
                      <a:prstDash val="solid"/>
                      <a:round/>
                      <a:headEnd type="none" w="med" len="med"/>
                      <a:tailEnd type="none" w="med" len="med"/>
                    </a:lnT>
                    <a:lnB w="25400" cap="flat" cmpd="sng" algn="ctr">
                      <a:solidFill>
                        <a:srgbClr val="999999"/>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保护一次连接中所有的用户数据</a:t>
                      </a:r>
                      <a:endParaRPr kumimoji="1" lang="zh-CN" altLang="en-US"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999999"/>
                      </a:solidFill>
                      <a:prstDash val="solid"/>
                      <a:round/>
                      <a:headEnd type="none" w="med" len="med"/>
                      <a:tailEnd type="none" w="med" len="med"/>
                    </a:lnL>
                    <a:lnR w="25400" cap="flat" cmpd="sng" algn="ctr">
                      <a:solidFill>
                        <a:srgbClr val="008000"/>
                      </a:solidFill>
                      <a:prstDash val="solid"/>
                      <a:round/>
                      <a:headEnd type="none" w="med" len="med"/>
                      <a:tailEnd type="none" w="med" len="med"/>
                    </a:lnR>
                    <a:lnT w="25400" cap="flat" cmpd="sng" algn="ctr">
                      <a:solidFill>
                        <a:srgbClr val="999999"/>
                      </a:solidFill>
                      <a:prstDash val="solid"/>
                      <a:round/>
                      <a:headEnd type="none" w="med" len="med"/>
                      <a:tailEnd type="none" w="med" len="med"/>
                    </a:lnT>
                    <a:lnB w="25400" cap="flat" cmpd="sng" algn="ctr">
                      <a:solidFill>
                        <a:srgbClr val="999999"/>
                      </a:solidFill>
                      <a:prstDash val="solid"/>
                      <a:round/>
                      <a:headEnd type="none" w="med" len="med"/>
                      <a:tailEnd type="none" w="med" len="med"/>
                    </a:lnB>
                    <a:lnTlToBr>
                      <a:noFill/>
                    </a:lnTlToBr>
                    <a:lnBlToTr>
                      <a:noFill/>
                    </a:lnBlToTr>
                    <a:noFill/>
                  </a:tcPr>
                </a:tc>
              </a:tr>
              <a:tr h="696913">
                <a:tc vMerge="1">
                  <a:txBody>
                    <a:bodyPr/>
                    <a:lstStyle/>
                    <a:p>
                      <a:endParaRPr lang="zh-CN" altLang="en-US"/>
                    </a:p>
                  </a:txBody>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无连接保密性</a:t>
                      </a:r>
                      <a:endParaRPr kumimoji="1" lang="zh-CN" altLang="en-US"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999999"/>
                      </a:solidFill>
                      <a:prstDash val="solid"/>
                      <a:round/>
                      <a:headEnd type="none" w="med" len="med"/>
                      <a:tailEnd type="none" w="med" len="med"/>
                    </a:lnL>
                    <a:lnR w="25400" cap="flat" cmpd="sng" algn="ctr">
                      <a:solidFill>
                        <a:srgbClr val="999999"/>
                      </a:solidFill>
                      <a:prstDash val="solid"/>
                      <a:round/>
                      <a:headEnd type="none" w="med" len="med"/>
                      <a:tailEnd type="none" w="med" len="med"/>
                    </a:lnR>
                    <a:lnT w="25400" cap="flat" cmpd="sng" algn="ctr">
                      <a:solidFill>
                        <a:srgbClr val="999999"/>
                      </a:solidFill>
                      <a:prstDash val="solid"/>
                      <a:round/>
                      <a:headEnd type="none" w="med" len="med"/>
                      <a:tailEnd type="none" w="med" len="med"/>
                    </a:lnT>
                    <a:lnB w="25400" cap="flat" cmpd="sng" algn="ctr">
                      <a:solidFill>
                        <a:srgbClr val="999999"/>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保护单个数据单元里的所有用户数据</a:t>
                      </a:r>
                      <a:endParaRPr kumimoji="1" lang="zh-CN" altLang="en-US"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999999"/>
                      </a:solidFill>
                      <a:prstDash val="solid"/>
                      <a:round/>
                      <a:headEnd type="none" w="med" len="med"/>
                      <a:tailEnd type="none" w="med" len="med"/>
                    </a:lnL>
                    <a:lnR w="25400" cap="flat" cmpd="sng" algn="ctr">
                      <a:solidFill>
                        <a:srgbClr val="008000"/>
                      </a:solidFill>
                      <a:prstDash val="solid"/>
                      <a:round/>
                      <a:headEnd type="none" w="med" len="med"/>
                      <a:tailEnd type="none" w="med" len="med"/>
                    </a:lnR>
                    <a:lnT w="25400" cap="flat" cmpd="sng" algn="ctr">
                      <a:solidFill>
                        <a:srgbClr val="999999"/>
                      </a:solidFill>
                      <a:prstDash val="solid"/>
                      <a:round/>
                      <a:headEnd type="none" w="med" len="med"/>
                      <a:tailEnd type="none" w="med" len="med"/>
                    </a:lnT>
                    <a:lnB w="25400" cap="flat" cmpd="sng" algn="ctr">
                      <a:solidFill>
                        <a:srgbClr val="999999"/>
                      </a:solidFill>
                      <a:prstDash val="solid"/>
                      <a:round/>
                      <a:headEnd type="none" w="med" len="med"/>
                      <a:tailEnd type="none" w="med" len="med"/>
                    </a:lnB>
                    <a:lnTlToBr>
                      <a:noFill/>
                    </a:lnTlToBr>
                    <a:lnBlToTr>
                      <a:noFill/>
                    </a:lnBlToTr>
                    <a:noFill/>
                  </a:tcPr>
                </a:tc>
              </a:tr>
              <a:tr h="698500">
                <a:tc vMerge="1">
                  <a:txBody>
                    <a:bodyPr/>
                    <a:lstStyle/>
                    <a:p>
                      <a:endParaRPr lang="zh-CN" altLang="en-US"/>
                    </a:p>
                  </a:txBody>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选择字段保密性</a:t>
                      </a:r>
                      <a:endParaRPr kumimoji="1" lang="zh-CN" altLang="en-US"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999999"/>
                      </a:solidFill>
                      <a:prstDash val="solid"/>
                      <a:round/>
                      <a:headEnd type="none" w="med" len="med"/>
                      <a:tailEnd type="none" w="med" len="med"/>
                    </a:lnL>
                    <a:lnR w="25400" cap="flat" cmpd="sng" algn="ctr">
                      <a:solidFill>
                        <a:srgbClr val="999999"/>
                      </a:solidFill>
                      <a:prstDash val="solid"/>
                      <a:round/>
                      <a:headEnd type="none" w="med" len="med"/>
                      <a:tailEnd type="none" w="med" len="med"/>
                    </a:lnR>
                    <a:lnT w="25400" cap="flat" cmpd="sng" algn="ctr">
                      <a:solidFill>
                        <a:srgbClr val="999999"/>
                      </a:solidFill>
                      <a:prstDash val="solid"/>
                      <a:round/>
                      <a:headEnd type="none" w="med" len="med"/>
                      <a:tailEnd type="none" w="med" len="med"/>
                    </a:lnT>
                    <a:lnB w="25400" cap="flat" cmpd="sng" algn="ctr">
                      <a:solidFill>
                        <a:srgbClr val="999999"/>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对一次连接或单个数据单元里选定的数据部分提供保密性</a:t>
                      </a:r>
                      <a:endParaRPr kumimoji="1" lang="zh-CN" altLang="en-US"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999999"/>
                      </a:solidFill>
                      <a:prstDash val="solid"/>
                      <a:round/>
                      <a:headEnd type="none" w="med" len="med"/>
                      <a:tailEnd type="none" w="med" len="med"/>
                    </a:lnL>
                    <a:lnR w="25400" cap="flat" cmpd="sng" algn="ctr">
                      <a:solidFill>
                        <a:srgbClr val="008000"/>
                      </a:solidFill>
                      <a:prstDash val="solid"/>
                      <a:round/>
                      <a:headEnd type="none" w="med" len="med"/>
                      <a:tailEnd type="none" w="med" len="med"/>
                    </a:lnR>
                    <a:lnT w="25400" cap="flat" cmpd="sng" algn="ctr">
                      <a:solidFill>
                        <a:srgbClr val="999999"/>
                      </a:solidFill>
                      <a:prstDash val="solid"/>
                      <a:round/>
                      <a:headEnd type="none" w="med" len="med"/>
                      <a:tailEnd type="none" w="med" len="med"/>
                    </a:lnT>
                    <a:lnB w="25400" cap="flat" cmpd="sng" algn="ctr">
                      <a:solidFill>
                        <a:srgbClr val="999999"/>
                      </a:solidFill>
                      <a:prstDash val="solid"/>
                      <a:round/>
                      <a:headEnd type="none" w="med" len="med"/>
                      <a:tailEnd type="none" w="med" len="med"/>
                    </a:lnB>
                    <a:lnTlToBr>
                      <a:noFill/>
                    </a:lnTlToBr>
                    <a:lnBlToTr>
                      <a:noFill/>
                    </a:lnBlToTr>
                    <a:noFill/>
                  </a:tcPr>
                </a:tc>
              </a:tr>
              <a:tr h="696913">
                <a:tc vMerge="1">
                  <a:txBody>
                    <a:bodyPr/>
                    <a:lstStyle/>
                    <a:p>
                      <a:endParaRPr lang="zh-CN" altLang="en-US"/>
                    </a:p>
                  </a:txBody>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流量保密性</a:t>
                      </a:r>
                      <a:endParaRPr kumimoji="1" lang="zh-CN" altLang="en-US"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999999"/>
                      </a:solidFill>
                      <a:prstDash val="solid"/>
                      <a:round/>
                      <a:headEnd type="none" w="med" len="med"/>
                      <a:tailEnd type="none" w="med" len="med"/>
                    </a:lnL>
                    <a:lnR w="25400" cap="flat" cmpd="sng" algn="ctr">
                      <a:solidFill>
                        <a:srgbClr val="999999"/>
                      </a:solidFill>
                      <a:prstDash val="solid"/>
                      <a:round/>
                      <a:headEnd type="none" w="med" len="med"/>
                      <a:tailEnd type="none" w="med" len="med"/>
                    </a:lnR>
                    <a:lnT w="25400" cap="flat" cmpd="sng" algn="ctr">
                      <a:solidFill>
                        <a:srgbClr val="999999"/>
                      </a:solidFill>
                      <a:prstDash val="solid"/>
                      <a:round/>
                      <a:headEnd type="none" w="med" len="med"/>
                      <a:tailEnd type="none" w="med" len="med"/>
                    </a:lnT>
                    <a:lnB w="25400" cap="flat" cmpd="sng" algn="ctr">
                      <a:solidFill>
                        <a:srgbClr val="008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保护那些可以通过观察流量而获得的信息</a:t>
                      </a:r>
                      <a:endParaRPr kumimoji="1" lang="zh-CN" altLang="en-US"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999999"/>
                      </a:solidFill>
                      <a:prstDash val="solid"/>
                      <a:round/>
                      <a:headEnd type="none" w="med" len="med"/>
                      <a:tailEnd type="none" w="med" len="med"/>
                    </a:lnL>
                    <a:lnR w="25400" cap="flat" cmpd="sng" algn="ctr">
                      <a:solidFill>
                        <a:srgbClr val="008000"/>
                      </a:solidFill>
                      <a:prstDash val="solid"/>
                      <a:round/>
                      <a:headEnd type="none" w="med" len="med"/>
                      <a:tailEnd type="none" w="med" len="med"/>
                    </a:lnR>
                    <a:lnT w="25400" cap="flat" cmpd="sng" algn="ctr">
                      <a:solidFill>
                        <a:srgbClr val="999999"/>
                      </a:solidFill>
                      <a:prstDash val="solid"/>
                      <a:round/>
                      <a:headEnd type="none" w="med" len="med"/>
                      <a:tailEnd type="none" w="med" len="med"/>
                    </a:lnT>
                    <a:lnB w="25400" cap="flat" cmpd="sng" algn="ctr">
                      <a:solidFill>
                        <a:srgbClr val="008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4931" name="Rectangle 99"/>
          <p:cNvSpPr>
            <a:spLocks noGrp="1" noChangeArrowheads="1"/>
          </p:cNvSpPr>
          <p:nvPr>
            <p:ph type="title"/>
          </p:nvPr>
        </p:nvSpPr>
        <p:spPr/>
        <p:txBody>
          <a:bodyPr/>
          <a:lstStyle/>
          <a:p>
            <a:r>
              <a:rPr lang="en-US" altLang="zh-CN" b="1"/>
              <a:t>ISO</a:t>
            </a:r>
            <a:r>
              <a:rPr lang="zh-CN" altLang="en-US" b="1"/>
              <a:t>安全体系结构的安全服务</a:t>
            </a:r>
          </a:p>
        </p:txBody>
      </p:sp>
      <p:graphicFrame>
        <p:nvGraphicFramePr>
          <p:cNvPr id="2424933" name="Group 101"/>
          <p:cNvGraphicFramePr>
            <a:graphicFrameLocks noGrp="1"/>
          </p:cNvGraphicFramePr>
          <p:nvPr>
            <p:ph idx="1"/>
          </p:nvPr>
        </p:nvGraphicFramePr>
        <p:xfrm>
          <a:off x="838200" y="1341438"/>
          <a:ext cx="8305800" cy="5573713"/>
        </p:xfrm>
        <a:graphic>
          <a:graphicData uri="http://schemas.openxmlformats.org/drawingml/2006/table">
            <a:tbl>
              <a:tblPr/>
              <a:tblGrid>
                <a:gridCol w="2085975"/>
                <a:gridCol w="1538288"/>
                <a:gridCol w="4681537"/>
              </a:tblGrid>
              <a:tr h="544513">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zh-CN" altLang="en-US" sz="20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分类</a:t>
                      </a:r>
                      <a:endParaRPr kumimoji="1" lang="zh-CN" altLang="en-US" sz="2000" b="0" i="0" u="none" strike="noStrike" cap="none" normalizeH="0" baseline="0" smtClean="0">
                        <a:ln>
                          <a:noFill/>
                        </a:ln>
                        <a:solidFill>
                          <a:schemeClr val="tx1"/>
                        </a:solidFill>
                        <a:effectLst/>
                        <a:latin typeface="Times New Roman" pitchFamily="18" charset="0"/>
                        <a:ea typeface="宋体" pitchFamily="2" charset="-122"/>
                      </a:endParaRPr>
                    </a:p>
                  </a:txBody>
                  <a:tcPr anchor="ctr" horzOverflow="overflow">
                    <a:lnL w="25400" cap="flat" cmpd="sng" algn="ctr">
                      <a:solidFill>
                        <a:srgbClr val="008000"/>
                      </a:solidFill>
                      <a:prstDash val="solid"/>
                      <a:round/>
                      <a:headEnd type="none" w="med" len="med"/>
                      <a:tailEnd type="none" w="med" len="med"/>
                    </a:lnL>
                    <a:lnR w="25400" cap="flat" cmpd="sng" algn="ctr">
                      <a:solidFill>
                        <a:srgbClr val="999999"/>
                      </a:solidFill>
                      <a:prstDash val="solid"/>
                      <a:round/>
                      <a:headEnd type="none" w="med" len="med"/>
                      <a:tailEnd type="none" w="med" len="med"/>
                    </a:lnR>
                    <a:lnT w="25400" cap="flat" cmpd="sng" algn="ctr">
                      <a:solidFill>
                        <a:srgbClr val="008000"/>
                      </a:solidFill>
                      <a:prstDash val="solid"/>
                      <a:round/>
                      <a:headEnd type="none" w="med" len="med"/>
                      <a:tailEnd type="none" w="med" len="med"/>
                    </a:lnT>
                    <a:lnB w="25400" cap="flat" cmpd="sng" algn="ctr">
                      <a:solidFill>
                        <a:srgbClr val="999999"/>
                      </a:solidFill>
                      <a:prstDash val="solid"/>
                      <a:round/>
                      <a:headEnd type="none" w="med" len="med"/>
                      <a:tailEnd type="none" w="med" len="med"/>
                    </a:lnB>
                    <a:lnTlToBr>
                      <a:noFill/>
                    </a:lnTlToBr>
                    <a:lnBlToTr>
                      <a:noFill/>
                    </a:lnBlToTr>
                    <a:solidFill>
                      <a:srgbClr val="CCFFCC"/>
                    </a:solid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zh-CN" altLang="en-US" sz="20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特定服务</a:t>
                      </a:r>
                      <a:endParaRPr kumimoji="1" lang="zh-CN" altLang="en-US" sz="2000" b="0" i="0" u="none" strike="noStrike" cap="none" normalizeH="0" baseline="0" smtClean="0">
                        <a:ln>
                          <a:noFill/>
                        </a:ln>
                        <a:solidFill>
                          <a:schemeClr val="tx1"/>
                        </a:solidFill>
                        <a:effectLst/>
                        <a:latin typeface="Times New Roman" pitchFamily="18" charset="0"/>
                        <a:ea typeface="宋体" pitchFamily="2" charset="-122"/>
                      </a:endParaRPr>
                    </a:p>
                  </a:txBody>
                  <a:tcPr anchor="ctr" horzOverflow="overflow">
                    <a:lnL w="25400" cap="flat" cmpd="sng" algn="ctr">
                      <a:solidFill>
                        <a:srgbClr val="999999"/>
                      </a:solidFill>
                      <a:prstDash val="solid"/>
                      <a:round/>
                      <a:headEnd type="none" w="med" len="med"/>
                      <a:tailEnd type="none" w="med" len="med"/>
                    </a:lnL>
                    <a:lnR w="25400" cap="flat" cmpd="sng" algn="ctr">
                      <a:solidFill>
                        <a:srgbClr val="999999"/>
                      </a:solidFill>
                      <a:prstDash val="solid"/>
                      <a:round/>
                      <a:headEnd type="none" w="med" len="med"/>
                      <a:tailEnd type="none" w="med" len="med"/>
                    </a:lnR>
                    <a:lnT w="25400" cap="flat" cmpd="sng" algn="ctr">
                      <a:solidFill>
                        <a:srgbClr val="008000"/>
                      </a:solidFill>
                      <a:prstDash val="solid"/>
                      <a:round/>
                      <a:headEnd type="none" w="med" len="med"/>
                      <a:tailEnd type="none" w="med" len="med"/>
                    </a:lnT>
                    <a:lnB w="25400" cap="flat" cmpd="sng" algn="ctr">
                      <a:solidFill>
                        <a:srgbClr val="999999"/>
                      </a:solidFill>
                      <a:prstDash val="solid"/>
                      <a:round/>
                      <a:headEnd type="none" w="med" len="med"/>
                      <a:tailEnd type="none" w="med" len="med"/>
                    </a:lnB>
                    <a:lnTlToBr>
                      <a:noFill/>
                    </a:lnTlToBr>
                    <a:lnBlToTr>
                      <a:noFill/>
                    </a:lnBlToTr>
                    <a:solidFill>
                      <a:srgbClr val="CCFFCC"/>
                    </a:solid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zh-CN" altLang="en-US" sz="20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内容</a:t>
                      </a:r>
                      <a:endParaRPr kumimoji="1" lang="zh-CN" altLang="en-US" sz="2000" b="0" i="0" u="none" strike="noStrike" cap="none" normalizeH="0" baseline="0" smtClean="0">
                        <a:ln>
                          <a:noFill/>
                        </a:ln>
                        <a:solidFill>
                          <a:schemeClr val="tx1"/>
                        </a:solidFill>
                        <a:effectLst/>
                        <a:latin typeface="Times New Roman" pitchFamily="18" charset="0"/>
                        <a:ea typeface="宋体" pitchFamily="2" charset="-122"/>
                      </a:endParaRPr>
                    </a:p>
                  </a:txBody>
                  <a:tcPr anchor="ctr" horzOverflow="overflow">
                    <a:lnL w="25400" cap="flat" cmpd="sng" algn="ctr">
                      <a:solidFill>
                        <a:srgbClr val="999999"/>
                      </a:solidFill>
                      <a:prstDash val="solid"/>
                      <a:round/>
                      <a:headEnd type="none" w="med" len="med"/>
                      <a:tailEnd type="none" w="med" len="med"/>
                    </a:lnL>
                    <a:lnR w="25400" cap="flat" cmpd="sng" algn="ctr">
                      <a:solidFill>
                        <a:srgbClr val="008000"/>
                      </a:solidFill>
                      <a:prstDash val="solid"/>
                      <a:round/>
                      <a:headEnd type="none" w="med" len="med"/>
                      <a:tailEnd type="none" w="med" len="med"/>
                    </a:lnR>
                    <a:lnT w="25400" cap="flat" cmpd="sng" algn="ctr">
                      <a:solidFill>
                        <a:srgbClr val="008000"/>
                      </a:solidFill>
                      <a:prstDash val="solid"/>
                      <a:round/>
                      <a:headEnd type="none" w="med" len="med"/>
                      <a:tailEnd type="none" w="med" len="med"/>
                    </a:lnT>
                    <a:lnB w="25400" cap="flat" cmpd="sng" algn="ctr">
                      <a:solidFill>
                        <a:srgbClr val="999999"/>
                      </a:solidFill>
                      <a:prstDash val="solid"/>
                      <a:round/>
                      <a:headEnd type="none" w="med" len="med"/>
                      <a:tailEnd type="none" w="med" len="med"/>
                    </a:lnB>
                    <a:lnTlToBr>
                      <a:noFill/>
                    </a:lnTlToBr>
                    <a:lnBlToTr>
                      <a:noFill/>
                    </a:lnBlToTr>
                    <a:solidFill>
                      <a:srgbClr val="CCFFCC"/>
                    </a:solidFill>
                  </a:tcPr>
                </a:tc>
              </a:tr>
              <a:tr h="866775">
                <a:tc rowSpan="5">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数据完整性服务</a:t>
                      </a:r>
                      <a:r>
                        <a:rPr kumimoji="1"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a:t>
                      </a:r>
                      <a:r>
                        <a:rPr kumimoji="1"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保证接收到的确实是授权实体发出的数据，即没有修改、插入、删除或重发</a:t>
                      </a:r>
                      <a:r>
                        <a:rPr kumimoji="1"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a:t>
                      </a:r>
                      <a:endParaRPr kumimoji="1"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anchor="ctr" horzOverflow="overflow">
                    <a:lnL w="25400" cap="flat" cmpd="sng" algn="ctr">
                      <a:solidFill>
                        <a:srgbClr val="008000"/>
                      </a:solidFill>
                      <a:prstDash val="solid"/>
                      <a:round/>
                      <a:headEnd type="none" w="med" len="med"/>
                      <a:tailEnd type="none" w="med" len="med"/>
                    </a:lnL>
                    <a:lnR w="25400" cap="flat" cmpd="sng" algn="ctr">
                      <a:solidFill>
                        <a:srgbClr val="999999"/>
                      </a:solidFill>
                      <a:prstDash val="solid"/>
                      <a:round/>
                      <a:headEnd type="none" w="med" len="med"/>
                      <a:tailEnd type="none" w="med" len="med"/>
                    </a:lnR>
                    <a:lnT w="25400" cap="flat" cmpd="sng" algn="ctr">
                      <a:solidFill>
                        <a:srgbClr val="999999"/>
                      </a:solidFill>
                      <a:prstDash val="solid"/>
                      <a:round/>
                      <a:headEnd type="none" w="med" len="med"/>
                      <a:tailEnd type="none" w="med" len="med"/>
                    </a:lnT>
                    <a:lnB w="25400" cap="flat" cmpd="sng" algn="ctr">
                      <a:solidFill>
                        <a:srgbClr val="008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可恢复的连接完整性</a:t>
                      </a:r>
                      <a:endParaRPr kumimoji="1" lang="zh-CN" altLang="en-US"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999999"/>
                      </a:solidFill>
                      <a:prstDash val="solid"/>
                      <a:round/>
                      <a:headEnd type="none" w="med" len="med"/>
                      <a:tailEnd type="none" w="med" len="med"/>
                    </a:lnL>
                    <a:lnR w="25400" cap="flat" cmpd="sng" algn="ctr">
                      <a:solidFill>
                        <a:srgbClr val="999999"/>
                      </a:solidFill>
                      <a:prstDash val="solid"/>
                      <a:round/>
                      <a:headEnd type="none" w="med" len="med"/>
                      <a:tailEnd type="none" w="med" len="med"/>
                    </a:lnR>
                    <a:lnT w="25400" cap="flat" cmpd="sng" algn="ctr">
                      <a:solidFill>
                        <a:srgbClr val="999999"/>
                      </a:solidFill>
                      <a:prstDash val="solid"/>
                      <a:round/>
                      <a:headEnd type="none" w="med" len="med"/>
                      <a:tailEnd type="none" w="med" len="med"/>
                    </a:lnT>
                    <a:lnB w="25400" cap="flat" cmpd="sng" algn="ctr">
                      <a:solidFill>
                        <a:srgbClr val="999999"/>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提供一次连接中所有用户数据的完整性。检测整个数据序列内存在的修改、插入、删除或重发，且试图恢复之</a:t>
                      </a:r>
                      <a:endParaRPr kumimoji="1" lang="zh-CN" altLang="en-US"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999999"/>
                      </a:solidFill>
                      <a:prstDash val="solid"/>
                      <a:round/>
                      <a:headEnd type="none" w="med" len="med"/>
                      <a:tailEnd type="none" w="med" len="med"/>
                    </a:lnL>
                    <a:lnR w="25400" cap="flat" cmpd="sng" algn="ctr">
                      <a:solidFill>
                        <a:srgbClr val="008000"/>
                      </a:solidFill>
                      <a:prstDash val="solid"/>
                      <a:round/>
                      <a:headEnd type="none" w="med" len="med"/>
                      <a:tailEnd type="none" w="med" len="med"/>
                    </a:lnR>
                    <a:lnT w="25400" cap="flat" cmpd="sng" algn="ctr">
                      <a:solidFill>
                        <a:srgbClr val="999999"/>
                      </a:solidFill>
                      <a:prstDash val="solid"/>
                      <a:round/>
                      <a:headEnd type="none" w="med" len="med"/>
                      <a:tailEnd type="none" w="med" len="med"/>
                    </a:lnT>
                    <a:lnB w="25400" cap="flat" cmpd="sng" algn="ctr">
                      <a:solidFill>
                        <a:srgbClr val="999999"/>
                      </a:solidFill>
                      <a:prstDash val="solid"/>
                      <a:round/>
                      <a:headEnd type="none" w="med" len="med"/>
                      <a:tailEnd type="none" w="med" len="med"/>
                    </a:lnB>
                    <a:lnTlToBr>
                      <a:noFill/>
                    </a:lnTlToBr>
                    <a:lnBlToTr>
                      <a:noFill/>
                    </a:lnBlToTr>
                    <a:noFill/>
                  </a:tcPr>
                </a:tc>
              </a:tr>
              <a:tr h="866775">
                <a:tc vMerge="1">
                  <a:txBody>
                    <a:bodyPr/>
                    <a:lstStyle/>
                    <a:p>
                      <a:endParaRPr lang="zh-CN" altLang="en-US"/>
                    </a:p>
                  </a:txBody>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不可恢复的连接完整性</a:t>
                      </a:r>
                      <a:endParaRPr kumimoji="1" lang="zh-CN" altLang="en-US"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999999"/>
                      </a:solidFill>
                      <a:prstDash val="solid"/>
                      <a:round/>
                      <a:headEnd type="none" w="med" len="med"/>
                      <a:tailEnd type="none" w="med" len="med"/>
                    </a:lnL>
                    <a:lnR w="25400" cap="flat" cmpd="sng" algn="ctr">
                      <a:solidFill>
                        <a:srgbClr val="999999"/>
                      </a:solidFill>
                      <a:prstDash val="solid"/>
                      <a:round/>
                      <a:headEnd type="none" w="med" len="med"/>
                      <a:tailEnd type="none" w="med" len="med"/>
                    </a:lnR>
                    <a:lnT w="25400" cap="flat" cmpd="sng" algn="ctr">
                      <a:solidFill>
                        <a:srgbClr val="999999"/>
                      </a:solidFill>
                      <a:prstDash val="solid"/>
                      <a:round/>
                      <a:headEnd type="none" w="med" len="med"/>
                      <a:tailEnd type="none" w="med" len="med"/>
                    </a:lnT>
                    <a:lnB w="25400" cap="flat" cmpd="sng" algn="ctr">
                      <a:solidFill>
                        <a:srgbClr val="999999"/>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提供一次连接中所有用户数据的完整性。检测整个数据序列内存在的修改、插入、删除或重发，但不可恢复</a:t>
                      </a:r>
                      <a:endParaRPr kumimoji="1" lang="zh-CN" altLang="en-US"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999999"/>
                      </a:solidFill>
                      <a:prstDash val="solid"/>
                      <a:round/>
                      <a:headEnd type="none" w="med" len="med"/>
                      <a:tailEnd type="none" w="med" len="med"/>
                    </a:lnL>
                    <a:lnR w="25400" cap="flat" cmpd="sng" algn="ctr">
                      <a:solidFill>
                        <a:srgbClr val="008000"/>
                      </a:solidFill>
                      <a:prstDash val="solid"/>
                      <a:round/>
                      <a:headEnd type="none" w="med" len="med"/>
                      <a:tailEnd type="none" w="med" len="med"/>
                    </a:lnR>
                    <a:lnT w="25400" cap="flat" cmpd="sng" algn="ctr">
                      <a:solidFill>
                        <a:srgbClr val="999999"/>
                      </a:solidFill>
                      <a:prstDash val="solid"/>
                      <a:round/>
                      <a:headEnd type="none" w="med" len="med"/>
                      <a:tailEnd type="none" w="med" len="med"/>
                    </a:lnT>
                    <a:lnB w="25400" cap="flat" cmpd="sng" algn="ctr">
                      <a:solidFill>
                        <a:srgbClr val="999999"/>
                      </a:solidFill>
                      <a:prstDash val="solid"/>
                      <a:round/>
                      <a:headEnd type="none" w="med" len="med"/>
                      <a:tailEnd type="none" w="med" len="med"/>
                    </a:lnB>
                    <a:lnTlToBr>
                      <a:noFill/>
                    </a:lnTlToBr>
                    <a:lnBlToTr>
                      <a:noFill/>
                    </a:lnBlToTr>
                    <a:noFill/>
                  </a:tcPr>
                </a:tc>
              </a:tr>
              <a:tr h="1190625">
                <a:tc vMerge="1">
                  <a:txBody>
                    <a:bodyPr/>
                    <a:lstStyle/>
                    <a:p>
                      <a:endParaRPr lang="zh-CN" altLang="en-US"/>
                    </a:p>
                  </a:txBody>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选择字段的连接完整性</a:t>
                      </a:r>
                      <a:endParaRPr kumimoji="1" lang="zh-CN" altLang="en-US"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999999"/>
                      </a:solidFill>
                      <a:prstDash val="solid"/>
                      <a:round/>
                      <a:headEnd type="none" w="med" len="med"/>
                      <a:tailEnd type="none" w="med" len="med"/>
                    </a:lnL>
                    <a:lnR w="25400" cap="flat" cmpd="sng" algn="ctr">
                      <a:solidFill>
                        <a:srgbClr val="999999"/>
                      </a:solidFill>
                      <a:prstDash val="solid"/>
                      <a:round/>
                      <a:headEnd type="none" w="med" len="med"/>
                      <a:tailEnd type="none" w="med" len="med"/>
                    </a:lnR>
                    <a:lnT w="25400" cap="flat" cmpd="sng" algn="ctr">
                      <a:solidFill>
                        <a:srgbClr val="999999"/>
                      </a:solidFill>
                      <a:prstDash val="solid"/>
                      <a:round/>
                      <a:headEnd type="none" w="med" len="med"/>
                      <a:tailEnd type="none" w="med" len="med"/>
                    </a:lnT>
                    <a:lnB w="25400" cap="flat" cmpd="sng" algn="ctr">
                      <a:solidFill>
                        <a:srgbClr val="999999"/>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提供一次连接中传输的单个数据单元用户数据中选定部分的数据完整性，并判断选定域是否有修改、插入、删除或重发</a:t>
                      </a:r>
                      <a:endParaRPr kumimoji="1" lang="zh-CN" altLang="en-US"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999999"/>
                      </a:solidFill>
                      <a:prstDash val="solid"/>
                      <a:round/>
                      <a:headEnd type="none" w="med" len="med"/>
                      <a:tailEnd type="none" w="med" len="med"/>
                    </a:lnL>
                    <a:lnR w="25400" cap="flat" cmpd="sng" algn="ctr">
                      <a:solidFill>
                        <a:srgbClr val="008000"/>
                      </a:solidFill>
                      <a:prstDash val="solid"/>
                      <a:round/>
                      <a:headEnd type="none" w="med" len="med"/>
                      <a:tailEnd type="none" w="med" len="med"/>
                    </a:lnR>
                    <a:lnT w="25400" cap="flat" cmpd="sng" algn="ctr">
                      <a:solidFill>
                        <a:srgbClr val="999999"/>
                      </a:solidFill>
                      <a:prstDash val="solid"/>
                      <a:round/>
                      <a:headEnd type="none" w="med" len="med"/>
                      <a:tailEnd type="none" w="med" len="med"/>
                    </a:lnT>
                    <a:lnB w="25400" cap="flat" cmpd="sng" algn="ctr">
                      <a:solidFill>
                        <a:srgbClr val="999999"/>
                      </a:solidFill>
                      <a:prstDash val="solid"/>
                      <a:round/>
                      <a:headEnd type="none" w="med" len="med"/>
                      <a:tailEnd type="none" w="med" len="med"/>
                    </a:lnB>
                    <a:lnTlToBr>
                      <a:noFill/>
                    </a:lnTlToBr>
                    <a:lnBlToTr>
                      <a:noFill/>
                    </a:lnBlToTr>
                    <a:noFill/>
                  </a:tcPr>
                </a:tc>
              </a:tr>
              <a:tr h="541338">
                <a:tc vMerge="1">
                  <a:txBody>
                    <a:bodyPr/>
                    <a:lstStyle/>
                    <a:p>
                      <a:endParaRPr lang="zh-CN" altLang="en-US"/>
                    </a:p>
                  </a:txBody>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无连接完整性</a:t>
                      </a:r>
                      <a:endParaRPr kumimoji="1" lang="zh-CN" altLang="en-US"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999999"/>
                      </a:solidFill>
                      <a:prstDash val="solid"/>
                      <a:round/>
                      <a:headEnd type="none" w="med" len="med"/>
                      <a:tailEnd type="none" w="med" len="med"/>
                    </a:lnL>
                    <a:lnR w="25400" cap="flat" cmpd="sng" algn="ctr">
                      <a:solidFill>
                        <a:srgbClr val="999999"/>
                      </a:solidFill>
                      <a:prstDash val="solid"/>
                      <a:round/>
                      <a:headEnd type="none" w="med" len="med"/>
                      <a:tailEnd type="none" w="med" len="med"/>
                    </a:lnR>
                    <a:lnT w="25400" cap="flat" cmpd="sng" algn="ctr">
                      <a:solidFill>
                        <a:srgbClr val="999999"/>
                      </a:solidFill>
                      <a:prstDash val="solid"/>
                      <a:round/>
                      <a:headEnd type="none" w="med" len="med"/>
                      <a:tailEnd type="none" w="med" len="med"/>
                    </a:lnT>
                    <a:lnB w="25400" cap="flat" cmpd="sng" algn="ctr">
                      <a:solidFill>
                        <a:srgbClr val="999999"/>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为单个无连接数据单元提供完整性保护； </a:t>
                      </a:r>
                      <a:endParaRPr kumimoji="1" lang="zh-CN" altLang="en-US"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999999"/>
                      </a:solidFill>
                      <a:prstDash val="solid"/>
                      <a:round/>
                      <a:headEnd type="none" w="med" len="med"/>
                      <a:tailEnd type="none" w="med" len="med"/>
                    </a:lnL>
                    <a:lnR w="25400" cap="flat" cmpd="sng" algn="ctr">
                      <a:solidFill>
                        <a:srgbClr val="008000"/>
                      </a:solidFill>
                      <a:prstDash val="solid"/>
                      <a:round/>
                      <a:headEnd type="none" w="med" len="med"/>
                      <a:tailEnd type="none" w="med" len="med"/>
                    </a:lnR>
                    <a:lnT w="25400" cap="flat" cmpd="sng" algn="ctr">
                      <a:solidFill>
                        <a:srgbClr val="999999"/>
                      </a:solidFill>
                      <a:prstDash val="solid"/>
                      <a:round/>
                      <a:headEnd type="none" w="med" len="med"/>
                      <a:tailEnd type="none" w="med" len="med"/>
                    </a:lnT>
                    <a:lnB w="25400" cap="flat" cmpd="sng" algn="ctr">
                      <a:solidFill>
                        <a:srgbClr val="999999"/>
                      </a:solidFill>
                      <a:prstDash val="solid"/>
                      <a:round/>
                      <a:headEnd type="none" w="med" len="med"/>
                      <a:tailEnd type="none" w="med" len="med"/>
                    </a:lnB>
                    <a:lnTlToBr>
                      <a:noFill/>
                    </a:lnTlToBr>
                    <a:lnBlToTr>
                      <a:noFill/>
                    </a:lnBlToTr>
                    <a:noFill/>
                  </a:tcPr>
                </a:tc>
              </a:tr>
              <a:tr h="866775">
                <a:tc vMerge="1">
                  <a:txBody>
                    <a:bodyPr/>
                    <a:lstStyle/>
                    <a:p>
                      <a:endParaRPr lang="zh-CN" altLang="en-US"/>
                    </a:p>
                  </a:txBody>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选择字段的无连接完整性</a:t>
                      </a:r>
                      <a:endParaRPr kumimoji="1" lang="zh-CN" altLang="en-US"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999999"/>
                      </a:solidFill>
                      <a:prstDash val="solid"/>
                      <a:round/>
                      <a:headEnd type="none" w="med" len="med"/>
                      <a:tailEnd type="none" w="med" len="med"/>
                    </a:lnL>
                    <a:lnR w="25400" cap="flat" cmpd="sng" algn="ctr">
                      <a:solidFill>
                        <a:srgbClr val="999999"/>
                      </a:solidFill>
                      <a:prstDash val="solid"/>
                      <a:round/>
                      <a:headEnd type="none" w="med" len="med"/>
                      <a:tailEnd type="none" w="med" len="med"/>
                    </a:lnR>
                    <a:lnT w="25400" cap="flat" cmpd="sng" algn="ctr">
                      <a:solidFill>
                        <a:srgbClr val="999999"/>
                      </a:solidFill>
                      <a:prstDash val="solid"/>
                      <a:round/>
                      <a:headEnd type="none" w="med" len="med"/>
                      <a:tailEnd type="none" w="med" len="med"/>
                    </a:lnT>
                    <a:lnB w="25400" cap="flat" cmpd="sng" algn="ctr">
                      <a:solidFill>
                        <a:srgbClr val="008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为单个无连接数据单元的被选字段提供完整性保护；判断选定字段是否被修改</a:t>
                      </a:r>
                      <a:endParaRPr kumimoji="1" lang="zh-CN" altLang="en-US"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999999"/>
                      </a:solidFill>
                      <a:prstDash val="solid"/>
                      <a:round/>
                      <a:headEnd type="none" w="med" len="med"/>
                      <a:tailEnd type="none" w="med" len="med"/>
                    </a:lnL>
                    <a:lnR w="25400" cap="flat" cmpd="sng" algn="ctr">
                      <a:solidFill>
                        <a:srgbClr val="008000"/>
                      </a:solidFill>
                      <a:prstDash val="solid"/>
                      <a:round/>
                      <a:headEnd type="none" w="med" len="med"/>
                      <a:tailEnd type="none" w="med" len="med"/>
                    </a:lnR>
                    <a:lnT w="25400" cap="flat" cmpd="sng" algn="ctr">
                      <a:solidFill>
                        <a:srgbClr val="999999"/>
                      </a:solidFill>
                      <a:prstDash val="solid"/>
                      <a:round/>
                      <a:headEnd type="none" w="med" len="med"/>
                      <a:tailEnd type="none" w="med" len="med"/>
                    </a:lnT>
                    <a:lnB w="25400" cap="flat" cmpd="sng" algn="ctr">
                      <a:solidFill>
                        <a:srgbClr val="008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6938" name="Rectangle 58"/>
          <p:cNvSpPr>
            <a:spLocks noGrp="1" noChangeArrowheads="1"/>
          </p:cNvSpPr>
          <p:nvPr>
            <p:ph type="title"/>
          </p:nvPr>
        </p:nvSpPr>
        <p:spPr/>
        <p:txBody>
          <a:bodyPr/>
          <a:lstStyle/>
          <a:p>
            <a:r>
              <a:rPr lang="en-US" altLang="zh-CN" b="1"/>
              <a:t>ISO</a:t>
            </a:r>
            <a:r>
              <a:rPr lang="zh-CN" altLang="en-US" b="1"/>
              <a:t>安全体系结构的安全服务</a:t>
            </a:r>
          </a:p>
        </p:txBody>
      </p:sp>
      <p:graphicFrame>
        <p:nvGraphicFramePr>
          <p:cNvPr id="2426937" name="Group 57"/>
          <p:cNvGraphicFramePr>
            <a:graphicFrameLocks noGrp="1"/>
          </p:cNvGraphicFramePr>
          <p:nvPr>
            <p:ph idx="1"/>
          </p:nvPr>
        </p:nvGraphicFramePr>
        <p:xfrm>
          <a:off x="838200" y="1341438"/>
          <a:ext cx="8305800" cy="4876801"/>
        </p:xfrm>
        <a:graphic>
          <a:graphicData uri="http://schemas.openxmlformats.org/drawingml/2006/table">
            <a:tbl>
              <a:tblPr/>
              <a:tblGrid>
                <a:gridCol w="2085975"/>
                <a:gridCol w="1538288"/>
                <a:gridCol w="4681537"/>
              </a:tblGrid>
              <a:tr h="1149350">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zh-CN" altLang="en-US" sz="24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分类</a:t>
                      </a:r>
                      <a:endParaRPr kumimoji="1" lang="zh-CN" altLang="en-US" sz="2400" b="0" i="0" u="none" strike="noStrike" cap="none" normalizeH="0" baseline="0" smtClean="0">
                        <a:ln>
                          <a:noFill/>
                        </a:ln>
                        <a:solidFill>
                          <a:schemeClr val="tx1"/>
                        </a:solidFill>
                        <a:effectLst/>
                        <a:latin typeface="Times New Roman" pitchFamily="18" charset="0"/>
                        <a:ea typeface="宋体" pitchFamily="2" charset="-122"/>
                      </a:endParaRPr>
                    </a:p>
                  </a:txBody>
                  <a:tcPr anchor="ctr" horzOverflow="overflow">
                    <a:lnL w="25400" cap="flat" cmpd="sng" algn="ctr">
                      <a:solidFill>
                        <a:srgbClr val="008000"/>
                      </a:solidFill>
                      <a:prstDash val="solid"/>
                      <a:round/>
                      <a:headEnd type="none" w="med" len="med"/>
                      <a:tailEnd type="none" w="med" len="med"/>
                    </a:lnL>
                    <a:lnR w="25400" cap="flat" cmpd="sng" algn="ctr">
                      <a:solidFill>
                        <a:srgbClr val="999999"/>
                      </a:solidFill>
                      <a:prstDash val="solid"/>
                      <a:round/>
                      <a:headEnd type="none" w="med" len="med"/>
                      <a:tailEnd type="none" w="med" len="med"/>
                    </a:lnR>
                    <a:lnT w="25400" cap="flat" cmpd="sng" algn="ctr">
                      <a:solidFill>
                        <a:srgbClr val="008000"/>
                      </a:solidFill>
                      <a:prstDash val="solid"/>
                      <a:round/>
                      <a:headEnd type="none" w="med" len="med"/>
                      <a:tailEnd type="none" w="med" len="med"/>
                    </a:lnT>
                    <a:lnB w="25400" cap="flat" cmpd="sng" algn="ctr">
                      <a:solidFill>
                        <a:srgbClr val="999999"/>
                      </a:solidFill>
                      <a:prstDash val="solid"/>
                      <a:round/>
                      <a:headEnd type="none" w="med" len="med"/>
                      <a:tailEnd type="none" w="med" len="med"/>
                    </a:lnB>
                    <a:lnTlToBr>
                      <a:noFill/>
                    </a:lnTlToBr>
                    <a:lnBlToTr>
                      <a:noFill/>
                    </a:lnBlToTr>
                    <a:solidFill>
                      <a:srgbClr val="CCFFCC"/>
                    </a:solid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zh-CN" altLang="en-US" sz="24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特定服务</a:t>
                      </a:r>
                      <a:endParaRPr kumimoji="1" lang="zh-CN" altLang="en-US" sz="2400" b="0" i="0" u="none" strike="noStrike" cap="none" normalizeH="0" baseline="0" smtClean="0">
                        <a:ln>
                          <a:noFill/>
                        </a:ln>
                        <a:solidFill>
                          <a:schemeClr val="tx1"/>
                        </a:solidFill>
                        <a:effectLst/>
                        <a:latin typeface="Times New Roman" pitchFamily="18" charset="0"/>
                        <a:ea typeface="宋体" pitchFamily="2" charset="-122"/>
                      </a:endParaRPr>
                    </a:p>
                  </a:txBody>
                  <a:tcPr anchor="ctr" horzOverflow="overflow">
                    <a:lnL w="25400" cap="flat" cmpd="sng" algn="ctr">
                      <a:solidFill>
                        <a:srgbClr val="999999"/>
                      </a:solidFill>
                      <a:prstDash val="solid"/>
                      <a:round/>
                      <a:headEnd type="none" w="med" len="med"/>
                      <a:tailEnd type="none" w="med" len="med"/>
                    </a:lnL>
                    <a:lnR w="25400" cap="flat" cmpd="sng" algn="ctr">
                      <a:solidFill>
                        <a:srgbClr val="999999"/>
                      </a:solidFill>
                      <a:prstDash val="solid"/>
                      <a:round/>
                      <a:headEnd type="none" w="med" len="med"/>
                      <a:tailEnd type="none" w="med" len="med"/>
                    </a:lnR>
                    <a:lnT w="25400" cap="flat" cmpd="sng" algn="ctr">
                      <a:solidFill>
                        <a:srgbClr val="008000"/>
                      </a:solidFill>
                      <a:prstDash val="solid"/>
                      <a:round/>
                      <a:headEnd type="none" w="med" len="med"/>
                      <a:tailEnd type="none" w="med" len="med"/>
                    </a:lnT>
                    <a:lnB w="25400" cap="flat" cmpd="sng" algn="ctr">
                      <a:solidFill>
                        <a:srgbClr val="999999"/>
                      </a:solidFill>
                      <a:prstDash val="solid"/>
                      <a:round/>
                      <a:headEnd type="none" w="med" len="med"/>
                      <a:tailEnd type="none" w="med" len="med"/>
                    </a:lnB>
                    <a:lnTlToBr>
                      <a:noFill/>
                    </a:lnTlToBr>
                    <a:lnBlToTr>
                      <a:noFill/>
                    </a:lnBlToTr>
                    <a:solidFill>
                      <a:srgbClr val="CCFFCC"/>
                    </a:solid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zh-CN" altLang="en-US" sz="24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内容</a:t>
                      </a:r>
                      <a:endParaRPr kumimoji="1" lang="zh-CN" altLang="en-US" sz="2400" b="0" i="0" u="none" strike="noStrike" cap="none" normalizeH="0" baseline="0" smtClean="0">
                        <a:ln>
                          <a:noFill/>
                        </a:ln>
                        <a:solidFill>
                          <a:schemeClr val="tx1"/>
                        </a:solidFill>
                        <a:effectLst/>
                        <a:latin typeface="Times New Roman" pitchFamily="18" charset="0"/>
                        <a:ea typeface="宋体" pitchFamily="2" charset="-122"/>
                      </a:endParaRPr>
                    </a:p>
                  </a:txBody>
                  <a:tcPr anchor="ctr" horzOverflow="overflow">
                    <a:lnL w="25400" cap="flat" cmpd="sng" algn="ctr">
                      <a:solidFill>
                        <a:srgbClr val="999999"/>
                      </a:solidFill>
                      <a:prstDash val="solid"/>
                      <a:round/>
                      <a:headEnd type="none" w="med" len="med"/>
                      <a:tailEnd type="none" w="med" len="med"/>
                    </a:lnL>
                    <a:lnR w="25400" cap="flat" cmpd="sng" algn="ctr">
                      <a:solidFill>
                        <a:srgbClr val="008000"/>
                      </a:solidFill>
                      <a:prstDash val="solid"/>
                      <a:round/>
                      <a:headEnd type="none" w="med" len="med"/>
                      <a:tailEnd type="none" w="med" len="med"/>
                    </a:lnR>
                    <a:lnT w="25400" cap="flat" cmpd="sng" algn="ctr">
                      <a:solidFill>
                        <a:srgbClr val="008000"/>
                      </a:solidFill>
                      <a:prstDash val="solid"/>
                      <a:round/>
                      <a:headEnd type="none" w="med" len="med"/>
                      <a:tailEnd type="none" w="med" len="med"/>
                    </a:lnT>
                    <a:lnB w="25400" cap="flat" cmpd="sng" algn="ctr">
                      <a:solidFill>
                        <a:srgbClr val="999999"/>
                      </a:solidFill>
                      <a:prstDash val="solid"/>
                      <a:round/>
                      <a:headEnd type="none" w="med" len="med"/>
                      <a:tailEnd type="none" w="med" len="med"/>
                    </a:lnB>
                    <a:lnTlToBr>
                      <a:noFill/>
                    </a:lnTlToBr>
                    <a:lnBlToTr>
                      <a:noFill/>
                    </a:lnBlToTr>
                    <a:solidFill>
                      <a:srgbClr val="CCFFCC"/>
                    </a:solidFill>
                  </a:tcPr>
                </a:tc>
              </a:tr>
              <a:tr h="1827213">
                <a:tc rowSpan="2">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2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抗抵赖性服务</a:t>
                      </a:r>
                      <a:r>
                        <a:rPr kumimoji="1" lang="en-US" altLang="zh-CN" sz="2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a:t>
                      </a:r>
                      <a:r>
                        <a:rPr kumimoji="1" lang="zh-CN" altLang="en-US" sz="2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防止整个或部分通信过程，任一通信实体进行否认的行为</a:t>
                      </a:r>
                      <a:r>
                        <a:rPr kumimoji="1" lang="en-US" altLang="zh-CN" sz="2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a:t>
                      </a:r>
                      <a:endParaRPr kumimoji="1" lang="en-US" altLang="zh-CN" sz="24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008000"/>
                      </a:solidFill>
                      <a:prstDash val="solid"/>
                      <a:round/>
                      <a:headEnd type="none" w="med" len="med"/>
                      <a:tailEnd type="none" w="med" len="med"/>
                    </a:lnL>
                    <a:lnR w="25400" cap="flat" cmpd="sng" algn="ctr">
                      <a:solidFill>
                        <a:srgbClr val="999999"/>
                      </a:solidFill>
                      <a:prstDash val="solid"/>
                      <a:round/>
                      <a:headEnd type="none" w="med" len="med"/>
                      <a:tailEnd type="none" w="med" len="med"/>
                    </a:lnR>
                    <a:lnT w="25400" cap="flat" cmpd="sng" algn="ctr">
                      <a:solidFill>
                        <a:srgbClr val="999999"/>
                      </a:solidFill>
                      <a:prstDash val="solid"/>
                      <a:round/>
                      <a:headEnd type="none" w="med" len="med"/>
                      <a:tailEnd type="none" w="med" len="med"/>
                    </a:lnT>
                    <a:lnB w="25400" cap="flat" cmpd="sng" algn="ctr">
                      <a:solidFill>
                        <a:srgbClr val="008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2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数据源发的不可否认性</a:t>
                      </a:r>
                      <a:endParaRPr kumimoji="1" lang="zh-CN" altLang="en-US" sz="24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999999"/>
                      </a:solidFill>
                      <a:prstDash val="solid"/>
                      <a:round/>
                      <a:headEnd type="none" w="med" len="med"/>
                      <a:tailEnd type="none" w="med" len="med"/>
                    </a:lnL>
                    <a:lnR w="25400" cap="flat" cmpd="sng" algn="ctr">
                      <a:solidFill>
                        <a:srgbClr val="999999"/>
                      </a:solidFill>
                      <a:prstDash val="solid"/>
                      <a:round/>
                      <a:headEnd type="none" w="med" len="med"/>
                      <a:tailEnd type="none" w="med" len="med"/>
                    </a:lnR>
                    <a:lnT w="25400" cap="flat" cmpd="sng" algn="ctr">
                      <a:solidFill>
                        <a:srgbClr val="999999"/>
                      </a:solidFill>
                      <a:prstDash val="solid"/>
                      <a:round/>
                      <a:headEnd type="none" w="med" len="med"/>
                      <a:tailEnd type="none" w="med" len="med"/>
                    </a:lnT>
                    <a:lnB w="25400" cap="flat" cmpd="sng" algn="ctr">
                      <a:solidFill>
                        <a:srgbClr val="999999"/>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2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证明信息由特定的一方发出</a:t>
                      </a:r>
                      <a:endParaRPr kumimoji="1" lang="zh-CN" altLang="en-US" sz="24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999999"/>
                      </a:solidFill>
                      <a:prstDash val="solid"/>
                      <a:round/>
                      <a:headEnd type="none" w="med" len="med"/>
                      <a:tailEnd type="none" w="med" len="med"/>
                    </a:lnL>
                    <a:lnR w="25400" cap="flat" cmpd="sng" algn="ctr">
                      <a:solidFill>
                        <a:srgbClr val="008000"/>
                      </a:solidFill>
                      <a:prstDash val="solid"/>
                      <a:round/>
                      <a:headEnd type="none" w="med" len="med"/>
                      <a:tailEnd type="none" w="med" len="med"/>
                    </a:lnR>
                    <a:lnT w="25400" cap="flat" cmpd="sng" algn="ctr">
                      <a:solidFill>
                        <a:srgbClr val="999999"/>
                      </a:solidFill>
                      <a:prstDash val="solid"/>
                      <a:round/>
                      <a:headEnd type="none" w="med" len="med"/>
                      <a:tailEnd type="none" w="med" len="med"/>
                    </a:lnT>
                    <a:lnB w="25400" cap="flat" cmpd="sng" algn="ctr">
                      <a:solidFill>
                        <a:srgbClr val="999999"/>
                      </a:solidFill>
                      <a:prstDash val="solid"/>
                      <a:round/>
                      <a:headEnd type="none" w="med" len="med"/>
                      <a:tailEnd type="none" w="med" len="med"/>
                    </a:lnB>
                    <a:lnTlToBr>
                      <a:noFill/>
                    </a:lnTlToBr>
                    <a:lnBlToTr>
                      <a:noFill/>
                    </a:lnBlToTr>
                    <a:noFill/>
                  </a:tcPr>
                </a:tc>
              </a:tr>
              <a:tr h="1900238">
                <a:tc vMerge="1">
                  <a:txBody>
                    <a:bodyPr/>
                    <a:lstStyle/>
                    <a:p>
                      <a:endParaRPr lang="zh-CN" altLang="en-US"/>
                    </a:p>
                  </a:txBody>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2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交付证明的不可否认性</a:t>
                      </a:r>
                      <a:endParaRPr kumimoji="1" lang="zh-CN" altLang="en-US" sz="24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999999"/>
                      </a:solidFill>
                      <a:prstDash val="solid"/>
                      <a:round/>
                      <a:headEnd type="none" w="med" len="med"/>
                      <a:tailEnd type="none" w="med" len="med"/>
                    </a:lnL>
                    <a:lnR w="25400" cap="flat" cmpd="sng" algn="ctr">
                      <a:solidFill>
                        <a:srgbClr val="999999"/>
                      </a:solidFill>
                      <a:prstDash val="solid"/>
                      <a:round/>
                      <a:headEnd type="none" w="med" len="med"/>
                      <a:tailEnd type="none" w="med" len="med"/>
                    </a:lnR>
                    <a:lnT w="25400" cap="flat" cmpd="sng" algn="ctr">
                      <a:solidFill>
                        <a:srgbClr val="999999"/>
                      </a:solidFill>
                      <a:prstDash val="solid"/>
                      <a:round/>
                      <a:headEnd type="none" w="med" len="med"/>
                      <a:tailEnd type="none" w="med" len="med"/>
                    </a:lnT>
                    <a:lnB w="25400" cap="flat" cmpd="sng" algn="ctr">
                      <a:solidFill>
                        <a:srgbClr val="008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2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证明信息被特定方收到</a:t>
                      </a:r>
                      <a:endParaRPr kumimoji="1" lang="zh-CN" altLang="en-US" sz="24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999999"/>
                      </a:solidFill>
                      <a:prstDash val="solid"/>
                      <a:round/>
                      <a:headEnd type="none" w="med" len="med"/>
                      <a:tailEnd type="none" w="med" len="med"/>
                    </a:lnL>
                    <a:lnR w="25400" cap="flat" cmpd="sng" algn="ctr">
                      <a:solidFill>
                        <a:srgbClr val="008000"/>
                      </a:solidFill>
                      <a:prstDash val="solid"/>
                      <a:round/>
                      <a:headEnd type="none" w="med" len="med"/>
                      <a:tailEnd type="none" w="med" len="med"/>
                    </a:lnR>
                    <a:lnT w="25400" cap="flat" cmpd="sng" algn="ctr">
                      <a:solidFill>
                        <a:srgbClr val="999999"/>
                      </a:solidFill>
                      <a:prstDash val="solid"/>
                      <a:round/>
                      <a:headEnd type="none" w="med" len="med"/>
                      <a:tailEnd type="none" w="med" len="med"/>
                    </a:lnT>
                    <a:lnB w="25400" cap="flat" cmpd="sng" algn="ctr">
                      <a:solidFill>
                        <a:srgbClr val="008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8930" name="Rectangle 2"/>
          <p:cNvSpPr>
            <a:spLocks noGrp="1" noChangeArrowheads="1"/>
          </p:cNvSpPr>
          <p:nvPr>
            <p:ph type="title"/>
          </p:nvPr>
        </p:nvSpPr>
        <p:spPr/>
        <p:txBody>
          <a:bodyPr/>
          <a:lstStyle/>
          <a:p>
            <a:r>
              <a:rPr lang="en-US" altLang="zh-CN" b="1"/>
              <a:t>ISO</a:t>
            </a:r>
            <a:r>
              <a:rPr lang="zh-CN" altLang="en-US" b="1"/>
              <a:t>安全体系结构的安全机制</a:t>
            </a:r>
            <a:r>
              <a:rPr lang="zh-CN" altLang="en-US"/>
              <a:t> </a:t>
            </a:r>
          </a:p>
        </p:txBody>
      </p:sp>
      <p:graphicFrame>
        <p:nvGraphicFramePr>
          <p:cNvPr id="2429074" name="Group 146"/>
          <p:cNvGraphicFramePr>
            <a:graphicFrameLocks noGrp="1"/>
          </p:cNvGraphicFramePr>
          <p:nvPr>
            <p:ph idx="1"/>
          </p:nvPr>
        </p:nvGraphicFramePr>
        <p:xfrm>
          <a:off x="838200" y="1341438"/>
          <a:ext cx="8305800" cy="4876802"/>
        </p:xfrm>
        <a:graphic>
          <a:graphicData uri="http://schemas.openxmlformats.org/drawingml/2006/table">
            <a:tbl>
              <a:tblPr/>
              <a:tblGrid>
                <a:gridCol w="1501775"/>
                <a:gridCol w="1724025"/>
                <a:gridCol w="5080000"/>
              </a:tblGrid>
              <a:tr h="787400">
                <a:tc>
                  <a:txBody>
                    <a:bodyPr/>
                    <a:lstStyle>
                      <a:lvl1pPr>
                        <a:defRPr sz="2400" b="1">
                          <a:solidFill>
                            <a:srgbClr val="000000"/>
                          </a:solidFill>
                          <a:latin typeface="Arial Black" pitchFamily="34" charset="0"/>
                          <a:ea typeface="宋体" pitchFamily="2" charset="-122"/>
                        </a:defRPr>
                      </a:lvl1pPr>
                      <a:lvl2pPr>
                        <a:defRPr sz="2000" b="1">
                          <a:solidFill>
                            <a:srgbClr val="000000"/>
                          </a:solidFill>
                          <a:latin typeface="Arial Black" pitchFamily="34" charset="0"/>
                          <a:ea typeface="宋体" pitchFamily="2" charset="-122"/>
                        </a:defRPr>
                      </a:lvl2pPr>
                      <a:lvl3pPr>
                        <a:buClr>
                          <a:schemeClr val="tx1"/>
                        </a:buClr>
                        <a:defRPr sz="2000" b="1">
                          <a:solidFill>
                            <a:schemeClr val="tx1"/>
                          </a:solidFill>
                          <a:latin typeface="Arial Black" pitchFamily="34" charset="0"/>
                          <a:ea typeface="宋体" pitchFamily="2" charset="-122"/>
                        </a:defRPr>
                      </a:lvl3pPr>
                      <a:lvl4pPr>
                        <a:defRPr>
                          <a:solidFill>
                            <a:schemeClr val="tx1"/>
                          </a:solidFill>
                          <a:latin typeface="Arial Black" pitchFamily="34" charset="0"/>
                          <a:ea typeface="黑体" pitchFamily="49" charset="-122"/>
                        </a:defRPr>
                      </a:lvl4pPr>
                      <a:lvl5pPr>
                        <a:defRPr>
                          <a:solidFill>
                            <a:schemeClr val="tx1"/>
                          </a:solidFill>
                          <a:latin typeface="Arial Black" pitchFamily="34" charset="0"/>
                          <a:ea typeface="黑体" pitchFamily="49" charset="-122"/>
                        </a:defRPr>
                      </a:lvl5pPr>
                      <a:lvl6pPr fontAlgn="base">
                        <a:spcBef>
                          <a:spcPct val="20000"/>
                        </a:spcBef>
                        <a:spcAft>
                          <a:spcPct val="0"/>
                        </a:spcAft>
                        <a:defRPr>
                          <a:solidFill>
                            <a:schemeClr val="tx1"/>
                          </a:solidFill>
                          <a:latin typeface="Arial Black" pitchFamily="34" charset="0"/>
                          <a:ea typeface="黑体" pitchFamily="49" charset="-122"/>
                        </a:defRPr>
                      </a:lvl6pPr>
                      <a:lvl7pPr fontAlgn="base">
                        <a:spcBef>
                          <a:spcPct val="20000"/>
                        </a:spcBef>
                        <a:spcAft>
                          <a:spcPct val="0"/>
                        </a:spcAft>
                        <a:defRPr>
                          <a:solidFill>
                            <a:schemeClr val="tx1"/>
                          </a:solidFill>
                          <a:latin typeface="Arial Black" pitchFamily="34" charset="0"/>
                          <a:ea typeface="黑体" pitchFamily="49" charset="-122"/>
                        </a:defRPr>
                      </a:lvl7pPr>
                      <a:lvl8pPr fontAlgn="base">
                        <a:spcBef>
                          <a:spcPct val="20000"/>
                        </a:spcBef>
                        <a:spcAft>
                          <a:spcPct val="0"/>
                        </a:spcAft>
                        <a:defRPr>
                          <a:solidFill>
                            <a:schemeClr val="tx1"/>
                          </a:solidFill>
                          <a:latin typeface="Arial Black" pitchFamily="34" charset="0"/>
                          <a:ea typeface="黑体" pitchFamily="49" charset="-122"/>
                        </a:defRPr>
                      </a:lvl8pPr>
                      <a:lvl9pPr fontAlgn="base">
                        <a:spcBef>
                          <a:spcPct val="20000"/>
                        </a:spcBef>
                        <a:spcAft>
                          <a:spcPct val="0"/>
                        </a:spcAft>
                        <a:defRPr>
                          <a:solidFill>
                            <a:schemeClr val="tx1"/>
                          </a:solidFill>
                          <a:latin typeface="Arial Black" pitchFamily="34" charset="0"/>
                          <a:ea typeface="黑体" pitchFamily="49" charset="-122"/>
                        </a:defRPr>
                      </a:lvl9pPr>
                    </a:lstStyle>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endParaRPr kumimoji="0" lang="zh-CN" altLang="zh-CN" sz="1600" b="1" i="0" u="none" strike="noStrike" cap="none" normalizeH="0" baseline="0" smtClean="0">
                        <a:ln>
                          <a:noFill/>
                        </a:ln>
                        <a:solidFill>
                          <a:srgbClr val="000000"/>
                        </a:solidFill>
                        <a:effectLst/>
                        <a:latin typeface="Arial Black" pitchFamily="34" charset="0"/>
                        <a:ea typeface="宋体" pitchFamily="2" charset="-122"/>
                      </a:endParaRPr>
                    </a:p>
                  </a:txBody>
                  <a:tcPr anchor="ctr" horzOverflow="overflow">
                    <a:lnL w="25400" cap="flat" cmpd="sng" algn="ctr">
                      <a:solidFill>
                        <a:srgbClr val="008000"/>
                      </a:solidFill>
                      <a:prstDash val="solid"/>
                      <a:round/>
                      <a:headEnd type="none" w="med" len="med"/>
                      <a:tailEnd type="none" w="med" len="med"/>
                    </a:lnL>
                    <a:lnR w="25400" cap="flat" cmpd="sng" algn="ctr">
                      <a:solidFill>
                        <a:srgbClr val="C0C0C0"/>
                      </a:solidFill>
                      <a:prstDash val="solid"/>
                      <a:round/>
                      <a:headEnd type="none" w="med" len="med"/>
                      <a:tailEnd type="none" w="med" len="med"/>
                    </a:lnR>
                    <a:lnT w="25400" cap="flat" cmpd="sng" algn="ctr">
                      <a:solidFill>
                        <a:srgbClr val="00800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solidFill>
                      <a:srgbClr val="CCFFCC"/>
                    </a:solid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zh-CN" altLang="en-US"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分类</a:t>
                      </a:r>
                      <a:endParaRPr kumimoji="1" lang="zh-CN" altLang="en-US" sz="1600" b="1" i="0" u="none" strike="noStrike" cap="none" normalizeH="0" baseline="0" smtClean="0">
                        <a:ln>
                          <a:noFill/>
                        </a:ln>
                        <a:solidFill>
                          <a:schemeClr val="tx1"/>
                        </a:solidFill>
                        <a:effectLst/>
                        <a:latin typeface="Times New Roman" pitchFamily="18" charset="0"/>
                        <a:ea typeface="宋体" pitchFamily="2" charset="-122"/>
                      </a:endParaRPr>
                    </a:p>
                  </a:txBody>
                  <a:tcPr anchor="ctr" horzOverflow="overflow">
                    <a:lnL w="25400" cap="flat" cmpd="sng" algn="ctr">
                      <a:solidFill>
                        <a:srgbClr val="C0C0C0"/>
                      </a:solidFill>
                      <a:prstDash val="solid"/>
                      <a:round/>
                      <a:headEnd type="none" w="med" len="med"/>
                      <a:tailEnd type="none" w="med" len="med"/>
                    </a:lnL>
                    <a:lnR w="25400" cap="flat" cmpd="sng" algn="ctr">
                      <a:solidFill>
                        <a:srgbClr val="C0C0C0"/>
                      </a:solidFill>
                      <a:prstDash val="solid"/>
                      <a:round/>
                      <a:headEnd type="none" w="med" len="med"/>
                      <a:tailEnd type="none" w="med" len="med"/>
                    </a:lnR>
                    <a:lnT w="25400" cap="flat" cmpd="sng" algn="ctr">
                      <a:solidFill>
                        <a:srgbClr val="00800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solidFill>
                      <a:srgbClr val="CCFFCC"/>
                    </a:solid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zh-CN" altLang="en-US"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内容</a:t>
                      </a:r>
                      <a:endParaRPr kumimoji="1" lang="zh-CN" altLang="en-US" sz="1600" b="1" i="0" u="none" strike="noStrike" cap="none" normalizeH="0" baseline="0" smtClean="0">
                        <a:ln>
                          <a:noFill/>
                        </a:ln>
                        <a:solidFill>
                          <a:schemeClr val="tx1"/>
                        </a:solidFill>
                        <a:effectLst/>
                        <a:latin typeface="Times New Roman" pitchFamily="18" charset="0"/>
                        <a:ea typeface="宋体" pitchFamily="2" charset="-122"/>
                      </a:endParaRPr>
                    </a:p>
                  </a:txBody>
                  <a:tcPr anchor="ctr" horzOverflow="overflow">
                    <a:lnL w="25400" cap="flat" cmpd="sng" algn="ctr">
                      <a:solidFill>
                        <a:srgbClr val="C0C0C0"/>
                      </a:solidFill>
                      <a:prstDash val="solid"/>
                      <a:round/>
                      <a:headEnd type="none" w="med" len="med"/>
                      <a:tailEnd type="none" w="med" len="med"/>
                    </a:lnL>
                    <a:lnR w="25400" cap="flat" cmpd="sng" algn="ctr">
                      <a:solidFill>
                        <a:srgbClr val="008000"/>
                      </a:solidFill>
                      <a:prstDash val="solid"/>
                      <a:round/>
                      <a:headEnd type="none" w="med" len="med"/>
                      <a:tailEnd type="none" w="med" len="med"/>
                    </a:lnR>
                    <a:lnT w="25400" cap="flat" cmpd="sng" algn="ctr">
                      <a:solidFill>
                        <a:srgbClr val="00800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solidFill>
                      <a:srgbClr val="CCFFCC"/>
                    </a:solidFill>
                  </a:tcPr>
                </a:tc>
              </a:tr>
              <a:tr h="630238">
                <a:tc rowSpan="8">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特定安全机制</a:t>
                      </a:r>
                      <a:r>
                        <a:rPr kumimoji="1"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a:t>
                      </a:r>
                      <a:r>
                        <a:rPr kumimoji="1" lang="zh-CN" altLang="en-US"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可以嵌入合适的协议层以提供一些</a:t>
                      </a:r>
                      <a:r>
                        <a:rPr kumimoji="1"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OSI</a:t>
                      </a:r>
                      <a:r>
                        <a:rPr kumimoji="1" lang="zh-CN" altLang="en-US"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安全服务</a:t>
                      </a:r>
                      <a:r>
                        <a:rPr kumimoji="1"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a:t>
                      </a:r>
                      <a:endParaRPr kumimoji="1" lang="en-US" altLang="zh-CN" sz="1600" b="1" i="0" u="none" strike="noStrike" cap="none" normalizeH="0" baseline="0" smtClean="0">
                        <a:ln>
                          <a:noFill/>
                        </a:ln>
                        <a:solidFill>
                          <a:schemeClr val="tx1"/>
                        </a:solidFill>
                        <a:effectLst/>
                        <a:latin typeface="Times New Roman" pitchFamily="18" charset="0"/>
                        <a:ea typeface="宋体" pitchFamily="2" charset="-122"/>
                      </a:endParaRPr>
                    </a:p>
                  </a:txBody>
                  <a:tcPr anchor="ctr" horzOverflow="overflow">
                    <a:lnL w="25400" cap="flat" cmpd="sng" algn="ctr">
                      <a:solidFill>
                        <a:srgbClr val="008000"/>
                      </a:solidFill>
                      <a:prstDash val="solid"/>
                      <a:round/>
                      <a:headEnd type="none" w="med" len="med"/>
                      <a:tailEnd type="none" w="med" len="med"/>
                    </a:lnL>
                    <a:lnR w="25400" cap="flat" cmpd="sng" algn="ctr">
                      <a:solidFill>
                        <a:srgbClr val="C0C0C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008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加密</a:t>
                      </a:r>
                      <a:endParaRPr kumimoji="1" lang="zh-CN" altLang="en-US" sz="1600" b="1" i="0" u="none" strike="noStrike" cap="none" normalizeH="0" baseline="0" smtClean="0">
                        <a:ln>
                          <a:noFill/>
                        </a:ln>
                        <a:solidFill>
                          <a:schemeClr val="tx1"/>
                        </a:solidFill>
                        <a:effectLst/>
                        <a:latin typeface="Times New Roman" pitchFamily="18" charset="0"/>
                        <a:ea typeface="宋体" pitchFamily="2" charset="-122"/>
                      </a:endParaRPr>
                    </a:p>
                  </a:txBody>
                  <a:tcPr anchor="ctr" horzOverflow="overflow">
                    <a:lnL w="25400" cap="flat" cmpd="sng" algn="ctr">
                      <a:solidFill>
                        <a:srgbClr val="C0C0C0"/>
                      </a:solidFill>
                      <a:prstDash val="solid"/>
                      <a:round/>
                      <a:headEnd type="none" w="med" len="med"/>
                      <a:tailEnd type="none" w="med" len="med"/>
                    </a:lnL>
                    <a:lnR w="25400" cap="flat" cmpd="sng" algn="ctr">
                      <a:solidFill>
                        <a:srgbClr val="C0C0C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运用数学算法将数据转换成不可知的形式。数据的变换和复原依赖于算法和一个或多个加密密钥</a:t>
                      </a:r>
                      <a:endParaRPr kumimoji="1" lang="zh-CN" altLang="en-US" sz="1600" b="1" i="0" u="none" strike="noStrike" cap="none" normalizeH="0" baseline="0" smtClean="0">
                        <a:ln>
                          <a:noFill/>
                        </a:ln>
                        <a:solidFill>
                          <a:schemeClr val="tx1"/>
                        </a:solidFill>
                        <a:effectLst/>
                        <a:latin typeface="Times New Roman" pitchFamily="18" charset="0"/>
                        <a:ea typeface="宋体" pitchFamily="2" charset="-122"/>
                      </a:endParaRPr>
                    </a:p>
                  </a:txBody>
                  <a:tcPr anchor="ctr" horzOverflow="overflow">
                    <a:lnL w="25400" cap="flat" cmpd="sng" algn="ctr">
                      <a:solidFill>
                        <a:srgbClr val="C0C0C0"/>
                      </a:solidFill>
                      <a:prstDash val="solid"/>
                      <a:round/>
                      <a:headEnd type="none" w="med" len="med"/>
                      <a:tailEnd type="none" w="med" len="med"/>
                    </a:lnL>
                    <a:lnR w="25400" cap="flat" cmpd="sng" algn="ctr">
                      <a:solidFill>
                        <a:srgbClr val="00800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noFill/>
                  </a:tcPr>
                </a:tc>
              </a:tr>
              <a:tr h="628650">
                <a:tc vMerge="1">
                  <a:txBody>
                    <a:bodyPr/>
                    <a:lstStyle/>
                    <a:p>
                      <a:endParaRPr lang="zh-CN" altLang="en-US"/>
                    </a:p>
                  </a:txBody>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数字签名机制</a:t>
                      </a:r>
                      <a:endParaRPr kumimoji="1" lang="zh-CN" altLang="en-US" sz="1600" b="1" i="0" u="none" strike="noStrike" cap="none" normalizeH="0" baseline="0" smtClean="0">
                        <a:ln>
                          <a:noFill/>
                        </a:ln>
                        <a:solidFill>
                          <a:schemeClr val="tx1"/>
                        </a:solidFill>
                        <a:effectLst/>
                        <a:latin typeface="Times New Roman" pitchFamily="18" charset="0"/>
                        <a:ea typeface="宋体" pitchFamily="2" charset="-122"/>
                      </a:endParaRPr>
                    </a:p>
                  </a:txBody>
                  <a:tcPr anchor="ctr" horzOverflow="overflow">
                    <a:lnL w="25400" cap="flat" cmpd="sng" algn="ctr">
                      <a:solidFill>
                        <a:srgbClr val="C0C0C0"/>
                      </a:solidFill>
                      <a:prstDash val="solid"/>
                      <a:round/>
                      <a:headEnd type="none" w="med" len="med"/>
                      <a:tailEnd type="none" w="med" len="med"/>
                    </a:lnL>
                    <a:lnR w="25400" cap="flat" cmpd="sng" algn="ctr">
                      <a:solidFill>
                        <a:srgbClr val="C0C0C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附加于数据元之后的数据，它是对数据元的密码变换，可使接收方证明数据的来源和完整性，并防止伪造</a:t>
                      </a:r>
                      <a:endParaRPr kumimoji="1" lang="zh-CN" altLang="en-US" sz="1600" b="1" i="0" u="none" strike="noStrike" cap="none" normalizeH="0" baseline="0" smtClean="0">
                        <a:ln>
                          <a:noFill/>
                        </a:ln>
                        <a:solidFill>
                          <a:schemeClr val="tx1"/>
                        </a:solidFill>
                        <a:effectLst/>
                        <a:latin typeface="Times New Roman" pitchFamily="18" charset="0"/>
                        <a:ea typeface="宋体" pitchFamily="2" charset="-122"/>
                      </a:endParaRPr>
                    </a:p>
                  </a:txBody>
                  <a:tcPr anchor="ctr" horzOverflow="overflow">
                    <a:lnL w="25400" cap="flat" cmpd="sng" algn="ctr">
                      <a:solidFill>
                        <a:srgbClr val="C0C0C0"/>
                      </a:solidFill>
                      <a:prstDash val="solid"/>
                      <a:round/>
                      <a:headEnd type="none" w="med" len="med"/>
                      <a:tailEnd type="none" w="med" len="med"/>
                    </a:lnL>
                    <a:lnR w="25400" cap="flat" cmpd="sng" algn="ctr">
                      <a:solidFill>
                        <a:srgbClr val="00800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noFill/>
                  </a:tcPr>
                </a:tc>
              </a:tr>
              <a:tr h="392113">
                <a:tc vMerge="1">
                  <a:txBody>
                    <a:bodyPr/>
                    <a:lstStyle/>
                    <a:p>
                      <a:endParaRPr lang="zh-CN" altLang="en-US"/>
                    </a:p>
                  </a:txBody>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访问控制机制</a:t>
                      </a:r>
                      <a:endParaRPr kumimoji="1" lang="zh-CN" altLang="en-US" sz="1600" b="1" i="0" u="none" strike="noStrike" cap="none" normalizeH="0" baseline="0" smtClean="0">
                        <a:ln>
                          <a:noFill/>
                        </a:ln>
                        <a:solidFill>
                          <a:schemeClr val="tx1"/>
                        </a:solidFill>
                        <a:effectLst/>
                        <a:latin typeface="Times New Roman" pitchFamily="18" charset="0"/>
                        <a:ea typeface="宋体" pitchFamily="2" charset="-122"/>
                      </a:endParaRPr>
                    </a:p>
                  </a:txBody>
                  <a:tcPr anchor="ctr" horzOverflow="overflow">
                    <a:lnL w="25400" cap="flat" cmpd="sng" algn="ctr">
                      <a:solidFill>
                        <a:srgbClr val="C0C0C0"/>
                      </a:solidFill>
                      <a:prstDash val="solid"/>
                      <a:round/>
                      <a:headEnd type="none" w="med" len="med"/>
                      <a:tailEnd type="none" w="med" len="med"/>
                    </a:lnL>
                    <a:lnR w="25400" cap="flat" cmpd="sng" algn="ctr">
                      <a:solidFill>
                        <a:srgbClr val="C0C0C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对资源实施访问控制的各种机制</a:t>
                      </a:r>
                      <a:endParaRPr kumimoji="1" lang="zh-CN" altLang="en-US" sz="1600" b="1" i="0" u="none" strike="noStrike" cap="none" normalizeH="0" baseline="0" smtClean="0">
                        <a:ln>
                          <a:noFill/>
                        </a:ln>
                        <a:solidFill>
                          <a:schemeClr val="tx1"/>
                        </a:solidFill>
                        <a:effectLst/>
                        <a:latin typeface="Times New Roman" pitchFamily="18" charset="0"/>
                        <a:ea typeface="宋体" pitchFamily="2" charset="-122"/>
                      </a:endParaRPr>
                    </a:p>
                  </a:txBody>
                  <a:tcPr anchor="ctr" horzOverflow="overflow">
                    <a:lnL w="25400" cap="flat" cmpd="sng" algn="ctr">
                      <a:solidFill>
                        <a:srgbClr val="C0C0C0"/>
                      </a:solidFill>
                      <a:prstDash val="solid"/>
                      <a:round/>
                      <a:headEnd type="none" w="med" len="med"/>
                      <a:tailEnd type="none" w="med" len="med"/>
                    </a:lnL>
                    <a:lnR w="25400" cap="flat" cmpd="sng" algn="ctr">
                      <a:solidFill>
                        <a:srgbClr val="00800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noFill/>
                  </a:tcPr>
                </a:tc>
              </a:tr>
              <a:tr h="628650">
                <a:tc vMerge="1">
                  <a:txBody>
                    <a:bodyPr/>
                    <a:lstStyle/>
                    <a:p>
                      <a:endParaRPr lang="zh-CN" altLang="en-US"/>
                    </a:p>
                  </a:txBody>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数据完整性机制</a:t>
                      </a:r>
                      <a:endParaRPr kumimoji="1" lang="zh-CN" altLang="en-US" sz="1600" b="1" i="0" u="none" strike="noStrike" cap="none" normalizeH="0" baseline="0" smtClean="0">
                        <a:ln>
                          <a:noFill/>
                        </a:ln>
                        <a:solidFill>
                          <a:schemeClr val="tx1"/>
                        </a:solidFill>
                        <a:effectLst/>
                        <a:latin typeface="Times New Roman" pitchFamily="18" charset="0"/>
                        <a:ea typeface="宋体" pitchFamily="2" charset="-122"/>
                      </a:endParaRPr>
                    </a:p>
                  </a:txBody>
                  <a:tcPr anchor="ctr" horzOverflow="overflow">
                    <a:lnL w="25400" cap="flat" cmpd="sng" algn="ctr">
                      <a:solidFill>
                        <a:srgbClr val="C0C0C0"/>
                      </a:solidFill>
                      <a:prstDash val="solid"/>
                      <a:round/>
                      <a:headEnd type="none" w="med" len="med"/>
                      <a:tailEnd type="none" w="med" len="med"/>
                    </a:lnL>
                    <a:lnR w="25400" cap="flat" cmpd="sng" algn="ctr">
                      <a:solidFill>
                        <a:srgbClr val="C0C0C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用于保证数据元或数据流的完整性的各种机制</a:t>
                      </a:r>
                      <a:endParaRPr kumimoji="1" lang="zh-CN" altLang="en-US" sz="1600" b="1" i="0" u="none" strike="noStrike" cap="none" normalizeH="0" baseline="0" smtClean="0">
                        <a:ln>
                          <a:noFill/>
                        </a:ln>
                        <a:solidFill>
                          <a:schemeClr val="tx1"/>
                        </a:solidFill>
                        <a:effectLst/>
                        <a:latin typeface="Times New Roman" pitchFamily="18" charset="0"/>
                        <a:ea typeface="宋体" pitchFamily="2" charset="-122"/>
                      </a:endParaRPr>
                    </a:p>
                  </a:txBody>
                  <a:tcPr anchor="ctr" horzOverflow="overflow">
                    <a:lnL w="25400" cap="flat" cmpd="sng" algn="ctr">
                      <a:solidFill>
                        <a:srgbClr val="C0C0C0"/>
                      </a:solidFill>
                      <a:prstDash val="solid"/>
                      <a:round/>
                      <a:headEnd type="none" w="med" len="med"/>
                      <a:tailEnd type="none" w="med" len="med"/>
                    </a:lnL>
                    <a:lnR w="25400" cap="flat" cmpd="sng" algn="ctr">
                      <a:solidFill>
                        <a:srgbClr val="00800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noFill/>
                  </a:tcPr>
                </a:tc>
              </a:tr>
              <a:tr h="395288">
                <a:tc vMerge="1">
                  <a:txBody>
                    <a:bodyPr/>
                    <a:lstStyle/>
                    <a:p>
                      <a:endParaRPr lang="zh-CN" altLang="en-US"/>
                    </a:p>
                  </a:txBody>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认证交换机制</a:t>
                      </a:r>
                      <a:endParaRPr kumimoji="1" lang="zh-CN" altLang="en-US" sz="1600" b="1" i="0" u="none" strike="noStrike" cap="none" normalizeH="0" baseline="0" smtClean="0">
                        <a:ln>
                          <a:noFill/>
                        </a:ln>
                        <a:solidFill>
                          <a:schemeClr val="tx1"/>
                        </a:solidFill>
                        <a:effectLst/>
                        <a:latin typeface="Times New Roman" pitchFamily="18" charset="0"/>
                        <a:ea typeface="宋体" pitchFamily="2" charset="-122"/>
                      </a:endParaRPr>
                    </a:p>
                  </a:txBody>
                  <a:tcPr anchor="ctr" horzOverflow="overflow">
                    <a:lnL w="25400" cap="flat" cmpd="sng" algn="ctr">
                      <a:solidFill>
                        <a:srgbClr val="C0C0C0"/>
                      </a:solidFill>
                      <a:prstDash val="solid"/>
                      <a:round/>
                      <a:headEnd type="none" w="med" len="med"/>
                      <a:tailEnd type="none" w="med" len="med"/>
                    </a:lnL>
                    <a:lnR w="25400" cap="flat" cmpd="sng" algn="ctr">
                      <a:solidFill>
                        <a:srgbClr val="C0C0C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通过信息交换来保证实体身份的各种机制</a:t>
                      </a:r>
                      <a:endParaRPr kumimoji="1" lang="zh-CN" altLang="en-US" sz="1600" b="1" i="0" u="none" strike="noStrike" cap="none" normalizeH="0" baseline="0" smtClean="0">
                        <a:ln>
                          <a:noFill/>
                        </a:ln>
                        <a:solidFill>
                          <a:schemeClr val="tx1"/>
                        </a:solidFill>
                        <a:effectLst/>
                        <a:latin typeface="Times New Roman" pitchFamily="18" charset="0"/>
                        <a:ea typeface="宋体" pitchFamily="2" charset="-122"/>
                      </a:endParaRPr>
                    </a:p>
                  </a:txBody>
                  <a:tcPr anchor="ctr" horzOverflow="overflow">
                    <a:lnL w="25400" cap="flat" cmpd="sng" algn="ctr">
                      <a:solidFill>
                        <a:srgbClr val="C0C0C0"/>
                      </a:solidFill>
                      <a:prstDash val="solid"/>
                      <a:round/>
                      <a:headEnd type="none" w="med" len="med"/>
                      <a:tailEnd type="none" w="med" len="med"/>
                    </a:lnL>
                    <a:lnR w="25400" cap="flat" cmpd="sng" algn="ctr">
                      <a:solidFill>
                        <a:srgbClr val="00800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noFill/>
                  </a:tcPr>
                </a:tc>
              </a:tr>
              <a:tr h="393700">
                <a:tc vMerge="1">
                  <a:txBody>
                    <a:bodyPr/>
                    <a:lstStyle/>
                    <a:p>
                      <a:endParaRPr lang="zh-CN" altLang="en-US"/>
                    </a:p>
                  </a:txBody>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流量填充机制</a:t>
                      </a:r>
                      <a:endParaRPr kumimoji="1" lang="zh-CN" altLang="en-US" sz="1600" b="1" i="0" u="none" strike="noStrike" cap="none" normalizeH="0" baseline="0" smtClean="0">
                        <a:ln>
                          <a:noFill/>
                        </a:ln>
                        <a:solidFill>
                          <a:schemeClr val="tx1"/>
                        </a:solidFill>
                        <a:effectLst/>
                        <a:latin typeface="Times New Roman" pitchFamily="18" charset="0"/>
                        <a:ea typeface="宋体" pitchFamily="2" charset="-122"/>
                      </a:endParaRPr>
                    </a:p>
                  </a:txBody>
                  <a:tcPr anchor="ctr" horzOverflow="overflow">
                    <a:lnL w="25400" cap="flat" cmpd="sng" algn="ctr">
                      <a:solidFill>
                        <a:srgbClr val="C0C0C0"/>
                      </a:solidFill>
                      <a:prstDash val="solid"/>
                      <a:round/>
                      <a:headEnd type="none" w="med" len="med"/>
                      <a:tailEnd type="none" w="med" len="med"/>
                    </a:lnL>
                    <a:lnR w="25400" cap="flat" cmpd="sng" algn="ctr">
                      <a:solidFill>
                        <a:srgbClr val="C0C0C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在数据流空隙中插入若干位以阻止流量分析</a:t>
                      </a:r>
                      <a:endParaRPr kumimoji="1" lang="zh-CN" altLang="en-US" sz="1600" b="1" i="0" u="none" strike="noStrike" cap="none" normalizeH="0" baseline="0" smtClean="0">
                        <a:ln>
                          <a:noFill/>
                        </a:ln>
                        <a:solidFill>
                          <a:schemeClr val="tx1"/>
                        </a:solidFill>
                        <a:effectLst/>
                        <a:latin typeface="Times New Roman" pitchFamily="18" charset="0"/>
                        <a:ea typeface="宋体" pitchFamily="2" charset="-122"/>
                      </a:endParaRPr>
                    </a:p>
                  </a:txBody>
                  <a:tcPr anchor="ctr" horzOverflow="overflow">
                    <a:lnL w="25400" cap="flat" cmpd="sng" algn="ctr">
                      <a:solidFill>
                        <a:srgbClr val="C0C0C0"/>
                      </a:solidFill>
                      <a:prstDash val="solid"/>
                      <a:round/>
                      <a:headEnd type="none" w="med" len="med"/>
                      <a:tailEnd type="none" w="med" len="med"/>
                    </a:lnL>
                    <a:lnR w="25400" cap="flat" cmpd="sng" algn="ctr">
                      <a:solidFill>
                        <a:srgbClr val="00800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noFill/>
                  </a:tcPr>
                </a:tc>
              </a:tr>
              <a:tr h="628650">
                <a:tc vMerge="1">
                  <a:txBody>
                    <a:bodyPr/>
                    <a:lstStyle/>
                    <a:p>
                      <a:endParaRPr lang="zh-CN" altLang="en-US"/>
                    </a:p>
                  </a:txBody>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路由控制机制</a:t>
                      </a:r>
                      <a:endParaRPr kumimoji="1" lang="zh-CN" altLang="en-US" sz="1600" b="1" i="0" u="none" strike="noStrike" cap="none" normalizeH="0" baseline="0" smtClean="0">
                        <a:ln>
                          <a:noFill/>
                        </a:ln>
                        <a:solidFill>
                          <a:schemeClr val="tx1"/>
                        </a:solidFill>
                        <a:effectLst/>
                        <a:latin typeface="Times New Roman" pitchFamily="18" charset="0"/>
                        <a:ea typeface="宋体" pitchFamily="2" charset="-122"/>
                      </a:endParaRPr>
                    </a:p>
                  </a:txBody>
                  <a:tcPr anchor="ctr" horzOverflow="overflow">
                    <a:lnL w="25400" cap="flat" cmpd="sng" algn="ctr">
                      <a:solidFill>
                        <a:srgbClr val="C0C0C0"/>
                      </a:solidFill>
                      <a:prstDash val="solid"/>
                      <a:round/>
                      <a:headEnd type="none" w="med" len="med"/>
                      <a:tailEnd type="none" w="med" len="med"/>
                    </a:lnL>
                    <a:lnR w="25400" cap="flat" cmpd="sng" algn="ctr">
                      <a:solidFill>
                        <a:srgbClr val="C0C0C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能够为某些数据动态地或预定地选取路由，确保只使用物理上安全的子网络、中继站或链路</a:t>
                      </a:r>
                      <a:endParaRPr kumimoji="1" lang="zh-CN" altLang="en-US" sz="1600" b="1" i="0" u="none" strike="noStrike" cap="none" normalizeH="0" baseline="0" smtClean="0">
                        <a:ln>
                          <a:noFill/>
                        </a:ln>
                        <a:solidFill>
                          <a:schemeClr val="tx1"/>
                        </a:solidFill>
                        <a:effectLst/>
                        <a:latin typeface="Times New Roman" pitchFamily="18" charset="0"/>
                        <a:ea typeface="宋体" pitchFamily="2" charset="-122"/>
                      </a:endParaRPr>
                    </a:p>
                  </a:txBody>
                  <a:tcPr anchor="ctr" horzOverflow="overflow">
                    <a:lnL w="25400" cap="flat" cmpd="sng" algn="ctr">
                      <a:solidFill>
                        <a:srgbClr val="C0C0C0"/>
                      </a:solidFill>
                      <a:prstDash val="solid"/>
                      <a:round/>
                      <a:headEnd type="none" w="med" len="med"/>
                      <a:tailEnd type="none" w="med" len="med"/>
                    </a:lnL>
                    <a:lnR w="25400" cap="flat" cmpd="sng" algn="ctr">
                      <a:solidFill>
                        <a:srgbClr val="00800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noFill/>
                  </a:tcPr>
                </a:tc>
              </a:tr>
              <a:tr h="392113">
                <a:tc vMerge="1">
                  <a:txBody>
                    <a:bodyPr/>
                    <a:lstStyle/>
                    <a:p>
                      <a:endParaRPr lang="zh-CN" altLang="en-US"/>
                    </a:p>
                  </a:txBody>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公证机制</a:t>
                      </a:r>
                      <a:endParaRPr kumimoji="1" lang="zh-CN" altLang="en-US" sz="1600" b="1" i="0" u="none" strike="noStrike" cap="none" normalizeH="0" baseline="0" smtClean="0">
                        <a:ln>
                          <a:noFill/>
                        </a:ln>
                        <a:solidFill>
                          <a:schemeClr val="tx1"/>
                        </a:solidFill>
                        <a:effectLst/>
                        <a:latin typeface="Times New Roman" pitchFamily="18" charset="0"/>
                        <a:ea typeface="宋体" pitchFamily="2" charset="-122"/>
                      </a:endParaRPr>
                    </a:p>
                  </a:txBody>
                  <a:tcPr anchor="ctr" horzOverflow="overflow">
                    <a:lnL w="25400" cap="flat" cmpd="sng" algn="ctr">
                      <a:solidFill>
                        <a:srgbClr val="C0C0C0"/>
                      </a:solidFill>
                      <a:prstDash val="solid"/>
                      <a:round/>
                      <a:headEnd type="none" w="med" len="med"/>
                      <a:tailEnd type="none" w="med" len="med"/>
                    </a:lnL>
                    <a:lnR w="25400" cap="flat" cmpd="sng" algn="ctr">
                      <a:solidFill>
                        <a:srgbClr val="C0C0C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008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利用可信赖的第三方来保证数据交换的某些性质</a:t>
                      </a:r>
                      <a:endParaRPr kumimoji="1" lang="zh-CN" altLang="en-US" sz="1600" b="1" i="0" u="none" strike="noStrike" cap="none" normalizeH="0" baseline="0" smtClean="0">
                        <a:ln>
                          <a:noFill/>
                        </a:ln>
                        <a:solidFill>
                          <a:schemeClr val="tx1"/>
                        </a:solidFill>
                        <a:effectLst/>
                        <a:latin typeface="Times New Roman" pitchFamily="18" charset="0"/>
                        <a:ea typeface="宋体" pitchFamily="2" charset="-122"/>
                      </a:endParaRPr>
                    </a:p>
                  </a:txBody>
                  <a:tcPr anchor="ctr" horzOverflow="overflow">
                    <a:lnL w="25400" cap="flat" cmpd="sng" algn="ctr">
                      <a:solidFill>
                        <a:srgbClr val="C0C0C0"/>
                      </a:solidFill>
                      <a:prstDash val="solid"/>
                      <a:round/>
                      <a:headEnd type="none" w="med" len="med"/>
                      <a:tailEnd type="none" w="med" len="med"/>
                    </a:lnL>
                    <a:lnR w="25400" cap="flat" cmpd="sng" algn="ctr">
                      <a:solidFill>
                        <a:srgbClr val="00800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008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1075" name="Rectangle 99"/>
          <p:cNvSpPr>
            <a:spLocks noGrp="1" noChangeArrowheads="1"/>
          </p:cNvSpPr>
          <p:nvPr>
            <p:ph type="title"/>
          </p:nvPr>
        </p:nvSpPr>
        <p:spPr/>
        <p:txBody>
          <a:bodyPr/>
          <a:lstStyle/>
          <a:p>
            <a:r>
              <a:rPr lang="en-US" altLang="zh-CN" b="1"/>
              <a:t>ISO</a:t>
            </a:r>
            <a:r>
              <a:rPr lang="zh-CN" altLang="en-US" b="1"/>
              <a:t>安全体系结构的安全机制</a:t>
            </a:r>
          </a:p>
        </p:txBody>
      </p:sp>
      <p:graphicFrame>
        <p:nvGraphicFramePr>
          <p:cNvPr id="2431079" name="Group 103"/>
          <p:cNvGraphicFramePr>
            <a:graphicFrameLocks noGrp="1"/>
          </p:cNvGraphicFramePr>
          <p:nvPr>
            <p:ph idx="1"/>
          </p:nvPr>
        </p:nvGraphicFramePr>
        <p:xfrm>
          <a:off x="838200" y="1341438"/>
          <a:ext cx="8305800" cy="4962843"/>
        </p:xfrm>
        <a:graphic>
          <a:graphicData uri="http://schemas.openxmlformats.org/drawingml/2006/table">
            <a:tbl>
              <a:tblPr/>
              <a:tblGrid>
                <a:gridCol w="1646238"/>
                <a:gridCol w="1579562"/>
                <a:gridCol w="5080000"/>
              </a:tblGrid>
              <a:tr h="1111250">
                <a:tc>
                  <a:txBody>
                    <a:bodyPr/>
                    <a:lstStyle>
                      <a:lvl1pPr>
                        <a:defRPr sz="2400" b="1">
                          <a:solidFill>
                            <a:srgbClr val="000000"/>
                          </a:solidFill>
                          <a:latin typeface="Arial Black" pitchFamily="34" charset="0"/>
                          <a:ea typeface="宋体" pitchFamily="2" charset="-122"/>
                        </a:defRPr>
                      </a:lvl1pPr>
                      <a:lvl2pPr>
                        <a:defRPr sz="2000" b="1">
                          <a:solidFill>
                            <a:srgbClr val="000000"/>
                          </a:solidFill>
                          <a:latin typeface="Arial Black" pitchFamily="34" charset="0"/>
                          <a:ea typeface="宋体" pitchFamily="2" charset="-122"/>
                        </a:defRPr>
                      </a:lvl2pPr>
                      <a:lvl3pPr>
                        <a:buClr>
                          <a:schemeClr val="tx1"/>
                        </a:buClr>
                        <a:defRPr sz="2000" b="1">
                          <a:solidFill>
                            <a:schemeClr val="tx1"/>
                          </a:solidFill>
                          <a:latin typeface="Arial Black" pitchFamily="34" charset="0"/>
                          <a:ea typeface="宋体" pitchFamily="2" charset="-122"/>
                        </a:defRPr>
                      </a:lvl3pPr>
                      <a:lvl4pPr>
                        <a:defRPr>
                          <a:solidFill>
                            <a:schemeClr val="tx1"/>
                          </a:solidFill>
                          <a:latin typeface="Arial Black" pitchFamily="34" charset="0"/>
                          <a:ea typeface="黑体" pitchFamily="49" charset="-122"/>
                        </a:defRPr>
                      </a:lvl4pPr>
                      <a:lvl5pPr>
                        <a:defRPr>
                          <a:solidFill>
                            <a:schemeClr val="tx1"/>
                          </a:solidFill>
                          <a:latin typeface="Arial Black" pitchFamily="34" charset="0"/>
                          <a:ea typeface="黑体" pitchFamily="49" charset="-122"/>
                        </a:defRPr>
                      </a:lvl5pPr>
                      <a:lvl6pPr fontAlgn="base">
                        <a:spcBef>
                          <a:spcPct val="20000"/>
                        </a:spcBef>
                        <a:spcAft>
                          <a:spcPct val="0"/>
                        </a:spcAft>
                        <a:defRPr>
                          <a:solidFill>
                            <a:schemeClr val="tx1"/>
                          </a:solidFill>
                          <a:latin typeface="Arial Black" pitchFamily="34" charset="0"/>
                          <a:ea typeface="黑体" pitchFamily="49" charset="-122"/>
                        </a:defRPr>
                      </a:lvl6pPr>
                      <a:lvl7pPr fontAlgn="base">
                        <a:spcBef>
                          <a:spcPct val="20000"/>
                        </a:spcBef>
                        <a:spcAft>
                          <a:spcPct val="0"/>
                        </a:spcAft>
                        <a:defRPr>
                          <a:solidFill>
                            <a:schemeClr val="tx1"/>
                          </a:solidFill>
                          <a:latin typeface="Arial Black" pitchFamily="34" charset="0"/>
                          <a:ea typeface="黑体" pitchFamily="49" charset="-122"/>
                        </a:defRPr>
                      </a:lvl7pPr>
                      <a:lvl8pPr fontAlgn="base">
                        <a:spcBef>
                          <a:spcPct val="20000"/>
                        </a:spcBef>
                        <a:spcAft>
                          <a:spcPct val="0"/>
                        </a:spcAft>
                        <a:defRPr>
                          <a:solidFill>
                            <a:schemeClr val="tx1"/>
                          </a:solidFill>
                          <a:latin typeface="Arial Black" pitchFamily="34" charset="0"/>
                          <a:ea typeface="黑体" pitchFamily="49" charset="-122"/>
                        </a:defRPr>
                      </a:lvl8pPr>
                      <a:lvl9pPr fontAlgn="base">
                        <a:spcBef>
                          <a:spcPct val="20000"/>
                        </a:spcBef>
                        <a:spcAft>
                          <a:spcPct val="0"/>
                        </a:spcAft>
                        <a:defRPr>
                          <a:solidFill>
                            <a:schemeClr val="tx1"/>
                          </a:solidFill>
                          <a:latin typeface="Arial Black" pitchFamily="34" charset="0"/>
                          <a:ea typeface="黑体" pitchFamily="49" charset="-122"/>
                        </a:defRPr>
                      </a:lvl9pPr>
                    </a:lstStyle>
                    <a:p>
                      <a:pPr marL="0" marR="0" lvl="0" indent="0" algn="l" defTabSz="914400" rtl="0" eaLnBrk="1" fontAlgn="base" latinLnBrk="0" hangingPunct="1">
                        <a:lnSpc>
                          <a:spcPct val="100000"/>
                        </a:lnSpc>
                        <a:spcBef>
                          <a:spcPct val="20000"/>
                        </a:spcBef>
                        <a:spcAft>
                          <a:spcPct val="0"/>
                        </a:spcAft>
                        <a:buClr>
                          <a:schemeClr val="accent1"/>
                        </a:buClr>
                        <a:buSzTx/>
                        <a:buFont typeface="Wingdings" pitchFamily="2" charset="2"/>
                        <a:buNone/>
                        <a:tabLst/>
                      </a:pPr>
                      <a:endParaRPr kumimoji="0" lang="zh-CN" altLang="zh-CN" sz="1800" b="1" i="0" u="none" strike="noStrike" cap="none" normalizeH="0" baseline="0" smtClean="0">
                        <a:ln>
                          <a:noFill/>
                        </a:ln>
                        <a:solidFill>
                          <a:srgbClr val="000000"/>
                        </a:solidFill>
                        <a:effectLst/>
                        <a:latin typeface="Arial Black" pitchFamily="34" charset="0"/>
                        <a:ea typeface="宋体" pitchFamily="2" charset="-122"/>
                      </a:endParaRPr>
                    </a:p>
                  </a:txBody>
                  <a:tcPr anchor="ctr" horzOverflow="overflow">
                    <a:lnL w="25400" cap="flat" cmpd="sng" algn="ctr">
                      <a:solidFill>
                        <a:srgbClr val="008000"/>
                      </a:solidFill>
                      <a:prstDash val="solid"/>
                      <a:round/>
                      <a:headEnd type="none" w="med" len="med"/>
                      <a:tailEnd type="none" w="med" len="med"/>
                    </a:lnL>
                    <a:lnR w="25400" cap="flat" cmpd="sng" algn="ctr">
                      <a:solidFill>
                        <a:srgbClr val="C0C0C0"/>
                      </a:solidFill>
                      <a:prstDash val="solid"/>
                      <a:round/>
                      <a:headEnd type="none" w="med" len="med"/>
                      <a:tailEnd type="none" w="med" len="med"/>
                    </a:lnR>
                    <a:lnT w="25400" cap="flat" cmpd="sng" algn="ctr">
                      <a:solidFill>
                        <a:srgbClr val="00800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solidFill>
                      <a:srgbClr val="CCFFCC"/>
                    </a:solid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zh-CN" altLang="en-US"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分类</a:t>
                      </a:r>
                      <a:endParaRPr kumimoji="1" lang="zh-CN" altLang="en-US" sz="1800" b="1" i="0" u="none" strike="noStrike" cap="none" normalizeH="0" baseline="0" smtClean="0">
                        <a:ln>
                          <a:noFill/>
                        </a:ln>
                        <a:solidFill>
                          <a:schemeClr val="tx1"/>
                        </a:solidFill>
                        <a:effectLst/>
                        <a:latin typeface="Times New Roman" pitchFamily="18" charset="0"/>
                        <a:ea typeface="宋体" pitchFamily="2" charset="-122"/>
                      </a:endParaRPr>
                    </a:p>
                  </a:txBody>
                  <a:tcPr anchor="ctr" horzOverflow="overflow">
                    <a:lnL w="25400" cap="flat" cmpd="sng" algn="ctr">
                      <a:solidFill>
                        <a:srgbClr val="C0C0C0"/>
                      </a:solidFill>
                      <a:prstDash val="solid"/>
                      <a:round/>
                      <a:headEnd type="none" w="med" len="med"/>
                      <a:tailEnd type="none" w="med" len="med"/>
                    </a:lnL>
                    <a:lnR w="25400" cap="flat" cmpd="sng" algn="ctr">
                      <a:solidFill>
                        <a:srgbClr val="C0C0C0"/>
                      </a:solidFill>
                      <a:prstDash val="solid"/>
                      <a:round/>
                      <a:headEnd type="none" w="med" len="med"/>
                      <a:tailEnd type="none" w="med" len="med"/>
                    </a:lnR>
                    <a:lnT w="25400" cap="flat" cmpd="sng" algn="ctr">
                      <a:solidFill>
                        <a:srgbClr val="00800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solidFill>
                      <a:srgbClr val="CCFFCC"/>
                    </a:solid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zh-CN" altLang="en-US"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内容</a:t>
                      </a:r>
                      <a:endParaRPr kumimoji="1" lang="zh-CN" altLang="en-US" sz="1800" b="1" i="0" u="none" strike="noStrike" cap="none" normalizeH="0" baseline="0" smtClean="0">
                        <a:ln>
                          <a:noFill/>
                        </a:ln>
                        <a:solidFill>
                          <a:schemeClr val="tx1"/>
                        </a:solidFill>
                        <a:effectLst/>
                        <a:latin typeface="Times New Roman" pitchFamily="18" charset="0"/>
                        <a:ea typeface="宋体" pitchFamily="2" charset="-122"/>
                      </a:endParaRPr>
                    </a:p>
                  </a:txBody>
                  <a:tcPr anchor="ctr" horzOverflow="overflow">
                    <a:lnL w="25400" cap="flat" cmpd="sng" algn="ctr">
                      <a:solidFill>
                        <a:srgbClr val="C0C0C0"/>
                      </a:solidFill>
                      <a:prstDash val="solid"/>
                      <a:round/>
                      <a:headEnd type="none" w="med" len="med"/>
                      <a:tailEnd type="none" w="med" len="med"/>
                    </a:lnL>
                    <a:lnR w="25400" cap="flat" cmpd="sng" algn="ctr">
                      <a:solidFill>
                        <a:srgbClr val="008000"/>
                      </a:solidFill>
                      <a:prstDash val="solid"/>
                      <a:round/>
                      <a:headEnd type="none" w="med" len="med"/>
                      <a:tailEnd type="none" w="med" len="med"/>
                    </a:lnR>
                    <a:lnT w="25400" cap="flat" cmpd="sng" algn="ctr">
                      <a:solidFill>
                        <a:srgbClr val="00800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solidFill>
                      <a:srgbClr val="CCFFCC"/>
                    </a:solidFill>
                  </a:tcPr>
                </a:tc>
              </a:tr>
              <a:tr h="885825">
                <a:tc rowSpan="5">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普遍安全机制</a:t>
                      </a:r>
                      <a:r>
                        <a:rPr kumimoji="1" lang="en-US" altLang="zh-CN"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a:t>
                      </a:r>
                      <a:r>
                        <a:rPr kumimoji="1" lang="zh-CN" altLang="en-US"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不局限于任何</a:t>
                      </a:r>
                      <a:r>
                        <a:rPr kumimoji="1" lang="en-US" altLang="zh-CN"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OSI</a:t>
                      </a:r>
                      <a:r>
                        <a:rPr kumimoji="1" lang="zh-CN" altLang="en-US"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安全服务或协议层的机制</a:t>
                      </a:r>
                      <a:r>
                        <a:rPr kumimoji="1" lang="en-US" altLang="zh-CN"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a:t>
                      </a:r>
                      <a:endParaRPr kumimoji="1" lang="en-US" altLang="zh-CN" sz="1800" b="1" i="0" u="none" strike="noStrike" cap="none" normalizeH="0" baseline="0" smtClean="0">
                        <a:ln>
                          <a:noFill/>
                        </a:ln>
                        <a:solidFill>
                          <a:schemeClr val="tx1"/>
                        </a:solidFill>
                        <a:effectLst/>
                        <a:latin typeface="Times New Roman" pitchFamily="18" charset="0"/>
                        <a:ea typeface="宋体" pitchFamily="2" charset="-122"/>
                      </a:endParaRPr>
                    </a:p>
                  </a:txBody>
                  <a:tcPr anchor="ctr" horzOverflow="overflow">
                    <a:lnL w="25400" cap="flat" cmpd="sng" algn="ctr">
                      <a:solidFill>
                        <a:srgbClr val="008000"/>
                      </a:solidFill>
                      <a:prstDash val="solid"/>
                      <a:round/>
                      <a:headEnd type="none" w="med" len="med"/>
                      <a:tailEnd type="none" w="med" len="med"/>
                    </a:lnL>
                    <a:lnR w="25400" cap="flat" cmpd="sng" algn="ctr">
                      <a:solidFill>
                        <a:srgbClr val="C0C0C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008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可信功能度</a:t>
                      </a:r>
                      <a:endParaRPr kumimoji="1" lang="zh-CN" altLang="en-US" sz="1800" b="1" i="0" u="none" strike="noStrike" cap="none" normalizeH="0" baseline="0" smtClean="0">
                        <a:ln>
                          <a:noFill/>
                        </a:ln>
                        <a:solidFill>
                          <a:schemeClr val="tx1"/>
                        </a:solidFill>
                        <a:effectLst/>
                        <a:latin typeface="Times New Roman" pitchFamily="18" charset="0"/>
                        <a:ea typeface="宋体" pitchFamily="2" charset="-122"/>
                      </a:endParaRPr>
                    </a:p>
                  </a:txBody>
                  <a:tcPr anchor="ctr" horzOverflow="overflow">
                    <a:lnL w="25400" cap="flat" cmpd="sng" algn="ctr">
                      <a:solidFill>
                        <a:srgbClr val="C0C0C0"/>
                      </a:solidFill>
                      <a:prstDash val="solid"/>
                      <a:round/>
                      <a:headEnd type="none" w="med" len="med"/>
                      <a:tailEnd type="none" w="med" len="med"/>
                    </a:lnL>
                    <a:lnR w="25400" cap="flat" cmpd="sng" algn="ctr">
                      <a:solidFill>
                        <a:srgbClr val="C0C0C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根据某些标准</a:t>
                      </a:r>
                      <a:r>
                        <a:rPr kumimoji="1" lang="en-US" altLang="zh-CN"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a:t>
                      </a:r>
                      <a:r>
                        <a:rPr kumimoji="1" lang="zh-CN" altLang="en-US"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如安全策略所设立的标准</a:t>
                      </a:r>
                      <a:r>
                        <a:rPr kumimoji="1" lang="en-US" altLang="zh-CN"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a:t>
                      </a:r>
                      <a:r>
                        <a:rPr kumimoji="1" lang="zh-CN" altLang="en-US"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被认为是正确的，就是可信的</a:t>
                      </a:r>
                      <a:endParaRPr kumimoji="1" lang="zh-CN" altLang="en-US" sz="1800" b="1" i="0" u="none" strike="noStrike" cap="none" normalizeH="0" baseline="0" smtClean="0">
                        <a:ln>
                          <a:noFill/>
                        </a:ln>
                        <a:solidFill>
                          <a:schemeClr val="tx1"/>
                        </a:solidFill>
                        <a:effectLst/>
                        <a:latin typeface="Times New Roman" pitchFamily="18" charset="0"/>
                        <a:ea typeface="宋体" pitchFamily="2" charset="-122"/>
                      </a:endParaRPr>
                    </a:p>
                  </a:txBody>
                  <a:tcPr anchor="ctr" horzOverflow="overflow">
                    <a:lnL w="25400" cap="flat" cmpd="sng" algn="ctr">
                      <a:solidFill>
                        <a:srgbClr val="C0C0C0"/>
                      </a:solidFill>
                      <a:prstDash val="solid"/>
                      <a:round/>
                      <a:headEnd type="none" w="med" len="med"/>
                      <a:tailEnd type="none" w="med" len="med"/>
                    </a:lnL>
                    <a:lnR w="25400" cap="flat" cmpd="sng" algn="ctr">
                      <a:solidFill>
                        <a:srgbClr val="00800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noFill/>
                  </a:tcPr>
                </a:tc>
              </a:tr>
              <a:tr h="554038">
                <a:tc vMerge="1">
                  <a:txBody>
                    <a:bodyPr/>
                    <a:lstStyle/>
                    <a:p>
                      <a:endParaRPr lang="zh-CN" altLang="en-US"/>
                    </a:p>
                  </a:txBody>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安全标志</a:t>
                      </a:r>
                      <a:endParaRPr kumimoji="1" lang="zh-CN" altLang="en-US" sz="1800" b="1" i="0" u="none" strike="noStrike" cap="none" normalizeH="0" baseline="0" smtClean="0">
                        <a:ln>
                          <a:noFill/>
                        </a:ln>
                        <a:solidFill>
                          <a:schemeClr val="tx1"/>
                        </a:solidFill>
                        <a:effectLst/>
                        <a:latin typeface="Times New Roman" pitchFamily="18" charset="0"/>
                        <a:ea typeface="宋体" pitchFamily="2" charset="-122"/>
                      </a:endParaRPr>
                    </a:p>
                  </a:txBody>
                  <a:tcPr anchor="ctr" horzOverflow="overflow">
                    <a:lnL w="25400" cap="flat" cmpd="sng" algn="ctr">
                      <a:solidFill>
                        <a:srgbClr val="C0C0C0"/>
                      </a:solidFill>
                      <a:prstDash val="solid"/>
                      <a:round/>
                      <a:headEnd type="none" w="med" len="med"/>
                      <a:tailEnd type="none" w="med" len="med"/>
                    </a:lnL>
                    <a:lnR w="25400" cap="flat" cmpd="sng" algn="ctr">
                      <a:solidFill>
                        <a:srgbClr val="C0C0C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资源</a:t>
                      </a:r>
                      <a:r>
                        <a:rPr kumimoji="1" lang="en-US" altLang="zh-CN"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a:t>
                      </a:r>
                      <a:r>
                        <a:rPr kumimoji="1" lang="zh-CN" altLang="en-US"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可能是数据元</a:t>
                      </a:r>
                      <a:r>
                        <a:rPr kumimoji="1" lang="en-US" altLang="zh-CN"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a:t>
                      </a:r>
                      <a:r>
                        <a:rPr kumimoji="1" lang="zh-CN" altLang="en-US"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的标志，以指明该资源的属性</a:t>
                      </a:r>
                      <a:endParaRPr kumimoji="1" lang="zh-CN" altLang="en-US" sz="1800" b="1" i="0" u="none" strike="noStrike" cap="none" normalizeH="0" baseline="0" smtClean="0">
                        <a:ln>
                          <a:noFill/>
                        </a:ln>
                        <a:solidFill>
                          <a:schemeClr val="tx1"/>
                        </a:solidFill>
                        <a:effectLst/>
                        <a:latin typeface="Times New Roman" pitchFamily="18" charset="0"/>
                        <a:ea typeface="宋体" pitchFamily="2" charset="-122"/>
                      </a:endParaRPr>
                    </a:p>
                  </a:txBody>
                  <a:tcPr anchor="ctr" horzOverflow="overflow">
                    <a:lnL w="25400" cap="flat" cmpd="sng" algn="ctr">
                      <a:solidFill>
                        <a:srgbClr val="C0C0C0"/>
                      </a:solidFill>
                      <a:prstDash val="solid"/>
                      <a:round/>
                      <a:headEnd type="none" w="med" len="med"/>
                      <a:tailEnd type="none" w="med" len="med"/>
                    </a:lnL>
                    <a:lnR w="25400" cap="flat" cmpd="sng" algn="ctr">
                      <a:solidFill>
                        <a:srgbClr val="00800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noFill/>
                  </a:tcPr>
                </a:tc>
              </a:tr>
              <a:tr h="552450">
                <a:tc vMerge="1">
                  <a:txBody>
                    <a:bodyPr/>
                    <a:lstStyle/>
                    <a:p>
                      <a:endParaRPr lang="zh-CN" altLang="en-US"/>
                    </a:p>
                  </a:txBody>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事件检测</a:t>
                      </a:r>
                      <a:endParaRPr kumimoji="1" lang="zh-CN" altLang="en-US" sz="1800" b="1" i="0" u="none" strike="noStrike" cap="none" normalizeH="0" baseline="0" smtClean="0">
                        <a:ln>
                          <a:noFill/>
                        </a:ln>
                        <a:solidFill>
                          <a:schemeClr val="tx1"/>
                        </a:solidFill>
                        <a:effectLst/>
                        <a:latin typeface="Times New Roman" pitchFamily="18" charset="0"/>
                        <a:ea typeface="宋体" pitchFamily="2" charset="-122"/>
                      </a:endParaRPr>
                    </a:p>
                  </a:txBody>
                  <a:tcPr anchor="ctr" horzOverflow="overflow">
                    <a:lnL w="25400" cap="flat" cmpd="sng" algn="ctr">
                      <a:solidFill>
                        <a:srgbClr val="C0C0C0"/>
                      </a:solidFill>
                      <a:prstDash val="solid"/>
                      <a:round/>
                      <a:headEnd type="none" w="med" len="med"/>
                      <a:tailEnd type="none" w="med" len="med"/>
                    </a:lnL>
                    <a:lnR w="25400" cap="flat" cmpd="sng" algn="ctr">
                      <a:solidFill>
                        <a:srgbClr val="C0C0C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检测与安全相关的事件</a:t>
                      </a:r>
                      <a:endParaRPr kumimoji="1" lang="zh-CN" altLang="en-US" sz="1800" b="1" i="0" u="none" strike="noStrike" cap="none" normalizeH="0" baseline="0" smtClean="0">
                        <a:ln>
                          <a:noFill/>
                        </a:ln>
                        <a:solidFill>
                          <a:schemeClr val="tx1"/>
                        </a:solidFill>
                        <a:effectLst/>
                        <a:latin typeface="Times New Roman" pitchFamily="18" charset="0"/>
                        <a:ea typeface="宋体" pitchFamily="2" charset="-122"/>
                      </a:endParaRPr>
                    </a:p>
                  </a:txBody>
                  <a:tcPr anchor="ctr" horzOverflow="overflow">
                    <a:lnL w="25400" cap="flat" cmpd="sng" algn="ctr">
                      <a:solidFill>
                        <a:srgbClr val="C0C0C0"/>
                      </a:solidFill>
                      <a:prstDash val="solid"/>
                      <a:round/>
                      <a:headEnd type="none" w="med" len="med"/>
                      <a:tailEnd type="none" w="med" len="med"/>
                    </a:lnL>
                    <a:lnR w="25400" cap="flat" cmpd="sng" algn="ctr">
                      <a:solidFill>
                        <a:srgbClr val="00800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noFill/>
                  </a:tcPr>
                </a:tc>
              </a:tr>
              <a:tr h="887413">
                <a:tc vMerge="1">
                  <a:txBody>
                    <a:bodyPr/>
                    <a:lstStyle/>
                    <a:p>
                      <a:endParaRPr lang="zh-CN" altLang="en-US"/>
                    </a:p>
                  </a:txBody>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安全审计跟踪</a:t>
                      </a:r>
                      <a:endParaRPr kumimoji="1" lang="zh-CN" altLang="en-US" sz="1800" b="1" i="0" u="none" strike="noStrike" cap="none" normalizeH="0" baseline="0" smtClean="0">
                        <a:ln>
                          <a:noFill/>
                        </a:ln>
                        <a:solidFill>
                          <a:schemeClr val="tx1"/>
                        </a:solidFill>
                        <a:effectLst/>
                        <a:latin typeface="Times New Roman" pitchFamily="18" charset="0"/>
                        <a:ea typeface="宋体" pitchFamily="2" charset="-122"/>
                      </a:endParaRPr>
                    </a:p>
                  </a:txBody>
                  <a:tcPr anchor="ctr" horzOverflow="overflow">
                    <a:lnL w="25400" cap="flat" cmpd="sng" algn="ctr">
                      <a:solidFill>
                        <a:srgbClr val="C0C0C0"/>
                      </a:solidFill>
                      <a:prstDash val="solid"/>
                      <a:round/>
                      <a:headEnd type="none" w="med" len="med"/>
                      <a:tailEnd type="none" w="med" len="med"/>
                    </a:lnL>
                    <a:lnR w="25400" cap="flat" cmpd="sng" algn="ctr">
                      <a:solidFill>
                        <a:srgbClr val="C0C0C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收集潜在可用于安全审计的数据，以便对系统的记录和活动进行独立地观察和检查</a:t>
                      </a:r>
                      <a:endParaRPr kumimoji="1" lang="zh-CN" altLang="en-US" sz="1800" b="1" i="0" u="none" strike="noStrike" cap="none" normalizeH="0" baseline="0" smtClean="0">
                        <a:ln>
                          <a:noFill/>
                        </a:ln>
                        <a:solidFill>
                          <a:schemeClr val="tx1"/>
                        </a:solidFill>
                        <a:effectLst/>
                        <a:latin typeface="Times New Roman" pitchFamily="18" charset="0"/>
                        <a:ea typeface="宋体" pitchFamily="2" charset="-122"/>
                      </a:endParaRPr>
                    </a:p>
                  </a:txBody>
                  <a:tcPr anchor="ctr" horzOverflow="overflow">
                    <a:lnL w="25400" cap="flat" cmpd="sng" algn="ctr">
                      <a:solidFill>
                        <a:srgbClr val="C0C0C0"/>
                      </a:solidFill>
                      <a:prstDash val="solid"/>
                      <a:round/>
                      <a:headEnd type="none" w="med" len="med"/>
                      <a:tailEnd type="none" w="med" len="med"/>
                    </a:lnL>
                    <a:lnR w="25400" cap="flat" cmpd="sng" algn="ctr">
                      <a:solidFill>
                        <a:srgbClr val="00800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noFill/>
                  </a:tcPr>
                </a:tc>
              </a:tr>
              <a:tr h="885825">
                <a:tc vMerge="1">
                  <a:txBody>
                    <a:bodyPr/>
                    <a:lstStyle/>
                    <a:p>
                      <a:endParaRPr lang="zh-CN" altLang="en-US"/>
                    </a:p>
                  </a:txBody>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安全恢复</a:t>
                      </a:r>
                      <a:endParaRPr kumimoji="1" lang="zh-CN" altLang="en-US" sz="1800" b="1" i="0" u="none" strike="noStrike" cap="none" normalizeH="0" baseline="0" smtClean="0">
                        <a:ln>
                          <a:noFill/>
                        </a:ln>
                        <a:solidFill>
                          <a:schemeClr val="tx1"/>
                        </a:solidFill>
                        <a:effectLst/>
                        <a:latin typeface="Times New Roman" pitchFamily="18" charset="0"/>
                        <a:ea typeface="宋体" pitchFamily="2" charset="-122"/>
                      </a:endParaRPr>
                    </a:p>
                  </a:txBody>
                  <a:tcPr anchor="ctr" horzOverflow="overflow">
                    <a:lnL w="25400" cap="flat" cmpd="sng" algn="ctr">
                      <a:solidFill>
                        <a:srgbClr val="C0C0C0"/>
                      </a:solidFill>
                      <a:prstDash val="solid"/>
                      <a:round/>
                      <a:headEnd type="none" w="med" len="med"/>
                      <a:tailEnd type="none" w="med" len="med"/>
                    </a:lnL>
                    <a:lnR w="25400" cap="flat" cmpd="sng" algn="ctr">
                      <a:solidFill>
                        <a:srgbClr val="C0C0C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008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处理来自诸如事件处置与管理功能等安全机制的请求，并采取恢复措施</a:t>
                      </a:r>
                      <a:endParaRPr kumimoji="1" lang="zh-CN" altLang="en-US" sz="1800" b="1" i="0" u="none" strike="noStrike" cap="none" normalizeH="0" baseline="0" smtClean="0">
                        <a:ln>
                          <a:noFill/>
                        </a:ln>
                        <a:solidFill>
                          <a:schemeClr val="tx1"/>
                        </a:solidFill>
                        <a:effectLst/>
                        <a:latin typeface="Times New Roman" pitchFamily="18" charset="0"/>
                        <a:ea typeface="宋体" pitchFamily="2" charset="-122"/>
                      </a:endParaRPr>
                    </a:p>
                  </a:txBody>
                  <a:tcPr anchor="ctr" horzOverflow="overflow">
                    <a:lnL w="25400" cap="flat" cmpd="sng" algn="ctr">
                      <a:solidFill>
                        <a:srgbClr val="C0C0C0"/>
                      </a:solidFill>
                      <a:prstDash val="solid"/>
                      <a:round/>
                      <a:headEnd type="none" w="med" len="med"/>
                      <a:tailEnd type="none" w="med" len="med"/>
                    </a:lnL>
                    <a:lnR w="25400" cap="flat" cmpd="sng" algn="ctr">
                      <a:solidFill>
                        <a:srgbClr val="00800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008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3026" name="Rectangle 2"/>
          <p:cNvSpPr>
            <a:spLocks noGrp="1" noChangeArrowheads="1"/>
          </p:cNvSpPr>
          <p:nvPr>
            <p:ph type="title"/>
          </p:nvPr>
        </p:nvSpPr>
        <p:spPr/>
        <p:txBody>
          <a:bodyPr/>
          <a:lstStyle/>
          <a:p>
            <a:r>
              <a:rPr lang="zh-CN" altLang="en-US"/>
              <a:t>网络安全技术</a:t>
            </a:r>
          </a:p>
        </p:txBody>
      </p:sp>
      <p:sp>
        <p:nvSpPr>
          <p:cNvPr id="2433027" name="Rectangle 3"/>
          <p:cNvSpPr>
            <a:spLocks noGrp="1" noChangeArrowheads="1"/>
          </p:cNvSpPr>
          <p:nvPr>
            <p:ph type="body" idx="1"/>
          </p:nvPr>
        </p:nvSpPr>
        <p:spPr/>
        <p:txBody>
          <a:bodyPr/>
          <a:lstStyle/>
          <a:p>
            <a:pPr>
              <a:lnSpc>
                <a:spcPct val="90000"/>
              </a:lnSpc>
            </a:pPr>
            <a:r>
              <a:rPr lang="en-US" altLang="zh-CN" sz="2000"/>
              <a:t>ISO</a:t>
            </a:r>
            <a:r>
              <a:rPr lang="zh-CN" altLang="en-US" sz="2000"/>
              <a:t>安全体系结构安全机制的架设是通过网络安全技术来实现的。</a:t>
            </a:r>
          </a:p>
          <a:p>
            <a:pPr>
              <a:lnSpc>
                <a:spcPct val="90000"/>
              </a:lnSpc>
            </a:pPr>
            <a:r>
              <a:rPr lang="zh-CN" altLang="en-US" sz="2000"/>
              <a:t>网络安全技术可分为：</a:t>
            </a:r>
          </a:p>
          <a:p>
            <a:pPr lvl="1">
              <a:lnSpc>
                <a:spcPct val="90000"/>
              </a:lnSpc>
            </a:pPr>
            <a:r>
              <a:rPr lang="en-US" altLang="zh-CN" sz="1800"/>
              <a:t>(1)</a:t>
            </a:r>
            <a:r>
              <a:rPr lang="zh-CN" altLang="en-US" sz="1800"/>
              <a:t>身份验证技术：身份验证包括身份识别和身份认证两个方面，是确认通信双方真实身份的重要环节。常用的身份验证方法有用户名</a:t>
            </a:r>
            <a:r>
              <a:rPr lang="en-US" altLang="zh-CN" sz="1800"/>
              <a:t>/</a:t>
            </a:r>
            <a:r>
              <a:rPr lang="zh-CN" altLang="en-US" sz="1800"/>
              <a:t>口令、数字签名、数字认证、</a:t>
            </a:r>
            <a:r>
              <a:rPr lang="en-US" altLang="zh-CN" sz="1800"/>
              <a:t>PAP</a:t>
            </a:r>
            <a:r>
              <a:rPr lang="zh-CN" altLang="en-US" sz="1800"/>
              <a:t>认证等。</a:t>
            </a:r>
          </a:p>
          <a:p>
            <a:pPr lvl="1">
              <a:lnSpc>
                <a:spcPct val="90000"/>
              </a:lnSpc>
            </a:pPr>
            <a:r>
              <a:rPr lang="en-US" altLang="zh-CN" sz="1800"/>
              <a:t>(2)</a:t>
            </a:r>
            <a:r>
              <a:rPr lang="zh-CN" altLang="en-US" sz="1800"/>
              <a:t>数据完整性技术：数据完整性技术是为了保持网络的物理完整性、维护数据的机密性、提供安全视图、保障通信安全。涉及数据完整性的相关技术有访问控制列表</a:t>
            </a:r>
            <a:r>
              <a:rPr lang="en-US" altLang="zh-CN" sz="1800"/>
              <a:t>ACL</a:t>
            </a:r>
            <a:r>
              <a:rPr lang="zh-CN" altLang="en-US" sz="1800"/>
              <a:t>（</a:t>
            </a:r>
            <a:r>
              <a:rPr lang="en-US" altLang="zh-CN" sz="1800"/>
              <a:t>Access Control List</a:t>
            </a:r>
            <a:r>
              <a:rPr lang="zh-CN" altLang="en-US" sz="1800"/>
              <a:t>）、网络地址转换</a:t>
            </a:r>
            <a:r>
              <a:rPr lang="en-US" altLang="zh-CN" sz="1800"/>
              <a:t>NAT(Network Address Translate)</a:t>
            </a:r>
            <a:r>
              <a:rPr lang="zh-CN" altLang="en-US" sz="1800"/>
              <a:t>、防火墙和加密技术等。</a:t>
            </a:r>
          </a:p>
          <a:p>
            <a:pPr lvl="1">
              <a:lnSpc>
                <a:spcPct val="90000"/>
              </a:lnSpc>
            </a:pPr>
            <a:r>
              <a:rPr lang="en-US" altLang="zh-CN" sz="1800"/>
              <a:t>(3)</a:t>
            </a:r>
            <a:r>
              <a:rPr lang="zh-CN" altLang="en-US" sz="1800"/>
              <a:t>跟踪审计技术：网络活动跟踪审计技术可以验证网络安全策略是否合适、确认安全策略是否执行、及时报告各种情况、记录遭受的攻击、检测是否存在安全漏洞、统计是否有滥用网络及其他异常现象等。常用的跟踪审计技术有记账</a:t>
            </a:r>
            <a:r>
              <a:rPr lang="en-US" altLang="zh-CN" sz="1800"/>
              <a:t>/</a:t>
            </a:r>
            <a:r>
              <a:rPr lang="zh-CN" altLang="en-US" sz="1800"/>
              <a:t>日志、网络监控、入侵检测与防止、可疑活动实时报警等。</a:t>
            </a:r>
          </a:p>
          <a:p>
            <a:pPr lvl="1">
              <a:lnSpc>
                <a:spcPct val="90000"/>
              </a:lnSpc>
            </a:pPr>
            <a:r>
              <a:rPr lang="en-US" altLang="zh-CN" sz="1800"/>
              <a:t>(4)</a:t>
            </a:r>
            <a:r>
              <a:rPr lang="zh-CN" altLang="en-US" sz="1800"/>
              <a:t>信息伪装技术：信息伪装技术成为密码学领域的一个热点，它涉及文本、音频、视频图像等信息的伪装，主要有数字水印、替声技术、隐身技术和叠像技术等 </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4050" name="Rectangle 2"/>
          <p:cNvSpPr>
            <a:spLocks noGrp="1" noChangeArrowheads="1"/>
          </p:cNvSpPr>
          <p:nvPr>
            <p:ph type="title"/>
          </p:nvPr>
        </p:nvSpPr>
        <p:spPr/>
        <p:txBody>
          <a:bodyPr/>
          <a:lstStyle/>
          <a:p>
            <a:r>
              <a:rPr lang="en-US" altLang="zh-CN" dirty="0" smtClean="0"/>
              <a:t>（</a:t>
            </a:r>
            <a:r>
              <a:rPr lang="zh-CN" altLang="en-US" dirty="0" smtClean="0"/>
              <a:t>二）加密</a:t>
            </a:r>
            <a:r>
              <a:rPr lang="zh-CN" altLang="en-US" dirty="0"/>
              <a:t>与认证技术 </a:t>
            </a:r>
          </a:p>
        </p:txBody>
      </p:sp>
      <p:sp>
        <p:nvSpPr>
          <p:cNvPr id="2434051" name="Rectangle 3"/>
          <p:cNvSpPr>
            <a:spLocks noGrp="1" noChangeArrowheads="1"/>
          </p:cNvSpPr>
          <p:nvPr>
            <p:ph type="body" idx="1"/>
          </p:nvPr>
        </p:nvSpPr>
        <p:spPr/>
        <p:txBody>
          <a:bodyPr/>
          <a:lstStyle/>
          <a:p>
            <a:r>
              <a:rPr lang="zh-CN" altLang="en-US" dirty="0"/>
              <a:t>密码技术是安全服务的基础性技术，是保护信息安全的主要手段之一。</a:t>
            </a:r>
          </a:p>
          <a:p>
            <a:r>
              <a:rPr lang="zh-CN" altLang="en-US" dirty="0"/>
              <a:t>密码技术是一门综合了数学、计算机科学、电子与通信等诸多学科于一身的交叉学科，它不仅具有保证信息机密性的信息加密功能，而且具有数字签名、身份验证、秘密分存、系统安全等功能。所以，使用密码技术不仅可以保证信息的机密性，而且可以保证信息的完整性和确定性，防止信息被篡改、伪造和假冒。 </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5074" name="Rectangle 2"/>
          <p:cNvSpPr>
            <a:spLocks noGrp="1" noChangeArrowheads="1"/>
          </p:cNvSpPr>
          <p:nvPr>
            <p:ph type="title"/>
          </p:nvPr>
        </p:nvSpPr>
        <p:spPr/>
        <p:txBody>
          <a:bodyPr/>
          <a:lstStyle/>
          <a:p>
            <a:r>
              <a:rPr lang="zh-CN" altLang="en-US"/>
              <a:t>密码算法与密码体制</a:t>
            </a:r>
          </a:p>
        </p:txBody>
      </p:sp>
      <p:sp>
        <p:nvSpPr>
          <p:cNvPr id="2435075" name="Rectangle 3"/>
          <p:cNvSpPr>
            <a:spLocks noGrp="1" noChangeArrowheads="1"/>
          </p:cNvSpPr>
          <p:nvPr>
            <p:ph type="body" idx="1"/>
          </p:nvPr>
        </p:nvSpPr>
        <p:spPr/>
        <p:txBody>
          <a:bodyPr/>
          <a:lstStyle/>
          <a:p>
            <a:r>
              <a:rPr lang="zh-CN" altLang="en-US" sz="2400"/>
              <a:t>加密</a:t>
            </a:r>
            <a:r>
              <a:rPr lang="en-US" altLang="zh-CN" sz="2400"/>
              <a:t>(Encryption)</a:t>
            </a:r>
          </a:p>
          <a:p>
            <a:pPr lvl="1"/>
            <a:r>
              <a:rPr lang="zh-CN" altLang="en-US" sz="2000"/>
              <a:t>指将一个信息经过加密钥匙及加密函数转换</a:t>
            </a:r>
            <a:r>
              <a:rPr lang="en-US" altLang="zh-CN" sz="2000"/>
              <a:t>,</a:t>
            </a:r>
            <a:r>
              <a:rPr lang="zh-CN" altLang="en-US" sz="2000"/>
              <a:t>变成无意义的密文，而接收方则将此密文经过解密函数、解密钥匙还原成明文 </a:t>
            </a:r>
          </a:p>
          <a:p>
            <a:r>
              <a:rPr lang="zh-CN" altLang="en-US" sz="2400"/>
              <a:t>密码算法</a:t>
            </a:r>
          </a:p>
          <a:p>
            <a:pPr lvl="1"/>
            <a:r>
              <a:rPr lang="zh-CN" altLang="en-US" sz="2000"/>
              <a:t>是一个复杂的函数变换，</a:t>
            </a:r>
            <a:r>
              <a:rPr lang="en-US" altLang="zh-CN" sz="2000"/>
              <a:t>C = F(M, Key ),C</a:t>
            </a:r>
            <a:r>
              <a:rPr lang="zh-CN" altLang="en-US" sz="2000"/>
              <a:t>代表密文，即加密后得到的字符序列，</a:t>
            </a:r>
            <a:r>
              <a:rPr lang="en-US" altLang="zh-CN" sz="2000"/>
              <a:t>M</a:t>
            </a:r>
            <a:r>
              <a:rPr lang="zh-CN" altLang="en-US" sz="2000"/>
              <a:t>代表明文</a:t>
            </a:r>
            <a:r>
              <a:rPr lang="en-US" altLang="zh-CN" sz="2000"/>
              <a:t>,</a:t>
            </a:r>
            <a:r>
              <a:rPr lang="zh-CN" altLang="en-US" sz="2000"/>
              <a:t>即待加密的字符序列，</a:t>
            </a:r>
            <a:r>
              <a:rPr lang="en-US" altLang="zh-CN" sz="2000"/>
              <a:t>Key</a:t>
            </a:r>
            <a:r>
              <a:rPr lang="zh-CN" altLang="en-US" sz="2000"/>
              <a:t>代表密钥，是秘密选定的一个字符序列。</a:t>
            </a:r>
          </a:p>
          <a:p>
            <a:r>
              <a:rPr lang="zh-CN" altLang="en-US" sz="2400"/>
              <a:t>当加密完成后，可以将密文通过不安全渠道送给收信人，但密钥的传递必须通过安全渠道。</a:t>
            </a:r>
          </a:p>
          <a:p>
            <a:r>
              <a:rPr lang="zh-CN" altLang="en-US" sz="2400"/>
              <a:t>目前流行的密码算法主要有</a:t>
            </a:r>
            <a:r>
              <a:rPr lang="en-US" altLang="zh-CN" sz="2400"/>
              <a:t>DES</a:t>
            </a:r>
            <a:r>
              <a:rPr lang="zh-CN" altLang="en-US" sz="2400"/>
              <a:t>、</a:t>
            </a:r>
            <a:r>
              <a:rPr lang="en-US" altLang="zh-CN" sz="2400"/>
              <a:t>RSA</a:t>
            </a:r>
            <a:r>
              <a:rPr lang="zh-CN" altLang="en-US" sz="2400"/>
              <a:t>，</a:t>
            </a:r>
            <a:r>
              <a:rPr lang="en-US" altLang="zh-CN" sz="2400"/>
              <a:t>IDEA</a:t>
            </a:r>
            <a:r>
              <a:rPr lang="zh-CN" altLang="en-US" sz="2400"/>
              <a:t>，</a:t>
            </a:r>
            <a:r>
              <a:rPr lang="en-US" altLang="zh-CN" sz="2400"/>
              <a:t>DSA</a:t>
            </a:r>
            <a:r>
              <a:rPr lang="zh-CN" altLang="en-US" sz="2400"/>
              <a:t>等 </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6098" name="Rectangle 2"/>
          <p:cNvSpPr>
            <a:spLocks noGrp="1" noChangeArrowheads="1"/>
          </p:cNvSpPr>
          <p:nvPr>
            <p:ph type="title"/>
          </p:nvPr>
        </p:nvSpPr>
        <p:spPr/>
        <p:txBody>
          <a:bodyPr/>
          <a:lstStyle/>
          <a:p>
            <a:r>
              <a:rPr lang="zh-CN" altLang="en-US" b="1"/>
              <a:t>加解密过程</a:t>
            </a:r>
            <a:r>
              <a:rPr lang="zh-CN" altLang="en-US"/>
              <a:t> </a:t>
            </a:r>
          </a:p>
        </p:txBody>
      </p:sp>
      <p:sp>
        <p:nvSpPr>
          <p:cNvPr id="2436099" name="Rectangle 3"/>
          <p:cNvSpPr>
            <a:spLocks noGrp="1" noChangeArrowheads="1"/>
          </p:cNvSpPr>
          <p:nvPr>
            <p:ph type="body" idx="1"/>
          </p:nvPr>
        </p:nvSpPr>
        <p:spPr/>
        <p:txBody>
          <a:bodyPr/>
          <a:lstStyle/>
          <a:p>
            <a:endParaRPr lang="zh-CN" altLang="zh-CN"/>
          </a:p>
        </p:txBody>
      </p:sp>
      <p:sp>
        <p:nvSpPr>
          <p:cNvPr id="2436101" name="Rectangle 5"/>
          <p:cNvSpPr>
            <a:spLocks noChangeArrowheads="1"/>
          </p:cNvSpPr>
          <p:nvPr/>
        </p:nvSpPr>
        <p:spPr bwMode="auto">
          <a:xfrm>
            <a:off x="0" y="29622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aphicFrame>
        <p:nvGraphicFramePr>
          <p:cNvPr id="2436100" name="Object 4"/>
          <p:cNvGraphicFramePr>
            <a:graphicFrameLocks noChangeAspect="1"/>
          </p:cNvGraphicFramePr>
          <p:nvPr/>
        </p:nvGraphicFramePr>
        <p:xfrm>
          <a:off x="323850" y="2403475"/>
          <a:ext cx="8640763" cy="1673225"/>
        </p:xfrm>
        <a:graphic>
          <a:graphicData uri="http://schemas.openxmlformats.org/presentationml/2006/ole">
            <mc:AlternateContent xmlns:mc="http://schemas.openxmlformats.org/markup-compatibility/2006">
              <mc:Choice xmlns:v="urn:schemas-microsoft-com:vml" Requires="v">
                <p:oleObj spid="_x0000_s2436105" name="Visio" r:id="rId3" imgW="4818627" imgH="931120" progId="Visio.Drawing.11">
                  <p:embed/>
                </p:oleObj>
              </mc:Choice>
              <mc:Fallback>
                <p:oleObj name="Visio" r:id="rId3" imgW="4818627" imgH="931120" progId="Visio.Drawing.11">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850" y="2403475"/>
                        <a:ext cx="8640763" cy="16732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7122" name="Rectangle 2"/>
          <p:cNvSpPr>
            <a:spLocks noGrp="1" noChangeArrowheads="1"/>
          </p:cNvSpPr>
          <p:nvPr>
            <p:ph type="title"/>
          </p:nvPr>
        </p:nvSpPr>
        <p:spPr/>
        <p:txBody>
          <a:bodyPr/>
          <a:lstStyle/>
          <a:p>
            <a:r>
              <a:rPr lang="zh-CN" altLang="en-US"/>
              <a:t>密码算法分类</a:t>
            </a:r>
          </a:p>
        </p:txBody>
      </p:sp>
      <p:sp>
        <p:nvSpPr>
          <p:cNvPr id="2437123" name="Rectangle 3"/>
          <p:cNvSpPr>
            <a:spLocks noGrp="1" noChangeArrowheads="1"/>
          </p:cNvSpPr>
          <p:nvPr>
            <p:ph type="body" idx="1"/>
          </p:nvPr>
        </p:nvSpPr>
        <p:spPr/>
        <p:txBody>
          <a:bodyPr/>
          <a:lstStyle/>
          <a:p>
            <a:r>
              <a:rPr lang="en-US" altLang="zh-CN" sz="2400"/>
              <a:t>(1)</a:t>
            </a:r>
            <a:r>
              <a:rPr lang="zh-CN" altLang="en-US" sz="2400"/>
              <a:t>按加密和解密密钥的类型不同</a:t>
            </a:r>
            <a:r>
              <a:rPr lang="en-US" altLang="zh-CN" sz="2400"/>
              <a:t>,</a:t>
            </a:r>
            <a:r>
              <a:rPr lang="zh-CN" altLang="en-US" sz="2400"/>
              <a:t>分为：</a:t>
            </a:r>
          </a:p>
          <a:p>
            <a:pPr lvl="1"/>
            <a:r>
              <a:rPr lang="zh-CN" altLang="en-US" sz="2000"/>
              <a:t>对称密钥密码算法：加密和解密必须使用同一密钥，如</a:t>
            </a:r>
            <a:r>
              <a:rPr lang="en-US" altLang="zh-CN" sz="2000"/>
              <a:t>DES</a:t>
            </a:r>
            <a:r>
              <a:rPr lang="zh-CN" altLang="en-US" sz="2000"/>
              <a:t>和</a:t>
            </a:r>
            <a:r>
              <a:rPr lang="en-US" altLang="zh-CN" sz="2000"/>
              <a:t>IDEA</a:t>
            </a:r>
            <a:r>
              <a:rPr lang="zh-CN" altLang="en-US" sz="2000"/>
              <a:t>等</a:t>
            </a:r>
          </a:p>
          <a:p>
            <a:pPr lvl="1"/>
            <a:r>
              <a:rPr lang="zh-CN" altLang="en-US" sz="2000"/>
              <a:t>非对称密钥密码算法：将加密密钥与解密密钥区分开来，且由加密密钥事实上求不出解密密钥。非对称密钥密码算法的公钥是公开的，私钥则不能公开。常见的非对称密钥密码算法有</a:t>
            </a:r>
            <a:r>
              <a:rPr lang="en-US" altLang="zh-CN" sz="2000"/>
              <a:t>RSA</a:t>
            </a:r>
            <a:r>
              <a:rPr lang="zh-CN" altLang="en-US" sz="2000"/>
              <a:t>、</a:t>
            </a:r>
            <a:r>
              <a:rPr lang="en-US" altLang="zh-CN" sz="2000"/>
              <a:t>ElGamal</a:t>
            </a:r>
            <a:r>
              <a:rPr lang="zh-CN" altLang="en-US" sz="2000"/>
              <a:t>和椭圆曲线密码等。</a:t>
            </a:r>
          </a:p>
          <a:p>
            <a:r>
              <a:rPr lang="en-US" altLang="zh-CN" sz="2400"/>
              <a:t>(2)</a:t>
            </a:r>
            <a:r>
              <a:rPr lang="zh-CN" altLang="en-US" sz="2400"/>
              <a:t>按加密时对明文的处理方式的不同，分为：</a:t>
            </a:r>
          </a:p>
          <a:p>
            <a:pPr lvl="1"/>
            <a:r>
              <a:rPr lang="zh-CN" altLang="en-US" sz="2000"/>
              <a:t>分组密码算法：把密文分成等长的组分别加密，通常使用的是</a:t>
            </a:r>
            <a:r>
              <a:rPr lang="en-US" altLang="zh-CN" sz="2000"/>
              <a:t>64bit</a:t>
            </a:r>
            <a:r>
              <a:rPr lang="zh-CN" altLang="en-US" sz="2000"/>
              <a:t>的分组大小。常见的分组密码算法有</a:t>
            </a:r>
            <a:r>
              <a:rPr lang="en-US" altLang="zh-CN" sz="2000"/>
              <a:t>DES</a:t>
            </a:r>
            <a:r>
              <a:rPr lang="zh-CN" altLang="en-US" sz="2000"/>
              <a:t>、</a:t>
            </a:r>
            <a:r>
              <a:rPr lang="en-US" altLang="zh-CN" sz="2000"/>
              <a:t>EES(</a:t>
            </a:r>
            <a:r>
              <a:rPr lang="zh-CN" altLang="en-US" sz="2000"/>
              <a:t>托管加密标准</a:t>
            </a:r>
            <a:r>
              <a:rPr lang="en-US" altLang="zh-CN" sz="2000"/>
              <a:t>)</a:t>
            </a:r>
            <a:r>
              <a:rPr lang="zh-CN" altLang="en-US" sz="2000"/>
              <a:t>、</a:t>
            </a:r>
            <a:r>
              <a:rPr lang="en-US" altLang="zh-CN" sz="2000"/>
              <a:t>AES(</a:t>
            </a:r>
            <a:r>
              <a:rPr lang="zh-CN" altLang="en-US" sz="2000"/>
              <a:t>高级加密标准</a:t>
            </a:r>
            <a:r>
              <a:rPr lang="en-US" altLang="zh-CN" sz="2000"/>
              <a:t>)</a:t>
            </a:r>
            <a:r>
              <a:rPr lang="zh-CN" altLang="en-US" sz="2000"/>
              <a:t>等。</a:t>
            </a:r>
          </a:p>
          <a:p>
            <a:pPr lvl="1"/>
            <a:r>
              <a:rPr lang="zh-CN" altLang="en-US" sz="2000"/>
              <a:t>序列密码算法：按比特位进行处理，用已知的伪随机密码序列与明文按位异或。</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8146" name="Rectangle 2"/>
          <p:cNvSpPr>
            <a:spLocks noGrp="1" noChangeArrowheads="1"/>
          </p:cNvSpPr>
          <p:nvPr>
            <p:ph type="title"/>
          </p:nvPr>
        </p:nvSpPr>
        <p:spPr/>
        <p:txBody>
          <a:bodyPr/>
          <a:lstStyle/>
          <a:p>
            <a:r>
              <a:rPr lang="zh-CN" altLang="en-US"/>
              <a:t>密钥密码体系</a:t>
            </a:r>
          </a:p>
        </p:txBody>
      </p:sp>
      <p:sp>
        <p:nvSpPr>
          <p:cNvPr id="2438152" name="Rectangle 8"/>
          <p:cNvSpPr>
            <a:spLocks noGrp="1" noChangeArrowheads="1"/>
          </p:cNvSpPr>
          <p:nvPr>
            <p:ph type="body" idx="1"/>
          </p:nvPr>
        </p:nvSpPr>
        <p:spPr/>
        <p:txBody>
          <a:bodyPr/>
          <a:lstStyle/>
          <a:p>
            <a:r>
              <a:rPr lang="zh-CN" altLang="en-US"/>
              <a:t>对称密钥加密</a:t>
            </a:r>
          </a:p>
          <a:p>
            <a:pPr lvl="1"/>
            <a:r>
              <a:rPr lang="zh-CN" altLang="en-US"/>
              <a:t>对称密钥加密又称私钥算法加密。它要求加密解密双方拥有相同的密钥，一方使用该密钥加密，而另一方使用该密钥解。</a:t>
            </a:r>
          </a:p>
          <a:p>
            <a:pPr lvl="1"/>
            <a:r>
              <a:rPr lang="zh-CN" altLang="en-US"/>
              <a:t>常用算法：</a:t>
            </a:r>
            <a:r>
              <a:rPr lang="en-US" altLang="zh-CN"/>
              <a:t>DES</a:t>
            </a:r>
            <a:r>
              <a:rPr lang="zh-CN" altLang="en-US"/>
              <a:t>、</a:t>
            </a:r>
            <a:r>
              <a:rPr lang="en-US" altLang="zh-CN"/>
              <a:t>Triple DES</a:t>
            </a:r>
            <a:r>
              <a:rPr lang="zh-CN" altLang="en-US"/>
              <a:t>、</a:t>
            </a:r>
            <a:r>
              <a:rPr lang="en-US" altLang="zh-CN"/>
              <a:t>IDEA </a:t>
            </a:r>
            <a:r>
              <a:rPr lang="zh-CN" altLang="en-US"/>
              <a:t>、</a:t>
            </a:r>
            <a:r>
              <a:rPr lang="en-US" altLang="zh-CN"/>
              <a:t>blowfish</a:t>
            </a:r>
            <a:r>
              <a:rPr lang="zh-CN" altLang="en-US"/>
              <a:t>和</a:t>
            </a:r>
            <a:r>
              <a:rPr lang="en-US" altLang="zh-CN"/>
              <a:t>Twofish </a:t>
            </a:r>
          </a:p>
        </p:txBody>
      </p:sp>
      <p:sp>
        <p:nvSpPr>
          <p:cNvPr id="2438151"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aphicFrame>
        <p:nvGraphicFramePr>
          <p:cNvPr id="2438150" name="Object 6"/>
          <p:cNvGraphicFramePr>
            <a:graphicFrameLocks noChangeAspect="1"/>
          </p:cNvGraphicFramePr>
          <p:nvPr/>
        </p:nvGraphicFramePr>
        <p:xfrm>
          <a:off x="2484438" y="3716338"/>
          <a:ext cx="5545137" cy="3032125"/>
        </p:xfrm>
        <a:graphic>
          <a:graphicData uri="http://schemas.openxmlformats.org/presentationml/2006/ole">
            <mc:AlternateContent xmlns:mc="http://schemas.openxmlformats.org/markup-compatibility/2006">
              <mc:Choice xmlns:v="urn:schemas-microsoft-com:vml" Requires="v">
                <p:oleObj spid="_x0000_s2438156" name="Visio" r:id="rId3" imgW="2437676" imgH="1328738" progId="Visio.Drawing.11">
                  <p:embed/>
                </p:oleObj>
              </mc:Choice>
              <mc:Fallback>
                <p:oleObj name="Visio" r:id="rId3" imgW="2437676" imgH="1328738" progId="Visio.Drawing.11">
                  <p:embed/>
                  <p:pic>
                    <p:nvPicPr>
                      <p:cNvPr id="0"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84438" y="3716338"/>
                        <a:ext cx="5545137" cy="30321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1218" name="Rectangle 2"/>
          <p:cNvSpPr>
            <a:spLocks noGrp="1" noChangeArrowheads="1"/>
          </p:cNvSpPr>
          <p:nvPr>
            <p:ph type="title"/>
          </p:nvPr>
        </p:nvSpPr>
        <p:spPr/>
        <p:txBody>
          <a:bodyPr/>
          <a:lstStyle/>
          <a:p>
            <a:r>
              <a:rPr lang="zh-CN" altLang="en-US"/>
              <a:t>密钥密码体系</a:t>
            </a:r>
          </a:p>
        </p:txBody>
      </p:sp>
      <p:sp>
        <p:nvSpPr>
          <p:cNvPr id="2441219" name="Rectangle 3"/>
          <p:cNvSpPr>
            <a:spLocks noGrp="1" noChangeArrowheads="1"/>
          </p:cNvSpPr>
          <p:nvPr>
            <p:ph type="body" idx="1"/>
          </p:nvPr>
        </p:nvSpPr>
        <p:spPr>
          <a:xfrm>
            <a:off x="250825" y="1341438"/>
            <a:ext cx="8893175" cy="4876800"/>
          </a:xfrm>
        </p:spPr>
        <p:txBody>
          <a:bodyPr/>
          <a:lstStyle/>
          <a:p>
            <a:r>
              <a:rPr lang="zh-CN" altLang="en-US"/>
              <a:t>非对称密钥密码体系</a:t>
            </a:r>
          </a:p>
          <a:p>
            <a:pPr lvl="1"/>
            <a:r>
              <a:rPr lang="zh-CN" altLang="en-US"/>
              <a:t>是指加密解密双方拥有不同的密钥，在不知道特定信息的情况下，加密密钥和解密密钥在计算上是很难相互算出。</a:t>
            </a:r>
          </a:p>
          <a:p>
            <a:pPr lvl="1"/>
            <a:r>
              <a:rPr lang="zh-CN" altLang="en-US"/>
              <a:t>常见的非对称密钥密码算法有</a:t>
            </a:r>
            <a:r>
              <a:rPr lang="en-US" altLang="zh-CN"/>
              <a:t>RSA</a:t>
            </a:r>
            <a:r>
              <a:rPr lang="zh-CN" altLang="en-US"/>
              <a:t>、</a:t>
            </a:r>
            <a:r>
              <a:rPr lang="en-US" altLang="zh-CN"/>
              <a:t>ElGamal</a:t>
            </a:r>
            <a:r>
              <a:rPr lang="zh-CN" altLang="en-US"/>
              <a:t>和椭圆曲线密码。  </a:t>
            </a:r>
          </a:p>
        </p:txBody>
      </p:sp>
      <p:sp>
        <p:nvSpPr>
          <p:cNvPr id="2441221" name="Rectangle 5"/>
          <p:cNvSpPr>
            <a:spLocks noChangeArrowheads="1"/>
          </p:cNvSpPr>
          <p:nvPr/>
        </p:nvSpPr>
        <p:spPr bwMode="auto">
          <a:xfrm>
            <a:off x="0" y="21240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aphicFrame>
        <p:nvGraphicFramePr>
          <p:cNvPr id="2441220" name="Object 4"/>
          <p:cNvGraphicFramePr>
            <a:graphicFrameLocks noChangeAspect="1"/>
          </p:cNvGraphicFramePr>
          <p:nvPr/>
        </p:nvGraphicFramePr>
        <p:xfrm>
          <a:off x="2447925" y="3322638"/>
          <a:ext cx="6696075" cy="3535362"/>
        </p:xfrm>
        <a:graphic>
          <a:graphicData uri="http://schemas.openxmlformats.org/presentationml/2006/ole">
            <mc:AlternateContent xmlns:mc="http://schemas.openxmlformats.org/markup-compatibility/2006">
              <mc:Choice xmlns:v="urn:schemas-microsoft-com:vml" Requires="v">
                <p:oleObj spid="_x0000_s2441225" name="Visio" r:id="rId3" imgW="4940160" imgH="2612555" progId="Visio.Drawing.11">
                  <p:embed/>
                </p:oleObj>
              </mc:Choice>
              <mc:Fallback>
                <p:oleObj name="Visio" r:id="rId3" imgW="4940160" imgH="2612555" progId="Visio.Drawing.11">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7925" y="3322638"/>
                        <a:ext cx="6696075" cy="353536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2242" name="Rectangle 2"/>
          <p:cNvSpPr>
            <a:spLocks noGrp="1" noChangeArrowheads="1"/>
          </p:cNvSpPr>
          <p:nvPr>
            <p:ph type="title"/>
          </p:nvPr>
        </p:nvSpPr>
        <p:spPr/>
        <p:txBody>
          <a:bodyPr/>
          <a:lstStyle/>
          <a:p>
            <a:pPr marL="762000" indent="-762000"/>
            <a:r>
              <a:rPr lang="zh-CN" altLang="en-US" b="1"/>
              <a:t>数字签名技术</a:t>
            </a:r>
          </a:p>
        </p:txBody>
      </p:sp>
      <p:sp>
        <p:nvSpPr>
          <p:cNvPr id="2442243" name="Rectangle 3"/>
          <p:cNvSpPr>
            <a:spLocks noGrp="1" noChangeArrowheads="1"/>
          </p:cNvSpPr>
          <p:nvPr>
            <p:ph type="body" idx="1"/>
          </p:nvPr>
        </p:nvSpPr>
        <p:spPr/>
        <p:txBody>
          <a:bodyPr/>
          <a:lstStyle/>
          <a:p>
            <a:r>
              <a:rPr lang="zh-CN" altLang="en-US"/>
              <a:t>公钥加密技术解决了密钥分发的问题。但是接收者仍然不能确认真正的发送者。</a:t>
            </a:r>
          </a:p>
          <a:p>
            <a:r>
              <a:rPr lang="zh-CN" altLang="en-US"/>
              <a:t>数字签名机制提供了一种鉴别方法，以解决伪造、抵赖、冒充和篡改等问题。数字签名一般采用非对称加密技术</a:t>
            </a:r>
            <a:r>
              <a:rPr lang="en-US" altLang="zh-CN"/>
              <a:t>(</a:t>
            </a:r>
            <a:r>
              <a:rPr lang="zh-CN" altLang="en-US"/>
              <a:t>如</a:t>
            </a:r>
            <a:r>
              <a:rPr lang="en-US" altLang="zh-CN"/>
              <a:t>RSA)</a:t>
            </a:r>
            <a:r>
              <a:rPr lang="zh-CN" altLang="en-US"/>
              <a:t>。通过对整个明文进行某种变换，得到一个值作为核实签名。接收者使用发送者的公开密钥对签名进行解密运算，如能正确解密，则签名有效证明对方的身份是真实的。</a:t>
            </a:r>
          </a:p>
          <a:p>
            <a:r>
              <a:rPr lang="zh-CN" altLang="en-US"/>
              <a:t>数字签名普遍用于银行、电子贸易等。 </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3266" name="Rectangle 2"/>
          <p:cNvSpPr>
            <a:spLocks noGrp="1" noChangeArrowheads="1"/>
          </p:cNvSpPr>
          <p:nvPr>
            <p:ph type="title"/>
          </p:nvPr>
        </p:nvSpPr>
        <p:spPr/>
        <p:txBody>
          <a:bodyPr/>
          <a:lstStyle/>
          <a:p>
            <a:r>
              <a:rPr lang="zh-CN" altLang="en-US"/>
              <a:t>身份认证技术</a:t>
            </a:r>
          </a:p>
        </p:txBody>
      </p:sp>
      <p:sp>
        <p:nvSpPr>
          <p:cNvPr id="2443267" name="Rectangle 3"/>
          <p:cNvSpPr>
            <a:spLocks noGrp="1" noChangeArrowheads="1"/>
          </p:cNvSpPr>
          <p:nvPr>
            <p:ph type="body" idx="1"/>
          </p:nvPr>
        </p:nvSpPr>
        <p:spPr/>
        <p:txBody>
          <a:bodyPr/>
          <a:lstStyle/>
          <a:p>
            <a:r>
              <a:rPr lang="zh-CN" altLang="en-US" sz="2400"/>
              <a:t>身份认证（</a:t>
            </a:r>
            <a:r>
              <a:rPr lang="en-US" altLang="zh-CN" sz="2400"/>
              <a:t>Identification and Authentication</a:t>
            </a:r>
            <a:r>
              <a:rPr lang="zh-CN" altLang="en-US" sz="2400"/>
              <a:t>）可以定义为：为了使某些授予许可权限的权威机构、组织和个人满意，而提供所要求的证明自己身份的过程。</a:t>
            </a:r>
          </a:p>
          <a:p>
            <a:r>
              <a:rPr lang="zh-CN" altLang="en-US" sz="2400"/>
              <a:t>身份认证可以通过以下</a:t>
            </a:r>
            <a:r>
              <a:rPr lang="en-US" altLang="zh-CN" sz="2400"/>
              <a:t>3</a:t>
            </a:r>
            <a:r>
              <a:rPr lang="zh-CN" altLang="en-US" sz="2400"/>
              <a:t>种基本途径之一或它们的组合实现：</a:t>
            </a:r>
          </a:p>
          <a:p>
            <a:pPr lvl="1"/>
            <a:r>
              <a:rPr lang="en-US" altLang="zh-CN" sz="2000"/>
              <a:t>(1)</a:t>
            </a:r>
            <a:r>
              <a:rPr lang="zh-CN" altLang="en-US" sz="2000"/>
              <a:t>所知（</a:t>
            </a:r>
            <a:r>
              <a:rPr lang="en-US" altLang="zh-CN" sz="2000"/>
              <a:t>Knowledge</a:t>
            </a:r>
            <a:r>
              <a:rPr lang="zh-CN" altLang="en-US" sz="2000"/>
              <a:t>）：个人所掌握的密码、口令；</a:t>
            </a:r>
          </a:p>
          <a:p>
            <a:pPr lvl="1"/>
            <a:r>
              <a:rPr lang="en-US" altLang="zh-CN" sz="2000"/>
              <a:t>(2)</a:t>
            </a:r>
            <a:r>
              <a:rPr lang="zh-CN" altLang="en-US" sz="2000"/>
              <a:t>所有（</a:t>
            </a:r>
            <a:r>
              <a:rPr lang="en-US" altLang="zh-CN" sz="2000"/>
              <a:t>Possesses</a:t>
            </a:r>
            <a:r>
              <a:rPr lang="zh-CN" altLang="en-US" sz="2000"/>
              <a:t>）：个人身份证、护照、信用卡、钥匙；</a:t>
            </a:r>
          </a:p>
          <a:p>
            <a:pPr lvl="1"/>
            <a:r>
              <a:rPr lang="en-US" altLang="zh-CN" sz="2000"/>
              <a:t>(3)</a:t>
            </a:r>
            <a:r>
              <a:rPr lang="zh-CN" altLang="en-US" sz="2000"/>
              <a:t>个人特征（</a:t>
            </a:r>
            <a:r>
              <a:rPr lang="en-US" altLang="zh-CN" sz="2000"/>
              <a:t>Characteristics</a:t>
            </a:r>
            <a:r>
              <a:rPr lang="zh-CN" altLang="en-US" sz="2000"/>
              <a:t>）：人的指纹、声音、笔迹、手型、脸型、血型、视网膜、虹膜、</a:t>
            </a:r>
            <a:r>
              <a:rPr lang="en-US" altLang="zh-CN" sz="2000"/>
              <a:t>DNA</a:t>
            </a:r>
            <a:r>
              <a:rPr lang="zh-CN" altLang="en-US" sz="2000"/>
              <a:t>，以及个人动作方面的特征；</a:t>
            </a:r>
          </a:p>
          <a:p>
            <a:endParaRPr lang="en-US" altLang="zh-CN" sz="240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4290" name="Rectangle 2"/>
          <p:cNvSpPr>
            <a:spLocks noGrp="1" noChangeArrowheads="1"/>
          </p:cNvSpPr>
          <p:nvPr>
            <p:ph type="title"/>
          </p:nvPr>
        </p:nvSpPr>
        <p:spPr/>
        <p:txBody>
          <a:bodyPr/>
          <a:lstStyle/>
          <a:p>
            <a:r>
              <a:rPr lang="zh-CN" altLang="en-US" sz="3600"/>
              <a:t>计算机及网络系统中常用的身份认证方式</a:t>
            </a:r>
          </a:p>
        </p:txBody>
      </p:sp>
      <p:sp>
        <p:nvSpPr>
          <p:cNvPr id="2444291" name="Rectangle 3"/>
          <p:cNvSpPr>
            <a:spLocks noGrp="1" noChangeArrowheads="1"/>
          </p:cNvSpPr>
          <p:nvPr>
            <p:ph type="body" idx="1"/>
          </p:nvPr>
        </p:nvSpPr>
        <p:spPr/>
        <p:txBody>
          <a:bodyPr/>
          <a:lstStyle/>
          <a:p>
            <a:pPr>
              <a:lnSpc>
                <a:spcPct val="80000"/>
              </a:lnSpc>
            </a:pPr>
            <a:r>
              <a:rPr lang="en-US" altLang="zh-CN" sz="2000"/>
              <a:t>(1)</a:t>
            </a:r>
            <a:r>
              <a:rPr lang="zh-CN" altLang="en-US" sz="2000"/>
              <a:t>用户名</a:t>
            </a:r>
            <a:r>
              <a:rPr lang="en-US" altLang="zh-CN" sz="2000"/>
              <a:t>/</a:t>
            </a:r>
            <a:r>
              <a:rPr lang="zh-CN" altLang="en-US" sz="2000"/>
              <a:t>密码方式 </a:t>
            </a:r>
          </a:p>
          <a:p>
            <a:pPr lvl="1">
              <a:lnSpc>
                <a:spcPct val="80000"/>
              </a:lnSpc>
            </a:pPr>
            <a:r>
              <a:rPr lang="zh-CN" altLang="en-US" sz="1800"/>
              <a:t>用户名</a:t>
            </a:r>
            <a:r>
              <a:rPr lang="en-US" altLang="zh-CN" sz="1800"/>
              <a:t>/</a:t>
            </a:r>
            <a:r>
              <a:rPr lang="zh-CN" altLang="en-US" sz="1800"/>
              <a:t>密码是最简单也是最常用的身份认证方法。 </a:t>
            </a:r>
          </a:p>
          <a:p>
            <a:pPr>
              <a:lnSpc>
                <a:spcPct val="80000"/>
              </a:lnSpc>
            </a:pPr>
            <a:r>
              <a:rPr lang="en-US" altLang="zh-CN" sz="2000"/>
              <a:t>(2)</a:t>
            </a:r>
            <a:r>
              <a:rPr lang="zh-CN" altLang="en-US" sz="2000"/>
              <a:t>智能卡认证 </a:t>
            </a:r>
          </a:p>
          <a:p>
            <a:pPr lvl="1">
              <a:lnSpc>
                <a:spcPct val="80000"/>
              </a:lnSpc>
            </a:pPr>
            <a:r>
              <a:rPr lang="zh-CN" altLang="en-US" sz="1800"/>
              <a:t>智能卡是一种内置集成电路的芯片，芯片中存有与用户身份相关的数据，智能卡由专门的厂商通过专门的设备生产，是不可复制的硬件。 </a:t>
            </a:r>
          </a:p>
          <a:p>
            <a:pPr>
              <a:lnSpc>
                <a:spcPct val="80000"/>
              </a:lnSpc>
            </a:pPr>
            <a:r>
              <a:rPr lang="en-US" altLang="zh-CN" sz="2000"/>
              <a:t>(3)</a:t>
            </a:r>
            <a:r>
              <a:rPr lang="zh-CN" altLang="en-US" sz="2000"/>
              <a:t>动态口令 </a:t>
            </a:r>
          </a:p>
          <a:p>
            <a:pPr lvl="1">
              <a:lnSpc>
                <a:spcPct val="80000"/>
              </a:lnSpc>
            </a:pPr>
            <a:r>
              <a:rPr lang="zh-CN" altLang="en-US" sz="1800"/>
              <a:t>它采用一种叫做动态令牌的专用硬件，内置电源、密码生成芯片和显示屏，密码生成芯片运行专门的密码算法，根据当前时间或使用次数生成当前密码并显示在显示屏上。认证服务器采用相同的算法计算当前的有效密码。</a:t>
            </a:r>
          </a:p>
          <a:p>
            <a:pPr>
              <a:lnSpc>
                <a:spcPct val="80000"/>
              </a:lnSpc>
            </a:pPr>
            <a:r>
              <a:rPr lang="en-US" altLang="zh-CN" sz="2000"/>
              <a:t>(4)USB Key</a:t>
            </a:r>
            <a:r>
              <a:rPr lang="zh-CN" altLang="en-US" sz="2000"/>
              <a:t>认证</a:t>
            </a:r>
          </a:p>
          <a:p>
            <a:pPr lvl="1">
              <a:lnSpc>
                <a:spcPct val="80000"/>
              </a:lnSpc>
            </a:pPr>
            <a:r>
              <a:rPr lang="en-US" altLang="zh-CN" sz="1800"/>
              <a:t>USB Key</a:t>
            </a:r>
            <a:r>
              <a:rPr lang="zh-CN" altLang="en-US" sz="1800"/>
              <a:t>是一种</a:t>
            </a:r>
            <a:r>
              <a:rPr lang="en-US" altLang="zh-CN" sz="1800"/>
              <a:t>USB</a:t>
            </a:r>
            <a:r>
              <a:rPr lang="zh-CN" altLang="en-US" sz="1800"/>
              <a:t>接口的硬件设备，它内置单片机或智能卡芯片，可以存储用户的密钥或数字证书，利用</a:t>
            </a:r>
            <a:r>
              <a:rPr lang="en-US" altLang="zh-CN" sz="1800"/>
              <a:t>USB Key</a:t>
            </a:r>
            <a:r>
              <a:rPr lang="zh-CN" altLang="en-US" sz="1800"/>
              <a:t>内置的密码算法实现对用户身份的认证。</a:t>
            </a:r>
          </a:p>
          <a:p>
            <a:pPr>
              <a:lnSpc>
                <a:spcPct val="80000"/>
              </a:lnSpc>
            </a:pPr>
            <a:r>
              <a:rPr lang="en-US" altLang="zh-CN" sz="2000"/>
              <a:t>(5)</a:t>
            </a:r>
            <a:r>
              <a:rPr lang="zh-CN" altLang="en-US" sz="2000"/>
              <a:t>生物识别技术</a:t>
            </a:r>
          </a:p>
          <a:p>
            <a:pPr lvl="1">
              <a:lnSpc>
                <a:spcPct val="80000"/>
              </a:lnSpc>
            </a:pPr>
            <a:r>
              <a:rPr lang="zh-CN" altLang="en-US" sz="1800"/>
              <a:t>生物识别技术主要是指通过可测量的身体或行为等生物特征进行身份认证的一种技术。 </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5314" name="Rectangle 2"/>
          <p:cNvSpPr>
            <a:spLocks noGrp="1" noChangeArrowheads="1"/>
          </p:cNvSpPr>
          <p:nvPr>
            <p:ph type="title"/>
          </p:nvPr>
        </p:nvSpPr>
        <p:spPr/>
        <p:txBody>
          <a:bodyPr/>
          <a:lstStyle/>
          <a:p>
            <a:r>
              <a:rPr lang="en-US" altLang="zh-CN" dirty="0" smtClean="0"/>
              <a:t>（</a:t>
            </a:r>
            <a:r>
              <a:rPr lang="zh-CN" altLang="en-US" dirty="0" smtClean="0"/>
              <a:t>三）防火墙</a:t>
            </a:r>
            <a:r>
              <a:rPr lang="zh-CN" altLang="en-US" dirty="0"/>
              <a:t>技术 </a:t>
            </a:r>
          </a:p>
        </p:txBody>
      </p:sp>
      <p:sp>
        <p:nvSpPr>
          <p:cNvPr id="2445315" name="Rectangle 3"/>
          <p:cNvSpPr>
            <a:spLocks noGrp="1" noChangeArrowheads="1"/>
          </p:cNvSpPr>
          <p:nvPr>
            <p:ph type="body" idx="1"/>
          </p:nvPr>
        </p:nvSpPr>
        <p:spPr/>
        <p:txBody>
          <a:bodyPr/>
          <a:lstStyle/>
          <a:p>
            <a:r>
              <a:rPr lang="zh-CN" altLang="en-US"/>
              <a:t>防火墙概述</a:t>
            </a:r>
          </a:p>
          <a:p>
            <a:pPr lvl="1"/>
            <a:r>
              <a:rPr lang="zh-CN" altLang="en-US"/>
              <a:t>防火墙（</a:t>
            </a:r>
            <a:r>
              <a:rPr lang="en-US" altLang="zh-CN"/>
              <a:t>Firewall</a:t>
            </a:r>
            <a:r>
              <a:rPr lang="zh-CN" altLang="en-US"/>
              <a:t>）是在网络之间执行安全控制策略的系统，它包括硬件和软件，采用由系统管理员定义的规则，对一个安全网络和一个不安全网络之间的数据流加以控制。 </a:t>
            </a:r>
          </a:p>
        </p:txBody>
      </p:sp>
      <p:sp>
        <p:nvSpPr>
          <p:cNvPr id="2445317" name="Rectangle 5"/>
          <p:cNvSpPr>
            <a:spLocks noChangeArrowheads="1"/>
          </p:cNvSpPr>
          <p:nvPr/>
        </p:nvSpPr>
        <p:spPr bwMode="auto">
          <a:xfrm>
            <a:off x="0" y="24193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aphicFrame>
        <p:nvGraphicFramePr>
          <p:cNvPr id="2445316" name="Object 4"/>
          <p:cNvGraphicFramePr>
            <a:graphicFrameLocks noChangeAspect="1"/>
          </p:cNvGraphicFramePr>
          <p:nvPr/>
        </p:nvGraphicFramePr>
        <p:xfrm>
          <a:off x="1476375" y="3611563"/>
          <a:ext cx="7273925" cy="3246437"/>
        </p:xfrm>
        <a:graphic>
          <a:graphicData uri="http://schemas.openxmlformats.org/presentationml/2006/ole">
            <mc:AlternateContent xmlns:mc="http://schemas.openxmlformats.org/markup-compatibility/2006">
              <mc:Choice xmlns:v="urn:schemas-microsoft-com:vml" Requires="v">
                <p:oleObj spid="_x0000_s2445321" name="Visio" r:id="rId3" imgW="4524277" imgH="2018995" progId="Visio.Drawing.11">
                  <p:embed/>
                </p:oleObj>
              </mc:Choice>
              <mc:Fallback>
                <p:oleObj name="Visio" r:id="rId3" imgW="4524277" imgH="2018995" progId="Visio.Drawing.11">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76375" y="3611563"/>
                        <a:ext cx="7273925" cy="32464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6338" name="Rectangle 2"/>
          <p:cNvSpPr>
            <a:spLocks noGrp="1" noChangeArrowheads="1"/>
          </p:cNvSpPr>
          <p:nvPr>
            <p:ph type="title"/>
          </p:nvPr>
        </p:nvSpPr>
        <p:spPr/>
        <p:txBody>
          <a:bodyPr/>
          <a:lstStyle/>
          <a:p>
            <a:r>
              <a:rPr lang="zh-CN" altLang="en-US" b="1"/>
              <a:t>防火墙的作用</a:t>
            </a:r>
            <a:endParaRPr lang="zh-CN" altLang="en-US"/>
          </a:p>
        </p:txBody>
      </p:sp>
      <p:sp>
        <p:nvSpPr>
          <p:cNvPr id="2446339" name="Rectangle 3"/>
          <p:cNvSpPr>
            <a:spLocks noGrp="1" noChangeArrowheads="1"/>
          </p:cNvSpPr>
          <p:nvPr>
            <p:ph type="body" idx="1"/>
          </p:nvPr>
        </p:nvSpPr>
        <p:spPr/>
        <p:txBody>
          <a:bodyPr/>
          <a:lstStyle/>
          <a:p>
            <a:pPr>
              <a:lnSpc>
                <a:spcPct val="80000"/>
              </a:lnSpc>
            </a:pPr>
            <a:r>
              <a:rPr lang="en-US" altLang="zh-CN" sz="2000" dirty="0"/>
              <a:t>(1)</a:t>
            </a:r>
            <a:r>
              <a:rPr lang="zh-CN" altLang="en-US" sz="2000" dirty="0"/>
              <a:t>网络的安全屏障</a:t>
            </a:r>
          </a:p>
          <a:p>
            <a:pPr lvl="1">
              <a:lnSpc>
                <a:spcPct val="80000"/>
              </a:lnSpc>
            </a:pPr>
            <a:r>
              <a:rPr lang="zh-CN" altLang="en-US" sz="1800" dirty="0"/>
              <a:t>防火墙能极大地提高内部网络的安全性，并通过过滤不安全的服务而降低风险。只有经过授权通信才能通过防火墙，所以网络环境变得更安全。同时防火墙可以保护网络免受基于路由的攻击。</a:t>
            </a:r>
          </a:p>
          <a:p>
            <a:pPr>
              <a:lnSpc>
                <a:spcPct val="80000"/>
              </a:lnSpc>
            </a:pPr>
            <a:r>
              <a:rPr lang="en-US" altLang="zh-CN" sz="2000" dirty="0"/>
              <a:t>(2)</a:t>
            </a:r>
            <a:r>
              <a:rPr lang="zh-CN" altLang="en-US" sz="2000" dirty="0"/>
              <a:t>强化网络安全策略</a:t>
            </a:r>
          </a:p>
          <a:p>
            <a:pPr lvl="1">
              <a:lnSpc>
                <a:spcPct val="80000"/>
              </a:lnSpc>
            </a:pPr>
            <a:r>
              <a:rPr lang="zh-CN" altLang="en-US" sz="1800" dirty="0"/>
              <a:t>通过以防火墙为中心的安全策略方案配置，能将很多安全控制如：口令、加密、身份认证等配置在防火墙上。同很多网络安全策略相比，基于这种安全策略的安全管理更为经济有效。</a:t>
            </a:r>
          </a:p>
          <a:p>
            <a:pPr>
              <a:lnSpc>
                <a:spcPct val="80000"/>
              </a:lnSpc>
            </a:pPr>
            <a:r>
              <a:rPr lang="en-US" altLang="zh-CN" sz="2000" dirty="0"/>
              <a:t>(3)</a:t>
            </a:r>
            <a:r>
              <a:rPr lang="zh-CN" altLang="en-US" sz="2000" dirty="0"/>
              <a:t>对网络存取和访问进行监控审计</a:t>
            </a:r>
          </a:p>
          <a:p>
            <a:pPr lvl="1">
              <a:lnSpc>
                <a:spcPct val="80000"/>
              </a:lnSpc>
            </a:pPr>
            <a:r>
              <a:rPr lang="zh-CN" altLang="en-US" sz="1800" dirty="0"/>
              <a:t>当所有的访问都经过防火墙时，防火墙就能够记录下这些访问。同时，提供网络应用的统计数据。当发生可疑动作时，防火墙能进行适当的报警，并提供网络是否受到监听和攻击的详细信息。</a:t>
            </a:r>
          </a:p>
          <a:p>
            <a:pPr>
              <a:lnSpc>
                <a:spcPct val="80000"/>
              </a:lnSpc>
            </a:pPr>
            <a:r>
              <a:rPr lang="en-US" altLang="zh-CN" sz="2000" dirty="0"/>
              <a:t>(4)</a:t>
            </a:r>
            <a:r>
              <a:rPr lang="zh-CN" altLang="en-US" sz="2000" dirty="0"/>
              <a:t>防止内部信息的外泄</a:t>
            </a:r>
          </a:p>
          <a:p>
            <a:pPr lvl="1">
              <a:lnSpc>
                <a:spcPct val="80000"/>
              </a:lnSpc>
            </a:pPr>
            <a:r>
              <a:rPr lang="zh-CN" altLang="en-US" sz="1800" dirty="0"/>
              <a:t>利用防火墙对内部网络的划分，可实现内部网中重点网段的隔离，从而缩小了局部网络安全问题对全局网络造成的影响。另外，一个内部网络中不引人注意的细节可能包含了有关安全的线索，从而引起外部攻击者的兴趣，甚至暴露了内部网络的某些安全漏洞，使用防火墙就可以隐蔽这些内部细节。</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7362" name="Rectangle 2"/>
          <p:cNvSpPr>
            <a:spLocks noGrp="1" noChangeArrowheads="1"/>
          </p:cNvSpPr>
          <p:nvPr>
            <p:ph type="title"/>
          </p:nvPr>
        </p:nvSpPr>
        <p:spPr/>
        <p:txBody>
          <a:bodyPr/>
          <a:lstStyle/>
          <a:p>
            <a:r>
              <a:rPr lang="zh-CN" altLang="en-US" b="1"/>
              <a:t>防火墙的缺点</a:t>
            </a:r>
            <a:r>
              <a:rPr lang="zh-CN" altLang="en-US"/>
              <a:t> </a:t>
            </a:r>
          </a:p>
        </p:txBody>
      </p:sp>
      <p:sp>
        <p:nvSpPr>
          <p:cNvPr id="2447363" name="Rectangle 3"/>
          <p:cNvSpPr>
            <a:spLocks noGrp="1" noChangeArrowheads="1"/>
          </p:cNvSpPr>
          <p:nvPr>
            <p:ph type="body" idx="1"/>
          </p:nvPr>
        </p:nvSpPr>
        <p:spPr/>
        <p:txBody>
          <a:bodyPr/>
          <a:lstStyle/>
          <a:p>
            <a:pPr>
              <a:lnSpc>
                <a:spcPct val="90000"/>
              </a:lnSpc>
            </a:pPr>
            <a:r>
              <a:rPr lang="en-US" altLang="zh-CN" sz="2000"/>
              <a:t>(1)</a:t>
            </a:r>
            <a:r>
              <a:rPr lang="zh-CN" altLang="en-US" sz="2000"/>
              <a:t>不能防范恶意的知情者</a:t>
            </a:r>
          </a:p>
          <a:p>
            <a:pPr lvl="1">
              <a:lnSpc>
                <a:spcPct val="90000"/>
              </a:lnSpc>
            </a:pPr>
            <a:r>
              <a:rPr lang="zh-CN" altLang="en-US" sz="1800"/>
              <a:t>防火墙可以禁止系统用户经过网络连接发送某些信息，但用户可以将数据复制到磁盘、磁带上，放在公文包中带出去。如果入侵者已经在防火墙内部，防火墙是无能为力的。内部用户偷窃数据，破坏硬件和软件，并且巧妙地修改程序而不接近防火墙。对于来自知情者的威胁只能要求加强内部管理，如主机安全和用户教育等。</a:t>
            </a:r>
          </a:p>
          <a:p>
            <a:pPr>
              <a:lnSpc>
                <a:spcPct val="90000"/>
              </a:lnSpc>
            </a:pPr>
            <a:r>
              <a:rPr lang="en-US" altLang="zh-CN" sz="2000"/>
              <a:t>(2)</a:t>
            </a:r>
            <a:r>
              <a:rPr lang="zh-CN" altLang="en-US" sz="2000"/>
              <a:t>不能防范不通过它的连接</a:t>
            </a:r>
          </a:p>
          <a:p>
            <a:pPr lvl="1">
              <a:lnSpc>
                <a:spcPct val="90000"/>
              </a:lnSpc>
            </a:pPr>
            <a:r>
              <a:rPr lang="zh-CN" altLang="en-US" sz="1800"/>
              <a:t>防火墙能够有效地防止通过它进行传输信息，然而不能防止不通过它而传输的信息。例如，如果站点允许对防火墙后面的内部系统进行拨号访问，那么防火墙绝对没有办法阻止入侵者进行拨号入侵。</a:t>
            </a:r>
          </a:p>
          <a:p>
            <a:pPr>
              <a:lnSpc>
                <a:spcPct val="90000"/>
              </a:lnSpc>
            </a:pPr>
            <a:r>
              <a:rPr lang="en-US" altLang="zh-CN" sz="2000"/>
              <a:t>(3)</a:t>
            </a:r>
            <a:r>
              <a:rPr lang="zh-CN" altLang="en-US" sz="2000"/>
              <a:t>不能防备全部的威胁</a:t>
            </a:r>
          </a:p>
          <a:p>
            <a:pPr lvl="1">
              <a:lnSpc>
                <a:spcPct val="90000"/>
              </a:lnSpc>
            </a:pPr>
            <a:r>
              <a:rPr lang="zh-CN" altLang="en-US" sz="1800"/>
              <a:t>防火墙被用来防备已知的威胁，如果是一个很好的防火墙设计方案，可以防备新的威胁，但没有一个防火墙能自动防御所有的新的威胁。</a:t>
            </a:r>
          </a:p>
          <a:p>
            <a:pPr>
              <a:lnSpc>
                <a:spcPct val="90000"/>
              </a:lnSpc>
            </a:pPr>
            <a:r>
              <a:rPr lang="en-US" altLang="zh-CN" sz="2000"/>
              <a:t>(4)</a:t>
            </a:r>
            <a:r>
              <a:rPr lang="zh-CN" altLang="en-US" sz="2000"/>
              <a:t>防火墙不能防范病毒</a:t>
            </a:r>
          </a:p>
          <a:p>
            <a:pPr lvl="1">
              <a:lnSpc>
                <a:spcPct val="90000"/>
              </a:lnSpc>
            </a:pPr>
            <a:r>
              <a:rPr lang="zh-CN" altLang="en-US" sz="1800"/>
              <a:t>防火墙不能消除网络上</a:t>
            </a:r>
            <a:r>
              <a:rPr lang="en-US" altLang="zh-CN" sz="1800"/>
              <a:t>PC</a:t>
            </a:r>
            <a:r>
              <a:rPr lang="zh-CN" altLang="en-US" sz="1800"/>
              <a:t>机的病毒。</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8386" name="Rectangle 2"/>
          <p:cNvSpPr>
            <a:spLocks noGrp="1" noChangeArrowheads="1"/>
          </p:cNvSpPr>
          <p:nvPr>
            <p:ph type="title"/>
          </p:nvPr>
        </p:nvSpPr>
        <p:spPr/>
        <p:txBody>
          <a:bodyPr/>
          <a:lstStyle/>
          <a:p>
            <a:r>
              <a:rPr lang="zh-CN" altLang="en-US"/>
              <a:t>包过滤路由器 </a:t>
            </a:r>
          </a:p>
        </p:txBody>
      </p:sp>
      <p:sp>
        <p:nvSpPr>
          <p:cNvPr id="2448387" name="Rectangle 3"/>
          <p:cNvSpPr>
            <a:spLocks noGrp="1" noChangeArrowheads="1"/>
          </p:cNvSpPr>
          <p:nvPr>
            <p:ph type="body" idx="1"/>
          </p:nvPr>
        </p:nvSpPr>
        <p:spPr>
          <a:xfrm>
            <a:off x="838200" y="1341438"/>
            <a:ext cx="8305800" cy="1582737"/>
          </a:xfrm>
        </p:spPr>
        <p:txBody>
          <a:bodyPr/>
          <a:lstStyle/>
          <a:p>
            <a:pPr>
              <a:lnSpc>
                <a:spcPct val="80000"/>
              </a:lnSpc>
            </a:pPr>
            <a:r>
              <a:rPr lang="zh-CN" altLang="en-US" sz="2400"/>
              <a:t>包过滤防火墙实际上基于路由器，因此它也称为筛选路由器。包过滤防火墙工作在网络层，有选择的让数据包在内部网和外部网之间进行交换。只有满足过滤逻辑的数据包才被转发到相应的目的端口，其余数据包则从数据流中丢弃。</a:t>
            </a:r>
          </a:p>
        </p:txBody>
      </p:sp>
      <p:sp>
        <p:nvSpPr>
          <p:cNvPr id="2448389" name="Rectangle 5"/>
          <p:cNvSpPr>
            <a:spLocks noChangeArrowheads="1"/>
          </p:cNvSpPr>
          <p:nvPr/>
        </p:nvSpPr>
        <p:spPr bwMode="auto">
          <a:xfrm>
            <a:off x="0" y="18573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aphicFrame>
        <p:nvGraphicFramePr>
          <p:cNvPr id="2448388" name="Object 4"/>
          <p:cNvGraphicFramePr>
            <a:graphicFrameLocks noChangeAspect="1"/>
          </p:cNvGraphicFramePr>
          <p:nvPr/>
        </p:nvGraphicFramePr>
        <p:xfrm>
          <a:off x="1763713" y="2978150"/>
          <a:ext cx="6408737" cy="3879850"/>
        </p:xfrm>
        <a:graphic>
          <a:graphicData uri="http://schemas.openxmlformats.org/presentationml/2006/ole">
            <mc:AlternateContent xmlns:mc="http://schemas.openxmlformats.org/markup-compatibility/2006">
              <mc:Choice xmlns:v="urn:schemas-microsoft-com:vml" Requires="v">
                <p:oleObj spid="_x0000_s2448393" name="Visio" r:id="rId3" imgW="5191702" imgH="3143794" progId="Visio.Drawing.11">
                  <p:embed/>
                </p:oleObj>
              </mc:Choice>
              <mc:Fallback>
                <p:oleObj name="Visio" r:id="rId3" imgW="5191702" imgH="3143794" progId="Visio.Drawing.11">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63713" y="2978150"/>
                        <a:ext cx="6408737" cy="38798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9410" name="Rectangle 2"/>
          <p:cNvSpPr>
            <a:spLocks noGrp="1" noChangeArrowheads="1"/>
          </p:cNvSpPr>
          <p:nvPr>
            <p:ph type="title"/>
          </p:nvPr>
        </p:nvSpPr>
        <p:spPr/>
        <p:txBody>
          <a:bodyPr/>
          <a:lstStyle/>
          <a:p>
            <a:r>
              <a:rPr lang="zh-CN" altLang="en-US"/>
              <a:t>应用级网关</a:t>
            </a:r>
          </a:p>
        </p:txBody>
      </p:sp>
      <p:sp>
        <p:nvSpPr>
          <p:cNvPr id="2449411" name="Rectangle 3"/>
          <p:cNvSpPr>
            <a:spLocks noGrp="1" noChangeArrowheads="1"/>
          </p:cNvSpPr>
          <p:nvPr>
            <p:ph type="body" idx="1"/>
          </p:nvPr>
        </p:nvSpPr>
        <p:spPr/>
        <p:txBody>
          <a:bodyPr/>
          <a:lstStyle/>
          <a:p>
            <a:pPr>
              <a:lnSpc>
                <a:spcPct val="80000"/>
              </a:lnSpc>
            </a:pPr>
            <a:r>
              <a:rPr lang="zh-CN" altLang="en-US" sz="2400"/>
              <a:t>应用级网关是基于代理服务的防火墙，是运行在代理服务器上的一些特定的应用程序或服务器程序。应用级网关工作在应用层，掌握着应用系统中可用做安全决策的全部信息。</a:t>
            </a:r>
          </a:p>
          <a:p>
            <a:pPr>
              <a:lnSpc>
                <a:spcPct val="80000"/>
              </a:lnSpc>
            </a:pPr>
            <a:r>
              <a:rPr lang="zh-CN" altLang="en-US" sz="2400"/>
              <a:t>所谓代理服务，即防火墙内外的计算机系统应用层的链接是在两个终止于代理服务的链接来实现的，这样便成功地实现了防火墙内外计算机系统的隔离。当代理服务器代表用户与外部建立连接时，可以用自己的</a:t>
            </a:r>
            <a:r>
              <a:rPr lang="en-US" altLang="zh-CN" sz="2400"/>
              <a:t>IP</a:t>
            </a:r>
            <a:r>
              <a:rPr lang="zh-CN" altLang="en-US" sz="2400"/>
              <a:t>地址代替内部网络的</a:t>
            </a:r>
            <a:r>
              <a:rPr lang="en-US" altLang="zh-CN" sz="2400"/>
              <a:t>IP</a:t>
            </a:r>
            <a:r>
              <a:rPr lang="zh-CN" altLang="en-US" sz="2400"/>
              <a:t>地址，所有内部网络中的站点对外部是不可见的。</a:t>
            </a:r>
          </a:p>
          <a:p>
            <a:pPr>
              <a:lnSpc>
                <a:spcPct val="80000"/>
              </a:lnSpc>
            </a:pPr>
            <a:r>
              <a:rPr lang="zh-CN" altLang="en-US" sz="2400"/>
              <a:t>应用级网关是防火墙技术中使用得较多的技术，也是一种安全性能较高的技术。在使用中，外部用户只能看到代理服务器，内部网络只接收代理服务器的服务请求。</a:t>
            </a:r>
          </a:p>
          <a:p>
            <a:pPr>
              <a:lnSpc>
                <a:spcPct val="80000"/>
              </a:lnSpc>
            </a:pPr>
            <a:r>
              <a:rPr lang="zh-CN" altLang="en-US" sz="2400"/>
              <a:t>与包过滤防火墙相比，它更安全，还可加速访问。但实现起来较为复杂，需要对每一种服务设计一个代理软件模块来进行安全控制。</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0434" name="Rectangle 2"/>
          <p:cNvSpPr>
            <a:spLocks noGrp="1" noChangeArrowheads="1"/>
          </p:cNvSpPr>
          <p:nvPr>
            <p:ph type="title"/>
          </p:nvPr>
        </p:nvSpPr>
        <p:spPr/>
        <p:txBody>
          <a:bodyPr/>
          <a:lstStyle/>
          <a:p>
            <a:r>
              <a:rPr lang="zh-CN" altLang="en-US"/>
              <a:t>防火墙的体系结构</a:t>
            </a:r>
          </a:p>
        </p:txBody>
      </p:sp>
      <p:sp>
        <p:nvSpPr>
          <p:cNvPr id="2450435" name="Rectangle 3"/>
          <p:cNvSpPr>
            <a:spLocks noGrp="1" noChangeArrowheads="1"/>
          </p:cNvSpPr>
          <p:nvPr>
            <p:ph type="body" idx="1"/>
          </p:nvPr>
        </p:nvSpPr>
        <p:spPr/>
        <p:txBody>
          <a:bodyPr/>
          <a:lstStyle/>
          <a:p>
            <a:r>
              <a:rPr lang="en-US" altLang="zh-CN"/>
              <a:t>1</a:t>
            </a:r>
            <a:r>
              <a:rPr lang="zh-CN" altLang="en-US"/>
              <a:t>．屏蔽路由器</a:t>
            </a:r>
            <a:r>
              <a:rPr lang="en-US" altLang="zh-CN"/>
              <a:t>(Screening Router)</a:t>
            </a:r>
          </a:p>
          <a:p>
            <a:r>
              <a:rPr lang="en-US" altLang="zh-CN"/>
              <a:t>2</a:t>
            </a:r>
            <a:r>
              <a:rPr lang="zh-CN" altLang="en-US"/>
              <a:t>．双宿主机网关</a:t>
            </a:r>
            <a:r>
              <a:rPr lang="en-US" altLang="zh-CN"/>
              <a:t>(Dual-Homed Gateway)</a:t>
            </a:r>
          </a:p>
          <a:p>
            <a:r>
              <a:rPr lang="en-US" altLang="zh-CN"/>
              <a:t>3</a:t>
            </a:r>
            <a:r>
              <a:rPr lang="zh-CN" altLang="en-US"/>
              <a:t>．屏蔽主机网关</a:t>
            </a:r>
            <a:r>
              <a:rPr lang="en-US" altLang="zh-CN"/>
              <a:t>(Screened Gateway)</a:t>
            </a:r>
          </a:p>
          <a:p>
            <a:r>
              <a:rPr lang="en-US" altLang="zh-CN"/>
              <a:t>4</a:t>
            </a:r>
            <a:r>
              <a:rPr lang="zh-CN" altLang="en-US"/>
              <a:t>．屏蔽子网</a:t>
            </a:r>
            <a:r>
              <a:rPr lang="en-US" altLang="zh-CN"/>
              <a:t>(Screened Subnet) </a:t>
            </a:r>
          </a:p>
          <a:p>
            <a:pPr lvl="1"/>
            <a:r>
              <a:rPr lang="zh-CN" altLang="en-US"/>
              <a:t>屏蔽路由器作为内外连接的唯一通道，要求所有的报文都必须在此通过检查。路由器上可以安装基于</a:t>
            </a:r>
            <a:r>
              <a:rPr lang="en-US" altLang="zh-CN"/>
              <a:t>IP</a:t>
            </a:r>
            <a:r>
              <a:rPr lang="zh-CN" altLang="en-US"/>
              <a:t>层的报文过滤软件，实现报文过滤功能。许多路由器本身带有报文过滤配置选项，但一般比较简单。单纯由屏蔽路由器构成的防火墙的威胁来自路由器本身及路由器允许访问的主机。屏蔽路由器的缺点是一旦被攻击后很难发现，而且不能识别不同的用户。 </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3506" name="Rectangle 2"/>
          <p:cNvSpPr>
            <a:spLocks noGrp="1" noChangeArrowheads="1"/>
          </p:cNvSpPr>
          <p:nvPr>
            <p:ph type="title"/>
          </p:nvPr>
        </p:nvSpPr>
        <p:spPr>
          <a:xfrm>
            <a:off x="1619250" y="0"/>
            <a:ext cx="7524750" cy="981075"/>
          </a:xfrm>
        </p:spPr>
        <p:txBody>
          <a:bodyPr/>
          <a:lstStyle/>
          <a:p>
            <a:r>
              <a:rPr lang="en-US" altLang="zh-CN" sz="3600"/>
              <a:t>1</a:t>
            </a:r>
            <a:r>
              <a:rPr lang="zh-CN" altLang="en-US" sz="3600"/>
              <a:t>．屏蔽路由器</a:t>
            </a:r>
            <a:r>
              <a:rPr lang="en-US" altLang="zh-CN" sz="3600"/>
              <a:t>(Screening Router)</a:t>
            </a:r>
          </a:p>
        </p:txBody>
      </p:sp>
      <p:sp>
        <p:nvSpPr>
          <p:cNvPr id="2453507" name="Rectangle 3"/>
          <p:cNvSpPr>
            <a:spLocks noGrp="1" noChangeArrowheads="1"/>
          </p:cNvSpPr>
          <p:nvPr>
            <p:ph type="body" idx="1"/>
          </p:nvPr>
        </p:nvSpPr>
        <p:spPr/>
        <p:txBody>
          <a:bodyPr/>
          <a:lstStyle/>
          <a:p>
            <a:r>
              <a:rPr lang="zh-CN" altLang="en-US"/>
              <a:t>屏蔽路由器作为内外连接的唯一通道，要求所有的报文都必须在此通过检查。路由器上可以安装基于</a:t>
            </a:r>
            <a:r>
              <a:rPr lang="en-US" altLang="zh-CN"/>
              <a:t>IP</a:t>
            </a:r>
            <a:r>
              <a:rPr lang="zh-CN" altLang="en-US"/>
              <a:t>层的报文过滤软件，实现报文过滤功能。许多路由器本身带有报文过滤配置选项，但一般比较简单。单纯由屏蔽路由器构成的防火墙的威胁来自路由器本身及路由器允许访问的主机。屏蔽路由器的缺点是一旦被攻击后很难发现，而且不能识别不同的用户。 </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1458" name="Rectangle 2"/>
          <p:cNvSpPr>
            <a:spLocks noGrp="1" noChangeArrowheads="1"/>
          </p:cNvSpPr>
          <p:nvPr>
            <p:ph type="title"/>
          </p:nvPr>
        </p:nvSpPr>
        <p:spPr/>
        <p:txBody>
          <a:bodyPr/>
          <a:lstStyle/>
          <a:p>
            <a:r>
              <a:rPr lang="en-US" altLang="zh-CN" sz="3600"/>
              <a:t>2</a:t>
            </a:r>
            <a:r>
              <a:rPr lang="zh-CN" altLang="en-US" sz="3600"/>
              <a:t>．双宿主机网关</a:t>
            </a:r>
            <a:r>
              <a:rPr lang="en-US" altLang="zh-CN" sz="3600"/>
              <a:t>(Dual-Homed Gateway)</a:t>
            </a:r>
          </a:p>
        </p:txBody>
      </p:sp>
      <p:sp>
        <p:nvSpPr>
          <p:cNvPr id="2451459" name="Rectangle 3"/>
          <p:cNvSpPr>
            <a:spLocks noGrp="1" noChangeArrowheads="1"/>
          </p:cNvSpPr>
          <p:nvPr>
            <p:ph type="body" idx="1"/>
          </p:nvPr>
        </p:nvSpPr>
        <p:spPr>
          <a:xfrm>
            <a:off x="838200" y="1196975"/>
            <a:ext cx="8305800" cy="2447925"/>
          </a:xfrm>
        </p:spPr>
        <p:txBody>
          <a:bodyPr/>
          <a:lstStyle/>
          <a:p>
            <a:pPr>
              <a:lnSpc>
                <a:spcPct val="90000"/>
              </a:lnSpc>
            </a:pPr>
            <a:r>
              <a:rPr lang="zh-CN" altLang="en-US" sz="2000"/>
              <a:t>把包过滤和代理服务两种方法结合起来，可以形成新的防火墙，称为双宿主机防火墙。所有主机称为堡垒主机（</a:t>
            </a:r>
            <a:r>
              <a:rPr lang="en-US" altLang="zh-CN" sz="2000"/>
              <a:t>Bastion Host</a:t>
            </a:r>
            <a:r>
              <a:rPr lang="zh-CN" altLang="en-US" sz="2000"/>
              <a:t>），它取代路由器执行安全控制功能，负责提供代理服务。 </a:t>
            </a:r>
          </a:p>
          <a:p>
            <a:pPr>
              <a:lnSpc>
                <a:spcPct val="90000"/>
              </a:lnSpc>
            </a:pPr>
            <a:r>
              <a:rPr lang="zh-CN" altLang="en-US" sz="2000"/>
              <a:t>双宿主机是一台具有多个网络接口的主机，网卡各自与受保护网和外部网相连。堡垒主机上运行着防火墙软件，可以转发应用程序数据，提供服务。内部网与外部网之间不能直接通信，必须经过堡垒主机 </a:t>
            </a:r>
          </a:p>
        </p:txBody>
      </p:sp>
      <p:sp>
        <p:nvSpPr>
          <p:cNvPr id="2451461" name="Rectangle 5"/>
          <p:cNvSpPr>
            <a:spLocks noChangeArrowheads="1"/>
          </p:cNvSpPr>
          <p:nvPr/>
        </p:nvSpPr>
        <p:spPr bwMode="auto">
          <a:xfrm>
            <a:off x="0" y="255746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aphicFrame>
        <p:nvGraphicFramePr>
          <p:cNvPr id="2451460" name="Object 4"/>
          <p:cNvGraphicFramePr>
            <a:graphicFrameLocks noChangeAspect="1"/>
          </p:cNvGraphicFramePr>
          <p:nvPr/>
        </p:nvGraphicFramePr>
        <p:xfrm>
          <a:off x="971550" y="3716338"/>
          <a:ext cx="7272338" cy="3254375"/>
        </p:xfrm>
        <a:graphic>
          <a:graphicData uri="http://schemas.openxmlformats.org/presentationml/2006/ole">
            <mc:AlternateContent xmlns:mc="http://schemas.openxmlformats.org/markup-compatibility/2006">
              <mc:Choice xmlns:v="urn:schemas-microsoft-com:vml" Requires="v">
                <p:oleObj spid="_x0000_s2451465" name="Visio" r:id="rId3" imgW="3898087" imgH="1738160" progId="Visio.Drawing.11">
                  <p:embed/>
                </p:oleObj>
              </mc:Choice>
              <mc:Fallback>
                <p:oleObj name="Visio" r:id="rId3" imgW="3898087" imgH="1738160" progId="Visio.Drawing.11">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1550" y="3716338"/>
                        <a:ext cx="7272338" cy="32543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2482" name="Rectangle 2"/>
          <p:cNvSpPr>
            <a:spLocks noGrp="1" noChangeArrowheads="1"/>
          </p:cNvSpPr>
          <p:nvPr>
            <p:ph type="title"/>
          </p:nvPr>
        </p:nvSpPr>
        <p:spPr/>
        <p:txBody>
          <a:bodyPr/>
          <a:lstStyle/>
          <a:p>
            <a:r>
              <a:rPr lang="en-US" altLang="zh-CN" sz="3600"/>
              <a:t>3</a:t>
            </a:r>
            <a:r>
              <a:rPr lang="zh-CN" altLang="en-US" sz="3600"/>
              <a:t>．屏蔽主机网关</a:t>
            </a:r>
            <a:r>
              <a:rPr lang="en-US" altLang="zh-CN" sz="3600"/>
              <a:t>(Screened Gateway)</a:t>
            </a:r>
          </a:p>
        </p:txBody>
      </p:sp>
      <p:sp>
        <p:nvSpPr>
          <p:cNvPr id="2452483" name="Rectangle 3"/>
          <p:cNvSpPr>
            <a:spLocks noGrp="1" noChangeArrowheads="1"/>
          </p:cNvSpPr>
          <p:nvPr>
            <p:ph type="body" idx="1"/>
          </p:nvPr>
        </p:nvSpPr>
        <p:spPr>
          <a:xfrm>
            <a:off x="838200" y="1341438"/>
            <a:ext cx="8305800" cy="2447925"/>
          </a:xfrm>
        </p:spPr>
        <p:txBody>
          <a:bodyPr/>
          <a:lstStyle/>
          <a:p>
            <a:r>
              <a:rPr lang="zh-CN" altLang="en-US" sz="2400"/>
              <a:t>屏蔽主机结构中，堡垒主机仅与内部网相连，在内外部网间增加分组过滤路由器，堡垒主机通过包过滤路由器与外部网相连。 </a:t>
            </a:r>
          </a:p>
          <a:p>
            <a:r>
              <a:rPr lang="zh-CN" altLang="en-US" sz="2400"/>
              <a:t>通常在路由器上设立过滤规则，并使这个堡垒主机成为从外部网络唯一可直接到达的主机，这确保了内部网络不受未被授权的外部用户的攻击。</a:t>
            </a:r>
          </a:p>
        </p:txBody>
      </p:sp>
      <p:sp>
        <p:nvSpPr>
          <p:cNvPr id="2452485" name="Rectangle 5"/>
          <p:cNvSpPr>
            <a:spLocks noChangeArrowheads="1"/>
          </p:cNvSpPr>
          <p:nvPr/>
        </p:nvSpPr>
        <p:spPr bwMode="auto">
          <a:xfrm>
            <a:off x="0" y="24574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aphicFrame>
        <p:nvGraphicFramePr>
          <p:cNvPr id="2452484" name="Object 4"/>
          <p:cNvGraphicFramePr>
            <a:graphicFrameLocks noChangeAspect="1"/>
          </p:cNvGraphicFramePr>
          <p:nvPr/>
        </p:nvGraphicFramePr>
        <p:xfrm>
          <a:off x="900113" y="3898900"/>
          <a:ext cx="5832475" cy="2959100"/>
        </p:xfrm>
        <a:graphic>
          <a:graphicData uri="http://schemas.openxmlformats.org/presentationml/2006/ole">
            <mc:AlternateContent xmlns:mc="http://schemas.openxmlformats.org/markup-compatibility/2006">
              <mc:Choice xmlns:v="urn:schemas-microsoft-com:vml" Requires="v">
                <p:oleObj spid="_x0000_s2452489" name="Visio" r:id="rId3" imgW="3824456" imgH="1944798" progId="Visio.Drawing.11">
                  <p:embed/>
                </p:oleObj>
              </mc:Choice>
              <mc:Fallback>
                <p:oleObj name="Visio" r:id="rId3" imgW="3824456" imgH="1944798" progId="Visio.Drawing.11">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0113" y="3898900"/>
                        <a:ext cx="5832475" cy="29591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4530" name="Rectangle 2"/>
          <p:cNvSpPr>
            <a:spLocks noGrp="1" noChangeArrowheads="1"/>
          </p:cNvSpPr>
          <p:nvPr>
            <p:ph type="title"/>
          </p:nvPr>
        </p:nvSpPr>
        <p:spPr/>
        <p:txBody>
          <a:bodyPr/>
          <a:lstStyle/>
          <a:p>
            <a:r>
              <a:rPr lang="en-US" altLang="zh-CN" sz="3600" b="1"/>
              <a:t>4</a:t>
            </a:r>
            <a:r>
              <a:rPr lang="zh-CN" altLang="en-US" sz="3600" b="1"/>
              <a:t>．屏蔽子网</a:t>
            </a:r>
            <a:r>
              <a:rPr lang="en-US" altLang="zh-CN" sz="3600" b="1"/>
              <a:t>(Screened Subnet)</a:t>
            </a:r>
            <a:endParaRPr lang="en-US" altLang="zh-CN" sz="3600"/>
          </a:p>
        </p:txBody>
      </p:sp>
      <p:sp>
        <p:nvSpPr>
          <p:cNvPr id="2454531" name="Rectangle 3"/>
          <p:cNvSpPr>
            <a:spLocks noGrp="1" noChangeArrowheads="1"/>
          </p:cNvSpPr>
          <p:nvPr>
            <p:ph type="body" idx="1"/>
          </p:nvPr>
        </p:nvSpPr>
        <p:spPr/>
        <p:txBody>
          <a:bodyPr/>
          <a:lstStyle/>
          <a:p>
            <a:r>
              <a:rPr lang="zh-CN" altLang="en-US"/>
              <a:t>屏蔽子网就是在内部网络和外部网络之间建立一个被隔离的子网，用两台分组过滤路由器将这一子网分别与内部网络和外部网络分开。 </a:t>
            </a:r>
          </a:p>
        </p:txBody>
      </p:sp>
      <p:sp>
        <p:nvSpPr>
          <p:cNvPr id="2454533" name="Rectangle 5"/>
          <p:cNvSpPr>
            <a:spLocks noChangeArrowheads="1"/>
          </p:cNvSpPr>
          <p:nvPr/>
        </p:nvSpPr>
        <p:spPr bwMode="auto">
          <a:xfrm>
            <a:off x="0" y="236696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aphicFrame>
        <p:nvGraphicFramePr>
          <p:cNvPr id="2454532" name="Object 4"/>
          <p:cNvGraphicFramePr>
            <a:graphicFrameLocks noChangeAspect="1"/>
          </p:cNvGraphicFramePr>
          <p:nvPr/>
        </p:nvGraphicFramePr>
        <p:xfrm>
          <a:off x="685800" y="3644900"/>
          <a:ext cx="7708900" cy="3327400"/>
        </p:xfrm>
        <a:graphic>
          <a:graphicData uri="http://schemas.openxmlformats.org/presentationml/2006/ole">
            <mc:AlternateContent xmlns:mc="http://schemas.openxmlformats.org/markup-compatibility/2006">
              <mc:Choice xmlns:v="urn:schemas-microsoft-com:vml" Requires="v">
                <p:oleObj spid="_x0000_s2454537" name="Visio" r:id="rId3" imgW="5305610" imgH="2302546" progId="Visio.Drawing.11">
                  <p:embed/>
                </p:oleObj>
              </mc:Choice>
              <mc:Fallback>
                <p:oleObj name="Visio" r:id="rId3" imgW="5305610" imgH="2302546" progId="Visio.Drawing.11">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5800" y="3644900"/>
                        <a:ext cx="7708900" cy="33274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5554" name="Rectangle 2"/>
          <p:cNvSpPr>
            <a:spLocks noGrp="1" noChangeArrowheads="1"/>
          </p:cNvSpPr>
          <p:nvPr>
            <p:ph type="title"/>
          </p:nvPr>
        </p:nvSpPr>
        <p:spPr>
          <a:xfrm>
            <a:off x="1475657" y="0"/>
            <a:ext cx="7668344" cy="981075"/>
          </a:xfrm>
        </p:spPr>
        <p:txBody>
          <a:bodyPr/>
          <a:lstStyle/>
          <a:p>
            <a:r>
              <a:rPr lang="en-US" altLang="zh-CN" sz="3200" dirty="0" smtClean="0">
                <a:solidFill>
                  <a:schemeClr val="bg1"/>
                </a:solidFill>
                <a:effectLst/>
              </a:rPr>
              <a:t>（</a:t>
            </a:r>
            <a:r>
              <a:rPr lang="zh-CN" altLang="en-US" sz="3200" dirty="0" smtClean="0">
                <a:solidFill>
                  <a:schemeClr val="bg1"/>
                </a:solidFill>
                <a:effectLst/>
              </a:rPr>
              <a:t>四</a:t>
            </a:r>
            <a:r>
              <a:rPr lang="zh-CN" altLang="zh-CN" sz="3200" dirty="0" smtClean="0">
                <a:solidFill>
                  <a:schemeClr val="bg1"/>
                </a:solidFill>
                <a:effectLst/>
              </a:rPr>
              <a:t>）</a:t>
            </a:r>
            <a:r>
              <a:rPr lang="zh-CN" altLang="en-US" sz="3200" dirty="0" smtClean="0"/>
              <a:t>网络</a:t>
            </a:r>
            <a:r>
              <a:rPr lang="zh-CN" altLang="en-US" sz="3200" dirty="0"/>
              <a:t>安全的攻击与入侵检测技术 </a:t>
            </a:r>
          </a:p>
        </p:txBody>
      </p:sp>
      <p:sp>
        <p:nvSpPr>
          <p:cNvPr id="2455555" name="Rectangle 3"/>
          <p:cNvSpPr>
            <a:spLocks noGrp="1" noChangeArrowheads="1"/>
          </p:cNvSpPr>
          <p:nvPr>
            <p:ph type="body" idx="1"/>
          </p:nvPr>
        </p:nvSpPr>
        <p:spPr/>
        <p:txBody>
          <a:bodyPr/>
          <a:lstStyle/>
          <a:p>
            <a:r>
              <a:rPr lang="zh-CN" altLang="en-US" dirty="0"/>
              <a:t>常见的网络攻击方法 </a:t>
            </a:r>
          </a:p>
          <a:p>
            <a:pPr lvl="1"/>
            <a:r>
              <a:rPr lang="en-US" altLang="zh-CN" dirty="0"/>
              <a:t>1</a:t>
            </a:r>
            <a:r>
              <a:rPr lang="zh-CN" altLang="en-US" dirty="0"/>
              <a:t>．口令窃取 </a:t>
            </a:r>
          </a:p>
          <a:p>
            <a:pPr lvl="1"/>
            <a:r>
              <a:rPr lang="en-US" altLang="zh-CN" dirty="0"/>
              <a:t>2</a:t>
            </a:r>
            <a:r>
              <a:rPr lang="zh-CN" altLang="en-US" dirty="0"/>
              <a:t>．木马程序攻击 </a:t>
            </a:r>
          </a:p>
          <a:p>
            <a:pPr lvl="1"/>
            <a:r>
              <a:rPr lang="en-US" altLang="zh-CN" dirty="0"/>
              <a:t>3</a:t>
            </a:r>
            <a:r>
              <a:rPr lang="zh-CN" altLang="en-US" dirty="0"/>
              <a:t>．欺骗攻击 </a:t>
            </a:r>
          </a:p>
          <a:p>
            <a:pPr lvl="1"/>
            <a:r>
              <a:rPr lang="en-US" altLang="zh-CN" dirty="0"/>
              <a:t>3</a:t>
            </a:r>
            <a:r>
              <a:rPr lang="zh-CN" altLang="en-US" dirty="0"/>
              <a:t>．欺骗攻击 </a:t>
            </a:r>
          </a:p>
          <a:p>
            <a:pPr lvl="1"/>
            <a:r>
              <a:rPr lang="en-US" altLang="zh-CN" dirty="0"/>
              <a:t>5</a:t>
            </a:r>
            <a:r>
              <a:rPr lang="zh-CN" altLang="en-US" dirty="0"/>
              <a:t>．网络监听 </a:t>
            </a:r>
          </a:p>
          <a:p>
            <a:pPr lvl="1"/>
            <a:r>
              <a:rPr lang="en-US" altLang="zh-CN" dirty="0"/>
              <a:t>6</a:t>
            </a:r>
            <a:r>
              <a:rPr lang="zh-CN" altLang="en-US" dirty="0"/>
              <a:t>．寻找系统漏洞 </a:t>
            </a:r>
          </a:p>
          <a:p>
            <a:pPr lvl="1"/>
            <a:r>
              <a:rPr lang="en-US" altLang="zh-CN" dirty="0"/>
              <a:t>7</a:t>
            </a:r>
            <a:r>
              <a:rPr lang="zh-CN" altLang="en-US" dirty="0"/>
              <a:t>．拒绝服务攻击</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6578" name="Rectangle 2"/>
          <p:cNvSpPr>
            <a:spLocks noGrp="1" noChangeArrowheads="1"/>
          </p:cNvSpPr>
          <p:nvPr>
            <p:ph type="title"/>
          </p:nvPr>
        </p:nvSpPr>
        <p:spPr/>
        <p:txBody>
          <a:bodyPr/>
          <a:lstStyle/>
          <a:p>
            <a:r>
              <a:rPr lang="zh-CN" altLang="en-US" b="1"/>
              <a:t>入侵检测与入侵检测系统</a:t>
            </a:r>
            <a:r>
              <a:rPr lang="zh-CN" altLang="en-US"/>
              <a:t> </a:t>
            </a:r>
          </a:p>
        </p:txBody>
      </p:sp>
      <p:sp>
        <p:nvSpPr>
          <p:cNvPr id="2456579" name="Rectangle 3"/>
          <p:cNvSpPr>
            <a:spLocks noGrp="1" noChangeArrowheads="1"/>
          </p:cNvSpPr>
          <p:nvPr>
            <p:ph type="body" idx="1"/>
          </p:nvPr>
        </p:nvSpPr>
        <p:spPr>
          <a:xfrm>
            <a:off x="611188" y="1341438"/>
            <a:ext cx="8532812" cy="4876800"/>
          </a:xfrm>
        </p:spPr>
        <p:txBody>
          <a:bodyPr/>
          <a:lstStyle/>
          <a:p>
            <a:r>
              <a:rPr lang="zh-CN" altLang="en-US"/>
              <a:t>入侵检测（</a:t>
            </a:r>
            <a:r>
              <a:rPr lang="en-US" altLang="zh-CN"/>
              <a:t>Intrusion Detection</a:t>
            </a:r>
            <a:r>
              <a:rPr lang="zh-CN" altLang="en-US"/>
              <a:t>）</a:t>
            </a:r>
          </a:p>
          <a:p>
            <a:pPr lvl="1"/>
            <a:r>
              <a:rPr lang="zh-CN" altLang="en-US"/>
              <a:t>是对入侵行为的检测。它通过收集和分析计算机网络或计算机系统中若干关键点的信息，检查网络或系统中是否存在违反安全策略的行为和被攻击的迹象 </a:t>
            </a:r>
          </a:p>
          <a:p>
            <a:r>
              <a:rPr lang="zh-CN" altLang="en-US"/>
              <a:t>入侵检测系统（</a:t>
            </a:r>
            <a:r>
              <a:rPr lang="en-US" altLang="zh-CN"/>
              <a:t>Intrusion Detection System</a:t>
            </a:r>
            <a:r>
              <a:rPr lang="zh-CN" altLang="en-US"/>
              <a:t>）</a:t>
            </a:r>
          </a:p>
          <a:p>
            <a:pPr lvl="1"/>
            <a:r>
              <a:rPr lang="zh-CN" altLang="en-US"/>
              <a:t>是对计算机和网络资源的恶意使用行为进行识别的系统；它的目的是监测和发现可能存在的攻击行为，包括来自系统外部的入侵行为和来自内部用户的非授权行为，并且采取相应的防护手段。</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602" name="Rectangle 2"/>
          <p:cNvSpPr>
            <a:spLocks noGrp="1" noChangeArrowheads="1"/>
          </p:cNvSpPr>
          <p:nvPr>
            <p:ph type="title"/>
          </p:nvPr>
        </p:nvSpPr>
        <p:spPr/>
        <p:txBody>
          <a:bodyPr/>
          <a:lstStyle/>
          <a:p>
            <a:r>
              <a:rPr lang="zh-CN" altLang="en-US"/>
              <a:t>入侵检测系统分类 </a:t>
            </a:r>
          </a:p>
        </p:txBody>
      </p:sp>
      <p:sp>
        <p:nvSpPr>
          <p:cNvPr id="2457603" name="Rectangle 3"/>
          <p:cNvSpPr>
            <a:spLocks noGrp="1" noChangeArrowheads="1"/>
          </p:cNvSpPr>
          <p:nvPr>
            <p:ph type="body" idx="1"/>
          </p:nvPr>
        </p:nvSpPr>
        <p:spPr/>
        <p:txBody>
          <a:bodyPr/>
          <a:lstStyle/>
          <a:p>
            <a:pPr>
              <a:lnSpc>
                <a:spcPct val="90000"/>
              </a:lnSpc>
            </a:pPr>
            <a:r>
              <a:rPr lang="zh-CN" altLang="en-US" sz="2400"/>
              <a:t>（</a:t>
            </a:r>
            <a:r>
              <a:rPr lang="en-US" altLang="zh-CN" sz="2400"/>
              <a:t>1</a:t>
            </a:r>
            <a:r>
              <a:rPr lang="zh-CN" altLang="en-US" sz="2400"/>
              <a:t>）基于主机的入侵检测系统：通常安装在被保护的主机上，主要对该主机的网络实时连接以及系统审计日志进行分析和检查，当发现可疑行为和安全违规事件时，系统会向管理员报警，以便采取措施。</a:t>
            </a:r>
          </a:p>
          <a:p>
            <a:pPr>
              <a:lnSpc>
                <a:spcPct val="90000"/>
              </a:lnSpc>
            </a:pPr>
            <a:r>
              <a:rPr lang="zh-CN" altLang="en-US" sz="2400"/>
              <a:t>（</a:t>
            </a:r>
            <a:r>
              <a:rPr lang="en-US" altLang="zh-CN" sz="2400"/>
              <a:t>2</a:t>
            </a:r>
            <a:r>
              <a:rPr lang="zh-CN" altLang="en-US" sz="2400"/>
              <a:t>）基于网络的入侵检测系统：一般安装在需要保护的网段上，实时监视网段中传输的各种数据包，并对这些数据包进行分析和检测。基于网络的入侵检测系统自成体系，它的运行不会给原系统和网络增加负担。</a:t>
            </a:r>
          </a:p>
          <a:p>
            <a:pPr>
              <a:lnSpc>
                <a:spcPct val="90000"/>
              </a:lnSpc>
            </a:pPr>
            <a:r>
              <a:rPr lang="zh-CN" altLang="en-US" sz="2400"/>
              <a:t>（</a:t>
            </a:r>
            <a:r>
              <a:rPr lang="en-US" altLang="zh-CN" sz="2400"/>
              <a:t>3</a:t>
            </a:r>
            <a:r>
              <a:rPr lang="zh-CN" altLang="en-US" sz="2400"/>
              <a:t>）分布式入侵检测系统：典型的分布式入侵检测系统是控制台</a:t>
            </a:r>
            <a:r>
              <a:rPr lang="en-US" altLang="zh-CN" sz="2400"/>
              <a:t>/</a:t>
            </a:r>
            <a:r>
              <a:rPr lang="zh-CN" altLang="en-US" sz="2400"/>
              <a:t>探测器结构。探测器放在网络的各个关键点上收集数据，并向中央控制台汇报情况。攻击日志定时传送到控制台并保存到中央数据库中，新的攻击特征能及时地发送到各个探测器上。每个探测器能够根据所在网络的实际需要配置不同的规则集 。</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626" name="Rectangle 2"/>
          <p:cNvSpPr>
            <a:spLocks noGrp="1" noChangeArrowheads="1"/>
          </p:cNvSpPr>
          <p:nvPr>
            <p:ph type="title"/>
          </p:nvPr>
        </p:nvSpPr>
        <p:spPr/>
        <p:txBody>
          <a:bodyPr/>
          <a:lstStyle/>
          <a:p>
            <a:r>
              <a:rPr lang="zh-CN" altLang="en-US" b="1"/>
              <a:t>入侵检测系统框架结构</a:t>
            </a:r>
            <a:r>
              <a:rPr lang="zh-CN" altLang="en-US"/>
              <a:t> </a:t>
            </a:r>
          </a:p>
        </p:txBody>
      </p:sp>
      <p:sp>
        <p:nvSpPr>
          <p:cNvPr id="2458627" name="Rectangle 3"/>
          <p:cNvSpPr>
            <a:spLocks noGrp="1" noChangeArrowheads="1"/>
          </p:cNvSpPr>
          <p:nvPr>
            <p:ph type="body" idx="1"/>
          </p:nvPr>
        </p:nvSpPr>
        <p:spPr/>
        <p:txBody>
          <a:bodyPr/>
          <a:lstStyle/>
          <a:p>
            <a:endParaRPr lang="zh-CN" altLang="zh-CN"/>
          </a:p>
        </p:txBody>
      </p:sp>
      <p:sp>
        <p:nvSpPr>
          <p:cNvPr id="2458629" name="Rectangle 5"/>
          <p:cNvSpPr>
            <a:spLocks noChangeArrowheads="1"/>
          </p:cNvSpPr>
          <p:nvPr/>
        </p:nvSpPr>
        <p:spPr bwMode="auto">
          <a:xfrm>
            <a:off x="0" y="26384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aphicFrame>
        <p:nvGraphicFramePr>
          <p:cNvPr id="2458628" name="Object 4"/>
          <p:cNvGraphicFramePr>
            <a:graphicFrameLocks noChangeAspect="1"/>
          </p:cNvGraphicFramePr>
          <p:nvPr/>
        </p:nvGraphicFramePr>
        <p:xfrm>
          <a:off x="539750" y="1839913"/>
          <a:ext cx="8316913" cy="4037012"/>
        </p:xfrm>
        <a:graphic>
          <a:graphicData uri="http://schemas.openxmlformats.org/presentationml/2006/ole">
            <mc:AlternateContent xmlns:mc="http://schemas.openxmlformats.org/markup-compatibility/2006">
              <mc:Choice xmlns:v="urn:schemas-microsoft-com:vml" Requires="v">
                <p:oleObj spid="_x0000_s2458633" name="Visio" r:id="rId3" imgW="3258579" imgH="1576997" progId="Visio.Drawing.11">
                  <p:embed/>
                </p:oleObj>
              </mc:Choice>
              <mc:Fallback>
                <p:oleObj name="Visio" r:id="rId3" imgW="3258579" imgH="1576997" progId="Visio.Drawing.11">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750" y="1839913"/>
                        <a:ext cx="8316913" cy="403701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9650" name="Rectangle 2"/>
          <p:cNvSpPr>
            <a:spLocks noGrp="1" noChangeArrowheads="1"/>
          </p:cNvSpPr>
          <p:nvPr>
            <p:ph type="title"/>
          </p:nvPr>
        </p:nvSpPr>
        <p:spPr/>
        <p:txBody>
          <a:bodyPr/>
          <a:lstStyle/>
          <a:p>
            <a:r>
              <a:rPr lang="zh-CN" altLang="en-US" b="1"/>
              <a:t>入侵检测的基本方法</a:t>
            </a:r>
            <a:endParaRPr lang="zh-CN" altLang="en-US"/>
          </a:p>
        </p:txBody>
      </p:sp>
      <p:sp>
        <p:nvSpPr>
          <p:cNvPr id="2459651" name="Rectangle 3"/>
          <p:cNvSpPr>
            <a:spLocks noGrp="1" noChangeArrowheads="1"/>
          </p:cNvSpPr>
          <p:nvPr>
            <p:ph type="body" idx="1"/>
          </p:nvPr>
        </p:nvSpPr>
        <p:spPr/>
        <p:txBody>
          <a:bodyPr/>
          <a:lstStyle/>
          <a:p>
            <a:pPr>
              <a:lnSpc>
                <a:spcPct val="80000"/>
              </a:lnSpc>
            </a:pPr>
            <a:r>
              <a:rPr lang="en-US" altLang="zh-CN" sz="2400"/>
              <a:t>(1)</a:t>
            </a:r>
            <a:r>
              <a:rPr lang="zh-CN" altLang="en-US" sz="2400"/>
              <a:t>模式匹配</a:t>
            </a:r>
          </a:p>
          <a:p>
            <a:pPr lvl="1">
              <a:lnSpc>
                <a:spcPct val="80000"/>
              </a:lnSpc>
            </a:pPr>
            <a:r>
              <a:rPr lang="zh-CN" altLang="en-US" sz="2000"/>
              <a:t>该方法是建立一个攻击特征库，检查接收到的数据中是否包含特征库中的攻击特征，从而判断是否受到攻击。 </a:t>
            </a:r>
          </a:p>
          <a:p>
            <a:pPr>
              <a:lnSpc>
                <a:spcPct val="80000"/>
              </a:lnSpc>
            </a:pPr>
            <a:r>
              <a:rPr lang="en-US" altLang="zh-CN" sz="2400"/>
              <a:t>(2)</a:t>
            </a:r>
            <a:r>
              <a:rPr lang="zh-CN" altLang="en-US" sz="2400"/>
              <a:t>协议分析</a:t>
            </a:r>
          </a:p>
          <a:p>
            <a:pPr lvl="1">
              <a:lnSpc>
                <a:spcPct val="80000"/>
              </a:lnSpc>
            </a:pPr>
            <a:r>
              <a:rPr lang="zh-CN" altLang="en-US" sz="2000"/>
              <a:t>利用网络协议的高度规则性快速探测攻击的存在。</a:t>
            </a:r>
          </a:p>
          <a:p>
            <a:pPr>
              <a:lnSpc>
                <a:spcPct val="80000"/>
              </a:lnSpc>
            </a:pPr>
            <a:r>
              <a:rPr lang="en-US" altLang="zh-CN" sz="2400"/>
              <a:t>(3)</a:t>
            </a:r>
            <a:r>
              <a:rPr lang="zh-CN" altLang="en-US" sz="2400"/>
              <a:t>专家系统</a:t>
            </a:r>
          </a:p>
          <a:p>
            <a:pPr lvl="1">
              <a:lnSpc>
                <a:spcPct val="80000"/>
              </a:lnSpc>
            </a:pPr>
            <a:r>
              <a:rPr lang="zh-CN" altLang="en-US" sz="2000"/>
              <a:t>专家系统使用基于规则的语言为已知攻击建模，它把审计事件表述成语义的事实，推理引擎根据这些规则和事实进行判定。</a:t>
            </a:r>
          </a:p>
          <a:p>
            <a:pPr>
              <a:lnSpc>
                <a:spcPct val="80000"/>
              </a:lnSpc>
            </a:pPr>
            <a:r>
              <a:rPr lang="en-US" altLang="zh-CN" sz="2400"/>
              <a:t>(4)</a:t>
            </a:r>
            <a:r>
              <a:rPr lang="zh-CN" altLang="en-US" sz="2400"/>
              <a:t>统计分析</a:t>
            </a:r>
          </a:p>
          <a:p>
            <a:pPr lvl="1">
              <a:lnSpc>
                <a:spcPct val="80000"/>
              </a:lnSpc>
            </a:pPr>
            <a:r>
              <a:rPr lang="zh-CN" altLang="en-US" sz="2000"/>
              <a:t>统计分析是通过设置极限阈值等方法，将检测数据与已有的正常行为加以比较，如果超出极限值，则认为是入侵行为。</a:t>
            </a:r>
          </a:p>
          <a:p>
            <a:pPr>
              <a:lnSpc>
                <a:spcPct val="80000"/>
              </a:lnSpc>
            </a:pPr>
            <a:r>
              <a:rPr lang="en-US" altLang="zh-CN" sz="2400"/>
              <a:t>(5)</a:t>
            </a:r>
            <a:r>
              <a:rPr lang="zh-CN" altLang="en-US" sz="2400"/>
              <a:t>基于技术发展的入侵检测方法</a:t>
            </a:r>
          </a:p>
          <a:p>
            <a:pPr lvl="1">
              <a:lnSpc>
                <a:spcPct val="80000"/>
              </a:lnSpc>
            </a:pPr>
            <a:r>
              <a:rPr lang="zh-CN" altLang="en-US" sz="2000"/>
              <a:t>一些相关领域的先进研究成果也被应用到网络安全领域，对入侵检测技术和方法的发展提供了更大的进步空间，这些技术主要包括：数据挖掘、神经网络、模糊系统、免疫系统、遗传算法和数据融合等。</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0674" name="Rectangle 2"/>
          <p:cNvSpPr>
            <a:spLocks noGrp="1" noChangeArrowheads="1"/>
          </p:cNvSpPr>
          <p:nvPr>
            <p:ph type="title"/>
          </p:nvPr>
        </p:nvSpPr>
        <p:spPr/>
        <p:txBody>
          <a:bodyPr/>
          <a:lstStyle/>
          <a:p>
            <a:r>
              <a:rPr lang="en-US" altLang="zh-CN" dirty="0" smtClean="0"/>
              <a:t>（</a:t>
            </a:r>
            <a:r>
              <a:rPr lang="zh-CN" altLang="en-US" dirty="0" smtClean="0"/>
              <a:t>五）网络</a:t>
            </a:r>
            <a:r>
              <a:rPr lang="zh-CN" altLang="en-US" dirty="0"/>
              <a:t>防病毒技术 </a:t>
            </a:r>
          </a:p>
        </p:txBody>
      </p:sp>
      <p:sp>
        <p:nvSpPr>
          <p:cNvPr id="2460675" name="Rectangle 3"/>
          <p:cNvSpPr>
            <a:spLocks noGrp="1" noChangeArrowheads="1"/>
          </p:cNvSpPr>
          <p:nvPr>
            <p:ph type="body" idx="1"/>
          </p:nvPr>
        </p:nvSpPr>
        <p:spPr/>
        <p:txBody>
          <a:bodyPr/>
          <a:lstStyle/>
          <a:p>
            <a:pPr>
              <a:lnSpc>
                <a:spcPct val="90000"/>
              </a:lnSpc>
            </a:pPr>
            <a:r>
              <a:rPr lang="zh-CN" altLang="en-US" sz="2400" dirty="0"/>
              <a:t>计算机病毒的定义</a:t>
            </a:r>
          </a:p>
          <a:p>
            <a:pPr lvl="1">
              <a:lnSpc>
                <a:spcPct val="90000"/>
              </a:lnSpc>
            </a:pPr>
            <a:r>
              <a:rPr lang="zh-CN" altLang="en-US" sz="2000" dirty="0"/>
              <a:t>计算机病毒</a:t>
            </a:r>
            <a:r>
              <a:rPr lang="en-US" altLang="zh-CN" sz="2000" dirty="0"/>
              <a:t>(Computer Virus)</a:t>
            </a:r>
            <a:r>
              <a:rPr lang="zh-CN" altLang="en-US" sz="2000" dirty="0"/>
              <a:t>在</a:t>
            </a:r>
            <a:r>
              <a:rPr lang="en-US" altLang="zh-CN" sz="2000" dirty="0"/>
              <a:t>《</a:t>
            </a:r>
            <a:r>
              <a:rPr lang="zh-CN" altLang="en-US" sz="2000" dirty="0"/>
              <a:t>中华人民共和国计算机信息系统安全保护条例</a:t>
            </a:r>
            <a:r>
              <a:rPr lang="en-US" altLang="zh-CN" sz="2000" dirty="0"/>
              <a:t>》</a:t>
            </a:r>
            <a:r>
              <a:rPr lang="zh-CN" altLang="en-US" sz="2000" dirty="0"/>
              <a:t>中被明确定义为</a:t>
            </a:r>
            <a:r>
              <a:rPr lang="zh-CN" altLang="en-US" sz="2000" dirty="0">
                <a:latin typeface="宋体"/>
              </a:rPr>
              <a:t>“</a:t>
            </a:r>
            <a:r>
              <a:rPr lang="zh-CN" altLang="en-US" sz="2000" dirty="0"/>
              <a:t>指编制或者在计算机程序中插入的破坏计算机功能或者破坏数据，影响计算机使用并且能够自我复制的一组计算机指令或者程序代码</a:t>
            </a:r>
            <a:r>
              <a:rPr lang="zh-CN" altLang="en-US" sz="2000" dirty="0">
                <a:latin typeface="宋体"/>
              </a:rPr>
              <a:t>”</a:t>
            </a:r>
            <a:r>
              <a:rPr lang="zh-CN" altLang="en-US" sz="2000" dirty="0"/>
              <a:t>。 </a:t>
            </a:r>
          </a:p>
          <a:p>
            <a:pPr>
              <a:lnSpc>
                <a:spcPct val="90000"/>
              </a:lnSpc>
            </a:pPr>
            <a:r>
              <a:rPr lang="zh-CN" altLang="en-US" sz="2400" dirty="0"/>
              <a:t>计算机病毒的分类</a:t>
            </a:r>
          </a:p>
          <a:p>
            <a:pPr lvl="1">
              <a:lnSpc>
                <a:spcPct val="90000"/>
              </a:lnSpc>
            </a:pPr>
            <a:r>
              <a:rPr lang="zh-CN" altLang="en-US" sz="2000" dirty="0"/>
              <a:t>根据病毒存在的媒体，病毒可以划分为：</a:t>
            </a:r>
          </a:p>
          <a:p>
            <a:pPr lvl="2">
              <a:lnSpc>
                <a:spcPct val="90000"/>
              </a:lnSpc>
            </a:pPr>
            <a:r>
              <a:rPr lang="zh-CN" altLang="en-US" sz="2000" dirty="0"/>
              <a:t>网络病毒：网络病毒通过计算机网络传播感染网络中的可执行文件</a:t>
            </a:r>
          </a:p>
          <a:p>
            <a:pPr lvl="2">
              <a:lnSpc>
                <a:spcPct val="90000"/>
              </a:lnSpc>
            </a:pPr>
            <a:r>
              <a:rPr lang="zh-CN" altLang="en-US" sz="2000" dirty="0"/>
              <a:t>文件病毒：文件病毒感染计算机中的文件（如：</a:t>
            </a:r>
            <a:r>
              <a:rPr lang="en-US" altLang="zh-CN" sz="2000" dirty="0"/>
              <a:t>COM</a:t>
            </a:r>
            <a:r>
              <a:rPr lang="zh-CN" altLang="en-US" sz="2000" dirty="0"/>
              <a:t>，</a:t>
            </a:r>
            <a:r>
              <a:rPr lang="en-US" altLang="zh-CN" sz="2000" dirty="0"/>
              <a:t>EXE</a:t>
            </a:r>
            <a:r>
              <a:rPr lang="zh-CN" altLang="en-US" sz="2000" dirty="0"/>
              <a:t>，</a:t>
            </a:r>
            <a:r>
              <a:rPr lang="en-US" altLang="zh-CN" sz="2000" dirty="0"/>
              <a:t>DOC</a:t>
            </a:r>
            <a:r>
              <a:rPr lang="zh-CN" altLang="en-US" sz="2000" dirty="0"/>
              <a:t>等）</a:t>
            </a:r>
          </a:p>
          <a:p>
            <a:pPr lvl="2">
              <a:lnSpc>
                <a:spcPct val="90000"/>
              </a:lnSpc>
            </a:pPr>
            <a:r>
              <a:rPr lang="zh-CN" altLang="en-US" sz="2000" dirty="0"/>
              <a:t>引导型病毒：引导型病毒感染启动扇区（</a:t>
            </a:r>
            <a:r>
              <a:rPr lang="en-US" altLang="zh-CN" sz="2000" dirty="0"/>
              <a:t>Boot</a:t>
            </a:r>
            <a:r>
              <a:rPr lang="zh-CN" altLang="en-US" sz="2000" dirty="0"/>
              <a:t>）和硬盘的系统引导扇区（</a:t>
            </a:r>
            <a:r>
              <a:rPr lang="en-US" altLang="zh-CN" sz="2000" dirty="0"/>
              <a:t>MBR</a:t>
            </a:r>
            <a:r>
              <a:rPr lang="zh-CN" altLang="en-US" sz="2000" dirty="0"/>
              <a:t>）</a:t>
            </a:r>
          </a:p>
          <a:p>
            <a:pPr lvl="2">
              <a:lnSpc>
                <a:spcPct val="90000"/>
              </a:lnSpc>
            </a:pPr>
            <a:r>
              <a:rPr lang="zh-CN" altLang="en-US" sz="2000" dirty="0"/>
              <a:t>混合型病毒： </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1698" name="Rectangle 2"/>
          <p:cNvSpPr>
            <a:spLocks noGrp="1" noChangeArrowheads="1"/>
          </p:cNvSpPr>
          <p:nvPr>
            <p:ph type="title"/>
          </p:nvPr>
        </p:nvSpPr>
        <p:spPr/>
        <p:txBody>
          <a:bodyPr/>
          <a:lstStyle/>
          <a:p>
            <a:r>
              <a:rPr lang="zh-CN" altLang="en-US"/>
              <a:t>计算机病毒的分类</a:t>
            </a:r>
          </a:p>
        </p:txBody>
      </p:sp>
      <p:sp>
        <p:nvSpPr>
          <p:cNvPr id="2461699" name="Rectangle 3"/>
          <p:cNvSpPr>
            <a:spLocks noGrp="1" noChangeArrowheads="1"/>
          </p:cNvSpPr>
          <p:nvPr>
            <p:ph type="body" idx="1"/>
          </p:nvPr>
        </p:nvSpPr>
        <p:spPr/>
        <p:txBody>
          <a:bodyPr/>
          <a:lstStyle/>
          <a:p>
            <a:pPr>
              <a:lnSpc>
                <a:spcPct val="90000"/>
              </a:lnSpc>
            </a:pPr>
            <a:r>
              <a:rPr lang="zh-CN" altLang="en-US" sz="2400"/>
              <a:t>根据病毒传染的方法可分为：</a:t>
            </a:r>
          </a:p>
          <a:p>
            <a:pPr lvl="1">
              <a:lnSpc>
                <a:spcPct val="90000"/>
              </a:lnSpc>
            </a:pPr>
            <a:r>
              <a:rPr lang="zh-CN" altLang="en-US" sz="2000"/>
              <a:t>驻留型病毒。驻留型病毒感染计算机后，把自身的内存驻留部分放在内存（</a:t>
            </a:r>
            <a:r>
              <a:rPr lang="en-US" altLang="zh-CN" sz="2000"/>
              <a:t>RAM</a:t>
            </a:r>
            <a:r>
              <a:rPr lang="zh-CN" altLang="en-US" sz="2000"/>
              <a:t>）中，这一部分程序挂接系统调用并合并到操作系统中去</a:t>
            </a:r>
            <a:r>
              <a:rPr lang="en-US" altLang="zh-CN" sz="2000"/>
              <a:t>,</a:t>
            </a:r>
            <a:r>
              <a:rPr lang="zh-CN" altLang="en-US" sz="2000"/>
              <a:t>他处于激活状态，一直到关机或重新启动</a:t>
            </a:r>
            <a:r>
              <a:rPr lang="en-US" altLang="zh-CN" sz="2000"/>
              <a:t>.</a:t>
            </a:r>
          </a:p>
          <a:p>
            <a:pPr lvl="1">
              <a:lnSpc>
                <a:spcPct val="90000"/>
              </a:lnSpc>
            </a:pPr>
            <a:r>
              <a:rPr lang="zh-CN" altLang="en-US" sz="2000"/>
              <a:t>非驻留型病毒。非驻留型病毒在得到机会激活时并不感染计算机内存，一些病毒在内存中留有小部分</a:t>
            </a:r>
            <a:r>
              <a:rPr lang="en-US" altLang="zh-CN" sz="2000"/>
              <a:t>,</a:t>
            </a:r>
            <a:r>
              <a:rPr lang="zh-CN" altLang="en-US" sz="2000"/>
              <a:t>但是并不通过这一部分进行传染</a:t>
            </a:r>
            <a:r>
              <a:rPr lang="en-US" altLang="zh-CN" sz="2000"/>
              <a:t>,</a:t>
            </a:r>
            <a:r>
              <a:rPr lang="zh-CN" altLang="en-US" sz="2000"/>
              <a:t>这类病毒也被划分为非驻留型病毒。 </a:t>
            </a:r>
          </a:p>
          <a:p>
            <a:pPr>
              <a:lnSpc>
                <a:spcPct val="90000"/>
              </a:lnSpc>
            </a:pPr>
            <a:r>
              <a:rPr lang="zh-CN" altLang="en-US" sz="2400"/>
              <a:t>根据病毒破坏的能力可划分为：</a:t>
            </a:r>
          </a:p>
          <a:p>
            <a:pPr lvl="1">
              <a:lnSpc>
                <a:spcPct val="90000"/>
              </a:lnSpc>
            </a:pPr>
            <a:r>
              <a:rPr lang="zh-CN" altLang="en-US" sz="2000"/>
              <a:t>无害型，除了传染时减少磁盘的可用空间外，对系统没有其它影响；</a:t>
            </a:r>
          </a:p>
          <a:p>
            <a:pPr lvl="1">
              <a:lnSpc>
                <a:spcPct val="90000"/>
              </a:lnSpc>
            </a:pPr>
            <a:r>
              <a:rPr lang="zh-CN" altLang="en-US" sz="2000"/>
              <a:t>无危险型，这类病毒仅仅是减少内存、显示图像、发出声音及同类音响；</a:t>
            </a:r>
          </a:p>
          <a:p>
            <a:pPr lvl="1">
              <a:lnSpc>
                <a:spcPct val="90000"/>
              </a:lnSpc>
            </a:pPr>
            <a:r>
              <a:rPr lang="zh-CN" altLang="en-US" sz="2000"/>
              <a:t>危险型，这类病毒在计算机系统操作中造成严重的错误；</a:t>
            </a:r>
          </a:p>
          <a:p>
            <a:pPr lvl="1">
              <a:lnSpc>
                <a:spcPct val="90000"/>
              </a:lnSpc>
            </a:pPr>
            <a:r>
              <a:rPr lang="zh-CN" altLang="en-US" sz="2000"/>
              <a:t>非常危险型，这类病毒删除程序、破坏数据、清除系统内存区和操作系统中重要的信息。</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2722" name="Rectangle 2"/>
          <p:cNvSpPr>
            <a:spLocks noGrp="1" noChangeArrowheads="1"/>
          </p:cNvSpPr>
          <p:nvPr>
            <p:ph type="title"/>
          </p:nvPr>
        </p:nvSpPr>
        <p:spPr/>
        <p:txBody>
          <a:bodyPr/>
          <a:lstStyle/>
          <a:p>
            <a:r>
              <a:rPr lang="zh-CN" altLang="en-US"/>
              <a:t>网络病毒</a:t>
            </a:r>
          </a:p>
        </p:txBody>
      </p:sp>
      <p:sp>
        <p:nvSpPr>
          <p:cNvPr id="2462723" name="Rectangle 3"/>
          <p:cNvSpPr>
            <a:spLocks noGrp="1" noChangeArrowheads="1"/>
          </p:cNvSpPr>
          <p:nvPr>
            <p:ph type="body" idx="1"/>
          </p:nvPr>
        </p:nvSpPr>
        <p:spPr/>
        <p:txBody>
          <a:bodyPr/>
          <a:lstStyle/>
          <a:p>
            <a:r>
              <a:rPr lang="zh-CN" altLang="en-US"/>
              <a:t>一般来说，计算机网络的基本构成包括网络服务器和网络节点站（包括有盘工作站，无盘工作站和远程工作站）。计算机病毒一般首先通过有盘工作站的软盘和硬盘进入网络，然后开始在网上的传播。</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3746" name="Rectangle 2"/>
          <p:cNvSpPr>
            <a:spLocks noGrp="1" noChangeArrowheads="1"/>
          </p:cNvSpPr>
          <p:nvPr>
            <p:ph type="title"/>
          </p:nvPr>
        </p:nvSpPr>
        <p:spPr/>
        <p:txBody>
          <a:bodyPr/>
          <a:lstStyle/>
          <a:p>
            <a:r>
              <a:rPr lang="zh-CN" altLang="en-US"/>
              <a:t>网络工作站防病毒方法 </a:t>
            </a:r>
          </a:p>
        </p:txBody>
      </p:sp>
      <p:sp>
        <p:nvSpPr>
          <p:cNvPr id="2463747" name="Rectangle 3"/>
          <p:cNvSpPr>
            <a:spLocks noGrp="1" noChangeArrowheads="1"/>
          </p:cNvSpPr>
          <p:nvPr>
            <p:ph type="body" idx="1"/>
          </p:nvPr>
        </p:nvSpPr>
        <p:spPr/>
        <p:txBody>
          <a:bodyPr/>
          <a:lstStyle/>
          <a:p>
            <a:pPr>
              <a:lnSpc>
                <a:spcPct val="90000"/>
              </a:lnSpc>
            </a:pPr>
            <a:r>
              <a:rPr lang="en-US" altLang="zh-CN"/>
              <a:t>1</a:t>
            </a:r>
            <a:r>
              <a:rPr lang="zh-CN" altLang="en-US"/>
              <a:t>．基于工作站的防治方法</a:t>
            </a:r>
          </a:p>
          <a:p>
            <a:pPr lvl="1">
              <a:lnSpc>
                <a:spcPct val="90000"/>
              </a:lnSpc>
            </a:pPr>
            <a:r>
              <a:rPr lang="en-US" altLang="zh-CN"/>
              <a:t>(1)</a:t>
            </a:r>
            <a:r>
              <a:rPr lang="zh-CN" altLang="en-US"/>
              <a:t>防病毒软件</a:t>
            </a:r>
          </a:p>
          <a:p>
            <a:pPr lvl="1">
              <a:lnSpc>
                <a:spcPct val="90000"/>
              </a:lnSpc>
            </a:pPr>
            <a:r>
              <a:rPr lang="en-US" altLang="zh-CN"/>
              <a:t>(2)</a:t>
            </a:r>
            <a:r>
              <a:rPr lang="zh-CN" altLang="en-US"/>
              <a:t>病毒防护芯片</a:t>
            </a:r>
          </a:p>
          <a:p>
            <a:pPr lvl="1">
              <a:lnSpc>
                <a:spcPct val="90000"/>
              </a:lnSpc>
            </a:pPr>
            <a:r>
              <a:rPr lang="en-US" altLang="zh-CN"/>
              <a:t>(3)</a:t>
            </a:r>
            <a:r>
              <a:rPr lang="zh-CN" altLang="en-US"/>
              <a:t>多用无盘工作站</a:t>
            </a:r>
          </a:p>
          <a:p>
            <a:pPr>
              <a:lnSpc>
                <a:spcPct val="90000"/>
              </a:lnSpc>
            </a:pPr>
            <a:r>
              <a:rPr lang="en-US" altLang="zh-CN"/>
              <a:t>2</a:t>
            </a:r>
            <a:r>
              <a:rPr lang="zh-CN" altLang="en-US"/>
              <a:t>．基于服务器的防治方法</a:t>
            </a:r>
          </a:p>
          <a:p>
            <a:pPr lvl="1">
              <a:lnSpc>
                <a:spcPct val="90000"/>
              </a:lnSpc>
            </a:pPr>
            <a:r>
              <a:rPr lang="zh-CN" altLang="en-US"/>
              <a:t>基于服务器的病毒防治，表现形式是集中式扫毒，它能实现实时扫描，而且软件升级也方便。</a:t>
            </a:r>
          </a:p>
          <a:p>
            <a:pPr lvl="1">
              <a:lnSpc>
                <a:spcPct val="90000"/>
              </a:lnSpc>
            </a:pPr>
            <a:r>
              <a:rPr lang="zh-CN" altLang="en-US"/>
              <a:t>目前，基于服务器的病毒防治大都采用</a:t>
            </a:r>
            <a:r>
              <a:rPr lang="en-US" altLang="zh-CN"/>
              <a:t>NetWare</a:t>
            </a:r>
            <a:r>
              <a:rPr lang="zh-CN" altLang="en-US"/>
              <a:t>可装载模块 </a:t>
            </a:r>
            <a:r>
              <a:rPr lang="en-US" altLang="zh-CN"/>
              <a:t>(NetWare Load Module</a:t>
            </a:r>
            <a:r>
              <a:rPr lang="zh-CN" altLang="en-US"/>
              <a:t>，</a:t>
            </a:r>
            <a:r>
              <a:rPr lang="en-US" altLang="zh-CN"/>
              <a:t>NLM)</a:t>
            </a:r>
            <a:r>
              <a:rPr lang="zh-CN" altLang="en-US"/>
              <a:t>方法，它以</a:t>
            </a:r>
            <a:r>
              <a:rPr lang="en-US" altLang="zh-CN"/>
              <a:t>NLM</a:t>
            </a:r>
            <a:r>
              <a:rPr lang="zh-CN" altLang="en-US"/>
              <a:t>模块方式进行程序设计，以服务器为基础，提供实时扫描病毒的能力，从而使服务器不被感染，消除病毒传播的路径，</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4770" name="Rectangle 2"/>
          <p:cNvSpPr>
            <a:spLocks noGrp="1" noChangeArrowheads="1"/>
          </p:cNvSpPr>
          <p:nvPr>
            <p:ph type="title"/>
          </p:nvPr>
        </p:nvSpPr>
        <p:spPr/>
        <p:txBody>
          <a:bodyPr/>
          <a:lstStyle/>
          <a:p>
            <a:r>
              <a:rPr lang="zh-CN" altLang="en-US" sz="3600"/>
              <a:t>基于网络服务器的实时扫描病毒的防护技术的主要功能</a:t>
            </a:r>
          </a:p>
        </p:txBody>
      </p:sp>
      <p:sp>
        <p:nvSpPr>
          <p:cNvPr id="2464771" name="Rectangle 3"/>
          <p:cNvSpPr>
            <a:spLocks noGrp="1" noChangeArrowheads="1"/>
          </p:cNvSpPr>
          <p:nvPr>
            <p:ph type="body" idx="1"/>
          </p:nvPr>
        </p:nvSpPr>
        <p:spPr/>
        <p:txBody>
          <a:bodyPr/>
          <a:lstStyle/>
          <a:p>
            <a:pPr>
              <a:lnSpc>
                <a:spcPct val="90000"/>
              </a:lnSpc>
            </a:pPr>
            <a:r>
              <a:rPr lang="en-US" altLang="zh-CN"/>
              <a:t>(1)</a:t>
            </a:r>
            <a:r>
              <a:rPr lang="zh-CN" altLang="en-US"/>
              <a:t>扫描范围广：可随时扫描服务器中的所有文件，对带毒文件进行清理或隔离。</a:t>
            </a:r>
          </a:p>
          <a:p>
            <a:pPr>
              <a:lnSpc>
                <a:spcPct val="90000"/>
              </a:lnSpc>
            </a:pPr>
            <a:r>
              <a:rPr lang="en-US" altLang="zh-CN"/>
              <a:t>(2)</a:t>
            </a:r>
            <a:r>
              <a:rPr lang="zh-CN" altLang="en-US"/>
              <a:t>实时在线扫描：全天候监控网络，能及时追踪病毒的活动并向管理员和工作站用户报告。</a:t>
            </a:r>
          </a:p>
          <a:p>
            <a:pPr>
              <a:lnSpc>
                <a:spcPct val="90000"/>
              </a:lnSpc>
            </a:pPr>
            <a:r>
              <a:rPr lang="en-US" altLang="zh-CN"/>
              <a:t>(3)</a:t>
            </a:r>
            <a:r>
              <a:rPr lang="zh-CN" altLang="en-US"/>
              <a:t>自动报告功能及病毒存档：当有带毒文件浸入时，网络防病毒系统能立即通知管理员并记入档案。病毒档案一般包括该病毒的基本信息和防治方法。</a:t>
            </a:r>
          </a:p>
          <a:p>
            <a:pPr>
              <a:lnSpc>
                <a:spcPct val="90000"/>
              </a:lnSpc>
            </a:pPr>
            <a:r>
              <a:rPr lang="en-US" altLang="zh-CN"/>
              <a:t>(4)</a:t>
            </a:r>
            <a:r>
              <a:rPr lang="zh-CN" altLang="en-US"/>
              <a:t>对用户开放病毒特征库接口：为对付不断出现的新病毒，防毒程序应具有自动升级功能，开放病毒特征数据库接口，以随时增强抗毒能力 </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5794" name="Rectangle 2"/>
          <p:cNvSpPr>
            <a:spLocks noGrp="1" noChangeArrowheads="1"/>
          </p:cNvSpPr>
          <p:nvPr>
            <p:ph type="title"/>
          </p:nvPr>
        </p:nvSpPr>
        <p:spPr/>
        <p:txBody>
          <a:bodyPr/>
          <a:lstStyle/>
          <a:p>
            <a:r>
              <a:rPr lang="en-US" altLang="zh-CN" sz="4000" dirty="0" smtClean="0">
                <a:solidFill>
                  <a:schemeClr val="bg1"/>
                </a:solidFill>
                <a:effectLst/>
                <a:latin typeface="+mj-lt"/>
                <a:ea typeface="+mj-ea"/>
                <a:cs typeface="+mj-cs"/>
              </a:rPr>
              <a:t>（</a:t>
            </a:r>
            <a:r>
              <a:rPr lang="zh-CN" altLang="en-US" sz="4000" dirty="0" smtClean="0">
                <a:solidFill>
                  <a:schemeClr val="bg1"/>
                </a:solidFill>
                <a:effectLst/>
                <a:latin typeface="+mj-lt"/>
                <a:ea typeface="+mj-ea"/>
                <a:cs typeface="+mj-cs"/>
              </a:rPr>
              <a:t>六</a:t>
            </a:r>
            <a:r>
              <a:rPr lang="zh-CN" altLang="zh-CN" sz="4000" dirty="0" smtClean="0">
                <a:solidFill>
                  <a:schemeClr val="bg1"/>
                </a:solidFill>
                <a:effectLst/>
                <a:latin typeface="+mj-lt"/>
                <a:ea typeface="+mj-ea"/>
                <a:cs typeface="+mj-cs"/>
              </a:rPr>
              <a:t>）</a:t>
            </a:r>
            <a:r>
              <a:rPr lang="zh-CN" altLang="en-US" dirty="0" smtClean="0"/>
              <a:t>网络管理</a:t>
            </a:r>
            <a:r>
              <a:rPr lang="zh-CN" altLang="en-US" dirty="0"/>
              <a:t>技术 </a:t>
            </a:r>
          </a:p>
        </p:txBody>
      </p:sp>
      <p:sp>
        <p:nvSpPr>
          <p:cNvPr id="2465795" name="Rectangle 3"/>
          <p:cNvSpPr>
            <a:spLocks noGrp="1" noChangeArrowheads="1"/>
          </p:cNvSpPr>
          <p:nvPr>
            <p:ph type="body" idx="1"/>
          </p:nvPr>
        </p:nvSpPr>
        <p:spPr/>
        <p:txBody>
          <a:bodyPr/>
          <a:lstStyle/>
          <a:p>
            <a:r>
              <a:rPr lang="zh-CN" altLang="en-US" dirty="0"/>
              <a:t>网络管理</a:t>
            </a:r>
          </a:p>
          <a:p>
            <a:pPr lvl="1"/>
            <a:r>
              <a:rPr lang="zh-CN" altLang="en-US" dirty="0"/>
              <a:t>指网络使用期内为保证用户安全、可靠、正常使用网络服务而从事的全部操作和维护性活动。它控制复杂的计算机网络，使其具有最高效率的过程；它能提高整个网络系统的工作效率、管理水平和维护水平，对一个网络系统的活动和资源进行监督、分析、控制和规划。</a:t>
            </a:r>
          </a:p>
          <a:p>
            <a:r>
              <a:rPr lang="zh-CN" altLang="en-US" dirty="0"/>
              <a:t>计算机网络管理分为两类：</a:t>
            </a:r>
          </a:p>
          <a:p>
            <a:pPr lvl="1"/>
            <a:r>
              <a:rPr lang="zh-CN" altLang="en-US" dirty="0"/>
              <a:t>第一类是计算机网络应用程序、用户帐号和存取权限的管理，属于与软件有关的网络管理问题；</a:t>
            </a:r>
          </a:p>
          <a:p>
            <a:pPr lvl="1"/>
            <a:r>
              <a:rPr lang="zh-CN" altLang="en-US" dirty="0"/>
              <a:t>第二类是对构成计算机网络的硬件的管理，包括对工作站、服务器、网卡、路由器、网桥和集线器等的管理。</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7842" name="Rectangle 2"/>
          <p:cNvSpPr>
            <a:spLocks noGrp="1" noChangeArrowheads="1"/>
          </p:cNvSpPr>
          <p:nvPr>
            <p:ph type="title"/>
          </p:nvPr>
        </p:nvSpPr>
        <p:spPr/>
        <p:txBody>
          <a:bodyPr/>
          <a:lstStyle/>
          <a:p>
            <a:r>
              <a:rPr lang="zh-CN" altLang="en-US"/>
              <a:t>网络管理系统</a:t>
            </a:r>
          </a:p>
        </p:txBody>
      </p:sp>
      <p:sp>
        <p:nvSpPr>
          <p:cNvPr id="2467843" name="Rectangle 3"/>
          <p:cNvSpPr>
            <a:spLocks noGrp="1" noChangeArrowheads="1"/>
          </p:cNvSpPr>
          <p:nvPr>
            <p:ph type="body" idx="1"/>
          </p:nvPr>
        </p:nvSpPr>
        <p:spPr/>
        <p:txBody>
          <a:bodyPr/>
          <a:lstStyle/>
          <a:p>
            <a:pPr>
              <a:lnSpc>
                <a:spcPct val="90000"/>
              </a:lnSpc>
            </a:pPr>
            <a:r>
              <a:rPr lang="zh-CN" altLang="en-US"/>
              <a:t>网络管理涉及以下三个方面：</a:t>
            </a:r>
          </a:p>
          <a:p>
            <a:pPr lvl="1">
              <a:lnSpc>
                <a:spcPct val="90000"/>
              </a:lnSpc>
            </a:pPr>
            <a:r>
              <a:rPr lang="en-US" altLang="zh-CN"/>
              <a:t>(1)</a:t>
            </a:r>
            <a:r>
              <a:rPr lang="zh-CN" altLang="en-US"/>
              <a:t>网络服务：是指向用户提供新的服务类型、增加网络设备、提高网络性能；</a:t>
            </a:r>
          </a:p>
          <a:p>
            <a:pPr lvl="1">
              <a:lnSpc>
                <a:spcPct val="90000"/>
              </a:lnSpc>
            </a:pPr>
            <a:r>
              <a:rPr lang="en-US" altLang="zh-CN"/>
              <a:t>(2)</a:t>
            </a:r>
            <a:r>
              <a:rPr lang="zh-CN" altLang="en-US"/>
              <a:t>网络维护：是指网络性能监控、故障报警、故障诊断、故障隔离与恢复；</a:t>
            </a:r>
          </a:p>
          <a:p>
            <a:pPr lvl="1">
              <a:lnSpc>
                <a:spcPct val="90000"/>
              </a:lnSpc>
            </a:pPr>
            <a:r>
              <a:rPr lang="en-US" altLang="zh-CN"/>
              <a:t>(3)</a:t>
            </a:r>
            <a:r>
              <a:rPr lang="zh-CN" altLang="en-US"/>
              <a:t>网络处理：是指网络线路、设备利用率数据的采集、分析，以及提高网络利用率的各种控制。</a:t>
            </a:r>
          </a:p>
          <a:p>
            <a:pPr>
              <a:lnSpc>
                <a:spcPct val="90000"/>
              </a:lnSpc>
            </a:pPr>
            <a:r>
              <a:rPr lang="zh-CN" altLang="en-US"/>
              <a:t>网络管理系统</a:t>
            </a:r>
          </a:p>
          <a:p>
            <a:pPr lvl="1">
              <a:lnSpc>
                <a:spcPct val="90000"/>
              </a:lnSpc>
            </a:pPr>
            <a:r>
              <a:rPr lang="zh-CN" altLang="en-US"/>
              <a:t>是一个软硬件结合以软件为主的分布式网络应用系统，其目的是管理网络，使网络高效正常运行。网络管理系统可以帮助网络管理者维护和监视网络的运行，还可以生成网络信息日志，用来分析和研究网络。</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8866" name="Rectangle 2"/>
          <p:cNvSpPr>
            <a:spLocks noGrp="1" noChangeArrowheads="1"/>
          </p:cNvSpPr>
          <p:nvPr>
            <p:ph type="title"/>
          </p:nvPr>
        </p:nvSpPr>
        <p:spPr/>
        <p:txBody>
          <a:bodyPr/>
          <a:lstStyle/>
          <a:p>
            <a:r>
              <a:rPr lang="zh-CN" altLang="en-US" b="1"/>
              <a:t>网络管理模型</a:t>
            </a:r>
            <a:r>
              <a:rPr lang="zh-CN" altLang="en-US"/>
              <a:t> </a:t>
            </a:r>
          </a:p>
        </p:txBody>
      </p:sp>
      <p:sp>
        <p:nvSpPr>
          <p:cNvPr id="2468867" name="Rectangle 3"/>
          <p:cNvSpPr>
            <a:spLocks noGrp="1" noChangeArrowheads="1"/>
          </p:cNvSpPr>
          <p:nvPr>
            <p:ph type="body" idx="1"/>
          </p:nvPr>
        </p:nvSpPr>
        <p:spPr/>
        <p:txBody>
          <a:bodyPr/>
          <a:lstStyle/>
          <a:p>
            <a:r>
              <a:rPr lang="en-US" altLang="zh-CN"/>
              <a:t>(1)</a:t>
            </a:r>
            <a:r>
              <a:rPr lang="zh-CN" altLang="en-US"/>
              <a:t>管理者：网络管理系统中，可以有一个或多个管理者。管理者负责发出管理操作的命令，并接收来自代理的信息。它是网络管理员和网络管理系统的接口，通过管理进程完成各项管理任务。</a:t>
            </a:r>
          </a:p>
        </p:txBody>
      </p:sp>
      <p:sp>
        <p:nvSpPr>
          <p:cNvPr id="2468869" name="Rectangle 5"/>
          <p:cNvSpPr>
            <a:spLocks noChangeArrowheads="1"/>
          </p:cNvSpPr>
          <p:nvPr/>
        </p:nvSpPr>
        <p:spPr bwMode="auto">
          <a:xfrm>
            <a:off x="0" y="280511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aphicFrame>
        <p:nvGraphicFramePr>
          <p:cNvPr id="2468868" name="Object 4"/>
          <p:cNvGraphicFramePr>
            <a:graphicFrameLocks noChangeAspect="1"/>
          </p:cNvGraphicFramePr>
          <p:nvPr/>
        </p:nvGraphicFramePr>
        <p:xfrm>
          <a:off x="827088" y="3644900"/>
          <a:ext cx="8316912" cy="2527300"/>
        </p:xfrm>
        <a:graphic>
          <a:graphicData uri="http://schemas.openxmlformats.org/presentationml/2006/ole">
            <mc:AlternateContent xmlns:mc="http://schemas.openxmlformats.org/markup-compatibility/2006">
              <mc:Choice xmlns:v="urn:schemas-microsoft-com:vml" Requires="v">
                <p:oleObj spid="_x0000_s2468873" name="Visio" r:id="rId3" imgW="4101427" imgH="1245756" progId="Visio.Drawing.11">
                  <p:embed/>
                </p:oleObj>
              </mc:Choice>
              <mc:Fallback>
                <p:oleObj name="Visio" r:id="rId3" imgW="4101427" imgH="1245756" progId="Visio.Drawing.11">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7088" y="3644900"/>
                        <a:ext cx="8316912" cy="25273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9890" name="Rectangle 2"/>
          <p:cNvSpPr>
            <a:spLocks noGrp="1" noChangeArrowheads="1"/>
          </p:cNvSpPr>
          <p:nvPr>
            <p:ph type="title"/>
          </p:nvPr>
        </p:nvSpPr>
        <p:spPr/>
        <p:txBody>
          <a:bodyPr/>
          <a:lstStyle/>
          <a:p>
            <a:r>
              <a:rPr lang="zh-CN" altLang="en-US" b="1"/>
              <a:t>网络管理模型</a:t>
            </a:r>
            <a:r>
              <a:rPr lang="zh-CN" altLang="en-US"/>
              <a:t> </a:t>
            </a:r>
          </a:p>
        </p:txBody>
      </p:sp>
      <p:sp>
        <p:nvSpPr>
          <p:cNvPr id="2469891" name="Rectangle 3"/>
          <p:cNvSpPr>
            <a:spLocks noGrp="1" noChangeArrowheads="1"/>
          </p:cNvSpPr>
          <p:nvPr>
            <p:ph type="body" idx="1"/>
          </p:nvPr>
        </p:nvSpPr>
        <p:spPr>
          <a:xfrm>
            <a:off x="838200" y="1341438"/>
            <a:ext cx="8305800" cy="2016125"/>
          </a:xfrm>
        </p:spPr>
        <p:txBody>
          <a:bodyPr/>
          <a:lstStyle/>
          <a:p>
            <a:pPr>
              <a:lnSpc>
                <a:spcPct val="90000"/>
              </a:lnSpc>
            </a:pPr>
            <a:r>
              <a:rPr lang="en-US" altLang="zh-CN" sz="2000"/>
              <a:t>(2)</a:t>
            </a:r>
            <a:r>
              <a:rPr lang="zh-CN" altLang="en-US" sz="2000"/>
              <a:t>管理代理：被管理系统由被管理设备和管理代理组成，被管理设备包括路由器、交换机、集线器、服务器和工作站等一个或多个被管理设备。每一台被管理设备都有一个相应的管理进程（也称代理）来控制其运行。管理代理位于被管理对象的内部，是一些管理应用程序的集合，它维护设备的管理信息库、完成网络的基本功能、对管理者的请求做出应答或向管理者提供信息。</a:t>
            </a:r>
          </a:p>
          <a:p>
            <a:pPr>
              <a:lnSpc>
                <a:spcPct val="90000"/>
              </a:lnSpc>
            </a:pPr>
            <a:endParaRPr lang="en-US" altLang="zh-CN" sz="2000"/>
          </a:p>
        </p:txBody>
      </p:sp>
      <p:sp>
        <p:nvSpPr>
          <p:cNvPr id="2469892" name="Rectangle 4"/>
          <p:cNvSpPr>
            <a:spLocks noChangeArrowheads="1"/>
          </p:cNvSpPr>
          <p:nvPr/>
        </p:nvSpPr>
        <p:spPr bwMode="auto">
          <a:xfrm>
            <a:off x="0" y="280511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aphicFrame>
        <p:nvGraphicFramePr>
          <p:cNvPr id="2469893" name="Object 5"/>
          <p:cNvGraphicFramePr>
            <a:graphicFrameLocks noChangeAspect="1"/>
          </p:cNvGraphicFramePr>
          <p:nvPr/>
        </p:nvGraphicFramePr>
        <p:xfrm>
          <a:off x="827088" y="3644900"/>
          <a:ext cx="8316912" cy="2527300"/>
        </p:xfrm>
        <a:graphic>
          <a:graphicData uri="http://schemas.openxmlformats.org/presentationml/2006/ole">
            <mc:AlternateContent xmlns:mc="http://schemas.openxmlformats.org/markup-compatibility/2006">
              <mc:Choice xmlns:v="urn:schemas-microsoft-com:vml" Requires="v">
                <p:oleObj spid="_x0000_s2469897" name="Visio" r:id="rId3" imgW="4101427" imgH="1245756" progId="Visio.Drawing.11">
                  <p:embed/>
                </p:oleObj>
              </mc:Choice>
              <mc:Fallback>
                <p:oleObj name="Visio" r:id="rId3" imgW="4101427" imgH="1245756" progId="Visio.Drawing.11">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7088" y="3644900"/>
                        <a:ext cx="8316912" cy="25273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0914" name="Rectangle 2"/>
          <p:cNvSpPr>
            <a:spLocks noGrp="1" noChangeArrowheads="1"/>
          </p:cNvSpPr>
          <p:nvPr>
            <p:ph type="title"/>
          </p:nvPr>
        </p:nvSpPr>
        <p:spPr/>
        <p:txBody>
          <a:bodyPr/>
          <a:lstStyle/>
          <a:p>
            <a:r>
              <a:rPr lang="zh-CN" altLang="en-US" b="1"/>
              <a:t>网络管理模型</a:t>
            </a:r>
            <a:r>
              <a:rPr lang="zh-CN" altLang="en-US"/>
              <a:t> </a:t>
            </a:r>
          </a:p>
        </p:txBody>
      </p:sp>
      <p:sp>
        <p:nvSpPr>
          <p:cNvPr id="2470915" name="Rectangle 3"/>
          <p:cNvSpPr>
            <a:spLocks noGrp="1" noChangeArrowheads="1"/>
          </p:cNvSpPr>
          <p:nvPr>
            <p:ph type="body" idx="1"/>
          </p:nvPr>
        </p:nvSpPr>
        <p:spPr/>
        <p:txBody>
          <a:bodyPr/>
          <a:lstStyle/>
          <a:p>
            <a:r>
              <a:rPr lang="en-US" altLang="zh-CN" dirty="0"/>
              <a:t>(3)</a:t>
            </a:r>
            <a:r>
              <a:rPr lang="zh-CN" altLang="en-US" dirty="0"/>
              <a:t>网络管理信息库（</a:t>
            </a:r>
            <a:r>
              <a:rPr lang="en-US" altLang="zh-CN" dirty="0"/>
              <a:t>MIB</a:t>
            </a:r>
            <a:r>
              <a:rPr lang="zh-CN" altLang="en-US" dirty="0"/>
              <a:t>）：网络管理信息库是一些变量的集合，确切的说是管理者所能管理的所有对象的集合，可以通过读取这些变量的值来控制网络设备的运行，还可以通过改变这些变量的值来更新设备的配置。</a:t>
            </a:r>
          </a:p>
        </p:txBody>
      </p:sp>
      <p:sp>
        <p:nvSpPr>
          <p:cNvPr id="2470916" name="Rectangle 4"/>
          <p:cNvSpPr>
            <a:spLocks noChangeArrowheads="1"/>
          </p:cNvSpPr>
          <p:nvPr/>
        </p:nvSpPr>
        <p:spPr bwMode="auto">
          <a:xfrm>
            <a:off x="0" y="280511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aphicFrame>
        <p:nvGraphicFramePr>
          <p:cNvPr id="2470917" name="Object 5"/>
          <p:cNvGraphicFramePr>
            <a:graphicFrameLocks noChangeAspect="1"/>
          </p:cNvGraphicFramePr>
          <p:nvPr/>
        </p:nvGraphicFramePr>
        <p:xfrm>
          <a:off x="827088" y="3997325"/>
          <a:ext cx="8316912" cy="2527300"/>
        </p:xfrm>
        <a:graphic>
          <a:graphicData uri="http://schemas.openxmlformats.org/presentationml/2006/ole">
            <mc:AlternateContent xmlns:mc="http://schemas.openxmlformats.org/markup-compatibility/2006">
              <mc:Choice xmlns:v="urn:schemas-microsoft-com:vml" Requires="v">
                <p:oleObj spid="_x0000_s2470921" name="Visio" r:id="rId3" imgW="4101427" imgH="1245756" progId="Visio.Drawing.11">
                  <p:embed/>
                </p:oleObj>
              </mc:Choice>
              <mc:Fallback>
                <p:oleObj name="Visio" r:id="rId3" imgW="4101427" imgH="1245756" progId="Visio.Drawing.11">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7088" y="3997325"/>
                        <a:ext cx="8316912" cy="25273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1938" name="Rectangle 2"/>
          <p:cNvSpPr>
            <a:spLocks noGrp="1" noChangeArrowheads="1"/>
          </p:cNvSpPr>
          <p:nvPr>
            <p:ph type="title"/>
          </p:nvPr>
        </p:nvSpPr>
        <p:spPr/>
        <p:txBody>
          <a:bodyPr/>
          <a:lstStyle/>
          <a:p>
            <a:r>
              <a:rPr lang="zh-CN" altLang="en-US" b="1"/>
              <a:t>网络管理模型</a:t>
            </a:r>
            <a:r>
              <a:rPr lang="zh-CN" altLang="en-US"/>
              <a:t> </a:t>
            </a:r>
          </a:p>
        </p:txBody>
      </p:sp>
      <p:sp>
        <p:nvSpPr>
          <p:cNvPr id="2471939" name="Rectangle 3"/>
          <p:cNvSpPr>
            <a:spLocks noGrp="1" noChangeArrowheads="1"/>
          </p:cNvSpPr>
          <p:nvPr>
            <p:ph type="body" idx="1"/>
          </p:nvPr>
        </p:nvSpPr>
        <p:spPr/>
        <p:txBody>
          <a:bodyPr/>
          <a:lstStyle/>
          <a:p>
            <a:r>
              <a:rPr lang="en-US" altLang="zh-CN"/>
              <a:t>(4)</a:t>
            </a:r>
            <a:r>
              <a:rPr lang="zh-CN" altLang="en-US"/>
              <a:t>网络管理协议：网络管理协议是用于在管理者和管理代理之间传递信息、完成信息交换及安全控制的通信规则。网络管理协议从代理处获取管理信息或向代理发送命令，代理通过网络管理协议报告紧急通知。网络管理协议属于高层协议。 </a:t>
            </a:r>
          </a:p>
        </p:txBody>
      </p:sp>
      <p:sp>
        <p:nvSpPr>
          <p:cNvPr id="2471940" name="Rectangle 4"/>
          <p:cNvSpPr>
            <a:spLocks noChangeArrowheads="1"/>
          </p:cNvSpPr>
          <p:nvPr/>
        </p:nvSpPr>
        <p:spPr bwMode="auto">
          <a:xfrm>
            <a:off x="0" y="280511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aphicFrame>
        <p:nvGraphicFramePr>
          <p:cNvPr id="2471941" name="Object 5"/>
          <p:cNvGraphicFramePr>
            <a:graphicFrameLocks noChangeAspect="1"/>
          </p:cNvGraphicFramePr>
          <p:nvPr/>
        </p:nvGraphicFramePr>
        <p:xfrm>
          <a:off x="827088" y="3854450"/>
          <a:ext cx="8316912" cy="2527300"/>
        </p:xfrm>
        <a:graphic>
          <a:graphicData uri="http://schemas.openxmlformats.org/presentationml/2006/ole">
            <mc:AlternateContent xmlns:mc="http://schemas.openxmlformats.org/markup-compatibility/2006">
              <mc:Choice xmlns:v="urn:schemas-microsoft-com:vml" Requires="v">
                <p:oleObj spid="_x0000_s2471945" name="Visio" r:id="rId3" imgW="4101427" imgH="1245756" progId="Visio.Drawing.11">
                  <p:embed/>
                </p:oleObj>
              </mc:Choice>
              <mc:Fallback>
                <p:oleObj name="Visio" r:id="rId3" imgW="4101427" imgH="1245756" progId="Visio.Drawing.11">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7088" y="3854450"/>
                        <a:ext cx="8316912" cy="25273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3986" name="Rectangle 2"/>
          <p:cNvSpPr>
            <a:spLocks noGrp="1" noChangeArrowheads="1"/>
          </p:cNvSpPr>
          <p:nvPr>
            <p:ph type="title"/>
          </p:nvPr>
        </p:nvSpPr>
        <p:spPr/>
        <p:txBody>
          <a:bodyPr/>
          <a:lstStyle/>
          <a:p>
            <a:r>
              <a:rPr lang="en-US" altLang="zh-CN"/>
              <a:t>OSI</a:t>
            </a:r>
            <a:r>
              <a:rPr lang="zh-CN" altLang="en-US"/>
              <a:t>管理功能域</a:t>
            </a:r>
          </a:p>
        </p:txBody>
      </p:sp>
      <p:sp>
        <p:nvSpPr>
          <p:cNvPr id="2473987" name="Rectangle 3"/>
          <p:cNvSpPr>
            <a:spLocks noGrp="1" noChangeArrowheads="1"/>
          </p:cNvSpPr>
          <p:nvPr>
            <p:ph type="body" idx="1"/>
          </p:nvPr>
        </p:nvSpPr>
        <p:spPr/>
        <p:txBody>
          <a:bodyPr/>
          <a:lstStyle/>
          <a:p>
            <a:r>
              <a:rPr lang="en-US" altLang="zh-CN"/>
              <a:t>ISO </a:t>
            </a:r>
            <a:r>
              <a:rPr lang="zh-CN" altLang="en-US"/>
              <a:t>定义了网络管理的五个功能域：</a:t>
            </a:r>
          </a:p>
          <a:p>
            <a:pPr lvl="1"/>
            <a:r>
              <a:rPr lang="fr-FR" altLang="zh-CN"/>
              <a:t>1</a:t>
            </a:r>
            <a:r>
              <a:rPr lang="zh-CN" altLang="en-US"/>
              <a:t>．故障管理</a:t>
            </a:r>
            <a:r>
              <a:rPr lang="fr-FR" altLang="zh-CN"/>
              <a:t>(Fault Management)</a:t>
            </a:r>
          </a:p>
          <a:p>
            <a:pPr lvl="1"/>
            <a:r>
              <a:rPr lang="en-US" altLang="zh-CN"/>
              <a:t>2</a:t>
            </a:r>
            <a:r>
              <a:rPr lang="zh-CN" altLang="en-US"/>
              <a:t>．计费管理</a:t>
            </a:r>
            <a:r>
              <a:rPr lang="en-US" altLang="zh-CN"/>
              <a:t>(Accounting Management) </a:t>
            </a:r>
          </a:p>
          <a:p>
            <a:pPr lvl="1"/>
            <a:r>
              <a:rPr lang="en-US" altLang="zh-CN"/>
              <a:t>3</a:t>
            </a:r>
            <a:r>
              <a:rPr lang="zh-CN" altLang="en-US"/>
              <a:t>．配置管理</a:t>
            </a:r>
            <a:r>
              <a:rPr lang="en-US" altLang="zh-CN"/>
              <a:t>(Configuration Management) </a:t>
            </a:r>
          </a:p>
          <a:p>
            <a:pPr lvl="1"/>
            <a:r>
              <a:rPr lang="en-US" altLang="zh-CN"/>
              <a:t>4</a:t>
            </a:r>
            <a:r>
              <a:rPr lang="zh-CN" altLang="en-US"/>
              <a:t>．性能管理</a:t>
            </a:r>
            <a:r>
              <a:rPr lang="en-US" altLang="zh-CN"/>
              <a:t>(Performance Management) </a:t>
            </a:r>
          </a:p>
          <a:p>
            <a:pPr lvl="1"/>
            <a:r>
              <a:rPr lang="en-US" altLang="zh-CN"/>
              <a:t>5</a:t>
            </a:r>
            <a:r>
              <a:rPr lang="zh-CN" altLang="en-US"/>
              <a:t>．安全管理</a:t>
            </a:r>
            <a:r>
              <a:rPr lang="en-US" altLang="zh-CN"/>
              <a:t>(Security Management) </a:t>
            </a: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5010" name="Rectangle 2"/>
          <p:cNvSpPr>
            <a:spLocks noGrp="1" noChangeArrowheads="1"/>
          </p:cNvSpPr>
          <p:nvPr>
            <p:ph type="title"/>
          </p:nvPr>
        </p:nvSpPr>
        <p:spPr/>
        <p:txBody>
          <a:bodyPr/>
          <a:lstStyle/>
          <a:p>
            <a:r>
              <a:rPr lang="fr-FR" altLang="zh-CN" sz="3600"/>
              <a:t>1</a:t>
            </a:r>
            <a:r>
              <a:rPr lang="zh-CN" altLang="fr-FR" sz="3600"/>
              <a:t>．故障管理</a:t>
            </a:r>
            <a:r>
              <a:rPr lang="fr-FR" altLang="zh-CN" sz="3600"/>
              <a:t>(Fault Management)</a:t>
            </a:r>
            <a:endParaRPr lang="en-US" altLang="zh-CN" sz="3600"/>
          </a:p>
        </p:txBody>
      </p:sp>
      <p:sp>
        <p:nvSpPr>
          <p:cNvPr id="2475011" name="Rectangle 3"/>
          <p:cNvSpPr>
            <a:spLocks noGrp="1" noChangeArrowheads="1"/>
          </p:cNvSpPr>
          <p:nvPr>
            <p:ph type="body" idx="1"/>
          </p:nvPr>
        </p:nvSpPr>
        <p:spPr/>
        <p:txBody>
          <a:bodyPr/>
          <a:lstStyle/>
          <a:p>
            <a:r>
              <a:rPr lang="zh-CN" altLang="fr-FR" sz="2400"/>
              <a:t>是对网络环境中的问题和故障进行定位的过程。它主要对网络设备运行状况进行监控，通过检测异常事件来发现故障，通过日志记录故障情况，诊断故障并实现故障设备的恢复和故障排除等。保证网络连续可靠的提供服务。故障管理是网络管理中最基本的功能之一。</a:t>
            </a:r>
          </a:p>
          <a:p>
            <a:r>
              <a:rPr lang="zh-CN" altLang="fr-FR" sz="2400"/>
              <a:t>网络故障管理包括故障检测、隔离和纠正三方面，主要功能：</a:t>
            </a:r>
            <a:endParaRPr lang="zh-CN" altLang="en-US" sz="2400"/>
          </a:p>
          <a:p>
            <a:pPr lvl="1"/>
            <a:r>
              <a:rPr lang="en-US" altLang="zh-CN" sz="2000"/>
              <a:t>(1)</a:t>
            </a:r>
            <a:r>
              <a:rPr lang="zh-CN" altLang="en-US" sz="2000"/>
              <a:t>维护并检查错误日志 </a:t>
            </a:r>
          </a:p>
          <a:p>
            <a:pPr lvl="1"/>
            <a:r>
              <a:rPr lang="en-US" altLang="zh-CN" sz="2000"/>
              <a:t>(2)</a:t>
            </a:r>
            <a:r>
              <a:rPr lang="zh-CN" altLang="en-US" sz="2000"/>
              <a:t>接受错误检测报告并做出响应 </a:t>
            </a:r>
          </a:p>
          <a:p>
            <a:pPr lvl="1"/>
            <a:r>
              <a:rPr lang="en-US" altLang="zh-CN" sz="2000"/>
              <a:t>(3)</a:t>
            </a:r>
            <a:r>
              <a:rPr lang="zh-CN" altLang="en-US" sz="2000"/>
              <a:t>跟踪、辨认故障 </a:t>
            </a:r>
          </a:p>
          <a:p>
            <a:pPr lvl="1"/>
            <a:r>
              <a:rPr lang="en-US" altLang="zh-CN" sz="2000"/>
              <a:t>(4)</a:t>
            </a:r>
            <a:r>
              <a:rPr lang="zh-CN" altLang="en-US" sz="2000"/>
              <a:t>执行诊断测试 </a:t>
            </a:r>
          </a:p>
          <a:p>
            <a:pPr lvl="1"/>
            <a:r>
              <a:rPr lang="en-US" altLang="zh-CN" sz="2000"/>
              <a:t>(5)</a:t>
            </a:r>
            <a:r>
              <a:rPr lang="zh-CN" altLang="en-US" sz="2000"/>
              <a:t>纠正错误，重新开始服务 </a:t>
            </a: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6034" name="Rectangle 2"/>
          <p:cNvSpPr>
            <a:spLocks noGrp="1" noChangeArrowheads="1"/>
          </p:cNvSpPr>
          <p:nvPr>
            <p:ph type="title"/>
          </p:nvPr>
        </p:nvSpPr>
        <p:spPr>
          <a:xfrm>
            <a:off x="1403350" y="0"/>
            <a:ext cx="7740650" cy="981075"/>
          </a:xfrm>
        </p:spPr>
        <p:txBody>
          <a:bodyPr/>
          <a:lstStyle/>
          <a:p>
            <a:r>
              <a:rPr lang="en-US" altLang="zh-CN" sz="3600"/>
              <a:t>2</a:t>
            </a:r>
            <a:r>
              <a:rPr lang="zh-CN" altLang="en-US" sz="3600"/>
              <a:t>．计费管理</a:t>
            </a:r>
            <a:r>
              <a:rPr lang="en-US" altLang="zh-CN" sz="3600"/>
              <a:t>(Accounting Management)</a:t>
            </a:r>
          </a:p>
        </p:txBody>
      </p:sp>
      <p:sp>
        <p:nvSpPr>
          <p:cNvPr id="2476035" name="Rectangle 3"/>
          <p:cNvSpPr>
            <a:spLocks noGrp="1" noChangeArrowheads="1"/>
          </p:cNvSpPr>
          <p:nvPr>
            <p:ph type="body" idx="1"/>
          </p:nvPr>
        </p:nvSpPr>
        <p:spPr/>
        <p:txBody>
          <a:bodyPr/>
          <a:lstStyle/>
          <a:p>
            <a:r>
              <a:rPr lang="zh-CN" altLang="en-US" sz="2400"/>
              <a:t>计费管理负责监视和记录用户对网络资源的使用，对其收取合理的费用，目的是控制和监测网络操作的费用和代价。它可以估算出用户使用网络资源可能需要的费用和代价，控制用户过多占用和使用网络资源，帮助网络管理员进行网络经营预算，提供收费依据。</a:t>
            </a:r>
          </a:p>
          <a:p>
            <a:r>
              <a:rPr lang="zh-CN" altLang="en-US" sz="2400"/>
              <a:t>计费管理的功能包括：</a:t>
            </a:r>
          </a:p>
          <a:p>
            <a:pPr lvl="1"/>
            <a:r>
              <a:rPr lang="en-US" altLang="zh-CN" sz="2000"/>
              <a:t>(1)</a:t>
            </a:r>
            <a:r>
              <a:rPr lang="zh-CN" altLang="en-US" sz="2000"/>
              <a:t>统计网络利用率等数据，提供给网络管理员确定费率的依据。</a:t>
            </a:r>
          </a:p>
          <a:p>
            <a:pPr lvl="1"/>
            <a:r>
              <a:rPr lang="en-US" altLang="zh-CN" sz="2000"/>
              <a:t>(2)</a:t>
            </a:r>
            <a:r>
              <a:rPr lang="zh-CN" altLang="en-US" sz="2000"/>
              <a:t>根据用户对网络资源使用情况，公平合理的收取费用。</a:t>
            </a:r>
          </a:p>
          <a:p>
            <a:pPr lvl="1"/>
            <a:r>
              <a:rPr lang="en-US" altLang="zh-CN" sz="2000"/>
              <a:t>(3)</a:t>
            </a:r>
            <a:r>
              <a:rPr lang="zh-CN" altLang="en-US" sz="2000"/>
              <a:t>提供费用统计和账单审查服务。</a:t>
            </a:r>
          </a:p>
          <a:p>
            <a:pPr lvl="1"/>
            <a:r>
              <a:rPr lang="en-US" altLang="zh-CN" sz="2000"/>
              <a:t>(4)</a:t>
            </a:r>
            <a:r>
              <a:rPr lang="zh-CN" altLang="en-US" sz="2000"/>
              <a:t>当多个资源同时用来提供一项服务时，能计算各个资源的费用。</a:t>
            </a: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7058" name="Rectangle 2"/>
          <p:cNvSpPr>
            <a:spLocks noGrp="1" noChangeArrowheads="1"/>
          </p:cNvSpPr>
          <p:nvPr>
            <p:ph type="title"/>
          </p:nvPr>
        </p:nvSpPr>
        <p:spPr>
          <a:xfrm>
            <a:off x="395288" y="0"/>
            <a:ext cx="8748712" cy="981075"/>
          </a:xfrm>
        </p:spPr>
        <p:txBody>
          <a:bodyPr/>
          <a:lstStyle/>
          <a:p>
            <a:r>
              <a:rPr lang="en-US" altLang="zh-CN" sz="3600"/>
              <a:t>3</a:t>
            </a:r>
            <a:r>
              <a:rPr lang="zh-CN" altLang="en-US" sz="3600"/>
              <a:t>．配置管理</a:t>
            </a:r>
            <a:r>
              <a:rPr lang="en-US" altLang="zh-CN" sz="3600"/>
              <a:t>(Configuration Management)</a:t>
            </a:r>
          </a:p>
        </p:txBody>
      </p:sp>
      <p:sp>
        <p:nvSpPr>
          <p:cNvPr id="2477059" name="Rectangle 3"/>
          <p:cNvSpPr>
            <a:spLocks noGrp="1" noChangeArrowheads="1"/>
          </p:cNvSpPr>
          <p:nvPr>
            <p:ph type="body" idx="1"/>
          </p:nvPr>
        </p:nvSpPr>
        <p:spPr/>
        <p:txBody>
          <a:bodyPr/>
          <a:lstStyle/>
          <a:p>
            <a:r>
              <a:rPr lang="zh-CN" altLang="en-US" sz="2400"/>
              <a:t>配置管理是发现和设置网络设备的过程。通过配置管理，网络管理员可以方便地查询网络当前的配置情况，增强对网络配置的控制。它初始化网络，并配置网络，其目的是为了实现某个特定功能，使网络性能达到最优。</a:t>
            </a:r>
          </a:p>
          <a:p>
            <a:r>
              <a:rPr lang="zh-CN" altLang="en-US" sz="2400"/>
              <a:t>配置管理的功能主要包括：</a:t>
            </a:r>
          </a:p>
          <a:p>
            <a:pPr lvl="1"/>
            <a:r>
              <a:rPr lang="en-US" altLang="zh-CN" sz="2000"/>
              <a:t>(1)</a:t>
            </a:r>
            <a:r>
              <a:rPr lang="zh-CN" altLang="en-US" sz="2000"/>
              <a:t>设置开放系统中有关路由操作的参数。 </a:t>
            </a:r>
          </a:p>
          <a:p>
            <a:pPr lvl="1"/>
            <a:r>
              <a:rPr lang="en-US" altLang="zh-CN" sz="2000"/>
              <a:t>(2)</a:t>
            </a:r>
            <a:r>
              <a:rPr lang="zh-CN" altLang="en-US" sz="2000"/>
              <a:t>被管对象和被管对象组属性的管理。 </a:t>
            </a:r>
          </a:p>
          <a:p>
            <a:pPr lvl="1"/>
            <a:r>
              <a:rPr lang="en-US" altLang="zh-CN" sz="2000"/>
              <a:t>(3)</a:t>
            </a:r>
            <a:r>
              <a:rPr lang="zh-CN" altLang="en-US" sz="2000"/>
              <a:t>初始化或关闭被管理对象。 </a:t>
            </a:r>
          </a:p>
          <a:p>
            <a:pPr lvl="1"/>
            <a:r>
              <a:rPr lang="en-US" altLang="zh-CN" sz="2000"/>
              <a:t>(4)</a:t>
            </a:r>
            <a:r>
              <a:rPr lang="zh-CN" altLang="en-US" sz="2000"/>
              <a:t>根据要求收集系统当前状态的有关信息。 </a:t>
            </a:r>
          </a:p>
          <a:p>
            <a:pPr lvl="1"/>
            <a:r>
              <a:rPr lang="en-US" altLang="zh-CN" sz="2000"/>
              <a:t>(5)</a:t>
            </a:r>
            <a:r>
              <a:rPr lang="zh-CN" altLang="en-US" sz="2000"/>
              <a:t>获取系统重要变化的信息，维护最新的设备清单并根据数据产生报告。</a:t>
            </a:r>
          </a:p>
          <a:p>
            <a:pPr lvl="1"/>
            <a:r>
              <a:rPr lang="en-US" altLang="zh-CN" sz="2000"/>
              <a:t>(6)</a:t>
            </a:r>
            <a:r>
              <a:rPr lang="zh-CN" altLang="en-US" sz="2000"/>
              <a:t>更改系统的配置，提供远程修改设备配置的手段。</a:t>
            </a: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082" name="Rectangle 2"/>
          <p:cNvSpPr>
            <a:spLocks noGrp="1" noChangeArrowheads="1"/>
          </p:cNvSpPr>
          <p:nvPr>
            <p:ph type="title"/>
          </p:nvPr>
        </p:nvSpPr>
        <p:spPr>
          <a:xfrm>
            <a:off x="900113" y="0"/>
            <a:ext cx="8243887" cy="981075"/>
          </a:xfrm>
        </p:spPr>
        <p:txBody>
          <a:bodyPr/>
          <a:lstStyle/>
          <a:p>
            <a:r>
              <a:rPr lang="en-US" altLang="zh-CN" sz="3600"/>
              <a:t>4</a:t>
            </a:r>
            <a:r>
              <a:rPr lang="zh-CN" altLang="en-US" sz="3600"/>
              <a:t>．性能管理</a:t>
            </a:r>
            <a:r>
              <a:rPr lang="en-US" altLang="zh-CN" sz="3600"/>
              <a:t>(Performance Management)</a:t>
            </a:r>
          </a:p>
        </p:txBody>
      </p:sp>
      <p:sp>
        <p:nvSpPr>
          <p:cNvPr id="2478083" name="Rectangle 3"/>
          <p:cNvSpPr>
            <a:spLocks noGrp="1" noChangeArrowheads="1"/>
          </p:cNvSpPr>
          <p:nvPr>
            <p:ph type="body" idx="1"/>
          </p:nvPr>
        </p:nvSpPr>
        <p:spPr/>
        <p:txBody>
          <a:bodyPr/>
          <a:lstStyle/>
          <a:p>
            <a:r>
              <a:rPr lang="zh-CN" altLang="en-US" sz="2400"/>
              <a:t>性能管理用于对系统运行及通信效率等系统性能进行评价。常用的评价指标有网络吞吐量、用户响应时间、错误率和利用率等。性能管理的目的是使用最少的网络资源和具有最小延迟的前提下，确保网络能提供可靠连接的通信能力，并使网络资源的使用达到最优化的程度。</a:t>
            </a:r>
          </a:p>
          <a:p>
            <a:r>
              <a:rPr lang="zh-CN" altLang="en-US" sz="2400"/>
              <a:t>典型的网络性能管理分为性能监测和网络控制两部分。典型的功能包括： </a:t>
            </a:r>
          </a:p>
          <a:p>
            <a:pPr lvl="1"/>
            <a:r>
              <a:rPr lang="en-US" altLang="zh-CN" sz="2000"/>
              <a:t>(1)</a:t>
            </a:r>
            <a:r>
              <a:rPr lang="zh-CN" altLang="en-US" sz="2000"/>
              <a:t>收集并统计与被管理对象性能有关的参数、历史数据等信息。</a:t>
            </a:r>
          </a:p>
          <a:p>
            <a:pPr lvl="1"/>
            <a:r>
              <a:rPr lang="en-US" altLang="zh-CN" sz="2000"/>
              <a:t>(2)</a:t>
            </a:r>
            <a:r>
              <a:rPr lang="zh-CN" altLang="en-US" sz="2000"/>
              <a:t>维护并检查系统状态日志，检测性能故障，报告性能事件。</a:t>
            </a:r>
          </a:p>
          <a:p>
            <a:pPr lvl="1"/>
            <a:r>
              <a:rPr lang="en-US" altLang="zh-CN" sz="2000"/>
              <a:t>(3)</a:t>
            </a:r>
            <a:r>
              <a:rPr lang="zh-CN" altLang="en-US" sz="2000"/>
              <a:t>确定自然和人工状况下系统的性能。</a:t>
            </a:r>
          </a:p>
          <a:p>
            <a:pPr lvl="1"/>
            <a:r>
              <a:rPr lang="en-US" altLang="zh-CN" sz="2000"/>
              <a:t>(4)</a:t>
            </a:r>
            <a:r>
              <a:rPr lang="zh-CN" altLang="en-US" sz="2000"/>
              <a:t>以保证网络性能为目的，对被管理对象和被管理对象组进行控制。</a:t>
            </a: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9106" name="Rectangle 2"/>
          <p:cNvSpPr>
            <a:spLocks noGrp="1" noChangeArrowheads="1"/>
          </p:cNvSpPr>
          <p:nvPr>
            <p:ph type="title"/>
          </p:nvPr>
        </p:nvSpPr>
        <p:spPr>
          <a:xfrm>
            <a:off x="1042988" y="0"/>
            <a:ext cx="8101012" cy="981075"/>
          </a:xfrm>
        </p:spPr>
        <p:txBody>
          <a:bodyPr/>
          <a:lstStyle/>
          <a:p>
            <a:r>
              <a:rPr lang="en-US" altLang="zh-CN"/>
              <a:t>5</a:t>
            </a:r>
            <a:r>
              <a:rPr lang="zh-CN" altLang="en-US"/>
              <a:t>．安全管理</a:t>
            </a:r>
            <a:r>
              <a:rPr lang="en-US" altLang="zh-CN"/>
              <a:t>(Security Management)</a:t>
            </a:r>
          </a:p>
        </p:txBody>
      </p:sp>
      <p:sp>
        <p:nvSpPr>
          <p:cNvPr id="2479107" name="Rectangle 3"/>
          <p:cNvSpPr>
            <a:spLocks noGrp="1" noChangeArrowheads="1"/>
          </p:cNvSpPr>
          <p:nvPr>
            <p:ph type="body" idx="1"/>
          </p:nvPr>
        </p:nvSpPr>
        <p:spPr/>
        <p:txBody>
          <a:bodyPr/>
          <a:lstStyle/>
          <a:p>
            <a:r>
              <a:rPr lang="zh-CN" altLang="en-US"/>
              <a:t>安全管理的目的是确保网络资源不被非法使用，防止网络资源由于入侵者攻击而遭到破坏。一个完善的计算机网络管理系统必须制定网络管理的安全策略，并根据这一策略设计实现网络安全管理的系统。</a:t>
            </a:r>
          </a:p>
          <a:p>
            <a:r>
              <a:rPr lang="zh-CN" altLang="en-US"/>
              <a:t>安全管理提供的主要功能有：</a:t>
            </a:r>
          </a:p>
          <a:p>
            <a:pPr lvl="1"/>
            <a:r>
              <a:rPr lang="en-US" altLang="zh-CN"/>
              <a:t>(1)</a:t>
            </a:r>
            <a:r>
              <a:rPr lang="zh-CN" altLang="en-US"/>
              <a:t>支持身份鉴别，控制和维护访问权限。</a:t>
            </a:r>
          </a:p>
          <a:p>
            <a:pPr lvl="1"/>
            <a:r>
              <a:rPr lang="en-US" altLang="zh-CN"/>
              <a:t>(2)</a:t>
            </a:r>
            <a:r>
              <a:rPr lang="zh-CN" altLang="en-US"/>
              <a:t>支持密钥管理。</a:t>
            </a:r>
          </a:p>
          <a:p>
            <a:pPr lvl="1"/>
            <a:r>
              <a:rPr lang="en-US" altLang="zh-CN"/>
              <a:t>(3)</a:t>
            </a:r>
            <a:r>
              <a:rPr lang="zh-CN" altLang="en-US"/>
              <a:t>维护和检查安全日志。</a:t>
            </a: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0130" name="Rectangle 2"/>
          <p:cNvSpPr>
            <a:spLocks noGrp="1" noChangeArrowheads="1"/>
          </p:cNvSpPr>
          <p:nvPr>
            <p:ph type="title"/>
          </p:nvPr>
        </p:nvSpPr>
        <p:spPr/>
        <p:txBody>
          <a:bodyPr/>
          <a:lstStyle/>
          <a:p>
            <a:r>
              <a:rPr lang="zh-CN" altLang="en-US"/>
              <a:t>简单网络管理协议</a:t>
            </a:r>
          </a:p>
        </p:txBody>
      </p:sp>
      <p:sp>
        <p:nvSpPr>
          <p:cNvPr id="2480131" name="Rectangle 3"/>
          <p:cNvSpPr>
            <a:spLocks noGrp="1" noChangeArrowheads="1"/>
          </p:cNvSpPr>
          <p:nvPr>
            <p:ph type="body" idx="1"/>
          </p:nvPr>
        </p:nvSpPr>
        <p:spPr/>
        <p:txBody>
          <a:bodyPr/>
          <a:lstStyle/>
          <a:p>
            <a:r>
              <a:rPr lang="zh-CN" altLang="en-US"/>
              <a:t>网络管理中最重要的部分就是网络管理协议，它定义了网络管理者与代理之间通信采用的标准。</a:t>
            </a:r>
          </a:p>
          <a:p>
            <a:r>
              <a:rPr lang="zh-CN" altLang="en-US"/>
              <a:t>目前主要有两大形式的网络管理协议体系：</a:t>
            </a:r>
          </a:p>
          <a:p>
            <a:pPr lvl="1"/>
            <a:r>
              <a:rPr lang="zh-CN" altLang="en-US"/>
              <a:t>基于</a:t>
            </a:r>
            <a:r>
              <a:rPr lang="en-US" altLang="zh-CN"/>
              <a:t>TCP/IP</a:t>
            </a:r>
            <a:r>
              <a:rPr lang="zh-CN" altLang="en-US"/>
              <a:t>网络的简单网络管理协议</a:t>
            </a:r>
            <a:r>
              <a:rPr lang="en-US" altLang="zh-CN"/>
              <a:t>SNMP</a:t>
            </a:r>
          </a:p>
          <a:p>
            <a:pPr lvl="1"/>
            <a:r>
              <a:rPr lang="zh-CN" altLang="en-US"/>
              <a:t>由国际标准化组织</a:t>
            </a:r>
            <a:r>
              <a:rPr lang="en-US" altLang="zh-CN"/>
              <a:t>ISO</a:t>
            </a:r>
            <a:r>
              <a:rPr lang="zh-CN" altLang="en-US"/>
              <a:t>制定的公共管理信息协议</a:t>
            </a:r>
            <a:r>
              <a:rPr lang="en-US" altLang="zh-CN"/>
              <a:t>CMIP</a:t>
            </a:r>
            <a:r>
              <a:rPr lang="zh-CN" altLang="en-US"/>
              <a:t>。</a:t>
            </a:r>
          </a:p>
          <a:p>
            <a:r>
              <a:rPr lang="zh-CN" altLang="en-US"/>
              <a:t>目前使用最为广泛的是简单网络管理协议。 </a:t>
            </a: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1154" name="Rectangle 2"/>
          <p:cNvSpPr>
            <a:spLocks noGrp="1" noChangeArrowheads="1"/>
          </p:cNvSpPr>
          <p:nvPr>
            <p:ph type="title"/>
          </p:nvPr>
        </p:nvSpPr>
        <p:spPr/>
        <p:txBody>
          <a:bodyPr/>
          <a:lstStyle/>
          <a:p>
            <a:r>
              <a:rPr lang="zh-CN" altLang="en-US"/>
              <a:t>简单网络管理协议</a:t>
            </a:r>
            <a:r>
              <a:rPr lang="en-US" altLang="zh-CN"/>
              <a:t>SNMP</a:t>
            </a:r>
          </a:p>
        </p:txBody>
      </p:sp>
      <p:sp>
        <p:nvSpPr>
          <p:cNvPr id="2481155" name="Rectangle 3"/>
          <p:cNvSpPr>
            <a:spLocks noGrp="1" noChangeArrowheads="1"/>
          </p:cNvSpPr>
          <p:nvPr>
            <p:ph type="body" idx="1"/>
          </p:nvPr>
        </p:nvSpPr>
        <p:spPr/>
        <p:txBody>
          <a:bodyPr/>
          <a:lstStyle/>
          <a:p>
            <a:r>
              <a:rPr lang="en-US" altLang="zh-CN"/>
              <a:t>SNMP</a:t>
            </a:r>
            <a:r>
              <a:rPr lang="zh-CN" altLang="en-US"/>
              <a:t>为网络管理系统提供了底层网络管理的框架。可以进行网络设备监视、网络参数设定、网络流量的统计与分析及发现故障。</a:t>
            </a:r>
          </a:p>
          <a:p>
            <a:r>
              <a:rPr lang="en-US" altLang="zh-CN"/>
              <a:t>SNMP</a:t>
            </a:r>
            <a:r>
              <a:rPr lang="zh-CN" altLang="en-US"/>
              <a:t>的管理模型同样是</a:t>
            </a:r>
            <a:r>
              <a:rPr lang="zh-CN" altLang="en-US">
                <a:latin typeface="宋体"/>
              </a:rPr>
              <a:t>“</a:t>
            </a:r>
            <a:r>
              <a:rPr lang="zh-CN" altLang="en-US"/>
              <a:t>管理者</a:t>
            </a:r>
            <a:r>
              <a:rPr lang="en-US" altLang="zh-CN">
                <a:latin typeface="宋体"/>
              </a:rPr>
              <a:t>——</a:t>
            </a:r>
            <a:r>
              <a:rPr lang="zh-CN" altLang="en-US"/>
              <a:t>代理</a:t>
            </a:r>
            <a:r>
              <a:rPr lang="zh-CN" altLang="en-US">
                <a:latin typeface="宋体"/>
              </a:rPr>
              <a:t>”</a:t>
            </a:r>
            <a:r>
              <a:rPr lang="zh-CN" altLang="en-US"/>
              <a:t>模型，它定义了两者之间的对话方式。管理者与代理之间通过应答来完成相关的操作。</a:t>
            </a: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2178" name="Rectangle 2"/>
          <p:cNvSpPr>
            <a:spLocks noGrp="1" noChangeArrowheads="1"/>
          </p:cNvSpPr>
          <p:nvPr>
            <p:ph type="title"/>
          </p:nvPr>
        </p:nvSpPr>
        <p:spPr/>
        <p:txBody>
          <a:bodyPr/>
          <a:lstStyle/>
          <a:p>
            <a:r>
              <a:rPr lang="en-US" altLang="zh-CN"/>
              <a:t>SNMP</a:t>
            </a:r>
            <a:r>
              <a:rPr lang="zh-CN" altLang="en-US"/>
              <a:t>的管理模型 </a:t>
            </a:r>
          </a:p>
        </p:txBody>
      </p:sp>
      <p:sp>
        <p:nvSpPr>
          <p:cNvPr id="2482182" name="Rectangle 6"/>
          <p:cNvSpPr>
            <a:spLocks noGrp="1" noChangeArrowheads="1"/>
          </p:cNvSpPr>
          <p:nvPr>
            <p:ph type="body" sz="half" idx="1"/>
          </p:nvPr>
        </p:nvSpPr>
        <p:spPr>
          <a:xfrm>
            <a:off x="179388" y="1341438"/>
            <a:ext cx="4076700" cy="4876800"/>
          </a:xfrm>
        </p:spPr>
        <p:txBody>
          <a:bodyPr/>
          <a:lstStyle/>
          <a:p>
            <a:r>
              <a:rPr lang="en-US" altLang="zh-CN" sz="2000"/>
              <a:t>SNMP</a:t>
            </a:r>
            <a:r>
              <a:rPr lang="zh-CN" altLang="en-US" sz="2000"/>
              <a:t>管理器也称管理进程，它是一个或一级管理软件，可以显示所有被管理设备的状态（如链路是否连通、流量状况等）。</a:t>
            </a:r>
            <a:r>
              <a:rPr lang="en-US" altLang="zh-CN" sz="2000"/>
              <a:t>SNMP</a:t>
            </a:r>
            <a:r>
              <a:rPr lang="zh-CN" altLang="en-US" sz="2000"/>
              <a:t>管理器运行在网络工作站或网管中心的主机上。</a:t>
            </a:r>
          </a:p>
          <a:p>
            <a:r>
              <a:rPr lang="en-US" altLang="zh-CN" sz="2000"/>
              <a:t>SNMP</a:t>
            </a:r>
            <a:r>
              <a:rPr lang="zh-CN" altLang="en-US" sz="2000"/>
              <a:t>管理器负责完成各种网络管理功能，通过被管理设备中管理代理对网络设备和资源进行管理。网络管理人员通过</a:t>
            </a:r>
            <a:r>
              <a:rPr lang="en-US" altLang="zh-CN" sz="2000"/>
              <a:t>SNMP</a:t>
            </a:r>
            <a:r>
              <a:rPr lang="zh-CN" altLang="en-US" sz="2000"/>
              <a:t>管理器对全网进行监控和管理，并对各管理代理中数据进行存储，以备以后进行分析时使用。</a:t>
            </a:r>
          </a:p>
        </p:txBody>
      </p:sp>
      <p:sp>
        <p:nvSpPr>
          <p:cNvPr id="2482183" name="Rectangle 7"/>
          <p:cNvSpPr>
            <a:spLocks noGrp="1" noChangeArrowheads="1"/>
          </p:cNvSpPr>
          <p:nvPr>
            <p:ph type="body" sz="half" idx="2"/>
          </p:nvPr>
        </p:nvSpPr>
        <p:spPr/>
        <p:txBody>
          <a:bodyPr/>
          <a:lstStyle/>
          <a:p>
            <a:endParaRPr lang="zh-CN" altLang="zh-CN" sz="2000"/>
          </a:p>
        </p:txBody>
      </p:sp>
      <p:sp>
        <p:nvSpPr>
          <p:cNvPr id="2482181" name="Rectangle 5"/>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aphicFrame>
        <p:nvGraphicFramePr>
          <p:cNvPr id="2482180" name="Object 4"/>
          <p:cNvGraphicFramePr>
            <a:graphicFrameLocks noChangeAspect="1"/>
          </p:cNvGraphicFramePr>
          <p:nvPr/>
        </p:nvGraphicFramePr>
        <p:xfrm>
          <a:off x="4338638" y="1268413"/>
          <a:ext cx="4805362" cy="5329237"/>
        </p:xfrm>
        <a:graphic>
          <a:graphicData uri="http://schemas.openxmlformats.org/presentationml/2006/ole">
            <mc:AlternateContent xmlns:mc="http://schemas.openxmlformats.org/markup-compatibility/2006">
              <mc:Choice xmlns:v="urn:schemas-microsoft-com:vml" Requires="v">
                <p:oleObj spid="_x0000_s2482187" name="Visio" r:id="rId3" imgW="2872816" imgH="3193428" progId="Visio.Drawing.11">
                  <p:embed/>
                </p:oleObj>
              </mc:Choice>
              <mc:Fallback>
                <p:oleObj name="Visio" r:id="rId3" imgW="2872816" imgH="3193428" progId="Visio.Drawing.11">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38638" y="1268413"/>
                        <a:ext cx="4805362" cy="53292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5250" name="Rectangle 2"/>
          <p:cNvSpPr>
            <a:spLocks noGrp="1" noChangeArrowheads="1"/>
          </p:cNvSpPr>
          <p:nvPr>
            <p:ph type="title"/>
          </p:nvPr>
        </p:nvSpPr>
        <p:spPr/>
        <p:txBody>
          <a:bodyPr/>
          <a:lstStyle/>
          <a:p>
            <a:r>
              <a:rPr lang="en-US" altLang="zh-CN"/>
              <a:t>SNMP</a:t>
            </a:r>
            <a:r>
              <a:rPr lang="zh-CN" altLang="en-US"/>
              <a:t>的管理模型 </a:t>
            </a:r>
          </a:p>
        </p:txBody>
      </p:sp>
      <p:sp>
        <p:nvSpPr>
          <p:cNvPr id="2485251" name="Rectangle 3"/>
          <p:cNvSpPr>
            <a:spLocks noGrp="1" noChangeArrowheads="1"/>
          </p:cNvSpPr>
          <p:nvPr>
            <p:ph type="body" sz="half" idx="1"/>
          </p:nvPr>
        </p:nvSpPr>
        <p:spPr>
          <a:xfrm>
            <a:off x="179388" y="1341438"/>
            <a:ext cx="4076700" cy="4876800"/>
          </a:xfrm>
        </p:spPr>
        <p:txBody>
          <a:bodyPr/>
          <a:lstStyle/>
          <a:p>
            <a:r>
              <a:rPr lang="en-US" altLang="zh-CN" sz="2000"/>
              <a:t>SNMP</a:t>
            </a:r>
            <a:r>
              <a:rPr lang="zh-CN" altLang="en-US" sz="2000"/>
              <a:t>代理是在被管理设备中运行的软件，它负责执行</a:t>
            </a:r>
            <a:r>
              <a:rPr lang="en-US" altLang="zh-CN" sz="2000"/>
              <a:t>SNMP</a:t>
            </a:r>
            <a:r>
              <a:rPr lang="zh-CN" altLang="en-US" sz="2000"/>
              <a:t>管理器的管理操作。被管理设备可以是交换机、路由器（网关）、终端和网络打印机等，它们都运行</a:t>
            </a:r>
            <a:r>
              <a:rPr lang="en-US" altLang="zh-CN" sz="2000"/>
              <a:t>TCP/IP</a:t>
            </a:r>
            <a:r>
              <a:rPr lang="zh-CN" altLang="en-US" sz="2000"/>
              <a:t>协议。</a:t>
            </a:r>
          </a:p>
          <a:p>
            <a:r>
              <a:rPr lang="en-US" altLang="zh-CN" sz="2000"/>
              <a:t>SNMP</a:t>
            </a:r>
            <a:r>
              <a:rPr lang="zh-CN" altLang="en-US" sz="2000"/>
              <a:t>代理直接操作本地管理信息库，它可以管理、修改本地管理信息库中的数据或将数据传送到</a:t>
            </a:r>
            <a:r>
              <a:rPr lang="en-US" altLang="zh-CN" sz="2000"/>
              <a:t>SNMP</a:t>
            </a:r>
            <a:r>
              <a:rPr lang="zh-CN" altLang="en-US" sz="2000"/>
              <a:t>管理器。每个</a:t>
            </a:r>
            <a:r>
              <a:rPr lang="en-US" altLang="zh-CN" sz="2000"/>
              <a:t>SNMP</a:t>
            </a:r>
            <a:r>
              <a:rPr lang="zh-CN" altLang="en-US" sz="2000"/>
              <a:t>代理都有自己的本地管理信息库，而各个管理信息库不一定具有</a:t>
            </a:r>
            <a:r>
              <a:rPr lang="en-US" altLang="zh-CN" sz="2000"/>
              <a:t>Internet</a:t>
            </a:r>
            <a:r>
              <a:rPr lang="zh-CN" altLang="en-US" sz="2000"/>
              <a:t>定义的管理信息库全部内容，可以只包括本地设备有关的管理对象。</a:t>
            </a:r>
          </a:p>
        </p:txBody>
      </p:sp>
      <p:sp>
        <p:nvSpPr>
          <p:cNvPr id="2485252" name="Rectangle 4"/>
          <p:cNvSpPr>
            <a:spLocks noGrp="1" noChangeArrowheads="1"/>
          </p:cNvSpPr>
          <p:nvPr>
            <p:ph type="body" sz="half" idx="2"/>
          </p:nvPr>
        </p:nvSpPr>
        <p:spPr/>
        <p:txBody>
          <a:bodyPr/>
          <a:lstStyle/>
          <a:p>
            <a:endParaRPr lang="zh-CN" altLang="zh-CN" sz="2000"/>
          </a:p>
        </p:txBody>
      </p:sp>
      <p:sp>
        <p:nvSpPr>
          <p:cNvPr id="2485253" name="Rectangle 5"/>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aphicFrame>
        <p:nvGraphicFramePr>
          <p:cNvPr id="2485254" name="Object 6"/>
          <p:cNvGraphicFramePr>
            <a:graphicFrameLocks noChangeAspect="1"/>
          </p:cNvGraphicFramePr>
          <p:nvPr/>
        </p:nvGraphicFramePr>
        <p:xfrm>
          <a:off x="4338638" y="1268413"/>
          <a:ext cx="4805362" cy="5329237"/>
        </p:xfrm>
        <a:graphic>
          <a:graphicData uri="http://schemas.openxmlformats.org/presentationml/2006/ole">
            <mc:AlternateContent xmlns:mc="http://schemas.openxmlformats.org/markup-compatibility/2006">
              <mc:Choice xmlns:v="urn:schemas-microsoft-com:vml" Requires="v">
                <p:oleObj spid="_x0000_s2485258" name="Visio" r:id="rId3" imgW="2872816" imgH="3193428" progId="Visio.Drawing.11">
                  <p:embed/>
                </p:oleObj>
              </mc:Choice>
              <mc:Fallback>
                <p:oleObj name="Visio" r:id="rId3" imgW="2872816" imgH="3193428" progId="Visio.Drawing.11">
                  <p:embed/>
                  <p:pic>
                    <p:nvPicPr>
                      <p:cNvPr id="0"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38638" y="1268413"/>
                        <a:ext cx="4805362" cy="53292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6274" name="Rectangle 2"/>
          <p:cNvSpPr>
            <a:spLocks noGrp="1" noChangeArrowheads="1"/>
          </p:cNvSpPr>
          <p:nvPr>
            <p:ph type="title"/>
          </p:nvPr>
        </p:nvSpPr>
        <p:spPr/>
        <p:txBody>
          <a:bodyPr/>
          <a:lstStyle/>
          <a:p>
            <a:r>
              <a:rPr lang="en-US" altLang="zh-CN"/>
              <a:t>SNMP</a:t>
            </a:r>
            <a:r>
              <a:rPr lang="zh-CN" altLang="en-US"/>
              <a:t>的管理模型 </a:t>
            </a:r>
          </a:p>
        </p:txBody>
      </p:sp>
      <p:sp>
        <p:nvSpPr>
          <p:cNvPr id="2486275" name="Rectangle 3"/>
          <p:cNvSpPr>
            <a:spLocks noGrp="1" noChangeArrowheads="1"/>
          </p:cNvSpPr>
          <p:nvPr>
            <p:ph type="body" sz="half" idx="1"/>
          </p:nvPr>
        </p:nvSpPr>
        <p:spPr>
          <a:xfrm>
            <a:off x="179388" y="1341438"/>
            <a:ext cx="4076700" cy="4876800"/>
          </a:xfrm>
        </p:spPr>
        <p:txBody>
          <a:bodyPr/>
          <a:lstStyle/>
          <a:p>
            <a:r>
              <a:rPr lang="zh-CN" altLang="en-US" sz="2000"/>
              <a:t>管理信息数据库（</a:t>
            </a:r>
            <a:r>
              <a:rPr lang="en-US" altLang="zh-CN" sz="2000"/>
              <a:t>MIB</a:t>
            </a:r>
            <a:r>
              <a:rPr lang="zh-CN" altLang="en-US" sz="2000"/>
              <a:t>）是一个信息存储库，它包含了管理代理中的有关配置和性能的数据，有一个组织体系和公共结构，其中包含分属不同组的许多个数据对象。是一个概念上的数据库。 </a:t>
            </a:r>
          </a:p>
          <a:p>
            <a:r>
              <a:rPr lang="en-US" altLang="zh-CN" sz="2000"/>
              <a:t>MIB</a:t>
            </a:r>
            <a:r>
              <a:rPr lang="zh-CN" altLang="en-US" sz="2000"/>
              <a:t>数据对象以一种树状分层结构进行组织，这个树状结构中的每个分枝都有一个专用的名字和一个数字形式的标识符。所有</a:t>
            </a:r>
            <a:r>
              <a:rPr lang="en-US" altLang="zh-CN" sz="2000"/>
              <a:t>SNMP</a:t>
            </a:r>
            <a:r>
              <a:rPr lang="zh-CN" altLang="en-US" sz="2000"/>
              <a:t>代理控制的管理对象共同构成全网的管理信息库。 </a:t>
            </a:r>
          </a:p>
        </p:txBody>
      </p:sp>
      <p:sp>
        <p:nvSpPr>
          <p:cNvPr id="2486276" name="Rectangle 4"/>
          <p:cNvSpPr>
            <a:spLocks noGrp="1" noChangeArrowheads="1"/>
          </p:cNvSpPr>
          <p:nvPr>
            <p:ph type="body" sz="half" idx="2"/>
          </p:nvPr>
        </p:nvSpPr>
        <p:spPr/>
        <p:txBody>
          <a:bodyPr/>
          <a:lstStyle/>
          <a:p>
            <a:endParaRPr lang="zh-CN" altLang="zh-CN" sz="2000"/>
          </a:p>
        </p:txBody>
      </p:sp>
      <p:sp>
        <p:nvSpPr>
          <p:cNvPr id="2486277" name="Rectangle 5"/>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aphicFrame>
        <p:nvGraphicFramePr>
          <p:cNvPr id="2486278" name="Object 6"/>
          <p:cNvGraphicFramePr>
            <a:graphicFrameLocks noChangeAspect="1"/>
          </p:cNvGraphicFramePr>
          <p:nvPr/>
        </p:nvGraphicFramePr>
        <p:xfrm>
          <a:off x="4338638" y="1268413"/>
          <a:ext cx="4805362" cy="5329237"/>
        </p:xfrm>
        <a:graphic>
          <a:graphicData uri="http://schemas.openxmlformats.org/presentationml/2006/ole">
            <mc:AlternateContent xmlns:mc="http://schemas.openxmlformats.org/markup-compatibility/2006">
              <mc:Choice xmlns:v="urn:schemas-microsoft-com:vml" Requires="v">
                <p:oleObj spid="_x0000_s2486282" name="Visio" r:id="rId3" imgW="2872816" imgH="3193428" progId="Visio.Drawing.11">
                  <p:embed/>
                </p:oleObj>
              </mc:Choice>
              <mc:Fallback>
                <p:oleObj name="Visio" r:id="rId3" imgW="2872816" imgH="3193428" progId="Visio.Drawing.11">
                  <p:embed/>
                  <p:pic>
                    <p:nvPicPr>
                      <p:cNvPr id="0"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38638" y="1268413"/>
                        <a:ext cx="4805362" cy="53292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6818" name="Rectangle 2"/>
          <p:cNvSpPr>
            <a:spLocks noGrp="1" noChangeArrowheads="1"/>
          </p:cNvSpPr>
          <p:nvPr>
            <p:ph type="title"/>
          </p:nvPr>
        </p:nvSpPr>
        <p:spPr/>
        <p:txBody>
          <a:bodyPr/>
          <a:lstStyle/>
          <a:p>
            <a:r>
              <a:rPr lang="en-US" altLang="zh-CN"/>
              <a:t>§7.7 </a:t>
            </a:r>
            <a:r>
              <a:rPr lang="zh-CN" altLang="en-US"/>
              <a:t>网络安全测评 </a:t>
            </a:r>
          </a:p>
        </p:txBody>
      </p:sp>
      <p:sp>
        <p:nvSpPr>
          <p:cNvPr id="2466819" name="Rectangle 3"/>
          <p:cNvSpPr>
            <a:spLocks noGrp="1" noChangeArrowheads="1"/>
          </p:cNvSpPr>
          <p:nvPr>
            <p:ph type="body" idx="1"/>
          </p:nvPr>
        </p:nvSpPr>
        <p:spPr/>
        <p:txBody>
          <a:bodyPr/>
          <a:lstStyle/>
          <a:p>
            <a:r>
              <a:rPr lang="zh-CN" altLang="en-US"/>
              <a:t>通过网络安全测评，认清网络的脆弱性和潜在威胁，能够快速查出网络上存在的安全隐患、网络系统中存在的安全漏洞等，是保障网络安全的重要途径。</a:t>
            </a:r>
          </a:p>
          <a:p>
            <a:r>
              <a:rPr lang="zh-CN" altLang="en-US"/>
              <a:t>网络安全测评的前提是：设备安装环境是安全的、设备的质量是可靠的、外部运行环境是不安全的、内部运行环境是相对安全的、系统管理员是可信任的。</a:t>
            </a: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7298" name="Rectangle 2"/>
          <p:cNvSpPr>
            <a:spLocks noGrp="1" noChangeArrowheads="1"/>
          </p:cNvSpPr>
          <p:nvPr>
            <p:ph type="title"/>
          </p:nvPr>
        </p:nvSpPr>
        <p:spPr/>
        <p:txBody>
          <a:bodyPr/>
          <a:lstStyle/>
          <a:p>
            <a:r>
              <a:rPr lang="zh-CN" altLang="en-US" b="1"/>
              <a:t>网络安全测评标准</a:t>
            </a:r>
            <a:endParaRPr lang="zh-CN" altLang="en-US"/>
          </a:p>
        </p:txBody>
      </p:sp>
      <p:sp>
        <p:nvSpPr>
          <p:cNvPr id="2487299" name="Rectangle 3"/>
          <p:cNvSpPr>
            <a:spLocks noGrp="1" noChangeArrowheads="1"/>
          </p:cNvSpPr>
          <p:nvPr>
            <p:ph type="body" idx="1"/>
          </p:nvPr>
        </p:nvSpPr>
        <p:spPr/>
        <p:txBody>
          <a:bodyPr/>
          <a:lstStyle/>
          <a:p>
            <a:r>
              <a:rPr lang="en-US" altLang="zh-CN"/>
              <a:t>1.</a:t>
            </a:r>
            <a:r>
              <a:rPr lang="zh-CN" altLang="en-US"/>
              <a:t>可信计算机标准评价准则</a:t>
            </a:r>
          </a:p>
          <a:p>
            <a:r>
              <a:rPr lang="en-US" altLang="zh-CN"/>
              <a:t>2.</a:t>
            </a:r>
            <a:r>
              <a:rPr lang="zh-CN" altLang="en-US"/>
              <a:t>计算机信息安全保护等级划分准则 </a:t>
            </a: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8322" name="Rectangle 2"/>
          <p:cNvSpPr>
            <a:spLocks noGrp="1" noChangeArrowheads="1"/>
          </p:cNvSpPr>
          <p:nvPr>
            <p:ph type="title"/>
          </p:nvPr>
        </p:nvSpPr>
        <p:spPr/>
        <p:txBody>
          <a:bodyPr/>
          <a:lstStyle/>
          <a:p>
            <a:r>
              <a:rPr lang="en-US" altLang="zh-CN"/>
              <a:t>1.</a:t>
            </a:r>
            <a:r>
              <a:rPr lang="zh-CN" altLang="en-US"/>
              <a:t>可信计算机标准评价准则</a:t>
            </a:r>
          </a:p>
        </p:txBody>
      </p:sp>
      <p:sp>
        <p:nvSpPr>
          <p:cNvPr id="2488323" name="Rectangle 3"/>
          <p:cNvSpPr>
            <a:spLocks noGrp="1" noChangeArrowheads="1"/>
          </p:cNvSpPr>
          <p:nvPr>
            <p:ph type="body" idx="1"/>
          </p:nvPr>
        </p:nvSpPr>
        <p:spPr/>
        <p:txBody>
          <a:bodyPr/>
          <a:lstStyle/>
          <a:p>
            <a:r>
              <a:rPr lang="en-US" altLang="zh-CN"/>
              <a:t>1983</a:t>
            </a:r>
            <a:r>
              <a:rPr lang="zh-CN" altLang="en-US"/>
              <a:t>年美国国防部发表的</a:t>
            </a:r>
            <a:r>
              <a:rPr lang="en-US" altLang="zh-CN"/>
              <a:t>《</a:t>
            </a:r>
            <a:r>
              <a:rPr lang="zh-CN" altLang="en-US"/>
              <a:t>可信计算机标准评价准则</a:t>
            </a:r>
            <a:r>
              <a:rPr lang="en-US" altLang="zh-CN"/>
              <a:t>》</a:t>
            </a:r>
            <a:r>
              <a:rPr lang="zh-CN" altLang="en-US"/>
              <a:t>，简称</a:t>
            </a:r>
            <a:r>
              <a:rPr lang="en-US" altLang="zh-CN"/>
              <a:t>TCSEC</a:t>
            </a:r>
            <a:r>
              <a:rPr lang="zh-CN" altLang="en-US"/>
              <a:t>，又称桔皮书</a:t>
            </a:r>
          </a:p>
          <a:p>
            <a:r>
              <a:rPr lang="zh-CN" altLang="en-US"/>
              <a:t>把计算机安全等级分为</a:t>
            </a:r>
            <a:r>
              <a:rPr lang="en-US" altLang="zh-CN"/>
              <a:t>4</a:t>
            </a:r>
            <a:r>
              <a:rPr lang="zh-CN" altLang="en-US"/>
              <a:t>类</a:t>
            </a:r>
            <a:r>
              <a:rPr lang="en-US" altLang="zh-CN"/>
              <a:t>7</a:t>
            </a:r>
            <a:r>
              <a:rPr lang="zh-CN" altLang="en-US"/>
              <a:t>个级别。依据安全性从低到高的级别，依次为</a:t>
            </a:r>
            <a:r>
              <a:rPr lang="en-US" altLang="zh-CN"/>
              <a:t>D</a:t>
            </a:r>
            <a:r>
              <a:rPr lang="zh-CN" altLang="en-US"/>
              <a:t>、</a:t>
            </a:r>
            <a:r>
              <a:rPr lang="en-US" altLang="zh-CN"/>
              <a:t>C1</a:t>
            </a:r>
            <a:r>
              <a:rPr lang="zh-CN" altLang="en-US"/>
              <a:t>、</a:t>
            </a:r>
            <a:r>
              <a:rPr lang="en-US" altLang="zh-CN"/>
              <a:t>C2</a:t>
            </a:r>
            <a:r>
              <a:rPr lang="zh-CN" altLang="en-US"/>
              <a:t>、</a:t>
            </a:r>
            <a:r>
              <a:rPr lang="en-US" altLang="zh-CN"/>
              <a:t>B1</a:t>
            </a:r>
            <a:r>
              <a:rPr lang="zh-CN" altLang="en-US"/>
              <a:t>、</a:t>
            </a:r>
            <a:r>
              <a:rPr lang="en-US" altLang="zh-CN"/>
              <a:t>B2</a:t>
            </a:r>
            <a:r>
              <a:rPr lang="zh-CN" altLang="en-US"/>
              <a:t>、</a:t>
            </a:r>
            <a:r>
              <a:rPr lang="en-US" altLang="zh-CN"/>
              <a:t>B3</a:t>
            </a:r>
            <a:r>
              <a:rPr lang="zh-CN" altLang="en-US"/>
              <a:t>、</a:t>
            </a:r>
            <a:r>
              <a:rPr lang="en-US" altLang="zh-CN"/>
              <a:t>A</a:t>
            </a:r>
            <a:r>
              <a:rPr lang="zh-CN" altLang="en-US"/>
              <a:t>，每个级别包括了它下级的所有特性。</a:t>
            </a:r>
          </a:p>
          <a:p>
            <a:r>
              <a:rPr lang="en-US" altLang="zh-CN"/>
              <a:t>TCSEC</a:t>
            </a:r>
            <a:r>
              <a:rPr lang="zh-CN" altLang="en-US"/>
              <a:t>标准是计算机网络安全测评的第一个正式标准，具有划时代的意义。</a:t>
            </a: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9501" name="Rectangle 157"/>
          <p:cNvSpPr>
            <a:spLocks noGrp="1" noChangeArrowheads="1"/>
          </p:cNvSpPr>
          <p:nvPr>
            <p:ph type="title"/>
          </p:nvPr>
        </p:nvSpPr>
        <p:spPr/>
        <p:txBody>
          <a:bodyPr/>
          <a:lstStyle/>
          <a:p>
            <a:endParaRPr lang="zh-CN" altLang="zh-CN"/>
          </a:p>
        </p:txBody>
      </p:sp>
      <p:graphicFrame>
        <p:nvGraphicFramePr>
          <p:cNvPr id="2489507" name="Group 163"/>
          <p:cNvGraphicFramePr>
            <a:graphicFrameLocks noGrp="1"/>
          </p:cNvGraphicFramePr>
          <p:nvPr>
            <p:ph idx="1"/>
          </p:nvPr>
        </p:nvGraphicFramePr>
        <p:xfrm>
          <a:off x="250825" y="476250"/>
          <a:ext cx="8605838" cy="5741988"/>
        </p:xfrm>
        <a:graphic>
          <a:graphicData uri="http://schemas.openxmlformats.org/drawingml/2006/table">
            <a:tbl>
              <a:tblPr/>
              <a:tblGrid>
                <a:gridCol w="665163"/>
                <a:gridCol w="2287587"/>
                <a:gridCol w="5653088"/>
              </a:tblGrid>
              <a:tr h="754063">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zh-CN" altLang="en-US" sz="20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级</a:t>
                      </a:r>
                    </a:p>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zh-CN" altLang="en-US" sz="20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别</a:t>
                      </a:r>
                      <a:endParaRPr kumimoji="1" lang="zh-CN" altLang="en-US" sz="2000" b="1"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008000"/>
                      </a:solidFill>
                      <a:prstDash val="solid"/>
                      <a:round/>
                      <a:headEnd type="none" w="med" len="med"/>
                      <a:tailEnd type="none" w="med" len="med"/>
                    </a:lnL>
                    <a:lnR w="25400" cap="flat" cmpd="sng" algn="ctr">
                      <a:solidFill>
                        <a:srgbClr val="C0C0C0"/>
                      </a:solidFill>
                      <a:prstDash val="solid"/>
                      <a:round/>
                      <a:headEnd type="none" w="med" len="med"/>
                      <a:tailEnd type="none" w="med" len="med"/>
                    </a:lnR>
                    <a:lnT w="25400" cap="flat" cmpd="sng" algn="ctr">
                      <a:solidFill>
                        <a:srgbClr val="00800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solidFill>
                      <a:srgbClr val="CCFFCC"/>
                    </a:solid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zh-CN" altLang="en-US" sz="20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名称</a:t>
                      </a:r>
                      <a:endParaRPr kumimoji="1" lang="zh-CN" altLang="en-US" sz="2000" b="1" i="0" u="none" strike="noStrike" cap="none" normalizeH="0" baseline="0" smtClean="0">
                        <a:ln>
                          <a:noFill/>
                        </a:ln>
                        <a:solidFill>
                          <a:schemeClr val="tx1"/>
                        </a:solidFill>
                        <a:effectLst/>
                        <a:latin typeface="Times New Roman" pitchFamily="18" charset="0"/>
                        <a:ea typeface="宋体" pitchFamily="2" charset="-122"/>
                      </a:endParaRPr>
                    </a:p>
                  </a:txBody>
                  <a:tcPr anchor="ctr" horzOverflow="overflow">
                    <a:lnL w="25400" cap="flat" cmpd="sng" algn="ctr">
                      <a:solidFill>
                        <a:srgbClr val="C0C0C0"/>
                      </a:solidFill>
                      <a:prstDash val="solid"/>
                      <a:round/>
                      <a:headEnd type="none" w="med" len="med"/>
                      <a:tailEnd type="none" w="med" len="med"/>
                    </a:lnL>
                    <a:lnR w="25400" cap="flat" cmpd="sng" algn="ctr">
                      <a:solidFill>
                        <a:srgbClr val="C0C0C0"/>
                      </a:solidFill>
                      <a:prstDash val="solid"/>
                      <a:round/>
                      <a:headEnd type="none" w="med" len="med"/>
                      <a:tailEnd type="none" w="med" len="med"/>
                    </a:lnR>
                    <a:lnT w="25400" cap="flat" cmpd="sng" algn="ctr">
                      <a:solidFill>
                        <a:srgbClr val="00800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solidFill>
                      <a:srgbClr val="CCFFCC"/>
                    </a:solid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zh-CN" altLang="en-US" sz="20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特征</a:t>
                      </a:r>
                      <a:endParaRPr kumimoji="1" lang="zh-CN" altLang="en-US" sz="2000" b="1" i="0" u="none" strike="noStrike" cap="none" normalizeH="0" baseline="0" smtClean="0">
                        <a:ln>
                          <a:noFill/>
                        </a:ln>
                        <a:solidFill>
                          <a:schemeClr val="tx1"/>
                        </a:solidFill>
                        <a:effectLst/>
                        <a:latin typeface="Times New Roman" pitchFamily="18" charset="0"/>
                        <a:ea typeface="宋体" pitchFamily="2" charset="-122"/>
                      </a:endParaRPr>
                    </a:p>
                  </a:txBody>
                  <a:tcPr anchor="ctr" horzOverflow="overflow">
                    <a:lnL w="25400" cap="flat" cmpd="sng" algn="ctr">
                      <a:solidFill>
                        <a:srgbClr val="C0C0C0"/>
                      </a:solidFill>
                      <a:prstDash val="solid"/>
                      <a:round/>
                      <a:headEnd type="none" w="med" len="med"/>
                      <a:tailEnd type="none" w="med" len="med"/>
                    </a:lnL>
                    <a:lnR w="25400" cap="flat" cmpd="sng" algn="ctr">
                      <a:solidFill>
                        <a:srgbClr val="008000"/>
                      </a:solidFill>
                      <a:prstDash val="solid"/>
                      <a:round/>
                      <a:headEnd type="none" w="med" len="med"/>
                      <a:tailEnd type="none" w="med" len="med"/>
                    </a:lnR>
                    <a:lnT w="25400" cap="flat" cmpd="sng" algn="ctr">
                      <a:solidFill>
                        <a:srgbClr val="00800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solidFill>
                      <a:srgbClr val="CCFFCC"/>
                    </a:solidFill>
                  </a:tcPr>
                </a:tc>
              </a:tr>
              <a:tr h="752475">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en-US" altLang="zh-CN" sz="20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A</a:t>
                      </a:r>
                      <a:endParaRPr kumimoji="1" lang="en-US" altLang="zh-CN" sz="2000" b="1"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008000"/>
                      </a:solidFill>
                      <a:prstDash val="solid"/>
                      <a:round/>
                      <a:headEnd type="none" w="med" len="med"/>
                      <a:tailEnd type="none" w="med" len="med"/>
                    </a:lnL>
                    <a:lnR w="25400" cap="flat" cmpd="sng" algn="ctr">
                      <a:solidFill>
                        <a:srgbClr val="C0C0C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20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验证设计安全级</a:t>
                      </a:r>
                      <a:endParaRPr kumimoji="1" lang="zh-CN" altLang="en-US" sz="2000" b="1"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C0C0C0"/>
                      </a:solidFill>
                      <a:prstDash val="solid"/>
                      <a:round/>
                      <a:headEnd type="none" w="med" len="med"/>
                      <a:tailEnd type="none" w="med" len="med"/>
                    </a:lnL>
                    <a:lnR w="25400" cap="flat" cmpd="sng" algn="ctr">
                      <a:solidFill>
                        <a:srgbClr val="C0C0C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20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形式化的最高级描述和验证，形式化的隐蔽通道分析，非形式化的代码一致性证明</a:t>
                      </a:r>
                      <a:endParaRPr kumimoji="1" lang="zh-CN" altLang="en-US" sz="2000" b="1"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C0C0C0"/>
                      </a:solidFill>
                      <a:prstDash val="solid"/>
                      <a:round/>
                      <a:headEnd type="none" w="med" len="med"/>
                      <a:tailEnd type="none" w="med" len="med"/>
                    </a:lnL>
                    <a:lnR w="25400" cap="flat" cmpd="sng" algn="ctr">
                      <a:solidFill>
                        <a:srgbClr val="00800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noFill/>
                  </a:tcPr>
                </a:tc>
              </a:tr>
              <a:tr h="466725">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en-US" altLang="zh-CN" sz="20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B3</a:t>
                      </a:r>
                      <a:endParaRPr kumimoji="1" lang="en-US" altLang="zh-CN" sz="2000" b="1"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008000"/>
                      </a:solidFill>
                      <a:prstDash val="solid"/>
                      <a:round/>
                      <a:headEnd type="none" w="med" len="med"/>
                      <a:tailEnd type="none" w="med" len="med"/>
                    </a:lnL>
                    <a:lnR w="25400" cap="flat" cmpd="sng" algn="ctr">
                      <a:solidFill>
                        <a:srgbClr val="C0C0C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20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安全域级</a:t>
                      </a:r>
                      <a:endParaRPr kumimoji="1" lang="zh-CN" altLang="en-US" sz="2000" b="1"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C0C0C0"/>
                      </a:solidFill>
                      <a:prstDash val="solid"/>
                      <a:round/>
                      <a:headEnd type="none" w="med" len="med"/>
                      <a:tailEnd type="none" w="med" len="med"/>
                    </a:lnL>
                    <a:lnR w="25400" cap="flat" cmpd="sng" algn="ctr">
                      <a:solidFill>
                        <a:srgbClr val="C0C0C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20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安全内核，高抗渗透能力</a:t>
                      </a:r>
                      <a:endParaRPr kumimoji="1" lang="zh-CN" altLang="en-US" sz="2000" b="1"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C0C0C0"/>
                      </a:solidFill>
                      <a:prstDash val="solid"/>
                      <a:round/>
                      <a:headEnd type="none" w="med" len="med"/>
                      <a:tailEnd type="none" w="med" len="med"/>
                    </a:lnL>
                    <a:lnR w="25400" cap="flat" cmpd="sng" algn="ctr">
                      <a:solidFill>
                        <a:srgbClr val="00800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noFill/>
                  </a:tcPr>
                </a:tc>
              </a:tr>
              <a:tr h="1042988">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en-US" altLang="zh-CN" sz="20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B2</a:t>
                      </a:r>
                      <a:endParaRPr kumimoji="1" lang="en-US" altLang="zh-CN" sz="2000" b="1"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008000"/>
                      </a:solidFill>
                      <a:prstDash val="solid"/>
                      <a:round/>
                      <a:headEnd type="none" w="med" len="med"/>
                      <a:tailEnd type="none" w="med" len="med"/>
                    </a:lnL>
                    <a:lnR w="25400" cap="flat" cmpd="sng" algn="ctr">
                      <a:solidFill>
                        <a:srgbClr val="C0C0C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20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结构化安全保护级</a:t>
                      </a:r>
                      <a:endParaRPr kumimoji="1" lang="zh-CN" altLang="en-US" sz="2000" b="1"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C0C0C0"/>
                      </a:solidFill>
                      <a:prstDash val="solid"/>
                      <a:round/>
                      <a:headEnd type="none" w="med" len="med"/>
                      <a:tailEnd type="none" w="med" len="med"/>
                    </a:lnL>
                    <a:lnR w="25400" cap="flat" cmpd="sng" algn="ctr">
                      <a:solidFill>
                        <a:srgbClr val="C0C0C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20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面向安全的体系结构，遵循最小授权原则，有较好的抗渗透能力，对所有的主体和客体提供访问控制保护，对系统进行隐蔽通道分析</a:t>
                      </a:r>
                      <a:endParaRPr kumimoji="1" lang="zh-CN" altLang="en-US" sz="2000" b="1"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C0C0C0"/>
                      </a:solidFill>
                      <a:prstDash val="solid"/>
                      <a:round/>
                      <a:headEnd type="none" w="med" len="med"/>
                      <a:tailEnd type="none" w="med" len="med"/>
                    </a:lnL>
                    <a:lnR w="25400" cap="flat" cmpd="sng" algn="ctr">
                      <a:solidFill>
                        <a:srgbClr val="00800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noFill/>
                  </a:tcPr>
                </a:tc>
              </a:tr>
              <a:tr h="752475">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en-US" altLang="zh-CN" sz="20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B1</a:t>
                      </a:r>
                      <a:endParaRPr kumimoji="1" lang="en-US" altLang="zh-CN" sz="2000" b="1"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008000"/>
                      </a:solidFill>
                      <a:prstDash val="solid"/>
                      <a:round/>
                      <a:headEnd type="none" w="med" len="med"/>
                      <a:tailEnd type="none" w="med" len="med"/>
                    </a:lnL>
                    <a:lnR w="25400" cap="flat" cmpd="sng" algn="ctr">
                      <a:solidFill>
                        <a:srgbClr val="C0C0C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20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标记安全保护级</a:t>
                      </a:r>
                      <a:endParaRPr kumimoji="1" lang="zh-CN" altLang="en-US" sz="2000" b="1"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C0C0C0"/>
                      </a:solidFill>
                      <a:prstDash val="solid"/>
                      <a:round/>
                      <a:headEnd type="none" w="med" len="med"/>
                      <a:tailEnd type="none" w="med" len="med"/>
                    </a:lnL>
                    <a:lnR w="25400" cap="flat" cmpd="sng" algn="ctr">
                      <a:solidFill>
                        <a:srgbClr val="C0C0C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20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在</a:t>
                      </a:r>
                      <a:r>
                        <a:rPr kumimoji="1" lang="en-US" altLang="zh-CN" sz="20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C2</a:t>
                      </a:r>
                      <a:r>
                        <a:rPr kumimoji="1" lang="zh-CN" altLang="en-US" sz="20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安全级上增加安全策略模型，数据标记</a:t>
                      </a:r>
                      <a:r>
                        <a:rPr kumimoji="1" lang="en-US" altLang="zh-CN" sz="20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a:t>
                      </a:r>
                      <a:r>
                        <a:rPr kumimoji="1" lang="zh-CN" altLang="en-US" sz="20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安全和属性</a:t>
                      </a:r>
                      <a:r>
                        <a:rPr kumimoji="1" lang="en-US" altLang="zh-CN" sz="20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a:t>
                      </a:r>
                      <a:r>
                        <a:rPr kumimoji="1" lang="zh-CN" altLang="en-US" sz="20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，托管访问控制</a:t>
                      </a:r>
                      <a:endParaRPr kumimoji="1" lang="zh-CN" altLang="en-US" sz="2000" b="1"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C0C0C0"/>
                      </a:solidFill>
                      <a:prstDash val="solid"/>
                      <a:round/>
                      <a:headEnd type="none" w="med" len="med"/>
                      <a:tailEnd type="none" w="med" len="med"/>
                    </a:lnL>
                    <a:lnR w="25400" cap="flat" cmpd="sng" algn="ctr">
                      <a:solidFill>
                        <a:srgbClr val="00800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noFill/>
                  </a:tcPr>
                </a:tc>
              </a:tr>
              <a:tr h="754063">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en-US" altLang="zh-CN" sz="20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C2</a:t>
                      </a:r>
                      <a:endParaRPr kumimoji="1" lang="en-US" altLang="zh-CN" sz="2000" b="1"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008000"/>
                      </a:solidFill>
                      <a:prstDash val="solid"/>
                      <a:round/>
                      <a:headEnd type="none" w="med" len="med"/>
                      <a:tailEnd type="none" w="med" len="med"/>
                    </a:lnL>
                    <a:lnR w="25400" cap="flat" cmpd="sng" algn="ctr">
                      <a:solidFill>
                        <a:srgbClr val="C0C0C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20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访问控制环境保护级</a:t>
                      </a:r>
                      <a:endParaRPr kumimoji="1" lang="zh-CN" altLang="en-US" sz="2000" b="1"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C0C0C0"/>
                      </a:solidFill>
                      <a:prstDash val="solid"/>
                      <a:round/>
                      <a:headEnd type="none" w="med" len="med"/>
                      <a:tailEnd type="none" w="med" len="med"/>
                    </a:lnL>
                    <a:lnR w="25400" cap="flat" cmpd="sng" algn="ctr">
                      <a:solidFill>
                        <a:srgbClr val="C0C0C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20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访问控制，以用户为单位进行广泛的审计</a:t>
                      </a:r>
                      <a:endParaRPr kumimoji="1" lang="zh-CN" altLang="en-US" sz="2000" b="1"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C0C0C0"/>
                      </a:solidFill>
                      <a:prstDash val="solid"/>
                      <a:round/>
                      <a:headEnd type="none" w="med" len="med"/>
                      <a:tailEnd type="none" w="med" len="med"/>
                    </a:lnL>
                    <a:lnR w="25400" cap="flat" cmpd="sng" algn="ctr">
                      <a:solidFill>
                        <a:srgbClr val="00800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noFill/>
                  </a:tcPr>
                </a:tc>
              </a:tr>
              <a:tr h="754063">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en-US" altLang="zh-CN" sz="20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C1</a:t>
                      </a:r>
                      <a:endParaRPr kumimoji="1" lang="en-US" altLang="zh-CN" sz="2000" b="1"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008000"/>
                      </a:solidFill>
                      <a:prstDash val="solid"/>
                      <a:round/>
                      <a:headEnd type="none" w="med" len="med"/>
                      <a:tailEnd type="none" w="med" len="med"/>
                    </a:lnL>
                    <a:lnR w="25400" cap="flat" cmpd="sng" algn="ctr">
                      <a:solidFill>
                        <a:srgbClr val="C0C0C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20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选择性安全保护级</a:t>
                      </a:r>
                      <a:endParaRPr kumimoji="1" lang="zh-CN" altLang="en-US" sz="2000" b="1"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C0C0C0"/>
                      </a:solidFill>
                      <a:prstDash val="solid"/>
                      <a:round/>
                      <a:headEnd type="none" w="med" len="med"/>
                      <a:tailEnd type="none" w="med" len="med"/>
                    </a:lnL>
                    <a:lnR w="25400" cap="flat" cmpd="sng" algn="ctr">
                      <a:solidFill>
                        <a:srgbClr val="C0C0C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20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有选择的访问控制，用户与数据分离，数据以用户组为单位进行保护</a:t>
                      </a:r>
                      <a:endParaRPr kumimoji="1" lang="zh-CN" altLang="en-US" sz="2000" b="1"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C0C0C0"/>
                      </a:solidFill>
                      <a:prstDash val="solid"/>
                      <a:round/>
                      <a:headEnd type="none" w="med" len="med"/>
                      <a:tailEnd type="none" w="med" len="med"/>
                    </a:lnL>
                    <a:lnR w="25400" cap="flat" cmpd="sng" algn="ctr">
                      <a:solidFill>
                        <a:srgbClr val="00800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noFill/>
                  </a:tcPr>
                </a:tc>
              </a:tr>
              <a:tr h="465138">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en-US" altLang="zh-CN" sz="20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D</a:t>
                      </a:r>
                      <a:endParaRPr kumimoji="1" lang="en-US" altLang="zh-CN" sz="2000" b="1"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008000"/>
                      </a:solidFill>
                      <a:prstDash val="solid"/>
                      <a:round/>
                      <a:headEnd type="none" w="med" len="med"/>
                      <a:tailEnd type="none" w="med" len="med"/>
                    </a:lnL>
                    <a:lnR w="25400" cap="flat" cmpd="sng" algn="ctr">
                      <a:solidFill>
                        <a:srgbClr val="C0C0C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008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20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最低安全保护级</a:t>
                      </a:r>
                      <a:endParaRPr kumimoji="1" lang="zh-CN" altLang="en-US" sz="2000" b="1"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C0C0C0"/>
                      </a:solidFill>
                      <a:prstDash val="solid"/>
                      <a:round/>
                      <a:headEnd type="none" w="med" len="med"/>
                      <a:tailEnd type="none" w="med" len="med"/>
                    </a:lnL>
                    <a:lnR w="25400" cap="flat" cmpd="sng" algn="ctr">
                      <a:solidFill>
                        <a:srgbClr val="C0C0C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008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20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保护措施很少，没有安全功能</a:t>
                      </a:r>
                      <a:endParaRPr kumimoji="1" lang="zh-CN" altLang="en-US" sz="2000" b="1"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C0C0C0"/>
                      </a:solidFill>
                      <a:prstDash val="solid"/>
                      <a:round/>
                      <a:headEnd type="none" w="med" len="med"/>
                      <a:tailEnd type="none" w="med" len="med"/>
                    </a:lnL>
                    <a:lnR w="25400" cap="flat" cmpd="sng" algn="ctr">
                      <a:solidFill>
                        <a:srgbClr val="00800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008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1394" name="Rectangle 2"/>
          <p:cNvSpPr>
            <a:spLocks noGrp="1" noChangeArrowheads="1"/>
          </p:cNvSpPr>
          <p:nvPr>
            <p:ph type="title"/>
          </p:nvPr>
        </p:nvSpPr>
        <p:spPr/>
        <p:txBody>
          <a:bodyPr/>
          <a:lstStyle/>
          <a:p>
            <a:r>
              <a:rPr lang="en-US" altLang="zh-CN" sz="3600"/>
              <a:t>2.</a:t>
            </a:r>
            <a:r>
              <a:rPr lang="zh-CN" altLang="en-US" sz="3600"/>
              <a:t>计算机信息安全保护等级划分准则</a:t>
            </a:r>
          </a:p>
        </p:txBody>
      </p:sp>
      <p:sp>
        <p:nvSpPr>
          <p:cNvPr id="2491395" name="Rectangle 3"/>
          <p:cNvSpPr>
            <a:spLocks noGrp="1" noChangeArrowheads="1"/>
          </p:cNvSpPr>
          <p:nvPr>
            <p:ph type="body" idx="1"/>
          </p:nvPr>
        </p:nvSpPr>
        <p:spPr>
          <a:xfrm>
            <a:off x="838200" y="1341438"/>
            <a:ext cx="8305800" cy="863600"/>
          </a:xfrm>
        </p:spPr>
        <p:txBody>
          <a:bodyPr/>
          <a:lstStyle/>
          <a:p>
            <a:pPr>
              <a:lnSpc>
                <a:spcPct val="80000"/>
              </a:lnSpc>
            </a:pPr>
            <a:r>
              <a:rPr lang="zh-CN" altLang="en-US" sz="2000"/>
              <a:t>我国于</a:t>
            </a:r>
            <a:r>
              <a:rPr lang="en-US" altLang="zh-CN" sz="2000"/>
              <a:t>2001</a:t>
            </a:r>
            <a:r>
              <a:rPr lang="zh-CN" altLang="en-US" sz="2000"/>
              <a:t>年</a:t>
            </a:r>
            <a:r>
              <a:rPr lang="en-US" altLang="zh-CN" sz="2000"/>
              <a:t>1</a:t>
            </a:r>
            <a:r>
              <a:rPr lang="zh-CN" altLang="en-US" sz="2000"/>
              <a:t>月</a:t>
            </a:r>
            <a:r>
              <a:rPr lang="en-US" altLang="zh-CN" sz="2000"/>
              <a:t>1</a:t>
            </a:r>
            <a:r>
              <a:rPr lang="zh-CN" altLang="en-US" sz="2000"/>
              <a:t>日起实施的</a:t>
            </a:r>
            <a:r>
              <a:rPr lang="en-US" altLang="zh-CN" sz="2000"/>
              <a:t>《</a:t>
            </a:r>
            <a:r>
              <a:rPr lang="zh-CN" altLang="en-US" sz="2000"/>
              <a:t>计算机信息系统安全保护等级划分准则</a:t>
            </a:r>
            <a:r>
              <a:rPr lang="en-US" altLang="zh-CN" sz="2000"/>
              <a:t>》</a:t>
            </a:r>
            <a:r>
              <a:rPr lang="zh-CN" altLang="en-US" sz="2000"/>
              <a:t>将计算机安全保护等级划分为</a:t>
            </a:r>
            <a:r>
              <a:rPr lang="en-US" altLang="zh-CN" sz="2000"/>
              <a:t>5</a:t>
            </a:r>
            <a:r>
              <a:rPr lang="zh-CN" altLang="en-US" sz="2000"/>
              <a:t>个等级：从第</a:t>
            </a:r>
            <a:r>
              <a:rPr lang="en-US" altLang="zh-CN" sz="2000"/>
              <a:t>1</a:t>
            </a:r>
            <a:r>
              <a:rPr lang="zh-CN" altLang="en-US" sz="2000"/>
              <a:t>级到第</a:t>
            </a:r>
            <a:r>
              <a:rPr lang="en-US" altLang="zh-CN" sz="2000"/>
              <a:t>5</a:t>
            </a:r>
            <a:r>
              <a:rPr lang="zh-CN" altLang="en-US" sz="2000"/>
              <a:t>级，安全性依次提高。</a:t>
            </a:r>
          </a:p>
        </p:txBody>
      </p:sp>
      <p:graphicFrame>
        <p:nvGraphicFramePr>
          <p:cNvPr id="2491514" name="Group 122"/>
          <p:cNvGraphicFramePr>
            <a:graphicFrameLocks noGrp="1"/>
          </p:cNvGraphicFramePr>
          <p:nvPr>
            <p:ph sz="half" idx="4294967295"/>
          </p:nvPr>
        </p:nvGraphicFramePr>
        <p:xfrm>
          <a:off x="611188" y="2205038"/>
          <a:ext cx="8532812" cy="4937125"/>
        </p:xfrm>
        <a:graphic>
          <a:graphicData uri="http://schemas.openxmlformats.org/drawingml/2006/table">
            <a:tbl>
              <a:tblPr/>
              <a:tblGrid>
                <a:gridCol w="827087"/>
                <a:gridCol w="1804988"/>
                <a:gridCol w="5900737"/>
              </a:tblGrid>
              <a:tr h="365125">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zh-CN" altLang="en-US"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级别</a:t>
                      </a:r>
                      <a:endParaRPr kumimoji="1" lang="zh-CN" altLang="en-US" sz="1800" b="1"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008000"/>
                      </a:solidFill>
                      <a:prstDash val="solid"/>
                      <a:round/>
                      <a:headEnd type="none" w="med" len="med"/>
                      <a:tailEnd type="none" w="med" len="med"/>
                    </a:lnL>
                    <a:lnR w="25400" cap="flat" cmpd="sng" algn="ctr">
                      <a:solidFill>
                        <a:srgbClr val="C0C0C0"/>
                      </a:solidFill>
                      <a:prstDash val="solid"/>
                      <a:round/>
                      <a:headEnd type="none" w="med" len="med"/>
                      <a:tailEnd type="none" w="med" len="med"/>
                    </a:lnR>
                    <a:lnT w="25400" cap="flat" cmpd="sng" algn="ctr">
                      <a:solidFill>
                        <a:srgbClr val="00800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solidFill>
                      <a:srgbClr val="CCFFCC"/>
                    </a:solid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zh-CN" altLang="en-US"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名称</a:t>
                      </a:r>
                      <a:endParaRPr kumimoji="1" lang="zh-CN" altLang="en-US" sz="1800" b="1" i="0" u="none" strike="noStrike" cap="none" normalizeH="0" baseline="0" smtClean="0">
                        <a:ln>
                          <a:noFill/>
                        </a:ln>
                        <a:solidFill>
                          <a:schemeClr val="tx1"/>
                        </a:solidFill>
                        <a:effectLst/>
                        <a:latin typeface="Times New Roman" pitchFamily="18" charset="0"/>
                        <a:ea typeface="宋体" pitchFamily="2" charset="-122"/>
                      </a:endParaRPr>
                    </a:p>
                  </a:txBody>
                  <a:tcPr anchor="ctr" horzOverflow="overflow">
                    <a:lnL w="25400" cap="flat" cmpd="sng" algn="ctr">
                      <a:solidFill>
                        <a:srgbClr val="C0C0C0"/>
                      </a:solidFill>
                      <a:prstDash val="solid"/>
                      <a:round/>
                      <a:headEnd type="none" w="med" len="med"/>
                      <a:tailEnd type="none" w="med" len="med"/>
                    </a:lnL>
                    <a:lnR w="25400" cap="flat" cmpd="sng" algn="ctr">
                      <a:solidFill>
                        <a:srgbClr val="C0C0C0"/>
                      </a:solidFill>
                      <a:prstDash val="solid"/>
                      <a:round/>
                      <a:headEnd type="none" w="med" len="med"/>
                      <a:tailEnd type="none" w="med" len="med"/>
                    </a:lnR>
                    <a:lnT w="25400" cap="flat" cmpd="sng" algn="ctr">
                      <a:solidFill>
                        <a:srgbClr val="00800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solidFill>
                      <a:srgbClr val="CCFFCC"/>
                    </a:solid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zh-CN" altLang="en-US"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保护功能</a:t>
                      </a:r>
                      <a:endParaRPr kumimoji="1" lang="zh-CN" altLang="en-US" sz="1800" b="1" i="0" u="none" strike="noStrike" cap="none" normalizeH="0" baseline="0" smtClean="0">
                        <a:ln>
                          <a:noFill/>
                        </a:ln>
                        <a:solidFill>
                          <a:schemeClr val="tx1"/>
                        </a:solidFill>
                        <a:effectLst/>
                        <a:latin typeface="Times New Roman" pitchFamily="18" charset="0"/>
                        <a:ea typeface="宋体" pitchFamily="2" charset="-122"/>
                      </a:endParaRPr>
                    </a:p>
                  </a:txBody>
                  <a:tcPr anchor="ctr" horzOverflow="overflow">
                    <a:lnL w="25400" cap="flat" cmpd="sng" algn="ctr">
                      <a:solidFill>
                        <a:srgbClr val="C0C0C0"/>
                      </a:solidFill>
                      <a:prstDash val="solid"/>
                      <a:round/>
                      <a:headEnd type="none" w="med" len="med"/>
                      <a:tailEnd type="none" w="med" len="med"/>
                    </a:lnL>
                    <a:lnR w="25400" cap="flat" cmpd="sng" algn="ctr">
                      <a:solidFill>
                        <a:srgbClr val="008000"/>
                      </a:solidFill>
                      <a:prstDash val="solid"/>
                      <a:round/>
                      <a:headEnd type="none" w="med" len="med"/>
                      <a:tailEnd type="none" w="med" len="med"/>
                    </a:lnR>
                    <a:lnT w="25400" cap="flat" cmpd="sng" algn="ctr">
                      <a:solidFill>
                        <a:srgbClr val="00800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solidFill>
                      <a:srgbClr val="CCFFCC"/>
                    </a:solidFill>
                  </a:tcPr>
                </a:tc>
              </a:tr>
              <a:tr h="593725">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zh-CN" altLang="en-US"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第</a:t>
                      </a:r>
                      <a:r>
                        <a:rPr kumimoji="1" lang="en-US" altLang="zh-CN"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1</a:t>
                      </a:r>
                      <a:r>
                        <a:rPr kumimoji="1" lang="zh-CN" altLang="en-US"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级</a:t>
                      </a:r>
                      <a:endParaRPr kumimoji="1" lang="zh-CN" altLang="en-US" sz="1800" b="1"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008000"/>
                      </a:solidFill>
                      <a:prstDash val="solid"/>
                      <a:round/>
                      <a:headEnd type="none" w="med" len="med"/>
                      <a:tailEnd type="none" w="med" len="med"/>
                    </a:lnL>
                    <a:lnR w="25400" cap="flat" cmpd="sng" algn="ctr">
                      <a:solidFill>
                        <a:srgbClr val="C0C0C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用户自主保护级</a:t>
                      </a:r>
                      <a:endParaRPr kumimoji="1" lang="zh-CN" altLang="en-US" sz="1800" b="1"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C0C0C0"/>
                      </a:solidFill>
                      <a:prstDash val="solid"/>
                      <a:round/>
                      <a:headEnd type="none" w="med" len="med"/>
                      <a:tailEnd type="none" w="med" len="med"/>
                    </a:lnL>
                    <a:lnR w="25400" cap="flat" cmpd="sng" algn="ctr">
                      <a:solidFill>
                        <a:srgbClr val="C0C0C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用户具有自主安全保护能力，保护用户和用户组信息，避免被其他用户非法读写和破坏</a:t>
                      </a:r>
                      <a:endParaRPr kumimoji="1" lang="zh-CN" altLang="en-US" sz="1800" b="1"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C0C0C0"/>
                      </a:solidFill>
                      <a:prstDash val="solid"/>
                      <a:round/>
                      <a:headEnd type="none" w="med" len="med"/>
                      <a:tailEnd type="none" w="med" len="med"/>
                    </a:lnL>
                    <a:lnR w="25400" cap="flat" cmpd="sng" algn="ctr">
                      <a:solidFill>
                        <a:srgbClr val="00800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noFill/>
                  </a:tcPr>
                </a:tc>
              </a:tr>
              <a:tr h="820738">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zh-CN" altLang="en-US"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第</a:t>
                      </a:r>
                      <a:r>
                        <a:rPr kumimoji="1" lang="en-US" altLang="zh-CN"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2</a:t>
                      </a:r>
                      <a:r>
                        <a:rPr kumimoji="1" lang="zh-CN" altLang="en-US"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级</a:t>
                      </a:r>
                      <a:endParaRPr kumimoji="1" lang="zh-CN" altLang="en-US" sz="1800" b="1"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008000"/>
                      </a:solidFill>
                      <a:prstDash val="solid"/>
                      <a:round/>
                      <a:headEnd type="none" w="med" len="med"/>
                      <a:tailEnd type="none" w="med" len="med"/>
                    </a:lnL>
                    <a:lnR w="25400" cap="flat" cmpd="sng" algn="ctr">
                      <a:solidFill>
                        <a:srgbClr val="C0C0C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系统审计保护级</a:t>
                      </a:r>
                      <a:endParaRPr kumimoji="1" lang="zh-CN" altLang="en-US" sz="1800" b="1"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C0C0C0"/>
                      </a:solidFill>
                      <a:prstDash val="solid"/>
                      <a:round/>
                      <a:headEnd type="none" w="med" len="med"/>
                      <a:tailEnd type="none" w="med" len="med"/>
                    </a:lnL>
                    <a:lnR w="25400" cap="flat" cmpd="sng" algn="ctr">
                      <a:solidFill>
                        <a:srgbClr val="C0C0C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具备第</a:t>
                      </a:r>
                      <a:r>
                        <a:rPr kumimoji="1" lang="en-US" altLang="zh-CN"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1</a:t>
                      </a:r>
                      <a:r>
                        <a:rPr kumimoji="1" lang="zh-CN" altLang="en-US"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级的保护功能，并创建和维护访问审计跟踪记录，以记录与系统安全相关事件发生的日期、时间、用户及事件类型等信息，使所有用户对自己的行为负责</a:t>
                      </a:r>
                      <a:endParaRPr kumimoji="1" lang="zh-CN" altLang="en-US" sz="1800" b="1"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C0C0C0"/>
                      </a:solidFill>
                      <a:prstDash val="solid"/>
                      <a:round/>
                      <a:headEnd type="none" w="med" len="med"/>
                      <a:tailEnd type="none" w="med" len="med"/>
                    </a:lnL>
                    <a:lnR w="25400" cap="flat" cmpd="sng" algn="ctr">
                      <a:solidFill>
                        <a:srgbClr val="00800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noFill/>
                  </a:tcPr>
                </a:tc>
              </a:tr>
              <a:tr h="819150">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zh-CN" altLang="en-US"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第</a:t>
                      </a:r>
                      <a:r>
                        <a:rPr kumimoji="1" lang="en-US" altLang="zh-CN"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3</a:t>
                      </a:r>
                      <a:r>
                        <a:rPr kumimoji="1" lang="zh-CN" altLang="en-US"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级</a:t>
                      </a:r>
                      <a:endParaRPr kumimoji="1" lang="zh-CN" altLang="en-US" sz="1800" b="1"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008000"/>
                      </a:solidFill>
                      <a:prstDash val="solid"/>
                      <a:round/>
                      <a:headEnd type="none" w="med" len="med"/>
                      <a:tailEnd type="none" w="med" len="med"/>
                    </a:lnL>
                    <a:lnR w="25400" cap="flat" cmpd="sng" algn="ctr">
                      <a:solidFill>
                        <a:srgbClr val="C0C0C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安全标记保护级</a:t>
                      </a:r>
                      <a:endParaRPr kumimoji="1" lang="zh-CN" altLang="en-US" sz="1800" b="1"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C0C0C0"/>
                      </a:solidFill>
                      <a:prstDash val="solid"/>
                      <a:round/>
                      <a:headEnd type="none" w="med" len="med"/>
                      <a:tailEnd type="none" w="med" len="med"/>
                    </a:lnL>
                    <a:lnR w="25400" cap="flat" cmpd="sng" algn="ctr">
                      <a:solidFill>
                        <a:srgbClr val="C0C0C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具备第</a:t>
                      </a:r>
                      <a:r>
                        <a:rPr kumimoji="1" lang="en-US" altLang="zh-CN"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2</a:t>
                      </a:r>
                      <a:r>
                        <a:rPr kumimoji="1" lang="zh-CN" altLang="en-US"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级的保护功能，并为访问者和访问对象指定安全标记，以访问对象标记的安全级别限制访问者的访问权限，实现对访问对象的强制访问</a:t>
                      </a:r>
                      <a:endParaRPr kumimoji="1" lang="zh-CN" altLang="en-US" sz="1800" b="1"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C0C0C0"/>
                      </a:solidFill>
                      <a:prstDash val="solid"/>
                      <a:round/>
                      <a:headEnd type="none" w="med" len="med"/>
                      <a:tailEnd type="none" w="med" len="med"/>
                    </a:lnL>
                    <a:lnR w="25400" cap="flat" cmpd="sng" algn="ctr">
                      <a:solidFill>
                        <a:srgbClr val="00800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noFill/>
                  </a:tcPr>
                </a:tc>
              </a:tr>
              <a:tr h="822325">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zh-CN" altLang="en-US"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第</a:t>
                      </a:r>
                      <a:r>
                        <a:rPr kumimoji="1" lang="en-US" altLang="zh-CN"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4</a:t>
                      </a:r>
                      <a:r>
                        <a:rPr kumimoji="1" lang="zh-CN" altLang="en-US"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级</a:t>
                      </a:r>
                      <a:endParaRPr kumimoji="1" lang="zh-CN" altLang="en-US" sz="1800" b="1"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008000"/>
                      </a:solidFill>
                      <a:prstDash val="solid"/>
                      <a:round/>
                      <a:headEnd type="none" w="med" len="med"/>
                      <a:tailEnd type="none" w="med" len="med"/>
                    </a:lnL>
                    <a:lnR w="25400" cap="flat" cmpd="sng" algn="ctr">
                      <a:solidFill>
                        <a:srgbClr val="C0C0C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结构化保护级</a:t>
                      </a:r>
                      <a:endParaRPr kumimoji="1" lang="zh-CN" altLang="en-US" sz="1800" b="1"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C0C0C0"/>
                      </a:solidFill>
                      <a:prstDash val="solid"/>
                      <a:round/>
                      <a:headEnd type="none" w="med" len="med"/>
                      <a:tailEnd type="none" w="med" len="med"/>
                    </a:lnL>
                    <a:lnR w="25400" cap="flat" cmpd="sng" algn="ctr">
                      <a:solidFill>
                        <a:srgbClr val="C0C0C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具备第</a:t>
                      </a:r>
                      <a:r>
                        <a:rPr kumimoji="1" lang="en-US" altLang="zh-CN"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3</a:t>
                      </a:r>
                      <a:r>
                        <a:rPr kumimoji="1" lang="zh-CN" altLang="en-US"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级的保护功能，并将安全保护机制划分为关键部分和非关键部分两层结构，其中的关键部分直接控制访问者对访问对象的访问。该级具有很强的抗渗透性。</a:t>
                      </a:r>
                      <a:endParaRPr kumimoji="1" lang="zh-CN" altLang="en-US" sz="1800" b="1"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C0C0C0"/>
                      </a:solidFill>
                      <a:prstDash val="solid"/>
                      <a:round/>
                      <a:headEnd type="none" w="med" len="med"/>
                      <a:tailEnd type="none" w="med" len="med"/>
                    </a:lnL>
                    <a:lnR w="25400" cap="flat" cmpd="sng" algn="ctr">
                      <a:solidFill>
                        <a:srgbClr val="00800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C0C0C0"/>
                      </a:solidFill>
                      <a:prstDash val="solid"/>
                      <a:round/>
                      <a:headEnd type="none" w="med" len="med"/>
                      <a:tailEnd type="none" w="med" len="med"/>
                    </a:lnB>
                    <a:lnTlToBr>
                      <a:noFill/>
                    </a:lnTlToBr>
                    <a:lnBlToTr>
                      <a:noFill/>
                    </a:lnBlToTr>
                    <a:noFill/>
                  </a:tcPr>
                </a:tc>
              </a:tr>
              <a:tr h="592138">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zh-CN" altLang="en-US"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第</a:t>
                      </a:r>
                      <a:r>
                        <a:rPr kumimoji="1" lang="en-US" altLang="zh-CN"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5</a:t>
                      </a:r>
                      <a:r>
                        <a:rPr kumimoji="1" lang="zh-CN" altLang="en-US"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级</a:t>
                      </a:r>
                      <a:endParaRPr kumimoji="1" lang="zh-CN" altLang="en-US" sz="1800" b="1"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008000"/>
                      </a:solidFill>
                      <a:prstDash val="solid"/>
                      <a:round/>
                      <a:headEnd type="none" w="med" len="med"/>
                      <a:tailEnd type="none" w="med" len="med"/>
                    </a:lnL>
                    <a:lnR w="25400" cap="flat" cmpd="sng" algn="ctr">
                      <a:solidFill>
                        <a:srgbClr val="C0C0C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008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安全域保护级</a:t>
                      </a:r>
                      <a:endParaRPr kumimoji="1" lang="zh-CN" altLang="en-US" sz="1800" b="1"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C0C0C0"/>
                      </a:solidFill>
                      <a:prstDash val="solid"/>
                      <a:round/>
                      <a:headEnd type="none" w="med" len="med"/>
                      <a:tailEnd type="none" w="med" len="med"/>
                    </a:lnL>
                    <a:lnR w="25400" cap="flat" cmpd="sng" algn="ctr">
                      <a:solidFill>
                        <a:srgbClr val="C0C0C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008000"/>
                      </a:solidFill>
                      <a:prstDash val="solid"/>
                      <a:round/>
                      <a:headEnd type="none" w="med" len="med"/>
                      <a:tailEnd type="none" w="med" len="med"/>
                    </a:lnB>
                    <a:lnTlToBr>
                      <a:noFill/>
                    </a:lnTlToBr>
                    <a:lnBlToTr>
                      <a:noFill/>
                    </a:lnBlToTr>
                    <a:noFill/>
                  </a:tcPr>
                </a:tc>
                <a:tc>
                  <a:txBody>
                    <a:bodyPr/>
                    <a:lstStyle>
                      <a:lvl1pPr marL="342900" indent="-342900">
                        <a:defRPr sz="2400" b="1">
                          <a:solidFill>
                            <a:srgbClr val="000000"/>
                          </a:solidFill>
                          <a:latin typeface="Arial Black" pitchFamily="34" charset="0"/>
                          <a:ea typeface="宋体" pitchFamily="2" charset="-122"/>
                        </a:defRPr>
                      </a:lvl1pPr>
                      <a:lvl2pPr marL="742950" indent="-285750">
                        <a:defRPr sz="2000" b="1">
                          <a:solidFill>
                            <a:srgbClr val="000000"/>
                          </a:solidFill>
                          <a:latin typeface="Arial Black" pitchFamily="34" charset="0"/>
                          <a:ea typeface="宋体" pitchFamily="2" charset="-122"/>
                        </a:defRPr>
                      </a:lvl2pPr>
                      <a:lvl3pPr marL="1143000" indent="-228600">
                        <a:buClr>
                          <a:schemeClr val="tx1"/>
                        </a:buClr>
                        <a:defRPr sz="2000" b="1">
                          <a:solidFill>
                            <a:schemeClr val="tx1"/>
                          </a:solidFill>
                          <a:latin typeface="Arial Black" pitchFamily="34" charset="0"/>
                          <a:ea typeface="宋体" pitchFamily="2" charset="-122"/>
                        </a:defRPr>
                      </a:lvl3pPr>
                      <a:lvl4pPr marL="1600200" indent="-228600">
                        <a:defRPr>
                          <a:solidFill>
                            <a:schemeClr val="tx1"/>
                          </a:solidFill>
                          <a:latin typeface="Arial Black" pitchFamily="34" charset="0"/>
                          <a:ea typeface="黑体" pitchFamily="49" charset="-122"/>
                        </a:defRPr>
                      </a:lvl4pPr>
                      <a:lvl5pPr marL="2057400" indent="-228600">
                        <a:defRPr>
                          <a:solidFill>
                            <a:schemeClr val="tx1"/>
                          </a:solidFill>
                          <a:latin typeface="Arial Black" pitchFamily="34" charset="0"/>
                          <a:ea typeface="黑体" pitchFamily="49" charset="-122"/>
                        </a:defRPr>
                      </a:lvl5pPr>
                      <a:lvl6pPr marL="2514600" indent="-228600" fontAlgn="base">
                        <a:spcBef>
                          <a:spcPct val="20000"/>
                        </a:spcBef>
                        <a:spcAft>
                          <a:spcPct val="0"/>
                        </a:spcAft>
                        <a:defRPr>
                          <a:solidFill>
                            <a:schemeClr val="tx1"/>
                          </a:solidFill>
                          <a:latin typeface="Arial Black" pitchFamily="34" charset="0"/>
                          <a:ea typeface="黑体" pitchFamily="49" charset="-122"/>
                        </a:defRPr>
                      </a:lvl6pPr>
                      <a:lvl7pPr marL="2971800" indent="-228600" fontAlgn="base">
                        <a:spcBef>
                          <a:spcPct val="20000"/>
                        </a:spcBef>
                        <a:spcAft>
                          <a:spcPct val="0"/>
                        </a:spcAft>
                        <a:defRPr>
                          <a:solidFill>
                            <a:schemeClr val="tx1"/>
                          </a:solidFill>
                          <a:latin typeface="Arial Black" pitchFamily="34" charset="0"/>
                          <a:ea typeface="黑体" pitchFamily="49" charset="-122"/>
                        </a:defRPr>
                      </a:lvl7pPr>
                      <a:lvl8pPr marL="3429000" indent="-228600" fontAlgn="base">
                        <a:spcBef>
                          <a:spcPct val="20000"/>
                        </a:spcBef>
                        <a:spcAft>
                          <a:spcPct val="0"/>
                        </a:spcAft>
                        <a:defRPr>
                          <a:solidFill>
                            <a:schemeClr val="tx1"/>
                          </a:solidFill>
                          <a:latin typeface="Arial Black" pitchFamily="34" charset="0"/>
                          <a:ea typeface="黑体" pitchFamily="49" charset="-122"/>
                        </a:defRPr>
                      </a:lvl8pPr>
                      <a:lvl9pPr marL="3886200" indent="-228600" fontAlgn="base">
                        <a:spcBef>
                          <a:spcPct val="20000"/>
                        </a:spcBef>
                        <a:spcAft>
                          <a:spcPct val="0"/>
                        </a:spcAft>
                        <a:defRPr>
                          <a:solidFill>
                            <a:schemeClr val="tx1"/>
                          </a:solidFill>
                          <a:latin typeface="Arial Black" pitchFamily="34" charset="0"/>
                          <a:ea typeface="黑体" pitchFamily="49" charset="-122"/>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zh-CN" altLang="en-US"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具备第</a:t>
                      </a:r>
                      <a:r>
                        <a:rPr kumimoji="1" lang="en-US" altLang="zh-CN"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4</a:t>
                      </a:r>
                      <a:r>
                        <a:rPr kumimoji="1" lang="zh-CN" altLang="en-US" sz="18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级的保护功能，并增加了访问验证功能，负责仲裁访问者对访问对象的所有访问活动。该级具有极强的抗渗透性。</a:t>
                      </a:r>
                      <a:endParaRPr kumimoji="1" lang="zh-CN" altLang="en-US" sz="1800" b="1"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C0C0C0"/>
                      </a:solidFill>
                      <a:prstDash val="solid"/>
                      <a:round/>
                      <a:headEnd type="none" w="med" len="med"/>
                      <a:tailEnd type="none" w="med" len="med"/>
                    </a:lnL>
                    <a:lnR w="25400" cap="flat" cmpd="sng" algn="ctr">
                      <a:solidFill>
                        <a:srgbClr val="008000"/>
                      </a:solidFill>
                      <a:prstDash val="solid"/>
                      <a:round/>
                      <a:headEnd type="none" w="med" len="med"/>
                      <a:tailEnd type="none" w="med" len="med"/>
                    </a:lnR>
                    <a:lnT w="25400" cap="flat" cmpd="sng" algn="ctr">
                      <a:solidFill>
                        <a:srgbClr val="C0C0C0"/>
                      </a:solidFill>
                      <a:prstDash val="solid"/>
                      <a:round/>
                      <a:headEnd type="none" w="med" len="med"/>
                      <a:tailEnd type="none" w="med" len="med"/>
                    </a:lnT>
                    <a:lnB w="25400" cap="flat" cmpd="sng" algn="ctr">
                      <a:solidFill>
                        <a:srgbClr val="008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2418" name="Rectangle 2"/>
          <p:cNvSpPr>
            <a:spLocks noGrp="1" noChangeArrowheads="1"/>
          </p:cNvSpPr>
          <p:nvPr>
            <p:ph type="title"/>
          </p:nvPr>
        </p:nvSpPr>
        <p:spPr/>
        <p:txBody>
          <a:bodyPr/>
          <a:lstStyle/>
          <a:p>
            <a:r>
              <a:rPr lang="zh-CN" altLang="en-US" b="1"/>
              <a:t>网络安全测评内容</a:t>
            </a:r>
            <a:endParaRPr lang="zh-CN" altLang="en-US"/>
          </a:p>
        </p:txBody>
      </p:sp>
      <p:sp>
        <p:nvSpPr>
          <p:cNvPr id="2492419" name="Rectangle 3"/>
          <p:cNvSpPr>
            <a:spLocks noGrp="1" noChangeArrowheads="1"/>
          </p:cNvSpPr>
          <p:nvPr>
            <p:ph type="body" idx="1"/>
          </p:nvPr>
        </p:nvSpPr>
        <p:spPr/>
        <p:txBody>
          <a:bodyPr/>
          <a:lstStyle/>
          <a:p>
            <a:r>
              <a:rPr lang="zh-CN" altLang="en-US"/>
              <a:t>通过对网络系统全面、充分、有效的安全测评</a:t>
            </a:r>
            <a:r>
              <a:rPr lang="en-US" altLang="zh-CN"/>
              <a:t>,</a:t>
            </a:r>
            <a:r>
              <a:rPr lang="zh-CN" altLang="en-US"/>
              <a:t>能够快速查出网络上存在的安全隐患、网络系统中存在的安全漏洞、网络系统的抗攻击能力等。网络安全测评的内容大致有以下几个方面：</a:t>
            </a:r>
          </a:p>
          <a:p>
            <a:pPr lvl="1"/>
            <a:r>
              <a:rPr lang="en-US" altLang="zh-CN"/>
              <a:t>(1)</a:t>
            </a:r>
            <a:r>
              <a:rPr lang="zh-CN" altLang="en-US"/>
              <a:t>安全策略测评</a:t>
            </a:r>
          </a:p>
          <a:p>
            <a:pPr lvl="1"/>
            <a:r>
              <a:rPr lang="en-US" altLang="zh-CN"/>
              <a:t>(2)</a:t>
            </a:r>
            <a:r>
              <a:rPr lang="zh-CN" altLang="en-US"/>
              <a:t>网络物理安全测评</a:t>
            </a:r>
          </a:p>
          <a:p>
            <a:pPr lvl="1"/>
            <a:r>
              <a:rPr lang="en-US" altLang="zh-CN"/>
              <a:t>(3)</a:t>
            </a:r>
            <a:r>
              <a:rPr lang="zh-CN" altLang="en-US"/>
              <a:t>网络体系的安全性测评</a:t>
            </a:r>
          </a:p>
          <a:p>
            <a:pPr lvl="1"/>
            <a:r>
              <a:rPr lang="en-US" altLang="zh-CN"/>
              <a:t>(4)</a:t>
            </a:r>
            <a:r>
              <a:rPr lang="zh-CN" altLang="en-US"/>
              <a:t>安全服务测评</a:t>
            </a:r>
          </a:p>
          <a:p>
            <a:pPr lvl="1"/>
            <a:r>
              <a:rPr lang="en-US" altLang="zh-CN"/>
              <a:t>(5)</a:t>
            </a:r>
            <a:r>
              <a:rPr lang="zh-CN" altLang="en-US"/>
              <a:t>病毒防护安全性测评</a:t>
            </a:r>
          </a:p>
          <a:p>
            <a:pPr lvl="1"/>
            <a:r>
              <a:rPr lang="en-US" altLang="zh-CN"/>
              <a:t>(6)</a:t>
            </a:r>
            <a:r>
              <a:rPr lang="zh-CN" altLang="en-US"/>
              <a:t>其它测评，如审计的安全性测评、备份的安全性测评、紧急事件响应测评、安全组织和管理测评等</a:t>
            </a: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5490" name="Rectangle 2"/>
          <p:cNvSpPr>
            <a:spLocks noGrp="1" noChangeArrowheads="1"/>
          </p:cNvSpPr>
          <p:nvPr>
            <p:ph type="title"/>
          </p:nvPr>
        </p:nvSpPr>
        <p:spPr/>
        <p:txBody>
          <a:bodyPr/>
          <a:lstStyle/>
          <a:p>
            <a:r>
              <a:rPr lang="en-US" altLang="zh-CN"/>
              <a:t>(1)</a:t>
            </a:r>
            <a:r>
              <a:rPr lang="zh-CN" altLang="en-US"/>
              <a:t>安全策略测评</a:t>
            </a:r>
          </a:p>
        </p:txBody>
      </p:sp>
      <p:sp>
        <p:nvSpPr>
          <p:cNvPr id="2495491" name="Rectangle 3"/>
          <p:cNvSpPr>
            <a:spLocks noGrp="1" noChangeArrowheads="1"/>
          </p:cNvSpPr>
          <p:nvPr>
            <p:ph type="body" idx="1"/>
          </p:nvPr>
        </p:nvSpPr>
        <p:spPr/>
        <p:txBody>
          <a:bodyPr/>
          <a:lstStyle/>
          <a:p>
            <a:r>
              <a:rPr lang="zh-CN" altLang="en-US"/>
              <a:t>安全策略测评的内容包括：根据网络系统规划和设计文档、安全需求分析文档、网络安全风险评估文档和安全目标等测评网络安全策略的有效性。</a:t>
            </a:r>
          </a:p>
          <a:p>
            <a:r>
              <a:rPr lang="zh-CN" altLang="en-US"/>
              <a:t>安全策略测评采用专家分析的方法，主要测评安全策略是否满足安全需求、是否能够实现安全目标、安全策略是否有效、是否容易实现、是否符合安全设计原则、各安全策略是否一致等。</a:t>
            </a:r>
          </a:p>
          <a:p>
            <a:r>
              <a:rPr lang="zh-CN" altLang="en-US"/>
              <a:t>根据测评结果，描述安全策略的完整性、准确性和一致性。</a:t>
            </a: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6514" name="Rectangle 2"/>
          <p:cNvSpPr>
            <a:spLocks noGrp="1" noChangeArrowheads="1"/>
          </p:cNvSpPr>
          <p:nvPr>
            <p:ph type="title"/>
          </p:nvPr>
        </p:nvSpPr>
        <p:spPr/>
        <p:txBody>
          <a:bodyPr/>
          <a:lstStyle/>
          <a:p>
            <a:r>
              <a:rPr lang="en-US" altLang="zh-CN"/>
              <a:t>(2)</a:t>
            </a:r>
            <a:r>
              <a:rPr lang="zh-CN" altLang="en-US"/>
              <a:t>网络物理安全测评</a:t>
            </a:r>
          </a:p>
        </p:txBody>
      </p:sp>
      <p:sp>
        <p:nvSpPr>
          <p:cNvPr id="2496515" name="Rectangle 3"/>
          <p:cNvSpPr>
            <a:spLocks noGrp="1" noChangeArrowheads="1"/>
          </p:cNvSpPr>
          <p:nvPr>
            <p:ph type="body" idx="1"/>
          </p:nvPr>
        </p:nvSpPr>
        <p:spPr/>
        <p:txBody>
          <a:bodyPr/>
          <a:lstStyle/>
          <a:p>
            <a:r>
              <a:rPr lang="zh-CN" altLang="en-US"/>
              <a:t>网络物理安全测评项目包括网络基础设施、配电系统、服务器、交换机、路由器、主机房、工作站、记录媒体等。</a:t>
            </a:r>
          </a:p>
          <a:p>
            <a:r>
              <a:rPr lang="zh-CN" altLang="en-US"/>
              <a:t>采用专家分析法，主要测评各个项目对物理访问控制（包括安全隔离、门禁控制、访问权限和时限、访问登记等）、安全防护措施（防盗、防水、防火、防震等）、备份（安全恢复中需要的重要部件的备份）等的要求是否实现、是否满足安全需求。</a:t>
            </a:r>
          </a:p>
          <a:p>
            <a:r>
              <a:rPr lang="zh-CN" altLang="en-US"/>
              <a:t>根据测评结果，描述网络系统的物理安全情况。</a:t>
            </a: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7538" name="Rectangle 2"/>
          <p:cNvSpPr>
            <a:spLocks noGrp="1" noChangeArrowheads="1"/>
          </p:cNvSpPr>
          <p:nvPr>
            <p:ph type="title"/>
          </p:nvPr>
        </p:nvSpPr>
        <p:spPr/>
        <p:txBody>
          <a:bodyPr/>
          <a:lstStyle/>
          <a:p>
            <a:r>
              <a:rPr lang="en-US" altLang="zh-CN"/>
              <a:t>(3)</a:t>
            </a:r>
            <a:r>
              <a:rPr lang="zh-CN" altLang="en-US"/>
              <a:t>网络体系的安全性测评</a:t>
            </a:r>
          </a:p>
        </p:txBody>
      </p:sp>
      <p:sp>
        <p:nvSpPr>
          <p:cNvPr id="2497539" name="Rectangle 3"/>
          <p:cNvSpPr>
            <a:spLocks noGrp="1" noChangeArrowheads="1"/>
          </p:cNvSpPr>
          <p:nvPr>
            <p:ph type="body" idx="1"/>
          </p:nvPr>
        </p:nvSpPr>
        <p:spPr/>
        <p:txBody>
          <a:bodyPr/>
          <a:lstStyle/>
          <a:p>
            <a:pPr>
              <a:lnSpc>
                <a:spcPct val="90000"/>
              </a:lnSpc>
            </a:pPr>
            <a:r>
              <a:rPr lang="zh-CN" altLang="en-US" sz="2000"/>
              <a:t>网络隔离的安全性测评</a:t>
            </a:r>
          </a:p>
          <a:p>
            <a:pPr lvl="1">
              <a:lnSpc>
                <a:spcPct val="90000"/>
              </a:lnSpc>
            </a:pPr>
            <a:r>
              <a:rPr lang="zh-CN" altLang="en-US" sz="1800"/>
              <a:t>主要项目有：网络系统内部与外部的隔离的安全性、内部</a:t>
            </a:r>
            <a:r>
              <a:rPr lang="en-US" altLang="zh-CN" sz="1800"/>
              <a:t>VLAN</a:t>
            </a:r>
            <a:r>
              <a:rPr lang="zh-CN" altLang="en-US" sz="1800"/>
              <a:t>划分和网段的划分的安全性、远程连接</a:t>
            </a:r>
            <a:r>
              <a:rPr lang="en-US" altLang="zh-CN" sz="1800"/>
              <a:t>(VPN</a:t>
            </a:r>
            <a:r>
              <a:rPr lang="zh-CN" altLang="en-US" sz="1800"/>
              <a:t>、</a:t>
            </a:r>
            <a:r>
              <a:rPr lang="en-US" altLang="zh-CN" sz="1800"/>
              <a:t>MODEM</a:t>
            </a:r>
            <a:r>
              <a:rPr lang="zh-CN" altLang="en-US" sz="1800"/>
              <a:t>等</a:t>
            </a:r>
            <a:r>
              <a:rPr lang="en-US" altLang="zh-CN" sz="1800"/>
              <a:t>)</a:t>
            </a:r>
            <a:r>
              <a:rPr lang="zh-CN" altLang="en-US" sz="1800"/>
              <a:t>的安全性。</a:t>
            </a:r>
          </a:p>
          <a:p>
            <a:pPr lvl="1">
              <a:lnSpc>
                <a:spcPct val="90000"/>
              </a:lnSpc>
            </a:pPr>
            <a:r>
              <a:rPr lang="zh-CN" altLang="en-US" sz="1800"/>
              <a:t>主要采用侦听工具，测评防火墙过滤和交换机、路由器实现</a:t>
            </a:r>
            <a:r>
              <a:rPr lang="en-US" altLang="zh-CN" sz="1800"/>
              <a:t>VLAN</a:t>
            </a:r>
            <a:r>
              <a:rPr lang="zh-CN" altLang="en-US" sz="1800"/>
              <a:t>划分的情况；采用漏洞扫描软件测评防火墙、交换机和路由其是否存在安全漏洞。</a:t>
            </a:r>
          </a:p>
          <a:p>
            <a:pPr lvl="1">
              <a:lnSpc>
                <a:spcPct val="90000"/>
              </a:lnSpc>
            </a:pPr>
            <a:r>
              <a:rPr lang="zh-CN" altLang="en-US" sz="1800"/>
              <a:t>根据测评结果，描述网络隔离的安全性。</a:t>
            </a:r>
          </a:p>
          <a:p>
            <a:pPr>
              <a:lnSpc>
                <a:spcPct val="90000"/>
              </a:lnSpc>
            </a:pPr>
            <a:r>
              <a:rPr lang="zh-CN" altLang="en-US" sz="2000"/>
              <a:t>网络系统配置安全性测评</a:t>
            </a:r>
          </a:p>
          <a:p>
            <a:pPr lvl="1">
              <a:lnSpc>
                <a:spcPct val="90000"/>
              </a:lnSpc>
            </a:pPr>
            <a:r>
              <a:rPr lang="zh-CN" altLang="en-US" sz="1800"/>
              <a:t>主要项目有：各网络设备如路由器、交换机、</a:t>
            </a:r>
            <a:r>
              <a:rPr lang="en-US" altLang="zh-CN" sz="1800"/>
              <a:t>HUB</a:t>
            </a:r>
            <a:r>
              <a:rPr lang="zh-CN" altLang="en-US" sz="1800"/>
              <a:t>等的网管代理是否修改了默认值、是否有措施保证普通用户不能远程登录路由器、交换机等网络设备、服务模式的设置、开放的服务是否是必须的、服务软件版本的更新、操作系统的漏洞、设备的安全性等。 </a:t>
            </a:r>
          </a:p>
          <a:p>
            <a:pPr lvl="1">
              <a:lnSpc>
                <a:spcPct val="90000"/>
              </a:lnSpc>
            </a:pPr>
            <a:r>
              <a:rPr lang="zh-CN" altLang="en-US" sz="1800"/>
              <a:t>采用漏洞扫描软件，测试操作系统存在哪些漏洞；检查网络系统采用的各设备是否采用了安全性得到认证的产品；根据设计文档，检查网络系统配置是否被更改和更改原因等是否满足安全需求。</a:t>
            </a:r>
          </a:p>
          <a:p>
            <a:pPr lvl="1">
              <a:lnSpc>
                <a:spcPct val="90000"/>
              </a:lnSpc>
            </a:pPr>
            <a:r>
              <a:rPr lang="zh-CN" altLang="en-US" sz="1800"/>
              <a:t>根据评估结果，描述网络系统配置的安全情况。</a:t>
            </a:r>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8562" name="Rectangle 2"/>
          <p:cNvSpPr>
            <a:spLocks noGrp="1" noChangeArrowheads="1"/>
          </p:cNvSpPr>
          <p:nvPr>
            <p:ph type="title"/>
          </p:nvPr>
        </p:nvSpPr>
        <p:spPr/>
        <p:txBody>
          <a:bodyPr/>
          <a:lstStyle/>
          <a:p>
            <a:r>
              <a:rPr lang="en-US" altLang="zh-CN"/>
              <a:t>(3)</a:t>
            </a:r>
            <a:r>
              <a:rPr lang="zh-CN" altLang="en-US"/>
              <a:t>网络体系的安全性测评</a:t>
            </a:r>
          </a:p>
        </p:txBody>
      </p:sp>
      <p:sp>
        <p:nvSpPr>
          <p:cNvPr id="2498563" name="Rectangle 3"/>
          <p:cNvSpPr>
            <a:spLocks noGrp="1" noChangeArrowheads="1"/>
          </p:cNvSpPr>
          <p:nvPr>
            <p:ph type="body" idx="1"/>
          </p:nvPr>
        </p:nvSpPr>
        <p:spPr/>
        <p:txBody>
          <a:bodyPr/>
          <a:lstStyle/>
          <a:p>
            <a:r>
              <a:rPr lang="zh-CN" altLang="en-US" sz="2400"/>
              <a:t>网络防护能力测评</a:t>
            </a:r>
          </a:p>
          <a:p>
            <a:pPr lvl="1"/>
            <a:r>
              <a:rPr lang="zh-CN" altLang="en-US" sz="2000"/>
              <a:t>指对拒绝服务、电子欺骗、网络侦听、入侵等攻击形式是否采取了相应的防护措施及防护措施是否有效。</a:t>
            </a:r>
          </a:p>
          <a:p>
            <a:pPr lvl="1"/>
            <a:r>
              <a:rPr lang="zh-CN" altLang="en-US" sz="2000"/>
              <a:t>主要采用模拟攻击、漏洞扫描软件，测评网络防护能力。</a:t>
            </a:r>
          </a:p>
          <a:p>
            <a:pPr lvl="1"/>
            <a:r>
              <a:rPr lang="zh-CN" altLang="en-US" sz="2000"/>
              <a:t>根据测评结果，描述网络防护能力。</a:t>
            </a:r>
          </a:p>
          <a:p>
            <a:r>
              <a:rPr lang="zh-CN" altLang="en-US" sz="2400"/>
              <a:t>服务的安全性测评</a:t>
            </a:r>
          </a:p>
          <a:p>
            <a:pPr lvl="1"/>
            <a:r>
              <a:rPr lang="zh-CN" altLang="en-US" sz="2000"/>
              <a:t>测评项目包括： 服务隔离的安全性，根据信息敏感级别要求是否实现了不同服务的隔离；服务的脆弱性分析，主要测试系统开放的服务（</a:t>
            </a:r>
            <a:r>
              <a:rPr lang="en-US" altLang="zh-CN" sz="2000"/>
              <a:t>DNS</a:t>
            </a:r>
            <a:r>
              <a:rPr lang="zh-CN" altLang="en-US" sz="2000"/>
              <a:t>、</a:t>
            </a:r>
            <a:r>
              <a:rPr lang="en-US" altLang="zh-CN" sz="2000"/>
              <a:t>FTP</a:t>
            </a:r>
            <a:r>
              <a:rPr lang="zh-CN" altLang="en-US" sz="2000"/>
              <a:t>、</a:t>
            </a:r>
            <a:r>
              <a:rPr lang="en-US" altLang="zh-CN" sz="2000"/>
              <a:t>E-Mail</a:t>
            </a:r>
            <a:r>
              <a:rPr lang="zh-CN" altLang="en-US" sz="2000"/>
              <a:t>、</a:t>
            </a:r>
            <a:r>
              <a:rPr lang="en-US" altLang="zh-CN" sz="2000"/>
              <a:t>HTTP</a:t>
            </a:r>
            <a:r>
              <a:rPr lang="zh-CN" altLang="en-US" sz="2000"/>
              <a:t>等）是否存在安全漏洞。</a:t>
            </a:r>
          </a:p>
          <a:p>
            <a:pPr lvl="1"/>
            <a:r>
              <a:rPr lang="zh-CN" altLang="en-US" sz="2000"/>
              <a:t>测评方法有：采用漏洞扫描软件，测试网络系统开放的服务是否存在安全漏洞；模拟各服务的实现条件，检测服务的运行情况。</a:t>
            </a:r>
          </a:p>
          <a:p>
            <a:pPr lvl="1"/>
            <a:r>
              <a:rPr lang="zh-CN" altLang="en-US" sz="2000"/>
              <a:t>根据测评结果，描述服务的安全性。</a:t>
            </a:r>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9586" name="Rectangle 2"/>
          <p:cNvSpPr>
            <a:spLocks noGrp="1" noChangeArrowheads="1"/>
          </p:cNvSpPr>
          <p:nvPr>
            <p:ph type="title"/>
          </p:nvPr>
        </p:nvSpPr>
        <p:spPr/>
        <p:txBody>
          <a:bodyPr/>
          <a:lstStyle/>
          <a:p>
            <a:r>
              <a:rPr lang="en-US" altLang="zh-CN"/>
              <a:t>(3)</a:t>
            </a:r>
            <a:r>
              <a:rPr lang="zh-CN" altLang="en-US"/>
              <a:t>网络体系的安全性测评</a:t>
            </a:r>
          </a:p>
        </p:txBody>
      </p:sp>
      <p:sp>
        <p:nvSpPr>
          <p:cNvPr id="2499587" name="Rectangle 3"/>
          <p:cNvSpPr>
            <a:spLocks noGrp="1" noChangeArrowheads="1"/>
          </p:cNvSpPr>
          <p:nvPr>
            <p:ph type="body" idx="1"/>
          </p:nvPr>
        </p:nvSpPr>
        <p:spPr/>
        <p:txBody>
          <a:bodyPr/>
          <a:lstStyle/>
          <a:p>
            <a:r>
              <a:rPr lang="zh-CN" altLang="en-US"/>
              <a:t>应用系统的安全性测评</a:t>
            </a:r>
          </a:p>
          <a:p>
            <a:pPr lvl="1"/>
            <a:r>
              <a:rPr lang="zh-CN" altLang="en-US"/>
              <a:t>主要测评应用程序是否存在安全漏洞；应用系统的访问授权、访问控制等防护措施的安全性。</a:t>
            </a:r>
          </a:p>
          <a:p>
            <a:pPr lvl="1"/>
            <a:r>
              <a:rPr lang="zh-CN" altLang="en-US"/>
              <a:t>主要采用专家分析和模拟测试的方法。</a:t>
            </a:r>
          </a:p>
          <a:p>
            <a:pPr lvl="1"/>
            <a:r>
              <a:rPr lang="zh-CN" altLang="en-US"/>
              <a:t>根据测评结果，描述应用程序的安全性。</a:t>
            </a:r>
          </a:p>
          <a:p>
            <a:endParaRPr lang="en-US" altLang="zh-CN"/>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0610" name="Rectangle 2"/>
          <p:cNvSpPr>
            <a:spLocks noGrp="1" noChangeArrowheads="1"/>
          </p:cNvSpPr>
          <p:nvPr>
            <p:ph type="title"/>
          </p:nvPr>
        </p:nvSpPr>
        <p:spPr/>
        <p:txBody>
          <a:bodyPr/>
          <a:lstStyle/>
          <a:p>
            <a:r>
              <a:rPr lang="en-US" altLang="zh-CN"/>
              <a:t>(4)</a:t>
            </a:r>
            <a:r>
              <a:rPr lang="zh-CN" altLang="en-US"/>
              <a:t>安全服务测评</a:t>
            </a:r>
          </a:p>
        </p:txBody>
      </p:sp>
      <p:sp>
        <p:nvSpPr>
          <p:cNvPr id="2500611" name="Rectangle 3"/>
          <p:cNvSpPr>
            <a:spLocks noGrp="1" noChangeArrowheads="1"/>
          </p:cNvSpPr>
          <p:nvPr>
            <p:ph type="body" idx="1"/>
          </p:nvPr>
        </p:nvSpPr>
        <p:spPr/>
        <p:txBody>
          <a:bodyPr/>
          <a:lstStyle/>
          <a:p>
            <a:r>
              <a:rPr lang="zh-CN" altLang="en-US"/>
              <a:t>测评项目包括：认证、授权、数据机密性、完整性、可用性、逻辑访问控制等。</a:t>
            </a:r>
          </a:p>
          <a:p>
            <a:r>
              <a:rPr lang="zh-CN" altLang="en-US"/>
              <a:t>主要采用工具截获数据包，分析上述各项是否满足安全需求。</a:t>
            </a:r>
          </a:p>
          <a:p>
            <a:r>
              <a:rPr lang="zh-CN" altLang="en-US"/>
              <a:t>根据测评结果，描述安全服务的充分性和有效性。</a:t>
            </a: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1634" name="Rectangle 2"/>
          <p:cNvSpPr>
            <a:spLocks noGrp="1" noChangeArrowheads="1"/>
          </p:cNvSpPr>
          <p:nvPr>
            <p:ph type="title"/>
          </p:nvPr>
        </p:nvSpPr>
        <p:spPr/>
        <p:txBody>
          <a:bodyPr/>
          <a:lstStyle/>
          <a:p>
            <a:r>
              <a:rPr lang="en-US" altLang="zh-CN"/>
              <a:t>(5)</a:t>
            </a:r>
            <a:r>
              <a:rPr lang="zh-CN" altLang="en-US"/>
              <a:t>病毒防护安全性测评</a:t>
            </a:r>
          </a:p>
        </p:txBody>
      </p:sp>
      <p:sp>
        <p:nvSpPr>
          <p:cNvPr id="2501635" name="Rectangle 3"/>
          <p:cNvSpPr>
            <a:spLocks noGrp="1" noChangeArrowheads="1"/>
          </p:cNvSpPr>
          <p:nvPr>
            <p:ph type="body" idx="1"/>
          </p:nvPr>
        </p:nvSpPr>
        <p:spPr/>
        <p:txBody>
          <a:bodyPr/>
          <a:lstStyle/>
          <a:p>
            <a:r>
              <a:rPr lang="zh-CN" altLang="en-US"/>
              <a:t>主要检测服务器、工作站和网络系统是否配备了有效的病毒防护软件及病毒清查的执行情况。</a:t>
            </a:r>
          </a:p>
          <a:p>
            <a:r>
              <a:rPr lang="zh-CN" altLang="en-US"/>
              <a:t>主要采用专家分析和模拟评测方法。</a:t>
            </a:r>
          </a:p>
          <a:p>
            <a:r>
              <a:rPr lang="zh-CN" altLang="en-US"/>
              <a:t>根据测评结果，描述对病毒防范的情况。</a:t>
            </a:r>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2658" name="Rectangle 2"/>
          <p:cNvSpPr>
            <a:spLocks noGrp="1" noChangeArrowheads="1"/>
          </p:cNvSpPr>
          <p:nvPr>
            <p:ph type="title"/>
          </p:nvPr>
        </p:nvSpPr>
        <p:spPr/>
        <p:txBody>
          <a:bodyPr/>
          <a:lstStyle/>
          <a:p>
            <a:r>
              <a:rPr lang="en-US" altLang="zh-CN"/>
              <a:t>(6)</a:t>
            </a:r>
            <a:r>
              <a:rPr lang="zh-CN" altLang="en-US"/>
              <a:t>其它测评</a:t>
            </a:r>
          </a:p>
        </p:txBody>
      </p:sp>
      <p:sp>
        <p:nvSpPr>
          <p:cNvPr id="2502659" name="Rectangle 3"/>
          <p:cNvSpPr>
            <a:spLocks noGrp="1" noChangeArrowheads="1"/>
          </p:cNvSpPr>
          <p:nvPr>
            <p:ph type="body" idx="1"/>
          </p:nvPr>
        </p:nvSpPr>
        <p:spPr/>
        <p:txBody>
          <a:bodyPr/>
          <a:lstStyle/>
          <a:p>
            <a:r>
              <a:rPr lang="zh-CN" altLang="en-US"/>
              <a:t>主要包括</a:t>
            </a:r>
          </a:p>
          <a:p>
            <a:pPr lvl="1"/>
            <a:r>
              <a:rPr lang="zh-CN" altLang="en-US"/>
              <a:t>审计的安全性测评</a:t>
            </a:r>
          </a:p>
          <a:p>
            <a:pPr lvl="1"/>
            <a:r>
              <a:rPr lang="zh-CN" altLang="en-US"/>
              <a:t>备份的安全性测评</a:t>
            </a:r>
          </a:p>
          <a:p>
            <a:pPr lvl="1"/>
            <a:r>
              <a:rPr lang="zh-CN" altLang="en-US"/>
              <a:t>紧急事件响应测评</a:t>
            </a:r>
          </a:p>
          <a:p>
            <a:pPr lvl="1"/>
            <a:r>
              <a:rPr lang="zh-CN" altLang="en-US"/>
              <a:t>安全组织和管理测评等</a:t>
            </a:r>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8938" name="Rectangle 10"/>
          <p:cNvSpPr>
            <a:spLocks noChangeArrowheads="1"/>
          </p:cNvSpPr>
          <p:nvPr/>
        </p:nvSpPr>
        <p:spPr bwMode="auto">
          <a:xfrm>
            <a:off x="2484438" y="1484313"/>
            <a:ext cx="5545137" cy="432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533400" indent="-533400">
              <a:spcBef>
                <a:spcPct val="0"/>
              </a:spcBef>
              <a:defRPr kumimoji="1" sz="2400">
                <a:solidFill>
                  <a:schemeClr val="tx1"/>
                </a:solidFill>
                <a:latin typeface="Times New Roman" pitchFamily="18" charset="0"/>
                <a:ea typeface="宋体" pitchFamily="2" charset="-122"/>
              </a:defRPr>
            </a:lvl1pPr>
            <a:lvl2pPr marL="914400" indent="-457200">
              <a:spcBef>
                <a:spcPct val="0"/>
              </a:spcBef>
              <a:defRPr kumimoji="1" sz="2400">
                <a:solidFill>
                  <a:schemeClr val="tx1"/>
                </a:solidFill>
                <a:latin typeface="Times New Roman" pitchFamily="18" charset="0"/>
                <a:ea typeface="宋体" pitchFamily="2" charset="-122"/>
              </a:defRPr>
            </a:lvl2pPr>
            <a:lvl3pPr marL="1371600" indent="-457200">
              <a:spcBef>
                <a:spcPct val="0"/>
              </a:spcBef>
              <a:defRPr kumimoji="1" sz="2400">
                <a:solidFill>
                  <a:schemeClr val="tx1"/>
                </a:solidFill>
                <a:latin typeface="Times New Roman" pitchFamily="18" charset="0"/>
                <a:ea typeface="宋体" pitchFamily="2" charset="-122"/>
              </a:defRPr>
            </a:lvl3pPr>
            <a:lvl4pPr marL="1828800" indent="-457200">
              <a:spcBef>
                <a:spcPct val="0"/>
              </a:spcBef>
              <a:defRPr kumimoji="1" sz="2400">
                <a:solidFill>
                  <a:schemeClr val="tx1"/>
                </a:solidFill>
                <a:latin typeface="Times New Roman" pitchFamily="18" charset="0"/>
                <a:ea typeface="宋体" pitchFamily="2" charset="-122"/>
              </a:defRPr>
            </a:lvl4pPr>
            <a:lvl5pPr marL="2286000" indent="-457200">
              <a:spcBef>
                <a:spcPct val="0"/>
              </a:spcBef>
              <a:defRPr kumimoji="1" sz="2400">
                <a:solidFill>
                  <a:schemeClr val="tx1"/>
                </a:solidFill>
                <a:latin typeface="Times New Roman" pitchFamily="18" charset="0"/>
                <a:ea typeface="宋体" pitchFamily="2" charset="-122"/>
              </a:defRPr>
            </a:lvl5pPr>
            <a:lvl6pPr marL="2743200" indent="-457200" fontAlgn="base">
              <a:spcBef>
                <a:spcPct val="0"/>
              </a:spcBef>
              <a:spcAft>
                <a:spcPct val="0"/>
              </a:spcAft>
              <a:defRPr kumimoji="1" sz="2400">
                <a:solidFill>
                  <a:schemeClr val="tx1"/>
                </a:solidFill>
                <a:latin typeface="Times New Roman" pitchFamily="18" charset="0"/>
                <a:ea typeface="宋体" pitchFamily="2" charset="-122"/>
              </a:defRPr>
            </a:lvl6pPr>
            <a:lvl7pPr marL="3200400" indent="-457200" fontAlgn="base">
              <a:spcBef>
                <a:spcPct val="0"/>
              </a:spcBef>
              <a:spcAft>
                <a:spcPct val="0"/>
              </a:spcAft>
              <a:defRPr kumimoji="1" sz="2400">
                <a:solidFill>
                  <a:schemeClr val="tx1"/>
                </a:solidFill>
                <a:latin typeface="Times New Roman" pitchFamily="18" charset="0"/>
                <a:ea typeface="宋体" pitchFamily="2" charset="-122"/>
              </a:defRPr>
            </a:lvl7pPr>
            <a:lvl8pPr marL="3657600" indent="-457200" fontAlgn="base">
              <a:spcBef>
                <a:spcPct val="0"/>
              </a:spcBef>
              <a:spcAft>
                <a:spcPct val="0"/>
              </a:spcAft>
              <a:defRPr kumimoji="1" sz="2400">
                <a:solidFill>
                  <a:schemeClr val="tx1"/>
                </a:solidFill>
                <a:latin typeface="Times New Roman" pitchFamily="18" charset="0"/>
                <a:ea typeface="宋体" pitchFamily="2" charset="-122"/>
              </a:defRPr>
            </a:lvl8pPr>
            <a:lvl9pPr marL="4114800" indent="-457200" fontAlgn="base">
              <a:spcBef>
                <a:spcPct val="0"/>
              </a:spcBef>
              <a:spcAft>
                <a:spcPct val="0"/>
              </a:spcAft>
              <a:defRPr kumimoji="1" sz="2400">
                <a:solidFill>
                  <a:schemeClr val="tx1"/>
                </a:solidFill>
                <a:latin typeface="Times New Roman" pitchFamily="18" charset="0"/>
                <a:ea typeface="宋体" pitchFamily="2" charset="-122"/>
              </a:defRPr>
            </a:lvl9pPr>
          </a:lstStyle>
          <a:p>
            <a:pPr>
              <a:buClrTx/>
              <a:buFontTx/>
              <a:buNone/>
            </a:pPr>
            <a:r>
              <a:rPr lang="zh-CN" altLang="en-US" sz="4000">
                <a:solidFill>
                  <a:schemeClr val="folHlink"/>
                </a:solidFill>
              </a:rPr>
              <a:t>本讲小结</a:t>
            </a:r>
          </a:p>
          <a:p>
            <a:pPr>
              <a:buClrTx/>
              <a:buFontTx/>
              <a:buNone/>
            </a:pPr>
            <a:endParaRPr lang="zh-CN" altLang="en-US" sz="4000">
              <a:solidFill>
                <a:schemeClr val="folHlink"/>
              </a:solidFill>
            </a:endParaRPr>
          </a:p>
          <a:p>
            <a:pPr>
              <a:spcBef>
                <a:spcPct val="20000"/>
              </a:spcBef>
            </a:pPr>
            <a:r>
              <a:rPr kumimoji="0" lang="zh-CN" altLang="en-US" b="1">
                <a:solidFill>
                  <a:srgbClr val="000000"/>
                </a:solidFill>
                <a:latin typeface="Arial" pitchFamily="34" charset="0"/>
              </a:rPr>
              <a:t>计算机网络安全概述</a:t>
            </a:r>
          </a:p>
          <a:p>
            <a:pPr>
              <a:spcBef>
                <a:spcPct val="20000"/>
              </a:spcBef>
            </a:pPr>
            <a:r>
              <a:rPr kumimoji="0" lang="zh-CN" altLang="en-US" b="1">
                <a:solidFill>
                  <a:srgbClr val="000000"/>
                </a:solidFill>
                <a:latin typeface="Arial" pitchFamily="34" charset="0"/>
              </a:rPr>
              <a:t>加密与认证技术</a:t>
            </a:r>
          </a:p>
          <a:p>
            <a:pPr>
              <a:spcBef>
                <a:spcPct val="20000"/>
              </a:spcBef>
            </a:pPr>
            <a:r>
              <a:rPr kumimoji="0" lang="zh-CN" altLang="en-US" b="1">
                <a:solidFill>
                  <a:srgbClr val="000000"/>
                </a:solidFill>
                <a:latin typeface="Arial" pitchFamily="34" charset="0"/>
              </a:rPr>
              <a:t>防火墙技术</a:t>
            </a:r>
          </a:p>
          <a:p>
            <a:pPr>
              <a:spcBef>
                <a:spcPct val="20000"/>
              </a:spcBef>
            </a:pPr>
            <a:r>
              <a:rPr kumimoji="0" lang="zh-CN" altLang="en-US" b="1">
                <a:solidFill>
                  <a:srgbClr val="000000"/>
                </a:solidFill>
                <a:latin typeface="Arial" pitchFamily="34" charset="0"/>
              </a:rPr>
              <a:t>网络安全与入侵检测技术</a:t>
            </a:r>
          </a:p>
          <a:p>
            <a:pPr>
              <a:spcBef>
                <a:spcPct val="20000"/>
              </a:spcBef>
            </a:pPr>
            <a:r>
              <a:rPr kumimoji="0" lang="zh-CN" altLang="en-US" b="1">
                <a:solidFill>
                  <a:srgbClr val="000000"/>
                </a:solidFill>
                <a:latin typeface="Arial" pitchFamily="34" charset="0"/>
              </a:rPr>
              <a:t>网络防病毒技术</a:t>
            </a:r>
          </a:p>
          <a:p>
            <a:pPr>
              <a:spcBef>
                <a:spcPct val="20000"/>
              </a:spcBef>
            </a:pPr>
            <a:r>
              <a:rPr kumimoji="0" lang="zh-CN" altLang="en-US" b="1">
                <a:solidFill>
                  <a:srgbClr val="000000"/>
                </a:solidFill>
                <a:latin typeface="Arial" pitchFamily="34" charset="0"/>
              </a:rPr>
              <a:t>网络管理技术</a:t>
            </a:r>
          </a:p>
          <a:p>
            <a:pPr>
              <a:spcBef>
                <a:spcPct val="20000"/>
              </a:spcBef>
            </a:pPr>
            <a:r>
              <a:rPr kumimoji="0" lang="zh-CN" altLang="en-US" b="1">
                <a:solidFill>
                  <a:srgbClr val="000000"/>
                </a:solidFill>
                <a:latin typeface="Arial" pitchFamily="34" charset="0"/>
              </a:rPr>
              <a:t>网络安全测评</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88938">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88938" grpId="0" build="p"/>
    </p:bldLst>
  </p:timing>
</p:sld>
</file>

<file path=ppt/theme/theme1.xml><?xml version="1.0" encoding="utf-8"?>
<a:theme xmlns:a="http://schemas.openxmlformats.org/drawingml/2006/main" name="计算机技术研究部">
  <a:themeElements>
    <a:clrScheme name="计算机技术研究部 4">
      <a:dk1>
        <a:srgbClr val="4D4D4D"/>
      </a:dk1>
      <a:lt1>
        <a:srgbClr val="FFFFFF"/>
      </a:lt1>
      <a:dk2>
        <a:srgbClr val="FFFFFF"/>
      </a:dk2>
      <a:lt2>
        <a:srgbClr val="B2B2B2"/>
      </a:lt2>
      <a:accent1>
        <a:srgbClr val="954E1D"/>
      </a:accent1>
      <a:accent2>
        <a:srgbClr val="CD6313"/>
      </a:accent2>
      <a:accent3>
        <a:srgbClr val="FFFFFF"/>
      </a:accent3>
      <a:accent4>
        <a:srgbClr val="404040"/>
      </a:accent4>
      <a:accent5>
        <a:srgbClr val="C8B2AB"/>
      </a:accent5>
      <a:accent6>
        <a:srgbClr val="BA5910"/>
      </a:accent6>
      <a:hlink>
        <a:srgbClr val="000000"/>
      </a:hlink>
      <a:folHlink>
        <a:srgbClr val="663300"/>
      </a:folHlink>
    </a:clrScheme>
    <a:fontScheme name="计算机技术研究部">
      <a:majorFont>
        <a:latin typeface="宋体"/>
        <a:ea typeface="宋体"/>
        <a:cs typeface=""/>
      </a:majorFont>
      <a:minorFont>
        <a:latin typeface="Arial Black"/>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533400" marR="0" indent="-266700" algn="l" defTabSz="914400" rtl="0" eaLnBrk="1" fontAlgn="base" latinLnBrk="0" hangingPunct="1">
          <a:lnSpc>
            <a:spcPct val="100000"/>
          </a:lnSpc>
          <a:spcBef>
            <a:spcPct val="20000"/>
          </a:spcBef>
          <a:spcAft>
            <a:spcPct val="0"/>
          </a:spcAft>
          <a:buClr>
            <a:schemeClr val="accent1"/>
          </a:buClr>
          <a:buSzTx/>
          <a:buFont typeface="Wingdings" pitchFamily="2" charset="2"/>
          <a:buNone/>
          <a:tabLst>
            <a:tab pos="88900" algn="l"/>
          </a:tabLst>
          <a:defRPr kumimoji="0" lang="zh-CN" altLang="en-US" sz="2400" b="0"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533400" marR="0" indent="-266700" algn="l" defTabSz="914400" rtl="0" eaLnBrk="1" fontAlgn="base" latinLnBrk="0" hangingPunct="1">
          <a:lnSpc>
            <a:spcPct val="100000"/>
          </a:lnSpc>
          <a:spcBef>
            <a:spcPct val="20000"/>
          </a:spcBef>
          <a:spcAft>
            <a:spcPct val="0"/>
          </a:spcAft>
          <a:buClr>
            <a:schemeClr val="accent1"/>
          </a:buClr>
          <a:buSzTx/>
          <a:buFont typeface="Wingdings" pitchFamily="2" charset="2"/>
          <a:buNone/>
          <a:tabLst>
            <a:tab pos="88900" algn="l"/>
          </a:tabLst>
          <a:defRPr kumimoji="0" lang="zh-CN" altLang="en-US" sz="2400" b="0"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extraClrScheme>
      <a:clrScheme name="计算机技术研究部 1">
        <a:dk1>
          <a:srgbClr val="333300"/>
        </a:dk1>
        <a:lt1>
          <a:srgbClr val="FFFFFF"/>
        </a:lt1>
        <a:dk2>
          <a:srgbClr val="FFFFE7"/>
        </a:dk2>
        <a:lt2>
          <a:srgbClr val="B2B2B2"/>
        </a:lt2>
        <a:accent1>
          <a:srgbClr val="398FBF"/>
        </a:accent1>
        <a:accent2>
          <a:srgbClr val="669900"/>
        </a:accent2>
        <a:accent3>
          <a:srgbClr val="FFFFFF"/>
        </a:accent3>
        <a:accent4>
          <a:srgbClr val="2A2A00"/>
        </a:accent4>
        <a:accent5>
          <a:srgbClr val="AEC6DC"/>
        </a:accent5>
        <a:accent6>
          <a:srgbClr val="5C8A00"/>
        </a:accent6>
        <a:hlink>
          <a:srgbClr val="E4CC64"/>
        </a:hlink>
        <a:folHlink>
          <a:srgbClr val="806AD2"/>
        </a:folHlink>
      </a:clrScheme>
      <a:clrMap bg1="lt1" tx1="dk1" bg2="lt2" tx2="dk2" accent1="accent1" accent2="accent2" accent3="accent3" accent4="accent4" accent5="accent5" accent6="accent6" hlink="hlink" folHlink="folHlink"/>
    </a:extraClrScheme>
    <a:extraClrScheme>
      <a:clrScheme name="计算机技术研究部 2">
        <a:dk1>
          <a:srgbClr val="000000"/>
        </a:dk1>
        <a:lt1>
          <a:srgbClr val="FFFFFF"/>
        </a:lt1>
        <a:dk2>
          <a:srgbClr val="FFFFFF"/>
        </a:dk2>
        <a:lt2>
          <a:srgbClr val="B2B2B2"/>
        </a:lt2>
        <a:accent1>
          <a:srgbClr val="76A844"/>
        </a:accent1>
        <a:accent2>
          <a:srgbClr val="336699"/>
        </a:accent2>
        <a:accent3>
          <a:srgbClr val="FFFFFF"/>
        </a:accent3>
        <a:accent4>
          <a:srgbClr val="000000"/>
        </a:accent4>
        <a:accent5>
          <a:srgbClr val="BDD1B0"/>
        </a:accent5>
        <a:accent6>
          <a:srgbClr val="2D5C8A"/>
        </a:accent6>
        <a:hlink>
          <a:srgbClr val="BAC73B"/>
        </a:hlink>
        <a:folHlink>
          <a:srgbClr val="D5621B"/>
        </a:folHlink>
      </a:clrScheme>
      <a:clrMap bg1="lt1" tx1="dk1" bg2="lt2" tx2="dk2" accent1="accent1" accent2="accent2" accent3="accent3" accent4="accent4" accent5="accent5" accent6="accent6" hlink="hlink" folHlink="folHlink"/>
    </a:extraClrScheme>
    <a:extraClrScheme>
      <a:clrScheme name="计算机技术研究部 3">
        <a:dk1>
          <a:srgbClr val="4D4D4D"/>
        </a:dk1>
        <a:lt1>
          <a:srgbClr val="FFFFFF"/>
        </a:lt1>
        <a:dk2>
          <a:srgbClr val="FFFFFF"/>
        </a:dk2>
        <a:lt2>
          <a:srgbClr val="B2B2B2"/>
        </a:lt2>
        <a:accent1>
          <a:srgbClr val="954E1D"/>
        </a:accent1>
        <a:accent2>
          <a:srgbClr val="CD6313"/>
        </a:accent2>
        <a:accent3>
          <a:srgbClr val="FFFFFF"/>
        </a:accent3>
        <a:accent4>
          <a:srgbClr val="404040"/>
        </a:accent4>
        <a:accent5>
          <a:srgbClr val="C8B2AB"/>
        </a:accent5>
        <a:accent6>
          <a:srgbClr val="BA5910"/>
        </a:accent6>
        <a:hlink>
          <a:srgbClr val="D79757"/>
        </a:hlink>
        <a:folHlink>
          <a:srgbClr val="467327"/>
        </a:folHlink>
      </a:clrScheme>
      <a:clrMap bg1="lt1" tx1="dk1" bg2="lt2" tx2="dk2" accent1="accent1" accent2="accent2" accent3="accent3" accent4="accent4" accent5="accent5" accent6="accent6" hlink="hlink" folHlink="folHlink"/>
    </a:extraClrScheme>
    <a:extraClrScheme>
      <a:clrScheme name="计算机技术研究部 4">
        <a:dk1>
          <a:srgbClr val="4D4D4D"/>
        </a:dk1>
        <a:lt1>
          <a:srgbClr val="FFFFFF"/>
        </a:lt1>
        <a:dk2>
          <a:srgbClr val="FFFFFF"/>
        </a:dk2>
        <a:lt2>
          <a:srgbClr val="B2B2B2"/>
        </a:lt2>
        <a:accent1>
          <a:srgbClr val="954E1D"/>
        </a:accent1>
        <a:accent2>
          <a:srgbClr val="CD6313"/>
        </a:accent2>
        <a:accent3>
          <a:srgbClr val="FFFFFF"/>
        </a:accent3>
        <a:accent4>
          <a:srgbClr val="404040"/>
        </a:accent4>
        <a:accent5>
          <a:srgbClr val="C8B2AB"/>
        </a:accent5>
        <a:accent6>
          <a:srgbClr val="BA5910"/>
        </a:accent6>
        <a:hlink>
          <a:srgbClr val="000000"/>
        </a:hlink>
        <a:folHlink>
          <a:srgbClr val="6633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15354</TotalTime>
  <Words>9048</Words>
  <Application>Microsoft Office PowerPoint</Application>
  <PresentationFormat>全屏显示(4:3)</PresentationFormat>
  <Paragraphs>525</Paragraphs>
  <Slides>88</Slides>
  <Notes>0</Notes>
  <HiddenSlides>0</HiddenSlides>
  <MMClips>0</MMClips>
  <ScaleCrop>false</ScaleCrop>
  <HeadingPairs>
    <vt:vector size="6" baseType="variant">
      <vt:variant>
        <vt:lpstr>主题</vt:lpstr>
      </vt:variant>
      <vt:variant>
        <vt:i4>1</vt:i4>
      </vt:variant>
      <vt:variant>
        <vt:lpstr>嵌入 OLE 服务器</vt:lpstr>
      </vt:variant>
      <vt:variant>
        <vt:i4>1</vt:i4>
      </vt:variant>
      <vt:variant>
        <vt:lpstr>幻灯片标题</vt:lpstr>
      </vt:variant>
      <vt:variant>
        <vt:i4>88</vt:i4>
      </vt:variant>
    </vt:vector>
  </HeadingPairs>
  <TitlesOfParts>
    <vt:vector size="90" baseType="lpstr">
      <vt:lpstr>计算机技术研究部</vt:lpstr>
      <vt:lpstr>Visio</vt:lpstr>
      <vt:lpstr>网络实用技术基础</vt:lpstr>
      <vt:lpstr>五、网络安全</vt:lpstr>
      <vt:lpstr>考核要求</vt:lpstr>
      <vt:lpstr>（一）计算机网络安全概述</vt:lpstr>
      <vt:lpstr>1．网络防攻击技术和入侵检测技术</vt:lpstr>
      <vt:lpstr>2．网络安全漏洞与对策的研究</vt:lpstr>
      <vt:lpstr>3．网络中的信息安全问题</vt:lpstr>
      <vt:lpstr>信息被中断</vt:lpstr>
      <vt:lpstr>信息被窃听</vt:lpstr>
      <vt:lpstr>信息被篡改</vt:lpstr>
      <vt:lpstr>信息被伪造</vt:lpstr>
      <vt:lpstr>4．防抵赖问题</vt:lpstr>
      <vt:lpstr>5．网络内部安全防范</vt:lpstr>
      <vt:lpstr>6．网络防病毒技术</vt:lpstr>
      <vt:lpstr>7．网络数据备份与恢复、灾难恢复问题</vt:lpstr>
      <vt:lpstr>网络安全标准 </vt:lpstr>
      <vt:lpstr>网络安全模型 </vt:lpstr>
      <vt:lpstr>ISO/OSI安全体系结构 </vt:lpstr>
      <vt:lpstr>ISO/OSI安全体系结构</vt:lpstr>
      <vt:lpstr>ISO安全体系结构的安全服务 </vt:lpstr>
      <vt:lpstr>ISO安全体系结构的安全服务</vt:lpstr>
      <vt:lpstr>ISO安全体系结构的安全服务</vt:lpstr>
      <vt:lpstr>ISO安全体系结构的安全服务</vt:lpstr>
      <vt:lpstr>ISO安全体系结构的安全服务</vt:lpstr>
      <vt:lpstr>ISO安全体系结构的安全机制 </vt:lpstr>
      <vt:lpstr>ISO安全体系结构的安全机制</vt:lpstr>
      <vt:lpstr>网络安全技术</vt:lpstr>
      <vt:lpstr>（二）加密与认证技术 </vt:lpstr>
      <vt:lpstr>密码算法与密码体制</vt:lpstr>
      <vt:lpstr>加解密过程 </vt:lpstr>
      <vt:lpstr>密码算法分类</vt:lpstr>
      <vt:lpstr>密钥密码体系</vt:lpstr>
      <vt:lpstr>密钥密码体系</vt:lpstr>
      <vt:lpstr>数字签名技术</vt:lpstr>
      <vt:lpstr>身份认证技术</vt:lpstr>
      <vt:lpstr>计算机及网络系统中常用的身份认证方式</vt:lpstr>
      <vt:lpstr>（三）防火墙技术 </vt:lpstr>
      <vt:lpstr>防火墙的作用</vt:lpstr>
      <vt:lpstr>防火墙的缺点 </vt:lpstr>
      <vt:lpstr>包过滤路由器 </vt:lpstr>
      <vt:lpstr>应用级网关</vt:lpstr>
      <vt:lpstr>防火墙的体系结构</vt:lpstr>
      <vt:lpstr>1．屏蔽路由器(Screening Router)</vt:lpstr>
      <vt:lpstr>2．双宿主机网关(Dual-Homed Gateway)</vt:lpstr>
      <vt:lpstr>3．屏蔽主机网关(Screened Gateway)</vt:lpstr>
      <vt:lpstr>4．屏蔽子网(Screened Subnet)</vt:lpstr>
      <vt:lpstr>（四）网络安全的攻击与入侵检测技术 </vt:lpstr>
      <vt:lpstr>入侵检测与入侵检测系统 </vt:lpstr>
      <vt:lpstr>入侵检测系统分类 </vt:lpstr>
      <vt:lpstr>入侵检测系统框架结构 </vt:lpstr>
      <vt:lpstr>入侵检测的基本方法</vt:lpstr>
      <vt:lpstr>（五）网络防病毒技术 </vt:lpstr>
      <vt:lpstr>计算机病毒的分类</vt:lpstr>
      <vt:lpstr>网络病毒</vt:lpstr>
      <vt:lpstr>网络工作站防病毒方法 </vt:lpstr>
      <vt:lpstr>基于网络服务器的实时扫描病毒的防护技术的主要功能</vt:lpstr>
      <vt:lpstr>（六）网络管理技术 </vt:lpstr>
      <vt:lpstr>网络管理系统</vt:lpstr>
      <vt:lpstr>网络管理模型 </vt:lpstr>
      <vt:lpstr>网络管理模型 </vt:lpstr>
      <vt:lpstr>网络管理模型 </vt:lpstr>
      <vt:lpstr>网络管理模型 </vt:lpstr>
      <vt:lpstr>OSI管理功能域</vt:lpstr>
      <vt:lpstr>1．故障管理(Fault Management)</vt:lpstr>
      <vt:lpstr>2．计费管理(Accounting Management)</vt:lpstr>
      <vt:lpstr>3．配置管理(Configuration Management)</vt:lpstr>
      <vt:lpstr>4．性能管理(Performance Management)</vt:lpstr>
      <vt:lpstr>5．安全管理(Security Management)</vt:lpstr>
      <vt:lpstr>简单网络管理协议</vt:lpstr>
      <vt:lpstr>简单网络管理协议SNMP</vt:lpstr>
      <vt:lpstr>SNMP的管理模型 </vt:lpstr>
      <vt:lpstr>SNMP的管理模型 </vt:lpstr>
      <vt:lpstr>SNMP的管理模型 </vt:lpstr>
      <vt:lpstr>§7.7 网络安全测评 </vt:lpstr>
      <vt:lpstr>网络安全测评标准</vt:lpstr>
      <vt:lpstr>1.可信计算机标准评价准则</vt:lpstr>
      <vt:lpstr>PowerPoint 演示文稿</vt:lpstr>
      <vt:lpstr>2.计算机信息安全保护等级划分准则</vt:lpstr>
      <vt:lpstr>网络安全测评内容</vt:lpstr>
      <vt:lpstr>(1)安全策略测评</vt:lpstr>
      <vt:lpstr>(2)网络物理安全测评</vt:lpstr>
      <vt:lpstr>(3)网络体系的安全性测评</vt:lpstr>
      <vt:lpstr>(3)网络体系的安全性测评</vt:lpstr>
      <vt:lpstr>(3)网络体系的安全性测评</vt:lpstr>
      <vt:lpstr>(4)安全服务测评</vt:lpstr>
      <vt:lpstr>(5)病毒防护安全性测评</vt:lpstr>
      <vt:lpstr>(6)其它测评</vt:lpstr>
      <vt:lpstr>PowerPoint 演示文稿</vt:lpstr>
    </vt:vector>
  </TitlesOfParts>
  <Company>浙江理工大学</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第七章 网络安全与网络管理技术</dc:title>
  <dc:subject>第七章 网络安全与网络管理技术</dc:subject>
  <dc:creator>tzx</dc:creator>
  <cp:lastModifiedBy>Administrator</cp:lastModifiedBy>
  <cp:revision>2469</cp:revision>
  <dcterms:created xsi:type="dcterms:W3CDTF">2002-08-08T08:03:30Z</dcterms:created>
  <dcterms:modified xsi:type="dcterms:W3CDTF">2022-08-31T05:53:00Z</dcterms:modified>
</cp:coreProperties>
</file>