
<file path=[Content_Types].xml><?xml version="1.0" encoding="utf-8"?>
<Types xmlns="http://schemas.openxmlformats.org/package/2006/content-types"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419" r:id="rId7"/>
    <p:sldId id="289" r:id="rId8"/>
    <p:sldId id="420" r:id="rId9"/>
    <p:sldId id="341" r:id="rId10"/>
    <p:sldId id="342" r:id="rId11"/>
    <p:sldId id="343" r:id="rId12"/>
    <p:sldId id="344" r:id="rId13"/>
    <p:sldId id="258" r:id="rId14"/>
    <p:sldId id="421" r:id="rId15"/>
    <p:sldId id="422" r:id="rId16"/>
    <p:sldId id="424" r:id="rId17"/>
    <p:sldId id="425" r:id="rId18"/>
    <p:sldId id="426" r:id="rId19"/>
    <p:sldId id="427" r:id="rId20"/>
    <p:sldId id="428" r:id="rId21"/>
    <p:sldId id="429" r:id="rId22"/>
    <p:sldId id="434" r:id="rId23"/>
    <p:sldId id="435" r:id="rId24"/>
    <p:sldId id="432" r:id="rId25"/>
    <p:sldId id="433" r:id="rId26"/>
    <p:sldId id="408" r:id="rId27"/>
    <p:sldId id="348" r:id="rId28"/>
    <p:sldId id="350" r:id="rId29"/>
    <p:sldId id="354" r:id="rId30"/>
    <p:sldId id="349" r:id="rId31"/>
    <p:sldId id="436" r:id="rId32"/>
    <p:sldId id="437" r:id="rId33"/>
    <p:sldId id="365" r:id="rId34"/>
    <p:sldId id="366" r:id="rId35"/>
    <p:sldId id="367" r:id="rId36"/>
    <p:sldId id="368" r:id="rId37"/>
    <p:sldId id="369" r:id="rId38"/>
    <p:sldId id="371" r:id="rId39"/>
    <p:sldId id="372" r:id="rId40"/>
    <p:sldId id="370" r:id="rId41"/>
    <p:sldId id="410" r:id="rId42"/>
    <p:sldId id="375" r:id="rId43"/>
    <p:sldId id="373" r:id="rId44"/>
    <p:sldId id="376" r:id="rId45"/>
    <p:sldId id="378" r:id="rId46"/>
    <p:sldId id="377" r:id="rId47"/>
    <p:sldId id="379" r:id="rId48"/>
    <p:sldId id="380" r:id="rId49"/>
    <p:sldId id="412" r:id="rId50"/>
    <p:sldId id="383" r:id="rId51"/>
    <p:sldId id="385" r:id="rId52"/>
    <p:sldId id="406" r:id="rId53"/>
    <p:sldId id="386" r:id="rId54"/>
    <p:sldId id="387" r:id="rId55"/>
    <p:sldId id="389" r:id="rId56"/>
    <p:sldId id="391" r:id="rId57"/>
    <p:sldId id="414" r:id="rId58"/>
    <p:sldId id="390" r:id="rId59"/>
    <p:sldId id="392" r:id="rId60"/>
    <p:sldId id="393" r:id="rId61"/>
    <p:sldId id="394" r:id="rId62"/>
    <p:sldId id="395" r:id="rId63"/>
    <p:sldId id="407" r:id="rId64"/>
    <p:sldId id="396" r:id="rId65"/>
    <p:sldId id="418" r:id="rId66"/>
    <p:sldId id="416" r:id="rId67"/>
    <p:sldId id="399" r:id="rId68"/>
    <p:sldId id="402" r:id="rId69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4"/>
        <p:sld r:id="rId27"/>
        <p:sld r:id="rId28"/>
        <p:sld r:id="rId29"/>
        <p:sld r:id="rId30"/>
        <p:sld r:id="rId31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49"/>
        <p:sld r:id="rId50"/>
        <p:sld r:id="rId51"/>
        <p:sld r:id="rId52"/>
        <p:sld r:id="rId53"/>
        <p:sld r:id="rId54"/>
        <p:sld r:id="rId55"/>
        <p:sld r:id="rId56"/>
        <p:sld r:id="rId57"/>
        <p:sld r:id="rId58"/>
        <p:sld r:id="rId59"/>
        <p:sld r:id="rId60"/>
        <p:sld r:id="rId61"/>
        <p:sld r:id="rId62"/>
        <p:sld r:id="rId63"/>
        <p:sld r:id="rId64"/>
        <p:sld r:id="rId65"/>
        <p:sld r:id="rId67"/>
        <p:sld r:id="rId66"/>
        <p:sld r:id="rId68"/>
        <p:sld r:id="rId69"/>
      </p:sldLst>
    </p:custShow>
  </p:custShowLst>
  <p:kinsoku lang="zh-CN" invalStChars="!),.:;?]}、。—ˇ¨〃々～‖…’”〕〉》」』〗】∶！＂＇），．：；？］｀｜｝·" invalEndChars="([{‘“〔〈《「『〖【（［｛．·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F0A000"/>
    <a:srgbClr val="70D7FC"/>
    <a:srgbClr val="C3F7FD"/>
    <a:srgbClr val="EAFCF9"/>
    <a:srgbClr val="E9EDF7"/>
    <a:srgbClr val="FFF8E5"/>
    <a:srgbClr val="EFF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064"/>
    <p:restoredTop sz="94660"/>
  </p:normalViewPr>
  <p:slideViewPr>
    <p:cSldViewPr snapToGrid="0" snapToObjects="1" showGuides="1">
      <p:cViewPr varScale="1">
        <p:scale>
          <a:sx n="84" d="100"/>
          <a:sy n="84" d="100"/>
        </p:scale>
        <p:origin x="-1284" y="-90"/>
      </p:cViewPr>
      <p:guideLst>
        <p:guide orient="horz" pos="577"/>
        <p:guide pos="11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2" Type="http://schemas.openxmlformats.org/officeDocument/2006/relationships/tableStyles" Target="tableStyles.xml"/><Relationship Id="rId71" Type="http://schemas.openxmlformats.org/officeDocument/2006/relationships/viewProps" Target="viewProps.xml"/><Relationship Id="rId70" Type="http://schemas.openxmlformats.org/officeDocument/2006/relationships/presProps" Target="presProps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F272261-B5C8-4F84-B5BD-B7745A02E457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0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2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3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4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5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0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1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1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2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2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43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63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84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04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25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45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66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286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07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27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48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68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389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09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30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50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71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491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12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32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52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73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593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14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34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55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75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696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16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37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57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78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798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19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39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60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8806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011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21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42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421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625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983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035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24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445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4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64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0854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05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26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6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46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673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1878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08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083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28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49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493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493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69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697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69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90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902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290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10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107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3107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331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51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517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351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72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8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 anchorCtr="0"/>
          <a:p>
            <a:pPr lvl="0"/>
            <a:endParaRPr lang="zh-CN" altLang="en-US" dirty="0"/>
          </a:p>
        </p:txBody>
      </p:sp>
      <p:sp>
        <p:nvSpPr>
          <p:cNvPr id="1372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1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.xml"/><Relationship Id="rId3" Type="http://schemas.openxmlformats.org/officeDocument/2006/relationships/slide" Target="slide5.xml"/><Relationship Id="rId2" Type="http://schemas.openxmlformats.org/officeDocument/2006/relationships/slide" Target="slide7.xml"/><Relationship Id="rId1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slide" Target="slide8.xml"/><Relationship Id="rId2" Type="http://schemas.openxmlformats.org/officeDocument/2006/relationships/slide" Target="slide10.xml"/><Relationship Id="rId1" Type="http://schemas.openxmlformats.org/officeDocument/2006/relationships/slide" Target="slide9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8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4.xml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9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4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0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1.xml"/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3.xml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14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5.xml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6.xml"/><Relationship Id="rId1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7.xml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8.xml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9.xml"/><Relationship Id="rId3" Type="http://schemas.openxmlformats.org/officeDocument/2006/relationships/image" Target="../media/image13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0.xml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1.xml"/><Relationship Id="rId1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2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3.xml"/><Relationship Id="rId1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5.xml"/><Relationship Id="rId1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6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26.xml"/><Relationship Id="rId4" Type="http://schemas.openxmlformats.org/officeDocument/2006/relationships/image" Target="../media/image23.jpeg"/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7.xml"/><Relationship Id="rId1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8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8.xml"/><Relationship Id="rId3" Type="http://schemas.openxmlformats.org/officeDocument/2006/relationships/image" Target="../media/image24.e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9.xml"/><Relationship Id="rId1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0.xml"/><Relationship Id="rId1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1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2.xml"/><Relationship Id="rId1" Type="http://schemas.openxmlformats.org/officeDocument/2006/relationships/image" Target="../media/image9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27.png"/><Relationship Id="rId1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4.xml"/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4.xml"/><Relationship Id="rId3" Type="http://schemas.openxmlformats.org/officeDocument/2006/relationships/image" Target="../media/image28.e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5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5.xml"/><Relationship Id="rId4" Type="http://schemas.openxmlformats.org/officeDocument/2006/relationships/image" Target="../media/image31.png"/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9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2" Type="http://schemas.openxmlformats.org/officeDocument/2006/relationships/image" Target="../media/image32.png"/><Relationship Id="rId1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7.xml"/><Relationship Id="rId1" Type="http://schemas.openxmlformats.org/officeDocument/2006/relationships/image" Target="../media/image9.png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.xml"/><Relationship Id="rId8" Type="http://schemas.openxmlformats.org/officeDocument/2006/relationships/tags" Target="../tags/tag38.xml"/><Relationship Id="rId7" Type="http://schemas.openxmlformats.org/officeDocument/2006/relationships/image" Target="../media/image37.jpeg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3" Type="http://schemas.openxmlformats.org/officeDocument/2006/relationships/image" Target="../media/image33.emf"/><Relationship Id="rId2" Type="http://schemas.openxmlformats.org/officeDocument/2006/relationships/oleObject" Target="../embeddings/oleObject4.bin"/><Relationship Id="rId11" Type="http://schemas.openxmlformats.org/officeDocument/2006/relationships/notesSlide" Target="../notesSlides/notesSlide38.xml"/><Relationship Id="rId10" Type="http://schemas.openxmlformats.org/officeDocument/2006/relationships/vmlDrawing" Target="../drawings/vmlDrawing5.vml"/><Relationship Id="rId1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9.xml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0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0.xml"/><Relationship Id="rId1" Type="http://schemas.openxmlformats.org/officeDocument/2006/relationships/image" Target="../media/image40.jpeg"/></Relationships>
</file>

<file path=ppt/slides/_rels/slide4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1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1.xml"/><Relationship Id="rId4" Type="http://schemas.openxmlformats.org/officeDocument/2006/relationships/image" Target="../media/image23.jpe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9.png"/></Relationships>
</file>

<file path=ppt/slides/_rels/slide4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2.xml"/><Relationship Id="rId1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43.xml"/><Relationship Id="rId4" Type="http://schemas.openxmlformats.org/officeDocument/2006/relationships/image" Target="../media/image45.png"/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image" Target="../media/image9.png"/></Relationships>
</file>

<file path=ppt/slides/_rels/slide4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4.xml"/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5.xml"/><Relationship Id="rId1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6.xml"/><Relationship Id="rId1" Type="http://schemas.openxmlformats.org/officeDocument/2006/relationships/image" Target="../media/image9.png"/></Relationships>
</file>

<file path=ppt/slides/_rels/slide4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7.xml"/><Relationship Id="rId1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8.xml"/><Relationship Id="rId1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9.xml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9.png"/></Relationships>
</file>

<file path=ppt/slides/_rels/slide5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0.xml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9.png"/></Relationships>
</file>

<file path=ppt/slides/_rels/slide5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1.xml"/><Relationship Id="rId2" Type="http://schemas.openxmlformats.org/officeDocument/2006/relationships/image" Target="../media/image54.png"/><Relationship Id="rId1" Type="http://schemas.openxmlformats.org/officeDocument/2006/relationships/image" Target="../media/image9.png"/></Relationships>
</file>

<file path=ppt/slides/_rels/slide5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2.xml"/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9.png"/></Relationships>
</file>

<file path=ppt/slides/_rels/slide5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3.xml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9.png"/></Relationships>
</file>

<file path=ppt/slides/_rels/slide5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4.xml"/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image" Target="../media/image9.png"/></Relationships>
</file>

<file path=ppt/slides/_rels/slide5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5.xml"/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image" Target="../media/image61.png"/></Relationships>
</file>

<file path=ppt/slides/_rels/slide5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6.xml"/><Relationship Id="rId1" Type="http://schemas.openxmlformats.org/officeDocument/2006/relationships/image" Target="../media/image64.png"/></Relationships>
</file>

<file path=ppt/slides/_rels/slide5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7.xml"/><Relationship Id="rId2" Type="http://schemas.openxmlformats.org/officeDocument/2006/relationships/image" Target="../media/image65.png"/><Relationship Id="rId1" Type="http://schemas.openxmlformats.org/officeDocument/2006/relationships/image" Target="../media/image9.png"/></Relationships>
</file>

<file path=ppt/slides/_rels/slide5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58.xml"/><Relationship Id="rId2" Type="http://schemas.openxmlformats.org/officeDocument/2006/relationships/image" Target="../media/image66.png"/><Relationship Id="rId1" Type="http://schemas.openxmlformats.org/officeDocument/2006/relationships/image" Target="../media/image9.png"/></Relationships>
</file>

<file path=ppt/slides/_rels/slide5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9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59.xml"/><Relationship Id="rId1" Type="http://schemas.openxmlformats.org/officeDocument/2006/relationships/image" Target="../media/image9.png"/></Relationships>
</file>

<file path=ppt/slides/_rels/slide6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0.xml"/><Relationship Id="rId2" Type="http://schemas.openxmlformats.org/officeDocument/2006/relationships/image" Target="../media/image67.jpeg"/><Relationship Id="rId1" Type="http://schemas.openxmlformats.org/officeDocument/2006/relationships/image" Target="../media/image9.png"/></Relationships>
</file>

<file path=ppt/slides/_rels/slide6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61.xml"/><Relationship Id="rId2" Type="http://schemas.openxmlformats.org/officeDocument/2006/relationships/image" Target="../media/image68.png"/><Relationship Id="rId1" Type="http://schemas.openxmlformats.org/officeDocument/2006/relationships/image" Target="../media/image9.png"/></Relationships>
</file>

<file path=ppt/slides/_rels/slide6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2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2.xml"/><Relationship Id="rId1" Type="http://schemas.openxmlformats.org/officeDocument/2006/relationships/image" Target="../media/image9.png"/></Relationships>
</file>

<file path=ppt/slides/_rels/slide6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3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3.xml"/><Relationship Id="rId1" Type="http://schemas.openxmlformats.org/officeDocument/2006/relationships/image" Target="../media/image69.png"/></Relationships>
</file>

<file path=ppt/slides/_rels/slide6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4.xml"/><Relationship Id="rId1" Type="http://schemas.openxmlformats.org/officeDocument/2006/relationships/image" Target="../media/image70.png"/></Relationships>
</file>

<file path=ppt/slides/_rels/slide6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5.xml"/><Relationship Id="rId1" Type="http://schemas.openxmlformats.org/officeDocument/2006/relationships/image" Target="../media/image71.png"/></Relationships>
</file>

<file path=ppt/slides/_rels/slide6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66.xml"/><Relationship Id="rId1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1682750" y="3044825"/>
            <a:ext cx="577850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图层与选区工具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9" name="TextBox 13"/>
          <p:cNvSpPr/>
          <p:nvPr/>
        </p:nvSpPr>
        <p:spPr>
          <a:xfrm>
            <a:off x="4689475" y="5494338"/>
            <a:ext cx="384175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移动工具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自由变换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5" name="矩形 9"/>
          <p:cNvSpPr/>
          <p:nvPr/>
        </p:nvSpPr>
        <p:spPr>
          <a:xfrm>
            <a:off x="2752725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图层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选取工具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76" name="椭圆 10"/>
          <p:cNvSpPr/>
          <p:nvPr/>
        </p:nvSpPr>
        <p:spPr>
          <a:xfrm>
            <a:off x="1560513" y="5640388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矩形 4"/>
          <p:cNvSpPr/>
          <p:nvPr/>
        </p:nvSpPr>
        <p:spPr>
          <a:xfrm>
            <a:off x="1604963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/>
          <p:nvPr/>
        </p:nvSpPr>
        <p:spPr>
          <a:xfrm>
            <a:off x="1751013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学习目标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48" name="组合 18"/>
          <p:cNvGrpSpPr/>
          <p:nvPr/>
        </p:nvGrpSpPr>
        <p:grpSpPr>
          <a:xfrm>
            <a:off x="153988" y="1306513"/>
            <a:ext cx="2994025" cy="1477962"/>
            <a:chOff x="547807" y="2049013"/>
            <a:chExt cx="2992523" cy="1477307"/>
          </a:xfrm>
        </p:grpSpPr>
        <p:sp>
          <p:nvSpPr>
            <p:cNvPr id="5123" name="矩形 5"/>
            <p:cNvSpPr/>
            <p:nvPr/>
          </p:nvSpPr>
          <p:spPr>
            <a:xfrm>
              <a:off x="1145403" y="2049013"/>
              <a:ext cx="2394927" cy="14773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图层的基本操作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，学会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新建、删除、复制、显示及隐藏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</a:t>
              </a:r>
              <a:endParaRPr lang="en-US" altLang="zh-CN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24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5125" name="直接连接符 7"/>
              <p:cNvCxnSpPr/>
              <p:nvPr/>
            </p:nvCxnSpPr>
            <p:spPr>
              <a:xfrm>
                <a:off x="860198" y="2352244"/>
                <a:ext cx="372267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26" name="直接连接符 10"/>
              <p:cNvCxnSpPr/>
              <p:nvPr/>
            </p:nvCxnSpPr>
            <p:spPr>
              <a:xfrm>
                <a:off x="1222939" y="3004457"/>
                <a:ext cx="181553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5127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52" name="椭圆 51"/>
              <p:cNvSpPr/>
              <p:nvPr/>
            </p:nvSpPr>
            <p:spPr bwMode="auto">
              <a:xfrm>
                <a:off x="1232465" y="3558820"/>
                <a:ext cx="474424" cy="474451"/>
              </a:xfrm>
              <a:prstGeom prst="ellipse">
                <a:avLst/>
              </a:prstGeom>
              <a:solidFill>
                <a:srgbClr val="1369B2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287999" y="3530258"/>
                <a:ext cx="334795" cy="522055"/>
              </a:xfrm>
              <a:prstGeom prst="rect">
                <a:avLst/>
              </a:prstGeom>
              <a:noFill/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kern="1200" cap="none" spc="0" normalizeH="0" baseline="0" noProof="0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kern="1200" cap="none" spc="0" normalizeH="0" baseline="0" noProof="0" dirty="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5399088" y="1395413"/>
            <a:ext cx="3436937" cy="1417637"/>
            <a:chOff x="5259390" y="1818636"/>
            <a:chExt cx="3436935" cy="1415980"/>
          </a:xfrm>
        </p:grpSpPr>
        <p:grpSp>
          <p:nvGrpSpPr>
            <p:cNvPr id="5131" name="组合 32"/>
            <p:cNvGrpSpPr/>
            <p:nvPr/>
          </p:nvGrpSpPr>
          <p:grpSpPr>
            <a:xfrm flipH="1">
              <a:off x="6253163" y="2557463"/>
              <a:ext cx="2178050" cy="652462"/>
              <a:chOff x="860198" y="2352244"/>
              <a:chExt cx="2178276" cy="652213"/>
            </a:xfrm>
          </p:grpSpPr>
          <p:cxnSp>
            <p:nvCxnSpPr>
              <p:cNvPr id="5132" name="直接连接符 33"/>
              <p:cNvCxnSpPr/>
              <p:nvPr/>
            </p:nvCxnSpPr>
            <p:spPr>
              <a:xfrm>
                <a:off x="860198" y="2352244"/>
                <a:ext cx="372267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33" name="直接连接符 34"/>
              <p:cNvCxnSpPr/>
              <p:nvPr/>
            </p:nvCxnSpPr>
            <p:spPr>
              <a:xfrm>
                <a:off x="1222939" y="3004457"/>
                <a:ext cx="1815535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5134" name="组合 35"/>
            <p:cNvGrpSpPr/>
            <p:nvPr/>
          </p:nvGrpSpPr>
          <p:grpSpPr>
            <a:xfrm>
              <a:off x="8223250" y="2109791"/>
              <a:ext cx="473075" cy="522287"/>
              <a:chOff x="1232465" y="3530023"/>
              <a:chExt cx="474415" cy="522742"/>
            </a:xfrm>
          </p:grpSpPr>
          <p:sp>
            <p:nvSpPr>
              <p:cNvPr id="68" name="椭圆 67"/>
              <p:cNvSpPr/>
              <p:nvPr/>
            </p:nvSpPr>
            <p:spPr bwMode="auto">
              <a:xfrm>
                <a:off x="1232465" y="3559193"/>
                <a:ext cx="474415" cy="474520"/>
              </a:xfrm>
              <a:prstGeom prst="ellipse">
                <a:avLst/>
              </a:prstGeom>
              <a:solidFill>
                <a:srgbClr val="1369B2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1300921" y="3530627"/>
                <a:ext cx="335911" cy="522131"/>
              </a:xfrm>
              <a:prstGeom prst="rect">
                <a:avLst/>
              </a:prstGeom>
              <a:noFill/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kern="1200" cap="none" spc="0" normalizeH="0" baseline="0" noProof="0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kern="1200" cap="none" spc="0" normalizeH="0" baseline="0" noProof="0" dirty="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5137" name="矩形 46"/>
            <p:cNvSpPr/>
            <p:nvPr/>
          </p:nvSpPr>
          <p:spPr>
            <a:xfrm>
              <a:off x="5259390" y="1818636"/>
              <a:ext cx="2778499" cy="141598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选区工具的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使用，可以绘制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矩形、椭圆及其他不规则的选区</a:t>
              </a:r>
              <a:endParaRPr lang="zh-CN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874963" y="5121275"/>
            <a:ext cx="3282950" cy="1477963"/>
            <a:chOff x="5414363" y="4195946"/>
            <a:chExt cx="3281962" cy="1477036"/>
          </a:xfrm>
        </p:grpSpPr>
        <p:sp>
          <p:nvSpPr>
            <p:cNvPr id="5139" name="矩形 51"/>
            <p:cNvSpPr/>
            <p:nvPr/>
          </p:nvSpPr>
          <p:spPr>
            <a:xfrm>
              <a:off x="5414363" y="4195946"/>
              <a:ext cx="2695173" cy="147703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>
                <a:lnSpc>
                  <a:spcPts val="3600"/>
                </a:lnSpc>
                <a:buFont typeface="Calibri" panose="020F0502020204030204" pitchFamily="34" charset="0"/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选区的布尔运算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，可以对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选区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进行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加、减及交叉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运算</a:t>
              </a:r>
              <a:endParaRPr lang="en-US" altLang="zh-CN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5140" name="组合 38"/>
            <p:cNvGrpSpPr/>
            <p:nvPr/>
          </p:nvGrpSpPr>
          <p:grpSpPr>
            <a:xfrm rot="10800000">
              <a:off x="5685823" y="4225925"/>
              <a:ext cx="2745390" cy="652463"/>
              <a:chOff x="860198" y="2352244"/>
              <a:chExt cx="2745675" cy="652213"/>
            </a:xfrm>
          </p:grpSpPr>
          <p:cxnSp>
            <p:nvCxnSpPr>
              <p:cNvPr id="5141" name="直接连接符 39"/>
              <p:cNvCxnSpPr/>
              <p:nvPr/>
            </p:nvCxnSpPr>
            <p:spPr>
              <a:xfrm>
                <a:off x="860198" y="2352244"/>
                <a:ext cx="372267" cy="652213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5142" name="直接连接符 40"/>
              <p:cNvCxnSpPr/>
              <p:nvPr/>
            </p:nvCxnSpPr>
            <p:spPr>
              <a:xfrm rot="-10800000" flipH="1">
                <a:off x="1222939" y="3004457"/>
                <a:ext cx="2382934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5143" name="组合 41"/>
            <p:cNvGrpSpPr/>
            <p:nvPr/>
          </p:nvGrpSpPr>
          <p:grpSpPr>
            <a:xfrm flipH="1">
              <a:off x="8223250" y="4806950"/>
              <a:ext cx="473075" cy="523875"/>
              <a:chOff x="1232465" y="3533629"/>
              <a:chExt cx="474415" cy="523220"/>
            </a:xfrm>
          </p:grpSpPr>
          <p:sp>
            <p:nvSpPr>
              <p:cNvPr id="76" name="椭圆 75"/>
              <p:cNvSpPr/>
              <p:nvPr/>
            </p:nvSpPr>
            <p:spPr bwMode="auto">
              <a:xfrm>
                <a:off x="1232465" y="3558783"/>
                <a:ext cx="474273" cy="473771"/>
              </a:xfrm>
              <a:prstGeom prst="ellipse">
                <a:avLst/>
              </a:prstGeom>
              <a:solidFill>
                <a:srgbClr val="1369B2"/>
              </a:solidFill>
              <a:ln w="2857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1305675" y="3533430"/>
                <a:ext cx="335811" cy="522892"/>
              </a:xfrm>
              <a:prstGeom prst="rect">
                <a:avLst/>
              </a:prstGeom>
              <a:noFill/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kern="1200" cap="none" spc="0" normalizeH="0" baseline="0" noProof="0" dirty="0">
                    <a:solidFill>
                      <a:schemeClr val="bg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endParaRPr kumimoji="0" lang="zh-CN" altLang="en-US" sz="2800" b="1" kern="1200" cap="none" spc="0" normalizeH="0" baseline="0" noProof="0" dirty="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1909763" y="1549400"/>
            <a:ext cx="5224462" cy="3551238"/>
            <a:chOff x="2024127" y="1971739"/>
            <a:chExt cx="5224334" cy="3551110"/>
          </a:xfrm>
        </p:grpSpPr>
        <p:sp>
          <p:nvSpPr>
            <p:cNvPr id="81" name="弧形 80"/>
            <p:cNvSpPr/>
            <p:nvPr/>
          </p:nvSpPr>
          <p:spPr bwMode="auto">
            <a:xfrm rot="5400000">
              <a:off x="3977505" y="3085323"/>
              <a:ext cx="1312816" cy="1314418"/>
            </a:xfrm>
            <a:prstGeom prst="arc">
              <a:avLst>
                <a:gd name="adj1" fmla="val 5382197"/>
                <a:gd name="adj2" fmla="val 0"/>
              </a:avLst>
            </a:prstGeom>
            <a:noFill/>
            <a:ln w="57150" cap="flat" cmpd="sng" algn="ctr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2" name="弧形 81"/>
            <p:cNvSpPr/>
            <p:nvPr/>
          </p:nvSpPr>
          <p:spPr bwMode="auto">
            <a:xfrm>
              <a:off x="4092588" y="3203595"/>
              <a:ext cx="1082648" cy="1084224"/>
            </a:xfrm>
            <a:prstGeom prst="arc">
              <a:avLst>
                <a:gd name="adj1" fmla="val 10763236"/>
                <a:gd name="adj2" fmla="val 0"/>
              </a:avLst>
            </a:prstGeom>
            <a:noFill/>
            <a:ln w="57150" cap="flat" cmpd="sng" algn="ctr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3" name="弧形 82"/>
            <p:cNvSpPr/>
            <p:nvPr/>
          </p:nvSpPr>
          <p:spPr bwMode="auto">
            <a:xfrm rot="16200000">
              <a:off x="4172760" y="3347253"/>
              <a:ext cx="898493" cy="823893"/>
            </a:xfrm>
            <a:prstGeom prst="arc">
              <a:avLst>
                <a:gd name="adj1" fmla="val 16251812"/>
                <a:gd name="adj2" fmla="val 0"/>
              </a:avLst>
            </a:prstGeom>
            <a:noFill/>
            <a:ln w="57150" cap="flat" cmpd="sng" algn="ctr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5150" name="组合 3"/>
            <p:cNvGrpSpPr/>
            <p:nvPr/>
          </p:nvGrpSpPr>
          <p:grpSpPr>
            <a:xfrm>
              <a:off x="2024127" y="1971739"/>
              <a:ext cx="5224334" cy="3551110"/>
              <a:chOff x="2024127" y="1971739"/>
              <a:chExt cx="5224334" cy="3551110"/>
            </a:xfrm>
          </p:grpSpPr>
          <p:graphicFrame>
            <p:nvGraphicFramePr>
              <p:cNvPr id="5151" name="图表 2"/>
              <p:cNvGraphicFramePr/>
              <p:nvPr/>
            </p:nvGraphicFramePr>
            <p:xfrm>
              <a:off x="1973328" y="1920940"/>
              <a:ext cx="5325933" cy="36527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6" name="" r:id="rId1" imgW="5327650" imgH="3651250" progId="Excel.Chart.8">
                      <p:embed/>
                    </p:oleObj>
                  </mc:Choice>
                  <mc:Fallback>
                    <p:oleObj name="" r:id="rId1" imgW="5327650" imgH="3651250" progId="Excel.Chart.8">
                      <p:embed/>
                      <p:pic>
                        <p:nvPicPr>
                          <p:cNvPr id="0" name="图片 3075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973328" y="1920940"/>
                            <a:ext cx="5325933" cy="3652708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89" name="TextBox 88"/>
              <p:cNvSpPr txBox="1"/>
              <p:nvPr/>
            </p:nvSpPr>
            <p:spPr>
              <a:xfrm rot="17765638">
                <a:off x="3121861" y="2856736"/>
                <a:ext cx="1041362" cy="36987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marR="0" defTabSz="914400" eaLnBrk="0" hangingPunct="0">
                  <a:buClrTx/>
                  <a:buSzTx/>
                  <a:buFontTx/>
                  <a:buNone/>
                  <a:defRPr/>
                </a:pPr>
                <a:r>
                  <a:rPr kumimoji="0" lang="zh-CN" altLang="en-US" kern="1200" cap="none" spc="300" normalizeH="0" baseline="0" noProof="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掌握</a:t>
                </a:r>
                <a:endPara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 rot="3702007" flipH="1">
              <a:off x="5341926" y="3233754"/>
              <a:ext cx="1041362" cy="3682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 rot="10800000" flipH="1" flipV="1">
              <a:off x="4329121" y="4757702"/>
              <a:ext cx="1041374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标题 1"/>
          <p:cNvSpPr/>
          <p:nvPr/>
        </p:nvSpPr>
        <p:spPr>
          <a:xfrm>
            <a:off x="1757363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目录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cxnSp>
        <p:nvCxnSpPr>
          <p:cNvPr id="7170" name="直接连接符 41"/>
          <p:cNvCxnSpPr/>
          <p:nvPr/>
        </p:nvCxnSpPr>
        <p:spPr>
          <a:xfrm>
            <a:off x="4343400" y="3384550"/>
            <a:ext cx="3708400" cy="19050"/>
          </a:xfrm>
          <a:prstGeom prst="line">
            <a:avLst/>
          </a:prstGeom>
          <a:ln w="3175" cap="flat" cmpd="sng">
            <a:solidFill>
              <a:srgbClr val="7F7F7F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7171" name="矩形 36"/>
          <p:cNvSpPr/>
          <p:nvPr/>
        </p:nvSpPr>
        <p:spPr>
          <a:xfrm flipH="1">
            <a:off x="4225925" y="2881313"/>
            <a:ext cx="3135313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2】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超级电视</a:t>
            </a:r>
            <a:endParaRPr lang="zh-CN" altLang="en-US" sz="24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72" name="组合 111"/>
          <p:cNvGrpSpPr/>
          <p:nvPr/>
        </p:nvGrpSpPr>
        <p:grpSpPr>
          <a:xfrm rot="-12767">
            <a:off x="3221038" y="2881313"/>
            <a:ext cx="884237" cy="954087"/>
            <a:chOff x="1936620" y="1275606"/>
            <a:chExt cx="1296144" cy="1728192"/>
          </a:xfrm>
        </p:grpSpPr>
        <p:grpSp>
          <p:nvGrpSpPr>
            <p:cNvPr id="7173" name="组合 112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47" name="圆角矩形 46"/>
              <p:cNvSpPr/>
              <p:nvPr/>
            </p:nvSpPr>
            <p:spPr>
              <a:xfrm>
                <a:off x="1907704" y="1275606"/>
                <a:ext cx="1296143" cy="1728192"/>
              </a:xfrm>
              <a:prstGeom prst="roundRect">
                <a:avLst/>
              </a:prstGeom>
              <a:solidFill>
                <a:srgbClr val="1369B2"/>
              </a:solidFill>
              <a:ln w="25400" cap="flat" cmpd="sng" algn="ctr">
                <a:noFill/>
                <a:prstDash val="solid"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2.2</a:t>
                </a:r>
                <a:endParaRPr kumimoji="0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1961224" y="1347493"/>
                <a:ext cx="1189103" cy="1584417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46" name="圆角矩形 5"/>
            <p:cNvSpPr/>
            <p:nvPr/>
          </p:nvSpPr>
          <p:spPr>
            <a:xfrm>
              <a:off x="1826071" y="2062991"/>
              <a:ext cx="1293818" cy="937422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sp>
        <p:nvSpPr>
          <p:cNvPr id="7177" name="TextBox 126">
            <a:hlinkClick r:id="rId1" action="ppaction://hlinksldjump"/>
          </p:cNvPr>
          <p:cNvSpPr txBox="1"/>
          <p:nvPr/>
        </p:nvSpPr>
        <p:spPr>
          <a:xfrm>
            <a:off x="4271963" y="3403600"/>
            <a:ext cx="3379787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u="sng" dirty="0">
              <a:solidFill>
                <a:srgbClr val="D9D9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178" name="直接连接符 51"/>
          <p:cNvCxnSpPr/>
          <p:nvPr/>
        </p:nvCxnSpPr>
        <p:spPr>
          <a:xfrm>
            <a:off x="2779713" y="4879975"/>
            <a:ext cx="3627437" cy="0"/>
          </a:xfrm>
          <a:prstGeom prst="line">
            <a:avLst/>
          </a:prstGeom>
          <a:ln w="3175" cap="flat" cmpd="sng">
            <a:solidFill>
              <a:srgbClr val="404040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7179" name="矩形 53"/>
          <p:cNvSpPr/>
          <p:nvPr/>
        </p:nvSpPr>
        <p:spPr>
          <a:xfrm flipH="1">
            <a:off x="2662238" y="4378325"/>
            <a:ext cx="3135312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3】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猴哥形象</a:t>
            </a:r>
            <a:endParaRPr lang="zh-CN" altLang="en-US" sz="24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80" name="组合 116"/>
          <p:cNvGrpSpPr/>
          <p:nvPr/>
        </p:nvGrpSpPr>
        <p:grpSpPr>
          <a:xfrm rot="-12767">
            <a:off x="1711325" y="4371975"/>
            <a:ext cx="884238" cy="952500"/>
            <a:chOff x="1936620" y="1275606"/>
            <a:chExt cx="1296144" cy="1728192"/>
          </a:xfrm>
        </p:grpSpPr>
        <p:grpSp>
          <p:nvGrpSpPr>
            <p:cNvPr id="7181" name="组合 117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1907704" y="1275606"/>
                <a:ext cx="1296143" cy="1728192"/>
              </a:xfrm>
              <a:prstGeom prst="roundRect">
                <a:avLst/>
              </a:prstGeom>
              <a:solidFill>
                <a:srgbClr val="1369B2"/>
              </a:solidFill>
              <a:ln w="25400" cap="flat" cmpd="sng" algn="ctr">
                <a:noFill/>
                <a:prstDash val="solid"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2.3</a:t>
                </a:r>
                <a:endParaRPr kumimoji="0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56" name="圆角矩形 55"/>
              <p:cNvSpPr/>
              <p:nvPr/>
            </p:nvSpPr>
            <p:spPr>
              <a:xfrm>
                <a:off x="1961226" y="1347615"/>
                <a:ext cx="1189100" cy="1584176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54" name="圆角矩形 5"/>
            <p:cNvSpPr/>
            <p:nvPr/>
          </p:nvSpPr>
          <p:spPr>
            <a:xfrm>
              <a:off x="1826073" y="2064303"/>
              <a:ext cx="1293816" cy="936105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sp>
        <p:nvSpPr>
          <p:cNvPr id="7185" name="TextBox 127">
            <a:hlinkClick r:id="rId2" action="ppaction://hlinksldjump"/>
          </p:cNvPr>
          <p:cNvSpPr txBox="1"/>
          <p:nvPr/>
        </p:nvSpPr>
        <p:spPr>
          <a:xfrm>
            <a:off x="2670175" y="4902200"/>
            <a:ext cx="3565525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u="sng" dirty="0">
              <a:solidFill>
                <a:srgbClr val="D9D9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86" name="4.1"/>
          <p:cNvGrpSpPr/>
          <p:nvPr/>
        </p:nvGrpSpPr>
        <p:grpSpPr>
          <a:xfrm>
            <a:off x="1711325" y="1550988"/>
            <a:ext cx="4695825" cy="952500"/>
            <a:chOff x="1711766" y="1263329"/>
            <a:chExt cx="4696001" cy="952284"/>
          </a:xfrm>
        </p:grpSpPr>
        <p:grpSp>
          <p:nvGrpSpPr>
            <p:cNvPr id="7187" name="组合 29"/>
            <p:cNvGrpSpPr/>
            <p:nvPr/>
          </p:nvGrpSpPr>
          <p:grpSpPr>
            <a:xfrm rot="-12767">
              <a:off x="1711766" y="1263329"/>
              <a:ext cx="884380" cy="952284"/>
              <a:chOff x="1936620" y="1275606"/>
              <a:chExt cx="1296144" cy="1728192"/>
            </a:xfrm>
          </p:grpSpPr>
          <p:grpSp>
            <p:nvGrpSpPr>
              <p:cNvPr id="7188" name="组合 31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72" name="圆角矩形 71"/>
                <p:cNvSpPr/>
                <p:nvPr/>
              </p:nvSpPr>
              <p:spPr>
                <a:xfrm>
                  <a:off x="1907704" y="1275606"/>
                  <a:ext cx="1295984" cy="1728192"/>
                </a:xfrm>
                <a:prstGeom prst="roundRect">
                  <a:avLst/>
                </a:prstGeom>
                <a:solidFill>
                  <a:srgbClr val="1369B2"/>
                </a:solidFill>
                <a:ln w="25400" cap="flat" cmpd="sng" algn="ctr">
                  <a:noFill/>
                  <a:prstDash val="solid"/>
                </a:ln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2.1</a:t>
                  </a:r>
                  <a:endParaRPr kumimoji="0" lang="zh-CN" alt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73" name="圆角矩形 72"/>
                <p:cNvSpPr/>
                <p:nvPr/>
              </p:nvSpPr>
              <p:spPr>
                <a:xfrm>
                  <a:off x="1961219" y="1347613"/>
                  <a:ext cx="1188953" cy="1584176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71" name="圆角矩形 5"/>
              <p:cNvSpPr/>
              <p:nvPr/>
            </p:nvSpPr>
            <p:spPr>
              <a:xfrm>
                <a:off x="1826086" y="2064303"/>
                <a:ext cx="1293657" cy="936103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7192" name="直接连接符 67"/>
            <p:cNvCxnSpPr/>
            <p:nvPr/>
          </p:nvCxnSpPr>
          <p:spPr>
            <a:xfrm>
              <a:off x="2810357" y="1760103"/>
              <a:ext cx="3597410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7193" name="矩形 35"/>
            <p:cNvSpPr/>
            <p:nvPr/>
          </p:nvSpPr>
          <p:spPr>
            <a:xfrm>
              <a:off x="2671209" y="1286488"/>
              <a:ext cx="3443700" cy="4615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果蔬自行车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194" name="TextBox 126">
            <a:hlinkClick r:id="rId3" action="ppaction://hlinksldjump"/>
          </p:cNvPr>
          <p:cNvSpPr txBox="1"/>
          <p:nvPr/>
        </p:nvSpPr>
        <p:spPr>
          <a:xfrm>
            <a:off x="2709863" y="2063750"/>
            <a:ext cx="3525837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u="sng" dirty="0">
              <a:solidFill>
                <a:srgbClr val="D9D9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标题 1"/>
          <p:cNvSpPr/>
          <p:nvPr/>
        </p:nvSpPr>
        <p:spPr>
          <a:xfrm>
            <a:off x="1758950" y="1365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目录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cxnSp>
        <p:nvCxnSpPr>
          <p:cNvPr id="9218" name="直接连接符 41"/>
          <p:cNvCxnSpPr/>
          <p:nvPr/>
        </p:nvCxnSpPr>
        <p:spPr>
          <a:xfrm>
            <a:off x="4343400" y="3384550"/>
            <a:ext cx="3771900" cy="19050"/>
          </a:xfrm>
          <a:prstGeom prst="line">
            <a:avLst/>
          </a:prstGeom>
          <a:ln w="3175" cap="flat" cmpd="sng">
            <a:solidFill>
              <a:srgbClr val="7F7F7F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9219" name="矩形 36"/>
          <p:cNvSpPr/>
          <p:nvPr/>
        </p:nvSpPr>
        <p:spPr>
          <a:xfrm flipH="1">
            <a:off x="4225925" y="2881313"/>
            <a:ext cx="3575050" cy="46196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5】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纸风车</a:t>
            </a:r>
            <a:r>
              <a:rPr lang="en-US" altLang="zh-CN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20" name="组合 111"/>
          <p:cNvGrpSpPr/>
          <p:nvPr/>
        </p:nvGrpSpPr>
        <p:grpSpPr>
          <a:xfrm rot="-12767">
            <a:off x="3221038" y="2881313"/>
            <a:ext cx="884237" cy="954087"/>
            <a:chOff x="1936620" y="1275606"/>
            <a:chExt cx="1296144" cy="1728192"/>
          </a:xfrm>
        </p:grpSpPr>
        <p:grpSp>
          <p:nvGrpSpPr>
            <p:cNvPr id="9221" name="组合 112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47" name="圆角矩形 46"/>
              <p:cNvSpPr/>
              <p:nvPr/>
            </p:nvSpPr>
            <p:spPr>
              <a:xfrm>
                <a:off x="1907704" y="1275606"/>
                <a:ext cx="1296143" cy="1728192"/>
              </a:xfrm>
              <a:prstGeom prst="roundRect">
                <a:avLst/>
              </a:prstGeom>
              <a:solidFill>
                <a:srgbClr val="1369B2"/>
              </a:solidFill>
              <a:ln w="25400" cap="flat" cmpd="sng" algn="ctr">
                <a:noFill/>
                <a:prstDash val="solid"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2.5</a:t>
                </a:r>
                <a:endParaRPr kumimoji="0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1961224" y="1347493"/>
                <a:ext cx="1189103" cy="1584417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46" name="圆角矩形 5"/>
            <p:cNvSpPr/>
            <p:nvPr/>
          </p:nvSpPr>
          <p:spPr>
            <a:xfrm>
              <a:off x="1826071" y="2062991"/>
              <a:ext cx="1293818" cy="937422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sp>
        <p:nvSpPr>
          <p:cNvPr id="9225" name="TextBox 126">
            <a:hlinkClick r:id="rId1" action="ppaction://hlinksldjump"/>
          </p:cNvPr>
          <p:cNvSpPr txBox="1"/>
          <p:nvPr/>
        </p:nvSpPr>
        <p:spPr>
          <a:xfrm>
            <a:off x="4271963" y="3403600"/>
            <a:ext cx="3379787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u="sng" dirty="0">
              <a:solidFill>
                <a:srgbClr val="D9D9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226" name="直接连接符 51"/>
          <p:cNvCxnSpPr/>
          <p:nvPr/>
        </p:nvCxnSpPr>
        <p:spPr>
          <a:xfrm>
            <a:off x="2779713" y="4879975"/>
            <a:ext cx="3627437" cy="0"/>
          </a:xfrm>
          <a:prstGeom prst="line">
            <a:avLst/>
          </a:prstGeom>
          <a:ln w="3175" cap="flat" cmpd="sng">
            <a:solidFill>
              <a:srgbClr val="404040"/>
            </a:solidFill>
            <a:prstDash val="sysDot"/>
            <a:round/>
            <a:headEnd type="oval" w="sm" len="sm"/>
            <a:tailEnd type="oval" w="sm" len="sm"/>
          </a:ln>
        </p:spPr>
      </p:cxnSp>
      <p:sp>
        <p:nvSpPr>
          <p:cNvPr id="9227" name="矩形 53"/>
          <p:cNvSpPr/>
          <p:nvPr/>
        </p:nvSpPr>
        <p:spPr>
          <a:xfrm flipH="1">
            <a:off x="2662238" y="4378325"/>
            <a:ext cx="3135312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6】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微笑气泡</a:t>
            </a:r>
            <a:endParaRPr lang="zh-CN" altLang="en-US" sz="24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28" name="组合 116"/>
          <p:cNvGrpSpPr/>
          <p:nvPr/>
        </p:nvGrpSpPr>
        <p:grpSpPr>
          <a:xfrm rot="-12767">
            <a:off x="1711325" y="4371975"/>
            <a:ext cx="884238" cy="952500"/>
            <a:chOff x="1936620" y="1275606"/>
            <a:chExt cx="1296144" cy="1728192"/>
          </a:xfrm>
        </p:grpSpPr>
        <p:grpSp>
          <p:nvGrpSpPr>
            <p:cNvPr id="9229" name="组合 117"/>
            <p:cNvGrpSpPr/>
            <p:nvPr/>
          </p:nvGrpSpPr>
          <p:grpSpPr>
            <a:xfrm>
              <a:off x="1936620" y="1275606"/>
              <a:ext cx="1296142" cy="1728192"/>
              <a:chOff x="1907704" y="1275606"/>
              <a:chExt cx="1296142" cy="1728192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1907704" y="1275606"/>
                <a:ext cx="1296143" cy="1728192"/>
              </a:xfrm>
              <a:prstGeom prst="roundRect">
                <a:avLst/>
              </a:prstGeom>
              <a:solidFill>
                <a:srgbClr val="1369B2"/>
              </a:solidFill>
              <a:ln w="25400" cap="flat" cmpd="sng" algn="ctr">
                <a:noFill/>
                <a:prstDash val="solid"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rPr>
                  <a:t>2.6</a:t>
                </a:r>
                <a:endParaRPr kumimoji="0" lang="zh-CN" altLang="en-US" sz="3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  <p:sp>
            <p:nvSpPr>
              <p:cNvPr id="56" name="圆角矩形 55"/>
              <p:cNvSpPr/>
              <p:nvPr/>
            </p:nvSpPr>
            <p:spPr>
              <a:xfrm>
                <a:off x="1961226" y="1347615"/>
                <a:ext cx="1189100" cy="1584176"/>
              </a:xfrm>
              <a:prstGeom prst="roundRect">
                <a:avLst/>
              </a:prstGeom>
              <a:noFill/>
              <a:ln w="15875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54" name="圆角矩形 5"/>
            <p:cNvSpPr/>
            <p:nvPr/>
          </p:nvSpPr>
          <p:spPr>
            <a:xfrm>
              <a:off x="1826073" y="2064303"/>
              <a:ext cx="1293816" cy="936105"/>
            </a:xfrm>
            <a:custGeom>
              <a:avLst/>
              <a:gdLst/>
              <a:ahLst/>
              <a:cxnLst/>
              <a:rect l="l" t="t" r="r" b="b"/>
              <a:pathLst>
                <a:path w="1292867" h="936362">
                  <a:moveTo>
                    <a:pt x="0" y="0"/>
                  </a:moveTo>
                  <a:lnTo>
                    <a:pt x="1292867" y="752847"/>
                  </a:lnTo>
                  <a:cubicBezTo>
                    <a:pt x="1277961" y="856795"/>
                    <a:pt x="1188330" y="936362"/>
                    <a:pt x="1080116" y="936362"/>
                  </a:cubicBezTo>
                  <a:lnTo>
                    <a:pt x="216028" y="936362"/>
                  </a:lnTo>
                  <a:cubicBezTo>
                    <a:pt x="96719" y="936362"/>
                    <a:pt x="0" y="839643"/>
                    <a:pt x="0" y="720334"/>
                  </a:cubicBezTo>
                  <a:close/>
                </a:path>
              </a:pathLst>
            </a:custGeom>
            <a:solidFill>
              <a:sysClr val="window" lastClr="FFFFFF">
                <a:alpha val="43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 Math" panose="02040503050406030204" pitchFamily="18" charset="0"/>
                <a:ea typeface="汉仪综艺体简" pitchFamily="49" charset="-122"/>
                <a:cs typeface="+mn-cs"/>
              </a:endParaRPr>
            </a:p>
          </p:txBody>
        </p:sp>
      </p:grpSp>
      <p:sp>
        <p:nvSpPr>
          <p:cNvPr id="9233" name="TextBox 127">
            <a:hlinkClick r:id="rId2" action="ppaction://hlinksldjump"/>
          </p:cNvPr>
          <p:cNvSpPr txBox="1"/>
          <p:nvPr/>
        </p:nvSpPr>
        <p:spPr>
          <a:xfrm>
            <a:off x="2670175" y="4902200"/>
            <a:ext cx="3565525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u="sng" dirty="0">
              <a:solidFill>
                <a:srgbClr val="D9D9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34" name="4.1"/>
          <p:cNvGrpSpPr/>
          <p:nvPr/>
        </p:nvGrpSpPr>
        <p:grpSpPr>
          <a:xfrm>
            <a:off x="1711325" y="1550988"/>
            <a:ext cx="4695825" cy="952500"/>
            <a:chOff x="1711766" y="1263329"/>
            <a:chExt cx="4696001" cy="952284"/>
          </a:xfrm>
        </p:grpSpPr>
        <p:grpSp>
          <p:nvGrpSpPr>
            <p:cNvPr id="9235" name="组合 29"/>
            <p:cNvGrpSpPr/>
            <p:nvPr/>
          </p:nvGrpSpPr>
          <p:grpSpPr>
            <a:xfrm rot="-12767">
              <a:off x="1711766" y="1263329"/>
              <a:ext cx="884380" cy="952284"/>
              <a:chOff x="1936620" y="1275606"/>
              <a:chExt cx="1296144" cy="1728192"/>
            </a:xfrm>
          </p:grpSpPr>
          <p:grpSp>
            <p:nvGrpSpPr>
              <p:cNvPr id="9236" name="组合 31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72" name="圆角矩形 71"/>
                <p:cNvSpPr/>
                <p:nvPr/>
              </p:nvSpPr>
              <p:spPr>
                <a:xfrm>
                  <a:off x="1907704" y="1275606"/>
                  <a:ext cx="1295984" cy="1728192"/>
                </a:xfrm>
                <a:prstGeom prst="roundRect">
                  <a:avLst/>
                </a:prstGeom>
                <a:solidFill>
                  <a:srgbClr val="1369B2"/>
                </a:solidFill>
                <a:ln w="25400" cap="flat" cmpd="sng" algn="ctr">
                  <a:noFill/>
                  <a:prstDash val="solid"/>
                </a:ln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2.4</a:t>
                  </a:r>
                  <a:endParaRPr kumimoji="0" lang="zh-CN" altLang="en-US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73" name="圆角矩形 72"/>
                <p:cNvSpPr/>
                <p:nvPr/>
              </p:nvSpPr>
              <p:spPr>
                <a:xfrm>
                  <a:off x="1961219" y="1347613"/>
                  <a:ext cx="1188953" cy="1584176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71" name="圆角矩形 5"/>
              <p:cNvSpPr/>
              <p:nvPr/>
            </p:nvSpPr>
            <p:spPr>
              <a:xfrm>
                <a:off x="1826086" y="2064303"/>
                <a:ext cx="1293657" cy="936103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cxnSp>
          <p:nvCxnSpPr>
            <p:cNvPr id="9240" name="直接连接符 67"/>
            <p:cNvCxnSpPr/>
            <p:nvPr/>
          </p:nvCxnSpPr>
          <p:spPr>
            <a:xfrm>
              <a:off x="2810357" y="1760103"/>
              <a:ext cx="3597410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41" name="矩形 35"/>
            <p:cNvSpPr/>
            <p:nvPr/>
          </p:nvSpPr>
          <p:spPr>
            <a:xfrm>
              <a:off x="2671209" y="1286488"/>
              <a:ext cx="3135913" cy="4615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时尚手机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242" name="TextBox 126">
            <a:hlinkClick r:id="rId3" action="ppaction://hlinksldjump"/>
          </p:cNvPr>
          <p:cNvSpPr txBox="1"/>
          <p:nvPr/>
        </p:nvSpPr>
        <p:spPr>
          <a:xfrm>
            <a:off x="2709863" y="2063750"/>
            <a:ext cx="3525837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☞</a:t>
            </a:r>
            <a:r>
              <a:rPr lang="zh-CN" altLang="en-US" u="sng" dirty="0">
                <a:solidFill>
                  <a:srgbClr val="D9D9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点击查看本案例相关知识点</a:t>
            </a:r>
            <a:endParaRPr lang="zh-CN" altLang="en-US" u="sng" dirty="0">
              <a:solidFill>
                <a:srgbClr val="D9D9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标题 1"/>
          <p:cNvSpPr/>
          <p:nvPr/>
        </p:nvSpPr>
        <p:spPr>
          <a:xfrm>
            <a:off x="1749425" y="1492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案例相关知识点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132"/>
          <p:cNvSpPr>
            <a:spLocks noChangeArrowheads="1"/>
          </p:cNvSpPr>
          <p:nvPr/>
        </p:nvSpPr>
        <p:spPr bwMode="auto">
          <a:xfrm>
            <a:off x="392113" y="1161473"/>
            <a:ext cx="2016124" cy="5178436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AutoShape 208"/>
          <p:cNvSpPr>
            <a:spLocks noChangeArrowheads="1"/>
          </p:cNvSpPr>
          <p:nvPr/>
        </p:nvSpPr>
        <p:spPr bwMode="auto">
          <a:xfrm>
            <a:off x="2670175" y="1238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algn="ctr">
            <a:solidFill>
              <a:schemeClr val="bg1">
                <a:lumMod val="95000"/>
              </a:schemeClr>
            </a:solidFill>
            <a:rou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1269" name="TextBox 154"/>
          <p:cNvSpPr txBox="1"/>
          <p:nvPr/>
        </p:nvSpPr>
        <p:spPr>
          <a:xfrm>
            <a:off x="3303588" y="1420813"/>
            <a:ext cx="5413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2.1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270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593850"/>
            <a:ext cx="1622425" cy="5207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1271" name="图片 18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614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272" name="组合 4"/>
          <p:cNvGrpSpPr/>
          <p:nvPr/>
        </p:nvGrpSpPr>
        <p:grpSpPr>
          <a:xfrm>
            <a:off x="1065213" y="2274888"/>
            <a:ext cx="6692900" cy="612775"/>
            <a:chOff x="1040636" y="3360738"/>
            <a:chExt cx="6693664" cy="614469"/>
          </a:xfrm>
        </p:grpSpPr>
        <p:grpSp>
          <p:nvGrpSpPr>
            <p:cNvPr id="11273" name="组合 314"/>
            <p:cNvGrpSpPr/>
            <p:nvPr/>
          </p:nvGrpSpPr>
          <p:grpSpPr>
            <a:xfrm>
              <a:off x="1328739" y="3397251"/>
              <a:ext cx="6405561" cy="577956"/>
              <a:chOff x="1252258" y="5045323"/>
              <a:chExt cx="7405967" cy="669007"/>
            </a:xfrm>
          </p:grpSpPr>
          <p:grpSp>
            <p:nvGrpSpPr>
              <p:cNvPr id="11274" name="组合 331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9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2432"/>
                  <a:ext cx="5868545" cy="321898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1276" name="组合 335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0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2" y="4868342"/>
                    <a:ext cx="6202633" cy="71977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0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979"/>
                    <a:ext cx="5752900" cy="488503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97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31054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98" name="Oval 151"/>
              <p:cNvSpPr>
                <a:spLocks noChangeArrowheads="1"/>
              </p:cNvSpPr>
              <p:nvPr/>
            </p:nvSpPr>
            <p:spPr bwMode="auto">
              <a:xfrm>
                <a:off x="1251410" y="5063866"/>
                <a:ext cx="170715" cy="1713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1281" name="组合 316"/>
            <p:cNvGrpSpPr/>
            <p:nvPr/>
          </p:nvGrpSpPr>
          <p:grpSpPr>
            <a:xfrm>
              <a:off x="1112838" y="3360738"/>
              <a:ext cx="549127" cy="550499"/>
              <a:chOff x="1190461" y="2772022"/>
              <a:chExt cx="635025" cy="637257"/>
            </a:xfrm>
          </p:grpSpPr>
          <p:sp>
            <p:nvSpPr>
              <p:cNvPr id="107" name="Oval 148"/>
              <p:cNvSpPr>
                <a:spLocks noChangeArrowheads="1"/>
              </p:cNvSpPr>
              <p:nvPr/>
            </p:nvSpPr>
            <p:spPr bwMode="auto">
              <a:xfrm>
                <a:off x="1189585" y="2772022"/>
                <a:ext cx="635269" cy="63759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08" name="Oval 151"/>
              <p:cNvSpPr>
                <a:spLocks noChangeArrowheads="1"/>
              </p:cNvSpPr>
              <p:nvPr/>
            </p:nvSpPr>
            <p:spPr bwMode="auto">
              <a:xfrm>
                <a:off x="1411747" y="2790450"/>
                <a:ext cx="170751" cy="171377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1284" name="TextBox 322"/>
            <p:cNvSpPr txBox="1"/>
            <p:nvPr/>
          </p:nvSpPr>
          <p:spPr>
            <a:xfrm>
              <a:off x="3213100" y="3500439"/>
              <a:ext cx="2407203" cy="3693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图层的概念和分类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85" name="TextBox 317"/>
            <p:cNvSpPr txBox="1"/>
            <p:nvPr/>
          </p:nvSpPr>
          <p:spPr>
            <a:xfrm>
              <a:off x="1040636" y="3464262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286" name="组合 8"/>
          <p:cNvGrpSpPr/>
          <p:nvPr/>
        </p:nvGrpSpPr>
        <p:grpSpPr>
          <a:xfrm>
            <a:off x="1065213" y="3071813"/>
            <a:ext cx="6692900" cy="612775"/>
            <a:chOff x="1040636" y="3932239"/>
            <a:chExt cx="6693664" cy="612880"/>
          </a:xfrm>
        </p:grpSpPr>
        <p:grpSp>
          <p:nvGrpSpPr>
            <p:cNvPr id="11287" name="组合 313"/>
            <p:cNvGrpSpPr/>
            <p:nvPr/>
          </p:nvGrpSpPr>
          <p:grpSpPr>
            <a:xfrm>
              <a:off x="1328739" y="3967164"/>
              <a:ext cx="6405561" cy="577955"/>
              <a:chOff x="1252258" y="5045323"/>
              <a:chExt cx="7405967" cy="669007"/>
            </a:xfrm>
          </p:grpSpPr>
          <p:grpSp>
            <p:nvGrpSpPr>
              <p:cNvPr id="11288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52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3264"/>
                  <a:ext cx="5868545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1290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54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2" y="4868202"/>
                    <a:ext cx="6202633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55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538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50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51" name="Oval 151"/>
              <p:cNvSpPr>
                <a:spLocks noChangeArrowheads="1"/>
              </p:cNvSpPr>
              <p:nvPr/>
            </p:nvSpPr>
            <p:spPr bwMode="auto">
              <a:xfrm>
                <a:off x="1251410" y="5063709"/>
                <a:ext cx="170715" cy="17092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1295" name="组合 315"/>
            <p:cNvGrpSpPr/>
            <p:nvPr/>
          </p:nvGrpSpPr>
          <p:grpSpPr>
            <a:xfrm>
              <a:off x="1112838" y="3932239"/>
              <a:ext cx="549127" cy="551873"/>
              <a:chOff x="1190461" y="2772022"/>
              <a:chExt cx="635025" cy="637257"/>
            </a:xfrm>
          </p:grpSpPr>
          <p:sp>
            <p:nvSpPr>
              <p:cNvPr id="57" name="Oval 148"/>
              <p:cNvSpPr>
                <a:spLocks noChangeArrowheads="1"/>
              </p:cNvSpPr>
              <p:nvPr/>
            </p:nvSpPr>
            <p:spPr bwMode="auto">
              <a:xfrm>
                <a:off x="1189585" y="2772022"/>
                <a:ext cx="635269" cy="638033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58" name="Oval 151"/>
              <p:cNvSpPr>
                <a:spLocks noChangeArrowheads="1"/>
              </p:cNvSpPr>
              <p:nvPr/>
            </p:nvSpPr>
            <p:spPr bwMode="auto">
              <a:xfrm>
                <a:off x="1411747" y="2790356"/>
                <a:ext cx="170751" cy="170508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1298" name="TextBox 321"/>
            <p:cNvSpPr txBox="1"/>
            <p:nvPr/>
          </p:nvSpPr>
          <p:spPr>
            <a:xfrm>
              <a:off x="3213100" y="4068764"/>
              <a:ext cx="3064126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图层的基本操作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99" name="TextBox 317"/>
            <p:cNvSpPr txBox="1"/>
            <p:nvPr/>
          </p:nvSpPr>
          <p:spPr>
            <a:xfrm>
              <a:off x="1040636" y="4024818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300" name="组合 9"/>
          <p:cNvGrpSpPr/>
          <p:nvPr/>
        </p:nvGrpSpPr>
        <p:grpSpPr>
          <a:xfrm>
            <a:off x="1065213" y="3856038"/>
            <a:ext cx="6680200" cy="614362"/>
            <a:chOff x="1040636" y="4491038"/>
            <a:chExt cx="6680964" cy="614469"/>
          </a:xfrm>
        </p:grpSpPr>
        <p:grpSp>
          <p:nvGrpSpPr>
            <p:cNvPr id="11301" name="组合 314"/>
            <p:cNvGrpSpPr/>
            <p:nvPr/>
          </p:nvGrpSpPr>
          <p:grpSpPr>
            <a:xfrm>
              <a:off x="1316039" y="4527551"/>
              <a:ext cx="6405561" cy="577956"/>
              <a:chOff x="1252258" y="5045323"/>
              <a:chExt cx="7405967" cy="669007"/>
            </a:xfrm>
          </p:grpSpPr>
          <p:grpSp>
            <p:nvGrpSpPr>
              <p:cNvPr id="11302" name="组合 331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68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6" y="5393263"/>
                  <a:ext cx="5868547" cy="321067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1304" name="组合 335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70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0" y="4868200"/>
                    <a:ext cx="6202635" cy="72027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71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1" y="4983539"/>
                    <a:ext cx="5752903" cy="48959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66" name="Line 188"/>
              <p:cNvSpPr>
                <a:spLocks noChangeShapeType="1"/>
              </p:cNvSpPr>
              <p:nvPr/>
            </p:nvSpPr>
            <p:spPr bwMode="auto">
              <a:xfrm flipH="1">
                <a:off x="1499220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67" name="Oval 151"/>
              <p:cNvSpPr>
                <a:spLocks noChangeArrowheads="1"/>
              </p:cNvSpPr>
              <p:nvPr/>
            </p:nvSpPr>
            <p:spPr bwMode="auto">
              <a:xfrm>
                <a:off x="1251408" y="5063708"/>
                <a:ext cx="170715" cy="170927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1309" name="组合 316"/>
            <p:cNvGrpSpPr/>
            <p:nvPr/>
          </p:nvGrpSpPr>
          <p:grpSpPr>
            <a:xfrm>
              <a:off x="1100138" y="4491038"/>
              <a:ext cx="549127" cy="550499"/>
              <a:chOff x="1190461" y="2772022"/>
              <a:chExt cx="635025" cy="637257"/>
            </a:xfrm>
          </p:grpSpPr>
          <p:sp>
            <p:nvSpPr>
              <p:cNvPr id="73" name="Oval 148"/>
              <p:cNvSpPr>
                <a:spLocks noChangeArrowheads="1"/>
              </p:cNvSpPr>
              <p:nvPr/>
            </p:nvSpPr>
            <p:spPr bwMode="auto">
              <a:xfrm>
                <a:off x="1189584" y="2772022"/>
                <a:ext cx="635269" cy="63778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74" name="Oval 151"/>
              <p:cNvSpPr>
                <a:spLocks noChangeArrowheads="1"/>
              </p:cNvSpPr>
              <p:nvPr/>
            </p:nvSpPr>
            <p:spPr bwMode="auto">
              <a:xfrm>
                <a:off x="1411745" y="2790402"/>
                <a:ext cx="170751" cy="17093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1312" name="TextBox 322"/>
            <p:cNvSpPr txBox="1"/>
            <p:nvPr/>
          </p:nvSpPr>
          <p:spPr>
            <a:xfrm>
              <a:off x="3200400" y="4630739"/>
              <a:ext cx="3075150" cy="3693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移动工具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13" name="TextBox 317"/>
            <p:cNvSpPr txBox="1"/>
            <p:nvPr/>
          </p:nvSpPr>
          <p:spPr>
            <a:xfrm>
              <a:off x="1040636" y="4585374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4" name="标题 1"/>
          <p:cNvSpPr/>
          <p:nvPr/>
        </p:nvSpPr>
        <p:spPr>
          <a:xfrm>
            <a:off x="1752600" y="13493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案例相关知识点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132"/>
          <p:cNvSpPr>
            <a:spLocks noChangeArrowheads="1"/>
          </p:cNvSpPr>
          <p:nvPr/>
        </p:nvSpPr>
        <p:spPr bwMode="auto">
          <a:xfrm>
            <a:off x="392113" y="1161473"/>
            <a:ext cx="2016124" cy="5178436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8" name="AutoShape 208"/>
          <p:cNvSpPr>
            <a:spLocks noChangeArrowheads="1"/>
          </p:cNvSpPr>
          <p:nvPr/>
        </p:nvSpPr>
        <p:spPr bwMode="auto">
          <a:xfrm>
            <a:off x="2670175" y="1238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algn="ctr">
            <a:solidFill>
              <a:schemeClr val="bg1">
                <a:lumMod val="95000"/>
              </a:schemeClr>
            </a:solidFill>
            <a:rou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TextBox 154"/>
          <p:cNvSpPr txBox="1"/>
          <p:nvPr/>
        </p:nvSpPr>
        <p:spPr>
          <a:xfrm>
            <a:off x="3303588" y="1420813"/>
            <a:ext cx="5413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2.2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593850"/>
            <a:ext cx="1622425" cy="5207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3319" name="图片 18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614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3320" name="组合 1"/>
          <p:cNvGrpSpPr/>
          <p:nvPr/>
        </p:nvGrpSpPr>
        <p:grpSpPr>
          <a:xfrm>
            <a:off x="1065213" y="2219325"/>
            <a:ext cx="6662737" cy="577850"/>
            <a:chOff x="1040636" y="2276476"/>
            <a:chExt cx="6663609" cy="577956"/>
          </a:xfrm>
        </p:grpSpPr>
        <p:grpSp>
          <p:nvGrpSpPr>
            <p:cNvPr id="13321" name="组合 311"/>
            <p:cNvGrpSpPr/>
            <p:nvPr/>
          </p:nvGrpSpPr>
          <p:grpSpPr>
            <a:xfrm>
              <a:off x="1106489" y="2276476"/>
              <a:ext cx="6597756" cy="577956"/>
              <a:chOff x="1029300" y="5045322"/>
              <a:chExt cx="7628925" cy="669008"/>
            </a:xfrm>
          </p:grpSpPr>
          <p:grpSp>
            <p:nvGrpSpPr>
              <p:cNvPr id="13322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83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80" y="5393260"/>
                  <a:ext cx="5806800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24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85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73" y="4868192"/>
                    <a:ext cx="6137252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86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06" y="4983531"/>
                    <a:ext cx="5689304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79" name="Line 188"/>
              <p:cNvSpPr>
                <a:spLocks noChangeShapeType="1"/>
              </p:cNvSpPr>
              <p:nvPr/>
            </p:nvSpPr>
            <p:spPr bwMode="auto">
              <a:xfrm flipH="1">
                <a:off x="1500239" y="5330202"/>
                <a:ext cx="149805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8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81" name="Oval 148"/>
                <p:cNvSpPr>
                  <a:spLocks noChangeArrowheads="1"/>
                </p:cNvSpPr>
                <p:nvPr/>
              </p:nvSpPr>
              <p:spPr bwMode="auto">
                <a:xfrm>
                  <a:off x="1097382" y="4776118"/>
                  <a:ext cx="903542" cy="9071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2" name="Oval 151"/>
                <p:cNvSpPr>
                  <a:spLocks noChangeArrowheads="1"/>
                </p:cNvSpPr>
                <p:nvPr/>
              </p:nvSpPr>
              <p:spPr bwMode="auto">
                <a:xfrm>
                  <a:off x="1413361" y="4802262"/>
                  <a:ext cx="242859" cy="2431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3331" name="TextBox 317"/>
            <p:cNvSpPr txBox="1"/>
            <p:nvPr/>
          </p:nvSpPr>
          <p:spPr>
            <a:xfrm>
              <a:off x="1040636" y="234315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32" name="TextBox 320"/>
            <p:cNvSpPr txBox="1"/>
            <p:nvPr/>
          </p:nvSpPr>
          <p:spPr>
            <a:xfrm>
              <a:off x="3213100" y="2378075"/>
              <a:ext cx="4038648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矩形选框工具的基本操作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33" name="组合 2"/>
          <p:cNvGrpSpPr/>
          <p:nvPr/>
        </p:nvGrpSpPr>
        <p:grpSpPr>
          <a:xfrm>
            <a:off x="1065213" y="2778125"/>
            <a:ext cx="6692900" cy="614363"/>
            <a:chOff x="1040636" y="2814639"/>
            <a:chExt cx="6693664" cy="612880"/>
          </a:xfrm>
        </p:grpSpPr>
        <p:grpSp>
          <p:nvGrpSpPr>
            <p:cNvPr id="13334" name="组合 313"/>
            <p:cNvGrpSpPr/>
            <p:nvPr/>
          </p:nvGrpSpPr>
          <p:grpSpPr>
            <a:xfrm>
              <a:off x="1328739" y="2849564"/>
              <a:ext cx="6405561" cy="577955"/>
              <a:chOff x="1252258" y="5045323"/>
              <a:chExt cx="7405967" cy="669007"/>
            </a:xfrm>
          </p:grpSpPr>
          <p:grpSp>
            <p:nvGrpSpPr>
              <p:cNvPr id="13335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9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4094"/>
                  <a:ext cx="5868545" cy="32023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37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9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2" y="4868067"/>
                    <a:ext cx="6202633" cy="72075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9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107"/>
                    <a:ext cx="5752900" cy="49067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89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2936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90" name="Oval 151"/>
              <p:cNvSpPr>
                <a:spLocks noChangeArrowheads="1"/>
              </p:cNvSpPr>
              <p:nvPr/>
            </p:nvSpPr>
            <p:spPr bwMode="auto">
              <a:xfrm>
                <a:off x="1251410" y="5063556"/>
                <a:ext cx="170715" cy="17048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3342" name="组合 315"/>
            <p:cNvGrpSpPr/>
            <p:nvPr/>
          </p:nvGrpSpPr>
          <p:grpSpPr>
            <a:xfrm>
              <a:off x="1112838" y="2814639"/>
              <a:ext cx="549127" cy="551873"/>
              <a:chOff x="1190461" y="2772022"/>
              <a:chExt cx="635025" cy="637257"/>
            </a:xfrm>
          </p:grpSpPr>
          <p:sp>
            <p:nvSpPr>
              <p:cNvPr id="104" name="Oval 148"/>
              <p:cNvSpPr>
                <a:spLocks noChangeArrowheads="1"/>
              </p:cNvSpPr>
              <p:nvPr/>
            </p:nvSpPr>
            <p:spPr bwMode="auto">
              <a:xfrm>
                <a:off x="1189585" y="2772022"/>
                <a:ext cx="635269" cy="636384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05" name="Oval 151"/>
              <p:cNvSpPr>
                <a:spLocks noChangeArrowheads="1"/>
              </p:cNvSpPr>
              <p:nvPr/>
            </p:nvSpPr>
            <p:spPr bwMode="auto">
              <a:xfrm>
                <a:off x="1411747" y="2790309"/>
                <a:ext cx="170751" cy="1700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3345" name="TextBox 321"/>
            <p:cNvSpPr txBox="1"/>
            <p:nvPr/>
          </p:nvSpPr>
          <p:spPr>
            <a:xfrm>
              <a:off x="3213101" y="2951164"/>
              <a:ext cx="231045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矩形选框工具选项栏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46" name="TextBox 317"/>
            <p:cNvSpPr txBox="1"/>
            <p:nvPr/>
          </p:nvSpPr>
          <p:spPr>
            <a:xfrm>
              <a:off x="1040636" y="2903706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347" name="组合 10"/>
          <p:cNvGrpSpPr/>
          <p:nvPr/>
        </p:nvGrpSpPr>
        <p:grpSpPr>
          <a:xfrm>
            <a:off x="1065213" y="4000500"/>
            <a:ext cx="6692900" cy="612775"/>
            <a:chOff x="1040636" y="5049839"/>
            <a:chExt cx="6693664" cy="612880"/>
          </a:xfrm>
        </p:grpSpPr>
        <p:grpSp>
          <p:nvGrpSpPr>
            <p:cNvPr id="13348" name="组合 313"/>
            <p:cNvGrpSpPr/>
            <p:nvPr/>
          </p:nvGrpSpPr>
          <p:grpSpPr>
            <a:xfrm>
              <a:off x="1316039" y="5084764"/>
              <a:ext cx="6405561" cy="577955"/>
              <a:chOff x="1252258" y="5045323"/>
              <a:chExt cx="7405967" cy="669007"/>
            </a:xfrm>
          </p:grpSpPr>
          <p:grpSp>
            <p:nvGrpSpPr>
              <p:cNvPr id="13349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87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6" y="5393264"/>
                  <a:ext cx="5868545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51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92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0" y="4868202"/>
                    <a:ext cx="6202633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95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0" y="4983540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80" name="Line 188"/>
              <p:cNvSpPr>
                <a:spLocks noChangeShapeType="1"/>
              </p:cNvSpPr>
              <p:nvPr/>
            </p:nvSpPr>
            <p:spPr bwMode="auto">
              <a:xfrm flipH="1">
                <a:off x="1499220" y="5330207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84" name="Oval 151"/>
              <p:cNvSpPr>
                <a:spLocks noChangeArrowheads="1"/>
              </p:cNvSpPr>
              <p:nvPr/>
            </p:nvSpPr>
            <p:spPr bwMode="auto">
              <a:xfrm>
                <a:off x="1251408" y="5063709"/>
                <a:ext cx="170715" cy="170926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3356" name="组合 315"/>
            <p:cNvGrpSpPr/>
            <p:nvPr/>
          </p:nvGrpSpPr>
          <p:grpSpPr>
            <a:xfrm>
              <a:off x="1100138" y="5049839"/>
              <a:ext cx="549127" cy="551873"/>
              <a:chOff x="1190461" y="2772022"/>
              <a:chExt cx="635025" cy="637257"/>
            </a:xfrm>
          </p:grpSpPr>
          <p:sp>
            <p:nvSpPr>
              <p:cNvPr id="100" name="Oval 148"/>
              <p:cNvSpPr>
                <a:spLocks noChangeArrowheads="1"/>
              </p:cNvSpPr>
              <p:nvPr/>
            </p:nvSpPr>
            <p:spPr bwMode="auto">
              <a:xfrm>
                <a:off x="1189584" y="2772022"/>
                <a:ext cx="635269" cy="638033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03" name="Oval 151"/>
              <p:cNvSpPr>
                <a:spLocks noChangeArrowheads="1"/>
              </p:cNvSpPr>
              <p:nvPr/>
            </p:nvSpPr>
            <p:spPr bwMode="auto">
              <a:xfrm>
                <a:off x="1411745" y="2790356"/>
                <a:ext cx="170751" cy="17050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3359" name="TextBox 321"/>
            <p:cNvSpPr txBox="1"/>
            <p:nvPr/>
          </p:nvSpPr>
          <p:spPr>
            <a:xfrm>
              <a:off x="3200400" y="5186364"/>
              <a:ext cx="45339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前景色和背景色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60" name="TextBox 317"/>
            <p:cNvSpPr txBox="1"/>
            <p:nvPr/>
          </p:nvSpPr>
          <p:spPr>
            <a:xfrm>
              <a:off x="1040636" y="514593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361" name="组合 11"/>
          <p:cNvGrpSpPr/>
          <p:nvPr/>
        </p:nvGrpSpPr>
        <p:grpSpPr>
          <a:xfrm>
            <a:off x="1065213" y="4630738"/>
            <a:ext cx="6661150" cy="577850"/>
            <a:chOff x="1040636" y="5639812"/>
            <a:chExt cx="6662010" cy="577956"/>
          </a:xfrm>
        </p:grpSpPr>
        <p:grpSp>
          <p:nvGrpSpPr>
            <p:cNvPr id="13362" name="组合 311"/>
            <p:cNvGrpSpPr/>
            <p:nvPr/>
          </p:nvGrpSpPr>
          <p:grpSpPr>
            <a:xfrm>
              <a:off x="1104890" y="5639812"/>
              <a:ext cx="6597756" cy="577956"/>
              <a:chOff x="1029300" y="5045322"/>
              <a:chExt cx="7628925" cy="669008"/>
            </a:xfrm>
          </p:grpSpPr>
          <p:grpSp>
            <p:nvGrpSpPr>
              <p:cNvPr id="13363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24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90" y="5393260"/>
                  <a:ext cx="5806789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65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26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82" y="4868192"/>
                    <a:ext cx="6137243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7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14" y="4983530"/>
                    <a:ext cx="5689296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20" name="Line 188"/>
              <p:cNvSpPr>
                <a:spLocks noChangeShapeType="1"/>
              </p:cNvSpPr>
              <p:nvPr/>
            </p:nvSpPr>
            <p:spPr bwMode="auto">
              <a:xfrm flipH="1">
                <a:off x="1500250" y="5330201"/>
                <a:ext cx="1498053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69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22" name="Oval 148"/>
                <p:cNvSpPr>
                  <a:spLocks noChangeArrowheads="1"/>
                </p:cNvSpPr>
                <p:nvPr/>
              </p:nvSpPr>
              <p:spPr bwMode="auto">
                <a:xfrm>
                  <a:off x="1097400" y="4776118"/>
                  <a:ext cx="903542" cy="90718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23" name="Oval 151"/>
                <p:cNvSpPr>
                  <a:spLocks noChangeArrowheads="1"/>
                </p:cNvSpPr>
                <p:nvPr/>
              </p:nvSpPr>
              <p:spPr bwMode="auto">
                <a:xfrm>
                  <a:off x="1413378" y="4802262"/>
                  <a:ext cx="242860" cy="243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3372" name="TextBox 317"/>
            <p:cNvSpPr txBox="1"/>
            <p:nvPr/>
          </p:nvSpPr>
          <p:spPr>
            <a:xfrm>
              <a:off x="1040636" y="5706486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5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73" name="TextBox 320"/>
            <p:cNvSpPr txBox="1"/>
            <p:nvPr/>
          </p:nvSpPr>
          <p:spPr>
            <a:xfrm>
              <a:off x="3211500" y="5741411"/>
              <a:ext cx="3513215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油漆桶工具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74" name="组合 11"/>
          <p:cNvGrpSpPr/>
          <p:nvPr/>
        </p:nvGrpSpPr>
        <p:grpSpPr>
          <a:xfrm>
            <a:off x="1065213" y="5948363"/>
            <a:ext cx="6661150" cy="577850"/>
            <a:chOff x="1040636" y="5639812"/>
            <a:chExt cx="6662010" cy="577956"/>
          </a:xfrm>
        </p:grpSpPr>
        <p:grpSp>
          <p:nvGrpSpPr>
            <p:cNvPr id="13375" name="组合 311"/>
            <p:cNvGrpSpPr/>
            <p:nvPr/>
          </p:nvGrpSpPr>
          <p:grpSpPr>
            <a:xfrm>
              <a:off x="1104890" y="5639812"/>
              <a:ext cx="6597756" cy="577956"/>
              <a:chOff x="1029300" y="5045322"/>
              <a:chExt cx="7628925" cy="669008"/>
            </a:xfrm>
          </p:grpSpPr>
          <p:grpSp>
            <p:nvGrpSpPr>
              <p:cNvPr id="13376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37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90" y="5393260"/>
                  <a:ext cx="5806789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78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39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82" y="4868192"/>
                    <a:ext cx="6137243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40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14" y="4983530"/>
                    <a:ext cx="5689296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33" name="Line 188"/>
              <p:cNvSpPr>
                <a:spLocks noChangeShapeType="1"/>
              </p:cNvSpPr>
              <p:nvPr/>
            </p:nvSpPr>
            <p:spPr bwMode="auto">
              <a:xfrm flipH="1">
                <a:off x="1500250" y="5330201"/>
                <a:ext cx="1498053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82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35" name="Oval 148"/>
                <p:cNvSpPr>
                  <a:spLocks noChangeArrowheads="1"/>
                </p:cNvSpPr>
                <p:nvPr/>
              </p:nvSpPr>
              <p:spPr bwMode="auto">
                <a:xfrm>
                  <a:off x="1097400" y="4776118"/>
                  <a:ext cx="903542" cy="907182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36" name="Oval 151"/>
                <p:cNvSpPr>
                  <a:spLocks noChangeArrowheads="1"/>
                </p:cNvSpPr>
                <p:nvPr/>
              </p:nvSpPr>
              <p:spPr bwMode="auto">
                <a:xfrm>
                  <a:off x="1413378" y="4802262"/>
                  <a:ext cx="242860" cy="243135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3385" name="TextBox 317"/>
            <p:cNvSpPr txBox="1"/>
            <p:nvPr/>
          </p:nvSpPr>
          <p:spPr>
            <a:xfrm>
              <a:off x="1040636" y="5706486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7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86" name="TextBox 320"/>
            <p:cNvSpPr txBox="1"/>
            <p:nvPr/>
          </p:nvSpPr>
          <p:spPr>
            <a:xfrm>
              <a:off x="3211500" y="5741411"/>
              <a:ext cx="3513215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自由变换选项栏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387" name="组合 10"/>
          <p:cNvGrpSpPr/>
          <p:nvPr/>
        </p:nvGrpSpPr>
        <p:grpSpPr>
          <a:xfrm>
            <a:off x="1065213" y="5265738"/>
            <a:ext cx="6692900" cy="612775"/>
            <a:chOff x="1040636" y="5049839"/>
            <a:chExt cx="6693664" cy="612880"/>
          </a:xfrm>
        </p:grpSpPr>
        <p:grpSp>
          <p:nvGrpSpPr>
            <p:cNvPr id="13388" name="组合 313"/>
            <p:cNvGrpSpPr/>
            <p:nvPr/>
          </p:nvGrpSpPr>
          <p:grpSpPr>
            <a:xfrm>
              <a:off x="1316039" y="5084764"/>
              <a:ext cx="6405561" cy="577955"/>
              <a:chOff x="1252258" y="5045323"/>
              <a:chExt cx="7405967" cy="669007"/>
            </a:xfrm>
          </p:grpSpPr>
          <p:grpSp>
            <p:nvGrpSpPr>
              <p:cNvPr id="13389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5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6" y="5393264"/>
                  <a:ext cx="5868545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391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5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0" y="4868202"/>
                    <a:ext cx="6202633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5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0" y="4983538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49" name="Line 188"/>
              <p:cNvSpPr>
                <a:spLocks noChangeShapeType="1"/>
              </p:cNvSpPr>
              <p:nvPr/>
            </p:nvSpPr>
            <p:spPr bwMode="auto">
              <a:xfrm flipH="1">
                <a:off x="1499220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50" name="Oval 151"/>
              <p:cNvSpPr>
                <a:spLocks noChangeArrowheads="1"/>
              </p:cNvSpPr>
              <p:nvPr/>
            </p:nvSpPr>
            <p:spPr bwMode="auto">
              <a:xfrm>
                <a:off x="1251408" y="5063709"/>
                <a:ext cx="170715" cy="17092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3396" name="组合 315"/>
            <p:cNvGrpSpPr/>
            <p:nvPr/>
          </p:nvGrpSpPr>
          <p:grpSpPr>
            <a:xfrm>
              <a:off x="1100138" y="5049839"/>
              <a:ext cx="549127" cy="551873"/>
              <a:chOff x="1190461" y="2772022"/>
              <a:chExt cx="635025" cy="637257"/>
            </a:xfrm>
          </p:grpSpPr>
          <p:sp>
            <p:nvSpPr>
              <p:cNvPr id="146" name="Oval 148"/>
              <p:cNvSpPr>
                <a:spLocks noChangeArrowheads="1"/>
              </p:cNvSpPr>
              <p:nvPr/>
            </p:nvSpPr>
            <p:spPr bwMode="auto">
              <a:xfrm>
                <a:off x="1189584" y="2772022"/>
                <a:ext cx="635269" cy="638033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47" name="Oval 151"/>
              <p:cNvSpPr>
                <a:spLocks noChangeArrowheads="1"/>
              </p:cNvSpPr>
              <p:nvPr/>
            </p:nvSpPr>
            <p:spPr bwMode="auto">
              <a:xfrm>
                <a:off x="1411745" y="2790356"/>
                <a:ext cx="170751" cy="170508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3399" name="TextBox 321"/>
            <p:cNvSpPr txBox="1"/>
            <p:nvPr/>
          </p:nvSpPr>
          <p:spPr>
            <a:xfrm>
              <a:off x="3200400" y="5186364"/>
              <a:ext cx="45339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自由变换的基本操作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400" name="TextBox 317"/>
            <p:cNvSpPr txBox="1"/>
            <p:nvPr/>
          </p:nvSpPr>
          <p:spPr>
            <a:xfrm>
              <a:off x="1040636" y="514593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6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3401" name="组合 10"/>
          <p:cNvGrpSpPr/>
          <p:nvPr/>
        </p:nvGrpSpPr>
        <p:grpSpPr>
          <a:xfrm>
            <a:off x="1065213" y="3386138"/>
            <a:ext cx="6692900" cy="612775"/>
            <a:chOff x="1040636" y="5049839"/>
            <a:chExt cx="6693664" cy="612880"/>
          </a:xfrm>
        </p:grpSpPr>
        <p:grpSp>
          <p:nvGrpSpPr>
            <p:cNvPr id="13402" name="组合 313"/>
            <p:cNvGrpSpPr/>
            <p:nvPr/>
          </p:nvGrpSpPr>
          <p:grpSpPr>
            <a:xfrm>
              <a:off x="1316039" y="5084764"/>
              <a:ext cx="6405561" cy="577955"/>
              <a:chOff x="1252258" y="5045323"/>
              <a:chExt cx="7405967" cy="669007"/>
            </a:xfrm>
          </p:grpSpPr>
          <p:grpSp>
            <p:nvGrpSpPr>
              <p:cNvPr id="13403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57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6" y="5393264"/>
                  <a:ext cx="5868545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3405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59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0" y="4868202"/>
                    <a:ext cx="6202633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60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0" y="4983538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55" name="Line 188"/>
              <p:cNvSpPr>
                <a:spLocks noChangeShapeType="1"/>
              </p:cNvSpPr>
              <p:nvPr/>
            </p:nvSpPr>
            <p:spPr bwMode="auto">
              <a:xfrm flipH="1">
                <a:off x="1499220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56" name="Oval 151"/>
              <p:cNvSpPr>
                <a:spLocks noChangeArrowheads="1"/>
              </p:cNvSpPr>
              <p:nvPr/>
            </p:nvSpPr>
            <p:spPr bwMode="auto">
              <a:xfrm>
                <a:off x="1251408" y="5063709"/>
                <a:ext cx="170715" cy="17092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3410" name="组合 315"/>
            <p:cNvGrpSpPr/>
            <p:nvPr/>
          </p:nvGrpSpPr>
          <p:grpSpPr>
            <a:xfrm>
              <a:off x="1100138" y="5049839"/>
              <a:ext cx="549127" cy="551873"/>
              <a:chOff x="1190461" y="2772022"/>
              <a:chExt cx="635025" cy="637257"/>
            </a:xfrm>
          </p:grpSpPr>
          <p:sp>
            <p:nvSpPr>
              <p:cNvPr id="145" name="Oval 148"/>
              <p:cNvSpPr>
                <a:spLocks noChangeArrowheads="1"/>
              </p:cNvSpPr>
              <p:nvPr/>
            </p:nvSpPr>
            <p:spPr bwMode="auto">
              <a:xfrm>
                <a:off x="1189584" y="2772022"/>
                <a:ext cx="635269" cy="638033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48" name="Oval 151"/>
              <p:cNvSpPr>
                <a:spLocks noChangeArrowheads="1"/>
              </p:cNvSpPr>
              <p:nvPr/>
            </p:nvSpPr>
            <p:spPr bwMode="auto">
              <a:xfrm>
                <a:off x="1411745" y="2790356"/>
                <a:ext cx="170751" cy="170508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3413" name="TextBox 321"/>
            <p:cNvSpPr txBox="1"/>
            <p:nvPr/>
          </p:nvSpPr>
          <p:spPr>
            <a:xfrm>
              <a:off x="3200400" y="5186364"/>
              <a:ext cx="453390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图层的对齐和分布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414" name="TextBox 317"/>
            <p:cNvSpPr txBox="1"/>
            <p:nvPr/>
          </p:nvSpPr>
          <p:spPr>
            <a:xfrm>
              <a:off x="1040636" y="514593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74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5" name="AutoShape 132"/>
          <p:cNvSpPr>
            <a:spLocks noChangeArrowheads="1"/>
          </p:cNvSpPr>
          <p:nvPr/>
        </p:nvSpPr>
        <p:spPr bwMode="auto">
          <a:xfrm>
            <a:off x="392113" y="1161473"/>
            <a:ext cx="2016124" cy="5178436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6" name="AutoShape 208"/>
          <p:cNvSpPr>
            <a:spLocks noChangeArrowheads="1"/>
          </p:cNvSpPr>
          <p:nvPr/>
        </p:nvSpPr>
        <p:spPr bwMode="auto">
          <a:xfrm>
            <a:off x="2670175" y="1238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algn="ctr">
            <a:solidFill>
              <a:schemeClr val="bg1">
                <a:lumMod val="95000"/>
              </a:schemeClr>
            </a:solidFill>
            <a:rou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4" name="TextBox 154"/>
          <p:cNvSpPr txBox="1"/>
          <p:nvPr/>
        </p:nvSpPr>
        <p:spPr>
          <a:xfrm>
            <a:off x="3268663" y="1420813"/>
            <a:ext cx="5413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2.3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5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593850"/>
            <a:ext cx="1622425" cy="5207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5366" name="图片 18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614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67" name="组合 1"/>
          <p:cNvGrpSpPr/>
          <p:nvPr/>
        </p:nvGrpSpPr>
        <p:grpSpPr>
          <a:xfrm>
            <a:off x="1079500" y="2771775"/>
            <a:ext cx="6662738" cy="577850"/>
            <a:chOff x="1040636" y="2276476"/>
            <a:chExt cx="6663609" cy="577956"/>
          </a:xfrm>
        </p:grpSpPr>
        <p:grpSp>
          <p:nvGrpSpPr>
            <p:cNvPr id="15368" name="组合 311"/>
            <p:cNvGrpSpPr/>
            <p:nvPr/>
          </p:nvGrpSpPr>
          <p:grpSpPr>
            <a:xfrm>
              <a:off x="1106489" y="2276476"/>
              <a:ext cx="6597756" cy="577956"/>
              <a:chOff x="1029300" y="5045322"/>
              <a:chExt cx="7628925" cy="669008"/>
            </a:xfrm>
          </p:grpSpPr>
          <p:grpSp>
            <p:nvGrpSpPr>
              <p:cNvPr id="15369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90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80" y="5393260"/>
                  <a:ext cx="5806799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71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92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72" y="4868192"/>
                    <a:ext cx="6137253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93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04" y="4983531"/>
                    <a:ext cx="5689305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86" name="Line 188"/>
              <p:cNvSpPr>
                <a:spLocks noChangeShapeType="1"/>
              </p:cNvSpPr>
              <p:nvPr/>
            </p:nvSpPr>
            <p:spPr bwMode="auto">
              <a:xfrm flipH="1">
                <a:off x="1500239" y="5330202"/>
                <a:ext cx="149805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5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88" name="Oval 148"/>
                <p:cNvSpPr>
                  <a:spLocks noChangeArrowheads="1"/>
                </p:cNvSpPr>
                <p:nvPr/>
              </p:nvSpPr>
              <p:spPr bwMode="auto">
                <a:xfrm>
                  <a:off x="1097383" y="4776118"/>
                  <a:ext cx="903542" cy="9071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89" name="Oval 151"/>
                <p:cNvSpPr>
                  <a:spLocks noChangeArrowheads="1"/>
                </p:cNvSpPr>
                <p:nvPr/>
              </p:nvSpPr>
              <p:spPr bwMode="auto">
                <a:xfrm>
                  <a:off x="1413361" y="4802262"/>
                  <a:ext cx="242860" cy="2431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5378" name="TextBox 317"/>
            <p:cNvSpPr txBox="1"/>
            <p:nvPr/>
          </p:nvSpPr>
          <p:spPr>
            <a:xfrm>
              <a:off x="1040636" y="234315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9" name="TextBox 320"/>
            <p:cNvSpPr txBox="1"/>
            <p:nvPr/>
          </p:nvSpPr>
          <p:spPr>
            <a:xfrm>
              <a:off x="3213100" y="2339968"/>
              <a:ext cx="4038648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椭圆选框工具的基本操作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80" name="组合 2"/>
          <p:cNvGrpSpPr/>
          <p:nvPr/>
        </p:nvGrpSpPr>
        <p:grpSpPr>
          <a:xfrm>
            <a:off x="1079500" y="3416300"/>
            <a:ext cx="6692900" cy="614363"/>
            <a:chOff x="1040636" y="2814639"/>
            <a:chExt cx="6693664" cy="612880"/>
          </a:xfrm>
        </p:grpSpPr>
        <p:grpSp>
          <p:nvGrpSpPr>
            <p:cNvPr id="15381" name="组合 313"/>
            <p:cNvGrpSpPr/>
            <p:nvPr/>
          </p:nvGrpSpPr>
          <p:grpSpPr>
            <a:xfrm>
              <a:off x="1328739" y="2849564"/>
              <a:ext cx="6405561" cy="577955"/>
              <a:chOff x="1252258" y="5045323"/>
              <a:chExt cx="7405967" cy="669007"/>
            </a:xfrm>
          </p:grpSpPr>
          <p:grpSp>
            <p:nvGrpSpPr>
              <p:cNvPr id="15382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20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4094"/>
                  <a:ext cx="5868546" cy="32023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84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22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067"/>
                    <a:ext cx="6202632" cy="72075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23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107"/>
                    <a:ext cx="5752900" cy="49067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18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2936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19" name="Oval 151"/>
              <p:cNvSpPr>
                <a:spLocks noChangeArrowheads="1"/>
              </p:cNvSpPr>
              <p:nvPr/>
            </p:nvSpPr>
            <p:spPr bwMode="auto">
              <a:xfrm>
                <a:off x="1251412" y="5063556"/>
                <a:ext cx="170714" cy="17048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5389" name="组合 315"/>
            <p:cNvGrpSpPr/>
            <p:nvPr/>
          </p:nvGrpSpPr>
          <p:grpSpPr>
            <a:xfrm>
              <a:off x="1112838" y="2814639"/>
              <a:ext cx="549127" cy="551873"/>
              <a:chOff x="1190461" y="2772022"/>
              <a:chExt cx="635025" cy="637257"/>
            </a:xfrm>
          </p:grpSpPr>
          <p:sp>
            <p:nvSpPr>
              <p:cNvPr id="115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6384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16" name="Oval 151"/>
              <p:cNvSpPr>
                <a:spLocks noChangeArrowheads="1"/>
              </p:cNvSpPr>
              <p:nvPr/>
            </p:nvSpPr>
            <p:spPr bwMode="auto">
              <a:xfrm>
                <a:off x="1411747" y="2790309"/>
                <a:ext cx="170752" cy="1700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5392" name="TextBox 321"/>
            <p:cNvSpPr txBox="1"/>
            <p:nvPr/>
          </p:nvSpPr>
          <p:spPr>
            <a:xfrm>
              <a:off x="3213101" y="2951164"/>
              <a:ext cx="3182697" cy="36844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椭圆选框工具的选项栏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393" name="TextBox 317"/>
            <p:cNvSpPr txBox="1"/>
            <p:nvPr/>
          </p:nvSpPr>
          <p:spPr>
            <a:xfrm>
              <a:off x="1040636" y="2903706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5394" name="组合 4"/>
          <p:cNvGrpSpPr/>
          <p:nvPr/>
        </p:nvGrpSpPr>
        <p:grpSpPr>
          <a:xfrm>
            <a:off x="1079500" y="4095750"/>
            <a:ext cx="6692900" cy="614363"/>
            <a:chOff x="1040636" y="3360738"/>
            <a:chExt cx="6693664" cy="614469"/>
          </a:xfrm>
        </p:grpSpPr>
        <p:grpSp>
          <p:nvGrpSpPr>
            <p:cNvPr id="15395" name="组合 314"/>
            <p:cNvGrpSpPr/>
            <p:nvPr/>
          </p:nvGrpSpPr>
          <p:grpSpPr>
            <a:xfrm>
              <a:off x="1328739" y="3397251"/>
              <a:ext cx="6405561" cy="577956"/>
              <a:chOff x="1252258" y="5045323"/>
              <a:chExt cx="7405967" cy="669007"/>
            </a:xfrm>
          </p:grpSpPr>
          <p:grpSp>
            <p:nvGrpSpPr>
              <p:cNvPr id="15396" name="组合 331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34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3264"/>
                  <a:ext cx="5868546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398" name="组合 335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36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202"/>
                    <a:ext cx="6202632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37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538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32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33" name="Oval 151"/>
              <p:cNvSpPr>
                <a:spLocks noChangeArrowheads="1"/>
              </p:cNvSpPr>
              <p:nvPr/>
            </p:nvSpPr>
            <p:spPr bwMode="auto">
              <a:xfrm>
                <a:off x="1251412" y="5063709"/>
                <a:ext cx="170714" cy="17092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5403" name="组合 316"/>
            <p:cNvGrpSpPr/>
            <p:nvPr/>
          </p:nvGrpSpPr>
          <p:grpSpPr>
            <a:xfrm>
              <a:off x="1112838" y="3360738"/>
              <a:ext cx="549127" cy="550499"/>
              <a:chOff x="1190461" y="2772022"/>
              <a:chExt cx="635025" cy="637257"/>
            </a:xfrm>
          </p:grpSpPr>
          <p:sp>
            <p:nvSpPr>
              <p:cNvPr id="129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778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30" name="Oval 151"/>
              <p:cNvSpPr>
                <a:spLocks noChangeArrowheads="1"/>
              </p:cNvSpPr>
              <p:nvPr/>
            </p:nvSpPr>
            <p:spPr bwMode="auto">
              <a:xfrm>
                <a:off x="1411747" y="2790402"/>
                <a:ext cx="170752" cy="17093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5406" name="TextBox 322"/>
            <p:cNvSpPr txBox="1"/>
            <p:nvPr/>
          </p:nvSpPr>
          <p:spPr>
            <a:xfrm>
              <a:off x="3213100" y="3462333"/>
              <a:ext cx="2407203" cy="3693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图层的复制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07" name="TextBox 317"/>
            <p:cNvSpPr txBox="1"/>
            <p:nvPr/>
          </p:nvSpPr>
          <p:spPr>
            <a:xfrm>
              <a:off x="1040636" y="3464262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8" name="标题 1"/>
          <p:cNvSpPr/>
          <p:nvPr/>
        </p:nvSpPr>
        <p:spPr>
          <a:xfrm>
            <a:off x="1754188" y="1285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案例相关知识点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15409" name="组合 4"/>
          <p:cNvGrpSpPr/>
          <p:nvPr/>
        </p:nvGrpSpPr>
        <p:grpSpPr>
          <a:xfrm>
            <a:off x="1079500" y="4768850"/>
            <a:ext cx="6692900" cy="614363"/>
            <a:chOff x="1040636" y="3360738"/>
            <a:chExt cx="6693664" cy="614469"/>
          </a:xfrm>
        </p:grpSpPr>
        <p:grpSp>
          <p:nvGrpSpPr>
            <p:cNvPr id="15410" name="组合 314"/>
            <p:cNvGrpSpPr/>
            <p:nvPr/>
          </p:nvGrpSpPr>
          <p:grpSpPr>
            <a:xfrm>
              <a:off x="1328739" y="3397251"/>
              <a:ext cx="6405561" cy="577956"/>
              <a:chOff x="1252258" y="5045323"/>
              <a:chExt cx="7405967" cy="669007"/>
            </a:xfrm>
          </p:grpSpPr>
          <p:grpSp>
            <p:nvGrpSpPr>
              <p:cNvPr id="15411" name="组合 331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03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3264"/>
                  <a:ext cx="5868546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5413" name="组合 335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105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202"/>
                    <a:ext cx="6202632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106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538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01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102" name="Oval 151"/>
              <p:cNvSpPr>
                <a:spLocks noChangeArrowheads="1"/>
              </p:cNvSpPr>
              <p:nvPr/>
            </p:nvSpPr>
            <p:spPr bwMode="auto">
              <a:xfrm>
                <a:off x="1251412" y="5063709"/>
                <a:ext cx="170714" cy="17092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5418" name="组合 316"/>
            <p:cNvGrpSpPr/>
            <p:nvPr/>
          </p:nvGrpSpPr>
          <p:grpSpPr>
            <a:xfrm>
              <a:off x="1112838" y="3360738"/>
              <a:ext cx="549127" cy="550499"/>
              <a:chOff x="1190461" y="2772022"/>
              <a:chExt cx="635025" cy="637257"/>
            </a:xfrm>
          </p:grpSpPr>
          <p:sp>
            <p:nvSpPr>
              <p:cNvPr id="98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778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99" name="Oval 151"/>
              <p:cNvSpPr>
                <a:spLocks noChangeArrowheads="1"/>
              </p:cNvSpPr>
              <p:nvPr/>
            </p:nvSpPr>
            <p:spPr bwMode="auto">
              <a:xfrm>
                <a:off x="1411747" y="2790402"/>
                <a:ext cx="170752" cy="17093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5421" name="TextBox 322"/>
            <p:cNvSpPr txBox="1"/>
            <p:nvPr/>
          </p:nvSpPr>
          <p:spPr>
            <a:xfrm>
              <a:off x="3213100" y="3462333"/>
              <a:ext cx="2407203" cy="3693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撤销操作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422" name="TextBox 317"/>
            <p:cNvSpPr txBox="1"/>
            <p:nvPr/>
          </p:nvSpPr>
          <p:spPr>
            <a:xfrm>
              <a:off x="1040636" y="3464262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61473"/>
            <a:ext cx="2016124" cy="5178436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238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algn="ctr">
            <a:solidFill>
              <a:schemeClr val="bg1">
                <a:lumMod val="95000"/>
              </a:schemeClr>
            </a:solidFill>
            <a:rou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7412" name="TextBox 154"/>
          <p:cNvSpPr txBox="1"/>
          <p:nvPr/>
        </p:nvSpPr>
        <p:spPr>
          <a:xfrm>
            <a:off x="3235325" y="1420813"/>
            <a:ext cx="5413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2.4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3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593850"/>
            <a:ext cx="1622425" cy="5207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7414" name="图片 18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614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415" name="组合 1"/>
          <p:cNvGrpSpPr/>
          <p:nvPr/>
        </p:nvGrpSpPr>
        <p:grpSpPr>
          <a:xfrm>
            <a:off x="1079500" y="2771775"/>
            <a:ext cx="6662738" cy="577850"/>
            <a:chOff x="1040636" y="2276476"/>
            <a:chExt cx="6663609" cy="577956"/>
          </a:xfrm>
        </p:grpSpPr>
        <p:grpSp>
          <p:nvGrpSpPr>
            <p:cNvPr id="17416" name="组合 311"/>
            <p:cNvGrpSpPr/>
            <p:nvPr/>
          </p:nvGrpSpPr>
          <p:grpSpPr>
            <a:xfrm>
              <a:off x="1106489" y="2276476"/>
              <a:ext cx="6597756" cy="577956"/>
              <a:chOff x="1029300" y="5045322"/>
              <a:chExt cx="7628925" cy="669008"/>
            </a:xfrm>
          </p:grpSpPr>
          <p:grpSp>
            <p:nvGrpSpPr>
              <p:cNvPr id="17417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80" y="5393260"/>
                  <a:ext cx="5806799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7419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72" y="4868192"/>
                    <a:ext cx="6137253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04" y="4983531"/>
                    <a:ext cx="5689305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239" y="5330202"/>
                <a:ext cx="149805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23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7383" y="4776118"/>
                  <a:ext cx="903542" cy="9071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3361" y="4802262"/>
                  <a:ext cx="242860" cy="2431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426" name="TextBox 317"/>
            <p:cNvSpPr txBox="1"/>
            <p:nvPr/>
          </p:nvSpPr>
          <p:spPr>
            <a:xfrm>
              <a:off x="1040636" y="234315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27" name="TextBox 320"/>
            <p:cNvSpPr txBox="1"/>
            <p:nvPr/>
          </p:nvSpPr>
          <p:spPr>
            <a:xfrm>
              <a:off x="3213100" y="2339968"/>
              <a:ext cx="4038648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智能对象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8" name="组合 2"/>
          <p:cNvGrpSpPr/>
          <p:nvPr/>
        </p:nvGrpSpPr>
        <p:grpSpPr>
          <a:xfrm>
            <a:off x="1079500" y="3413125"/>
            <a:ext cx="6692900" cy="614363"/>
            <a:chOff x="1040636" y="2814639"/>
            <a:chExt cx="6693664" cy="612880"/>
          </a:xfrm>
        </p:grpSpPr>
        <p:grpSp>
          <p:nvGrpSpPr>
            <p:cNvPr id="17429" name="组合 313"/>
            <p:cNvGrpSpPr/>
            <p:nvPr/>
          </p:nvGrpSpPr>
          <p:grpSpPr>
            <a:xfrm>
              <a:off x="1328739" y="2849564"/>
              <a:ext cx="6405561" cy="577955"/>
              <a:chOff x="1252258" y="5045323"/>
              <a:chExt cx="7405967" cy="669007"/>
            </a:xfrm>
          </p:grpSpPr>
          <p:grpSp>
            <p:nvGrpSpPr>
              <p:cNvPr id="17430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38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4094"/>
                  <a:ext cx="5868546" cy="32023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7432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40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067"/>
                    <a:ext cx="6202632" cy="720758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41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107"/>
                    <a:ext cx="5752900" cy="49067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36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2936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37" name="Oval 151"/>
              <p:cNvSpPr>
                <a:spLocks noChangeArrowheads="1"/>
              </p:cNvSpPr>
              <p:nvPr/>
            </p:nvSpPr>
            <p:spPr bwMode="auto">
              <a:xfrm>
                <a:off x="1251412" y="5063556"/>
                <a:ext cx="170714" cy="17048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7437" name="组合 315"/>
            <p:cNvGrpSpPr/>
            <p:nvPr/>
          </p:nvGrpSpPr>
          <p:grpSpPr>
            <a:xfrm>
              <a:off x="1112838" y="2814639"/>
              <a:ext cx="549127" cy="551873"/>
              <a:chOff x="1190461" y="2772022"/>
              <a:chExt cx="635025" cy="637257"/>
            </a:xfrm>
          </p:grpSpPr>
          <p:sp>
            <p:nvSpPr>
              <p:cNvPr id="33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6384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34" name="Oval 151"/>
              <p:cNvSpPr>
                <a:spLocks noChangeArrowheads="1"/>
              </p:cNvSpPr>
              <p:nvPr/>
            </p:nvSpPr>
            <p:spPr bwMode="auto">
              <a:xfrm>
                <a:off x="1411747" y="2790309"/>
                <a:ext cx="170752" cy="170069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7440" name="TextBox 321"/>
            <p:cNvSpPr txBox="1"/>
            <p:nvPr/>
          </p:nvSpPr>
          <p:spPr>
            <a:xfrm>
              <a:off x="3213101" y="2913156"/>
              <a:ext cx="231045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修改选区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41" name="TextBox 317"/>
            <p:cNvSpPr txBox="1"/>
            <p:nvPr/>
          </p:nvSpPr>
          <p:spPr>
            <a:xfrm>
              <a:off x="1040636" y="2903706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2" name="标题 1"/>
          <p:cNvSpPr/>
          <p:nvPr/>
        </p:nvSpPr>
        <p:spPr>
          <a:xfrm>
            <a:off x="1758950" y="1365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案例相关知识点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161473"/>
            <a:ext cx="2016124" cy="5178436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238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algn="ctr">
            <a:solidFill>
              <a:schemeClr val="bg1">
                <a:lumMod val="95000"/>
              </a:schemeClr>
            </a:solidFill>
            <a:rou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9460" name="TextBox 154"/>
          <p:cNvSpPr txBox="1"/>
          <p:nvPr/>
        </p:nvSpPr>
        <p:spPr>
          <a:xfrm>
            <a:off x="2908300" y="1420813"/>
            <a:ext cx="62357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2.5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461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593850"/>
            <a:ext cx="1622425" cy="5207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9462" name="图片 18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614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463" name="组合 1"/>
          <p:cNvGrpSpPr/>
          <p:nvPr/>
        </p:nvGrpSpPr>
        <p:grpSpPr>
          <a:xfrm>
            <a:off x="1079500" y="2593975"/>
            <a:ext cx="6662738" cy="577850"/>
            <a:chOff x="1040636" y="2276476"/>
            <a:chExt cx="6663609" cy="577956"/>
          </a:xfrm>
        </p:grpSpPr>
        <p:grpSp>
          <p:nvGrpSpPr>
            <p:cNvPr id="19464" name="组合 311"/>
            <p:cNvGrpSpPr/>
            <p:nvPr/>
          </p:nvGrpSpPr>
          <p:grpSpPr>
            <a:xfrm>
              <a:off x="1106489" y="2276476"/>
              <a:ext cx="6597756" cy="577956"/>
              <a:chOff x="1029300" y="5045322"/>
              <a:chExt cx="7628925" cy="669008"/>
            </a:xfrm>
          </p:grpSpPr>
          <p:grpSp>
            <p:nvGrpSpPr>
              <p:cNvPr id="19465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2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80" y="5393260"/>
                  <a:ext cx="5806799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9467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72" y="4868192"/>
                    <a:ext cx="6137253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04" y="4983531"/>
                    <a:ext cx="5689305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7" name="Line 188"/>
              <p:cNvSpPr>
                <a:spLocks noChangeShapeType="1"/>
              </p:cNvSpPr>
              <p:nvPr/>
            </p:nvSpPr>
            <p:spPr bwMode="auto">
              <a:xfrm flipH="1">
                <a:off x="1500239" y="5330202"/>
                <a:ext cx="149805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9471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9" name="Oval 148"/>
                <p:cNvSpPr>
                  <a:spLocks noChangeArrowheads="1"/>
                </p:cNvSpPr>
                <p:nvPr/>
              </p:nvSpPr>
              <p:spPr bwMode="auto">
                <a:xfrm>
                  <a:off x="1097383" y="4776118"/>
                  <a:ext cx="903542" cy="9071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0" name="Oval 151"/>
                <p:cNvSpPr>
                  <a:spLocks noChangeArrowheads="1"/>
                </p:cNvSpPr>
                <p:nvPr/>
              </p:nvSpPr>
              <p:spPr bwMode="auto">
                <a:xfrm>
                  <a:off x="1413361" y="4802262"/>
                  <a:ext cx="242860" cy="2431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9474" name="TextBox 317"/>
            <p:cNvSpPr txBox="1"/>
            <p:nvPr/>
          </p:nvSpPr>
          <p:spPr>
            <a:xfrm>
              <a:off x="1040636" y="234315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75" name="TextBox 320"/>
            <p:cNvSpPr txBox="1"/>
            <p:nvPr/>
          </p:nvSpPr>
          <p:spPr>
            <a:xfrm>
              <a:off x="3213100" y="2378075"/>
              <a:ext cx="4038648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多边形套索工具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476" name="组合 2"/>
          <p:cNvGrpSpPr/>
          <p:nvPr/>
        </p:nvGrpSpPr>
        <p:grpSpPr>
          <a:xfrm>
            <a:off x="1079500" y="3182938"/>
            <a:ext cx="6692900" cy="614362"/>
            <a:chOff x="1040636" y="2814639"/>
            <a:chExt cx="6693664" cy="612880"/>
          </a:xfrm>
        </p:grpSpPr>
        <p:grpSp>
          <p:nvGrpSpPr>
            <p:cNvPr id="19477" name="组合 313"/>
            <p:cNvGrpSpPr/>
            <p:nvPr/>
          </p:nvGrpSpPr>
          <p:grpSpPr>
            <a:xfrm>
              <a:off x="1328739" y="2849564"/>
              <a:ext cx="6405561" cy="577955"/>
              <a:chOff x="1252258" y="5045323"/>
              <a:chExt cx="7405967" cy="669007"/>
            </a:xfrm>
          </p:grpSpPr>
          <p:grpSp>
            <p:nvGrpSpPr>
              <p:cNvPr id="19478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51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4094"/>
                  <a:ext cx="5868546" cy="32023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9480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53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069"/>
                    <a:ext cx="6202632" cy="72075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54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107"/>
                    <a:ext cx="5752900" cy="4906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49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2936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50" name="Oval 151"/>
              <p:cNvSpPr>
                <a:spLocks noChangeArrowheads="1"/>
              </p:cNvSpPr>
              <p:nvPr/>
            </p:nvSpPr>
            <p:spPr bwMode="auto">
              <a:xfrm>
                <a:off x="1251412" y="5063558"/>
                <a:ext cx="170714" cy="17048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9485" name="组合 315"/>
            <p:cNvGrpSpPr/>
            <p:nvPr/>
          </p:nvGrpSpPr>
          <p:grpSpPr>
            <a:xfrm>
              <a:off x="1112838" y="2814639"/>
              <a:ext cx="549127" cy="551873"/>
              <a:chOff x="1190461" y="2772022"/>
              <a:chExt cx="635025" cy="637257"/>
            </a:xfrm>
          </p:grpSpPr>
          <p:sp>
            <p:nvSpPr>
              <p:cNvPr id="46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6385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7" name="Oval 151"/>
              <p:cNvSpPr>
                <a:spLocks noChangeArrowheads="1"/>
              </p:cNvSpPr>
              <p:nvPr/>
            </p:nvSpPr>
            <p:spPr bwMode="auto">
              <a:xfrm>
                <a:off x="1411747" y="2790309"/>
                <a:ext cx="170752" cy="170068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9488" name="TextBox 321"/>
            <p:cNvSpPr txBox="1"/>
            <p:nvPr/>
          </p:nvSpPr>
          <p:spPr>
            <a:xfrm>
              <a:off x="3213101" y="2951164"/>
              <a:ext cx="231045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图层的合并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489" name="TextBox 317"/>
            <p:cNvSpPr txBox="1"/>
            <p:nvPr/>
          </p:nvSpPr>
          <p:spPr>
            <a:xfrm>
              <a:off x="1040636" y="2903706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490" name="组合 4"/>
          <p:cNvGrpSpPr/>
          <p:nvPr/>
        </p:nvGrpSpPr>
        <p:grpSpPr>
          <a:xfrm>
            <a:off x="1079500" y="3808413"/>
            <a:ext cx="6692900" cy="614362"/>
            <a:chOff x="1040636" y="3360738"/>
            <a:chExt cx="6693664" cy="614469"/>
          </a:xfrm>
        </p:grpSpPr>
        <p:grpSp>
          <p:nvGrpSpPr>
            <p:cNvPr id="19491" name="组合 314"/>
            <p:cNvGrpSpPr/>
            <p:nvPr/>
          </p:nvGrpSpPr>
          <p:grpSpPr>
            <a:xfrm>
              <a:off x="1328739" y="3397251"/>
              <a:ext cx="6405561" cy="577956"/>
              <a:chOff x="1252258" y="5045323"/>
              <a:chExt cx="7405967" cy="669007"/>
            </a:xfrm>
          </p:grpSpPr>
          <p:grpSp>
            <p:nvGrpSpPr>
              <p:cNvPr id="19492" name="组合 331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65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3263"/>
                  <a:ext cx="5868546" cy="321067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9494" name="组合 335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67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200"/>
                    <a:ext cx="6202632" cy="72027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68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539"/>
                    <a:ext cx="5752900" cy="48959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63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64" name="Oval 151"/>
              <p:cNvSpPr>
                <a:spLocks noChangeArrowheads="1"/>
              </p:cNvSpPr>
              <p:nvPr/>
            </p:nvSpPr>
            <p:spPr bwMode="auto">
              <a:xfrm>
                <a:off x="1251412" y="5063708"/>
                <a:ext cx="170714" cy="170927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9499" name="组合 316"/>
            <p:cNvGrpSpPr/>
            <p:nvPr/>
          </p:nvGrpSpPr>
          <p:grpSpPr>
            <a:xfrm>
              <a:off x="1112838" y="3360738"/>
              <a:ext cx="549127" cy="550499"/>
              <a:chOff x="1190461" y="2772022"/>
              <a:chExt cx="635025" cy="637257"/>
            </a:xfrm>
          </p:grpSpPr>
          <p:sp>
            <p:nvSpPr>
              <p:cNvPr id="60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778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61" name="Oval 151"/>
              <p:cNvSpPr>
                <a:spLocks noChangeArrowheads="1"/>
              </p:cNvSpPr>
              <p:nvPr/>
            </p:nvSpPr>
            <p:spPr bwMode="auto">
              <a:xfrm>
                <a:off x="1411747" y="2790402"/>
                <a:ext cx="170752" cy="17093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9502" name="TextBox 322"/>
            <p:cNvSpPr txBox="1"/>
            <p:nvPr/>
          </p:nvSpPr>
          <p:spPr>
            <a:xfrm>
              <a:off x="3213100" y="3500439"/>
              <a:ext cx="2407203" cy="3693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图层的重命名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03" name="TextBox 317"/>
            <p:cNvSpPr txBox="1"/>
            <p:nvPr/>
          </p:nvSpPr>
          <p:spPr>
            <a:xfrm>
              <a:off x="1040636" y="3464262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504" name="组合 8"/>
          <p:cNvGrpSpPr/>
          <p:nvPr/>
        </p:nvGrpSpPr>
        <p:grpSpPr>
          <a:xfrm>
            <a:off x="1079500" y="4433888"/>
            <a:ext cx="6692900" cy="612775"/>
            <a:chOff x="1040636" y="3932239"/>
            <a:chExt cx="6693664" cy="612880"/>
          </a:xfrm>
        </p:grpSpPr>
        <p:grpSp>
          <p:nvGrpSpPr>
            <p:cNvPr id="19505" name="组合 313"/>
            <p:cNvGrpSpPr/>
            <p:nvPr/>
          </p:nvGrpSpPr>
          <p:grpSpPr>
            <a:xfrm>
              <a:off x="1328739" y="3967164"/>
              <a:ext cx="6405561" cy="577955"/>
              <a:chOff x="1252258" y="5045323"/>
              <a:chExt cx="7405967" cy="669007"/>
            </a:xfrm>
          </p:grpSpPr>
          <p:grpSp>
            <p:nvGrpSpPr>
              <p:cNvPr id="19506" name="组合 338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7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9" y="5393264"/>
                  <a:ext cx="5868546" cy="321066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9508" name="组合 342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8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3" y="4868202"/>
                    <a:ext cx="6202632" cy="720270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EB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8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3" y="4983538"/>
                    <a:ext cx="5752900" cy="489595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77" name="Line 188"/>
              <p:cNvSpPr>
                <a:spLocks noChangeShapeType="1"/>
              </p:cNvSpPr>
              <p:nvPr/>
            </p:nvSpPr>
            <p:spPr bwMode="auto">
              <a:xfrm flipH="1">
                <a:off x="1499223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78" name="Oval 151"/>
              <p:cNvSpPr>
                <a:spLocks noChangeArrowheads="1"/>
              </p:cNvSpPr>
              <p:nvPr/>
            </p:nvSpPr>
            <p:spPr bwMode="auto">
              <a:xfrm>
                <a:off x="1251412" y="5063709"/>
                <a:ext cx="170714" cy="17092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9513" name="组合 315"/>
            <p:cNvGrpSpPr/>
            <p:nvPr/>
          </p:nvGrpSpPr>
          <p:grpSpPr>
            <a:xfrm>
              <a:off x="1112838" y="3932239"/>
              <a:ext cx="549127" cy="551873"/>
              <a:chOff x="1190461" y="2772022"/>
              <a:chExt cx="635025" cy="637257"/>
            </a:xfrm>
          </p:grpSpPr>
          <p:sp>
            <p:nvSpPr>
              <p:cNvPr id="74" name="Oval 148"/>
              <p:cNvSpPr>
                <a:spLocks noChangeArrowheads="1"/>
              </p:cNvSpPr>
              <p:nvPr/>
            </p:nvSpPr>
            <p:spPr bwMode="auto">
              <a:xfrm>
                <a:off x="1189587" y="2772022"/>
                <a:ext cx="635269" cy="638033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75" name="Oval 151"/>
              <p:cNvSpPr>
                <a:spLocks noChangeArrowheads="1"/>
              </p:cNvSpPr>
              <p:nvPr/>
            </p:nvSpPr>
            <p:spPr bwMode="auto">
              <a:xfrm>
                <a:off x="1411747" y="2790356"/>
                <a:ext cx="170752" cy="170508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9516" name="TextBox 321"/>
            <p:cNvSpPr txBox="1"/>
            <p:nvPr/>
          </p:nvSpPr>
          <p:spPr>
            <a:xfrm>
              <a:off x="3213100" y="4068764"/>
              <a:ext cx="4408475" cy="36939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旋转变换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17" name="TextBox 317"/>
            <p:cNvSpPr txBox="1"/>
            <p:nvPr/>
          </p:nvSpPr>
          <p:spPr>
            <a:xfrm>
              <a:off x="1040636" y="4024818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9518" name="组合 9"/>
          <p:cNvGrpSpPr/>
          <p:nvPr/>
        </p:nvGrpSpPr>
        <p:grpSpPr>
          <a:xfrm>
            <a:off x="1079500" y="5056188"/>
            <a:ext cx="6680200" cy="614362"/>
            <a:chOff x="1040636" y="4491038"/>
            <a:chExt cx="6680964" cy="614469"/>
          </a:xfrm>
        </p:grpSpPr>
        <p:grpSp>
          <p:nvGrpSpPr>
            <p:cNvPr id="19519" name="组合 314"/>
            <p:cNvGrpSpPr/>
            <p:nvPr/>
          </p:nvGrpSpPr>
          <p:grpSpPr>
            <a:xfrm>
              <a:off x="1316039" y="4527551"/>
              <a:ext cx="6405561" cy="577956"/>
              <a:chOff x="1252258" y="5045323"/>
              <a:chExt cx="7405967" cy="669007"/>
            </a:xfrm>
          </p:grpSpPr>
          <p:grpSp>
            <p:nvGrpSpPr>
              <p:cNvPr id="19520" name="组合 331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93" name="AutoShape 218"/>
                <p:cNvSpPr>
                  <a:spLocks noChangeArrowheads="1"/>
                </p:cNvSpPr>
                <p:nvPr/>
              </p:nvSpPr>
              <p:spPr bwMode="auto">
                <a:xfrm>
                  <a:off x="2659346" y="5393263"/>
                  <a:ext cx="5868549" cy="321067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19522" name="组合 335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95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455591" y="4868200"/>
                    <a:ext cx="6202634" cy="72027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96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699731" y="4983539"/>
                    <a:ext cx="5752903" cy="489596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91" name="Line 188"/>
              <p:cNvSpPr>
                <a:spLocks noChangeShapeType="1"/>
              </p:cNvSpPr>
              <p:nvPr/>
            </p:nvSpPr>
            <p:spPr bwMode="auto">
              <a:xfrm flipH="1">
                <a:off x="1499220" y="5330206"/>
                <a:ext cx="1497884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92" name="Oval 151"/>
              <p:cNvSpPr>
                <a:spLocks noChangeArrowheads="1"/>
              </p:cNvSpPr>
              <p:nvPr/>
            </p:nvSpPr>
            <p:spPr bwMode="auto">
              <a:xfrm>
                <a:off x="1251409" y="5063708"/>
                <a:ext cx="170714" cy="170927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grpSp>
          <p:nvGrpSpPr>
            <p:cNvPr id="19527" name="组合 316"/>
            <p:cNvGrpSpPr/>
            <p:nvPr/>
          </p:nvGrpSpPr>
          <p:grpSpPr>
            <a:xfrm>
              <a:off x="1100138" y="4491038"/>
              <a:ext cx="549127" cy="550499"/>
              <a:chOff x="1190461" y="2772022"/>
              <a:chExt cx="635025" cy="637257"/>
            </a:xfrm>
          </p:grpSpPr>
          <p:sp>
            <p:nvSpPr>
              <p:cNvPr id="88" name="Oval 148"/>
              <p:cNvSpPr>
                <a:spLocks noChangeArrowheads="1"/>
              </p:cNvSpPr>
              <p:nvPr/>
            </p:nvSpPr>
            <p:spPr bwMode="auto">
              <a:xfrm>
                <a:off x="1189585" y="2772022"/>
                <a:ext cx="635269" cy="63778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89" name="Oval 151"/>
              <p:cNvSpPr>
                <a:spLocks noChangeArrowheads="1"/>
              </p:cNvSpPr>
              <p:nvPr/>
            </p:nvSpPr>
            <p:spPr bwMode="auto">
              <a:xfrm>
                <a:off x="1411745" y="2790402"/>
                <a:ext cx="170752" cy="170934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  <p:sp>
          <p:nvSpPr>
            <p:cNvPr id="19530" name="TextBox 322"/>
            <p:cNvSpPr txBox="1"/>
            <p:nvPr/>
          </p:nvSpPr>
          <p:spPr>
            <a:xfrm>
              <a:off x="3200400" y="4630739"/>
              <a:ext cx="3075150" cy="3693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水平翻转和垂直翻转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531" name="TextBox 317"/>
            <p:cNvSpPr txBox="1"/>
            <p:nvPr/>
          </p:nvSpPr>
          <p:spPr>
            <a:xfrm>
              <a:off x="1040636" y="4585374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5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83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案例相关知识点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6" name="AutoShape 132"/>
          <p:cNvSpPr>
            <a:spLocks noChangeArrowheads="1"/>
          </p:cNvSpPr>
          <p:nvPr/>
        </p:nvSpPr>
        <p:spPr bwMode="auto">
          <a:xfrm>
            <a:off x="392113" y="1161473"/>
            <a:ext cx="2016124" cy="5178436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208"/>
          <p:cNvSpPr>
            <a:spLocks noChangeArrowheads="1"/>
          </p:cNvSpPr>
          <p:nvPr/>
        </p:nvSpPr>
        <p:spPr bwMode="auto">
          <a:xfrm>
            <a:off x="2670175" y="12382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 algn="ctr">
            <a:solidFill>
              <a:schemeClr val="bg1">
                <a:lumMod val="95000"/>
              </a:schemeClr>
            </a:solidFill>
            <a:rou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1507" name="TextBox 154"/>
          <p:cNvSpPr txBox="1"/>
          <p:nvPr/>
        </p:nvSpPr>
        <p:spPr>
          <a:xfrm>
            <a:off x="3235325" y="1420813"/>
            <a:ext cx="5413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2.6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50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593850"/>
            <a:ext cx="1622425" cy="5207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21509" name="图片 18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6144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1510" name="组合 1"/>
          <p:cNvGrpSpPr/>
          <p:nvPr/>
        </p:nvGrpSpPr>
        <p:grpSpPr>
          <a:xfrm>
            <a:off x="1079500" y="2365375"/>
            <a:ext cx="6662738" cy="577850"/>
            <a:chOff x="1040636" y="2276476"/>
            <a:chExt cx="6663609" cy="577956"/>
          </a:xfrm>
        </p:grpSpPr>
        <p:grpSp>
          <p:nvGrpSpPr>
            <p:cNvPr id="21511" name="组合 311"/>
            <p:cNvGrpSpPr/>
            <p:nvPr/>
          </p:nvGrpSpPr>
          <p:grpSpPr>
            <a:xfrm>
              <a:off x="1106489" y="2276476"/>
              <a:ext cx="6597756" cy="577956"/>
              <a:chOff x="1029300" y="5045322"/>
              <a:chExt cx="7628925" cy="669008"/>
            </a:xfrm>
          </p:grpSpPr>
          <p:grpSp>
            <p:nvGrpSpPr>
              <p:cNvPr id="21512" name="组合 345"/>
              <p:cNvGrpSpPr/>
              <p:nvPr/>
            </p:nvGrpSpPr>
            <p:grpSpPr>
              <a:xfrm>
                <a:off x="2520950" y="5045323"/>
                <a:ext cx="6137275" cy="669007"/>
                <a:chOff x="2520950" y="4924673"/>
                <a:chExt cx="6137275" cy="789657"/>
              </a:xfrm>
            </p:grpSpPr>
            <p:sp>
              <p:nvSpPr>
                <p:cNvPr id="19" name="AutoShape 218"/>
                <p:cNvSpPr>
                  <a:spLocks noChangeArrowheads="1"/>
                </p:cNvSpPr>
                <p:nvPr/>
              </p:nvSpPr>
              <p:spPr bwMode="auto">
                <a:xfrm>
                  <a:off x="2721080" y="5393260"/>
                  <a:ext cx="5806799" cy="321070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000000">
                        <a:alpha val="50000"/>
                      </a:srgbClr>
                    </a:gs>
                    <a:gs pos="100000">
                      <a:srgbClr val="000000">
                        <a:gamma/>
                        <a:tint val="57647"/>
                        <a:invGamma/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9525" algn="ctr">
                  <a:noFill/>
                  <a:round/>
                </a:ln>
                <a:effectLst/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grpSp>
              <p:nvGrpSpPr>
                <p:cNvPr id="21514" name="组合 351"/>
                <p:cNvGrpSpPr/>
                <p:nvPr/>
              </p:nvGrpSpPr>
              <p:grpSpPr>
                <a:xfrm>
                  <a:off x="2520950" y="4924673"/>
                  <a:ext cx="6137275" cy="664245"/>
                  <a:chOff x="2520950" y="4868193"/>
                  <a:chExt cx="6137275" cy="720725"/>
                </a:xfrm>
              </p:grpSpPr>
              <p:sp>
                <p:nvSpPr>
                  <p:cNvPr id="21" name="AutoShape 181"/>
                  <p:cNvSpPr>
                    <a:spLocks noChangeArrowheads="1"/>
                  </p:cNvSpPr>
                  <p:nvPr/>
                </p:nvSpPr>
                <p:spPr bwMode="auto">
                  <a:xfrm>
                    <a:off x="2520972" y="4868192"/>
                    <a:ext cx="6137253" cy="720279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D5F4FF"/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  <p:sp>
                <p:nvSpPr>
                  <p:cNvPr id="22" name="AutoShape 202"/>
                  <p:cNvSpPr>
                    <a:spLocks noChangeArrowheads="1"/>
                  </p:cNvSpPr>
                  <p:nvPr/>
                </p:nvSpPr>
                <p:spPr bwMode="auto">
                  <a:xfrm>
                    <a:off x="2763304" y="4983531"/>
                    <a:ext cx="5689305" cy="489601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FFFFFF">
                      <a:alpha val="45882"/>
                    </a:srgbClr>
                  </a:solidFill>
                  <a:ln w="19050" algn="ctr">
                    <a:solidFill>
                      <a:srgbClr val="FFFFFF"/>
                    </a:solidFill>
                    <a:round/>
                  </a:ln>
                </p:spPr>
                <p:txBody>
                  <a:bodyPr wrap="none" anchor="ctr"/>
                  <a:lstStyle/>
                  <a:p>
                    <a:pPr marL="0" marR="0" lvl="0" indent="0" algn="l" defTabSz="914400" rtl="0" eaLnBrk="1" fontAlgn="auto" latinLnBrk="1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1" lang="ko-KR" altLang="en-US" sz="1800" b="0" i="0" u="none" strike="noStrike" kern="0" cap="none" spc="0" normalizeH="0" baseline="0" noProof="0">
                      <a:ln>
                        <a:noFill/>
                      </a:ln>
                      <a:solidFill>
                        <a:srgbClr val="0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uLnTx/>
                      <a:uFillTx/>
                      <a:latin typeface="Gulim" panose="020B0600000101010101" pitchFamily="34" charset="-127"/>
                      <a:ea typeface="Gulim" panose="020B0600000101010101" pitchFamily="34" charset="-127"/>
                      <a:cs typeface="+mn-cs"/>
                    </a:endParaRPr>
                  </a:p>
                </p:txBody>
              </p:sp>
            </p:grpSp>
          </p:grpSp>
          <p:sp>
            <p:nvSpPr>
              <p:cNvPr id="15" name="Line 188"/>
              <p:cNvSpPr>
                <a:spLocks noChangeShapeType="1"/>
              </p:cNvSpPr>
              <p:nvPr/>
            </p:nvSpPr>
            <p:spPr bwMode="auto">
              <a:xfrm flipH="1">
                <a:off x="1500239" y="5330202"/>
                <a:ext cx="1498055" cy="0"/>
              </a:xfrm>
              <a:prstGeom prst="line">
                <a:avLst/>
              </a:prstGeom>
              <a:noFill/>
              <a:ln w="31750" cap="rnd">
                <a:solidFill>
                  <a:schemeClr val="bg1">
                    <a:lumMod val="50000"/>
                  </a:schemeClr>
                </a:solidFill>
                <a:prstDash val="sysDot"/>
                <a:round/>
                <a:head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1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1518" name="组合 347"/>
              <p:cNvGrpSpPr/>
              <p:nvPr/>
            </p:nvGrpSpPr>
            <p:grpSpPr>
              <a:xfrm>
                <a:off x="1029300" y="5045322"/>
                <a:ext cx="635025" cy="637257"/>
                <a:chOff x="1098627" y="4776118"/>
                <a:chExt cx="903287" cy="906462"/>
              </a:xfrm>
            </p:grpSpPr>
            <p:sp>
              <p:nvSpPr>
                <p:cNvPr id="17" name="Oval 148"/>
                <p:cNvSpPr>
                  <a:spLocks noChangeArrowheads="1"/>
                </p:cNvSpPr>
                <p:nvPr/>
              </p:nvSpPr>
              <p:spPr bwMode="auto">
                <a:xfrm>
                  <a:off x="1097383" y="4776118"/>
                  <a:ext cx="903542" cy="9071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A3D3FF"/>
                    </a:gs>
                    <a:gs pos="100000">
                      <a:srgbClr val="B9E9FF"/>
                    </a:gs>
                  </a:gsLst>
                  <a:lin ang="2700000" scaled="1"/>
                  <a:tileRect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905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Arial Black" panose="020B0A04020102020204" pitchFamily="34" charset="0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8" name="Oval 151"/>
                <p:cNvSpPr>
                  <a:spLocks noChangeArrowheads="1"/>
                </p:cNvSpPr>
                <p:nvPr/>
              </p:nvSpPr>
              <p:spPr bwMode="auto">
                <a:xfrm>
                  <a:off x="1413361" y="4802262"/>
                  <a:ext cx="242860" cy="243136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>
                        <a:alpha val="50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wrap="none"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ko-KR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1521" name="TextBox 317"/>
            <p:cNvSpPr txBox="1"/>
            <p:nvPr/>
          </p:nvSpPr>
          <p:spPr>
            <a:xfrm>
              <a:off x="1040636" y="2343150"/>
              <a:ext cx="685035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algn="ctr" eaLnBrk="0" hangingPunct="0"/>
              <a:r>
                <a:rPr lang="en-US" altLang="zh-CN" sz="2000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2" name="TextBox 320"/>
            <p:cNvSpPr txBox="1"/>
            <p:nvPr/>
          </p:nvSpPr>
          <p:spPr>
            <a:xfrm>
              <a:off x="3213100" y="2378075"/>
              <a:ext cx="4038648" cy="369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布尔运算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案例相关知识点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标题 1"/>
          <p:cNvSpPr/>
          <p:nvPr/>
        </p:nvSpPr>
        <p:spPr>
          <a:xfrm>
            <a:off x="1758950" y="1238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图层和选区工具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25400" y="4445000"/>
            <a:ext cx="9144000" cy="1606550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211" name="Picture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94300" y="1530350"/>
            <a:ext cx="1524000" cy="1539875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18" name="Picture 8" descr="问小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38" y="3709988"/>
            <a:ext cx="2263775" cy="23415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324100" y="4691063"/>
            <a:ext cx="7061200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但是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什么是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？该如何使用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“选区”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呢？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7075" y="1768475"/>
            <a:ext cx="4183063" cy="1754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latinLnBrk="1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“选区”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作为最基础的工具，经常被用于图形图像的制作中。使用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“选区”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可以制作一些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绚丽的图像。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1816100" y="3952875"/>
            <a:ext cx="4857846" cy="0"/>
          </a:xfrm>
          <a:prstGeom prst="line">
            <a:avLst/>
          </a:prstGeom>
          <a:noFill/>
          <a:ln w="19050" cap="flat" cmpd="sng" algn="ctr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0" scaled="0"/>
            </a:gra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直接连接符 29"/>
          <p:cNvCxnSpPr/>
          <p:nvPr/>
        </p:nvCxnSpPr>
        <p:spPr>
          <a:xfrm>
            <a:off x="6886575" y="1543050"/>
            <a:ext cx="1584325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" name="直接连接符 35"/>
          <p:cNvCxnSpPr/>
          <p:nvPr/>
        </p:nvCxnSpPr>
        <p:spPr>
          <a:xfrm>
            <a:off x="803275" y="1543050"/>
            <a:ext cx="4170363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4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1975" y="2351088"/>
            <a:ext cx="1524000" cy="1419225"/>
          </a:xfrm>
          <a:prstGeom prst="rect">
            <a:avLst/>
          </a:prstGeom>
          <a:noFill/>
          <a:ln w="28575">
            <a:noFill/>
          </a:ln>
        </p:spPr>
      </p:pic>
      <p:sp>
        <p:nvSpPr>
          <p:cNvPr id="3" name="矩形 2"/>
          <p:cNvSpPr/>
          <p:nvPr/>
        </p:nvSpPr>
        <p:spPr>
          <a:xfrm>
            <a:off x="2352675" y="5313363"/>
            <a:ext cx="6626225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本章将通过案例的形式对“图层”和“选区工具”进行详细讲解。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2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/>
        </p:nvSpPr>
        <p:spPr>
          <a:xfrm>
            <a:off x="673100" y="1555750"/>
            <a:ext cx="7789863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在神奇的“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”面板里，可以进行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缩放图像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删增图形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更改颜色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改变透明度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等常用操作。</a:t>
            </a:r>
            <a:endParaRPr lang="zh-CN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2"/>
          <p:cNvSpPr/>
          <p:nvPr/>
        </p:nvSpPr>
        <p:spPr>
          <a:xfrm>
            <a:off x="885825" y="5375275"/>
            <a:ext cx="4876800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 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果蔬自行车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603" name="标题 1"/>
          <p:cNvSpPr/>
          <p:nvPr/>
        </p:nvSpPr>
        <p:spPr>
          <a:xfrm>
            <a:off x="1754188" y="1397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果蔬自行车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13318" name="Picture 2" descr="C:\Users\admin\Desktop\005_00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47875" y="2763838"/>
            <a:ext cx="5734050" cy="21431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果蔬自行车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27650" name="Picture 2" descr="【案例1】果蔬自行车最终效果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1138" y="1108075"/>
            <a:ext cx="6181725" cy="53038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69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、图层的概念和分类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9701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970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973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3" name="组合 62"/>
          <p:cNvGrpSpPr/>
          <p:nvPr/>
        </p:nvGrpSpPr>
        <p:grpSpPr>
          <a:xfrm>
            <a:off x="676275" y="2162175"/>
            <a:ext cx="8137525" cy="1503363"/>
            <a:chOff x="641723" y="5014685"/>
            <a:chExt cx="8138351" cy="1502034"/>
          </a:xfrm>
        </p:grpSpPr>
        <p:grpSp>
          <p:nvGrpSpPr>
            <p:cNvPr id="29736" name="组合 76"/>
            <p:cNvGrpSpPr/>
            <p:nvPr/>
          </p:nvGrpSpPr>
          <p:grpSpPr>
            <a:xfrm>
              <a:off x="641723" y="5014685"/>
              <a:ext cx="8138351" cy="1470438"/>
              <a:chOff x="533397" y="3181246"/>
              <a:chExt cx="11474177" cy="2073557"/>
            </a:xfrm>
          </p:grpSpPr>
          <p:grpSp>
            <p:nvGrpSpPr>
              <p:cNvPr id="29737" name="组合 65"/>
              <p:cNvGrpSpPr/>
              <p:nvPr/>
            </p:nvGrpSpPr>
            <p:grpSpPr>
              <a:xfrm>
                <a:off x="533397" y="3181246"/>
                <a:ext cx="11474177" cy="2073557"/>
                <a:chOff x="1523997" y="2388304"/>
                <a:chExt cx="12749090" cy="2284518"/>
              </a:xfrm>
            </p:grpSpPr>
            <p:sp>
              <p:nvSpPr>
                <p:cNvPr id="68" name="矩形 67"/>
                <p:cNvSpPr/>
                <p:nvPr/>
              </p:nvSpPr>
              <p:spPr>
                <a:xfrm>
                  <a:off x="1523997" y="2735758"/>
                  <a:ext cx="12749090" cy="1936868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69" name="任意多边形 68"/>
                <p:cNvSpPr/>
                <p:nvPr/>
              </p:nvSpPr>
              <p:spPr>
                <a:xfrm>
                  <a:off x="1832403" y="2388304"/>
                  <a:ext cx="3444692" cy="576625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2974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741" name="矩形 15"/>
            <p:cNvSpPr/>
            <p:nvPr/>
          </p:nvSpPr>
          <p:spPr>
            <a:xfrm>
              <a:off x="780819" y="5386160"/>
              <a:ext cx="7999255" cy="113055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25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是由英文单词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layer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翻译而来，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</a:t>
              </a:r>
              <a:r>
                <a:rPr lang="en-US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layer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的原意即为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“层”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。使用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制作图像时，通常将图像的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不同部分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分层存放，并由所有的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图层组合成复合图像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603" name="十字形 25602"/>
          <p:cNvSpPr/>
          <p:nvPr/>
        </p:nvSpPr>
        <p:spPr>
          <a:xfrm>
            <a:off x="3081338" y="4887913"/>
            <a:ext cx="373062" cy="373062"/>
          </a:xfrm>
          <a:prstGeom prst="plus">
            <a:avLst>
              <a:gd name="adj" fmla="val 25000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3" name="十字形 82"/>
          <p:cNvSpPr/>
          <p:nvPr/>
        </p:nvSpPr>
        <p:spPr>
          <a:xfrm>
            <a:off x="5915025" y="4887913"/>
            <a:ext cx="373063" cy="373062"/>
          </a:xfrm>
          <a:prstGeom prst="plus">
            <a:avLst>
              <a:gd name="adj" fmla="val 25000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5608" name="组合 25607"/>
          <p:cNvGrpSpPr/>
          <p:nvPr/>
        </p:nvGrpSpPr>
        <p:grpSpPr>
          <a:xfrm>
            <a:off x="3532188" y="3994150"/>
            <a:ext cx="2274887" cy="2198688"/>
            <a:chOff x="3532191" y="3779462"/>
            <a:chExt cx="2274467" cy="2198451"/>
          </a:xfrm>
        </p:grpSpPr>
        <p:grpSp>
          <p:nvGrpSpPr>
            <p:cNvPr id="29745" name="组合 73"/>
            <p:cNvGrpSpPr/>
            <p:nvPr/>
          </p:nvGrpSpPr>
          <p:grpSpPr>
            <a:xfrm>
              <a:off x="3532191" y="3779462"/>
              <a:ext cx="2274467" cy="2198451"/>
              <a:chOff x="788054" y="3849511"/>
              <a:chExt cx="2429279" cy="2348089"/>
            </a:xfrm>
          </p:grpSpPr>
          <p:sp>
            <p:nvSpPr>
              <p:cNvPr id="29746" name="弧形 25599"/>
              <p:cNvSpPr/>
              <p:nvPr/>
            </p:nvSpPr>
            <p:spPr>
              <a:xfrm>
                <a:off x="941341" y="5558696"/>
                <a:ext cx="2121180" cy="612661"/>
              </a:xfrm>
              <a:custGeom>
                <a:avLst/>
                <a:gdLst/>
                <a:ahLst/>
                <a:cxnLst>
                  <a:cxn ang="0">
                    <a:pos x="2121180" y="9205"/>
                  </a:cxn>
                  <a:cxn ang="0">
                    <a:pos x="1057951" y="612650"/>
                  </a:cxn>
                  <a:cxn ang="0">
                    <a:pos x="0" y="0"/>
                  </a:cxn>
                </a:cxnLst>
                <a:pathLst>
                  <a:path w="2121180" h="612661" stroke="0">
                    <a:moveTo>
                      <a:pt x="2121180" y="9205"/>
                    </a:moveTo>
                    <a:cubicBezTo>
                      <a:pt x="1899049" y="384861"/>
                      <a:pt x="1494364" y="614544"/>
                      <a:pt x="1057951" y="612650"/>
                    </a:cubicBezTo>
                    <a:cubicBezTo>
                      <a:pt x="621538" y="610756"/>
                      <a:pt x="218862" y="377570"/>
                      <a:pt x="0" y="0"/>
                    </a:cubicBezTo>
                    <a:lnTo>
                      <a:pt x="2121180" y="9205"/>
                    </a:lnTo>
                    <a:close/>
                  </a:path>
                  <a:path w="2121180" h="612661" fill="none">
                    <a:moveTo>
                      <a:pt x="2121180" y="9205"/>
                    </a:moveTo>
                    <a:cubicBezTo>
                      <a:pt x="1899049" y="384861"/>
                      <a:pt x="1494364" y="614544"/>
                      <a:pt x="1057951" y="612650"/>
                    </a:cubicBezTo>
                    <a:cubicBezTo>
                      <a:pt x="621538" y="610756"/>
                      <a:pt x="218862" y="377570"/>
                      <a:pt x="0" y="0"/>
                    </a:cubicBezTo>
                  </a:path>
                </a:pathLst>
              </a:custGeom>
              <a:solidFill>
                <a:srgbClr val="00B0F0"/>
              </a:solidFill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47" name="椭圆 75"/>
              <p:cNvSpPr/>
              <p:nvPr/>
            </p:nvSpPr>
            <p:spPr>
              <a:xfrm>
                <a:off x="788054" y="3849511"/>
                <a:ext cx="2429279" cy="2348089"/>
              </a:xfrm>
              <a:prstGeom prst="ellipse">
                <a:avLst/>
              </a:prstGeom>
              <a:noFill/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48" name="矩形 147"/>
              <p:cNvSpPr/>
              <p:nvPr/>
            </p:nvSpPr>
            <p:spPr>
              <a:xfrm>
                <a:off x="1440609" y="5524258"/>
                <a:ext cx="1363018" cy="6463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3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掌握</a:t>
                </a:r>
                <a:endParaRPr lang="zh-CN" altLang="en-US" sz="3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9749" name="Picture 3" descr="C:\Users\Administrator\Desktop\333333333333333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850813" y="3847195"/>
              <a:ext cx="1720712" cy="167073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5609" name="组合 25608"/>
          <p:cNvGrpSpPr/>
          <p:nvPr/>
        </p:nvGrpSpPr>
        <p:grpSpPr>
          <a:xfrm>
            <a:off x="714375" y="3994150"/>
            <a:ext cx="2274888" cy="2198688"/>
            <a:chOff x="714365" y="3779462"/>
            <a:chExt cx="2274467" cy="2198451"/>
          </a:xfrm>
        </p:grpSpPr>
        <p:grpSp>
          <p:nvGrpSpPr>
            <p:cNvPr id="29751" name="组合 25600"/>
            <p:cNvGrpSpPr/>
            <p:nvPr/>
          </p:nvGrpSpPr>
          <p:grpSpPr>
            <a:xfrm>
              <a:off x="714365" y="3779462"/>
              <a:ext cx="2274467" cy="2198451"/>
              <a:chOff x="788054" y="3849511"/>
              <a:chExt cx="2429279" cy="2348089"/>
            </a:xfrm>
          </p:grpSpPr>
          <p:sp>
            <p:nvSpPr>
              <p:cNvPr id="29752" name="弧形 25599"/>
              <p:cNvSpPr/>
              <p:nvPr/>
            </p:nvSpPr>
            <p:spPr>
              <a:xfrm>
                <a:off x="941341" y="5558696"/>
                <a:ext cx="2121180" cy="612661"/>
              </a:xfrm>
              <a:custGeom>
                <a:avLst/>
                <a:gdLst/>
                <a:ahLst/>
                <a:cxnLst>
                  <a:cxn ang="0">
                    <a:pos x="2121180" y="9205"/>
                  </a:cxn>
                  <a:cxn ang="0">
                    <a:pos x="1057951" y="612650"/>
                  </a:cxn>
                  <a:cxn ang="0">
                    <a:pos x="0" y="0"/>
                  </a:cxn>
                </a:cxnLst>
                <a:pathLst>
                  <a:path w="2121180" h="612661" stroke="0">
                    <a:moveTo>
                      <a:pt x="2121180" y="9205"/>
                    </a:moveTo>
                    <a:cubicBezTo>
                      <a:pt x="1899049" y="384861"/>
                      <a:pt x="1494364" y="614544"/>
                      <a:pt x="1057951" y="612650"/>
                    </a:cubicBezTo>
                    <a:cubicBezTo>
                      <a:pt x="621538" y="610756"/>
                      <a:pt x="218862" y="377570"/>
                      <a:pt x="0" y="0"/>
                    </a:cubicBezTo>
                    <a:lnTo>
                      <a:pt x="2121180" y="9205"/>
                    </a:lnTo>
                    <a:close/>
                  </a:path>
                  <a:path w="2121180" h="612661" fill="none">
                    <a:moveTo>
                      <a:pt x="2121180" y="9205"/>
                    </a:moveTo>
                    <a:cubicBezTo>
                      <a:pt x="1899049" y="384861"/>
                      <a:pt x="1494364" y="614544"/>
                      <a:pt x="1057951" y="612650"/>
                    </a:cubicBezTo>
                    <a:cubicBezTo>
                      <a:pt x="621538" y="610756"/>
                      <a:pt x="218862" y="377570"/>
                      <a:pt x="0" y="0"/>
                    </a:cubicBezTo>
                  </a:path>
                </a:pathLst>
              </a:custGeom>
              <a:solidFill>
                <a:srgbClr val="00B0F0"/>
              </a:solidFill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53" name="椭圆 61"/>
              <p:cNvSpPr/>
              <p:nvPr/>
            </p:nvSpPr>
            <p:spPr>
              <a:xfrm>
                <a:off x="788054" y="3849511"/>
                <a:ext cx="2429279" cy="2348089"/>
              </a:xfrm>
              <a:prstGeom prst="ellipse">
                <a:avLst/>
              </a:prstGeom>
              <a:noFill/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54" name="矩形 147"/>
              <p:cNvSpPr/>
              <p:nvPr/>
            </p:nvSpPr>
            <p:spPr>
              <a:xfrm>
                <a:off x="1416494" y="5524258"/>
                <a:ext cx="1363018" cy="6463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3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理解</a:t>
                </a:r>
                <a:endParaRPr lang="zh-CN" altLang="en-US" sz="3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9755" name="Picture 4" descr="C:\Users\Administrator\Desktop\4444444444444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9215" y="3802040"/>
              <a:ext cx="1753181" cy="1702259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5607" name="组合 25606"/>
          <p:cNvGrpSpPr/>
          <p:nvPr/>
        </p:nvGrpSpPr>
        <p:grpSpPr>
          <a:xfrm>
            <a:off x="6350000" y="3994150"/>
            <a:ext cx="2447925" cy="2198688"/>
            <a:chOff x="6350017" y="3779462"/>
            <a:chExt cx="2447312" cy="2198451"/>
          </a:xfrm>
        </p:grpSpPr>
        <p:grpSp>
          <p:nvGrpSpPr>
            <p:cNvPr id="29757" name="组合 77"/>
            <p:cNvGrpSpPr/>
            <p:nvPr/>
          </p:nvGrpSpPr>
          <p:grpSpPr>
            <a:xfrm>
              <a:off x="6350017" y="3779462"/>
              <a:ext cx="2274467" cy="2198451"/>
              <a:chOff x="788054" y="3849511"/>
              <a:chExt cx="2429279" cy="2348089"/>
            </a:xfrm>
          </p:grpSpPr>
          <p:sp>
            <p:nvSpPr>
              <p:cNvPr id="29758" name="弧形 25599"/>
              <p:cNvSpPr/>
              <p:nvPr/>
            </p:nvSpPr>
            <p:spPr>
              <a:xfrm>
                <a:off x="941341" y="5558696"/>
                <a:ext cx="2121180" cy="612661"/>
              </a:xfrm>
              <a:custGeom>
                <a:avLst/>
                <a:gdLst/>
                <a:ahLst/>
                <a:cxnLst>
                  <a:cxn ang="0">
                    <a:pos x="2121180" y="9205"/>
                  </a:cxn>
                  <a:cxn ang="0">
                    <a:pos x="1057951" y="612650"/>
                  </a:cxn>
                  <a:cxn ang="0">
                    <a:pos x="0" y="0"/>
                  </a:cxn>
                </a:cxnLst>
                <a:pathLst>
                  <a:path w="2121180" h="612661" stroke="0">
                    <a:moveTo>
                      <a:pt x="2121180" y="9205"/>
                    </a:moveTo>
                    <a:cubicBezTo>
                      <a:pt x="1899049" y="384861"/>
                      <a:pt x="1494364" y="614544"/>
                      <a:pt x="1057951" y="612650"/>
                    </a:cubicBezTo>
                    <a:cubicBezTo>
                      <a:pt x="621538" y="610756"/>
                      <a:pt x="218862" y="377570"/>
                      <a:pt x="0" y="0"/>
                    </a:cubicBezTo>
                    <a:lnTo>
                      <a:pt x="2121180" y="9205"/>
                    </a:lnTo>
                    <a:close/>
                  </a:path>
                  <a:path w="2121180" h="612661" fill="none">
                    <a:moveTo>
                      <a:pt x="2121180" y="9205"/>
                    </a:moveTo>
                    <a:cubicBezTo>
                      <a:pt x="1899049" y="384861"/>
                      <a:pt x="1494364" y="614544"/>
                      <a:pt x="1057951" y="612650"/>
                    </a:cubicBezTo>
                    <a:cubicBezTo>
                      <a:pt x="621538" y="610756"/>
                      <a:pt x="218862" y="377570"/>
                      <a:pt x="0" y="0"/>
                    </a:cubicBezTo>
                  </a:path>
                </a:pathLst>
              </a:custGeom>
              <a:solidFill>
                <a:srgbClr val="00B0F0"/>
              </a:solidFill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59" name="椭圆 79"/>
              <p:cNvSpPr/>
              <p:nvPr/>
            </p:nvSpPr>
            <p:spPr>
              <a:xfrm>
                <a:off x="788054" y="3849511"/>
                <a:ext cx="2429279" cy="2348089"/>
              </a:xfrm>
              <a:prstGeom prst="ellipse">
                <a:avLst/>
              </a:prstGeom>
              <a:noFill/>
              <a:ln w="28575" cap="flat" cmpd="sng">
                <a:solidFill>
                  <a:srgbClr val="00ACE6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9760" name="矩形 147"/>
              <p:cNvSpPr/>
              <p:nvPr/>
            </p:nvSpPr>
            <p:spPr>
              <a:xfrm>
                <a:off x="1476781" y="5512200"/>
                <a:ext cx="1363018" cy="6463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sz="3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运用</a:t>
                </a:r>
                <a:endParaRPr lang="zh-CN" altLang="en-US" sz="3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9761" name="Picture 5" descr="C:\Users\Administrator\Desktop\777777777777777777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444579" y="4086578"/>
              <a:ext cx="2352750" cy="1304436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9762" name="标题 1"/>
          <p:cNvSpPr/>
          <p:nvPr/>
        </p:nvSpPr>
        <p:spPr>
          <a:xfrm>
            <a:off x="1749425" y="1492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5603" grpId="0" animBg="1"/>
      <p:bldP spid="8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7" name="组合 66"/>
          <p:cNvGrpSpPr/>
          <p:nvPr/>
        </p:nvGrpSpPr>
        <p:grpSpPr>
          <a:xfrm>
            <a:off x="1503363" y="2343150"/>
            <a:ext cx="6096000" cy="1127125"/>
            <a:chOff x="1910363" y="2286295"/>
            <a:chExt cx="6096000" cy="1127125"/>
          </a:xfrm>
        </p:grpSpPr>
        <p:sp>
          <p:nvSpPr>
            <p:cNvPr id="68" name="任意多边形 67"/>
            <p:cNvSpPr/>
            <p:nvPr/>
          </p:nvSpPr>
          <p:spPr>
            <a:xfrm>
              <a:off x="1910363" y="2286295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9" name="任意多边形 68"/>
            <p:cNvSpPr/>
            <p:nvPr/>
          </p:nvSpPr>
          <p:spPr>
            <a:xfrm>
              <a:off x="2699350" y="2286295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0" name="矩形 19"/>
            <p:cNvSpPr>
              <a:spLocks noChangeArrowheads="1"/>
            </p:cNvSpPr>
            <p:nvPr/>
          </p:nvSpPr>
          <p:spPr bwMode="auto">
            <a:xfrm>
              <a:off x="2893025" y="2354558"/>
              <a:ext cx="5113338" cy="900112"/>
            </a:xfrm>
            <a:prstGeom prst="rect">
              <a:avLst/>
            </a:prstGeom>
            <a:noFill/>
            <a:ln w="3175">
              <a:noFill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marL="342900" marR="0" lvl="0" indent="-342900" algn="l" defTabSz="914400" rtl="0" eaLnBrk="0" fontAlgn="base" latinLnBrk="0" hangingPunct="0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背景图层：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当用户创建一个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新的不透明图像文档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时，会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自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       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动创建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背景图层。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1503363" y="3322638"/>
            <a:ext cx="6096000" cy="1127125"/>
            <a:chOff x="1910363" y="3265414"/>
            <a:chExt cx="6096000" cy="1126563"/>
          </a:xfrm>
        </p:grpSpPr>
        <p:sp>
          <p:nvSpPr>
            <p:cNvPr id="72" name="任意多边形 71"/>
            <p:cNvSpPr/>
            <p:nvPr/>
          </p:nvSpPr>
          <p:spPr>
            <a:xfrm>
              <a:off x="1910363" y="3265414"/>
              <a:ext cx="788987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2699350" y="3265414"/>
              <a:ext cx="5307013" cy="731472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753" name="矩形 20"/>
            <p:cNvSpPr/>
            <p:nvPr/>
          </p:nvSpPr>
          <p:spPr>
            <a:xfrm>
              <a:off x="2892689" y="3296443"/>
              <a:ext cx="5113673" cy="630627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普通图层：用户通过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复制、新建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等操作都可以得到普通图层。</a:t>
              </a:r>
              <a:endParaRPr lang="en-US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503363" y="4300538"/>
            <a:ext cx="6096000" cy="1127125"/>
            <a:chOff x="1910363" y="4243265"/>
            <a:chExt cx="6096000" cy="1127269"/>
          </a:xfrm>
        </p:grpSpPr>
        <p:sp>
          <p:nvSpPr>
            <p:cNvPr id="76" name="任意多边形 75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7" name="同侧圆角矩形 76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757" name="矩形 21"/>
            <p:cNvSpPr/>
            <p:nvPr/>
          </p:nvSpPr>
          <p:spPr>
            <a:xfrm>
              <a:off x="2892690" y="4417560"/>
              <a:ext cx="4572000" cy="361683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文字图层：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通过使用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文字工具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可以创建文字图层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1503363" y="5278438"/>
            <a:ext cx="6096000" cy="1127125"/>
            <a:chOff x="1910363" y="5221967"/>
            <a:chExt cx="6096000" cy="1127125"/>
          </a:xfrm>
        </p:grpSpPr>
        <p:sp>
          <p:nvSpPr>
            <p:cNvPr id="80" name="任意多边形 79"/>
            <p:cNvSpPr/>
            <p:nvPr/>
          </p:nvSpPr>
          <p:spPr>
            <a:xfrm>
              <a:off x="1910363" y="5221967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606" tIns="409100" rIns="14605" bIns="409098" spcCol="1270" anchor="ctr"/>
            <a:lstStyle/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1" name="任意多边形 80"/>
            <p:cNvSpPr/>
            <p:nvPr/>
          </p:nvSpPr>
          <p:spPr>
            <a:xfrm>
              <a:off x="2699350" y="5221967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1761" name="矩形 22"/>
            <p:cNvSpPr/>
            <p:nvPr/>
          </p:nvSpPr>
          <p:spPr>
            <a:xfrm>
              <a:off x="2892690" y="5319500"/>
              <a:ext cx="5113672" cy="361637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形状图层：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通过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形状工具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和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钢笔工具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可以创建形状图层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76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1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、图层的概念和分类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65" name="组合 92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6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9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9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1799" name="标题 1"/>
          <p:cNvSpPr/>
          <p:nvPr/>
        </p:nvSpPr>
        <p:spPr>
          <a:xfrm>
            <a:off x="1738313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7" name="组合 1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79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79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9" name="组合 58"/>
          <p:cNvGrpSpPr/>
          <p:nvPr/>
        </p:nvGrpSpPr>
        <p:grpSpPr>
          <a:xfrm>
            <a:off x="676275" y="2162175"/>
            <a:ext cx="8215313" cy="3967163"/>
            <a:chOff x="676274" y="2162881"/>
            <a:chExt cx="8214740" cy="3966986"/>
          </a:xfrm>
        </p:grpSpPr>
        <p:grpSp>
          <p:nvGrpSpPr>
            <p:cNvPr id="33832" name="组合 49"/>
            <p:cNvGrpSpPr/>
            <p:nvPr/>
          </p:nvGrpSpPr>
          <p:grpSpPr>
            <a:xfrm>
              <a:off x="676274" y="2162881"/>
              <a:ext cx="8214740" cy="3966986"/>
              <a:chOff x="676274" y="2162881"/>
              <a:chExt cx="8214740" cy="3966986"/>
            </a:xfrm>
          </p:grpSpPr>
          <p:grpSp>
            <p:nvGrpSpPr>
              <p:cNvPr id="33833" name="组合 76"/>
              <p:cNvGrpSpPr/>
              <p:nvPr/>
            </p:nvGrpSpPr>
            <p:grpSpPr>
              <a:xfrm>
                <a:off x="676274" y="2162881"/>
                <a:ext cx="8137525" cy="3966986"/>
                <a:chOff x="533397" y="3181246"/>
                <a:chExt cx="11474177" cy="5591527"/>
              </a:xfrm>
            </p:grpSpPr>
            <p:grpSp>
              <p:nvGrpSpPr>
                <p:cNvPr id="33834" name="组合 53"/>
                <p:cNvGrpSpPr/>
                <p:nvPr/>
              </p:nvGrpSpPr>
              <p:grpSpPr>
                <a:xfrm>
                  <a:off x="533397" y="3181246"/>
                  <a:ext cx="11474177" cy="5591527"/>
                  <a:chOff x="1523997" y="2388304"/>
                  <a:chExt cx="12749090" cy="6160400"/>
                </a:xfrm>
              </p:grpSpPr>
              <p:sp>
                <p:nvSpPr>
                  <p:cNvPr id="56" name="矩形 55"/>
                  <p:cNvSpPr/>
                  <p:nvPr/>
                </p:nvSpPr>
                <p:spPr>
                  <a:xfrm>
                    <a:off x="1523997" y="2735890"/>
                    <a:ext cx="12748200" cy="581281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7" name="任意多边形 56"/>
                  <p:cNvSpPr/>
                  <p:nvPr/>
                </p:nvSpPr>
                <p:spPr>
                  <a:xfrm>
                    <a:off x="1832381" y="2388304"/>
                    <a:ext cx="3444452" cy="576844"/>
                  </a:xfrm>
                  <a:custGeom>
                    <a:avLst/>
                    <a:gdLst>
                      <a:gd name="connsiteX0" fmla="*/ 0 w 4267200"/>
                      <a:gd name="connsiteY0" fmla="*/ 201820 h 1210897"/>
                      <a:gd name="connsiteX1" fmla="*/ 201820 w 4267200"/>
                      <a:gd name="connsiteY1" fmla="*/ 0 h 1210897"/>
                      <a:gd name="connsiteX2" fmla="*/ 4065380 w 4267200"/>
                      <a:gd name="connsiteY2" fmla="*/ 0 h 1210897"/>
                      <a:gd name="connsiteX3" fmla="*/ 4267200 w 4267200"/>
                      <a:gd name="connsiteY3" fmla="*/ 201820 h 1210897"/>
                      <a:gd name="connsiteX4" fmla="*/ 4267200 w 4267200"/>
                      <a:gd name="connsiteY4" fmla="*/ 1009077 h 1210897"/>
                      <a:gd name="connsiteX5" fmla="*/ 4065380 w 4267200"/>
                      <a:gd name="connsiteY5" fmla="*/ 1210897 h 1210897"/>
                      <a:gd name="connsiteX6" fmla="*/ 201820 w 4267200"/>
                      <a:gd name="connsiteY6" fmla="*/ 1210897 h 1210897"/>
                      <a:gd name="connsiteX7" fmla="*/ 0 w 4267200"/>
                      <a:gd name="connsiteY7" fmla="*/ 1009077 h 1210897"/>
                      <a:gd name="connsiteX8" fmla="*/ 0 w 4267200"/>
                      <a:gd name="connsiteY8" fmla="*/ 201820 h 12108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</p:spPr>
                <p:style>
                  <a:lnRef idx="3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fillRef>
                  <a:effect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220401" tIns="59111" rIns="220401" bIns="59111" spcCol="1270" anchor="ctr"/>
                  <a:lstStyle/>
                  <a:p>
                    <a:pPr marL="0" marR="0" lvl="0" indent="0" algn="l" defTabSz="2889250" rtl="0" eaLnBrk="0" fontAlgn="base" latinLnBrk="0" hangingPunct="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6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3837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en-US" alt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</a:t>
                  </a:r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、创建普通图层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2" name="矩形 15"/>
              <p:cNvSpPr>
                <a:spLocks noChangeArrowheads="1"/>
              </p:cNvSpPr>
              <p:nvPr/>
            </p:nvSpPr>
            <p:spPr bwMode="auto">
              <a:xfrm>
                <a:off x="892159" y="3494735"/>
                <a:ext cx="7998855" cy="8397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方法一：</a:t>
                </a:r>
                <a:endPara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    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选择：图层面板底部的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“创建新图层”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按钮 ，即可创建一个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普通图层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。</a:t>
                </a: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  <p:sp>
            <p:nvSpPr>
              <p:cNvPr id="53" name="矩形 15"/>
              <p:cNvSpPr>
                <a:spLocks noChangeArrowheads="1"/>
              </p:cNvSpPr>
              <p:nvPr/>
            </p:nvSpPr>
            <p:spPr bwMode="auto">
              <a:xfrm>
                <a:off x="892159" y="4499577"/>
                <a:ext cx="7998855" cy="8397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方法二：</a:t>
                </a:r>
                <a:endParaRPr kumimoji="0" lang="en-US" altLang="zh-CN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    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按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【</a:t>
                </a:r>
                <a:r>
                  <a:rPr kumimoji="0" lang="en-US" altLang="zh-CN" sz="1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Ctrl+</a:t>
                </a:r>
                <a:r>
                  <a:rPr kumimoji="0" lang="en-US" altLang="zh-CN" sz="1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Shift+Alt+</a:t>
                </a:r>
                <a:r>
                  <a:rPr kumimoji="0" lang="en-US" altLang="zh-CN" sz="16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N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】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组合键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可在当前图层对象的上方添加一个图层。</a:t>
                </a: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33840" name="矩形 57"/>
            <p:cNvSpPr/>
            <p:nvPr/>
          </p:nvSpPr>
          <p:spPr>
            <a:xfrm>
              <a:off x="920513" y="2936500"/>
              <a:ext cx="780557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用户在创建和编辑图像时，新建的图层都是普通图层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3841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45" name="组合 1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4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7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7" name="组合 66"/>
          <p:cNvGrpSpPr/>
          <p:nvPr/>
        </p:nvGrpSpPr>
        <p:grpSpPr>
          <a:xfrm>
            <a:off x="676275" y="2162175"/>
            <a:ext cx="8137525" cy="3967163"/>
            <a:chOff x="676274" y="2162881"/>
            <a:chExt cx="8137525" cy="3966986"/>
          </a:xfrm>
        </p:grpSpPr>
        <p:grpSp>
          <p:nvGrpSpPr>
            <p:cNvPr id="35880" name="组合 49"/>
            <p:cNvGrpSpPr/>
            <p:nvPr/>
          </p:nvGrpSpPr>
          <p:grpSpPr>
            <a:xfrm>
              <a:off x="676274" y="2162881"/>
              <a:ext cx="8137525" cy="3966986"/>
              <a:chOff x="676274" y="2162881"/>
              <a:chExt cx="8137525" cy="3966986"/>
            </a:xfrm>
          </p:grpSpPr>
          <p:grpSp>
            <p:nvGrpSpPr>
              <p:cNvPr id="35881" name="组合 50"/>
              <p:cNvGrpSpPr/>
              <p:nvPr/>
            </p:nvGrpSpPr>
            <p:grpSpPr>
              <a:xfrm>
                <a:off x="676274" y="2162881"/>
                <a:ext cx="8137525" cy="3966986"/>
                <a:chOff x="676274" y="2162881"/>
                <a:chExt cx="8137525" cy="3966986"/>
              </a:xfrm>
            </p:grpSpPr>
            <p:grpSp>
              <p:nvGrpSpPr>
                <p:cNvPr id="35882" name="组合 76"/>
                <p:cNvGrpSpPr/>
                <p:nvPr/>
              </p:nvGrpSpPr>
              <p:grpSpPr>
                <a:xfrm>
                  <a:off x="676274" y="2162881"/>
                  <a:ext cx="8137525" cy="3966986"/>
                  <a:chOff x="533397" y="3181246"/>
                  <a:chExt cx="11474177" cy="5591527"/>
                </a:xfrm>
              </p:grpSpPr>
              <p:grpSp>
                <p:nvGrpSpPr>
                  <p:cNvPr id="35883" name="组合 55"/>
                  <p:cNvGrpSpPr/>
                  <p:nvPr/>
                </p:nvGrpSpPr>
                <p:grpSpPr>
                  <a:xfrm>
                    <a:off x="533397" y="3181246"/>
                    <a:ext cx="11474177" cy="5591527"/>
                    <a:chOff x="1523997" y="2388304"/>
                    <a:chExt cx="12749090" cy="6160400"/>
                  </a:xfrm>
                </p:grpSpPr>
                <p:sp>
                  <p:nvSpPr>
                    <p:cNvPr id="58" name="矩形 57"/>
                    <p:cNvSpPr/>
                    <p:nvPr/>
                  </p:nvSpPr>
                  <p:spPr>
                    <a:xfrm>
                      <a:off x="1523997" y="2735890"/>
                      <a:ext cx="12749090" cy="5812814"/>
                    </a:xfrm>
                    <a:prstGeom prst="rect">
                      <a:avLst/>
                    </a:prstGeom>
                    <a:ln w="9525">
                      <a:solidFill>
                        <a:srgbClr val="00B0F0"/>
                      </a:solidFill>
                    </a:ln>
                  </p:spPr>
                  <p:style>
                    <a:lnRef idx="2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lt1">
                        <a:alpha val="9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lt1">
                        <a:alpha val="9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fontRef>
                  </p:style>
                </p:sp>
                <p:sp>
                  <p:nvSpPr>
                    <p:cNvPr id="59" name="任意多边形 58"/>
                    <p:cNvSpPr/>
                    <p:nvPr/>
                  </p:nvSpPr>
                  <p:spPr>
                    <a:xfrm>
                      <a:off x="1832403" y="2388304"/>
                      <a:ext cx="3444692" cy="576844"/>
                    </a:xfrm>
                    <a:custGeom>
                      <a:avLst/>
                      <a:gdLst>
                        <a:gd name="connsiteX0" fmla="*/ 0 w 4267200"/>
                        <a:gd name="connsiteY0" fmla="*/ 201820 h 1210897"/>
                        <a:gd name="connsiteX1" fmla="*/ 201820 w 4267200"/>
                        <a:gd name="connsiteY1" fmla="*/ 0 h 1210897"/>
                        <a:gd name="connsiteX2" fmla="*/ 4065380 w 4267200"/>
                        <a:gd name="connsiteY2" fmla="*/ 0 h 1210897"/>
                        <a:gd name="connsiteX3" fmla="*/ 4267200 w 4267200"/>
                        <a:gd name="connsiteY3" fmla="*/ 201820 h 1210897"/>
                        <a:gd name="connsiteX4" fmla="*/ 4267200 w 4267200"/>
                        <a:gd name="connsiteY4" fmla="*/ 1009077 h 1210897"/>
                        <a:gd name="connsiteX5" fmla="*/ 4065380 w 4267200"/>
                        <a:gd name="connsiteY5" fmla="*/ 1210897 h 1210897"/>
                        <a:gd name="connsiteX6" fmla="*/ 201820 w 4267200"/>
                        <a:gd name="connsiteY6" fmla="*/ 1210897 h 1210897"/>
                        <a:gd name="connsiteX7" fmla="*/ 0 w 4267200"/>
                        <a:gd name="connsiteY7" fmla="*/ 1009077 h 1210897"/>
                        <a:gd name="connsiteX8" fmla="*/ 0 w 4267200"/>
                        <a:gd name="connsiteY8" fmla="*/ 201820 h 12108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4267200" h="1210897">
                          <a:moveTo>
                            <a:pt x="0" y="201820"/>
                          </a:moveTo>
                          <a:cubicBezTo>
                            <a:pt x="0" y="90358"/>
                            <a:pt x="90358" y="0"/>
                            <a:pt x="201820" y="0"/>
                          </a:cubicBezTo>
                          <a:lnTo>
                            <a:pt x="4065380" y="0"/>
                          </a:lnTo>
                          <a:cubicBezTo>
                            <a:pt x="4176842" y="0"/>
                            <a:pt x="4267200" y="90358"/>
                            <a:pt x="4267200" y="201820"/>
                          </a:cubicBezTo>
                          <a:lnTo>
                            <a:pt x="4267200" y="1009077"/>
                          </a:lnTo>
                          <a:cubicBezTo>
                            <a:pt x="4267200" y="1120539"/>
                            <a:pt x="4176842" y="1210897"/>
                            <a:pt x="4065380" y="1210897"/>
                          </a:cubicBezTo>
                          <a:lnTo>
                            <a:pt x="201820" y="1210897"/>
                          </a:lnTo>
                          <a:cubicBezTo>
                            <a:pt x="90358" y="1210897"/>
                            <a:pt x="0" y="1120539"/>
                            <a:pt x="0" y="1009077"/>
                          </a:cubicBezTo>
                          <a:lnTo>
                            <a:pt x="0" y="201820"/>
                          </a:lnTo>
                          <a:close/>
                        </a:path>
                      </a:pathLst>
                    </a:custGeom>
                    <a:solidFill>
                      <a:srgbClr val="00B0F0"/>
                    </a:solidFill>
                  </p:spPr>
                  <p:style>
                    <a:lnRef idx="3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1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  <p:txBody>
                    <a:bodyPr lIns="220401" tIns="59111" rIns="220401" bIns="59111" spcCol="1270" anchor="ctr"/>
                    <a:lstStyle/>
                    <a:p>
                      <a:pPr marL="0" marR="0" lvl="0" indent="0" algn="l" defTabSz="288925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6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5886" name="矩形 75"/>
                  <p:cNvSpPr/>
                  <p:nvPr/>
                </p:nvSpPr>
                <p:spPr>
                  <a:xfrm>
                    <a:off x="810936" y="3193947"/>
                    <a:ext cx="2974544" cy="52081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 anchorCtr="0">
                    <a:spAutoFit/>
                  </a:bodyPr>
                  <a:p>
                    <a:pPr algn="ctr" eaLnBrk="0" hangingPunct="0"/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</a:t>
                    </a:r>
                    <a:r>
                      <a:rPr lang="zh-CN" altLang="en-US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、删除图层</a:t>
                    </a:r>
                    <a:endPara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54" name="矩形 15"/>
                <p:cNvSpPr>
                  <a:spLocks noChangeArrowheads="1"/>
                </p:cNvSpPr>
                <p:nvPr/>
              </p:nvSpPr>
              <p:spPr bwMode="auto">
                <a:xfrm>
                  <a:off x="792162" y="3267732"/>
                  <a:ext cx="7999412" cy="71275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marL="285750" marR="0" lvl="0" indent="-285750" algn="l" defTabSz="914400" rtl="0" eaLnBrk="0" fontAlgn="base" latinLnBrk="0" hangingPunct="0">
                    <a:lnSpc>
                      <a:spcPct val="135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Wingdings" panose="05000000000000000000" pitchFamily="2" charset="2"/>
                    <a:buChar char="Ø"/>
                    <a:defRPr/>
                  </a:pPr>
                  <a:r>
                    <a:rPr kumimoji="0" lang="zh-CN" alt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删除空图层：</a:t>
                  </a:r>
                  <a:endParaRPr kumimoji="0" lang="en-US" altLang="zh-CN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     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执行 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“文件→脚本→删除所有空图层”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命令</a:t>
                  </a:r>
                  <a:r>
                    <a:rPr kumimoji="0" lang="zh-CN" alt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。</a:t>
                  </a: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55" name="矩形 15"/>
                <p:cNvSpPr>
                  <a:spLocks noChangeArrowheads="1"/>
                </p:cNvSpPr>
                <p:nvPr/>
              </p:nvSpPr>
              <p:spPr bwMode="auto">
                <a:xfrm>
                  <a:off x="792162" y="4137643"/>
                  <a:ext cx="7999412" cy="74291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marL="285750" marR="0" lvl="0" indent="-285750" algn="l" defTabSz="914400" rtl="0" eaLnBrk="0" fontAlgn="base" latinLnBrk="0" hangingPunct="0">
                    <a:lnSpc>
                      <a:spcPct val="135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Wingdings" panose="05000000000000000000" pitchFamily="2" charset="2"/>
                    <a:buChar char="Ø"/>
                    <a:defRPr/>
                  </a:pPr>
                  <a:r>
                    <a:rPr kumimoji="0" lang="zh-CN" altLang="en-US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删除某个图层：</a:t>
                  </a:r>
                  <a:endParaRPr kumimoji="0" lang="en-US" altLang="zh-CN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  <a:p>
                  <a:pPr marL="0" marR="0" lvl="0" indent="0" algn="l" defTabSz="914400" rtl="0" eaLnBrk="1" fontAlgn="base" latinLnBrk="1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18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    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选择需要删除的图层，拖动到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图层面板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底部的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“删除图层”按钮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上</a:t>
                  </a:r>
                  <a:r>
                    <a:rPr kumimoji="0" lang="zh-CN" altLang="en-US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。</a:t>
                  </a: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5889" name="矩形 51"/>
              <p:cNvSpPr/>
              <p:nvPr/>
            </p:nvSpPr>
            <p:spPr>
              <a:xfrm>
                <a:off x="830201" y="2722009"/>
                <a:ext cx="7805571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为了尽可能减小图像文件，对于一些不再需要的图层可以将其删除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4" name="矩形 15"/>
            <p:cNvSpPr>
              <a:spLocks noChangeArrowheads="1"/>
            </p:cNvSpPr>
            <p:nvPr/>
          </p:nvSpPr>
          <p:spPr bwMode="auto">
            <a:xfrm>
              <a:off x="787399" y="5069464"/>
              <a:ext cx="7997825" cy="798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285750" marR="0" lvl="0" indent="-285750" algn="l" defTabSz="914400" rtl="0" eaLnBrk="0" fontAlgn="base" latinLnBrk="0" hangingPunct="0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快捷键删除图层：</a:t>
              </a:r>
              <a:endPara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 </a:t>
              </a:r>
              <a:r>
                <a:rPr kumimoji="0" lang="zh-CN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按</a:t>
              </a:r>
              <a:r>
                <a:rPr kumimoji="0" lang="zh-CN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【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Delete</a:t>
              </a:r>
              <a:r>
                <a:rPr kumimoji="0" lang="zh-CN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】键</a:t>
              </a:r>
              <a:r>
                <a:rPr kumimoji="0" lang="zh-CN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可删除被选择的图层。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</p:grpSp>
      <p:sp>
        <p:nvSpPr>
          <p:cNvPr id="35891" name="标题 1"/>
          <p:cNvSpPr/>
          <p:nvPr/>
        </p:nvSpPr>
        <p:spPr>
          <a:xfrm>
            <a:off x="1749425" y="14128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89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7893" name="组合 1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789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792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1" name="组合 50"/>
          <p:cNvGrpSpPr/>
          <p:nvPr/>
        </p:nvGrpSpPr>
        <p:grpSpPr>
          <a:xfrm>
            <a:off x="676275" y="2162175"/>
            <a:ext cx="8137525" cy="3967163"/>
            <a:chOff x="676274" y="2162881"/>
            <a:chExt cx="8137525" cy="3966986"/>
          </a:xfrm>
        </p:grpSpPr>
        <p:grpSp>
          <p:nvGrpSpPr>
            <p:cNvPr id="37928" name="组合 52"/>
            <p:cNvGrpSpPr/>
            <p:nvPr/>
          </p:nvGrpSpPr>
          <p:grpSpPr>
            <a:xfrm>
              <a:off x="676274" y="2162881"/>
              <a:ext cx="8137525" cy="3966986"/>
              <a:chOff x="676274" y="2162881"/>
              <a:chExt cx="8137525" cy="3966986"/>
            </a:xfrm>
          </p:grpSpPr>
          <p:grpSp>
            <p:nvGrpSpPr>
              <p:cNvPr id="37929" name="组合 76"/>
              <p:cNvGrpSpPr/>
              <p:nvPr/>
            </p:nvGrpSpPr>
            <p:grpSpPr>
              <a:xfrm>
                <a:off x="676274" y="2162881"/>
                <a:ext cx="8137525" cy="3966986"/>
                <a:chOff x="533397" y="3181246"/>
                <a:chExt cx="11474177" cy="5591527"/>
              </a:xfrm>
            </p:grpSpPr>
            <p:grpSp>
              <p:nvGrpSpPr>
                <p:cNvPr id="37930" name="组合 57"/>
                <p:cNvGrpSpPr/>
                <p:nvPr/>
              </p:nvGrpSpPr>
              <p:grpSpPr>
                <a:xfrm>
                  <a:off x="533397" y="3181246"/>
                  <a:ext cx="11474177" cy="5591527"/>
                  <a:chOff x="1523997" y="2388304"/>
                  <a:chExt cx="12749090" cy="6160400"/>
                </a:xfrm>
              </p:grpSpPr>
              <p:sp>
                <p:nvSpPr>
                  <p:cNvPr id="60" name="矩形 59"/>
                  <p:cNvSpPr/>
                  <p:nvPr/>
                </p:nvSpPr>
                <p:spPr>
                  <a:xfrm>
                    <a:off x="1523997" y="2735890"/>
                    <a:ext cx="12749090" cy="581281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61" name="任意多边形 60"/>
                  <p:cNvSpPr/>
                  <p:nvPr/>
                </p:nvSpPr>
                <p:spPr>
                  <a:xfrm>
                    <a:off x="1832403" y="2388304"/>
                    <a:ext cx="3444692" cy="576844"/>
                  </a:xfrm>
                  <a:custGeom>
                    <a:avLst/>
                    <a:gdLst>
                      <a:gd name="connsiteX0" fmla="*/ 0 w 4267200"/>
                      <a:gd name="connsiteY0" fmla="*/ 201820 h 1210897"/>
                      <a:gd name="connsiteX1" fmla="*/ 201820 w 4267200"/>
                      <a:gd name="connsiteY1" fmla="*/ 0 h 1210897"/>
                      <a:gd name="connsiteX2" fmla="*/ 4065380 w 4267200"/>
                      <a:gd name="connsiteY2" fmla="*/ 0 h 1210897"/>
                      <a:gd name="connsiteX3" fmla="*/ 4267200 w 4267200"/>
                      <a:gd name="connsiteY3" fmla="*/ 201820 h 1210897"/>
                      <a:gd name="connsiteX4" fmla="*/ 4267200 w 4267200"/>
                      <a:gd name="connsiteY4" fmla="*/ 1009077 h 1210897"/>
                      <a:gd name="connsiteX5" fmla="*/ 4065380 w 4267200"/>
                      <a:gd name="connsiteY5" fmla="*/ 1210897 h 1210897"/>
                      <a:gd name="connsiteX6" fmla="*/ 201820 w 4267200"/>
                      <a:gd name="connsiteY6" fmla="*/ 1210897 h 1210897"/>
                      <a:gd name="connsiteX7" fmla="*/ 0 w 4267200"/>
                      <a:gd name="connsiteY7" fmla="*/ 1009077 h 1210897"/>
                      <a:gd name="connsiteX8" fmla="*/ 0 w 4267200"/>
                      <a:gd name="connsiteY8" fmla="*/ 201820 h 12108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</p:spPr>
                <p:style>
                  <a:lnRef idx="3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fillRef>
                  <a:effect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220401" tIns="59111" rIns="220401" bIns="59111" spcCol="1270" anchor="ctr"/>
                  <a:lstStyle/>
                  <a:p>
                    <a:pPr marL="0" marR="0" lvl="0" indent="0" algn="l" defTabSz="2889250" rtl="0" eaLnBrk="0" fontAlgn="base" latinLnBrk="0" hangingPunct="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6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37933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en-US" altLang="zh-CN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</a:t>
                  </a:r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、选择图层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6" name="矩形 15"/>
              <p:cNvSpPr>
                <a:spLocks noChangeArrowheads="1"/>
              </p:cNvSpPr>
              <p:nvPr/>
            </p:nvSpPr>
            <p:spPr bwMode="auto">
              <a:xfrm>
                <a:off x="803274" y="3347103"/>
                <a:ext cx="7999413" cy="25859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选择一个图层：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在图层面板中单击需要选择的图层。</a:t>
                </a:r>
                <a:endPara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选择多个连续图层：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单击第一个图层，然后按住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【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Shift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】键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单击最后一个图层。</a:t>
                </a:r>
                <a:endPara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选择多个不连续图层：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按住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【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Ctrl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】键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，依次单击需要选择的图层。</a:t>
                </a:r>
                <a:endPara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取消选择一个图层：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按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【</a:t>
                </a:r>
                <a:r>
                  <a: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Ctrl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】键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，单击已经选择的图层。</a:t>
                </a:r>
                <a:endPara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  <a:p>
                <a:pPr marL="285750" marR="0" lvl="0" indent="-285750" algn="l" defTabSz="914400" rtl="0" eaLnBrk="0" fontAlgn="base" latinLnBrk="0" hangingPunct="0">
                  <a:lnSpc>
                    <a:spcPct val="135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Ø"/>
                  <a:defRPr/>
                </a:pPr>
                <a:r>
                  <a:rPr kumimoji="0" lang="zh-CN" altLang="zh-CN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取消所有选择图层：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在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图层面板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最下方的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空白处单击</a:t>
                </a:r>
                <a:r>
                  <a: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，即可取消所有选择的图层</a:t>
                </a:r>
                <a:r>
                  <a: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+mn-ea"/>
                    <a:ea typeface="+mn-ea"/>
                    <a:cs typeface="+mn-cs"/>
                  </a:rPr>
                  <a:t>。</a:t>
                </a: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endParaRPr>
              </a:p>
            </p:txBody>
          </p:sp>
        </p:grpSp>
        <p:sp>
          <p:nvSpPr>
            <p:cNvPr id="37935" name="矩形 53"/>
            <p:cNvSpPr/>
            <p:nvPr/>
          </p:nvSpPr>
          <p:spPr>
            <a:xfrm>
              <a:off x="807623" y="2812321"/>
              <a:ext cx="780557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在制作图像时，如果想要对图层进行编辑，就必须选择该图层 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7936" name="标题 1"/>
          <p:cNvSpPr/>
          <p:nvPr/>
        </p:nvSpPr>
        <p:spPr>
          <a:xfrm>
            <a:off x="1749425" y="14287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3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1" name="组合 1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9" name="组合 68"/>
          <p:cNvGrpSpPr/>
          <p:nvPr/>
        </p:nvGrpSpPr>
        <p:grpSpPr>
          <a:xfrm>
            <a:off x="557213" y="2162175"/>
            <a:ext cx="8355012" cy="3967163"/>
            <a:chOff x="557014" y="2162881"/>
            <a:chExt cx="8355211" cy="3966986"/>
          </a:xfrm>
        </p:grpSpPr>
        <p:grpSp>
          <p:nvGrpSpPr>
            <p:cNvPr id="39976" name="组合 49"/>
            <p:cNvGrpSpPr/>
            <p:nvPr/>
          </p:nvGrpSpPr>
          <p:grpSpPr>
            <a:xfrm>
              <a:off x="557014" y="2162881"/>
              <a:ext cx="8355211" cy="3966986"/>
              <a:chOff x="557014" y="2162881"/>
              <a:chExt cx="8355211" cy="3966986"/>
            </a:xfrm>
          </p:grpSpPr>
          <p:grpSp>
            <p:nvGrpSpPr>
              <p:cNvPr id="39977" name="组合 50"/>
              <p:cNvGrpSpPr/>
              <p:nvPr/>
            </p:nvGrpSpPr>
            <p:grpSpPr>
              <a:xfrm>
                <a:off x="557014" y="2162881"/>
                <a:ext cx="8355211" cy="3966986"/>
                <a:chOff x="557014" y="2162881"/>
                <a:chExt cx="8355211" cy="3966986"/>
              </a:xfrm>
            </p:grpSpPr>
            <p:grpSp>
              <p:nvGrpSpPr>
                <p:cNvPr id="39978" name="组合 76"/>
                <p:cNvGrpSpPr/>
                <p:nvPr/>
              </p:nvGrpSpPr>
              <p:grpSpPr>
                <a:xfrm>
                  <a:off x="557014" y="2162881"/>
                  <a:ext cx="8256785" cy="3966986"/>
                  <a:chOff x="365235" y="3181246"/>
                  <a:chExt cx="11642339" cy="5591527"/>
                </a:xfrm>
              </p:grpSpPr>
              <p:grpSp>
                <p:nvGrpSpPr>
                  <p:cNvPr id="39979" name="组合 54"/>
                  <p:cNvGrpSpPr/>
                  <p:nvPr/>
                </p:nvGrpSpPr>
                <p:grpSpPr>
                  <a:xfrm>
                    <a:off x="533397" y="3181246"/>
                    <a:ext cx="11474177" cy="5591527"/>
                    <a:chOff x="1523997" y="2388304"/>
                    <a:chExt cx="12749090" cy="6160400"/>
                  </a:xfrm>
                </p:grpSpPr>
                <p:sp>
                  <p:nvSpPr>
                    <p:cNvPr id="57" name="矩形 56"/>
                    <p:cNvSpPr/>
                    <p:nvPr/>
                  </p:nvSpPr>
                  <p:spPr>
                    <a:xfrm>
                      <a:off x="1523690" y="2735890"/>
                      <a:ext cx="12749396" cy="5812814"/>
                    </a:xfrm>
                    <a:prstGeom prst="rect">
                      <a:avLst/>
                    </a:prstGeom>
                    <a:ln w="9525">
                      <a:solidFill>
                        <a:srgbClr val="00B0F0"/>
                      </a:solidFill>
                    </a:ln>
                  </p:spPr>
                  <p:style>
                    <a:lnRef idx="2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lt1">
                        <a:alpha val="9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lt1">
                        <a:alpha val="9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fontRef>
                  </p:style>
                </p:sp>
                <p:sp>
                  <p:nvSpPr>
                    <p:cNvPr id="58" name="任意多边形 57"/>
                    <p:cNvSpPr/>
                    <p:nvPr/>
                  </p:nvSpPr>
                  <p:spPr>
                    <a:xfrm>
                      <a:off x="1832103" y="2388304"/>
                      <a:ext cx="3444775" cy="576844"/>
                    </a:xfrm>
                    <a:custGeom>
                      <a:avLst/>
                      <a:gdLst>
                        <a:gd name="connsiteX0" fmla="*/ 0 w 4267200"/>
                        <a:gd name="connsiteY0" fmla="*/ 201820 h 1210897"/>
                        <a:gd name="connsiteX1" fmla="*/ 201820 w 4267200"/>
                        <a:gd name="connsiteY1" fmla="*/ 0 h 1210897"/>
                        <a:gd name="connsiteX2" fmla="*/ 4065380 w 4267200"/>
                        <a:gd name="connsiteY2" fmla="*/ 0 h 1210897"/>
                        <a:gd name="connsiteX3" fmla="*/ 4267200 w 4267200"/>
                        <a:gd name="connsiteY3" fmla="*/ 201820 h 1210897"/>
                        <a:gd name="connsiteX4" fmla="*/ 4267200 w 4267200"/>
                        <a:gd name="connsiteY4" fmla="*/ 1009077 h 1210897"/>
                        <a:gd name="connsiteX5" fmla="*/ 4065380 w 4267200"/>
                        <a:gd name="connsiteY5" fmla="*/ 1210897 h 1210897"/>
                        <a:gd name="connsiteX6" fmla="*/ 201820 w 4267200"/>
                        <a:gd name="connsiteY6" fmla="*/ 1210897 h 1210897"/>
                        <a:gd name="connsiteX7" fmla="*/ 0 w 4267200"/>
                        <a:gd name="connsiteY7" fmla="*/ 1009077 h 1210897"/>
                        <a:gd name="connsiteX8" fmla="*/ 0 w 4267200"/>
                        <a:gd name="connsiteY8" fmla="*/ 201820 h 121089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4267200" h="1210897">
                          <a:moveTo>
                            <a:pt x="0" y="201820"/>
                          </a:moveTo>
                          <a:cubicBezTo>
                            <a:pt x="0" y="90358"/>
                            <a:pt x="90358" y="0"/>
                            <a:pt x="201820" y="0"/>
                          </a:cubicBezTo>
                          <a:lnTo>
                            <a:pt x="4065380" y="0"/>
                          </a:lnTo>
                          <a:cubicBezTo>
                            <a:pt x="4176842" y="0"/>
                            <a:pt x="4267200" y="90358"/>
                            <a:pt x="4267200" y="201820"/>
                          </a:cubicBezTo>
                          <a:lnTo>
                            <a:pt x="4267200" y="1009077"/>
                          </a:lnTo>
                          <a:cubicBezTo>
                            <a:pt x="4267200" y="1120539"/>
                            <a:pt x="4176842" y="1210897"/>
                            <a:pt x="4065380" y="1210897"/>
                          </a:cubicBezTo>
                          <a:lnTo>
                            <a:pt x="201820" y="1210897"/>
                          </a:lnTo>
                          <a:cubicBezTo>
                            <a:pt x="90358" y="1210897"/>
                            <a:pt x="0" y="1120539"/>
                            <a:pt x="0" y="1009077"/>
                          </a:cubicBezTo>
                          <a:lnTo>
                            <a:pt x="0" y="201820"/>
                          </a:lnTo>
                          <a:close/>
                        </a:path>
                      </a:pathLst>
                    </a:custGeom>
                    <a:solidFill>
                      <a:srgbClr val="00B0F0"/>
                    </a:solidFill>
                  </p:spPr>
                  <p:style>
                    <a:lnRef idx="3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1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lt1"/>
                    </a:fontRef>
                  </p:style>
                  <p:txBody>
                    <a:bodyPr lIns="220401" tIns="59111" rIns="220401" bIns="59111" spcCol="1270" anchor="ctr"/>
                    <a:lstStyle/>
                    <a:p>
                      <a:pPr marL="0" marR="0" lvl="0" indent="0" algn="l" defTabSz="288925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6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p:txBody>
                </p:sp>
              </p:grpSp>
              <p:sp>
                <p:nvSpPr>
                  <p:cNvPr id="39982" name="矩形 75"/>
                  <p:cNvSpPr/>
                  <p:nvPr/>
                </p:nvSpPr>
                <p:spPr>
                  <a:xfrm>
                    <a:off x="365235" y="3209859"/>
                    <a:ext cx="3894393" cy="52057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 anchorCtr="0">
                    <a:spAutoFit/>
                  </a:bodyPr>
                  <a:p>
                    <a:pPr algn="ctr" eaLnBrk="0" hangingPunct="0"/>
                    <a:r>
                      <a:rPr lang="en-US" altLang="zh-CN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</a:t>
                    </a:r>
                    <a:r>
                      <a:rPr lang="zh-CN" altLang="en-US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、图层显示、隐藏</a:t>
                    </a:r>
                    <a:endPara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54" name="矩形 15"/>
                <p:cNvSpPr>
                  <a:spLocks noChangeArrowheads="1"/>
                </p:cNvSpPr>
                <p:nvPr/>
              </p:nvSpPr>
              <p:spPr bwMode="auto">
                <a:xfrm>
                  <a:off x="804670" y="3245508"/>
                  <a:ext cx="8107555" cy="123025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/>
                <a:p>
                  <a:pPr marL="285750" marR="0" lvl="0" indent="-28575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Wingdings" panose="05000000000000000000" pitchFamily="2" charset="2"/>
                    <a:buChar char="Ø"/>
                    <a:defRPr/>
                  </a:pP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单击图层前面的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“指示图层可见性”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图标</a:t>
                  </a:r>
                  <a:r>
                    <a:rPr kumimoji="0" lang="en-US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 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，即可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显示或隐藏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相应图层。</a:t>
                  </a:r>
                  <a:endParaRPr kumimoji="0" lang="en-US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  <a:p>
                  <a:pPr marL="171450" marR="0" lvl="0" indent="-17145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Wingdings" panose="05000000000000000000" pitchFamily="2" charset="2"/>
                    <a:buChar char="Ø"/>
                    <a:defRPr/>
                  </a:pPr>
                  <a:endPara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  <a:p>
                  <a:pPr marL="285750" marR="0" lvl="0" indent="-28575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Wingdings" panose="05000000000000000000" pitchFamily="2" charset="2"/>
                    <a:buChar char="Ø"/>
                    <a:defRPr/>
                  </a:pP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选中要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显示或隐藏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的图层，将鼠标移动到“指示图层可见性”图标</a:t>
                  </a:r>
                  <a:r>
                    <a:rPr kumimoji="0" lang="en-US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 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上，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单击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鼠标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右键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，在弹出的对话框中，可选择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“隐藏本图层”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或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“显示</a:t>
                  </a:r>
                  <a:r>
                    <a:rPr kumimoji="0" lang="en-US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/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rgbClr val="00B0F0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隐藏所有其它图层”</a:t>
                  </a:r>
                  <a:r>
                    <a:rPr kumimoji="0" lang="zh-CN" altLang="zh-CN" sz="1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rPr>
                    <a:t>。</a:t>
                  </a:r>
                  <a:endParaRPr kumimoji="0" lang="zh-CN" altLang="zh-CN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  <a:p>
                  <a:pPr marL="285750" marR="0" lvl="0" indent="-28575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Wingdings" panose="05000000000000000000" pitchFamily="2" charset="2"/>
                    <a:buChar char="Ø"/>
                    <a:defRPr/>
                  </a:pPr>
                  <a:endParaRPr kumimoji="0" lang="zh-CN" alt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sp>
            <p:nvSpPr>
              <p:cNvPr id="39984" name="矩形 51"/>
              <p:cNvSpPr/>
              <p:nvPr/>
            </p:nvSpPr>
            <p:spPr>
              <a:xfrm>
                <a:off x="818912" y="2812321"/>
                <a:ext cx="7805571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制作图像时，为了便于图像的编辑，经常需要隐藏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/</a:t>
                </a:r>
                <a:r>
                  <a:rPr lang="zh-CN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显示一些图层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aphicFrame>
          <p:nvGraphicFramePr>
            <p:cNvPr id="39985" name="对象 67"/>
            <p:cNvGraphicFramePr>
              <a:graphicFrameLocks noChangeAspect="1"/>
            </p:cNvGraphicFramePr>
            <p:nvPr/>
          </p:nvGraphicFramePr>
          <p:xfrm>
            <a:off x="2934981" y="4298199"/>
            <a:ext cx="3556135" cy="17745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2" imgW="11087100" imgH="5524500" progId="Visio.Drawing.11">
                    <p:embed/>
                  </p:oleObj>
                </mc:Choice>
                <mc:Fallback>
                  <p:oleObj name="" r:id="rId2" imgW="11087100" imgH="5524500" progId="Visio.Drawing.11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934981" y="4298199"/>
                          <a:ext cx="3556135" cy="17745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9986" name="矩形 1"/>
          <p:cNvSpPr/>
          <p:nvPr/>
        </p:nvSpPr>
        <p:spPr>
          <a:xfrm>
            <a:off x="989013" y="4619625"/>
            <a:ext cx="7635875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87" name="标题 1"/>
          <p:cNvSpPr/>
          <p:nvPr/>
        </p:nvSpPr>
        <p:spPr>
          <a:xfrm>
            <a:off x="1749425" y="14128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198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1988" name="组合 3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198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99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0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1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202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202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2022" name="标题 1"/>
          <p:cNvSpPr/>
          <p:nvPr/>
        </p:nvSpPr>
        <p:spPr>
          <a:xfrm>
            <a:off x="1754188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676275" y="2016125"/>
            <a:ext cx="8137525" cy="1303338"/>
            <a:chOff x="641723" y="5014687"/>
            <a:chExt cx="8138351" cy="1301938"/>
          </a:xfrm>
        </p:grpSpPr>
        <p:grpSp>
          <p:nvGrpSpPr>
            <p:cNvPr id="42024" name="组合 76"/>
            <p:cNvGrpSpPr/>
            <p:nvPr/>
          </p:nvGrpSpPr>
          <p:grpSpPr>
            <a:xfrm>
              <a:off x="641723" y="5014687"/>
              <a:ext cx="8138351" cy="1301938"/>
              <a:chOff x="533397" y="3181247"/>
              <a:chExt cx="11474177" cy="1835944"/>
            </a:xfrm>
          </p:grpSpPr>
          <p:grpSp>
            <p:nvGrpSpPr>
              <p:cNvPr id="42025" name="组合 48"/>
              <p:cNvGrpSpPr/>
              <p:nvPr/>
            </p:nvGrpSpPr>
            <p:grpSpPr>
              <a:xfrm>
                <a:off x="533397" y="3181247"/>
                <a:ext cx="11474177" cy="1835944"/>
                <a:chOff x="1523997" y="2388304"/>
                <a:chExt cx="12749090" cy="2022730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692"/>
                  <a:ext cx="12749090" cy="1675342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3" y="2388304"/>
                  <a:ext cx="3444692" cy="576515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2028" name="矩形 75"/>
              <p:cNvSpPr/>
              <p:nvPr/>
            </p:nvSpPr>
            <p:spPr>
              <a:xfrm>
                <a:off x="810937" y="3193947"/>
                <a:ext cx="2974545" cy="5202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、图层的排列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2029" name="矩形 15"/>
            <p:cNvSpPr/>
            <p:nvPr/>
          </p:nvSpPr>
          <p:spPr>
            <a:xfrm>
              <a:off x="780819" y="5465126"/>
              <a:ext cx="7999255" cy="839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“图层”面板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中，图层是按照创建的先后顺序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堆叠排列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的。将一个图层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拖动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到另外一个图层的上面（或下面），即可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调整图层的堆叠顺序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839913" y="3778250"/>
            <a:ext cx="5961062" cy="2447925"/>
            <a:chOff x="1839885" y="3778427"/>
            <a:chExt cx="5961091" cy="2448319"/>
          </a:xfrm>
        </p:grpSpPr>
        <p:pic>
          <p:nvPicPr>
            <p:cNvPr id="42031" name="Picture 2" descr="图层的顺序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39885" y="3778427"/>
              <a:ext cx="2401888" cy="1947863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2032" name="Picture 3" descr="图层的顺序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399088" y="3778427"/>
              <a:ext cx="2401888" cy="1949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2033" name="矩形 54"/>
            <p:cNvSpPr/>
            <p:nvPr/>
          </p:nvSpPr>
          <p:spPr>
            <a:xfrm>
              <a:off x="2311400" y="5888192"/>
              <a:ext cx="1210588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rPr>
                <a:t>调整顺序前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42034" name="矩形 55"/>
            <p:cNvSpPr/>
            <p:nvPr/>
          </p:nvSpPr>
          <p:spPr>
            <a:xfrm>
              <a:off x="5994738" y="5888192"/>
              <a:ext cx="1210588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rPr>
                <a:t>调整顺序后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403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4036" name="组合 3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403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3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3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4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5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406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406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4070" name="标题 1"/>
          <p:cNvSpPr/>
          <p:nvPr/>
        </p:nvSpPr>
        <p:spPr>
          <a:xfrm>
            <a:off x="1758950" y="13493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6" name="直接连接符 45"/>
          <p:cNvSpPr/>
          <p:nvPr/>
        </p:nvSpPr>
        <p:spPr>
          <a:xfrm>
            <a:off x="1298575" y="551656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7" name="直接连接符 46"/>
          <p:cNvSpPr/>
          <p:nvPr/>
        </p:nvSpPr>
        <p:spPr>
          <a:xfrm>
            <a:off x="1330325" y="50561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" name="直接连接符 47"/>
          <p:cNvSpPr/>
          <p:nvPr/>
        </p:nvSpPr>
        <p:spPr>
          <a:xfrm>
            <a:off x="1330325" y="460692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9" name="直接连接符 48"/>
          <p:cNvSpPr/>
          <p:nvPr/>
        </p:nvSpPr>
        <p:spPr>
          <a:xfrm>
            <a:off x="1330325" y="415925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" name="直接连接符 49"/>
          <p:cNvSpPr/>
          <p:nvPr/>
        </p:nvSpPr>
        <p:spPr>
          <a:xfrm>
            <a:off x="1330325" y="37115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1" name="椭圆 50"/>
          <p:cNvSpPr/>
          <p:nvPr/>
        </p:nvSpPr>
        <p:spPr>
          <a:xfrm>
            <a:off x="434975" y="3446463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" name="任意多边形 51"/>
          <p:cNvSpPr/>
          <p:nvPr/>
        </p:nvSpPr>
        <p:spPr>
          <a:xfrm>
            <a:off x="884255" y="4775275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635851" y="3644109"/>
            <a:ext cx="2101549" cy="2101549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矩形 147"/>
          <p:cNvSpPr/>
          <p:nvPr/>
        </p:nvSpPr>
        <p:spPr>
          <a:xfrm>
            <a:off x="788988" y="4367213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任意多边形 54"/>
          <p:cNvSpPr/>
          <p:nvPr/>
        </p:nvSpPr>
        <p:spPr>
          <a:xfrm>
            <a:off x="4446588" y="3408363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4054475" y="3767138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>
            <a:off x="3911600" y="4238625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4054475" y="4710113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9" name="任意多边形 58"/>
          <p:cNvSpPr/>
          <p:nvPr/>
        </p:nvSpPr>
        <p:spPr>
          <a:xfrm>
            <a:off x="4446588" y="5346700"/>
            <a:ext cx="100013" cy="450850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2927350" y="3802063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、置为顶层：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【Shift+Ctrl+]】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2927350" y="4235450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、前移一层：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【Ctrl+]】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2927350" y="4679950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、后移一层：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【Ctrl+[】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2927350" y="5075238"/>
            <a:ext cx="5649913" cy="333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25000"/>
              </a:lnSpc>
            </a:pP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、置为底层：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【Shift+Ctrl+[】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85800" y="2182813"/>
            <a:ext cx="797242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选择一个图层，执行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“图层→排列”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下拉菜单中的命令，也可以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调整图层的堆叠顺序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608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8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、移动工具的基本操作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6085" name="组合 29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608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8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09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0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611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611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5" name="组合 64"/>
          <p:cNvGrpSpPr/>
          <p:nvPr/>
        </p:nvGrpSpPr>
        <p:grpSpPr>
          <a:xfrm>
            <a:off x="676275" y="2263775"/>
            <a:ext cx="8137525" cy="1277938"/>
            <a:chOff x="641723" y="5014685"/>
            <a:chExt cx="8138351" cy="1277351"/>
          </a:xfrm>
        </p:grpSpPr>
        <p:grpSp>
          <p:nvGrpSpPr>
            <p:cNvPr id="46120" name="组合 76"/>
            <p:cNvGrpSpPr/>
            <p:nvPr/>
          </p:nvGrpSpPr>
          <p:grpSpPr>
            <a:xfrm>
              <a:off x="641723" y="5014685"/>
              <a:ext cx="8138351" cy="1277351"/>
              <a:chOff x="533397" y="3181246"/>
              <a:chExt cx="11474177" cy="1801273"/>
            </a:xfrm>
          </p:grpSpPr>
          <p:grpSp>
            <p:nvGrpSpPr>
              <p:cNvPr id="46121" name="组合 67"/>
              <p:cNvGrpSpPr/>
              <p:nvPr/>
            </p:nvGrpSpPr>
            <p:grpSpPr>
              <a:xfrm>
                <a:off x="533397" y="3181246"/>
                <a:ext cx="11474177" cy="1801273"/>
                <a:chOff x="1523997" y="2388304"/>
                <a:chExt cx="12749090" cy="1984532"/>
              </a:xfrm>
            </p:grpSpPr>
            <p:sp>
              <p:nvSpPr>
                <p:cNvPr id="70" name="矩形 69"/>
                <p:cNvSpPr/>
                <p:nvPr/>
              </p:nvSpPr>
              <p:spPr>
                <a:xfrm>
                  <a:off x="1523997" y="2735906"/>
                  <a:ext cx="12749090" cy="163693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1" name="任意多边形 70"/>
                <p:cNvSpPr/>
                <p:nvPr/>
              </p:nvSpPr>
              <p:spPr>
                <a:xfrm>
                  <a:off x="1832403" y="2388304"/>
                  <a:ext cx="3444692" cy="576870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4612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6125" name="矩形 15"/>
            <p:cNvSpPr/>
            <p:nvPr/>
          </p:nvSpPr>
          <p:spPr>
            <a:xfrm>
              <a:off x="780819" y="5386160"/>
              <a:ext cx="7999255" cy="8013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“移动工具”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主要用于实现图层对像的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选择、移动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等基本操作，是图像编辑过程中用于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调整图像位置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的重要工具。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9" name="矩形 23"/>
          <p:cNvSpPr/>
          <p:nvPr/>
        </p:nvSpPr>
        <p:spPr>
          <a:xfrm>
            <a:off x="568325" y="3810000"/>
            <a:ext cx="1422400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例如：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5214938" y="4538663"/>
            <a:ext cx="339725" cy="293687"/>
          </a:xfrm>
          <a:prstGeom prst="rightArrow">
            <a:avLst>
              <a:gd name="adj1" fmla="val 50000"/>
              <a:gd name="adj2" fmla="val 50120"/>
            </a:avLst>
          </a:prstGeom>
          <a:solidFill>
            <a:srgbClr val="00B0F0"/>
          </a:solidFill>
          <a:ln w="28575" cap="flat" cmpd="sng">
            <a:solidFill>
              <a:srgbClr val="00ACE6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663700" y="4022725"/>
            <a:ext cx="3119438" cy="1676400"/>
            <a:chOff x="1867489" y="4202722"/>
            <a:chExt cx="3119084" cy="1677150"/>
          </a:xfrm>
        </p:grpSpPr>
        <p:pic>
          <p:nvPicPr>
            <p:cNvPr id="46129" name="Picture 2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67489" y="4202722"/>
              <a:ext cx="3119084" cy="1286450"/>
            </a:xfrm>
            <a:prstGeom prst="rect">
              <a:avLst/>
            </a:prstGeom>
            <a:noFill/>
            <a:ln w="3175" cap="flat" cmpd="sng">
              <a:solidFill>
                <a:srgbClr val="D9D9D9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84" name="矩形 23"/>
            <p:cNvSpPr>
              <a:spLocks noChangeArrowheads="1"/>
            </p:cNvSpPr>
            <p:nvPr/>
          </p:nvSpPr>
          <p:spPr bwMode="auto">
            <a:xfrm>
              <a:off x="2967502" y="5509820"/>
              <a:ext cx="1457160" cy="370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移动图层对象前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07088" y="4003675"/>
            <a:ext cx="2390775" cy="1695450"/>
            <a:chOff x="5726140" y="4184418"/>
            <a:chExt cx="2390856" cy="1695454"/>
          </a:xfrm>
        </p:grpSpPr>
        <p:pic>
          <p:nvPicPr>
            <p:cNvPr id="46132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726140" y="4184418"/>
              <a:ext cx="2390856" cy="1304928"/>
            </a:xfrm>
            <a:prstGeom prst="rect">
              <a:avLst/>
            </a:prstGeom>
            <a:noFill/>
            <a:ln w="3175" cap="flat" cmpd="sng">
              <a:solidFill>
                <a:srgbClr val="D9D9D9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85" name="矩形 23"/>
            <p:cNvSpPr>
              <a:spLocks noChangeArrowheads="1"/>
            </p:cNvSpPr>
            <p:nvPr/>
          </p:nvSpPr>
          <p:spPr bwMode="auto">
            <a:xfrm>
              <a:off x="6380212" y="5509984"/>
              <a:ext cx="1458961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移动图层对象后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46134" name="标题 1"/>
          <p:cNvSpPr/>
          <p:nvPr/>
        </p:nvSpPr>
        <p:spPr>
          <a:xfrm>
            <a:off x="1738313" y="15875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79" grpId="0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、移动工具的基本操作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8133" name="组合 8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6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直接连接符 45"/>
          <p:cNvSpPr/>
          <p:nvPr/>
        </p:nvSpPr>
        <p:spPr>
          <a:xfrm>
            <a:off x="1377950" y="42814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7" name="直接连接符 46"/>
          <p:cNvSpPr/>
          <p:nvPr/>
        </p:nvSpPr>
        <p:spPr>
          <a:xfrm>
            <a:off x="1377950" y="338455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9" name="直接连接符 48"/>
          <p:cNvSpPr/>
          <p:nvPr/>
        </p:nvSpPr>
        <p:spPr>
          <a:xfrm>
            <a:off x="1377950" y="248761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1" name="椭圆 50"/>
          <p:cNvSpPr/>
          <p:nvPr/>
        </p:nvSpPr>
        <p:spPr>
          <a:xfrm>
            <a:off x="482600" y="2519363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" name="任意多边形 51"/>
          <p:cNvSpPr/>
          <p:nvPr/>
        </p:nvSpPr>
        <p:spPr>
          <a:xfrm>
            <a:off x="932674" y="3848282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684269" y="2717115"/>
            <a:ext cx="2101549" cy="2101550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矩形 147"/>
          <p:cNvSpPr/>
          <p:nvPr/>
        </p:nvSpPr>
        <p:spPr>
          <a:xfrm>
            <a:off x="836613" y="3440113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任意多边形 54"/>
          <p:cNvSpPr/>
          <p:nvPr/>
        </p:nvSpPr>
        <p:spPr>
          <a:xfrm>
            <a:off x="4494213" y="2109788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4102100" y="2581275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8" name="任意多边形 57"/>
          <p:cNvSpPr/>
          <p:nvPr/>
        </p:nvSpPr>
        <p:spPr>
          <a:xfrm>
            <a:off x="4102100" y="3524250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9" name="任意多边形 58"/>
          <p:cNvSpPr/>
          <p:nvPr/>
        </p:nvSpPr>
        <p:spPr>
          <a:xfrm>
            <a:off x="4494213" y="4160838"/>
            <a:ext cx="100013" cy="450850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019425" y="2525713"/>
            <a:ext cx="5443538" cy="796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按住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Shift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键不放，可使图层沿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水平、竖直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或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°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的方向移动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019425" y="3422650"/>
            <a:ext cx="5443538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按住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Alt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键的同时，移动图层，可对图层进行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移动复制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直接连接符 61"/>
          <p:cNvSpPr/>
          <p:nvPr/>
        </p:nvSpPr>
        <p:spPr>
          <a:xfrm>
            <a:off x="1377950" y="50831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3" name="矩形 62"/>
          <p:cNvSpPr/>
          <p:nvPr/>
        </p:nvSpPr>
        <p:spPr>
          <a:xfrm>
            <a:off x="3019425" y="4259263"/>
            <a:ext cx="5959475" cy="8397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“移动工具”</a:t>
            </a: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状态下，按住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Ctrl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键不放，在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35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画布中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点击某个元素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，可快速选中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该元素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所在的图层。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028950" y="5127625"/>
            <a:ext cx="5921375" cy="1338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选择“移动工具”后，可通过其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选项栏中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“对齐”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及“分布”选项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，快速对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多个选中的图层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执行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“对齐”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或“分布”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操作。</a:t>
            </a: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83" name="标题 1"/>
          <p:cNvSpPr/>
          <p:nvPr/>
        </p:nvSpPr>
        <p:spPr>
          <a:xfrm>
            <a:off x="1754188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2.1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4" grpId="0"/>
      <p:bldP spid="60" grpId="0"/>
      <p:bldP spid="61" grpId="0"/>
      <p:bldP spid="63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矩形 7"/>
          <p:cNvSpPr/>
          <p:nvPr/>
        </p:nvSpPr>
        <p:spPr>
          <a:xfrm>
            <a:off x="673100" y="1555750"/>
            <a:ext cx="7789863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“矩形选框工具”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作为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最基础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的选区工具，常用来绘制一些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形状规则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选区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065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025" y="2859088"/>
            <a:ext cx="2495550" cy="22574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065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063" y="2859088"/>
            <a:ext cx="2501900" cy="22574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" name="矩形 2"/>
          <p:cNvSpPr/>
          <p:nvPr/>
        </p:nvSpPr>
        <p:spPr>
          <a:xfrm>
            <a:off x="885825" y="5375275"/>
            <a:ext cx="461962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 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超级电视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181" name="标题 1"/>
          <p:cNvSpPr/>
          <p:nvPr/>
        </p:nvSpPr>
        <p:spPr>
          <a:xfrm>
            <a:off x="1754188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超级电视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Picture 3" descr="C:\Users\Administrator\Desktop\444444444444444444444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489075" y="1851025"/>
            <a:ext cx="6135688" cy="3941763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6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超级电视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、矩形选框工具的基本操作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7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7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7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0" name="组合 69"/>
          <p:cNvGrpSpPr/>
          <p:nvPr/>
        </p:nvGrpSpPr>
        <p:grpSpPr>
          <a:xfrm>
            <a:off x="676275" y="2276475"/>
            <a:ext cx="8137525" cy="1277938"/>
            <a:chOff x="641723" y="5014685"/>
            <a:chExt cx="8138351" cy="1277351"/>
          </a:xfrm>
        </p:grpSpPr>
        <p:grpSp>
          <p:nvGrpSpPr>
            <p:cNvPr id="54312" name="组合 76"/>
            <p:cNvGrpSpPr/>
            <p:nvPr/>
          </p:nvGrpSpPr>
          <p:grpSpPr>
            <a:xfrm>
              <a:off x="641723" y="5014685"/>
              <a:ext cx="8138351" cy="1277351"/>
              <a:chOff x="533397" y="3181246"/>
              <a:chExt cx="11474177" cy="1801273"/>
            </a:xfrm>
          </p:grpSpPr>
          <p:grpSp>
            <p:nvGrpSpPr>
              <p:cNvPr id="54313" name="组合 72"/>
              <p:cNvGrpSpPr/>
              <p:nvPr/>
            </p:nvGrpSpPr>
            <p:grpSpPr>
              <a:xfrm>
                <a:off x="533397" y="3181246"/>
                <a:ext cx="11474177" cy="1801273"/>
                <a:chOff x="1523997" y="2388304"/>
                <a:chExt cx="12749090" cy="1984532"/>
              </a:xfrm>
            </p:grpSpPr>
            <p:sp>
              <p:nvSpPr>
                <p:cNvPr id="75" name="矩形 74"/>
                <p:cNvSpPr/>
                <p:nvPr/>
              </p:nvSpPr>
              <p:spPr>
                <a:xfrm>
                  <a:off x="1523997" y="2735906"/>
                  <a:ext cx="12749090" cy="1636930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6" name="任意多边形 75"/>
                <p:cNvSpPr/>
                <p:nvPr/>
              </p:nvSpPr>
              <p:spPr>
                <a:xfrm>
                  <a:off x="1832403" y="2388304"/>
                  <a:ext cx="3444692" cy="576870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5431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4317" name="矩形 15"/>
            <p:cNvSpPr/>
            <p:nvPr/>
          </p:nvSpPr>
          <p:spPr>
            <a:xfrm>
              <a:off x="780819" y="5386160"/>
              <a:ext cx="7999255" cy="8398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“矩形选框工具”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作为区域选择工具中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最基本、最常用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的工具，经常用来绘制一些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形状规则的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矩形选区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 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671888" y="4024313"/>
            <a:ext cx="1947862" cy="2259012"/>
            <a:chOff x="928456" y="4334933"/>
            <a:chExt cx="1948157" cy="2258025"/>
          </a:xfrm>
        </p:grpSpPr>
        <p:pic>
          <p:nvPicPr>
            <p:cNvPr id="54319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8456" y="4334933"/>
              <a:ext cx="1948157" cy="1895122"/>
            </a:xfrm>
            <a:prstGeom prst="rect">
              <a:avLst/>
            </a:prstGeom>
            <a:noFill/>
            <a:ln w="28575">
              <a:noFill/>
            </a:ln>
          </p:spPr>
        </p:pic>
        <p:sp>
          <p:nvSpPr>
            <p:cNvPr id="129" name="矩形 23"/>
            <p:cNvSpPr>
              <a:spLocks noChangeArrowheads="1"/>
            </p:cNvSpPr>
            <p:nvPr/>
          </p:nvSpPr>
          <p:spPr bwMode="auto">
            <a:xfrm>
              <a:off x="1409541" y="6223233"/>
              <a:ext cx="998689" cy="36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空调出气口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6215063" y="4110038"/>
            <a:ext cx="2149475" cy="2128837"/>
            <a:chOff x="6214413" y="4120778"/>
            <a:chExt cx="2150667" cy="2128801"/>
          </a:xfrm>
        </p:grpSpPr>
        <p:pic>
          <p:nvPicPr>
            <p:cNvPr id="54322" name="Picture 6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14413" y="4120778"/>
              <a:ext cx="2150667" cy="1776812"/>
            </a:xfrm>
            <a:prstGeom prst="rect">
              <a:avLst/>
            </a:prstGeom>
            <a:noFill/>
            <a:ln w="28575">
              <a:noFill/>
            </a:ln>
          </p:spPr>
        </p:pic>
        <p:sp>
          <p:nvSpPr>
            <p:cNvPr id="132" name="矩形 23"/>
            <p:cNvSpPr>
              <a:spLocks noChangeArrowheads="1"/>
            </p:cNvSpPr>
            <p:nvPr/>
          </p:nvSpPr>
          <p:spPr bwMode="auto">
            <a:xfrm>
              <a:off x="7022898" y="5913035"/>
              <a:ext cx="997503" cy="336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相框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9525" y="3889375"/>
            <a:ext cx="3373438" cy="1198563"/>
            <a:chOff x="9236" y="3888975"/>
            <a:chExt cx="3373200" cy="1198549"/>
          </a:xfrm>
        </p:grpSpPr>
        <p:sp>
          <p:nvSpPr>
            <p:cNvPr id="54325" name="TextBox 133"/>
            <p:cNvSpPr txBox="1"/>
            <p:nvPr/>
          </p:nvSpPr>
          <p:spPr>
            <a:xfrm>
              <a:off x="9236" y="4043162"/>
              <a:ext cx="3079689" cy="923330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C1E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/>
              <a:tileRect/>
            </a:gradFill>
            <a:ln w="9525">
              <a:noFill/>
            </a:ln>
          </p:spPr>
          <p:txBody>
            <a:bodyPr anchor="ctr" anchorCtr="1">
              <a:spAutoFit/>
            </a:bodyPr>
            <a:p>
              <a:pPr eaLnBrk="0" hangingPunct="0">
                <a:buClrTx/>
                <a:buFontTx/>
              </a:pPr>
              <a:endParaRPr lang="zh-CN" altLang="en-US" sz="5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3" name="图片 1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506" y="3967315"/>
              <a:ext cx="762474" cy="112020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54327" name="矩形 23"/>
            <p:cNvSpPr/>
            <p:nvPr/>
          </p:nvSpPr>
          <p:spPr>
            <a:xfrm>
              <a:off x="1210122" y="3888975"/>
              <a:ext cx="1423266" cy="662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思考：</a:t>
              </a:r>
              <a:endPara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328" name="矩形 23"/>
            <p:cNvSpPr/>
            <p:nvPr/>
          </p:nvSpPr>
          <p:spPr>
            <a:xfrm>
              <a:off x="1180471" y="4413676"/>
              <a:ext cx="2201965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生活中的方形实物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329" name="标题 1"/>
          <p:cNvSpPr/>
          <p:nvPr/>
        </p:nvSpPr>
        <p:spPr>
          <a:xfrm>
            <a:off x="1754188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直接连接符 3"/>
          <p:cNvSpPr/>
          <p:nvPr/>
        </p:nvSpPr>
        <p:spPr>
          <a:xfrm>
            <a:off x="1403350" y="455612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直接连接符 5"/>
          <p:cNvSpPr/>
          <p:nvPr/>
        </p:nvSpPr>
        <p:spPr>
          <a:xfrm>
            <a:off x="1435100" y="410686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直接连接符 6"/>
          <p:cNvSpPr/>
          <p:nvPr/>
        </p:nvSpPr>
        <p:spPr>
          <a:xfrm>
            <a:off x="1435100" y="36591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直接连接符 7"/>
          <p:cNvSpPr/>
          <p:nvPr/>
        </p:nvSpPr>
        <p:spPr>
          <a:xfrm>
            <a:off x="1435100" y="320992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直接连接符 8"/>
          <p:cNvSpPr/>
          <p:nvPr/>
        </p:nvSpPr>
        <p:spPr>
          <a:xfrm>
            <a:off x="1435100" y="276225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椭圆 9"/>
          <p:cNvSpPr/>
          <p:nvPr/>
        </p:nvSpPr>
        <p:spPr>
          <a:xfrm>
            <a:off x="482600" y="2373313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任意多边形 10"/>
          <p:cNvSpPr/>
          <p:nvPr/>
        </p:nvSpPr>
        <p:spPr>
          <a:xfrm>
            <a:off x="932674" y="3701525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 bwMode="auto">
          <a:xfrm>
            <a:off x="684269" y="2570359"/>
            <a:ext cx="2101549" cy="2101548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47"/>
          <p:cNvSpPr/>
          <p:nvPr/>
        </p:nvSpPr>
        <p:spPr>
          <a:xfrm>
            <a:off x="836613" y="3294063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4551363" y="2651125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159250" y="3122613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4016375" y="3594100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159250" y="4065588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032125" y="2852738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【Shift】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不放，可创建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正方形选区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032125" y="3286125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【Alt】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不放，可创建以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起点为中心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的矩形选区。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032125" y="3730625"/>
            <a:ext cx="6610350" cy="306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【Shift+Alt】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组合键不放，可创建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以起点为中心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正方形选区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032125" y="4183063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取消选区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：执行“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选择→取消选择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” 命令（快捷键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【Ctrl+D】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）。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339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、矩形选框工具的基本操作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6342" name="组合 3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6343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4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5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6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7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8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9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0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1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2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3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4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5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6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7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8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9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0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1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2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3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4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5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6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7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8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9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70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71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72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73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74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6375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6376" name="标题 1"/>
          <p:cNvSpPr/>
          <p:nvPr/>
        </p:nvSpPr>
        <p:spPr>
          <a:xfrm>
            <a:off x="1746250" y="1397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20" grpId="0"/>
      <p:bldP spid="21" grpId="0"/>
      <p:bldP spid="22" grpId="0"/>
      <p:bldP spid="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37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、矩形选框工具选项栏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8373" name="组合 28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837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840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0" name="组合 9"/>
          <p:cNvGrpSpPr/>
          <p:nvPr/>
        </p:nvGrpSpPr>
        <p:grpSpPr>
          <a:xfrm>
            <a:off x="714375" y="2138363"/>
            <a:ext cx="7918450" cy="1444625"/>
            <a:chOff x="1022079" y="1753691"/>
            <a:chExt cx="5686425" cy="966174"/>
          </a:xfrm>
        </p:grpSpPr>
        <p:graphicFrame>
          <p:nvGraphicFramePr>
            <p:cNvPr id="58408" name="对象 2"/>
            <p:cNvGraphicFramePr>
              <a:graphicFrameLocks noChangeAspect="1"/>
            </p:cNvGraphicFramePr>
            <p:nvPr/>
          </p:nvGraphicFramePr>
          <p:xfrm>
            <a:off x="1022079" y="1753691"/>
            <a:ext cx="5686425" cy="6477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2" imgW="10566400" imgH="1219200" progId="Visio.Drawing.11">
                    <p:embed/>
                  </p:oleObj>
                </mc:Choice>
                <mc:Fallback>
                  <p:oleObj name="" r:id="rId2" imgW="10566400" imgH="1219200" progId="Visio.Drawing.11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022079" y="1753691"/>
                          <a:ext cx="5686425" cy="6477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6" name="矩形 23"/>
            <p:cNvSpPr>
              <a:spLocks noChangeArrowheads="1"/>
            </p:cNvSpPr>
            <p:nvPr/>
          </p:nvSpPr>
          <p:spPr bwMode="auto">
            <a:xfrm>
              <a:off x="3313521" y="2350383"/>
              <a:ext cx="2194541" cy="369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矩形选框工具选项栏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703263" y="4686300"/>
          <a:ext cx="7907338" cy="1300163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339016"/>
                <a:gridCol w="5568321"/>
              </a:tblGrid>
              <a:tr h="325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选区样式</a:t>
                      </a:r>
                      <a:endParaRPr lang="zh-CN" sz="14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  <a:tc>
                  <a:txBody>
                    <a:bodyPr/>
                    <a:lstStyle/>
                    <a:p>
                      <a:pPr indent="26797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说明</a:t>
                      </a:r>
                      <a:endParaRPr lang="zh-CN" sz="14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</a:tr>
              <a:tr h="3250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正常</a:t>
                      </a:r>
                      <a:endParaRPr lang="zh-CN" sz="1400" b="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可以通过拖动鼠标，创建任意大小的选区。</a:t>
                      </a:r>
                      <a:endParaRPr lang="zh-CN" sz="1400" b="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</a:tr>
              <a:tr h="3250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固定比例</a:t>
                      </a:r>
                      <a:endParaRPr lang="zh-CN" sz="1400" b="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可以通过设置宽高比，创建固定比例的选区。</a:t>
                      </a:r>
                      <a:endParaRPr lang="zh-CN" sz="1400" b="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</a:tr>
              <a:tr h="3250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固定大小</a:t>
                      </a:r>
                      <a:endParaRPr lang="zh-CN" sz="1400" b="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可以通过设置宽度和高度，创建固定大小的选区。</a:t>
                      </a:r>
                      <a:endParaRPr lang="zh-CN" sz="1400" b="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6522" marR="86522" marT="0" marB="0" anchor="ctr"/>
                </a:tc>
              </a:tr>
            </a:tbl>
          </a:graphicData>
        </a:graphic>
      </p:graphicFrame>
      <p:sp>
        <p:nvSpPr>
          <p:cNvPr id="16" name="矩形 15"/>
          <p:cNvSpPr/>
          <p:nvPr/>
        </p:nvSpPr>
        <p:spPr>
          <a:xfrm>
            <a:off x="603250" y="3524250"/>
            <a:ext cx="8007350" cy="7842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25000"/>
              </a:lnSpc>
              <a:buFont typeface="Wingdings" panose="05000000000000000000" pitchFamily="2" charset="2"/>
              <a:buChar char="Ø"/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可以将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“矩形选框工具”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的样式设置为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“正常”、“固定比例”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“固定大小”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三种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428" name="标题 1"/>
          <p:cNvSpPr/>
          <p:nvPr/>
        </p:nvSpPr>
        <p:spPr>
          <a:xfrm>
            <a:off x="1738313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1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41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、图层的对齐和分布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0421" name="组合 1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042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045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4" name="组合 53"/>
          <p:cNvGrpSpPr/>
          <p:nvPr/>
        </p:nvGrpSpPr>
        <p:grpSpPr>
          <a:xfrm>
            <a:off x="557213" y="2162175"/>
            <a:ext cx="8355012" cy="3967163"/>
            <a:chOff x="557014" y="2162881"/>
            <a:chExt cx="8355211" cy="3966986"/>
          </a:xfrm>
        </p:grpSpPr>
        <p:grpSp>
          <p:nvGrpSpPr>
            <p:cNvPr id="60456" name="组合 55"/>
            <p:cNvGrpSpPr/>
            <p:nvPr/>
          </p:nvGrpSpPr>
          <p:grpSpPr>
            <a:xfrm>
              <a:off x="557014" y="2162881"/>
              <a:ext cx="8355211" cy="3966986"/>
              <a:chOff x="557014" y="2162881"/>
              <a:chExt cx="8355211" cy="3966986"/>
            </a:xfrm>
          </p:grpSpPr>
          <p:grpSp>
            <p:nvGrpSpPr>
              <p:cNvPr id="60457" name="组合 76"/>
              <p:cNvGrpSpPr/>
              <p:nvPr/>
            </p:nvGrpSpPr>
            <p:grpSpPr>
              <a:xfrm>
                <a:off x="557014" y="2162881"/>
                <a:ext cx="8256785" cy="3966986"/>
                <a:chOff x="365235" y="3181246"/>
                <a:chExt cx="11642339" cy="5591527"/>
              </a:xfrm>
            </p:grpSpPr>
            <p:grpSp>
              <p:nvGrpSpPr>
                <p:cNvPr id="60458" name="组合 59"/>
                <p:cNvGrpSpPr/>
                <p:nvPr/>
              </p:nvGrpSpPr>
              <p:grpSpPr>
                <a:xfrm>
                  <a:off x="533397" y="3181246"/>
                  <a:ext cx="11474177" cy="5591527"/>
                  <a:chOff x="1523997" y="2388304"/>
                  <a:chExt cx="12749090" cy="6160400"/>
                </a:xfrm>
              </p:grpSpPr>
              <p:sp>
                <p:nvSpPr>
                  <p:cNvPr id="62" name="矩形 61"/>
                  <p:cNvSpPr/>
                  <p:nvPr/>
                </p:nvSpPr>
                <p:spPr>
                  <a:xfrm>
                    <a:off x="1523690" y="2735890"/>
                    <a:ext cx="12749396" cy="581281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63" name="任意多边形 62"/>
                  <p:cNvSpPr/>
                  <p:nvPr/>
                </p:nvSpPr>
                <p:spPr>
                  <a:xfrm>
                    <a:off x="1832103" y="2388304"/>
                    <a:ext cx="3444775" cy="576844"/>
                  </a:xfrm>
                  <a:custGeom>
                    <a:avLst/>
                    <a:gdLst>
                      <a:gd name="connsiteX0" fmla="*/ 0 w 4267200"/>
                      <a:gd name="connsiteY0" fmla="*/ 201820 h 1210897"/>
                      <a:gd name="connsiteX1" fmla="*/ 201820 w 4267200"/>
                      <a:gd name="connsiteY1" fmla="*/ 0 h 1210897"/>
                      <a:gd name="connsiteX2" fmla="*/ 4065380 w 4267200"/>
                      <a:gd name="connsiteY2" fmla="*/ 0 h 1210897"/>
                      <a:gd name="connsiteX3" fmla="*/ 4267200 w 4267200"/>
                      <a:gd name="connsiteY3" fmla="*/ 201820 h 1210897"/>
                      <a:gd name="connsiteX4" fmla="*/ 4267200 w 4267200"/>
                      <a:gd name="connsiteY4" fmla="*/ 1009077 h 1210897"/>
                      <a:gd name="connsiteX5" fmla="*/ 4065380 w 4267200"/>
                      <a:gd name="connsiteY5" fmla="*/ 1210897 h 1210897"/>
                      <a:gd name="connsiteX6" fmla="*/ 201820 w 4267200"/>
                      <a:gd name="connsiteY6" fmla="*/ 1210897 h 1210897"/>
                      <a:gd name="connsiteX7" fmla="*/ 0 w 4267200"/>
                      <a:gd name="connsiteY7" fmla="*/ 1009077 h 1210897"/>
                      <a:gd name="connsiteX8" fmla="*/ 0 w 4267200"/>
                      <a:gd name="connsiteY8" fmla="*/ 201820 h 12108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</p:spPr>
                <p:style>
                  <a:lnRef idx="3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fillRef>
                  <a:effect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220401" tIns="59111" rIns="220401" bIns="59111" spcCol="1270" anchor="ctr"/>
                  <a:lstStyle/>
                  <a:p>
                    <a:pPr marL="0" marR="0" lvl="0" indent="0" algn="l" defTabSz="2889250" rtl="0" eaLnBrk="0" fontAlgn="base" latinLnBrk="0" hangingPunct="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6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60461" name="矩形 75"/>
                <p:cNvSpPr/>
                <p:nvPr/>
              </p:nvSpPr>
              <p:spPr>
                <a:xfrm>
                  <a:off x="365235" y="3209859"/>
                  <a:ext cx="3894393" cy="52057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知识点讲解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0462" name="矩形 15"/>
              <p:cNvSpPr/>
              <p:nvPr/>
            </p:nvSpPr>
            <p:spPr>
              <a:xfrm>
                <a:off x="804066" y="3245727"/>
                <a:ext cx="8108159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zh-CN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执行菜单栏中</a:t>
                </a:r>
                <a:r>
                  <a:rPr lang="zh-CN" altLang="zh-CN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“图层→对齐”</a:t>
                </a:r>
                <a:r>
                  <a:rPr lang="zh-CN" altLang="zh-CN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命令，在弹出的子菜单中选择相应的</a:t>
                </a:r>
                <a:r>
                  <a:rPr lang="zh-CN" altLang="zh-CN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对齐命令</a:t>
                </a:r>
                <a:r>
                  <a:rPr lang="zh-CN" altLang="en-US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。</a:t>
                </a:r>
                <a:endPara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0463" name="矩形 56"/>
            <p:cNvSpPr/>
            <p:nvPr/>
          </p:nvSpPr>
          <p:spPr>
            <a:xfrm>
              <a:off x="818912" y="2812321"/>
              <a:ext cx="780557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对齐</a:t>
              </a:r>
              <a:r>
                <a:rPr lang="zh-CN" altLang="zh-CN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65" name="表格 64"/>
          <p:cNvGraphicFramePr>
            <a:graphicFrameLocks noGrp="1"/>
          </p:cNvGraphicFramePr>
          <p:nvPr/>
        </p:nvGraphicFramePr>
        <p:xfrm>
          <a:off x="915988" y="3867150"/>
          <a:ext cx="7215188" cy="204152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862524"/>
                <a:gridCol w="5352663"/>
              </a:tblGrid>
              <a:tr h="291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200" kern="100" dirty="0" smtClean="0">
                          <a:effectLst/>
                        </a:rPr>
                        <a:t>图层对齐命令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indent="267970" algn="ctr">
                        <a:spcAft>
                          <a:spcPts val="0"/>
                        </a:spcAft>
                      </a:pPr>
                      <a:r>
                        <a:rPr lang="zh-CN" sz="1200" kern="100" dirty="0">
                          <a:effectLst/>
                        </a:rPr>
                        <a:t>说明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  <a:tr h="2916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</a:rPr>
                        <a:t>顶边</a:t>
                      </a:r>
                      <a:endParaRPr lang="zh-CN" sz="12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>
                          <a:effectLst/>
                        </a:rPr>
                        <a:t>所选图层对象将以位于最上方的对象为基准，顶部对齐。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  <a:tr h="2916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</a:rPr>
                        <a:t>垂直居中</a:t>
                      </a:r>
                      <a:endParaRPr lang="zh-CN" sz="12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 smtClean="0">
                          <a:effectLst/>
                        </a:rPr>
                        <a:t>所选图层对象将以位置居中的对象为基准，垂直居中对齐。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  <a:tr h="2916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</a:rPr>
                        <a:t>底边</a:t>
                      </a:r>
                      <a:endParaRPr lang="zh-CN" sz="12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>
                          <a:effectLst/>
                        </a:rPr>
                        <a:t>所选图层对象将以位于最下方的对象为基准，底部对齐。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  <a:tr h="2916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</a:rPr>
                        <a:t>左边</a:t>
                      </a:r>
                      <a:endParaRPr lang="zh-CN" sz="12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>
                          <a:effectLst/>
                        </a:rPr>
                        <a:t>所选图层对象将以位于最左侧的对象为基准，左对齐。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  <a:tr h="2916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</a:rPr>
                        <a:t>水平居中</a:t>
                      </a:r>
                      <a:endParaRPr lang="zh-CN" sz="12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 smtClean="0">
                          <a:effectLst/>
                        </a:rPr>
                        <a:t>所选图层对象将以位于中间的对象为基准，水平居中对齐。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  <a:tr h="29164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200" kern="100">
                          <a:effectLst/>
                        </a:rPr>
                        <a:t>右边</a:t>
                      </a:r>
                      <a:endParaRPr lang="zh-CN" sz="12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200" kern="100" dirty="0" smtClean="0">
                          <a:effectLst/>
                        </a:rPr>
                        <a:t>所选图层对象将以位于最右侧的对象为基准，右对齐。</a:t>
                      </a:r>
                      <a:endParaRPr lang="zh-CN" sz="12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94971" marR="94971" marT="0" marB="0" anchor="ctr"/>
                </a:tc>
              </a:tr>
            </a:tbl>
          </a:graphicData>
        </a:graphic>
      </p:graphicFrame>
      <p:sp>
        <p:nvSpPr>
          <p:cNvPr id="60490" name="标题 1"/>
          <p:cNvSpPr/>
          <p:nvPr/>
        </p:nvSpPr>
        <p:spPr>
          <a:xfrm>
            <a:off x="1727200" y="1111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246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、图层的对齐和分布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2469" name="组合 1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247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250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3" name="组合 52"/>
          <p:cNvGrpSpPr/>
          <p:nvPr/>
        </p:nvGrpSpPr>
        <p:grpSpPr>
          <a:xfrm>
            <a:off x="557213" y="2162175"/>
            <a:ext cx="8355012" cy="3967163"/>
            <a:chOff x="557014" y="2162881"/>
            <a:chExt cx="8355211" cy="3966986"/>
          </a:xfrm>
        </p:grpSpPr>
        <p:grpSp>
          <p:nvGrpSpPr>
            <p:cNvPr id="62504" name="组合 53"/>
            <p:cNvGrpSpPr/>
            <p:nvPr/>
          </p:nvGrpSpPr>
          <p:grpSpPr>
            <a:xfrm>
              <a:off x="557014" y="2162881"/>
              <a:ext cx="8355211" cy="3966986"/>
              <a:chOff x="557014" y="2162881"/>
              <a:chExt cx="8355211" cy="3966986"/>
            </a:xfrm>
          </p:grpSpPr>
          <p:grpSp>
            <p:nvGrpSpPr>
              <p:cNvPr id="62505" name="组合 76"/>
              <p:cNvGrpSpPr/>
              <p:nvPr/>
            </p:nvGrpSpPr>
            <p:grpSpPr>
              <a:xfrm>
                <a:off x="557014" y="2162881"/>
                <a:ext cx="8256785" cy="3966986"/>
                <a:chOff x="365235" y="3181246"/>
                <a:chExt cx="11642339" cy="5591527"/>
              </a:xfrm>
            </p:grpSpPr>
            <p:grpSp>
              <p:nvGrpSpPr>
                <p:cNvPr id="62506" name="组合 57"/>
                <p:cNvGrpSpPr/>
                <p:nvPr/>
              </p:nvGrpSpPr>
              <p:grpSpPr>
                <a:xfrm>
                  <a:off x="533397" y="3181246"/>
                  <a:ext cx="11474177" cy="5591527"/>
                  <a:chOff x="1523997" y="2388304"/>
                  <a:chExt cx="12749090" cy="6160400"/>
                </a:xfrm>
              </p:grpSpPr>
              <p:sp>
                <p:nvSpPr>
                  <p:cNvPr id="60" name="矩形 59"/>
                  <p:cNvSpPr/>
                  <p:nvPr/>
                </p:nvSpPr>
                <p:spPr>
                  <a:xfrm>
                    <a:off x="1523690" y="2735890"/>
                    <a:ext cx="12749396" cy="581281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61" name="任意多边形 60"/>
                  <p:cNvSpPr/>
                  <p:nvPr/>
                </p:nvSpPr>
                <p:spPr>
                  <a:xfrm>
                    <a:off x="1832103" y="2388304"/>
                    <a:ext cx="3444775" cy="576844"/>
                  </a:xfrm>
                  <a:custGeom>
                    <a:avLst/>
                    <a:gdLst>
                      <a:gd name="connsiteX0" fmla="*/ 0 w 4267200"/>
                      <a:gd name="connsiteY0" fmla="*/ 201820 h 1210897"/>
                      <a:gd name="connsiteX1" fmla="*/ 201820 w 4267200"/>
                      <a:gd name="connsiteY1" fmla="*/ 0 h 1210897"/>
                      <a:gd name="connsiteX2" fmla="*/ 4065380 w 4267200"/>
                      <a:gd name="connsiteY2" fmla="*/ 0 h 1210897"/>
                      <a:gd name="connsiteX3" fmla="*/ 4267200 w 4267200"/>
                      <a:gd name="connsiteY3" fmla="*/ 201820 h 1210897"/>
                      <a:gd name="connsiteX4" fmla="*/ 4267200 w 4267200"/>
                      <a:gd name="connsiteY4" fmla="*/ 1009077 h 1210897"/>
                      <a:gd name="connsiteX5" fmla="*/ 4065380 w 4267200"/>
                      <a:gd name="connsiteY5" fmla="*/ 1210897 h 1210897"/>
                      <a:gd name="connsiteX6" fmla="*/ 201820 w 4267200"/>
                      <a:gd name="connsiteY6" fmla="*/ 1210897 h 1210897"/>
                      <a:gd name="connsiteX7" fmla="*/ 0 w 4267200"/>
                      <a:gd name="connsiteY7" fmla="*/ 1009077 h 1210897"/>
                      <a:gd name="connsiteX8" fmla="*/ 0 w 4267200"/>
                      <a:gd name="connsiteY8" fmla="*/ 201820 h 12108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</a:cxnLst>
                    <a:rect l="l" t="t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</p:spPr>
                <p:style>
                  <a:lnRef idx="3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fillRef>
                  <a:effectRef idx="1">
                    <a:schemeClr val="accent4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  <p:txBody>
                  <a:bodyPr lIns="220401" tIns="59111" rIns="220401" bIns="59111" spcCol="1270" anchor="ctr"/>
                  <a:lstStyle/>
                  <a:p>
                    <a:pPr marL="0" marR="0" lvl="0" indent="0" algn="l" defTabSz="2889250" rtl="0" eaLnBrk="0" fontAlgn="base" latinLnBrk="0" hangingPunct="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65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+mn-lt"/>
                      <a:ea typeface="+mn-ea"/>
                      <a:cs typeface="+mn-cs"/>
                    </a:endParaRPr>
                  </a:p>
                </p:txBody>
              </p:sp>
            </p:grpSp>
            <p:sp>
              <p:nvSpPr>
                <p:cNvPr id="62509" name="矩形 75"/>
                <p:cNvSpPr/>
                <p:nvPr/>
              </p:nvSpPr>
              <p:spPr>
                <a:xfrm>
                  <a:off x="365235" y="3209859"/>
                  <a:ext cx="3894393" cy="52057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知识点讲解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2510" name="矩形 15"/>
              <p:cNvSpPr/>
              <p:nvPr/>
            </p:nvSpPr>
            <p:spPr>
              <a:xfrm>
                <a:off x="804066" y="3245727"/>
                <a:ext cx="8108159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zh-CN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执行菜单栏中</a:t>
                </a:r>
                <a:r>
                  <a:rPr lang="zh-CN" altLang="zh-CN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“图层→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分布</a:t>
                </a:r>
                <a:r>
                  <a:rPr lang="zh-CN" altLang="zh-CN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”</a:t>
                </a:r>
                <a:r>
                  <a:rPr lang="zh-CN" altLang="zh-CN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命令，在弹出的子菜单中选择相应的</a:t>
                </a:r>
                <a:r>
                  <a:rPr lang="zh-CN" altLang="en-US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分布</a:t>
                </a:r>
                <a:r>
                  <a:rPr lang="zh-CN" altLang="zh-CN" sz="1600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命令</a:t>
                </a:r>
                <a:r>
                  <a:rPr lang="zh-CN" altLang="en-US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。</a:t>
                </a:r>
                <a:endPara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62511" name="矩形 54"/>
            <p:cNvSpPr/>
            <p:nvPr/>
          </p:nvSpPr>
          <p:spPr>
            <a:xfrm>
              <a:off x="818912" y="2812321"/>
              <a:ext cx="7805571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分布</a:t>
              </a:r>
              <a:r>
                <a:rPr lang="zh-CN" altLang="zh-CN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63" name="表格 62"/>
          <p:cNvGraphicFramePr>
            <a:graphicFrameLocks noGrp="1"/>
          </p:cNvGraphicFramePr>
          <p:nvPr/>
        </p:nvGraphicFramePr>
        <p:xfrm>
          <a:off x="933450" y="3952875"/>
          <a:ext cx="7680325" cy="1939925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982593"/>
                <a:gridCol w="5697732"/>
              </a:tblGrid>
              <a:tr h="2771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图层分布命令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indent="26797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说明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  <a:tr h="277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顶边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以每个被选择图层对象的最上方为基准点，等距离垂直分布。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  <a:tr h="277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垂直居中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以每个被选择图层对象的中心点为基准点，等距离垂直分布。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  <a:tr h="277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</a:rPr>
                        <a:t>底边</a:t>
                      </a:r>
                      <a:endParaRPr lang="zh-CN" sz="14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以每个被选择图层对象的最下方为基准点，等距离垂直分布。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  <a:tr h="277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</a:rPr>
                        <a:t>左边</a:t>
                      </a:r>
                      <a:endParaRPr lang="zh-CN" sz="14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以每个被选择图层对象的最左侧为基准点，等距离水平分布。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  <a:tr h="277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</a:rPr>
                        <a:t>水平居中</a:t>
                      </a:r>
                      <a:endParaRPr lang="zh-CN" sz="14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以每个被选择图层对象的中心点为基准点，等距离水平分布。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  <a:tr h="27713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</a:rPr>
                        <a:t>右边</a:t>
                      </a:r>
                      <a:endParaRPr lang="zh-CN" sz="14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以每个被选择图层对象的最右侧为基准点，等距离水平分布。</a:t>
                      </a:r>
                      <a:endParaRPr lang="zh-CN" sz="14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88750" marR="88750" marT="0" marB="0" anchor="ctr"/>
                </a:tc>
              </a:tr>
            </a:tbl>
          </a:graphicData>
        </a:graphic>
      </p:graphicFrame>
      <p:sp>
        <p:nvSpPr>
          <p:cNvPr id="62538" name="标题 1"/>
          <p:cNvSpPr/>
          <p:nvPr/>
        </p:nvSpPr>
        <p:spPr>
          <a:xfrm>
            <a:off x="1754188" y="14763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、前景色和背景色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4517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1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1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" name="组合 47"/>
          <p:cNvGrpSpPr/>
          <p:nvPr/>
        </p:nvGrpSpPr>
        <p:grpSpPr>
          <a:xfrm>
            <a:off x="676275" y="1971675"/>
            <a:ext cx="8137525" cy="2525713"/>
            <a:chOff x="641723" y="5014685"/>
            <a:chExt cx="8138351" cy="2525990"/>
          </a:xfrm>
        </p:grpSpPr>
        <p:grpSp>
          <p:nvGrpSpPr>
            <p:cNvPr id="64552" name="组合 76"/>
            <p:cNvGrpSpPr/>
            <p:nvPr/>
          </p:nvGrpSpPr>
          <p:grpSpPr>
            <a:xfrm>
              <a:off x="641723" y="5014685"/>
              <a:ext cx="8138351" cy="2272615"/>
              <a:chOff x="533397" y="3181246"/>
              <a:chExt cx="11474177" cy="3204757"/>
            </a:xfrm>
          </p:grpSpPr>
          <p:grpSp>
            <p:nvGrpSpPr>
              <p:cNvPr id="64553" name="组合 50"/>
              <p:cNvGrpSpPr/>
              <p:nvPr/>
            </p:nvGrpSpPr>
            <p:grpSpPr>
              <a:xfrm>
                <a:off x="533397" y="3181246"/>
                <a:ext cx="11474177" cy="3204757"/>
                <a:chOff x="1523997" y="2388304"/>
                <a:chExt cx="12749090" cy="3530805"/>
              </a:xfrm>
            </p:grpSpPr>
            <p:sp>
              <p:nvSpPr>
                <p:cNvPr id="53" name="矩形 52"/>
                <p:cNvSpPr/>
                <p:nvPr/>
              </p:nvSpPr>
              <p:spPr>
                <a:xfrm>
                  <a:off x="1523997" y="2736104"/>
                  <a:ext cx="12749090" cy="3181991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4" name="任意多边形 53"/>
                <p:cNvSpPr/>
                <p:nvPr/>
              </p:nvSpPr>
              <p:spPr>
                <a:xfrm>
                  <a:off x="1832403" y="2388304"/>
                  <a:ext cx="3444692" cy="577198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6455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50" name="矩形 15"/>
            <p:cNvSpPr>
              <a:spLocks noChangeArrowheads="1"/>
            </p:cNvSpPr>
            <p:nvPr/>
          </p:nvSpPr>
          <p:spPr bwMode="auto">
            <a:xfrm>
              <a:off x="781437" y="5510039"/>
              <a:ext cx="7998637" cy="2030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通过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指定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前景色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和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背景色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的颜色，</a:t>
              </a: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可以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进行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填充、描边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以及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修饰图像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等相关操作。在默认情况下，前景色为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黑色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，背景色为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白色</a:t>
              </a: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。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  <a:p>
              <a:pPr marL="285750" marR="0" lvl="0" indent="-28575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填充前景色：使用快捷键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【</a:t>
              </a:r>
              <a:r>
                <a:rPr kumimoji="0" lang="en-US" altLang="zh-CN" sz="18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Alt+Delete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】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可直接填充前景色</a:t>
              </a:r>
              <a:r>
                <a: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。</a:t>
              </a: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285750" marR="0" lvl="0" indent="-28575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填充背景色：使用快捷键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【</a:t>
              </a:r>
              <a:r>
                <a:rPr kumimoji="0" lang="en-US" altLang="zh-CN" sz="18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Ctrl+Delete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】</a:t>
              </a:r>
              <a:r>
                <a:rPr kumimoji="0" lang="zh-CN" altLang="zh-CN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可直接填充背景色。</a:t>
              </a:r>
              <a:endParaRPr kumimoji="0" lang="zh-CN" altLang="zh-CN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pic>
        <p:nvPicPr>
          <p:cNvPr id="3481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1825" y="4424363"/>
            <a:ext cx="3629025" cy="1928812"/>
          </a:xfrm>
          <a:prstGeom prst="rect">
            <a:avLst/>
          </a:prstGeom>
          <a:noFill/>
          <a:ln w="9525" cap="flat" cmpd="sng">
            <a:solidFill>
              <a:srgbClr val="F2F2F2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</p:pic>
      <p:pic>
        <p:nvPicPr>
          <p:cNvPr id="2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788" y="4424363"/>
            <a:ext cx="2673350" cy="1928812"/>
          </a:xfrm>
          <a:prstGeom prst="rect">
            <a:avLst/>
          </a:prstGeom>
          <a:noFill/>
          <a:ln w="9525" cap="flat" cmpd="sng">
            <a:solidFill>
              <a:srgbClr val="F2F2F2"/>
            </a:solidFill>
            <a:prstDash val="solid"/>
            <a:miter/>
            <a:headEnd type="none" w="med" len="med"/>
            <a:tailEnd type="none" w="med" len="med"/>
          </a:ln>
          <a:effectLst>
            <a:outerShdw dist="35921" dir="2699999" algn="ctr" rotWithShape="0">
              <a:schemeClr val="bg2"/>
            </a:outerShdw>
          </a:effectLst>
        </p:spPr>
      </p:pic>
      <p:sp>
        <p:nvSpPr>
          <p:cNvPr id="64560" name="标题 1"/>
          <p:cNvSpPr/>
          <p:nvPr/>
        </p:nvSpPr>
        <p:spPr>
          <a:xfrm>
            <a:off x="1754188" y="14128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4" name="组合 3"/>
          <p:cNvGrpSpPr/>
          <p:nvPr/>
        </p:nvGrpSpPr>
        <p:grpSpPr>
          <a:xfrm>
            <a:off x="1503363" y="2343150"/>
            <a:ext cx="6096000" cy="1127125"/>
            <a:chOff x="1910363" y="2286295"/>
            <a:chExt cx="6096000" cy="1127125"/>
          </a:xfrm>
        </p:grpSpPr>
        <p:sp>
          <p:nvSpPr>
            <p:cNvPr id="5" name="任意多边形 4"/>
            <p:cNvSpPr/>
            <p:nvPr/>
          </p:nvSpPr>
          <p:spPr>
            <a:xfrm>
              <a:off x="1910363" y="2286295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2699350" y="2286295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565" name="矩形 19"/>
            <p:cNvSpPr/>
            <p:nvPr/>
          </p:nvSpPr>
          <p:spPr>
            <a:xfrm>
              <a:off x="2892690" y="2399453"/>
              <a:ext cx="5113673" cy="523220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设置前景色：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单击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前景色图标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，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通过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弹出的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“拾色器（前景色）”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对话框，可进行前景色设置。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03363" y="3322638"/>
            <a:ext cx="6096000" cy="1127125"/>
            <a:chOff x="1910363" y="3265414"/>
            <a:chExt cx="6096000" cy="1126563"/>
          </a:xfrm>
        </p:grpSpPr>
        <p:sp>
          <p:nvSpPr>
            <p:cNvPr id="9" name="任意多边形 8"/>
            <p:cNvSpPr/>
            <p:nvPr/>
          </p:nvSpPr>
          <p:spPr>
            <a:xfrm>
              <a:off x="1910363" y="3265414"/>
              <a:ext cx="788987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2699350" y="3265414"/>
              <a:ext cx="5307013" cy="731472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569" name="矩形 20"/>
            <p:cNvSpPr/>
            <p:nvPr/>
          </p:nvSpPr>
          <p:spPr>
            <a:xfrm>
              <a:off x="2892689" y="3364143"/>
              <a:ext cx="5113673" cy="522959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设置背景色：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单击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背景色图标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，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通过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弹出的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“拾色器（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背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景色）”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对话框，可进行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背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景色设置。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503363" y="4300538"/>
            <a:ext cx="6096000" cy="1127125"/>
            <a:chOff x="1910363" y="4243265"/>
            <a:chExt cx="6096000" cy="1127269"/>
          </a:xfrm>
        </p:grpSpPr>
        <p:sp>
          <p:nvSpPr>
            <p:cNvPr id="13" name="任意多边形 12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同侧圆角矩形 13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6573" name="矩形 21"/>
            <p:cNvSpPr/>
            <p:nvPr/>
          </p:nvSpPr>
          <p:spPr>
            <a:xfrm>
              <a:off x="2892690" y="4293365"/>
              <a:ext cx="5113672" cy="900361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切换前景色和背景色：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单击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切换前景色和背景色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按钮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（或使用快捷键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503363" y="5278438"/>
            <a:ext cx="6096000" cy="1127125"/>
            <a:chOff x="1910363" y="5221967"/>
            <a:chExt cx="6096000" cy="1127125"/>
          </a:xfrm>
        </p:grpSpPr>
        <p:sp>
          <p:nvSpPr>
            <p:cNvPr id="17" name="任意多边形 16"/>
            <p:cNvSpPr/>
            <p:nvPr/>
          </p:nvSpPr>
          <p:spPr>
            <a:xfrm>
              <a:off x="1910363" y="5221967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606" tIns="409100" rIns="14605" bIns="409098" spcCol="1270" anchor="ctr"/>
            <a:lstStyle/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2699350" y="5221967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577" name="矩形 22"/>
            <p:cNvSpPr/>
            <p:nvPr/>
          </p:nvSpPr>
          <p:spPr>
            <a:xfrm>
              <a:off x="2892690" y="5319500"/>
              <a:ext cx="5113672" cy="630942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恢复默认前景色和背景色：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单击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恢复默认前景色和背景色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按钮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（或使用快捷键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）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657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、前景色和背景色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6581" name="组合 2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658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8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59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0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1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1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1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661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661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6615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861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36838" y="1143000"/>
            <a:ext cx="4941887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、油漆桶工具的基本操作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8613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861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1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2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3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864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864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" name="组合 47"/>
          <p:cNvGrpSpPr/>
          <p:nvPr/>
        </p:nvGrpSpPr>
        <p:grpSpPr>
          <a:xfrm>
            <a:off x="676275" y="1971675"/>
            <a:ext cx="8137525" cy="1155700"/>
            <a:chOff x="641723" y="5014685"/>
            <a:chExt cx="8138351" cy="1155527"/>
          </a:xfrm>
        </p:grpSpPr>
        <p:grpSp>
          <p:nvGrpSpPr>
            <p:cNvPr id="68648" name="组合 76"/>
            <p:cNvGrpSpPr/>
            <p:nvPr/>
          </p:nvGrpSpPr>
          <p:grpSpPr>
            <a:xfrm>
              <a:off x="641723" y="5014685"/>
              <a:ext cx="8138351" cy="1155527"/>
              <a:chOff x="533397" y="3181246"/>
              <a:chExt cx="11474177" cy="1629481"/>
            </a:xfrm>
          </p:grpSpPr>
          <p:grpSp>
            <p:nvGrpSpPr>
              <p:cNvPr id="68649" name="组合 50"/>
              <p:cNvGrpSpPr/>
              <p:nvPr/>
            </p:nvGrpSpPr>
            <p:grpSpPr>
              <a:xfrm>
                <a:off x="533397" y="3181246"/>
                <a:ext cx="11474177" cy="1629481"/>
                <a:chOff x="1523997" y="2388304"/>
                <a:chExt cx="12749090" cy="1795262"/>
              </a:xfrm>
            </p:grpSpPr>
            <p:sp>
              <p:nvSpPr>
                <p:cNvPr id="53" name="矩形 52"/>
                <p:cNvSpPr/>
                <p:nvPr/>
              </p:nvSpPr>
              <p:spPr>
                <a:xfrm>
                  <a:off x="1523997" y="2736013"/>
                  <a:ext cx="12749090" cy="144755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4" name="任意多边形 53"/>
                <p:cNvSpPr/>
                <p:nvPr/>
              </p:nvSpPr>
              <p:spPr>
                <a:xfrm>
                  <a:off x="1832403" y="2388304"/>
                  <a:ext cx="3444692" cy="577049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68652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8653" name="矩形 15"/>
            <p:cNvSpPr/>
            <p:nvPr/>
          </p:nvSpPr>
          <p:spPr>
            <a:xfrm>
              <a:off x="780819" y="5510282"/>
              <a:ext cx="7999255" cy="3691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使用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“油漆桶工具”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可以快速、便捷的为图像填充指定的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前景色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图案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022350" y="2974975"/>
            <a:ext cx="6464300" cy="3675063"/>
            <a:chOff x="1020629" y="3166849"/>
            <a:chExt cx="6463954" cy="3674386"/>
          </a:xfrm>
        </p:grpSpPr>
        <p:pic>
          <p:nvPicPr>
            <p:cNvPr id="68655" name="Picture 4" descr="C:\Users\Administrator\Desktop\油漆桶工具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0629" y="3166849"/>
              <a:ext cx="5105801" cy="3674386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68656" name="组合 58"/>
            <p:cNvGrpSpPr/>
            <p:nvPr/>
          </p:nvGrpSpPr>
          <p:grpSpPr>
            <a:xfrm>
              <a:off x="5368479" y="4308367"/>
              <a:ext cx="2116104" cy="707886"/>
              <a:chOff x="5655740" y="4085410"/>
              <a:chExt cx="2116104" cy="707886"/>
            </a:xfrm>
          </p:grpSpPr>
          <p:sp>
            <p:nvSpPr>
              <p:cNvPr id="68657" name="椭圆 56"/>
              <p:cNvSpPr/>
              <p:nvPr/>
            </p:nvSpPr>
            <p:spPr>
              <a:xfrm>
                <a:off x="5655740" y="4351865"/>
                <a:ext cx="220133" cy="220133"/>
              </a:xfrm>
              <a:prstGeom prst="ellipse">
                <a:avLst/>
              </a:prstGeom>
              <a:solidFill>
                <a:srgbClr val="00B0F0"/>
              </a:solidFill>
              <a:ln w="28575">
                <a:noFill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8658" name="矩形 57"/>
              <p:cNvSpPr/>
              <p:nvPr/>
            </p:nvSpPr>
            <p:spPr>
              <a:xfrm>
                <a:off x="6048295" y="4085410"/>
                <a:ext cx="1723549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zh-CN" sz="40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前景色</a:t>
                </a:r>
                <a:endParaRPr lang="zh-CN" altLang="en-US" sz="4000" b="1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8659" name="组合 60"/>
            <p:cNvGrpSpPr/>
            <p:nvPr/>
          </p:nvGrpSpPr>
          <p:grpSpPr>
            <a:xfrm>
              <a:off x="5372747" y="5259457"/>
              <a:ext cx="1584572" cy="707886"/>
              <a:chOff x="4470395" y="5169144"/>
              <a:chExt cx="1584572" cy="707886"/>
            </a:xfrm>
          </p:grpSpPr>
          <p:sp>
            <p:nvSpPr>
              <p:cNvPr id="68660" name="椭圆 61"/>
              <p:cNvSpPr/>
              <p:nvPr/>
            </p:nvSpPr>
            <p:spPr>
              <a:xfrm>
                <a:off x="4470395" y="5413021"/>
                <a:ext cx="220133" cy="220133"/>
              </a:xfrm>
              <a:prstGeom prst="ellipse">
                <a:avLst/>
              </a:prstGeom>
              <a:solidFill>
                <a:srgbClr val="00B0F0"/>
              </a:solidFill>
              <a:ln w="28575">
                <a:noFill/>
              </a:ln>
            </p:spPr>
            <p:txBody>
              <a:bodyPr anchor="t" anchorCtr="0"/>
              <a:p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8661" name="矩形 64"/>
              <p:cNvSpPr/>
              <p:nvPr/>
            </p:nvSpPr>
            <p:spPr>
              <a:xfrm>
                <a:off x="4841173" y="5169144"/>
                <a:ext cx="1213794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4000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图案</a:t>
                </a:r>
                <a:endParaRPr lang="zh-CN" altLang="en-US" sz="40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8662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065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806700" y="1143000"/>
            <a:ext cx="4941888" cy="6619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、油漆桶工具选项栏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0661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066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6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7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8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069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069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49" name="对象 48"/>
          <p:cNvGraphicFramePr>
            <a:graphicFrameLocks noChangeAspect="1"/>
          </p:cNvGraphicFramePr>
          <p:nvPr/>
        </p:nvGraphicFramePr>
        <p:xfrm>
          <a:off x="860425" y="2044700"/>
          <a:ext cx="7140575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9855200" imgH="1358900" progId="Visio.Drawing.11">
                  <p:embed/>
                </p:oleObj>
              </mc:Choice>
              <mc:Fallback>
                <p:oleObj name="" r:id="rId2" imgW="9855200" imgH="1358900" progId="Visio.Drawing.11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60425" y="2044700"/>
                        <a:ext cx="7140575" cy="981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" name="表格 49"/>
          <p:cNvGraphicFramePr>
            <a:graphicFrameLocks noGrp="1"/>
          </p:cNvGraphicFramePr>
          <p:nvPr/>
        </p:nvGraphicFramePr>
        <p:xfrm>
          <a:off x="1143000" y="3640138"/>
          <a:ext cx="6858000" cy="1414463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770320"/>
                <a:gridCol w="5087680"/>
              </a:tblGrid>
              <a:tr h="3536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kern="100" dirty="0">
                          <a:effectLst/>
                        </a:rPr>
                        <a:t> </a:t>
                      </a:r>
                      <a:r>
                        <a:rPr lang="zh-CN" altLang="en-US" sz="1000" kern="100" dirty="0" smtClean="0">
                          <a:effectLst/>
                        </a:rPr>
                        <a:t>选项栏</a:t>
                      </a:r>
                      <a:endParaRPr lang="zh-CN" sz="10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  <a:tc>
                  <a:txBody>
                    <a:bodyPr/>
                    <a:lstStyle/>
                    <a:p>
                      <a:pPr indent="267970" algn="ctr">
                        <a:spcAft>
                          <a:spcPts val="0"/>
                        </a:spcAft>
                      </a:pPr>
                      <a:r>
                        <a:rPr lang="zh-CN" sz="1000" kern="100" dirty="0">
                          <a:effectLst/>
                        </a:rPr>
                        <a:t>说明</a:t>
                      </a:r>
                      <a:endParaRPr lang="zh-CN" sz="10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</a:tr>
              <a:tr h="3536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CN" sz="1000" kern="100" dirty="0" smtClean="0">
                          <a:effectLst/>
                        </a:rPr>
                        <a:t>1</a:t>
                      </a:r>
                      <a:r>
                        <a:rPr lang="zh-CN" altLang="en-US" sz="1000" kern="100" dirty="0" smtClean="0">
                          <a:effectLst/>
                        </a:rPr>
                        <a:t>、</a:t>
                      </a:r>
                      <a:r>
                        <a:rPr lang="zh-CN" sz="1000" kern="100" dirty="0" smtClean="0">
                          <a:effectLst/>
                        </a:rPr>
                        <a:t>前景</a:t>
                      </a:r>
                      <a:endParaRPr lang="zh-CN" sz="10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00" kern="100">
                          <a:effectLst/>
                        </a:rPr>
                        <a:t>填充前景色。</a:t>
                      </a:r>
                      <a:endParaRPr lang="zh-CN" sz="10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</a:tr>
              <a:tr h="3536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CN" sz="1000" kern="100" dirty="0" smtClean="0">
                          <a:effectLst/>
                        </a:rPr>
                        <a:t>2</a:t>
                      </a:r>
                      <a:r>
                        <a:rPr lang="zh-CN" altLang="en-US" sz="1000" kern="100" dirty="0" smtClean="0">
                          <a:effectLst/>
                        </a:rPr>
                        <a:t>、</a:t>
                      </a:r>
                      <a:r>
                        <a:rPr lang="zh-CN" sz="1000" kern="100" dirty="0" smtClean="0">
                          <a:effectLst/>
                        </a:rPr>
                        <a:t>图案</a:t>
                      </a:r>
                      <a:endParaRPr lang="zh-CN" sz="10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00" kern="100">
                          <a:effectLst/>
                        </a:rPr>
                        <a:t>填充可定义的图案。</a:t>
                      </a:r>
                      <a:endParaRPr lang="zh-CN" sz="1000" kern="10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</a:tr>
              <a:tr h="35361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altLang="zh-CN" sz="1000" kern="100" dirty="0" smtClean="0">
                          <a:effectLst/>
                        </a:rPr>
                        <a:t>3</a:t>
                      </a:r>
                      <a:r>
                        <a:rPr lang="zh-CN" altLang="en-US" sz="1000" kern="100" dirty="0" smtClean="0">
                          <a:effectLst/>
                        </a:rPr>
                        <a:t>、</a:t>
                      </a:r>
                      <a:r>
                        <a:rPr lang="zh-CN" sz="1000" kern="100" dirty="0" smtClean="0">
                          <a:effectLst/>
                        </a:rPr>
                        <a:t>不透明度</a:t>
                      </a:r>
                      <a:endParaRPr lang="zh-CN" sz="10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00" kern="100" dirty="0">
                          <a:effectLst/>
                        </a:rPr>
                        <a:t>用于设定填充的不透明度。</a:t>
                      </a:r>
                      <a:endParaRPr lang="zh-CN" sz="1000" kern="100" dirty="0">
                        <a:effectLst/>
                        <a:latin typeface="Times New Roman" panose="02020603050405020304"/>
                        <a:ea typeface="宋体" panose="02010600030101010101" pitchFamily="2" charset="-122"/>
                      </a:endParaRPr>
                    </a:p>
                  </a:txBody>
                  <a:tcPr marL="68579" marR="68579" marT="0" marB="0" anchor="ctr"/>
                </a:tc>
              </a:tr>
            </a:tbl>
          </a:graphicData>
        </a:graphic>
      </p:graphicFrame>
      <p:sp>
        <p:nvSpPr>
          <p:cNvPr id="70713" name="标题 1"/>
          <p:cNvSpPr/>
          <p:nvPr/>
        </p:nvSpPr>
        <p:spPr>
          <a:xfrm>
            <a:off x="1749425" y="14763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、自由变换的基本操作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09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" name="组合 47"/>
          <p:cNvGrpSpPr/>
          <p:nvPr/>
        </p:nvGrpSpPr>
        <p:grpSpPr>
          <a:xfrm>
            <a:off x="676275" y="1971675"/>
            <a:ext cx="8137525" cy="1900238"/>
            <a:chOff x="641723" y="5014685"/>
            <a:chExt cx="8138351" cy="1900259"/>
          </a:xfrm>
        </p:grpSpPr>
        <p:grpSp>
          <p:nvGrpSpPr>
            <p:cNvPr id="72744" name="组合 76"/>
            <p:cNvGrpSpPr/>
            <p:nvPr/>
          </p:nvGrpSpPr>
          <p:grpSpPr>
            <a:xfrm>
              <a:off x="641723" y="5014685"/>
              <a:ext cx="8138351" cy="1900259"/>
              <a:chOff x="533397" y="3181246"/>
              <a:chExt cx="11474177" cy="2679674"/>
            </a:xfrm>
          </p:grpSpPr>
          <p:grpSp>
            <p:nvGrpSpPr>
              <p:cNvPr id="72745" name="组合 50"/>
              <p:cNvGrpSpPr/>
              <p:nvPr/>
            </p:nvGrpSpPr>
            <p:grpSpPr>
              <a:xfrm>
                <a:off x="533397" y="3181246"/>
                <a:ext cx="11474177" cy="2679674"/>
                <a:chOff x="1523997" y="2388304"/>
                <a:chExt cx="12749090" cy="2952301"/>
              </a:xfrm>
            </p:grpSpPr>
            <p:sp>
              <p:nvSpPr>
                <p:cNvPr id="53" name="矩形 52"/>
                <p:cNvSpPr/>
                <p:nvPr/>
              </p:nvSpPr>
              <p:spPr>
                <a:xfrm>
                  <a:off x="1523997" y="2736069"/>
                  <a:ext cx="12749090" cy="2604536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4" name="任意多边形 53"/>
                <p:cNvSpPr/>
                <p:nvPr/>
              </p:nvSpPr>
              <p:spPr>
                <a:xfrm>
                  <a:off x="1832403" y="2388304"/>
                  <a:ext cx="3444692" cy="577141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72748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2749" name="矩形 15"/>
            <p:cNvSpPr/>
            <p:nvPr/>
          </p:nvSpPr>
          <p:spPr>
            <a:xfrm>
              <a:off x="780819" y="5510282"/>
              <a:ext cx="7999255" cy="12002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制作图像时，常常需要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调整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某些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图层对象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大小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，这时就需要使用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“自由变换”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命令。选中需要变换的图层对象，执行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“编辑→自由变换”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命令（或使用快捷键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en-US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Ctrl+T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】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），图层对象的四周会出现带有角点的框（一般称之为</a:t>
              </a:r>
              <a:r>
                <a:rPr lang="zh-CN" altLang="zh-CN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“定界框”</a:t>
              </a:r>
              <a:r>
                <a:rPr lang="zh-CN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）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912" name="组合 38911"/>
          <p:cNvGrpSpPr/>
          <p:nvPr/>
        </p:nvGrpSpPr>
        <p:grpSpPr>
          <a:xfrm>
            <a:off x="768350" y="4048125"/>
            <a:ext cx="8158163" cy="2605088"/>
            <a:chOff x="655343" y="4172188"/>
            <a:chExt cx="8158456" cy="2604773"/>
          </a:xfrm>
        </p:grpSpPr>
        <p:grpSp>
          <p:nvGrpSpPr>
            <p:cNvPr id="72751" name="组合 56"/>
            <p:cNvGrpSpPr/>
            <p:nvPr/>
          </p:nvGrpSpPr>
          <p:grpSpPr>
            <a:xfrm>
              <a:off x="655343" y="4459110"/>
              <a:ext cx="2545082" cy="2046691"/>
              <a:chOff x="655343" y="4459110"/>
              <a:chExt cx="2545082" cy="2046691"/>
            </a:xfrm>
          </p:grpSpPr>
          <p:pic>
            <p:nvPicPr>
              <p:cNvPr id="72752" name="Picture 2" descr="C:\Users\Administrator\Desktop\变形金刚.png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55343" y="4459110"/>
                <a:ext cx="2545082" cy="174682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60" name="矩形 23"/>
              <p:cNvSpPr>
                <a:spLocks noChangeArrowheads="1"/>
              </p:cNvSpPr>
              <p:nvPr/>
            </p:nvSpPr>
            <p:spPr bwMode="auto">
              <a:xfrm>
                <a:off x="1312592" y="6169021"/>
                <a:ext cx="1457377" cy="3365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原始大小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  <p:grpSp>
          <p:nvGrpSpPr>
            <p:cNvPr id="72754" name="组合 61"/>
            <p:cNvGrpSpPr/>
            <p:nvPr/>
          </p:nvGrpSpPr>
          <p:grpSpPr>
            <a:xfrm>
              <a:off x="3775474" y="4172188"/>
              <a:ext cx="5038325" cy="2604773"/>
              <a:chOff x="3775474" y="4172188"/>
              <a:chExt cx="5038325" cy="2604773"/>
            </a:xfrm>
          </p:grpSpPr>
          <p:pic>
            <p:nvPicPr>
              <p:cNvPr id="72755" name="Picture 2" descr="C:\Users\Administrator\Desktop\变形金刚.png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75474" y="4885398"/>
                <a:ext cx="1302894" cy="89424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756" name="Picture 2" descr="C:\Users\Administrator\Desktop\变形金刚.png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018699" y="4172188"/>
                <a:ext cx="3795100" cy="260477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61" name="矩形 23"/>
              <p:cNvSpPr>
                <a:spLocks noChangeArrowheads="1"/>
              </p:cNvSpPr>
              <p:nvPr/>
            </p:nvSpPr>
            <p:spPr bwMode="auto">
              <a:xfrm>
                <a:off x="4051128" y="5940449"/>
                <a:ext cx="1458964" cy="3365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缩放后</a:t>
                </a:r>
                <a:endPara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</p:grpSp>
      </p:grpSp>
      <p:sp>
        <p:nvSpPr>
          <p:cNvPr id="72758" name="标题 1"/>
          <p:cNvSpPr/>
          <p:nvPr/>
        </p:nvSpPr>
        <p:spPr>
          <a:xfrm>
            <a:off x="1754188" y="1397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89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、自由变换的基本操作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7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5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5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8788" y="2044700"/>
            <a:ext cx="2600325" cy="4314825"/>
          </a:xfrm>
          <a:prstGeom prst="rect">
            <a:avLst/>
          </a:prstGeom>
          <a:noFill/>
          <a:ln w="28575">
            <a:noFill/>
          </a:ln>
        </p:spPr>
      </p:pic>
      <p:sp>
        <p:nvSpPr>
          <p:cNvPr id="60" name="椭圆 59"/>
          <p:cNvSpPr/>
          <p:nvPr/>
        </p:nvSpPr>
        <p:spPr bwMode="auto">
          <a:xfrm flipH="1">
            <a:off x="5516563" y="2052638"/>
            <a:ext cx="201613" cy="200025"/>
          </a:xfrm>
          <a:prstGeom prst="ellipse">
            <a:avLst/>
          </a:prstGeom>
          <a:noFill/>
          <a:ln w="190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矩形 60"/>
          <p:cNvSpPr/>
          <p:nvPr/>
        </p:nvSpPr>
        <p:spPr bwMode="auto">
          <a:xfrm flipH="1">
            <a:off x="5538788" y="4108450"/>
            <a:ext cx="182563" cy="182563"/>
          </a:xfrm>
          <a:prstGeom prst="rect">
            <a:avLst/>
          </a:prstGeom>
          <a:noFill/>
          <a:ln w="1905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63" name="直接连接符 62"/>
          <p:cNvCxnSpPr>
            <a:stCxn id="60" idx="6"/>
          </p:cNvCxnSpPr>
          <p:nvPr/>
        </p:nvCxnSpPr>
        <p:spPr>
          <a:xfrm flipH="1">
            <a:off x="3675063" y="2152650"/>
            <a:ext cx="1841500" cy="0"/>
          </a:xfrm>
          <a:prstGeom prst="line">
            <a:avLst/>
          </a:prstGeom>
          <a:ln w="19050" cap="flat" cmpd="sng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7" name="直接连接符 66"/>
          <p:cNvCxnSpPr>
            <a:stCxn id="60" idx="6"/>
          </p:cNvCxnSpPr>
          <p:nvPr/>
        </p:nvCxnSpPr>
        <p:spPr>
          <a:xfrm flipH="1">
            <a:off x="2579688" y="2152650"/>
            <a:ext cx="1095375" cy="1425575"/>
          </a:xfrm>
          <a:prstGeom prst="line">
            <a:avLst/>
          </a:prstGeom>
          <a:ln w="19050" cap="flat" cmpd="sng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" name="直接连接符 70"/>
          <p:cNvCxnSpPr>
            <a:stCxn id="60" idx="6"/>
          </p:cNvCxnSpPr>
          <p:nvPr/>
        </p:nvCxnSpPr>
        <p:spPr>
          <a:xfrm flipH="1">
            <a:off x="2579688" y="4202113"/>
            <a:ext cx="2962275" cy="0"/>
          </a:xfrm>
          <a:prstGeom prst="line">
            <a:avLst/>
          </a:prstGeom>
          <a:ln w="19050" cap="flat" cmpd="sng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3" name="直接连接符 72"/>
          <p:cNvCxnSpPr>
            <a:stCxn id="60" idx="6"/>
          </p:cNvCxnSpPr>
          <p:nvPr/>
        </p:nvCxnSpPr>
        <p:spPr>
          <a:xfrm flipH="1">
            <a:off x="3775075" y="5943600"/>
            <a:ext cx="1841500" cy="0"/>
          </a:xfrm>
          <a:prstGeom prst="line">
            <a:avLst/>
          </a:prstGeom>
          <a:ln w="19050" cap="flat" cmpd="sng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943" name="直接连接符 39942"/>
          <p:cNvCxnSpPr>
            <a:stCxn id="60" idx="6"/>
          </p:cNvCxnSpPr>
          <p:nvPr/>
        </p:nvCxnSpPr>
        <p:spPr>
          <a:xfrm flipH="1" flipV="1">
            <a:off x="2579688" y="4810125"/>
            <a:ext cx="1195387" cy="1133475"/>
          </a:xfrm>
          <a:prstGeom prst="line">
            <a:avLst/>
          </a:prstGeom>
          <a:ln w="19050" cap="flat" cmpd="sng">
            <a:solidFill>
              <a:srgbClr val="80808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66" name="矩形 23"/>
          <p:cNvSpPr>
            <a:spLocks noChangeArrowheads="1"/>
          </p:cNvSpPr>
          <p:nvPr/>
        </p:nvSpPr>
        <p:spPr bwMode="auto">
          <a:xfrm flipH="1">
            <a:off x="633413" y="3211513"/>
            <a:ext cx="2058988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6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定界框角点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6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定界框边点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6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定界框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74800" name="标题 1"/>
          <p:cNvSpPr/>
          <p:nvPr/>
        </p:nvSpPr>
        <p:spPr>
          <a:xfrm>
            <a:off x="1754188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60" grpId="0" animBg="1"/>
      <p:bldP spid="60" grpId="1" animBg="1"/>
      <p:bldP spid="61" grpId="0" animBg="1"/>
      <p:bldP spid="61" grpId="1" animBg="1"/>
      <p:bldP spid="6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、自由变换的基本操作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5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3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8" name="组合 47"/>
          <p:cNvGrpSpPr/>
          <p:nvPr/>
        </p:nvGrpSpPr>
        <p:grpSpPr>
          <a:xfrm>
            <a:off x="1357313" y="2098675"/>
            <a:ext cx="6096000" cy="1127125"/>
            <a:chOff x="1910363" y="2286295"/>
            <a:chExt cx="6096000" cy="1127125"/>
          </a:xfrm>
        </p:grpSpPr>
        <p:sp>
          <p:nvSpPr>
            <p:cNvPr id="49" name="任意多边形 48"/>
            <p:cNvSpPr/>
            <p:nvPr/>
          </p:nvSpPr>
          <p:spPr>
            <a:xfrm>
              <a:off x="1910363" y="2286295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2699350" y="2286295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6842" name="矩形 19"/>
            <p:cNvSpPr/>
            <p:nvPr/>
          </p:nvSpPr>
          <p:spPr>
            <a:xfrm>
              <a:off x="2892690" y="2523632"/>
              <a:ext cx="5113673" cy="307777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en-US" sz="1400" b="1" dirty="0">
                  <a:latin typeface="Arial" panose="020B0604020202020204" pitchFamily="34" charset="0"/>
                  <a:ea typeface="宋体" panose="02010600030101010101" pitchFamily="2" charset="-122"/>
                </a:rPr>
                <a:t>自由缩放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：可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随意缩放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图层对象的大小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357313" y="3078163"/>
            <a:ext cx="6096000" cy="1127125"/>
            <a:chOff x="1910363" y="3265414"/>
            <a:chExt cx="6096000" cy="1126563"/>
          </a:xfrm>
        </p:grpSpPr>
        <p:sp>
          <p:nvSpPr>
            <p:cNvPr id="53" name="任意多边形 52"/>
            <p:cNvSpPr/>
            <p:nvPr/>
          </p:nvSpPr>
          <p:spPr>
            <a:xfrm>
              <a:off x="1910363" y="3265414"/>
              <a:ext cx="788987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2699350" y="3265414"/>
              <a:ext cx="5307013" cy="731472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6846" name="矩形 20"/>
            <p:cNvSpPr/>
            <p:nvPr/>
          </p:nvSpPr>
          <p:spPr>
            <a:xfrm>
              <a:off x="2892689" y="3510827"/>
              <a:ext cx="5113673" cy="307624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en-US" sz="1400" b="1" dirty="0">
                  <a:latin typeface="Arial" panose="020B0604020202020204" pitchFamily="34" charset="0"/>
                  <a:ea typeface="宋体" panose="02010600030101010101" pitchFamily="2" charset="-122"/>
                </a:rPr>
                <a:t>等比缩放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：按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长宽比例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缩放图层对象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357313" y="4056063"/>
            <a:ext cx="6096000" cy="1127125"/>
            <a:chOff x="1910363" y="4243265"/>
            <a:chExt cx="6096000" cy="1127269"/>
          </a:xfrm>
        </p:grpSpPr>
        <p:sp>
          <p:nvSpPr>
            <p:cNvPr id="57" name="任意多边形 56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8" name="同侧圆角矩形 57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6850" name="矩形 21"/>
            <p:cNvSpPr/>
            <p:nvPr/>
          </p:nvSpPr>
          <p:spPr>
            <a:xfrm>
              <a:off x="2892690" y="4440141"/>
              <a:ext cx="5113672" cy="307816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zh-CN" altLang="en-US" sz="1400" b="1" dirty="0">
                  <a:latin typeface="Arial" panose="020B0604020202020204" pitchFamily="34" charset="0"/>
                  <a:ea typeface="宋体" panose="02010600030101010101" pitchFamily="2" charset="-122"/>
                </a:rPr>
                <a:t>中心等比缩放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：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按住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Shift+Alt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350963" y="5010150"/>
            <a:ext cx="6096000" cy="1127125"/>
            <a:chOff x="1910363" y="4243265"/>
            <a:chExt cx="6096000" cy="1127269"/>
          </a:xfrm>
        </p:grpSpPr>
        <p:sp>
          <p:nvSpPr>
            <p:cNvPr id="60" name="任意多边形 59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同侧圆角矩形 60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2" name="矩形 21"/>
            <p:cNvSpPr>
              <a:spLocks noChangeArrowheads="1"/>
            </p:cNvSpPr>
            <p:nvPr/>
          </p:nvSpPr>
          <p:spPr bwMode="auto">
            <a:xfrm>
              <a:off x="2893025" y="4294071"/>
              <a:ext cx="5113338" cy="900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342900" marR="0" lvl="0" indent="-342900" algn="l" defTabSz="914400" rtl="0" eaLnBrk="0" fontAlgn="base" latinLnBrk="0" hangingPunct="0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旋转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：可旋转图层对象。</a:t>
              </a:r>
              <a:endPara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       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按住【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Shift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】键不放，可按</a:t>
              </a:r>
              <a:r>
                <a:rPr kumimoji="0" lang="en-US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15°</a:t>
              </a:r>
              <a:r>
                <a:rPr kumimoji="0" lang="zh-CN" altLang="zh-CN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增量旋转</a:t>
              </a: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。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342900" marR="0" lvl="0" indent="-342900" algn="l" defTabSz="914400" rtl="0" eaLnBrk="0" fontAlgn="base" latinLnBrk="0" hangingPunct="0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anose="05000000000000000000" pitchFamily="2" charset="2"/>
                <a:buChar char="Ø"/>
                <a:defRPr/>
              </a:pP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6855" name="标题 1"/>
          <p:cNvSpPr/>
          <p:nvPr/>
        </p:nvSpPr>
        <p:spPr>
          <a:xfrm>
            <a:off x="1749425" y="13970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85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、自由变换选项栏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8853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885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888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aphicFrame>
        <p:nvGraphicFramePr>
          <p:cNvPr id="36875" name="对象 48"/>
          <p:cNvGraphicFramePr>
            <a:graphicFrameLocks noChangeAspect="1"/>
          </p:cNvGraphicFramePr>
          <p:nvPr/>
        </p:nvGraphicFramePr>
        <p:xfrm>
          <a:off x="625475" y="2281238"/>
          <a:ext cx="7913688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3436600" imgH="939800" progId="Visio.Drawing.11">
                  <p:embed/>
                </p:oleObj>
              </mc:Choice>
              <mc:Fallback>
                <p:oleObj name="" r:id="rId2" imgW="13436600" imgH="939800" progId="Visio.Drawing.11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5475" y="2281238"/>
                        <a:ext cx="7913688" cy="552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882650" y="3349625"/>
            <a:ext cx="8691563" cy="2308225"/>
            <a:chOff x="859525" y="3349442"/>
            <a:chExt cx="8691504" cy="2308324"/>
          </a:xfrm>
        </p:grpSpPr>
        <p:sp>
          <p:nvSpPr>
            <p:cNvPr id="78889" name="矩形 49"/>
            <p:cNvSpPr/>
            <p:nvPr/>
          </p:nvSpPr>
          <p:spPr>
            <a:xfrm>
              <a:off x="1753229" y="3349442"/>
              <a:ext cx="7797800" cy="23083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200000"/>
                </a:lnSpc>
              </a:pP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：设置</a:t>
              </a:r>
              <a:r>
                <a:rPr lang="en-US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水平缩放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，可按输入的百分比，水平缩放图层对象。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：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保持长宽比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，点击此按钮，可按当前元素的比例进行缩放。</a:t>
              </a: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：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设置垂直缩放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，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可按输入的百分比，垂直缩放图层对象。</a:t>
              </a: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：输入需要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旋转的角度值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，图层对象将按照该角度值进行旋转。</a:t>
              </a:r>
              <a:endParaRPr lang="zh-CN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78890" name="组合 1"/>
            <p:cNvGrpSpPr/>
            <p:nvPr/>
          </p:nvGrpSpPr>
          <p:grpSpPr>
            <a:xfrm>
              <a:off x="859525" y="3626725"/>
              <a:ext cx="876300" cy="1870760"/>
              <a:chOff x="859525" y="3626725"/>
              <a:chExt cx="876300" cy="1870760"/>
            </a:xfrm>
          </p:grpSpPr>
          <p:pic>
            <p:nvPicPr>
              <p:cNvPr id="78891" name="Picture 51" descr="a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30975" y="3626725"/>
                <a:ext cx="704850" cy="2286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8892" name="Picture 52" descr="d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92950" y="4233800"/>
                <a:ext cx="142875" cy="1143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8893" name="Picture 53" descr="h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30975" y="4726327"/>
                <a:ext cx="704850" cy="2286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8894" name="Picture 54" descr="c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59525" y="5268885"/>
                <a:ext cx="876300" cy="22860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78895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2.2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8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381000" y="1136650"/>
            <a:ext cx="8470900" cy="1338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通过上一节的学习，相信已经对“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矩形选框工具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”以及“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自由变换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”有了一定的认识，接下来将继续介绍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中基础的选框工具——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椭圆选框工具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2"/>
          <p:cNvSpPr/>
          <p:nvPr/>
        </p:nvSpPr>
        <p:spPr>
          <a:xfrm>
            <a:off x="479425" y="5553075"/>
            <a:ext cx="461962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 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猴哥形象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899" name="标题 1"/>
          <p:cNvSpPr/>
          <p:nvPr/>
        </p:nvSpPr>
        <p:spPr>
          <a:xfrm>
            <a:off x="1754188" y="139700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猴哥形象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7168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6275" y="2768600"/>
            <a:ext cx="2266950" cy="22574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168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3838" y="2749550"/>
            <a:ext cx="2405062" cy="227647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5" name="标题 1"/>
          <p:cNvSpPr/>
          <p:nvPr/>
        </p:nvSpPr>
        <p:spPr>
          <a:xfrm>
            <a:off x="1749425" y="1492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 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猴哥形象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82946" name="Picture 17" descr="QQ截图201507291701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5538" y="1658938"/>
            <a:ext cx="4276725" cy="4276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矩形 2"/>
          <p:cNvSpPr/>
          <p:nvPr/>
        </p:nvSpPr>
        <p:spPr>
          <a:xfrm>
            <a:off x="2224088" y="5945188"/>
            <a:ext cx="461962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 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猴哥形象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3" name="标题 1"/>
          <p:cNvSpPr/>
          <p:nvPr/>
        </p:nvSpPr>
        <p:spPr>
          <a:xfrm>
            <a:off x="1755775" y="1365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499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25425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、椭圆选框工具的基本操作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4998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499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3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503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276475"/>
            <a:ext cx="8137525" cy="1054100"/>
            <a:chOff x="641723" y="5014686"/>
            <a:chExt cx="8138351" cy="1053967"/>
          </a:xfrm>
        </p:grpSpPr>
        <p:grpSp>
          <p:nvGrpSpPr>
            <p:cNvPr id="85033" name="组合 76"/>
            <p:cNvGrpSpPr/>
            <p:nvPr/>
          </p:nvGrpSpPr>
          <p:grpSpPr>
            <a:xfrm>
              <a:off x="641723" y="5014686"/>
              <a:ext cx="8138351" cy="1053967"/>
              <a:chOff x="533397" y="3181247"/>
              <a:chExt cx="11474177" cy="1486265"/>
            </a:xfrm>
          </p:grpSpPr>
          <p:grpSp>
            <p:nvGrpSpPr>
              <p:cNvPr id="85034" name="组合 48"/>
              <p:cNvGrpSpPr/>
              <p:nvPr/>
            </p:nvGrpSpPr>
            <p:grpSpPr>
              <a:xfrm>
                <a:off x="533397" y="3181247"/>
                <a:ext cx="11474177" cy="1486265"/>
                <a:chOff x="1523997" y="2388304"/>
                <a:chExt cx="12749090" cy="1637475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6022"/>
                  <a:ext cx="12749090" cy="128975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3" y="2388304"/>
                  <a:ext cx="3444692" cy="577062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8503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5038" name="矩形 15"/>
            <p:cNvSpPr/>
            <p:nvPr/>
          </p:nvSpPr>
          <p:spPr>
            <a:xfrm>
              <a:off x="780819" y="5521566"/>
              <a:ext cx="7999255" cy="369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与矩形选框工具类似，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椭圆选框工具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也是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最常用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的选框工具之一。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671888" y="4078288"/>
            <a:ext cx="1947862" cy="1831975"/>
            <a:chOff x="928456" y="4388412"/>
            <a:chExt cx="1948157" cy="1832009"/>
          </a:xfrm>
        </p:grpSpPr>
        <p:pic>
          <p:nvPicPr>
            <p:cNvPr id="85040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8456" y="4388412"/>
              <a:ext cx="1948157" cy="1314025"/>
            </a:xfrm>
            <a:prstGeom prst="rect">
              <a:avLst/>
            </a:prstGeom>
            <a:noFill/>
            <a:ln w="28575">
              <a:noFill/>
            </a:ln>
          </p:spPr>
        </p:pic>
        <p:sp>
          <p:nvSpPr>
            <p:cNvPr id="55" name="矩形 23"/>
            <p:cNvSpPr>
              <a:spLocks noChangeArrowheads="1"/>
            </p:cNvSpPr>
            <p:nvPr/>
          </p:nvSpPr>
          <p:spPr bwMode="auto">
            <a:xfrm>
              <a:off x="1782660" y="5850526"/>
              <a:ext cx="498550" cy="3698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珍珠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305550" y="4078288"/>
            <a:ext cx="1627188" cy="1820862"/>
            <a:chOff x="6305985" y="4428484"/>
            <a:chExt cx="1626791" cy="1821095"/>
          </a:xfrm>
        </p:grpSpPr>
        <p:pic>
          <p:nvPicPr>
            <p:cNvPr id="85043" name="Picture 6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05985" y="4428484"/>
              <a:ext cx="1626791" cy="1469106"/>
            </a:xfrm>
            <a:prstGeom prst="rect">
              <a:avLst/>
            </a:prstGeom>
            <a:noFill/>
            <a:ln w="28575">
              <a:noFill/>
            </a:ln>
          </p:spPr>
        </p:pic>
        <p:sp>
          <p:nvSpPr>
            <p:cNvPr id="58" name="矩形 23"/>
            <p:cNvSpPr>
              <a:spLocks noChangeArrowheads="1"/>
            </p:cNvSpPr>
            <p:nvPr/>
          </p:nvSpPr>
          <p:spPr bwMode="auto">
            <a:xfrm>
              <a:off x="6864649" y="5912986"/>
              <a:ext cx="998294" cy="3365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钟表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9525" y="3889375"/>
            <a:ext cx="3373438" cy="1198563"/>
            <a:chOff x="9236" y="3888975"/>
            <a:chExt cx="3373200" cy="1198549"/>
          </a:xfrm>
        </p:grpSpPr>
        <p:sp>
          <p:nvSpPr>
            <p:cNvPr id="85046" name="TextBox 59"/>
            <p:cNvSpPr txBox="1"/>
            <p:nvPr/>
          </p:nvSpPr>
          <p:spPr>
            <a:xfrm>
              <a:off x="9236" y="4043162"/>
              <a:ext cx="3079689" cy="923330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C1EFFF">
                    <a:alpha val="0"/>
                  </a:srgbClr>
                </a:gs>
                <a:gs pos="10000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/>
              <a:tileRect/>
            </a:gradFill>
            <a:ln w="9525">
              <a:noFill/>
            </a:ln>
          </p:spPr>
          <p:txBody>
            <a:bodyPr anchor="ctr" anchorCtr="1">
              <a:spAutoFit/>
            </a:bodyPr>
            <a:p>
              <a:pPr eaLnBrk="0" hangingPunct="0">
                <a:buClrTx/>
                <a:buFontTx/>
              </a:pPr>
              <a:endParaRPr lang="zh-CN" altLang="en-US" sz="5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506" y="3967315"/>
              <a:ext cx="762474" cy="112020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85048" name="矩形 23"/>
            <p:cNvSpPr/>
            <p:nvPr/>
          </p:nvSpPr>
          <p:spPr>
            <a:xfrm>
              <a:off x="1210122" y="3888975"/>
              <a:ext cx="1423266" cy="662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思考：</a:t>
              </a:r>
              <a:endPara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049" name="矩形 23"/>
            <p:cNvSpPr/>
            <p:nvPr/>
          </p:nvSpPr>
          <p:spPr>
            <a:xfrm>
              <a:off x="1180471" y="4413676"/>
              <a:ext cx="2201965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生活中的圆形实物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直接连接符 3"/>
          <p:cNvSpPr/>
          <p:nvPr/>
        </p:nvSpPr>
        <p:spPr>
          <a:xfrm>
            <a:off x="1346200" y="462280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直接连接符 5"/>
          <p:cNvSpPr/>
          <p:nvPr/>
        </p:nvSpPr>
        <p:spPr>
          <a:xfrm>
            <a:off x="1377950" y="398303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直接连接符 6"/>
          <p:cNvSpPr/>
          <p:nvPr/>
        </p:nvSpPr>
        <p:spPr>
          <a:xfrm>
            <a:off x="1377950" y="35337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直接连接符 7"/>
          <p:cNvSpPr/>
          <p:nvPr/>
        </p:nvSpPr>
        <p:spPr>
          <a:xfrm>
            <a:off x="1377950" y="308610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直接连接符 8"/>
          <p:cNvSpPr/>
          <p:nvPr/>
        </p:nvSpPr>
        <p:spPr>
          <a:xfrm>
            <a:off x="1377950" y="263842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椭圆 9"/>
          <p:cNvSpPr/>
          <p:nvPr/>
        </p:nvSpPr>
        <p:spPr>
          <a:xfrm>
            <a:off x="482600" y="2373313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任意多边形 10"/>
          <p:cNvSpPr/>
          <p:nvPr/>
        </p:nvSpPr>
        <p:spPr>
          <a:xfrm>
            <a:off x="932674" y="3701525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 bwMode="auto">
          <a:xfrm>
            <a:off x="684269" y="2570359"/>
            <a:ext cx="2101549" cy="2101548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47"/>
          <p:cNvSpPr/>
          <p:nvPr/>
        </p:nvSpPr>
        <p:spPr>
          <a:xfrm>
            <a:off x="836613" y="3294063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4494213" y="2335213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4102100" y="2693988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3959225" y="3165475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4102100" y="3636963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4494213" y="4273550"/>
            <a:ext cx="100013" cy="450850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974975" y="2728913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【Shift】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不放，可创建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正圆选区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974975" y="3162300"/>
            <a:ext cx="6610350" cy="3079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【Alt】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不放，可创建以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起点为中心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的椭圆选区。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974975" y="3606800"/>
            <a:ext cx="6610350" cy="306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、按住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【Shift+Alt】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键不放，可创建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以起点为中心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的</a:t>
            </a:r>
            <a:r>
              <a:rPr lang="zh-CN" altLang="en-US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正圆选区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974975" y="4002088"/>
            <a:ext cx="5649913" cy="6318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25000"/>
              </a:lnSpc>
            </a:pP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、按下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Shift+M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键可以在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“矩形选框工具”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“椭圆选框工具”</a:t>
            </a:r>
            <a:endParaRPr lang="en-US" altLang="zh-CN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25000"/>
              </a:lnSpc>
            </a:pP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之间快速切换。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706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、椭圆选框工具的基本操作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7063" name="组合 3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706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8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9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9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9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9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9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9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709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7097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20" grpId="0"/>
      <p:bldP spid="21" grpId="0"/>
      <p:bldP spid="22" grpId="0"/>
      <p:bldP spid="2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909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、椭圆选框工具选项栏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9092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9093" name="组合 1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909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09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0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1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912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912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992" name="组合 46"/>
          <p:cNvGrpSpPr/>
          <p:nvPr/>
        </p:nvGrpSpPr>
        <p:grpSpPr>
          <a:xfrm>
            <a:off x="762000" y="2236788"/>
            <a:ext cx="7400925" cy="382587"/>
            <a:chOff x="682315" y="2055989"/>
            <a:chExt cx="7402279" cy="382410"/>
          </a:xfrm>
        </p:grpSpPr>
        <p:pic>
          <p:nvPicPr>
            <p:cNvPr id="89128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2315" y="2067277"/>
              <a:ext cx="7402279" cy="35983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9129" name="矩形 45"/>
            <p:cNvSpPr/>
            <p:nvPr/>
          </p:nvSpPr>
          <p:spPr>
            <a:xfrm>
              <a:off x="3239911" y="2055989"/>
              <a:ext cx="745067" cy="382410"/>
            </a:xfrm>
            <a:prstGeom prst="rect">
              <a:avLst/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1993" name="矩形 47"/>
          <p:cNvSpPr/>
          <p:nvPr/>
        </p:nvSpPr>
        <p:spPr>
          <a:xfrm>
            <a:off x="712788" y="2962275"/>
            <a:ext cx="7704137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消除锯齿：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消除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创建圆形、多边形等不规则选区时产生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锯齿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878013" y="3754438"/>
            <a:ext cx="5048250" cy="1757362"/>
            <a:chOff x="1725006" y="3839659"/>
            <a:chExt cx="5047390" cy="1757074"/>
          </a:xfrm>
        </p:grpSpPr>
        <p:grpSp>
          <p:nvGrpSpPr>
            <p:cNvPr id="89132" name="组合 5"/>
            <p:cNvGrpSpPr/>
            <p:nvPr/>
          </p:nvGrpSpPr>
          <p:grpSpPr>
            <a:xfrm>
              <a:off x="1725006" y="3845192"/>
              <a:ext cx="2031325" cy="1751541"/>
              <a:chOff x="1725006" y="3845192"/>
              <a:chExt cx="2031325" cy="1751541"/>
            </a:xfrm>
          </p:grpSpPr>
          <p:pic>
            <p:nvPicPr>
              <p:cNvPr id="89133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01510" y="3845192"/>
                <a:ext cx="1455737" cy="131286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9134" name="矩形 2"/>
              <p:cNvSpPr/>
              <p:nvPr/>
            </p:nvSpPr>
            <p:spPr>
              <a:xfrm>
                <a:off x="1725006" y="5258179"/>
                <a:ext cx="2031325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zh-CN" sz="1600" dirty="0">
                    <a:latin typeface="Arial" panose="020B0604020202020204" pitchFamily="34" charset="0"/>
                    <a:ea typeface="宋体" panose="02010600030101010101" pitchFamily="2" charset="-122"/>
                  </a:rPr>
                  <a:t>未勾选“消除锯齿”</a:t>
                </a:r>
                <a:endPara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89135" name="组合 4"/>
            <p:cNvGrpSpPr/>
            <p:nvPr/>
          </p:nvGrpSpPr>
          <p:grpSpPr>
            <a:xfrm>
              <a:off x="4741071" y="3839659"/>
              <a:ext cx="2031325" cy="1753985"/>
              <a:chOff x="4741071" y="3839659"/>
              <a:chExt cx="2031325" cy="1753985"/>
            </a:xfrm>
          </p:grpSpPr>
          <p:pic>
            <p:nvPicPr>
              <p:cNvPr id="89136" name="Picture 48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86605" y="3839659"/>
                <a:ext cx="1514475" cy="136207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9137" name="矩形 3"/>
              <p:cNvSpPr/>
              <p:nvPr/>
            </p:nvSpPr>
            <p:spPr>
              <a:xfrm>
                <a:off x="4741071" y="5224312"/>
                <a:ext cx="2031325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勾选“消除锯齿”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9138" name="标题 1"/>
          <p:cNvSpPr/>
          <p:nvPr/>
        </p:nvSpPr>
        <p:spPr>
          <a:xfrm>
            <a:off x="1749425" y="1365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4199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113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、图层的复制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1141" name="组合 3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114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4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5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6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117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117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7" name="组合 46"/>
          <p:cNvGrpSpPr/>
          <p:nvPr/>
        </p:nvGrpSpPr>
        <p:grpSpPr>
          <a:xfrm>
            <a:off x="676275" y="2016125"/>
            <a:ext cx="8137525" cy="1054100"/>
            <a:chOff x="641723" y="5014686"/>
            <a:chExt cx="8138351" cy="1053967"/>
          </a:xfrm>
        </p:grpSpPr>
        <p:grpSp>
          <p:nvGrpSpPr>
            <p:cNvPr id="91176" name="组合 76"/>
            <p:cNvGrpSpPr/>
            <p:nvPr/>
          </p:nvGrpSpPr>
          <p:grpSpPr>
            <a:xfrm>
              <a:off x="641723" y="5014686"/>
              <a:ext cx="8138351" cy="1053967"/>
              <a:chOff x="533397" y="3181247"/>
              <a:chExt cx="11474177" cy="1486265"/>
            </a:xfrm>
          </p:grpSpPr>
          <p:grpSp>
            <p:nvGrpSpPr>
              <p:cNvPr id="91177" name="组合 48"/>
              <p:cNvGrpSpPr/>
              <p:nvPr/>
            </p:nvGrpSpPr>
            <p:grpSpPr>
              <a:xfrm>
                <a:off x="533397" y="3181247"/>
                <a:ext cx="11474177" cy="1486265"/>
                <a:chOff x="1523997" y="2388304"/>
                <a:chExt cx="12749090" cy="1637475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6022"/>
                  <a:ext cx="12749090" cy="1289757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>
                <a:xfrm>
                  <a:off x="1832403" y="2388304"/>
                  <a:ext cx="3444692" cy="577062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9118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1181" name="矩形 15"/>
            <p:cNvSpPr/>
            <p:nvPr/>
          </p:nvSpPr>
          <p:spPr>
            <a:xfrm>
              <a:off x="780819" y="5521564"/>
              <a:ext cx="7999255" cy="36916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中可以对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图层进行复制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来得到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相同的元素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79588" y="3481388"/>
            <a:ext cx="5641975" cy="2354262"/>
            <a:chOff x="900982" y="3505553"/>
            <a:chExt cx="5641817" cy="2354263"/>
          </a:xfrm>
        </p:grpSpPr>
        <p:pic>
          <p:nvPicPr>
            <p:cNvPr id="91183" name="Picture 4" descr="２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0982" y="3505553"/>
              <a:ext cx="2305050" cy="235426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1184" name="右箭头 1"/>
            <p:cNvSpPr/>
            <p:nvPr/>
          </p:nvSpPr>
          <p:spPr>
            <a:xfrm>
              <a:off x="3499554" y="4488568"/>
              <a:ext cx="406400" cy="318294"/>
            </a:xfrm>
            <a:prstGeom prst="rightArrow">
              <a:avLst>
                <a:gd name="adj1" fmla="val 50000"/>
                <a:gd name="adj2" fmla="val 49996"/>
              </a:avLst>
            </a:prstGeom>
            <a:solidFill>
              <a:srgbClr val="00B0F0"/>
            </a:solidFill>
            <a:ln w="2857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91185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37749" y="3505553"/>
              <a:ext cx="2305050" cy="23542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1186" name="标题 1"/>
          <p:cNvSpPr/>
          <p:nvPr/>
        </p:nvSpPr>
        <p:spPr>
          <a:xfrm>
            <a:off x="1754188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357313" y="2109788"/>
            <a:ext cx="6096000" cy="1127125"/>
            <a:chOff x="1910363" y="2286295"/>
            <a:chExt cx="6096000" cy="1127125"/>
          </a:xfrm>
        </p:grpSpPr>
        <p:sp>
          <p:nvSpPr>
            <p:cNvPr id="5" name="任意多边形 4"/>
            <p:cNvSpPr/>
            <p:nvPr/>
          </p:nvSpPr>
          <p:spPr>
            <a:xfrm>
              <a:off x="1910363" y="2286295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2699350" y="2286295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188" name="矩形 19"/>
            <p:cNvSpPr/>
            <p:nvPr/>
          </p:nvSpPr>
          <p:spPr>
            <a:xfrm>
              <a:off x="2892690" y="2410742"/>
              <a:ext cx="5113673" cy="523220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latinLnBrk="1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在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“图层”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面板中，将需要复制的图层拖动到“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创建新图层”按钮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上，即可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复制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该图层。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357313" y="3089275"/>
            <a:ext cx="6096000" cy="1127125"/>
            <a:chOff x="1910363" y="3265414"/>
            <a:chExt cx="6096000" cy="1126563"/>
          </a:xfrm>
        </p:grpSpPr>
        <p:sp>
          <p:nvSpPr>
            <p:cNvPr id="9" name="任意多边形 8"/>
            <p:cNvSpPr/>
            <p:nvPr/>
          </p:nvSpPr>
          <p:spPr>
            <a:xfrm>
              <a:off x="1910363" y="3265414"/>
              <a:ext cx="788987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2699350" y="3265414"/>
              <a:ext cx="5307013" cy="731473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3192" name="矩形 20"/>
            <p:cNvSpPr/>
            <p:nvPr/>
          </p:nvSpPr>
          <p:spPr>
            <a:xfrm>
              <a:off x="2892689" y="3510827"/>
              <a:ext cx="5113673" cy="307624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对当前图层应用快捷键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【Ctrl+J】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，可复制当前图层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357313" y="4067175"/>
            <a:ext cx="6096000" cy="1127125"/>
            <a:chOff x="1910363" y="4243265"/>
            <a:chExt cx="6096000" cy="1127269"/>
          </a:xfrm>
        </p:grpSpPr>
        <p:sp>
          <p:nvSpPr>
            <p:cNvPr id="13" name="任意多边形 12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同侧圆角矩形 13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3196" name="矩形 21"/>
            <p:cNvSpPr/>
            <p:nvPr/>
          </p:nvSpPr>
          <p:spPr>
            <a:xfrm>
              <a:off x="2892690" y="4349818"/>
              <a:ext cx="5113672" cy="523287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在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“移动工具”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状态下，按住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Alt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】键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不放，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选中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需要复制的图层，并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拖动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即可复制当前图层。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9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319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1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、图层的复制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3201" name="组合 3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320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0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1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2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3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3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3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323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323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9" name="组合 58"/>
          <p:cNvGrpSpPr/>
          <p:nvPr/>
        </p:nvGrpSpPr>
        <p:grpSpPr>
          <a:xfrm>
            <a:off x="1357313" y="5038725"/>
            <a:ext cx="6096000" cy="1127125"/>
            <a:chOff x="1910363" y="4243265"/>
            <a:chExt cx="6096000" cy="1127269"/>
          </a:xfrm>
        </p:grpSpPr>
        <p:sp>
          <p:nvSpPr>
            <p:cNvPr id="60" name="任意多边形 59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spcCol="1270" anchor="ctr"/>
            <a:lstStyle/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同侧圆角矩形 60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3238" name="矩形 21"/>
            <p:cNvSpPr/>
            <p:nvPr/>
          </p:nvSpPr>
          <p:spPr>
            <a:xfrm>
              <a:off x="2892690" y="4248204"/>
              <a:ext cx="5113672" cy="738758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285750" indent="-285750" eaLnBrk="0" hangingPunct="0">
                <a:buFont typeface="Wingdings" panose="05000000000000000000" pitchFamily="2" charset="2"/>
                <a:buChar char="Ø"/>
              </a:pP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选择一个图层，点击鼠标右键，执行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“图层→复制图层”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命令，打开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“复制图层对话框”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，单击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“确定”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按钮即可复制该图层。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3239" name="标题 1"/>
          <p:cNvSpPr/>
          <p:nvPr/>
        </p:nvSpPr>
        <p:spPr>
          <a:xfrm>
            <a:off x="1754188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523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、撤销操作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5237" name="组合 30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523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3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527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4" name="组合 43"/>
          <p:cNvGrpSpPr/>
          <p:nvPr/>
        </p:nvGrpSpPr>
        <p:grpSpPr>
          <a:xfrm>
            <a:off x="676275" y="2016125"/>
            <a:ext cx="8137525" cy="1303338"/>
            <a:chOff x="641723" y="5014687"/>
            <a:chExt cx="8138351" cy="1301938"/>
          </a:xfrm>
        </p:grpSpPr>
        <p:grpSp>
          <p:nvGrpSpPr>
            <p:cNvPr id="95272" name="组合 76"/>
            <p:cNvGrpSpPr/>
            <p:nvPr/>
          </p:nvGrpSpPr>
          <p:grpSpPr>
            <a:xfrm>
              <a:off x="641723" y="5014687"/>
              <a:ext cx="8138351" cy="1301938"/>
              <a:chOff x="533397" y="3181247"/>
              <a:chExt cx="11474177" cy="1835944"/>
            </a:xfrm>
          </p:grpSpPr>
          <p:grpSp>
            <p:nvGrpSpPr>
              <p:cNvPr id="95273" name="组合 46"/>
              <p:cNvGrpSpPr/>
              <p:nvPr/>
            </p:nvGrpSpPr>
            <p:grpSpPr>
              <a:xfrm>
                <a:off x="533397" y="3181247"/>
                <a:ext cx="11474177" cy="1835944"/>
                <a:chOff x="1523997" y="2388304"/>
                <a:chExt cx="12749090" cy="2022730"/>
              </a:xfrm>
            </p:grpSpPr>
            <p:sp>
              <p:nvSpPr>
                <p:cNvPr id="49" name="矩形 48"/>
                <p:cNvSpPr/>
                <p:nvPr/>
              </p:nvSpPr>
              <p:spPr>
                <a:xfrm>
                  <a:off x="1523997" y="2735692"/>
                  <a:ext cx="12749090" cy="1675342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0" name="任意多边形 49"/>
                <p:cNvSpPr/>
                <p:nvPr/>
              </p:nvSpPr>
              <p:spPr>
                <a:xfrm>
                  <a:off x="1832403" y="2388304"/>
                  <a:ext cx="3444692" cy="576515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9527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277" name="矩形 15"/>
            <p:cNvSpPr/>
            <p:nvPr/>
          </p:nvSpPr>
          <p:spPr>
            <a:xfrm>
              <a:off x="780819" y="5465126"/>
              <a:ext cx="7999255" cy="80159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在绘制和编辑图像的过程中，经常会出现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失误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或对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创作的效果不满意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。当希望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恢复到前一步或原来的图像效果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时，可以使用一系列的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撤销操作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命令。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9" name="直接连接符 78"/>
          <p:cNvSpPr/>
          <p:nvPr/>
        </p:nvSpPr>
        <p:spPr>
          <a:xfrm>
            <a:off x="1520825" y="573405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0" name="直接连接符 79"/>
          <p:cNvSpPr/>
          <p:nvPr/>
        </p:nvSpPr>
        <p:spPr>
          <a:xfrm>
            <a:off x="1520825" y="493553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1" name="直接连接符 80"/>
          <p:cNvSpPr/>
          <p:nvPr/>
        </p:nvSpPr>
        <p:spPr>
          <a:xfrm>
            <a:off x="1520825" y="448786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" name="直接连接符 81"/>
          <p:cNvSpPr/>
          <p:nvPr/>
        </p:nvSpPr>
        <p:spPr>
          <a:xfrm>
            <a:off x="1520825" y="40401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3" name="椭圆 82"/>
          <p:cNvSpPr/>
          <p:nvPr/>
        </p:nvSpPr>
        <p:spPr>
          <a:xfrm>
            <a:off x="625475" y="3638550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4" name="任意多边形 83"/>
          <p:cNvSpPr/>
          <p:nvPr/>
        </p:nvSpPr>
        <p:spPr>
          <a:xfrm>
            <a:off x="1076169" y="4854298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5" name="椭圆 84"/>
          <p:cNvSpPr/>
          <p:nvPr/>
        </p:nvSpPr>
        <p:spPr bwMode="auto">
          <a:xfrm>
            <a:off x="827764" y="3836022"/>
            <a:ext cx="2101549" cy="2101549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6" name="矩形 147"/>
          <p:cNvSpPr/>
          <p:nvPr/>
        </p:nvSpPr>
        <p:spPr>
          <a:xfrm>
            <a:off x="979488" y="4559300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任意多边形 86"/>
          <p:cNvSpPr/>
          <p:nvPr/>
        </p:nvSpPr>
        <p:spPr>
          <a:xfrm>
            <a:off x="4637088" y="3736975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8" name="任意多边形 87"/>
          <p:cNvSpPr/>
          <p:nvPr/>
        </p:nvSpPr>
        <p:spPr>
          <a:xfrm>
            <a:off x="4244975" y="4095750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9" name="任意多边形 88"/>
          <p:cNvSpPr/>
          <p:nvPr/>
        </p:nvSpPr>
        <p:spPr>
          <a:xfrm>
            <a:off x="4102100" y="4567238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0" name="任意多边形 89"/>
          <p:cNvSpPr/>
          <p:nvPr/>
        </p:nvSpPr>
        <p:spPr>
          <a:xfrm>
            <a:off x="4244975" y="5038725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1" name="任意多边形 90"/>
          <p:cNvSpPr/>
          <p:nvPr/>
        </p:nvSpPr>
        <p:spPr>
          <a:xfrm>
            <a:off x="4637088" y="5426075"/>
            <a:ext cx="100013" cy="450850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3106738" y="4130675"/>
            <a:ext cx="6610350" cy="3063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、撤销上一步操作：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执行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“编辑→还原”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命令（或使用快捷键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Ctrl+Z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106738" y="4564063"/>
            <a:ext cx="6610350" cy="3063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撤销多步操作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执行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“编辑→后退一步”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命令（快捷键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Alt+Ctrl+Z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3127375" y="5065713"/>
            <a:ext cx="6005513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、撤销到操作过程中的任意步骤：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执行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“窗口→历史记录”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命令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选择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endParaRPr lang="en-US" altLang="zh-CN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历史记录”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下的任何一步操作，图像即恢复到该操作时的状态。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5294" name="标题 1"/>
          <p:cNvSpPr/>
          <p:nvPr/>
        </p:nvSpPr>
        <p:spPr>
          <a:xfrm>
            <a:off x="1754188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2.3【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6" grpId="0"/>
      <p:bldP spid="92" grpId="0"/>
      <p:bldP spid="93" grpId="0"/>
      <p:bldP spid="9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1" name="标题 1"/>
          <p:cNvSpPr/>
          <p:nvPr/>
        </p:nvSpPr>
        <p:spPr>
          <a:xfrm>
            <a:off x="1754188" y="13493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时尚手机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1"/>
          <p:cNvSpPr/>
          <p:nvPr/>
        </p:nvSpPr>
        <p:spPr>
          <a:xfrm>
            <a:off x="841375" y="1474788"/>
            <a:ext cx="8455025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随着电子技术的发展，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已成为一款大众化的通信设备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70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01800" y="2322513"/>
            <a:ext cx="5695950" cy="28098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29" name="标题 1"/>
          <p:cNvSpPr/>
          <p:nvPr/>
        </p:nvSpPr>
        <p:spPr>
          <a:xfrm>
            <a:off x="2686050" y="984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时尚手机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99330" name="Picture 17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9738" y="893763"/>
            <a:ext cx="3170237" cy="467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矩形 2"/>
          <p:cNvSpPr/>
          <p:nvPr/>
        </p:nvSpPr>
        <p:spPr>
          <a:xfrm>
            <a:off x="1643063" y="5708650"/>
            <a:ext cx="6356350" cy="7572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本案例将带领大家绘制一款</a:t>
            </a:r>
            <a:r>
              <a:rPr lang="zh-CN" altLang="zh-CN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时尚手机</a:t>
            </a:r>
            <a:r>
              <a:rPr lang="zh-CN" altLang="zh-CN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通过本案例的学习，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5000"/>
              </a:lnSpc>
            </a:pP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读者能够掌握</a:t>
            </a:r>
            <a:r>
              <a:rPr lang="zh-CN" altLang="zh-CN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栅格化图层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zh-CN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选区的修改</a:t>
            </a:r>
            <a:r>
              <a: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相关知识。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137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30480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、智能对象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1381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138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8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39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0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141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141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117725"/>
            <a:ext cx="8137525" cy="2070100"/>
            <a:chOff x="641723" y="5014687"/>
            <a:chExt cx="8138351" cy="2069483"/>
          </a:xfrm>
        </p:grpSpPr>
        <p:grpSp>
          <p:nvGrpSpPr>
            <p:cNvPr id="101416" name="组合 76"/>
            <p:cNvGrpSpPr/>
            <p:nvPr/>
          </p:nvGrpSpPr>
          <p:grpSpPr>
            <a:xfrm>
              <a:off x="641723" y="5014687"/>
              <a:ext cx="8138351" cy="2069483"/>
              <a:chOff x="533397" y="3181247"/>
              <a:chExt cx="11474177" cy="2918307"/>
            </a:xfrm>
          </p:grpSpPr>
          <p:grpSp>
            <p:nvGrpSpPr>
              <p:cNvPr id="101417" name="组合 48"/>
              <p:cNvGrpSpPr/>
              <p:nvPr/>
            </p:nvGrpSpPr>
            <p:grpSpPr>
              <a:xfrm>
                <a:off x="533397" y="3181247"/>
                <a:ext cx="11474177" cy="2918307"/>
                <a:chOff x="1523997" y="2388304"/>
                <a:chExt cx="12749090" cy="3215211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962"/>
                  <a:ext cx="12749090" cy="2867553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3" y="2388304"/>
                  <a:ext cx="3444692" cy="576963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1420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421" name="矩形 15"/>
            <p:cNvSpPr/>
            <p:nvPr/>
          </p:nvSpPr>
          <p:spPr>
            <a:xfrm>
              <a:off x="780819" y="5487709"/>
              <a:ext cx="7999255" cy="15876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35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智能对象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是一个嵌入到当前文档中的文件，它可以包含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，也可以包含在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Illustrator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中创建的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矢量图形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智能对象与普通图层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的区别在与，它能够保留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对象的源内容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和所有的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原始特征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中对其进行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放大、缩小及旋转时，图像不会失真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097088" y="4427538"/>
            <a:ext cx="4860925" cy="1843087"/>
            <a:chOff x="1922220" y="4354288"/>
            <a:chExt cx="4861481" cy="1843430"/>
          </a:xfrm>
        </p:grpSpPr>
        <p:pic>
          <p:nvPicPr>
            <p:cNvPr id="101423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22220" y="4354289"/>
              <a:ext cx="1820744" cy="143691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1424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29308" y="4354288"/>
              <a:ext cx="1854393" cy="14369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1425" name="矩形 56"/>
            <p:cNvSpPr/>
            <p:nvPr/>
          </p:nvSpPr>
          <p:spPr>
            <a:xfrm>
              <a:off x="2137232" y="5859164"/>
              <a:ext cx="1415772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rPr>
                <a:t>智能对象图层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1426" name="矩形 57"/>
            <p:cNvSpPr/>
            <p:nvPr/>
          </p:nvSpPr>
          <p:spPr>
            <a:xfrm>
              <a:off x="5312004" y="5859164"/>
              <a:ext cx="1005403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rPr>
                <a:t>普通图层</a:t>
              </a:r>
              <a:endParaRPr lang="zh-CN" altLang="en-US" sz="16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1427" name="标题 1"/>
          <p:cNvSpPr/>
          <p:nvPr/>
        </p:nvSpPr>
        <p:spPr>
          <a:xfrm>
            <a:off x="1749425" y="128588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342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、修改选区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3429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343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3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4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5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346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346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5" name="右箭头 54"/>
          <p:cNvSpPr/>
          <p:nvPr/>
        </p:nvSpPr>
        <p:spPr>
          <a:xfrm>
            <a:off x="5365750" y="4624388"/>
            <a:ext cx="314325" cy="301625"/>
          </a:xfrm>
          <a:prstGeom prst="rightArrow">
            <a:avLst>
              <a:gd name="adj1" fmla="val 50000"/>
              <a:gd name="adj2" fmla="val 49987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6300788" y="3363913"/>
            <a:ext cx="1414462" cy="3211512"/>
            <a:chOff x="6311547" y="2348413"/>
            <a:chExt cx="1534235" cy="3481770"/>
          </a:xfrm>
        </p:grpSpPr>
        <p:pic>
          <p:nvPicPr>
            <p:cNvPr id="103465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11547" y="2348413"/>
              <a:ext cx="1534235" cy="128591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3466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11547" y="4212229"/>
              <a:ext cx="1534235" cy="127705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3" name="矩形 56"/>
            <p:cNvSpPr>
              <a:spLocks noChangeArrowheads="1"/>
            </p:cNvSpPr>
            <p:nvPr/>
          </p:nvSpPr>
          <p:spPr bwMode="auto">
            <a:xfrm>
              <a:off x="6576724" y="3632348"/>
              <a:ext cx="1003882" cy="337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普通选区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4" name="矩形 56"/>
            <p:cNvSpPr>
              <a:spLocks noChangeArrowheads="1"/>
            </p:cNvSpPr>
            <p:nvPr/>
          </p:nvSpPr>
          <p:spPr bwMode="auto">
            <a:xfrm>
              <a:off x="6373536" y="5491128"/>
              <a:ext cx="1415423" cy="339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创建选区边界</a:t>
              </a:r>
              <a:endPara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76275" y="1982788"/>
            <a:ext cx="8151813" cy="1009650"/>
            <a:chOff x="641723" y="5014689"/>
            <a:chExt cx="8152867" cy="1008461"/>
          </a:xfrm>
        </p:grpSpPr>
        <p:grpSp>
          <p:nvGrpSpPr>
            <p:cNvPr id="103470" name="组合 76"/>
            <p:cNvGrpSpPr/>
            <p:nvPr/>
          </p:nvGrpSpPr>
          <p:grpSpPr>
            <a:xfrm>
              <a:off x="641723" y="5014689"/>
              <a:ext cx="8138351" cy="1008461"/>
              <a:chOff x="533397" y="3181247"/>
              <a:chExt cx="11474177" cy="1422093"/>
            </a:xfrm>
          </p:grpSpPr>
          <p:grpSp>
            <p:nvGrpSpPr>
              <p:cNvPr id="103471" name="组合 48"/>
              <p:cNvGrpSpPr/>
              <p:nvPr/>
            </p:nvGrpSpPr>
            <p:grpSpPr>
              <a:xfrm>
                <a:off x="533397" y="3181247"/>
                <a:ext cx="11474177" cy="1422093"/>
                <a:chOff x="1523997" y="2388304"/>
                <a:chExt cx="12749090" cy="1566775"/>
              </a:xfrm>
            </p:grpSpPr>
            <p:sp>
              <p:nvSpPr>
                <p:cNvPr id="71" name="矩形 70"/>
                <p:cNvSpPr/>
                <p:nvPr/>
              </p:nvSpPr>
              <p:spPr>
                <a:xfrm>
                  <a:off x="1523997" y="2735654"/>
                  <a:ext cx="12749444" cy="1219425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72" name="任意多边形 71"/>
                <p:cNvSpPr/>
                <p:nvPr/>
              </p:nvSpPr>
              <p:spPr>
                <a:xfrm>
                  <a:off x="1832411" y="2388304"/>
                  <a:ext cx="3444788" cy="576455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0347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3475" name="矩形 15"/>
            <p:cNvSpPr/>
            <p:nvPr/>
          </p:nvSpPr>
          <p:spPr>
            <a:xfrm>
              <a:off x="795335" y="5528015"/>
              <a:ext cx="7999255" cy="36928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选区创建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完成后，往往需要对选区进行调整，才能使选区符合要求。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36625" y="3176588"/>
            <a:ext cx="4138613" cy="3341687"/>
            <a:chOff x="936624" y="3176588"/>
            <a:chExt cx="4138189" cy="3341687"/>
          </a:xfrm>
        </p:grpSpPr>
        <p:grpSp>
          <p:nvGrpSpPr>
            <p:cNvPr id="103477" name="组合 46"/>
            <p:cNvGrpSpPr/>
            <p:nvPr/>
          </p:nvGrpSpPr>
          <p:grpSpPr>
            <a:xfrm>
              <a:off x="936624" y="3176588"/>
              <a:ext cx="4138189" cy="3341687"/>
              <a:chOff x="2408238" y="3589514"/>
              <a:chExt cx="3821045" cy="3623809"/>
            </a:xfrm>
          </p:grpSpPr>
          <p:grpSp>
            <p:nvGrpSpPr>
              <p:cNvPr id="103478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1" name="椭圆 50"/>
                <p:cNvSpPr/>
                <p:nvPr/>
              </p:nvSpPr>
              <p:spPr>
                <a:xfrm>
                  <a:off x="2714194" y="995130"/>
                  <a:ext cx="519167" cy="519582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圆角矩形 51"/>
                <p:cNvSpPr/>
                <p:nvPr/>
              </p:nvSpPr>
              <p:spPr bwMode="auto">
                <a:xfrm>
                  <a:off x="2844356" y="1097104"/>
                  <a:ext cx="3725873" cy="3305259"/>
                </a:xfrm>
                <a:prstGeom prst="roundRect">
                  <a:avLst>
                    <a:gd name="adj" fmla="val 7320"/>
                  </a:avLst>
                </a:prstGeom>
                <a:solidFill>
                  <a:schemeClr val="bg1"/>
                </a:solidFill>
                <a:ln w="31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椭圆 52"/>
                <p:cNvSpPr/>
                <p:nvPr/>
              </p:nvSpPr>
              <p:spPr>
                <a:xfrm>
                  <a:off x="2714194" y="995130"/>
                  <a:ext cx="519167" cy="519582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4" name="椭圆 53"/>
                <p:cNvSpPr/>
                <p:nvPr/>
              </p:nvSpPr>
              <p:spPr>
                <a:xfrm>
                  <a:off x="2757089" y="1038833"/>
                  <a:ext cx="431900" cy="430558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1</a:t>
                  </a: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103483" name="矩形 49"/>
              <p:cNvSpPr/>
              <p:nvPr/>
            </p:nvSpPr>
            <p:spPr>
              <a:xfrm>
                <a:off x="2631546" y="4459113"/>
                <a:ext cx="3563869" cy="46128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lnSpc>
                    <a:spcPct val="135000"/>
                  </a:lnSpc>
                </a:pP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3484" name="矩形 23"/>
            <p:cNvSpPr/>
            <p:nvPr/>
          </p:nvSpPr>
          <p:spPr>
            <a:xfrm>
              <a:off x="2039399" y="3311611"/>
              <a:ext cx="2594906" cy="5959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创建选区边界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485" name="矩形 1"/>
            <p:cNvSpPr/>
            <p:nvPr/>
          </p:nvSpPr>
          <p:spPr>
            <a:xfrm>
              <a:off x="1148554" y="3868007"/>
              <a:ext cx="3891969" cy="258532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执行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“选择→修改→边界”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命令，可以将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选区的边界向内部和外部扩展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。在“边界选区”对话框中，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“宽度”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用于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设置选区扩展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的像素值，例如，将“宽度”设置为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30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像素时，原选区会分别向外和向内扩展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15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像素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3486" name="标题 1"/>
          <p:cNvSpPr/>
          <p:nvPr/>
        </p:nvSpPr>
        <p:spPr>
          <a:xfrm>
            <a:off x="1754188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5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547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、修改选区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5477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547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7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8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49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550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551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8" name="组合 67"/>
          <p:cNvGrpSpPr/>
          <p:nvPr/>
        </p:nvGrpSpPr>
        <p:grpSpPr>
          <a:xfrm>
            <a:off x="687388" y="2393950"/>
            <a:ext cx="3821112" cy="3171825"/>
            <a:chOff x="676275" y="3454930"/>
            <a:chExt cx="3821045" cy="3171648"/>
          </a:xfrm>
        </p:grpSpPr>
        <p:grpSp>
          <p:nvGrpSpPr>
            <p:cNvPr id="105512" name="组合 63"/>
            <p:cNvGrpSpPr/>
            <p:nvPr/>
          </p:nvGrpSpPr>
          <p:grpSpPr>
            <a:xfrm>
              <a:off x="676275" y="3454930"/>
              <a:ext cx="3821045" cy="3171648"/>
              <a:chOff x="2408238" y="3589514"/>
              <a:chExt cx="3821045" cy="3171648"/>
            </a:xfrm>
          </p:grpSpPr>
          <p:grpSp>
            <p:nvGrpSpPr>
              <p:cNvPr id="105513" name="组合 45"/>
              <p:cNvGrpSpPr/>
              <p:nvPr/>
            </p:nvGrpSpPr>
            <p:grpSpPr>
              <a:xfrm>
                <a:off x="2408238" y="3589514"/>
                <a:ext cx="3821045" cy="3171648"/>
                <a:chOff x="2714194" y="995130"/>
                <a:chExt cx="3856035" cy="2982095"/>
              </a:xfrm>
            </p:grpSpPr>
            <p:sp>
              <p:nvSpPr>
                <p:cNvPr id="58" name="椭圆 57"/>
                <p:cNvSpPr/>
                <p:nvPr/>
              </p:nvSpPr>
              <p:spPr>
                <a:xfrm>
                  <a:off x="2714194" y="995130"/>
                  <a:ext cx="519051" cy="519404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圆角矩形 61"/>
                <p:cNvSpPr/>
                <p:nvPr/>
              </p:nvSpPr>
              <p:spPr bwMode="auto">
                <a:xfrm>
                  <a:off x="2843956" y="1096623"/>
                  <a:ext cx="3726273" cy="2880602"/>
                </a:xfrm>
                <a:prstGeom prst="roundRect">
                  <a:avLst>
                    <a:gd name="adj" fmla="val 7320"/>
                  </a:avLst>
                </a:prstGeom>
                <a:solidFill>
                  <a:schemeClr val="bg1"/>
                </a:solidFill>
                <a:ln w="31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714194" y="995130"/>
                  <a:ext cx="519051" cy="519404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1" name="椭圆 60"/>
                <p:cNvSpPr/>
                <p:nvPr/>
              </p:nvSpPr>
              <p:spPr>
                <a:xfrm>
                  <a:off x="2757448" y="1038414"/>
                  <a:ext cx="430941" cy="431344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2</a:t>
                  </a: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105518" name="矩形 54"/>
              <p:cNvSpPr/>
              <p:nvPr/>
            </p:nvSpPr>
            <p:spPr>
              <a:xfrm>
                <a:off x="2631546" y="4459113"/>
                <a:ext cx="3563869" cy="213334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>
                  <a:lnSpc>
                    <a:spcPct val="125000"/>
                  </a:lnSpc>
                </a:pP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“平滑”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命令用于使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选区边缘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变得更加柔和。执行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“选择→修改→平滑”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命令，将弹出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“平滑选区”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对话框，在对话框中输入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“取样半径”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值后即可对选区进行平滑修改。</a:t>
                </a:r>
                <a:endParaRPr lang="zh-CN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5519" name="矩形 23"/>
            <p:cNvSpPr/>
            <p:nvPr/>
          </p:nvSpPr>
          <p:spPr>
            <a:xfrm>
              <a:off x="1942889" y="3646508"/>
              <a:ext cx="1777652" cy="662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平滑选区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右箭头 68"/>
          <p:cNvSpPr/>
          <p:nvPr/>
        </p:nvSpPr>
        <p:spPr>
          <a:xfrm>
            <a:off x="4986338" y="3703638"/>
            <a:ext cx="341312" cy="327025"/>
          </a:xfrm>
          <a:prstGeom prst="rightArrow">
            <a:avLst>
              <a:gd name="adj1" fmla="val 50000"/>
              <a:gd name="adj2" fmla="val 50063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993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8463" y="3086100"/>
            <a:ext cx="2906712" cy="1493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5522" name="标题 1"/>
          <p:cNvSpPr/>
          <p:nvPr/>
        </p:nvSpPr>
        <p:spPr>
          <a:xfrm>
            <a:off x="1754188" y="1381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752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、修改选区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7525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752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2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3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4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755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755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525463" y="2149475"/>
            <a:ext cx="3821112" cy="3624263"/>
            <a:chOff x="676275" y="3454930"/>
            <a:chExt cx="3821045" cy="3623809"/>
          </a:xfrm>
        </p:grpSpPr>
        <p:grpSp>
          <p:nvGrpSpPr>
            <p:cNvPr id="107560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107561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1" name="椭圆 50"/>
                <p:cNvSpPr/>
                <p:nvPr/>
              </p:nvSpPr>
              <p:spPr>
                <a:xfrm>
                  <a:off x="2714194" y="995130"/>
                  <a:ext cx="519051" cy="519368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圆角矩形 51"/>
                <p:cNvSpPr/>
                <p:nvPr/>
              </p:nvSpPr>
              <p:spPr bwMode="auto">
                <a:xfrm>
                  <a:off x="2843956" y="1096616"/>
                  <a:ext cx="3726273" cy="3305747"/>
                </a:xfrm>
                <a:prstGeom prst="roundRect">
                  <a:avLst>
                    <a:gd name="adj" fmla="val 7320"/>
                  </a:avLst>
                </a:prstGeom>
                <a:solidFill>
                  <a:schemeClr val="bg1"/>
                </a:solidFill>
                <a:ln w="31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椭圆 52"/>
                <p:cNvSpPr/>
                <p:nvPr/>
              </p:nvSpPr>
              <p:spPr>
                <a:xfrm>
                  <a:off x="2714194" y="995130"/>
                  <a:ext cx="519051" cy="51936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4" name="椭圆 53"/>
                <p:cNvSpPr/>
                <p:nvPr/>
              </p:nvSpPr>
              <p:spPr>
                <a:xfrm>
                  <a:off x="2757448" y="1038411"/>
                  <a:ext cx="430941" cy="431314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3</a:t>
                  </a: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107566" name="矩形 49"/>
              <p:cNvSpPr/>
              <p:nvPr/>
            </p:nvSpPr>
            <p:spPr>
              <a:xfrm>
                <a:off x="2631546" y="4459113"/>
                <a:ext cx="3563869" cy="191866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扩展”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命令用于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向四周扩展选区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。创建选区后，执行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“选择→修改→扩展”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命令，在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“扩展选区”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对话框中设置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“扩展量”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即可扩展选区。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7567" name="矩形 23"/>
            <p:cNvSpPr/>
            <p:nvPr/>
          </p:nvSpPr>
          <p:spPr>
            <a:xfrm>
              <a:off x="1942889" y="3601352"/>
              <a:ext cx="1777652" cy="5810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扩展选区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右箭头 54"/>
          <p:cNvSpPr/>
          <p:nvPr/>
        </p:nvSpPr>
        <p:spPr>
          <a:xfrm>
            <a:off x="5151438" y="3854450"/>
            <a:ext cx="341312" cy="327025"/>
          </a:xfrm>
          <a:prstGeom prst="rightArrow">
            <a:avLst>
              <a:gd name="adj1" fmla="val 50000"/>
              <a:gd name="adj2" fmla="val 50063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65813" y="2306638"/>
            <a:ext cx="2154237" cy="3467100"/>
            <a:chOff x="5865813" y="2306638"/>
            <a:chExt cx="2154237" cy="3467100"/>
          </a:xfrm>
        </p:grpSpPr>
        <p:pic>
          <p:nvPicPr>
            <p:cNvPr id="10757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65813" y="2306638"/>
              <a:ext cx="2117725" cy="1509712"/>
            </a:xfrm>
            <a:prstGeom prst="rect">
              <a:avLst/>
            </a:prstGeom>
            <a:noFill/>
            <a:ln w="3175" cap="flat" cmpd="sng">
              <a:solidFill>
                <a:srgbClr val="D9D9D9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107571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76925" y="4249738"/>
              <a:ext cx="2143125" cy="1524000"/>
            </a:xfrm>
            <a:prstGeom prst="rect">
              <a:avLst/>
            </a:prstGeom>
            <a:noFill/>
            <a:ln w="9525" cap="flat" cmpd="sng">
              <a:solidFill>
                <a:srgbClr val="D9D9D9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07572" name="矩形 58"/>
            <p:cNvSpPr/>
            <p:nvPr/>
          </p:nvSpPr>
          <p:spPr>
            <a:xfrm>
              <a:off x="7118350" y="4254500"/>
              <a:ext cx="800100" cy="33813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扩展后</a:t>
              </a:r>
              <a:endParaRPr lang="zh-CN" altLang="en-US" sz="1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7573" name="矩形 61"/>
            <p:cNvSpPr/>
            <p:nvPr/>
          </p:nvSpPr>
          <p:spPr>
            <a:xfrm>
              <a:off x="7118350" y="2325688"/>
              <a:ext cx="800100" cy="3381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6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扩展前</a:t>
              </a:r>
              <a:endParaRPr lang="zh-CN" altLang="en-US" sz="16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7574" name="标题 1"/>
          <p:cNvSpPr/>
          <p:nvPr/>
        </p:nvSpPr>
        <p:spPr>
          <a:xfrm>
            <a:off x="1749425" y="136525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957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、修改选区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09573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0957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7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8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59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0960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0960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525463" y="2149475"/>
            <a:ext cx="3821112" cy="3624263"/>
            <a:chOff x="676275" y="3454930"/>
            <a:chExt cx="3821045" cy="3623809"/>
          </a:xfrm>
        </p:grpSpPr>
        <p:grpSp>
          <p:nvGrpSpPr>
            <p:cNvPr id="109608" name="组合 46"/>
            <p:cNvGrpSpPr/>
            <p:nvPr/>
          </p:nvGrpSpPr>
          <p:grpSpPr>
            <a:xfrm>
              <a:off x="676275" y="3454930"/>
              <a:ext cx="3821045" cy="3623809"/>
              <a:chOff x="2408238" y="3589514"/>
              <a:chExt cx="3821045" cy="3623809"/>
            </a:xfrm>
          </p:grpSpPr>
          <p:grpSp>
            <p:nvGrpSpPr>
              <p:cNvPr id="109609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51" name="椭圆 50"/>
                <p:cNvSpPr/>
                <p:nvPr/>
              </p:nvSpPr>
              <p:spPr>
                <a:xfrm>
                  <a:off x="2714194" y="995130"/>
                  <a:ext cx="519051" cy="519368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圆角矩形 51"/>
                <p:cNvSpPr/>
                <p:nvPr/>
              </p:nvSpPr>
              <p:spPr bwMode="auto">
                <a:xfrm>
                  <a:off x="2843956" y="1096616"/>
                  <a:ext cx="3726273" cy="3305747"/>
                </a:xfrm>
                <a:prstGeom prst="roundRect">
                  <a:avLst>
                    <a:gd name="adj" fmla="val 7320"/>
                  </a:avLst>
                </a:prstGeom>
                <a:solidFill>
                  <a:schemeClr val="bg1"/>
                </a:solidFill>
                <a:ln w="31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椭圆 52"/>
                <p:cNvSpPr/>
                <p:nvPr/>
              </p:nvSpPr>
              <p:spPr>
                <a:xfrm>
                  <a:off x="2714194" y="995130"/>
                  <a:ext cx="519051" cy="519368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4" name="椭圆 53"/>
                <p:cNvSpPr/>
                <p:nvPr/>
              </p:nvSpPr>
              <p:spPr>
                <a:xfrm>
                  <a:off x="2757448" y="1038411"/>
                  <a:ext cx="430941" cy="431314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4</a:t>
                  </a: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109614" name="矩形 49"/>
              <p:cNvSpPr/>
              <p:nvPr/>
            </p:nvSpPr>
            <p:spPr>
              <a:xfrm>
                <a:off x="2631546" y="4459113"/>
                <a:ext cx="3563869" cy="22926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“收缩”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命令用于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向四周收缩选区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，它的操作方法与扩展选区相似。创建选区后，执行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“选择→修改→收缩”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命令，在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“收缩选区”对话框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中设置</a:t>
                </a:r>
                <a:r>
                  <a:rPr lang="zh-CN" altLang="zh-CN" dirty="0">
                    <a:solidFill>
                      <a:srgbClr val="00B0F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“收缩量”</a:t>
                </a:r>
                <a:r>
                  <a:rPr lang="zh-CN" altLang="zh-CN" dirty="0">
                    <a:latin typeface="Arial" panose="020B0604020202020204" pitchFamily="34" charset="0"/>
                    <a:ea typeface="宋体" panose="02010600030101010101" pitchFamily="2" charset="-122"/>
                  </a:rPr>
                  <a:t>即可缩小选区。</a:t>
                </a: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9615" name="矩形 23"/>
            <p:cNvSpPr/>
            <p:nvPr/>
          </p:nvSpPr>
          <p:spPr>
            <a:xfrm>
              <a:off x="1942889" y="3601352"/>
              <a:ext cx="1777652" cy="58105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收缩选区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5" name="右箭头 54"/>
          <p:cNvSpPr/>
          <p:nvPr/>
        </p:nvSpPr>
        <p:spPr>
          <a:xfrm>
            <a:off x="5016500" y="3854450"/>
            <a:ext cx="341313" cy="327025"/>
          </a:xfrm>
          <a:prstGeom prst="rightArrow">
            <a:avLst>
              <a:gd name="adj1" fmla="val 50000"/>
              <a:gd name="adj2" fmla="val 50063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875338" y="2014538"/>
            <a:ext cx="1995487" cy="4014787"/>
            <a:chOff x="6044247" y="2014197"/>
            <a:chExt cx="1996660" cy="4014549"/>
          </a:xfrm>
        </p:grpSpPr>
        <p:grpSp>
          <p:nvGrpSpPr>
            <p:cNvPr id="109618" name="组合 64"/>
            <p:cNvGrpSpPr/>
            <p:nvPr/>
          </p:nvGrpSpPr>
          <p:grpSpPr>
            <a:xfrm>
              <a:off x="6044247" y="2014197"/>
              <a:ext cx="1974081" cy="1946127"/>
              <a:chOff x="6044248" y="2229906"/>
              <a:chExt cx="2041554" cy="2012644"/>
            </a:xfrm>
          </p:grpSpPr>
          <p:pic>
            <p:nvPicPr>
              <p:cNvPr id="109619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044248" y="2257951"/>
                <a:ext cx="2026490" cy="198459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9620" name="矩形 63"/>
              <p:cNvSpPr/>
              <p:nvPr/>
            </p:nvSpPr>
            <p:spPr>
              <a:xfrm>
                <a:off x="7285583" y="2229906"/>
                <a:ext cx="800219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600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收缩前</a:t>
                </a:r>
                <a:endParaRPr lang="zh-CN" altLang="en-US" sz="16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09621" name="组合 65"/>
            <p:cNvGrpSpPr/>
            <p:nvPr/>
          </p:nvGrpSpPr>
          <p:grpSpPr>
            <a:xfrm>
              <a:off x="6136761" y="4061925"/>
              <a:ext cx="1904146" cy="1966821"/>
              <a:chOff x="5295640" y="4242549"/>
              <a:chExt cx="1963274" cy="2027895"/>
            </a:xfrm>
          </p:grpSpPr>
          <p:pic>
            <p:nvPicPr>
              <p:cNvPr id="109622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295640" y="4242549"/>
                <a:ext cx="1922909" cy="202789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09623" name="矩形 66"/>
              <p:cNvSpPr/>
              <p:nvPr/>
            </p:nvSpPr>
            <p:spPr>
              <a:xfrm>
                <a:off x="6458695" y="4259721"/>
                <a:ext cx="800219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600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收缩后</a:t>
                </a:r>
                <a:endParaRPr lang="zh-CN" altLang="en-US" sz="16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09624" name="标题 1"/>
          <p:cNvSpPr/>
          <p:nvPr/>
        </p:nvSpPr>
        <p:spPr>
          <a:xfrm>
            <a:off x="1751013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161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、修改选区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1621" name="组合 53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162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2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3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4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165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165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97" name="右箭头 96"/>
          <p:cNvSpPr/>
          <p:nvPr/>
        </p:nvSpPr>
        <p:spPr>
          <a:xfrm>
            <a:off x="5287963" y="3921125"/>
            <a:ext cx="341312" cy="328613"/>
          </a:xfrm>
          <a:prstGeom prst="rightArrow">
            <a:avLst>
              <a:gd name="adj1" fmla="val 50000"/>
              <a:gd name="adj2" fmla="val 49821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3008" name="组合 43007"/>
          <p:cNvGrpSpPr/>
          <p:nvPr/>
        </p:nvGrpSpPr>
        <p:grpSpPr>
          <a:xfrm>
            <a:off x="6186488" y="2390775"/>
            <a:ext cx="1727200" cy="3481388"/>
            <a:chOff x="5836416" y="2402854"/>
            <a:chExt cx="1727092" cy="3481055"/>
          </a:xfrm>
        </p:grpSpPr>
        <p:pic>
          <p:nvPicPr>
            <p:cNvPr id="111657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836416" y="2440255"/>
              <a:ext cx="1707038" cy="167279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1658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836416" y="4389350"/>
              <a:ext cx="1707038" cy="149455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1659" name="矩形 99"/>
            <p:cNvSpPr/>
            <p:nvPr/>
          </p:nvSpPr>
          <p:spPr>
            <a:xfrm>
              <a:off x="6917177" y="2402854"/>
              <a:ext cx="64633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羽化前</a:t>
              </a:r>
              <a:endPara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1660" name="矩形 100"/>
            <p:cNvSpPr/>
            <p:nvPr/>
          </p:nvSpPr>
          <p:spPr>
            <a:xfrm>
              <a:off x="6917177" y="4391146"/>
              <a:ext cx="64633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羽化后</a:t>
              </a:r>
              <a:endPara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74713" y="2217738"/>
            <a:ext cx="3859212" cy="3659187"/>
            <a:chOff x="874713" y="2217738"/>
            <a:chExt cx="3859212" cy="3658449"/>
          </a:xfrm>
        </p:grpSpPr>
        <p:grpSp>
          <p:nvGrpSpPr>
            <p:cNvPr id="111662" name="组合 88"/>
            <p:cNvGrpSpPr/>
            <p:nvPr/>
          </p:nvGrpSpPr>
          <p:grpSpPr>
            <a:xfrm>
              <a:off x="874713" y="2217738"/>
              <a:ext cx="3821112" cy="3624262"/>
              <a:chOff x="2408238" y="3589514"/>
              <a:chExt cx="3821045" cy="3623809"/>
            </a:xfrm>
          </p:grpSpPr>
          <p:grpSp>
            <p:nvGrpSpPr>
              <p:cNvPr id="111663" name="组合 45"/>
              <p:cNvGrpSpPr/>
              <p:nvPr/>
            </p:nvGrpSpPr>
            <p:grpSpPr>
              <a:xfrm>
                <a:off x="2408238" y="3589514"/>
                <a:ext cx="3821045" cy="3623809"/>
                <a:chOff x="2714194" y="995130"/>
                <a:chExt cx="3856035" cy="3407233"/>
              </a:xfrm>
            </p:grpSpPr>
            <p:sp>
              <p:nvSpPr>
                <p:cNvPr id="93" name="椭圆 92"/>
                <p:cNvSpPr/>
                <p:nvPr/>
              </p:nvSpPr>
              <p:spPr>
                <a:xfrm>
                  <a:off x="2714194" y="995130"/>
                  <a:ext cx="519051" cy="519263"/>
                </a:xfrm>
                <a:prstGeom prst="ellipse">
                  <a:avLst/>
                </a:prstGeom>
                <a:solidFill>
                  <a:schemeClr val="bg1"/>
                </a:solidFill>
                <a:ln w="285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94" name="圆角矩形 93"/>
                <p:cNvSpPr/>
                <p:nvPr/>
              </p:nvSpPr>
              <p:spPr bwMode="auto">
                <a:xfrm>
                  <a:off x="2843956" y="1096595"/>
                  <a:ext cx="3726273" cy="3305081"/>
                </a:xfrm>
                <a:prstGeom prst="roundRect">
                  <a:avLst>
                    <a:gd name="adj" fmla="val 7320"/>
                  </a:avLst>
                </a:prstGeom>
                <a:solidFill>
                  <a:schemeClr val="bg1"/>
                </a:solidFill>
                <a:ln w="3175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l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B0F0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95" name="椭圆 94"/>
                <p:cNvSpPr/>
                <p:nvPr/>
              </p:nvSpPr>
              <p:spPr>
                <a:xfrm>
                  <a:off x="2714194" y="995130"/>
                  <a:ext cx="519051" cy="519263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bg1"/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96" name="椭圆 95"/>
                <p:cNvSpPr/>
                <p:nvPr/>
              </p:nvSpPr>
              <p:spPr>
                <a:xfrm>
                  <a:off x="2746234" y="1038401"/>
                  <a:ext cx="430940" cy="431228"/>
                </a:xfrm>
                <a:prstGeom prst="ellipse">
                  <a:avLst/>
                </a:prstGeom>
                <a:gradFill>
                  <a:gsLst>
                    <a:gs pos="50000">
                      <a:srgbClr val="00B0F0"/>
                    </a:gs>
                    <a:gs pos="0">
                      <a:srgbClr val="9FD8FF"/>
                    </a:gs>
                  </a:gsLst>
                  <a:lin ang="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0" fontAlgn="auto" latinLnBrk="0" hangingPunct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4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schemeClr val="lt1"/>
                      </a:solidFill>
                      <a:effectLst/>
                      <a:uLnTx/>
                      <a:uFillTx/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rPr>
                    <a:t>5</a:t>
                  </a:r>
                  <a:endParaRPr kumimoji="0" lang="zh-CN" altLang="en-US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111668" name="矩形 91"/>
              <p:cNvSpPr/>
              <p:nvPr/>
            </p:nvSpPr>
            <p:spPr>
              <a:xfrm>
                <a:off x="2631546" y="4459113"/>
                <a:ext cx="3563869" cy="4253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endParaRPr lang="zh-CN" altLang="en-US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1669" name="矩形 23"/>
            <p:cNvSpPr/>
            <p:nvPr/>
          </p:nvSpPr>
          <p:spPr>
            <a:xfrm>
              <a:off x="2141349" y="2364178"/>
              <a:ext cx="1777683" cy="5811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400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羽化选区</a:t>
              </a:r>
              <a:endPara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1670" name="矩形 2"/>
            <p:cNvSpPr/>
            <p:nvPr/>
          </p:nvSpPr>
          <p:spPr>
            <a:xfrm>
              <a:off x="1078874" y="2875366"/>
              <a:ext cx="3655051" cy="3000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羽化</a:t>
              </a:r>
              <a:r>
                <a:rPr lang="zh-CN" altLang="en-US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”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是通过建立选区和选区周围像素之间的转换边界来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模糊边缘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的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创建选区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后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，执行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“选择→修改→羽化”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命令，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在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“羽化”对话框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中设置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“羽化半径”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 ，即完成选区的羽化。这时对选区进行填充，可得到</a:t>
              </a:r>
              <a:r>
                <a:rPr lang="zh-CN" altLang="en-US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边缘模糊的图像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1671" name="标题 1"/>
          <p:cNvSpPr/>
          <p:nvPr/>
        </p:nvSpPr>
        <p:spPr>
          <a:xfrm>
            <a:off x="1754188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2.4【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9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3665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纸风车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Logo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1"/>
          <p:cNvSpPr/>
          <p:nvPr/>
        </p:nvSpPr>
        <p:spPr>
          <a:xfrm>
            <a:off x="841375" y="1576388"/>
            <a:ext cx="8455025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“图标”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的设计与制作是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平面设计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UI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领域经常涉及的内容之一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3525" y="2767013"/>
            <a:ext cx="1743075" cy="16478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1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2650" y="2767013"/>
            <a:ext cx="2303463" cy="16478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2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988" y="2767013"/>
            <a:ext cx="1909762" cy="16478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13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纸风车</a:t>
            </a:r>
            <a:r>
              <a:rPr lang="en-US" altLang="zh-CN" sz="2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Logo</a:t>
            </a:r>
            <a:endParaRPr lang="zh-CN" altLang="en-US" sz="2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115714" name="Picture 17" descr="Snap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7250" y="1185863"/>
            <a:ext cx="4775200" cy="477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矩形 2"/>
          <p:cNvSpPr/>
          <p:nvPr/>
        </p:nvSpPr>
        <p:spPr>
          <a:xfrm>
            <a:off x="1790700" y="5984875"/>
            <a:ext cx="5448300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本案例将带领大家绘制一款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纸风车</a:t>
            </a:r>
            <a:r>
              <a:rPr lang="en-US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776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、多边形套索工具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7765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776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6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7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8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779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779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117725"/>
            <a:ext cx="8148638" cy="1235075"/>
            <a:chOff x="641723" y="5014688"/>
            <a:chExt cx="8149641" cy="1234215"/>
          </a:xfrm>
        </p:grpSpPr>
        <p:grpSp>
          <p:nvGrpSpPr>
            <p:cNvPr id="117800" name="组合 76"/>
            <p:cNvGrpSpPr/>
            <p:nvPr/>
          </p:nvGrpSpPr>
          <p:grpSpPr>
            <a:xfrm>
              <a:off x="641723" y="5014688"/>
              <a:ext cx="8138351" cy="1234215"/>
              <a:chOff x="533397" y="3181247"/>
              <a:chExt cx="11474177" cy="1740443"/>
            </a:xfrm>
          </p:grpSpPr>
          <p:grpSp>
            <p:nvGrpSpPr>
              <p:cNvPr id="117801" name="组合 48"/>
              <p:cNvGrpSpPr/>
              <p:nvPr/>
            </p:nvGrpSpPr>
            <p:grpSpPr>
              <a:xfrm>
                <a:off x="533397" y="3181247"/>
                <a:ext cx="11474177" cy="1740443"/>
                <a:chOff x="1523997" y="2388304"/>
                <a:chExt cx="12749090" cy="1917513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823"/>
                  <a:ext cx="12749366" cy="156999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9" y="2388304"/>
                  <a:ext cx="3444767" cy="576733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7804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7805" name="矩形 15"/>
            <p:cNvSpPr/>
            <p:nvPr/>
          </p:nvSpPr>
          <p:spPr>
            <a:xfrm>
              <a:off x="792109" y="5521566"/>
              <a:ext cx="7999255" cy="5074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多边形套索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通常用来绘制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不规则形状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的选区。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506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7263" y="4094163"/>
            <a:ext cx="6096000" cy="1362075"/>
          </a:xfrm>
          <a:prstGeom prst="rect">
            <a:avLst/>
          </a:prstGeom>
          <a:noFill/>
          <a:ln w="3175" cap="flat" cmpd="sng">
            <a:solidFill>
              <a:srgbClr val="D9D9D9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6" name="矩形 23"/>
          <p:cNvSpPr/>
          <p:nvPr/>
        </p:nvSpPr>
        <p:spPr>
          <a:xfrm>
            <a:off x="804863" y="3900488"/>
            <a:ext cx="1422400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例如：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808" name="标题 1"/>
          <p:cNvSpPr/>
          <p:nvPr/>
        </p:nvSpPr>
        <p:spPr>
          <a:xfrm>
            <a:off x="1754188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981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、图层的合并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19813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1981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1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2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3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984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1984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117725"/>
            <a:ext cx="8148638" cy="1449388"/>
            <a:chOff x="641723" y="5014688"/>
            <a:chExt cx="8149641" cy="1448675"/>
          </a:xfrm>
        </p:grpSpPr>
        <p:grpSp>
          <p:nvGrpSpPr>
            <p:cNvPr id="119848" name="组合 76"/>
            <p:cNvGrpSpPr/>
            <p:nvPr/>
          </p:nvGrpSpPr>
          <p:grpSpPr>
            <a:xfrm>
              <a:off x="641723" y="5014688"/>
              <a:ext cx="8138351" cy="1448675"/>
              <a:chOff x="533397" y="3181247"/>
              <a:chExt cx="11474177" cy="2042866"/>
            </a:xfrm>
          </p:grpSpPr>
          <p:grpSp>
            <p:nvGrpSpPr>
              <p:cNvPr id="119849" name="组合 48"/>
              <p:cNvGrpSpPr/>
              <p:nvPr/>
            </p:nvGrpSpPr>
            <p:grpSpPr>
              <a:xfrm>
                <a:off x="533397" y="3181247"/>
                <a:ext cx="11474177" cy="2042866"/>
                <a:chOff x="1523997" y="2388304"/>
                <a:chExt cx="12749090" cy="2250704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894"/>
                  <a:ext cx="12749366" cy="190311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9" y="2388304"/>
                  <a:ext cx="3444767" cy="576851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19852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9853" name="矩形 15"/>
            <p:cNvSpPr/>
            <p:nvPr/>
          </p:nvSpPr>
          <p:spPr>
            <a:xfrm>
              <a:off x="792109" y="5521566"/>
              <a:ext cx="7999255" cy="8398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图层的合并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使图像所占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内存变小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，在处理复杂图像时，通过图层合并会使工作更有条理和清晰。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直接连接符 53"/>
          <p:cNvSpPr/>
          <p:nvPr/>
        </p:nvSpPr>
        <p:spPr>
          <a:xfrm>
            <a:off x="1447800" y="67341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19855" name="Picture 3" descr="C:\Users\admin\Desktop\oooooooooo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3" y="3567113"/>
            <a:ext cx="9105900" cy="2562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9856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185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、图层的合并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1861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186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6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7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8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189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189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" name="直接连接符 45"/>
          <p:cNvSpPr/>
          <p:nvPr/>
        </p:nvSpPr>
        <p:spPr>
          <a:xfrm>
            <a:off x="1560513" y="49545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" name="直接连接符 47"/>
          <p:cNvSpPr/>
          <p:nvPr/>
        </p:nvSpPr>
        <p:spPr>
          <a:xfrm>
            <a:off x="1592263" y="41417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9" name="直接连接符 48"/>
          <p:cNvSpPr/>
          <p:nvPr/>
        </p:nvSpPr>
        <p:spPr>
          <a:xfrm>
            <a:off x="1592263" y="330041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" name="直接连接符 49"/>
          <p:cNvSpPr/>
          <p:nvPr/>
        </p:nvSpPr>
        <p:spPr>
          <a:xfrm>
            <a:off x="1592263" y="2717800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1" name="椭圆 50"/>
          <p:cNvSpPr/>
          <p:nvPr/>
        </p:nvSpPr>
        <p:spPr>
          <a:xfrm>
            <a:off x="177800" y="2384425"/>
            <a:ext cx="2879725" cy="2879725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" name="任意多边形 51"/>
          <p:cNvSpPr/>
          <p:nvPr/>
        </p:nvSpPr>
        <p:spPr>
          <a:xfrm>
            <a:off x="1147165" y="3622502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椭圆 52"/>
          <p:cNvSpPr/>
          <p:nvPr/>
        </p:nvSpPr>
        <p:spPr bwMode="auto">
          <a:xfrm>
            <a:off x="413332" y="2604226"/>
            <a:ext cx="2418290" cy="2418289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" name="矩形 147"/>
          <p:cNvSpPr/>
          <p:nvPr/>
        </p:nvSpPr>
        <p:spPr>
          <a:xfrm>
            <a:off x="690563" y="3486150"/>
            <a:ext cx="337502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任意多边形 54"/>
          <p:cNvSpPr/>
          <p:nvPr/>
        </p:nvSpPr>
        <p:spPr>
          <a:xfrm>
            <a:off x="4708525" y="2549525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189288" y="2751138"/>
            <a:ext cx="5748337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、向下合并图层：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执行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“图层→向下合并”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命令，即可将当前图层及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其下方的图层合并到一个图层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快捷键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Ctrl+E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3189288" y="3376613"/>
            <a:ext cx="5649912" cy="7381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、合并可见图层：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选中某一个图层后，执行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“图层→合并可见图层”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命令（快捷键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Shift+Ctrl+E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），即可将所有可见图层合并到选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中的图层中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3189288" y="4176713"/>
            <a:ext cx="5954712" cy="6302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25000"/>
              </a:lnSpc>
            </a:pP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、盖印图层：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可以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将多个图层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内容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合并为一个目标图层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，同时其他图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>
              <a:lnSpc>
                <a:spcPct val="125000"/>
              </a:lnSpc>
            </a:pPr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层保持完好。按下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Shift+Ctrl+Alt+E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】键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可以盖印所有可见的图层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1907" name="标题 1"/>
          <p:cNvSpPr/>
          <p:nvPr/>
        </p:nvSpPr>
        <p:spPr>
          <a:xfrm>
            <a:off x="1749425" y="138113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4" grpId="0"/>
      <p:bldP spid="59" grpId="0"/>
      <p:bldP spid="60" grpId="0"/>
      <p:bldP spid="62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390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3908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390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1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2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3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394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394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7" name="组合 46"/>
          <p:cNvGrpSpPr/>
          <p:nvPr/>
        </p:nvGrpSpPr>
        <p:grpSpPr>
          <a:xfrm>
            <a:off x="676275" y="2117725"/>
            <a:ext cx="8148638" cy="1122363"/>
            <a:chOff x="641723" y="5014688"/>
            <a:chExt cx="8149641" cy="1121634"/>
          </a:xfrm>
        </p:grpSpPr>
        <p:grpSp>
          <p:nvGrpSpPr>
            <p:cNvPr id="123943" name="组合 76"/>
            <p:cNvGrpSpPr/>
            <p:nvPr/>
          </p:nvGrpSpPr>
          <p:grpSpPr>
            <a:xfrm>
              <a:off x="641723" y="5014688"/>
              <a:ext cx="8138527" cy="1121634"/>
              <a:chOff x="533397" y="3181247"/>
              <a:chExt cx="11474425" cy="1581685"/>
            </a:xfrm>
          </p:grpSpPr>
          <p:grpSp>
            <p:nvGrpSpPr>
              <p:cNvPr id="123944" name="组合 49"/>
              <p:cNvGrpSpPr/>
              <p:nvPr/>
            </p:nvGrpSpPr>
            <p:grpSpPr>
              <a:xfrm>
                <a:off x="533397" y="3181247"/>
                <a:ext cx="11474425" cy="1581685"/>
                <a:chOff x="1523997" y="2388304"/>
                <a:chExt cx="12749366" cy="1742603"/>
              </a:xfrm>
            </p:grpSpPr>
            <p:sp>
              <p:nvSpPr>
                <p:cNvPr id="52" name="矩形 51"/>
                <p:cNvSpPr/>
                <p:nvPr/>
              </p:nvSpPr>
              <p:spPr>
                <a:xfrm>
                  <a:off x="1523997" y="2735839"/>
                  <a:ext cx="12749366" cy="1395068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3" name="任意多边形 52"/>
                <p:cNvSpPr/>
                <p:nvPr/>
              </p:nvSpPr>
              <p:spPr>
                <a:xfrm>
                  <a:off x="1832409" y="2388304"/>
                  <a:ext cx="3444767" cy="576759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23947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3948" name="矩形 15"/>
            <p:cNvSpPr/>
            <p:nvPr/>
          </p:nvSpPr>
          <p:spPr>
            <a:xfrm>
              <a:off x="792109" y="5589266"/>
              <a:ext cx="7999255" cy="36915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对图层进行重命名，可以更加直观地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管理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各个图层，大大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提高工作效率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7106" name="Picture 2" descr="2014-10-07_1115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5763" y="3817938"/>
            <a:ext cx="1400175" cy="1924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" name="右箭头 54"/>
          <p:cNvSpPr/>
          <p:nvPr/>
        </p:nvSpPr>
        <p:spPr>
          <a:xfrm>
            <a:off x="5715000" y="4545013"/>
            <a:ext cx="341313" cy="327025"/>
          </a:xfrm>
          <a:prstGeom prst="rightArrow">
            <a:avLst>
              <a:gd name="adj1" fmla="val 50000"/>
              <a:gd name="adj2" fmla="val 50063"/>
            </a:avLst>
          </a:prstGeom>
          <a:solidFill>
            <a:srgbClr val="00B0F0"/>
          </a:solidFill>
          <a:ln w="2857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828675" y="3798888"/>
            <a:ext cx="4572000" cy="1962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执行</a:t>
            </a:r>
            <a:r>
              <a:rPr lang="zh-CN" altLang="zh-CN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“图层→重命名图层”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命令，重命名后单击回车键完成操作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285750" indent="-285750" eaLnBrk="0" hangingPunct="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将光标置于</a:t>
            </a:r>
            <a:r>
              <a:rPr lang="zh-CN" altLang="zh-CN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“图层”控制面板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的图层名字上，</a:t>
            </a:r>
            <a:r>
              <a:rPr lang="zh-CN" altLang="zh-CN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双击</a:t>
            </a: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鼠标左键，亦可对图层进行重命名操作。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、图层的重命名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953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4" grpId="0"/>
      <p:bldP spid="6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595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、旋转变换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5957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595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5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6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7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598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599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5" name="组合 44"/>
          <p:cNvGrpSpPr/>
          <p:nvPr/>
        </p:nvGrpSpPr>
        <p:grpSpPr>
          <a:xfrm>
            <a:off x="676275" y="2016125"/>
            <a:ext cx="8148638" cy="1449388"/>
            <a:chOff x="641723" y="5014688"/>
            <a:chExt cx="8149641" cy="1448675"/>
          </a:xfrm>
        </p:grpSpPr>
        <p:grpSp>
          <p:nvGrpSpPr>
            <p:cNvPr id="125992" name="组合 76"/>
            <p:cNvGrpSpPr/>
            <p:nvPr/>
          </p:nvGrpSpPr>
          <p:grpSpPr>
            <a:xfrm>
              <a:off x="641723" y="5014688"/>
              <a:ext cx="8138351" cy="1448675"/>
              <a:chOff x="533397" y="3181247"/>
              <a:chExt cx="11474177" cy="2042866"/>
            </a:xfrm>
          </p:grpSpPr>
          <p:grpSp>
            <p:nvGrpSpPr>
              <p:cNvPr id="125993" name="组合 48"/>
              <p:cNvGrpSpPr/>
              <p:nvPr/>
            </p:nvGrpSpPr>
            <p:grpSpPr>
              <a:xfrm>
                <a:off x="533397" y="3181247"/>
                <a:ext cx="11474177" cy="2042866"/>
                <a:chOff x="1523997" y="2388304"/>
                <a:chExt cx="12749090" cy="2250704"/>
              </a:xfrm>
            </p:grpSpPr>
            <p:sp>
              <p:nvSpPr>
                <p:cNvPr id="50" name="矩形 49"/>
                <p:cNvSpPr/>
                <p:nvPr/>
              </p:nvSpPr>
              <p:spPr>
                <a:xfrm>
                  <a:off x="1523997" y="2735894"/>
                  <a:ext cx="12749366" cy="190311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1" name="任意多边形 50"/>
                <p:cNvSpPr/>
                <p:nvPr/>
              </p:nvSpPr>
              <p:spPr>
                <a:xfrm>
                  <a:off x="1832409" y="2388304"/>
                  <a:ext cx="3444767" cy="576851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2599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5997" name="矩形 15"/>
            <p:cNvSpPr/>
            <p:nvPr/>
          </p:nvSpPr>
          <p:spPr>
            <a:xfrm>
              <a:off x="792109" y="5510282"/>
              <a:ext cx="7999255" cy="9228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“旋转变换”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是以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定界框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的中心点为圆心进行旋转的，也可以根据旋转需求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移动中心点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42950" y="4041775"/>
            <a:ext cx="8281988" cy="1287463"/>
            <a:chOff x="630042" y="3962580"/>
            <a:chExt cx="8282183" cy="1286891"/>
          </a:xfrm>
        </p:grpSpPr>
        <p:sp>
          <p:nvSpPr>
            <p:cNvPr id="125999" name="矩形 15"/>
            <p:cNvSpPr/>
            <p:nvPr/>
          </p:nvSpPr>
          <p:spPr>
            <a:xfrm>
              <a:off x="630042" y="3962580"/>
              <a:ext cx="8282183" cy="128689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150000"/>
                </a:lnSpc>
              </a:pP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执行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“编辑→变换→旋转”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命令（或按下</a:t>
              </a:r>
              <a:r>
                <a:rPr lang="zh-CN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Ctrl+T</a:t>
              </a:r>
              <a:r>
                <a:rPr lang="zh-CN" altLang="zh-CN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键）调出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定界框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，这时，将光标移动至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定界框角点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处，待光标变成</a:t>
              </a:r>
              <a:r>
                <a:rPr lang="en-US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   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形状时，按住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鼠标左键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不放，拖动光标即可旋转图像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26000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02338" y="4555794"/>
              <a:ext cx="168796" cy="192910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6001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800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28004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2800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0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1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2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803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2803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016125"/>
            <a:ext cx="8148638" cy="1449388"/>
            <a:chOff x="641723" y="5014688"/>
            <a:chExt cx="8149641" cy="1448675"/>
          </a:xfrm>
        </p:grpSpPr>
        <p:grpSp>
          <p:nvGrpSpPr>
            <p:cNvPr id="128039" name="组合 76"/>
            <p:cNvGrpSpPr/>
            <p:nvPr/>
          </p:nvGrpSpPr>
          <p:grpSpPr>
            <a:xfrm>
              <a:off x="641723" y="5014688"/>
              <a:ext cx="8138351" cy="1448675"/>
              <a:chOff x="533397" y="3181247"/>
              <a:chExt cx="11474177" cy="2042866"/>
            </a:xfrm>
          </p:grpSpPr>
          <p:grpSp>
            <p:nvGrpSpPr>
              <p:cNvPr id="128040" name="组合 48"/>
              <p:cNvGrpSpPr/>
              <p:nvPr/>
            </p:nvGrpSpPr>
            <p:grpSpPr>
              <a:xfrm>
                <a:off x="533397" y="3181247"/>
                <a:ext cx="11474177" cy="2042866"/>
                <a:chOff x="1523997" y="2388304"/>
                <a:chExt cx="12749090" cy="2250704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894"/>
                  <a:ext cx="12749366" cy="1903114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9" y="2388304"/>
                  <a:ext cx="3444767" cy="576851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28043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8044" name="矩形 15"/>
            <p:cNvSpPr/>
            <p:nvPr/>
          </p:nvSpPr>
          <p:spPr>
            <a:xfrm>
              <a:off x="792109" y="5521566"/>
              <a:ext cx="7999255" cy="8398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“自由变换翻转”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通常用来制作镜像或倒影效果，包括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“水平翻转”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“垂直翻转”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4181475" y="4560888"/>
            <a:ext cx="1038225" cy="1038225"/>
            <a:chOff x="4181331" y="4560709"/>
            <a:chExt cx="1038580" cy="1038580"/>
          </a:xfrm>
        </p:grpSpPr>
        <p:sp>
          <p:nvSpPr>
            <p:cNvPr id="55" name="椭圆 54"/>
            <p:cNvSpPr/>
            <p:nvPr/>
          </p:nvSpPr>
          <p:spPr bwMode="auto">
            <a:xfrm>
              <a:off x="4181331" y="4560709"/>
              <a:ext cx="1038580" cy="1038580"/>
            </a:xfrm>
            <a:prstGeom prst="ellipse">
              <a:avLst/>
            </a:pr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8047" name="TextBox 56"/>
            <p:cNvSpPr txBox="1"/>
            <p:nvPr/>
          </p:nvSpPr>
          <p:spPr>
            <a:xfrm>
              <a:off x="4260733" y="4714749"/>
              <a:ext cx="879776" cy="70826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1">
              <a:spAutoFit/>
            </a:bodyPr>
            <a:p>
              <a:pPr eaLnBrk="0" hangingPunct="0">
                <a:buClrTx/>
                <a:buFontTx/>
              </a:pPr>
              <a:r>
                <a:rPr lang="zh-CN" altLang="en-US" sz="2000" b="1" dirty="0">
                  <a:solidFill>
                    <a:srgbClr val="59595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自由变换</a:t>
              </a:r>
              <a:endParaRPr lang="zh-CN" altLang="en-US" sz="2000" b="1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665163" y="3702050"/>
            <a:ext cx="3432175" cy="2732088"/>
            <a:chOff x="664964" y="3702756"/>
            <a:chExt cx="3432903" cy="2731911"/>
          </a:xfrm>
        </p:grpSpPr>
        <p:sp>
          <p:nvSpPr>
            <p:cNvPr id="53" name="折角形 52"/>
            <p:cNvSpPr/>
            <p:nvPr/>
          </p:nvSpPr>
          <p:spPr bwMode="auto">
            <a:xfrm rot="10800000">
              <a:off x="664964" y="3702756"/>
              <a:ext cx="3432903" cy="2731911"/>
            </a:xfrm>
            <a:prstGeom prst="foldedCorner">
              <a:avLst/>
            </a:prstGeom>
            <a:solidFill>
              <a:schemeClr val="bg1"/>
            </a:solidFill>
            <a:ln w="3175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8050" name="矩形 57"/>
            <p:cNvSpPr/>
            <p:nvPr/>
          </p:nvSpPr>
          <p:spPr>
            <a:xfrm>
              <a:off x="1757402" y="3910377"/>
              <a:ext cx="1210588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水平翻转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8051" name="矩形 59"/>
            <p:cNvSpPr/>
            <p:nvPr/>
          </p:nvSpPr>
          <p:spPr>
            <a:xfrm>
              <a:off x="897905" y="4468546"/>
              <a:ext cx="2940317" cy="12850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50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“水平翻转”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是使图像以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竖向（</a:t>
              </a:r>
              <a:r>
                <a:rPr lang="en-US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Y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轴）坐标轴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为参照翻转得到对称图像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327650" y="3702050"/>
            <a:ext cx="3432175" cy="2732088"/>
            <a:chOff x="5327286" y="3702756"/>
            <a:chExt cx="3432903" cy="2731911"/>
          </a:xfrm>
        </p:grpSpPr>
        <p:sp>
          <p:nvSpPr>
            <p:cNvPr id="54" name="折角形 53"/>
            <p:cNvSpPr/>
            <p:nvPr/>
          </p:nvSpPr>
          <p:spPr bwMode="auto">
            <a:xfrm rot="10800000" flipH="1">
              <a:off x="5327286" y="3702756"/>
              <a:ext cx="3432903" cy="2731911"/>
            </a:xfrm>
            <a:prstGeom prst="foldedCorner">
              <a:avLst/>
            </a:prstGeom>
            <a:solidFill>
              <a:schemeClr val="bg1"/>
            </a:solidFill>
            <a:ln w="3175" cap="flat" cmpd="sng" algn="ctr">
              <a:solidFill>
                <a:schemeClr val="bg1">
                  <a:lumMod val="8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8054" name="矩形 58"/>
            <p:cNvSpPr/>
            <p:nvPr/>
          </p:nvSpPr>
          <p:spPr>
            <a:xfrm>
              <a:off x="6538000" y="3910377"/>
              <a:ext cx="1210588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垂直</a:t>
              </a:r>
              <a:r>
                <a:rPr lang="zh-CN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翻转</a:t>
              </a:r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8055" name="矩形 61"/>
            <p:cNvSpPr/>
            <p:nvPr/>
          </p:nvSpPr>
          <p:spPr>
            <a:xfrm>
              <a:off x="5555367" y="4488300"/>
              <a:ext cx="3148377" cy="128503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“垂直翻转”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是使图像以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横向（</a:t>
              </a:r>
              <a:r>
                <a:rPr lang="en-US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X</a:t>
              </a:r>
              <a:r>
                <a:rPr lang="zh-CN" altLang="zh-CN" dirty="0">
                  <a:solidFill>
                    <a:srgbClr val="00B0F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轴）坐标</a:t>
              </a:r>
              <a:r>
                <a:rPr lang="zh-CN" altLang="zh-CN" dirty="0">
                  <a:latin typeface="Arial" panose="020B0604020202020204" pitchFamily="34" charset="0"/>
                  <a:ea typeface="宋体" panose="02010600030101010101" pitchFamily="2" charset="-122"/>
                </a:rPr>
                <a:t>轴为参照翻转得到对称图像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。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6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、水平翻转和垂直翻转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8057" name="标题 1"/>
          <p:cNvSpPr/>
          <p:nvPr/>
        </p:nvSpPr>
        <p:spPr>
          <a:xfrm>
            <a:off x="1754188" y="14287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2.5【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5】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0049" name="矩形 5"/>
          <p:cNvSpPr/>
          <p:nvPr/>
        </p:nvSpPr>
        <p:spPr>
          <a:xfrm>
            <a:off x="2268538" y="1428750"/>
            <a:ext cx="4929187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多学一招：</a:t>
            </a:r>
            <a:r>
              <a:rPr lang="zh-CN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通过“自由变换”的复制绘制星光</a:t>
            </a:r>
            <a:endParaRPr lang="zh-CN" altLang="en-US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标题 1"/>
          <p:cNvSpPr/>
          <p:nvPr/>
        </p:nvSpPr>
        <p:spPr>
          <a:xfrm>
            <a:off x="3289300" y="184150"/>
            <a:ext cx="5148263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3600" dirty="0">
                <a:solidFill>
                  <a:srgbClr val="1369B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</a:t>
            </a: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 多学一招</a:t>
            </a:r>
            <a:endParaRPr lang="zh-CN" altLang="en-US" sz="36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30051" name="Rectangle 2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28575">
            <a:noFill/>
          </a:ln>
        </p:spPr>
        <p:txBody>
          <a:bodyPr wrap="none" anchor="ctr" anchorCtr="0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005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93950" y="1936750"/>
            <a:ext cx="4679950" cy="46180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2097" name="标题 1"/>
          <p:cNvSpPr/>
          <p:nvPr/>
        </p:nvSpPr>
        <p:spPr>
          <a:xfrm>
            <a:off x="1754188" y="150813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2.6【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6】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微笑气泡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1"/>
          <p:cNvSpPr/>
          <p:nvPr/>
        </p:nvSpPr>
        <p:spPr>
          <a:xfrm>
            <a:off x="752475" y="1487488"/>
            <a:ext cx="8455025" cy="9239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在数学中，可以通过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加减乘除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来进行数字的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运算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。同样，选区中也存在类似的运算，称之为</a:t>
            </a:r>
            <a:r>
              <a:rPr lang="zh-CN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“布尔运算”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373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84388" y="2703513"/>
            <a:ext cx="4875212" cy="3494087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4145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7263" y="1600200"/>
            <a:ext cx="4568825" cy="3541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4146" name="标题 1"/>
          <p:cNvSpPr/>
          <p:nvPr/>
        </p:nvSpPr>
        <p:spPr>
          <a:xfrm>
            <a:off x="2674938" y="655638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2.6【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6】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微笑气泡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5" name="矩形 2"/>
          <p:cNvSpPr/>
          <p:nvPr/>
        </p:nvSpPr>
        <p:spPr>
          <a:xfrm>
            <a:off x="2176463" y="5370513"/>
            <a:ext cx="4619625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5000"/>
              </a:lnSpc>
            </a:pP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 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微笑气泡</a:t>
            </a:r>
            <a:r>
              <a:rPr lang="zh-CN" altLang="zh-CN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619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6733" y="0"/>
              </a:cxn>
              <a:cxn ang="0">
                <a:pos x="254750" y="1"/>
              </a:cxn>
              <a:cxn ang="0">
                <a:pos x="0" y="1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、布尔运算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136197" name="组合 11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13619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19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0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1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3622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13623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6" name="组合 45"/>
          <p:cNvGrpSpPr/>
          <p:nvPr/>
        </p:nvGrpSpPr>
        <p:grpSpPr>
          <a:xfrm>
            <a:off x="676275" y="2005013"/>
            <a:ext cx="8148638" cy="1449387"/>
            <a:chOff x="641723" y="5014688"/>
            <a:chExt cx="8149641" cy="1448675"/>
          </a:xfrm>
        </p:grpSpPr>
        <p:grpSp>
          <p:nvGrpSpPr>
            <p:cNvPr id="136232" name="组合 76"/>
            <p:cNvGrpSpPr/>
            <p:nvPr/>
          </p:nvGrpSpPr>
          <p:grpSpPr>
            <a:xfrm>
              <a:off x="641723" y="5014688"/>
              <a:ext cx="8138351" cy="1448675"/>
              <a:chOff x="533397" y="3181247"/>
              <a:chExt cx="11474177" cy="2042866"/>
            </a:xfrm>
          </p:grpSpPr>
          <p:grpSp>
            <p:nvGrpSpPr>
              <p:cNvPr id="136233" name="组合 48"/>
              <p:cNvGrpSpPr/>
              <p:nvPr/>
            </p:nvGrpSpPr>
            <p:grpSpPr>
              <a:xfrm>
                <a:off x="533397" y="3181247"/>
                <a:ext cx="11474177" cy="2042866"/>
                <a:chOff x="1523997" y="2388304"/>
                <a:chExt cx="12749090" cy="2250704"/>
              </a:xfrm>
            </p:grpSpPr>
            <p:sp>
              <p:nvSpPr>
                <p:cNvPr id="51" name="矩形 50"/>
                <p:cNvSpPr/>
                <p:nvPr/>
              </p:nvSpPr>
              <p:spPr>
                <a:xfrm>
                  <a:off x="1523997" y="2735893"/>
                  <a:ext cx="12749366" cy="1903115"/>
                </a:xfrm>
                <a:prstGeom prst="rect">
                  <a:avLst/>
                </a:prstGeom>
                <a:ln w="9525">
                  <a:solidFill>
                    <a:srgbClr val="00B0F0"/>
                  </a:solidFill>
                </a:ln>
              </p:spPr>
              <p:style>
                <a:lnRef idx="2">
                  <a:schemeClr val="accent4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lt1">
                    <a:alpha val="9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</p:sp>
            <p:sp>
              <p:nvSpPr>
                <p:cNvPr id="52" name="任意多边形 51"/>
                <p:cNvSpPr/>
                <p:nvPr/>
              </p:nvSpPr>
              <p:spPr>
                <a:xfrm>
                  <a:off x="1832409" y="2388304"/>
                  <a:ext cx="3444767" cy="576851"/>
                </a:xfrm>
                <a:custGeom>
                  <a:avLst/>
                  <a:gdLst>
                    <a:gd name="connsiteX0" fmla="*/ 0 w 4267200"/>
                    <a:gd name="connsiteY0" fmla="*/ 201820 h 1210897"/>
                    <a:gd name="connsiteX1" fmla="*/ 201820 w 4267200"/>
                    <a:gd name="connsiteY1" fmla="*/ 0 h 1210897"/>
                    <a:gd name="connsiteX2" fmla="*/ 4065380 w 4267200"/>
                    <a:gd name="connsiteY2" fmla="*/ 0 h 1210897"/>
                    <a:gd name="connsiteX3" fmla="*/ 4267200 w 4267200"/>
                    <a:gd name="connsiteY3" fmla="*/ 201820 h 1210897"/>
                    <a:gd name="connsiteX4" fmla="*/ 4267200 w 4267200"/>
                    <a:gd name="connsiteY4" fmla="*/ 1009077 h 1210897"/>
                    <a:gd name="connsiteX5" fmla="*/ 4065380 w 4267200"/>
                    <a:gd name="connsiteY5" fmla="*/ 1210897 h 1210897"/>
                    <a:gd name="connsiteX6" fmla="*/ 201820 w 4267200"/>
                    <a:gd name="connsiteY6" fmla="*/ 1210897 h 1210897"/>
                    <a:gd name="connsiteX7" fmla="*/ 0 w 4267200"/>
                    <a:gd name="connsiteY7" fmla="*/ 1009077 h 1210897"/>
                    <a:gd name="connsiteX8" fmla="*/ 0 w 4267200"/>
                    <a:gd name="connsiteY8" fmla="*/ 201820 h 12108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267200" h="1210897">
                      <a:moveTo>
                        <a:pt x="0" y="201820"/>
                      </a:moveTo>
                      <a:cubicBezTo>
                        <a:pt x="0" y="90358"/>
                        <a:pt x="90358" y="0"/>
                        <a:pt x="201820" y="0"/>
                      </a:cubicBezTo>
                      <a:lnTo>
                        <a:pt x="4065380" y="0"/>
                      </a:lnTo>
                      <a:cubicBezTo>
                        <a:pt x="4176842" y="0"/>
                        <a:pt x="4267200" y="90358"/>
                        <a:pt x="4267200" y="201820"/>
                      </a:cubicBezTo>
                      <a:lnTo>
                        <a:pt x="4267200" y="1009077"/>
                      </a:lnTo>
                      <a:cubicBezTo>
                        <a:pt x="4267200" y="1120539"/>
                        <a:pt x="4176842" y="1210897"/>
                        <a:pt x="4065380" y="1210897"/>
                      </a:cubicBezTo>
                      <a:lnTo>
                        <a:pt x="201820" y="1210897"/>
                      </a:lnTo>
                      <a:cubicBezTo>
                        <a:pt x="90358" y="1210897"/>
                        <a:pt x="0" y="1120539"/>
                        <a:pt x="0" y="1009077"/>
                      </a:cubicBezTo>
                      <a:lnTo>
                        <a:pt x="0" y="201820"/>
                      </a:lnTo>
                      <a:close/>
                    </a:path>
                  </a:pathLst>
                </a:custGeom>
                <a:solidFill>
                  <a:srgbClr val="00B0F0"/>
                </a:solidFill>
              </p:spPr>
              <p:style>
                <a:lnRef idx="3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4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accent4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lIns="220401" tIns="59111" rIns="220401" bIns="59111" spcCol="1270" anchor="ctr"/>
                <a:lstStyle/>
                <a:p>
                  <a:pPr marL="0" marR="0" lvl="0" indent="0" algn="l" defTabSz="2889250" rtl="0" eaLnBrk="0" fontAlgn="base" latinLnBrk="0" hangingPunct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5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lt1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36236" name="矩形 75"/>
              <p:cNvSpPr/>
              <p:nvPr/>
            </p:nvSpPr>
            <p:spPr>
              <a:xfrm>
                <a:off x="810936" y="3193947"/>
                <a:ext cx="2974544" cy="52081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algn="ctr" eaLnBrk="0" hangingPunct="0"/>
                <a:r>
                  <a: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知识点概述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6237" name="矩形 15"/>
            <p:cNvSpPr/>
            <p:nvPr/>
          </p:nvSpPr>
          <p:spPr>
            <a:xfrm>
              <a:off x="792109" y="5487703"/>
              <a:ext cx="7999255" cy="87397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选区的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“布尔运算”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，能使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选区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r>
                <a:rPr lang="zh-CN" altLang="zh-CN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相加、相减、相交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组合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，从而产生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复杂形状</a:t>
              </a:r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的选区。</a:t>
              </a:r>
              <a:endPara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直接连接符 53"/>
          <p:cNvSpPr/>
          <p:nvPr/>
        </p:nvSpPr>
        <p:spPr>
          <a:xfrm>
            <a:off x="1509713" y="604996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5" name="直接连接符 54"/>
          <p:cNvSpPr/>
          <p:nvPr/>
        </p:nvSpPr>
        <p:spPr>
          <a:xfrm>
            <a:off x="1509713" y="5402263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" name="直接连接符 55"/>
          <p:cNvSpPr/>
          <p:nvPr/>
        </p:nvSpPr>
        <p:spPr>
          <a:xfrm>
            <a:off x="1509713" y="4791075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headEnd type="oval" w="med" len="med"/>
            <a:tailEnd type="oval" w="med" len="med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7" name="直接连接符 56"/>
          <p:cNvSpPr/>
          <p:nvPr/>
        </p:nvSpPr>
        <p:spPr>
          <a:xfrm>
            <a:off x="1509713" y="4129088"/>
            <a:ext cx="7078663" cy="0"/>
          </a:xfrm>
          <a:prstGeom prst="line">
            <a:avLst/>
          </a:prstGeom>
          <a:ln w="3175">
            <a:solidFill>
              <a:srgbClr val="C3F7FD"/>
            </a:solidFill>
            <a:tailEnd type="oval"/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0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" name="椭圆 57"/>
          <p:cNvSpPr/>
          <p:nvPr/>
        </p:nvSpPr>
        <p:spPr>
          <a:xfrm>
            <a:off x="614363" y="3729038"/>
            <a:ext cx="2501900" cy="25019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9" name="任意多边形 58"/>
          <p:cNvSpPr/>
          <p:nvPr/>
        </p:nvSpPr>
        <p:spPr>
          <a:xfrm>
            <a:off x="1064880" y="4944611"/>
            <a:ext cx="1601215" cy="825627"/>
          </a:xfrm>
          <a:custGeom>
            <a:avLst/>
            <a:gdLst>
              <a:gd name="connsiteX0" fmla="*/ 0 w 1950720"/>
              <a:gd name="connsiteY0" fmla="*/ 0 h 1005840"/>
              <a:gd name="connsiteX1" fmla="*/ 1950720 w 1950720"/>
              <a:gd name="connsiteY1" fmla="*/ 0 h 1005840"/>
              <a:gd name="connsiteX2" fmla="*/ 1950720 w 1950720"/>
              <a:gd name="connsiteY2" fmla="*/ 1005840 h 1005840"/>
              <a:gd name="connsiteX3" fmla="*/ 0 w 1950720"/>
              <a:gd name="connsiteY3" fmla="*/ 1005840 h 1005840"/>
              <a:gd name="connsiteX4" fmla="*/ 0 w 1950720"/>
              <a:gd name="connsiteY4" fmla="*/ 0 h 1005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1005840">
                <a:moveTo>
                  <a:pt x="0" y="0"/>
                </a:moveTo>
                <a:lnTo>
                  <a:pt x="1950720" y="0"/>
                </a:lnTo>
                <a:lnTo>
                  <a:pt x="1950720" y="1005840"/>
                </a:lnTo>
                <a:lnTo>
                  <a:pt x="0" y="100584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0" tIns="0" rIns="0" bIns="0" spcCol="1270" anchor="b"/>
          <a:lstStyle/>
          <a:p>
            <a:pPr marL="0" marR="0" lvl="0" indent="0" algn="ctr" defTabSz="2889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65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0" name="椭圆 59"/>
          <p:cNvSpPr/>
          <p:nvPr/>
        </p:nvSpPr>
        <p:spPr bwMode="auto">
          <a:xfrm>
            <a:off x="816474" y="3926334"/>
            <a:ext cx="2101549" cy="2101549"/>
          </a:xfrm>
          <a:prstGeom prst="ellipse">
            <a:avLst/>
          </a:prstGeom>
          <a:solidFill>
            <a:schemeClr val="bg1"/>
          </a:soli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76200" dist="50800" dir="16200000">
              <a:prstClr val="black">
                <a:alpha val="3400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矩形 147"/>
          <p:cNvSpPr/>
          <p:nvPr/>
        </p:nvSpPr>
        <p:spPr>
          <a:xfrm>
            <a:off x="968375" y="4649788"/>
            <a:ext cx="2933700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基本操作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任意多边形 61"/>
          <p:cNvSpPr/>
          <p:nvPr/>
        </p:nvSpPr>
        <p:spPr>
          <a:xfrm>
            <a:off x="4625975" y="3825875"/>
            <a:ext cx="100013" cy="449263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3" name="任意多边形 62"/>
          <p:cNvSpPr/>
          <p:nvPr/>
        </p:nvSpPr>
        <p:spPr>
          <a:xfrm>
            <a:off x="4233863" y="4184650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4" name="任意多边形 63"/>
          <p:cNvSpPr/>
          <p:nvPr/>
        </p:nvSpPr>
        <p:spPr>
          <a:xfrm>
            <a:off x="4090988" y="4883150"/>
            <a:ext cx="153988" cy="450850"/>
          </a:xfrm>
          <a:custGeom>
            <a:avLst/>
            <a:gdLst>
              <a:gd name="connsiteX0" fmla="*/ 0 w 185928"/>
              <a:gd name="connsiteY0" fmla="*/ 0 h 548640"/>
              <a:gd name="connsiteX1" fmla="*/ 185928 w 185928"/>
              <a:gd name="connsiteY1" fmla="*/ 0 h 548640"/>
              <a:gd name="connsiteX2" fmla="*/ 185928 w 185928"/>
              <a:gd name="connsiteY2" fmla="*/ 548640 h 548640"/>
              <a:gd name="connsiteX3" fmla="*/ 0 w 185928"/>
              <a:gd name="connsiteY3" fmla="*/ 548640 h 548640"/>
              <a:gd name="connsiteX4" fmla="*/ 0 w 185928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28" h="548640">
                <a:moveTo>
                  <a:pt x="0" y="0"/>
                </a:moveTo>
                <a:lnTo>
                  <a:pt x="185928" y="0"/>
                </a:lnTo>
                <a:lnTo>
                  <a:pt x="185928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5" name="任意多边形 64"/>
          <p:cNvSpPr/>
          <p:nvPr/>
        </p:nvSpPr>
        <p:spPr>
          <a:xfrm>
            <a:off x="4233863" y="5354638"/>
            <a:ext cx="138113" cy="450850"/>
          </a:xfrm>
          <a:custGeom>
            <a:avLst/>
            <a:gdLst>
              <a:gd name="connsiteX0" fmla="*/ 0 w 168645"/>
              <a:gd name="connsiteY0" fmla="*/ 0 h 548640"/>
              <a:gd name="connsiteX1" fmla="*/ 168645 w 168645"/>
              <a:gd name="connsiteY1" fmla="*/ 0 h 548640"/>
              <a:gd name="connsiteX2" fmla="*/ 168645 w 168645"/>
              <a:gd name="connsiteY2" fmla="*/ 548640 h 548640"/>
              <a:gd name="connsiteX3" fmla="*/ 0 w 168645"/>
              <a:gd name="connsiteY3" fmla="*/ 548640 h 548640"/>
              <a:gd name="connsiteX4" fmla="*/ 0 w 168645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645" h="548640">
                <a:moveTo>
                  <a:pt x="0" y="0"/>
                </a:moveTo>
                <a:lnTo>
                  <a:pt x="168645" y="0"/>
                </a:lnTo>
                <a:lnTo>
                  <a:pt x="168645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6" name="任意多边形 65"/>
          <p:cNvSpPr/>
          <p:nvPr/>
        </p:nvSpPr>
        <p:spPr>
          <a:xfrm>
            <a:off x="4625975" y="5741988"/>
            <a:ext cx="100013" cy="450850"/>
          </a:xfrm>
          <a:custGeom>
            <a:avLst/>
            <a:gdLst>
              <a:gd name="connsiteX0" fmla="*/ 0 w 120761"/>
              <a:gd name="connsiteY0" fmla="*/ 0 h 548640"/>
              <a:gd name="connsiteX1" fmla="*/ 120761 w 120761"/>
              <a:gd name="connsiteY1" fmla="*/ 0 h 548640"/>
              <a:gd name="connsiteX2" fmla="*/ 120761 w 120761"/>
              <a:gd name="connsiteY2" fmla="*/ 548640 h 548640"/>
              <a:gd name="connsiteX3" fmla="*/ 0 w 120761"/>
              <a:gd name="connsiteY3" fmla="*/ 548640 h 548640"/>
              <a:gd name="connsiteX4" fmla="*/ 0 w 120761"/>
              <a:gd name="connsiteY4" fmla="*/ 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761" h="548640">
                <a:moveTo>
                  <a:pt x="0" y="0"/>
                </a:moveTo>
                <a:lnTo>
                  <a:pt x="120761" y="0"/>
                </a:lnTo>
                <a:lnTo>
                  <a:pt x="120761" y="548640"/>
                </a:lnTo>
                <a:lnTo>
                  <a:pt x="0" y="54864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lIns="19050" tIns="0" rIns="19050" bIns="0" spcCol="1270" anchor="ctr"/>
          <a:lstStyle/>
          <a:p>
            <a:pPr marL="0" marR="0" lvl="0" indent="0" algn="l" defTabSz="22225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095625" y="4219575"/>
            <a:ext cx="5729288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、添加到选区：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选择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“添加到选区”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按钮后，在原有选区的基础上增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加新的选区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快捷键是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Shift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3095625" y="4843463"/>
            <a:ext cx="57181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、从选区减去：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选择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“从选区减去”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按钮后，在原有选区的基础上减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去新选区的部分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快捷键是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Alt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3081338" y="5464175"/>
            <a:ext cx="5697537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、与选区叠加：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选择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“与选区交叉”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按钮后，新选区与原有选区的交</a:t>
            </a:r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hangingPunct="0"/>
            <a:r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叉区域为最终的选区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r>
              <a:rPr lang="zh-CN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  <a:t>快捷键是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Shift+Alt</a:t>
            </a:r>
            <a:r>
              <a:rPr lang="zh-CN" altLang="zh-CN" sz="1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】键</a:t>
            </a:r>
            <a:r>
              <a:rPr lang="zh-CN" altLang="en-US" sz="1400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1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6254" name="标题 1"/>
          <p:cNvSpPr/>
          <p:nvPr/>
        </p:nvSpPr>
        <p:spPr>
          <a:xfrm>
            <a:off x="1754188" y="136525"/>
            <a:ext cx="5148262" cy="7651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marL="571500" indent="-571500">
              <a:buFont typeface="Wingdings" panose="05000000000000000000" pitchFamily="2" charset="2"/>
            </a:pP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2.6【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6】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1" grpId="0"/>
      <p:bldP spid="67" grpId="0"/>
      <p:bldP spid="68" grpId="0"/>
      <p:bldP spid="69" grpId="0"/>
    </p:bldLst>
  </p:timing>
</p:sld>
</file>

<file path=ppt/tags/tag1.xml><?xml version="1.0" encoding="utf-8"?>
<p:tagLst xmlns:p="http://schemas.openxmlformats.org/presentationml/2006/main">
  <p:tag name="GENSWF_SLIDE_TITLE" val="第2章 图层与选区工具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案例相关知识点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案例相关知识点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案例相关知识点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案例相关知识点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案例相关知识点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案例相关知识点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图层与选区工具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1】果蔬自行车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1】果蔬自行车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21】知识点讲解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1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2】超级电视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2】超级电视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2】知识点讲解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3】猴哥形象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【案例3】猴哥形象"/>
  <p:tag name="GENSWF_ADVANCE_TIME" val="0.00"/>
  <p:tag name="ISPRING_SLIDE_INDENT_LEVEL" val="0"/>
  <p:tag name="ISPRING_CUSTOM_TIMING_USED" val="0"/>
</p:tagLst>
</file>

<file path=ppt/tags/tag41.xml><?xml version="1.0" encoding="utf-8"?>
<p:tagLst xmlns:p="http://schemas.openxmlformats.org/presentationml/2006/main">
  <p:tag name="GENSWF_SLIDE_TITLE" val="【案例3】知识点讲解"/>
  <p:tag name="GENSWF_ADVANCE_TIME" val="0.00"/>
  <p:tag name="ISPRING_SLIDE_INDENT_LEVEL" val="0"/>
  <p:tag name="ISPRING_CUSTOM_TIMING_USED" val="0"/>
</p:tagLst>
</file>

<file path=ppt/tags/tag42.xml><?xml version="1.0" encoding="utf-8"?>
<p:tagLst xmlns:p="http://schemas.openxmlformats.org/presentationml/2006/main">
  <p:tag name="GENSWF_SLIDE_TITLE" val="【案例3】知识点讲解"/>
  <p:tag name="GENSWF_ADVANCE_TIME" val="0.00"/>
  <p:tag name="ISPRING_SLIDE_INDENT_LEVEL" val="0"/>
  <p:tag name="ISPRING_CUSTOM_TIMING_USED" val="0"/>
</p:tagLst>
</file>

<file path=ppt/tags/tag43.xml><?xml version="1.0" encoding="utf-8"?>
<p:tagLst xmlns:p="http://schemas.openxmlformats.org/presentationml/2006/main">
  <p:tag name="GENSWF_SLIDE_TITLE" val="【案例3】知识点讲解"/>
  <p:tag name="GENSWF_ADVANCE_TIME" val="0.00"/>
  <p:tag name="ISPRING_SLIDE_INDENT_LEVEL" val="0"/>
  <p:tag name="ISPRING_CUSTOM_TIMING_USED" val="0"/>
</p:tagLst>
</file>

<file path=ppt/tags/tag44.xml><?xml version="1.0" encoding="utf-8"?>
<p:tagLst xmlns:p="http://schemas.openxmlformats.org/presentationml/2006/main">
  <p:tag name="GENSWF_SLIDE_TITLE" val="【案例3】知识点讲解"/>
  <p:tag name="GENSWF_ADVANCE_TIME" val="0.00"/>
  <p:tag name="ISPRING_SLIDE_INDENT_LEVEL" val="0"/>
  <p:tag name="ISPRING_CUSTOM_TIMING_USED" val="0"/>
</p:tagLst>
</file>

<file path=ppt/tags/tag45.xml><?xml version="1.0" encoding="utf-8"?>
<p:tagLst xmlns:p="http://schemas.openxmlformats.org/presentationml/2006/main">
  <p:tag name="GENSWF_SLIDE_TITLE" val="【案例3】知识点讲解"/>
  <p:tag name="GENSWF_ADVANCE_TIME" val="0.00"/>
  <p:tag name="ISPRING_SLIDE_INDENT_LEVEL" val="0"/>
  <p:tag name="ISPRING_CUSTOM_TIMING_USED" val="0"/>
</p:tagLst>
</file>

<file path=ppt/tags/tag46.xml><?xml version="1.0" encoding="utf-8"?>
<p:tagLst xmlns:p="http://schemas.openxmlformats.org/presentationml/2006/main">
  <p:tag name="GENSWF_SLIDE_TITLE" val="【案例3】知识点讲解"/>
  <p:tag name="GENSWF_ADVANCE_TIME" val="0.00"/>
  <p:tag name="ISPRING_SLIDE_INDENT_LEVEL" val="0"/>
  <p:tag name="ISPRING_CUSTOM_TIMING_USED" val="0"/>
</p:tagLst>
</file>

<file path=ppt/tags/tag47.xml><?xml version="1.0" encoding="utf-8"?>
<p:tagLst xmlns:p="http://schemas.openxmlformats.org/presentationml/2006/main">
  <p:tag name="GENSWF_SLIDE_TITLE" val="【案例4】时尚手机"/>
  <p:tag name="GENSWF_ADVANCE_TIME" val="0.00"/>
  <p:tag name="ISPRING_SLIDE_INDENT_LEVEL" val="0"/>
  <p:tag name="ISPRING_CUSTOM_TIMING_USED" val="0"/>
</p:tagLst>
</file>

<file path=ppt/tags/tag48.xml><?xml version="1.0" encoding="utf-8"?>
<p:tagLst xmlns:p="http://schemas.openxmlformats.org/presentationml/2006/main">
  <p:tag name="GENSWF_SLIDE_TITLE" val="【案例4】时尚手机"/>
  <p:tag name="GENSWF_ADVANCE_TIME" val="0.00"/>
  <p:tag name="ISPRING_SLIDE_INDENT_LEVEL" val="0"/>
  <p:tag name="ISPRING_CUSTOM_TIMING_USED" val="0"/>
</p:tagLst>
</file>

<file path=ppt/tags/tag49.xml><?xml version="1.0" encoding="utf-8"?>
<p:tagLst xmlns:p="http://schemas.openxmlformats.org/presentationml/2006/main">
  <p:tag name="GENSWF_SLIDE_TITLE" val="【案例4】知识点讲解"/>
  <p:tag name="GENSWF_ADVANCE_TIME" val="0.00"/>
  <p:tag name="ISPRING_SLIDE_INDENT_LEVEL" val="0"/>
  <p:tag name="ISPRING_CUSTOM_TIMING_USED" val="0"/>
</p:tagLst>
</file>

<file path=ppt/tags/tag50.xml><?xml version="1.0" encoding="utf-8"?>
<p:tagLst xmlns:p="http://schemas.openxmlformats.org/presentationml/2006/main">
  <p:tag name="GENSWF_SLIDE_TITLE" val="【案例4】知识点讲解"/>
  <p:tag name="GENSWF_ADVANCE_TIME" val="0.00"/>
  <p:tag name="ISPRING_SLIDE_INDENT_LEVEL" val="0"/>
  <p:tag name="ISPRING_CUSTOM_TIMING_USED" val="0"/>
</p:tagLst>
</file>

<file path=ppt/tags/tag51.xml><?xml version="1.0" encoding="utf-8"?>
<p:tagLst xmlns:p="http://schemas.openxmlformats.org/presentationml/2006/main">
  <p:tag name="GENSWF_SLIDE_TITLE" val="【案例4】知识点讲解"/>
  <p:tag name="GENSWF_ADVANCE_TIME" val="0.00"/>
  <p:tag name="ISPRING_SLIDE_INDENT_LEVEL" val="0"/>
  <p:tag name="ISPRING_CUSTOM_TIMING_USED" val="0"/>
</p:tagLst>
</file>

<file path=ppt/tags/tag52.xml><?xml version="1.0" encoding="utf-8"?>
<p:tagLst xmlns:p="http://schemas.openxmlformats.org/presentationml/2006/main">
  <p:tag name="GENSWF_SLIDE_TITLE" val="【案例4】知识点讲解"/>
  <p:tag name="GENSWF_ADVANCE_TIME" val="0.00"/>
  <p:tag name="ISPRING_SLIDE_INDENT_LEVEL" val="0"/>
  <p:tag name="ISPRING_CUSTOM_TIMING_USED" val="0"/>
</p:tagLst>
</file>

<file path=ppt/tags/tag53.xml><?xml version="1.0" encoding="utf-8"?>
<p:tagLst xmlns:p="http://schemas.openxmlformats.org/presentationml/2006/main">
  <p:tag name="GENSWF_SLIDE_TITLE" val="【案例4】知识点讲解"/>
  <p:tag name="GENSWF_ADVANCE_TIME" val="0.00"/>
  <p:tag name="ISPRING_SLIDE_INDENT_LEVEL" val="0"/>
  <p:tag name="ISPRING_CUSTOM_TIMING_USED" val="0"/>
</p:tagLst>
</file>

<file path=ppt/tags/tag54.xml><?xml version="1.0" encoding="utf-8"?>
<p:tagLst xmlns:p="http://schemas.openxmlformats.org/presentationml/2006/main">
  <p:tag name="GENSWF_SLIDE_TITLE" val="【案例4】知识点讲解"/>
  <p:tag name="GENSWF_ADVANCE_TIME" val="0.00"/>
  <p:tag name="ISPRING_SLIDE_INDENT_LEVEL" val="0"/>
  <p:tag name="ISPRING_CUSTOM_TIMING_USED" val="0"/>
</p:tagLst>
</file>

<file path=ppt/tags/tag55.xml><?xml version="1.0" encoding="utf-8"?>
<p:tagLst xmlns:p="http://schemas.openxmlformats.org/presentationml/2006/main">
  <p:tag name="GENSWF_SLIDE_TITLE" val="【案例5】纸风车Logo"/>
  <p:tag name="GENSWF_ADVANCE_TIME" val="0.00"/>
  <p:tag name="ISPRING_SLIDE_INDENT_LEVEL" val="0"/>
  <p:tag name="ISPRING_CUSTOM_TIMING_USED" val="0"/>
</p:tagLst>
</file>

<file path=ppt/tags/tag56.xml><?xml version="1.0" encoding="utf-8"?>
<p:tagLst xmlns:p="http://schemas.openxmlformats.org/presentationml/2006/main">
  <p:tag name="GENSWF_SLIDE_TITLE" val="【案例5】纸风车Logo"/>
  <p:tag name="GENSWF_ADVANCE_TIME" val="0.00"/>
  <p:tag name="ISPRING_SLIDE_INDENT_LEVEL" val="0"/>
  <p:tag name="ISPRING_CUSTOM_TIMING_USED" val="0"/>
</p:tagLst>
</file>

<file path=ppt/tags/tag57.xml><?xml version="1.0" encoding="utf-8"?>
<p:tagLst xmlns:p="http://schemas.openxmlformats.org/presentationml/2006/main">
  <p:tag name="GENSWF_SLIDE_TITLE" val="【案例5】知识点讲解"/>
  <p:tag name="GENSWF_ADVANCE_TIME" val="0.00"/>
  <p:tag name="ISPRING_SLIDE_INDENT_LEVEL" val="0"/>
  <p:tag name="ISPRING_CUSTOM_TIMING_USED" val="0"/>
</p:tagLst>
</file>

<file path=ppt/tags/tag58.xml><?xml version="1.0" encoding="utf-8"?>
<p:tagLst xmlns:p="http://schemas.openxmlformats.org/presentationml/2006/main">
  <p:tag name="GENSWF_SLIDE_TITLE" val="【案例5】知识点讲解"/>
  <p:tag name="GENSWF_ADVANCE_TIME" val="0.00"/>
  <p:tag name="ISPRING_SLIDE_INDENT_LEVEL" val="0"/>
  <p:tag name="ISPRING_CUSTOM_TIMING_USED" val="0"/>
</p:tagLst>
</file>

<file path=ppt/tags/tag59.xml><?xml version="1.0" encoding="utf-8"?>
<p:tagLst xmlns:p="http://schemas.openxmlformats.org/presentationml/2006/main">
  <p:tag name="GENSWF_SLIDE_TITLE" val="【案例5】知识点讲解"/>
  <p:tag name="GENSWF_ADVANCE_TIME" val="0.00"/>
  <p:tag name="ISPRING_SLIDE_INDENT_LEVEL" val="0"/>
  <p:tag name="ISPRING_CUSTOM_TIMING_USED" val="0"/>
</p:tagLst>
</file>

<file path=ppt/tags/tag60.xml><?xml version="1.0" encoding="utf-8"?>
<p:tagLst xmlns:p="http://schemas.openxmlformats.org/presentationml/2006/main">
  <p:tag name="GENSWF_SLIDE_TITLE" val="【案例5】知识点讲解"/>
  <p:tag name="GENSWF_ADVANCE_TIME" val="0.00"/>
  <p:tag name="ISPRING_SLIDE_INDENT_LEVEL" val="0"/>
  <p:tag name="ISPRING_CUSTOM_TIMING_USED" val="0"/>
</p:tagLst>
</file>

<file path=ppt/tags/tag61.xml><?xml version="1.0" encoding="utf-8"?>
<p:tagLst xmlns:p="http://schemas.openxmlformats.org/presentationml/2006/main">
  <p:tag name="GENSWF_SLIDE_TITLE" val="【案例5】知识点讲解"/>
  <p:tag name="GENSWF_ADVANCE_TIME" val="0.00"/>
  <p:tag name="ISPRING_SLIDE_INDENT_LEVEL" val="0"/>
  <p:tag name="ISPRING_CUSTOM_TIMING_USED" val="0"/>
</p:tagLst>
</file>

<file path=ppt/tags/tag62.xml><?xml version="1.0" encoding="utf-8"?>
<p:tagLst xmlns:p="http://schemas.openxmlformats.org/presentationml/2006/main">
  <p:tag name="GENSWF_SLIDE_TITLE" val="【案例5】知识点讲解"/>
  <p:tag name="GENSWF_ADVANCE_TIME" val="0.00"/>
  <p:tag name="ISPRING_SLIDE_INDENT_LEVEL" val="0"/>
  <p:tag name="ISPRING_CUSTOM_TIMING_USED" val="0"/>
</p:tagLst>
</file>

<file path=ppt/tags/tag63.xml><?xml version="1.0" encoding="utf-8"?>
<p:tagLst xmlns:p="http://schemas.openxmlformats.org/presentationml/2006/main">
  <p:tag name="GENSWF_SLIDE_TITLE" val="多学一招"/>
  <p:tag name="GENSWF_ADVANCE_TIME" val="0.00"/>
  <p:tag name="ISPRING_SLIDE_INDENT_LEVEL" val="0"/>
  <p:tag name="ISPRING_CUSTOM_TIMING_USED" val="0"/>
</p:tagLst>
</file>

<file path=ppt/tags/tag64.xml><?xml version="1.0" encoding="utf-8"?>
<p:tagLst xmlns:p="http://schemas.openxmlformats.org/presentationml/2006/main">
  <p:tag name="GENSWF_SLIDE_TITLE" val="【案例6】微笑气泡"/>
  <p:tag name="GENSWF_ADVANCE_TIME" val="0.00"/>
  <p:tag name="ISPRING_SLIDE_INDENT_LEVEL" val="0"/>
  <p:tag name="ISPRING_CUSTOM_TIMING_USED" val="0"/>
</p:tagLst>
</file>

<file path=ppt/tags/tag65.xml><?xml version="1.0" encoding="utf-8"?>
<p:tagLst xmlns:p="http://schemas.openxmlformats.org/presentationml/2006/main">
  <p:tag name="GENSWF_SLIDE_TITLE" val="【案例6】微笑气泡"/>
  <p:tag name="GENSWF_ADVANCE_TIME" val="0.00"/>
  <p:tag name="ISPRING_SLIDE_INDENT_LEVEL" val="0"/>
  <p:tag name="ISPRING_CUSTOM_TIMING_USED" val="0"/>
</p:tagLst>
</file>

<file path=ppt/tags/tag66.xml><?xml version="1.0" encoding="utf-8"?>
<p:tagLst xmlns:p="http://schemas.openxmlformats.org/presentationml/2006/main">
  <p:tag name="GENSWF_SLIDE_TITLE" val="【案例6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  <a:txDef>
      <a:spPr>
        <a:gradFill flip="none" rotWithShape="1">
          <a:gsLst>
            <a:gs pos="50000">
              <a:srgbClr val="C1EFFF"/>
            </a:gs>
            <a:gs pos="0">
              <a:schemeClr val="bg1">
                <a:lumMod val="4000"/>
                <a:lumOff val="96000"/>
                <a:alpha val="0"/>
              </a:schemeClr>
            </a:gs>
            <a:gs pos="100000">
              <a:schemeClr val="bg1">
                <a:alpha val="0"/>
              </a:schemeClr>
            </a:gs>
          </a:gsLst>
          <a:lin ang="0" scaled="0"/>
          <a:tileRect/>
        </a:gradFill>
      </a:spPr>
      <a:bodyPr wrap="square" anchor="ctr" anchorCtr="1">
        <a:spAutoFit/>
      </a:bodyPr>
      <a:lstStyle>
        <a:defPPr>
          <a:defRPr sz="8000" b="1" dirty="0">
            <a:solidFill>
              <a:srgbClr val="00B0F0"/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7323</Words>
  <Application>WPS 演示</Application>
  <PresentationFormat>全屏显示(4:3)</PresentationFormat>
  <Paragraphs>929</Paragraphs>
  <Slides>66</Slides>
  <Notes>66</Notes>
  <HiddenSlides>6</HiddenSlides>
  <MMClips>0</MMClips>
  <ScaleCrop>false</ScaleCrop>
  <HeadingPairs>
    <vt:vector size="10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66</vt:i4>
      </vt:variant>
      <vt:variant>
        <vt:lpstr>自定义放映</vt:lpstr>
      </vt:variant>
      <vt:variant>
        <vt:i4>1</vt:i4>
      </vt:variant>
    </vt:vector>
  </HeadingPairs>
  <TitlesOfParts>
    <vt:vector size="85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Arial Unicode MS</vt:lpstr>
      <vt:lpstr>Times New Roman</vt:lpstr>
      <vt:lpstr>默认设计模板</vt:lpstr>
      <vt:lpstr>Excel.Chart.8</vt:lpstr>
      <vt:lpstr>Visio.Drawing.11</vt:lpstr>
      <vt:lpstr>Visio.Drawing.11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第2章 图层与选区工具</dc:title>
  <dc:creator>王哲</dc:creator>
  <cp:lastModifiedBy>vanson</cp:lastModifiedBy>
  <cp:revision>546</cp:revision>
  <dcterms:created xsi:type="dcterms:W3CDTF">2013-01-25T01:44:32Z</dcterms:created>
  <dcterms:modified xsi:type="dcterms:W3CDTF">2022-04-13T01:58:39Z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EBA938C8604349F5AB36B6479B77DA96</vt:lpwstr>
  </property>
</Properties>
</file>