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4" ContentType="video/mp4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84" r:id="rId5"/>
  </p:sldMasterIdLst>
  <p:notesMasterIdLst>
    <p:notesMasterId r:id="rId17"/>
  </p:notesMasterIdLst>
  <p:sldIdLst>
    <p:sldId id="308" r:id="rId6"/>
    <p:sldId id="316" r:id="rId7"/>
    <p:sldId id="325" r:id="rId8"/>
    <p:sldId id="326" r:id="rId9"/>
    <p:sldId id="327" r:id="rId10"/>
    <p:sldId id="331" r:id="rId11"/>
    <p:sldId id="330" r:id="rId12"/>
    <p:sldId id="332" r:id="rId13"/>
    <p:sldId id="328" r:id="rId14"/>
    <p:sldId id="329" r:id="rId15"/>
    <p:sldId id="315" r:id="rId16"/>
  </p:sldIdLst>
  <p:sldSz cx="9144000" cy="5143500" type="screen16x9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DEDB07"/>
    <a:srgbClr val="EF4A77"/>
    <a:srgbClr val="75C91C"/>
    <a:srgbClr val="AD41A9"/>
    <a:srgbClr val="07DEDA"/>
    <a:srgbClr val="318DBF"/>
    <a:srgbClr val="009EAC"/>
    <a:srgbClr val="123361"/>
    <a:srgbClr val="204DB0"/>
    <a:srgbClr val="2559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813" autoAdjust="0"/>
  </p:normalViewPr>
  <p:slideViewPr>
    <p:cSldViewPr>
      <p:cViewPr varScale="1">
        <p:scale>
          <a:sx n="113" d="100"/>
          <a:sy n="113" d="100"/>
        </p:scale>
        <p:origin x="-144" y="-96"/>
      </p:cViewPr>
      <p:guideLst>
        <p:guide orient="horz" pos="1620"/>
        <p:guide pos="2853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slide" Target="slides/slide2.xml"/><Relationship Id="rId6" Type="http://schemas.openxmlformats.org/officeDocument/2006/relationships/slide" Target="slides/slide1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1" Type="http://schemas.openxmlformats.org/officeDocument/2006/relationships/tags" Target="tags/tag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notesMaster" Target="notesMasters/notesMaster1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2927CE-A8A5-40B5-B077-79896730732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46BC8B-CCB1-45D5-A5E0-A5E897883B1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2" Type="http://schemas.openxmlformats.org/officeDocument/2006/relationships/theme" Target="../theme/theme4.xml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B1382-2860-42B0-BD29-19C3FC560AB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94AA6-F68C-4E28-B436-7716EF0B31E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0.xml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0.xml"/><Relationship Id="rId3" Type="http://schemas.openxmlformats.org/officeDocument/2006/relationships/image" Target="../media/image6.png"/><Relationship Id="rId2" Type="http://schemas.microsoft.com/office/2007/relationships/media" Target="../media/media1.mp4"/><Relationship Id="rId1" Type="http://schemas.openxmlformats.org/officeDocument/2006/relationships/video" Target="../media/media1.mp4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5.xml"/><Relationship Id="rId1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6.xml"/><Relationship Id="rId4" Type="http://schemas.openxmlformats.org/officeDocument/2006/relationships/image" Target="../media/image11.jpeg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6.xml"/><Relationship Id="rId4" Type="http://schemas.openxmlformats.org/officeDocument/2006/relationships/image" Target="../media/image11.jpeg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6.xml"/><Relationship Id="rId4" Type="http://schemas.openxmlformats.org/officeDocument/2006/relationships/image" Target="../media/image11.jpeg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6.xml"/><Relationship Id="rId4" Type="http://schemas.openxmlformats.org/officeDocument/2006/relationships/image" Target="../media/image11.jpeg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6.xml"/><Relationship Id="rId1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2.xml"/><Relationship Id="rId3" Type="http://schemas.openxmlformats.org/officeDocument/2006/relationships/image" Target="../media/image14.png"/><Relationship Id="rId2" Type="http://schemas.microsoft.com/office/2007/relationships/media" Target="../media/media2.mp4"/><Relationship Id="rId1" Type="http://schemas.openxmlformats.org/officeDocument/2006/relationships/video" Target="../media/media2.mp4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5.png"/><Relationship Id="rId1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2917792"/>
            <a:ext cx="1321052" cy="18531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98628" y="2209914"/>
            <a:ext cx="5959979" cy="707878"/>
          </a:xfrm>
          <a:prstGeom prst="rect">
            <a:avLst/>
          </a:prstGeom>
          <a:noFill/>
        </p:spPr>
        <p:txBody>
          <a:bodyPr wrap="square" lIns="91430" tIns="45716" rIns="91430" bIns="45716" rtlCol="0">
            <a:spAutoFit/>
          </a:bodyPr>
          <a:lstStyle/>
          <a:p>
            <a:r>
              <a:rPr lang="en-US" altLang="zh-CN" sz="4000" dirty="0" smtClean="0">
                <a:latin typeface="Bauhaus 93" panose="04030905020B02020C02" pitchFamily="82" charset="0"/>
                <a:ea typeface="微软雅黑" panose="020B0503020204020204" pitchFamily="34" charset="-122"/>
              </a:rPr>
              <a:t>《</a:t>
            </a:r>
            <a:r>
              <a:rPr lang="zh-CN" altLang="en-US" sz="4000" dirty="0">
                <a:latin typeface="Bauhaus 93" panose="04030905020B02020C02" pitchFamily="82" charset="0"/>
                <a:ea typeface="微软雅黑" panose="020B0503020204020204" pitchFamily="34" charset="-122"/>
              </a:rPr>
              <a:t>幼儿舞蹈的学习与运用</a:t>
            </a:r>
            <a:r>
              <a:rPr lang="en-US" altLang="zh-CN" sz="4000" dirty="0" smtClean="0">
                <a:latin typeface="Bauhaus 93" panose="04030905020B02020C02" pitchFamily="82" charset="0"/>
                <a:ea typeface="微软雅黑" panose="020B0503020204020204" pitchFamily="34" charset="-122"/>
              </a:rPr>
              <a:t>》</a:t>
            </a:r>
            <a:endParaRPr lang="zh-CN" altLang="en-US" sz="4000" dirty="0">
              <a:latin typeface="Bauhaus 93" panose="04030905020B02020C02" pitchFamily="82" charset="0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323528" y="339502"/>
            <a:ext cx="2088232" cy="889814"/>
          </a:xfrm>
          <a:prstGeom prst="ellips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</a:rPr>
              <a:t>舞蹈基础</a:t>
            </a:r>
            <a:endParaRPr lang="en-US" altLang="zh-CN" sz="2400" dirty="0">
              <a:solidFill>
                <a:schemeClr val="bg1"/>
              </a:solidFill>
            </a:endParaRPr>
          </a:p>
          <a:p>
            <a:pPr algn="ctr"/>
            <a:r>
              <a:rPr lang="zh-CN" altLang="en-US" b="1" dirty="0" smtClean="0">
                <a:solidFill>
                  <a:schemeClr val="bg1"/>
                </a:solidFill>
              </a:rPr>
              <a:t>模块二</a:t>
            </a:r>
            <a:endParaRPr lang="zh-CN" alt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55000" fill="hold" nodeType="withEffect" p14:presetBounceEnd="42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5500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形标注 1"/>
          <p:cNvSpPr/>
          <p:nvPr/>
        </p:nvSpPr>
        <p:spPr>
          <a:xfrm>
            <a:off x="2524760" y="1329690"/>
            <a:ext cx="4516755" cy="1656080"/>
          </a:xfrm>
          <a:prstGeom prst="wedgeEllipseCallou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275965" y="1851660"/>
            <a:ext cx="3303270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1917" tIns="60958" rIns="121917" bIns="60958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32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自娱性舞蹈</a:t>
            </a:r>
            <a:r>
              <a:rPr lang="zh-CN" altLang="en-US" sz="32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？</a:t>
            </a:r>
            <a:endParaRPr lang="zh-CN" altLang="en-US" sz="3200" b="1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Bebas" pitchFamily="2" charset="0"/>
              <a:ea typeface="微软雅黑" panose="020B0503020204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123478"/>
            <a:ext cx="1405384" cy="196037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自娱《假面舞会》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-1905" y="-635"/>
            <a:ext cx="916051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5958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1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46399" y="627534"/>
            <a:ext cx="367240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自娱性舞蹈</a:t>
            </a:r>
            <a:endParaRPr lang="zh-CN" altLang="en-US" sz="2800" b="1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520" y="1646555"/>
            <a:ext cx="3389630" cy="2692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1" name="TextBox 18"/>
          <p:cNvSpPr txBox="1">
            <a:spLocks noChangeArrowheads="1"/>
          </p:cNvSpPr>
          <p:nvPr/>
        </p:nvSpPr>
        <p:spPr bwMode="auto">
          <a:xfrm>
            <a:off x="395531" y="2355993"/>
            <a:ext cx="4451606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 </a:t>
            </a:r>
            <a:r>
              <a:rPr lang="zh-CN" altLang="en-US" sz="2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不受时间和场地的限制，</a:t>
            </a:r>
            <a:endParaRPr lang="zh-CN" altLang="en-US" sz="20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参加的人数也不受</a:t>
            </a:r>
            <a:r>
              <a:rPr lang="zh-CN" altLang="en-US" sz="20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限制</a:t>
            </a:r>
            <a:endParaRPr lang="zh-CN" altLang="en-US" sz="2000" kern="0" dirty="0" smtClean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22"/>
          <p:cNvSpPr txBox="1">
            <a:spLocks noChangeArrowheads="1"/>
          </p:cNvSpPr>
          <p:nvPr/>
        </p:nvSpPr>
        <p:spPr bwMode="auto">
          <a:xfrm>
            <a:off x="395605" y="1646555"/>
            <a:ext cx="3917315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 </a:t>
            </a:r>
            <a:r>
              <a:rPr lang="zh-CN" altLang="en-US" sz="2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载歌载舞，娱乐性、</a:t>
            </a:r>
            <a:r>
              <a:rPr lang="zh-CN" altLang="en-US" sz="20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普及性</a:t>
            </a:r>
            <a:endParaRPr lang="zh-CN" altLang="en-US" sz="2000" kern="0" dirty="0" smtClean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18"/>
          <p:cNvSpPr txBox="1">
            <a:spLocks noChangeArrowheads="1"/>
          </p:cNvSpPr>
          <p:nvPr/>
        </p:nvSpPr>
        <p:spPr bwMode="auto">
          <a:xfrm>
            <a:off x="395605" y="3579495"/>
            <a:ext cx="518985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0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 </a:t>
            </a:r>
            <a:r>
              <a:rPr lang="zh-CN" altLang="en-US" sz="20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孩子</a:t>
            </a:r>
            <a:r>
              <a:rPr lang="zh-CN" altLang="en-US" sz="2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在音乐的节奏和旋律中进行舞蹈</a:t>
            </a:r>
            <a:r>
              <a:rPr lang="zh-CN" altLang="en-US" sz="20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2000" kern="0" dirty="0" smtClean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0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0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培养</a:t>
            </a:r>
            <a:r>
              <a:rPr lang="zh-CN" altLang="en-US" sz="20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其活泼开朗的性格和积极乐观的</a:t>
            </a:r>
            <a:r>
              <a:rPr lang="zh-CN" altLang="en-US" sz="20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情绪</a:t>
            </a:r>
            <a:endParaRPr lang="zh-CN" altLang="en-US" sz="2000" b="1" kern="0" dirty="0" smtClean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3" grpId="1"/>
      <p:bldP spid="41" grpId="0"/>
      <p:bldP spid="41" grpId="1"/>
      <p:bldP spid="22" grpId="0"/>
      <p:bldP spid="2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71791" y="303684"/>
            <a:ext cx="275231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自娱性舞蹈</a:t>
            </a:r>
            <a:endParaRPr lang="zh-CN" altLang="en-US" sz="2800" b="1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0" name="Group 126"/>
          <p:cNvGrpSpPr/>
          <p:nvPr/>
        </p:nvGrpSpPr>
        <p:grpSpPr>
          <a:xfrm>
            <a:off x="1123939" y="1059598"/>
            <a:ext cx="2160166" cy="294898"/>
            <a:chOff x="1741845" y="2481978"/>
            <a:chExt cx="2880221" cy="393197"/>
          </a:xfrm>
        </p:grpSpPr>
        <p:cxnSp>
          <p:nvCxnSpPr>
            <p:cNvPr id="41" name="Straight Connector 127"/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noFill/>
            <a:ln w="9525" cap="flat" cmpd="sng" algn="ctr">
              <a:solidFill>
                <a:srgbClr val="009EAC"/>
              </a:solidFill>
              <a:prstDash val="solid"/>
            </a:ln>
            <a:effectLst/>
          </p:spPr>
        </p:cxnSp>
        <p:cxnSp>
          <p:nvCxnSpPr>
            <p:cNvPr id="42" name="Straight Connector 128"/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noFill/>
            <a:ln w="9525" cap="flat" cmpd="sng" algn="ctr">
              <a:solidFill>
                <a:srgbClr val="009EAC"/>
              </a:solidFill>
              <a:prstDash val="solid"/>
              <a:tailEnd type="oval"/>
            </a:ln>
            <a:effectLst/>
          </p:spPr>
        </p:cxnSp>
      </p:grpSp>
      <p:sp>
        <p:nvSpPr>
          <p:cNvPr id="72" name="TextBox 71"/>
          <p:cNvSpPr txBox="1"/>
          <p:nvPr/>
        </p:nvSpPr>
        <p:spPr>
          <a:xfrm>
            <a:off x="1043947" y="627296"/>
            <a:ext cx="1178737" cy="37592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0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律动舞蹈</a:t>
            </a:r>
            <a:endParaRPr lang="zh-CN" altLang="en-US" sz="20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7132" y="1138208"/>
            <a:ext cx="2580640" cy="261648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1088390">
              <a:lnSpc>
                <a:spcPct val="150000"/>
              </a:lnSpc>
              <a:defRPr/>
            </a:pP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生活</a:t>
            </a: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类律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动</a:t>
            </a: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动物</a:t>
            </a: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类律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动</a:t>
            </a:r>
            <a:endParaRPr lang="en-US" altLang="zh-CN" sz="14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defTabSz="1088390">
              <a:lnSpc>
                <a:spcPct val="150000"/>
              </a:lnSpc>
              <a:defRPr/>
            </a:pP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模仿</a:t>
            </a: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式的形象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为主</a:t>
            </a:r>
            <a:endParaRPr lang="en-US" altLang="zh-CN" sz="14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defTabSz="1088390">
              <a:lnSpc>
                <a:spcPct val="150000"/>
              </a:lnSpc>
              <a:defRPr/>
            </a:pP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常见事物特征和规律予以</a:t>
            </a: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加工、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提炼</a:t>
            </a:r>
            <a:endParaRPr lang="en-US" altLang="zh-CN" sz="14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defTabSz="1088390">
              <a:lnSpc>
                <a:spcPct val="15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用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形象</a:t>
            </a: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的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音乐伴奏</a:t>
            </a:r>
            <a:endParaRPr lang="zh-CN" altLang="en-US" sz="14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defTabSz="1088390">
              <a:lnSpc>
                <a:spcPct val="150000"/>
              </a:lnSpc>
              <a:defRPr/>
            </a:pP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动作单一、</a:t>
            </a: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律感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强、富有情趣</a:t>
            </a:r>
            <a:endParaRPr lang="zh-CN" altLang="en-US" sz="14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defTabSz="1088390">
              <a:lnSpc>
                <a:spcPct val="150000"/>
              </a:lnSpc>
              <a:defRPr/>
            </a:pP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训练协调性</a:t>
            </a: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和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节奏感</a:t>
            </a:r>
            <a:endParaRPr lang="en-US" altLang="zh-CN" sz="14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defTabSz="1088390">
              <a:lnSpc>
                <a:spcPct val="150000"/>
              </a:lnSpc>
              <a:defRPr/>
            </a:pP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培养想象力</a:t>
            </a:r>
            <a:endParaRPr lang="zh-CN" altLang="en-US" sz="14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395" y="2597150"/>
            <a:ext cx="1524000" cy="106489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630" y="2586355"/>
            <a:ext cx="1582420" cy="107569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915" y="1393825"/>
            <a:ext cx="1560830" cy="109474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140" y="1419860"/>
            <a:ext cx="1501775" cy="10553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2" grpId="0"/>
      <p:bldP spid="7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71791" y="303684"/>
            <a:ext cx="275231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自娱性舞蹈</a:t>
            </a:r>
            <a:endParaRPr lang="zh-CN" altLang="en-US" sz="2800" b="1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6" name="Group 132"/>
          <p:cNvGrpSpPr/>
          <p:nvPr/>
        </p:nvGrpSpPr>
        <p:grpSpPr>
          <a:xfrm flipH="1">
            <a:off x="5220182" y="975378"/>
            <a:ext cx="2160166" cy="294898"/>
            <a:chOff x="1741845" y="2481978"/>
            <a:chExt cx="2880221" cy="393197"/>
          </a:xfrm>
        </p:grpSpPr>
        <p:cxnSp>
          <p:nvCxnSpPr>
            <p:cNvPr id="47" name="Straight Connector 133"/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noFill/>
            <a:ln w="9525" cap="flat" cmpd="sng" algn="ctr">
              <a:solidFill>
                <a:srgbClr val="009EAC"/>
              </a:solidFill>
              <a:prstDash val="solid"/>
            </a:ln>
            <a:effectLst/>
          </p:spPr>
        </p:cxnSp>
        <p:cxnSp>
          <p:nvCxnSpPr>
            <p:cNvPr id="48" name="Straight Connector 134"/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noFill/>
            <a:ln w="9525" cap="flat" cmpd="sng" algn="ctr">
              <a:solidFill>
                <a:srgbClr val="009EAC"/>
              </a:solidFill>
              <a:prstDash val="solid"/>
              <a:tailEnd type="oval"/>
            </a:ln>
            <a:effectLst/>
          </p:spPr>
        </p:cxnSp>
      </p:grpSp>
      <p:sp>
        <p:nvSpPr>
          <p:cNvPr id="76" name="TextBox 75"/>
          <p:cNvSpPr txBox="1"/>
          <p:nvPr/>
        </p:nvSpPr>
        <p:spPr>
          <a:xfrm>
            <a:off x="6012180" y="554990"/>
            <a:ext cx="1537970" cy="37592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0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幼儿集体舞</a:t>
            </a:r>
            <a:endParaRPr lang="zh-CN" altLang="en-US" sz="20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6050915" y="987425"/>
            <a:ext cx="3066415" cy="261648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1088390">
              <a:lnSpc>
                <a:spcPct val="150000"/>
              </a:lnSpc>
              <a:defRPr/>
            </a:pP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参加的人数不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限</a:t>
            </a:r>
            <a:endParaRPr lang="en-US" altLang="zh-CN" sz="14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defTabSz="1088390">
              <a:lnSpc>
                <a:spcPct val="150000"/>
              </a:lnSpc>
              <a:defRPr/>
            </a:pP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以</a:t>
            </a: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规定的队形和动作相结合，参加者成双结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对</a:t>
            </a:r>
            <a:endParaRPr lang="zh-CN" altLang="en-US" sz="14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defTabSz="1088390">
              <a:lnSpc>
                <a:spcPct val="150000"/>
              </a:lnSpc>
              <a:defRPr/>
            </a:pP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邀请</a:t>
            </a: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舞、单圈集体舞和双圈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集体舞</a:t>
            </a:r>
            <a:endParaRPr lang="en-US" altLang="zh-CN" sz="14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defTabSz="1088390">
              <a:lnSpc>
                <a:spcPct val="150000"/>
              </a:lnSpc>
              <a:defRPr/>
            </a:pP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其</a:t>
            </a: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特点是在舞蹈的结束部分设置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队形变换</a:t>
            </a:r>
            <a:endParaRPr lang="en-US" altLang="zh-CN" sz="14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defTabSz="1088390">
              <a:lnSpc>
                <a:spcPct val="150000"/>
              </a:lnSpc>
              <a:defRPr/>
            </a:pP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达到</a:t>
            </a: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交换伙伴的艺术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效果</a:t>
            </a:r>
            <a:endParaRPr lang="en-US" altLang="zh-CN" sz="14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defTabSz="1088390">
              <a:lnSpc>
                <a:spcPct val="150000"/>
              </a:lnSpc>
              <a:defRPr/>
            </a:pPr>
            <a:r>
              <a:rPr lang="zh-CN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培养幼儿之间的情感交流和集体</a:t>
            </a:r>
            <a:r>
              <a:rPr lang="zh-CN" altLang="zh-CN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意识</a:t>
            </a:r>
            <a:endParaRPr lang="zh-CN" altLang="zh-CN" sz="14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395" y="2597150"/>
            <a:ext cx="1524000" cy="106489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630" y="2586355"/>
            <a:ext cx="1582420" cy="107569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915" y="1393825"/>
            <a:ext cx="1560830" cy="109474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140" y="1393825"/>
            <a:ext cx="1501775" cy="10814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6" grpId="0"/>
      <p:bldP spid="7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71791" y="303684"/>
            <a:ext cx="275231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自娱性舞蹈</a:t>
            </a:r>
            <a:endParaRPr lang="zh-CN" altLang="en-US" sz="2800" b="1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Group 129"/>
          <p:cNvGrpSpPr/>
          <p:nvPr/>
        </p:nvGrpSpPr>
        <p:grpSpPr>
          <a:xfrm flipV="1">
            <a:off x="971599" y="2620762"/>
            <a:ext cx="1690733" cy="124904"/>
            <a:chOff x="1741845" y="2481978"/>
            <a:chExt cx="2880221" cy="393197"/>
          </a:xfrm>
        </p:grpSpPr>
        <p:cxnSp>
          <p:nvCxnSpPr>
            <p:cNvPr id="44" name="Straight Connector 130"/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noFill/>
            <a:ln w="9525" cap="flat" cmpd="sng" algn="ctr">
              <a:solidFill>
                <a:srgbClr val="009EAC"/>
              </a:solidFill>
              <a:prstDash val="solid"/>
            </a:ln>
            <a:effectLst/>
          </p:spPr>
        </p:cxnSp>
        <p:cxnSp>
          <p:nvCxnSpPr>
            <p:cNvPr id="45" name="Straight Connector 131"/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noFill/>
            <a:ln w="9525" cap="flat" cmpd="sng" algn="ctr">
              <a:solidFill>
                <a:srgbClr val="009EAC"/>
              </a:solidFill>
              <a:prstDash val="solid"/>
              <a:tailEnd type="oval"/>
            </a:ln>
            <a:effectLst/>
          </p:spPr>
        </p:cxnSp>
      </p:grpSp>
      <p:sp>
        <p:nvSpPr>
          <p:cNvPr id="74" name="TextBox 73"/>
          <p:cNvSpPr txBox="1"/>
          <p:nvPr/>
        </p:nvSpPr>
        <p:spPr>
          <a:xfrm>
            <a:off x="971599" y="2424430"/>
            <a:ext cx="1409065" cy="34544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幼儿歌表演</a:t>
            </a:r>
            <a:endParaRPr lang="zh-CN" altLang="en-US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68971" y="2745666"/>
            <a:ext cx="2525627" cy="233140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1088390">
              <a:lnSpc>
                <a:spcPct val="150000"/>
              </a:lnSpc>
              <a:defRPr/>
            </a:pPr>
            <a:r>
              <a:rPr lang="zh-CN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幼儿在唱歌的时候</a:t>
            </a:r>
            <a:r>
              <a:rPr lang="zh-CN" altLang="zh-CN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，</a:t>
            </a:r>
            <a:endParaRPr lang="en-US" altLang="zh-CN" sz="14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defTabSz="1088390">
              <a:lnSpc>
                <a:spcPct val="150000"/>
              </a:lnSpc>
              <a:defRPr/>
            </a:pPr>
            <a:r>
              <a:rPr lang="zh-CN" altLang="zh-CN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配</a:t>
            </a:r>
            <a:r>
              <a:rPr lang="zh-CN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以形象生动的</a:t>
            </a:r>
            <a:r>
              <a:rPr lang="zh-CN" altLang="zh-CN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动作用</a:t>
            </a:r>
            <a:r>
              <a:rPr lang="zh-CN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声音和</a:t>
            </a:r>
            <a:r>
              <a:rPr lang="zh-CN" altLang="zh-CN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形体</a:t>
            </a:r>
            <a:endParaRPr lang="en-US" altLang="zh-CN" sz="14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defTabSz="1088390">
              <a:lnSpc>
                <a:spcPct val="150000"/>
              </a:lnSpc>
              <a:defRPr/>
            </a:pPr>
            <a:r>
              <a:rPr lang="zh-CN" altLang="zh-CN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共同</a:t>
            </a:r>
            <a:r>
              <a:rPr lang="zh-CN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去表达</a:t>
            </a:r>
            <a:r>
              <a:rPr lang="zh-CN" altLang="zh-CN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情感</a:t>
            </a:r>
            <a:endParaRPr lang="zh-CN" altLang="zh-CN" sz="14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defTabSz="1088390">
              <a:lnSpc>
                <a:spcPct val="150000"/>
              </a:lnSpc>
              <a:defRPr/>
            </a:pPr>
            <a:r>
              <a:rPr lang="zh-CN" altLang="zh-CN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以</a:t>
            </a:r>
            <a:r>
              <a:rPr lang="zh-CN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歌为主，动作</a:t>
            </a:r>
            <a:r>
              <a:rPr lang="zh-CN" altLang="zh-CN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为辅</a:t>
            </a:r>
            <a:endParaRPr lang="en-US" altLang="zh-CN" sz="14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defTabSz="1088390">
              <a:lnSpc>
                <a:spcPct val="150000"/>
              </a:lnSpc>
              <a:defRPr/>
            </a:pPr>
            <a:r>
              <a:rPr lang="zh-CN" altLang="zh-CN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通过</a:t>
            </a:r>
            <a:r>
              <a:rPr lang="zh-CN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形象动作来提高幼儿对音乐的理解和</a:t>
            </a:r>
            <a:r>
              <a:rPr lang="zh-CN" altLang="zh-CN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想象</a:t>
            </a:r>
            <a:endParaRPr lang="zh-CN" altLang="zh-CN" sz="14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395" y="2597150"/>
            <a:ext cx="1524000" cy="106489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630" y="2586355"/>
            <a:ext cx="1582420" cy="107569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915" y="1393825"/>
            <a:ext cx="1560830" cy="109474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140" y="1393825"/>
            <a:ext cx="1501775" cy="10814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4" grpId="0"/>
      <p:bldP spid="7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71791" y="303684"/>
            <a:ext cx="275231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自娱性舞蹈</a:t>
            </a:r>
            <a:endParaRPr lang="zh-CN" altLang="en-US" sz="2800" b="1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9" name="Group 135"/>
          <p:cNvGrpSpPr/>
          <p:nvPr/>
        </p:nvGrpSpPr>
        <p:grpSpPr>
          <a:xfrm flipH="1">
            <a:off x="5758919" y="2331849"/>
            <a:ext cx="2160166" cy="313432"/>
            <a:chOff x="1741845" y="2481978"/>
            <a:chExt cx="2880221" cy="393197"/>
          </a:xfrm>
        </p:grpSpPr>
        <p:cxnSp>
          <p:nvCxnSpPr>
            <p:cNvPr id="50" name="Straight Connector 136"/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noFill/>
            <a:ln w="9525" cap="flat" cmpd="sng" algn="ctr">
              <a:solidFill>
                <a:srgbClr val="009EAC"/>
              </a:solidFill>
              <a:prstDash val="solid"/>
            </a:ln>
            <a:effectLst/>
          </p:spPr>
        </p:cxnSp>
        <p:cxnSp>
          <p:nvCxnSpPr>
            <p:cNvPr id="51" name="Straight Connector 137"/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noFill/>
            <a:ln w="9525" cap="flat" cmpd="sng" algn="ctr">
              <a:solidFill>
                <a:srgbClr val="009EAC"/>
              </a:solidFill>
              <a:prstDash val="solid"/>
              <a:tailEnd type="oval"/>
            </a:ln>
            <a:effectLst/>
          </p:spPr>
        </p:cxnSp>
      </p:grpSp>
      <p:sp>
        <p:nvSpPr>
          <p:cNvPr id="78" name="TextBox 77"/>
          <p:cNvSpPr txBox="1"/>
          <p:nvPr/>
        </p:nvSpPr>
        <p:spPr>
          <a:xfrm>
            <a:off x="6386365" y="1981318"/>
            <a:ext cx="1691005" cy="34544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threePt" dir="t"/>
            </a:scene3d>
          </a:bodyPr>
          <a:lstStyle/>
          <a:p>
            <a:pPr algn="r"/>
            <a:r>
              <a:rPr lang="zh-CN" altLang="en-US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幼儿音乐游戏</a:t>
            </a:r>
            <a:endParaRPr lang="zh-CN" altLang="en-US" b="1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5803548" y="2462134"/>
            <a:ext cx="3385082" cy="265457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defTabSz="1088390">
              <a:lnSpc>
                <a:spcPct val="150000"/>
              </a:lnSpc>
              <a:defRPr/>
            </a:pPr>
            <a:r>
              <a:rPr lang="zh-CN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音乐游戏是通过有趣的身体</a:t>
            </a:r>
            <a:r>
              <a:rPr lang="zh-CN" altLang="zh-CN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活动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，</a:t>
            </a:r>
            <a:r>
              <a:rPr lang="zh-CN" altLang="zh-CN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在</a:t>
            </a:r>
            <a:r>
              <a:rPr lang="zh-CN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音乐或歌曲的伴奏下进行的有一定规则的游戏</a:t>
            </a:r>
            <a:r>
              <a:rPr lang="zh-CN" altLang="zh-CN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活动</a:t>
            </a:r>
            <a:endParaRPr lang="zh-CN" altLang="zh-CN" sz="14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defTabSz="1088390">
              <a:lnSpc>
                <a:spcPct val="150000"/>
              </a:lnSpc>
              <a:defRPr/>
            </a:pPr>
            <a:r>
              <a:rPr lang="zh-CN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受音乐的内容、旋律、节奏等制约使幼儿在直接的肌肉感觉中去认识音乐的各种表现</a:t>
            </a:r>
            <a:r>
              <a:rPr lang="zh-CN" altLang="zh-CN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手段</a:t>
            </a:r>
            <a:endParaRPr lang="en-US" altLang="zh-CN" sz="14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defTabSz="1088390">
              <a:lnSpc>
                <a:spcPct val="150000"/>
              </a:lnSpc>
              <a:defRPr/>
            </a:pPr>
            <a:r>
              <a:rPr lang="zh-CN" altLang="zh-CN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提高</a:t>
            </a:r>
            <a:r>
              <a:rPr lang="zh-CN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幼儿对音乐的感受力和表现力</a:t>
            </a:r>
            <a:r>
              <a:rPr lang="zh-CN" altLang="zh-CN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，</a:t>
            </a:r>
            <a:endParaRPr lang="en-US" altLang="zh-CN" sz="14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  <a:p>
            <a:pPr defTabSz="1088390">
              <a:lnSpc>
                <a:spcPct val="150000"/>
              </a:lnSpc>
              <a:defRPr/>
            </a:pPr>
            <a:r>
              <a:rPr lang="zh-CN" altLang="zh-CN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培养</a:t>
            </a:r>
            <a:r>
              <a:rPr lang="zh-CN" altLang="zh-CN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节奏感，发展幼儿的想象力和</a:t>
            </a:r>
            <a:r>
              <a:rPr lang="zh-CN" altLang="zh-CN" sz="1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rPr>
              <a:t>创造力</a:t>
            </a:r>
            <a:endParaRPr lang="zh-CN" altLang="zh-CN" sz="14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9788" y="2597150"/>
            <a:ext cx="1489131" cy="106489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0325" y="2586355"/>
            <a:ext cx="1582420" cy="107569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0325" y="1393825"/>
            <a:ext cx="1560830" cy="109474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7144" y="1393825"/>
            <a:ext cx="1501775" cy="10947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8" grpId="0"/>
      <p:bldP spid="7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"/>
          <p:cNvSpPr/>
          <p:nvPr/>
        </p:nvSpPr>
        <p:spPr>
          <a:xfrm>
            <a:off x="0" y="3796030"/>
            <a:ext cx="6534150" cy="362585"/>
          </a:xfrm>
          <a:custGeom>
            <a:avLst/>
            <a:gdLst>
              <a:gd name="connsiteX0" fmla="*/ 0 w 4355976"/>
              <a:gd name="connsiteY0" fmla="*/ 0 h 360040"/>
              <a:gd name="connsiteX1" fmla="*/ 4355976 w 4355976"/>
              <a:gd name="connsiteY1" fmla="*/ 0 h 360040"/>
              <a:gd name="connsiteX2" fmla="*/ 4355976 w 4355976"/>
              <a:gd name="connsiteY2" fmla="*/ 360040 h 360040"/>
              <a:gd name="connsiteX3" fmla="*/ 0 w 4355976"/>
              <a:gd name="connsiteY3" fmla="*/ 360040 h 360040"/>
              <a:gd name="connsiteX4" fmla="*/ 0 w 4355976"/>
              <a:gd name="connsiteY4" fmla="*/ 0 h 360040"/>
              <a:gd name="connsiteX0-1" fmla="*/ 0 w 4355976"/>
              <a:gd name="connsiteY0-2" fmla="*/ 0 h 362693"/>
              <a:gd name="connsiteX1-3" fmla="*/ 4355976 w 4355976"/>
              <a:gd name="connsiteY1-4" fmla="*/ 0 h 362693"/>
              <a:gd name="connsiteX2-5" fmla="*/ 4355976 w 4355976"/>
              <a:gd name="connsiteY2-6" fmla="*/ 360040 h 362693"/>
              <a:gd name="connsiteX3-7" fmla="*/ 4210050 w 4355976"/>
              <a:gd name="connsiteY3-8" fmla="*/ 362693 h 362693"/>
              <a:gd name="connsiteX4-9" fmla="*/ 0 w 4355976"/>
              <a:gd name="connsiteY4-10" fmla="*/ 360040 h 362693"/>
              <a:gd name="connsiteX5" fmla="*/ 0 w 4355976"/>
              <a:gd name="connsiteY5" fmla="*/ 0 h 362693"/>
              <a:gd name="connsiteX0-11" fmla="*/ 0 w 4355976"/>
              <a:gd name="connsiteY0-12" fmla="*/ 0 h 362693"/>
              <a:gd name="connsiteX1-13" fmla="*/ 4355976 w 4355976"/>
              <a:gd name="connsiteY1-14" fmla="*/ 0 h 362693"/>
              <a:gd name="connsiteX2-15" fmla="*/ 4210050 w 4355976"/>
              <a:gd name="connsiteY2-16" fmla="*/ 362693 h 362693"/>
              <a:gd name="connsiteX3-17" fmla="*/ 0 w 4355976"/>
              <a:gd name="connsiteY3-18" fmla="*/ 360040 h 362693"/>
              <a:gd name="connsiteX4-19" fmla="*/ 0 w 4355976"/>
              <a:gd name="connsiteY4-20" fmla="*/ 0 h 36269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355976" h="362693">
                <a:moveTo>
                  <a:pt x="0" y="0"/>
                </a:moveTo>
                <a:lnTo>
                  <a:pt x="4355976" y="0"/>
                </a:lnTo>
                <a:lnTo>
                  <a:pt x="4210050" y="362693"/>
                </a:lnTo>
                <a:lnTo>
                  <a:pt x="0" y="360040"/>
                </a:lnTo>
                <a:lnTo>
                  <a:pt x="0" y="0"/>
                </a:lnTo>
                <a:close/>
              </a:path>
            </a:pathLst>
          </a:custGeom>
          <a:solidFill>
            <a:srgbClr val="009EA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28" tIns="45714" rIns="91428" bIns="45714" rtlCol="0" anchor="ctr"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主要分为律动舞蹈、幼儿歌表演、幼儿集体舞、幼儿音乐游戏</a:t>
            </a:r>
            <a:endParaRPr kumimoji="0" lang="zh-CN" altLang="en-US" b="1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2" name="矩形 1"/>
          <p:cNvSpPr/>
          <p:nvPr/>
        </p:nvSpPr>
        <p:spPr>
          <a:xfrm>
            <a:off x="10160" y="1732280"/>
            <a:ext cx="7115810" cy="362585"/>
          </a:xfrm>
          <a:custGeom>
            <a:avLst/>
            <a:gdLst>
              <a:gd name="connsiteX0" fmla="*/ 0 w 4355976"/>
              <a:gd name="connsiteY0" fmla="*/ 0 h 360040"/>
              <a:gd name="connsiteX1" fmla="*/ 4355976 w 4355976"/>
              <a:gd name="connsiteY1" fmla="*/ 0 h 360040"/>
              <a:gd name="connsiteX2" fmla="*/ 4355976 w 4355976"/>
              <a:gd name="connsiteY2" fmla="*/ 360040 h 360040"/>
              <a:gd name="connsiteX3" fmla="*/ 0 w 4355976"/>
              <a:gd name="connsiteY3" fmla="*/ 360040 h 360040"/>
              <a:gd name="connsiteX4" fmla="*/ 0 w 4355976"/>
              <a:gd name="connsiteY4" fmla="*/ 0 h 360040"/>
              <a:gd name="connsiteX0-1" fmla="*/ 0 w 4355976"/>
              <a:gd name="connsiteY0-2" fmla="*/ 0 h 362693"/>
              <a:gd name="connsiteX1-3" fmla="*/ 4355976 w 4355976"/>
              <a:gd name="connsiteY1-4" fmla="*/ 0 h 362693"/>
              <a:gd name="connsiteX2-5" fmla="*/ 4355976 w 4355976"/>
              <a:gd name="connsiteY2-6" fmla="*/ 360040 h 362693"/>
              <a:gd name="connsiteX3-7" fmla="*/ 4210050 w 4355976"/>
              <a:gd name="connsiteY3-8" fmla="*/ 362693 h 362693"/>
              <a:gd name="connsiteX4-9" fmla="*/ 0 w 4355976"/>
              <a:gd name="connsiteY4-10" fmla="*/ 360040 h 362693"/>
              <a:gd name="connsiteX5" fmla="*/ 0 w 4355976"/>
              <a:gd name="connsiteY5" fmla="*/ 0 h 362693"/>
              <a:gd name="connsiteX0-11" fmla="*/ 0 w 4355976"/>
              <a:gd name="connsiteY0-12" fmla="*/ 0 h 362693"/>
              <a:gd name="connsiteX1-13" fmla="*/ 4355976 w 4355976"/>
              <a:gd name="connsiteY1-14" fmla="*/ 0 h 362693"/>
              <a:gd name="connsiteX2-15" fmla="*/ 4210050 w 4355976"/>
              <a:gd name="connsiteY2-16" fmla="*/ 362693 h 362693"/>
              <a:gd name="connsiteX3-17" fmla="*/ 0 w 4355976"/>
              <a:gd name="connsiteY3-18" fmla="*/ 360040 h 362693"/>
              <a:gd name="connsiteX4-19" fmla="*/ 0 w 4355976"/>
              <a:gd name="connsiteY4-20" fmla="*/ 0 h 36269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355976" h="362693">
                <a:moveTo>
                  <a:pt x="0" y="0"/>
                </a:moveTo>
                <a:lnTo>
                  <a:pt x="4355976" y="0"/>
                </a:lnTo>
                <a:lnTo>
                  <a:pt x="4210050" y="362693"/>
                </a:lnTo>
                <a:lnTo>
                  <a:pt x="0" y="360040"/>
                </a:lnTo>
                <a:lnTo>
                  <a:pt x="0" y="0"/>
                </a:lnTo>
                <a:close/>
              </a:path>
            </a:pathLst>
          </a:custGeom>
          <a:solidFill>
            <a:srgbClr val="07DED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28" tIns="45714" rIns="91428" bIns="45714" rtlCol="0" anchor="ctr"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           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85477" y="277494"/>
            <a:ext cx="26066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知识点回顾</a:t>
            </a:r>
            <a:endParaRPr lang="zh-CN" altLang="en-US" sz="24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21610" y="971550"/>
            <a:ext cx="3812540" cy="460375"/>
          </a:xfrm>
          <a:prstGeom prst="rect">
            <a:avLst/>
          </a:prstGeom>
          <a:noFill/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自娱性舞蹈的基本特征</a:t>
            </a:r>
            <a:endParaRPr lang="zh-CN" altLang="en-US" sz="2400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1"/>
          <p:cNvSpPr/>
          <p:nvPr/>
        </p:nvSpPr>
        <p:spPr>
          <a:xfrm>
            <a:off x="0" y="2407285"/>
            <a:ext cx="7102475" cy="362585"/>
          </a:xfrm>
          <a:custGeom>
            <a:avLst/>
            <a:gdLst>
              <a:gd name="connsiteX0" fmla="*/ 0 w 4355976"/>
              <a:gd name="connsiteY0" fmla="*/ 0 h 360040"/>
              <a:gd name="connsiteX1" fmla="*/ 4355976 w 4355976"/>
              <a:gd name="connsiteY1" fmla="*/ 0 h 360040"/>
              <a:gd name="connsiteX2" fmla="*/ 4355976 w 4355976"/>
              <a:gd name="connsiteY2" fmla="*/ 360040 h 360040"/>
              <a:gd name="connsiteX3" fmla="*/ 0 w 4355976"/>
              <a:gd name="connsiteY3" fmla="*/ 360040 h 360040"/>
              <a:gd name="connsiteX4" fmla="*/ 0 w 4355976"/>
              <a:gd name="connsiteY4" fmla="*/ 0 h 360040"/>
              <a:gd name="connsiteX0-1" fmla="*/ 0 w 4355976"/>
              <a:gd name="connsiteY0-2" fmla="*/ 0 h 362693"/>
              <a:gd name="connsiteX1-3" fmla="*/ 4355976 w 4355976"/>
              <a:gd name="connsiteY1-4" fmla="*/ 0 h 362693"/>
              <a:gd name="connsiteX2-5" fmla="*/ 4355976 w 4355976"/>
              <a:gd name="connsiteY2-6" fmla="*/ 360040 h 362693"/>
              <a:gd name="connsiteX3-7" fmla="*/ 4210050 w 4355976"/>
              <a:gd name="connsiteY3-8" fmla="*/ 362693 h 362693"/>
              <a:gd name="connsiteX4-9" fmla="*/ 0 w 4355976"/>
              <a:gd name="connsiteY4-10" fmla="*/ 360040 h 362693"/>
              <a:gd name="connsiteX5" fmla="*/ 0 w 4355976"/>
              <a:gd name="connsiteY5" fmla="*/ 0 h 362693"/>
              <a:gd name="connsiteX0-11" fmla="*/ 0 w 4355976"/>
              <a:gd name="connsiteY0-12" fmla="*/ 0 h 362693"/>
              <a:gd name="connsiteX1-13" fmla="*/ 4355976 w 4355976"/>
              <a:gd name="connsiteY1-14" fmla="*/ 0 h 362693"/>
              <a:gd name="connsiteX2-15" fmla="*/ 4210050 w 4355976"/>
              <a:gd name="connsiteY2-16" fmla="*/ 362693 h 362693"/>
              <a:gd name="connsiteX3-17" fmla="*/ 0 w 4355976"/>
              <a:gd name="connsiteY3-18" fmla="*/ 360040 h 362693"/>
              <a:gd name="connsiteX4-19" fmla="*/ 0 w 4355976"/>
              <a:gd name="connsiteY4-20" fmla="*/ 0 h 36269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355976" h="362693">
                <a:moveTo>
                  <a:pt x="0" y="0"/>
                </a:moveTo>
                <a:lnTo>
                  <a:pt x="4355976" y="0"/>
                </a:lnTo>
                <a:lnTo>
                  <a:pt x="4210050" y="362693"/>
                </a:lnTo>
                <a:lnTo>
                  <a:pt x="0" y="360040"/>
                </a:lnTo>
                <a:lnTo>
                  <a:pt x="0" y="0"/>
                </a:lnTo>
                <a:close/>
              </a:path>
            </a:pathLst>
          </a:custGeom>
          <a:solidFill>
            <a:srgbClr val="009EA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28" tIns="45714" rIns="91428" bIns="45714" rtlCol="0" anchor="ctr"/>
          <a:lstStyle/>
          <a:p>
            <a:pPr marL="0" marR="0" lvl="0" indent="0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7" name="矩形 1"/>
          <p:cNvSpPr/>
          <p:nvPr/>
        </p:nvSpPr>
        <p:spPr>
          <a:xfrm>
            <a:off x="10160" y="3101340"/>
            <a:ext cx="6811010" cy="362585"/>
          </a:xfrm>
          <a:custGeom>
            <a:avLst/>
            <a:gdLst>
              <a:gd name="connsiteX0" fmla="*/ 0 w 4355976"/>
              <a:gd name="connsiteY0" fmla="*/ 0 h 360040"/>
              <a:gd name="connsiteX1" fmla="*/ 4355976 w 4355976"/>
              <a:gd name="connsiteY1" fmla="*/ 0 h 360040"/>
              <a:gd name="connsiteX2" fmla="*/ 4355976 w 4355976"/>
              <a:gd name="connsiteY2" fmla="*/ 360040 h 360040"/>
              <a:gd name="connsiteX3" fmla="*/ 0 w 4355976"/>
              <a:gd name="connsiteY3" fmla="*/ 360040 h 360040"/>
              <a:gd name="connsiteX4" fmla="*/ 0 w 4355976"/>
              <a:gd name="connsiteY4" fmla="*/ 0 h 360040"/>
              <a:gd name="connsiteX0-1" fmla="*/ 0 w 4355976"/>
              <a:gd name="connsiteY0-2" fmla="*/ 0 h 362693"/>
              <a:gd name="connsiteX1-3" fmla="*/ 4355976 w 4355976"/>
              <a:gd name="connsiteY1-4" fmla="*/ 0 h 362693"/>
              <a:gd name="connsiteX2-5" fmla="*/ 4355976 w 4355976"/>
              <a:gd name="connsiteY2-6" fmla="*/ 360040 h 362693"/>
              <a:gd name="connsiteX3-7" fmla="*/ 4210050 w 4355976"/>
              <a:gd name="connsiteY3-8" fmla="*/ 362693 h 362693"/>
              <a:gd name="connsiteX4-9" fmla="*/ 0 w 4355976"/>
              <a:gd name="connsiteY4-10" fmla="*/ 360040 h 362693"/>
              <a:gd name="connsiteX5" fmla="*/ 0 w 4355976"/>
              <a:gd name="connsiteY5" fmla="*/ 0 h 362693"/>
              <a:gd name="connsiteX0-11" fmla="*/ 0 w 4355976"/>
              <a:gd name="connsiteY0-12" fmla="*/ 0 h 362693"/>
              <a:gd name="connsiteX1-13" fmla="*/ 4355976 w 4355976"/>
              <a:gd name="connsiteY1-14" fmla="*/ 0 h 362693"/>
              <a:gd name="connsiteX2-15" fmla="*/ 4210050 w 4355976"/>
              <a:gd name="connsiteY2-16" fmla="*/ 362693 h 362693"/>
              <a:gd name="connsiteX3-17" fmla="*/ 0 w 4355976"/>
              <a:gd name="connsiteY3-18" fmla="*/ 360040 h 362693"/>
              <a:gd name="connsiteX4-19" fmla="*/ 0 w 4355976"/>
              <a:gd name="connsiteY4-20" fmla="*/ 0 h 36269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355976" h="362693">
                <a:moveTo>
                  <a:pt x="0" y="0"/>
                </a:moveTo>
                <a:lnTo>
                  <a:pt x="4355976" y="0"/>
                </a:lnTo>
                <a:lnTo>
                  <a:pt x="4210050" y="362693"/>
                </a:lnTo>
                <a:lnTo>
                  <a:pt x="0" y="360040"/>
                </a:lnTo>
                <a:lnTo>
                  <a:pt x="0" y="0"/>
                </a:lnTo>
                <a:close/>
              </a:path>
            </a:pathLst>
          </a:custGeom>
          <a:solidFill>
            <a:srgbClr val="07DED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28" tIns="45714" rIns="91428" bIns="45714" rtlCol="0" anchor="ctr"/>
          <a:lstStyle/>
          <a:p>
            <a:pPr lvl="0" algn="ctr" fontAlgn="base">
              <a:lnSpc>
                <a:spcPts val="2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培养</a:t>
            </a:r>
            <a:r>
              <a:rPr lang="zh-CN" altLang="en-US" sz="20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其活泼开朗的性格和积极乐观的情绪</a:t>
            </a:r>
            <a:endParaRPr lang="zh-CN" altLang="en-US" sz="2000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6025" y="1732280"/>
            <a:ext cx="2847975" cy="2426335"/>
          </a:xfrm>
          <a:prstGeom prst="parallelogram">
            <a:avLst/>
          </a:prstGeom>
        </p:spPr>
      </p:pic>
      <p:sp>
        <p:nvSpPr>
          <p:cNvPr id="11" name="TextBox 22"/>
          <p:cNvSpPr txBox="1">
            <a:spLocks noChangeArrowheads="1"/>
          </p:cNvSpPr>
          <p:nvPr/>
        </p:nvSpPr>
        <p:spPr bwMode="auto">
          <a:xfrm>
            <a:off x="1303655" y="1732280"/>
            <a:ext cx="3185160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载歌载舞，娱乐性、</a:t>
            </a:r>
            <a:r>
              <a:rPr lang="zh-CN" altLang="en-US" sz="2000" b="1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普及性</a:t>
            </a:r>
            <a:endParaRPr lang="zh-CN" altLang="en-US" sz="2000" b="1" kern="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8"/>
          <p:cNvSpPr txBox="1">
            <a:spLocks noChangeArrowheads="1"/>
          </p:cNvSpPr>
          <p:nvPr/>
        </p:nvSpPr>
        <p:spPr bwMode="auto">
          <a:xfrm>
            <a:off x="251460" y="2416810"/>
            <a:ext cx="5766435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2" tIns="34281" rIns="68562" bIns="3428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不受时间和场地的限制，参加的人数也不受</a:t>
            </a:r>
            <a:r>
              <a:rPr lang="zh-CN" altLang="en-US" sz="2000" b="1" kern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限制</a:t>
            </a:r>
            <a:endParaRPr lang="zh-CN" altLang="en-US" sz="2000" b="1" kern="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12" grpId="0" animBg="1"/>
      <p:bldP spid="12" grpId="1" animBg="1"/>
      <p:bldP spid="11" grpId="0"/>
      <p:bldP spid="11" grpId="1"/>
      <p:bldP spid="13" grpId="0"/>
      <p:bldP spid="13" grpId="1"/>
      <p:bldP spid="24" grpId="0" animBg="1"/>
      <p:bldP spid="24" grpId="1" animBg="1"/>
      <p:bldP spid="27" grpId="0" animBg="1"/>
      <p:bldP spid="27" grpId="1" animBg="1"/>
      <p:bldP spid="14" grpId="0" animBg="1"/>
      <p:bldP spid="1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自娱《兔子舞》">
            <a:hlinkClick r:id="" action="ppaction://media"/>
          </p:cNvPr>
          <p:cNvPicPr/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29210"/>
            <a:ext cx="9144000" cy="51479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89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1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3203575" y="2211705"/>
            <a:ext cx="3029585" cy="705485"/>
          </a:xfrm>
          <a:prstGeom prst="rect">
            <a:avLst/>
          </a:prstGeom>
          <a:noFill/>
        </p:spPr>
        <p:txBody>
          <a:bodyPr wrap="square" lIns="91430" tIns="45716" rIns="91430" bIns="45716" rtlCol="0">
            <a:spAutoFit/>
          </a:bodyPr>
          <a:lstStyle/>
          <a:p>
            <a:r>
              <a:rPr lang="zh-CN" altLang="en-US" sz="4000" b="1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auhaus 93" panose="04030905020B02020C02" pitchFamily="82" charset="0"/>
                <a:ea typeface="微软雅黑" panose="020B0503020204020204" pitchFamily="34" charset="-122"/>
              </a:rPr>
              <a:t>感 谢 聆 听 ！</a:t>
            </a:r>
            <a:endParaRPr lang="zh-CN" altLang="en-US" sz="4000" b="1" dirty="0" smtClean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Bauhaus 93" panose="04030905020B02020C02" pitchFamily="82" charset="0"/>
              <a:ea typeface="微软雅黑" panose="020B0503020204020204" pitchFamily="34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1470"/>
            <a:ext cx="1361893" cy="2357841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8611" y="2787774"/>
            <a:ext cx="1496409" cy="208734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tags/tag1.xml><?xml version="1.0" encoding="utf-8"?>
<p:tagLst xmlns:p="http://schemas.openxmlformats.org/presentationml/2006/main">
  <p:tag name="COMMONDATA" val="eyJoZGlkIjoiZTc4N2Q2Nzc0ODllMzJmY2Y5ZDcwY2VkMWY0OWJlNzkifQ=="/>
</p:tagLst>
</file>

<file path=ppt/theme/theme1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597</Words>
  <Application>WPS 演示</Application>
  <PresentationFormat>全屏显示(16:9)</PresentationFormat>
  <Paragraphs>75</Paragraphs>
  <Slides>11</Slides>
  <Notes>0</Notes>
  <HiddenSlides>0</HiddenSlides>
  <MMClips>2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11</vt:i4>
      </vt:variant>
    </vt:vector>
  </HeadingPairs>
  <TitlesOfParts>
    <vt:vector size="26" baseType="lpstr">
      <vt:lpstr>Arial</vt:lpstr>
      <vt:lpstr>宋体</vt:lpstr>
      <vt:lpstr>Wingdings</vt:lpstr>
      <vt:lpstr>Bauhaus 93</vt:lpstr>
      <vt:lpstr>Gabriola</vt:lpstr>
      <vt:lpstr>微软雅黑</vt:lpstr>
      <vt:lpstr>Bebas</vt:lpstr>
      <vt:lpstr>Segoe Print</vt:lpstr>
      <vt:lpstr>Open Sans</vt:lpstr>
      <vt:lpstr>Calibri</vt:lpstr>
      <vt:lpstr>Arial Unicode MS</vt:lpstr>
      <vt:lpstr>1_Office 主题​​</vt:lpstr>
      <vt:lpstr>2_Office 主题​​</vt:lpstr>
      <vt:lpstr>Office 主题​​</vt:lpstr>
      <vt:lpstr>3_Office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熊猫办公</dc:title>
  <dc:creator>www.tukuppt.com</dc:creator>
  <cp:keywords>tukuppt</cp:keywords>
  <cp:lastModifiedBy>Leilei</cp:lastModifiedBy>
  <cp:revision>52</cp:revision>
  <dcterms:created xsi:type="dcterms:W3CDTF">2016-08-11T04:08:00Z</dcterms:created>
  <dcterms:modified xsi:type="dcterms:W3CDTF">2022-08-28T07:27:54Z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6E50C23C210D4CF1B53BB48F3F50FB4E</vt:lpwstr>
  </property>
  <property fmtid="{D5CDD505-2E9C-101B-9397-08002B2CF9AE}" pid="3" name="KSOProductBuildVer">
    <vt:lpwstr>2052-11.1.0.12156</vt:lpwstr>
  </property>
</Properties>
</file>