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5" r:id="rId3"/>
    <p:sldId id="263" r:id="rId5"/>
    <p:sldId id="262" r:id="rId6"/>
    <p:sldId id="286" r:id="rId7"/>
    <p:sldId id="264" r:id="rId8"/>
    <p:sldId id="266" r:id="rId9"/>
    <p:sldId id="267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68" r:id="rId19"/>
    <p:sldId id="285" r:id="rId20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clrMru>
    <a:srgbClr val="F9C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4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7941C-6EED-4D1D-9847-267A7DD42D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4A4F6-A509-4756-B88F-2599499B63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当图网</a:t>
            </a:r>
            <a:r>
              <a:rPr lang="en-US" altLang="zh-CN" dirty="0"/>
              <a:t> </a:t>
            </a:r>
            <a:r>
              <a:rPr lang="zh-CN" altLang="en-US" dirty="0"/>
              <a:t>设计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室内, 就坐&#10;&#10;已生成高可信度的说明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07"/>
          <a:stretch>
            <a:fillRect/>
          </a:stretch>
        </p:blipFill>
        <p:spPr>
          <a:xfrm>
            <a:off x="0" y="1738756"/>
            <a:ext cx="12192000" cy="51192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99"/>
          <a:stretch>
            <a:fillRect/>
          </a:stretch>
        </p:blipFill>
        <p:spPr>
          <a:xfrm>
            <a:off x="-160155" y="0"/>
            <a:ext cx="12352155" cy="29961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60F89-2B0A-4FB6-BC56-7D2A54ECAFE5}" type="datetimeFigureOut">
              <a:rPr lang="zh-CN" altLang="en-US" smtClean="0"/>
            </a:fld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670" y="0"/>
            <a:ext cx="380952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637" y="0"/>
            <a:ext cx="3809524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7351" y="0"/>
            <a:ext cx="380952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0"/>
            <a:ext cx="997742" cy="99774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71"/>
          <a:stretch>
            <a:fillRect/>
          </a:stretch>
        </p:blipFill>
        <p:spPr>
          <a:xfrm>
            <a:off x="0" y="5698693"/>
            <a:ext cx="12192000" cy="11593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60F89-2B0A-4FB6-BC56-7D2A54ECAFE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60009-3A07-4D6B-936C-B16388AFFC0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tags" Target="../tags/tag3.xml"/><Relationship Id="rId3" Type="http://schemas.microsoft.com/office/2007/relationships/media" Target="../media/media1.mp4"/><Relationship Id="rId2" Type="http://schemas.openxmlformats.org/officeDocument/2006/relationships/video" Target="../media/media1.mp4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8070" y="-635"/>
            <a:ext cx="2426335" cy="3796665"/>
          </a:xfrm>
          <a:prstGeom prst="rect">
            <a:avLst/>
          </a:prstGeom>
          <a:effectLst>
            <a:reflection blurRad="6350" stA="50000" endA="300" endPos="87000" dir="5400000" sy="-100000" algn="bl" rotWithShape="0"/>
          </a:effectLst>
        </p:spPr>
      </p:pic>
      <p:sp>
        <p:nvSpPr>
          <p:cNvPr id="5" name="文本框 4"/>
          <p:cNvSpPr txBox="1"/>
          <p:nvPr/>
        </p:nvSpPr>
        <p:spPr>
          <a:xfrm>
            <a:off x="3832225" y="3165475"/>
            <a:ext cx="4876165" cy="11988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20000"/>
                <a:lumOff val="80000"/>
              </a:schemeClr>
            </a:solidFill>
            <a:prstDash val="solid"/>
          </a:ln>
          <a:effectLst/>
          <a:scene3d>
            <a:camera prst="obliqueBottomLeft"/>
            <a:lightRig rig="threeP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7200" b="1">
                <a:gradFill>
                  <a:gsLst>
                    <a:gs pos="100000">
                      <a:srgbClr val="545454"/>
                    </a:gs>
                    <a:gs pos="1000">
                      <a:srgbClr val="E7E9E6"/>
                    </a:gs>
                  </a:gsLst>
                  <a:lin scaled="1"/>
                </a:gradFill>
                <a:latin typeface="仿宋" panose="02010609060101010101" charset="-122"/>
                <a:ea typeface="仿宋" panose="02010609060101010101" charset="-122"/>
              </a:rPr>
              <a:t>中国古典舞</a:t>
            </a:r>
            <a:endParaRPr lang="zh-CN" altLang="en-US" sz="7200" b="1">
              <a:gradFill>
                <a:gsLst>
                  <a:gs pos="100000">
                    <a:srgbClr val="545454"/>
                  </a:gs>
                  <a:gs pos="1000">
                    <a:srgbClr val="E7E9E6"/>
                  </a:gs>
                </a:gsLst>
                <a:lin scaled="1"/>
              </a:gradFill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10" name="图片 9"/>
          <p:cNvPicPr/>
          <p:nvPr/>
        </p:nvPicPr>
        <p:blipFill>
          <a:blip r:embed="rId2"/>
          <a:stretch>
            <a:fillRect/>
          </a:stretch>
        </p:blipFill>
        <p:spPr>
          <a:xfrm>
            <a:off x="9046210" y="-1905"/>
            <a:ext cx="2426400" cy="3798000"/>
          </a:xfrm>
          <a:prstGeom prst="rect">
            <a:avLst/>
          </a:prstGeom>
          <a:effectLst>
            <a:reflection blurRad="6350" stA="50000" endA="300" endPos="8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/>
          <p:nvPr/>
        </p:nvSpPr>
        <p:spPr>
          <a:xfrm>
            <a:off x="349885" y="1972945"/>
            <a:ext cx="25933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中国古典舞的起源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6"/>
          <p:cNvSpPr txBox="1"/>
          <p:nvPr/>
        </p:nvSpPr>
        <p:spPr>
          <a:xfrm>
            <a:off x="2943225" y="417195"/>
            <a:ext cx="8910320" cy="5631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l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舞起源于中国古代，融合了中国传统武术、杂技、戏曲中的动作和造型，特别注重眼睛在表演中的作用，独有的东方式的刚柔并济的美感。中国古典舞主要包括身韵、身法和技巧。中国古典舞有着极为悠久的历史，流传下来的舞蹈动作，大多保存在戏曲舞蹈中；一些舞蹈姿态和造型，保存在我国极为丰富的石窟壁画、雕塑、画像石、画像砖、陶俑，以及各种出土文物上的绘画、纹饰舞蹈形象的造型中；我国丰富的文史资料也有大量的对过去舞蹈形象的具体描述。我国舞蹈家从20世纪50年代开始进行的对中国古典舞的研究、整理、复现和发展的工作，取得了很大的成绩，建立了一套中国古典舞教材，创作出一大批具有中国古典舞蹈风格的舞蹈和舞剧作品，形成了细腻圆润、刚柔相济、情景交融、技艺结合，以及精、气、神和手、眼、身、法、步完美谐合与高度统一的美学特色。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ü"/>
            </a:pP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12603"/>
          <a:stretch>
            <a:fillRect/>
          </a:stretch>
        </p:blipFill>
        <p:spPr>
          <a:xfrm>
            <a:off x="2710180" y="1207135"/>
            <a:ext cx="6772275" cy="41789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b="11430"/>
          <a:stretch>
            <a:fillRect/>
          </a:stretch>
        </p:blipFill>
        <p:spPr>
          <a:xfrm>
            <a:off x="0" y="1370330"/>
            <a:ext cx="6355715" cy="41173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l="26333" b="10772"/>
          <a:stretch>
            <a:fillRect/>
          </a:stretch>
        </p:blipFill>
        <p:spPr>
          <a:xfrm>
            <a:off x="6649720" y="1370330"/>
            <a:ext cx="5346700" cy="4117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91810" y="190500"/>
            <a:ext cx="100965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28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山膀</a:t>
            </a:r>
            <a:endParaRPr lang="zh-CN" altLang="en-US" sz="280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91175" y="889635"/>
            <a:ext cx="100965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托掌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80635" y="1591310"/>
            <a:ext cx="2201545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交叉按掌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91175" y="2292985"/>
            <a:ext cx="1009015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摊掌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92445" y="2994660"/>
            <a:ext cx="1009015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扬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掌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81625" y="3696335"/>
            <a:ext cx="1430655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顺风旗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81270" y="4398010"/>
            <a:ext cx="220091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提襟按掌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080635" y="5099685"/>
            <a:ext cx="220218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摊手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15155" y="5801360"/>
            <a:ext cx="336423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ctr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背手（准备位）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山膀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26765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</a:t>
            </a: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手臂呈半圆弧形，位于身旁，高度与肩平齐。沉肩松肘，大臂松弛，小臂外旋，手心向外，以中指为力向旁推、延伸。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7" name="图片 6" descr="fbe74a11e3962b06cee708c7b31fc9f8[00_00_00--00_00_03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4685" y="1750695"/>
            <a:ext cx="7208520" cy="40728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99695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托掌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" y="2463165"/>
            <a:ext cx="3651250" cy="22453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手臂保持山膀状抬至头上方，手心对斜上方，手臂保持弧线，防止弯折，抬头时可以看到手。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4" name="图片 3" descr="托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5005" y="1184910"/>
            <a:ext cx="7524115" cy="4488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交叉按掌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22453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肘部弯曲内旋成圆臂状，手掌虎口对胸前，肘部支撑，以手中指为力点下压，避免翘弯或折弯。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2" name="图片 1" descr="交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1150" y="1209040"/>
            <a:ext cx="7859395" cy="44405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99695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摊掌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" y="2463165"/>
            <a:ext cx="3651250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手臂不动，向外绕腕成掌心向上，指尖向前，微下倾。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6" name="图片 5" descr="摊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87240" y="1113790"/>
            <a:ext cx="7225030" cy="40824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扬掌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手臂举到身侧斜上方45°，掌心向斜上方相对。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4" name="图片 3" descr="扬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45305" y="1287780"/>
            <a:ext cx="7579360" cy="4282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99695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顺风旗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" y="2463165"/>
            <a:ext cx="3651250" cy="22453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一手做山膀，一手做托掌，掌心朝外。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  <a:p>
            <a:pPr lvl="0" algn="l">
              <a:buClrTx/>
              <a:buSzTx/>
              <a:buFontTx/>
            </a:pP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*在顺风旗位上，双手转腕手心朝内，则为斜托掌。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4" name="图片 3" descr="顺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02455" y="1497965"/>
            <a:ext cx="7789545" cy="44011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提襟按掌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31076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手臂内旋，从胯旁如提衣襟状微弯曲成半圆弧状，手在胯旁，肩部下沉，肘尖稍往前扣，不可端肩。手部可做握拳，也可以做兰花手。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2" name="图片 1" descr="提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4970" y="1567180"/>
            <a:ext cx="7859395" cy="44405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99695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摊手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" y="2463165"/>
            <a:ext cx="3651250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小臂由内曲向外旋，手臂到手腕到手掌逐步向身侧舒展。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5" name="图片 4" descr="摊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87215" y="1005840"/>
            <a:ext cx="7607300" cy="42983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提襟按掌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31076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手臂内旋，从胯旁如提衣襟状微弯曲成半圆弧状，手在胯旁，肩部下沉，肘尖稍往前扣，不可端肩。手部可做握拳，也可以做兰花手。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2" name="图片 1" descr="提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4970" y="1567180"/>
            <a:ext cx="7859395" cy="44405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9"/>
          <p:cNvSpPr>
            <a:spLocks noChangeArrowheads="1"/>
          </p:cNvSpPr>
          <p:nvPr/>
        </p:nvSpPr>
        <p:spPr bwMode="auto">
          <a:xfrm>
            <a:off x="772160" y="1833245"/>
            <a:ext cx="277812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背手准备位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915" y="2449195"/>
            <a:ext cx="3651250" cy="18148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  <a:scene3d>
              <a:camera prst="orthographicFront"/>
              <a:lightRig rig="threePt" dir="t"/>
            </a:scene3d>
          </a:bodyPr>
          <a:p>
            <a:pPr lvl="0" algn="l">
              <a:buClrTx/>
              <a:buSzTx/>
              <a:buFontTx/>
            </a:pPr>
            <a:r>
              <a:rPr lang="en-US" altLang="zh-CN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 </a:t>
            </a:r>
            <a:r>
              <a:rPr lang="zh-CN" altLang="en-US" sz="28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手兰花指状，双手背在身后左右髋关节处，虎口相对，手指向斜下方。</a:t>
            </a:r>
            <a:endParaRPr lang="zh-CN" altLang="en-US" sz="28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4" name="图片 3" descr="准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43095" y="1318260"/>
            <a:ext cx="7214870" cy="4076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H_Other_5"/>
          <p:cNvSpPr/>
          <p:nvPr>
            <p:custDataLst>
              <p:tags r:id="rId1"/>
            </p:custDataLst>
          </p:nvPr>
        </p:nvSpPr>
        <p:spPr>
          <a:xfrm>
            <a:off x="5753100" y="1925638"/>
            <a:ext cx="1588" cy="0"/>
          </a:xfrm>
          <a:custGeom>
            <a:avLst/>
            <a:gdLst>
              <a:gd name="connsiteX0" fmla="*/ 0 w 1712"/>
              <a:gd name="connsiteY0" fmla="*/ 0 h 173"/>
              <a:gd name="connsiteX1" fmla="*/ 1712 w 1712"/>
              <a:gd name="connsiteY1" fmla="*/ 87 h 173"/>
              <a:gd name="connsiteX2" fmla="*/ 0 w 1712"/>
              <a:gd name="connsiteY2" fmla="*/ 173 h 173"/>
              <a:gd name="connsiteX3" fmla="*/ 0 w 1712"/>
              <a:gd name="connsiteY3" fmla="*/ 0 h 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2" h="173">
                <a:moveTo>
                  <a:pt x="0" y="0"/>
                </a:moveTo>
                <a:lnTo>
                  <a:pt x="1712" y="87"/>
                </a:lnTo>
                <a:lnTo>
                  <a:pt x="0" y="173"/>
                </a:lnTo>
                <a:lnTo>
                  <a:pt x="0" y="0"/>
                </a:lnTo>
                <a:close/>
              </a:path>
            </a:pathLst>
          </a:custGeom>
          <a:solidFill>
            <a:srgbClr val="DE1E2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pic>
        <p:nvPicPr>
          <p:cNvPr id="19" name="1b83ad23ecd991fea0f41a0ae32d2261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  <p:custDataLst>
              <p:tags r:id="rId4"/>
            </p:custDataLst>
          </p:nvPr>
        </p:nvPicPr>
        <p:blipFill>
          <a:blip r:embed="rId5"/>
          <a:srcRect t="26825"/>
          <a:stretch>
            <a:fillRect/>
          </a:stretch>
        </p:blipFill>
        <p:spPr>
          <a:xfrm>
            <a:off x="3557905" y="-635"/>
            <a:ext cx="5268595" cy="6731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873647" y="2876503"/>
            <a:ext cx="4444706" cy="1105535"/>
          </a:xfrm>
          <a:prstGeom prst="rect">
            <a:avLst/>
          </a:prstGeom>
        </p:spPr>
        <p:txBody>
          <a:bodyPr wrap="square" lIns="91432" tIns="45716" rIns="91432" bIns="45716" anchor="t">
            <a:spAutoFit/>
          </a:bodyPr>
          <a:lstStyle/>
          <a:p>
            <a:pPr algn="ctr" fontAlgn="ctr"/>
            <a:r>
              <a:rPr lang="zh-CN" altLang="en-US" sz="6600" b="1" spc="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</a:t>
            </a:r>
            <a:endParaRPr lang="zh-CN" altLang="en-US" sz="6600" b="1" spc="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等腰三角形 4"/>
          <p:cNvSpPr/>
          <p:nvPr/>
        </p:nvSpPr>
        <p:spPr>
          <a:xfrm>
            <a:off x="5763813" y="5818690"/>
            <a:ext cx="664374" cy="572736"/>
          </a:xfrm>
          <a:prstGeom prst="triangl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KSO_WM_UNIT_PLACING_PICTURE_USER_VIEWPORT" val="{&quot;height&quot;:8888,&quot;width&quot;:15000}"/>
</p:tagLst>
</file>

<file path=ppt/tags/tag2.xml><?xml version="1.0" encoding="utf-8"?>
<p:tagLst xmlns:p="http://schemas.openxmlformats.org/presentationml/2006/main">
  <p:tag name="MH" val="20170315214639"/>
  <p:tag name="MH_LIBRARY" val="GRAPHIC"/>
  <p:tag name="MH_TYPE" val="Other"/>
  <p:tag name="MH_ORDER" val="5"/>
</p:tagLst>
</file>

<file path=ppt/tags/tag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BTNRECT" val="3609*4761*1077*1077"/>
</p:tagLst>
</file>

<file path=ppt/tags/tag4.xml><?xml version="1.0" encoding="utf-8"?>
<p:tagLst xmlns:p="http://schemas.openxmlformats.org/presentationml/2006/main">
  <p:tag name="ISPRING_PRESENTATION_TITLE" val="1"/>
  <p:tag name="COMMONDATA" val="eyJoZGlkIjoiZmMzM2ZmNjRmMjljZTQwMGQ3NjZlMzA5MDkzNjU3OT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840</Words>
  <Application>WPS 演示</Application>
  <PresentationFormat>宽屏</PresentationFormat>
  <Paragraphs>68</Paragraphs>
  <Slides>17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仿宋</vt:lpstr>
      <vt:lpstr>微软雅黑</vt:lpstr>
      <vt:lpstr>Calibri</vt:lpstr>
      <vt:lpstr>幼圆</vt:lpstr>
      <vt:lpstr>Lucida Sans Unicode</vt:lpstr>
      <vt:lpstr>黑体</vt:lpstr>
      <vt:lpstr>Arial Unicode MS</vt:lpstr>
      <vt:lpstr>等线 Light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/>
  <cp:category>www.99PPT.com</cp:category>
  <cp:lastModifiedBy>Tianna</cp:lastModifiedBy>
  <cp:revision>4</cp:revision>
  <dcterms:created xsi:type="dcterms:W3CDTF">2018-05-05T03:04:00Z</dcterms:created>
  <dcterms:modified xsi:type="dcterms:W3CDTF">2022-09-18T10:38:40Z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E0110307ACD740C28F04CFFE905CE1E2</vt:lpwstr>
  </property>
  <property fmtid="{D5CDD505-2E9C-101B-9397-08002B2CF9AE}" pid="3" name="KSOProductBuildVer">
    <vt:lpwstr>2052-11.1.0.12358</vt:lpwstr>
  </property>
</Properties>
</file>